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76" autoAdjust="0"/>
  </p:normalViewPr>
  <p:slideViewPr>
    <p:cSldViewPr>
      <p:cViewPr>
        <p:scale>
          <a:sx n="66" d="100"/>
          <a:sy n="66" d="100"/>
        </p:scale>
        <p:origin x="-1332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lstat.gov.by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" y="0"/>
            <a:ext cx="9106058" cy="68580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3168351"/>
          </a:xfrm>
        </p:spPr>
        <p:txBody>
          <a:bodyPr>
            <a:noAutofit/>
          </a:bodyPr>
          <a:lstStyle/>
          <a:p>
            <a:r>
              <a:rPr lang="en-US" sz="2800" dirty="0" err="1"/>
              <a:t>Coursera</a:t>
            </a:r>
            <a:r>
              <a:rPr lang="en-US" sz="2800" dirty="0"/>
              <a:t> Capstone</a:t>
            </a:r>
            <a:br>
              <a:rPr lang="en-US" sz="2800" dirty="0"/>
            </a:br>
            <a:r>
              <a:rPr lang="en-US" sz="2800" dirty="0"/>
              <a:t>IBM Applied Data Science </a:t>
            </a:r>
            <a:r>
              <a:rPr lang="en-US" sz="2800" dirty="0" smtClean="0"/>
              <a:t>Capstone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i="1" dirty="0"/>
              <a:t>Franchise Development in Belarus</a:t>
            </a:r>
            <a:endParaRPr lang="ru-RU" sz="2800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4355976" y="5517232"/>
            <a:ext cx="4672608" cy="11296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</a:t>
            </a:r>
            <a:r>
              <a:rPr lang="en-US" dirty="0" err="1">
                <a:solidFill>
                  <a:schemeClr val="tx1"/>
                </a:solidFill>
              </a:rPr>
              <a:t>Yakuta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Aleh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January </a:t>
            </a:r>
            <a:r>
              <a:rPr lang="en-US" dirty="0" smtClean="0">
                <a:solidFill>
                  <a:schemeClr val="tx1"/>
                </a:solidFill>
              </a:rPr>
              <a:t>2020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6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" y="0"/>
            <a:ext cx="9106058" cy="68580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US" sz="3600" b="1" dirty="0"/>
              <a:t>Business problem</a:t>
            </a:r>
            <a:endParaRPr lang="ru-RU" sz="3600" b="1" dirty="0"/>
          </a:p>
        </p:txBody>
      </p:sp>
      <p:sp>
        <p:nvSpPr>
          <p:cNvPr id="6" name="Подзаголовок 5"/>
          <p:cNvSpPr>
            <a:spLocks noGrp="1"/>
          </p:cNvSpPr>
          <p:nvPr>
            <p:ph idx="1"/>
          </p:nvPr>
        </p:nvSpPr>
        <p:spPr>
          <a:xfrm>
            <a:off x="786408" y="1340768"/>
            <a:ext cx="7571184" cy="496855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Choosing a city to open a new franchise point is one of the most important decisions that will determine whether franchise development is successful or unsuccessful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Purpose: to analyze and choose the best cities of Belarus to open a point of a certain </a:t>
            </a:r>
            <a:r>
              <a:rPr lang="en-US" dirty="0" smtClean="0"/>
              <a:t>type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This project is relevant in connection with the development of franchise business in </a:t>
            </a:r>
            <a:r>
              <a:rPr lang="en-US" dirty="0" smtClean="0"/>
              <a:t>Belarus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Business </a:t>
            </a:r>
            <a:r>
              <a:rPr lang="en-US" dirty="0" smtClean="0"/>
              <a:t>question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When opening a franchise in Belarus, in which cities (in addition to large ones) would you recommend developing your business in the first place?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6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" y="0"/>
            <a:ext cx="9106058" cy="68580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Data</a:t>
            </a:r>
            <a:endParaRPr lang="ru-RU" sz="3600" b="1" dirty="0"/>
          </a:p>
        </p:txBody>
      </p:sp>
      <p:sp>
        <p:nvSpPr>
          <p:cNvPr id="6" name="Подзаголовок 5"/>
          <p:cNvSpPr>
            <a:spLocks noGrp="1"/>
          </p:cNvSpPr>
          <p:nvPr>
            <p:ph idx="1"/>
          </p:nvPr>
        </p:nvSpPr>
        <p:spPr>
          <a:xfrm>
            <a:off x="678396" y="1268760"/>
            <a:ext cx="7787208" cy="468052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Required </a:t>
            </a:r>
            <a:r>
              <a:rPr lang="en-US" dirty="0" smtClean="0"/>
              <a:t>data</a:t>
            </a:r>
            <a:endParaRPr lang="ru-RU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List of cities in Belarus</a:t>
            </a:r>
            <a:endParaRPr lang="ru-RU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Latitude and longitude of cities</a:t>
            </a:r>
            <a:endParaRPr lang="ru-RU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Population data for different years, salary for different </a:t>
            </a:r>
            <a:r>
              <a:rPr lang="en-US" dirty="0" smtClean="0"/>
              <a:t>years</a:t>
            </a:r>
          </a:p>
          <a:p>
            <a:pPr lvl="1">
              <a:buFont typeface="Wingdings" pitchFamily="2" charset="2"/>
              <a:buChar char="Ø"/>
            </a:pPr>
            <a:endParaRPr lang="ru-RU" dirty="0"/>
          </a:p>
          <a:p>
            <a:pPr lvl="0"/>
            <a:r>
              <a:rPr lang="en-US" dirty="0"/>
              <a:t>Data sources</a:t>
            </a:r>
            <a:endParaRPr lang="ru-RU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Data from the website of the National Statistical Committee (</a:t>
            </a:r>
            <a:r>
              <a:rPr lang="en-US" dirty="0">
                <a:hlinkClick r:id="rId3"/>
              </a:rPr>
              <a:t>https://www.belstat.gov.by/</a:t>
            </a:r>
            <a:r>
              <a:rPr lang="en-US" dirty="0"/>
              <a:t>)</a:t>
            </a:r>
            <a:endParaRPr lang="ru-RU" dirty="0"/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Geocoder</a:t>
            </a:r>
            <a:r>
              <a:rPr lang="en-US" dirty="0"/>
              <a:t> package for obtaining latitude and longitude coordinates</a:t>
            </a:r>
            <a:endParaRPr lang="ru-RU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Foursquare API for receiving data on institutions of various types in cities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04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" y="0"/>
            <a:ext cx="9106058" cy="68580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US" sz="3600" b="1" dirty="0"/>
              <a:t>Methodology</a:t>
            </a:r>
            <a:endParaRPr lang="ru-RU" sz="3600" b="1" dirty="0"/>
          </a:p>
        </p:txBody>
      </p:sp>
      <p:sp>
        <p:nvSpPr>
          <p:cNvPr id="6" name="Подзаголовок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Data on cities, population and wages received from </a:t>
            </a:r>
            <a:r>
              <a:rPr lang="en-US" dirty="0" err="1"/>
              <a:t>BelStat</a:t>
            </a:r>
            <a:r>
              <a:rPr lang="en-US" dirty="0"/>
              <a:t> website and converted to Excel spreadsheet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Clearing data, deriving population and wage ratios as well as trends in their decrease or increase over time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Getting latitude and longitude coordinates using </a:t>
            </a:r>
            <a:r>
              <a:rPr lang="en-US" dirty="0" err="1"/>
              <a:t>Geocoder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Using the Foursquare API to get information on establishments in each city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Obtaining data on all types of establishments for which we can conduct an analysis; when analyzing a new type, this item can be ignored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Using a filter to select data for a specific type of establishment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Clustering cities using the k-means method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Visualization of clusters on a map using a map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Analysis of the resulting clusters and the formation of the conclusion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45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" y="0"/>
            <a:ext cx="9106058" cy="68580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Results</a:t>
            </a:r>
            <a:endParaRPr lang="ru-RU" sz="3600" b="1" dirty="0"/>
          </a:p>
        </p:txBody>
      </p:sp>
      <p:sp>
        <p:nvSpPr>
          <p:cNvPr id="6" name="Подзаголовок 5"/>
          <p:cNvSpPr>
            <a:spLocks noGrp="1"/>
          </p:cNvSpPr>
          <p:nvPr>
            <p:ph idx="1"/>
          </p:nvPr>
        </p:nvSpPr>
        <p:spPr>
          <a:xfrm>
            <a:off x="457200" y="1196752"/>
            <a:ext cx="4762872" cy="525658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k-means clustering results show that we can classify neighborhoods by 5</a:t>
            </a:r>
            <a:endParaRPr lang="ru-RU" sz="2800" dirty="0"/>
          </a:p>
          <a:p>
            <a:r>
              <a:rPr lang="en-US" dirty="0"/>
              <a:t>City analysis clusters for the type of Restaurant establishments, depending on the attractiveness for opening a new institution of this type:</a:t>
            </a:r>
            <a:endParaRPr lang="ru-RU" sz="2800" dirty="0"/>
          </a:p>
          <a:p>
            <a:pPr lvl="1"/>
            <a:r>
              <a:rPr lang="en-US" dirty="0"/>
              <a:t>Cluster 3 (green): high salary, high strength, positive growth rates.</a:t>
            </a:r>
            <a:endParaRPr lang="ru-RU" sz="2400" dirty="0"/>
          </a:p>
          <a:p>
            <a:pPr lvl="1"/>
            <a:r>
              <a:rPr lang="en-US" dirty="0"/>
              <a:t>Cluster 4 (orange): average salary, high strength, positive growth rates.</a:t>
            </a:r>
            <a:endParaRPr lang="ru-RU" sz="2400" dirty="0"/>
          </a:p>
          <a:p>
            <a:pPr lvl="1"/>
            <a:r>
              <a:rPr lang="en-US" dirty="0"/>
              <a:t>Cluster 0 (red): cities with a small number but not the lowest salary.</a:t>
            </a:r>
            <a:endParaRPr lang="ru-RU" sz="2400" dirty="0"/>
          </a:p>
          <a:p>
            <a:pPr lvl="1"/>
            <a:r>
              <a:rPr lang="en-US" dirty="0"/>
              <a:t>Cluster 2 (blue): unattractive cities, with a small number.</a:t>
            </a:r>
            <a:endParaRPr lang="ru-RU" sz="2400" dirty="0"/>
          </a:p>
          <a:p>
            <a:pPr lvl="1"/>
            <a:r>
              <a:rPr lang="en-US" dirty="0"/>
              <a:t>Cluster 1 (purple): indicates cities that already have establishments of this type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00808"/>
            <a:ext cx="3398281" cy="300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55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" y="0"/>
            <a:ext cx="9106058" cy="68580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Discussion</a:t>
            </a:r>
            <a:r>
              <a:rPr lang="ru-RU" sz="3600" b="1" dirty="0" smtClean="0"/>
              <a:t> </a:t>
            </a:r>
            <a:r>
              <a:rPr lang="en-US" sz="3600" b="1" dirty="0" smtClean="0"/>
              <a:t>and recommendations</a:t>
            </a:r>
            <a:endParaRPr lang="ru-RU" sz="3600" b="1" dirty="0"/>
          </a:p>
        </p:txBody>
      </p:sp>
      <p:sp>
        <p:nvSpPr>
          <p:cNvPr id="6" name="Подзаголовок 5"/>
          <p:cNvSpPr>
            <a:spLocks noGrp="1"/>
          </p:cNvSpPr>
          <p:nvPr>
            <p:ph idx="1"/>
          </p:nvPr>
        </p:nvSpPr>
        <p:spPr>
          <a:xfrm>
            <a:off x="683568" y="1268760"/>
            <a:ext cx="7148016" cy="489654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 can be noted that, first of all, in order to open a new franchise point, it is necessary to pay attention to cities where there are no establishments of this type, but at the same time a high population and relatively high wages, clusters 3 and 4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Next, pay attention to the middle-income cities of clusters 0 and 2. Avoid cities from cluster 1, as there are already establishments of this type and competition will not always positively affect the further development of the business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On the other hand, this project shows how little data we have on open access cities.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55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" y="0"/>
            <a:ext cx="9106058" cy="68580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Conclusion</a:t>
            </a:r>
            <a:endParaRPr lang="ru-RU" sz="3600" b="1" dirty="0"/>
          </a:p>
        </p:txBody>
      </p:sp>
      <p:sp>
        <p:nvSpPr>
          <p:cNvPr id="6" name="Подзаголовок 5"/>
          <p:cNvSpPr>
            <a:spLocks noGrp="1"/>
          </p:cNvSpPr>
          <p:nvPr>
            <p:ph idx="1"/>
          </p:nvPr>
        </p:nvSpPr>
        <p:spPr>
          <a:xfrm>
            <a:off x="899592" y="1268759"/>
            <a:ext cx="6275040" cy="43204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this project, we went through the process of identifying a business problem, determined the necessary list of data, engaged in their extraction and purification, and then used machine learning by clustering data in 5 clusters based on their similarities. In conclusion, we provided our recommendations based on an analysis of the resulting clusters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ru-RU" dirty="0"/>
          </a:p>
          <a:p>
            <a:r>
              <a:rPr lang="en-US" dirty="0"/>
              <a:t>The results of the analysis will help the entrepreneur to determine the most profitable and promising way to develop his own franchise in the cities of Belarus.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55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" y="0"/>
            <a:ext cx="9106058" cy="6858000"/>
          </a:xfrm>
          <a:prstGeom prst="rect">
            <a:avLst/>
          </a:prstGeom>
        </p:spPr>
      </p:pic>
      <p:pic>
        <p:nvPicPr>
          <p:cNvPr id="2053" name="Picture 5" descr="D:\загрузки\pngguru.c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799145" cy="162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570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592</Words>
  <Application>Microsoft Office PowerPoint</Application>
  <PresentationFormat>Экран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Coursera Capstone IBM Applied Data Science Capstone    Franchise Development in Belarus</vt:lpstr>
      <vt:lpstr>Business problem</vt:lpstr>
      <vt:lpstr>Data</vt:lpstr>
      <vt:lpstr>Methodology</vt:lpstr>
      <vt:lpstr>Results</vt:lpstr>
      <vt:lpstr>Discussion and recommendations</vt:lpstr>
      <vt:lpstr>Conclusion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 Opening a New Shopping Mall in Kuala Lumpur, Malaysia  </dc:title>
  <cp:lastModifiedBy>User</cp:lastModifiedBy>
  <cp:revision>8</cp:revision>
  <dcterms:modified xsi:type="dcterms:W3CDTF">2020-01-06T22:20:45Z</dcterms:modified>
</cp:coreProperties>
</file>