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3" r:id="rId8"/>
    <p:sldId id="272" r:id="rId9"/>
    <p:sldId id="274" r:id="rId10"/>
    <p:sldId id="271" r:id="rId11"/>
    <p:sldId id="283" r:id="rId12"/>
    <p:sldId id="292" r:id="rId13"/>
    <p:sldId id="270" r:id="rId14"/>
    <p:sldId id="265" r:id="rId15"/>
    <p:sldId id="280" r:id="rId16"/>
    <p:sldId id="281" r:id="rId17"/>
    <p:sldId id="282" r:id="rId18"/>
    <p:sldId id="290" r:id="rId19"/>
    <p:sldId id="291"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p>
          <a:endParaRPr lang="en-US"/>
        </a:p>
      </dgm:t>
    </dgm:pt>
    <dgm:pt modelId="{988D96B0-D16E-4763-B393-84178CF4FF50}">
      <dgm:prSet phldrT="[Text]"/>
      <dgm:spPr/>
      <dgm:t>
        <a:bodyPr/>
        <a:p>
          <a:r>
            <a:rPr lang="en-US" dirty="0">
              <a:latin typeface="Times New Roman" panose="02020603050405020304" charset="0"/>
              <a:cs typeface="Times New Roman" panose="02020603050405020304" charset="0"/>
            </a:rPr>
            <a:t>Phase 0</a:t>
          </a:r>
        </a:p>
      </dgm:t>
    </dgm:pt>
    <dgm:pt modelId="{080A6B9D-C27D-4227-AC65-3C97878D78C4}" cxnId="{8CB593F6-6C5D-4606-B959-3E27F9872EC1}" type="parTrans">
      <dgm:prSet/>
      <dgm:spPr/>
      <dgm:t>
        <a:bodyPr/>
        <a:p>
          <a:endParaRPr lang="en-US"/>
        </a:p>
      </dgm:t>
    </dgm:pt>
    <dgm:pt modelId="{19B27CEC-4BAD-44A7-A9A7-B7A8B23ADCFD}" cxnId="{8CB593F6-6C5D-4606-B959-3E27F9872EC1}" type="sibTrans">
      <dgm:prSet/>
      <dgm:spPr/>
      <dgm:t>
        <a:bodyPr/>
        <a:p>
          <a:endParaRPr lang="en-US"/>
        </a:p>
      </dgm:t>
    </dgm:pt>
    <dgm:pt modelId="{D471E45F-B026-44AA-9616-57E786AE80AF}">
      <dgm:prSet phldrT="[Text]" custT="1"/>
      <dgm:spPr/>
      <dgm:t>
        <a:bodyPr/>
        <a:p>
          <a:pPr algn="l"/>
          <a:r>
            <a:rPr lang="en-US" sz="1200" dirty="0">
              <a:latin typeface="Times New Roman" panose="02020603050405020304" charset="0"/>
              <a:cs typeface="Times New Roman" panose="02020603050405020304" charset="0"/>
            </a:rPr>
            <a:t>Discussion and finalizing about the project details</a:t>
          </a:r>
        </a:p>
        <a:p>
          <a:pPr algn="l"/>
          <a:endParaRPr lang="en-US" sz="1500" dirty="0">
            <a:latin typeface="Times New Roman" panose="02020603050405020304" charset="0"/>
            <a:cs typeface="Times New Roman" panose="02020603050405020304" charset="0"/>
          </a:endParaRPr>
        </a:p>
      </dgm:t>
    </dgm:pt>
    <dgm:pt modelId="{326A986D-69A4-4AC0-AD9B-462FFC9C3F18}" cxnId="{AEE28BEF-3F73-41A5-9307-D42A450FCA17}" type="parTrans">
      <dgm:prSet/>
      <dgm:spPr/>
      <dgm:t>
        <a:bodyPr/>
        <a:p>
          <a:endParaRPr lang="en-US"/>
        </a:p>
      </dgm:t>
    </dgm:pt>
    <dgm:pt modelId="{304E70AD-39C7-4C28-BF7B-6EE91BAE97B7}" cxnId="{AEE28BEF-3F73-41A5-9307-D42A450FCA17}" type="sibTrans">
      <dgm:prSet/>
      <dgm:spPr/>
      <dgm:t>
        <a:bodyPr/>
        <a:p>
          <a:endParaRPr lang="en-US"/>
        </a:p>
      </dgm:t>
    </dgm:pt>
    <dgm:pt modelId="{7B3055AA-BF7C-46D0-9A9E-60087B9F57B4}">
      <dgm:prSet phldrT="[Text]"/>
      <dgm:spPr/>
      <dgm:t>
        <a:bodyPr/>
        <a:p>
          <a:r>
            <a:rPr lang="en-US" dirty="0">
              <a:latin typeface="Times New Roman" panose="02020603050405020304" charset="0"/>
              <a:cs typeface="Times New Roman" panose="02020603050405020304" charset="0"/>
            </a:rPr>
            <a:t>Phase 1</a:t>
          </a:r>
        </a:p>
      </dgm:t>
    </dgm:pt>
    <dgm:pt modelId="{F772EF41-D2BB-4368-8327-B4E332165F48}" cxnId="{6C7D4BBB-EED6-4011-9FBC-87F683D5B245}" type="parTrans">
      <dgm:prSet/>
      <dgm:spPr/>
      <dgm:t>
        <a:bodyPr/>
        <a:p>
          <a:endParaRPr lang="en-US"/>
        </a:p>
      </dgm:t>
    </dgm:pt>
    <dgm:pt modelId="{B81593E2-4CAC-4783-8D2D-E9DDD236A942}" cxnId="{6C7D4BBB-EED6-4011-9FBC-87F683D5B245}" type="sibTrans">
      <dgm:prSet/>
      <dgm:spPr/>
      <dgm:t>
        <a:bodyPr/>
        <a:p>
          <a:endParaRPr lang="en-US"/>
        </a:p>
      </dgm:t>
    </dgm:pt>
    <dgm:pt modelId="{9FED87C4-3F3B-4A18-9185-9F80CFEDEA2E}">
      <dgm:prSet phldrT="[Text]" custT="1"/>
      <dgm:spPr/>
      <dgm:t>
        <a:bodyPr/>
        <a:p>
          <a:pPr algn="l"/>
          <a:r>
            <a:rPr lang="en-US" sz="1200" dirty="0">
              <a:latin typeface="Times New Roman" panose="02020603050405020304" charset="0"/>
              <a:cs typeface="Times New Roman" panose="02020603050405020304" charset="0"/>
            </a:rPr>
            <a:t>Explanation about Data collection , data preprocessing,</a:t>
          </a:r>
        </a:p>
        <a:p>
          <a:pPr algn="l"/>
          <a:r>
            <a:rPr lang="en-US" sz="1200" dirty="0">
              <a:latin typeface="Times New Roman" panose="02020603050405020304" charset="0"/>
              <a:cs typeface="Times New Roman" panose="02020603050405020304" charset="0"/>
            </a:rPr>
            <a:t>And develop the model</a:t>
          </a:r>
        </a:p>
      </dgm:t>
    </dgm:pt>
    <dgm:pt modelId="{669F5586-1E47-4A85-AA72-0E435BABD665}" cxnId="{27611794-B6EF-4593-A560-02BF7692DC5A}" type="parTrans">
      <dgm:prSet/>
      <dgm:spPr/>
      <dgm:t>
        <a:bodyPr/>
        <a:p>
          <a:endParaRPr lang="en-US"/>
        </a:p>
      </dgm:t>
    </dgm:pt>
    <dgm:pt modelId="{AD0D1882-5210-4A49-9875-4AAC43595580}" cxnId="{27611794-B6EF-4593-A560-02BF7692DC5A}" type="sibTrans">
      <dgm:prSet/>
      <dgm:spPr/>
      <dgm:t>
        <a:bodyPr/>
        <a:p>
          <a:endParaRPr lang="en-US"/>
        </a:p>
      </dgm:t>
    </dgm:pt>
    <dgm:pt modelId="{A59EC69B-8F3F-425B-819F-E8C557946AEE}">
      <dgm:prSet phldrT="[Text]"/>
      <dgm:spPr/>
      <dgm:t>
        <a:bodyPr/>
        <a:p>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 2</a:t>
          </a:r>
          <a:endParaRPr lang="en-US" dirty="0">
            <a:latin typeface="Times New Roman" panose="02020603050405020304" charset="0"/>
            <a:cs typeface="Times New Roman" panose="02020603050405020304" charset="0"/>
          </a:endParaRPr>
        </a:p>
      </dgm:t>
    </dgm:pt>
    <dgm:pt modelId="{0095C3CB-916F-4060-A8DA-DD282FB51587}" cxnId="{D1BA1DD0-A52A-47BF-962D-9810C87E1576}" type="parTrans">
      <dgm:prSet/>
      <dgm:spPr/>
      <dgm:t>
        <a:bodyPr/>
        <a:p>
          <a:endParaRPr lang="en-US"/>
        </a:p>
      </dgm:t>
    </dgm:pt>
    <dgm:pt modelId="{2868AD8D-4E38-46CE-A972-709857BF40AC}" cxnId="{D1BA1DD0-A52A-47BF-962D-9810C87E1576}" type="sibTrans">
      <dgm:prSet/>
      <dgm:spPr/>
      <dgm:t>
        <a:bodyPr/>
        <a:p>
          <a:endParaRPr lang="en-US"/>
        </a:p>
      </dgm:t>
    </dgm:pt>
    <dgm:pt modelId="{73DB572E-062D-41AD-8033-D361B8E583DB}">
      <dgm:prSet phldrT="[Text]" custT="1"/>
      <dgm:spPr/>
      <dgm:t>
        <a:bodyPr/>
        <a:p>
          <a:pPr algn="l"/>
          <a:r>
            <a:rPr lang="en-US" sz="1200" dirty="0">
              <a:latin typeface="Times New Roman" panose="02020603050405020304" charset="0"/>
              <a:cs typeface="Times New Roman" panose="02020603050405020304" charset="0"/>
            </a:rPr>
            <a:t>Collecting the data and Model Training and Testing the developed model.</a:t>
          </a:r>
        </a:p>
      </dgm:t>
    </dgm:pt>
    <dgm:pt modelId="{75D01B62-D132-48B8-9D06-D0A551A21107}" cxnId="{AA17007A-110D-43AE-B6F2-DF2DF885F2E2}" type="parTrans">
      <dgm:prSet/>
      <dgm:spPr/>
      <dgm:t>
        <a:bodyPr/>
        <a:p>
          <a:endParaRPr lang="en-US"/>
        </a:p>
      </dgm:t>
    </dgm:pt>
    <dgm:pt modelId="{98BDB650-3386-4D3D-8E80-609010499291}" cxnId="{AA17007A-110D-43AE-B6F2-DF2DF885F2E2}" type="sibTrans">
      <dgm:prSet/>
      <dgm:spPr/>
      <dgm:t>
        <a:bodyPr/>
        <a:p>
          <a:endParaRPr lang="en-US"/>
        </a:p>
      </dgm:t>
    </dgm:pt>
    <dgm:pt modelId="{8850790C-76B6-46EB-A33F-6A2322C6470B}">
      <dgm:prSet phldrT="[Text]"/>
      <dgm:spPr/>
      <dgm:t>
        <a:bodyPr/>
        <a:p>
          <a:r>
            <a:rPr lang="en-US" dirty="0">
              <a:latin typeface="Times New Roman" panose="02020603050405020304" charset="0"/>
              <a:cs typeface="Times New Roman" panose="02020603050405020304" charset="0"/>
            </a:rPr>
            <a:t>Phase 3</a:t>
          </a:r>
        </a:p>
      </dgm:t>
    </dgm:pt>
    <dgm:pt modelId="{D91D9852-6DB3-45E7-972A-36553B5F8458}" cxnId="{F4D8679A-BD1C-4945-8704-8B84C9A7972F}" type="parTrans">
      <dgm:prSet/>
      <dgm:spPr/>
      <dgm:t>
        <a:bodyPr/>
        <a:p>
          <a:endParaRPr lang="en-IN"/>
        </a:p>
      </dgm:t>
    </dgm:pt>
    <dgm:pt modelId="{98EB5FB5-A941-40E5-A9D5-67FA9BECCF97}" cxnId="{F4D8679A-BD1C-4945-8704-8B84C9A7972F}" type="sibTrans">
      <dgm:prSet/>
      <dgm:spPr/>
      <dgm:t>
        <a:bodyPr/>
        <a:p>
          <a:endParaRPr lang="en-IN"/>
        </a:p>
      </dgm:t>
    </dgm:pt>
    <dgm:pt modelId="{0C343283-A1F2-452C-B01E-6F41523774DF}">
      <dgm:prSet custT="1"/>
      <dgm:spPr/>
      <dgm:t>
        <a:bodyPr/>
        <a:p>
          <a:pPr algn="l"/>
          <a:r>
            <a:rPr lang="en-US" sz="1200" dirty="0">
              <a:latin typeface="Times New Roman" panose="02020603050405020304" charset="0"/>
              <a:cs typeface="Times New Roman" panose="02020603050405020304" charset="0"/>
            </a:rPr>
            <a:t>Final Presentation and view developed model.</a:t>
          </a:r>
          <a:endParaRPr lang="en-IN" sz="1200" dirty="0"/>
        </a:p>
      </dgm:t>
    </dgm:pt>
    <dgm:pt modelId="{F9F333E8-8637-4DD4-BAA9-78EC3A197F44}" cxnId="{7453432F-851B-4082-8B67-DDBA18B1A45E}" type="parTrans">
      <dgm:prSet/>
      <dgm:spPr/>
      <dgm:t>
        <a:bodyPr/>
        <a:p>
          <a:endParaRPr lang="en-IN"/>
        </a:p>
      </dgm:t>
    </dgm:pt>
    <dgm:pt modelId="{AE101372-3E85-4D41-81BA-0E9557C31A49}" cxnId="{7453432F-851B-4082-8B67-DDBA18B1A45E}" type="sibTrans">
      <dgm:prSet/>
      <dgm:spPr/>
      <dgm:t>
        <a:bodyPr/>
        <a:p>
          <a:endParaRPr lang="en-IN"/>
        </a:p>
      </dgm:t>
    </dgm:pt>
    <dgm:pt modelId="{797F30C1-A4A4-4B49-95BE-746CF3031F38}">
      <dgm:prSet/>
      <dgm:spPr/>
      <dgm:t>
        <a:bodyPr/>
        <a:p>
          <a:pPr algn="l"/>
          <a:endParaRPr lang="en-US" sz="1000" dirty="0">
            <a:latin typeface="Times New Roman" panose="02020603050405020304" charset="0"/>
            <a:cs typeface="Times New Roman" panose="02020603050405020304" charset="0"/>
          </a:endParaRPr>
        </a:p>
      </dgm:t>
    </dgm:pt>
    <dgm:pt modelId="{4A63393A-D0EA-4E89-A553-6D0EA198F753}" cxnId="{758D2467-D85B-4977-9C9E-CCDF00D26EAB}" type="parTrans">
      <dgm:prSet/>
      <dgm:spPr/>
      <dgm:t>
        <a:bodyPr/>
        <a:p>
          <a:endParaRPr lang="en-IN"/>
        </a:p>
      </dgm:t>
    </dgm:pt>
    <dgm:pt modelId="{822304E6-8390-4FE4-8D1F-4E7464F6FFF2}" cxnId="{758D2467-D85B-4977-9C9E-CCDF00D26EAB}" type="sibTrans">
      <dgm:prSet/>
      <dgm:spPr/>
      <dgm:t>
        <a:bodyPr/>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59D18DE6-EC03-4AAC-809D-3D6B1189120D}" type="pres">
      <dgm:prSet presAssocID="{8850790C-76B6-46EB-A33F-6A2322C6470B}" presName="ChildAccent4" presStyleCnt="0"/>
      <dgm:spPr/>
    </dgm:pt>
    <dgm:pt modelId="{CFCFECCE-CFF7-4295-9689-E8B5554B6525}" type="pres">
      <dgm:prSet presAssocID="{8850790C-76B6-46EB-A33F-6A2322C6470B}" presName="ChildAccent" presStyleLbl="alignImgPlace1" presStyleIdx="0" presStyleCnt="4" custScaleX="92886" custScaleY="98309"/>
      <dgm:spPr/>
    </dgm:pt>
    <dgm:pt modelId="{DC6C57AA-AE1C-4B95-BDF3-61BA0B82B168}" type="pres">
      <dgm:prSet presAssocID="{8850790C-76B6-46EB-A33F-6A2322C6470B}" presName="Child4" presStyleLbl="revTx" presStyleIdx="0" presStyleCnt="0">
        <dgm:presLayoutVars>
          <dgm:chMax val="0"/>
          <dgm:chPref val="0"/>
          <dgm:bulletEnabled val="1"/>
        </dgm:presLayoutVars>
      </dgm:prSet>
      <dgm:spPr/>
    </dgm:pt>
    <dgm:pt modelId="{DFEFB4B6-A194-4062-9221-36C9E8CFFCAE}" type="pres">
      <dgm:prSet presAssocID="{8850790C-76B6-46EB-A33F-6A2322C6470B}" presName="Parent4" presStyleLbl="node1" presStyleIdx="0" presStyleCnt="4" custScaleY="109461">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10433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0781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14097" custLinFactNeighborX="0" custLinFactNeighborY="-1367"/>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15460">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595" custLinFactNeighborY="72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Y="109141" custLinFactNeighborY="3678">
        <dgm:presLayoutVars>
          <dgm:chMax val="2"/>
          <dgm:chPref val="1"/>
          <dgm:bulletEnabled val="1"/>
        </dgm:presLayoutVars>
      </dgm:prSet>
      <dgm:spPr/>
    </dgm:pt>
  </dgm:ptLst>
  <dgm:cxnLst>
    <dgm:cxn modelId="{F1939A1F-52B9-49E9-987E-81E4D4D4AF22}" type="presOf" srcId="{988D96B0-D16E-4763-B393-84178CF4FF50}" destId="{65257024-FAC0-4522-B139-1CC85B547BE8}" srcOrd="0" destOrd="0" presId="urn:microsoft.com/office/officeart/2011/layout/InterconnectedBlockProcess"/>
    <dgm:cxn modelId="{7453432F-851B-4082-8B67-DDBA18B1A45E}" srcId="{8850790C-76B6-46EB-A33F-6A2322C6470B}" destId="{0C343283-A1F2-452C-B01E-6F41523774DF}" srcOrd="0" destOrd="0" parTransId="{F9F333E8-8637-4DD4-BAA9-78EC3A197F44}" sibTransId="{AE101372-3E85-4D41-81BA-0E9557C31A49}"/>
    <dgm:cxn modelId="{7797A338-2326-4006-BAA0-90E237FE8ABB}" type="presOf" srcId="{73DB572E-062D-41AD-8033-D361B8E583DB}" destId="{2532504F-5FE1-4C97-B485-F05E8885EACC}" srcOrd="0" destOrd="0" presId="urn:microsoft.com/office/officeart/2011/layout/InterconnectedBlockProcess"/>
    <dgm:cxn modelId="{758D2467-D85B-4977-9C9E-CCDF00D26EAB}" srcId="{8850790C-76B6-46EB-A33F-6A2322C6470B}" destId="{797F30C1-A4A4-4B49-95BE-746CF3031F38}" srcOrd="1" destOrd="0" parTransId="{4A63393A-D0EA-4E89-A553-6D0EA198F753}" sibTransId="{822304E6-8390-4FE4-8D1F-4E7464F6FFF2}"/>
    <dgm:cxn modelId="{012E5F4C-F345-4729-B9E4-8F2D27ADF8C3}" type="presOf" srcId="{0C343283-A1F2-452C-B01E-6F41523774DF}" destId="{DC6C57AA-AE1C-4B95-BDF3-61BA0B82B168}" srcOrd="1" destOrd="0" presId="urn:microsoft.com/office/officeart/2011/layout/InterconnectedBlockProcess"/>
    <dgm:cxn modelId="{8828F951-AC5C-4CF7-80FE-E9F7C77A6865}" type="presOf" srcId="{8850790C-76B6-46EB-A33F-6A2322C6470B}" destId="{DFEFB4B6-A194-4062-9221-36C9E8CFFCAE}" srcOrd="0" destOrd="0" presId="urn:microsoft.com/office/officeart/2011/layout/InterconnectedBlockProcess"/>
    <dgm:cxn modelId="{64CBEA57-579C-4857-97F6-D0D86A00A1E1}" type="presOf" srcId="{9FED87C4-3F3B-4A18-9185-9F80CFEDEA2E}" destId="{06F8D57B-EDF4-4CF4-8700-DC2CA3E3028E}" srcOrd="0" destOrd="0" presId="urn:microsoft.com/office/officeart/2011/layout/InterconnectedBlockProcess"/>
    <dgm:cxn modelId="{98054779-53DA-4278-8322-69809C2CCF1E}" type="presOf" srcId="{797F30C1-A4A4-4B49-95BE-746CF3031F38}" destId="{DC6C57AA-AE1C-4B95-BDF3-61BA0B82B168}" srcOrd="1"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E6B6C82-BC8F-4C7B-A936-675E052DBCBB}" type="presOf" srcId="{D471E45F-B026-44AA-9616-57E786AE80AF}" destId="{1C91D7E3-8940-4A33-9182-677DD5415901}"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40F93396-1CCE-42C0-A116-78894F1EAD3B}" type="presOf" srcId="{5751524B-FB67-4894-A0C5-35151E149D68}" destId="{A6BCDA7B-D633-438F-B44D-CB4D60E5C492}" srcOrd="0" destOrd="0" presId="urn:microsoft.com/office/officeart/2011/layout/InterconnectedBlockProcess"/>
    <dgm:cxn modelId="{F4D8679A-BD1C-4945-8704-8B84C9A7972F}" srcId="{5751524B-FB67-4894-A0C5-35151E149D68}" destId="{8850790C-76B6-46EB-A33F-6A2322C6470B}" srcOrd="3" destOrd="0" parTransId="{D91D9852-6DB3-45E7-972A-36553B5F8458}" sibTransId="{98EB5FB5-A941-40E5-A9D5-67FA9BECCF97}"/>
    <dgm:cxn modelId="{B47143AC-4022-461B-B9A7-805882F95233}" type="presOf" srcId="{7B3055AA-BF7C-46D0-9A9E-60087B9F57B4}" destId="{00BB3360-A9BB-4051-A4B1-1216F82F642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B4DA6CCF-AE34-41AD-A451-B70BF0E9759E}" type="presOf" srcId="{0C343283-A1F2-452C-B01E-6F41523774DF}" destId="{CFCFECCE-CFF7-4295-9689-E8B5554B6525}"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774529DE-5138-463E-9415-B5D95954AED6}" type="presOf" srcId="{73DB572E-062D-41AD-8033-D361B8E583DB}" destId="{0D08ED52-6744-4369-B780-916B09984775}"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B6D9B6F4-7D54-4B71-82C3-9E3A21C37616}" type="presOf" srcId="{A59EC69B-8F3F-425B-819F-E8C557946AEE}" destId="{4C66D42D-7E6D-4563-AFDC-369C30B73F70}" srcOrd="0" destOrd="0" presId="urn:microsoft.com/office/officeart/2011/layout/InterconnectedBlockProcess"/>
    <dgm:cxn modelId="{B4DC8EF6-BB00-4790-80A0-A5DE331ECDA7}" type="presOf" srcId="{9FED87C4-3F3B-4A18-9185-9F80CFEDEA2E}" destId="{6BCCFBA6-7A43-4631-AD7F-AFB10E1E6CD7}" srcOrd="1"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C27355F9-A0D5-49D8-A457-E9F27CB778DC}" type="presOf" srcId="{797F30C1-A4A4-4B49-95BE-746CF3031F38}" destId="{CFCFECCE-CFF7-4295-9689-E8B5554B6525}" srcOrd="0" destOrd="1" presId="urn:microsoft.com/office/officeart/2011/layout/InterconnectedBlockProcess"/>
    <dgm:cxn modelId="{B59689FD-94A5-4CC1-B6BE-E0FE82DC51A3}" type="presOf" srcId="{D471E45F-B026-44AA-9616-57E786AE80AF}" destId="{A134CDD1-D85F-44EF-8BEE-9F99A855C1E6}" srcOrd="0" destOrd="0" presId="urn:microsoft.com/office/officeart/2011/layout/InterconnectedBlockProcess"/>
    <dgm:cxn modelId="{AE7B4AA0-1A4B-4DB9-B02C-D0F445743CB5}" type="presParOf" srcId="{A6BCDA7B-D633-438F-B44D-CB4D60E5C492}" destId="{59D18DE6-EC03-4AAC-809D-3D6B1189120D}" srcOrd="0" destOrd="0" presId="urn:microsoft.com/office/officeart/2011/layout/InterconnectedBlockProcess"/>
    <dgm:cxn modelId="{C900AACA-E1C8-4B5F-86BD-F53F0D46ACE4}" type="presParOf" srcId="{59D18DE6-EC03-4AAC-809D-3D6B1189120D}" destId="{CFCFECCE-CFF7-4295-9689-E8B5554B6525}" srcOrd="0" destOrd="0" presId="urn:microsoft.com/office/officeart/2011/layout/InterconnectedBlockProcess"/>
    <dgm:cxn modelId="{C41C2860-335F-4DDA-8940-0C44C70F7A8F}" type="presParOf" srcId="{A6BCDA7B-D633-438F-B44D-CB4D60E5C492}" destId="{DC6C57AA-AE1C-4B95-BDF3-61BA0B82B168}" srcOrd="1" destOrd="0" presId="urn:microsoft.com/office/officeart/2011/layout/InterconnectedBlockProcess"/>
    <dgm:cxn modelId="{A97CED13-C32F-469F-B068-50E53C51DE94}" type="presParOf" srcId="{A6BCDA7B-D633-438F-B44D-CB4D60E5C492}" destId="{DFEFB4B6-A194-4062-9221-36C9E8CFFCAE}" srcOrd="2" destOrd="0" presId="urn:microsoft.com/office/officeart/2011/layout/InterconnectedBlockProcess"/>
    <dgm:cxn modelId="{303AC14B-9125-4E15-860C-30360F3CD506}" type="presParOf" srcId="{A6BCDA7B-D633-438F-B44D-CB4D60E5C492}" destId="{96AFCF47-32CA-4C44-9E3C-782007B7112E}" srcOrd="3" destOrd="0" presId="urn:microsoft.com/office/officeart/2011/layout/InterconnectedBlockProcess"/>
    <dgm:cxn modelId="{0F53A2B5-3D62-4E3D-84C9-1EC2D89AAA4C}" type="presParOf" srcId="{96AFCF47-32CA-4C44-9E3C-782007B7112E}" destId="{2532504F-5FE1-4C97-B485-F05E8885EACC}" srcOrd="0" destOrd="0" presId="urn:microsoft.com/office/officeart/2011/layout/InterconnectedBlockProcess"/>
    <dgm:cxn modelId="{B4B1D7CE-DBE7-49CB-80C9-05A155C77576}" type="presParOf" srcId="{A6BCDA7B-D633-438F-B44D-CB4D60E5C492}" destId="{0D08ED52-6744-4369-B780-916B09984775}" srcOrd="4" destOrd="0" presId="urn:microsoft.com/office/officeart/2011/layout/InterconnectedBlockProcess"/>
    <dgm:cxn modelId="{C237C6D7-EB38-45A9-94FB-760D5C8211C8}" type="presParOf" srcId="{A6BCDA7B-D633-438F-B44D-CB4D60E5C492}" destId="{4C66D42D-7E6D-4563-AFDC-369C30B73F70}" srcOrd="5" destOrd="0" presId="urn:microsoft.com/office/officeart/2011/layout/InterconnectedBlockProcess"/>
    <dgm:cxn modelId="{8E2EE22D-3354-4250-9E60-2FFEE2DD56BE}" type="presParOf" srcId="{A6BCDA7B-D633-438F-B44D-CB4D60E5C492}" destId="{C1269CE6-C767-48CC-AAFD-A238D1FFDABA}" srcOrd="6" destOrd="0" presId="urn:microsoft.com/office/officeart/2011/layout/InterconnectedBlockProcess"/>
    <dgm:cxn modelId="{DEEE161D-60A9-4D1F-B5E5-F090E75CD36A}" type="presParOf" srcId="{C1269CE6-C767-48CC-AAFD-A238D1FFDABA}" destId="{06F8D57B-EDF4-4CF4-8700-DC2CA3E3028E}" srcOrd="0" destOrd="0" presId="urn:microsoft.com/office/officeart/2011/layout/InterconnectedBlockProcess"/>
    <dgm:cxn modelId="{92570A22-90F7-45BB-BFAB-3BEDF288422C}" type="presParOf" srcId="{A6BCDA7B-D633-438F-B44D-CB4D60E5C492}" destId="{6BCCFBA6-7A43-4631-AD7F-AFB10E1E6CD7}" srcOrd="7" destOrd="0" presId="urn:microsoft.com/office/officeart/2011/layout/InterconnectedBlockProcess"/>
    <dgm:cxn modelId="{B8F8AD92-1815-4096-AFE9-AD81E932A02E}" type="presParOf" srcId="{A6BCDA7B-D633-438F-B44D-CB4D60E5C492}" destId="{00BB3360-A9BB-4051-A4B1-1216F82F642C}" srcOrd="8" destOrd="0" presId="urn:microsoft.com/office/officeart/2011/layout/InterconnectedBlockProcess"/>
    <dgm:cxn modelId="{F294660B-9941-4D97-8F55-F4B9A26DC5FA}" type="presParOf" srcId="{A6BCDA7B-D633-438F-B44D-CB4D60E5C492}" destId="{7305DF14-0FF5-45E4-8B19-015814092DBD}" srcOrd="9" destOrd="0" presId="urn:microsoft.com/office/officeart/2011/layout/InterconnectedBlockProcess"/>
    <dgm:cxn modelId="{6E946638-EAB2-4B87-A027-011C1568D1A5}" type="presParOf" srcId="{7305DF14-0FF5-45E4-8B19-015814092DBD}" destId="{A134CDD1-D85F-44EF-8BEE-9F99A855C1E6}" srcOrd="0" destOrd="0" presId="urn:microsoft.com/office/officeart/2011/layout/InterconnectedBlockProcess"/>
    <dgm:cxn modelId="{B619F7C3-F186-46D5-8FE6-791F268825F9}" type="presParOf" srcId="{A6BCDA7B-D633-438F-B44D-CB4D60E5C492}" destId="{1C91D7E3-8940-4A33-9182-677DD5415901}" srcOrd="10" destOrd="0" presId="urn:microsoft.com/office/officeart/2011/layout/InterconnectedBlockProcess"/>
    <dgm:cxn modelId="{7F6365AF-D688-4B72-AC90-E0EFC0D91A01}"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965083" cy="3644900"/>
        <a:chOff x="0" y="0"/>
        <a:chExt cx="4965083" cy="3644900"/>
      </a:xfrm>
    </dsp:grpSpPr>
    <dsp:sp modelId="{CFCFECCE-CFF7-4295-9689-E8B5554B6525}">
      <dsp:nvSpPr>
        <dsp:cNvPr id="3" name="Rectangular Callout 2"/>
        <dsp:cNvSpPr/>
      </dsp:nvSpPr>
      <dsp:spPr bwMode="white">
        <a:xfrm>
          <a:off x="4080038" y="689615"/>
          <a:ext cx="1241271" cy="2955285"/>
        </a:xfrm>
        <a:prstGeom prst="wedgeRectCallout">
          <a:avLst>
            <a:gd name="adj1" fmla="val 0"/>
            <a:gd name="adj2" fmla="val 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Final Presentation and view developed model.</a:t>
          </a:r>
          <a:endParaRPr lang="en-IN" sz="1200" dirty="0">
            <a:solidFill>
              <a:schemeClr val="tx1"/>
            </a:solidFill>
          </a:endParaRPr>
        </a:p>
        <a:p>
          <a:pPr lvl="0" algn="l">
            <a:lnSpc>
              <a:spcPct val="100000"/>
            </a:lnSpc>
            <a:spcBef>
              <a:spcPct val="0"/>
            </a:spcBef>
            <a:spcAft>
              <a:spcPct val="35000"/>
            </a:spcAft>
          </a:pPr>
          <a:endParaRPr lang="en-US" sz="1000" dirty="0">
            <a:solidFill>
              <a:schemeClr val="tx1"/>
            </a:solidFill>
            <a:latin typeface="Times New Roman" panose="02020603050405020304" charset="0"/>
            <a:cs typeface="Times New Roman" panose="02020603050405020304" charset="0"/>
          </a:endParaRPr>
        </a:p>
      </dsp:txBody>
      <dsp:txXfrm>
        <a:off x="4080038" y="689615"/>
        <a:ext cx="1241271" cy="2955285"/>
      </dsp:txXfrm>
    </dsp:sp>
    <dsp:sp modelId="{DFEFB4B6-A194-4062-9221-36C9E8CFFCAE}">
      <dsp:nvSpPr>
        <dsp:cNvPr id="4" name="Rectangles 3"/>
        <dsp:cNvSpPr/>
      </dsp:nvSpPr>
      <dsp:spPr bwMode="white">
        <a:xfrm>
          <a:off x="4080038" y="0"/>
          <a:ext cx="1241271" cy="689615"/>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3</a:t>
          </a:r>
        </a:p>
      </dsp:txBody>
      <dsp:txXfrm>
        <a:off x="4080038" y="0"/>
        <a:ext cx="1241271" cy="689615"/>
      </dsp:txXfrm>
    </dsp:sp>
    <dsp:sp modelId="{2532504F-5FE1-4C97-B485-F05E8885EACC}">
      <dsp:nvSpPr>
        <dsp:cNvPr id="5" name="Rectangular Callout 4"/>
        <dsp:cNvSpPr/>
      </dsp:nvSpPr>
      <dsp:spPr bwMode="white">
        <a:xfrm>
          <a:off x="2838768" y="689615"/>
          <a:ext cx="1241271" cy="2758460"/>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Collecting the data and Model Training and Testing the developed model.</a:t>
          </a:r>
          <a:endParaRPr>
            <a:solidFill>
              <a:schemeClr val="tx1"/>
            </a:solidFill>
          </a:endParaRPr>
        </a:p>
      </dsp:txBody>
      <dsp:txXfrm>
        <a:off x="2838768" y="689615"/>
        <a:ext cx="1241271" cy="2758460"/>
      </dsp:txXfrm>
    </dsp:sp>
    <dsp:sp modelId="{4C66D42D-7E6D-4563-AFDC-369C30B73F70}">
      <dsp:nvSpPr>
        <dsp:cNvPr id="6" name="Rectangles 5"/>
        <dsp:cNvSpPr/>
      </dsp:nvSpPr>
      <dsp:spPr bwMode="white">
        <a:xfrm>
          <a:off x="2838768" y="100235"/>
          <a:ext cx="1241271" cy="591203"/>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 2</a:t>
          </a:r>
          <a:endParaRPr lang="en-US" dirty="0">
            <a:latin typeface="Times New Roman" panose="02020603050405020304" charset="0"/>
            <a:cs typeface="Times New Roman" panose="02020603050405020304" charset="0"/>
          </a:endParaRPr>
        </a:p>
      </dsp:txBody>
      <dsp:txXfrm>
        <a:off x="2838768" y="100235"/>
        <a:ext cx="1241271" cy="591203"/>
      </dsp:txXfrm>
    </dsp:sp>
    <dsp:sp modelId="{06F8D57B-EDF4-4CF4-8700-DC2CA3E3028E}">
      <dsp:nvSpPr>
        <dsp:cNvPr id="7" name="Rectangular Callout 6"/>
        <dsp:cNvSpPr/>
      </dsp:nvSpPr>
      <dsp:spPr bwMode="white">
        <a:xfrm>
          <a:off x="1597497" y="654603"/>
          <a:ext cx="1241271" cy="2561271"/>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Xfrm>
        <a:off x="1597497" y="654603"/>
        <a:ext cx="1241271" cy="2561271"/>
      </dsp:txXfrm>
    </dsp:sp>
    <dsp:sp modelId="{00BB3360-A9BB-4051-A4B1-1216F82F642C}">
      <dsp:nvSpPr>
        <dsp:cNvPr id="9" name="Rectangles 8"/>
        <dsp:cNvSpPr/>
      </dsp:nvSpPr>
      <dsp:spPr bwMode="white">
        <a:xfrm>
          <a:off x="1597497" y="197189"/>
          <a:ext cx="1241271" cy="492426"/>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1</a:t>
          </a:r>
        </a:p>
      </dsp:txBody>
      <dsp:txXfrm>
        <a:off x="1597497" y="197189"/>
        <a:ext cx="1241271" cy="492426"/>
      </dsp:txXfrm>
    </dsp:sp>
    <dsp:sp modelId="{A134CDD1-D85F-44EF-8BEE-9F99A855C1E6}">
      <dsp:nvSpPr>
        <dsp:cNvPr id="10" name="Rectangular Callout 9"/>
        <dsp:cNvSpPr/>
      </dsp:nvSpPr>
      <dsp:spPr bwMode="white">
        <a:xfrm>
          <a:off x="348841" y="706826"/>
          <a:ext cx="1241271" cy="2364082"/>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Discussion and finalizing about the project details</a:t>
          </a:r>
          <a:endParaRPr lang="en-US" sz="1200" dirty="0">
            <a:solidFill>
              <a:schemeClr val="tx1"/>
            </a:solidFill>
            <a:latin typeface="Times New Roman" panose="02020603050405020304" charset="0"/>
            <a:cs typeface="Times New Roman" panose="02020603050405020304" charset="0"/>
          </a:endParaRPr>
        </a:p>
        <a:p>
          <a:pPr lvl="0" algn="l">
            <a:lnSpc>
              <a:spcPct val="100000"/>
            </a:lnSpc>
            <a:spcBef>
              <a:spcPct val="0"/>
            </a:spcBef>
            <a:spcAft>
              <a:spcPct val="35000"/>
            </a:spcAft>
          </a:pPr>
          <a:endParaRPr lang="en-US" sz="1500" dirty="0">
            <a:solidFill>
              <a:schemeClr val="tx1"/>
            </a:solidFill>
            <a:latin typeface="Times New Roman" panose="02020603050405020304" charset="0"/>
            <a:cs typeface="Times New Roman" panose="02020603050405020304" charset="0"/>
          </a:endParaRPr>
        </a:p>
      </dsp:txBody>
      <dsp:txXfrm>
        <a:off x="348841" y="706826"/>
        <a:ext cx="1241271" cy="2364082"/>
      </dsp:txXfrm>
    </dsp:sp>
    <dsp:sp modelId="{65257024-FAC0-4522-B139-1CC85B547BE8}">
      <dsp:nvSpPr>
        <dsp:cNvPr id="11" name="Rectangles 10"/>
        <dsp:cNvSpPr/>
      </dsp:nvSpPr>
      <dsp:spPr bwMode="white">
        <a:xfrm>
          <a:off x="356226" y="308879"/>
          <a:ext cx="1241271" cy="394014"/>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0</a:t>
          </a:r>
        </a:p>
      </dsp:txBody>
      <dsp:txXfrm>
        <a:off x="356226" y="308879"/>
        <a:ext cx="1241271" cy="394014"/>
      </dsp:txXfrm>
    </dsp:sp>
    <dsp:sp modelId="{6BCCFBA6-7A43-4631-AD7F-AFB10E1E6CD7}">
      <dsp:nvSpPr>
        <dsp:cNvPr id="8" name="Rectangles 7"/>
        <dsp:cNvSpPr/>
      </dsp:nvSpPr>
      <dsp:spPr bwMode="white">
        <a:xfrm>
          <a:off x="1754890" y="689615"/>
          <a:ext cx="1083878" cy="2561271"/>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1754890" y="689615"/>
        <a:ext cx="1083878" cy="2561271"/>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Database Query and Reasoning</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48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20211CSE0104</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20211CSE0109</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20211CSE0106</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20211CSE0069</a:t>
                      </a: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Y GOWTHAM NAIDU</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K SASIVARAN REDDY</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PATAN FAIROZ KHAN</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KODITALA ABHINAY</a:t>
                      </a: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7443470" y="2513330"/>
            <a:ext cx="4551045" cy="202057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Mrs. Kayal Vizhi V</a:t>
            </a:r>
            <a:endParaRPr dirty="0">
              <a:solidFill>
                <a:schemeClr val="bg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Rohit</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Proposed Methodology</a:t>
            </a:r>
            <a:endParaRPr lang="en-GB" altLang="en-US"/>
          </a:p>
        </p:txBody>
      </p:sp>
      <p:sp>
        <p:nvSpPr>
          <p:cNvPr id="3" name="Text Placeholder 2"/>
          <p:cNvSpPr>
            <a:spLocks noGrp="1"/>
          </p:cNvSpPr>
          <p:nvPr>
            <p:ph type="body" idx="1"/>
          </p:nvPr>
        </p:nvSpPr>
        <p:spPr/>
        <p:txBody>
          <a:bodyPr/>
          <a:p>
            <a:r>
              <a:rPr lang="en-GB" altLang="en-US"/>
              <a:t>Algorithm:</a:t>
            </a:r>
            <a:endParaRPr lang="en-GB" altLang="en-US"/>
          </a:p>
        </p:txBody>
      </p:sp>
      <p:pic>
        <p:nvPicPr>
          <p:cNvPr id="4" name="Picture 3" descr="capstone4"/>
          <p:cNvPicPr>
            <a:picLocks noChangeAspect="1"/>
          </p:cNvPicPr>
          <p:nvPr/>
        </p:nvPicPr>
        <p:blipFill>
          <a:blip r:embed="rId1"/>
          <a:stretch>
            <a:fillRect/>
          </a:stretch>
        </p:blipFill>
        <p:spPr>
          <a:xfrm>
            <a:off x="2292985" y="1710055"/>
            <a:ext cx="8267065" cy="4385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5" name="Diagram 1"/>
          <p:cNvGraphicFramePr/>
          <p:nvPr/>
        </p:nvGraphicFramePr>
        <p:xfrm>
          <a:off x="3257233" y="1606550"/>
          <a:ext cx="5677535" cy="3644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 Box 5"/>
          <p:cNvSpPr txBox="1"/>
          <p:nvPr/>
        </p:nvSpPr>
        <p:spPr>
          <a:xfrm>
            <a:off x="4983480" y="2350770"/>
            <a:ext cx="982345" cy="1383665"/>
          </a:xfrm>
          <a:prstGeom prst="rect">
            <a:avLst/>
          </a:prstGeom>
          <a:noFill/>
        </p:spPr>
        <p:txBody>
          <a:bodyPr wrap="square" rtlCol="0">
            <a:spAutoFit/>
          </a:bodyPr>
          <a:p>
            <a:r>
              <a:rPr lang="en-US" altLang="en-US" sz="1200"/>
              <a:t>Reserch on previous works and prepare an blue print to develop a model</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charset="0"/>
              <a:buChar char="Ø"/>
            </a:pPr>
            <a:r>
              <a:rPr lang="en-US" altLang="en-US"/>
              <a:t>Nararatwong, R., Chen, C.-C., Kertkeidkachorn, N., Takamura, H., &amp; Ichise, R. (2024). "DBQR-QA: A Question Answering Dataset on a Hybrid of Database Querying and Reasoning." Artificial Intelligence Research Center, AIST, Japan Advanced Institute of Science and Technology, Tokyo Institute of Technology.</a:t>
            </a:r>
            <a:endParaRPr lang="en-US" altLang="en-US"/>
          </a:p>
          <a:p>
            <a:pPr marL="495300" indent="-342900">
              <a:spcBef>
                <a:spcPts val="0"/>
              </a:spcBef>
              <a:buFont typeface="Wingdings" panose="05000000000000000000" charset="0"/>
              <a:buChar char="Ø"/>
            </a:pPr>
            <a:r>
              <a:rPr lang="en-US" altLang="en-US"/>
              <a:t>Chu, S. (2019). "Automated Reasoning of Database Queries." Paul G. Allen School of Computer Science, University of Washington.</a:t>
            </a:r>
            <a:endParaRPr lang="en-US" altLang="en-US"/>
          </a:p>
          <a:p>
            <a:pPr marL="495300" indent="-342900">
              <a:spcBef>
                <a:spcPts val="0"/>
              </a:spcBef>
              <a:buFont typeface="Wingdings" panose="05000000000000000000" charset="0"/>
              <a:buChar char="Ø"/>
            </a:pPr>
            <a:r>
              <a:rPr lang="en-US" altLang="en-US"/>
              <a:t>Kumar, T., Kommanaboina, K. Y., &amp; Kumar, B. (2024). "Next-Generation Text-to-SQL: A Survey of Advanced Reasoning Enhancements Techniques." Independent Researchers.</a:t>
            </a:r>
            <a:endParaRPr lang="en-US" altLang="en-US"/>
          </a:p>
          <a:p>
            <a:pPr marL="152400" indent="0">
              <a:spcBef>
                <a:spcPts val="0"/>
              </a:spcBef>
              <a:buFont typeface="Wingdings" panose="05000000000000000000" charset="0"/>
              <a:buNone/>
            </a:pPr>
            <a:endParaRPr lang="en-GB"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charset="0"/>
              <a:buChar char="Ø"/>
            </a:pPr>
            <a:endParaRPr lang="en-GB" altLang="en-US"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References</a:t>
            </a:r>
            <a:endParaRPr lang="en-GB" altLang="en-US"/>
          </a:p>
        </p:txBody>
      </p:sp>
      <p:sp>
        <p:nvSpPr>
          <p:cNvPr id="3" name="Text Placeholder 2"/>
          <p:cNvSpPr>
            <a:spLocks noGrp="1"/>
          </p:cNvSpPr>
          <p:nvPr>
            <p:ph type="body" idx="1"/>
          </p:nvPr>
        </p:nvSpPr>
        <p:spPr/>
        <p:txBody>
          <a:bodyPr>
            <a:normAutofit lnSpcReduction="10000"/>
          </a:bodyPr>
          <a:p>
            <a:pPr>
              <a:buFont typeface="Wingdings" panose="05000000000000000000" charset="0"/>
              <a:buChar char="Ø"/>
            </a:pPr>
            <a:r>
              <a:rPr lang="en-US" altLang="en-US"/>
              <a:t>Androutsopoulos, I., Ritchie, G. D., &amp; Thanisch, P. (1995). "Natural Language Interfaces to Databases – An Introduction." Journal of Natural Language Engineering.</a:t>
            </a:r>
            <a:endParaRPr lang="en-US" altLang="en-US"/>
          </a:p>
          <a:p>
            <a:pPr>
              <a:buFont typeface="Wingdings" panose="05000000000000000000" charset="0"/>
              <a:buChar char="Ø"/>
            </a:pPr>
            <a:r>
              <a:rPr lang="en-US" altLang="en-US"/>
              <a:t>Dong, L., &amp; Lapata, M. (2018). "Coarse-to-Fine Decoding for Neural Semantic Parsing." Proceedings of the Association for Computational Linguistics (ACL).</a:t>
            </a:r>
            <a:endParaRPr lang="en-US" altLang="en-US"/>
          </a:p>
          <a:p>
            <a:pPr>
              <a:buFont typeface="Wingdings" panose="05000000000000000000" charset="0"/>
              <a:buChar char="Ø"/>
            </a:pPr>
            <a:r>
              <a:rPr lang="en-US" altLang="en-US"/>
              <a:t>Finegan-Dollak, C., et al. (2018). "Improving Text-to-SQL Evaluation Methodology." Proceedings of the Annual Meeting of the Association for Computational Linguistics (ACL).</a:t>
            </a:r>
            <a:endParaRPr lang="en-US" altLang="en-US"/>
          </a:p>
          <a:p>
            <a:pPr>
              <a:buFont typeface="Wingdings" panose="05000000000000000000" charset="0"/>
              <a:buChar char="Ø"/>
            </a:pPr>
            <a:r>
              <a:rPr lang="en-US" altLang="en-US"/>
              <a:t>Ribeiro, M. T., Singh, S., &amp; Guestrin, C. (2016). "Why Should I Trust You? Explaining the Predictions of Any Classifier." Proceedings of the 22nd ACM SIGKDD International Conference on Knowledge Discovery and Data Mining.</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US" altLang="en-US"/>
              <a:t>The "Database Query and Reasoning" system represents a significant advancement in making database interactions more intuitive and accessible to users without technical expertise.</a:t>
            </a:r>
            <a:endParaRPr lang="en-US" altLang="en-US"/>
          </a:p>
          <a:p>
            <a:r>
              <a:rPr lang="en-US" altLang="en-US"/>
              <a:t>By leveraging cutting-edge AI technologies, the system effectively bridges the gap between natural language inputs and SQL query generation. </a:t>
            </a:r>
            <a:endParaRPr lang="en-US" altLang="en-US"/>
          </a:p>
          <a:p>
            <a:r>
              <a:rPr lang="en-US" altLang="en-US"/>
              <a:t>This innovation empowers users to explore and analyze data from diverse domains without requiring knowledge of complex database languages or structures.</a:t>
            </a:r>
            <a:endParaRPr lang="en-US" altLang="en-US"/>
          </a:p>
          <a:p>
            <a:r>
              <a:rPr lang="en-US" altLang="en-US"/>
              <a:t>Its ability to cater to non-technical users opens new opportunities in education, business, research, and beyond.</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US" altLang="en-US"/>
              <a:t>In conclusion, the "Database Query and Reasoning" project sets a strong foundation for a new generation of AI-driven database tools. By prioritizing accessibility, transparency, and usability, this system is well-positioned to make a meaningful impact across industries and pave the way for further innovation in user-centric data solutions.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GB" altLang="en-US"/>
              <a:t>Outputs:</a:t>
            </a:r>
            <a:endParaRPr lang="en-GB" altLang="en-US"/>
          </a:p>
        </p:txBody>
      </p:sp>
      <p:pic>
        <p:nvPicPr>
          <p:cNvPr id="6" name="Picture 5" descr="capstone2"/>
          <p:cNvPicPr>
            <a:picLocks noChangeAspect="1"/>
          </p:cNvPicPr>
          <p:nvPr/>
        </p:nvPicPr>
        <p:blipFill>
          <a:blip r:embed="rId1"/>
          <a:stretch>
            <a:fillRect/>
          </a:stretch>
        </p:blipFill>
        <p:spPr>
          <a:xfrm>
            <a:off x="2235200" y="1905635"/>
            <a:ext cx="7780655" cy="3943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GB" altLang="en-US"/>
              <a:t>Outputs:</a:t>
            </a:r>
            <a:endParaRPr lang="en-GB" altLang="en-US"/>
          </a:p>
        </p:txBody>
      </p:sp>
      <p:pic>
        <p:nvPicPr>
          <p:cNvPr id="6" name="Picture 5" descr="capstone3"/>
          <p:cNvPicPr>
            <a:picLocks noChangeAspect="1"/>
          </p:cNvPicPr>
          <p:nvPr/>
        </p:nvPicPr>
        <p:blipFill>
          <a:blip r:embed="rId1"/>
          <a:stretch>
            <a:fillRect/>
          </a:stretch>
        </p:blipFill>
        <p:spPr>
          <a:xfrm>
            <a:off x="2286635" y="1557020"/>
            <a:ext cx="7618730" cy="46653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5105400"/>
          </a:xfrm>
          <a:prstGeom prst="rect">
            <a:avLst/>
          </a:prstGeom>
          <a:noFill/>
          <a:ln>
            <a:noFill/>
          </a:ln>
        </p:spPr>
        <p:txBody>
          <a:bodyPr spcFirstLastPara="1" wrap="square" lIns="91425" tIns="45700" rIns="91425" bIns="45700" anchor="t" anchorCtr="0">
            <a:normAutofit fontScale="900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Introduction</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Proposed Methodology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Timeline</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Conclusion</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GB" alt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COLING 2025 Workshop</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Software</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Description:This task involves querying and reasoning from a database for financial QA, requiring models to generate code for querying and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reasoning based on questions.</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GB" altLang="en-US" dirty="0">
                <a:latin typeface="Cambria" panose="02040503050406030204" pitchFamily="18" charset="0"/>
                <a:ea typeface="Cambria" panose="02040503050406030204" pitchFamily="18" charset="0"/>
              </a:rPr>
              <a:t>  Complicated / Hard</a:t>
            </a:r>
            <a:endParaRPr lang="en-GB" alt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https://github.com/YalamandalaGowtham/Database-Query-and-Reasoning.git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spcBef>
                <a:spcPts val="0"/>
              </a:spcBef>
              <a:spcAft>
                <a:spcPts val="0"/>
              </a:spcAft>
              <a:buClr>
                <a:schemeClr val="dk1"/>
              </a:buClr>
              <a:buSzPct val="100000"/>
            </a:pPr>
            <a:r>
              <a:rPr lang="en-US" altLang="en-US"/>
              <a:t>In today’s data-driven world, the ability to extract meaningful insights from databases is essential across various domains such as healthcare, finance, education, and business.</a:t>
            </a:r>
            <a:endParaRPr lang="en-US" altLang="en-US"/>
          </a:p>
          <a:p>
            <a:pPr marL="495300" lvl="0" indent="-342900" algn="just" rtl="0">
              <a:spcBef>
                <a:spcPts val="0"/>
              </a:spcBef>
              <a:spcAft>
                <a:spcPts val="0"/>
              </a:spcAft>
              <a:buClr>
                <a:schemeClr val="dk1"/>
              </a:buClr>
              <a:buSzPct val="100000"/>
            </a:pPr>
            <a:r>
              <a:rPr lang="en-US" altLang="en-US"/>
              <a:t>However, accessing and analyzing data stored in databases typically requires technical expertise in Structured Query Language (SQL), making it challenging for non-technical users to leverage the full potential of their data. </a:t>
            </a:r>
            <a:endParaRPr lang="en-US" altLang="en-US"/>
          </a:p>
          <a:p>
            <a:pPr marL="495300" lvl="0" indent="-342900" algn="just" rtl="0">
              <a:spcBef>
                <a:spcPts val="0"/>
              </a:spcBef>
              <a:spcAft>
                <a:spcPts val="0"/>
              </a:spcAft>
              <a:buClr>
                <a:schemeClr val="dk1"/>
              </a:buClr>
              <a:buSzPct val="100000"/>
            </a:pPr>
            <a:r>
              <a:rPr lang="en-US" altLang="en-US"/>
              <a:t>While databases are ubiquitous, the complexity of crafting SQL queries remains a significant barrier for individuals lacking programming or database management skills. </a:t>
            </a:r>
            <a:endParaRPr lang="en-US" altLang="en-US"/>
          </a:p>
          <a:p>
            <a:pPr marL="495300" lvl="0" indent="-342900" algn="just" rtl="0">
              <a:spcBef>
                <a:spcPts val="0"/>
              </a:spcBef>
              <a:spcAft>
                <a:spcPts val="0"/>
              </a:spcAft>
              <a:buClr>
                <a:schemeClr val="dk1"/>
              </a:buClr>
              <a:buSzPct val="100000"/>
            </a:pPr>
            <a:r>
              <a:rPr lang="en-US" altLang="en-US"/>
              <a:t>This gap often results in delayed decision-making, inefficient workflows, and underutilization of valuable data resources.</a:t>
            </a:r>
            <a:endParaRPr lang="en-US" altLang="en-US"/>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lnSpcReduction="10000"/>
          </a:bodyPr>
          <a:lstStyle/>
          <a:p>
            <a:pPr marL="152400" lvl="0" indent="0" algn="just" rtl="0">
              <a:lnSpc>
                <a:spcPct val="200000"/>
              </a:lnSpc>
              <a:spcBef>
                <a:spcPts val="0"/>
              </a:spcBef>
              <a:spcAft>
                <a:spcPts val="0"/>
              </a:spcAft>
              <a:buClr>
                <a:schemeClr val="dk1"/>
              </a:buClr>
              <a:buSzPct val="100000"/>
              <a:buFont typeface="Arial" panose="020B0604020202020204" pitchFamily="34" charset="0"/>
              <a:buNone/>
            </a:pPr>
            <a:r>
              <a:rPr lang="en-GB" altLang="en-US" dirty="0">
                <a:latin typeface="Cambria" panose="02040503050406030204" pitchFamily="18" charset="0"/>
                <a:ea typeface="Cambria" panose="02040503050406030204" pitchFamily="18" charset="0"/>
              </a:rPr>
              <a:t>Techology components Used:</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Python</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NLP(transformers library, google gemini model)</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Database management(sqlite3,pandas library)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Framework for frontend and backend(Streamlit)</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Cloud based AI integration(google generative Ai Api)</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Environment Configuration(dotenv library)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endParaRPr lang="en-GB" alt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ct val="100000"/>
              <a:buFont typeface="Arial" panose="020B0604020202020204" pitchFamily="34" charset="0"/>
              <a:buNone/>
            </a:pP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IN" dirty="0"/>
              <a:t>Introduction</a:t>
            </a:r>
            <a:endParaRPr lang="en-GB" altLang="en-IN" dirty="0"/>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altLang="en-US"/>
              <a:t>This project, Database Query and Reasoning for Financial QA, bridges the gap between technical financial data systems and user-friendly interfaces. </a:t>
            </a:r>
            <a:endParaRPr lang="en-US" altLang="en-US"/>
          </a:p>
          <a:p>
            <a:pPr>
              <a:buFont typeface="Arial" panose="020B0604020202020204" pitchFamily="34" charset="0"/>
              <a:buChar char="•"/>
            </a:pPr>
            <a:r>
              <a:rPr lang="en-US" altLang="en-US"/>
              <a:t>It allows users to ask financial questions in natural language, which the system processes to generate SQL queries, retrieve relevant data, and apply reasoning techniques to provide insights.</a:t>
            </a:r>
            <a:endParaRPr lang="en-US" altLang="en-US"/>
          </a:p>
          <a:p>
            <a:pPr>
              <a:buFont typeface="Arial" panose="020B0604020202020204" pitchFamily="34" charset="0"/>
              <a:buChar char="•"/>
            </a:pPr>
            <a:r>
              <a:rPr lang="en-US" altLang="en-US"/>
              <a:t>The project's scope includes developing an intelligent, automated system that supports querying, reasoning, and decision-making by leveraging modern technologies such as Natural Language Processing (NLP), </a:t>
            </a:r>
            <a:r>
              <a:rPr lang="en-GB" altLang="en-US"/>
              <a:t>google gemini</a:t>
            </a:r>
            <a:r>
              <a:rPr lang="en-US" altLang="en-US"/>
              <a:t>, and database systems.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altLang="en-US" dirty="0">
                <a:latin typeface="Cambria" panose="02040503050406030204" pitchFamily="18" charset="0"/>
                <a:ea typeface="Cambria" panose="02040503050406030204" pitchFamily="18" charset="0"/>
              </a:rPr>
              <a:t>Proposed Methodology</a:t>
            </a:r>
            <a:endParaRPr lang="en-GB" alt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Data Ingestion and preprocessing</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Natural Language query input</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Query Generation using Gemini AI</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Query Execution</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Reasoning and explanation </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User Interface and interactions</a:t>
            </a: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Proposed Methodology</a:t>
            </a:r>
            <a:endParaRPr lang="en-GB" altLang="en-US"/>
          </a:p>
        </p:txBody>
      </p:sp>
      <p:sp>
        <p:nvSpPr>
          <p:cNvPr id="3" name="Text Placeholder 2"/>
          <p:cNvSpPr>
            <a:spLocks noGrp="1"/>
          </p:cNvSpPr>
          <p:nvPr>
            <p:ph type="body" idx="1"/>
          </p:nvPr>
        </p:nvSpPr>
        <p:spPr/>
        <p:txBody>
          <a:bodyPr/>
          <a:p>
            <a:r>
              <a:rPr lang="en-GB" altLang="en-US"/>
              <a:t>Class Diagram:</a:t>
            </a:r>
            <a:endParaRPr lang="en-GB" altLang="en-US"/>
          </a:p>
        </p:txBody>
      </p:sp>
      <p:pic>
        <p:nvPicPr>
          <p:cNvPr id="4" name="Picture 1" descr="capston1"/>
          <p:cNvPicPr>
            <a:picLocks noChangeAspect="1"/>
          </p:cNvPicPr>
          <p:nvPr/>
        </p:nvPicPr>
        <p:blipFill>
          <a:blip r:embed="rId1"/>
          <a:stretch>
            <a:fillRect/>
          </a:stretch>
        </p:blipFill>
        <p:spPr>
          <a:xfrm>
            <a:off x="3776980" y="1526540"/>
            <a:ext cx="5184775" cy="4252595"/>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5470</Words>
  <Application>WPS Presentation</Application>
  <PresentationFormat>Widescreen</PresentationFormat>
  <Paragraphs>159</Paragraphs>
  <Slides>18</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Verdana</vt:lpstr>
      <vt:lpstr>Bookman Old Style</vt:lpstr>
      <vt:lpstr>Cambria</vt:lpstr>
      <vt:lpstr>Wingdings</vt:lpstr>
      <vt:lpstr>Times New Roman</vt:lpstr>
      <vt:lpstr>Microsoft YaHei</vt:lpstr>
      <vt:lpstr>Arial Unicode MS</vt:lpstr>
      <vt:lpstr>Bioinformatics</vt:lpstr>
      <vt:lpstr>Database Query and Reasoning</vt:lpstr>
      <vt:lpstr>Content</vt:lpstr>
      <vt:lpstr>Problem Statement Number: </vt:lpstr>
      <vt:lpstr>Github Link</vt:lpstr>
      <vt:lpstr>Analysis of Problem Statement</vt:lpstr>
      <vt:lpstr>Analysis of Problem Statement </vt:lpstr>
      <vt:lpstr>Introduction</vt:lpstr>
      <vt:lpstr>Proposed Methodology</vt:lpstr>
      <vt:lpstr>Proposed Methodology</vt:lpstr>
      <vt:lpstr>PowerPoint 演示文稿</vt:lpstr>
      <vt:lpstr>Timeline of the Project (Gantt Chart)</vt:lpstr>
      <vt:lpstr>References (IEEE Paper format)</vt:lpstr>
      <vt:lpstr>References</vt:lpstr>
      <vt:lpstr>Conclusion</vt:lpstr>
      <vt:lpstr>Conclusion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Vijay Garikela</cp:lastModifiedBy>
  <cp:revision>48</cp:revision>
  <dcterms:created xsi:type="dcterms:W3CDTF">2024-09-16T16:45:00Z</dcterms:created>
  <dcterms:modified xsi:type="dcterms:W3CDTF">2025-01-05T05:26:23Z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AB3D086FD4004A5B9273C37BAE55727D_13</vt:lpwstr>
  </property>
  <property fmtid="{D5CDD505-2E9C-101B-9397-08002B2CF9AE}" pid="3" name="KSOProductBuildVer">
    <vt:lpwstr>1033-12.2.0.19307</vt:lpwstr>
  </property>
</Properties>
</file>