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NJJoetDL3XAAf8LrZkJjPZLeU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68ab590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68ab590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4"/>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5"/>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
        <p:nvSpPr>
          <p:cNvPr id="104" name="Google Shape;104;p2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
        <p:nvSpPr>
          <p:cNvPr id="119" name="Google Shape;119;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8"/>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0"/>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grpSp>
        <p:nvGrpSpPr>
          <p:cNvPr id="33" name="Google Shape;33;p17"/>
          <p:cNvGrpSpPr/>
          <p:nvPr/>
        </p:nvGrpSpPr>
        <p:grpSpPr>
          <a:xfrm>
            <a:off x="0" y="-8467"/>
            <a:ext cx="12192000" cy="6866467"/>
            <a:chOff x="0" y="-8467"/>
            <a:chExt cx="12192000" cy="6866467"/>
          </a:xfrm>
        </p:grpSpPr>
        <p:sp>
          <p:nvSpPr>
            <p:cNvPr id="34" name="Google Shape;34;p1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5" name="Google Shape;35;p1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6" name="Google Shape;36;p1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7" name="Google Shape;37;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8" name="Google Shape;38;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17"/>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41" name="Google Shape;41;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2" name="Google Shape;42;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43" name="Google Shape;43;p17"/>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6" name="Google Shape;4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2"/>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3"/>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p:nvPr>
            <p:ph idx="2" type="pic"/>
          </p:nvPr>
        </p:nvSpPr>
        <p:spPr>
          <a:xfrm>
            <a:off x="677334" y="609600"/>
            <a:ext cx="8596668" cy="3845718"/>
          </a:xfrm>
          <a:prstGeom prst="rect">
            <a:avLst/>
          </a:prstGeom>
          <a:noFill/>
          <a:ln>
            <a:noFill/>
          </a:ln>
        </p:spPr>
      </p:sp>
      <p:sp>
        <p:nvSpPr>
          <p:cNvPr id="86" name="Google Shape;86;p23"/>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4"/>
          <p:cNvGrpSpPr/>
          <p:nvPr/>
        </p:nvGrpSpPr>
        <p:grpSpPr>
          <a:xfrm>
            <a:off x="0" y="-8467"/>
            <a:ext cx="12192000" cy="6866467"/>
            <a:chOff x="0" y="-8467"/>
            <a:chExt cx="12192000" cy="6866467"/>
          </a:xfrm>
        </p:grpSpPr>
        <p:cxnSp>
          <p:nvCxnSpPr>
            <p:cNvPr id="7" name="Google Shape;7;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4"/>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3" name="Google Shape;1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5" name="Google Shape;15;p14"/>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rxiv.org/pdf/1509.06461.pdf" TargetMode="External"/><Relationship Id="rId4" Type="http://schemas.openxmlformats.org/officeDocument/2006/relationships/hyperlink" Target="https://gym.openai.com/docs/" TargetMode="External"/><Relationship Id="rId5" Type="http://schemas.openxmlformats.org/officeDocument/2006/relationships/hyperlink" Target="https://stable-baselines3.readthedocs.io/en/master/guide/rl_tips.html" TargetMode="External"/><Relationship Id="rId6" Type="http://schemas.openxmlformats.org/officeDocument/2006/relationships/hyperlink" Target="https://web.stanford.edu/class/psych209/Readings/SuttonBartoIPRLBook2ndEd.pdf" TargetMode="External"/><Relationship Id="rId7" Type="http://schemas.openxmlformats.org/officeDocument/2006/relationships/hyperlink" Target="https://spinningup.openai.com/en/latest/spinningup/rl_intro.html#key-concepts-and-terminolo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
          <p:cNvSpPr txBox="1"/>
          <p:nvPr>
            <p:ph idx="4294967295" type="ctrTitle"/>
          </p:nvPr>
        </p:nvSpPr>
        <p:spPr>
          <a:xfrm>
            <a:off x="251928" y="1162050"/>
            <a:ext cx="7939572" cy="80962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SzPts val="4400"/>
              <a:buFont typeface="Times New Roman"/>
              <a:buNone/>
            </a:pPr>
            <a:r>
              <a:rPr b="1" i="0" lang="en-US" sz="4400" u="none" cap="none" strike="noStrike">
                <a:solidFill>
                  <a:schemeClr val="accent1"/>
                </a:solidFill>
                <a:latin typeface="Times New Roman"/>
                <a:ea typeface="Times New Roman"/>
                <a:cs typeface="Times New Roman"/>
                <a:sym typeface="Times New Roman"/>
              </a:rPr>
              <a:t>Implementing Reinforcement Learning </a:t>
            </a:r>
            <a:r>
              <a:rPr b="1" lang="en-US" sz="4400">
                <a:latin typeface="Times New Roman"/>
                <a:ea typeface="Times New Roman"/>
                <a:cs typeface="Times New Roman"/>
                <a:sym typeface="Times New Roman"/>
              </a:rPr>
              <a:t>in Gaming</a:t>
            </a:r>
            <a:endParaRPr/>
          </a:p>
        </p:txBody>
      </p:sp>
      <p:sp>
        <p:nvSpPr>
          <p:cNvPr id="144" name="Google Shape;144;p1"/>
          <p:cNvSpPr txBox="1"/>
          <p:nvPr>
            <p:ph idx="4294967295" type="subTitle"/>
          </p:nvPr>
        </p:nvSpPr>
        <p:spPr>
          <a:xfrm>
            <a:off x="531845" y="3429000"/>
            <a:ext cx="3438525" cy="3206750"/>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Clr>
                <a:schemeClr val="accent1"/>
              </a:buClr>
              <a:buSzPts val="1600"/>
              <a:buFont typeface="Noto Sans Symbols"/>
              <a:buNone/>
            </a:pPr>
            <a:r>
              <a:rPr b="0" i="0" lang="en-US" sz="2000" u="none" cap="none" strike="noStrike">
                <a:solidFill>
                  <a:srgbClr val="3F3F3F"/>
                </a:solidFill>
                <a:latin typeface="Times New Roman"/>
                <a:ea typeface="Times New Roman"/>
                <a:cs typeface="Times New Roman"/>
                <a:sym typeface="Times New Roman"/>
              </a:rPr>
              <a:t>CSCI-6660-01-Introduction to Artificial Intelligence</a:t>
            </a:r>
            <a:endParaRPr/>
          </a:p>
          <a:p>
            <a:pPr indent="0" lvl="0" marL="0" marR="0" rtl="0" algn="l">
              <a:spcBef>
                <a:spcPts val="1000"/>
              </a:spcBef>
              <a:spcAft>
                <a:spcPts val="0"/>
              </a:spcAft>
              <a:buClr>
                <a:schemeClr val="accent1"/>
              </a:buClr>
              <a:buSzPts val="1600"/>
              <a:buFont typeface="Noto Sans Symbols"/>
              <a:buNone/>
            </a:pPr>
            <a:r>
              <a:t/>
            </a:r>
            <a:endParaRPr b="0" i="0" sz="2000" u="none" cap="none" strike="noStrike">
              <a:solidFill>
                <a:srgbClr val="3F3F3F"/>
              </a:solidFill>
              <a:latin typeface="Times New Roman"/>
              <a:ea typeface="Times New Roman"/>
              <a:cs typeface="Times New Roman"/>
              <a:sym typeface="Times New Roman"/>
            </a:endParaRPr>
          </a:p>
          <a:p>
            <a:pPr indent="0" lvl="0" marL="0" marR="0" rtl="0" algn="l">
              <a:spcBef>
                <a:spcPts val="1000"/>
              </a:spcBef>
              <a:spcAft>
                <a:spcPts val="0"/>
              </a:spcAft>
              <a:buClr>
                <a:schemeClr val="accent1"/>
              </a:buClr>
              <a:buSzPts val="1600"/>
              <a:buFont typeface="Noto Sans Symbols"/>
              <a:buNone/>
            </a:pPr>
            <a:r>
              <a:rPr b="0" i="0" lang="en-US" sz="2000" u="none" cap="none" strike="noStrike">
                <a:solidFill>
                  <a:srgbClr val="3F3F3F"/>
                </a:solidFill>
                <a:latin typeface="Times New Roman"/>
                <a:ea typeface="Times New Roman"/>
                <a:cs typeface="Times New Roman"/>
                <a:sym typeface="Times New Roman"/>
              </a:rPr>
              <a:t>Done by:</a:t>
            </a:r>
            <a:endParaRPr/>
          </a:p>
          <a:p>
            <a:pPr indent="-342900" lvl="0" marL="342900" marR="0" rtl="0" algn="l">
              <a:spcBef>
                <a:spcPts val="1000"/>
              </a:spcBef>
              <a:spcAft>
                <a:spcPts val="0"/>
              </a:spcAft>
              <a:buClr>
                <a:schemeClr val="accent1"/>
              </a:buClr>
              <a:buSzPts val="1600"/>
              <a:buFont typeface="Noto Sans Symbols"/>
              <a:buChar char="►"/>
            </a:pPr>
            <a:r>
              <a:rPr lang="en-US" sz="2000">
                <a:latin typeface="Times New Roman"/>
                <a:ea typeface="Times New Roman"/>
                <a:cs typeface="Times New Roman"/>
                <a:sym typeface="Times New Roman"/>
              </a:rPr>
              <a:t>Ravi Varma Jampani</a:t>
            </a:r>
            <a:endParaRPr/>
          </a:p>
          <a:p>
            <a:pPr indent="-342900" lvl="0" marL="342900" marR="0" rtl="0" algn="l">
              <a:spcBef>
                <a:spcPts val="1000"/>
              </a:spcBef>
              <a:spcAft>
                <a:spcPts val="0"/>
              </a:spcAft>
              <a:buClr>
                <a:schemeClr val="accent1"/>
              </a:buClr>
              <a:buSzPts val="1600"/>
              <a:buFont typeface="Noto Sans Symbols"/>
              <a:buChar char="►"/>
            </a:pPr>
            <a:r>
              <a:rPr lang="en-US" sz="2000">
                <a:latin typeface="Times New Roman"/>
                <a:ea typeface="Times New Roman"/>
                <a:cs typeface="Times New Roman"/>
                <a:sym typeface="Times New Roman"/>
              </a:rPr>
              <a:t>Ashish Sadineni</a:t>
            </a:r>
            <a:endParaRPr b="0" i="0" sz="2000" u="none" cap="none" strike="noStrike">
              <a:solidFill>
                <a:srgbClr val="3F3F3F"/>
              </a:solidFill>
              <a:latin typeface="Times New Roman"/>
              <a:ea typeface="Times New Roman"/>
              <a:cs typeface="Times New Roman"/>
              <a:sym typeface="Times New Roman"/>
            </a:endParaRPr>
          </a:p>
          <a:p>
            <a:pPr indent="-342900" lvl="0" marL="342900" marR="0" rtl="0" algn="l">
              <a:spcBef>
                <a:spcPts val="1000"/>
              </a:spcBef>
              <a:spcAft>
                <a:spcPts val="0"/>
              </a:spcAft>
              <a:buClr>
                <a:schemeClr val="accent1"/>
              </a:buClr>
              <a:buSzPts val="1600"/>
              <a:buFont typeface="Noto Sans Symbols"/>
              <a:buChar char="►"/>
            </a:pPr>
            <a:r>
              <a:rPr lang="en-US" sz="2000">
                <a:latin typeface="Times New Roman"/>
                <a:ea typeface="Times New Roman"/>
                <a:cs typeface="Times New Roman"/>
                <a:sym typeface="Times New Roman"/>
              </a:rPr>
              <a:t>Sowmyakala Yalamudi</a:t>
            </a:r>
            <a:endParaRPr/>
          </a:p>
          <a:p>
            <a:pPr indent="-256540" lvl="0" marL="342900" marR="0" rtl="0" algn="l">
              <a:spcBef>
                <a:spcPts val="1000"/>
              </a:spcBef>
              <a:spcAft>
                <a:spcPts val="0"/>
              </a:spcAft>
              <a:buClr>
                <a:schemeClr val="accent1"/>
              </a:buClr>
              <a:buSzPts val="1360"/>
              <a:buFont typeface="Noto Sans Symbols"/>
              <a:buNone/>
            </a:pPr>
            <a:r>
              <a:t/>
            </a:r>
            <a:endParaRPr b="0" i="0" sz="1700" u="none" cap="none" strike="noStrike">
              <a:solidFill>
                <a:srgbClr val="3F3F3F"/>
              </a:solidFill>
              <a:latin typeface="Trebuchet MS"/>
              <a:ea typeface="Trebuchet MS"/>
              <a:cs typeface="Trebuchet MS"/>
              <a:sym typeface="Trebuchet MS"/>
            </a:endParaRPr>
          </a:p>
        </p:txBody>
      </p:sp>
    </p:spTree>
  </p:cSld>
  <p:clrMapOvr>
    <a:masterClrMapping/>
  </p:clrMapOvr>
  <mc:AlternateContent>
    <mc:Choice Requires="p14">
      <p:transition spd="slow" p14:dur="3400">
        <p14:reveal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43"/>
                                        </p:tgtEl>
                                        <p:attrNameLst>
                                          <p:attrName>style.visibility</p:attrName>
                                        </p:attrNameLst>
                                      </p:cBhvr>
                                      <p:to>
                                        <p:strVal val="visible"/>
                                      </p:to>
                                    </p:set>
                                    <p:animEffect filter="fade" transition="in">
                                      <p:cBhvr>
                                        <p:cTn dur="4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Output</a:t>
            </a:r>
            <a:r>
              <a:rPr lang="en-US"/>
              <a:t>:</a:t>
            </a:r>
            <a:endParaRPr/>
          </a:p>
        </p:txBody>
      </p:sp>
      <p:pic>
        <p:nvPicPr>
          <p:cNvPr descr="Text&#10;&#10;Description automatically generated" id="202" name="Google Shape;202;p9"/>
          <p:cNvPicPr preferRelativeResize="0"/>
          <p:nvPr>
            <p:ph idx="1" type="body"/>
          </p:nvPr>
        </p:nvPicPr>
        <p:blipFill rotWithShape="1">
          <a:blip r:embed="rId3">
            <a:alphaModFix/>
          </a:blip>
          <a:srcRect b="0" l="0" r="0" t="0"/>
          <a:stretch/>
        </p:blipFill>
        <p:spPr>
          <a:xfrm>
            <a:off x="466529" y="1765592"/>
            <a:ext cx="8596667" cy="4482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Output</a:t>
            </a:r>
            <a:r>
              <a:rPr lang="en-US"/>
              <a:t>:</a:t>
            </a:r>
            <a:endParaRPr/>
          </a:p>
        </p:txBody>
      </p:sp>
      <p:pic>
        <p:nvPicPr>
          <p:cNvPr descr="Text&#10;&#10;Description automatically generated" id="208" name="Google Shape;208;p10"/>
          <p:cNvPicPr preferRelativeResize="0"/>
          <p:nvPr>
            <p:ph idx="1" type="body"/>
          </p:nvPr>
        </p:nvPicPr>
        <p:blipFill rotWithShape="1">
          <a:blip r:embed="rId3">
            <a:alphaModFix/>
          </a:blip>
          <a:srcRect b="0" l="0" r="0" t="0"/>
          <a:stretch/>
        </p:blipFill>
        <p:spPr>
          <a:xfrm>
            <a:off x="410547" y="1572759"/>
            <a:ext cx="8173616" cy="41562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Output Video:</a:t>
            </a:r>
            <a:endParaRPr/>
          </a:p>
        </p:txBody>
      </p:sp>
      <p:pic>
        <p:nvPicPr>
          <p:cNvPr id="214" name="Google Shape;214;p11"/>
          <p:cNvPicPr preferRelativeResize="0"/>
          <p:nvPr>
            <p:ph idx="1" type="body"/>
          </p:nvPr>
        </p:nvPicPr>
        <p:blipFill rotWithShape="1">
          <a:blip r:embed="rId3">
            <a:alphaModFix/>
          </a:blip>
          <a:srcRect b="0" l="0" r="0" t="0"/>
          <a:stretch/>
        </p:blipFill>
        <p:spPr>
          <a:xfrm>
            <a:off x="677334" y="1759372"/>
            <a:ext cx="8886544" cy="3881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Inference:</a:t>
            </a:r>
            <a:endParaRPr/>
          </a:p>
        </p:txBody>
      </p:sp>
      <p:sp>
        <p:nvSpPr>
          <p:cNvPr id="220" name="Google Shape;220;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latin typeface="Times New Roman"/>
                <a:ea typeface="Times New Roman"/>
                <a:cs typeface="Times New Roman"/>
                <a:sym typeface="Times New Roman"/>
              </a:rPr>
              <a:t>We saw how Reinforcement learning method can be implemented practically in order to build a learning model in an environment and train an agent using it.</a:t>
            </a:r>
            <a:endParaRPr/>
          </a:p>
          <a:p>
            <a:pPr indent="-241300" lvl="0" marL="342900" rtl="0" algn="l">
              <a:spcBef>
                <a:spcPts val="1000"/>
              </a:spcBef>
              <a:spcAft>
                <a:spcPts val="0"/>
              </a:spcAft>
              <a:buSzPts val="1600"/>
              <a:buNone/>
            </a:pPr>
            <a:r>
              <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b="1" lang="en-US" sz="2000">
                <a:latin typeface="Times New Roman"/>
                <a:ea typeface="Times New Roman"/>
                <a:cs typeface="Times New Roman"/>
                <a:sym typeface="Times New Roman"/>
              </a:rPr>
              <a:t>APPLICATIONS:</a:t>
            </a:r>
            <a:endParaRPr/>
          </a:p>
          <a:p>
            <a:pPr indent="-285750" lvl="1" marL="742950" rtl="0" algn="l">
              <a:spcBef>
                <a:spcPts val="1000"/>
              </a:spcBef>
              <a:spcAft>
                <a:spcPts val="0"/>
              </a:spcAft>
              <a:buSzPts val="1440"/>
              <a:buChar char="►"/>
            </a:pPr>
            <a:r>
              <a:rPr lang="en-US" sz="1800">
                <a:latin typeface="Times New Roman"/>
                <a:ea typeface="Times New Roman"/>
                <a:cs typeface="Times New Roman"/>
                <a:sym typeface="Times New Roman"/>
              </a:rPr>
              <a:t>RL can be applied in some of the  applications like:</a:t>
            </a:r>
            <a:endParaRPr/>
          </a:p>
          <a:p>
            <a:pPr indent="-228600" lvl="2" marL="1143000" rtl="0" algn="l">
              <a:spcBef>
                <a:spcPts val="1000"/>
              </a:spcBef>
              <a:spcAft>
                <a:spcPts val="0"/>
              </a:spcAft>
              <a:buSzPts val="1280"/>
              <a:buChar char="►"/>
            </a:pPr>
            <a:r>
              <a:rPr lang="en-US" sz="1600">
                <a:latin typeface="Times New Roman"/>
                <a:ea typeface="Times New Roman"/>
                <a:cs typeface="Times New Roman"/>
                <a:sym typeface="Times New Roman"/>
              </a:rPr>
              <a:t>Self driving cars </a:t>
            </a:r>
            <a:endParaRPr/>
          </a:p>
          <a:p>
            <a:pPr indent="-228600" lvl="2" marL="1143000" rtl="0" algn="l">
              <a:spcBef>
                <a:spcPts val="1000"/>
              </a:spcBef>
              <a:spcAft>
                <a:spcPts val="0"/>
              </a:spcAft>
              <a:buSzPts val="1120"/>
              <a:buChar char="►"/>
            </a:pPr>
            <a:r>
              <a:rPr lang="en-US" sz="14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Industry automation</a:t>
            </a:r>
            <a:endParaRPr/>
          </a:p>
          <a:p>
            <a:pPr indent="-228600" lvl="2" marL="1143000" rtl="0" algn="l">
              <a:spcBef>
                <a:spcPts val="1000"/>
              </a:spcBef>
              <a:spcAft>
                <a:spcPts val="0"/>
              </a:spcAft>
              <a:buSzPts val="1280"/>
              <a:buChar char="►"/>
            </a:pPr>
            <a:r>
              <a:rPr lang="en-US" sz="1600">
                <a:latin typeface="Times New Roman"/>
                <a:ea typeface="Times New Roman"/>
                <a:cs typeface="Times New Roman"/>
                <a:sym typeface="Times New Roman"/>
              </a:rPr>
              <a:t>Trading and finance</a:t>
            </a:r>
            <a:endParaRPr/>
          </a:p>
          <a:p>
            <a:pPr indent="-228600" lvl="2" marL="1143000" rtl="0" algn="l">
              <a:spcBef>
                <a:spcPts val="1000"/>
              </a:spcBef>
              <a:spcAft>
                <a:spcPts val="0"/>
              </a:spcAft>
              <a:buSzPts val="1280"/>
              <a:buChar char="►"/>
            </a:pPr>
            <a:r>
              <a:rPr lang="en-US" sz="1600">
                <a:latin typeface="Times New Roman"/>
                <a:ea typeface="Times New Roman"/>
                <a:cs typeface="Times New Roman"/>
                <a:sym typeface="Times New Roman"/>
              </a:rPr>
              <a:t>NLP</a:t>
            </a:r>
            <a:endParaRPr/>
          </a:p>
          <a:p>
            <a:pPr indent="0" lvl="2" marL="914400" rtl="0" algn="l">
              <a:spcBef>
                <a:spcPts val="1000"/>
              </a:spcBef>
              <a:spcAft>
                <a:spcPts val="0"/>
              </a:spcAft>
              <a:buSzPts val="1280"/>
              <a:buNone/>
            </a:pPr>
            <a:r>
              <a:t/>
            </a:r>
            <a:endParaRPr sz="1600">
              <a:latin typeface="Times New Roman"/>
              <a:ea typeface="Times New Roman"/>
              <a:cs typeface="Times New Roman"/>
              <a:sym typeface="Times New Roman"/>
            </a:endParaRPr>
          </a:p>
          <a:p>
            <a:pPr indent="0" lvl="1" marL="457200" rtl="0" algn="l">
              <a:spcBef>
                <a:spcPts val="1000"/>
              </a:spcBef>
              <a:spcAft>
                <a:spcPts val="0"/>
              </a:spcAft>
              <a:buSzPts val="1440"/>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677334" y="488302"/>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References:</a:t>
            </a:r>
            <a:endParaRPr/>
          </a:p>
        </p:txBody>
      </p:sp>
      <p:sp>
        <p:nvSpPr>
          <p:cNvPr id="226" name="Google Shape;226;p13"/>
          <p:cNvSpPr txBox="1"/>
          <p:nvPr>
            <p:ph idx="1" type="body"/>
          </p:nvPr>
        </p:nvSpPr>
        <p:spPr>
          <a:xfrm>
            <a:off x="569167" y="2160589"/>
            <a:ext cx="7968343" cy="303656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sz="2000">
                <a:latin typeface="Times New Roman"/>
                <a:ea typeface="Times New Roman"/>
                <a:cs typeface="Times New Roman"/>
                <a:sym typeface="Times New Roman"/>
              </a:rPr>
              <a:t>Paper on Deep Reinforcement Learning with Double Q-learning - </a:t>
            </a:r>
            <a:r>
              <a:rPr lang="en-US" sz="2000" u="sng">
                <a:solidFill>
                  <a:schemeClr val="hlink"/>
                </a:solidFill>
                <a:latin typeface="Times New Roman"/>
                <a:ea typeface="Times New Roman"/>
                <a:cs typeface="Times New Roman"/>
                <a:sym typeface="Times New Roman"/>
                <a:hlinkClick r:id="rId3"/>
              </a:rPr>
              <a:t>https://arxiv.org/pdf/1509.06461.pdf</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Toolkit resource- </a:t>
            </a:r>
            <a:r>
              <a:rPr lang="en-US" sz="2000" u="sng">
                <a:solidFill>
                  <a:schemeClr val="hlink"/>
                </a:solidFill>
                <a:latin typeface="Times New Roman"/>
                <a:ea typeface="Times New Roman"/>
                <a:cs typeface="Times New Roman"/>
                <a:sym typeface="Times New Roman"/>
                <a:hlinkClick r:id="rId4"/>
              </a:rPr>
              <a:t>Gym (openai.com)</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RL learning guide- </a:t>
            </a:r>
            <a:r>
              <a:rPr lang="en-US" sz="2000" u="sng">
                <a:solidFill>
                  <a:schemeClr val="hlink"/>
                </a:solidFill>
                <a:latin typeface="Times New Roman"/>
                <a:ea typeface="Times New Roman"/>
                <a:cs typeface="Times New Roman"/>
                <a:sym typeface="Times New Roman"/>
                <a:hlinkClick r:id="rId5"/>
              </a:rPr>
              <a:t>Reinforcement Learning Tips and Tricks — Stable Baselines3 1.5.1a4 documentation (stable-baselines3.readthedocs.io)</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Reinforcement Learning: An Introduction, Richard S. Sutton et al.</a:t>
            </a:r>
            <a:endParaRPr/>
          </a:p>
          <a:p>
            <a:pPr indent="0" lvl="0" marL="0" rtl="0" algn="l">
              <a:spcBef>
                <a:spcPts val="1000"/>
              </a:spcBef>
              <a:spcAft>
                <a:spcPts val="0"/>
              </a:spcAft>
              <a:buSzPts val="1600"/>
              <a:buNone/>
            </a:pPr>
            <a:r>
              <a:rPr lang="en-US" sz="2000" u="sng">
                <a:solidFill>
                  <a:schemeClr val="hlink"/>
                </a:solidFill>
                <a:latin typeface="Times New Roman"/>
                <a:ea typeface="Times New Roman"/>
                <a:cs typeface="Times New Roman"/>
                <a:sym typeface="Times New Roman"/>
                <a:hlinkClick r:id="rId6"/>
              </a:rPr>
              <a:t>SuttonBartoIPRLBook2ndEd.pdf (stanford.edu)</a:t>
            </a:r>
            <a:endParaRPr sz="2000">
              <a:latin typeface="Times New Roman"/>
              <a:ea typeface="Times New Roman"/>
              <a:cs typeface="Times New Roman"/>
              <a:sym typeface="Times New Roman"/>
            </a:endParaRPr>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Key concepts of RL</a:t>
            </a:r>
            <a:endParaRPr/>
          </a:p>
          <a:p>
            <a:pPr indent="0" lvl="0" marL="0" rtl="0" algn="l">
              <a:spcBef>
                <a:spcPts val="1000"/>
              </a:spcBef>
              <a:spcAft>
                <a:spcPts val="0"/>
              </a:spcAft>
              <a:buSzPts val="1600"/>
              <a:buNone/>
            </a:pPr>
            <a:r>
              <a:rPr lang="en-US" sz="2000" u="sng">
                <a:solidFill>
                  <a:schemeClr val="hlink"/>
                </a:solidFill>
                <a:latin typeface="Times New Roman"/>
                <a:ea typeface="Times New Roman"/>
                <a:cs typeface="Times New Roman"/>
                <a:sym typeface="Times New Roman"/>
                <a:hlinkClick r:id="rId7"/>
              </a:rPr>
              <a:t>Part 1: Key Concepts in RL — Spinning Up documentation (openai.com)</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
          <p:cNvSpPr txBox="1"/>
          <p:nvPr>
            <p:ph type="title"/>
          </p:nvPr>
        </p:nvSpPr>
        <p:spPr>
          <a:xfrm>
            <a:off x="421372" y="941832"/>
            <a:ext cx="6445960" cy="98960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Introduction</a:t>
            </a:r>
            <a:r>
              <a:rPr lang="en-US" sz="5400">
                <a:latin typeface="Times New Roman"/>
                <a:ea typeface="Times New Roman"/>
                <a:cs typeface="Times New Roman"/>
                <a:sym typeface="Times New Roman"/>
              </a:rPr>
              <a:t>:</a:t>
            </a:r>
            <a:endParaRPr sz="5400"/>
          </a:p>
        </p:txBody>
      </p:sp>
      <p:sp>
        <p:nvSpPr>
          <p:cNvPr id="150" name="Google Shape;150;p2"/>
          <p:cNvSpPr txBox="1"/>
          <p:nvPr>
            <p:ph idx="1" type="body"/>
          </p:nvPr>
        </p:nvSpPr>
        <p:spPr>
          <a:xfrm>
            <a:off x="421371" y="2558346"/>
            <a:ext cx="8013503" cy="35065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t>Training a Reinforcement agent – Mario agent  to learn how to play a mario game by itself using Double deep Q-Networks.</a:t>
            </a:r>
            <a:endParaRPr/>
          </a:p>
          <a:p>
            <a:pPr indent="-342900" lvl="0" marL="342900" rtl="0" algn="l">
              <a:spcBef>
                <a:spcPts val="1000"/>
              </a:spcBef>
              <a:spcAft>
                <a:spcPts val="0"/>
              </a:spcAft>
              <a:buSzPts val="1600"/>
              <a:buChar char="►"/>
            </a:pPr>
            <a:r>
              <a:rPr lang="en-US" sz="2000"/>
              <a:t>Using  OpenAI </a:t>
            </a:r>
            <a:r>
              <a:rPr lang="en-US" sz="2000">
                <a:latin typeface="Times New Roman"/>
                <a:ea typeface="Times New Roman"/>
                <a:cs typeface="Times New Roman"/>
                <a:sym typeface="Times New Roman"/>
              </a:rPr>
              <a:t>Gym</a:t>
            </a:r>
            <a:r>
              <a:rPr lang="en-US" sz="2000"/>
              <a:t> environment for Super mario Bros to train an agent using the nes-py emulator.</a:t>
            </a:r>
            <a:endParaRPr/>
          </a:p>
          <a:p>
            <a:pPr indent="-342900" lvl="0" marL="342900" rtl="0" algn="l">
              <a:spcBef>
                <a:spcPts val="1000"/>
              </a:spcBef>
              <a:spcAft>
                <a:spcPts val="0"/>
              </a:spcAft>
              <a:buSzPts val="1600"/>
              <a:buChar char="►"/>
            </a:pPr>
            <a:r>
              <a:rPr lang="en-US" sz="2000"/>
              <a:t>Returns the Mean reward value , Mean loss value and Mean Q value for the set of episodes.</a:t>
            </a:r>
            <a:endParaRPr/>
          </a:p>
          <a:p>
            <a:pPr indent="-342900" lvl="0" marL="342900" rtl="0" algn="l">
              <a:spcBef>
                <a:spcPts val="1000"/>
              </a:spcBef>
              <a:spcAft>
                <a:spcPts val="0"/>
              </a:spcAft>
              <a:buSzPts val="1600"/>
              <a:buChar char="►"/>
            </a:pPr>
            <a:r>
              <a:rPr lang="en-US" sz="2000"/>
              <a:t>Resulting in a  simulation of training a Mario Agent.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1115568" y="548640"/>
            <a:ext cx="10168128" cy="11795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Reinforcement Learning:</a:t>
            </a:r>
            <a:endParaRPr/>
          </a:p>
        </p:txBody>
      </p:sp>
      <p:sp>
        <p:nvSpPr>
          <p:cNvPr id="156" name="Google Shape;156;p3"/>
          <p:cNvSpPr txBox="1"/>
          <p:nvPr>
            <p:ph idx="1" type="body"/>
          </p:nvPr>
        </p:nvSpPr>
        <p:spPr>
          <a:xfrm>
            <a:off x="908304" y="1728216"/>
            <a:ext cx="7393950" cy="3695020"/>
          </a:xfrm>
          <a:prstGeom prst="rect">
            <a:avLst/>
          </a:prstGeom>
          <a:noFill/>
          <a:ln>
            <a:noFill/>
          </a:ln>
        </p:spPr>
        <p:txBody>
          <a:bodyPr anchorCtr="0" anchor="t" bIns="45700" lIns="91425" spcFirstLastPara="1" rIns="91425" wrap="square" tIns="45700">
            <a:normAutofit/>
          </a:bodyPr>
          <a:lstStyle/>
          <a:p>
            <a:pPr indent="-231140" lvl="0" marL="342900" rtl="0" algn="l">
              <a:spcBef>
                <a:spcPts val="0"/>
              </a:spcBef>
              <a:spcAft>
                <a:spcPts val="0"/>
              </a:spcAft>
              <a:buSzPts val="1760"/>
              <a:buNone/>
            </a:pPr>
            <a:r>
              <a:t/>
            </a:r>
            <a:endParaRPr sz="2200"/>
          </a:p>
          <a:p>
            <a:pPr indent="-342900" lvl="0" marL="342900" rtl="0" algn="l">
              <a:spcBef>
                <a:spcPts val="1000"/>
              </a:spcBef>
              <a:spcAft>
                <a:spcPts val="0"/>
              </a:spcAft>
              <a:buSzPts val="1600"/>
              <a:buChar char="►"/>
            </a:pPr>
            <a:r>
              <a:rPr lang="en-US" sz="2000">
                <a:latin typeface="Times New Roman"/>
                <a:ea typeface="Times New Roman"/>
                <a:cs typeface="Times New Roman"/>
                <a:sym typeface="Times New Roman"/>
              </a:rPr>
              <a:t>Reinforcement learning is a machine learning training method based on rewarding desired behaviors and/or punishing undesired ones. In general, a reinforcement learning agent is able to perceive and interpret its environment, take actions and learn through trial and error.</a:t>
            </a:r>
            <a:endParaRPr/>
          </a:p>
          <a:p>
            <a:pPr indent="-342900" lvl="0" marL="342900" rtl="0" algn="l">
              <a:spcBef>
                <a:spcPts val="1000"/>
              </a:spcBef>
              <a:spcAft>
                <a:spcPts val="0"/>
              </a:spcAft>
              <a:buSzPts val="1600"/>
              <a:buChar char="►"/>
            </a:pPr>
            <a:r>
              <a:rPr b="1" lang="en-US" sz="2000">
                <a:latin typeface="Times New Roman"/>
                <a:ea typeface="Times New Roman"/>
                <a:cs typeface="Times New Roman"/>
                <a:sym typeface="Times New Roman"/>
              </a:rPr>
              <a:t>Agent: </a:t>
            </a:r>
            <a:r>
              <a:rPr lang="en-US" sz="2000">
                <a:latin typeface="Times New Roman"/>
                <a:ea typeface="Times New Roman"/>
                <a:cs typeface="Times New Roman"/>
                <a:sym typeface="Times New Roman"/>
              </a:rPr>
              <a:t>One who takes actions in a stochastic environment based on the rewards.</a:t>
            </a:r>
            <a:endParaRPr/>
          </a:p>
          <a:p>
            <a:pPr indent="-342900" lvl="0" marL="342900" rtl="0" algn="l">
              <a:spcBef>
                <a:spcPts val="1000"/>
              </a:spcBef>
              <a:spcAft>
                <a:spcPts val="0"/>
              </a:spcAft>
              <a:buSzPts val="1600"/>
              <a:buFont typeface="Noto Sans Symbols"/>
              <a:buChar char="⮚"/>
            </a:pPr>
            <a:r>
              <a:rPr b="0" i="0" lang="en-US" sz="2000">
                <a:latin typeface="Times New Roman"/>
                <a:ea typeface="Times New Roman"/>
                <a:cs typeface="Times New Roman"/>
                <a:sym typeface="Times New Roman"/>
              </a:rPr>
              <a:t> E</a:t>
            </a:r>
            <a:r>
              <a:rPr lang="en-US" sz="2000">
                <a:latin typeface="Times New Roman"/>
                <a:ea typeface="Times New Roman"/>
                <a:cs typeface="Times New Roman"/>
                <a:sym typeface="Times New Roman"/>
              </a:rPr>
              <a:t>xample:Pacman</a:t>
            </a:r>
            <a:br>
              <a:rPr b="0" i="0"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4"/>
          <p:cNvSpPr txBox="1"/>
          <p:nvPr>
            <p:ph type="title"/>
          </p:nvPr>
        </p:nvSpPr>
        <p:spPr>
          <a:xfrm>
            <a:off x="1137036" y="548640"/>
            <a:ext cx="9916632" cy="11887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Keywords</a:t>
            </a:r>
            <a:r>
              <a:rPr lang="en-US">
                <a:solidFill>
                  <a:srgbClr val="262626"/>
                </a:solidFill>
              </a:rPr>
              <a:t>:</a:t>
            </a:r>
            <a:endParaRPr/>
          </a:p>
        </p:txBody>
      </p:sp>
      <p:sp>
        <p:nvSpPr>
          <p:cNvPr id="162" name="Google Shape;162;p4"/>
          <p:cNvSpPr txBox="1"/>
          <p:nvPr>
            <p:ph idx="1" type="body"/>
          </p:nvPr>
        </p:nvSpPr>
        <p:spPr>
          <a:xfrm>
            <a:off x="502412" y="2319799"/>
            <a:ext cx="8276026" cy="3685156"/>
          </a:xfrm>
          <a:prstGeom prst="rect">
            <a:avLst/>
          </a:prstGeom>
          <a:noFill/>
          <a:ln>
            <a:noFill/>
          </a:ln>
        </p:spPr>
        <p:txBody>
          <a:bodyPr anchorCtr="0" anchor="ctr" bIns="45700" lIns="91425" spcFirstLastPara="1" rIns="91425" wrap="square" tIns="45700">
            <a:normAutofit fontScale="92500" lnSpcReduction="20000"/>
          </a:bodyPr>
          <a:lstStyle/>
          <a:p>
            <a:pPr indent="-342900" lvl="0" marL="342900" rtl="0" algn="l">
              <a:spcBef>
                <a:spcPts val="0"/>
              </a:spcBef>
              <a:spcAft>
                <a:spcPts val="0"/>
              </a:spcAft>
              <a:buSzPct val="80000"/>
              <a:buChar char="►"/>
            </a:pPr>
            <a:r>
              <a:rPr lang="en-US" sz="2200">
                <a:latin typeface="Times New Roman"/>
                <a:ea typeface="Times New Roman"/>
                <a:cs typeface="Times New Roman"/>
                <a:sym typeface="Times New Roman"/>
              </a:rPr>
              <a:t>Environment :The world that an agent interacts with and learns from.</a:t>
            </a:r>
            <a:endParaRPr/>
          </a:p>
          <a:p>
            <a:pPr indent="-342900" lvl="0" marL="342900" rtl="0" algn="l">
              <a:spcBef>
                <a:spcPts val="1000"/>
              </a:spcBef>
              <a:spcAft>
                <a:spcPts val="0"/>
              </a:spcAft>
              <a:buSzPct val="80000"/>
              <a:buChar char="►"/>
            </a:pPr>
            <a:r>
              <a:rPr lang="en-US" sz="2200">
                <a:latin typeface="Times New Roman"/>
                <a:ea typeface="Times New Roman"/>
                <a:cs typeface="Times New Roman"/>
                <a:sym typeface="Times New Roman"/>
              </a:rPr>
              <a:t>Action a : How the Agent responds to the Environment. The set of all possible Actions is called action-space.</a:t>
            </a:r>
            <a:endParaRPr/>
          </a:p>
          <a:p>
            <a:pPr indent="-342900" lvl="0" marL="342900" rtl="0" algn="l">
              <a:spcBef>
                <a:spcPts val="1000"/>
              </a:spcBef>
              <a:spcAft>
                <a:spcPts val="0"/>
              </a:spcAft>
              <a:buSzPct val="80000"/>
              <a:buChar char="►"/>
            </a:pPr>
            <a:r>
              <a:rPr lang="en-US" sz="2200">
                <a:latin typeface="Times New Roman"/>
                <a:ea typeface="Times New Roman"/>
                <a:cs typeface="Times New Roman"/>
                <a:sym typeface="Times New Roman"/>
              </a:rPr>
              <a:t>State s : The current characteristic of the Environment. The set of all possible States the Environment can be in is called state-space.</a:t>
            </a:r>
            <a:endParaRPr/>
          </a:p>
          <a:p>
            <a:pPr indent="-342900" lvl="0" marL="342900" rtl="0" algn="l">
              <a:spcBef>
                <a:spcPts val="1000"/>
              </a:spcBef>
              <a:spcAft>
                <a:spcPts val="0"/>
              </a:spcAft>
              <a:buSzPct val="80000"/>
              <a:buChar char="►"/>
            </a:pPr>
            <a:r>
              <a:rPr lang="en-US" sz="2200">
                <a:latin typeface="Times New Roman"/>
                <a:ea typeface="Times New Roman"/>
                <a:cs typeface="Times New Roman"/>
                <a:sym typeface="Times New Roman"/>
              </a:rPr>
              <a:t>Reward r : Reward is the key feedback from Environment to Agent. It is what drives the Agent to learn and to change its future action. An aggregation of rewards over multiple time steps is called Return.</a:t>
            </a:r>
            <a:endParaRPr/>
          </a:p>
          <a:p>
            <a:pPr indent="-342900" lvl="0" marL="342900" rtl="0" algn="l">
              <a:spcBef>
                <a:spcPts val="1000"/>
              </a:spcBef>
              <a:spcAft>
                <a:spcPts val="0"/>
              </a:spcAft>
              <a:buSzPct val="80000"/>
              <a:buChar char="►"/>
            </a:pPr>
            <a:r>
              <a:rPr lang="en-US" sz="2200">
                <a:latin typeface="Times New Roman"/>
                <a:ea typeface="Times New Roman"/>
                <a:cs typeface="Times New Roman"/>
                <a:sym typeface="Times New Roman"/>
              </a:rPr>
              <a:t>Optimal Action-Value function Q∗(s,a) : Gives the expected return if you start in state s, take an arbitrary action a, and then for each future time step take the action that maximizes returns. Q can be said to stand for the "quality" of the action in a state. We try to approximate this function.</a:t>
            </a:r>
            <a:endParaRPr/>
          </a:p>
          <a:p>
            <a:pPr indent="-239522" lvl="0" marL="342900" rtl="0" algn="l">
              <a:spcBef>
                <a:spcPts val="1000"/>
              </a:spcBef>
              <a:spcAft>
                <a:spcPts val="0"/>
              </a:spcAft>
              <a:buSzPct val="80000"/>
              <a:buNone/>
            </a:pPr>
            <a:r>
              <a:t/>
            </a:r>
            <a:endParaRPr sz="2200">
              <a:latin typeface="Times New Roman"/>
              <a:ea typeface="Times New Roman"/>
              <a:cs typeface="Times New Roman"/>
              <a:sym typeface="Times New Roman"/>
            </a:endParaRPr>
          </a:p>
          <a:p>
            <a:pPr indent="-263042" lvl="0" marL="342900" rtl="0" algn="l">
              <a:spcBef>
                <a:spcPts val="1000"/>
              </a:spcBef>
              <a:spcAft>
                <a:spcPts val="0"/>
              </a:spcAft>
              <a:buSzPct val="80000"/>
              <a:buNone/>
            </a:pPr>
            <a:r>
              <a:t/>
            </a:r>
            <a:endParaRPr sz="170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5"/>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Tools</a:t>
            </a:r>
            <a:r>
              <a:rPr lang="en-US"/>
              <a:t> and Packages:</a:t>
            </a:r>
            <a:endParaRPr/>
          </a:p>
        </p:txBody>
      </p:sp>
      <p:sp>
        <p:nvSpPr>
          <p:cNvPr id="168" name="Google Shape;168;p5"/>
          <p:cNvSpPr txBox="1"/>
          <p:nvPr>
            <p:ph idx="1" type="body"/>
          </p:nvPr>
        </p:nvSpPr>
        <p:spPr>
          <a:xfrm>
            <a:off x="953099" y="1810140"/>
            <a:ext cx="7621734" cy="3909599"/>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80000"/>
              <a:buFont typeface="Noto Sans Symbols"/>
              <a:buChar char="⮚"/>
            </a:pPr>
            <a:r>
              <a:rPr b="1" lang="en-US" sz="2000">
                <a:solidFill>
                  <a:schemeClr val="dk1"/>
                </a:solidFill>
                <a:latin typeface="Times New Roman"/>
                <a:ea typeface="Times New Roman"/>
                <a:cs typeface="Times New Roman"/>
                <a:sym typeface="Times New Roman"/>
              </a:rPr>
              <a:t>Setup Mario Environment:</a:t>
            </a:r>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Executed on: </a:t>
            </a:r>
            <a:r>
              <a:rPr b="1" lang="en-US" sz="2000">
                <a:solidFill>
                  <a:schemeClr val="dk1"/>
                </a:solidFill>
                <a:latin typeface="Times New Roman"/>
                <a:ea typeface="Times New Roman"/>
                <a:cs typeface="Times New Roman"/>
                <a:sym typeface="Times New Roman"/>
              </a:rPr>
              <a:t>Anaconda-Jupyter Lab</a:t>
            </a:r>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Framework: </a:t>
            </a:r>
            <a:r>
              <a:rPr b="1" lang="en-US" sz="2000">
                <a:solidFill>
                  <a:schemeClr val="dk1"/>
                </a:solidFill>
                <a:latin typeface="Times New Roman"/>
                <a:ea typeface="Times New Roman"/>
                <a:cs typeface="Times New Roman"/>
                <a:sym typeface="Times New Roman"/>
              </a:rPr>
              <a:t>Gym</a:t>
            </a:r>
            <a:r>
              <a:rPr lang="en-US" sz="2000">
                <a:solidFill>
                  <a:schemeClr val="dk1"/>
                </a:solidFill>
                <a:latin typeface="Times New Roman"/>
                <a:ea typeface="Times New Roman"/>
                <a:cs typeface="Times New Roman"/>
                <a:sym typeface="Times New Roman"/>
              </a:rPr>
              <a:t> -Toolkit used for developing and comparing RL </a:t>
            </a:r>
            <a:r>
              <a:rPr lang="en-US" sz="2200">
                <a:solidFill>
                  <a:schemeClr val="dk1"/>
                </a:solidFill>
                <a:latin typeface="Times New Roman"/>
                <a:ea typeface="Times New Roman"/>
                <a:cs typeface="Times New Roman"/>
                <a:sym typeface="Times New Roman"/>
              </a:rPr>
              <a:t>algorithm</a:t>
            </a:r>
            <a:r>
              <a:rPr lang="en-US" sz="2000">
                <a:solidFill>
                  <a:schemeClr val="dk1"/>
                </a:solidFill>
                <a:latin typeface="Times New Roman"/>
                <a:ea typeface="Times New Roman"/>
                <a:cs typeface="Times New Roman"/>
                <a:sym typeface="Times New Roman"/>
              </a:rPr>
              <a:t>, It supports teaching agents from walking , playing games etc.</a:t>
            </a:r>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Environment: gym-super-mario-bros==7.3.0</a:t>
            </a:r>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Platform:Pytorch</a:t>
            </a:r>
            <a:endParaRPr sz="2000">
              <a:solidFill>
                <a:schemeClr val="dk1"/>
              </a:solidFill>
              <a:latin typeface="Times New Roman"/>
              <a:ea typeface="Times New Roman"/>
              <a:cs typeface="Times New Roman"/>
              <a:sym typeface="Times New Roman"/>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Actions: (joypad space): from nes-py is an NES emulator and OpenAI Gym interface used to build a virtual joypad to play mario game</a:t>
            </a:r>
            <a:endParaRPr/>
          </a:p>
          <a:p>
            <a:pPr indent="-342900" lvl="0" marL="342900" rtl="0" algn="l">
              <a:spcBef>
                <a:spcPts val="1000"/>
              </a:spcBef>
              <a:spcAft>
                <a:spcPts val="0"/>
              </a:spcAft>
              <a:buSzPct val="80000"/>
              <a:buFont typeface="Arial"/>
              <a:buChar char="•"/>
            </a:pPr>
            <a:r>
              <a:rPr lang="en-US" sz="2000">
                <a:solidFill>
                  <a:schemeClr val="dk1"/>
                </a:solidFill>
                <a:latin typeface="Times New Roman"/>
                <a:ea typeface="Times New Roman"/>
                <a:cs typeface="Times New Roman"/>
                <a:sym typeface="Times New Roman"/>
              </a:rPr>
              <a:t>Wrappers :To preprocess environment data before sending it to the agent</a:t>
            </a:r>
            <a:endParaRPr/>
          </a:p>
          <a:p>
            <a:pPr indent="0" lvl="0" marL="0" rtl="0" algn="l">
              <a:spcBef>
                <a:spcPts val="1000"/>
              </a:spcBef>
              <a:spcAft>
                <a:spcPts val="0"/>
              </a:spcAft>
              <a:buSzPct val="80000"/>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6"/>
          <p:cNvSpPr txBox="1"/>
          <p:nvPr>
            <p:ph type="title"/>
          </p:nvPr>
        </p:nvSpPr>
        <p:spPr>
          <a:xfrm>
            <a:off x="1271588" y="662400"/>
            <a:ext cx="10055721" cy="1325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lang="en-US" sz="4400">
                <a:latin typeface="Times New Roman"/>
                <a:ea typeface="Times New Roman"/>
                <a:cs typeface="Times New Roman"/>
                <a:sym typeface="Times New Roman"/>
              </a:rPr>
              <a:t>Agent</a:t>
            </a:r>
            <a:r>
              <a:rPr lang="en-US"/>
              <a:t>:</a:t>
            </a:r>
            <a:endParaRPr/>
          </a:p>
        </p:txBody>
      </p:sp>
      <p:sp>
        <p:nvSpPr>
          <p:cNvPr id="174" name="Google Shape;174;p6"/>
          <p:cNvSpPr txBox="1"/>
          <p:nvPr>
            <p:ph idx="1" type="body"/>
          </p:nvPr>
        </p:nvSpPr>
        <p:spPr>
          <a:xfrm>
            <a:off x="365270" y="1987963"/>
            <a:ext cx="8769399" cy="39095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solidFill>
                  <a:schemeClr val="dk1"/>
                </a:solidFill>
                <a:latin typeface="Times New Roman"/>
                <a:ea typeface="Times New Roman"/>
                <a:cs typeface="Times New Roman"/>
                <a:sym typeface="Times New Roman"/>
              </a:rPr>
              <a:t>We create Mario class to represent our agent in the game.</a:t>
            </a:r>
            <a:endParaRPr/>
          </a:p>
          <a:p>
            <a:pPr indent="-457200" lvl="0" marL="457200" rtl="0" algn="l">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To  Act according to the optimal action policy based on the current state (of the environment).</a:t>
            </a:r>
            <a:endParaRPr/>
          </a:p>
          <a:p>
            <a:pPr indent="-457200" lvl="0" marL="457200" rtl="0" algn="l">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Maintain a log of  Experience = (current state, current action, reward, next state) and learn from it.</a:t>
            </a:r>
            <a:endParaRPr/>
          </a:p>
          <a:p>
            <a:pPr indent="-457200" lvl="0" marL="457200" rtl="0" algn="l">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Learn a better action policy over training.</a:t>
            </a:r>
            <a:endParaRPr/>
          </a:p>
          <a:p>
            <a:pPr indent="-457200" lvl="0" marL="457200" rtl="0" algn="l">
              <a:spcBef>
                <a:spcPts val="1000"/>
              </a:spcBef>
              <a:spcAft>
                <a:spcPts val="0"/>
              </a:spcAft>
              <a:buSzPts val="1600"/>
              <a:buFont typeface="Trebuchet MS"/>
              <a:buAutoNum type="arabicPeriod"/>
            </a:pPr>
            <a:r>
              <a:rPr lang="en-US" sz="2000">
                <a:solidFill>
                  <a:schemeClr val="dk1"/>
                </a:solidFill>
                <a:latin typeface="Times New Roman"/>
                <a:ea typeface="Times New Roman"/>
                <a:cs typeface="Times New Roman"/>
                <a:sym typeface="Times New Roman"/>
              </a:rPr>
              <a:t>In each  given state, an agent can choose to do the most optimal action when exploit or a random action when exploring.</a:t>
            </a:r>
            <a:endParaRPr/>
          </a:p>
          <a:p>
            <a:pPr indent="-355600" lvl="0" marL="457200" rtl="0" algn="l">
              <a:spcBef>
                <a:spcPts val="1000"/>
              </a:spcBef>
              <a:spcAft>
                <a:spcPts val="0"/>
              </a:spcAft>
              <a:buSzPts val="1600"/>
              <a:buFont typeface="Trebuchet MS"/>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7"/>
          <p:cNvSpPr txBox="1"/>
          <p:nvPr>
            <p:ph type="title"/>
          </p:nvPr>
        </p:nvSpPr>
        <p:spPr>
          <a:xfrm>
            <a:off x="851325" y="813849"/>
            <a:ext cx="3629779" cy="52975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lang="en-US" sz="4400">
                <a:latin typeface="Times New Roman"/>
                <a:ea typeface="Times New Roman"/>
                <a:cs typeface="Times New Roman"/>
                <a:sym typeface="Times New Roman"/>
              </a:rPr>
              <a:t>Training</a:t>
            </a:r>
            <a:r>
              <a:rPr lang="en-US" sz="3600">
                <a:solidFill>
                  <a:schemeClr val="dk2"/>
                </a:solidFill>
              </a:rPr>
              <a:t> </a:t>
            </a:r>
            <a:r>
              <a:rPr lang="en-US" sz="4400">
                <a:latin typeface="Times New Roman"/>
                <a:ea typeface="Times New Roman"/>
                <a:cs typeface="Times New Roman"/>
                <a:sym typeface="Times New Roman"/>
              </a:rPr>
              <a:t>model</a:t>
            </a:r>
            <a:r>
              <a:rPr lang="en-US" sz="3600">
                <a:solidFill>
                  <a:schemeClr val="dk2"/>
                </a:solidFill>
              </a:rPr>
              <a:t>:</a:t>
            </a:r>
            <a:endParaRPr/>
          </a:p>
        </p:txBody>
      </p:sp>
      <p:sp>
        <p:nvSpPr>
          <p:cNvPr id="180" name="Google Shape;180;p7"/>
          <p:cNvSpPr txBox="1"/>
          <p:nvPr>
            <p:ph idx="1" type="body"/>
          </p:nvPr>
        </p:nvSpPr>
        <p:spPr>
          <a:xfrm>
            <a:off x="751716" y="1206057"/>
            <a:ext cx="6952262" cy="3050299"/>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600"/>
              <a:buChar char="►"/>
            </a:pPr>
            <a:r>
              <a:rPr lang="en-US" sz="2000">
                <a:solidFill>
                  <a:schemeClr val="dk2"/>
                </a:solidFill>
                <a:latin typeface="Times New Roman"/>
                <a:ea typeface="Times New Roman"/>
                <a:cs typeface="Times New Roman"/>
                <a:sym typeface="Times New Roman"/>
              </a:rPr>
              <a:t>Mario uses DDQN algorithm (Deep Reinforcement Learning with Double Q-learning)  - uses two convoluted networks that independently approximate the optimal action-value function </a:t>
            </a:r>
            <a:endParaRPr/>
          </a:p>
          <a:p>
            <a:pPr indent="-342900" lvl="0" marL="342900" rtl="0" algn="l">
              <a:spcBef>
                <a:spcPts val="1000"/>
              </a:spcBef>
              <a:spcAft>
                <a:spcPts val="0"/>
              </a:spcAft>
              <a:buSzPts val="1600"/>
              <a:buChar char="►"/>
            </a:pPr>
            <a:r>
              <a:rPr lang="en-US" sz="2000">
                <a:solidFill>
                  <a:schemeClr val="dk2"/>
                </a:solidFill>
                <a:latin typeface="Times New Roman"/>
                <a:ea typeface="Times New Roman"/>
                <a:cs typeface="Times New Roman"/>
                <a:sym typeface="Times New Roman"/>
              </a:rPr>
              <a:t>Predicted Optimal Q* for each state  and  </a:t>
            </a:r>
            <a:endParaRPr/>
          </a:p>
          <a:p>
            <a:pPr indent="-342900" lvl="0" marL="342900" rtl="0" algn="l">
              <a:spcBef>
                <a:spcPts val="1000"/>
              </a:spcBef>
              <a:spcAft>
                <a:spcPts val="0"/>
              </a:spcAft>
              <a:buSzPts val="1600"/>
              <a:buChar char="►"/>
            </a:pPr>
            <a:r>
              <a:rPr lang="en-US" sz="2000">
                <a:solidFill>
                  <a:schemeClr val="dk2"/>
                </a:solidFill>
                <a:latin typeface="Times New Roman"/>
                <a:ea typeface="Times New Roman"/>
                <a:cs typeface="Times New Roman"/>
                <a:sym typeface="Times New Roman"/>
              </a:rPr>
              <a:t>The aggregation of current rewards and estimated Q* is given by</a:t>
            </a:r>
            <a:endParaRPr/>
          </a:p>
        </p:txBody>
      </p:sp>
      <p:pic>
        <p:nvPicPr>
          <p:cNvPr id="181" name="Google Shape;181;p7"/>
          <p:cNvPicPr preferRelativeResize="0"/>
          <p:nvPr/>
        </p:nvPicPr>
        <p:blipFill rotWithShape="1">
          <a:blip r:embed="rId3">
            <a:alphaModFix/>
          </a:blip>
          <a:srcRect b="0" l="16034" r="0" t="17302"/>
          <a:stretch/>
        </p:blipFill>
        <p:spPr>
          <a:xfrm>
            <a:off x="5492533" y="2731206"/>
            <a:ext cx="1856791" cy="439879"/>
          </a:xfrm>
          <a:prstGeom prst="rect">
            <a:avLst/>
          </a:prstGeom>
          <a:noFill/>
          <a:ln>
            <a:noFill/>
          </a:ln>
        </p:spPr>
      </p:pic>
      <p:pic>
        <p:nvPicPr>
          <p:cNvPr id="182" name="Google Shape;182;p7"/>
          <p:cNvPicPr preferRelativeResize="0"/>
          <p:nvPr/>
        </p:nvPicPr>
        <p:blipFill rotWithShape="1">
          <a:blip r:embed="rId4">
            <a:alphaModFix/>
          </a:blip>
          <a:srcRect b="0" l="0" r="0" t="0"/>
          <a:stretch/>
        </p:blipFill>
        <p:spPr>
          <a:xfrm>
            <a:off x="3978380" y="3429000"/>
            <a:ext cx="1835158" cy="609300"/>
          </a:xfrm>
          <a:prstGeom prst="rect">
            <a:avLst/>
          </a:prstGeom>
          <a:noFill/>
          <a:ln>
            <a:noFill/>
          </a:ln>
        </p:spPr>
      </p:pic>
      <p:pic>
        <p:nvPicPr>
          <p:cNvPr id="183" name="Google Shape;183;p7"/>
          <p:cNvPicPr preferRelativeResize="0"/>
          <p:nvPr/>
        </p:nvPicPr>
        <p:blipFill rotWithShape="1">
          <a:blip r:embed="rId5">
            <a:alphaModFix/>
          </a:blip>
          <a:srcRect b="0" l="0" r="0" t="0"/>
          <a:stretch/>
        </p:blipFill>
        <p:spPr>
          <a:xfrm>
            <a:off x="1448918" y="3397987"/>
            <a:ext cx="1832260" cy="498138"/>
          </a:xfrm>
          <a:prstGeom prst="rect">
            <a:avLst/>
          </a:prstGeom>
          <a:noFill/>
          <a:ln>
            <a:noFill/>
          </a:ln>
        </p:spPr>
      </p:pic>
      <p:pic>
        <p:nvPicPr>
          <p:cNvPr id="184" name="Google Shape;184;p7"/>
          <p:cNvPicPr preferRelativeResize="0"/>
          <p:nvPr/>
        </p:nvPicPr>
        <p:blipFill rotWithShape="1">
          <a:blip r:embed="rId6">
            <a:alphaModFix/>
          </a:blip>
          <a:srcRect b="0" l="0" r="0" t="0"/>
          <a:stretch/>
        </p:blipFill>
        <p:spPr>
          <a:xfrm>
            <a:off x="1448919" y="4094119"/>
            <a:ext cx="4364620" cy="788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a68ab59006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Implement and compare model-free RL Algorithm</a:t>
            </a:r>
            <a:endParaRPr/>
          </a:p>
        </p:txBody>
      </p:sp>
      <p:sp>
        <p:nvSpPr>
          <p:cNvPr id="190" name="Google Shape;190;g1a68ab59006_0_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en-US" sz="2000">
                <a:solidFill>
                  <a:schemeClr val="dk1"/>
                </a:solidFill>
                <a:latin typeface="Times New Roman"/>
                <a:ea typeface="Times New Roman"/>
                <a:cs typeface="Times New Roman"/>
                <a:sym typeface="Times New Roman"/>
              </a:rPr>
              <a:t>Policy gradient: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lang="en-US" sz="2000">
                <a:solidFill>
                  <a:schemeClr val="dk1"/>
                </a:solidFill>
                <a:highlight>
                  <a:srgbClr val="FFFFFF"/>
                </a:highlight>
                <a:latin typeface="Times New Roman"/>
                <a:ea typeface="Times New Roman"/>
                <a:cs typeface="Times New Roman"/>
                <a:sym typeface="Times New Roman"/>
              </a:rPr>
              <a:t>Policy gradient methods are a type of reinforcement learning techniques that rely upon optimizing parametrized policies with respect to the expected return (long-term cumulative reward) by gradient descent.</a:t>
            </a:r>
            <a:endParaRPr sz="20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highlight>
                  <a:srgbClr val="FCFCFC"/>
                </a:highlight>
                <a:latin typeface="Times New Roman"/>
                <a:ea typeface="Times New Roman"/>
                <a:cs typeface="Times New Roman"/>
                <a:sym typeface="Times New Roman"/>
              </a:rPr>
              <a:t>Here, we consider the case of a stochastic, parameterized policy, . We aim to maximize the expected return </a:t>
            </a:r>
            <a:endParaRPr sz="2000">
              <a:solidFill>
                <a:schemeClr val="dk1"/>
              </a:solidFill>
              <a:highlight>
                <a:srgbClr val="FCFCFC"/>
              </a:highlight>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lang="en-US" sz="2000">
                <a:solidFill>
                  <a:schemeClr val="dk1"/>
                </a:solidFill>
                <a:highlight>
                  <a:srgbClr val="FCFCFC"/>
                </a:highlight>
                <a:latin typeface="Times New Roman"/>
                <a:ea typeface="Times New Roman"/>
                <a:cs typeface="Times New Roman"/>
                <a:sym typeface="Times New Roman"/>
              </a:rPr>
              <a:t>To actually use this algorithm, we need an expression for the policy gradient which we can numerically compute. This involves two steps: 1) deriving the analytical gradient of policy performance, which turns out to have the form of an expected value, and then 2) forming a sample estimate of that expected value, which can be computed with data from a finite number of agent-environment interaction steps.</a:t>
            </a:r>
            <a:endParaRPr sz="28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8"/>
          <p:cNvSpPr txBox="1"/>
          <p:nvPr>
            <p:ph type="title"/>
          </p:nvPr>
        </p:nvSpPr>
        <p:spPr>
          <a:xfrm>
            <a:off x="1252800" y="662399"/>
            <a:ext cx="5995987" cy="1494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Training Model:</a:t>
            </a:r>
            <a:endParaRPr/>
          </a:p>
        </p:txBody>
      </p:sp>
      <p:pic>
        <p:nvPicPr>
          <p:cNvPr descr="Diagram&#10;&#10;Description automatically generated" id="196" name="Google Shape;196;p8"/>
          <p:cNvPicPr preferRelativeResize="0"/>
          <p:nvPr>
            <p:ph idx="1" type="body"/>
          </p:nvPr>
        </p:nvPicPr>
        <p:blipFill rotWithShape="1">
          <a:blip r:embed="rId3">
            <a:alphaModFix/>
          </a:blip>
          <a:srcRect b="0" l="0" r="0" t="0"/>
          <a:stretch/>
        </p:blipFill>
        <p:spPr>
          <a:xfrm>
            <a:off x="974725" y="2369925"/>
            <a:ext cx="7131050" cy="366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2022-04-23T18:30:17Z</dcterms:created>
  <dc:creator>Kalluri, Divya Rekha</dc:creator>
</cp:coreProperties>
</file>