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335" r:id="rId4"/>
    <p:sldId id="258" r:id="rId5"/>
    <p:sldId id="337" r:id="rId6"/>
    <p:sldId id="331" r:id="rId7"/>
    <p:sldId id="341" r:id="rId8"/>
    <p:sldId id="338" r:id="rId9"/>
    <p:sldId id="352" r:id="rId10"/>
    <p:sldId id="353" r:id="rId11"/>
    <p:sldId id="358" r:id="rId12"/>
    <p:sldId id="354" r:id="rId13"/>
    <p:sldId id="359" r:id="rId14"/>
    <p:sldId id="360" r:id="rId15"/>
    <p:sldId id="361" r:id="rId16"/>
    <p:sldId id="355" r:id="rId17"/>
    <p:sldId id="379" r:id="rId18"/>
    <p:sldId id="362" r:id="rId19"/>
    <p:sldId id="365" r:id="rId20"/>
    <p:sldId id="366" r:id="rId21"/>
    <p:sldId id="363" r:id="rId22"/>
    <p:sldId id="383" r:id="rId23"/>
    <p:sldId id="380" r:id="rId24"/>
    <p:sldId id="381" r:id="rId25"/>
    <p:sldId id="382" r:id="rId26"/>
    <p:sldId id="367" r:id="rId27"/>
    <p:sldId id="384" r:id="rId28"/>
    <p:sldId id="369" r:id="rId29"/>
    <p:sldId id="368" r:id="rId30"/>
    <p:sldId id="370" r:id="rId31"/>
    <p:sldId id="371" r:id="rId32"/>
    <p:sldId id="372" r:id="rId33"/>
    <p:sldId id="373" r:id="rId34"/>
    <p:sldId id="374" r:id="rId35"/>
    <p:sldId id="375" r:id="rId36"/>
    <p:sldId id="377" r:id="rId37"/>
    <p:sldId id="376" r:id="rId38"/>
    <p:sldId id="378" r:id="rId39"/>
    <p:sldId id="292"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8"/>
    <p:restoredTop sz="73741"/>
  </p:normalViewPr>
  <p:slideViewPr>
    <p:cSldViewPr snapToGrid="0">
      <p:cViewPr varScale="1">
        <p:scale>
          <a:sx n="123" d="100"/>
          <a:sy n="123" d="100"/>
        </p:scale>
        <p:origin x="173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dfeb0f618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dfeb0f618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69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df2492b9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df2492b9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04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652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704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638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209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042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20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903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53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df2492b9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df2492b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453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068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662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973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91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572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170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884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5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70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df2492b9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df2492b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308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632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76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826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df2492b9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df2492b9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830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748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50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258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367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5818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df2492b9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df2492b9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79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43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21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22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1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gif"/><Relationship Id="rId5" Type="http://schemas.openxmlformats.org/officeDocument/2006/relationships/image" Target="../media/image6.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771525"/>
            <a:ext cx="8520600" cy="655518"/>
          </a:xfrm>
          <a:prstGeom prst="rect">
            <a:avLst/>
          </a:prstGeom>
        </p:spPr>
        <p:txBody>
          <a:bodyPr spcFirstLastPara="1" wrap="square" lIns="91425" tIns="91425" rIns="91425" bIns="91425" anchor="b" anchorCtr="0">
            <a:noAutofit/>
          </a:bodyPr>
          <a:lstStyle/>
          <a:p>
            <a:pPr lvl="0"/>
            <a:r>
              <a:rPr lang="ar-SA" sz="3200" dirty="0" err="1">
                <a:solidFill>
                  <a:srgbClr val="3D85C6"/>
                </a:solidFill>
              </a:rPr>
              <a:t>أٍ</a:t>
            </a:r>
            <a:r>
              <a:rPr lang="ar-SA" sz="3200" dirty="0">
                <a:solidFill>
                  <a:srgbClr val="3D85C6"/>
                </a:solidFill>
              </a:rPr>
              <a:t>»</a:t>
            </a:r>
            <a:endParaRPr sz="3200" dirty="0">
              <a:solidFill>
                <a:srgbClr val="3D85C6"/>
              </a:solidFill>
            </a:endParaRPr>
          </a:p>
        </p:txBody>
      </p:sp>
      <p:sp>
        <p:nvSpPr>
          <p:cNvPr id="55" name="Google Shape;55;p13"/>
          <p:cNvSpPr txBox="1">
            <a:spLocks noGrp="1"/>
          </p:cNvSpPr>
          <p:nvPr>
            <p:ph type="subTitle" idx="1"/>
          </p:nvPr>
        </p:nvSpPr>
        <p:spPr>
          <a:xfrm>
            <a:off x="311700" y="3030876"/>
            <a:ext cx="8520600" cy="1266366"/>
          </a:xfrm>
          <a:prstGeom prst="rect">
            <a:avLst/>
          </a:prstGeom>
        </p:spPr>
        <p:txBody>
          <a:bodyPr spcFirstLastPara="1" wrap="square" lIns="91425" tIns="91425" rIns="91425" bIns="91425" anchor="t" anchorCtr="0">
            <a:noAutofit/>
          </a:bodyPr>
          <a:lstStyle/>
          <a:p>
            <a:pPr marL="0" lvl="0" indent="0">
              <a:lnSpc>
                <a:spcPct val="150000"/>
              </a:lnSpc>
            </a:pPr>
            <a:r>
              <a:rPr lang="en-US" sz="1400" b="1" dirty="0">
                <a:solidFill>
                  <a:srgbClr val="3D85C6"/>
                </a:solidFill>
              </a:rPr>
              <a:t>Yasser Albogami, MPH, Ph.D.</a:t>
            </a:r>
            <a:br>
              <a:rPr lang="en-US" sz="1400" b="1" dirty="0">
                <a:solidFill>
                  <a:srgbClr val="3D85C6"/>
                </a:solidFill>
              </a:rPr>
            </a:br>
            <a:endParaRPr lang="en-US" sz="1400" dirty="0">
              <a:solidFill>
                <a:srgbClr val="000000"/>
              </a:solidFill>
            </a:endParaRPr>
          </a:p>
        </p:txBody>
      </p:sp>
      <p:pic>
        <p:nvPicPr>
          <p:cNvPr id="56" name="Google Shape;56;p13"/>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57" name="Google Shape;57;p13"/>
          <p:cNvPicPr preferRelativeResize="0"/>
          <p:nvPr/>
        </p:nvPicPr>
        <p:blipFill>
          <a:blip r:embed="rId4">
            <a:alphaModFix/>
          </a:blip>
          <a:stretch>
            <a:fillRect/>
          </a:stretch>
        </p:blipFill>
        <p:spPr>
          <a:xfrm>
            <a:off x="0" y="4901075"/>
            <a:ext cx="9144000" cy="24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Pre-approval information is not enough </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marR="0" lvl="0" indent="0" algn="l" rtl="1">
              <a:lnSpc>
                <a:spcPct val="100000"/>
              </a:lnSpc>
              <a:spcBef>
                <a:spcPts val="0"/>
              </a:spcBef>
              <a:spcAft>
                <a:spcPts val="0"/>
              </a:spcAft>
              <a:buClr>
                <a:schemeClr val="dk2"/>
              </a:buClr>
              <a:buSzPts val="2800"/>
              <a:buFont typeface="Arial"/>
              <a:buNone/>
            </a:pPr>
            <a:endParaRPr lang="ar-SA" sz="1600" dirty="0">
              <a:solidFill>
                <a:schemeClr val="tx1"/>
              </a:solidFill>
            </a:endParaRPr>
          </a:p>
        </p:txBody>
      </p:sp>
      <p:graphicFrame>
        <p:nvGraphicFramePr>
          <p:cNvPr id="2" name="Table 2">
            <a:extLst>
              <a:ext uri="{FF2B5EF4-FFF2-40B4-BE49-F238E27FC236}">
                <a16:creationId xmlns:a16="http://schemas.microsoft.com/office/drawing/2014/main" id="{C0E3EB80-5842-B94F-A28F-101CCF9FC2E6}"/>
              </a:ext>
            </a:extLst>
          </p:cNvPr>
          <p:cNvGraphicFramePr>
            <a:graphicFrameLocks noGrp="1"/>
          </p:cNvGraphicFramePr>
          <p:nvPr>
            <p:extLst>
              <p:ext uri="{D42A27DB-BD31-4B8C-83A1-F6EECF244321}">
                <p14:modId xmlns:p14="http://schemas.microsoft.com/office/powerpoint/2010/main" val="2896468488"/>
              </p:ext>
            </p:extLst>
          </p:nvPr>
        </p:nvGraphicFramePr>
        <p:xfrm>
          <a:off x="1524000" y="1835038"/>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529142278"/>
                    </a:ext>
                  </a:extLst>
                </a:gridCol>
                <a:gridCol w="3048000">
                  <a:extLst>
                    <a:ext uri="{9D8B030D-6E8A-4147-A177-3AD203B41FA5}">
                      <a16:colId xmlns:a16="http://schemas.microsoft.com/office/drawing/2014/main" val="1811645359"/>
                    </a:ext>
                  </a:extLst>
                </a:gridCol>
              </a:tblGrid>
              <a:tr h="370840">
                <a:tc>
                  <a:txBody>
                    <a:bodyPr/>
                    <a:lstStyle/>
                    <a:p>
                      <a:pPr algn="ctr"/>
                      <a:r>
                        <a:rPr lang="en-US" dirty="0"/>
                        <a:t>Drug </a:t>
                      </a:r>
                    </a:p>
                  </a:txBody>
                  <a:tcPr anchor="ctr"/>
                </a:tc>
                <a:tc>
                  <a:txBody>
                    <a:bodyPr/>
                    <a:lstStyle/>
                    <a:p>
                      <a:pPr algn="ctr"/>
                      <a:r>
                        <a:rPr lang="en-US" dirty="0"/>
                        <a:t>Unexpected Drug Effect</a:t>
                      </a:r>
                    </a:p>
                  </a:txBody>
                  <a:tcPr anchor="ctr"/>
                </a:tc>
                <a:extLst>
                  <a:ext uri="{0D108BD9-81ED-4DB2-BD59-A6C34878D82A}">
                    <a16:rowId xmlns:a16="http://schemas.microsoft.com/office/drawing/2014/main" val="3838533652"/>
                  </a:ext>
                </a:extLst>
              </a:tr>
              <a:tr h="370840">
                <a:tc>
                  <a:txBody>
                    <a:bodyPr/>
                    <a:lstStyle/>
                    <a:p>
                      <a:r>
                        <a:rPr lang="en-US" dirty="0"/>
                        <a:t>Isotretinoin (1987) </a:t>
                      </a:r>
                    </a:p>
                  </a:txBody>
                  <a:tcPr/>
                </a:tc>
                <a:tc>
                  <a:txBody>
                    <a:bodyPr/>
                    <a:lstStyle/>
                    <a:p>
                      <a:r>
                        <a:rPr lang="en-US" dirty="0"/>
                        <a:t>Birth Defect</a:t>
                      </a:r>
                    </a:p>
                  </a:txBody>
                  <a:tcPr/>
                </a:tc>
                <a:extLst>
                  <a:ext uri="{0D108BD9-81ED-4DB2-BD59-A6C34878D82A}">
                    <a16:rowId xmlns:a16="http://schemas.microsoft.com/office/drawing/2014/main" val="4226482013"/>
                  </a:ext>
                </a:extLst>
              </a:tr>
              <a:tr h="370840">
                <a:tc>
                  <a:txBody>
                    <a:bodyPr/>
                    <a:lstStyle/>
                    <a:p>
                      <a:r>
                        <a:rPr lang="en-US" dirty="0"/>
                        <a:t>Troglitazone (1997)</a:t>
                      </a:r>
                    </a:p>
                  </a:txBody>
                  <a:tcPr/>
                </a:tc>
                <a:tc>
                  <a:txBody>
                    <a:bodyPr/>
                    <a:lstStyle/>
                    <a:p>
                      <a:r>
                        <a:rPr lang="en-US" dirty="0"/>
                        <a:t>Hepatotoxicity</a:t>
                      </a:r>
                    </a:p>
                  </a:txBody>
                  <a:tcPr/>
                </a:tc>
                <a:extLst>
                  <a:ext uri="{0D108BD9-81ED-4DB2-BD59-A6C34878D82A}">
                    <a16:rowId xmlns:a16="http://schemas.microsoft.com/office/drawing/2014/main" val="2268813149"/>
                  </a:ext>
                </a:extLst>
              </a:tr>
              <a:tr h="370840">
                <a:tc>
                  <a:txBody>
                    <a:bodyPr/>
                    <a:lstStyle/>
                    <a:p>
                      <a:r>
                        <a:rPr lang="en-US" dirty="0" err="1"/>
                        <a:t>Cerivastin</a:t>
                      </a:r>
                      <a:r>
                        <a:rPr lang="en-US" dirty="0"/>
                        <a:t> (2001)</a:t>
                      </a:r>
                    </a:p>
                  </a:txBody>
                  <a:tcPr/>
                </a:tc>
                <a:tc>
                  <a:txBody>
                    <a:bodyPr/>
                    <a:lstStyle/>
                    <a:p>
                      <a:r>
                        <a:rPr lang="en-US" dirty="0"/>
                        <a:t>Rhabdomyolysis</a:t>
                      </a:r>
                    </a:p>
                  </a:txBody>
                  <a:tcPr/>
                </a:tc>
                <a:extLst>
                  <a:ext uri="{0D108BD9-81ED-4DB2-BD59-A6C34878D82A}">
                    <a16:rowId xmlns:a16="http://schemas.microsoft.com/office/drawing/2014/main" val="1821274816"/>
                  </a:ext>
                </a:extLst>
              </a:tr>
              <a:tr h="370840">
                <a:tc>
                  <a:txBody>
                    <a:bodyPr/>
                    <a:lstStyle/>
                    <a:p>
                      <a:r>
                        <a:rPr lang="en-US" dirty="0" err="1"/>
                        <a:t>Rofecoxib</a:t>
                      </a:r>
                      <a:r>
                        <a:rPr lang="en-US" dirty="0"/>
                        <a:t> (2005)</a:t>
                      </a:r>
                    </a:p>
                  </a:txBody>
                  <a:tcPr/>
                </a:tc>
                <a:tc>
                  <a:txBody>
                    <a:bodyPr/>
                    <a:lstStyle/>
                    <a:p>
                      <a:r>
                        <a:rPr lang="en-US" dirty="0"/>
                        <a:t>Heart Attack</a:t>
                      </a:r>
                    </a:p>
                  </a:txBody>
                  <a:tcPr/>
                </a:tc>
                <a:extLst>
                  <a:ext uri="{0D108BD9-81ED-4DB2-BD59-A6C34878D82A}">
                    <a16:rowId xmlns:a16="http://schemas.microsoft.com/office/drawing/2014/main" val="2001626365"/>
                  </a:ext>
                </a:extLst>
              </a:tr>
              <a:tr h="370840">
                <a:tc>
                  <a:txBody>
                    <a:bodyPr/>
                    <a:lstStyle/>
                    <a:p>
                      <a:r>
                        <a:rPr lang="en-US" dirty="0"/>
                        <a:t>?? (2021)</a:t>
                      </a:r>
                    </a:p>
                  </a:txBody>
                  <a:tcPr/>
                </a:tc>
                <a:tc>
                  <a:txBody>
                    <a:bodyPr/>
                    <a:lstStyle/>
                    <a:p>
                      <a:r>
                        <a:rPr lang="en-US" dirty="0"/>
                        <a:t>??</a:t>
                      </a:r>
                    </a:p>
                  </a:txBody>
                  <a:tcPr/>
                </a:tc>
                <a:extLst>
                  <a:ext uri="{0D108BD9-81ED-4DB2-BD59-A6C34878D82A}">
                    <a16:rowId xmlns:a16="http://schemas.microsoft.com/office/drawing/2014/main" val="4258207993"/>
                  </a:ext>
                </a:extLst>
              </a:tr>
            </a:tbl>
          </a:graphicData>
        </a:graphic>
      </p:graphicFrame>
    </p:spTree>
    <p:extLst>
      <p:ext uri="{BB962C8B-B14F-4D97-AF65-F5344CB8AC3E}">
        <p14:creationId xmlns:p14="http://schemas.microsoft.com/office/powerpoint/2010/main" val="26308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9"/>
          <p:cNvSpPr txBox="1">
            <a:spLocks noGrp="1"/>
          </p:cNvSpPr>
          <p:nvPr>
            <p:ph type="ctrTitle"/>
          </p:nvPr>
        </p:nvSpPr>
        <p:spPr>
          <a:xfrm>
            <a:off x="311700" y="2113350"/>
            <a:ext cx="8520600" cy="916800"/>
          </a:xfrm>
          <a:prstGeom prst="rect">
            <a:avLst/>
          </a:prstGeom>
        </p:spPr>
        <p:txBody>
          <a:bodyPr spcFirstLastPara="1" wrap="square" lIns="91425" tIns="91425" rIns="91425" bIns="91425" anchor="b" anchorCtr="0">
            <a:noAutofit/>
          </a:bodyPr>
          <a:lstStyle/>
          <a:p>
            <a:pPr lvl="0"/>
            <a:r>
              <a:rPr lang="en-US" sz="3200" dirty="0">
                <a:solidFill>
                  <a:srgbClr val="3D85C6"/>
                </a:solidFill>
              </a:rPr>
              <a:t>Pharmacovigilance</a:t>
            </a:r>
            <a:br>
              <a:rPr lang="en-US" sz="3200" dirty="0">
                <a:solidFill>
                  <a:srgbClr val="3D85C6"/>
                </a:solidFill>
              </a:rPr>
            </a:br>
            <a:r>
              <a:rPr lang="en-US" sz="3200" dirty="0">
                <a:solidFill>
                  <a:srgbClr val="3D85C6"/>
                </a:solidFill>
              </a:rPr>
              <a:t>(Post-Marketing Surveillance)</a:t>
            </a:r>
            <a:endParaRPr sz="3200" dirty="0">
              <a:solidFill>
                <a:srgbClr val="3D85C6"/>
              </a:solidFill>
            </a:endParaRPr>
          </a:p>
        </p:txBody>
      </p:sp>
      <p:pic>
        <p:nvPicPr>
          <p:cNvPr id="400" name="Google Shape;400;p49"/>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401" name="Google Shape;401;p49"/>
          <p:cNvPicPr preferRelativeResize="0"/>
          <p:nvPr/>
        </p:nvPicPr>
        <p:blipFill>
          <a:blip r:embed="rId4">
            <a:alphaModFix/>
          </a:blip>
          <a:stretch>
            <a:fillRect/>
          </a:stretch>
        </p:blipFill>
        <p:spPr>
          <a:xfrm>
            <a:off x="0" y="4901075"/>
            <a:ext cx="9144000" cy="242425"/>
          </a:xfrm>
          <a:prstGeom prst="rect">
            <a:avLst/>
          </a:prstGeom>
          <a:noFill/>
          <a:ln>
            <a:noFill/>
          </a:ln>
        </p:spPr>
      </p:pic>
    </p:spTree>
    <p:extLst>
      <p:ext uri="{BB962C8B-B14F-4D97-AF65-F5344CB8AC3E}">
        <p14:creationId xmlns:p14="http://schemas.microsoft.com/office/powerpoint/2010/main" val="258895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Pharmacovigilance (PV) </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r>
              <a:rPr lang="en-US" sz="1600" dirty="0">
                <a:solidFill>
                  <a:schemeClr val="tx1"/>
                </a:solidFill>
              </a:rPr>
              <a:t>PV is defined as </a:t>
            </a:r>
          </a:p>
          <a:p>
            <a:pPr marL="114300" lvl="0" indent="0" algn="l"/>
            <a:endParaRPr lang="en-US" sz="1600" dirty="0">
              <a:solidFill>
                <a:schemeClr val="tx1"/>
              </a:solidFill>
            </a:endParaRPr>
          </a:p>
          <a:p>
            <a:pPr marL="114300" lvl="0" indent="0">
              <a:lnSpc>
                <a:spcPct val="150000"/>
              </a:lnSpc>
            </a:pPr>
            <a:r>
              <a:rPr lang="en-US" sz="1600" i="1" dirty="0">
                <a:solidFill>
                  <a:schemeClr val="tx1"/>
                </a:solidFill>
              </a:rPr>
              <a:t>“The science and activities relating to the detection, assessment, understanding and prevention of </a:t>
            </a:r>
            <a:r>
              <a:rPr lang="en-US" sz="1600" i="1" dirty="0">
                <a:solidFill>
                  <a:srgbClr val="FF0000"/>
                </a:solidFill>
              </a:rPr>
              <a:t>adverse effects or any other medicine-related issue</a:t>
            </a:r>
            <a:r>
              <a:rPr lang="en-US" sz="1600" i="1" dirty="0">
                <a:solidFill>
                  <a:schemeClr val="tx1"/>
                </a:solidFill>
              </a:rPr>
              <a:t>”</a:t>
            </a:r>
          </a:p>
          <a:p>
            <a:pPr marL="114300" lvl="0" indent="0">
              <a:lnSpc>
                <a:spcPct val="150000"/>
              </a:lnSpc>
            </a:pPr>
            <a:r>
              <a:rPr lang="en-US" sz="1600" i="1" dirty="0">
                <a:solidFill>
                  <a:schemeClr val="tx1"/>
                </a:solidFill>
              </a:rPr>
              <a:t>World Health Organization, 2002</a:t>
            </a:r>
          </a:p>
        </p:txBody>
      </p:sp>
    </p:spTree>
    <p:extLst>
      <p:ext uri="{BB962C8B-B14F-4D97-AF65-F5344CB8AC3E}">
        <p14:creationId xmlns:p14="http://schemas.microsoft.com/office/powerpoint/2010/main" val="292889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Adverse Drug Event Vs Adverse Drug Reaction</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4628523"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ADE:</a:t>
            </a:r>
          </a:p>
          <a:p>
            <a:pPr marL="114300" lvl="0" indent="0" algn="l"/>
            <a:endParaRPr lang="en-US" sz="1600" dirty="0">
              <a:solidFill>
                <a:schemeClr val="tx1"/>
              </a:solidFill>
            </a:endParaRPr>
          </a:p>
          <a:p>
            <a:pPr marL="114300" lvl="0" indent="0" algn="l"/>
            <a:r>
              <a:rPr lang="en-US" sz="1600" dirty="0">
                <a:solidFill>
                  <a:schemeClr val="tx1"/>
                </a:solidFill>
              </a:rPr>
              <a:t>An injury resulting from medical intervention related to a drug. This includes medication errors, adverse drug reactions, allergic reactions, and overdoses.</a:t>
            </a:r>
          </a:p>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r>
              <a:rPr lang="en-US" sz="1600" dirty="0">
                <a:solidFill>
                  <a:schemeClr val="tx1"/>
                </a:solidFill>
              </a:rPr>
              <a:t>ADR:</a:t>
            </a:r>
          </a:p>
          <a:p>
            <a:pPr marL="114300" lvl="0" indent="0" algn="l"/>
            <a:r>
              <a:rPr lang="en-US" sz="1600" dirty="0">
                <a:solidFill>
                  <a:schemeClr val="tx1"/>
                </a:solidFill>
              </a:rPr>
              <a:t>A response to a drug which is noxious and unintended and which occurs at normal doses.</a:t>
            </a:r>
          </a:p>
        </p:txBody>
      </p:sp>
      <p:sp>
        <p:nvSpPr>
          <p:cNvPr id="7" name="مخطط انسيابي: رابط 6">
            <a:extLst>
              <a:ext uri="{FF2B5EF4-FFF2-40B4-BE49-F238E27FC236}">
                <a16:creationId xmlns:a16="http://schemas.microsoft.com/office/drawing/2014/main" id="{0E5B5B4F-64C1-0C43-99FF-0EA251C3263D}"/>
              </a:ext>
            </a:extLst>
          </p:cNvPr>
          <p:cNvSpPr/>
          <p:nvPr/>
        </p:nvSpPr>
        <p:spPr>
          <a:xfrm>
            <a:off x="5511512" y="1331074"/>
            <a:ext cx="3352800" cy="2955646"/>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chemeClr val="bg1"/>
              </a:solidFill>
            </a:endParaRPr>
          </a:p>
        </p:txBody>
      </p:sp>
      <p:sp>
        <p:nvSpPr>
          <p:cNvPr id="8" name="مخطط انسيابي: رابط 4">
            <a:extLst>
              <a:ext uri="{FF2B5EF4-FFF2-40B4-BE49-F238E27FC236}">
                <a16:creationId xmlns:a16="http://schemas.microsoft.com/office/drawing/2014/main" id="{9B532710-8783-164E-BBC9-DD45A79BA489}"/>
              </a:ext>
            </a:extLst>
          </p:cNvPr>
          <p:cNvSpPr/>
          <p:nvPr/>
        </p:nvSpPr>
        <p:spPr>
          <a:xfrm>
            <a:off x="5830599" y="1913241"/>
            <a:ext cx="2714625" cy="2148231"/>
          </a:xfrm>
          <a:prstGeom prst="flowChartConnecto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t>ADRs</a:t>
            </a:r>
            <a:endParaRPr lang="ar-SA" sz="2000" b="1" dirty="0"/>
          </a:p>
        </p:txBody>
      </p:sp>
      <p:sp>
        <p:nvSpPr>
          <p:cNvPr id="9" name="مربع نص 8">
            <a:extLst>
              <a:ext uri="{FF2B5EF4-FFF2-40B4-BE49-F238E27FC236}">
                <a16:creationId xmlns:a16="http://schemas.microsoft.com/office/drawing/2014/main" id="{2D6144CC-703D-B946-B4E8-39F2C76D93A0}"/>
              </a:ext>
            </a:extLst>
          </p:cNvPr>
          <p:cNvSpPr txBox="1"/>
          <p:nvPr/>
        </p:nvSpPr>
        <p:spPr>
          <a:xfrm>
            <a:off x="6273511" y="1445229"/>
            <a:ext cx="1828800" cy="400110"/>
          </a:xfrm>
          <a:prstGeom prst="rect">
            <a:avLst/>
          </a:prstGeom>
          <a:noFill/>
        </p:spPr>
        <p:txBody>
          <a:bodyPr wrap="square" rtlCol="1">
            <a:spAutoFit/>
          </a:bodyPr>
          <a:lstStyle/>
          <a:p>
            <a:pPr algn="ctr"/>
            <a:r>
              <a:rPr lang="en-US" sz="2000" b="1" dirty="0">
                <a:solidFill>
                  <a:schemeClr val="bg1"/>
                </a:solidFill>
              </a:rPr>
              <a:t>ADEs</a:t>
            </a:r>
            <a:endParaRPr lang="ar-SA" sz="2000" b="1" kern="1200" dirty="0">
              <a:solidFill>
                <a:schemeClr val="bg1"/>
              </a:solidFill>
              <a:ea typeface="+mn-ea"/>
              <a:cs typeface="+mn-cs"/>
            </a:endParaRPr>
          </a:p>
        </p:txBody>
      </p:sp>
      <p:sp>
        <p:nvSpPr>
          <p:cNvPr id="2" name="TextBox 1">
            <a:extLst>
              <a:ext uri="{FF2B5EF4-FFF2-40B4-BE49-F238E27FC236}">
                <a16:creationId xmlns:a16="http://schemas.microsoft.com/office/drawing/2014/main" id="{CC2C3D57-68FA-9945-8D46-FC5DED7DA929}"/>
              </a:ext>
            </a:extLst>
          </p:cNvPr>
          <p:cNvSpPr txBox="1"/>
          <p:nvPr/>
        </p:nvSpPr>
        <p:spPr>
          <a:xfrm>
            <a:off x="7481456" y="4901075"/>
            <a:ext cx="1626068" cy="215444"/>
          </a:xfrm>
          <a:prstGeom prst="rect">
            <a:avLst/>
          </a:prstGeom>
          <a:noFill/>
        </p:spPr>
        <p:txBody>
          <a:bodyPr wrap="square" rtlCol="0">
            <a:spAutoFit/>
          </a:bodyPr>
          <a:lstStyle/>
          <a:p>
            <a:pPr rtl="1"/>
            <a:r>
              <a:rPr lang="en-US" sz="800" dirty="0"/>
              <a:t>Guideline for Industry, US FDA</a:t>
            </a:r>
          </a:p>
        </p:txBody>
      </p:sp>
    </p:spTree>
    <p:extLst>
      <p:ext uri="{BB962C8B-B14F-4D97-AF65-F5344CB8AC3E}">
        <p14:creationId xmlns:p14="http://schemas.microsoft.com/office/powerpoint/2010/main" val="231428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Adverse Drug Event Vs Adverse Drug Reaction</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4628523"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ADE:</a:t>
            </a:r>
          </a:p>
          <a:p>
            <a:pPr marL="114300" lvl="0" indent="0" algn="l"/>
            <a:endParaRPr lang="en-US" sz="1600" dirty="0">
              <a:solidFill>
                <a:schemeClr val="tx1"/>
              </a:solidFill>
            </a:endParaRPr>
          </a:p>
          <a:p>
            <a:pPr marL="114300" lvl="0" indent="0" algn="l"/>
            <a:r>
              <a:rPr lang="en-US" sz="1600" dirty="0">
                <a:solidFill>
                  <a:schemeClr val="tx1"/>
                </a:solidFill>
              </a:rPr>
              <a:t>An injury resulting from medical intervention related to a drug. This includes medication errors, adverse drug reactions, allergic reactions, and overdoses.</a:t>
            </a:r>
          </a:p>
          <a:p>
            <a:pPr marL="114300" lvl="0" indent="0" algn="l"/>
            <a:endParaRPr lang="en-US" sz="1600" dirty="0">
              <a:solidFill>
                <a:schemeClr val="tx1"/>
              </a:solidFill>
            </a:endParaRPr>
          </a:p>
        </p:txBody>
      </p:sp>
      <p:sp>
        <p:nvSpPr>
          <p:cNvPr id="7" name="مخطط انسيابي: رابط 6">
            <a:extLst>
              <a:ext uri="{FF2B5EF4-FFF2-40B4-BE49-F238E27FC236}">
                <a16:creationId xmlns:a16="http://schemas.microsoft.com/office/drawing/2014/main" id="{0E5B5B4F-64C1-0C43-99FF-0EA251C3263D}"/>
              </a:ext>
            </a:extLst>
          </p:cNvPr>
          <p:cNvSpPr/>
          <p:nvPr/>
        </p:nvSpPr>
        <p:spPr>
          <a:xfrm>
            <a:off x="5511512" y="1331074"/>
            <a:ext cx="3352800" cy="2955646"/>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chemeClr val="bg1"/>
              </a:solidFill>
            </a:endParaRPr>
          </a:p>
        </p:txBody>
      </p:sp>
      <p:sp>
        <p:nvSpPr>
          <p:cNvPr id="9" name="مربع نص 8">
            <a:extLst>
              <a:ext uri="{FF2B5EF4-FFF2-40B4-BE49-F238E27FC236}">
                <a16:creationId xmlns:a16="http://schemas.microsoft.com/office/drawing/2014/main" id="{2D6144CC-703D-B946-B4E8-39F2C76D93A0}"/>
              </a:ext>
            </a:extLst>
          </p:cNvPr>
          <p:cNvSpPr txBox="1"/>
          <p:nvPr/>
        </p:nvSpPr>
        <p:spPr>
          <a:xfrm>
            <a:off x="6273512" y="2671370"/>
            <a:ext cx="1828800" cy="400110"/>
          </a:xfrm>
          <a:prstGeom prst="rect">
            <a:avLst/>
          </a:prstGeom>
          <a:noFill/>
        </p:spPr>
        <p:txBody>
          <a:bodyPr wrap="square" rtlCol="1">
            <a:spAutoFit/>
          </a:bodyPr>
          <a:lstStyle/>
          <a:p>
            <a:pPr algn="ctr"/>
            <a:r>
              <a:rPr lang="en-US" sz="2000" b="1" dirty="0">
                <a:solidFill>
                  <a:schemeClr val="bg1"/>
                </a:solidFill>
              </a:rPr>
              <a:t>ADEs</a:t>
            </a:r>
            <a:endParaRPr lang="ar-SA" sz="2000" b="1" kern="1200" dirty="0">
              <a:solidFill>
                <a:schemeClr val="bg1"/>
              </a:solidFill>
              <a:ea typeface="+mn-ea"/>
              <a:cs typeface="+mn-cs"/>
            </a:endParaRPr>
          </a:p>
        </p:txBody>
      </p:sp>
      <p:cxnSp>
        <p:nvCxnSpPr>
          <p:cNvPr id="5" name="Straight Arrow Connector 4">
            <a:extLst>
              <a:ext uri="{FF2B5EF4-FFF2-40B4-BE49-F238E27FC236}">
                <a16:creationId xmlns:a16="http://schemas.microsoft.com/office/drawing/2014/main" id="{33306A93-0C42-6841-93B2-CDE0C3F54F31}"/>
              </a:ext>
            </a:extLst>
          </p:cNvPr>
          <p:cNvCxnSpPr>
            <a:cxnSpLocks/>
            <a:endCxn id="7" idx="3"/>
          </p:cNvCxnSpPr>
          <p:nvPr/>
        </p:nvCxnSpPr>
        <p:spPr>
          <a:xfrm flipV="1">
            <a:off x="4281055" y="3853876"/>
            <a:ext cx="1721463" cy="4328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4824C0F-8875-324A-875F-82713A737B82}"/>
              </a:ext>
            </a:extLst>
          </p:cNvPr>
          <p:cNvSpPr txBox="1"/>
          <p:nvPr/>
        </p:nvSpPr>
        <p:spPr>
          <a:xfrm>
            <a:off x="1652155" y="4114800"/>
            <a:ext cx="2348345" cy="307777"/>
          </a:xfrm>
          <a:prstGeom prst="rect">
            <a:avLst/>
          </a:prstGeom>
          <a:noFill/>
        </p:spPr>
        <p:txBody>
          <a:bodyPr wrap="square" rtlCol="0">
            <a:spAutoFit/>
          </a:bodyPr>
          <a:lstStyle/>
          <a:p>
            <a:pPr marR="0" algn="r" rtl="1">
              <a:lnSpc>
                <a:spcPct val="100000"/>
              </a:lnSpc>
              <a:spcBef>
                <a:spcPts val="0"/>
              </a:spcBef>
              <a:spcAft>
                <a:spcPts val="0"/>
              </a:spcAft>
              <a:buClr>
                <a:srgbClr val="000000"/>
              </a:buClr>
              <a:buFont typeface="Arial"/>
            </a:pPr>
            <a:r>
              <a:rPr lang="en-US" dirty="0">
                <a:highlight>
                  <a:srgbClr val="FFFF00"/>
                </a:highlight>
              </a:rPr>
              <a:t>Pharmacovigilance</a:t>
            </a:r>
          </a:p>
        </p:txBody>
      </p:sp>
    </p:spTree>
    <p:extLst>
      <p:ext uri="{BB962C8B-B14F-4D97-AF65-F5344CB8AC3E}">
        <p14:creationId xmlns:p14="http://schemas.microsoft.com/office/powerpoint/2010/main" val="317980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Pharmacovigilance (PV) </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r>
              <a:rPr lang="en-US" sz="1600" dirty="0">
                <a:solidFill>
                  <a:schemeClr val="tx1"/>
                </a:solidFill>
              </a:rPr>
              <a:t>PV is defined as </a:t>
            </a:r>
          </a:p>
          <a:p>
            <a:pPr marL="114300" lvl="0" indent="0" algn="l"/>
            <a:endParaRPr lang="en-US" sz="1600" dirty="0">
              <a:solidFill>
                <a:schemeClr val="tx1"/>
              </a:solidFill>
            </a:endParaRPr>
          </a:p>
          <a:p>
            <a:pPr marL="114300" lvl="0" indent="0">
              <a:lnSpc>
                <a:spcPct val="150000"/>
              </a:lnSpc>
            </a:pPr>
            <a:r>
              <a:rPr lang="en-US" sz="1600" i="1" dirty="0">
                <a:solidFill>
                  <a:schemeClr val="tx1"/>
                </a:solidFill>
              </a:rPr>
              <a:t>“The science and activities relating to the </a:t>
            </a:r>
            <a:r>
              <a:rPr lang="en-US" sz="1600" i="1" dirty="0">
                <a:solidFill>
                  <a:schemeClr val="tx1"/>
                </a:solidFill>
                <a:highlight>
                  <a:srgbClr val="FFFF00"/>
                </a:highlight>
              </a:rPr>
              <a:t>detection</a:t>
            </a:r>
            <a:r>
              <a:rPr lang="en-US" sz="1600" i="1" dirty="0">
                <a:solidFill>
                  <a:schemeClr val="tx1"/>
                </a:solidFill>
              </a:rPr>
              <a:t>, assessment, understanding and prevention of </a:t>
            </a:r>
            <a:r>
              <a:rPr lang="en-US" sz="1600" i="1" dirty="0">
                <a:solidFill>
                  <a:srgbClr val="FF0000"/>
                </a:solidFill>
              </a:rPr>
              <a:t>adverse effects or any other medicine-related issue</a:t>
            </a:r>
            <a:r>
              <a:rPr lang="en-US" sz="1600" i="1" dirty="0">
                <a:solidFill>
                  <a:schemeClr val="tx1"/>
                </a:solidFill>
              </a:rPr>
              <a:t>”</a:t>
            </a:r>
          </a:p>
          <a:p>
            <a:pPr marL="114300" lvl="0" indent="0">
              <a:lnSpc>
                <a:spcPct val="150000"/>
              </a:lnSpc>
            </a:pPr>
            <a:r>
              <a:rPr lang="en-US" sz="1600" i="1" dirty="0">
                <a:solidFill>
                  <a:schemeClr val="tx1"/>
                </a:solidFill>
              </a:rPr>
              <a:t>World Health Organization, 2002</a:t>
            </a:r>
          </a:p>
        </p:txBody>
      </p:sp>
    </p:spTree>
    <p:extLst>
      <p:ext uri="{BB962C8B-B14F-4D97-AF65-F5344CB8AC3E}">
        <p14:creationId xmlns:p14="http://schemas.microsoft.com/office/powerpoint/2010/main" val="49563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888753" y="2009850"/>
            <a:ext cx="7366494" cy="561900"/>
          </a:xfrm>
          <a:prstGeom prst="rect">
            <a:avLst/>
          </a:prstGeom>
        </p:spPr>
        <p:txBody>
          <a:bodyPr spcFirstLastPara="1" wrap="square" lIns="91425" tIns="91425" rIns="91425" bIns="91425" anchor="b" anchorCtr="0">
            <a:noAutofit/>
          </a:bodyPr>
          <a:lstStyle/>
          <a:p>
            <a:pPr lvl="0"/>
            <a:r>
              <a:rPr lang="en-US" sz="2400" dirty="0">
                <a:solidFill>
                  <a:srgbClr val="3D85C6"/>
                </a:solidFill>
              </a:rPr>
              <a:t>ADEs Signal Detection</a:t>
            </a:r>
            <a:endParaRPr sz="2400" dirty="0">
              <a:solidFill>
                <a:srgbClr val="3D85C6"/>
              </a:solidFill>
            </a:endParaRPr>
          </a:p>
        </p:txBody>
      </p:sp>
    </p:spTree>
    <p:extLst>
      <p:ext uri="{BB962C8B-B14F-4D97-AF65-F5344CB8AC3E}">
        <p14:creationId xmlns:p14="http://schemas.microsoft.com/office/powerpoint/2010/main" val="255801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ADEs Signal Detection (1- Spontaneous Reports)</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675522"/>
            <a:ext cx="8904273"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114300" indent="0" algn="l"/>
            <a:r>
              <a:rPr lang="en-US" sz="1600" dirty="0">
                <a:solidFill>
                  <a:schemeClr val="tx1"/>
                </a:solidFill>
              </a:rPr>
              <a:t>Spontaneous reports are </a:t>
            </a:r>
          </a:p>
          <a:p>
            <a:pPr marL="114300" indent="0" algn="l"/>
            <a:br>
              <a:rPr lang="en-US" sz="1600" dirty="0">
                <a:solidFill>
                  <a:schemeClr val="tx1"/>
                </a:solidFill>
              </a:rPr>
            </a:br>
            <a:r>
              <a:rPr lang="en-US" sz="1600" dirty="0">
                <a:solidFill>
                  <a:schemeClr val="tx1"/>
                </a:solidFill>
              </a:rPr>
              <a:t>“</a:t>
            </a:r>
            <a:r>
              <a:rPr lang="en-US" sz="1600" i="1" dirty="0">
                <a:solidFill>
                  <a:schemeClr val="tx1"/>
                </a:solidFill>
              </a:rPr>
              <a:t>direct communications from an individual (e.g., health care professional, consumer) to a company or regulatory authority describing a suspected adverse drug event</a:t>
            </a:r>
            <a:r>
              <a:rPr lang="en-US" sz="1600" dirty="0">
                <a:solidFill>
                  <a:schemeClr val="tx1"/>
                </a:solidFill>
              </a:rPr>
              <a:t>”</a:t>
            </a:r>
          </a:p>
          <a:p>
            <a:pPr marL="114300" indent="0" algn="l"/>
            <a:endParaRPr lang="en-US" sz="1600" dirty="0">
              <a:solidFill>
                <a:schemeClr val="tx1"/>
              </a:solidFill>
            </a:endParaRPr>
          </a:p>
          <a:p>
            <a:pPr marL="114300" indent="0" algn="l"/>
            <a:r>
              <a:rPr lang="en-US" sz="1600" dirty="0">
                <a:solidFill>
                  <a:schemeClr val="bg1"/>
                </a:solidFill>
                <a:highlight>
                  <a:srgbClr val="FF0000"/>
                </a:highlight>
              </a:rPr>
              <a:t>Cons</a:t>
            </a:r>
            <a:r>
              <a:rPr lang="en-US" sz="1600" dirty="0">
                <a:solidFill>
                  <a:schemeClr val="tx1"/>
                </a:solidFill>
              </a:rPr>
              <a:t>					</a:t>
            </a:r>
            <a:r>
              <a:rPr lang="en-US" sz="1600" dirty="0">
                <a:solidFill>
                  <a:schemeClr val="tx1"/>
                </a:solidFill>
                <a:highlight>
                  <a:srgbClr val="FFFF00"/>
                </a:highlight>
              </a:rPr>
              <a:t>Pros</a:t>
            </a:r>
          </a:p>
          <a:p>
            <a:pPr marL="114300" indent="0" algn="l"/>
            <a:endParaRPr lang="en-US" sz="1600" dirty="0">
              <a:solidFill>
                <a:schemeClr val="tx1"/>
              </a:solidFill>
            </a:endParaRPr>
          </a:p>
          <a:p>
            <a:pPr marL="400050" indent="-285750" algn="l">
              <a:buFontTx/>
              <a:buChar char="-"/>
            </a:pPr>
            <a:r>
              <a:rPr lang="en-US" sz="1600" dirty="0">
                <a:solidFill>
                  <a:schemeClr val="tx1"/>
                </a:solidFill>
              </a:rPr>
              <a:t>Under-reporting	 (voluntary)		- Includes all medicines</a:t>
            </a:r>
          </a:p>
          <a:p>
            <a:pPr marL="400050" indent="-285750" algn="l">
              <a:buFontTx/>
              <a:buChar char="-"/>
            </a:pPr>
            <a:r>
              <a:rPr lang="en-US" sz="1600" dirty="0">
                <a:solidFill>
                  <a:schemeClr val="tx1"/>
                </a:solidFill>
              </a:rPr>
              <a:t>Causality assessment is difficult		- Detects signals of new and rare ADRs</a:t>
            </a:r>
          </a:p>
          <a:p>
            <a:pPr marL="400050" indent="-285750" algn="l">
              <a:buFontTx/>
              <a:buChar char="-"/>
            </a:pPr>
            <a:r>
              <a:rPr lang="en-US" sz="1600" dirty="0">
                <a:solidFill>
                  <a:schemeClr val="tx1"/>
                </a:solidFill>
              </a:rPr>
              <a:t>Duplicate reporting			- Easiest method to establish</a:t>
            </a:r>
          </a:p>
          <a:p>
            <a:pPr marL="400050" indent="-285750" algn="l">
              <a:buFontTx/>
              <a:buChar char="-"/>
            </a:pPr>
            <a:r>
              <a:rPr lang="en-US" sz="1600" dirty="0">
                <a:solidFill>
                  <a:schemeClr val="tx1"/>
                </a:solidFill>
              </a:rPr>
              <a:t>Reporting bias (passive)</a:t>
            </a:r>
          </a:p>
          <a:p>
            <a:pPr marL="114300" indent="0" algn="l"/>
            <a:endParaRPr lang="en-US" sz="1600" dirty="0">
              <a:solidFill>
                <a:schemeClr val="tx1"/>
              </a:solidFill>
            </a:endParaRPr>
          </a:p>
        </p:txBody>
      </p:sp>
    </p:spTree>
    <p:extLst>
      <p:ext uri="{BB962C8B-B14F-4D97-AF65-F5344CB8AC3E}">
        <p14:creationId xmlns:p14="http://schemas.microsoft.com/office/powerpoint/2010/main" val="95740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Examples of Spontaneous Reporting Systems</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1" y="1099358"/>
            <a:ext cx="5875432" cy="3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400050" indent="-285750" algn="l">
              <a:buFont typeface="Arial" panose="020B0604020202020204" pitchFamily="34" charset="0"/>
              <a:buChar char="•"/>
            </a:pPr>
            <a:endParaRPr lang="ar-SA" sz="1600" dirty="0">
              <a:solidFill>
                <a:schemeClr val="tx1"/>
              </a:solidFill>
            </a:endParaRPr>
          </a:p>
          <a:p>
            <a:pPr marL="40005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Saudi Vigilance System in Saudi Arabia</a:t>
            </a:r>
            <a:endParaRPr lang="ar-SA" sz="1600" dirty="0">
              <a:solidFill>
                <a:schemeClr val="tx1"/>
              </a:solidFill>
            </a:endParaRPr>
          </a:p>
          <a:p>
            <a:pPr marL="400050" indent="-285750" algn="l">
              <a:buFont typeface="Arial" panose="020B0604020202020204" pitchFamily="34" charset="0"/>
              <a:buChar char="•"/>
            </a:pPr>
            <a:endParaRPr lang="ar-SA" sz="1600" dirty="0">
              <a:solidFill>
                <a:schemeClr val="tx1"/>
              </a:solidFill>
            </a:endParaRPr>
          </a:p>
          <a:p>
            <a:pPr marL="400050" indent="-285750" algn="l">
              <a:buFont typeface="Arial" panose="020B0604020202020204" pitchFamily="34" charset="0"/>
              <a:buChar char="•"/>
            </a:pPr>
            <a:endParaRPr lang="ar-SA" sz="1600" dirty="0">
              <a:solidFill>
                <a:schemeClr val="tx1"/>
              </a:solidFill>
            </a:endParaRPr>
          </a:p>
          <a:p>
            <a:pPr marL="400050" indent="-285750" algn="l">
              <a:buFont typeface="Arial" panose="020B0604020202020204" pitchFamily="34" charset="0"/>
              <a:buChar char="•"/>
            </a:pPr>
            <a:endParaRPr lang="ar-SA" sz="1600" dirty="0">
              <a:solidFill>
                <a:schemeClr val="tx1"/>
              </a:solidFill>
            </a:endParaRPr>
          </a:p>
          <a:p>
            <a:pPr marL="400050" indent="-285750" algn="l">
              <a:buFont typeface="Arial" panose="020B0604020202020204" pitchFamily="34" charset="0"/>
              <a:buChar char="•"/>
            </a:pPr>
            <a:r>
              <a:rPr lang="en-US" sz="1600" dirty="0">
                <a:solidFill>
                  <a:schemeClr val="tx1"/>
                </a:solidFill>
              </a:rPr>
              <a:t>Yellow Card system in the UK</a:t>
            </a:r>
          </a:p>
          <a:p>
            <a:pPr marL="114300" indent="0" algn="l"/>
            <a:endParaRPr lang="en-US" sz="1600" dirty="0">
              <a:solidFill>
                <a:schemeClr val="tx1"/>
              </a:solidFill>
            </a:endParaRPr>
          </a:p>
          <a:p>
            <a:pPr marL="114300" indent="0" algn="l"/>
            <a:endParaRPr lang="en-US" sz="1600" dirty="0">
              <a:solidFill>
                <a:schemeClr val="tx1"/>
              </a:solidFill>
            </a:endParaRPr>
          </a:p>
          <a:p>
            <a:pPr marL="114300" indent="0" algn="l"/>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The U.S. FDA Adverse Event Reporting System (FAERS) </a:t>
            </a:r>
          </a:p>
          <a:p>
            <a:pPr marL="40005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endParaRPr lang="en-US" sz="1600" dirty="0">
              <a:solidFill>
                <a:schemeClr val="tx1"/>
              </a:solidFill>
            </a:endParaRPr>
          </a:p>
          <a:p>
            <a:pPr marL="114300" indent="0" algn="l"/>
            <a:endParaRPr lang="en-US" sz="1600" dirty="0">
              <a:solidFill>
                <a:schemeClr val="tx1"/>
              </a:solidFill>
            </a:endParaRPr>
          </a:p>
        </p:txBody>
      </p:sp>
      <p:pic>
        <p:nvPicPr>
          <p:cNvPr id="10" name="Picture 2" descr="FDA Logo Blue Small">
            <a:extLst>
              <a:ext uri="{FF2B5EF4-FFF2-40B4-BE49-F238E27FC236}">
                <a16:creationId xmlns:a16="http://schemas.microsoft.com/office/drawing/2014/main" id="{AD7ACC0F-48D6-0E4A-9F6D-815125CB94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7647" y="3463216"/>
            <a:ext cx="2101918" cy="5086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Yellowcard. Helping to make medicines safer">
            <a:extLst>
              <a:ext uri="{FF2B5EF4-FFF2-40B4-BE49-F238E27FC236}">
                <a16:creationId xmlns:a16="http://schemas.microsoft.com/office/drawing/2014/main" id="{02D0BDC2-77E9-7E40-BBE6-088C04875E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9771" y="2533985"/>
            <a:ext cx="2288822" cy="5086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DE5BFD7-232E-6C47-A884-479863D6A7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247505"/>
            <a:ext cx="1325127" cy="94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07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ADEs Signal Detection (2- Post-marketing studies)</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675522"/>
            <a:ext cx="8904273"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114300" indent="0" algn="l"/>
            <a:r>
              <a:rPr lang="en-US" sz="1600" dirty="0">
                <a:solidFill>
                  <a:schemeClr val="tx1"/>
                </a:solidFill>
              </a:rPr>
              <a:t>Post-marketing studies can be:</a:t>
            </a:r>
          </a:p>
          <a:p>
            <a:pPr marL="114300" indent="0" algn="l"/>
            <a:endParaRPr lang="en-US" sz="1600" dirty="0">
              <a:solidFill>
                <a:schemeClr val="tx1"/>
              </a:solidFill>
            </a:endParaRPr>
          </a:p>
          <a:p>
            <a:pPr marL="114300" indent="0" algn="l"/>
            <a:r>
              <a:rPr lang="en-US" sz="1600" dirty="0">
                <a:solidFill>
                  <a:schemeClr val="tx1"/>
                </a:solidFill>
              </a:rPr>
              <a:t>1- Observational studies conducted by regulatory agency</a:t>
            </a:r>
          </a:p>
          <a:p>
            <a:pPr marL="114300" indent="0" algn="l"/>
            <a:r>
              <a:rPr lang="en-US" sz="1600" dirty="0">
                <a:solidFill>
                  <a:schemeClr val="tx1"/>
                </a:solidFill>
              </a:rPr>
              <a:t>2- Observational studies or RCTs conducted by manufacturers (voluntary or required by FDA)</a:t>
            </a:r>
          </a:p>
          <a:p>
            <a:pPr marL="114300" indent="0" algn="l"/>
            <a:endParaRPr lang="en-US" sz="1600" dirty="0">
              <a:solidFill>
                <a:schemeClr val="tx1"/>
              </a:solidFill>
            </a:endParaRPr>
          </a:p>
          <a:p>
            <a:pPr marL="114300" indent="0" algn="l"/>
            <a:endParaRPr lang="en-US" sz="1600" dirty="0">
              <a:solidFill>
                <a:schemeClr val="tx1"/>
              </a:solidFill>
            </a:endParaRPr>
          </a:p>
          <a:p>
            <a:pPr marL="114300" indent="0" algn="l"/>
            <a:r>
              <a:rPr lang="en-US" sz="1600" dirty="0">
                <a:solidFill>
                  <a:schemeClr val="tx1"/>
                </a:solidFill>
              </a:rPr>
              <a:t>Post-marketing studies are considered active surveillance. </a:t>
            </a:r>
          </a:p>
          <a:p>
            <a:pPr marL="114300" indent="0" algn="l"/>
            <a:endParaRPr lang="en-US" sz="1600" dirty="0">
              <a:solidFill>
                <a:schemeClr val="tx1"/>
              </a:solidFill>
            </a:endParaRPr>
          </a:p>
          <a:p>
            <a:pPr marL="114300" indent="0" algn="l"/>
            <a:r>
              <a:rPr lang="en-US" sz="1600" dirty="0">
                <a:solidFill>
                  <a:schemeClr val="tx1"/>
                </a:solidFill>
              </a:rPr>
              <a:t>COVID-19 Pfizer Vaccine and Myocarditis ---&gt; A post-marketing study was required by the U.S. FDA</a:t>
            </a:r>
          </a:p>
          <a:p>
            <a:pPr marL="114300" indent="0" algn="l"/>
            <a:endParaRPr lang="en-US" sz="1600" dirty="0">
              <a:solidFill>
                <a:schemeClr val="tx1"/>
              </a:solidFill>
            </a:endParaRPr>
          </a:p>
        </p:txBody>
      </p:sp>
    </p:spTree>
    <p:extLst>
      <p:ext uri="{BB962C8B-B14F-4D97-AF65-F5344CB8AC3E}">
        <p14:creationId xmlns:p14="http://schemas.microsoft.com/office/powerpoint/2010/main" val="88003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311700" y="1184241"/>
            <a:ext cx="8737500" cy="3577800"/>
          </a:xfrm>
          <a:prstGeom prst="rect">
            <a:avLst/>
          </a:prstGeom>
        </p:spPr>
        <p:txBody>
          <a:bodyPr spcFirstLastPara="1" wrap="square" lIns="91425" tIns="91425" rIns="91425" bIns="91425" anchor="t" anchorCtr="0">
            <a:noAutofit/>
          </a:bodyPr>
          <a:lstStyle/>
          <a:p>
            <a:pPr marL="400050" lvl="0" indent="-285750" algn="l">
              <a:buFont typeface="Arial" panose="020B0604020202020204" pitchFamily="34" charset="0"/>
              <a:buChar char="•"/>
            </a:pPr>
            <a:r>
              <a:rPr lang="en-US" sz="1600" dirty="0">
                <a:solidFill>
                  <a:schemeClr val="tx1"/>
                </a:solidFill>
              </a:rPr>
              <a:t>History of drug safety regulations </a:t>
            </a:r>
          </a:p>
          <a:p>
            <a:pPr marL="400050" lvl="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Pharmacovigilance Definition</a:t>
            </a:r>
          </a:p>
          <a:p>
            <a:pPr marL="400050" lvl="0" indent="-285750" algn="l">
              <a:buFont typeface="Arial" panose="020B0604020202020204" pitchFamily="34" charset="0"/>
              <a:buChar char="•"/>
            </a:pPr>
            <a:endParaRPr lang="en-US" sz="1600" dirty="0">
              <a:solidFill>
                <a:schemeClr val="tx1"/>
              </a:solidFill>
            </a:endParaRPr>
          </a:p>
          <a:p>
            <a:pPr marL="400050" lvl="0" indent="-285750" algn="l">
              <a:buFont typeface="Arial" panose="020B0604020202020204" pitchFamily="34" charset="0"/>
              <a:buChar char="•"/>
            </a:pPr>
            <a:r>
              <a:rPr lang="en-US" sz="1600" dirty="0">
                <a:solidFill>
                  <a:schemeClr val="tx1"/>
                </a:solidFill>
              </a:rPr>
              <a:t>Concept of ADR and ADE</a:t>
            </a:r>
          </a:p>
          <a:p>
            <a:pPr marL="114300" lvl="0" indent="0" algn="l"/>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Pharmacovigilance Scope and Activities</a:t>
            </a:r>
          </a:p>
          <a:p>
            <a:pPr marL="114300" lvl="0" indent="0" algn="l"/>
            <a:endParaRPr lang="en-US" sz="1600" dirty="0">
              <a:solidFill>
                <a:schemeClr val="tx1"/>
              </a:solidFill>
            </a:endParaRPr>
          </a:p>
          <a:p>
            <a:pPr marL="400050" lvl="0" indent="-285750" algn="l">
              <a:buFont typeface="Arial" panose="020B0604020202020204" pitchFamily="34" charset="0"/>
              <a:buChar char="•"/>
            </a:pPr>
            <a:r>
              <a:rPr lang="en-US" sz="1600" dirty="0">
                <a:solidFill>
                  <a:schemeClr val="tx1"/>
                </a:solidFill>
              </a:rPr>
              <a:t>Pharmacovigilance in Saudi Arabia </a:t>
            </a:r>
          </a:p>
        </p:txBody>
      </p:sp>
      <p:pic>
        <p:nvPicPr>
          <p:cNvPr id="63" name="Google Shape;63;p14"/>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64" name="Google Shape;64;p14"/>
          <p:cNvPicPr preferRelativeResize="0"/>
          <p:nvPr/>
        </p:nvPicPr>
        <p:blipFill>
          <a:blip r:embed="rId4">
            <a:alphaModFix/>
          </a:blip>
          <a:stretch>
            <a:fillRect/>
          </a:stretch>
        </p:blipFill>
        <p:spPr>
          <a:xfrm>
            <a:off x="0" y="4901075"/>
            <a:ext cx="9144000" cy="242425"/>
          </a:xfrm>
          <a:prstGeom prst="rect">
            <a:avLst/>
          </a:prstGeom>
          <a:noFill/>
          <a:ln>
            <a:noFill/>
          </a:ln>
        </p:spPr>
      </p:pic>
      <p:sp>
        <p:nvSpPr>
          <p:cNvPr id="65" name="Google Shape;65;p14"/>
          <p:cNvSpPr txBox="1">
            <a:spLocks noGrp="1"/>
          </p:cNvSpPr>
          <p:nvPr>
            <p:ph type="ctrTitle"/>
          </p:nvPr>
        </p:nvSpPr>
        <p:spPr>
          <a:xfrm>
            <a:off x="156525" y="279875"/>
            <a:ext cx="5083500"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D85C6"/>
                </a:solidFill>
              </a:rPr>
              <a:t>Outline</a:t>
            </a:r>
            <a:endParaRPr sz="2400" dirty="0">
              <a:solidFill>
                <a:srgbClr val="3D85C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ADEs Signal Detection (3- Literature review)</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706695"/>
            <a:ext cx="8483550" cy="17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114300" indent="0" algn="l"/>
            <a:r>
              <a:rPr lang="en-US" sz="1600" dirty="0">
                <a:solidFill>
                  <a:schemeClr val="tx1"/>
                </a:solidFill>
              </a:rPr>
              <a:t>Pharmacovigilance offices and departments in regulatory agencies and manufacturers review new published studies if they report possible adverse drug events. </a:t>
            </a:r>
          </a:p>
        </p:txBody>
      </p:sp>
      <p:pic>
        <p:nvPicPr>
          <p:cNvPr id="3" name="Picture 2" descr="Text&#10;&#10;Description automatically generated">
            <a:extLst>
              <a:ext uri="{FF2B5EF4-FFF2-40B4-BE49-F238E27FC236}">
                <a16:creationId xmlns:a16="http://schemas.microsoft.com/office/drawing/2014/main" id="{924A7ABF-675E-264C-AA70-2D9881D99D28}"/>
              </a:ext>
            </a:extLst>
          </p:cNvPr>
          <p:cNvPicPr>
            <a:picLocks noChangeAspect="1"/>
          </p:cNvPicPr>
          <p:nvPr/>
        </p:nvPicPr>
        <p:blipFill>
          <a:blip r:embed="rId5"/>
          <a:stretch>
            <a:fillRect/>
          </a:stretch>
        </p:blipFill>
        <p:spPr>
          <a:xfrm>
            <a:off x="4572000" y="2293951"/>
            <a:ext cx="4416727" cy="1977733"/>
          </a:xfrm>
          <a:prstGeom prst="rect">
            <a:avLst/>
          </a:prstGeom>
        </p:spPr>
      </p:pic>
      <p:sp>
        <p:nvSpPr>
          <p:cNvPr id="8" name="Google Shape;62;p14">
            <a:extLst>
              <a:ext uri="{FF2B5EF4-FFF2-40B4-BE49-F238E27FC236}">
                <a16:creationId xmlns:a16="http://schemas.microsoft.com/office/drawing/2014/main" id="{1C9C8CB2-C1CD-334B-8443-3F0BBBC12E16}"/>
              </a:ext>
            </a:extLst>
          </p:cNvPr>
          <p:cNvSpPr txBox="1">
            <a:spLocks/>
          </p:cNvSpPr>
          <p:nvPr/>
        </p:nvSpPr>
        <p:spPr>
          <a:xfrm>
            <a:off x="203250" y="1854030"/>
            <a:ext cx="4247726" cy="17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114300" indent="0" algn="l"/>
            <a:endParaRPr lang="en-US" sz="1600" dirty="0">
              <a:solidFill>
                <a:schemeClr val="tx1"/>
              </a:solidFill>
            </a:endParaRPr>
          </a:p>
          <a:p>
            <a:pPr marL="114300" indent="0" algn="l"/>
            <a:r>
              <a:rPr lang="en-US" sz="1600" dirty="0">
                <a:solidFill>
                  <a:schemeClr val="tx1"/>
                </a:solidFill>
              </a:rPr>
              <a:t>An example of when a group of researchers in 2007 reported a cardiovascular safety issue with rosiglitazone. Multiple regulatory agencies imposed restrictions on prescribing because of the published studies.  </a:t>
            </a:r>
          </a:p>
        </p:txBody>
      </p:sp>
    </p:spTree>
    <p:extLst>
      <p:ext uri="{BB962C8B-B14F-4D97-AF65-F5344CB8AC3E}">
        <p14:creationId xmlns:p14="http://schemas.microsoft.com/office/powerpoint/2010/main" val="3511626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Pharmacovigilance (PV) </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r>
              <a:rPr lang="en-US" sz="1600" dirty="0">
                <a:solidFill>
                  <a:schemeClr val="tx1"/>
                </a:solidFill>
              </a:rPr>
              <a:t>PV is defined as </a:t>
            </a:r>
          </a:p>
          <a:p>
            <a:pPr marL="114300" lvl="0" indent="0" algn="l"/>
            <a:endParaRPr lang="en-US" sz="1600" dirty="0">
              <a:solidFill>
                <a:schemeClr val="tx1"/>
              </a:solidFill>
            </a:endParaRPr>
          </a:p>
          <a:p>
            <a:pPr marL="114300" lvl="0" indent="0">
              <a:lnSpc>
                <a:spcPct val="150000"/>
              </a:lnSpc>
            </a:pPr>
            <a:r>
              <a:rPr lang="en-US" sz="1600" i="1" dirty="0">
                <a:solidFill>
                  <a:schemeClr val="tx1"/>
                </a:solidFill>
              </a:rPr>
              <a:t>“The science and activities relating to the detection, </a:t>
            </a:r>
            <a:r>
              <a:rPr lang="en-US" sz="1600" i="1" dirty="0">
                <a:solidFill>
                  <a:schemeClr val="tx1"/>
                </a:solidFill>
                <a:highlight>
                  <a:srgbClr val="FFFF00"/>
                </a:highlight>
              </a:rPr>
              <a:t>assessment, understanding </a:t>
            </a:r>
            <a:r>
              <a:rPr lang="en-US" sz="1600" i="1" dirty="0">
                <a:solidFill>
                  <a:schemeClr val="tx1"/>
                </a:solidFill>
              </a:rPr>
              <a:t>and prevention of </a:t>
            </a:r>
            <a:r>
              <a:rPr lang="en-US" sz="1600" i="1" dirty="0">
                <a:solidFill>
                  <a:srgbClr val="FF0000"/>
                </a:solidFill>
              </a:rPr>
              <a:t>adverse effects or any other medicine-related issue</a:t>
            </a:r>
            <a:r>
              <a:rPr lang="en-US" sz="1600" i="1" dirty="0">
                <a:solidFill>
                  <a:schemeClr val="tx1"/>
                </a:solidFill>
              </a:rPr>
              <a:t>”</a:t>
            </a:r>
          </a:p>
          <a:p>
            <a:pPr marL="114300" lvl="0" indent="0">
              <a:lnSpc>
                <a:spcPct val="150000"/>
              </a:lnSpc>
            </a:pPr>
            <a:r>
              <a:rPr lang="en-US" sz="1600" i="1" dirty="0">
                <a:solidFill>
                  <a:schemeClr val="tx1"/>
                </a:solidFill>
              </a:rPr>
              <a:t>World Health Organization, 2002</a:t>
            </a:r>
          </a:p>
        </p:txBody>
      </p:sp>
    </p:spTree>
    <p:extLst>
      <p:ext uri="{BB962C8B-B14F-4D97-AF65-F5344CB8AC3E}">
        <p14:creationId xmlns:p14="http://schemas.microsoft.com/office/powerpoint/2010/main" val="325911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Assessment and Understanding of ADEs signals</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675522"/>
            <a:ext cx="8784226"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The assessment of safety signals establishes whether or not there is a causal relationship between the medicine and the reported adverse event.</a:t>
            </a:r>
          </a:p>
          <a:p>
            <a:pPr marL="40005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Examples of causal relationship assessment:</a:t>
            </a:r>
          </a:p>
          <a:p>
            <a:pPr marL="857250" lvl="1" indent="-285750" algn="l">
              <a:buFont typeface="Arial" panose="020B0604020202020204" pitchFamily="34" charset="0"/>
              <a:buChar char="•"/>
            </a:pPr>
            <a:endParaRPr lang="en-US" sz="1600" dirty="0">
              <a:solidFill>
                <a:schemeClr val="tx1"/>
              </a:solidFill>
            </a:endParaRPr>
          </a:p>
          <a:p>
            <a:pPr marL="1314450" lvl="2" indent="-285750" algn="l">
              <a:buFont typeface="Arial" panose="020B0604020202020204" pitchFamily="34" charset="0"/>
              <a:buChar char="•"/>
            </a:pPr>
            <a:r>
              <a:rPr lang="en-US" sz="1600" dirty="0">
                <a:solidFill>
                  <a:schemeClr val="tx1"/>
                </a:solidFill>
              </a:rPr>
              <a:t>Strength</a:t>
            </a:r>
          </a:p>
          <a:p>
            <a:pPr marL="1314450" lvl="2" indent="-285750" algn="l">
              <a:buFont typeface="Arial" panose="020B0604020202020204" pitchFamily="34" charset="0"/>
              <a:buChar char="•"/>
            </a:pPr>
            <a:r>
              <a:rPr lang="en-US" sz="1600" dirty="0">
                <a:solidFill>
                  <a:schemeClr val="tx1"/>
                </a:solidFill>
              </a:rPr>
              <a:t>Consistency</a:t>
            </a:r>
          </a:p>
          <a:p>
            <a:pPr marL="1314450" lvl="2" indent="-285750" algn="l">
              <a:buFont typeface="Arial" panose="020B0604020202020204" pitchFamily="34" charset="0"/>
              <a:buChar char="•"/>
            </a:pPr>
            <a:r>
              <a:rPr lang="en-US" sz="1600" dirty="0">
                <a:solidFill>
                  <a:schemeClr val="tx1"/>
                </a:solidFill>
              </a:rPr>
              <a:t>Temporality</a:t>
            </a:r>
          </a:p>
          <a:p>
            <a:pPr marL="1314450" lvl="2" indent="-285750" algn="l">
              <a:buFont typeface="Arial" panose="020B0604020202020204" pitchFamily="34" charset="0"/>
              <a:buChar char="•"/>
            </a:pPr>
            <a:r>
              <a:rPr lang="en-US" sz="1600" dirty="0">
                <a:solidFill>
                  <a:schemeClr val="tx1"/>
                </a:solidFill>
              </a:rPr>
              <a:t>Dose-response relationship</a:t>
            </a:r>
          </a:p>
          <a:p>
            <a:pPr marL="1314450" lvl="2" indent="-285750" algn="l">
              <a:buFont typeface="Arial" panose="020B0604020202020204" pitchFamily="34" charset="0"/>
              <a:buChar char="•"/>
            </a:pPr>
            <a:r>
              <a:rPr lang="en-US" sz="1600" dirty="0">
                <a:solidFill>
                  <a:schemeClr val="tx1"/>
                </a:solidFill>
              </a:rPr>
              <a:t>Plausibility</a:t>
            </a:r>
          </a:p>
          <a:p>
            <a:pPr marL="401638" lvl="2" indent="-277813" algn="l">
              <a:buFont typeface="Arial" panose="020B0604020202020204" pitchFamily="34" charset="0"/>
              <a:buChar char="•"/>
            </a:pPr>
            <a:endParaRPr lang="en-US" sz="1600" dirty="0">
              <a:solidFill>
                <a:schemeClr val="tx1"/>
              </a:solidFill>
            </a:endParaRPr>
          </a:p>
          <a:p>
            <a:pPr marL="401638" lvl="2" indent="-277813"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845334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Strength</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877227"/>
            <a:ext cx="8784226"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r>
              <a:rPr lang="en-US" sz="1600" dirty="0">
                <a:solidFill>
                  <a:schemeClr val="tx1"/>
                </a:solidFill>
              </a:rPr>
              <a:t>Measures of the association</a:t>
            </a:r>
          </a:p>
          <a:p>
            <a:pPr marL="114300" indent="0" algn="l"/>
            <a:r>
              <a:rPr lang="en-US" sz="1600" dirty="0">
                <a:solidFill>
                  <a:schemeClr val="tx1"/>
                </a:solidFill>
              </a:rPr>
              <a:t>− Relative risk</a:t>
            </a:r>
          </a:p>
          <a:p>
            <a:pPr marL="114300" indent="0" algn="l"/>
            <a:r>
              <a:rPr lang="en-US" sz="1600" dirty="0">
                <a:solidFill>
                  <a:schemeClr val="tx1"/>
                </a:solidFill>
              </a:rPr>
              <a:t>− Odds ratio</a:t>
            </a:r>
          </a:p>
          <a:p>
            <a:pPr marL="114300" indent="0" algn="l"/>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Stronger association is more likely to be causal, but a weak association can also be causal</a:t>
            </a:r>
          </a:p>
          <a:p>
            <a:pPr marL="114300" indent="0" algn="l"/>
            <a:endParaRPr lang="en-US" sz="1600" dirty="0">
              <a:solidFill>
                <a:schemeClr val="tx1"/>
              </a:solidFill>
            </a:endParaRPr>
          </a:p>
          <a:p>
            <a:pPr marL="114300" indent="0" algn="l"/>
            <a:r>
              <a:rPr lang="en-US" sz="1600" dirty="0">
                <a:solidFill>
                  <a:schemeClr val="tx1"/>
                </a:solidFill>
              </a:rPr>
              <a:t>Examples:</a:t>
            </a:r>
          </a:p>
          <a:p>
            <a:pPr marL="114300" indent="0" algn="l"/>
            <a:endParaRPr lang="en-US" sz="1600" dirty="0">
              <a:solidFill>
                <a:schemeClr val="tx1"/>
              </a:solidFill>
            </a:endParaRPr>
          </a:p>
          <a:p>
            <a:pPr marL="114300" indent="0" algn="l"/>
            <a:r>
              <a:rPr lang="en-US" sz="1600" dirty="0">
                <a:solidFill>
                  <a:schemeClr val="tx1"/>
                </a:solidFill>
              </a:rPr>
              <a:t>− RR for lung cancer and cigarette smoking from various studies are around 10</a:t>
            </a:r>
          </a:p>
          <a:p>
            <a:pPr marL="114300" indent="0" algn="l"/>
            <a:r>
              <a:rPr lang="en-US" sz="1600" dirty="0">
                <a:solidFill>
                  <a:schemeClr val="tx1"/>
                </a:solidFill>
              </a:rPr>
              <a:t>− RR for breast cancer and cigarette smoking from various studies are between 1–1.5</a:t>
            </a:r>
          </a:p>
          <a:p>
            <a:pPr marL="114300" indent="0" algn="l"/>
            <a:endParaRPr lang="en-US" sz="1600" dirty="0">
              <a:solidFill>
                <a:schemeClr val="tx1"/>
              </a:solidFill>
            </a:endParaRPr>
          </a:p>
          <a:p>
            <a:pPr marL="114300" indent="0" algn="l"/>
            <a:r>
              <a:rPr lang="en-US" sz="1600" dirty="0">
                <a:solidFill>
                  <a:schemeClr val="tx1"/>
                </a:solidFill>
              </a:rPr>
              <a:t>This suggests that the association between smoking and lung cancer is more likely to be causal than smoking and breast cancer</a:t>
            </a:r>
          </a:p>
        </p:txBody>
      </p:sp>
    </p:spTree>
    <p:extLst>
      <p:ext uri="{BB962C8B-B14F-4D97-AF65-F5344CB8AC3E}">
        <p14:creationId xmlns:p14="http://schemas.microsoft.com/office/powerpoint/2010/main" val="1401529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Consistency</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675522"/>
            <a:ext cx="8784226"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114300" indent="0" algn="l"/>
            <a:r>
              <a:rPr lang="en-US" sz="1600" dirty="0">
                <a:solidFill>
                  <a:schemeClr val="tx1"/>
                </a:solidFill>
              </a:rPr>
              <a:t>Animal studies</a:t>
            </a:r>
          </a:p>
          <a:p>
            <a:pPr marL="114300" indent="0" algn="l"/>
            <a:endParaRPr lang="en-US" sz="1600" dirty="0">
              <a:solidFill>
                <a:schemeClr val="tx1"/>
              </a:solidFill>
            </a:endParaRPr>
          </a:p>
          <a:p>
            <a:pPr marL="114300" indent="0" algn="l"/>
            <a:r>
              <a:rPr lang="en-US" sz="1600" dirty="0">
                <a:solidFill>
                  <a:schemeClr val="tx1"/>
                </a:solidFill>
              </a:rPr>
              <a:t>In vitro studies</a:t>
            </a:r>
          </a:p>
          <a:p>
            <a:pPr marL="114300" indent="0" algn="l"/>
            <a:endParaRPr lang="en-US" sz="1600" dirty="0">
              <a:solidFill>
                <a:schemeClr val="tx1"/>
              </a:solidFill>
            </a:endParaRPr>
          </a:p>
          <a:p>
            <a:pPr marL="114300" indent="0" algn="l"/>
            <a:r>
              <a:rPr lang="en-US" sz="1600" dirty="0">
                <a:solidFill>
                  <a:schemeClr val="tx1"/>
                </a:solidFill>
              </a:rPr>
              <a:t>In vivo studies</a:t>
            </a:r>
          </a:p>
          <a:p>
            <a:pPr marL="114300" indent="0" algn="l"/>
            <a:endParaRPr lang="en-US" sz="1600" dirty="0">
              <a:solidFill>
                <a:schemeClr val="tx1"/>
              </a:solidFill>
            </a:endParaRPr>
          </a:p>
          <a:p>
            <a:pPr marL="114300" indent="0" algn="l"/>
            <a:r>
              <a:rPr lang="en-US" sz="1600" dirty="0">
                <a:solidFill>
                  <a:schemeClr val="tx1"/>
                </a:solidFill>
              </a:rPr>
              <a:t>Other studies such as ecological studies, cross-sectional studies</a:t>
            </a:r>
          </a:p>
          <a:p>
            <a:pPr marL="114300" indent="0" algn="l"/>
            <a:endParaRPr lang="en-US" sz="1600" dirty="0">
              <a:solidFill>
                <a:schemeClr val="tx1"/>
              </a:solidFill>
            </a:endParaRPr>
          </a:p>
          <a:p>
            <a:pPr marL="114300" indent="0" algn="l"/>
            <a:r>
              <a:rPr lang="en-US" sz="1600" dirty="0">
                <a:solidFill>
                  <a:schemeClr val="tx1"/>
                </a:solidFill>
              </a:rPr>
              <a:t>Other types of data such as sales data, time trend.</a:t>
            </a:r>
          </a:p>
          <a:p>
            <a:pPr marL="114300" indent="0" algn="l"/>
            <a:endParaRPr lang="en-US" sz="1600" dirty="0">
              <a:solidFill>
                <a:schemeClr val="tx1"/>
              </a:solidFill>
            </a:endParaRPr>
          </a:p>
          <a:p>
            <a:pPr marL="114300" indent="0" algn="l"/>
            <a:r>
              <a:rPr lang="en-US" sz="1600" dirty="0">
                <a:solidFill>
                  <a:schemeClr val="tx1"/>
                </a:solidFill>
              </a:rPr>
              <a:t>All should point to the same direction of a possible causal association.</a:t>
            </a:r>
          </a:p>
        </p:txBody>
      </p:sp>
    </p:spTree>
    <p:extLst>
      <p:ext uri="{BB962C8B-B14F-4D97-AF65-F5344CB8AC3E}">
        <p14:creationId xmlns:p14="http://schemas.microsoft.com/office/powerpoint/2010/main" val="3277612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Temporality</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675522"/>
            <a:ext cx="8784226"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400050" indent="-285750" algn="l">
              <a:buFont typeface="Arial" panose="020B0604020202020204" pitchFamily="34" charset="0"/>
              <a:buChar char="•"/>
            </a:pPr>
            <a:endParaRPr lang="en-US" sz="1600" dirty="0">
              <a:solidFill>
                <a:schemeClr val="tx1"/>
              </a:solidFill>
            </a:endParaRPr>
          </a:p>
          <a:p>
            <a:pPr marL="401638" lvl="2" indent="-277813" algn="l">
              <a:buFont typeface="Arial" panose="020B0604020202020204" pitchFamily="34" charset="0"/>
              <a:buChar char="•"/>
            </a:pPr>
            <a:r>
              <a:rPr lang="en-US" sz="1600" dirty="0">
                <a:solidFill>
                  <a:schemeClr val="tx1"/>
                </a:solidFill>
              </a:rPr>
              <a:t>The necessity that the cause precede the effect in time. Exposure precedes disease development with adequate elapsed time.</a:t>
            </a:r>
          </a:p>
          <a:p>
            <a:pPr marL="401638" lvl="2" indent="-277813" algn="l">
              <a:buFont typeface="Arial" panose="020B0604020202020204" pitchFamily="34" charset="0"/>
              <a:buChar char="•"/>
            </a:pPr>
            <a:endParaRPr lang="en-US" sz="1600" dirty="0">
              <a:solidFill>
                <a:schemeClr val="tx1"/>
              </a:solidFill>
            </a:endParaRPr>
          </a:p>
          <a:p>
            <a:pPr marL="401638" lvl="2" indent="-277813" algn="l">
              <a:buFont typeface="Arial" panose="020B0604020202020204" pitchFamily="34" charset="0"/>
              <a:buChar char="•"/>
            </a:pPr>
            <a:endParaRPr lang="en-US" sz="1600" dirty="0">
              <a:solidFill>
                <a:schemeClr val="tx1"/>
              </a:solidFill>
            </a:endParaRPr>
          </a:p>
          <a:p>
            <a:pPr marL="401638" lvl="2" indent="-277813" algn="l">
              <a:buFont typeface="Arial" panose="020B0604020202020204" pitchFamily="34" charset="0"/>
              <a:buChar char="•"/>
            </a:pPr>
            <a:r>
              <a:rPr lang="en-US" sz="1600" dirty="0">
                <a:solidFill>
                  <a:schemeClr val="tx1"/>
                </a:solidFill>
              </a:rPr>
              <a:t>Study designs with temporal relationship are Cohort, case-control, and RCTs</a:t>
            </a:r>
          </a:p>
        </p:txBody>
      </p:sp>
    </p:spTree>
    <p:extLst>
      <p:ext uri="{BB962C8B-B14F-4D97-AF65-F5344CB8AC3E}">
        <p14:creationId xmlns:p14="http://schemas.microsoft.com/office/powerpoint/2010/main" val="164944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Dose-Response Relationship</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675522"/>
            <a:ext cx="8784226"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114300" indent="0" algn="l"/>
            <a:endParaRPr lang="en-US" sz="1600" dirty="0">
              <a:solidFill>
                <a:schemeClr val="tx1"/>
              </a:solidFill>
            </a:endParaRPr>
          </a:p>
          <a:p>
            <a:pPr marL="114300" indent="0" algn="l"/>
            <a:r>
              <a:rPr lang="en-US" sz="1600" dirty="0">
                <a:solidFill>
                  <a:schemeClr val="tx1"/>
                </a:solidFill>
              </a:rPr>
              <a:t>If risk increases with increasing exposure, it supports the notion of a causal association</a:t>
            </a:r>
          </a:p>
          <a:p>
            <a:pPr marL="114300" indent="0" algn="l"/>
            <a:endParaRPr lang="en-US" sz="1600" dirty="0">
              <a:solidFill>
                <a:schemeClr val="tx1"/>
              </a:solidFill>
            </a:endParaRPr>
          </a:p>
          <a:p>
            <a:pPr marL="114300" indent="0" algn="l"/>
            <a:endParaRPr lang="en-US" sz="1600" dirty="0">
              <a:solidFill>
                <a:schemeClr val="tx1"/>
              </a:solidFill>
            </a:endParaRPr>
          </a:p>
          <a:p>
            <a:pPr marL="114300" indent="0" algn="l"/>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Example, more smoking means more carcinogen exposure and more tissue damage, hence more carcinogenesis</a:t>
            </a:r>
          </a:p>
        </p:txBody>
      </p:sp>
    </p:spTree>
    <p:extLst>
      <p:ext uri="{BB962C8B-B14F-4D97-AF65-F5344CB8AC3E}">
        <p14:creationId xmlns:p14="http://schemas.microsoft.com/office/powerpoint/2010/main" val="227399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Plausibility</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675522"/>
            <a:ext cx="8784226"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endParaRPr lang="en-US" sz="1600" dirty="0">
              <a:solidFill>
                <a:schemeClr val="tx1"/>
              </a:solidFill>
            </a:endParaRPr>
          </a:p>
          <a:p>
            <a:pPr marL="401638" lvl="2" indent="-277813" algn="l">
              <a:buFont typeface="Arial" panose="020B0604020202020204" pitchFamily="34" charset="0"/>
              <a:buChar char="•"/>
            </a:pPr>
            <a:r>
              <a:rPr lang="en-US" sz="1600" dirty="0">
                <a:solidFill>
                  <a:schemeClr val="tx1"/>
                </a:solidFill>
              </a:rPr>
              <a:t>A possible biological explanation of the observed ADE signal. </a:t>
            </a:r>
          </a:p>
          <a:p>
            <a:pPr marL="401638" lvl="2" indent="-277813" algn="l">
              <a:buFont typeface="Arial" panose="020B0604020202020204" pitchFamily="34" charset="0"/>
              <a:buChar char="•"/>
            </a:pPr>
            <a:endParaRPr lang="en-US" sz="1600" dirty="0">
              <a:solidFill>
                <a:schemeClr val="tx1"/>
              </a:solidFill>
            </a:endParaRPr>
          </a:p>
          <a:p>
            <a:pPr marL="401638" lvl="2" indent="-277813" algn="l">
              <a:buFont typeface="Arial" panose="020B0604020202020204" pitchFamily="34" charset="0"/>
              <a:buChar char="•"/>
            </a:pPr>
            <a:endParaRPr lang="en-US" sz="1600" dirty="0">
              <a:solidFill>
                <a:schemeClr val="tx1"/>
              </a:solidFill>
            </a:endParaRPr>
          </a:p>
          <a:p>
            <a:pPr marL="401638" lvl="2" indent="-277813" algn="l">
              <a:buFont typeface="Arial" panose="020B0604020202020204" pitchFamily="34" charset="0"/>
              <a:buChar char="•"/>
            </a:pPr>
            <a:r>
              <a:rPr lang="en-US" sz="1600" dirty="0">
                <a:solidFill>
                  <a:schemeClr val="tx1"/>
                </a:solidFill>
              </a:rPr>
              <a:t>Example, smoking and lung cancer was possibly explained by a biological mechanism of action of cigarette smoking on the lungs.</a:t>
            </a:r>
          </a:p>
        </p:txBody>
      </p:sp>
      <p:pic>
        <p:nvPicPr>
          <p:cNvPr id="3" name="Picture 2" descr="Text&#10;&#10;Description automatically generated with medium confidence">
            <a:extLst>
              <a:ext uri="{FF2B5EF4-FFF2-40B4-BE49-F238E27FC236}">
                <a16:creationId xmlns:a16="http://schemas.microsoft.com/office/drawing/2014/main" id="{A2875F5B-573B-A742-AC85-FEF4881D3EB4}"/>
              </a:ext>
            </a:extLst>
          </p:cNvPr>
          <p:cNvPicPr>
            <a:picLocks noChangeAspect="1"/>
          </p:cNvPicPr>
          <p:nvPr/>
        </p:nvPicPr>
        <p:blipFill>
          <a:blip r:embed="rId5"/>
          <a:stretch>
            <a:fillRect/>
          </a:stretch>
        </p:blipFill>
        <p:spPr>
          <a:xfrm>
            <a:off x="1356709" y="2676340"/>
            <a:ext cx="7019365" cy="1962039"/>
          </a:xfrm>
          <a:prstGeom prst="rect">
            <a:avLst/>
          </a:prstGeom>
        </p:spPr>
      </p:pic>
    </p:spTree>
    <p:extLst>
      <p:ext uri="{BB962C8B-B14F-4D97-AF65-F5344CB8AC3E}">
        <p14:creationId xmlns:p14="http://schemas.microsoft.com/office/powerpoint/2010/main" val="1544187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Pharmacovigilance (PV) </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r>
              <a:rPr lang="en-US" sz="1600" dirty="0">
                <a:solidFill>
                  <a:schemeClr val="tx1"/>
                </a:solidFill>
              </a:rPr>
              <a:t>PV is defined as </a:t>
            </a:r>
          </a:p>
          <a:p>
            <a:pPr marL="114300" lvl="0" indent="0" algn="l"/>
            <a:endParaRPr lang="en-US" sz="1600" dirty="0">
              <a:solidFill>
                <a:schemeClr val="tx1"/>
              </a:solidFill>
            </a:endParaRPr>
          </a:p>
          <a:p>
            <a:pPr marL="114300" lvl="0" indent="0">
              <a:lnSpc>
                <a:spcPct val="150000"/>
              </a:lnSpc>
            </a:pPr>
            <a:r>
              <a:rPr lang="en-US" sz="1600" i="1" dirty="0">
                <a:solidFill>
                  <a:schemeClr val="tx1"/>
                </a:solidFill>
              </a:rPr>
              <a:t>“The science and activities relating to the detection, assessment, understanding and </a:t>
            </a:r>
            <a:r>
              <a:rPr lang="en-US" sz="1600" i="1" dirty="0">
                <a:solidFill>
                  <a:schemeClr val="tx1"/>
                </a:solidFill>
                <a:highlight>
                  <a:srgbClr val="FFFF00"/>
                </a:highlight>
              </a:rPr>
              <a:t>prevention</a:t>
            </a:r>
            <a:r>
              <a:rPr lang="en-US" sz="1600" i="1" dirty="0">
                <a:solidFill>
                  <a:schemeClr val="tx1"/>
                </a:solidFill>
              </a:rPr>
              <a:t> of </a:t>
            </a:r>
            <a:r>
              <a:rPr lang="en-US" sz="1600" i="1" dirty="0">
                <a:solidFill>
                  <a:srgbClr val="FF0000"/>
                </a:solidFill>
              </a:rPr>
              <a:t>adverse effects or any other medicine-related issue</a:t>
            </a:r>
            <a:r>
              <a:rPr lang="en-US" sz="1600" i="1" dirty="0">
                <a:solidFill>
                  <a:schemeClr val="tx1"/>
                </a:solidFill>
              </a:rPr>
              <a:t>”</a:t>
            </a:r>
          </a:p>
          <a:p>
            <a:pPr marL="114300" lvl="0" indent="0">
              <a:lnSpc>
                <a:spcPct val="150000"/>
              </a:lnSpc>
            </a:pPr>
            <a:r>
              <a:rPr lang="en-US" sz="1600" i="1" dirty="0">
                <a:solidFill>
                  <a:schemeClr val="tx1"/>
                </a:solidFill>
              </a:rPr>
              <a:t>World Health Organization, 2002</a:t>
            </a:r>
          </a:p>
        </p:txBody>
      </p:sp>
    </p:spTree>
    <p:extLst>
      <p:ext uri="{BB962C8B-B14F-4D97-AF65-F5344CB8AC3E}">
        <p14:creationId xmlns:p14="http://schemas.microsoft.com/office/powerpoint/2010/main" val="4031530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ADEs Prevention</a:t>
            </a:r>
            <a:endParaRPr sz="2400" dirty="0">
              <a:solidFill>
                <a:srgbClr val="3D85C6"/>
              </a:solidFill>
            </a:endParaRPr>
          </a:p>
        </p:txBody>
      </p:sp>
      <p:sp>
        <p:nvSpPr>
          <p:cNvPr id="9" name="Google Shape;62;p14">
            <a:extLst>
              <a:ext uri="{FF2B5EF4-FFF2-40B4-BE49-F238E27FC236}">
                <a16:creationId xmlns:a16="http://schemas.microsoft.com/office/drawing/2014/main" id="{1AB67862-612F-4B4F-B5C0-327951F44A08}"/>
              </a:ext>
            </a:extLst>
          </p:cNvPr>
          <p:cNvSpPr txBox="1">
            <a:spLocks/>
          </p:cNvSpPr>
          <p:nvPr/>
        </p:nvSpPr>
        <p:spPr>
          <a:xfrm>
            <a:off x="203250" y="675522"/>
            <a:ext cx="8784226" cy="4001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r>
              <a:rPr lang="en-US" sz="1600" dirty="0">
                <a:solidFill>
                  <a:schemeClr val="tx1"/>
                </a:solidFill>
              </a:rPr>
              <a:t>After evaluation the signal and receive the recommendation for the staff and specialized committees, an action by the regulatory or manufacturers will </a:t>
            </a:r>
            <a:r>
              <a:rPr lang="en-US" sz="1600">
                <a:solidFill>
                  <a:schemeClr val="tx1"/>
                </a:solidFill>
              </a:rPr>
              <a:t>be taken </a:t>
            </a:r>
            <a:r>
              <a:rPr lang="en-US" sz="1600" dirty="0">
                <a:solidFill>
                  <a:schemeClr val="tx1"/>
                </a:solidFill>
              </a:rPr>
              <a:t>as follows: </a:t>
            </a:r>
          </a:p>
        </p:txBody>
      </p:sp>
      <p:pic>
        <p:nvPicPr>
          <p:cNvPr id="4" name="Picture 3" descr="Diagram&#10;&#10;Description automatically generated">
            <a:extLst>
              <a:ext uri="{FF2B5EF4-FFF2-40B4-BE49-F238E27FC236}">
                <a16:creationId xmlns:a16="http://schemas.microsoft.com/office/drawing/2014/main" id="{3A3A0211-BCA7-C34B-B4A9-32142ACB1A29}"/>
              </a:ext>
            </a:extLst>
          </p:cNvPr>
          <p:cNvPicPr>
            <a:picLocks noChangeAspect="1"/>
          </p:cNvPicPr>
          <p:nvPr/>
        </p:nvPicPr>
        <p:blipFill>
          <a:blip r:embed="rId5"/>
          <a:stretch>
            <a:fillRect/>
          </a:stretch>
        </p:blipFill>
        <p:spPr>
          <a:xfrm>
            <a:off x="0" y="1428920"/>
            <a:ext cx="9144000" cy="3137722"/>
          </a:xfrm>
          <a:prstGeom prst="rect">
            <a:avLst/>
          </a:prstGeom>
        </p:spPr>
      </p:pic>
    </p:spTree>
    <p:extLst>
      <p:ext uri="{BB962C8B-B14F-4D97-AF65-F5344CB8AC3E}">
        <p14:creationId xmlns:p14="http://schemas.microsoft.com/office/powerpoint/2010/main" val="253784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64" name="Google Shape;64;p14"/>
          <p:cNvPicPr preferRelativeResize="0"/>
          <p:nvPr/>
        </p:nvPicPr>
        <p:blipFill>
          <a:blip r:embed="rId4">
            <a:alphaModFix/>
          </a:blip>
          <a:stretch>
            <a:fillRect/>
          </a:stretch>
        </p:blipFill>
        <p:spPr>
          <a:xfrm>
            <a:off x="0" y="4901075"/>
            <a:ext cx="9144000" cy="242425"/>
          </a:xfrm>
          <a:prstGeom prst="rect">
            <a:avLst/>
          </a:prstGeom>
          <a:noFill/>
          <a:ln>
            <a:noFill/>
          </a:ln>
        </p:spPr>
      </p:pic>
      <p:sp>
        <p:nvSpPr>
          <p:cNvPr id="65" name="Google Shape;65;p14"/>
          <p:cNvSpPr txBox="1">
            <a:spLocks noGrp="1"/>
          </p:cNvSpPr>
          <p:nvPr>
            <p:ph type="ctrTitle"/>
          </p:nvPr>
        </p:nvSpPr>
        <p:spPr>
          <a:xfrm>
            <a:off x="156525" y="279875"/>
            <a:ext cx="5083500"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pic>
        <p:nvPicPr>
          <p:cNvPr id="1026" name="Picture 2">
            <a:extLst>
              <a:ext uri="{FF2B5EF4-FFF2-40B4-BE49-F238E27FC236}">
                <a16:creationId xmlns:a16="http://schemas.microsoft.com/office/drawing/2014/main" id="{E5E761A7-41E6-AA40-8C62-F534C1B3A9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579" y="1274575"/>
            <a:ext cx="1276495" cy="3193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0A75FF-DF2E-3D44-947D-7D3E2C0984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287" y="3293123"/>
            <a:ext cx="3506676" cy="14451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84A905-BB94-CA4E-8493-490CAFF556D8}"/>
              </a:ext>
            </a:extLst>
          </p:cNvPr>
          <p:cNvSpPr/>
          <p:nvPr/>
        </p:nvSpPr>
        <p:spPr>
          <a:xfrm>
            <a:off x="156525" y="1012538"/>
            <a:ext cx="5890984" cy="2031325"/>
          </a:xfrm>
          <a:prstGeom prst="rect">
            <a:avLst/>
          </a:prstGeom>
        </p:spPr>
        <p:txBody>
          <a:bodyPr wrap="square">
            <a:spAutoFit/>
          </a:bodyPr>
          <a:lstStyle/>
          <a:p>
            <a:pPr marL="114300" lvl="0"/>
            <a:r>
              <a:rPr lang="en-US" sz="1800" b="1" dirty="0">
                <a:solidFill>
                  <a:schemeClr val="tx1"/>
                </a:solidFill>
              </a:rPr>
              <a:t>1937</a:t>
            </a:r>
          </a:p>
          <a:p>
            <a:pPr marL="114300" lvl="0"/>
            <a:endParaRPr lang="en-US" sz="1800" dirty="0">
              <a:solidFill>
                <a:schemeClr val="tx1"/>
              </a:solidFill>
            </a:endParaRPr>
          </a:p>
          <a:p>
            <a:pPr marL="114300" lvl="0"/>
            <a:r>
              <a:rPr lang="en-US" sz="1800" dirty="0">
                <a:solidFill>
                  <a:schemeClr val="tx1"/>
                </a:solidFill>
              </a:rPr>
              <a:t>Elixir sulfanilamide killed 107 persons, many of whom were children, dramatizing the need to establish drug safety before marketing and to enact the pending food and drug law.</a:t>
            </a:r>
          </a:p>
          <a:p>
            <a:pPr marL="114300" lvl="0"/>
            <a:endParaRPr lang="en-US" sz="1800" dirty="0">
              <a:solidFill>
                <a:schemeClr val="tx1"/>
              </a:solidFill>
            </a:endParaRPr>
          </a:p>
        </p:txBody>
      </p:sp>
    </p:spTree>
    <p:extLst>
      <p:ext uri="{BB962C8B-B14F-4D97-AF65-F5344CB8AC3E}">
        <p14:creationId xmlns:p14="http://schemas.microsoft.com/office/powerpoint/2010/main" val="337778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Drug Withdrawal Example in Saudi Arabia</a:t>
            </a:r>
            <a:endParaRPr sz="2400" dirty="0">
              <a:solidFill>
                <a:srgbClr val="3D85C6"/>
              </a:solidFill>
            </a:endParaRPr>
          </a:p>
        </p:txBody>
      </p:sp>
      <p:pic>
        <p:nvPicPr>
          <p:cNvPr id="3" name="Picture 2" descr="Graphical user interface, text, application, email&#10;&#10;Description automatically generated">
            <a:extLst>
              <a:ext uri="{FF2B5EF4-FFF2-40B4-BE49-F238E27FC236}">
                <a16:creationId xmlns:a16="http://schemas.microsoft.com/office/drawing/2014/main" id="{907BEB63-74DC-6949-B170-A93844D2AA54}"/>
              </a:ext>
            </a:extLst>
          </p:cNvPr>
          <p:cNvPicPr>
            <a:picLocks noChangeAspect="1"/>
          </p:cNvPicPr>
          <p:nvPr/>
        </p:nvPicPr>
        <p:blipFill>
          <a:blip r:embed="rId5"/>
          <a:stretch>
            <a:fillRect/>
          </a:stretch>
        </p:blipFill>
        <p:spPr>
          <a:xfrm>
            <a:off x="3035767" y="835258"/>
            <a:ext cx="3126041" cy="3974191"/>
          </a:xfrm>
          <a:prstGeom prst="rect">
            <a:avLst/>
          </a:prstGeom>
        </p:spPr>
      </p:pic>
    </p:spTree>
    <p:extLst>
      <p:ext uri="{BB962C8B-B14F-4D97-AF65-F5344CB8AC3E}">
        <p14:creationId xmlns:p14="http://schemas.microsoft.com/office/powerpoint/2010/main" val="1892353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366494"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DHCP Letter Example in Saudi Arabia</a:t>
            </a:r>
            <a:endParaRPr sz="2400" dirty="0">
              <a:solidFill>
                <a:srgbClr val="3D85C6"/>
              </a:solidFill>
            </a:endParaRPr>
          </a:p>
        </p:txBody>
      </p:sp>
      <p:pic>
        <p:nvPicPr>
          <p:cNvPr id="4" name="Picture 3" descr="Text, letter&#10;&#10;Description automatically generated">
            <a:extLst>
              <a:ext uri="{FF2B5EF4-FFF2-40B4-BE49-F238E27FC236}">
                <a16:creationId xmlns:a16="http://schemas.microsoft.com/office/drawing/2014/main" id="{DD21376A-6D34-4B40-93DF-43C18EF3F5FF}"/>
              </a:ext>
            </a:extLst>
          </p:cNvPr>
          <p:cNvPicPr>
            <a:picLocks noChangeAspect="1"/>
          </p:cNvPicPr>
          <p:nvPr/>
        </p:nvPicPr>
        <p:blipFill>
          <a:blip r:embed="rId5"/>
          <a:stretch>
            <a:fillRect/>
          </a:stretch>
        </p:blipFill>
        <p:spPr>
          <a:xfrm>
            <a:off x="2769413" y="675522"/>
            <a:ext cx="4109368" cy="4126419"/>
          </a:xfrm>
          <a:prstGeom prst="rect">
            <a:avLst/>
          </a:prstGeom>
        </p:spPr>
      </p:pic>
    </p:spTree>
    <p:extLst>
      <p:ext uri="{BB962C8B-B14F-4D97-AF65-F5344CB8AC3E}">
        <p14:creationId xmlns:p14="http://schemas.microsoft.com/office/powerpoint/2010/main" val="3032179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13622"/>
            <a:ext cx="7771740"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Risk Minimization Measures Example in Saudi Arabia</a:t>
            </a:r>
            <a:endParaRPr sz="2400" dirty="0">
              <a:solidFill>
                <a:srgbClr val="3D85C6"/>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031E2EA4-7504-6141-9F06-EDBA511E74DA}"/>
              </a:ext>
            </a:extLst>
          </p:cNvPr>
          <p:cNvPicPr>
            <a:picLocks noChangeAspect="1"/>
          </p:cNvPicPr>
          <p:nvPr/>
        </p:nvPicPr>
        <p:blipFill>
          <a:blip r:embed="rId5"/>
          <a:stretch>
            <a:fillRect/>
          </a:stretch>
        </p:blipFill>
        <p:spPr>
          <a:xfrm>
            <a:off x="1383172" y="843280"/>
            <a:ext cx="6377655" cy="3890036"/>
          </a:xfrm>
          <a:prstGeom prst="rect">
            <a:avLst/>
          </a:prstGeom>
        </p:spPr>
      </p:pic>
    </p:spTree>
    <p:extLst>
      <p:ext uri="{BB962C8B-B14F-4D97-AF65-F5344CB8AC3E}">
        <p14:creationId xmlns:p14="http://schemas.microsoft.com/office/powerpoint/2010/main" val="109249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9"/>
          <p:cNvSpPr txBox="1">
            <a:spLocks noGrp="1"/>
          </p:cNvSpPr>
          <p:nvPr>
            <p:ph type="ctrTitle"/>
          </p:nvPr>
        </p:nvSpPr>
        <p:spPr>
          <a:xfrm>
            <a:off x="311700" y="2113350"/>
            <a:ext cx="8520600" cy="916800"/>
          </a:xfrm>
          <a:prstGeom prst="rect">
            <a:avLst/>
          </a:prstGeom>
        </p:spPr>
        <p:txBody>
          <a:bodyPr spcFirstLastPara="1" wrap="square" lIns="91425" tIns="91425" rIns="91425" bIns="91425" anchor="b" anchorCtr="0">
            <a:noAutofit/>
          </a:bodyPr>
          <a:lstStyle/>
          <a:p>
            <a:pPr lvl="0"/>
            <a:r>
              <a:rPr lang="en-US" sz="3200" dirty="0">
                <a:solidFill>
                  <a:srgbClr val="3D85C6"/>
                </a:solidFill>
              </a:rPr>
              <a:t>Pharmacovigilance in Saudi Arabia</a:t>
            </a:r>
            <a:endParaRPr sz="3200" dirty="0">
              <a:solidFill>
                <a:srgbClr val="3D85C6"/>
              </a:solidFill>
            </a:endParaRPr>
          </a:p>
        </p:txBody>
      </p:sp>
      <p:pic>
        <p:nvPicPr>
          <p:cNvPr id="400" name="Google Shape;400;p49"/>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401" name="Google Shape;401;p49"/>
          <p:cNvPicPr preferRelativeResize="0"/>
          <p:nvPr/>
        </p:nvPicPr>
        <p:blipFill>
          <a:blip r:embed="rId4">
            <a:alphaModFix/>
          </a:blip>
          <a:stretch>
            <a:fillRect/>
          </a:stretch>
        </p:blipFill>
        <p:spPr>
          <a:xfrm>
            <a:off x="0" y="4901075"/>
            <a:ext cx="9144000" cy="242425"/>
          </a:xfrm>
          <a:prstGeom prst="rect">
            <a:avLst/>
          </a:prstGeom>
          <a:noFill/>
          <a:ln>
            <a:noFill/>
          </a:ln>
        </p:spPr>
      </p:pic>
    </p:spTree>
    <p:extLst>
      <p:ext uri="{BB962C8B-B14F-4D97-AF65-F5344CB8AC3E}">
        <p14:creationId xmlns:p14="http://schemas.microsoft.com/office/powerpoint/2010/main" val="2647056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Pre - SFDA</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endParaRPr lang="en-US" sz="1600" dirty="0">
              <a:solidFill>
                <a:schemeClr val="tx1"/>
              </a:solidFill>
            </a:endParaRPr>
          </a:p>
          <a:p>
            <a:pPr marL="114300" lvl="0" indent="0" algn="l"/>
            <a:r>
              <a:rPr lang="en-US" sz="1600" dirty="0">
                <a:solidFill>
                  <a:schemeClr val="tx1"/>
                </a:solidFill>
              </a:rPr>
              <a:t>The earliest program for adverse drug event (ADE) reporting was established in 1975 as a hospital-based program at King Faisal Specialist Hospital and Research Center in Riyadh. </a:t>
            </a:r>
          </a:p>
          <a:p>
            <a:pPr marL="114300" lvl="0" indent="0" algn="l"/>
            <a:endParaRPr lang="en-US" sz="1600" dirty="0">
              <a:solidFill>
                <a:schemeClr val="tx1"/>
              </a:solidFill>
            </a:endParaRPr>
          </a:p>
          <a:p>
            <a:pPr marL="114300" lvl="0" indent="0" algn="l"/>
            <a:r>
              <a:rPr lang="en-US" sz="1600" dirty="0">
                <a:solidFill>
                  <a:schemeClr val="tx1"/>
                </a:solidFill>
              </a:rPr>
              <a:t>In 1998, the MOH in Saudi Arabia established a post-marketing program, which focused mainly on early detection of unexpected and serious adverse drug reactions (ADRs), detecting increases in frequency of known ADEs, identifying quality defect issues of registered products, and disseminating necessary safety information. </a:t>
            </a:r>
          </a:p>
          <a:p>
            <a:pPr marL="114300" lvl="0" indent="0" algn="l"/>
            <a:endParaRPr lang="en-US" sz="1600" dirty="0">
              <a:solidFill>
                <a:schemeClr val="tx1"/>
              </a:solidFill>
            </a:endParaRPr>
          </a:p>
          <a:p>
            <a:pPr marL="114300" lvl="0" indent="0" algn="l"/>
            <a:endParaRPr lang="en-US" sz="1600" dirty="0">
              <a:solidFill>
                <a:schemeClr val="tx1"/>
              </a:solidFill>
            </a:endParaRPr>
          </a:p>
        </p:txBody>
      </p:sp>
    </p:spTree>
    <p:extLst>
      <p:ext uri="{BB962C8B-B14F-4D97-AF65-F5344CB8AC3E}">
        <p14:creationId xmlns:p14="http://schemas.microsoft.com/office/powerpoint/2010/main" val="1424049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After SFDA established </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4264841"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SFDA has established a pharmacovigilance system that operates under the National  Pharmacovigilance and Drug Safety Center (NPC) in 2009.</a:t>
            </a:r>
          </a:p>
          <a:p>
            <a:pPr marL="114300" lvl="0" indent="0" algn="l"/>
            <a:endParaRPr lang="en-US" sz="1600" dirty="0">
              <a:solidFill>
                <a:schemeClr val="tx1"/>
              </a:solidFill>
            </a:endParaRPr>
          </a:p>
          <a:p>
            <a:pPr marL="114300" lvl="0" indent="0" algn="l"/>
            <a:r>
              <a:rPr lang="en-US" sz="1600" dirty="0">
                <a:solidFill>
                  <a:schemeClr val="tx1"/>
                </a:solidFill>
              </a:rPr>
              <a:t>The NPC developed three methods for reporting ADEs : </a:t>
            </a:r>
          </a:p>
          <a:p>
            <a:pPr marL="114300" lvl="0" indent="0" algn="l"/>
            <a:endParaRPr lang="en-US" sz="1600" dirty="0">
              <a:solidFill>
                <a:schemeClr val="tx1"/>
              </a:solidFill>
            </a:endParaRPr>
          </a:p>
          <a:p>
            <a:pPr marL="114300" lvl="0" indent="0" algn="l"/>
            <a:r>
              <a:rPr lang="en-US" sz="1600" dirty="0">
                <a:solidFill>
                  <a:schemeClr val="tx1"/>
                </a:solidFill>
              </a:rPr>
              <a:t>(A) Online submission; </a:t>
            </a:r>
          </a:p>
          <a:p>
            <a:pPr marL="114300" lvl="0" indent="0" algn="l"/>
            <a:r>
              <a:rPr lang="en-US" sz="1600" dirty="0">
                <a:solidFill>
                  <a:schemeClr val="tx1"/>
                </a:solidFill>
              </a:rPr>
              <a:t>(B) Paper based reporting form and </a:t>
            </a:r>
          </a:p>
          <a:p>
            <a:pPr marL="114300" lvl="0" indent="0" algn="l"/>
            <a:r>
              <a:rPr lang="en-US" sz="1600" dirty="0">
                <a:solidFill>
                  <a:schemeClr val="tx1"/>
                </a:solidFill>
              </a:rPr>
              <a:t>(C) Traditional method such as : verbal, fax, telephone.  </a:t>
            </a:r>
          </a:p>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endParaRPr lang="en-US" sz="1600" dirty="0">
              <a:solidFill>
                <a:schemeClr val="tx1"/>
              </a:solidFill>
            </a:endParaRPr>
          </a:p>
        </p:txBody>
      </p:sp>
      <p:pic>
        <p:nvPicPr>
          <p:cNvPr id="7" name="صورة 5">
            <a:extLst>
              <a:ext uri="{FF2B5EF4-FFF2-40B4-BE49-F238E27FC236}">
                <a16:creationId xmlns:a16="http://schemas.microsoft.com/office/drawing/2014/main" id="{4D50329F-7AB5-5649-80DA-2F7F9D3B4A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2412" y="1308942"/>
            <a:ext cx="3833918" cy="2248183"/>
          </a:xfrm>
          <a:prstGeom prst="rect">
            <a:avLst/>
          </a:prstGeom>
        </p:spPr>
      </p:pic>
    </p:spTree>
    <p:extLst>
      <p:ext uri="{BB962C8B-B14F-4D97-AF65-F5344CB8AC3E}">
        <p14:creationId xmlns:p14="http://schemas.microsoft.com/office/powerpoint/2010/main" val="971295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Local ADEs reporting </a:t>
            </a:r>
            <a:endParaRPr sz="2400" dirty="0">
              <a:solidFill>
                <a:srgbClr val="3D85C6"/>
              </a:solidFill>
            </a:endParaRPr>
          </a:p>
        </p:txBody>
      </p:sp>
      <p:pic>
        <p:nvPicPr>
          <p:cNvPr id="9" name="عنصر نائب للمحتوى 5">
            <a:extLst>
              <a:ext uri="{FF2B5EF4-FFF2-40B4-BE49-F238E27FC236}">
                <a16:creationId xmlns:a16="http://schemas.microsoft.com/office/drawing/2014/main" id="{7B6ABA81-84CA-0644-98E1-B16A589D06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603" y="837294"/>
            <a:ext cx="7896793" cy="3849687"/>
          </a:xfrm>
          <a:prstGeom prst="rect">
            <a:avLst/>
          </a:prstGeom>
          <a:noFill/>
          <a:ln>
            <a:noFill/>
          </a:ln>
        </p:spPr>
      </p:pic>
    </p:spTree>
    <p:extLst>
      <p:ext uri="{BB962C8B-B14F-4D97-AF65-F5344CB8AC3E}">
        <p14:creationId xmlns:p14="http://schemas.microsoft.com/office/powerpoint/2010/main" val="193621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NPC</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indent="0" algn="l"/>
            <a:r>
              <a:rPr lang="en-US" sz="1600" b="1" dirty="0">
                <a:solidFill>
                  <a:schemeClr val="tx1"/>
                </a:solidFill>
              </a:rPr>
              <a:t>Today</a:t>
            </a:r>
            <a:r>
              <a:rPr lang="en-US" sz="1600" dirty="0">
                <a:solidFill>
                  <a:schemeClr val="tx1"/>
                </a:solidFill>
              </a:rPr>
              <a:t>, the NPC efficiently conducts several pharmacovigilance activities</a:t>
            </a:r>
          </a:p>
        </p:txBody>
      </p:sp>
      <p:pic>
        <p:nvPicPr>
          <p:cNvPr id="5" name="Picture 4" descr="Diagram&#10;&#10;Description automatically generated">
            <a:extLst>
              <a:ext uri="{FF2B5EF4-FFF2-40B4-BE49-F238E27FC236}">
                <a16:creationId xmlns:a16="http://schemas.microsoft.com/office/drawing/2014/main" id="{6DE12360-DA85-8745-98D0-1EE4AB5ADA63}"/>
              </a:ext>
            </a:extLst>
          </p:cNvPr>
          <p:cNvPicPr>
            <a:picLocks noChangeAspect="1"/>
          </p:cNvPicPr>
          <p:nvPr/>
        </p:nvPicPr>
        <p:blipFill>
          <a:blip r:embed="rId5"/>
          <a:stretch>
            <a:fillRect/>
          </a:stretch>
        </p:blipFill>
        <p:spPr>
          <a:xfrm>
            <a:off x="0" y="1970879"/>
            <a:ext cx="9144000" cy="1801091"/>
          </a:xfrm>
          <a:prstGeom prst="rect">
            <a:avLst/>
          </a:prstGeom>
        </p:spPr>
      </p:pic>
    </p:spTree>
    <p:extLst>
      <p:ext uri="{BB962C8B-B14F-4D97-AF65-F5344CB8AC3E}">
        <p14:creationId xmlns:p14="http://schemas.microsoft.com/office/powerpoint/2010/main" val="83829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NPC</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The signal detection team periodically reviews the local ADE databases to investigate issues raised by specific drugs or specific pharmacological group. </a:t>
            </a:r>
          </a:p>
          <a:p>
            <a:pPr marL="114300" lvl="0" indent="0" algn="l"/>
            <a:endParaRPr lang="en-US" sz="1600" dirty="0">
              <a:solidFill>
                <a:schemeClr val="tx1"/>
              </a:solidFill>
            </a:endParaRPr>
          </a:p>
          <a:p>
            <a:pPr marL="114300" lvl="0" indent="0" algn="l"/>
            <a:r>
              <a:rPr lang="en-US" sz="1600" dirty="0">
                <a:solidFill>
                  <a:schemeClr val="tx1"/>
                </a:solidFill>
              </a:rPr>
              <a:t>After a safety signal has been refined and detected, the section prepares a signal validation report with appropriate recommendations against the concerned medication, which </a:t>
            </a:r>
            <a:r>
              <a:rPr lang="en-US" sz="1600" b="1" dirty="0">
                <a:solidFill>
                  <a:schemeClr val="tx1"/>
                </a:solidFill>
              </a:rPr>
              <a:t>advisory committee</a:t>
            </a:r>
            <a:r>
              <a:rPr lang="en-US" sz="1600" dirty="0">
                <a:solidFill>
                  <a:schemeClr val="tx1"/>
                </a:solidFill>
              </a:rPr>
              <a:t> will subsequently discuss to take the appropriate regulatory action.</a:t>
            </a:r>
          </a:p>
          <a:p>
            <a:pPr marL="114300" lvl="0" indent="0" algn="l"/>
            <a:endParaRPr lang="en-US" sz="1600" dirty="0">
              <a:solidFill>
                <a:schemeClr val="tx1"/>
              </a:solidFill>
            </a:endParaRPr>
          </a:p>
          <a:p>
            <a:pPr marL="114300" lvl="0" indent="0" algn="l"/>
            <a:endParaRPr lang="en-US" sz="1600" dirty="0">
              <a:solidFill>
                <a:schemeClr val="tx1"/>
              </a:solidFill>
            </a:endParaRPr>
          </a:p>
        </p:txBody>
      </p:sp>
    </p:spTree>
    <p:extLst>
      <p:ext uri="{BB962C8B-B14F-4D97-AF65-F5344CB8AC3E}">
        <p14:creationId xmlns:p14="http://schemas.microsoft.com/office/powerpoint/2010/main" val="2335818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9"/>
          <p:cNvSpPr txBox="1">
            <a:spLocks noGrp="1"/>
          </p:cNvSpPr>
          <p:nvPr>
            <p:ph type="ctrTitle"/>
          </p:nvPr>
        </p:nvSpPr>
        <p:spPr>
          <a:xfrm>
            <a:off x="311700" y="1423125"/>
            <a:ext cx="8520600" cy="9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rgbClr val="3D85C6"/>
                </a:solidFill>
              </a:rPr>
              <a:t>Thank you</a:t>
            </a:r>
            <a:endParaRPr sz="3200">
              <a:solidFill>
                <a:srgbClr val="3D85C6"/>
              </a:solidFill>
            </a:endParaRPr>
          </a:p>
        </p:txBody>
      </p:sp>
      <p:sp>
        <p:nvSpPr>
          <p:cNvPr id="399" name="Google Shape;399;p49"/>
          <p:cNvSpPr txBox="1">
            <a:spLocks noGrp="1"/>
          </p:cNvSpPr>
          <p:nvPr>
            <p:ph type="subTitle" idx="1"/>
          </p:nvPr>
        </p:nvSpPr>
        <p:spPr>
          <a:xfrm>
            <a:off x="311700" y="2910325"/>
            <a:ext cx="8520600" cy="5025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err="1">
                <a:solidFill>
                  <a:srgbClr val="000000"/>
                </a:solidFill>
              </a:rPr>
              <a:t>yalbogami@ksu.edu.sa</a:t>
            </a:r>
            <a:endParaRPr sz="2000" dirty="0">
              <a:solidFill>
                <a:srgbClr val="000000"/>
              </a:solidFill>
            </a:endParaRPr>
          </a:p>
        </p:txBody>
      </p:sp>
      <p:pic>
        <p:nvPicPr>
          <p:cNvPr id="400" name="Google Shape;400;p49"/>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401" name="Google Shape;401;p49"/>
          <p:cNvPicPr preferRelativeResize="0"/>
          <p:nvPr/>
        </p:nvPicPr>
        <p:blipFill>
          <a:blip r:embed="rId4">
            <a:alphaModFix/>
          </a:blip>
          <a:stretch>
            <a:fillRect/>
          </a:stretch>
        </p:blipFill>
        <p:spPr>
          <a:xfrm>
            <a:off x="0" y="4901075"/>
            <a:ext cx="9144000" cy="24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In 1935, sulfanilamide was discovered to treat infections caused by streptococcal.</a:t>
            </a:r>
          </a:p>
          <a:p>
            <a:pPr marL="114300" lvl="0" indent="0" algn="l"/>
            <a:endParaRPr lang="en-US" sz="1600" b="1" dirty="0">
              <a:solidFill>
                <a:schemeClr val="tx1"/>
              </a:solidFill>
            </a:endParaRPr>
          </a:p>
          <a:p>
            <a:pPr marL="114300" lvl="0" indent="0" algn="l"/>
            <a:r>
              <a:rPr lang="en-US" sz="1600" b="1" dirty="0">
                <a:solidFill>
                  <a:schemeClr val="tx1"/>
                </a:solidFill>
              </a:rPr>
              <a:t>Before august 1937, sulfanilamide was marketed as capsules and powders. However, liquid forms was demanded for young children. </a:t>
            </a:r>
          </a:p>
          <a:p>
            <a:pPr marL="114300" lvl="0" indent="0" algn="l"/>
            <a:endParaRPr lang="en-US" sz="1600" b="1" dirty="0">
              <a:solidFill>
                <a:schemeClr val="tx1"/>
              </a:solidFill>
            </a:endParaRPr>
          </a:p>
          <a:p>
            <a:pPr marL="114300" lvl="0" indent="0" algn="l"/>
            <a:r>
              <a:rPr lang="en-US" sz="1600" b="1" dirty="0">
                <a:solidFill>
                  <a:schemeClr val="tx1"/>
                </a:solidFill>
              </a:rPr>
              <a:t>A chemist worked for Massengill company invented a formula for the liquid form.</a:t>
            </a:r>
          </a:p>
          <a:p>
            <a:pPr marL="114300" lvl="0" indent="0" algn="l"/>
            <a:endParaRPr lang="en-US" sz="1600" b="1" dirty="0">
              <a:solidFill>
                <a:schemeClr val="tx1"/>
              </a:solidFill>
            </a:endParaRPr>
          </a:p>
          <a:p>
            <a:pPr marL="114300" lvl="0" indent="0" algn="l"/>
            <a:endParaRPr lang="en-US" sz="1600" dirty="0">
              <a:solidFill>
                <a:schemeClr val="tx1"/>
              </a:solidFill>
            </a:endParaRPr>
          </a:p>
        </p:txBody>
      </p:sp>
      <p:pic>
        <p:nvPicPr>
          <p:cNvPr id="3" name="Picture 2" descr="Text&#10;&#10;Description automatically generated with medium confidence">
            <a:extLst>
              <a:ext uri="{FF2B5EF4-FFF2-40B4-BE49-F238E27FC236}">
                <a16:creationId xmlns:a16="http://schemas.microsoft.com/office/drawing/2014/main" id="{BA6B8B00-D64E-1B49-8630-77EDC5373E2F}"/>
              </a:ext>
            </a:extLst>
          </p:cNvPr>
          <p:cNvPicPr>
            <a:picLocks noChangeAspect="1"/>
          </p:cNvPicPr>
          <p:nvPr/>
        </p:nvPicPr>
        <p:blipFill>
          <a:blip r:embed="rId5"/>
          <a:stretch>
            <a:fillRect/>
          </a:stretch>
        </p:blipFill>
        <p:spPr>
          <a:xfrm>
            <a:off x="2899064" y="2601157"/>
            <a:ext cx="3513859" cy="2124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916995"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Two months after the liquid form was marketed, an urgent telegram was delivered to the American Medical Association (AMA):</a:t>
            </a:r>
          </a:p>
          <a:p>
            <a:pPr marL="114300" lvl="0" indent="0" algn="l"/>
            <a:endParaRPr lang="en-US" sz="1600" i="1" dirty="0">
              <a:solidFill>
                <a:schemeClr val="tx1"/>
              </a:solidFill>
            </a:endParaRPr>
          </a:p>
          <a:p>
            <a:pPr marL="114300" lvl="0" indent="0" algn="l"/>
            <a:r>
              <a:rPr lang="en-US" sz="1600" i="1" dirty="0">
                <a:solidFill>
                  <a:schemeClr val="tx1"/>
                </a:solidFill>
              </a:rPr>
              <a:t>“A group of Tulsa, Oklahoma doctors expressed their great concern over the recent death of six children. All had died from strep throat within the previous ten days exhibiting very similar symptoms: all had lower-than-normal temperatures, respiration had slowed, and then their bodies stopped producing urine before succumbing to whatever had killed them.” </a:t>
            </a:r>
            <a:r>
              <a:rPr lang="en-US" sz="1200" b="1" i="1" dirty="0">
                <a:solidFill>
                  <a:schemeClr val="tx1"/>
                </a:solidFill>
              </a:rPr>
              <a:t>October 1937</a:t>
            </a:r>
          </a:p>
          <a:p>
            <a:pPr marL="114300" lvl="0" indent="0" algn="l"/>
            <a:endParaRPr lang="en-US" sz="1600" i="1" dirty="0">
              <a:solidFill>
                <a:schemeClr val="tx1"/>
              </a:solidFill>
            </a:endParaRPr>
          </a:p>
          <a:p>
            <a:pPr marL="114300" lvl="0" indent="0" algn="l"/>
            <a:r>
              <a:rPr lang="en-US" sz="1600" b="1" u="sng" dirty="0">
                <a:solidFill>
                  <a:schemeClr val="tx1"/>
                </a:solidFill>
              </a:rPr>
              <a:t>The FDA did not have power</a:t>
            </a:r>
            <a:r>
              <a:rPr lang="en-US" sz="1600" b="1" dirty="0">
                <a:solidFill>
                  <a:schemeClr val="tx1"/>
                </a:solidFill>
              </a:rPr>
              <a:t>. However, the commissioner ordered all staff (~250) to trace the causes. </a:t>
            </a:r>
          </a:p>
          <a:p>
            <a:pPr marL="114300" lvl="0" indent="0" algn="l"/>
            <a:endParaRPr lang="en-US" sz="1600" b="1" dirty="0">
              <a:solidFill>
                <a:schemeClr val="tx1"/>
              </a:solidFill>
            </a:endParaRPr>
          </a:p>
        </p:txBody>
      </p:sp>
      <p:pic>
        <p:nvPicPr>
          <p:cNvPr id="2050" name="Picture 2">
            <a:extLst>
              <a:ext uri="{FF2B5EF4-FFF2-40B4-BE49-F238E27FC236}">
                <a16:creationId xmlns:a16="http://schemas.microsoft.com/office/drawing/2014/main" id="{4ED01CA4-4364-AB48-BBA1-0B68C4977B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685" y="2503348"/>
            <a:ext cx="1605593" cy="16858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178EAE-85E6-4648-9E8B-68423808786C}"/>
              </a:ext>
            </a:extLst>
          </p:cNvPr>
          <p:cNvSpPr/>
          <p:nvPr/>
        </p:nvSpPr>
        <p:spPr>
          <a:xfrm>
            <a:off x="5158617" y="4323131"/>
            <a:ext cx="3740314" cy="523220"/>
          </a:xfrm>
          <a:prstGeom prst="rect">
            <a:avLst/>
          </a:prstGeom>
        </p:spPr>
        <p:txBody>
          <a:bodyPr wrap="square">
            <a:spAutoFit/>
          </a:bodyPr>
          <a:lstStyle/>
          <a:p>
            <a:pPr marL="114300" lvl="0"/>
            <a:r>
              <a:rPr lang="en-US" sz="2800" b="1" i="1" dirty="0">
                <a:solidFill>
                  <a:srgbClr val="FF0000"/>
                </a:solidFill>
              </a:rPr>
              <a:t>*Diethylene glycol*</a:t>
            </a:r>
          </a:p>
        </p:txBody>
      </p:sp>
      <p:pic>
        <p:nvPicPr>
          <p:cNvPr id="10" name="Picture 6" descr="Medical warnings splashed across the front page">
            <a:extLst>
              <a:ext uri="{FF2B5EF4-FFF2-40B4-BE49-F238E27FC236}">
                <a16:creationId xmlns:a16="http://schemas.microsoft.com/office/drawing/2014/main" id="{58F3AADF-1DE8-AD44-8A99-34493ABDAC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504" y="858609"/>
            <a:ext cx="2788169" cy="15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96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6478105" cy="3577800"/>
          </a:xfrm>
          <a:prstGeom prst="rect">
            <a:avLst/>
          </a:prstGeom>
        </p:spPr>
        <p:txBody>
          <a:bodyPr spcFirstLastPara="1" wrap="square" lIns="91425" tIns="91425" rIns="91425" bIns="91425" anchor="t" anchorCtr="0">
            <a:noAutofit/>
          </a:bodyPr>
          <a:lstStyle/>
          <a:p>
            <a:pPr marL="114300" lvl="0" indent="0" algn="l" rtl="1"/>
            <a:r>
              <a:rPr lang="en-US" sz="1600" dirty="0">
                <a:solidFill>
                  <a:schemeClr val="tx1"/>
                </a:solidFill>
              </a:rPr>
              <a:t>Quickly discovered to also be an effective anti‐emetic and used to treat morning sickness in pregnant women in European countries.</a:t>
            </a:r>
          </a:p>
          <a:p>
            <a:pPr marL="114300" lvl="0" indent="0" algn="l" rtl="1"/>
            <a:endParaRPr lang="en-US" sz="1600" dirty="0">
              <a:solidFill>
                <a:schemeClr val="tx1"/>
              </a:solidFill>
            </a:endParaRPr>
          </a:p>
          <a:p>
            <a:pPr marL="114300" lvl="0" indent="0" algn="l" rtl="1"/>
            <a:r>
              <a:rPr lang="en-US" sz="1600" dirty="0">
                <a:solidFill>
                  <a:schemeClr val="tx1"/>
                </a:solidFill>
              </a:rPr>
              <a:t>Marketed in ~ 46 countries with following statements:</a:t>
            </a:r>
          </a:p>
          <a:p>
            <a:pPr marL="114300" lvl="0" indent="0" algn="l" rtl="1"/>
            <a:endParaRPr lang="en-US" sz="1600" dirty="0">
              <a:solidFill>
                <a:schemeClr val="tx1"/>
              </a:solidFill>
            </a:endParaRPr>
          </a:p>
          <a:p>
            <a:pPr marL="114300" lvl="0" indent="0" algn="l" rtl="1"/>
            <a:r>
              <a:rPr lang="en-US" sz="1600" dirty="0">
                <a:solidFill>
                  <a:schemeClr val="tx1"/>
                </a:solidFill>
              </a:rPr>
              <a:t>“…drug of choice to help pregnant women” </a:t>
            </a:r>
          </a:p>
          <a:p>
            <a:pPr marL="114300" lvl="0" indent="0" algn="l" rtl="1"/>
            <a:endParaRPr lang="en-US" sz="1600" dirty="0">
              <a:solidFill>
                <a:schemeClr val="tx1"/>
              </a:solidFill>
            </a:endParaRPr>
          </a:p>
          <a:p>
            <a:pPr marL="114300" lvl="0" indent="0" algn="l" rtl="1"/>
            <a:r>
              <a:rPr lang="en-US" sz="1600" dirty="0">
                <a:solidFill>
                  <a:schemeClr val="tx1"/>
                </a:solidFill>
              </a:rPr>
              <a:t>“completely safe for pregnant women”</a:t>
            </a:r>
          </a:p>
          <a:p>
            <a:pPr marL="114300" lvl="0" indent="0" algn="l" rtl="1"/>
            <a:endParaRPr lang="en-US" sz="1600" dirty="0">
              <a:solidFill>
                <a:schemeClr val="tx1"/>
              </a:solidFill>
            </a:endParaRPr>
          </a:p>
          <a:p>
            <a:pPr marL="114300" lvl="0" indent="0" algn="l" rtl="1"/>
            <a:r>
              <a:rPr lang="en-US" sz="1600" b="1" dirty="0">
                <a:solidFill>
                  <a:schemeClr val="tx1"/>
                </a:solidFill>
              </a:rPr>
              <a:t>However:</a:t>
            </a:r>
          </a:p>
          <a:p>
            <a:pPr marL="114300" lvl="0" indent="0" algn="l" rtl="1"/>
            <a:endParaRPr lang="en-US" sz="1600" dirty="0">
              <a:solidFill>
                <a:schemeClr val="tx1"/>
              </a:solidFill>
            </a:endParaRPr>
          </a:p>
          <a:p>
            <a:pPr marL="114300" lvl="0" indent="0" algn="l" rtl="1"/>
            <a:r>
              <a:rPr lang="en-US" sz="1600" dirty="0">
                <a:solidFill>
                  <a:schemeClr val="tx1"/>
                </a:solidFill>
              </a:rPr>
              <a:t>No studies in pregnant women (or animals) had been conducted.  </a:t>
            </a:r>
          </a:p>
          <a:p>
            <a:pPr marL="114300" lvl="0" indent="0" algn="l" rtl="1"/>
            <a:endParaRPr lang="en-US" sz="1600" dirty="0">
              <a:solidFill>
                <a:schemeClr val="tx1"/>
              </a:solidFill>
            </a:endParaRPr>
          </a:p>
          <a:p>
            <a:pPr marL="114300" lvl="0" indent="0" algn="l" rtl="1"/>
            <a:r>
              <a:rPr lang="en-US" sz="1600" dirty="0">
                <a:solidFill>
                  <a:schemeClr val="tx1"/>
                </a:solidFill>
              </a:rPr>
              <a:t>Practically nothing was known about the drug at the time of its marketing</a:t>
            </a:r>
          </a:p>
          <a:p>
            <a:pPr marL="114300" lvl="0" indent="0" algn="l" rtl="1"/>
            <a:endParaRPr lang="en-US" sz="1600" dirty="0">
              <a:solidFill>
                <a:schemeClr val="tx1"/>
              </a:solidFill>
            </a:endParaRPr>
          </a:p>
          <a:p>
            <a:pPr marL="114300" marR="0" lvl="0" indent="0" algn="l" rtl="1">
              <a:lnSpc>
                <a:spcPct val="100000"/>
              </a:lnSpc>
              <a:spcBef>
                <a:spcPts val="0"/>
              </a:spcBef>
              <a:spcAft>
                <a:spcPts val="0"/>
              </a:spcAft>
              <a:buClr>
                <a:schemeClr val="dk2"/>
              </a:buClr>
              <a:buSzPts val="2800"/>
              <a:buFont typeface="Arial"/>
              <a:buNone/>
            </a:pPr>
            <a:endParaRPr lang="ar-SA" sz="1600" dirty="0">
              <a:solidFill>
                <a:schemeClr val="tx1"/>
              </a:solidFill>
            </a:endParaRPr>
          </a:p>
        </p:txBody>
      </p:sp>
      <p:pic>
        <p:nvPicPr>
          <p:cNvPr id="7" name="Picture 4" descr="distaval">
            <a:extLst>
              <a:ext uri="{FF2B5EF4-FFF2-40B4-BE49-F238E27FC236}">
                <a16:creationId xmlns:a16="http://schemas.microsoft.com/office/drawing/2014/main" id="{C70EBAE4-2BCF-B746-9000-38F83546484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851" y="819986"/>
            <a:ext cx="2495548" cy="3862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1307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1" y="973238"/>
            <a:ext cx="5875432"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In the US, there was a hero: Dr. Frances Kelsey</a:t>
            </a:r>
          </a:p>
          <a:p>
            <a:pPr marL="114300" lvl="0" indent="0" algn="l"/>
            <a:endParaRPr lang="en-US" sz="1600" dirty="0">
              <a:solidFill>
                <a:schemeClr val="tx1"/>
              </a:solidFill>
            </a:endParaRPr>
          </a:p>
          <a:p>
            <a:pPr marL="114300" lvl="0" indent="0" algn="l"/>
            <a:r>
              <a:rPr lang="en-US" sz="1600" dirty="0">
                <a:solidFill>
                  <a:schemeClr val="tx1"/>
                </a:solidFill>
              </a:rPr>
              <a:t>Even though it had already been approved in Canada and more than 20 European and African countries, Dr. Kelsey withheld approval for the drug and requested further studies.</a:t>
            </a:r>
          </a:p>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r>
              <a:rPr lang="en-US" sz="1600" b="1" dirty="0">
                <a:solidFill>
                  <a:schemeClr val="tx1"/>
                </a:solidFill>
              </a:rPr>
              <a:t>On Aug. 1, 1962, President John F. Kennedy issued a warning during his speech</a:t>
            </a:r>
            <a:r>
              <a:rPr lang="en-US" sz="1600" dirty="0">
                <a:solidFill>
                  <a:schemeClr val="tx1"/>
                </a:solidFill>
              </a:rPr>
              <a:t>: “</a:t>
            </a:r>
            <a:r>
              <a:rPr lang="en-US" sz="1600" i="1" dirty="0">
                <a:solidFill>
                  <a:schemeClr val="tx1"/>
                </a:solidFill>
              </a:rPr>
              <a:t>Every woman in this country, I think, must be aware that it’s most important that they check their medicine cabinet and that they do not take this drug.”</a:t>
            </a:r>
          </a:p>
          <a:p>
            <a:pPr marL="114300" lvl="0" indent="0" algn="l"/>
            <a:endParaRPr lang="en-US" sz="1600" dirty="0">
              <a:solidFill>
                <a:schemeClr val="tx1"/>
              </a:solidFill>
            </a:endParaRPr>
          </a:p>
          <a:p>
            <a:pPr marL="114300" lvl="0" indent="0" algn="l"/>
            <a:endParaRPr lang="ar-SA" sz="1600" dirty="0">
              <a:solidFill>
                <a:schemeClr val="tx1"/>
              </a:solidFill>
            </a:endParaRPr>
          </a:p>
        </p:txBody>
      </p:sp>
      <p:pic>
        <p:nvPicPr>
          <p:cNvPr id="4098" name="Picture 2" descr="Formal, black-and-white photo of Frances Oldham Kelsey, showing a middle-aged Caucasian woman with short dark hair">
            <a:extLst>
              <a:ext uri="{FF2B5EF4-FFF2-40B4-BE49-F238E27FC236}">
                <a16:creationId xmlns:a16="http://schemas.microsoft.com/office/drawing/2014/main" id="{B691A06A-6E91-DA4A-83B5-5405C344ED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685" y="1309301"/>
            <a:ext cx="1851591" cy="252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0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200023"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Lessons learned:</a:t>
            </a:r>
          </a:p>
          <a:p>
            <a:pPr marL="114300" lvl="0" indent="0" algn="l"/>
            <a:endParaRPr lang="en-US" sz="1600" b="1" dirty="0">
              <a:solidFill>
                <a:schemeClr val="tx1"/>
              </a:solidFill>
            </a:endParaRPr>
          </a:p>
          <a:p>
            <a:pPr marL="114300" lvl="0" indent="0" algn="l"/>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Recognition of epidemic of rare defects took almost 4 more years</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Around 10,000 infants were born with deformities worldwide; only about 5,000 survived beyond childhood</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The need for post-marketing surveillance programs</a:t>
            </a:r>
          </a:p>
          <a:p>
            <a:pPr marL="857250" lvl="1" indent="-285750" algn="l">
              <a:buFont typeface="Arial" panose="020B0604020202020204" pitchFamily="34" charset="0"/>
              <a:buChar char="•"/>
            </a:pPr>
            <a:endParaRPr lang="en-US" sz="1600" dirty="0">
              <a:solidFill>
                <a:schemeClr val="tx1"/>
              </a:solidFill>
            </a:endParaRPr>
          </a:p>
          <a:p>
            <a:pPr marL="114300" lvl="0" indent="0" algn="l"/>
            <a:endParaRPr lang="en-US" sz="1600" dirty="0">
              <a:solidFill>
                <a:schemeClr val="tx1"/>
              </a:solidFill>
            </a:endParaRPr>
          </a:p>
          <a:p>
            <a:pPr marL="114300" lvl="0" indent="0" algn="l"/>
            <a:endParaRPr lang="ar-SA" sz="1600" dirty="0">
              <a:solidFill>
                <a:schemeClr val="tx1"/>
              </a:solidFill>
            </a:endParaRPr>
          </a:p>
        </p:txBody>
      </p:sp>
      <p:pic>
        <p:nvPicPr>
          <p:cNvPr id="7" name="Picture 2" descr="thalid2">
            <a:extLst>
              <a:ext uri="{FF2B5EF4-FFF2-40B4-BE49-F238E27FC236}">
                <a16:creationId xmlns:a16="http://schemas.microsoft.com/office/drawing/2014/main" id="{67B81D66-A834-F34A-878B-B1992B17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0864" y="1331087"/>
            <a:ext cx="2808537" cy="2789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2953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200023"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Lessons learned:</a:t>
            </a:r>
          </a:p>
          <a:p>
            <a:pPr marL="114300" lvl="0" indent="0" algn="l"/>
            <a:endParaRPr lang="en-US" sz="1600" b="1" dirty="0">
              <a:solidFill>
                <a:schemeClr val="tx1"/>
              </a:solidFill>
            </a:endParaRPr>
          </a:p>
          <a:p>
            <a:pPr marL="114300" lvl="0" indent="0" algn="l"/>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Recognition of epidemic of rare defects took almost 4 more years.</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Around 10,000 infants were born with deformities worldwide; only about 5,000 survived beyond childhood</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The need for post-marketing surveillance programs</a:t>
            </a:r>
          </a:p>
          <a:p>
            <a:pPr marL="114300" lvl="0" indent="0" algn="l"/>
            <a:endParaRPr lang="ar-SA" sz="1600" dirty="0">
              <a:solidFill>
                <a:schemeClr val="tx1"/>
              </a:solidFill>
            </a:endParaRPr>
          </a:p>
        </p:txBody>
      </p:sp>
      <p:pic>
        <p:nvPicPr>
          <p:cNvPr id="7" name="Picture 2" descr="thalid2">
            <a:extLst>
              <a:ext uri="{FF2B5EF4-FFF2-40B4-BE49-F238E27FC236}">
                <a16:creationId xmlns:a16="http://schemas.microsoft.com/office/drawing/2014/main" id="{67B81D66-A834-F34A-878B-B1992B17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0864" y="1331087"/>
            <a:ext cx="2808537" cy="2789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
            <a:extLst>
              <a:ext uri="{FF2B5EF4-FFF2-40B4-BE49-F238E27FC236}">
                <a16:creationId xmlns:a16="http://schemas.microsoft.com/office/drawing/2014/main" id="{B32ABF74-3B7B-304B-8DE9-DFAC0BCE3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9858" y="1285431"/>
            <a:ext cx="4878811" cy="274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1628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6915</TotalTime>
  <Words>1580</Words>
  <Application>Microsoft Macintosh PowerPoint</Application>
  <PresentationFormat>On-screen Show (16:9)</PresentationFormat>
  <Paragraphs>258</Paragraphs>
  <Slides>39</Slides>
  <Notes>39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39</vt:i4>
      </vt:variant>
    </vt:vector>
  </HeadingPairs>
  <TitlesOfParts>
    <vt:vector size="41" baseType="lpstr">
      <vt:lpstr>Arial</vt:lpstr>
      <vt:lpstr>Simple Light</vt:lpstr>
      <vt:lpstr>أٍ»</vt:lpstr>
      <vt:lpstr>Outline</vt:lpstr>
      <vt:lpstr>Elixir Sulfanilamide Tragedy (1937)</vt:lpstr>
      <vt:lpstr>Elixir Sulfanilamide Tragedy (1937)</vt:lpstr>
      <vt:lpstr>Elixir Sulfanilamide Tragedy (1937)</vt:lpstr>
      <vt:lpstr>Thalidomide Scandal (1956-1964)</vt:lpstr>
      <vt:lpstr>Thalidomide Scandal (1956-1964)</vt:lpstr>
      <vt:lpstr>Thalidomide Scandal (1956-1964)</vt:lpstr>
      <vt:lpstr>Thalidomide Scandal (1956-1964)</vt:lpstr>
      <vt:lpstr>Pre-approval information is not enough </vt:lpstr>
      <vt:lpstr>Pharmacovigilance (Post-Marketing Surveillance)</vt:lpstr>
      <vt:lpstr>Pharmacovigilance (PV) </vt:lpstr>
      <vt:lpstr>Adverse Drug Event Vs Adverse Drug Reaction</vt:lpstr>
      <vt:lpstr>Adverse Drug Event Vs Adverse Drug Reaction</vt:lpstr>
      <vt:lpstr>Pharmacovigilance (PV) </vt:lpstr>
      <vt:lpstr>ADEs Signal Detection</vt:lpstr>
      <vt:lpstr>ADEs Signal Detection (1- Spontaneous Reports)</vt:lpstr>
      <vt:lpstr>Examples of Spontaneous Reporting Systems</vt:lpstr>
      <vt:lpstr>ADEs Signal Detection (2- Post-marketing studies)</vt:lpstr>
      <vt:lpstr>ADEs Signal Detection (3- Literature review)</vt:lpstr>
      <vt:lpstr>Pharmacovigilance (PV) </vt:lpstr>
      <vt:lpstr>Assessment and Understanding of ADEs signals</vt:lpstr>
      <vt:lpstr>Strength</vt:lpstr>
      <vt:lpstr>Consistency</vt:lpstr>
      <vt:lpstr>Temporality</vt:lpstr>
      <vt:lpstr>Dose-Response Relationship</vt:lpstr>
      <vt:lpstr>Plausibility</vt:lpstr>
      <vt:lpstr>Pharmacovigilance (PV) </vt:lpstr>
      <vt:lpstr>ADEs Prevention</vt:lpstr>
      <vt:lpstr>Drug Withdrawal Example in Saudi Arabia</vt:lpstr>
      <vt:lpstr>DHCP Letter Example in Saudi Arabia</vt:lpstr>
      <vt:lpstr>Risk Minimization Measures Example in Saudi Arabia</vt:lpstr>
      <vt:lpstr>Pharmacovigilance in Saudi Arabia</vt:lpstr>
      <vt:lpstr>Pre - SFDA</vt:lpstr>
      <vt:lpstr>After SFDA established </vt:lpstr>
      <vt:lpstr>Local ADEs reporting </vt:lpstr>
      <vt:lpstr>NPC</vt:lpstr>
      <vt:lpstr>NPC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in Clinical Research</dc:title>
  <cp:lastModifiedBy>Yasser Albogami</cp:lastModifiedBy>
  <cp:revision>61</cp:revision>
  <dcterms:modified xsi:type="dcterms:W3CDTF">2023-03-13T11:36:11Z</dcterms:modified>
</cp:coreProperties>
</file>