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439" r:id="rId3"/>
    <p:sldId id="438" r:id="rId4"/>
    <p:sldId id="459" r:id="rId5"/>
    <p:sldId id="440" r:id="rId6"/>
    <p:sldId id="460" r:id="rId7"/>
    <p:sldId id="461" r:id="rId8"/>
    <p:sldId id="441" r:id="rId9"/>
    <p:sldId id="442" r:id="rId10"/>
    <p:sldId id="462" r:id="rId11"/>
    <p:sldId id="463" r:id="rId12"/>
    <p:sldId id="444" r:id="rId13"/>
    <p:sldId id="447" r:id="rId14"/>
    <p:sldId id="445" r:id="rId15"/>
    <p:sldId id="446" r:id="rId16"/>
    <p:sldId id="464" r:id="rId17"/>
    <p:sldId id="465" r:id="rId18"/>
    <p:sldId id="466" r:id="rId19"/>
    <p:sldId id="467" r:id="rId20"/>
    <p:sldId id="469" r:id="rId21"/>
    <p:sldId id="470" r:id="rId22"/>
    <p:sldId id="471" r:id="rId23"/>
    <p:sldId id="4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23"/>
    <p:restoredTop sz="96327"/>
  </p:normalViewPr>
  <p:slideViewPr>
    <p:cSldViewPr snapToGrid="0">
      <p:cViewPr varScale="1">
        <p:scale>
          <a:sx n="118" d="100"/>
          <a:sy n="118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815F4-74FA-654D-817A-F96E44D11DBA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7A317-0059-A540-A030-4C15863F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feb0f618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feb0f618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32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227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697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16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90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03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46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816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908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9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251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161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52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979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4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59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70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21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326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68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13FB-E484-0225-C99C-37144CB20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43D21-8B11-4552-5919-9D9ADCC2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41EE-A021-8AD0-9DB2-DDBC4794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9466-0B3D-9A78-1C35-4E47AFD0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4195-0BA4-47B4-023B-E2D956E8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C0E8-7896-74FC-747F-BC272DB8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ADF27-D208-EC08-2C7E-1E5BC175F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B56F-D59E-0CC3-EE0C-901429E4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AE28-7D52-66A8-D38F-7DF2D60A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E058-9984-E879-97EA-A7E905A7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E0858-4924-2F08-C8B6-859D24F32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F9FD5-4CAE-C9D9-3763-8F40DEA6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5B47-054D-DBCB-6AAD-8FE5C595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17C09-1C02-2A1F-43FC-86B466E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75AC-5F6B-75FA-C0D5-8DF4CED0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B7CA-0F7B-55DE-2F12-D8E8A611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3164-F85A-B40C-DEC6-86A0F7E6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8581-AB46-CE27-94A9-02BD072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B7271-F1BB-17CA-A8C9-5A53AB2A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7D94-F79A-BA04-072B-880CB0C6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1EFD-81CE-C5D0-4E78-DDEB60AF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5C1D9-BD1D-B947-AFDE-01B52E38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68A3-940A-9FB2-27CA-DC2CE0D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2AA3-77C3-970A-885B-EFF4834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4C1C-C155-C3F7-9B02-124B3D13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7C03-3F52-66A5-8970-26C509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C5C0-AD19-9E36-D23B-A446D0DF0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E3F6-5284-ADA8-A48A-D0238B33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B981-0836-0119-2B83-2268F2FE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9FCE-240A-1122-D722-8FA7FEB0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B837-11FB-A451-C12A-7600370C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3532-402D-4B13-96E2-3AE7AC13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AA7E-EEA9-A564-A37C-3FA45A01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361C-092A-EB76-B0D2-CDA97D16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327F4-672E-765C-3CAE-963849B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6011D-BC26-D9FF-7258-DCFF08BE1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CE179-9584-D1CC-C563-8240E559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D9632-CE7D-F0A2-32C7-3480A66C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C37E8-03CF-382C-A37E-7CE7475B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70D4-C181-8970-A07E-4B743CFC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CF802-267A-A691-C212-74CEC7E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3B59A-85D0-8012-7CBD-687CDC31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D3E8-C8C4-ED1A-7E64-7E23CEB0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6A57C-25F5-D5EE-E032-2255847D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5076B-789F-0658-025C-EE0D990F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8C59-EF6A-AC63-F47F-449BCC9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F25A-072F-BF9E-44F3-E1534020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DE33-0C46-8D0D-005E-85315F43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DC821-FDB0-961E-CB4B-494D34E6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0F22-4CF9-971C-DDDE-AFE33552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23DF-5459-D2F5-05F1-DB72329E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D59B-3CB6-2AB0-8FAA-A7E3CCE8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C74B-525E-16EE-E2D1-98258D14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2C269-3439-3182-85F8-749CB616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C699-452D-C1E6-D11D-20A5468B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EE552-619F-09D4-9935-33242123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DF23-F095-21E3-1BEC-83CDA3F4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57A6F-C4C8-2202-A5E0-497763C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A6F82-9C1D-3627-7AC2-51AA0EFE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0DED-7DEA-8903-A632-9FA46D29D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621A-357C-8179-EA31-DF71EC11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E162-2109-DD4D-B96F-0202F7639D7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11B1-8161-B235-0BE6-6E246167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0188-8762-FE70-15D9-BE99F95A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0.jpg"/><Relationship Id="rId14" Type="http://schemas.openxmlformats.org/officeDocument/2006/relationships/image" Target="../media/image15.png"/><Relationship Id="rId22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6.jp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554976"/>
            <a:ext cx="11360800" cy="8740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en-US" sz="4267" dirty="0">
                <a:solidFill>
                  <a:srgbClr val="3D85C6"/>
                </a:solidFill>
              </a:rPr>
              <a:t>RWE in Regulatory Decision Making</a:t>
            </a:r>
            <a:endParaRPr sz="4267" dirty="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604156"/>
            <a:ext cx="11360800" cy="1688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</a:rPr>
              <a:t>Yasser Albogami, MPH, Ph.D.</a:t>
            </a:r>
          </a:p>
          <a:p>
            <a:pPr>
              <a:spcBef>
                <a:spcPts val="0"/>
              </a:spcBef>
            </a:pPr>
            <a:endParaRPr lang="en-US" sz="1867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</a:rPr>
              <a:t>EDRA 543</a:t>
            </a:r>
          </a:p>
          <a:p>
            <a:pPr>
              <a:spcBef>
                <a:spcPts val="0"/>
              </a:spcBef>
            </a:pPr>
            <a:endParaRPr lang="en-US" sz="1867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</a:rPr>
              <a:t>Lecture, 2023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Frequency of inclusion of RWE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E9E1C1A-98B2-1A5A-2A9E-97023AD6920D}"/>
              </a:ext>
            </a:extLst>
          </p:cNvPr>
          <p:cNvSpPr/>
          <p:nvPr/>
        </p:nvSpPr>
        <p:spPr>
          <a:xfrm>
            <a:off x="1421654" y="2690918"/>
            <a:ext cx="8674735" cy="0"/>
          </a:xfrm>
          <a:custGeom>
            <a:avLst/>
            <a:gdLst/>
            <a:ahLst/>
            <a:cxnLst/>
            <a:rect l="l" t="t" r="r" b="b"/>
            <a:pathLst>
              <a:path w="8674735">
                <a:moveTo>
                  <a:pt x="0" y="0"/>
                </a:moveTo>
                <a:lnTo>
                  <a:pt x="86746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F4E0099-7B66-30C6-36CE-032BBF97A14C}"/>
              </a:ext>
            </a:extLst>
          </p:cNvPr>
          <p:cNvSpPr/>
          <p:nvPr/>
        </p:nvSpPr>
        <p:spPr>
          <a:xfrm>
            <a:off x="1421654" y="3240293"/>
            <a:ext cx="8674735" cy="0"/>
          </a:xfrm>
          <a:custGeom>
            <a:avLst/>
            <a:gdLst/>
            <a:ahLst/>
            <a:cxnLst/>
            <a:rect l="l" t="t" r="r" b="b"/>
            <a:pathLst>
              <a:path w="8674735">
                <a:moveTo>
                  <a:pt x="0" y="0"/>
                </a:moveTo>
                <a:lnTo>
                  <a:pt x="86746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19BB7E9E-FDCF-1C25-D16A-6C77FB88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60078"/>
              </p:ext>
            </p:extLst>
          </p:nvPr>
        </p:nvGraphicFramePr>
        <p:xfrm>
          <a:off x="1421653" y="2041724"/>
          <a:ext cx="9649118" cy="1207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639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50" spc="20" dirty="0">
                          <a:latin typeface="Lucida Sans Unicode"/>
                          <a:cs typeface="Lucida Sans Unicode"/>
                        </a:rPr>
                        <a:t>Observed</a:t>
                      </a:r>
                      <a:r>
                        <a:rPr sz="105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25" dirty="0">
                          <a:latin typeface="Lucida Sans Unicode"/>
                          <a:cs typeface="Lucida Sans Unicode"/>
                        </a:rPr>
                        <a:t>use</a:t>
                      </a:r>
                      <a:r>
                        <a:rPr sz="105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-10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105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15" dirty="0">
                          <a:latin typeface="Lucida Sans Unicode"/>
                          <a:cs typeface="Lucida Sans Unicode"/>
                        </a:rPr>
                        <a:t>RWE</a:t>
                      </a:r>
                      <a:r>
                        <a:rPr sz="105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-1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105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20" dirty="0">
                          <a:latin typeface="Lucida Sans Unicode"/>
                          <a:cs typeface="Lucida Sans Unicode"/>
                        </a:rPr>
                        <a:t>included</a:t>
                      </a:r>
                      <a:r>
                        <a:rPr sz="105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-30" dirty="0">
                          <a:latin typeface="Lucida Sans Unicode"/>
                          <a:cs typeface="Lucida Sans Unicode"/>
                        </a:rPr>
                        <a:t>NDAs/BLAs, </a:t>
                      </a:r>
                      <a:r>
                        <a:rPr sz="1050" spc="55" dirty="0">
                          <a:latin typeface="Lucida Sans Unicode"/>
                          <a:cs typeface="Lucida Sans Unicode"/>
                        </a:rPr>
                        <a:t>January</a:t>
                      </a:r>
                      <a:r>
                        <a:rPr sz="105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-80" dirty="0">
                          <a:latin typeface="Lucida Sans Unicode"/>
                          <a:cs typeface="Lucida Sans Unicode"/>
                        </a:rPr>
                        <a:t>2019</a:t>
                      </a:r>
                      <a:r>
                        <a:rPr sz="105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05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60" dirty="0">
                          <a:latin typeface="Lucida Sans Unicode"/>
                          <a:cs typeface="Lucida Sans Unicode"/>
                        </a:rPr>
                        <a:t>June</a:t>
                      </a:r>
                      <a:r>
                        <a:rPr sz="105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50" spc="-90" dirty="0">
                          <a:latin typeface="Lucida Sans Unicode"/>
                          <a:cs typeface="Lucida Sans Unicode"/>
                        </a:rPr>
                        <a:t>2021.</a:t>
                      </a:r>
                      <a:endParaRPr sz="105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 gridSpan="3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54">
                <a:tc>
                  <a:txBody>
                    <a:bodyPr/>
                    <a:lstStyle/>
                    <a:p>
                      <a:pPr marL="33477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2019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5715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3004185" algn="l"/>
                        </a:tabLst>
                      </a:pP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Included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NDAs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BLAs	</a:t>
                      </a:r>
                      <a:r>
                        <a:rPr sz="1500" baseline="8333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n=51</a:t>
                      </a:r>
                      <a:r>
                        <a:rPr sz="1500" spc="-75" baseline="8333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500" baseline="8333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500" baseline="8333">
                        <a:latin typeface="Lucida Sans Unicode"/>
                        <a:cs typeface="Lucida Sans Unicode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b="1" spc="-30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2020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895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n=59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9304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2021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(Jan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1-June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30)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R="1930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n=26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40995" marR="393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spc="10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Total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n=136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EB31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99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3181350" algn="l"/>
                        </a:tabLst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Incorporated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RWE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purpose	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38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(75%)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53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(90%)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25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(96%)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R w="19050">
                      <a:solidFill>
                        <a:srgbClr val="EB31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 marR="393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5" dirty="0">
                          <a:solidFill>
                            <a:srgbClr val="EB3164"/>
                          </a:solidFill>
                          <a:latin typeface="Microsoft JhengHei UI"/>
                          <a:cs typeface="Microsoft JhengHei UI"/>
                        </a:rPr>
                        <a:t>116</a:t>
                      </a:r>
                      <a:r>
                        <a:rPr sz="1200" b="1" spc="-60" dirty="0">
                          <a:solidFill>
                            <a:srgbClr val="EB3164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EB3164"/>
                          </a:solidFill>
                          <a:latin typeface="Microsoft JhengHei UI"/>
                          <a:cs typeface="Microsoft JhengHei UI"/>
                        </a:rPr>
                        <a:t>(85%)</a:t>
                      </a:r>
                      <a:endParaRPr sz="12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EB3164"/>
                      </a:solidFill>
                      <a:prstDash val="solid"/>
                    </a:lnL>
                    <a:lnR w="19050">
                      <a:solidFill>
                        <a:srgbClr val="EB3164"/>
                      </a:solidFill>
                      <a:prstDash val="solid"/>
                    </a:lnR>
                    <a:lnT w="19050">
                      <a:solidFill>
                        <a:srgbClr val="EB3164"/>
                      </a:solidFill>
                      <a:prstDash val="solid"/>
                    </a:lnT>
                    <a:lnB w="19050">
                      <a:solidFill>
                        <a:srgbClr val="EB31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l" rtl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EB316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DBF2633D-4C2E-7979-1C6E-4802C5F24C63}"/>
              </a:ext>
            </a:extLst>
          </p:cNvPr>
          <p:cNvSpPr txBox="1"/>
          <p:nvPr/>
        </p:nvSpPr>
        <p:spPr>
          <a:xfrm>
            <a:off x="9840798" y="2396912"/>
            <a:ext cx="9207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045757"/>
                </a:solidFill>
                <a:latin typeface="Lucida Sans Unicode"/>
                <a:cs typeface="Lucida Sans Unicode"/>
              </a:rPr>
              <a:t>s</a:t>
            </a:r>
            <a:endParaRPr sz="10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6073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Measuring intended purpose of a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1F02C-7D81-C660-A0D6-CB0809A5B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811182"/>
            <a:ext cx="8229600" cy="37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9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Observed intent of RWE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4709179-1138-3AB7-23B7-9321F8B6B86E}"/>
              </a:ext>
            </a:extLst>
          </p:cNvPr>
          <p:cNvSpPr txBox="1"/>
          <p:nvPr/>
        </p:nvSpPr>
        <p:spPr>
          <a:xfrm>
            <a:off x="1622107" y="2153088"/>
            <a:ext cx="1598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5" dirty="0">
                <a:solidFill>
                  <a:srgbClr val="00CD82"/>
                </a:solidFill>
                <a:latin typeface="Tahoma"/>
                <a:cs typeface="Tahoma"/>
              </a:rPr>
              <a:t>Included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NDAs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50" dirty="0">
                <a:solidFill>
                  <a:srgbClr val="00CD82"/>
                </a:solidFill>
                <a:latin typeface="Tahoma"/>
                <a:cs typeface="Tahoma"/>
              </a:rPr>
              <a:t>and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00CD82"/>
                </a:solidFill>
                <a:latin typeface="Tahoma"/>
                <a:cs typeface="Tahoma"/>
              </a:rPr>
              <a:t>BLAs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4C21B8B-F00B-DFA2-9CC9-759EA3074F7E}"/>
              </a:ext>
            </a:extLst>
          </p:cNvPr>
          <p:cNvSpPr txBox="1"/>
          <p:nvPr/>
        </p:nvSpPr>
        <p:spPr>
          <a:xfrm>
            <a:off x="4963661" y="2048313"/>
            <a:ext cx="37896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  <a:tab pos="2449830" algn="l"/>
              </a:tabLst>
            </a:pP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2019	</a:t>
            </a:r>
            <a:r>
              <a:rPr sz="1000" b="1" spc="-30" dirty="0">
                <a:solidFill>
                  <a:srgbClr val="00CD82"/>
                </a:solidFill>
                <a:latin typeface="Tahoma"/>
                <a:cs typeface="Tahoma"/>
              </a:rPr>
              <a:t>2020	</a:t>
            </a:r>
            <a:r>
              <a:rPr sz="1000" b="1" spc="-95" dirty="0">
                <a:solidFill>
                  <a:srgbClr val="00CD82"/>
                </a:solidFill>
                <a:latin typeface="Tahoma"/>
                <a:cs typeface="Tahoma"/>
              </a:rPr>
              <a:t>2021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50" dirty="0">
                <a:solidFill>
                  <a:srgbClr val="00CD82"/>
                </a:solidFill>
                <a:latin typeface="Tahoma"/>
                <a:cs typeface="Tahoma"/>
              </a:rPr>
              <a:t>(Jan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5" dirty="0">
                <a:solidFill>
                  <a:srgbClr val="00CD82"/>
                </a:solidFill>
                <a:latin typeface="Tahoma"/>
                <a:cs typeface="Tahoma"/>
              </a:rPr>
              <a:t>1-June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00CD82"/>
                </a:solidFill>
                <a:latin typeface="Tahoma"/>
                <a:cs typeface="Tahoma"/>
              </a:rPr>
              <a:t>30)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F4DC133C-938F-2382-B696-2BEE955CF85A}"/>
              </a:ext>
            </a:extLst>
          </p:cNvPr>
          <p:cNvSpPr txBox="1"/>
          <p:nvPr/>
        </p:nvSpPr>
        <p:spPr>
          <a:xfrm>
            <a:off x="9426202" y="2048313"/>
            <a:ext cx="3568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Total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26B76BE0-EBA1-E0CA-D9EC-067ECF0B83A6}"/>
              </a:ext>
            </a:extLst>
          </p:cNvPr>
          <p:cNvSpPr txBox="1"/>
          <p:nvPr/>
        </p:nvSpPr>
        <p:spPr>
          <a:xfrm>
            <a:off x="1622107" y="3425764"/>
            <a:ext cx="525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latin typeface="Tahoma"/>
                <a:cs typeface="Tahoma"/>
              </a:rPr>
              <a:t>context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1D3FA781-98BF-12DA-D5E7-9916AE91AC3D}"/>
              </a:ext>
            </a:extLst>
          </p:cNvPr>
          <p:cNvSpPr txBox="1"/>
          <p:nvPr/>
        </p:nvSpPr>
        <p:spPr>
          <a:xfrm>
            <a:off x="1622107" y="4108489"/>
            <a:ext cx="9029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Tahoma"/>
                <a:cs typeface="Tahoma"/>
              </a:rPr>
              <a:t>effectiveness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254568AB-51EC-B465-BA67-EF0E35BE0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284"/>
              </p:ext>
            </p:extLst>
          </p:nvPr>
        </p:nvGraphicFramePr>
        <p:xfrm>
          <a:off x="1628482" y="2245163"/>
          <a:ext cx="8675369" cy="3584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354">
                <a:tc>
                  <a:txBody>
                    <a:bodyPr/>
                    <a:lstStyle/>
                    <a:p>
                      <a:pPr marR="23812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n=51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n=59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n=26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n=136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99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3181350" algn="l"/>
                        </a:tabLst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Incorporated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RWE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purpose	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38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(75%)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53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(90%)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1955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25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(96%)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5" dirty="0">
                          <a:solidFill>
                            <a:srgbClr val="EB3164"/>
                          </a:solidFill>
                          <a:latin typeface="Microsoft JhengHei UI"/>
                          <a:cs typeface="Microsoft JhengHei UI"/>
                        </a:rPr>
                        <a:t>116</a:t>
                      </a:r>
                      <a:r>
                        <a:rPr sz="1200" b="1" spc="-60" dirty="0">
                          <a:solidFill>
                            <a:srgbClr val="EB3164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EB3164"/>
                          </a:solidFill>
                          <a:latin typeface="Microsoft JhengHei UI"/>
                          <a:cs typeface="Microsoft JhengHei UI"/>
                        </a:rPr>
                        <a:t>(85%)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724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060"/>
                        </a:spcBef>
                        <a:tabLst>
                          <a:tab pos="3181350" algn="l"/>
                        </a:tabLst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Used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RWE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provide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therapeutic	</a:t>
                      </a:r>
                      <a:r>
                        <a:rPr sz="1800" baseline="-34722" dirty="0">
                          <a:latin typeface="Verdana"/>
                          <a:cs typeface="Verdana"/>
                        </a:rPr>
                        <a:t>25</a:t>
                      </a:r>
                      <a:r>
                        <a:rPr sz="1800" spc="-217" baseline="-34722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aseline="-34722" dirty="0">
                          <a:latin typeface="Verdana"/>
                          <a:cs typeface="Verdana"/>
                        </a:rPr>
                        <a:t>(49%)</a:t>
                      </a:r>
                      <a:endParaRPr sz="1800" baseline="-34722">
                        <a:latin typeface="Verdana"/>
                        <a:cs typeface="Verdana"/>
                      </a:endParaRPr>
                    </a:p>
                  </a:txBody>
                  <a:tcPr marL="0" marR="0" marT="13462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36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(61%)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9558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22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(85%)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83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(61%)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63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724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060"/>
                        </a:spcBef>
                        <a:tabLst>
                          <a:tab pos="3168015" algn="l"/>
                        </a:tabLst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Used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RWE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support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safety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and/or	</a:t>
                      </a:r>
                      <a:r>
                        <a:rPr sz="1800" baseline="-39351" dirty="0">
                          <a:latin typeface="Verdana"/>
                          <a:cs typeface="Verdana"/>
                        </a:rPr>
                        <a:t>27</a:t>
                      </a:r>
                      <a:r>
                        <a:rPr sz="1800" spc="-217" baseline="-39351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aseline="-39351" dirty="0">
                          <a:latin typeface="Verdana"/>
                          <a:cs typeface="Verdana"/>
                        </a:rPr>
                        <a:t>(53%)</a:t>
                      </a:r>
                      <a:endParaRPr sz="1800" baseline="-39351">
                        <a:latin typeface="Verdana"/>
                        <a:cs typeface="Verdana"/>
                      </a:endParaRPr>
                    </a:p>
                  </a:txBody>
                  <a:tcPr marL="0" marR="0" marT="13462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46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(78%)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25971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15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(58%)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88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(65%)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381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135"/>
                        </a:spcBef>
                        <a:tabLst>
                          <a:tab pos="3168015" algn="l"/>
                        </a:tabLst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…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Safety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only	</a:t>
                      </a:r>
                      <a:r>
                        <a:rPr sz="1800" baseline="-4629" dirty="0">
                          <a:latin typeface="Verdana"/>
                          <a:cs typeface="Verdana"/>
                        </a:rPr>
                        <a:t>17</a:t>
                      </a:r>
                      <a:r>
                        <a:rPr sz="1800" spc="-217" baseline="-46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aseline="-4629" dirty="0">
                          <a:latin typeface="Verdana"/>
                          <a:cs typeface="Verdana"/>
                        </a:rPr>
                        <a:t>(33%)</a:t>
                      </a:r>
                      <a:endParaRPr sz="1800" baseline="-4629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21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(36%)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71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(19%)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43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(32%)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135"/>
                        </a:spcBef>
                        <a:tabLst>
                          <a:tab pos="3213735" algn="l"/>
                        </a:tabLst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…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Effectiveness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only	</a:t>
                      </a:r>
                      <a:r>
                        <a:rPr sz="1800" baseline="-4629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800" spc="-217" baseline="-46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aseline="-4629" dirty="0">
                          <a:latin typeface="Verdana"/>
                          <a:cs typeface="Verdana"/>
                        </a:rPr>
                        <a:t>(14%)</a:t>
                      </a:r>
                      <a:endParaRPr sz="1800" baseline="-4629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(10%)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71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(8%)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15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(11%)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135"/>
                        </a:spcBef>
                        <a:tabLst>
                          <a:tab pos="3259454" algn="l"/>
                        </a:tabLst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…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Safety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effectiveness	</a:t>
                      </a:r>
                      <a:r>
                        <a:rPr sz="1800" baseline="-4629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800" spc="-217" baseline="-46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aseline="-4629" dirty="0">
                          <a:latin typeface="Verdana"/>
                          <a:cs typeface="Verdana"/>
                        </a:rPr>
                        <a:t>(6%)</a:t>
                      </a:r>
                      <a:endParaRPr sz="1800" baseline="-4629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43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19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(32%)</a:t>
                      </a: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9715" algn="ctr">
                        <a:lnSpc>
                          <a:spcPts val="143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(31%)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43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30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(22%)</a:t>
                      </a:r>
                      <a:endParaRPr sz="12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object 13">
            <a:extLst>
              <a:ext uri="{FF2B5EF4-FFF2-40B4-BE49-F238E27FC236}">
                <a16:creationId xmlns:a16="http://schemas.microsoft.com/office/drawing/2014/main" id="{CAED2602-8390-0BD0-A29C-15A5F66C7611}"/>
              </a:ext>
            </a:extLst>
          </p:cNvPr>
          <p:cNvSpPr/>
          <p:nvPr/>
        </p:nvSpPr>
        <p:spPr>
          <a:xfrm>
            <a:off x="9120383" y="2650130"/>
            <a:ext cx="923290" cy="300990"/>
          </a:xfrm>
          <a:custGeom>
            <a:avLst/>
            <a:gdLst/>
            <a:ahLst/>
            <a:cxnLst/>
            <a:rect l="l" t="t" r="r" b="b"/>
            <a:pathLst>
              <a:path w="923290" h="300989">
                <a:moveTo>
                  <a:pt x="0" y="0"/>
                </a:moveTo>
                <a:lnTo>
                  <a:pt x="922799" y="0"/>
                </a:lnTo>
                <a:lnTo>
                  <a:pt x="922799" y="300899"/>
                </a:lnTo>
                <a:lnTo>
                  <a:pt x="0" y="300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EB31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A59F10E4-B570-D42E-BDB2-F2E87AE74C99}"/>
              </a:ext>
            </a:extLst>
          </p:cNvPr>
          <p:cNvSpPr txBox="1"/>
          <p:nvPr/>
        </p:nvSpPr>
        <p:spPr>
          <a:xfrm>
            <a:off x="214495" y="1305180"/>
            <a:ext cx="11705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Lucida Sans Unicode"/>
                <a:cs typeface="Lucida Sans Unicode"/>
              </a:rPr>
              <a:t>Observed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apparent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intended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use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of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15" dirty="0">
                <a:latin typeface="Lucida Sans Unicode"/>
                <a:cs typeface="Lucida Sans Unicode"/>
              </a:rPr>
              <a:t>RWE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in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included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NDAs/BLAs,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January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2019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to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June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2021.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b="1" spc="20" dirty="0">
                <a:latin typeface="Tahoma"/>
                <a:cs typeface="Tahoma"/>
              </a:rPr>
              <a:t>Categories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25" dirty="0">
                <a:latin typeface="Tahoma"/>
                <a:cs typeface="Tahoma"/>
              </a:rPr>
              <a:t>are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10" dirty="0">
                <a:latin typeface="Tahoma"/>
                <a:cs typeface="Tahoma"/>
              </a:rPr>
              <a:t>not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25" dirty="0">
                <a:latin typeface="Tahoma"/>
                <a:cs typeface="Tahoma"/>
              </a:rPr>
              <a:t>mutually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10" dirty="0">
                <a:latin typeface="Tahoma"/>
                <a:cs typeface="Tahoma"/>
              </a:rPr>
              <a:t>exclusive.</a:t>
            </a: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2420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Measuring RWE’s impact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A773A89-47B8-3C97-7E4D-67C4D0AF3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826827"/>
            <a:ext cx="8229600" cy="37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Decision-making impact of RWE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B9617B8-D60C-A71F-9D9F-462BE601BC72}"/>
              </a:ext>
            </a:extLst>
          </p:cNvPr>
          <p:cNvSpPr/>
          <p:nvPr/>
        </p:nvSpPr>
        <p:spPr>
          <a:xfrm>
            <a:off x="1516197" y="4605389"/>
            <a:ext cx="8674735" cy="0"/>
          </a:xfrm>
          <a:custGeom>
            <a:avLst/>
            <a:gdLst/>
            <a:ahLst/>
            <a:cxnLst/>
            <a:rect l="l" t="t" r="r" b="b"/>
            <a:pathLst>
              <a:path w="8674735">
                <a:moveTo>
                  <a:pt x="0" y="0"/>
                </a:moveTo>
                <a:lnTo>
                  <a:pt x="86746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FFB0E561-968F-6A09-E45F-DCE2B10873E1}"/>
              </a:ext>
            </a:extLst>
          </p:cNvPr>
          <p:cNvSpPr txBox="1"/>
          <p:nvPr/>
        </p:nvSpPr>
        <p:spPr>
          <a:xfrm>
            <a:off x="1509822" y="2174859"/>
            <a:ext cx="11188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FDA’s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30" dirty="0">
                <a:solidFill>
                  <a:srgbClr val="00CD82"/>
                </a:solidFill>
                <a:latin typeface="Tahoma"/>
                <a:cs typeface="Tahoma"/>
              </a:rPr>
              <a:t>use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00CD82"/>
                </a:solidFill>
                <a:latin typeface="Tahoma"/>
                <a:cs typeface="Tahoma"/>
              </a:rPr>
              <a:t>of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00CD82"/>
                </a:solidFill>
                <a:latin typeface="Tahoma"/>
                <a:cs typeface="Tahoma"/>
              </a:rPr>
              <a:t>RWE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EDBCF84-B527-1FB3-D898-E8B57F15F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60790"/>
              </p:ext>
            </p:extLst>
          </p:nvPr>
        </p:nvGraphicFramePr>
        <p:xfrm>
          <a:off x="1516197" y="2266934"/>
          <a:ext cx="8676637" cy="218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n=27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n=46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n=15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n=88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spc="20" dirty="0">
                          <a:latin typeface="Tahoma"/>
                          <a:cs typeface="Tahoma"/>
                        </a:rPr>
                        <a:t>Substantial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35" dirty="0">
                          <a:latin typeface="Tahoma"/>
                          <a:cs typeface="Tahoma"/>
                        </a:rPr>
                        <a:t>primary</a:t>
                      </a:r>
                      <a:r>
                        <a:rPr sz="10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30" dirty="0">
                          <a:latin typeface="Tahoma"/>
                          <a:cs typeface="Tahoma"/>
                        </a:rPr>
                        <a:t>evidence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(11%)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(9%)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(7%)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8</a:t>
                      </a:r>
                      <a:r>
                        <a:rPr sz="1200" b="1" spc="-7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10" dirty="0">
                          <a:latin typeface="Microsoft JhengHei UI"/>
                          <a:cs typeface="Microsoft JhengHei UI"/>
                        </a:rPr>
                        <a:t>(9%)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Supportive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evidence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16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(59%)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30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(65%)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(73%)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57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(65%)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adequate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decision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making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(22%)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(9%)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(20%)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13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(15%)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RWE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studies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FDA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did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address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43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(7%)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(17%)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  <a:spcBef>
                          <a:spcPts val="12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3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10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(11%)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7">
            <a:extLst>
              <a:ext uri="{FF2B5EF4-FFF2-40B4-BE49-F238E27FC236}">
                <a16:creationId xmlns:a16="http://schemas.microsoft.com/office/drawing/2014/main" id="{5454C243-D7B0-2568-F0EE-84D9640DED82}"/>
              </a:ext>
            </a:extLst>
          </p:cNvPr>
          <p:cNvSpPr txBox="1"/>
          <p:nvPr/>
        </p:nvSpPr>
        <p:spPr>
          <a:xfrm>
            <a:off x="4851376" y="2070084"/>
            <a:ext cx="1801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2019	</a:t>
            </a:r>
            <a:r>
              <a:rPr sz="1000" b="1" spc="-30" dirty="0">
                <a:solidFill>
                  <a:srgbClr val="00CD82"/>
                </a:solidFill>
                <a:latin typeface="Tahoma"/>
                <a:cs typeface="Tahoma"/>
              </a:rPr>
              <a:t>2020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94944020-385D-C15E-65FA-4D5FCB1996AA}"/>
              </a:ext>
            </a:extLst>
          </p:cNvPr>
          <p:cNvSpPr txBox="1"/>
          <p:nvPr/>
        </p:nvSpPr>
        <p:spPr>
          <a:xfrm>
            <a:off x="7288800" y="2070084"/>
            <a:ext cx="13525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5" dirty="0">
                <a:solidFill>
                  <a:srgbClr val="00CD82"/>
                </a:solidFill>
                <a:latin typeface="Tahoma"/>
                <a:cs typeface="Tahoma"/>
              </a:rPr>
              <a:t>2021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50" dirty="0">
                <a:solidFill>
                  <a:srgbClr val="00CD82"/>
                </a:solidFill>
                <a:latin typeface="Tahoma"/>
                <a:cs typeface="Tahoma"/>
              </a:rPr>
              <a:t>(Jan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5" dirty="0">
                <a:solidFill>
                  <a:srgbClr val="00CD82"/>
                </a:solidFill>
                <a:latin typeface="Tahoma"/>
                <a:cs typeface="Tahoma"/>
              </a:rPr>
              <a:t>1-June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00CD82"/>
                </a:solidFill>
                <a:latin typeface="Tahoma"/>
                <a:cs typeface="Tahoma"/>
              </a:rPr>
              <a:t>30)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61A0D3D-8206-9346-329E-920742C9CD82}"/>
              </a:ext>
            </a:extLst>
          </p:cNvPr>
          <p:cNvSpPr txBox="1"/>
          <p:nvPr/>
        </p:nvSpPr>
        <p:spPr>
          <a:xfrm>
            <a:off x="9266292" y="2070084"/>
            <a:ext cx="3568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Total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B03115B4-7504-7D24-07EE-C0025DD0DABD}"/>
              </a:ext>
            </a:extLst>
          </p:cNvPr>
          <p:cNvSpPr txBox="1"/>
          <p:nvPr/>
        </p:nvSpPr>
        <p:spPr>
          <a:xfrm>
            <a:off x="741338" y="1304563"/>
            <a:ext cx="1008994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latin typeface="Lucida Sans Unicode"/>
                <a:cs typeface="Lucida Sans Unicode"/>
              </a:rPr>
              <a:t>Observed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FDA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use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of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applicant-submitted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RWE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in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considered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approvals,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January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-80" dirty="0">
                <a:latin typeface="Lucida Sans Unicode"/>
                <a:cs typeface="Lucida Sans Unicode"/>
              </a:rPr>
              <a:t>2019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to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June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-90" dirty="0">
                <a:latin typeface="Lucida Sans Unicode"/>
                <a:cs typeface="Lucida Sans Unicode"/>
              </a:rPr>
              <a:t>2021</a:t>
            </a:r>
            <a:endParaRPr sz="1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3056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FDA’s feedback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318B89F-E8C5-A6B3-2B2F-5CA0DF512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642142"/>
            <a:ext cx="8229600" cy="38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FDA’s feedback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7326AC7-731B-D863-3E23-5BDC96B654DC}"/>
              </a:ext>
            </a:extLst>
          </p:cNvPr>
          <p:cNvSpPr/>
          <p:nvPr/>
        </p:nvSpPr>
        <p:spPr>
          <a:xfrm>
            <a:off x="2238082" y="3344061"/>
            <a:ext cx="6473190" cy="0"/>
          </a:xfrm>
          <a:custGeom>
            <a:avLst/>
            <a:gdLst/>
            <a:ahLst/>
            <a:cxnLst/>
            <a:rect l="l" t="t" r="r" b="b"/>
            <a:pathLst>
              <a:path w="6473190">
                <a:moveTo>
                  <a:pt x="0" y="0"/>
                </a:moveTo>
                <a:lnTo>
                  <a:pt x="64730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F7B2FDB-0ECF-FD71-6CCC-12DDA2DCDB69}"/>
              </a:ext>
            </a:extLst>
          </p:cNvPr>
          <p:cNvSpPr/>
          <p:nvPr/>
        </p:nvSpPr>
        <p:spPr>
          <a:xfrm>
            <a:off x="2238082" y="3855336"/>
            <a:ext cx="6473190" cy="0"/>
          </a:xfrm>
          <a:custGeom>
            <a:avLst/>
            <a:gdLst/>
            <a:ahLst/>
            <a:cxnLst/>
            <a:rect l="l" t="t" r="r" b="b"/>
            <a:pathLst>
              <a:path w="6473190">
                <a:moveTo>
                  <a:pt x="0" y="0"/>
                </a:moveTo>
                <a:lnTo>
                  <a:pt x="6473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8C34EE5-4FFF-240A-EEEC-9BA1E4C160B0}"/>
              </a:ext>
            </a:extLst>
          </p:cNvPr>
          <p:cNvSpPr txBox="1"/>
          <p:nvPr/>
        </p:nvSpPr>
        <p:spPr>
          <a:xfrm>
            <a:off x="2231707" y="2698142"/>
            <a:ext cx="5927090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Lucida Sans Unicode"/>
              <a:cs typeface="Lucida Sans Unicode"/>
            </a:endParaRPr>
          </a:p>
          <a:p>
            <a:pPr marL="4733925" algn="ctr">
              <a:lnSpc>
                <a:spcPct val="100000"/>
              </a:lnSpc>
            </a:pP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All</a:t>
            </a:r>
            <a:endParaRPr sz="1000" dirty="0">
              <a:latin typeface="Tahoma"/>
              <a:cs typeface="Tahoma"/>
            </a:endParaRPr>
          </a:p>
          <a:p>
            <a:pPr marL="4733925" algn="ctr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solidFill>
                  <a:srgbClr val="045757"/>
                </a:solidFill>
                <a:latin typeface="Lucida Sans Unicode"/>
                <a:cs typeface="Lucida Sans Unicode"/>
              </a:rPr>
              <a:t>of</a:t>
            </a:r>
            <a:r>
              <a:rPr sz="1000" spc="-50" dirty="0">
                <a:solidFill>
                  <a:srgbClr val="045757"/>
                </a:solidFill>
                <a:latin typeface="Lucida Sans Unicode"/>
                <a:cs typeface="Lucida Sans Unicode"/>
              </a:rPr>
              <a:t> </a:t>
            </a:r>
            <a:r>
              <a:rPr sz="1000" spc="-135" dirty="0">
                <a:solidFill>
                  <a:srgbClr val="045757"/>
                </a:solidFill>
                <a:latin typeface="Lucida Sans Unicode"/>
                <a:cs typeface="Lucida Sans Unicode"/>
              </a:rPr>
              <a:t>n=116</a:t>
            </a:r>
            <a:r>
              <a:rPr sz="1000" spc="-50" dirty="0">
                <a:solidFill>
                  <a:srgbClr val="045757"/>
                </a:solidFill>
                <a:latin typeface="Lucida Sans Unicode"/>
                <a:cs typeface="Lucida Sans Unicode"/>
              </a:rPr>
              <a:t> </a:t>
            </a:r>
            <a:r>
              <a:rPr sz="1000" spc="35" dirty="0">
                <a:solidFill>
                  <a:srgbClr val="045757"/>
                </a:solidFill>
                <a:latin typeface="Lucida Sans Unicode"/>
                <a:cs typeface="Lucida Sans Unicode"/>
              </a:rPr>
              <a:t>approvals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C3496D5-1EC6-95A1-A1EA-18EB73714A62}"/>
              </a:ext>
            </a:extLst>
          </p:cNvPr>
          <p:cNvSpPr txBox="1"/>
          <p:nvPr/>
        </p:nvSpPr>
        <p:spPr>
          <a:xfrm>
            <a:off x="2231707" y="3500955"/>
            <a:ext cx="1827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Tahoma"/>
                <a:cs typeface="Tahoma"/>
              </a:rPr>
              <a:t>Received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55" dirty="0">
                <a:latin typeface="Tahoma"/>
                <a:cs typeface="Tahoma"/>
              </a:rPr>
              <a:t>any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-5" dirty="0">
                <a:latin typeface="Tahoma"/>
                <a:cs typeface="Tahoma"/>
              </a:rPr>
              <a:t>FDA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35" dirty="0">
                <a:latin typeface="Tahoma"/>
                <a:cs typeface="Tahoma"/>
              </a:rPr>
              <a:t>feedback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B5A7690-B45E-0808-9CD2-E09F49CB2A36}"/>
              </a:ext>
            </a:extLst>
          </p:cNvPr>
          <p:cNvSpPr txBox="1"/>
          <p:nvPr/>
        </p:nvSpPr>
        <p:spPr>
          <a:xfrm>
            <a:off x="7224212" y="3490415"/>
            <a:ext cx="675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Microsoft JhengHei UI"/>
                <a:cs typeface="Microsoft JhengHei UI"/>
              </a:rPr>
              <a:t>37</a:t>
            </a:r>
            <a:r>
              <a:rPr sz="1200" b="1" spc="-25" dirty="0">
                <a:latin typeface="Microsoft JhengHei UI"/>
                <a:cs typeface="Microsoft JhengHei UI"/>
              </a:rPr>
              <a:t> </a:t>
            </a:r>
            <a:r>
              <a:rPr sz="1200" b="1" spc="5" dirty="0">
                <a:latin typeface="Microsoft JhengHei UI"/>
                <a:cs typeface="Microsoft JhengHei UI"/>
              </a:rPr>
              <a:t>(32%)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E6C65-DB64-F1F7-619A-3177FC3713FE}"/>
              </a:ext>
            </a:extLst>
          </p:cNvPr>
          <p:cNvSpPr txBox="1"/>
          <p:nvPr/>
        </p:nvSpPr>
        <p:spPr>
          <a:xfrm>
            <a:off x="358391" y="2016762"/>
            <a:ext cx="10232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20" dirty="0">
                <a:latin typeface="Lucida Sans Unicode"/>
                <a:cs typeface="Lucida Sans Unicode"/>
              </a:rPr>
              <a:t>Observed</a:t>
            </a:r>
            <a:r>
              <a:rPr lang="en-US" sz="1400" spc="-30" dirty="0">
                <a:latin typeface="Lucida Sans Unicode"/>
                <a:cs typeface="Lucida Sans Unicode"/>
              </a:rPr>
              <a:t> </a:t>
            </a:r>
            <a:r>
              <a:rPr lang="en-US" sz="1400" spc="-25" dirty="0">
                <a:latin typeface="Lucida Sans Unicode"/>
                <a:cs typeface="Lucida Sans Unicode"/>
              </a:rPr>
              <a:t>FDA </a:t>
            </a:r>
            <a:r>
              <a:rPr lang="en-US" sz="1400" spc="15" dirty="0">
                <a:latin typeface="Lucida Sans Unicode"/>
                <a:cs typeface="Lucida Sans Unicode"/>
              </a:rPr>
              <a:t>feedback,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30" dirty="0">
                <a:latin typeface="Lucida Sans Unicode"/>
                <a:cs typeface="Lucida Sans Unicode"/>
              </a:rPr>
              <a:t>by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-10" dirty="0">
                <a:latin typeface="Lucida Sans Unicode"/>
                <a:cs typeface="Lucida Sans Unicode"/>
              </a:rPr>
              <a:t>benefit/risk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35" dirty="0">
                <a:latin typeface="Lucida Sans Unicode"/>
                <a:cs typeface="Lucida Sans Unicode"/>
              </a:rPr>
              <a:t>evidence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5" dirty="0">
                <a:latin typeface="Lucida Sans Unicode"/>
                <a:cs typeface="Lucida Sans Unicode"/>
              </a:rPr>
              <a:t>classification,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55" dirty="0">
                <a:latin typeface="Lucida Sans Unicode"/>
                <a:cs typeface="Lucida Sans Unicode"/>
              </a:rPr>
              <a:t>January</a:t>
            </a:r>
            <a:r>
              <a:rPr lang="en-US" sz="1400" spc="-30" dirty="0">
                <a:latin typeface="Lucida Sans Unicode"/>
                <a:cs typeface="Lucida Sans Unicode"/>
              </a:rPr>
              <a:t> </a:t>
            </a:r>
            <a:r>
              <a:rPr lang="en-US" sz="1400" spc="-80" dirty="0">
                <a:latin typeface="Lucida Sans Unicode"/>
                <a:cs typeface="Lucida Sans Unicode"/>
              </a:rPr>
              <a:t>2019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5" dirty="0">
                <a:latin typeface="Lucida Sans Unicode"/>
                <a:cs typeface="Lucida Sans Unicode"/>
              </a:rPr>
              <a:t>to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60" dirty="0">
                <a:latin typeface="Lucida Sans Unicode"/>
                <a:cs typeface="Lucida Sans Unicode"/>
              </a:rPr>
              <a:t>June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-90" dirty="0">
                <a:latin typeface="Lucida Sans Unicode"/>
                <a:cs typeface="Lucida Sans Unicode"/>
              </a:rPr>
              <a:t>2021.</a:t>
            </a:r>
            <a:endParaRPr lang="en-US" sz="14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5037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Qualifying FDA’s RWE study concerns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9D3F015-25D7-E876-4CB1-95D4B9749B58}"/>
              </a:ext>
            </a:extLst>
          </p:cNvPr>
          <p:cNvSpPr/>
          <p:nvPr/>
        </p:nvSpPr>
        <p:spPr>
          <a:xfrm>
            <a:off x="2096568" y="2473205"/>
            <a:ext cx="6473190" cy="0"/>
          </a:xfrm>
          <a:custGeom>
            <a:avLst/>
            <a:gdLst/>
            <a:ahLst/>
            <a:cxnLst/>
            <a:rect l="l" t="t" r="r" b="b"/>
            <a:pathLst>
              <a:path w="6473190">
                <a:moveTo>
                  <a:pt x="0" y="0"/>
                </a:moveTo>
                <a:lnTo>
                  <a:pt x="64730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E188A44-25E0-3436-D0E5-87BA0D7FECB1}"/>
              </a:ext>
            </a:extLst>
          </p:cNvPr>
          <p:cNvSpPr/>
          <p:nvPr/>
        </p:nvSpPr>
        <p:spPr>
          <a:xfrm>
            <a:off x="2096568" y="2984480"/>
            <a:ext cx="6473190" cy="0"/>
          </a:xfrm>
          <a:custGeom>
            <a:avLst/>
            <a:gdLst/>
            <a:ahLst/>
            <a:cxnLst/>
            <a:rect l="l" t="t" r="r" b="b"/>
            <a:pathLst>
              <a:path w="6473190">
                <a:moveTo>
                  <a:pt x="0" y="0"/>
                </a:moveTo>
                <a:lnTo>
                  <a:pt x="6473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EC5A32D-15C4-8477-95B3-568D6F048873}"/>
              </a:ext>
            </a:extLst>
          </p:cNvPr>
          <p:cNvSpPr/>
          <p:nvPr/>
        </p:nvSpPr>
        <p:spPr>
          <a:xfrm>
            <a:off x="2096568" y="3495755"/>
            <a:ext cx="6473190" cy="0"/>
          </a:xfrm>
          <a:custGeom>
            <a:avLst/>
            <a:gdLst/>
            <a:ahLst/>
            <a:cxnLst/>
            <a:rect l="l" t="t" r="r" b="b"/>
            <a:pathLst>
              <a:path w="6473190">
                <a:moveTo>
                  <a:pt x="0" y="0"/>
                </a:moveTo>
                <a:lnTo>
                  <a:pt x="6473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DDFBDB0-BC5D-D0F7-9BF4-EEF4998B35E6}"/>
              </a:ext>
            </a:extLst>
          </p:cNvPr>
          <p:cNvSpPr/>
          <p:nvPr/>
        </p:nvSpPr>
        <p:spPr>
          <a:xfrm>
            <a:off x="2096568" y="4007030"/>
            <a:ext cx="6473190" cy="0"/>
          </a:xfrm>
          <a:custGeom>
            <a:avLst/>
            <a:gdLst/>
            <a:ahLst/>
            <a:cxnLst/>
            <a:rect l="l" t="t" r="r" b="b"/>
            <a:pathLst>
              <a:path w="6473190">
                <a:moveTo>
                  <a:pt x="0" y="0"/>
                </a:moveTo>
                <a:lnTo>
                  <a:pt x="6473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F003D01-96A8-7BB2-46EE-4CF921E8DD23}"/>
              </a:ext>
            </a:extLst>
          </p:cNvPr>
          <p:cNvSpPr/>
          <p:nvPr/>
        </p:nvSpPr>
        <p:spPr>
          <a:xfrm>
            <a:off x="2096568" y="4518304"/>
            <a:ext cx="6473190" cy="0"/>
          </a:xfrm>
          <a:custGeom>
            <a:avLst/>
            <a:gdLst/>
            <a:ahLst/>
            <a:cxnLst/>
            <a:rect l="l" t="t" r="r" b="b"/>
            <a:pathLst>
              <a:path w="6473190">
                <a:moveTo>
                  <a:pt x="0" y="0"/>
                </a:moveTo>
                <a:lnTo>
                  <a:pt x="64730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3671E0E-0A0D-E5BF-B097-1DCFB222D498}"/>
              </a:ext>
            </a:extLst>
          </p:cNvPr>
          <p:cNvSpPr/>
          <p:nvPr/>
        </p:nvSpPr>
        <p:spPr>
          <a:xfrm>
            <a:off x="2096568" y="5029579"/>
            <a:ext cx="6473190" cy="0"/>
          </a:xfrm>
          <a:custGeom>
            <a:avLst/>
            <a:gdLst/>
            <a:ahLst/>
            <a:cxnLst/>
            <a:rect l="l" t="t" r="r" b="b"/>
            <a:pathLst>
              <a:path w="6473190">
                <a:moveTo>
                  <a:pt x="0" y="0"/>
                </a:moveTo>
                <a:lnTo>
                  <a:pt x="64730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1193C2D2-7587-9819-0E51-B2E64117F894}"/>
              </a:ext>
            </a:extLst>
          </p:cNvPr>
          <p:cNvSpPr txBox="1"/>
          <p:nvPr/>
        </p:nvSpPr>
        <p:spPr>
          <a:xfrm>
            <a:off x="2090193" y="1827286"/>
            <a:ext cx="664083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Tahoma"/>
              <a:cs typeface="Tahoma"/>
            </a:endParaRPr>
          </a:p>
          <a:p>
            <a:pPr marL="4019550" algn="ctr">
              <a:lnSpc>
                <a:spcPct val="100000"/>
              </a:lnSpc>
            </a:pP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All</a:t>
            </a:r>
            <a:endParaRPr sz="1000" dirty="0">
              <a:latin typeface="Tahoma"/>
              <a:cs typeface="Tahoma"/>
            </a:endParaRPr>
          </a:p>
          <a:p>
            <a:pPr marL="4020185" algn="ctr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solidFill>
                  <a:srgbClr val="045757"/>
                </a:solidFill>
                <a:latin typeface="Lucida Sans Unicode"/>
                <a:cs typeface="Lucida Sans Unicode"/>
              </a:rPr>
              <a:t>of</a:t>
            </a:r>
            <a:r>
              <a:rPr sz="1000" spc="-50" dirty="0">
                <a:solidFill>
                  <a:srgbClr val="045757"/>
                </a:solidFill>
                <a:latin typeface="Lucida Sans Unicode"/>
                <a:cs typeface="Lucida Sans Unicode"/>
              </a:rPr>
              <a:t> </a:t>
            </a:r>
            <a:r>
              <a:rPr sz="1000" spc="-135" dirty="0">
                <a:solidFill>
                  <a:srgbClr val="045757"/>
                </a:solidFill>
                <a:latin typeface="Lucida Sans Unicode"/>
                <a:cs typeface="Lucida Sans Unicode"/>
              </a:rPr>
              <a:t>n=116</a:t>
            </a:r>
            <a:r>
              <a:rPr sz="1000" spc="-50" dirty="0">
                <a:solidFill>
                  <a:srgbClr val="045757"/>
                </a:solidFill>
                <a:latin typeface="Lucida Sans Unicode"/>
                <a:cs typeface="Lucida Sans Unicode"/>
              </a:rPr>
              <a:t> </a:t>
            </a:r>
            <a:r>
              <a:rPr sz="1000" spc="35" dirty="0">
                <a:solidFill>
                  <a:srgbClr val="045757"/>
                </a:solidFill>
                <a:latin typeface="Lucida Sans Unicode"/>
                <a:cs typeface="Lucida Sans Unicode"/>
              </a:rPr>
              <a:t>approvals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316D21B-CF9B-471E-2EF3-BE34D92E2442}"/>
              </a:ext>
            </a:extLst>
          </p:cNvPr>
          <p:cNvSpPr txBox="1"/>
          <p:nvPr/>
        </p:nvSpPr>
        <p:spPr>
          <a:xfrm>
            <a:off x="2090193" y="2630099"/>
            <a:ext cx="1827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Tahoma"/>
                <a:cs typeface="Tahoma"/>
              </a:rPr>
              <a:t>Received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55" dirty="0">
                <a:latin typeface="Tahoma"/>
                <a:cs typeface="Tahoma"/>
              </a:rPr>
              <a:t>any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-5" dirty="0">
                <a:latin typeface="Tahoma"/>
                <a:cs typeface="Tahoma"/>
              </a:rPr>
              <a:t>FDA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35" dirty="0">
                <a:latin typeface="Tahoma"/>
                <a:cs typeface="Tahoma"/>
              </a:rPr>
              <a:t>feedback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5B62035-EA88-DC56-EC16-AF8A09A151DE}"/>
              </a:ext>
            </a:extLst>
          </p:cNvPr>
          <p:cNvSpPr txBox="1"/>
          <p:nvPr/>
        </p:nvSpPr>
        <p:spPr>
          <a:xfrm>
            <a:off x="7082698" y="2619559"/>
            <a:ext cx="675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Microsoft JhengHei UI"/>
                <a:cs typeface="Microsoft JhengHei UI"/>
              </a:rPr>
              <a:t>37</a:t>
            </a:r>
            <a:r>
              <a:rPr sz="1200" b="1" spc="-25" dirty="0">
                <a:latin typeface="Microsoft JhengHei UI"/>
                <a:cs typeface="Microsoft JhengHei UI"/>
              </a:rPr>
              <a:t> </a:t>
            </a:r>
            <a:r>
              <a:rPr sz="1200" b="1" spc="5" dirty="0">
                <a:latin typeface="Microsoft JhengHei UI"/>
                <a:cs typeface="Microsoft JhengHei UI"/>
              </a:rPr>
              <a:t>(32%)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6BA88098-3133-F39E-52FA-C3EE4BE138F1}"/>
              </a:ext>
            </a:extLst>
          </p:cNvPr>
          <p:cNvSpPr txBox="1"/>
          <p:nvPr/>
        </p:nvSpPr>
        <p:spPr>
          <a:xfrm>
            <a:off x="2090193" y="3141375"/>
            <a:ext cx="16122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40" dirty="0">
                <a:latin typeface="Tahoma"/>
                <a:cs typeface="Tahoma"/>
              </a:rPr>
              <a:t>…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25" dirty="0">
                <a:latin typeface="Tahoma"/>
                <a:cs typeface="Tahoma"/>
              </a:rPr>
              <a:t>Methodological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25" dirty="0">
                <a:latin typeface="Tahoma"/>
                <a:cs typeface="Tahoma"/>
              </a:rPr>
              <a:t>issues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DEB5BF87-7B59-17AE-EC07-C4746A92E92A}"/>
              </a:ext>
            </a:extLst>
          </p:cNvPr>
          <p:cNvSpPr txBox="1"/>
          <p:nvPr/>
        </p:nvSpPr>
        <p:spPr>
          <a:xfrm>
            <a:off x="7316328" y="3130834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Microsoft JhengHei UI"/>
                <a:cs typeface="Microsoft JhengHei UI"/>
              </a:rPr>
              <a:t>23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48E463CF-4589-042B-717B-9A40938F3051}"/>
              </a:ext>
            </a:extLst>
          </p:cNvPr>
          <p:cNvSpPr txBox="1"/>
          <p:nvPr/>
        </p:nvSpPr>
        <p:spPr>
          <a:xfrm>
            <a:off x="2117117" y="3652650"/>
            <a:ext cx="1491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40" dirty="0">
                <a:latin typeface="Tahoma"/>
                <a:cs typeface="Tahoma"/>
              </a:rPr>
              <a:t>…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35" dirty="0">
                <a:latin typeface="Tahoma"/>
                <a:cs typeface="Tahoma"/>
              </a:rPr>
              <a:t>Sample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5" dirty="0">
                <a:latin typeface="Tahoma"/>
                <a:cs typeface="Tahoma"/>
              </a:rPr>
              <a:t>size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35" dirty="0">
                <a:latin typeface="Tahoma"/>
                <a:cs typeface="Tahoma"/>
              </a:rPr>
              <a:t>concern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17FD304-7E4A-04B9-E33F-FFA177F3328E}"/>
              </a:ext>
            </a:extLst>
          </p:cNvPr>
          <p:cNvSpPr txBox="1"/>
          <p:nvPr/>
        </p:nvSpPr>
        <p:spPr>
          <a:xfrm>
            <a:off x="7362048" y="3642109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Microsoft JhengHei UI"/>
                <a:cs typeface="Microsoft JhengHei UI"/>
              </a:rPr>
              <a:t>8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D99F41B-B190-091D-61C1-5BAB60ECCAA0}"/>
              </a:ext>
            </a:extLst>
          </p:cNvPr>
          <p:cNvSpPr txBox="1"/>
          <p:nvPr/>
        </p:nvSpPr>
        <p:spPr>
          <a:xfrm>
            <a:off x="2090193" y="4163924"/>
            <a:ext cx="21456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40" dirty="0">
                <a:latin typeface="Tahoma"/>
                <a:cs typeface="Tahoma"/>
              </a:rPr>
              <a:t>…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30" dirty="0">
                <a:latin typeface="Tahoma"/>
                <a:cs typeface="Tahoma"/>
              </a:rPr>
              <a:t>Omission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-5" dirty="0">
                <a:latin typeface="Tahoma"/>
                <a:cs typeface="Tahoma"/>
              </a:rPr>
              <a:t>of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25" dirty="0">
                <a:latin typeface="Tahoma"/>
                <a:cs typeface="Tahoma"/>
              </a:rPr>
              <a:t>patient-level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50" dirty="0">
                <a:latin typeface="Tahoma"/>
                <a:cs typeface="Tahoma"/>
              </a:rPr>
              <a:t>data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578FFD9B-38BE-03FE-94A1-5BB29EA9044A}"/>
              </a:ext>
            </a:extLst>
          </p:cNvPr>
          <p:cNvSpPr txBox="1"/>
          <p:nvPr/>
        </p:nvSpPr>
        <p:spPr>
          <a:xfrm>
            <a:off x="7362048" y="4153384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Microsoft JhengHei UI"/>
                <a:cs typeface="Microsoft JhengHei UI"/>
              </a:rPr>
              <a:t>3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2D4E04D-7D25-6A60-2CD3-FCC19606ACED}"/>
              </a:ext>
            </a:extLst>
          </p:cNvPr>
          <p:cNvSpPr txBox="1"/>
          <p:nvPr/>
        </p:nvSpPr>
        <p:spPr>
          <a:xfrm>
            <a:off x="2090193" y="4675200"/>
            <a:ext cx="12566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40" dirty="0">
                <a:latin typeface="Tahoma"/>
                <a:cs typeface="Tahoma"/>
              </a:rPr>
              <a:t>…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10" dirty="0">
                <a:latin typeface="Tahoma"/>
                <a:cs typeface="Tahoma"/>
              </a:rPr>
              <a:t>Other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20" dirty="0">
                <a:latin typeface="Tahoma"/>
                <a:cs typeface="Tahoma"/>
              </a:rPr>
              <a:t>limitations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09C99AB-B570-D031-80D5-0C7E41278C45}"/>
              </a:ext>
            </a:extLst>
          </p:cNvPr>
          <p:cNvSpPr txBox="1"/>
          <p:nvPr/>
        </p:nvSpPr>
        <p:spPr>
          <a:xfrm>
            <a:off x="7316328" y="466465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Microsoft JhengHei UI"/>
                <a:cs typeface="Microsoft JhengHei UI"/>
              </a:rPr>
              <a:t>13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6E3CA7-7B95-CE65-2186-46FE89074A38}"/>
              </a:ext>
            </a:extLst>
          </p:cNvPr>
          <p:cNvSpPr txBox="1"/>
          <p:nvPr/>
        </p:nvSpPr>
        <p:spPr>
          <a:xfrm>
            <a:off x="338772" y="1200969"/>
            <a:ext cx="9538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20" dirty="0">
                <a:latin typeface="Lucida Sans Unicode"/>
                <a:cs typeface="Lucida Sans Unicode"/>
              </a:rPr>
              <a:t>Observed</a:t>
            </a:r>
            <a:r>
              <a:rPr lang="en-US" sz="1400" spc="-25" dirty="0">
                <a:latin typeface="Lucida Sans Unicode"/>
                <a:cs typeface="Lucida Sans Unicode"/>
              </a:rPr>
              <a:t> FDA</a:t>
            </a:r>
            <a:r>
              <a:rPr lang="en-US" sz="1400" spc="-20" dirty="0">
                <a:latin typeface="Lucida Sans Unicode"/>
                <a:cs typeface="Lucida Sans Unicode"/>
              </a:rPr>
              <a:t> </a:t>
            </a:r>
            <a:r>
              <a:rPr lang="en-US" sz="1400" spc="15" dirty="0">
                <a:latin typeface="Lucida Sans Unicode"/>
                <a:cs typeface="Lucida Sans Unicode"/>
              </a:rPr>
              <a:t>feedback,</a:t>
            </a:r>
            <a:r>
              <a:rPr lang="en-US" sz="1400" spc="-20" dirty="0">
                <a:latin typeface="Lucida Sans Unicode"/>
                <a:cs typeface="Lucida Sans Unicode"/>
              </a:rPr>
              <a:t> </a:t>
            </a:r>
            <a:r>
              <a:rPr lang="en-US" sz="1400" spc="30" dirty="0">
                <a:latin typeface="Lucida Sans Unicode"/>
                <a:cs typeface="Lucida Sans Unicode"/>
              </a:rPr>
              <a:t>by</a:t>
            </a:r>
            <a:r>
              <a:rPr lang="en-US" sz="1400" spc="-20" dirty="0">
                <a:latin typeface="Lucida Sans Unicode"/>
                <a:cs typeface="Lucida Sans Unicode"/>
              </a:rPr>
              <a:t> </a:t>
            </a:r>
            <a:r>
              <a:rPr lang="en-US" sz="1400" spc="-10" dirty="0">
                <a:latin typeface="Lucida Sans Unicode"/>
                <a:cs typeface="Lucida Sans Unicode"/>
              </a:rPr>
              <a:t>benefit/risk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35" dirty="0">
                <a:latin typeface="Lucida Sans Unicode"/>
                <a:cs typeface="Lucida Sans Unicode"/>
              </a:rPr>
              <a:t>evidence</a:t>
            </a:r>
            <a:r>
              <a:rPr lang="en-US" sz="1400" spc="-20" dirty="0">
                <a:latin typeface="Lucida Sans Unicode"/>
                <a:cs typeface="Lucida Sans Unicode"/>
              </a:rPr>
              <a:t> </a:t>
            </a:r>
            <a:r>
              <a:rPr lang="en-US" sz="1400" spc="5" dirty="0">
                <a:latin typeface="Lucida Sans Unicode"/>
                <a:cs typeface="Lucida Sans Unicode"/>
              </a:rPr>
              <a:t>classification,</a:t>
            </a:r>
            <a:r>
              <a:rPr lang="en-US" sz="1400" spc="-20" dirty="0">
                <a:latin typeface="Lucida Sans Unicode"/>
                <a:cs typeface="Lucida Sans Unicode"/>
              </a:rPr>
              <a:t> </a:t>
            </a:r>
            <a:r>
              <a:rPr lang="en-US" sz="1400" spc="55" dirty="0">
                <a:latin typeface="Lucida Sans Unicode"/>
                <a:cs typeface="Lucida Sans Unicode"/>
              </a:rPr>
              <a:t>January</a:t>
            </a:r>
            <a:r>
              <a:rPr lang="en-US" sz="1400" spc="-20" dirty="0">
                <a:latin typeface="Lucida Sans Unicode"/>
                <a:cs typeface="Lucida Sans Unicode"/>
              </a:rPr>
              <a:t> </a:t>
            </a:r>
            <a:r>
              <a:rPr lang="en-US" sz="1400" spc="-80" dirty="0">
                <a:latin typeface="Lucida Sans Unicode"/>
                <a:cs typeface="Lucida Sans Unicode"/>
              </a:rPr>
              <a:t>2019</a:t>
            </a:r>
            <a:r>
              <a:rPr lang="en-US" sz="1400" spc="-25" dirty="0">
                <a:latin typeface="Lucida Sans Unicode"/>
                <a:cs typeface="Lucida Sans Unicode"/>
              </a:rPr>
              <a:t> </a:t>
            </a:r>
            <a:r>
              <a:rPr lang="en-US" sz="1400" spc="5" dirty="0">
                <a:latin typeface="Lucida Sans Unicode"/>
                <a:cs typeface="Lucida Sans Unicode"/>
              </a:rPr>
              <a:t>to</a:t>
            </a:r>
            <a:r>
              <a:rPr lang="en-US" sz="1400" spc="-20" dirty="0">
                <a:latin typeface="Lucida Sans Unicode"/>
                <a:cs typeface="Lucida Sans Unicode"/>
              </a:rPr>
              <a:t> </a:t>
            </a:r>
            <a:r>
              <a:rPr lang="en-US" sz="1400" spc="60" dirty="0">
                <a:latin typeface="Lucida Sans Unicode"/>
                <a:cs typeface="Lucida Sans Unicode"/>
              </a:rPr>
              <a:t>June</a:t>
            </a:r>
            <a:r>
              <a:rPr lang="en-US" sz="1400" spc="-20" dirty="0">
                <a:latin typeface="Lucida Sans Unicode"/>
                <a:cs typeface="Lucida Sans Unicode"/>
              </a:rPr>
              <a:t> </a:t>
            </a:r>
            <a:r>
              <a:rPr lang="en-US" sz="1400" spc="-90" dirty="0">
                <a:latin typeface="Lucida Sans Unicode"/>
                <a:cs typeface="Lucida Sans Unicode"/>
              </a:rPr>
              <a:t>2021.</a:t>
            </a:r>
            <a:r>
              <a:rPr lang="en-US" sz="1400" spc="170" dirty="0">
                <a:latin typeface="Lucida Sans Unicode"/>
                <a:cs typeface="Lucida Sans Unicode"/>
              </a:rPr>
              <a:t> </a:t>
            </a:r>
            <a:r>
              <a:rPr lang="en-US" sz="1400" b="1" spc="20" dirty="0">
                <a:latin typeface="Tahoma"/>
                <a:cs typeface="Tahoma"/>
              </a:rPr>
              <a:t>Categories</a:t>
            </a:r>
            <a:r>
              <a:rPr lang="en-US" sz="1400" b="1" spc="-50" dirty="0">
                <a:latin typeface="Tahoma"/>
                <a:cs typeface="Tahoma"/>
              </a:rPr>
              <a:t> </a:t>
            </a:r>
            <a:r>
              <a:rPr lang="en-US" sz="1400" b="1" spc="25" dirty="0">
                <a:latin typeface="Tahoma"/>
                <a:cs typeface="Tahoma"/>
              </a:rPr>
              <a:t>are</a:t>
            </a:r>
            <a:r>
              <a:rPr lang="en-US" sz="1400" b="1" spc="-50" dirty="0">
                <a:latin typeface="Tahoma"/>
                <a:cs typeface="Tahoma"/>
              </a:rPr>
              <a:t> </a:t>
            </a:r>
            <a:r>
              <a:rPr lang="en-US" sz="1400" b="1" spc="10" dirty="0">
                <a:latin typeface="Tahoma"/>
                <a:cs typeface="Tahoma"/>
              </a:rPr>
              <a:t>not</a:t>
            </a:r>
            <a:r>
              <a:rPr lang="en-US" sz="1400" b="1" spc="-50" dirty="0">
                <a:latin typeface="Tahoma"/>
                <a:cs typeface="Tahoma"/>
              </a:rPr>
              <a:t> </a:t>
            </a:r>
            <a:r>
              <a:rPr lang="en-US" sz="1400" b="1" spc="25" dirty="0">
                <a:latin typeface="Tahoma"/>
                <a:cs typeface="Tahoma"/>
              </a:rPr>
              <a:t>mutually</a:t>
            </a:r>
            <a:r>
              <a:rPr lang="en-US" sz="1400" b="1" spc="-50" dirty="0">
                <a:latin typeface="Tahoma"/>
                <a:cs typeface="Tahoma"/>
              </a:rPr>
              <a:t> </a:t>
            </a:r>
            <a:r>
              <a:rPr lang="en-US" sz="1400" b="1" spc="10" dirty="0">
                <a:latin typeface="Tahoma"/>
                <a:cs typeface="Tahoma"/>
              </a:rPr>
              <a:t>exclusive.</a:t>
            </a:r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011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FDA’s feedback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4B18D06-00B2-7353-0192-DDE74FD57F41}"/>
              </a:ext>
            </a:extLst>
          </p:cNvPr>
          <p:cNvSpPr txBox="1"/>
          <p:nvPr/>
        </p:nvSpPr>
        <p:spPr>
          <a:xfrm>
            <a:off x="4779239" y="1684174"/>
            <a:ext cx="518604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“Due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to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b="1" spc="30" dirty="0">
                <a:latin typeface="Tahoma"/>
                <a:cs typeface="Tahoma"/>
              </a:rPr>
              <a:t>major</a:t>
            </a:r>
            <a:r>
              <a:rPr sz="1200" b="1" spc="-100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methodological</a:t>
            </a:r>
            <a:r>
              <a:rPr sz="1200" b="1" spc="-95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issues</a:t>
            </a:r>
            <a:r>
              <a:rPr sz="1200" b="1" spc="-100" dirty="0">
                <a:latin typeface="Tahoma"/>
                <a:cs typeface="Tahoma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(including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immortal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time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bias,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selection </a:t>
            </a:r>
            <a:r>
              <a:rPr sz="1200" spc="-10" dirty="0">
                <a:latin typeface="Lucida Sans Unicode"/>
                <a:cs typeface="Lucida Sans Unicode"/>
              </a:rPr>
              <a:t>bias, </a:t>
            </a:r>
            <a:r>
              <a:rPr sz="1200" dirty="0">
                <a:latin typeface="Lucida Sans Unicode"/>
                <a:cs typeface="Lucida Sans Unicode"/>
              </a:rPr>
              <a:t>misclassification, </a:t>
            </a:r>
            <a:r>
              <a:rPr sz="1200" spc="5" dirty="0">
                <a:latin typeface="Lucida Sans Unicode"/>
                <a:cs typeface="Lucida Sans Unicode"/>
              </a:rPr>
              <a:t>confounding, </a:t>
            </a:r>
            <a:r>
              <a:rPr sz="1200" spc="70" dirty="0">
                <a:latin typeface="Lucida Sans Unicode"/>
                <a:cs typeface="Lucida Sans Unicode"/>
              </a:rPr>
              <a:t>and </a:t>
            </a:r>
            <a:r>
              <a:rPr sz="1200" spc="5" dirty="0">
                <a:latin typeface="Lucida Sans Unicode"/>
                <a:cs typeface="Lucida Sans Unicode"/>
              </a:rPr>
              <a:t>missing </a:t>
            </a:r>
            <a:r>
              <a:rPr sz="1200" spc="40" dirty="0">
                <a:latin typeface="Lucida Sans Unicode"/>
                <a:cs typeface="Lucida Sans Unicode"/>
              </a:rPr>
              <a:t>data), </a:t>
            </a:r>
            <a:r>
              <a:rPr sz="1200" spc="45" dirty="0">
                <a:latin typeface="Lucida Sans Unicode"/>
                <a:cs typeface="Lucida Sans Unicode"/>
              </a:rPr>
              <a:t> </a:t>
            </a:r>
            <a:r>
              <a:rPr sz="1200" spc="-50" dirty="0">
                <a:latin typeface="Lucida Sans Unicode"/>
                <a:cs typeface="Lucida Sans Unicode"/>
              </a:rPr>
              <a:t>FDA </a:t>
            </a:r>
            <a:r>
              <a:rPr sz="1200" spc="10" dirty="0">
                <a:latin typeface="Lucida Sans Unicode"/>
                <a:cs typeface="Lucida Sans Unicode"/>
              </a:rPr>
              <a:t>did </a:t>
            </a:r>
            <a:r>
              <a:rPr sz="1200" spc="5" dirty="0">
                <a:latin typeface="Lucida Sans Unicode"/>
                <a:cs typeface="Lucida Sans Unicode"/>
              </a:rPr>
              <a:t>not </a:t>
            </a:r>
            <a:r>
              <a:rPr sz="1200" spc="20" dirty="0">
                <a:latin typeface="Lucida Sans Unicode"/>
                <a:cs typeface="Lucida Sans Unicode"/>
              </a:rPr>
              <a:t>consider </a:t>
            </a:r>
            <a:r>
              <a:rPr sz="1200" dirty="0">
                <a:latin typeface="Lucida Sans Unicode"/>
                <a:cs typeface="Lucida Sans Unicode"/>
              </a:rPr>
              <a:t>RWD </a:t>
            </a:r>
            <a:r>
              <a:rPr sz="1200" spc="65" dirty="0">
                <a:latin typeface="Lucida Sans Unicode"/>
                <a:cs typeface="Lucida Sans Unicode"/>
              </a:rPr>
              <a:t>adequate </a:t>
            </a:r>
            <a:r>
              <a:rPr sz="1200" spc="5" dirty="0">
                <a:latin typeface="Lucida Sans Unicode"/>
                <a:cs typeface="Lucida Sans Unicode"/>
              </a:rPr>
              <a:t>to </a:t>
            </a:r>
            <a:r>
              <a:rPr sz="1200" spc="10" dirty="0">
                <a:latin typeface="Lucida Sans Unicode"/>
                <a:cs typeface="Lucida Sans Unicode"/>
              </a:rPr>
              <a:t>support </a:t>
            </a:r>
            <a:r>
              <a:rPr sz="1200" spc="15" dirty="0">
                <a:latin typeface="Lucida Sans Unicode"/>
                <a:cs typeface="Lucida Sans Unicode"/>
              </a:rPr>
              <a:t>regulatory decision </a:t>
            </a:r>
            <a:r>
              <a:rPr sz="1200" spc="2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making.”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68C35C7-638D-7B4E-361F-A6B49D24A45E}"/>
              </a:ext>
            </a:extLst>
          </p:cNvPr>
          <p:cNvSpPr txBox="1"/>
          <p:nvPr/>
        </p:nvSpPr>
        <p:spPr>
          <a:xfrm>
            <a:off x="4779239" y="2863355"/>
            <a:ext cx="527304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spc="5" dirty="0">
                <a:latin typeface="Lucida Sans Unicode"/>
                <a:cs typeface="Lucida Sans Unicode"/>
              </a:rPr>
              <a:t>“While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-50" dirty="0">
                <a:latin typeface="Lucida Sans Unicode"/>
                <a:cs typeface="Lucida Sans Unicode"/>
              </a:rPr>
              <a:t>FDA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considers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[real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world]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80" dirty="0">
                <a:latin typeface="Lucida Sans Unicode"/>
                <a:cs typeface="Lucida Sans Unicode"/>
              </a:rPr>
              <a:t>data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from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[the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submitted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studies]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to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65" dirty="0">
                <a:latin typeface="Lucida Sans Unicode"/>
                <a:cs typeface="Lucida Sans Unicode"/>
              </a:rPr>
              <a:t>be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supportive,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b="1" spc="30" dirty="0">
                <a:latin typeface="Tahoma"/>
                <a:cs typeface="Tahoma"/>
              </a:rPr>
              <a:t>[the</a:t>
            </a:r>
            <a:r>
              <a:rPr sz="1200" b="1" spc="-100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sponsor]</a:t>
            </a:r>
            <a:r>
              <a:rPr sz="1200" b="1" spc="-100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did</a:t>
            </a:r>
            <a:r>
              <a:rPr sz="1200" b="1" spc="-100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not</a:t>
            </a:r>
            <a:r>
              <a:rPr sz="1200" b="1" spc="-100" dirty="0">
                <a:latin typeface="Tahoma"/>
                <a:cs typeface="Tahoma"/>
              </a:rPr>
              <a:t> </a:t>
            </a:r>
            <a:r>
              <a:rPr sz="1200" b="1" spc="40" dirty="0">
                <a:latin typeface="Tahoma"/>
                <a:cs typeface="Tahoma"/>
              </a:rPr>
              <a:t>submit</a:t>
            </a:r>
            <a:r>
              <a:rPr sz="1200" b="1" spc="-95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this</a:t>
            </a:r>
            <a:r>
              <a:rPr sz="1200" b="1" spc="-100" dirty="0">
                <a:latin typeface="Tahoma"/>
                <a:cs typeface="Tahoma"/>
              </a:rPr>
              <a:t> </a:t>
            </a:r>
            <a:r>
              <a:rPr sz="1200" b="1" spc="40" dirty="0">
                <a:latin typeface="Tahoma"/>
                <a:cs typeface="Tahoma"/>
              </a:rPr>
              <a:t>data,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spc="70" dirty="0">
                <a:latin typeface="Lucida Sans Unicode"/>
                <a:cs typeface="Lucida Sans Unicode"/>
              </a:rPr>
              <a:t>and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thus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-50" dirty="0">
                <a:latin typeface="Lucida Sans Unicode"/>
                <a:cs typeface="Lucida Sans Unicode"/>
              </a:rPr>
              <a:t>FDA </a:t>
            </a:r>
            <a:r>
              <a:rPr sz="1200" spc="-45" dirty="0">
                <a:latin typeface="Lucida Sans Unicode"/>
                <a:cs typeface="Lucida Sans Unicode"/>
              </a:rPr>
              <a:t> </a:t>
            </a:r>
            <a:r>
              <a:rPr sz="1200" spc="50" dirty="0">
                <a:latin typeface="Lucida Sans Unicode"/>
                <a:cs typeface="Lucida Sans Unicode"/>
              </a:rPr>
              <a:t>cannot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independently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verify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these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-30" dirty="0">
                <a:latin typeface="Lucida Sans Unicode"/>
                <a:cs typeface="Lucida Sans Unicode"/>
              </a:rPr>
              <a:t>results.”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0A94320-436D-86C9-0782-A83FBDB9DC79}"/>
              </a:ext>
            </a:extLst>
          </p:cNvPr>
          <p:cNvSpPr txBox="1"/>
          <p:nvPr/>
        </p:nvSpPr>
        <p:spPr>
          <a:xfrm>
            <a:off x="4779239" y="4032574"/>
            <a:ext cx="5134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spc="25" dirty="0">
                <a:latin typeface="Lucida Sans Unicode"/>
                <a:cs typeface="Lucida Sans Unicode"/>
              </a:rPr>
              <a:t>“Several </a:t>
            </a:r>
            <a:r>
              <a:rPr sz="1200" spc="20" dirty="0">
                <a:latin typeface="Lucida Sans Unicode"/>
                <a:cs typeface="Lucida Sans Unicode"/>
              </a:rPr>
              <a:t>important </a:t>
            </a:r>
            <a:r>
              <a:rPr sz="1200" spc="30" dirty="0">
                <a:latin typeface="Lucida Sans Unicode"/>
                <a:cs typeface="Lucida Sans Unicode"/>
              </a:rPr>
              <a:t>methodological </a:t>
            </a:r>
            <a:r>
              <a:rPr sz="1200" dirty="0">
                <a:latin typeface="Lucida Sans Unicode"/>
                <a:cs typeface="Lucida Sans Unicode"/>
              </a:rPr>
              <a:t>issues </a:t>
            </a:r>
            <a:r>
              <a:rPr sz="1200" spc="55" dirty="0">
                <a:latin typeface="Lucida Sans Unicode"/>
                <a:cs typeface="Lucida Sans Unicode"/>
              </a:rPr>
              <a:t>impact </a:t>
            </a:r>
            <a:r>
              <a:rPr sz="1200" spc="-5" dirty="0">
                <a:latin typeface="Lucida Sans Unicode"/>
                <a:cs typeface="Lucida Sans Unicode"/>
              </a:rPr>
              <a:t>interpretability </a:t>
            </a:r>
            <a:r>
              <a:rPr sz="1200" spc="-10" dirty="0">
                <a:latin typeface="Lucida Sans Unicode"/>
                <a:cs typeface="Lucida Sans Unicode"/>
              </a:rPr>
              <a:t>of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these </a:t>
            </a:r>
            <a:r>
              <a:rPr sz="1200" spc="-25" dirty="0">
                <a:latin typeface="Lucida Sans Unicode"/>
                <a:cs typeface="Lucida Sans Unicode"/>
              </a:rPr>
              <a:t>findings, </a:t>
            </a:r>
            <a:r>
              <a:rPr sz="1200" spc="-55" dirty="0">
                <a:latin typeface="Lucida Sans Unicode"/>
                <a:cs typeface="Lucida Sans Unicode"/>
              </a:rPr>
              <a:t>including… </a:t>
            </a:r>
            <a:r>
              <a:rPr sz="1200" b="1" spc="10" dirty="0">
                <a:latin typeface="Tahoma"/>
                <a:cs typeface="Tahoma"/>
              </a:rPr>
              <a:t>differential </a:t>
            </a:r>
            <a:r>
              <a:rPr sz="1200" b="1" spc="25" dirty="0">
                <a:latin typeface="Tahoma"/>
                <a:cs typeface="Tahoma"/>
              </a:rPr>
              <a:t>selection </a:t>
            </a:r>
            <a:r>
              <a:rPr sz="1200" b="1" spc="-5" dirty="0">
                <a:latin typeface="Tahoma"/>
                <a:cs typeface="Tahoma"/>
              </a:rPr>
              <a:t>of </a:t>
            </a:r>
            <a:r>
              <a:rPr sz="1200" b="1" spc="50" dirty="0">
                <a:latin typeface="Tahoma"/>
                <a:cs typeface="Tahoma"/>
              </a:rPr>
              <a:t>comparison 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5" dirty="0">
                <a:latin typeface="Tahoma"/>
                <a:cs typeface="Tahoma"/>
              </a:rPr>
              <a:t>groups</a:t>
            </a:r>
            <a:r>
              <a:rPr sz="1200" spc="5" dirty="0">
                <a:latin typeface="Lucida Sans Unicode"/>
                <a:cs typeface="Lucida Sans Unicode"/>
              </a:rPr>
              <a:t>,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specifically,</a:t>
            </a:r>
            <a:r>
              <a:rPr sz="1200" spc="-4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that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trial</a:t>
            </a:r>
            <a:r>
              <a:rPr sz="1200" spc="-4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patients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were</a:t>
            </a:r>
            <a:r>
              <a:rPr sz="1200" spc="-4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enrolled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from</a:t>
            </a:r>
            <a:r>
              <a:rPr sz="1200" spc="-45" dirty="0">
                <a:latin typeface="Lucida Sans Unicode"/>
                <a:cs typeface="Lucida Sans Unicode"/>
              </a:rPr>
              <a:t> </a:t>
            </a:r>
            <a:r>
              <a:rPr sz="1200" spc="85" dirty="0">
                <a:latin typeface="Lucida Sans Unicode"/>
                <a:cs typeface="Lucida Sans Unicode"/>
              </a:rPr>
              <a:t>academic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50" dirty="0">
                <a:latin typeface="Lucida Sans Unicode"/>
                <a:cs typeface="Lucida Sans Unicode"/>
              </a:rPr>
              <a:t>medical </a:t>
            </a:r>
            <a:r>
              <a:rPr sz="1200" spc="30" dirty="0">
                <a:latin typeface="Lucida Sans Unicode"/>
                <a:cs typeface="Lucida Sans Unicode"/>
              </a:rPr>
              <a:t>centers </a:t>
            </a:r>
            <a:r>
              <a:rPr sz="1200" dirty="0">
                <a:latin typeface="Lucida Sans Unicode"/>
                <a:cs typeface="Lucida Sans Unicode"/>
              </a:rPr>
              <a:t>primarily </a:t>
            </a:r>
            <a:r>
              <a:rPr sz="1200" spc="5" dirty="0">
                <a:latin typeface="Lucida Sans Unicode"/>
                <a:cs typeface="Lucida Sans Unicode"/>
              </a:rPr>
              <a:t>from </a:t>
            </a:r>
            <a:r>
              <a:rPr sz="1200" spc="-15" dirty="0">
                <a:latin typeface="Lucida Sans Unicode"/>
                <a:cs typeface="Lucida Sans Unicode"/>
              </a:rPr>
              <a:t>Europe, </a:t>
            </a:r>
            <a:r>
              <a:rPr sz="1200" dirty="0">
                <a:latin typeface="Lucida Sans Unicode"/>
                <a:cs typeface="Lucida Sans Unicode"/>
              </a:rPr>
              <a:t>while </a:t>
            </a:r>
            <a:r>
              <a:rPr sz="1200" spc="20" dirty="0">
                <a:latin typeface="Lucida Sans Unicode"/>
                <a:cs typeface="Lucida Sans Unicode"/>
              </a:rPr>
              <a:t>[RWD] </a:t>
            </a:r>
            <a:r>
              <a:rPr sz="1200" spc="5" dirty="0">
                <a:latin typeface="Lucida Sans Unicode"/>
                <a:cs typeface="Lucida Sans Unicode"/>
              </a:rPr>
              <a:t>controls </a:t>
            </a:r>
            <a:r>
              <a:rPr sz="1200" spc="35" dirty="0">
                <a:latin typeface="Lucida Sans Unicode"/>
                <a:cs typeface="Lucida Sans Unicode"/>
              </a:rPr>
              <a:t>were </a:t>
            </a:r>
            <a:r>
              <a:rPr sz="1200" spc="4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enrolled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from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community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oncology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centers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-30" dirty="0">
                <a:latin typeface="Lucida Sans Unicode"/>
                <a:cs typeface="Lucida Sans Unicode"/>
              </a:rPr>
              <a:t>in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-50" dirty="0">
                <a:latin typeface="Lucida Sans Unicode"/>
                <a:cs typeface="Lucida Sans Unicode"/>
              </a:rPr>
              <a:t>US.”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BDC3B23-A913-E284-1113-787447A4CA85}"/>
              </a:ext>
            </a:extLst>
          </p:cNvPr>
          <p:cNvSpPr/>
          <p:nvPr/>
        </p:nvSpPr>
        <p:spPr>
          <a:xfrm>
            <a:off x="4310101" y="1653789"/>
            <a:ext cx="287655" cy="969644"/>
          </a:xfrm>
          <a:custGeom>
            <a:avLst/>
            <a:gdLst/>
            <a:ahLst/>
            <a:cxnLst/>
            <a:rect l="l" t="t" r="r" b="b"/>
            <a:pathLst>
              <a:path w="287655" h="969644">
                <a:moveTo>
                  <a:pt x="287108" y="969127"/>
                </a:moveTo>
                <a:lnTo>
                  <a:pt x="287108" y="0"/>
                </a:lnTo>
              </a:path>
              <a:path w="287655" h="969644">
                <a:moveTo>
                  <a:pt x="0" y="484563"/>
                </a:moveTo>
                <a:lnTo>
                  <a:pt x="287108" y="484563"/>
                </a:lnTo>
              </a:path>
            </a:pathLst>
          </a:custGeom>
          <a:ln w="9524">
            <a:solidFill>
              <a:srgbClr val="00C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D019D4E-E1F4-314F-C81A-4267E06B3DEF}"/>
              </a:ext>
            </a:extLst>
          </p:cNvPr>
          <p:cNvSpPr/>
          <p:nvPr/>
        </p:nvSpPr>
        <p:spPr>
          <a:xfrm>
            <a:off x="4313674" y="4026400"/>
            <a:ext cx="287655" cy="904875"/>
          </a:xfrm>
          <a:custGeom>
            <a:avLst/>
            <a:gdLst/>
            <a:ahLst/>
            <a:cxnLst/>
            <a:rect l="l" t="t" r="r" b="b"/>
            <a:pathLst>
              <a:path w="287655" h="904875">
                <a:moveTo>
                  <a:pt x="287114" y="904444"/>
                </a:moveTo>
                <a:lnTo>
                  <a:pt x="287114" y="0"/>
                </a:lnTo>
              </a:path>
              <a:path w="287655" h="904875">
                <a:moveTo>
                  <a:pt x="0" y="452219"/>
                </a:moveTo>
                <a:lnTo>
                  <a:pt x="287107" y="452219"/>
                </a:lnTo>
              </a:path>
            </a:pathLst>
          </a:custGeom>
          <a:ln w="9524">
            <a:solidFill>
              <a:srgbClr val="00C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42FB8F77-9649-969F-6AD2-658A9150BF6C}"/>
              </a:ext>
            </a:extLst>
          </p:cNvPr>
          <p:cNvSpPr txBox="1"/>
          <p:nvPr/>
        </p:nvSpPr>
        <p:spPr>
          <a:xfrm>
            <a:off x="3901314" y="2040650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35" dirty="0">
                <a:latin typeface="Tahoma"/>
                <a:cs typeface="Tahoma"/>
              </a:rPr>
              <a:t>&gt;&gt;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490CDEDB-75CB-3B72-3001-7985856E2AC2}"/>
              </a:ext>
            </a:extLst>
          </p:cNvPr>
          <p:cNvSpPr/>
          <p:nvPr/>
        </p:nvSpPr>
        <p:spPr>
          <a:xfrm>
            <a:off x="4313674" y="2841248"/>
            <a:ext cx="287655" cy="832485"/>
          </a:xfrm>
          <a:custGeom>
            <a:avLst/>
            <a:gdLst/>
            <a:ahLst/>
            <a:cxnLst/>
            <a:rect l="l" t="t" r="r" b="b"/>
            <a:pathLst>
              <a:path w="287655" h="832485">
                <a:moveTo>
                  <a:pt x="287108" y="832023"/>
                </a:moveTo>
                <a:lnTo>
                  <a:pt x="287108" y="0"/>
                </a:lnTo>
              </a:path>
              <a:path w="287655" h="832485">
                <a:moveTo>
                  <a:pt x="0" y="416012"/>
                </a:moveTo>
                <a:lnTo>
                  <a:pt x="287108" y="416012"/>
                </a:lnTo>
              </a:path>
            </a:pathLst>
          </a:custGeom>
          <a:ln w="9524">
            <a:solidFill>
              <a:srgbClr val="00C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1FC3FBF-44CB-7C8C-018E-A3DC53867CFB}"/>
              </a:ext>
            </a:extLst>
          </p:cNvPr>
          <p:cNvSpPr txBox="1"/>
          <p:nvPr/>
        </p:nvSpPr>
        <p:spPr>
          <a:xfrm>
            <a:off x="3901314" y="3146062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35" dirty="0">
                <a:latin typeface="Tahoma"/>
                <a:cs typeface="Tahoma"/>
              </a:rPr>
              <a:t>&gt;&gt;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5FD4F123-89B5-28F1-E8C9-FF32FA2558CA}"/>
              </a:ext>
            </a:extLst>
          </p:cNvPr>
          <p:cNvSpPr txBox="1"/>
          <p:nvPr/>
        </p:nvSpPr>
        <p:spPr>
          <a:xfrm>
            <a:off x="3901314" y="436741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35" dirty="0">
                <a:latin typeface="Tahoma"/>
                <a:cs typeface="Tahoma"/>
              </a:rPr>
              <a:t>&gt;&gt;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EDF76B57-0B85-E4DA-A063-949A661CAFBF}"/>
              </a:ext>
            </a:extLst>
          </p:cNvPr>
          <p:cNvSpPr txBox="1"/>
          <p:nvPr/>
        </p:nvSpPr>
        <p:spPr>
          <a:xfrm>
            <a:off x="1598238" y="1653858"/>
            <a:ext cx="1969770" cy="96901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1100"/>
              </a:spcBef>
            </a:pPr>
            <a:r>
              <a:rPr sz="1200" spc="25" dirty="0">
                <a:latin typeface="Lucida Sans Unicode"/>
                <a:cs typeface="Lucida Sans Unicode"/>
              </a:rPr>
              <a:t>Methodological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issues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D1FC1367-77EF-2D25-8D0E-5A95D4EC2D70}"/>
              </a:ext>
            </a:extLst>
          </p:cNvPr>
          <p:cNvSpPr txBox="1"/>
          <p:nvPr/>
        </p:nvSpPr>
        <p:spPr>
          <a:xfrm>
            <a:off x="1637113" y="2832995"/>
            <a:ext cx="1969770" cy="83248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 marR="490855">
              <a:lnSpc>
                <a:spcPts val="1430"/>
              </a:lnSpc>
            </a:pPr>
            <a:r>
              <a:rPr sz="1200" spc="10" dirty="0">
                <a:latin typeface="Lucida Sans Unicode"/>
                <a:cs typeface="Lucida Sans Unicode"/>
              </a:rPr>
              <a:t>Omission </a:t>
            </a:r>
            <a:r>
              <a:rPr sz="1200" spc="-10" dirty="0">
                <a:latin typeface="Lucida Sans Unicode"/>
                <a:cs typeface="Lucida Sans Unicode"/>
              </a:rPr>
              <a:t>of </a:t>
            </a:r>
            <a:r>
              <a:rPr sz="1200" spc="-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patient-level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85" dirty="0">
                <a:latin typeface="Lucida Sans Unicode"/>
                <a:cs typeface="Lucida Sans Unicode"/>
              </a:rPr>
              <a:t>data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925F436-A53D-1C5E-4703-43E4B18C04AA}"/>
              </a:ext>
            </a:extLst>
          </p:cNvPr>
          <p:cNvSpPr txBox="1"/>
          <p:nvPr/>
        </p:nvSpPr>
        <p:spPr>
          <a:xfrm>
            <a:off x="1637113" y="4026347"/>
            <a:ext cx="1969770" cy="90487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85725" marR="151130">
              <a:lnSpc>
                <a:spcPts val="1420"/>
              </a:lnSpc>
              <a:spcBef>
                <a:spcPts val="5"/>
              </a:spcBef>
            </a:pPr>
            <a:r>
              <a:rPr sz="1200" spc="25" dirty="0">
                <a:latin typeface="Lucida Sans Unicode"/>
                <a:cs typeface="Lucida Sans Unicode"/>
              </a:rPr>
              <a:t>Methodological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issues,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Other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limitations</a:t>
            </a:r>
            <a:endParaRPr sz="12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4362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Impact on product labeling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546165C-D030-8DA0-4D2F-E1DAB22D7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656967"/>
            <a:ext cx="8229600" cy="37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Important terminology related to RWE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17788-ABC0-9416-E8FC-BC4583FE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8353"/>
            <a:ext cx="9144000" cy="165576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251E1962-881B-198B-DFB3-040664B6D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34878"/>
              </p:ext>
            </p:extLst>
          </p:nvPr>
        </p:nvGraphicFramePr>
        <p:xfrm>
          <a:off x="907478" y="1571767"/>
          <a:ext cx="10030459" cy="4223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world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world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insights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world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evidence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1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Definition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49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relating 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patient health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status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and/or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delivery of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health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care routinely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collected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from a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variety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sources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32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Answers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 internal research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questions derived from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analyzing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real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world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206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Clinical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evidence about the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usage and potential benefits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risks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medical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product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derived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analysis of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RWD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1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Examples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Medical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claims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billing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Electronic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health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records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Patient/product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registries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Patient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surveys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Hypothesis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generation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Feasibility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Patient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journey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Unmet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needs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Evidence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supporting: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Effectiveness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Safety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Outcomes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Analogy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12">
            <a:extLst>
              <a:ext uri="{FF2B5EF4-FFF2-40B4-BE49-F238E27FC236}">
                <a16:creationId xmlns:a16="http://schemas.microsoft.com/office/drawing/2014/main" id="{7B0F623A-AD36-811D-ED08-D8F75483C3C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3076" y="4251743"/>
            <a:ext cx="2194559" cy="1482851"/>
          </a:xfrm>
          <a:prstGeom prst="rect">
            <a:avLst/>
          </a:prstGeom>
        </p:spPr>
      </p:pic>
      <p:pic>
        <p:nvPicPr>
          <p:cNvPr id="6" name="object 13">
            <a:extLst>
              <a:ext uri="{FF2B5EF4-FFF2-40B4-BE49-F238E27FC236}">
                <a16:creationId xmlns:a16="http://schemas.microsoft.com/office/drawing/2014/main" id="{909C5D5A-B059-0306-9F51-9884B5D95E3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8660" y="4251743"/>
            <a:ext cx="2305811" cy="1482851"/>
          </a:xfrm>
          <a:prstGeom prst="rect">
            <a:avLst/>
          </a:prstGeom>
        </p:spPr>
      </p:pic>
      <p:pic>
        <p:nvPicPr>
          <p:cNvPr id="7" name="object 14">
            <a:extLst>
              <a:ext uri="{FF2B5EF4-FFF2-40B4-BE49-F238E27FC236}">
                <a16:creationId xmlns:a16="http://schemas.microsoft.com/office/drawing/2014/main" id="{1CD4DEF6-9BC3-63DD-81B3-36A3A8E9521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7256" y="4248694"/>
            <a:ext cx="2194559" cy="149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6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Impact on product labeling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342A531-5904-F13C-6337-C3E911ACAB9B}"/>
              </a:ext>
            </a:extLst>
          </p:cNvPr>
          <p:cNvSpPr/>
          <p:nvPr/>
        </p:nvSpPr>
        <p:spPr>
          <a:xfrm>
            <a:off x="2390482" y="3074367"/>
            <a:ext cx="6501765" cy="0"/>
          </a:xfrm>
          <a:custGeom>
            <a:avLst/>
            <a:gdLst/>
            <a:ahLst/>
            <a:cxnLst/>
            <a:rect l="l" t="t" r="r" b="b"/>
            <a:pathLst>
              <a:path w="6501765">
                <a:moveTo>
                  <a:pt x="0" y="0"/>
                </a:moveTo>
                <a:lnTo>
                  <a:pt x="65014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D3FB108-8D28-743A-9734-B7EFAC63945A}"/>
              </a:ext>
            </a:extLst>
          </p:cNvPr>
          <p:cNvSpPr/>
          <p:nvPr/>
        </p:nvSpPr>
        <p:spPr>
          <a:xfrm>
            <a:off x="2390482" y="3585642"/>
            <a:ext cx="6501765" cy="0"/>
          </a:xfrm>
          <a:custGeom>
            <a:avLst/>
            <a:gdLst/>
            <a:ahLst/>
            <a:cxnLst/>
            <a:rect l="l" t="t" r="r" b="b"/>
            <a:pathLst>
              <a:path w="6501765">
                <a:moveTo>
                  <a:pt x="0" y="0"/>
                </a:moveTo>
                <a:lnTo>
                  <a:pt x="65014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F1B5E996-5ED6-16C6-A8F1-15EFD09A48E9}"/>
              </a:ext>
            </a:extLst>
          </p:cNvPr>
          <p:cNvSpPr txBox="1"/>
          <p:nvPr/>
        </p:nvSpPr>
        <p:spPr>
          <a:xfrm>
            <a:off x="2384107" y="2363134"/>
            <a:ext cx="6282690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Lucida Sans Unicode"/>
              <a:cs typeface="Lucida Sans Unicode"/>
            </a:endParaRPr>
          </a:p>
          <a:p>
            <a:pPr marL="3572510" algn="ctr">
              <a:lnSpc>
                <a:spcPct val="100000"/>
              </a:lnSpc>
            </a:pPr>
            <a:r>
              <a:rPr sz="1000" b="1" spc="35" dirty="0">
                <a:solidFill>
                  <a:srgbClr val="00CD82"/>
                </a:solidFill>
                <a:latin typeface="Tahoma"/>
                <a:cs typeface="Tahoma"/>
              </a:rPr>
              <a:t>Approvals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25" dirty="0">
                <a:solidFill>
                  <a:srgbClr val="00CD82"/>
                </a:solidFill>
                <a:latin typeface="Tahoma"/>
                <a:cs typeface="Tahoma"/>
              </a:rPr>
              <a:t>including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00CD82"/>
                </a:solidFill>
                <a:latin typeface="Tahoma"/>
                <a:cs typeface="Tahoma"/>
              </a:rPr>
              <a:t>RWE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in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30" dirty="0">
                <a:solidFill>
                  <a:srgbClr val="00CD82"/>
                </a:solidFill>
                <a:latin typeface="Tahoma"/>
                <a:cs typeface="Tahoma"/>
              </a:rPr>
              <a:t>product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25" dirty="0">
                <a:solidFill>
                  <a:srgbClr val="00CD82"/>
                </a:solidFill>
                <a:latin typeface="Tahoma"/>
                <a:cs typeface="Tahoma"/>
              </a:rPr>
              <a:t>label</a:t>
            </a:r>
            <a:endParaRPr sz="1000" dirty="0">
              <a:latin typeface="Tahoma"/>
              <a:cs typeface="Tahoma"/>
            </a:endParaRPr>
          </a:p>
          <a:p>
            <a:pPr marL="3571875" algn="ctr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solidFill>
                  <a:srgbClr val="045757"/>
                </a:solidFill>
                <a:latin typeface="Lucida Sans Unicode"/>
                <a:cs typeface="Lucida Sans Unicode"/>
              </a:rPr>
              <a:t>of</a:t>
            </a:r>
            <a:r>
              <a:rPr sz="1000" spc="-50" dirty="0">
                <a:solidFill>
                  <a:srgbClr val="045757"/>
                </a:solidFill>
                <a:latin typeface="Lucida Sans Unicode"/>
                <a:cs typeface="Lucida Sans Unicode"/>
              </a:rPr>
              <a:t> </a:t>
            </a:r>
            <a:r>
              <a:rPr sz="1000" spc="-135" dirty="0">
                <a:solidFill>
                  <a:srgbClr val="045757"/>
                </a:solidFill>
                <a:latin typeface="Lucida Sans Unicode"/>
                <a:cs typeface="Lucida Sans Unicode"/>
              </a:rPr>
              <a:t>n=116</a:t>
            </a:r>
            <a:r>
              <a:rPr sz="1000" spc="-50" dirty="0">
                <a:solidFill>
                  <a:srgbClr val="045757"/>
                </a:solidFill>
                <a:latin typeface="Lucida Sans Unicode"/>
                <a:cs typeface="Lucida Sans Unicode"/>
              </a:rPr>
              <a:t> </a:t>
            </a:r>
            <a:r>
              <a:rPr sz="1000" spc="35" dirty="0">
                <a:solidFill>
                  <a:srgbClr val="045757"/>
                </a:solidFill>
                <a:latin typeface="Lucida Sans Unicode"/>
                <a:cs typeface="Lucida Sans Unicode"/>
              </a:rPr>
              <a:t>approvals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14AD187-9F97-730F-DC70-F42A5D16126D}"/>
              </a:ext>
            </a:extLst>
          </p:cNvPr>
          <p:cNvSpPr txBox="1"/>
          <p:nvPr/>
        </p:nvSpPr>
        <p:spPr>
          <a:xfrm>
            <a:off x="2384107" y="3231261"/>
            <a:ext cx="1943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latin typeface="Tahoma"/>
                <a:cs typeface="Tahoma"/>
              </a:rPr>
              <a:t>All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CE1AED7-4C06-9AD6-ADD4-17E5F1D8D8C1}"/>
              </a:ext>
            </a:extLst>
          </p:cNvPr>
          <p:cNvSpPr txBox="1"/>
          <p:nvPr/>
        </p:nvSpPr>
        <p:spPr>
          <a:xfrm>
            <a:off x="6925675" y="3220721"/>
            <a:ext cx="675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Microsoft JhengHei UI"/>
                <a:cs typeface="Microsoft JhengHei UI"/>
              </a:rPr>
              <a:t>38</a:t>
            </a:r>
            <a:r>
              <a:rPr sz="1200" b="1" spc="-25" dirty="0">
                <a:latin typeface="Microsoft JhengHei UI"/>
                <a:cs typeface="Microsoft JhengHei UI"/>
              </a:rPr>
              <a:t> </a:t>
            </a:r>
            <a:r>
              <a:rPr sz="1200" b="1" spc="5" dirty="0">
                <a:latin typeface="Microsoft JhengHei UI"/>
                <a:cs typeface="Microsoft JhengHei UI"/>
              </a:rPr>
              <a:t>(33%)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26AD8-3A36-2F8E-01F3-ED1118E0BAE7}"/>
              </a:ext>
            </a:extLst>
          </p:cNvPr>
          <p:cNvSpPr txBox="1"/>
          <p:nvPr/>
        </p:nvSpPr>
        <p:spPr>
          <a:xfrm>
            <a:off x="427107" y="1909004"/>
            <a:ext cx="10428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20" dirty="0">
                <a:latin typeface="Lucida Sans Unicode"/>
                <a:cs typeface="Lucida Sans Unicode"/>
              </a:rPr>
              <a:t>Observed</a:t>
            </a:r>
            <a:r>
              <a:rPr lang="en-US" sz="1400" spc="-35" dirty="0">
                <a:latin typeface="Lucida Sans Unicode"/>
                <a:cs typeface="Lucida Sans Unicode"/>
              </a:rPr>
              <a:t> </a:t>
            </a:r>
            <a:r>
              <a:rPr lang="en-US" sz="1400" spc="5" dirty="0">
                <a:latin typeface="Lucida Sans Unicode"/>
                <a:cs typeface="Lucida Sans Unicode"/>
              </a:rPr>
              <a:t>inclusion</a:t>
            </a:r>
            <a:r>
              <a:rPr lang="en-US" sz="1400" spc="-35" dirty="0">
                <a:latin typeface="Lucida Sans Unicode"/>
                <a:cs typeface="Lucida Sans Unicode"/>
              </a:rPr>
              <a:t> </a:t>
            </a:r>
            <a:r>
              <a:rPr lang="en-US" sz="1400" spc="-10" dirty="0">
                <a:latin typeface="Lucida Sans Unicode"/>
                <a:cs typeface="Lucida Sans Unicode"/>
              </a:rPr>
              <a:t>of</a:t>
            </a:r>
            <a:r>
              <a:rPr lang="en-US" sz="1400" spc="-30" dirty="0">
                <a:latin typeface="Lucida Sans Unicode"/>
                <a:cs typeface="Lucida Sans Unicode"/>
              </a:rPr>
              <a:t> </a:t>
            </a:r>
            <a:r>
              <a:rPr lang="en-US" sz="1400" spc="15" dirty="0">
                <a:latin typeface="Lucida Sans Unicode"/>
                <a:cs typeface="Lucida Sans Unicode"/>
              </a:rPr>
              <a:t>RWE</a:t>
            </a:r>
            <a:r>
              <a:rPr lang="en-US" sz="1400" spc="-35" dirty="0">
                <a:latin typeface="Lucida Sans Unicode"/>
                <a:cs typeface="Lucida Sans Unicode"/>
              </a:rPr>
              <a:t> </a:t>
            </a:r>
            <a:r>
              <a:rPr lang="en-US" sz="1400" spc="-10" dirty="0">
                <a:latin typeface="Lucida Sans Unicode"/>
                <a:cs typeface="Lucida Sans Unicode"/>
              </a:rPr>
              <a:t>in</a:t>
            </a:r>
            <a:r>
              <a:rPr lang="en-US" sz="1400" spc="-35" dirty="0">
                <a:latin typeface="Lucida Sans Unicode"/>
                <a:cs typeface="Lucida Sans Unicode"/>
              </a:rPr>
              <a:t> </a:t>
            </a:r>
            <a:r>
              <a:rPr lang="en-US" sz="1400" spc="20" dirty="0">
                <a:latin typeface="Lucida Sans Unicode"/>
                <a:cs typeface="Lucida Sans Unicode"/>
              </a:rPr>
              <a:t>product</a:t>
            </a:r>
            <a:r>
              <a:rPr lang="en-US" sz="1400" spc="-30" dirty="0">
                <a:latin typeface="Lucida Sans Unicode"/>
                <a:cs typeface="Lucida Sans Unicode"/>
              </a:rPr>
              <a:t> </a:t>
            </a:r>
            <a:r>
              <a:rPr lang="en-US" sz="1400" dirty="0">
                <a:latin typeface="Lucida Sans Unicode"/>
                <a:cs typeface="Lucida Sans Unicode"/>
              </a:rPr>
              <a:t>labels,</a:t>
            </a:r>
            <a:r>
              <a:rPr lang="en-US" sz="1400" spc="-35" dirty="0">
                <a:latin typeface="Lucida Sans Unicode"/>
                <a:cs typeface="Lucida Sans Unicode"/>
              </a:rPr>
              <a:t> </a:t>
            </a:r>
            <a:r>
              <a:rPr lang="en-US" sz="1400" spc="55" dirty="0">
                <a:latin typeface="Lucida Sans Unicode"/>
                <a:cs typeface="Lucida Sans Unicode"/>
              </a:rPr>
              <a:t>January</a:t>
            </a:r>
            <a:r>
              <a:rPr lang="en-US" sz="1400" spc="-30" dirty="0">
                <a:latin typeface="Lucida Sans Unicode"/>
                <a:cs typeface="Lucida Sans Unicode"/>
              </a:rPr>
              <a:t> </a:t>
            </a:r>
            <a:r>
              <a:rPr lang="en-US" sz="1400" spc="-80" dirty="0">
                <a:latin typeface="Lucida Sans Unicode"/>
                <a:cs typeface="Lucida Sans Unicode"/>
              </a:rPr>
              <a:t>2019</a:t>
            </a:r>
            <a:r>
              <a:rPr lang="en-US" sz="1400" spc="-35" dirty="0">
                <a:latin typeface="Lucida Sans Unicode"/>
                <a:cs typeface="Lucida Sans Unicode"/>
              </a:rPr>
              <a:t> </a:t>
            </a:r>
            <a:r>
              <a:rPr lang="en-US" sz="1400" spc="5" dirty="0">
                <a:latin typeface="Lucida Sans Unicode"/>
                <a:cs typeface="Lucida Sans Unicode"/>
              </a:rPr>
              <a:t>to</a:t>
            </a:r>
            <a:r>
              <a:rPr lang="en-US" sz="1400" spc="-35" dirty="0">
                <a:latin typeface="Lucida Sans Unicode"/>
                <a:cs typeface="Lucida Sans Unicode"/>
              </a:rPr>
              <a:t> </a:t>
            </a:r>
            <a:r>
              <a:rPr lang="en-US" sz="1400" spc="60" dirty="0">
                <a:latin typeface="Lucida Sans Unicode"/>
                <a:cs typeface="Lucida Sans Unicode"/>
              </a:rPr>
              <a:t>June</a:t>
            </a:r>
            <a:r>
              <a:rPr lang="en-US" sz="1400" spc="-30" dirty="0">
                <a:latin typeface="Lucida Sans Unicode"/>
                <a:cs typeface="Lucida Sans Unicode"/>
              </a:rPr>
              <a:t> </a:t>
            </a:r>
            <a:r>
              <a:rPr lang="en-US" sz="1400" spc="-90" dirty="0">
                <a:latin typeface="Lucida Sans Unicode"/>
                <a:cs typeface="Lucida Sans Unicode"/>
              </a:rPr>
              <a:t>2021.</a:t>
            </a:r>
            <a:endParaRPr lang="en-US" sz="14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0387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Impact on product labeling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12A3735-C1EE-793E-7F6E-29F9A24BB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92073"/>
              </p:ext>
            </p:extLst>
          </p:nvPr>
        </p:nvGraphicFramePr>
        <p:xfrm>
          <a:off x="2085682" y="2217949"/>
          <a:ext cx="6501130" cy="2882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Approvals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including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RWE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product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label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3765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n=116</a:t>
                      </a:r>
                      <a:r>
                        <a:rPr sz="1000" spc="-5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045757"/>
                          </a:solidFill>
                          <a:latin typeface="Lucida Sans Unicode"/>
                          <a:cs typeface="Lucida Sans Unicode"/>
                        </a:rPr>
                        <a:t>approvals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Tahoma"/>
                          <a:cs typeface="Tahoma"/>
                        </a:rPr>
                        <a:t>All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9540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38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(33%)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…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Substantial/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primary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evidence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112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7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(18%)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…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Supportive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evidence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95400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30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(79%)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…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adequate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decision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making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0</a:t>
                      </a:r>
                      <a:r>
                        <a:rPr sz="1200" b="1" spc="-7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10" dirty="0">
                          <a:latin typeface="Microsoft JhengHei UI"/>
                          <a:cs typeface="Microsoft JhengHei UI"/>
                        </a:rPr>
                        <a:t>(0%)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…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Unaddressed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FDA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1305" algn="ctr">
                        <a:lnSpc>
                          <a:spcPts val="1430"/>
                        </a:lnSpc>
                        <a:spcBef>
                          <a:spcPts val="12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1</a:t>
                      </a:r>
                      <a:r>
                        <a:rPr sz="1200" b="1" spc="-7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10" dirty="0">
                          <a:latin typeface="Microsoft JhengHei UI"/>
                          <a:cs typeface="Microsoft JhengHei UI"/>
                        </a:rPr>
                        <a:t>(3%)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58750" marB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B8800B6E-BF74-29E5-E079-0E7495CA85FE}"/>
              </a:ext>
            </a:extLst>
          </p:cNvPr>
          <p:cNvSpPr/>
          <p:nvPr/>
        </p:nvSpPr>
        <p:spPr>
          <a:xfrm>
            <a:off x="2085682" y="5258178"/>
            <a:ext cx="6501765" cy="0"/>
          </a:xfrm>
          <a:custGeom>
            <a:avLst/>
            <a:gdLst/>
            <a:ahLst/>
            <a:cxnLst/>
            <a:rect l="l" t="t" r="r" b="b"/>
            <a:pathLst>
              <a:path w="6501765">
                <a:moveTo>
                  <a:pt x="0" y="0"/>
                </a:moveTo>
                <a:lnTo>
                  <a:pt x="65014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95BF43F-4DBD-667C-C11F-7652E4BD2D8B}"/>
              </a:ext>
            </a:extLst>
          </p:cNvPr>
          <p:cNvSpPr txBox="1"/>
          <p:nvPr/>
        </p:nvSpPr>
        <p:spPr>
          <a:xfrm>
            <a:off x="381136" y="1494023"/>
            <a:ext cx="820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Lucida Sans Unicode"/>
                <a:cs typeface="Lucida Sans Unicode"/>
              </a:rPr>
              <a:t>Observed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inclusion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of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15" dirty="0">
                <a:latin typeface="Lucida Sans Unicode"/>
                <a:cs typeface="Lucida Sans Unicode"/>
              </a:rPr>
              <a:t>RWE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in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product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labels,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by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benefit/risk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evidence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classification,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January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2019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to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June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2021.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9971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RWE in FDA approvals by therapeutic area 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BA60FBB2-3719-DD88-DE7B-3B0317194CDF}"/>
              </a:ext>
            </a:extLst>
          </p:cNvPr>
          <p:cNvSpPr txBox="1"/>
          <p:nvPr/>
        </p:nvSpPr>
        <p:spPr>
          <a:xfrm>
            <a:off x="1426164" y="1822522"/>
            <a:ext cx="1153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solidFill>
                  <a:srgbClr val="00CD82"/>
                </a:solidFill>
                <a:latin typeface="Tahoma"/>
                <a:cs typeface="Tahoma"/>
              </a:rPr>
              <a:t>Therapeutic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40" dirty="0">
                <a:solidFill>
                  <a:srgbClr val="00CD82"/>
                </a:solidFill>
                <a:latin typeface="Tahoma"/>
                <a:cs typeface="Tahoma"/>
              </a:rPr>
              <a:t>area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9D37736-7464-8E1E-AA88-A2F06DDE0E66}"/>
              </a:ext>
            </a:extLst>
          </p:cNvPr>
          <p:cNvSpPr txBox="1"/>
          <p:nvPr/>
        </p:nvSpPr>
        <p:spPr>
          <a:xfrm>
            <a:off x="3982415" y="1584397"/>
            <a:ext cx="13754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25000"/>
              </a:lnSpc>
              <a:spcBef>
                <a:spcPts val="100"/>
              </a:spcBef>
            </a:pP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Total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35" dirty="0">
                <a:solidFill>
                  <a:srgbClr val="00CD82"/>
                </a:solidFill>
                <a:latin typeface="Tahoma"/>
                <a:cs typeface="Tahoma"/>
              </a:rPr>
              <a:t>approvals  </a:t>
            </a:r>
            <a:r>
              <a:rPr sz="1000" b="1" spc="20" dirty="0">
                <a:solidFill>
                  <a:srgbClr val="00CD82"/>
                </a:solidFill>
                <a:latin typeface="Tahoma"/>
                <a:cs typeface="Tahoma"/>
              </a:rPr>
              <a:t>per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25" dirty="0">
                <a:solidFill>
                  <a:srgbClr val="00CD82"/>
                </a:solidFill>
                <a:latin typeface="Tahoma"/>
                <a:cs typeface="Tahoma"/>
              </a:rPr>
              <a:t>therapeutic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40" dirty="0">
                <a:solidFill>
                  <a:srgbClr val="00CD82"/>
                </a:solidFill>
                <a:latin typeface="Tahoma"/>
                <a:cs typeface="Tahoma"/>
              </a:rPr>
              <a:t>area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D5321C5-2821-28C2-EF8B-D164B608B2E9}"/>
              </a:ext>
            </a:extLst>
          </p:cNvPr>
          <p:cNvSpPr txBox="1"/>
          <p:nvPr/>
        </p:nvSpPr>
        <p:spPr>
          <a:xfrm>
            <a:off x="5821669" y="1679647"/>
            <a:ext cx="18484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5080" indent="-312420">
              <a:lnSpc>
                <a:spcPct val="1250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CD82"/>
                </a:solidFill>
                <a:latin typeface="Tahoma"/>
                <a:cs typeface="Tahoma"/>
              </a:rPr>
              <a:t>RWE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30" dirty="0">
                <a:solidFill>
                  <a:srgbClr val="00CD82"/>
                </a:solidFill>
                <a:latin typeface="Tahoma"/>
                <a:cs typeface="Tahoma"/>
              </a:rPr>
              <a:t>included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00CD82"/>
                </a:solidFill>
                <a:latin typeface="Tahoma"/>
                <a:cs typeface="Tahoma"/>
              </a:rPr>
              <a:t>in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30" dirty="0">
                <a:solidFill>
                  <a:srgbClr val="00CD82"/>
                </a:solidFill>
                <a:latin typeface="Tahoma"/>
                <a:cs typeface="Tahoma"/>
              </a:rPr>
              <a:t>submission  </a:t>
            </a:r>
            <a:r>
              <a:rPr sz="1000" b="1" spc="-5" dirty="0">
                <a:solidFill>
                  <a:srgbClr val="00CD82"/>
                </a:solidFill>
                <a:latin typeface="Tahoma"/>
                <a:cs typeface="Tahoma"/>
              </a:rPr>
              <a:t>of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-125" dirty="0">
                <a:solidFill>
                  <a:srgbClr val="00CD82"/>
                </a:solidFill>
                <a:latin typeface="Tahoma"/>
                <a:cs typeface="Tahoma"/>
              </a:rPr>
              <a:t>n=116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35" dirty="0">
                <a:solidFill>
                  <a:srgbClr val="00CD82"/>
                </a:solidFill>
                <a:latin typeface="Tahoma"/>
                <a:cs typeface="Tahoma"/>
              </a:rPr>
              <a:t>approvals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CC4B65C9-4143-412D-F54B-9E2D2C4E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17653"/>
              </p:ext>
            </p:extLst>
          </p:nvPr>
        </p:nvGraphicFramePr>
        <p:xfrm>
          <a:off x="1432539" y="2009847"/>
          <a:ext cx="8468359" cy="339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n=136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approvals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n=88</a:t>
                      </a:r>
                      <a:r>
                        <a:rPr sz="1000" b="1" spc="-85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00CD82"/>
                          </a:solidFill>
                          <a:latin typeface="Tahoma"/>
                          <a:cs typeface="Tahoma"/>
                        </a:rPr>
                        <a:t>approvals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Tahoma"/>
                          <a:cs typeface="Tahoma"/>
                        </a:rPr>
                        <a:t>Oncology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200" spc="-45" dirty="0">
                          <a:latin typeface="Verdana"/>
                          <a:cs typeface="Verdana"/>
                        </a:rPr>
                        <a:t>43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77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41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(95%)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377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30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(70%)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77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000" b="1" spc="25" dirty="0">
                          <a:latin typeface="Tahoma"/>
                          <a:cs typeface="Tahoma"/>
                        </a:rPr>
                        <a:t>Neuroscience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45" dirty="0">
                          <a:latin typeface="Verdana"/>
                          <a:cs typeface="Verdana"/>
                        </a:rPr>
                        <a:t>25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20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(80%)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13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(52%)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Infectious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disease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45" dirty="0">
                          <a:latin typeface="Verdana"/>
                          <a:cs typeface="Verdana"/>
                        </a:rPr>
                        <a:t>17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17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(100%)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16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(94%)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Endocrinology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metabolism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45" dirty="0">
                          <a:latin typeface="Verdana"/>
                          <a:cs typeface="Verdana"/>
                        </a:rPr>
                        <a:t>14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11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(79%)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(57%)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000" b="1" spc="20" dirty="0">
                          <a:latin typeface="Tahoma"/>
                          <a:cs typeface="Tahoma"/>
                        </a:rPr>
                        <a:t>Radiology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6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(100%)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(100%)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000" b="1" spc="30" dirty="0">
                          <a:latin typeface="Tahoma"/>
                          <a:cs typeface="Tahoma"/>
                        </a:rPr>
                        <a:t>Hematology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4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(100%)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(50%)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000" b="1" spc="25" dirty="0">
                          <a:latin typeface="Tahoma"/>
                          <a:cs typeface="Tahoma"/>
                        </a:rPr>
                        <a:t>Dermatology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3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(75%)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(50%)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000" b="1" spc="40" dirty="0">
                          <a:latin typeface="Tahoma"/>
                          <a:cs typeface="Tahoma"/>
                        </a:rPr>
                        <a:t>Cardiovascular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2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(100%)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(100%)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414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000" b="1" spc="20" dirty="0">
                          <a:latin typeface="Tahoma"/>
                          <a:cs typeface="Tahoma"/>
                        </a:rPr>
                        <a:t>Gastroenterology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2</a:t>
                      </a:r>
                      <a:r>
                        <a:rPr sz="1200" b="1" spc="-60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1200" b="1" spc="5" dirty="0">
                          <a:latin typeface="Microsoft JhengHei UI"/>
                          <a:cs typeface="Microsoft JhengHei UI"/>
                        </a:rPr>
                        <a:t>(67%)</a:t>
                      </a:r>
                      <a:endParaRPr sz="12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698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(67%)</a:t>
                      </a:r>
                    </a:p>
                  </a:txBody>
                  <a:tcPr marL="0" marR="0" marT="69850" marB="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8">
            <a:extLst>
              <a:ext uri="{FF2B5EF4-FFF2-40B4-BE49-F238E27FC236}">
                <a16:creationId xmlns:a16="http://schemas.microsoft.com/office/drawing/2014/main" id="{1CC14823-5924-8FC6-0BA6-9DEF0CE7EB2C}"/>
              </a:ext>
            </a:extLst>
          </p:cNvPr>
          <p:cNvSpPr txBox="1"/>
          <p:nvPr/>
        </p:nvSpPr>
        <p:spPr>
          <a:xfrm>
            <a:off x="7935574" y="1584397"/>
            <a:ext cx="18205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0">
              <a:lnSpc>
                <a:spcPct val="1250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CD82"/>
                </a:solidFill>
                <a:latin typeface="Tahoma"/>
                <a:cs typeface="Tahoma"/>
              </a:rPr>
              <a:t>RWE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20" dirty="0">
                <a:solidFill>
                  <a:srgbClr val="00CD82"/>
                </a:solidFill>
                <a:latin typeface="Tahoma"/>
                <a:cs typeface="Tahoma"/>
              </a:rPr>
              <a:t>intended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5" dirty="0">
                <a:solidFill>
                  <a:srgbClr val="00CD82"/>
                </a:solidFill>
                <a:latin typeface="Tahoma"/>
                <a:cs typeface="Tahoma"/>
              </a:rPr>
              <a:t>to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20" dirty="0">
                <a:solidFill>
                  <a:srgbClr val="00CD82"/>
                </a:solidFill>
                <a:latin typeface="Tahoma"/>
                <a:cs typeface="Tahoma"/>
              </a:rPr>
              <a:t>support  </a:t>
            </a:r>
            <a:r>
              <a:rPr sz="1000" b="1" spc="25" dirty="0">
                <a:solidFill>
                  <a:srgbClr val="00CD82"/>
                </a:solidFill>
                <a:latin typeface="Tahoma"/>
                <a:cs typeface="Tahoma"/>
              </a:rPr>
              <a:t>safety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5" dirty="0">
                <a:solidFill>
                  <a:srgbClr val="00CD82"/>
                </a:solidFill>
                <a:latin typeface="Tahoma"/>
                <a:cs typeface="Tahoma"/>
              </a:rPr>
              <a:t>and/or</a:t>
            </a:r>
            <a:r>
              <a:rPr sz="1000" b="1" spc="-85" dirty="0">
                <a:solidFill>
                  <a:srgbClr val="00CD82"/>
                </a:solidFill>
                <a:latin typeface="Tahoma"/>
                <a:cs typeface="Tahoma"/>
              </a:rPr>
              <a:t> </a:t>
            </a:r>
            <a:r>
              <a:rPr sz="1000" b="1" spc="20" dirty="0">
                <a:solidFill>
                  <a:srgbClr val="00CD82"/>
                </a:solidFill>
                <a:latin typeface="Tahoma"/>
                <a:cs typeface="Tahoma"/>
              </a:rPr>
              <a:t>effectiveness</a:t>
            </a:r>
            <a:endParaRPr sz="1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383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D9C44-ACBF-21DC-7D9E-1694D21EE434}"/>
              </a:ext>
            </a:extLst>
          </p:cNvPr>
          <p:cNvSpPr txBox="1"/>
          <p:nvPr/>
        </p:nvSpPr>
        <p:spPr>
          <a:xfrm>
            <a:off x="446314" y="1582341"/>
            <a:ext cx="9546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of WE is frequent and is included in the vast majority of US approvals from 2019-2021, with particularly frequent use in oncology, neuroscience and infectious disease</a:t>
            </a:r>
          </a:p>
          <a:p>
            <a:endParaRPr lang="en-US" dirty="0"/>
          </a:p>
          <a:p>
            <a:r>
              <a:rPr lang="en-US" dirty="0"/>
              <a:t>Successful use of WE in regulatory approvals required:</a:t>
            </a:r>
          </a:p>
          <a:p>
            <a:r>
              <a:rPr lang="en-US" dirty="0"/>
              <a:t>• fit-for-purpose data</a:t>
            </a:r>
          </a:p>
          <a:p>
            <a:r>
              <a:rPr lang="en-US" dirty="0"/>
              <a:t>• good study design, appropriate data collection, and thoughtful data analysis</a:t>
            </a:r>
          </a:p>
          <a:p>
            <a:r>
              <a:rPr lang="en-US" dirty="0"/>
              <a:t>• proactive communication with FDA</a:t>
            </a:r>
          </a:p>
          <a:p>
            <a:endParaRPr lang="en-US" dirty="0"/>
          </a:p>
          <a:p>
            <a:r>
              <a:rPr lang="en-US" dirty="0"/>
              <a:t>FDA has issued three draft </a:t>
            </a:r>
            <a:r>
              <a:rPr lang="en-US" dirty="0" err="1"/>
              <a:t>guidances</a:t>
            </a:r>
            <a:r>
              <a:rPr lang="en-US" dirty="0"/>
              <a:t> since September 2021 (assessment of HR and claims real-world data, assessment of registry data, data standards), with more to come.</a:t>
            </a:r>
          </a:p>
        </p:txBody>
      </p:sp>
    </p:spTree>
    <p:extLst>
      <p:ext uri="{BB962C8B-B14F-4D97-AF65-F5344CB8AC3E}">
        <p14:creationId xmlns:p14="http://schemas.microsoft.com/office/powerpoint/2010/main" val="42148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object 23">
            <a:extLst>
              <a:ext uri="{FF2B5EF4-FFF2-40B4-BE49-F238E27FC236}">
                <a16:creationId xmlns:a16="http://schemas.microsoft.com/office/drawing/2014/main" id="{40C1F02B-D19B-43DE-A627-FA8F2EC318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3077" y="18289"/>
            <a:ext cx="6855210" cy="6382511"/>
          </a:xfrm>
          <a:prstGeom prst="rect">
            <a:avLst/>
          </a:prstGeom>
        </p:spPr>
      </p:pic>
      <p:pic>
        <p:nvPicPr>
          <p:cNvPr id="69" name="object 33">
            <a:extLst>
              <a:ext uri="{FF2B5EF4-FFF2-40B4-BE49-F238E27FC236}">
                <a16:creationId xmlns:a16="http://schemas.microsoft.com/office/drawing/2014/main" id="{6DF54AAD-F7F6-E4F0-22E0-488CD5F1B61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0437" y="3843312"/>
            <a:ext cx="1167022" cy="328511"/>
          </a:xfrm>
          <a:prstGeom prst="rect">
            <a:avLst/>
          </a:prstGeom>
        </p:spPr>
      </p:pic>
      <p:pic>
        <p:nvPicPr>
          <p:cNvPr id="70" name="object 34">
            <a:extLst>
              <a:ext uri="{FF2B5EF4-FFF2-40B4-BE49-F238E27FC236}">
                <a16:creationId xmlns:a16="http://schemas.microsoft.com/office/drawing/2014/main" id="{731E08B9-6953-1CB8-8861-51B4395DB02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8370" y="2346677"/>
            <a:ext cx="1498750" cy="459433"/>
          </a:xfrm>
          <a:prstGeom prst="rect">
            <a:avLst/>
          </a:prstGeom>
        </p:spPr>
      </p:pic>
      <p:grpSp>
        <p:nvGrpSpPr>
          <p:cNvPr id="71" name="object 35">
            <a:extLst>
              <a:ext uri="{FF2B5EF4-FFF2-40B4-BE49-F238E27FC236}">
                <a16:creationId xmlns:a16="http://schemas.microsoft.com/office/drawing/2014/main" id="{9653FA35-F16D-6424-AD8D-7088B151A5DB}"/>
              </a:ext>
            </a:extLst>
          </p:cNvPr>
          <p:cNvGrpSpPr/>
          <p:nvPr/>
        </p:nvGrpSpPr>
        <p:grpSpPr>
          <a:xfrm>
            <a:off x="10218419" y="1628992"/>
            <a:ext cx="1443037" cy="1552490"/>
            <a:chOff x="10218419" y="1324192"/>
            <a:chExt cx="1571625" cy="1663700"/>
          </a:xfrm>
        </p:grpSpPr>
        <p:pic>
          <p:nvPicPr>
            <p:cNvPr id="72" name="object 36">
              <a:extLst>
                <a:ext uri="{FF2B5EF4-FFF2-40B4-BE49-F238E27FC236}">
                  <a16:creationId xmlns:a16="http://schemas.microsoft.com/office/drawing/2014/main" id="{5E0DF021-727D-9065-984E-D424A98B90A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2699" y="2632265"/>
              <a:ext cx="1154082" cy="355364"/>
            </a:xfrm>
            <a:prstGeom prst="rect">
              <a:avLst/>
            </a:prstGeom>
          </p:spPr>
        </p:pic>
        <p:pic>
          <p:nvPicPr>
            <p:cNvPr id="73" name="object 37">
              <a:extLst>
                <a:ext uri="{FF2B5EF4-FFF2-40B4-BE49-F238E27FC236}">
                  <a16:creationId xmlns:a16="http://schemas.microsoft.com/office/drawing/2014/main" id="{FE090D44-0197-83FB-EB65-B9D01902D8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8918" y="1324192"/>
              <a:ext cx="851915" cy="596341"/>
            </a:xfrm>
            <a:prstGeom prst="rect">
              <a:avLst/>
            </a:prstGeom>
          </p:spPr>
        </p:pic>
        <p:pic>
          <p:nvPicPr>
            <p:cNvPr id="74" name="object 38">
              <a:extLst>
                <a:ext uri="{FF2B5EF4-FFF2-40B4-BE49-F238E27FC236}">
                  <a16:creationId xmlns:a16="http://schemas.microsoft.com/office/drawing/2014/main" id="{D00DD212-50A1-FD9B-D6A5-B5559EF7EEC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8419" y="1912620"/>
              <a:ext cx="1571243" cy="784859"/>
            </a:xfrm>
            <a:prstGeom prst="rect">
              <a:avLst/>
            </a:prstGeom>
          </p:spPr>
        </p:pic>
      </p:grpSp>
      <p:pic>
        <p:nvPicPr>
          <p:cNvPr id="75" name="object 39">
            <a:extLst>
              <a:ext uri="{FF2B5EF4-FFF2-40B4-BE49-F238E27FC236}">
                <a16:creationId xmlns:a16="http://schemas.microsoft.com/office/drawing/2014/main" id="{F4266D2C-0CAE-2F5D-C73C-887D8931500E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3483" y="4978692"/>
            <a:ext cx="1262176" cy="339877"/>
          </a:xfrm>
          <a:prstGeom prst="rect">
            <a:avLst/>
          </a:prstGeom>
        </p:spPr>
      </p:pic>
      <p:pic>
        <p:nvPicPr>
          <p:cNvPr id="76" name="object 40">
            <a:extLst>
              <a:ext uri="{FF2B5EF4-FFF2-40B4-BE49-F238E27FC236}">
                <a16:creationId xmlns:a16="http://schemas.microsoft.com/office/drawing/2014/main" id="{AF171F30-D3AC-8AAB-A36C-CBE807C07CC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9768" y="5571528"/>
            <a:ext cx="1330741" cy="432326"/>
          </a:xfrm>
          <a:prstGeom prst="rect">
            <a:avLst/>
          </a:prstGeom>
        </p:spPr>
      </p:pic>
      <p:pic>
        <p:nvPicPr>
          <p:cNvPr id="77" name="object 41">
            <a:extLst>
              <a:ext uri="{FF2B5EF4-FFF2-40B4-BE49-F238E27FC236}">
                <a16:creationId xmlns:a16="http://schemas.microsoft.com/office/drawing/2014/main" id="{44E7AFC8-9290-91A9-88F7-9351188877BB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764" y="1819439"/>
            <a:ext cx="1528044" cy="275881"/>
          </a:xfrm>
          <a:prstGeom prst="rect">
            <a:avLst/>
          </a:prstGeom>
        </p:spPr>
      </p:pic>
      <p:pic>
        <p:nvPicPr>
          <p:cNvPr id="78" name="object 42">
            <a:extLst>
              <a:ext uri="{FF2B5EF4-FFF2-40B4-BE49-F238E27FC236}">
                <a16:creationId xmlns:a16="http://schemas.microsoft.com/office/drawing/2014/main" id="{095FA9C6-92FE-8B7A-A906-B55C175E0643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6264" y="1056487"/>
            <a:ext cx="1038359" cy="394047"/>
          </a:xfrm>
          <a:prstGeom prst="rect">
            <a:avLst/>
          </a:prstGeom>
        </p:spPr>
      </p:pic>
      <p:pic>
        <p:nvPicPr>
          <p:cNvPr id="79" name="object 43">
            <a:extLst>
              <a:ext uri="{FF2B5EF4-FFF2-40B4-BE49-F238E27FC236}">
                <a16:creationId xmlns:a16="http://schemas.microsoft.com/office/drawing/2014/main" id="{45993801-F815-7905-307F-8DF87A44E6AC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2154" y="3100877"/>
            <a:ext cx="1267059" cy="444151"/>
          </a:xfrm>
          <a:prstGeom prst="rect">
            <a:avLst/>
          </a:prstGeom>
        </p:spPr>
      </p:pic>
      <p:pic>
        <p:nvPicPr>
          <p:cNvPr id="80" name="object 44">
            <a:extLst>
              <a:ext uri="{FF2B5EF4-FFF2-40B4-BE49-F238E27FC236}">
                <a16:creationId xmlns:a16="http://schemas.microsoft.com/office/drawing/2014/main" id="{30B902D8-206B-7E94-A9D2-98E4FFF5FCC8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338817" y="944881"/>
            <a:ext cx="896956" cy="493478"/>
          </a:xfrm>
          <a:prstGeom prst="rect">
            <a:avLst/>
          </a:prstGeom>
        </p:spPr>
      </p:pic>
      <p:pic>
        <p:nvPicPr>
          <p:cNvPr id="81" name="object 45">
            <a:extLst>
              <a:ext uri="{FF2B5EF4-FFF2-40B4-BE49-F238E27FC236}">
                <a16:creationId xmlns:a16="http://schemas.microsoft.com/office/drawing/2014/main" id="{BF869A82-24E4-5467-32DA-89F4CE644346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03180" y="4844796"/>
            <a:ext cx="1441287" cy="311445"/>
          </a:xfrm>
          <a:prstGeom prst="rect">
            <a:avLst/>
          </a:prstGeom>
        </p:spPr>
      </p:pic>
      <p:pic>
        <p:nvPicPr>
          <p:cNvPr id="82" name="object 46">
            <a:extLst>
              <a:ext uri="{FF2B5EF4-FFF2-40B4-BE49-F238E27FC236}">
                <a16:creationId xmlns:a16="http://schemas.microsoft.com/office/drawing/2014/main" id="{E98E9A67-B79A-BC9E-E8DA-3E4A0908BF35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16896" y="5402580"/>
            <a:ext cx="1278484" cy="385396"/>
          </a:xfrm>
          <a:prstGeom prst="rect">
            <a:avLst/>
          </a:prstGeom>
        </p:spPr>
      </p:pic>
      <p:pic>
        <p:nvPicPr>
          <p:cNvPr id="83" name="object 47">
            <a:extLst>
              <a:ext uri="{FF2B5EF4-FFF2-40B4-BE49-F238E27FC236}">
                <a16:creationId xmlns:a16="http://schemas.microsoft.com/office/drawing/2014/main" id="{A8244C79-C547-7C59-2F12-DD05EAD0A64F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417136" y="3551167"/>
            <a:ext cx="1073528" cy="262594"/>
          </a:xfrm>
          <a:prstGeom prst="rect">
            <a:avLst/>
          </a:prstGeom>
        </p:spPr>
      </p:pic>
      <p:pic>
        <p:nvPicPr>
          <p:cNvPr id="84" name="object 48">
            <a:extLst>
              <a:ext uri="{FF2B5EF4-FFF2-40B4-BE49-F238E27FC236}">
                <a16:creationId xmlns:a16="http://schemas.microsoft.com/office/drawing/2014/main" id="{1B19678E-FAC1-8237-DA6F-40E25D776DD9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404348" y="4314444"/>
            <a:ext cx="1046682" cy="199097"/>
          </a:xfrm>
          <a:prstGeom prst="rect">
            <a:avLst/>
          </a:prstGeom>
        </p:spPr>
      </p:pic>
      <p:pic>
        <p:nvPicPr>
          <p:cNvPr id="85" name="object 49">
            <a:extLst>
              <a:ext uri="{FF2B5EF4-FFF2-40B4-BE49-F238E27FC236}">
                <a16:creationId xmlns:a16="http://schemas.microsoft.com/office/drawing/2014/main" id="{4B24EE39-B4F4-FCAD-4639-1B07928EAC32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89934" y="4497184"/>
            <a:ext cx="733507" cy="186158"/>
          </a:xfrm>
          <a:prstGeom prst="rect">
            <a:avLst/>
          </a:prstGeom>
        </p:spPr>
      </p:pic>
      <p:pic>
        <p:nvPicPr>
          <p:cNvPr id="86" name="object 50">
            <a:extLst>
              <a:ext uri="{FF2B5EF4-FFF2-40B4-BE49-F238E27FC236}">
                <a16:creationId xmlns:a16="http://schemas.microsoft.com/office/drawing/2014/main" id="{75204960-D68B-7F86-84EA-835DBA341147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210761" y="6036540"/>
            <a:ext cx="1763151" cy="3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8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3671C5-D728-E8D1-2F06-83123462C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A0D6B970-5A64-43AC-56B4-24EBE6388585}"/>
              </a:ext>
            </a:extLst>
          </p:cNvPr>
          <p:cNvGrpSpPr/>
          <p:nvPr/>
        </p:nvGrpSpPr>
        <p:grpSpPr>
          <a:xfrm>
            <a:off x="504444" y="2194560"/>
            <a:ext cx="11551920" cy="944880"/>
            <a:chOff x="504444" y="2194560"/>
            <a:chExt cx="11551920" cy="944880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89775C8-2FCA-C964-38DA-BB7936E487D9}"/>
                </a:ext>
              </a:extLst>
            </p:cNvPr>
            <p:cNvSpPr/>
            <p:nvPr/>
          </p:nvSpPr>
          <p:spPr>
            <a:xfrm>
              <a:off x="3113532" y="2194560"/>
              <a:ext cx="3836035" cy="944880"/>
            </a:xfrm>
            <a:custGeom>
              <a:avLst/>
              <a:gdLst/>
              <a:ahLst/>
              <a:cxnLst/>
              <a:rect l="l" t="t" r="r" b="b"/>
              <a:pathLst>
                <a:path w="3836034" h="944880">
                  <a:moveTo>
                    <a:pt x="3835908" y="0"/>
                  </a:moveTo>
                  <a:lnTo>
                    <a:pt x="0" y="0"/>
                  </a:lnTo>
                  <a:lnTo>
                    <a:pt x="0" y="944880"/>
                  </a:lnTo>
                  <a:lnTo>
                    <a:pt x="3835908" y="944880"/>
                  </a:lnTo>
                  <a:lnTo>
                    <a:pt x="3835908" y="0"/>
                  </a:lnTo>
                  <a:close/>
                </a:path>
              </a:pathLst>
            </a:custGeom>
            <a:solidFill>
              <a:srgbClr val="F7D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9CB90B9C-3119-1F39-9834-FDBBA324ABB0}"/>
                </a:ext>
              </a:extLst>
            </p:cNvPr>
            <p:cNvSpPr/>
            <p:nvPr/>
          </p:nvSpPr>
          <p:spPr>
            <a:xfrm>
              <a:off x="504444" y="2194560"/>
              <a:ext cx="2470785" cy="944880"/>
            </a:xfrm>
            <a:custGeom>
              <a:avLst/>
              <a:gdLst/>
              <a:ahLst/>
              <a:cxnLst/>
              <a:rect l="l" t="t" r="r" b="b"/>
              <a:pathLst>
                <a:path w="2470785" h="944880">
                  <a:moveTo>
                    <a:pt x="2470404" y="0"/>
                  </a:moveTo>
                  <a:lnTo>
                    <a:pt x="0" y="0"/>
                  </a:lnTo>
                  <a:lnTo>
                    <a:pt x="0" y="944880"/>
                  </a:lnTo>
                  <a:lnTo>
                    <a:pt x="2470404" y="944880"/>
                  </a:lnTo>
                  <a:lnTo>
                    <a:pt x="2470404" y="0"/>
                  </a:lnTo>
                  <a:close/>
                </a:path>
              </a:pathLst>
            </a:custGeom>
            <a:solidFill>
              <a:srgbClr val="CCE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375B1BE0-2184-815D-EA22-E947F563F76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4596" y="2194560"/>
              <a:ext cx="5001767" cy="944880"/>
            </a:xfrm>
            <a:prstGeom prst="rect">
              <a:avLst/>
            </a:prstGeom>
          </p:spPr>
        </p:pic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781402E8-C2A8-DBD2-D130-133460DCFDE1}"/>
                </a:ext>
              </a:extLst>
            </p:cNvPr>
            <p:cNvSpPr/>
            <p:nvPr/>
          </p:nvSpPr>
          <p:spPr>
            <a:xfrm>
              <a:off x="530213" y="2663663"/>
              <a:ext cx="10961370" cy="0"/>
            </a:xfrm>
            <a:custGeom>
              <a:avLst/>
              <a:gdLst/>
              <a:ahLst/>
              <a:cxnLst/>
              <a:rect l="l" t="t" r="r" b="b"/>
              <a:pathLst>
                <a:path w="10961370">
                  <a:moveTo>
                    <a:pt x="0" y="0"/>
                  </a:moveTo>
                  <a:lnTo>
                    <a:pt x="109612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908C6255-F777-78F2-7D34-C9A9F7710ABC}"/>
              </a:ext>
            </a:extLst>
          </p:cNvPr>
          <p:cNvSpPr txBox="1">
            <a:spLocks/>
          </p:cNvSpPr>
          <p:nvPr/>
        </p:nvSpPr>
        <p:spPr>
          <a:xfrm>
            <a:off x="185929" y="23696"/>
            <a:ext cx="10410190" cy="997068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/>
              <a:t>RWE</a:t>
            </a:r>
            <a:r>
              <a:rPr lang="en-US" sz="3200" dirty="0"/>
              <a:t> </a:t>
            </a:r>
            <a:r>
              <a:rPr lang="en-US" sz="3200" spc="-5" dirty="0"/>
              <a:t>can</a:t>
            </a:r>
            <a:r>
              <a:rPr lang="en-US" sz="3200" spc="20" dirty="0"/>
              <a:t> </a:t>
            </a:r>
            <a:r>
              <a:rPr lang="en-US" sz="3200" spc="-5" dirty="0"/>
              <a:t>be</a:t>
            </a:r>
            <a:r>
              <a:rPr lang="en-US" sz="3200" spc="5" dirty="0"/>
              <a:t> </a:t>
            </a:r>
            <a:r>
              <a:rPr lang="en-US" sz="3200" spc="-5" dirty="0"/>
              <a:t>a</a:t>
            </a:r>
            <a:r>
              <a:rPr lang="en-US" sz="3200" spc="5" dirty="0"/>
              <a:t> </a:t>
            </a:r>
            <a:r>
              <a:rPr lang="en-US" sz="3200" spc="-5" dirty="0"/>
              <a:t>powerful</a:t>
            </a:r>
            <a:r>
              <a:rPr lang="en-US" sz="3200" spc="15" dirty="0"/>
              <a:t> </a:t>
            </a:r>
            <a:r>
              <a:rPr lang="en-US" sz="3200" spc="-5" dirty="0"/>
              <a:t>tool</a:t>
            </a:r>
            <a:r>
              <a:rPr lang="en-US" sz="3200" spc="30" dirty="0"/>
              <a:t> </a:t>
            </a:r>
            <a:r>
              <a:rPr lang="en-US" sz="3200" spc="-5" dirty="0"/>
              <a:t>at</a:t>
            </a:r>
            <a:r>
              <a:rPr lang="en-US" sz="3200" spc="5" dirty="0"/>
              <a:t> </a:t>
            </a:r>
            <a:r>
              <a:rPr lang="en-US" sz="3200" spc="-5" dirty="0"/>
              <a:t>every</a:t>
            </a:r>
            <a:r>
              <a:rPr lang="en-US" sz="3200" spc="5" dirty="0"/>
              <a:t> </a:t>
            </a:r>
            <a:r>
              <a:rPr lang="en-US" sz="3200" spc="-5" dirty="0"/>
              <a:t>step</a:t>
            </a:r>
            <a:r>
              <a:rPr lang="en-US" sz="3200" spc="20" dirty="0"/>
              <a:t> </a:t>
            </a:r>
            <a:r>
              <a:rPr lang="en-US" sz="3200" spc="-5" dirty="0"/>
              <a:t>of</a:t>
            </a:r>
            <a:r>
              <a:rPr lang="en-US" sz="3200" spc="15" dirty="0"/>
              <a:t> </a:t>
            </a:r>
            <a:r>
              <a:rPr lang="en-US" sz="3200" spc="-5" dirty="0"/>
              <a:t>the</a:t>
            </a:r>
            <a:r>
              <a:rPr lang="en-US" sz="3200" spc="30" dirty="0"/>
              <a:t> </a:t>
            </a:r>
            <a:r>
              <a:rPr lang="en-US" sz="3200" spc="-5" dirty="0"/>
              <a:t>product</a:t>
            </a:r>
            <a:r>
              <a:rPr lang="en-US" sz="3200" spc="30" dirty="0"/>
              <a:t> </a:t>
            </a:r>
            <a:r>
              <a:rPr lang="en-US" sz="3200" spc="-5" dirty="0"/>
              <a:t>development</a:t>
            </a:r>
            <a:r>
              <a:rPr lang="en-US" sz="3200" spc="30" dirty="0"/>
              <a:t> </a:t>
            </a:r>
            <a:r>
              <a:rPr lang="en-US" sz="3200" spc="-5" dirty="0"/>
              <a:t>process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0F004CB-FB87-1C16-66C2-8A17C7B64518}"/>
              </a:ext>
            </a:extLst>
          </p:cNvPr>
          <p:cNvSpPr txBox="1"/>
          <p:nvPr/>
        </p:nvSpPr>
        <p:spPr>
          <a:xfrm>
            <a:off x="699654" y="2321271"/>
            <a:ext cx="464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R&amp;D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55B4084F-8376-E1F6-8FDC-B3B8A63E424F}"/>
              </a:ext>
            </a:extLst>
          </p:cNvPr>
          <p:cNvSpPr txBox="1"/>
          <p:nvPr/>
        </p:nvSpPr>
        <p:spPr>
          <a:xfrm>
            <a:off x="3483831" y="2321271"/>
            <a:ext cx="35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-5" dirty="0">
                <a:latin typeface="Arial"/>
                <a:cs typeface="Arial"/>
              </a:rPr>
              <a:t>IH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4F6C719-FB66-5AFF-62E2-52D22EF3D84D}"/>
              </a:ext>
            </a:extLst>
          </p:cNvPr>
          <p:cNvSpPr txBox="1"/>
          <p:nvPr/>
        </p:nvSpPr>
        <p:spPr>
          <a:xfrm>
            <a:off x="1644401" y="2692197"/>
            <a:ext cx="1107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Pre-clinical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4EC3F3A-3A51-CD71-ECA3-F2167BB846CB}"/>
              </a:ext>
            </a:extLst>
          </p:cNvPr>
          <p:cNvSpPr txBox="1"/>
          <p:nvPr/>
        </p:nvSpPr>
        <p:spPr>
          <a:xfrm>
            <a:off x="4530533" y="2692197"/>
            <a:ext cx="791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Phase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6" name="object 15">
            <a:extLst>
              <a:ext uri="{FF2B5EF4-FFF2-40B4-BE49-F238E27FC236}">
                <a16:creationId xmlns:a16="http://schemas.microsoft.com/office/drawing/2014/main" id="{8DCE0C5B-0379-30E0-335B-A09C1C44375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089" y="1007120"/>
            <a:ext cx="1235232" cy="1021567"/>
          </a:xfrm>
          <a:prstGeom prst="rect">
            <a:avLst/>
          </a:prstGeom>
        </p:spPr>
      </p:pic>
      <p:pic>
        <p:nvPicPr>
          <p:cNvPr id="17" name="object 16">
            <a:extLst>
              <a:ext uri="{FF2B5EF4-FFF2-40B4-BE49-F238E27FC236}">
                <a16:creationId xmlns:a16="http://schemas.microsoft.com/office/drawing/2014/main" id="{71A4FCCD-A314-7AFB-9576-DD8C647240FD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3428" y="967740"/>
            <a:ext cx="1342643" cy="1152143"/>
          </a:xfrm>
          <a:prstGeom prst="rect">
            <a:avLst/>
          </a:prstGeom>
        </p:spPr>
      </p:pic>
      <p:pic>
        <p:nvPicPr>
          <p:cNvPr id="18" name="object 17">
            <a:extLst>
              <a:ext uri="{FF2B5EF4-FFF2-40B4-BE49-F238E27FC236}">
                <a16:creationId xmlns:a16="http://schemas.microsoft.com/office/drawing/2014/main" id="{2EA5767D-008A-5E0B-22F8-CFD20861C59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62060" y="3259819"/>
            <a:ext cx="3067838" cy="1095820"/>
          </a:xfrm>
          <a:prstGeom prst="rect">
            <a:avLst/>
          </a:prstGeom>
        </p:spPr>
      </p:pic>
      <p:grpSp>
        <p:nvGrpSpPr>
          <p:cNvPr id="19" name="object 18">
            <a:extLst>
              <a:ext uri="{FF2B5EF4-FFF2-40B4-BE49-F238E27FC236}">
                <a16:creationId xmlns:a16="http://schemas.microsoft.com/office/drawing/2014/main" id="{47AE225F-A220-44D7-E4B2-2871E5B46D37}"/>
              </a:ext>
            </a:extLst>
          </p:cNvPr>
          <p:cNvGrpSpPr/>
          <p:nvPr/>
        </p:nvGrpSpPr>
        <p:grpSpPr>
          <a:xfrm>
            <a:off x="7527035" y="4512564"/>
            <a:ext cx="4277995" cy="1991995"/>
            <a:chOff x="7527035" y="4512564"/>
            <a:chExt cx="4277995" cy="1991995"/>
          </a:xfrm>
        </p:grpSpPr>
        <p:pic>
          <p:nvPicPr>
            <p:cNvPr id="20" name="object 19">
              <a:extLst>
                <a:ext uri="{FF2B5EF4-FFF2-40B4-BE49-F238E27FC236}">
                  <a16:creationId xmlns:a16="http://schemas.microsoft.com/office/drawing/2014/main" id="{EC9142DF-A43F-3638-58CE-BC5803B0D4E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7035" y="4512564"/>
              <a:ext cx="3115054" cy="926591"/>
            </a:xfrm>
            <a:prstGeom prst="rect">
              <a:avLst/>
            </a:prstGeom>
          </p:spPr>
        </p:pic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45FFC526-1BEA-E0B2-CC30-FB4E644AB2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3131" y="5396483"/>
              <a:ext cx="4271770" cy="1107947"/>
            </a:xfrm>
            <a:prstGeom prst="rect">
              <a:avLst/>
            </a:prstGeom>
          </p:spPr>
        </p:pic>
      </p:grpSp>
      <p:sp>
        <p:nvSpPr>
          <p:cNvPr id="22" name="object 25">
            <a:extLst>
              <a:ext uri="{FF2B5EF4-FFF2-40B4-BE49-F238E27FC236}">
                <a16:creationId xmlns:a16="http://schemas.microsoft.com/office/drawing/2014/main" id="{836FD2AF-C402-D4B9-A83C-6A15CC0B0C1E}"/>
              </a:ext>
            </a:extLst>
          </p:cNvPr>
          <p:cNvSpPr txBox="1"/>
          <p:nvPr/>
        </p:nvSpPr>
        <p:spPr>
          <a:xfrm>
            <a:off x="1541746" y="1954975"/>
            <a:ext cx="4635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C9"/>
                </a:solidFill>
                <a:latin typeface="Arial"/>
                <a:cs typeface="Arial"/>
              </a:rPr>
              <a:t>Ea</a:t>
            </a:r>
            <a:r>
              <a:rPr sz="1400" b="1" spc="5" dirty="0">
                <a:solidFill>
                  <a:srgbClr val="0000C9"/>
                </a:solidFill>
                <a:latin typeface="Arial"/>
                <a:cs typeface="Arial"/>
              </a:rPr>
              <a:t>rly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FEE996CF-4545-81E9-9303-2AAE603B193E}"/>
              </a:ext>
            </a:extLst>
          </p:cNvPr>
          <p:cNvSpPr txBox="1"/>
          <p:nvPr/>
        </p:nvSpPr>
        <p:spPr>
          <a:xfrm>
            <a:off x="4783921" y="1954975"/>
            <a:ext cx="3365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0000C9"/>
                </a:solidFill>
                <a:latin typeface="Arial"/>
                <a:cs typeface="Arial"/>
              </a:rPr>
              <a:t>M</a:t>
            </a:r>
            <a:r>
              <a:rPr sz="1400" b="1" spc="5" dirty="0">
                <a:solidFill>
                  <a:srgbClr val="0000C9"/>
                </a:solidFill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DF5437A7-1163-8ACA-FEC2-FCDA3026809E}"/>
              </a:ext>
            </a:extLst>
          </p:cNvPr>
          <p:cNvSpPr txBox="1"/>
          <p:nvPr/>
        </p:nvSpPr>
        <p:spPr>
          <a:xfrm>
            <a:off x="9401919" y="1954975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C9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00C9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000C9"/>
                </a:solidFill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5" name="object 28">
            <a:extLst>
              <a:ext uri="{FF2B5EF4-FFF2-40B4-BE49-F238E27FC236}">
                <a16:creationId xmlns:a16="http://schemas.microsoft.com/office/drawing/2014/main" id="{626791C0-9177-85A5-CC7D-D49AEB6CEDF4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3795" y="3294807"/>
            <a:ext cx="2194559" cy="1252074"/>
          </a:xfrm>
          <a:prstGeom prst="rect">
            <a:avLst/>
          </a:prstGeom>
        </p:spPr>
      </p:pic>
      <p:pic>
        <p:nvPicPr>
          <p:cNvPr id="26" name="object 29">
            <a:extLst>
              <a:ext uri="{FF2B5EF4-FFF2-40B4-BE49-F238E27FC236}">
                <a16:creationId xmlns:a16="http://schemas.microsoft.com/office/drawing/2014/main" id="{85D06CC2-7848-3D1A-515B-25E919A62F9A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01440" y="3244481"/>
            <a:ext cx="2177795" cy="2350011"/>
          </a:xfrm>
          <a:prstGeom prst="rect">
            <a:avLst/>
          </a:prstGeom>
        </p:spPr>
      </p:pic>
      <p:pic>
        <p:nvPicPr>
          <p:cNvPr id="27" name="object 30">
            <a:extLst>
              <a:ext uri="{FF2B5EF4-FFF2-40B4-BE49-F238E27FC236}">
                <a16:creationId xmlns:a16="http://schemas.microsoft.com/office/drawing/2014/main" id="{653ACDC4-DF1B-50C7-61AF-B49E77A7D71C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3795" y="4795325"/>
            <a:ext cx="2174748" cy="1241198"/>
          </a:xfrm>
          <a:prstGeom prst="rect">
            <a:avLst/>
          </a:prstGeom>
        </p:spPr>
      </p:pic>
      <p:grpSp>
        <p:nvGrpSpPr>
          <p:cNvPr id="28" name="object 31">
            <a:extLst>
              <a:ext uri="{FF2B5EF4-FFF2-40B4-BE49-F238E27FC236}">
                <a16:creationId xmlns:a16="http://schemas.microsoft.com/office/drawing/2014/main" id="{92621610-E764-A202-E832-439F96212296}"/>
              </a:ext>
            </a:extLst>
          </p:cNvPr>
          <p:cNvGrpSpPr/>
          <p:nvPr/>
        </p:nvGrpSpPr>
        <p:grpSpPr>
          <a:xfrm>
            <a:off x="294322" y="2295334"/>
            <a:ext cx="318135" cy="333375"/>
            <a:chOff x="294322" y="2295334"/>
            <a:chExt cx="318135" cy="333375"/>
          </a:xfrm>
        </p:grpSpPr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29349069-C3DA-9614-09FE-F0784CBBF439}"/>
                </a:ext>
              </a:extLst>
            </p:cNvPr>
            <p:cNvSpPr/>
            <p:nvPr/>
          </p:nvSpPr>
          <p:spPr>
            <a:xfrm>
              <a:off x="308609" y="2309622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59" h="304800">
                  <a:moveTo>
                    <a:pt x="144780" y="0"/>
                  </a:moveTo>
                  <a:lnTo>
                    <a:pt x="99018" y="7769"/>
                  </a:lnTo>
                  <a:lnTo>
                    <a:pt x="59275" y="29405"/>
                  </a:lnTo>
                  <a:lnTo>
                    <a:pt x="27934" y="62396"/>
                  </a:lnTo>
                  <a:lnTo>
                    <a:pt x="7381" y="104231"/>
                  </a:lnTo>
                  <a:lnTo>
                    <a:pt x="0" y="152400"/>
                  </a:lnTo>
                  <a:lnTo>
                    <a:pt x="7381" y="200568"/>
                  </a:lnTo>
                  <a:lnTo>
                    <a:pt x="27934" y="242403"/>
                  </a:lnTo>
                  <a:lnTo>
                    <a:pt x="59275" y="275394"/>
                  </a:lnTo>
                  <a:lnTo>
                    <a:pt x="99018" y="297030"/>
                  </a:lnTo>
                  <a:lnTo>
                    <a:pt x="144780" y="304800"/>
                  </a:lnTo>
                  <a:lnTo>
                    <a:pt x="190541" y="297030"/>
                  </a:lnTo>
                  <a:lnTo>
                    <a:pt x="230284" y="275394"/>
                  </a:lnTo>
                  <a:lnTo>
                    <a:pt x="261625" y="242403"/>
                  </a:lnTo>
                  <a:lnTo>
                    <a:pt x="282178" y="200568"/>
                  </a:lnTo>
                  <a:lnTo>
                    <a:pt x="289560" y="152400"/>
                  </a:lnTo>
                  <a:lnTo>
                    <a:pt x="282178" y="104231"/>
                  </a:lnTo>
                  <a:lnTo>
                    <a:pt x="261625" y="62396"/>
                  </a:lnTo>
                  <a:lnTo>
                    <a:pt x="230284" y="29405"/>
                  </a:lnTo>
                  <a:lnTo>
                    <a:pt x="190541" y="776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3">
              <a:extLst>
                <a:ext uri="{FF2B5EF4-FFF2-40B4-BE49-F238E27FC236}">
                  <a16:creationId xmlns:a16="http://schemas.microsoft.com/office/drawing/2014/main" id="{59FFDC09-0902-9788-775C-FA00B1637FC4}"/>
                </a:ext>
              </a:extLst>
            </p:cNvPr>
            <p:cNvSpPr/>
            <p:nvPr/>
          </p:nvSpPr>
          <p:spPr>
            <a:xfrm>
              <a:off x="308609" y="2309622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59" h="304800">
                  <a:moveTo>
                    <a:pt x="0" y="152400"/>
                  </a:moveTo>
                  <a:lnTo>
                    <a:pt x="7381" y="104231"/>
                  </a:lnTo>
                  <a:lnTo>
                    <a:pt x="27934" y="62396"/>
                  </a:lnTo>
                  <a:lnTo>
                    <a:pt x="59275" y="29405"/>
                  </a:lnTo>
                  <a:lnTo>
                    <a:pt x="99018" y="7769"/>
                  </a:lnTo>
                  <a:lnTo>
                    <a:pt x="144780" y="0"/>
                  </a:lnTo>
                  <a:lnTo>
                    <a:pt x="190541" y="7769"/>
                  </a:lnTo>
                  <a:lnTo>
                    <a:pt x="230284" y="29405"/>
                  </a:lnTo>
                  <a:lnTo>
                    <a:pt x="261625" y="62396"/>
                  </a:lnTo>
                  <a:lnTo>
                    <a:pt x="282178" y="104231"/>
                  </a:lnTo>
                  <a:lnTo>
                    <a:pt x="289560" y="152400"/>
                  </a:lnTo>
                  <a:lnTo>
                    <a:pt x="282178" y="200568"/>
                  </a:lnTo>
                  <a:lnTo>
                    <a:pt x="261625" y="242403"/>
                  </a:lnTo>
                  <a:lnTo>
                    <a:pt x="230284" y="275394"/>
                  </a:lnTo>
                  <a:lnTo>
                    <a:pt x="190541" y="297030"/>
                  </a:lnTo>
                  <a:lnTo>
                    <a:pt x="144780" y="304800"/>
                  </a:lnTo>
                  <a:lnTo>
                    <a:pt x="99018" y="297030"/>
                  </a:lnTo>
                  <a:lnTo>
                    <a:pt x="59275" y="275394"/>
                  </a:lnTo>
                  <a:lnTo>
                    <a:pt x="27934" y="242403"/>
                  </a:lnTo>
                  <a:lnTo>
                    <a:pt x="7381" y="200568"/>
                  </a:lnTo>
                  <a:lnTo>
                    <a:pt x="0" y="152400"/>
                  </a:lnTo>
                  <a:close/>
                </a:path>
              </a:pathLst>
            </a:custGeom>
            <a:ln w="28574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4">
            <a:extLst>
              <a:ext uri="{FF2B5EF4-FFF2-40B4-BE49-F238E27FC236}">
                <a16:creationId xmlns:a16="http://schemas.microsoft.com/office/drawing/2014/main" id="{666BDB43-D424-7E1D-AF96-4D4824E151DE}"/>
              </a:ext>
            </a:extLst>
          </p:cNvPr>
          <p:cNvSpPr txBox="1"/>
          <p:nvPr/>
        </p:nvSpPr>
        <p:spPr>
          <a:xfrm>
            <a:off x="383868" y="231019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C9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5">
            <a:extLst>
              <a:ext uri="{FF2B5EF4-FFF2-40B4-BE49-F238E27FC236}">
                <a16:creationId xmlns:a16="http://schemas.microsoft.com/office/drawing/2014/main" id="{48431A95-B156-002D-E442-328D9CD3E3CB}"/>
              </a:ext>
            </a:extLst>
          </p:cNvPr>
          <p:cNvGrpSpPr/>
          <p:nvPr/>
        </p:nvGrpSpPr>
        <p:grpSpPr>
          <a:xfrm>
            <a:off x="1292542" y="2693098"/>
            <a:ext cx="318135" cy="333375"/>
            <a:chOff x="1292542" y="2693098"/>
            <a:chExt cx="318135" cy="333375"/>
          </a:xfrm>
        </p:grpSpPr>
        <p:sp>
          <p:nvSpPr>
            <p:cNvPr id="33" name="object 36">
              <a:extLst>
                <a:ext uri="{FF2B5EF4-FFF2-40B4-BE49-F238E27FC236}">
                  <a16:creationId xmlns:a16="http://schemas.microsoft.com/office/drawing/2014/main" id="{976BD8D8-D980-7CDF-7C67-223A595DDA21}"/>
                </a:ext>
              </a:extLst>
            </p:cNvPr>
            <p:cNvSpPr/>
            <p:nvPr/>
          </p:nvSpPr>
          <p:spPr>
            <a:xfrm>
              <a:off x="1306830" y="2707385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59" h="304800">
                  <a:moveTo>
                    <a:pt x="144780" y="0"/>
                  </a:moveTo>
                  <a:lnTo>
                    <a:pt x="99018" y="7769"/>
                  </a:lnTo>
                  <a:lnTo>
                    <a:pt x="59275" y="29405"/>
                  </a:lnTo>
                  <a:lnTo>
                    <a:pt x="27934" y="62396"/>
                  </a:lnTo>
                  <a:lnTo>
                    <a:pt x="7381" y="104231"/>
                  </a:lnTo>
                  <a:lnTo>
                    <a:pt x="0" y="152400"/>
                  </a:lnTo>
                  <a:lnTo>
                    <a:pt x="7381" y="200568"/>
                  </a:lnTo>
                  <a:lnTo>
                    <a:pt x="27934" y="242403"/>
                  </a:lnTo>
                  <a:lnTo>
                    <a:pt x="59275" y="275394"/>
                  </a:lnTo>
                  <a:lnTo>
                    <a:pt x="99018" y="297030"/>
                  </a:lnTo>
                  <a:lnTo>
                    <a:pt x="144780" y="304800"/>
                  </a:lnTo>
                  <a:lnTo>
                    <a:pt x="190541" y="297030"/>
                  </a:lnTo>
                  <a:lnTo>
                    <a:pt x="230284" y="275394"/>
                  </a:lnTo>
                  <a:lnTo>
                    <a:pt x="261625" y="242403"/>
                  </a:lnTo>
                  <a:lnTo>
                    <a:pt x="282178" y="200568"/>
                  </a:lnTo>
                  <a:lnTo>
                    <a:pt x="289560" y="152400"/>
                  </a:lnTo>
                  <a:lnTo>
                    <a:pt x="282178" y="104231"/>
                  </a:lnTo>
                  <a:lnTo>
                    <a:pt x="261625" y="62396"/>
                  </a:lnTo>
                  <a:lnTo>
                    <a:pt x="230284" y="29405"/>
                  </a:lnTo>
                  <a:lnTo>
                    <a:pt x="190541" y="776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7">
              <a:extLst>
                <a:ext uri="{FF2B5EF4-FFF2-40B4-BE49-F238E27FC236}">
                  <a16:creationId xmlns:a16="http://schemas.microsoft.com/office/drawing/2014/main" id="{98D32340-CF4F-2329-7AB1-BDA679887C36}"/>
                </a:ext>
              </a:extLst>
            </p:cNvPr>
            <p:cNvSpPr/>
            <p:nvPr/>
          </p:nvSpPr>
          <p:spPr>
            <a:xfrm>
              <a:off x="1306830" y="2707385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59" h="304800">
                  <a:moveTo>
                    <a:pt x="0" y="152400"/>
                  </a:moveTo>
                  <a:lnTo>
                    <a:pt x="7381" y="104231"/>
                  </a:lnTo>
                  <a:lnTo>
                    <a:pt x="27934" y="62396"/>
                  </a:lnTo>
                  <a:lnTo>
                    <a:pt x="59275" y="29405"/>
                  </a:lnTo>
                  <a:lnTo>
                    <a:pt x="99018" y="7769"/>
                  </a:lnTo>
                  <a:lnTo>
                    <a:pt x="144780" y="0"/>
                  </a:lnTo>
                  <a:lnTo>
                    <a:pt x="190541" y="7769"/>
                  </a:lnTo>
                  <a:lnTo>
                    <a:pt x="230284" y="29405"/>
                  </a:lnTo>
                  <a:lnTo>
                    <a:pt x="261625" y="62396"/>
                  </a:lnTo>
                  <a:lnTo>
                    <a:pt x="282178" y="104231"/>
                  </a:lnTo>
                  <a:lnTo>
                    <a:pt x="289560" y="152400"/>
                  </a:lnTo>
                  <a:lnTo>
                    <a:pt x="282178" y="200568"/>
                  </a:lnTo>
                  <a:lnTo>
                    <a:pt x="261625" y="242403"/>
                  </a:lnTo>
                  <a:lnTo>
                    <a:pt x="230284" y="275394"/>
                  </a:lnTo>
                  <a:lnTo>
                    <a:pt x="190541" y="297030"/>
                  </a:lnTo>
                  <a:lnTo>
                    <a:pt x="144780" y="304800"/>
                  </a:lnTo>
                  <a:lnTo>
                    <a:pt x="99018" y="297030"/>
                  </a:lnTo>
                  <a:lnTo>
                    <a:pt x="59275" y="275394"/>
                  </a:lnTo>
                  <a:lnTo>
                    <a:pt x="27934" y="242403"/>
                  </a:lnTo>
                  <a:lnTo>
                    <a:pt x="7381" y="200568"/>
                  </a:lnTo>
                  <a:lnTo>
                    <a:pt x="0" y="152400"/>
                  </a:lnTo>
                  <a:close/>
                </a:path>
              </a:pathLst>
            </a:custGeom>
            <a:ln w="28574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8">
            <a:extLst>
              <a:ext uri="{FF2B5EF4-FFF2-40B4-BE49-F238E27FC236}">
                <a16:creationId xmlns:a16="http://schemas.microsoft.com/office/drawing/2014/main" id="{31441B61-20DC-933A-20E2-E5E267079CA9}"/>
              </a:ext>
            </a:extLst>
          </p:cNvPr>
          <p:cNvSpPr txBox="1"/>
          <p:nvPr/>
        </p:nvSpPr>
        <p:spPr>
          <a:xfrm>
            <a:off x="1381574" y="270764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C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9">
            <a:extLst>
              <a:ext uri="{FF2B5EF4-FFF2-40B4-BE49-F238E27FC236}">
                <a16:creationId xmlns:a16="http://schemas.microsoft.com/office/drawing/2014/main" id="{BA0DE78A-D120-1A2B-E278-47A5CE38871B}"/>
              </a:ext>
            </a:extLst>
          </p:cNvPr>
          <p:cNvGrpSpPr/>
          <p:nvPr/>
        </p:nvGrpSpPr>
        <p:grpSpPr>
          <a:xfrm>
            <a:off x="3132010" y="2287714"/>
            <a:ext cx="318135" cy="333375"/>
            <a:chOff x="3132010" y="2287714"/>
            <a:chExt cx="318135" cy="333375"/>
          </a:xfrm>
        </p:grpSpPr>
        <p:sp>
          <p:nvSpPr>
            <p:cNvPr id="37" name="object 40">
              <a:extLst>
                <a:ext uri="{FF2B5EF4-FFF2-40B4-BE49-F238E27FC236}">
                  <a16:creationId xmlns:a16="http://schemas.microsoft.com/office/drawing/2014/main" id="{8C17FE80-E715-9B7A-E5A6-0DFB8DF8A6D8}"/>
                </a:ext>
              </a:extLst>
            </p:cNvPr>
            <p:cNvSpPr/>
            <p:nvPr/>
          </p:nvSpPr>
          <p:spPr>
            <a:xfrm>
              <a:off x="3146298" y="2302001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60" h="304800">
                  <a:moveTo>
                    <a:pt x="144780" y="0"/>
                  </a:moveTo>
                  <a:lnTo>
                    <a:pt x="99018" y="7769"/>
                  </a:lnTo>
                  <a:lnTo>
                    <a:pt x="59275" y="29405"/>
                  </a:lnTo>
                  <a:lnTo>
                    <a:pt x="27934" y="62396"/>
                  </a:lnTo>
                  <a:lnTo>
                    <a:pt x="7381" y="104231"/>
                  </a:lnTo>
                  <a:lnTo>
                    <a:pt x="0" y="152400"/>
                  </a:lnTo>
                  <a:lnTo>
                    <a:pt x="7381" y="200568"/>
                  </a:lnTo>
                  <a:lnTo>
                    <a:pt x="27934" y="242403"/>
                  </a:lnTo>
                  <a:lnTo>
                    <a:pt x="59275" y="275394"/>
                  </a:lnTo>
                  <a:lnTo>
                    <a:pt x="99018" y="297030"/>
                  </a:lnTo>
                  <a:lnTo>
                    <a:pt x="144780" y="304800"/>
                  </a:lnTo>
                  <a:lnTo>
                    <a:pt x="190541" y="297030"/>
                  </a:lnTo>
                  <a:lnTo>
                    <a:pt x="230284" y="275394"/>
                  </a:lnTo>
                  <a:lnTo>
                    <a:pt x="261625" y="242403"/>
                  </a:lnTo>
                  <a:lnTo>
                    <a:pt x="282178" y="200568"/>
                  </a:lnTo>
                  <a:lnTo>
                    <a:pt x="289560" y="152400"/>
                  </a:lnTo>
                  <a:lnTo>
                    <a:pt x="282178" y="104231"/>
                  </a:lnTo>
                  <a:lnTo>
                    <a:pt x="261625" y="62396"/>
                  </a:lnTo>
                  <a:lnTo>
                    <a:pt x="230284" y="29405"/>
                  </a:lnTo>
                  <a:lnTo>
                    <a:pt x="190541" y="776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1">
              <a:extLst>
                <a:ext uri="{FF2B5EF4-FFF2-40B4-BE49-F238E27FC236}">
                  <a16:creationId xmlns:a16="http://schemas.microsoft.com/office/drawing/2014/main" id="{14FE6257-2B70-1639-7943-215A5C8C30CF}"/>
                </a:ext>
              </a:extLst>
            </p:cNvPr>
            <p:cNvSpPr/>
            <p:nvPr/>
          </p:nvSpPr>
          <p:spPr>
            <a:xfrm>
              <a:off x="3146298" y="2302001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60" h="304800">
                  <a:moveTo>
                    <a:pt x="0" y="152400"/>
                  </a:moveTo>
                  <a:lnTo>
                    <a:pt x="7381" y="104231"/>
                  </a:lnTo>
                  <a:lnTo>
                    <a:pt x="27934" y="62396"/>
                  </a:lnTo>
                  <a:lnTo>
                    <a:pt x="59275" y="29405"/>
                  </a:lnTo>
                  <a:lnTo>
                    <a:pt x="99018" y="7769"/>
                  </a:lnTo>
                  <a:lnTo>
                    <a:pt x="144780" y="0"/>
                  </a:lnTo>
                  <a:lnTo>
                    <a:pt x="190541" y="7769"/>
                  </a:lnTo>
                  <a:lnTo>
                    <a:pt x="230284" y="29405"/>
                  </a:lnTo>
                  <a:lnTo>
                    <a:pt x="261625" y="62396"/>
                  </a:lnTo>
                  <a:lnTo>
                    <a:pt x="282178" y="104231"/>
                  </a:lnTo>
                  <a:lnTo>
                    <a:pt x="289560" y="152400"/>
                  </a:lnTo>
                  <a:lnTo>
                    <a:pt x="282178" y="200568"/>
                  </a:lnTo>
                  <a:lnTo>
                    <a:pt x="261625" y="242403"/>
                  </a:lnTo>
                  <a:lnTo>
                    <a:pt x="230284" y="275394"/>
                  </a:lnTo>
                  <a:lnTo>
                    <a:pt x="190541" y="297030"/>
                  </a:lnTo>
                  <a:lnTo>
                    <a:pt x="144780" y="304800"/>
                  </a:lnTo>
                  <a:lnTo>
                    <a:pt x="99018" y="297030"/>
                  </a:lnTo>
                  <a:lnTo>
                    <a:pt x="59275" y="275394"/>
                  </a:lnTo>
                  <a:lnTo>
                    <a:pt x="27934" y="242403"/>
                  </a:lnTo>
                  <a:lnTo>
                    <a:pt x="7381" y="200568"/>
                  </a:lnTo>
                  <a:lnTo>
                    <a:pt x="0" y="152400"/>
                  </a:lnTo>
                  <a:close/>
                </a:path>
              </a:pathLst>
            </a:custGeom>
            <a:ln w="28574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42">
            <a:extLst>
              <a:ext uri="{FF2B5EF4-FFF2-40B4-BE49-F238E27FC236}">
                <a16:creationId xmlns:a16="http://schemas.microsoft.com/office/drawing/2014/main" id="{07DC22BF-4650-D09C-E273-D5D2D367C488}"/>
              </a:ext>
            </a:extLst>
          </p:cNvPr>
          <p:cNvSpPr txBox="1"/>
          <p:nvPr/>
        </p:nvSpPr>
        <p:spPr>
          <a:xfrm>
            <a:off x="3221413" y="230294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C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3">
            <a:extLst>
              <a:ext uri="{FF2B5EF4-FFF2-40B4-BE49-F238E27FC236}">
                <a16:creationId xmlns:a16="http://schemas.microsoft.com/office/drawing/2014/main" id="{D978B107-CA41-CE98-8AC4-60A4BD71EA09}"/>
              </a:ext>
            </a:extLst>
          </p:cNvPr>
          <p:cNvGrpSpPr/>
          <p:nvPr/>
        </p:nvGrpSpPr>
        <p:grpSpPr>
          <a:xfrm>
            <a:off x="4191190" y="2680906"/>
            <a:ext cx="320040" cy="333375"/>
            <a:chOff x="4191190" y="2680906"/>
            <a:chExt cx="320040" cy="333375"/>
          </a:xfrm>
        </p:grpSpPr>
        <p:sp>
          <p:nvSpPr>
            <p:cNvPr id="41" name="object 44">
              <a:extLst>
                <a:ext uri="{FF2B5EF4-FFF2-40B4-BE49-F238E27FC236}">
                  <a16:creationId xmlns:a16="http://schemas.microsoft.com/office/drawing/2014/main" id="{9BB69A93-1B27-BD22-8489-C03210D67C2D}"/>
                </a:ext>
              </a:extLst>
            </p:cNvPr>
            <p:cNvSpPr/>
            <p:nvPr/>
          </p:nvSpPr>
          <p:spPr>
            <a:xfrm>
              <a:off x="4205478" y="2695194"/>
              <a:ext cx="291465" cy="304800"/>
            </a:xfrm>
            <a:custGeom>
              <a:avLst/>
              <a:gdLst/>
              <a:ahLst/>
              <a:cxnLst/>
              <a:rect l="l" t="t" r="r" b="b"/>
              <a:pathLst>
                <a:path w="291464" h="304800">
                  <a:moveTo>
                    <a:pt x="145542" y="0"/>
                  </a:moveTo>
                  <a:lnTo>
                    <a:pt x="99540" y="7769"/>
                  </a:lnTo>
                  <a:lnTo>
                    <a:pt x="59587" y="29405"/>
                  </a:lnTo>
                  <a:lnTo>
                    <a:pt x="28081" y="62396"/>
                  </a:lnTo>
                  <a:lnTo>
                    <a:pt x="7420" y="104231"/>
                  </a:lnTo>
                  <a:lnTo>
                    <a:pt x="0" y="152400"/>
                  </a:lnTo>
                  <a:lnTo>
                    <a:pt x="7420" y="200568"/>
                  </a:lnTo>
                  <a:lnTo>
                    <a:pt x="28081" y="242403"/>
                  </a:lnTo>
                  <a:lnTo>
                    <a:pt x="59587" y="275394"/>
                  </a:lnTo>
                  <a:lnTo>
                    <a:pt x="99540" y="297030"/>
                  </a:lnTo>
                  <a:lnTo>
                    <a:pt x="145542" y="304800"/>
                  </a:lnTo>
                  <a:lnTo>
                    <a:pt x="191543" y="297030"/>
                  </a:lnTo>
                  <a:lnTo>
                    <a:pt x="231496" y="275394"/>
                  </a:lnTo>
                  <a:lnTo>
                    <a:pt x="263002" y="242403"/>
                  </a:lnTo>
                  <a:lnTo>
                    <a:pt x="283663" y="200568"/>
                  </a:lnTo>
                  <a:lnTo>
                    <a:pt x="291084" y="152400"/>
                  </a:lnTo>
                  <a:lnTo>
                    <a:pt x="283663" y="104231"/>
                  </a:lnTo>
                  <a:lnTo>
                    <a:pt x="263002" y="62396"/>
                  </a:lnTo>
                  <a:lnTo>
                    <a:pt x="231496" y="29405"/>
                  </a:lnTo>
                  <a:lnTo>
                    <a:pt x="191543" y="7769"/>
                  </a:lnTo>
                  <a:lnTo>
                    <a:pt x="145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5">
              <a:extLst>
                <a:ext uri="{FF2B5EF4-FFF2-40B4-BE49-F238E27FC236}">
                  <a16:creationId xmlns:a16="http://schemas.microsoft.com/office/drawing/2014/main" id="{D11ADBA1-89E9-FD60-1961-BCC3E18C2F1D}"/>
                </a:ext>
              </a:extLst>
            </p:cNvPr>
            <p:cNvSpPr/>
            <p:nvPr/>
          </p:nvSpPr>
          <p:spPr>
            <a:xfrm>
              <a:off x="4205478" y="2695194"/>
              <a:ext cx="291465" cy="304800"/>
            </a:xfrm>
            <a:custGeom>
              <a:avLst/>
              <a:gdLst/>
              <a:ahLst/>
              <a:cxnLst/>
              <a:rect l="l" t="t" r="r" b="b"/>
              <a:pathLst>
                <a:path w="291464" h="304800">
                  <a:moveTo>
                    <a:pt x="0" y="152400"/>
                  </a:moveTo>
                  <a:lnTo>
                    <a:pt x="7420" y="104231"/>
                  </a:lnTo>
                  <a:lnTo>
                    <a:pt x="28081" y="62396"/>
                  </a:lnTo>
                  <a:lnTo>
                    <a:pt x="59587" y="29405"/>
                  </a:lnTo>
                  <a:lnTo>
                    <a:pt x="99540" y="7769"/>
                  </a:lnTo>
                  <a:lnTo>
                    <a:pt x="145542" y="0"/>
                  </a:lnTo>
                  <a:lnTo>
                    <a:pt x="191543" y="7769"/>
                  </a:lnTo>
                  <a:lnTo>
                    <a:pt x="231496" y="29405"/>
                  </a:lnTo>
                  <a:lnTo>
                    <a:pt x="263002" y="62396"/>
                  </a:lnTo>
                  <a:lnTo>
                    <a:pt x="283663" y="104231"/>
                  </a:lnTo>
                  <a:lnTo>
                    <a:pt x="291084" y="152400"/>
                  </a:lnTo>
                  <a:lnTo>
                    <a:pt x="283663" y="200568"/>
                  </a:lnTo>
                  <a:lnTo>
                    <a:pt x="263002" y="242403"/>
                  </a:lnTo>
                  <a:lnTo>
                    <a:pt x="231496" y="275394"/>
                  </a:lnTo>
                  <a:lnTo>
                    <a:pt x="191543" y="297030"/>
                  </a:lnTo>
                  <a:lnTo>
                    <a:pt x="145542" y="304800"/>
                  </a:lnTo>
                  <a:lnTo>
                    <a:pt x="99540" y="297030"/>
                  </a:lnTo>
                  <a:lnTo>
                    <a:pt x="59587" y="275394"/>
                  </a:lnTo>
                  <a:lnTo>
                    <a:pt x="28081" y="242403"/>
                  </a:lnTo>
                  <a:lnTo>
                    <a:pt x="7420" y="200568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6">
            <a:extLst>
              <a:ext uri="{FF2B5EF4-FFF2-40B4-BE49-F238E27FC236}">
                <a16:creationId xmlns:a16="http://schemas.microsoft.com/office/drawing/2014/main" id="{378DB7CE-1D8C-A047-E133-787F03C72F8B}"/>
              </a:ext>
            </a:extLst>
          </p:cNvPr>
          <p:cNvSpPr txBox="1"/>
          <p:nvPr/>
        </p:nvSpPr>
        <p:spPr>
          <a:xfrm>
            <a:off x="4280955" y="269482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C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7">
            <a:extLst>
              <a:ext uri="{FF2B5EF4-FFF2-40B4-BE49-F238E27FC236}">
                <a16:creationId xmlns:a16="http://schemas.microsoft.com/office/drawing/2014/main" id="{E257BC94-3C41-8B5E-647D-D7F244541065}"/>
              </a:ext>
            </a:extLst>
          </p:cNvPr>
          <p:cNvGrpSpPr/>
          <p:nvPr/>
        </p:nvGrpSpPr>
        <p:grpSpPr>
          <a:xfrm>
            <a:off x="5526214" y="2302954"/>
            <a:ext cx="320040" cy="333375"/>
            <a:chOff x="5526214" y="2302954"/>
            <a:chExt cx="320040" cy="333375"/>
          </a:xfrm>
        </p:grpSpPr>
        <p:sp>
          <p:nvSpPr>
            <p:cNvPr id="45" name="object 48">
              <a:extLst>
                <a:ext uri="{FF2B5EF4-FFF2-40B4-BE49-F238E27FC236}">
                  <a16:creationId xmlns:a16="http://schemas.microsoft.com/office/drawing/2014/main" id="{6516A339-909E-DD67-74F5-6D1FF59AF2B3}"/>
                </a:ext>
              </a:extLst>
            </p:cNvPr>
            <p:cNvSpPr/>
            <p:nvPr/>
          </p:nvSpPr>
          <p:spPr>
            <a:xfrm>
              <a:off x="5540502" y="2317242"/>
              <a:ext cx="291465" cy="304800"/>
            </a:xfrm>
            <a:custGeom>
              <a:avLst/>
              <a:gdLst/>
              <a:ahLst/>
              <a:cxnLst/>
              <a:rect l="l" t="t" r="r" b="b"/>
              <a:pathLst>
                <a:path w="291464" h="304800">
                  <a:moveTo>
                    <a:pt x="145542" y="0"/>
                  </a:moveTo>
                  <a:lnTo>
                    <a:pt x="99540" y="7769"/>
                  </a:lnTo>
                  <a:lnTo>
                    <a:pt x="59587" y="29405"/>
                  </a:lnTo>
                  <a:lnTo>
                    <a:pt x="28081" y="62396"/>
                  </a:lnTo>
                  <a:lnTo>
                    <a:pt x="7420" y="104231"/>
                  </a:lnTo>
                  <a:lnTo>
                    <a:pt x="0" y="152400"/>
                  </a:lnTo>
                  <a:lnTo>
                    <a:pt x="7420" y="200568"/>
                  </a:lnTo>
                  <a:lnTo>
                    <a:pt x="28081" y="242403"/>
                  </a:lnTo>
                  <a:lnTo>
                    <a:pt x="59587" y="275394"/>
                  </a:lnTo>
                  <a:lnTo>
                    <a:pt x="99540" y="297030"/>
                  </a:lnTo>
                  <a:lnTo>
                    <a:pt x="145542" y="304800"/>
                  </a:lnTo>
                  <a:lnTo>
                    <a:pt x="191543" y="297030"/>
                  </a:lnTo>
                  <a:lnTo>
                    <a:pt x="231496" y="275394"/>
                  </a:lnTo>
                  <a:lnTo>
                    <a:pt x="263002" y="242403"/>
                  </a:lnTo>
                  <a:lnTo>
                    <a:pt x="283663" y="200568"/>
                  </a:lnTo>
                  <a:lnTo>
                    <a:pt x="291084" y="152400"/>
                  </a:lnTo>
                  <a:lnTo>
                    <a:pt x="283663" y="104231"/>
                  </a:lnTo>
                  <a:lnTo>
                    <a:pt x="263002" y="62396"/>
                  </a:lnTo>
                  <a:lnTo>
                    <a:pt x="231496" y="29405"/>
                  </a:lnTo>
                  <a:lnTo>
                    <a:pt x="191543" y="7769"/>
                  </a:lnTo>
                  <a:lnTo>
                    <a:pt x="145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9">
              <a:extLst>
                <a:ext uri="{FF2B5EF4-FFF2-40B4-BE49-F238E27FC236}">
                  <a16:creationId xmlns:a16="http://schemas.microsoft.com/office/drawing/2014/main" id="{AB904E32-CBC9-2CAD-4F34-8902D3AD9789}"/>
                </a:ext>
              </a:extLst>
            </p:cNvPr>
            <p:cNvSpPr/>
            <p:nvPr/>
          </p:nvSpPr>
          <p:spPr>
            <a:xfrm>
              <a:off x="5540502" y="2317242"/>
              <a:ext cx="291465" cy="304800"/>
            </a:xfrm>
            <a:custGeom>
              <a:avLst/>
              <a:gdLst/>
              <a:ahLst/>
              <a:cxnLst/>
              <a:rect l="l" t="t" r="r" b="b"/>
              <a:pathLst>
                <a:path w="291464" h="304800">
                  <a:moveTo>
                    <a:pt x="0" y="152400"/>
                  </a:moveTo>
                  <a:lnTo>
                    <a:pt x="7420" y="104231"/>
                  </a:lnTo>
                  <a:lnTo>
                    <a:pt x="28081" y="62396"/>
                  </a:lnTo>
                  <a:lnTo>
                    <a:pt x="59587" y="29405"/>
                  </a:lnTo>
                  <a:lnTo>
                    <a:pt x="99540" y="7769"/>
                  </a:lnTo>
                  <a:lnTo>
                    <a:pt x="145542" y="0"/>
                  </a:lnTo>
                  <a:lnTo>
                    <a:pt x="191543" y="7769"/>
                  </a:lnTo>
                  <a:lnTo>
                    <a:pt x="231496" y="29405"/>
                  </a:lnTo>
                  <a:lnTo>
                    <a:pt x="263002" y="62396"/>
                  </a:lnTo>
                  <a:lnTo>
                    <a:pt x="283663" y="104231"/>
                  </a:lnTo>
                  <a:lnTo>
                    <a:pt x="291084" y="152400"/>
                  </a:lnTo>
                  <a:lnTo>
                    <a:pt x="283663" y="200568"/>
                  </a:lnTo>
                  <a:lnTo>
                    <a:pt x="263002" y="242403"/>
                  </a:lnTo>
                  <a:lnTo>
                    <a:pt x="231496" y="275394"/>
                  </a:lnTo>
                  <a:lnTo>
                    <a:pt x="191543" y="297030"/>
                  </a:lnTo>
                  <a:lnTo>
                    <a:pt x="145542" y="304800"/>
                  </a:lnTo>
                  <a:lnTo>
                    <a:pt x="99540" y="297030"/>
                  </a:lnTo>
                  <a:lnTo>
                    <a:pt x="59587" y="275394"/>
                  </a:lnTo>
                  <a:lnTo>
                    <a:pt x="28081" y="242403"/>
                  </a:lnTo>
                  <a:lnTo>
                    <a:pt x="7420" y="200568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50">
            <a:extLst>
              <a:ext uri="{FF2B5EF4-FFF2-40B4-BE49-F238E27FC236}">
                <a16:creationId xmlns:a16="http://schemas.microsoft.com/office/drawing/2014/main" id="{C12DE05A-C0EE-F607-7372-F2C7ED4107AD}"/>
              </a:ext>
            </a:extLst>
          </p:cNvPr>
          <p:cNvSpPr txBox="1"/>
          <p:nvPr/>
        </p:nvSpPr>
        <p:spPr>
          <a:xfrm>
            <a:off x="5616273" y="2321271"/>
            <a:ext cx="1050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0510" algn="l"/>
              </a:tabLst>
            </a:pPr>
            <a:r>
              <a:rPr sz="2400" b="1" spc="-7" baseline="1736" dirty="0">
                <a:solidFill>
                  <a:srgbClr val="0000C9"/>
                </a:solidFill>
                <a:latin typeface="Arial"/>
                <a:cs typeface="Arial"/>
              </a:rPr>
              <a:t>5	</a:t>
            </a:r>
            <a:r>
              <a:rPr sz="1600" b="1" spc="-5" dirty="0">
                <a:latin typeface="Arial"/>
                <a:cs typeface="Arial"/>
              </a:rPr>
              <a:t>Phase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51">
            <a:extLst>
              <a:ext uri="{FF2B5EF4-FFF2-40B4-BE49-F238E27FC236}">
                <a16:creationId xmlns:a16="http://schemas.microsoft.com/office/drawing/2014/main" id="{4BED06DD-9FFF-21D9-F2BD-2602D96A79B0}"/>
              </a:ext>
            </a:extLst>
          </p:cNvPr>
          <p:cNvGrpSpPr/>
          <p:nvPr/>
        </p:nvGrpSpPr>
        <p:grpSpPr>
          <a:xfrm>
            <a:off x="6760654" y="2680906"/>
            <a:ext cx="318135" cy="333375"/>
            <a:chOff x="6760654" y="2680906"/>
            <a:chExt cx="318135" cy="333375"/>
          </a:xfrm>
        </p:grpSpPr>
        <p:sp>
          <p:nvSpPr>
            <p:cNvPr id="49" name="object 52">
              <a:extLst>
                <a:ext uri="{FF2B5EF4-FFF2-40B4-BE49-F238E27FC236}">
                  <a16:creationId xmlns:a16="http://schemas.microsoft.com/office/drawing/2014/main" id="{8BE2274B-6597-DD0D-C44D-7748242B7719}"/>
                </a:ext>
              </a:extLst>
            </p:cNvPr>
            <p:cNvSpPr/>
            <p:nvPr/>
          </p:nvSpPr>
          <p:spPr>
            <a:xfrm>
              <a:off x="6774942" y="2695194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59" h="304800">
                  <a:moveTo>
                    <a:pt x="144780" y="0"/>
                  </a:moveTo>
                  <a:lnTo>
                    <a:pt x="99018" y="7769"/>
                  </a:lnTo>
                  <a:lnTo>
                    <a:pt x="59275" y="29405"/>
                  </a:lnTo>
                  <a:lnTo>
                    <a:pt x="27934" y="62396"/>
                  </a:lnTo>
                  <a:lnTo>
                    <a:pt x="7381" y="104231"/>
                  </a:lnTo>
                  <a:lnTo>
                    <a:pt x="0" y="152400"/>
                  </a:lnTo>
                  <a:lnTo>
                    <a:pt x="7381" y="200568"/>
                  </a:lnTo>
                  <a:lnTo>
                    <a:pt x="27934" y="242403"/>
                  </a:lnTo>
                  <a:lnTo>
                    <a:pt x="59275" y="275394"/>
                  </a:lnTo>
                  <a:lnTo>
                    <a:pt x="99018" y="297030"/>
                  </a:lnTo>
                  <a:lnTo>
                    <a:pt x="144780" y="304800"/>
                  </a:lnTo>
                  <a:lnTo>
                    <a:pt x="190541" y="297030"/>
                  </a:lnTo>
                  <a:lnTo>
                    <a:pt x="230284" y="275394"/>
                  </a:lnTo>
                  <a:lnTo>
                    <a:pt x="261625" y="242403"/>
                  </a:lnTo>
                  <a:lnTo>
                    <a:pt x="282178" y="200568"/>
                  </a:lnTo>
                  <a:lnTo>
                    <a:pt x="289560" y="152400"/>
                  </a:lnTo>
                  <a:lnTo>
                    <a:pt x="282178" y="104231"/>
                  </a:lnTo>
                  <a:lnTo>
                    <a:pt x="261625" y="62396"/>
                  </a:lnTo>
                  <a:lnTo>
                    <a:pt x="230284" y="29405"/>
                  </a:lnTo>
                  <a:lnTo>
                    <a:pt x="190541" y="776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3">
              <a:extLst>
                <a:ext uri="{FF2B5EF4-FFF2-40B4-BE49-F238E27FC236}">
                  <a16:creationId xmlns:a16="http://schemas.microsoft.com/office/drawing/2014/main" id="{A312E83B-042B-EB2A-7D82-52251908A968}"/>
                </a:ext>
              </a:extLst>
            </p:cNvPr>
            <p:cNvSpPr/>
            <p:nvPr/>
          </p:nvSpPr>
          <p:spPr>
            <a:xfrm>
              <a:off x="6774942" y="2695194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59" h="304800">
                  <a:moveTo>
                    <a:pt x="0" y="152400"/>
                  </a:moveTo>
                  <a:lnTo>
                    <a:pt x="7381" y="104231"/>
                  </a:lnTo>
                  <a:lnTo>
                    <a:pt x="27934" y="62396"/>
                  </a:lnTo>
                  <a:lnTo>
                    <a:pt x="59275" y="29405"/>
                  </a:lnTo>
                  <a:lnTo>
                    <a:pt x="99018" y="7769"/>
                  </a:lnTo>
                  <a:lnTo>
                    <a:pt x="144780" y="0"/>
                  </a:lnTo>
                  <a:lnTo>
                    <a:pt x="190541" y="7769"/>
                  </a:lnTo>
                  <a:lnTo>
                    <a:pt x="230284" y="29405"/>
                  </a:lnTo>
                  <a:lnTo>
                    <a:pt x="261625" y="62396"/>
                  </a:lnTo>
                  <a:lnTo>
                    <a:pt x="282178" y="104231"/>
                  </a:lnTo>
                  <a:lnTo>
                    <a:pt x="289560" y="152400"/>
                  </a:lnTo>
                  <a:lnTo>
                    <a:pt x="282178" y="200568"/>
                  </a:lnTo>
                  <a:lnTo>
                    <a:pt x="261625" y="242403"/>
                  </a:lnTo>
                  <a:lnTo>
                    <a:pt x="230284" y="275394"/>
                  </a:lnTo>
                  <a:lnTo>
                    <a:pt x="190541" y="297030"/>
                  </a:lnTo>
                  <a:lnTo>
                    <a:pt x="144780" y="304800"/>
                  </a:lnTo>
                  <a:lnTo>
                    <a:pt x="99018" y="297030"/>
                  </a:lnTo>
                  <a:lnTo>
                    <a:pt x="59275" y="275394"/>
                  </a:lnTo>
                  <a:lnTo>
                    <a:pt x="27934" y="242403"/>
                  </a:lnTo>
                  <a:lnTo>
                    <a:pt x="7381" y="200568"/>
                  </a:lnTo>
                  <a:lnTo>
                    <a:pt x="0" y="152400"/>
                  </a:lnTo>
                  <a:close/>
                </a:path>
              </a:pathLst>
            </a:custGeom>
            <a:ln w="28574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4">
            <a:extLst>
              <a:ext uri="{FF2B5EF4-FFF2-40B4-BE49-F238E27FC236}">
                <a16:creationId xmlns:a16="http://schemas.microsoft.com/office/drawing/2014/main" id="{9F5B9467-1283-FC8F-70B6-AFAE8CB96AEE}"/>
              </a:ext>
            </a:extLst>
          </p:cNvPr>
          <p:cNvSpPr txBox="1"/>
          <p:nvPr/>
        </p:nvSpPr>
        <p:spPr>
          <a:xfrm>
            <a:off x="6849990" y="2694824"/>
            <a:ext cx="140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C9"/>
                </a:solidFill>
                <a:latin typeface="Arial"/>
                <a:cs typeface="Arial"/>
              </a:rPr>
              <a:t>6</a:t>
            </a:r>
            <a:r>
              <a:rPr sz="1600" b="1" spc="420" dirty="0">
                <a:solidFill>
                  <a:srgbClr val="0000C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Submission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2" name="object 55">
            <a:extLst>
              <a:ext uri="{FF2B5EF4-FFF2-40B4-BE49-F238E27FC236}">
                <a16:creationId xmlns:a16="http://schemas.microsoft.com/office/drawing/2014/main" id="{0615DA99-D46F-5AB2-A3AE-EAD101B2DB5A}"/>
              </a:ext>
            </a:extLst>
          </p:cNvPr>
          <p:cNvGrpSpPr/>
          <p:nvPr/>
        </p:nvGrpSpPr>
        <p:grpSpPr>
          <a:xfrm>
            <a:off x="8124634" y="2302954"/>
            <a:ext cx="320040" cy="333375"/>
            <a:chOff x="8124634" y="2302954"/>
            <a:chExt cx="320040" cy="333375"/>
          </a:xfrm>
        </p:grpSpPr>
        <p:sp>
          <p:nvSpPr>
            <p:cNvPr id="53" name="object 56">
              <a:extLst>
                <a:ext uri="{FF2B5EF4-FFF2-40B4-BE49-F238E27FC236}">
                  <a16:creationId xmlns:a16="http://schemas.microsoft.com/office/drawing/2014/main" id="{ED9A5D90-E442-1979-72CA-361EECA99795}"/>
                </a:ext>
              </a:extLst>
            </p:cNvPr>
            <p:cNvSpPr/>
            <p:nvPr/>
          </p:nvSpPr>
          <p:spPr>
            <a:xfrm>
              <a:off x="8138921" y="2317242"/>
              <a:ext cx="291465" cy="304800"/>
            </a:xfrm>
            <a:custGeom>
              <a:avLst/>
              <a:gdLst/>
              <a:ahLst/>
              <a:cxnLst/>
              <a:rect l="l" t="t" r="r" b="b"/>
              <a:pathLst>
                <a:path w="291465" h="304800">
                  <a:moveTo>
                    <a:pt x="145542" y="0"/>
                  </a:moveTo>
                  <a:lnTo>
                    <a:pt x="99540" y="7769"/>
                  </a:lnTo>
                  <a:lnTo>
                    <a:pt x="59587" y="29405"/>
                  </a:lnTo>
                  <a:lnTo>
                    <a:pt x="28081" y="62396"/>
                  </a:lnTo>
                  <a:lnTo>
                    <a:pt x="7420" y="104231"/>
                  </a:lnTo>
                  <a:lnTo>
                    <a:pt x="0" y="152400"/>
                  </a:lnTo>
                  <a:lnTo>
                    <a:pt x="7420" y="200568"/>
                  </a:lnTo>
                  <a:lnTo>
                    <a:pt x="28081" y="242403"/>
                  </a:lnTo>
                  <a:lnTo>
                    <a:pt x="59587" y="275394"/>
                  </a:lnTo>
                  <a:lnTo>
                    <a:pt x="99540" y="297030"/>
                  </a:lnTo>
                  <a:lnTo>
                    <a:pt x="145542" y="304800"/>
                  </a:lnTo>
                  <a:lnTo>
                    <a:pt x="191543" y="297030"/>
                  </a:lnTo>
                  <a:lnTo>
                    <a:pt x="231496" y="275394"/>
                  </a:lnTo>
                  <a:lnTo>
                    <a:pt x="263002" y="242403"/>
                  </a:lnTo>
                  <a:lnTo>
                    <a:pt x="283663" y="200568"/>
                  </a:lnTo>
                  <a:lnTo>
                    <a:pt x="291084" y="152400"/>
                  </a:lnTo>
                  <a:lnTo>
                    <a:pt x="283663" y="104231"/>
                  </a:lnTo>
                  <a:lnTo>
                    <a:pt x="263002" y="62396"/>
                  </a:lnTo>
                  <a:lnTo>
                    <a:pt x="231496" y="29405"/>
                  </a:lnTo>
                  <a:lnTo>
                    <a:pt x="191543" y="7769"/>
                  </a:lnTo>
                  <a:lnTo>
                    <a:pt x="145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7">
              <a:extLst>
                <a:ext uri="{FF2B5EF4-FFF2-40B4-BE49-F238E27FC236}">
                  <a16:creationId xmlns:a16="http://schemas.microsoft.com/office/drawing/2014/main" id="{3A57CBD6-EE87-B388-5FDF-F04D7C7AFD33}"/>
                </a:ext>
              </a:extLst>
            </p:cNvPr>
            <p:cNvSpPr/>
            <p:nvPr/>
          </p:nvSpPr>
          <p:spPr>
            <a:xfrm>
              <a:off x="8138921" y="2317242"/>
              <a:ext cx="291465" cy="304800"/>
            </a:xfrm>
            <a:custGeom>
              <a:avLst/>
              <a:gdLst/>
              <a:ahLst/>
              <a:cxnLst/>
              <a:rect l="l" t="t" r="r" b="b"/>
              <a:pathLst>
                <a:path w="291465" h="304800">
                  <a:moveTo>
                    <a:pt x="0" y="152400"/>
                  </a:moveTo>
                  <a:lnTo>
                    <a:pt x="7420" y="104231"/>
                  </a:lnTo>
                  <a:lnTo>
                    <a:pt x="28081" y="62396"/>
                  </a:lnTo>
                  <a:lnTo>
                    <a:pt x="59587" y="29405"/>
                  </a:lnTo>
                  <a:lnTo>
                    <a:pt x="99540" y="7769"/>
                  </a:lnTo>
                  <a:lnTo>
                    <a:pt x="145542" y="0"/>
                  </a:lnTo>
                  <a:lnTo>
                    <a:pt x="191543" y="7769"/>
                  </a:lnTo>
                  <a:lnTo>
                    <a:pt x="231496" y="29405"/>
                  </a:lnTo>
                  <a:lnTo>
                    <a:pt x="263002" y="62396"/>
                  </a:lnTo>
                  <a:lnTo>
                    <a:pt x="283663" y="104231"/>
                  </a:lnTo>
                  <a:lnTo>
                    <a:pt x="291084" y="152400"/>
                  </a:lnTo>
                  <a:lnTo>
                    <a:pt x="283663" y="200568"/>
                  </a:lnTo>
                  <a:lnTo>
                    <a:pt x="263002" y="242403"/>
                  </a:lnTo>
                  <a:lnTo>
                    <a:pt x="231496" y="275394"/>
                  </a:lnTo>
                  <a:lnTo>
                    <a:pt x="191543" y="297030"/>
                  </a:lnTo>
                  <a:lnTo>
                    <a:pt x="145542" y="304800"/>
                  </a:lnTo>
                  <a:lnTo>
                    <a:pt x="99540" y="297030"/>
                  </a:lnTo>
                  <a:lnTo>
                    <a:pt x="59587" y="275394"/>
                  </a:lnTo>
                  <a:lnTo>
                    <a:pt x="28081" y="242403"/>
                  </a:lnTo>
                  <a:lnTo>
                    <a:pt x="7420" y="200568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8">
            <a:extLst>
              <a:ext uri="{FF2B5EF4-FFF2-40B4-BE49-F238E27FC236}">
                <a16:creationId xmlns:a16="http://schemas.microsoft.com/office/drawing/2014/main" id="{D113A57E-B24B-B22C-B73A-090C56840CE8}"/>
              </a:ext>
            </a:extLst>
          </p:cNvPr>
          <p:cNvSpPr txBox="1"/>
          <p:nvPr/>
        </p:nvSpPr>
        <p:spPr>
          <a:xfrm>
            <a:off x="8214331" y="2321271"/>
            <a:ext cx="1641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305" algn="l"/>
              </a:tabLst>
            </a:pPr>
            <a:r>
              <a:rPr sz="2400" b="1" spc="-7" baseline="1736" dirty="0">
                <a:solidFill>
                  <a:srgbClr val="0000C9"/>
                </a:solidFill>
                <a:latin typeface="Arial"/>
                <a:cs typeface="Arial"/>
              </a:rPr>
              <a:t>7	</a:t>
            </a:r>
            <a:r>
              <a:rPr sz="1600" b="1" spc="-10" dirty="0">
                <a:latin typeface="Arial"/>
                <a:cs typeface="Arial"/>
              </a:rPr>
              <a:t>Post-approval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6" name="object 59">
            <a:extLst>
              <a:ext uri="{FF2B5EF4-FFF2-40B4-BE49-F238E27FC236}">
                <a16:creationId xmlns:a16="http://schemas.microsoft.com/office/drawing/2014/main" id="{F3B8B365-A516-A6EA-EABE-28354A48195D}"/>
              </a:ext>
            </a:extLst>
          </p:cNvPr>
          <p:cNvGrpSpPr/>
          <p:nvPr/>
        </p:nvGrpSpPr>
        <p:grpSpPr>
          <a:xfrm>
            <a:off x="10156126" y="2694622"/>
            <a:ext cx="320040" cy="333375"/>
            <a:chOff x="10156126" y="2694622"/>
            <a:chExt cx="320040" cy="333375"/>
          </a:xfrm>
        </p:grpSpPr>
        <p:sp>
          <p:nvSpPr>
            <p:cNvPr id="57" name="object 60">
              <a:extLst>
                <a:ext uri="{FF2B5EF4-FFF2-40B4-BE49-F238E27FC236}">
                  <a16:creationId xmlns:a16="http://schemas.microsoft.com/office/drawing/2014/main" id="{0EEF72D2-9875-D9F9-698E-4AC7C88817EF}"/>
                </a:ext>
              </a:extLst>
            </p:cNvPr>
            <p:cNvSpPr/>
            <p:nvPr/>
          </p:nvSpPr>
          <p:spPr>
            <a:xfrm>
              <a:off x="10170414" y="2708910"/>
              <a:ext cx="291465" cy="304800"/>
            </a:xfrm>
            <a:custGeom>
              <a:avLst/>
              <a:gdLst/>
              <a:ahLst/>
              <a:cxnLst/>
              <a:rect l="l" t="t" r="r" b="b"/>
              <a:pathLst>
                <a:path w="291465" h="304800">
                  <a:moveTo>
                    <a:pt x="145542" y="0"/>
                  </a:moveTo>
                  <a:lnTo>
                    <a:pt x="99540" y="7769"/>
                  </a:lnTo>
                  <a:lnTo>
                    <a:pt x="59587" y="29405"/>
                  </a:lnTo>
                  <a:lnTo>
                    <a:pt x="28081" y="62396"/>
                  </a:lnTo>
                  <a:lnTo>
                    <a:pt x="7420" y="104231"/>
                  </a:lnTo>
                  <a:lnTo>
                    <a:pt x="0" y="152400"/>
                  </a:lnTo>
                  <a:lnTo>
                    <a:pt x="7420" y="200568"/>
                  </a:lnTo>
                  <a:lnTo>
                    <a:pt x="28081" y="242403"/>
                  </a:lnTo>
                  <a:lnTo>
                    <a:pt x="59587" y="275394"/>
                  </a:lnTo>
                  <a:lnTo>
                    <a:pt x="99540" y="297030"/>
                  </a:lnTo>
                  <a:lnTo>
                    <a:pt x="145542" y="304800"/>
                  </a:lnTo>
                  <a:lnTo>
                    <a:pt x="191543" y="297030"/>
                  </a:lnTo>
                  <a:lnTo>
                    <a:pt x="231496" y="275394"/>
                  </a:lnTo>
                  <a:lnTo>
                    <a:pt x="263002" y="242403"/>
                  </a:lnTo>
                  <a:lnTo>
                    <a:pt x="283663" y="200568"/>
                  </a:lnTo>
                  <a:lnTo>
                    <a:pt x="291084" y="152400"/>
                  </a:lnTo>
                  <a:lnTo>
                    <a:pt x="283663" y="104231"/>
                  </a:lnTo>
                  <a:lnTo>
                    <a:pt x="263002" y="62396"/>
                  </a:lnTo>
                  <a:lnTo>
                    <a:pt x="231496" y="29405"/>
                  </a:lnTo>
                  <a:lnTo>
                    <a:pt x="191543" y="7769"/>
                  </a:lnTo>
                  <a:lnTo>
                    <a:pt x="145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1">
              <a:extLst>
                <a:ext uri="{FF2B5EF4-FFF2-40B4-BE49-F238E27FC236}">
                  <a16:creationId xmlns:a16="http://schemas.microsoft.com/office/drawing/2014/main" id="{6A6C4153-9CF9-A7FC-BBC4-F0BAFBEB60E8}"/>
                </a:ext>
              </a:extLst>
            </p:cNvPr>
            <p:cNvSpPr/>
            <p:nvPr/>
          </p:nvSpPr>
          <p:spPr>
            <a:xfrm>
              <a:off x="10170414" y="2708910"/>
              <a:ext cx="291465" cy="304800"/>
            </a:xfrm>
            <a:custGeom>
              <a:avLst/>
              <a:gdLst/>
              <a:ahLst/>
              <a:cxnLst/>
              <a:rect l="l" t="t" r="r" b="b"/>
              <a:pathLst>
                <a:path w="291465" h="304800">
                  <a:moveTo>
                    <a:pt x="0" y="152400"/>
                  </a:moveTo>
                  <a:lnTo>
                    <a:pt x="7420" y="104231"/>
                  </a:lnTo>
                  <a:lnTo>
                    <a:pt x="28081" y="62396"/>
                  </a:lnTo>
                  <a:lnTo>
                    <a:pt x="59587" y="29405"/>
                  </a:lnTo>
                  <a:lnTo>
                    <a:pt x="99540" y="7769"/>
                  </a:lnTo>
                  <a:lnTo>
                    <a:pt x="145542" y="0"/>
                  </a:lnTo>
                  <a:lnTo>
                    <a:pt x="191543" y="7769"/>
                  </a:lnTo>
                  <a:lnTo>
                    <a:pt x="231496" y="29405"/>
                  </a:lnTo>
                  <a:lnTo>
                    <a:pt x="263002" y="62396"/>
                  </a:lnTo>
                  <a:lnTo>
                    <a:pt x="283663" y="104231"/>
                  </a:lnTo>
                  <a:lnTo>
                    <a:pt x="291084" y="152400"/>
                  </a:lnTo>
                  <a:lnTo>
                    <a:pt x="283663" y="200568"/>
                  </a:lnTo>
                  <a:lnTo>
                    <a:pt x="263002" y="242403"/>
                  </a:lnTo>
                  <a:lnTo>
                    <a:pt x="231496" y="275394"/>
                  </a:lnTo>
                  <a:lnTo>
                    <a:pt x="191543" y="297030"/>
                  </a:lnTo>
                  <a:lnTo>
                    <a:pt x="145542" y="304800"/>
                  </a:lnTo>
                  <a:lnTo>
                    <a:pt x="99540" y="297030"/>
                  </a:lnTo>
                  <a:lnTo>
                    <a:pt x="59587" y="275394"/>
                  </a:lnTo>
                  <a:lnTo>
                    <a:pt x="28081" y="242403"/>
                  </a:lnTo>
                  <a:lnTo>
                    <a:pt x="7420" y="200568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62">
            <a:extLst>
              <a:ext uri="{FF2B5EF4-FFF2-40B4-BE49-F238E27FC236}">
                <a16:creationId xmlns:a16="http://schemas.microsoft.com/office/drawing/2014/main" id="{6D83C148-D893-9CC6-977D-F45269B8B735}"/>
              </a:ext>
            </a:extLst>
          </p:cNvPr>
          <p:cNvSpPr txBox="1"/>
          <p:nvPr/>
        </p:nvSpPr>
        <p:spPr>
          <a:xfrm>
            <a:off x="10246333" y="2692197"/>
            <a:ext cx="704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2729" algn="l"/>
              </a:tabLst>
            </a:pPr>
            <a:r>
              <a:rPr sz="2400" b="1" spc="-7" baseline="-5208" dirty="0">
                <a:solidFill>
                  <a:srgbClr val="0000C9"/>
                </a:solidFill>
                <a:latin typeface="Arial"/>
                <a:cs typeface="Arial"/>
              </a:rPr>
              <a:t>8	</a:t>
            </a:r>
            <a:r>
              <a:rPr sz="1600" b="1" spc="-10" dirty="0">
                <a:latin typeface="Arial"/>
                <a:cs typeface="Arial"/>
              </a:rPr>
              <a:t>LC</a:t>
            </a:r>
            <a:r>
              <a:rPr sz="1600" b="1" spc="-5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55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From Safety to Effectiveness</a:t>
            </a: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59944849-58C3-749B-4474-D826EC8D242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7424" y="1856387"/>
            <a:ext cx="2273040" cy="1626606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3F3DA42C-E041-90B4-9716-35D7ED8B1E7F}"/>
              </a:ext>
            </a:extLst>
          </p:cNvPr>
          <p:cNvSpPr txBox="1"/>
          <p:nvPr/>
        </p:nvSpPr>
        <p:spPr>
          <a:xfrm>
            <a:off x="1130481" y="4203234"/>
            <a:ext cx="37789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latin typeface="Lucida Sans Unicode"/>
                <a:cs typeface="Lucida Sans Unicode"/>
              </a:rPr>
              <a:t>Much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of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40" dirty="0">
                <a:latin typeface="Lucida Sans Unicode"/>
                <a:cs typeface="Lucida Sans Unicode"/>
              </a:rPr>
              <a:t>FDA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regulatory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use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of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RWE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to  </a:t>
            </a:r>
            <a:r>
              <a:rPr sz="1600" spc="65" dirty="0">
                <a:latin typeface="Lucida Sans Unicode"/>
                <a:cs typeface="Lucida Sans Unicode"/>
              </a:rPr>
              <a:t>date </a:t>
            </a:r>
            <a:r>
              <a:rPr sz="1600" spc="60" dirty="0">
                <a:latin typeface="Lucida Sans Unicode"/>
                <a:cs typeface="Lucida Sans Unicode"/>
              </a:rPr>
              <a:t>has </a:t>
            </a:r>
            <a:r>
              <a:rPr sz="1600" spc="55" dirty="0">
                <a:latin typeface="Lucida Sans Unicode"/>
                <a:cs typeface="Lucida Sans Unicode"/>
              </a:rPr>
              <a:t>been </a:t>
            </a:r>
            <a:r>
              <a:rPr sz="1600" spc="-15" dirty="0">
                <a:latin typeface="Lucida Sans Unicode"/>
                <a:cs typeface="Lucida Sans Unicode"/>
              </a:rPr>
              <a:t>in </a:t>
            </a:r>
            <a:r>
              <a:rPr sz="1600" spc="25" dirty="0">
                <a:latin typeface="Lucida Sans Unicode"/>
                <a:cs typeface="Lucida Sans Unicode"/>
              </a:rPr>
              <a:t>the </a:t>
            </a:r>
            <a:r>
              <a:rPr sz="1600" spc="5" dirty="0">
                <a:latin typeface="Lucida Sans Unicode"/>
                <a:cs typeface="Lucida Sans Unicode"/>
              </a:rPr>
              <a:t>context </a:t>
            </a:r>
            <a:r>
              <a:rPr sz="1600" spc="-10" dirty="0">
                <a:latin typeface="Lucida Sans Unicode"/>
                <a:cs typeface="Lucida Sans Unicode"/>
              </a:rPr>
              <a:t>of </a:t>
            </a:r>
            <a:r>
              <a:rPr sz="1600" spc="-5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postmarket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surveillance.</a:t>
            </a:r>
            <a:endParaRPr sz="1600" dirty="0">
              <a:latin typeface="Lucida Sans Unicode"/>
              <a:cs typeface="Lucida Sans Unicode"/>
            </a:endParaRPr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B1426D31-FB7B-1A9E-8BA3-EE516E179E49}"/>
              </a:ext>
            </a:extLst>
          </p:cNvPr>
          <p:cNvGrpSpPr/>
          <p:nvPr/>
        </p:nvGrpSpPr>
        <p:grpSpPr>
          <a:xfrm>
            <a:off x="5799899" y="1470498"/>
            <a:ext cx="4715970" cy="2582049"/>
            <a:chOff x="5041016" y="1219096"/>
            <a:chExt cx="3134360" cy="1753235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F92C5EB8-8AC0-1314-A2A3-B0A3672631C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1016" y="1270539"/>
              <a:ext cx="3111959" cy="1671397"/>
            </a:xfrm>
            <a:prstGeom prst="rect">
              <a:avLst/>
            </a:prstGeom>
          </p:spPr>
        </p:pic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AD6BF49C-F4F7-1F6B-CB31-100A04A88215}"/>
                </a:ext>
              </a:extLst>
            </p:cNvPr>
            <p:cNvSpPr/>
            <p:nvPr/>
          </p:nvSpPr>
          <p:spPr>
            <a:xfrm>
              <a:off x="5058522" y="1223858"/>
              <a:ext cx="3112135" cy="1743710"/>
            </a:xfrm>
            <a:custGeom>
              <a:avLst/>
              <a:gdLst/>
              <a:ahLst/>
              <a:cxnLst/>
              <a:rect l="l" t="t" r="r" b="b"/>
              <a:pathLst>
                <a:path w="3112134" h="1743710">
                  <a:moveTo>
                    <a:pt x="0" y="0"/>
                  </a:moveTo>
                  <a:lnTo>
                    <a:pt x="3111900" y="0"/>
                  </a:lnTo>
                  <a:lnTo>
                    <a:pt x="3111900" y="1743299"/>
                  </a:lnTo>
                  <a:lnTo>
                    <a:pt x="0" y="1743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2">
            <a:extLst>
              <a:ext uri="{FF2B5EF4-FFF2-40B4-BE49-F238E27FC236}">
                <a16:creationId xmlns:a16="http://schemas.microsoft.com/office/drawing/2014/main" id="{99227550-9309-3E68-43EB-C876D5430A12}"/>
              </a:ext>
            </a:extLst>
          </p:cNvPr>
          <p:cNvSpPr txBox="1"/>
          <p:nvPr/>
        </p:nvSpPr>
        <p:spPr>
          <a:xfrm>
            <a:off x="5799899" y="4203234"/>
            <a:ext cx="492253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latin typeface="Lucida Sans Unicode"/>
                <a:cs typeface="Lucida Sans Unicode"/>
              </a:rPr>
              <a:t>21st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30" dirty="0">
                <a:latin typeface="Lucida Sans Unicode"/>
                <a:cs typeface="Lucida Sans Unicode"/>
              </a:rPr>
              <a:t>Century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30" dirty="0">
                <a:latin typeface="Lucida Sans Unicode"/>
                <a:cs typeface="Lucida Sans Unicode"/>
              </a:rPr>
              <a:t>Cures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Act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(2016)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required  </a:t>
            </a:r>
            <a:r>
              <a:rPr sz="1600" spc="-40" dirty="0">
                <a:latin typeface="Lucida Sans Unicode"/>
                <a:cs typeface="Lucida Sans Unicode"/>
              </a:rPr>
              <a:t>FDA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to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develop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145" dirty="0">
                <a:latin typeface="Lucida Sans Unicode"/>
                <a:cs typeface="Lucida Sans Unicode"/>
              </a:rPr>
              <a:t>a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program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20" dirty="0">
                <a:latin typeface="Lucida Sans Unicode"/>
                <a:cs typeface="Lucida Sans Unicode"/>
              </a:rPr>
              <a:t>for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RWE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to  </a:t>
            </a:r>
            <a:r>
              <a:rPr sz="1600" spc="15" dirty="0">
                <a:latin typeface="Lucida Sans Unicode"/>
                <a:cs typeface="Lucida Sans Unicode"/>
              </a:rPr>
              <a:t>support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new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indications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-20" dirty="0">
                <a:latin typeface="Lucida Sans Unicode"/>
                <a:cs typeface="Lucida Sans Unicode"/>
              </a:rPr>
              <a:t>for</a:t>
            </a:r>
            <a:endParaRPr sz="1600" dirty="0">
              <a:latin typeface="Lucida Sans Unicode"/>
              <a:cs typeface="Lucida Sans Unicode"/>
            </a:endParaRPr>
          </a:p>
          <a:p>
            <a:pPr marL="12700" marR="19685">
              <a:lnSpc>
                <a:spcPct val="100000"/>
              </a:lnSpc>
            </a:pPr>
            <a:r>
              <a:rPr sz="1600" spc="45" dirty="0">
                <a:latin typeface="Lucida Sans Unicode"/>
                <a:cs typeface="Lucida Sans Unicode"/>
              </a:rPr>
              <a:t>already-approved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products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and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40" dirty="0">
                <a:latin typeface="Lucida Sans Unicode"/>
                <a:cs typeface="Lucida Sans Unicode"/>
              </a:rPr>
              <a:t>fulfill </a:t>
            </a:r>
            <a:r>
              <a:rPr sz="1600" spc="-370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post-market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10" dirty="0">
                <a:latin typeface="Lucida Sans Unicode"/>
                <a:cs typeface="Lucida Sans Unicode"/>
              </a:rPr>
              <a:t>requirements.</a:t>
            </a:r>
            <a:endParaRPr sz="1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651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Recent approvals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046BF24-105D-6840-885A-6ACF54DAF7F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530" y="1429506"/>
            <a:ext cx="4791242" cy="4666493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C7CE37BE-3243-AD6B-464B-EE31A1724B1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65120" y="1622112"/>
            <a:ext cx="5636522" cy="41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0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How often?</a:t>
            </a: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016154AA-6EA4-034F-75C5-C4551649672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9056" y="1033868"/>
            <a:ext cx="8933887" cy="4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3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How often?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8C95464-084E-1CC5-F8C1-E9B97F63860E}"/>
              </a:ext>
            </a:extLst>
          </p:cNvPr>
          <p:cNvSpPr txBox="1"/>
          <p:nvPr/>
        </p:nvSpPr>
        <p:spPr>
          <a:xfrm>
            <a:off x="8272220" y="4799673"/>
            <a:ext cx="28549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i="1" spc="-5" dirty="0">
                <a:latin typeface="Verdana"/>
                <a:cs typeface="Verdana"/>
              </a:rPr>
              <a:t>Excluded</a:t>
            </a:r>
            <a:r>
              <a:rPr sz="1000" i="1" spc="-65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Verdana"/>
                <a:cs typeface="Verdana"/>
              </a:rPr>
              <a:t>new</a:t>
            </a:r>
            <a:r>
              <a:rPr sz="1000" i="1" spc="-6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formulations</a:t>
            </a:r>
            <a:r>
              <a:rPr sz="1000" i="1" spc="-60" dirty="0">
                <a:latin typeface="Verdana"/>
                <a:cs typeface="Verdana"/>
              </a:rPr>
              <a:t> </a:t>
            </a:r>
            <a:r>
              <a:rPr sz="1000" i="1" spc="-15" dirty="0">
                <a:latin typeface="Verdana"/>
                <a:cs typeface="Verdana"/>
              </a:rPr>
              <a:t>or</a:t>
            </a:r>
            <a:r>
              <a:rPr sz="1000" i="1" spc="-60" dirty="0">
                <a:latin typeface="Verdana"/>
                <a:cs typeface="Verdana"/>
              </a:rPr>
              <a:t> </a:t>
            </a:r>
            <a:r>
              <a:rPr sz="1000" i="1" spc="5" dirty="0">
                <a:latin typeface="Verdana"/>
                <a:cs typeface="Verdana"/>
              </a:rPr>
              <a:t>combinations; </a:t>
            </a:r>
            <a:r>
              <a:rPr sz="1000" i="1" spc="-335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assays, </a:t>
            </a:r>
            <a:r>
              <a:rPr sz="1000" i="1" spc="-5" dirty="0">
                <a:latin typeface="Verdana"/>
                <a:cs typeface="Verdana"/>
              </a:rPr>
              <a:t>solutions </a:t>
            </a:r>
            <a:r>
              <a:rPr sz="1000" i="1" spc="45" dirty="0">
                <a:latin typeface="Verdana"/>
                <a:cs typeface="Verdana"/>
              </a:rPr>
              <a:t>and </a:t>
            </a:r>
            <a:r>
              <a:rPr sz="1000" i="1" spc="25" dirty="0">
                <a:latin typeface="Verdana"/>
                <a:cs typeface="Verdana"/>
              </a:rPr>
              <a:t>blood </a:t>
            </a:r>
            <a:r>
              <a:rPr sz="1000" i="1" spc="-5" dirty="0">
                <a:latin typeface="Verdana"/>
                <a:cs typeface="Verdana"/>
              </a:rPr>
              <a:t>products; </a:t>
            </a:r>
            <a:r>
              <a:rPr sz="1000" i="1" spc="45" dirty="0">
                <a:latin typeface="Verdana"/>
                <a:cs typeface="Verdana"/>
              </a:rPr>
              <a:t>and </a:t>
            </a:r>
            <a:r>
              <a:rPr sz="1000" i="1" spc="50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Verdana"/>
                <a:cs typeface="Verdana"/>
              </a:rPr>
              <a:t>approvals</a:t>
            </a:r>
            <a:r>
              <a:rPr sz="1000" i="1" spc="-55" dirty="0">
                <a:latin typeface="Verdana"/>
                <a:cs typeface="Verdana"/>
              </a:rPr>
              <a:t> </a:t>
            </a:r>
            <a:r>
              <a:rPr sz="1000" i="1" spc="-15" dirty="0">
                <a:latin typeface="Verdana"/>
                <a:cs typeface="Verdana"/>
              </a:rPr>
              <a:t>for</a:t>
            </a:r>
            <a:r>
              <a:rPr sz="1000" i="1" spc="-50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Verdana"/>
                <a:cs typeface="Verdana"/>
              </a:rPr>
              <a:t>which</a:t>
            </a:r>
            <a:r>
              <a:rPr sz="1000" i="1" spc="-55" dirty="0">
                <a:latin typeface="Verdana"/>
                <a:cs typeface="Verdana"/>
              </a:rPr>
              <a:t> </a:t>
            </a:r>
            <a:r>
              <a:rPr sz="1000" i="1" spc="-20" dirty="0">
                <a:latin typeface="Verdana"/>
                <a:cs typeface="Verdana"/>
              </a:rPr>
              <a:t>full</a:t>
            </a:r>
            <a:r>
              <a:rPr sz="1000" i="1" spc="-50" dirty="0">
                <a:latin typeface="Verdana"/>
                <a:cs typeface="Verdana"/>
              </a:rPr>
              <a:t> </a:t>
            </a:r>
            <a:r>
              <a:rPr sz="1000" i="1" spc="20" dirty="0">
                <a:latin typeface="Verdana"/>
                <a:cs typeface="Verdana"/>
              </a:rPr>
              <a:t>documentation</a:t>
            </a:r>
            <a:r>
              <a:rPr sz="1000" i="1" spc="-55" dirty="0">
                <a:latin typeface="Verdana"/>
                <a:cs typeface="Verdana"/>
              </a:rPr>
              <a:t> </a:t>
            </a:r>
            <a:r>
              <a:rPr sz="1000" i="1" spc="25" dirty="0">
                <a:latin typeface="Verdana"/>
                <a:cs typeface="Verdana"/>
              </a:rPr>
              <a:t>was </a:t>
            </a:r>
            <a:r>
              <a:rPr sz="1000" i="1" spc="-33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not</a:t>
            </a:r>
            <a:r>
              <a:rPr sz="1000" i="1" spc="-60" dirty="0">
                <a:latin typeface="Verdana"/>
                <a:cs typeface="Verdana"/>
              </a:rPr>
              <a:t> </a:t>
            </a:r>
            <a:r>
              <a:rPr sz="1000" i="1" spc="-15" dirty="0">
                <a:latin typeface="Verdana"/>
                <a:cs typeface="Verdana"/>
              </a:rPr>
              <a:t>yet</a:t>
            </a:r>
            <a:r>
              <a:rPr sz="1000" i="1" spc="-5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available.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B43CAC3-62D8-E95F-230D-79BC40350739}"/>
              </a:ext>
            </a:extLst>
          </p:cNvPr>
          <p:cNvSpPr txBox="1"/>
          <p:nvPr/>
        </p:nvSpPr>
        <p:spPr>
          <a:xfrm>
            <a:off x="8229397" y="2161742"/>
            <a:ext cx="2832100" cy="260314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15" dirty="0">
                <a:latin typeface="Tahoma"/>
                <a:cs typeface="Tahoma"/>
              </a:rPr>
              <a:t>Excluded</a:t>
            </a:r>
            <a:endParaRPr sz="1000" dirty="0">
              <a:latin typeface="Tahoma"/>
              <a:cs typeface="Tahoma"/>
            </a:endParaRPr>
          </a:p>
          <a:p>
            <a:pPr marL="1303020">
              <a:lnSpc>
                <a:spcPct val="100000"/>
              </a:lnSpc>
            </a:pPr>
            <a:r>
              <a:rPr sz="1000" spc="-40" dirty="0">
                <a:latin typeface="Lucida Sans Unicode"/>
                <a:cs typeface="Lucida Sans Unicode"/>
              </a:rPr>
              <a:t>242</a:t>
            </a:r>
            <a:endParaRPr sz="1000" dirty="0">
              <a:latin typeface="Lucida Sans Unicode"/>
              <a:cs typeface="Lucida Sans Unicode"/>
            </a:endParaRPr>
          </a:p>
          <a:p>
            <a:pPr marL="133350" marR="227965">
              <a:lnSpc>
                <a:spcPct val="118000"/>
              </a:lnSpc>
              <a:spcBef>
                <a:spcPts val="405"/>
              </a:spcBef>
              <a:tabLst>
                <a:tab pos="2401570" algn="l"/>
              </a:tabLst>
            </a:pPr>
            <a:r>
              <a:rPr sz="1000" spc="10" dirty="0">
                <a:latin typeface="Lucida Sans Unicode"/>
                <a:cs typeface="Lucida Sans Unicode"/>
              </a:rPr>
              <a:t>Type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2-8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and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60" dirty="0">
                <a:latin typeface="Lucida Sans Unicode"/>
                <a:cs typeface="Lucida Sans Unicode"/>
              </a:rPr>
              <a:t>10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NDAs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spc="-100" dirty="0">
                <a:latin typeface="Lucida Sans Unicode"/>
                <a:cs typeface="Lucida Sans Unicode"/>
              </a:rPr>
              <a:t>182  </a:t>
            </a:r>
            <a:r>
              <a:rPr sz="1000" spc="-15" dirty="0">
                <a:latin typeface="Lucida Sans Unicode"/>
                <a:cs typeface="Lucida Sans Unicode"/>
              </a:rPr>
              <a:t>Non-NME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0" dirty="0">
                <a:latin typeface="Lucida Sans Unicode"/>
                <a:cs typeface="Lucida Sans Unicode"/>
              </a:rPr>
              <a:t>505(b)(2)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25" dirty="0">
                <a:latin typeface="Lucida Sans Unicode"/>
                <a:cs typeface="Lucida Sans Unicode"/>
              </a:rPr>
              <a:t>applications	</a:t>
            </a:r>
            <a:r>
              <a:rPr sz="1000" spc="-45" dirty="0">
                <a:latin typeface="Lucida Sans Unicode"/>
                <a:cs typeface="Lucida Sans Unicode"/>
              </a:rPr>
              <a:t>3 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Lucida Sans Unicode"/>
                <a:cs typeface="Lucida Sans Unicode"/>
              </a:rPr>
              <a:t>Medical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gas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Lucida Sans Unicode"/>
                <a:cs typeface="Lucida Sans Unicode"/>
              </a:rPr>
              <a:t>approvals	</a:t>
            </a:r>
            <a:r>
              <a:rPr sz="1000" spc="-5" dirty="0">
                <a:latin typeface="Lucida Sans Unicode"/>
                <a:cs typeface="Lucida Sans Unicode"/>
              </a:rPr>
              <a:t>8</a:t>
            </a:r>
            <a:endParaRPr sz="1000" dirty="0">
              <a:latin typeface="Lucida Sans Unicode"/>
              <a:cs typeface="Lucida Sans Unicode"/>
            </a:endParaRPr>
          </a:p>
          <a:p>
            <a:pPr marL="133350">
              <a:lnSpc>
                <a:spcPct val="100000"/>
              </a:lnSpc>
              <a:spcBef>
                <a:spcPts val="215"/>
              </a:spcBef>
              <a:tabLst>
                <a:tab pos="2401570" algn="l"/>
              </a:tabLst>
            </a:pPr>
            <a:r>
              <a:rPr sz="1000" spc="5" dirty="0">
                <a:latin typeface="Lucida Sans Unicode"/>
                <a:cs typeface="Lucida Sans Unicode"/>
              </a:rPr>
              <a:t>Unidentified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NDAs	</a:t>
            </a:r>
            <a:r>
              <a:rPr sz="1000" spc="-315" dirty="0">
                <a:latin typeface="Lucida Sans Unicode"/>
                <a:cs typeface="Lucida Sans Unicode"/>
              </a:rPr>
              <a:t>1</a:t>
            </a:r>
            <a:endParaRPr sz="1000" dirty="0">
              <a:latin typeface="Lucida Sans Unicode"/>
              <a:cs typeface="Lucida Sans Unicode"/>
            </a:endParaRPr>
          </a:p>
          <a:p>
            <a:pPr marL="133350">
              <a:lnSpc>
                <a:spcPct val="100000"/>
              </a:lnSpc>
              <a:spcBef>
                <a:spcPts val="215"/>
              </a:spcBef>
              <a:tabLst>
                <a:tab pos="2401570" algn="l"/>
              </a:tabLst>
            </a:pPr>
            <a:r>
              <a:rPr sz="1000" spc="30" dirty="0">
                <a:latin typeface="Lucida Sans Unicode"/>
                <a:cs typeface="Lucida Sans Unicode"/>
              </a:rPr>
              <a:t>Assays	</a:t>
            </a:r>
            <a:r>
              <a:rPr sz="1000" spc="-5" dirty="0">
                <a:latin typeface="Lucida Sans Unicode"/>
                <a:cs typeface="Lucida Sans Unicode"/>
              </a:rPr>
              <a:t>9</a:t>
            </a:r>
            <a:endParaRPr sz="1000" dirty="0">
              <a:latin typeface="Lucida Sans Unicode"/>
              <a:cs typeface="Lucida Sans Unicode"/>
            </a:endParaRPr>
          </a:p>
          <a:p>
            <a:pPr marL="133350">
              <a:lnSpc>
                <a:spcPct val="100000"/>
              </a:lnSpc>
              <a:spcBef>
                <a:spcPts val="219"/>
              </a:spcBef>
              <a:tabLst>
                <a:tab pos="2401570" algn="l"/>
              </a:tabLst>
            </a:pPr>
            <a:r>
              <a:rPr sz="1000" spc="5" dirty="0">
                <a:latin typeface="Lucida Sans Unicode"/>
                <a:cs typeface="Lucida Sans Unicode"/>
              </a:rPr>
              <a:t>Solutions	</a:t>
            </a:r>
            <a:r>
              <a:rPr sz="1000" spc="-5" dirty="0">
                <a:latin typeface="Lucida Sans Unicode"/>
                <a:cs typeface="Lucida Sans Unicode"/>
              </a:rPr>
              <a:t>4</a:t>
            </a:r>
            <a:endParaRPr sz="1000" dirty="0">
              <a:latin typeface="Lucida Sans Unicode"/>
              <a:cs typeface="Lucida Sans Unicode"/>
            </a:endParaRPr>
          </a:p>
          <a:p>
            <a:pPr marL="133350">
              <a:lnSpc>
                <a:spcPct val="100000"/>
              </a:lnSpc>
              <a:spcBef>
                <a:spcPts val="215"/>
              </a:spcBef>
              <a:tabLst>
                <a:tab pos="2401570" algn="l"/>
              </a:tabLst>
            </a:pPr>
            <a:r>
              <a:rPr sz="1000" spc="15" dirty="0">
                <a:latin typeface="Lucida Sans Unicode"/>
                <a:cs typeface="Lucida Sans Unicode"/>
              </a:rPr>
              <a:t>Blood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products	</a:t>
            </a:r>
            <a:r>
              <a:rPr sz="1000" spc="-160" dirty="0">
                <a:latin typeface="Lucida Sans Unicode"/>
                <a:cs typeface="Lucida Sans Unicode"/>
              </a:rPr>
              <a:t>15</a:t>
            </a:r>
            <a:endParaRPr sz="1000" dirty="0">
              <a:latin typeface="Lucida Sans Unicode"/>
              <a:cs typeface="Lucida Sans Unicode"/>
            </a:endParaRPr>
          </a:p>
          <a:p>
            <a:pPr marL="133350">
              <a:lnSpc>
                <a:spcPct val="100000"/>
              </a:lnSpc>
              <a:spcBef>
                <a:spcPts val="215"/>
              </a:spcBef>
              <a:tabLst>
                <a:tab pos="2401570" algn="l"/>
              </a:tabLst>
            </a:pPr>
            <a:r>
              <a:rPr sz="1000" spc="-30" dirty="0">
                <a:latin typeface="Lucida Sans Unicode"/>
                <a:cs typeface="Lucida Sans Unicode"/>
              </a:rPr>
              <a:t>351(k)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biosimilars	</a:t>
            </a:r>
            <a:r>
              <a:rPr sz="1000" spc="-160" dirty="0">
                <a:latin typeface="Lucida Sans Unicode"/>
                <a:cs typeface="Lucida Sans Unicode"/>
              </a:rPr>
              <a:t>15</a:t>
            </a:r>
            <a:endParaRPr sz="1000" dirty="0">
              <a:latin typeface="Lucida Sans Unicode"/>
              <a:cs typeface="Lucida Sans Unicode"/>
            </a:endParaRPr>
          </a:p>
          <a:p>
            <a:pPr marL="133350" marR="342265">
              <a:lnSpc>
                <a:spcPct val="100000"/>
              </a:lnSpc>
              <a:spcBef>
                <a:spcPts val="290"/>
              </a:spcBef>
              <a:tabLst>
                <a:tab pos="2401570" algn="l"/>
              </a:tabLst>
            </a:pPr>
            <a:r>
              <a:rPr sz="1000" spc="20" dirty="0">
                <a:latin typeface="Lucida Sans Unicode"/>
                <a:cs typeface="Lucida Sans Unicode"/>
              </a:rPr>
              <a:t>Approval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Lucida Sans Unicode"/>
                <a:cs typeface="Lucida Sans Unicode"/>
              </a:rPr>
              <a:t>documents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not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Lucida Sans Unicode"/>
                <a:cs typeface="Lucida Sans Unicode"/>
              </a:rPr>
              <a:t>yet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spc="-5" dirty="0">
                <a:latin typeface="Lucida Sans Unicode"/>
                <a:cs typeface="Lucida Sans Unicode"/>
              </a:rPr>
              <a:t>5  </a:t>
            </a:r>
            <a:r>
              <a:rPr sz="1000" spc="40" dirty="0">
                <a:latin typeface="Lucida Sans Unicode"/>
                <a:cs typeface="Lucida Sans Unicode"/>
              </a:rPr>
              <a:t>available</a:t>
            </a:r>
            <a:endParaRPr lang="en-US" sz="1000" spc="40" dirty="0">
              <a:latin typeface="Lucida Sans Unicode"/>
              <a:cs typeface="Lucida Sans Unicode"/>
            </a:endParaRPr>
          </a:p>
          <a:p>
            <a:pPr marL="133350" marR="342265">
              <a:lnSpc>
                <a:spcPct val="100000"/>
              </a:lnSpc>
              <a:spcBef>
                <a:spcPts val="290"/>
              </a:spcBef>
              <a:tabLst>
                <a:tab pos="2401570" algn="l"/>
              </a:tabLst>
            </a:pP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A9DE54-643B-4FF2-DEE9-335ADCD00A4F}"/>
              </a:ext>
            </a:extLst>
          </p:cNvPr>
          <p:cNvSpPr txBox="1"/>
          <p:nvPr/>
        </p:nvSpPr>
        <p:spPr>
          <a:xfrm>
            <a:off x="6459991" y="4762593"/>
            <a:ext cx="1469390" cy="697627"/>
          </a:xfrm>
          <a:prstGeom prst="rect">
            <a:avLst/>
          </a:prstGeom>
          <a:solidFill>
            <a:srgbClr val="F0F0F0"/>
          </a:solidFill>
          <a:ln w="19049">
            <a:solidFill>
              <a:srgbClr val="00CD82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0965" marR="92710" indent="-635" algn="ctr">
              <a:lnSpc>
                <a:spcPct val="100000"/>
              </a:lnSpc>
              <a:spcBef>
                <a:spcPts val="340"/>
              </a:spcBef>
            </a:pPr>
            <a:r>
              <a:rPr sz="1000" b="1" spc="15" dirty="0">
                <a:latin typeface="Tahoma"/>
                <a:cs typeface="Tahoma"/>
              </a:rPr>
              <a:t>Drugs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40" dirty="0">
                <a:latin typeface="Tahoma"/>
                <a:cs typeface="Tahoma"/>
              </a:rPr>
              <a:t>and  </a:t>
            </a:r>
            <a:r>
              <a:rPr sz="1000" b="1" spc="25" dirty="0">
                <a:latin typeface="Tahoma"/>
                <a:cs typeface="Tahoma"/>
              </a:rPr>
              <a:t>biological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25" dirty="0">
                <a:latin typeface="Tahoma"/>
                <a:cs typeface="Tahoma"/>
              </a:rPr>
              <a:t>products  </a:t>
            </a:r>
            <a:r>
              <a:rPr sz="1000" b="1" spc="-5" dirty="0">
                <a:latin typeface="Tahoma"/>
                <a:cs typeface="Tahoma"/>
              </a:rPr>
              <a:t>of</a:t>
            </a:r>
            <a:r>
              <a:rPr sz="1000" b="1" spc="-85" dirty="0">
                <a:latin typeface="Tahoma"/>
                <a:cs typeface="Tahoma"/>
              </a:rPr>
              <a:t> </a:t>
            </a:r>
            <a:r>
              <a:rPr sz="1000" b="1" spc="10" dirty="0">
                <a:latin typeface="Tahoma"/>
                <a:cs typeface="Tahoma"/>
              </a:rPr>
              <a:t>interest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000" spc="-120" dirty="0">
                <a:latin typeface="Lucida Sans Unicode"/>
                <a:cs typeface="Lucida Sans Unicode"/>
              </a:rPr>
              <a:t>136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942181C5-703D-24A3-C4CF-E7893080A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38324"/>
              </p:ext>
            </p:extLst>
          </p:nvPr>
        </p:nvGraphicFramePr>
        <p:xfrm>
          <a:off x="6455228" y="1258855"/>
          <a:ext cx="1712594" cy="3441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4599">
                <a:tc gridSpan="2">
                  <a:txBody>
                    <a:bodyPr/>
                    <a:lstStyle/>
                    <a:p>
                      <a:pPr marL="213995" marR="205740" indent="-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b="1" spc="35" dirty="0">
                          <a:latin typeface="Tahoma"/>
                          <a:cs typeface="Tahoma"/>
                        </a:rPr>
                        <a:t>FDA-approved </a:t>
                      </a:r>
                      <a:r>
                        <a:rPr sz="1000" b="1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NDAs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BLAs*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45" dirty="0">
                          <a:latin typeface="Lucida Sans Unicode"/>
                          <a:cs typeface="Lucida Sans Unicode"/>
                        </a:rPr>
                        <a:t>378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4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6835" marR="202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800" dirty="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3670E853-0590-52D8-B9E6-9B5132BAC166}"/>
              </a:ext>
            </a:extLst>
          </p:cNvPr>
          <p:cNvGrpSpPr/>
          <p:nvPr/>
        </p:nvGrpSpPr>
        <p:grpSpPr>
          <a:xfrm>
            <a:off x="7174045" y="4700605"/>
            <a:ext cx="41275" cy="53340"/>
            <a:chOff x="5074025" y="3862391"/>
            <a:chExt cx="41275" cy="5334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255377B-A0FB-C362-5D5E-B701A19DBEFD}"/>
                </a:ext>
              </a:extLst>
            </p:cNvPr>
            <p:cNvSpPr/>
            <p:nvPr/>
          </p:nvSpPr>
          <p:spPr>
            <a:xfrm>
              <a:off x="5078788" y="386715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2E5EC04A-5251-EDD6-005A-E21D4EE01DC9}"/>
                </a:ext>
              </a:extLst>
            </p:cNvPr>
            <p:cNvSpPr/>
            <p:nvPr/>
          </p:nvSpPr>
          <p:spPr>
            <a:xfrm>
              <a:off x="5078788" y="386715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0">
            <a:extLst>
              <a:ext uri="{FF2B5EF4-FFF2-40B4-BE49-F238E27FC236}">
                <a16:creationId xmlns:a16="http://schemas.microsoft.com/office/drawing/2014/main" id="{8245451C-36E1-C7F0-98C1-DB6DA4E6EB9A}"/>
              </a:ext>
            </a:extLst>
          </p:cNvPr>
          <p:cNvGrpSpPr/>
          <p:nvPr/>
        </p:nvGrpSpPr>
        <p:grpSpPr>
          <a:xfrm>
            <a:off x="8167484" y="3353187"/>
            <a:ext cx="53340" cy="41275"/>
            <a:chOff x="6067464" y="2514973"/>
            <a:chExt cx="53340" cy="41275"/>
          </a:xfrm>
        </p:grpSpPr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51177617-B75D-F0BF-CFE7-965C3BA5CBD3}"/>
                </a:ext>
              </a:extLst>
            </p:cNvPr>
            <p:cNvSpPr/>
            <p:nvPr/>
          </p:nvSpPr>
          <p:spPr>
            <a:xfrm>
              <a:off x="6072227" y="2519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194192A1-46AD-39C0-8ED1-7BE369FE8989}"/>
                </a:ext>
              </a:extLst>
            </p:cNvPr>
            <p:cNvSpPr/>
            <p:nvPr/>
          </p:nvSpPr>
          <p:spPr>
            <a:xfrm>
              <a:off x="6072227" y="2519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4">
            <a:extLst>
              <a:ext uri="{FF2B5EF4-FFF2-40B4-BE49-F238E27FC236}">
                <a16:creationId xmlns:a16="http://schemas.microsoft.com/office/drawing/2014/main" id="{550E4C8B-E2E7-533C-B8D9-47DF4847EEC1}"/>
              </a:ext>
            </a:extLst>
          </p:cNvPr>
          <p:cNvSpPr txBox="1">
            <a:spLocks/>
          </p:cNvSpPr>
          <p:nvPr/>
        </p:nvSpPr>
        <p:spPr>
          <a:xfrm>
            <a:off x="732778" y="2763024"/>
            <a:ext cx="3475354" cy="8636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2400" b="1" spc="85">
                <a:latin typeface="Tahoma"/>
                <a:cs typeface="Tahoma"/>
              </a:rPr>
              <a:t>Approvals</a:t>
            </a:r>
            <a:r>
              <a:rPr lang="en-US" sz="2400" b="1" spc="-195">
                <a:latin typeface="Tahoma"/>
                <a:cs typeface="Tahoma"/>
              </a:rPr>
              <a:t> </a:t>
            </a:r>
            <a:r>
              <a:rPr lang="en-US" sz="2400" b="1" spc="65">
                <a:latin typeface="Tahoma"/>
                <a:cs typeface="Tahoma"/>
              </a:rPr>
              <a:t>considered  </a:t>
            </a:r>
            <a:r>
              <a:rPr lang="en-US" sz="2400" b="1" spc="150">
                <a:latin typeface="Tahoma"/>
                <a:cs typeface="Tahoma"/>
              </a:rPr>
              <a:t>Jan</a:t>
            </a:r>
            <a:r>
              <a:rPr lang="en-US" sz="2400" b="1" spc="-195">
                <a:latin typeface="Tahoma"/>
                <a:cs typeface="Tahoma"/>
              </a:rPr>
              <a:t> </a:t>
            </a:r>
            <a:r>
              <a:rPr lang="en-US" sz="2400" b="1" spc="-200">
                <a:latin typeface="Tahoma"/>
                <a:cs typeface="Tahoma"/>
              </a:rPr>
              <a:t>2019</a:t>
            </a:r>
            <a:r>
              <a:rPr lang="en-US" sz="2400" b="1" spc="-195">
                <a:latin typeface="Tahoma"/>
                <a:cs typeface="Tahoma"/>
              </a:rPr>
              <a:t> </a:t>
            </a:r>
            <a:r>
              <a:rPr lang="en-US" sz="2400" b="1" spc="355">
                <a:latin typeface="Tahoma"/>
                <a:cs typeface="Tahoma"/>
              </a:rPr>
              <a:t>-</a:t>
            </a:r>
            <a:r>
              <a:rPr lang="en-US" sz="2400" b="1" spc="-195">
                <a:latin typeface="Tahoma"/>
                <a:cs typeface="Tahoma"/>
              </a:rPr>
              <a:t> </a:t>
            </a:r>
            <a:r>
              <a:rPr lang="en-US" sz="2400" b="1" spc="100">
                <a:latin typeface="Tahoma"/>
                <a:cs typeface="Tahoma"/>
              </a:rPr>
              <a:t>June</a:t>
            </a:r>
            <a:r>
              <a:rPr lang="en-US" sz="2400" b="1" spc="-195">
                <a:latin typeface="Tahoma"/>
                <a:cs typeface="Tahoma"/>
              </a:rPr>
              <a:t> </a:t>
            </a:r>
            <a:r>
              <a:rPr lang="en-US" sz="2400" b="1" spc="-229">
                <a:latin typeface="Tahoma"/>
                <a:cs typeface="Tahoma"/>
              </a:rPr>
              <a:t>2021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642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pic>
        <p:nvPicPr>
          <p:cNvPr id="34" name="Picture 33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E4CD4B88-9F75-07EA-E748-C32F00B4D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41" r="2381"/>
          <a:stretch/>
        </p:blipFill>
        <p:spPr>
          <a:xfrm>
            <a:off x="1981200" y="1601275"/>
            <a:ext cx="8229600" cy="387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1285</Words>
  <Application>Microsoft Macintosh PowerPoint</Application>
  <PresentationFormat>Widescreen</PresentationFormat>
  <Paragraphs>275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Microsoft JhengHei UI</vt:lpstr>
      <vt:lpstr>Arial</vt:lpstr>
      <vt:lpstr>Arial MT</vt:lpstr>
      <vt:lpstr>Calibri</vt:lpstr>
      <vt:lpstr>Calibri Light</vt:lpstr>
      <vt:lpstr>Lucida Sans Unicode</vt:lpstr>
      <vt:lpstr>Tahoma</vt:lpstr>
      <vt:lpstr>Times New Roman</vt:lpstr>
      <vt:lpstr>Verdana</vt:lpstr>
      <vt:lpstr>Office Theme</vt:lpstr>
      <vt:lpstr>RWE in Regulatory Decision Making</vt:lpstr>
      <vt:lpstr>Important terminology related to RWE</vt:lpstr>
      <vt:lpstr>PowerPoint Presentation</vt:lpstr>
      <vt:lpstr>PowerPoint Presentation</vt:lpstr>
      <vt:lpstr>From Safety to Effectiveness</vt:lpstr>
      <vt:lpstr>Recent approvals</vt:lpstr>
      <vt:lpstr>How often?</vt:lpstr>
      <vt:lpstr>How often?</vt:lpstr>
      <vt:lpstr>Hypothetical Example</vt:lpstr>
      <vt:lpstr>Frequency of inclusion of RWE</vt:lpstr>
      <vt:lpstr>Measuring intended purpose of a study</vt:lpstr>
      <vt:lpstr>Observed intent of RWE</vt:lpstr>
      <vt:lpstr>Measuring RWE’s impact</vt:lpstr>
      <vt:lpstr>Decision-making impact of RWE</vt:lpstr>
      <vt:lpstr>FDA’s feedback</vt:lpstr>
      <vt:lpstr>FDA’s feedback</vt:lpstr>
      <vt:lpstr>Qualifying FDA’s RWE study concerns</vt:lpstr>
      <vt:lpstr>FDA’s feedback</vt:lpstr>
      <vt:lpstr>Impact on product labeling</vt:lpstr>
      <vt:lpstr>Impact on product labeling</vt:lpstr>
      <vt:lpstr>Impact on product labeling</vt:lpstr>
      <vt:lpstr>RWE in FDA approvals by therapeutic area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Bias Analysis</dc:title>
  <dc:creator>Yasser Albogami</dc:creator>
  <cp:lastModifiedBy>Yasser Albogami</cp:lastModifiedBy>
  <cp:revision>2</cp:revision>
  <dcterms:created xsi:type="dcterms:W3CDTF">2023-06-04T18:36:41Z</dcterms:created>
  <dcterms:modified xsi:type="dcterms:W3CDTF">2023-06-05T13:57:40Z</dcterms:modified>
</cp:coreProperties>
</file>