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355" r:id="rId3"/>
    <p:sldId id="257" r:id="rId4"/>
    <p:sldId id="335" r:id="rId5"/>
    <p:sldId id="258" r:id="rId6"/>
    <p:sldId id="337" r:id="rId7"/>
    <p:sldId id="331" r:id="rId8"/>
    <p:sldId id="341" r:id="rId9"/>
    <p:sldId id="338" r:id="rId10"/>
    <p:sldId id="352" r:id="rId11"/>
    <p:sldId id="353" r:id="rId12"/>
    <p:sldId id="354" r:id="rId13"/>
    <p:sldId id="356" r:id="rId14"/>
    <p:sldId id="357" r:id="rId15"/>
    <p:sldId id="358" r:id="rId16"/>
    <p:sldId id="29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18"/>
    <p:restoredTop sz="73741"/>
  </p:normalViewPr>
  <p:slideViewPr>
    <p:cSldViewPr snapToGrid="0">
      <p:cViewPr varScale="1">
        <p:scale>
          <a:sx n="123" d="100"/>
          <a:sy n="123" d="100"/>
        </p:scale>
        <p:origin x="1736"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dfeb0f618_0_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dfeb0f618_0_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697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4865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3196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9275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6809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9df2492b9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9df2492b9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9df2492b9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9df2492b9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9df2492b9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9df2492b9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8308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792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439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215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227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df2492b9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df2492b9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216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gif"/><Relationship Id="rId5" Type="http://schemas.openxmlformats.org/officeDocument/2006/relationships/image" Target="../media/image7.jpe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243991"/>
            <a:ext cx="8520600" cy="655518"/>
          </a:xfrm>
          <a:prstGeom prst="rect">
            <a:avLst/>
          </a:prstGeom>
        </p:spPr>
        <p:txBody>
          <a:bodyPr spcFirstLastPara="1" wrap="square" lIns="91425" tIns="91425" rIns="91425" bIns="91425" anchor="b" anchorCtr="0">
            <a:noAutofit/>
          </a:bodyPr>
          <a:lstStyle/>
          <a:p>
            <a:pPr lvl="0"/>
            <a:r>
              <a:rPr lang="en-US" sz="3200" dirty="0">
                <a:solidFill>
                  <a:srgbClr val="3D85C6"/>
                </a:solidFill>
              </a:rPr>
              <a:t>Benefit – Risk Assessment</a:t>
            </a:r>
            <a:br>
              <a:rPr lang="en-US" sz="3200" dirty="0">
                <a:solidFill>
                  <a:srgbClr val="3D85C6"/>
                </a:solidFill>
              </a:rPr>
            </a:br>
            <a:r>
              <a:rPr lang="en-US" sz="3200" dirty="0">
                <a:solidFill>
                  <a:srgbClr val="3D85C6"/>
                </a:solidFill>
              </a:rPr>
              <a:t> </a:t>
            </a:r>
            <a:br>
              <a:rPr lang="en-US" sz="3200" dirty="0">
                <a:solidFill>
                  <a:srgbClr val="3D85C6"/>
                </a:solidFill>
              </a:rPr>
            </a:br>
            <a:r>
              <a:rPr lang="en-US" sz="3200" dirty="0">
                <a:solidFill>
                  <a:srgbClr val="3D85C6"/>
                </a:solidFill>
              </a:rPr>
              <a:t>Introduction</a:t>
            </a:r>
            <a:endParaRPr sz="3200" dirty="0">
              <a:solidFill>
                <a:srgbClr val="3D85C6"/>
              </a:solidFill>
            </a:endParaRPr>
          </a:p>
        </p:txBody>
      </p:sp>
      <p:sp>
        <p:nvSpPr>
          <p:cNvPr id="55" name="Google Shape;55;p13"/>
          <p:cNvSpPr txBox="1">
            <a:spLocks noGrp="1"/>
          </p:cNvSpPr>
          <p:nvPr>
            <p:ph type="subTitle" idx="1"/>
          </p:nvPr>
        </p:nvSpPr>
        <p:spPr>
          <a:xfrm>
            <a:off x="311700" y="3030876"/>
            <a:ext cx="8520600" cy="1266366"/>
          </a:xfrm>
          <a:prstGeom prst="rect">
            <a:avLst/>
          </a:prstGeom>
        </p:spPr>
        <p:txBody>
          <a:bodyPr spcFirstLastPara="1" wrap="square" lIns="91425" tIns="91425" rIns="91425" bIns="91425" anchor="t" anchorCtr="0">
            <a:noAutofit/>
          </a:bodyPr>
          <a:lstStyle/>
          <a:p>
            <a:pPr marL="0" lvl="0" indent="0">
              <a:lnSpc>
                <a:spcPct val="150000"/>
              </a:lnSpc>
            </a:pPr>
            <a:r>
              <a:rPr lang="en-US" sz="1400" b="1" dirty="0">
                <a:solidFill>
                  <a:srgbClr val="3D85C6"/>
                </a:solidFill>
              </a:rPr>
              <a:t>Yasser Albogami, MPH, Ph.D.</a:t>
            </a:r>
            <a:br>
              <a:rPr lang="en-US" sz="1400" b="1" dirty="0">
                <a:solidFill>
                  <a:srgbClr val="3D85C6"/>
                </a:solidFill>
              </a:rPr>
            </a:br>
            <a:endParaRPr lang="en-US" sz="1400" dirty="0">
              <a:solidFill>
                <a:srgbClr val="000000"/>
              </a:solidFill>
            </a:endParaRPr>
          </a:p>
        </p:txBody>
      </p:sp>
      <p:pic>
        <p:nvPicPr>
          <p:cNvPr id="56" name="Google Shape;56;p13"/>
          <p:cNvPicPr preferRelativeResize="0"/>
          <p:nvPr/>
        </p:nvPicPr>
        <p:blipFill>
          <a:blip r:embed="rId3">
            <a:alphaModFix/>
          </a:blip>
          <a:stretch>
            <a:fillRect/>
          </a:stretch>
        </p:blipFill>
        <p:spPr>
          <a:xfrm>
            <a:off x="7644625" y="61201"/>
            <a:ext cx="1462899" cy="562000"/>
          </a:xfrm>
          <a:prstGeom prst="rect">
            <a:avLst/>
          </a:prstGeom>
          <a:noFill/>
          <a:ln>
            <a:noFill/>
          </a:ln>
        </p:spPr>
      </p:pic>
      <p:pic>
        <p:nvPicPr>
          <p:cNvPr id="57" name="Google Shape;57;p13"/>
          <p:cNvPicPr preferRelativeResize="0"/>
          <p:nvPr/>
        </p:nvPicPr>
        <p:blipFill>
          <a:blip r:embed="rId4">
            <a:alphaModFix/>
          </a:blip>
          <a:stretch>
            <a:fillRect/>
          </a:stretch>
        </p:blipFill>
        <p:spPr>
          <a:xfrm>
            <a:off x="0" y="4901075"/>
            <a:ext cx="9144000" cy="242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 sz="2400" dirty="0">
                <a:solidFill>
                  <a:srgbClr val="3D85C6"/>
                </a:solidFill>
              </a:rPr>
              <a:t>Thalidomide Scandal (1956-1964)</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5200023" cy="3577800"/>
          </a:xfrm>
          <a:prstGeom prst="rect">
            <a:avLst/>
          </a:prstGeom>
        </p:spPr>
        <p:txBody>
          <a:bodyPr spcFirstLastPara="1" wrap="square" lIns="91425" tIns="91425" rIns="91425" bIns="91425" anchor="t" anchorCtr="0">
            <a:noAutofit/>
          </a:bodyPr>
          <a:lstStyle/>
          <a:p>
            <a:pPr marL="114300" lvl="0" indent="0" algn="l"/>
            <a:r>
              <a:rPr lang="en-US" sz="1600" b="1" dirty="0">
                <a:solidFill>
                  <a:schemeClr val="tx1"/>
                </a:solidFill>
              </a:rPr>
              <a:t>Lessons learned:</a:t>
            </a:r>
          </a:p>
          <a:p>
            <a:pPr marL="114300" lvl="0" indent="0" algn="l"/>
            <a:endParaRPr lang="en-US" sz="1600" b="1" dirty="0">
              <a:solidFill>
                <a:schemeClr val="tx1"/>
              </a:solidFill>
            </a:endParaRPr>
          </a:p>
          <a:p>
            <a:pPr marL="114300" lvl="0" indent="0" algn="l"/>
            <a:endParaRPr lang="en-US" sz="1600" dirty="0">
              <a:solidFill>
                <a:schemeClr val="tx1"/>
              </a:solidFill>
            </a:endParaRPr>
          </a:p>
          <a:p>
            <a:pPr marL="857250" lvl="1" indent="-285750" algn="l">
              <a:buFont typeface="Arial" panose="020B0604020202020204" pitchFamily="34" charset="0"/>
              <a:buChar char="•"/>
            </a:pPr>
            <a:r>
              <a:rPr lang="en-US" sz="1600" dirty="0">
                <a:solidFill>
                  <a:schemeClr val="tx1"/>
                </a:solidFill>
              </a:rPr>
              <a:t>Recognition of epidemic of rare defects took almost 4 more years.</a:t>
            </a:r>
          </a:p>
          <a:p>
            <a:pPr marL="857250" lvl="1" indent="-285750" algn="l">
              <a:buFont typeface="Arial" panose="020B0604020202020204" pitchFamily="34" charset="0"/>
              <a:buChar char="•"/>
            </a:pPr>
            <a:endParaRPr lang="en-US" sz="1600" dirty="0">
              <a:solidFill>
                <a:schemeClr val="tx1"/>
              </a:solidFill>
            </a:endParaRPr>
          </a:p>
          <a:p>
            <a:pPr marL="857250" lvl="1" indent="-285750" algn="l">
              <a:buFont typeface="Arial" panose="020B0604020202020204" pitchFamily="34" charset="0"/>
              <a:buChar char="•"/>
            </a:pPr>
            <a:r>
              <a:rPr lang="en-US" sz="1600" dirty="0">
                <a:solidFill>
                  <a:schemeClr val="tx1"/>
                </a:solidFill>
              </a:rPr>
              <a:t>Around 10,000 infants were born with deformities worldwide; only about 5,000 survived beyond childhood</a:t>
            </a:r>
          </a:p>
          <a:p>
            <a:pPr marL="857250" lvl="1" indent="-285750" algn="l">
              <a:buFont typeface="Arial" panose="020B0604020202020204" pitchFamily="34" charset="0"/>
              <a:buChar char="•"/>
            </a:pPr>
            <a:endParaRPr lang="en-US" sz="1600" dirty="0">
              <a:solidFill>
                <a:schemeClr val="tx1"/>
              </a:solidFill>
            </a:endParaRPr>
          </a:p>
          <a:p>
            <a:pPr marL="857250" lvl="1" indent="-285750" algn="l">
              <a:buFont typeface="Arial" panose="020B0604020202020204" pitchFamily="34" charset="0"/>
              <a:buChar char="•"/>
            </a:pPr>
            <a:r>
              <a:rPr lang="en-US" sz="1600" dirty="0">
                <a:solidFill>
                  <a:schemeClr val="tx1"/>
                </a:solidFill>
              </a:rPr>
              <a:t>The need for post-marketing surveillance programs</a:t>
            </a:r>
          </a:p>
          <a:p>
            <a:pPr marL="114300" lvl="0" indent="0" algn="l"/>
            <a:endParaRPr lang="ar-SA" sz="1600" dirty="0">
              <a:solidFill>
                <a:schemeClr val="tx1"/>
              </a:solidFill>
            </a:endParaRPr>
          </a:p>
        </p:txBody>
      </p:sp>
      <p:pic>
        <p:nvPicPr>
          <p:cNvPr id="7" name="Picture 2" descr="thalid2">
            <a:extLst>
              <a:ext uri="{FF2B5EF4-FFF2-40B4-BE49-F238E27FC236}">
                <a16:creationId xmlns:a16="http://schemas.microsoft.com/office/drawing/2014/main" id="{67B81D66-A834-F34A-878B-B1992B17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0864" y="1331087"/>
            <a:ext cx="2808537" cy="2789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4">
            <a:extLst>
              <a:ext uri="{FF2B5EF4-FFF2-40B4-BE49-F238E27FC236}">
                <a16:creationId xmlns:a16="http://schemas.microsoft.com/office/drawing/2014/main" id="{B32ABF74-3B7B-304B-8DE9-DFAC0BCE32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9858" y="1285431"/>
            <a:ext cx="4878811" cy="2742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16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rgbClr val="3D85C6"/>
                </a:solidFill>
              </a:rPr>
              <a:t>Pre-approval information is not enough </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8737500" cy="3577800"/>
          </a:xfrm>
          <a:prstGeom prst="rect">
            <a:avLst/>
          </a:prstGeom>
        </p:spPr>
        <p:txBody>
          <a:bodyPr spcFirstLastPara="1" wrap="square" lIns="91425" tIns="91425" rIns="91425" bIns="91425" anchor="t" anchorCtr="0">
            <a:noAutofit/>
          </a:bodyPr>
          <a:lstStyle/>
          <a:p>
            <a:pPr marL="114300" marR="0" lvl="0" indent="0" algn="l" rtl="1">
              <a:lnSpc>
                <a:spcPct val="100000"/>
              </a:lnSpc>
              <a:spcBef>
                <a:spcPts val="0"/>
              </a:spcBef>
              <a:spcAft>
                <a:spcPts val="0"/>
              </a:spcAft>
              <a:buClr>
                <a:schemeClr val="dk2"/>
              </a:buClr>
              <a:buSzPts val="2800"/>
              <a:buFont typeface="Arial"/>
              <a:buNone/>
            </a:pPr>
            <a:endParaRPr lang="ar-SA" sz="1600" dirty="0">
              <a:solidFill>
                <a:schemeClr val="tx1"/>
              </a:solidFill>
            </a:endParaRPr>
          </a:p>
        </p:txBody>
      </p:sp>
      <p:graphicFrame>
        <p:nvGraphicFramePr>
          <p:cNvPr id="2" name="Table 2">
            <a:extLst>
              <a:ext uri="{FF2B5EF4-FFF2-40B4-BE49-F238E27FC236}">
                <a16:creationId xmlns:a16="http://schemas.microsoft.com/office/drawing/2014/main" id="{C0E3EB80-5842-B94F-A28F-101CCF9FC2E6}"/>
              </a:ext>
            </a:extLst>
          </p:cNvPr>
          <p:cNvGraphicFramePr>
            <a:graphicFrameLocks noGrp="1"/>
          </p:cNvGraphicFramePr>
          <p:nvPr>
            <p:extLst>
              <p:ext uri="{D42A27DB-BD31-4B8C-83A1-F6EECF244321}">
                <p14:modId xmlns:p14="http://schemas.microsoft.com/office/powerpoint/2010/main" val="85606598"/>
              </p:ext>
            </p:extLst>
          </p:nvPr>
        </p:nvGraphicFramePr>
        <p:xfrm>
          <a:off x="1524000" y="1835038"/>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529142278"/>
                    </a:ext>
                  </a:extLst>
                </a:gridCol>
                <a:gridCol w="3048000">
                  <a:extLst>
                    <a:ext uri="{9D8B030D-6E8A-4147-A177-3AD203B41FA5}">
                      <a16:colId xmlns:a16="http://schemas.microsoft.com/office/drawing/2014/main" val="1811645359"/>
                    </a:ext>
                  </a:extLst>
                </a:gridCol>
              </a:tblGrid>
              <a:tr h="370840">
                <a:tc>
                  <a:txBody>
                    <a:bodyPr/>
                    <a:lstStyle/>
                    <a:p>
                      <a:pPr algn="ctr"/>
                      <a:r>
                        <a:rPr lang="en-US" dirty="0"/>
                        <a:t>Drug </a:t>
                      </a:r>
                    </a:p>
                  </a:txBody>
                  <a:tcPr anchor="ctr"/>
                </a:tc>
                <a:tc>
                  <a:txBody>
                    <a:bodyPr/>
                    <a:lstStyle/>
                    <a:p>
                      <a:pPr algn="ctr"/>
                      <a:r>
                        <a:rPr lang="en-US" dirty="0"/>
                        <a:t>Unexpected Drug Effect</a:t>
                      </a:r>
                    </a:p>
                  </a:txBody>
                  <a:tcPr anchor="ctr"/>
                </a:tc>
                <a:extLst>
                  <a:ext uri="{0D108BD9-81ED-4DB2-BD59-A6C34878D82A}">
                    <a16:rowId xmlns:a16="http://schemas.microsoft.com/office/drawing/2014/main" val="3838533652"/>
                  </a:ext>
                </a:extLst>
              </a:tr>
              <a:tr h="370840">
                <a:tc>
                  <a:txBody>
                    <a:bodyPr/>
                    <a:lstStyle/>
                    <a:p>
                      <a:r>
                        <a:rPr lang="en-US" dirty="0"/>
                        <a:t>Isotretinoin (1987) </a:t>
                      </a:r>
                    </a:p>
                  </a:txBody>
                  <a:tcPr/>
                </a:tc>
                <a:tc>
                  <a:txBody>
                    <a:bodyPr/>
                    <a:lstStyle/>
                    <a:p>
                      <a:r>
                        <a:rPr lang="en-US" dirty="0"/>
                        <a:t>Birth Defect</a:t>
                      </a:r>
                    </a:p>
                  </a:txBody>
                  <a:tcPr/>
                </a:tc>
                <a:extLst>
                  <a:ext uri="{0D108BD9-81ED-4DB2-BD59-A6C34878D82A}">
                    <a16:rowId xmlns:a16="http://schemas.microsoft.com/office/drawing/2014/main" val="4226482013"/>
                  </a:ext>
                </a:extLst>
              </a:tr>
              <a:tr h="370840">
                <a:tc>
                  <a:txBody>
                    <a:bodyPr/>
                    <a:lstStyle/>
                    <a:p>
                      <a:r>
                        <a:rPr lang="en-US" dirty="0"/>
                        <a:t>Troglitazone (1997)</a:t>
                      </a:r>
                    </a:p>
                  </a:txBody>
                  <a:tcPr/>
                </a:tc>
                <a:tc>
                  <a:txBody>
                    <a:bodyPr/>
                    <a:lstStyle/>
                    <a:p>
                      <a:r>
                        <a:rPr lang="en-US" dirty="0"/>
                        <a:t>Hepatotoxicity</a:t>
                      </a:r>
                    </a:p>
                  </a:txBody>
                  <a:tcPr/>
                </a:tc>
                <a:extLst>
                  <a:ext uri="{0D108BD9-81ED-4DB2-BD59-A6C34878D82A}">
                    <a16:rowId xmlns:a16="http://schemas.microsoft.com/office/drawing/2014/main" val="2268813149"/>
                  </a:ext>
                </a:extLst>
              </a:tr>
              <a:tr h="370840">
                <a:tc>
                  <a:txBody>
                    <a:bodyPr/>
                    <a:lstStyle/>
                    <a:p>
                      <a:r>
                        <a:rPr lang="en-US" dirty="0" err="1"/>
                        <a:t>Cerivastin</a:t>
                      </a:r>
                      <a:r>
                        <a:rPr lang="en-US" dirty="0"/>
                        <a:t> (2001)</a:t>
                      </a:r>
                    </a:p>
                  </a:txBody>
                  <a:tcPr/>
                </a:tc>
                <a:tc>
                  <a:txBody>
                    <a:bodyPr/>
                    <a:lstStyle/>
                    <a:p>
                      <a:r>
                        <a:rPr lang="en-US" dirty="0"/>
                        <a:t>Rhabdomyolysis</a:t>
                      </a:r>
                    </a:p>
                  </a:txBody>
                  <a:tcPr/>
                </a:tc>
                <a:extLst>
                  <a:ext uri="{0D108BD9-81ED-4DB2-BD59-A6C34878D82A}">
                    <a16:rowId xmlns:a16="http://schemas.microsoft.com/office/drawing/2014/main" val="1821274816"/>
                  </a:ext>
                </a:extLst>
              </a:tr>
              <a:tr h="370840">
                <a:tc>
                  <a:txBody>
                    <a:bodyPr/>
                    <a:lstStyle/>
                    <a:p>
                      <a:r>
                        <a:rPr lang="en-US" dirty="0" err="1"/>
                        <a:t>Rofecoxib</a:t>
                      </a:r>
                      <a:r>
                        <a:rPr lang="en-US" dirty="0"/>
                        <a:t> (2005)</a:t>
                      </a:r>
                    </a:p>
                  </a:txBody>
                  <a:tcPr/>
                </a:tc>
                <a:tc>
                  <a:txBody>
                    <a:bodyPr/>
                    <a:lstStyle/>
                    <a:p>
                      <a:r>
                        <a:rPr lang="en-US" dirty="0"/>
                        <a:t>Heart Attack</a:t>
                      </a:r>
                    </a:p>
                  </a:txBody>
                  <a:tcPr/>
                </a:tc>
                <a:extLst>
                  <a:ext uri="{0D108BD9-81ED-4DB2-BD59-A6C34878D82A}">
                    <a16:rowId xmlns:a16="http://schemas.microsoft.com/office/drawing/2014/main" val="2001626365"/>
                  </a:ext>
                </a:extLst>
              </a:tr>
              <a:tr h="370840">
                <a:tc>
                  <a:txBody>
                    <a:bodyPr/>
                    <a:lstStyle/>
                    <a:p>
                      <a:r>
                        <a:rPr lang="en-US" dirty="0"/>
                        <a:t>?? (2023)</a:t>
                      </a:r>
                    </a:p>
                  </a:txBody>
                  <a:tcPr/>
                </a:tc>
                <a:tc>
                  <a:txBody>
                    <a:bodyPr/>
                    <a:lstStyle/>
                    <a:p>
                      <a:r>
                        <a:rPr lang="en-US" dirty="0"/>
                        <a:t>??</a:t>
                      </a:r>
                    </a:p>
                  </a:txBody>
                  <a:tcPr/>
                </a:tc>
                <a:extLst>
                  <a:ext uri="{0D108BD9-81ED-4DB2-BD59-A6C34878D82A}">
                    <a16:rowId xmlns:a16="http://schemas.microsoft.com/office/drawing/2014/main" val="4258207993"/>
                  </a:ext>
                </a:extLst>
              </a:tr>
            </a:tbl>
          </a:graphicData>
        </a:graphic>
      </p:graphicFrame>
    </p:spTree>
    <p:extLst>
      <p:ext uri="{BB962C8B-B14F-4D97-AF65-F5344CB8AC3E}">
        <p14:creationId xmlns:p14="http://schemas.microsoft.com/office/powerpoint/2010/main" val="263081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rgbClr val="3D85C6"/>
                </a:solidFill>
              </a:rPr>
              <a:t>BRA definition</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8737500" cy="3577800"/>
          </a:xfrm>
          <a:prstGeom prst="rect">
            <a:avLst/>
          </a:prstGeom>
        </p:spPr>
        <p:txBody>
          <a:bodyPr spcFirstLastPara="1" wrap="square" lIns="91425" tIns="91425" rIns="91425" bIns="91425" anchor="t" anchorCtr="0">
            <a:noAutofit/>
          </a:bodyPr>
          <a:lstStyle/>
          <a:p>
            <a:pPr marL="114300" marR="0" lvl="0" indent="0" algn="l" rtl="0">
              <a:lnSpc>
                <a:spcPct val="150000"/>
              </a:lnSpc>
              <a:spcBef>
                <a:spcPts val="0"/>
              </a:spcBef>
              <a:spcAft>
                <a:spcPts val="0"/>
              </a:spcAft>
              <a:buClr>
                <a:schemeClr val="dk2"/>
              </a:buClr>
              <a:buSzPts val="2800"/>
              <a:buFont typeface="Arial"/>
              <a:buNone/>
            </a:pPr>
            <a:r>
              <a:rPr lang="en-US" sz="1600" dirty="0">
                <a:solidFill>
                  <a:schemeClr val="tx1"/>
                </a:solidFill>
              </a:rPr>
              <a:t>Drug benefit-risk assessment is </a:t>
            </a:r>
            <a:r>
              <a:rPr lang="en-US" sz="1600" i="1" dirty="0">
                <a:solidFill>
                  <a:schemeClr val="tx1"/>
                </a:solidFill>
              </a:rPr>
              <a:t>a process used by regulatory authorities, healthcare professionals, and pharmaceutical companies to evaluate the benefits and risks associated with a particular drug or therapy. This involves analyzing the potential benefits of the drug in terms of its potential therapeutic effects, as well as the potential risks and adverse effects that may occur when using the drug</a:t>
            </a:r>
            <a:r>
              <a:rPr lang="en-US" sz="1600" dirty="0">
                <a:solidFill>
                  <a:schemeClr val="tx1"/>
                </a:solidFill>
              </a:rPr>
              <a:t>.</a:t>
            </a:r>
          </a:p>
          <a:p>
            <a:pPr marL="114300" marR="0" lvl="0" indent="0" algn="l" rtl="0">
              <a:lnSpc>
                <a:spcPct val="150000"/>
              </a:lnSpc>
              <a:spcBef>
                <a:spcPts val="0"/>
              </a:spcBef>
              <a:spcAft>
                <a:spcPts val="0"/>
              </a:spcAft>
              <a:buClr>
                <a:schemeClr val="dk2"/>
              </a:buClr>
              <a:buSzPts val="2800"/>
              <a:buFont typeface="Arial"/>
              <a:buNone/>
            </a:pPr>
            <a:endParaRPr lang="en-US" sz="1600" dirty="0">
              <a:solidFill>
                <a:schemeClr val="tx1"/>
              </a:solidFill>
            </a:endParaRPr>
          </a:p>
          <a:p>
            <a:pPr marL="114300" marR="0" lvl="0" indent="0" algn="l" rtl="0">
              <a:lnSpc>
                <a:spcPct val="150000"/>
              </a:lnSpc>
              <a:spcBef>
                <a:spcPts val="0"/>
              </a:spcBef>
              <a:spcAft>
                <a:spcPts val="0"/>
              </a:spcAft>
              <a:buClr>
                <a:schemeClr val="dk2"/>
              </a:buClr>
              <a:buSzPts val="2800"/>
              <a:buFont typeface="Arial"/>
              <a:buNone/>
            </a:pPr>
            <a:endParaRPr lang="en-US" sz="1600" dirty="0">
              <a:solidFill>
                <a:schemeClr val="tx1"/>
              </a:solidFill>
            </a:endParaRPr>
          </a:p>
          <a:p>
            <a:pPr marL="114300" marR="0" lvl="0" indent="0" algn="l" rtl="0">
              <a:lnSpc>
                <a:spcPct val="150000"/>
              </a:lnSpc>
              <a:spcBef>
                <a:spcPts val="0"/>
              </a:spcBef>
              <a:spcAft>
                <a:spcPts val="0"/>
              </a:spcAft>
              <a:buClr>
                <a:schemeClr val="dk2"/>
              </a:buClr>
              <a:buSzPts val="2800"/>
              <a:buFont typeface="Arial"/>
              <a:buNone/>
            </a:pPr>
            <a:endParaRPr lang="ar-SA" sz="1600" dirty="0">
              <a:solidFill>
                <a:schemeClr val="tx1"/>
              </a:solidFill>
            </a:endParaRPr>
          </a:p>
        </p:txBody>
      </p:sp>
    </p:spTree>
    <p:extLst>
      <p:ext uri="{BB962C8B-B14F-4D97-AF65-F5344CB8AC3E}">
        <p14:creationId xmlns:p14="http://schemas.microsoft.com/office/powerpoint/2010/main" val="114100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175965"/>
            <a:ext cx="6636161" cy="56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rgbClr val="3D85C6"/>
                </a:solidFill>
              </a:rPr>
              <a:t>Development activities along drug lifecycle</a:t>
            </a:r>
          </a:p>
        </p:txBody>
      </p:sp>
      <p:sp>
        <p:nvSpPr>
          <p:cNvPr id="8" name="Subtitle 7">
            <a:extLst>
              <a:ext uri="{FF2B5EF4-FFF2-40B4-BE49-F238E27FC236}">
                <a16:creationId xmlns:a16="http://schemas.microsoft.com/office/drawing/2014/main" id="{59AB9897-0026-66DB-CF66-7CEBC2DA8A07}"/>
              </a:ext>
            </a:extLst>
          </p:cNvPr>
          <p:cNvSpPr>
            <a:spLocks noGrp="1"/>
          </p:cNvSpPr>
          <p:nvPr>
            <p:ph type="subTitle" idx="1"/>
          </p:nvPr>
        </p:nvSpPr>
        <p:spPr/>
        <p:txBody>
          <a:bodyPr/>
          <a:lstStyle/>
          <a:p>
            <a:endParaRPr lang="en-US"/>
          </a:p>
        </p:txBody>
      </p:sp>
      <p:pic>
        <p:nvPicPr>
          <p:cNvPr id="14" name="Picture 13" descr="Timeline&#10;&#10;Description automatically generated with low confidence">
            <a:extLst>
              <a:ext uri="{FF2B5EF4-FFF2-40B4-BE49-F238E27FC236}">
                <a16:creationId xmlns:a16="http://schemas.microsoft.com/office/drawing/2014/main" id="{41CA1B5A-22B6-B67B-6E83-131902C27CE9}"/>
              </a:ext>
            </a:extLst>
          </p:cNvPr>
          <p:cNvPicPr>
            <a:picLocks noChangeAspect="1"/>
          </p:cNvPicPr>
          <p:nvPr/>
        </p:nvPicPr>
        <p:blipFill>
          <a:blip r:embed="rId5"/>
          <a:stretch>
            <a:fillRect/>
          </a:stretch>
        </p:blipFill>
        <p:spPr>
          <a:xfrm>
            <a:off x="667024" y="2152941"/>
            <a:ext cx="7809951" cy="2523794"/>
          </a:xfrm>
          <a:prstGeom prst="rect">
            <a:avLst/>
          </a:prstGeom>
        </p:spPr>
      </p:pic>
      <p:sp>
        <p:nvSpPr>
          <p:cNvPr id="16" name="TextBox 15">
            <a:extLst>
              <a:ext uri="{FF2B5EF4-FFF2-40B4-BE49-F238E27FC236}">
                <a16:creationId xmlns:a16="http://schemas.microsoft.com/office/drawing/2014/main" id="{BE1D63B0-D9AA-19BE-DD99-E8F8E60F7981}"/>
              </a:ext>
            </a:extLst>
          </p:cNvPr>
          <p:cNvSpPr txBox="1"/>
          <p:nvPr/>
        </p:nvSpPr>
        <p:spPr>
          <a:xfrm>
            <a:off x="0" y="4918787"/>
            <a:ext cx="8271163" cy="200055"/>
          </a:xfrm>
          <a:prstGeom prst="rect">
            <a:avLst/>
          </a:prstGeom>
          <a:noFill/>
        </p:spPr>
        <p:txBody>
          <a:bodyPr wrap="square">
            <a:spAutoFit/>
          </a:bodyPr>
          <a:lstStyle/>
          <a:p>
            <a:r>
              <a:rPr lang="en-US" sz="700" dirty="0">
                <a:solidFill>
                  <a:schemeClr val="bg1"/>
                </a:solidFill>
              </a:rPr>
              <a:t>2019 FDA Discussion Document: https://</a:t>
            </a:r>
            <a:r>
              <a:rPr lang="en-US" sz="700" dirty="0" err="1">
                <a:solidFill>
                  <a:schemeClr val="bg1"/>
                </a:solidFill>
              </a:rPr>
              <a:t>healthpolicy.duke.edu</a:t>
            </a:r>
            <a:r>
              <a:rPr lang="en-US" sz="700" dirty="0">
                <a:solidFill>
                  <a:schemeClr val="bg1"/>
                </a:solidFill>
              </a:rPr>
              <a:t>/sites/default/files/atoms/files/discussion_guide_b-r_assessment_may16.pdf </a:t>
            </a:r>
          </a:p>
        </p:txBody>
      </p:sp>
      <p:sp>
        <p:nvSpPr>
          <p:cNvPr id="20" name="TextBox 19">
            <a:extLst>
              <a:ext uri="{FF2B5EF4-FFF2-40B4-BE49-F238E27FC236}">
                <a16:creationId xmlns:a16="http://schemas.microsoft.com/office/drawing/2014/main" id="{4E103699-E8BA-A181-44CC-245ECA4ACB4A}"/>
              </a:ext>
            </a:extLst>
          </p:cNvPr>
          <p:cNvSpPr txBox="1"/>
          <p:nvPr/>
        </p:nvSpPr>
        <p:spPr>
          <a:xfrm>
            <a:off x="436418" y="1135473"/>
            <a:ext cx="5756563" cy="830997"/>
          </a:xfrm>
          <a:prstGeom prst="rect">
            <a:avLst/>
          </a:prstGeom>
          <a:noFill/>
        </p:spPr>
        <p:txBody>
          <a:bodyPr wrap="square">
            <a:spAutoFit/>
          </a:bodyPr>
          <a:lstStyle/>
          <a:p>
            <a:r>
              <a:rPr lang="en-US" sz="1600" dirty="0"/>
              <a:t>Sample milestones along the drug lifecycle that may have a particular bearing on benefit-risk assessment of a marketing authorization.</a:t>
            </a:r>
          </a:p>
        </p:txBody>
      </p:sp>
    </p:spTree>
    <p:extLst>
      <p:ext uri="{BB962C8B-B14F-4D97-AF65-F5344CB8AC3E}">
        <p14:creationId xmlns:p14="http://schemas.microsoft.com/office/powerpoint/2010/main" val="1834261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175965"/>
            <a:ext cx="6636161" cy="56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rgbClr val="3D85C6"/>
                </a:solidFill>
              </a:rPr>
              <a:t>BRA lifecycle </a:t>
            </a:r>
            <a:endParaRPr sz="2400" dirty="0">
              <a:solidFill>
                <a:srgbClr val="3D85C6"/>
              </a:solidFill>
            </a:endParaRPr>
          </a:p>
        </p:txBody>
      </p:sp>
      <p:sp>
        <p:nvSpPr>
          <p:cNvPr id="8" name="Subtitle 7">
            <a:extLst>
              <a:ext uri="{FF2B5EF4-FFF2-40B4-BE49-F238E27FC236}">
                <a16:creationId xmlns:a16="http://schemas.microsoft.com/office/drawing/2014/main" id="{59AB9897-0026-66DB-CF66-7CEBC2DA8A07}"/>
              </a:ext>
            </a:extLst>
          </p:cNvPr>
          <p:cNvSpPr>
            <a:spLocks noGrp="1"/>
          </p:cNvSpPr>
          <p:nvPr>
            <p:ph type="subTitle" idx="1"/>
          </p:nvPr>
        </p:nvSpPr>
        <p:spPr/>
        <p:txBody>
          <a:bodyPr/>
          <a:lstStyle/>
          <a:p>
            <a:endParaRPr lang="en-US"/>
          </a:p>
        </p:txBody>
      </p:sp>
      <p:sp>
        <p:nvSpPr>
          <p:cNvPr id="10" name="Title 5">
            <a:extLst>
              <a:ext uri="{FF2B5EF4-FFF2-40B4-BE49-F238E27FC236}">
                <a16:creationId xmlns:a16="http://schemas.microsoft.com/office/drawing/2014/main" id="{A3E25A20-1DFE-0D37-CA27-D5B079E2096A}"/>
              </a:ext>
            </a:extLst>
          </p:cNvPr>
          <p:cNvSpPr txBox="1">
            <a:spLocks/>
          </p:cNvSpPr>
          <p:nvPr/>
        </p:nvSpPr>
        <p:spPr>
          <a:xfrm>
            <a:off x="904421" y="789263"/>
            <a:ext cx="7098042" cy="655913"/>
          </a:xfrm>
          <a:prstGeom prst="rect">
            <a:avLst/>
          </a:prstGeom>
        </p:spPr>
        <p:txBody>
          <a:bodyPr vert="horz" lIns="91440" tIns="45720" rIns="91440" bIns="45720" rtlCol="0" anchor="ctr">
            <a:normAutofit fontScale="55000" lnSpcReduction="20000"/>
          </a:bodyPr>
          <a:lstStyle>
            <a:lvl1pPr marL="0" indent="0" algn="l" defTabSz="457200" rtl="0" eaLnBrk="1" latinLnBrk="0" hangingPunct="1">
              <a:spcBef>
                <a:spcPct val="0"/>
              </a:spcBef>
              <a:buNone/>
              <a:defRPr sz="2800" b="0" kern="1200">
                <a:solidFill>
                  <a:schemeClr val="accent1"/>
                </a:solidFill>
                <a:latin typeface="+mj-lt"/>
                <a:ea typeface="+mj-ea"/>
                <a:cs typeface="+mj-cs"/>
              </a:defRPr>
            </a:lvl1pPr>
          </a:lstStyle>
          <a:p>
            <a:pPr algn="ctr"/>
            <a:r>
              <a:rPr lang="en-US" b="1" dirty="0"/>
              <a:t>Benefit-Risk Assessment, Communication, and Evaluation (BRACE) Throughout the Life Cycle of Medicinal Products and Devices </a:t>
            </a:r>
          </a:p>
        </p:txBody>
      </p:sp>
      <p:sp>
        <p:nvSpPr>
          <p:cNvPr id="11" name="Content Placeholder 10">
            <a:extLst>
              <a:ext uri="{FF2B5EF4-FFF2-40B4-BE49-F238E27FC236}">
                <a16:creationId xmlns:a16="http://schemas.microsoft.com/office/drawing/2014/main" id="{96D09144-5705-3E5F-FA07-854149CC29E2}"/>
              </a:ext>
            </a:extLst>
          </p:cNvPr>
          <p:cNvSpPr txBox="1">
            <a:spLocks/>
          </p:cNvSpPr>
          <p:nvPr/>
        </p:nvSpPr>
        <p:spPr>
          <a:xfrm>
            <a:off x="156524" y="4465804"/>
            <a:ext cx="8787865" cy="2723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800"/>
              <a:t>* Evaluation includes (1) effectiveness of risk communication and risk management; and (2) re-assessment of benefit-risk.</a:t>
            </a:r>
            <a:endParaRPr lang="en-US" sz="800" dirty="0"/>
          </a:p>
        </p:txBody>
      </p:sp>
      <p:pic>
        <p:nvPicPr>
          <p:cNvPr id="12" name="Picture 11">
            <a:extLst>
              <a:ext uri="{FF2B5EF4-FFF2-40B4-BE49-F238E27FC236}">
                <a16:creationId xmlns:a16="http://schemas.microsoft.com/office/drawing/2014/main" id="{B076033E-E1C3-356C-9065-3D884DA41D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1671" y="1445176"/>
            <a:ext cx="4723542" cy="2923229"/>
          </a:xfrm>
          <a:prstGeom prst="rect">
            <a:avLst/>
          </a:prstGeom>
        </p:spPr>
      </p:pic>
      <p:sp>
        <p:nvSpPr>
          <p:cNvPr id="2" name="TextBox 1">
            <a:extLst>
              <a:ext uri="{FF2B5EF4-FFF2-40B4-BE49-F238E27FC236}">
                <a16:creationId xmlns:a16="http://schemas.microsoft.com/office/drawing/2014/main" id="{3BE1D770-299B-7FAA-C342-A9A674FF3DB6}"/>
              </a:ext>
            </a:extLst>
          </p:cNvPr>
          <p:cNvSpPr txBox="1"/>
          <p:nvPr/>
        </p:nvSpPr>
        <p:spPr>
          <a:xfrm>
            <a:off x="0" y="4918787"/>
            <a:ext cx="8271163" cy="200055"/>
          </a:xfrm>
          <a:prstGeom prst="rect">
            <a:avLst/>
          </a:prstGeom>
          <a:noFill/>
        </p:spPr>
        <p:txBody>
          <a:bodyPr wrap="square">
            <a:spAutoFit/>
          </a:bodyPr>
          <a:lstStyle/>
          <a:p>
            <a:r>
              <a:rPr lang="en-US" sz="700" dirty="0" err="1">
                <a:solidFill>
                  <a:schemeClr val="bg1"/>
                </a:solidFill>
              </a:rPr>
              <a:t>Radowski</a:t>
            </a:r>
            <a:r>
              <a:rPr lang="en-US" sz="700" dirty="0">
                <a:solidFill>
                  <a:schemeClr val="bg1"/>
                </a:solidFill>
              </a:rPr>
              <a:t> et al., on behalf of the ISPE BRACE Special Interest Group. </a:t>
            </a:r>
            <a:r>
              <a:rPr lang="en-US" sz="700" dirty="0" err="1">
                <a:solidFill>
                  <a:schemeClr val="bg1"/>
                </a:solidFill>
              </a:rPr>
              <a:t>Pharmacoepidemiol</a:t>
            </a:r>
            <a:r>
              <a:rPr lang="en-US" sz="700" dirty="0">
                <a:solidFill>
                  <a:schemeClr val="bg1"/>
                </a:solidFill>
              </a:rPr>
              <a:t> Drug </a:t>
            </a:r>
            <a:r>
              <a:rPr lang="en-US" sz="700" dirty="0" err="1">
                <a:solidFill>
                  <a:schemeClr val="bg1"/>
                </a:solidFill>
              </a:rPr>
              <a:t>Saf</a:t>
            </a:r>
            <a:r>
              <a:rPr lang="en-US" sz="700" dirty="0">
                <a:solidFill>
                  <a:schemeClr val="bg1"/>
                </a:solidFill>
              </a:rPr>
              <a:t>. 2015 Dec;24(12):1233-40.</a:t>
            </a:r>
          </a:p>
        </p:txBody>
      </p:sp>
    </p:spTree>
    <p:extLst>
      <p:ext uri="{BB962C8B-B14F-4D97-AF65-F5344CB8AC3E}">
        <p14:creationId xmlns:p14="http://schemas.microsoft.com/office/powerpoint/2010/main" val="2213177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175965"/>
            <a:ext cx="6636161" cy="56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rgbClr val="3D85C6"/>
                </a:solidFill>
              </a:rPr>
              <a:t>Development activities along drug lifecycle</a:t>
            </a:r>
          </a:p>
        </p:txBody>
      </p:sp>
      <p:sp>
        <p:nvSpPr>
          <p:cNvPr id="8" name="Subtitle 7">
            <a:extLst>
              <a:ext uri="{FF2B5EF4-FFF2-40B4-BE49-F238E27FC236}">
                <a16:creationId xmlns:a16="http://schemas.microsoft.com/office/drawing/2014/main" id="{59AB9897-0026-66DB-CF66-7CEBC2DA8A07}"/>
              </a:ext>
            </a:extLst>
          </p:cNvPr>
          <p:cNvSpPr>
            <a:spLocks noGrp="1"/>
          </p:cNvSpPr>
          <p:nvPr>
            <p:ph type="subTitle" idx="1"/>
          </p:nvPr>
        </p:nvSpPr>
        <p:spPr/>
        <p:txBody>
          <a:bodyPr/>
          <a:lstStyle/>
          <a:p>
            <a:endParaRPr lang="en-US"/>
          </a:p>
        </p:txBody>
      </p:sp>
      <p:sp>
        <p:nvSpPr>
          <p:cNvPr id="16" name="TextBox 15">
            <a:extLst>
              <a:ext uri="{FF2B5EF4-FFF2-40B4-BE49-F238E27FC236}">
                <a16:creationId xmlns:a16="http://schemas.microsoft.com/office/drawing/2014/main" id="{BE1D63B0-D9AA-19BE-DD99-E8F8E60F7981}"/>
              </a:ext>
            </a:extLst>
          </p:cNvPr>
          <p:cNvSpPr txBox="1"/>
          <p:nvPr/>
        </p:nvSpPr>
        <p:spPr>
          <a:xfrm>
            <a:off x="0" y="4918787"/>
            <a:ext cx="8271163" cy="200055"/>
          </a:xfrm>
          <a:prstGeom prst="rect">
            <a:avLst/>
          </a:prstGeom>
          <a:noFill/>
        </p:spPr>
        <p:txBody>
          <a:bodyPr wrap="square">
            <a:spAutoFit/>
          </a:bodyPr>
          <a:lstStyle/>
          <a:p>
            <a:r>
              <a:rPr lang="en-US" sz="700" dirty="0">
                <a:solidFill>
                  <a:schemeClr val="bg1"/>
                </a:solidFill>
              </a:rPr>
              <a:t>Benefit-Risk Assessment of Human Drugs and Biologics at FDA by Dr. Leila Lackey, 2019</a:t>
            </a:r>
          </a:p>
        </p:txBody>
      </p:sp>
      <p:sp>
        <p:nvSpPr>
          <p:cNvPr id="18" name="TextBox 17">
            <a:extLst>
              <a:ext uri="{FF2B5EF4-FFF2-40B4-BE49-F238E27FC236}">
                <a16:creationId xmlns:a16="http://schemas.microsoft.com/office/drawing/2014/main" id="{70C3995A-FF6D-507E-E820-C460FE6AA679}"/>
              </a:ext>
            </a:extLst>
          </p:cNvPr>
          <p:cNvSpPr txBox="1"/>
          <p:nvPr/>
        </p:nvSpPr>
        <p:spPr>
          <a:xfrm>
            <a:off x="1477620" y="962597"/>
            <a:ext cx="6167005" cy="646331"/>
          </a:xfrm>
          <a:prstGeom prst="rect">
            <a:avLst/>
          </a:prstGeom>
          <a:noFill/>
        </p:spPr>
        <p:txBody>
          <a:bodyPr wrap="square">
            <a:spAutoFit/>
          </a:bodyPr>
          <a:lstStyle/>
          <a:p>
            <a:pPr algn="ctr"/>
            <a:r>
              <a:rPr lang="en-US" sz="1800" dirty="0">
                <a:solidFill>
                  <a:schemeClr val="accent1">
                    <a:lumMod val="75000"/>
                  </a:schemeClr>
                </a:solidFill>
              </a:rPr>
              <a:t>FDA’s Benefit-Risk Framework: Structured approach for human drug review</a:t>
            </a:r>
          </a:p>
        </p:txBody>
      </p:sp>
      <p:pic>
        <p:nvPicPr>
          <p:cNvPr id="3" name="Picture 2" descr="Diagram&#10;&#10;Description automatically generated">
            <a:extLst>
              <a:ext uri="{FF2B5EF4-FFF2-40B4-BE49-F238E27FC236}">
                <a16:creationId xmlns:a16="http://schemas.microsoft.com/office/drawing/2014/main" id="{8FC3EADA-9F3C-8DAE-D861-97FAAE9F04AB}"/>
              </a:ext>
            </a:extLst>
          </p:cNvPr>
          <p:cNvPicPr>
            <a:picLocks noChangeAspect="1"/>
          </p:cNvPicPr>
          <p:nvPr/>
        </p:nvPicPr>
        <p:blipFill>
          <a:blip r:embed="rId5"/>
          <a:stretch>
            <a:fillRect/>
          </a:stretch>
        </p:blipFill>
        <p:spPr>
          <a:xfrm>
            <a:off x="2052872" y="1833660"/>
            <a:ext cx="5016500" cy="3009900"/>
          </a:xfrm>
          <a:prstGeom prst="rect">
            <a:avLst/>
          </a:prstGeom>
        </p:spPr>
      </p:pic>
    </p:spTree>
    <p:extLst>
      <p:ext uri="{BB962C8B-B14F-4D97-AF65-F5344CB8AC3E}">
        <p14:creationId xmlns:p14="http://schemas.microsoft.com/office/powerpoint/2010/main" val="1889015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9"/>
          <p:cNvSpPr txBox="1">
            <a:spLocks noGrp="1"/>
          </p:cNvSpPr>
          <p:nvPr>
            <p:ph type="ctrTitle"/>
          </p:nvPr>
        </p:nvSpPr>
        <p:spPr>
          <a:xfrm>
            <a:off x="311700" y="1423125"/>
            <a:ext cx="8520600" cy="91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rgbClr val="3D85C6"/>
                </a:solidFill>
              </a:rPr>
              <a:t>Thank you</a:t>
            </a:r>
            <a:endParaRPr sz="3200">
              <a:solidFill>
                <a:srgbClr val="3D85C6"/>
              </a:solidFill>
            </a:endParaRPr>
          </a:p>
        </p:txBody>
      </p:sp>
      <p:sp>
        <p:nvSpPr>
          <p:cNvPr id="399" name="Google Shape;399;p49"/>
          <p:cNvSpPr txBox="1">
            <a:spLocks noGrp="1"/>
          </p:cNvSpPr>
          <p:nvPr>
            <p:ph type="subTitle" idx="1"/>
          </p:nvPr>
        </p:nvSpPr>
        <p:spPr>
          <a:xfrm>
            <a:off x="311700" y="2910325"/>
            <a:ext cx="8520600" cy="5025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err="1">
                <a:solidFill>
                  <a:srgbClr val="000000"/>
                </a:solidFill>
              </a:rPr>
              <a:t>yalbogami@ksu.edu.sa</a:t>
            </a:r>
            <a:endParaRPr sz="2000" dirty="0">
              <a:solidFill>
                <a:srgbClr val="000000"/>
              </a:solidFill>
            </a:endParaRPr>
          </a:p>
        </p:txBody>
      </p:sp>
      <p:pic>
        <p:nvPicPr>
          <p:cNvPr id="400" name="Google Shape;400;p49"/>
          <p:cNvPicPr preferRelativeResize="0"/>
          <p:nvPr/>
        </p:nvPicPr>
        <p:blipFill>
          <a:blip r:embed="rId3">
            <a:alphaModFix/>
          </a:blip>
          <a:stretch>
            <a:fillRect/>
          </a:stretch>
        </p:blipFill>
        <p:spPr>
          <a:xfrm>
            <a:off x="7644625" y="61201"/>
            <a:ext cx="1462899" cy="562000"/>
          </a:xfrm>
          <a:prstGeom prst="rect">
            <a:avLst/>
          </a:prstGeom>
          <a:noFill/>
          <a:ln>
            <a:noFill/>
          </a:ln>
        </p:spPr>
      </p:pic>
      <p:pic>
        <p:nvPicPr>
          <p:cNvPr id="401" name="Google Shape;401;p49"/>
          <p:cNvPicPr preferRelativeResize="0"/>
          <p:nvPr/>
        </p:nvPicPr>
        <p:blipFill>
          <a:blip r:embed="rId4">
            <a:alphaModFix/>
          </a:blip>
          <a:stretch>
            <a:fillRect/>
          </a:stretch>
        </p:blipFill>
        <p:spPr>
          <a:xfrm>
            <a:off x="0" y="4901075"/>
            <a:ext cx="9144000" cy="24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6363749-419C-243C-7396-C595AF903C48}"/>
              </a:ext>
            </a:extLst>
          </p:cNvPr>
          <p:cNvSpPr>
            <a:spLocks noGrp="1"/>
          </p:cNvSpPr>
          <p:nvPr>
            <p:ph type="body" idx="1"/>
          </p:nvPr>
        </p:nvSpPr>
        <p:spPr/>
        <p:txBody>
          <a:bodyPr/>
          <a:lstStyle/>
          <a:p>
            <a:endParaRPr lang="en-US"/>
          </a:p>
        </p:txBody>
      </p:sp>
      <p:pic>
        <p:nvPicPr>
          <p:cNvPr id="4" name="Google Shape;56;p13">
            <a:extLst>
              <a:ext uri="{FF2B5EF4-FFF2-40B4-BE49-F238E27FC236}">
                <a16:creationId xmlns:a16="http://schemas.microsoft.com/office/drawing/2014/main" id="{8CF24E33-68A2-A32C-240F-37CBBA5EF411}"/>
              </a:ext>
            </a:extLst>
          </p:cNvPr>
          <p:cNvPicPr preferRelativeResize="0"/>
          <p:nvPr/>
        </p:nvPicPr>
        <p:blipFill>
          <a:blip r:embed="rId2">
            <a:alphaModFix/>
          </a:blip>
          <a:stretch>
            <a:fillRect/>
          </a:stretch>
        </p:blipFill>
        <p:spPr>
          <a:xfrm>
            <a:off x="7644625" y="61201"/>
            <a:ext cx="1462899" cy="562000"/>
          </a:xfrm>
          <a:prstGeom prst="rect">
            <a:avLst/>
          </a:prstGeom>
          <a:noFill/>
          <a:ln>
            <a:noFill/>
          </a:ln>
        </p:spPr>
      </p:pic>
      <p:pic>
        <p:nvPicPr>
          <p:cNvPr id="5" name="Google Shape;57;p13">
            <a:extLst>
              <a:ext uri="{FF2B5EF4-FFF2-40B4-BE49-F238E27FC236}">
                <a16:creationId xmlns:a16="http://schemas.microsoft.com/office/drawing/2014/main" id="{16D0D864-19BC-5DF6-EE20-CD62BABC4A5D}"/>
              </a:ext>
            </a:extLst>
          </p:cNvPr>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7" name="Picture 6" descr="Qr code&#10;&#10;Description automatically generated">
            <a:extLst>
              <a:ext uri="{FF2B5EF4-FFF2-40B4-BE49-F238E27FC236}">
                <a16:creationId xmlns:a16="http://schemas.microsoft.com/office/drawing/2014/main" id="{8414E139-5B29-34D2-189D-E384334B89D3}"/>
              </a:ext>
            </a:extLst>
          </p:cNvPr>
          <p:cNvPicPr>
            <a:picLocks noChangeAspect="1"/>
          </p:cNvPicPr>
          <p:nvPr/>
        </p:nvPicPr>
        <p:blipFill>
          <a:blip r:embed="rId4"/>
          <a:stretch>
            <a:fillRect/>
          </a:stretch>
        </p:blipFill>
        <p:spPr>
          <a:xfrm>
            <a:off x="3435349" y="1717724"/>
            <a:ext cx="2273301" cy="2273301"/>
          </a:xfrm>
          <a:prstGeom prst="rect">
            <a:avLst/>
          </a:prstGeom>
        </p:spPr>
      </p:pic>
      <p:sp>
        <p:nvSpPr>
          <p:cNvPr id="9" name="Title 8">
            <a:extLst>
              <a:ext uri="{FF2B5EF4-FFF2-40B4-BE49-F238E27FC236}">
                <a16:creationId xmlns:a16="http://schemas.microsoft.com/office/drawing/2014/main" id="{A7CBF6D8-3ACA-F8AA-F203-1462940ED42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67152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subTitle" idx="1"/>
          </p:nvPr>
        </p:nvSpPr>
        <p:spPr>
          <a:xfrm>
            <a:off x="311700" y="1184241"/>
            <a:ext cx="8737500" cy="3577800"/>
          </a:xfrm>
          <a:prstGeom prst="rect">
            <a:avLst/>
          </a:prstGeom>
        </p:spPr>
        <p:txBody>
          <a:bodyPr spcFirstLastPara="1" wrap="square" lIns="91425" tIns="91425" rIns="91425" bIns="91425" anchor="t" anchorCtr="0">
            <a:noAutofit/>
          </a:bodyPr>
          <a:lstStyle/>
          <a:p>
            <a:pPr marL="400050" lvl="0" indent="-285750" algn="l">
              <a:buFont typeface="Arial" panose="020B0604020202020204" pitchFamily="34" charset="0"/>
              <a:buChar char="•"/>
            </a:pPr>
            <a:r>
              <a:rPr lang="en-US" sz="1600" dirty="0">
                <a:solidFill>
                  <a:schemeClr val="tx1"/>
                </a:solidFill>
              </a:rPr>
              <a:t>History of drug safety regulations </a:t>
            </a:r>
          </a:p>
          <a:p>
            <a:pPr marL="400050" lvl="0" indent="-285750" algn="l">
              <a:buFont typeface="Arial" panose="020B0604020202020204" pitchFamily="34" charset="0"/>
              <a:buChar char="•"/>
            </a:pPr>
            <a:endParaRPr lang="en-US" sz="1600" dirty="0">
              <a:solidFill>
                <a:schemeClr val="tx1"/>
              </a:solidFill>
            </a:endParaRPr>
          </a:p>
          <a:p>
            <a:pPr marL="400050" indent="-285750" algn="l">
              <a:buFont typeface="Arial" panose="020B0604020202020204" pitchFamily="34" charset="0"/>
              <a:buChar char="•"/>
            </a:pPr>
            <a:endParaRPr lang="en-US" sz="1600" dirty="0">
              <a:solidFill>
                <a:schemeClr val="tx1"/>
              </a:solidFill>
            </a:endParaRPr>
          </a:p>
          <a:p>
            <a:pPr marL="400050" indent="-285750" algn="l">
              <a:buFont typeface="Arial" panose="020B0604020202020204" pitchFamily="34" charset="0"/>
              <a:buChar char="•"/>
            </a:pPr>
            <a:r>
              <a:rPr lang="en-US" sz="1600" dirty="0">
                <a:solidFill>
                  <a:schemeClr val="tx1"/>
                </a:solidFill>
              </a:rPr>
              <a:t>Benefit – Risk Assessment Definition</a:t>
            </a:r>
          </a:p>
          <a:p>
            <a:pPr marL="400050" lvl="0" indent="-285750" algn="l">
              <a:buFont typeface="Arial" panose="020B0604020202020204" pitchFamily="34" charset="0"/>
              <a:buChar char="•"/>
            </a:pPr>
            <a:endParaRPr lang="en-US" sz="1600" dirty="0">
              <a:solidFill>
                <a:schemeClr val="tx1"/>
              </a:solidFill>
            </a:endParaRPr>
          </a:p>
          <a:p>
            <a:pPr marL="400050" lvl="0" indent="-285750" algn="l">
              <a:buFont typeface="Arial" panose="020B0604020202020204" pitchFamily="34" charset="0"/>
              <a:buChar char="•"/>
            </a:pPr>
            <a:endParaRPr lang="en-US" sz="1600" dirty="0">
              <a:solidFill>
                <a:schemeClr val="tx1"/>
              </a:solidFill>
            </a:endParaRPr>
          </a:p>
          <a:p>
            <a:pPr marL="400050" lvl="0" indent="-285750" algn="l">
              <a:buFont typeface="Arial" panose="020B0604020202020204" pitchFamily="34" charset="0"/>
              <a:buChar char="•"/>
            </a:pPr>
            <a:r>
              <a:rPr lang="en-US" sz="1600" dirty="0">
                <a:solidFill>
                  <a:schemeClr val="tx1"/>
                </a:solidFill>
              </a:rPr>
              <a:t>Benefit – Risk Assessment lifecycle</a:t>
            </a:r>
          </a:p>
          <a:p>
            <a:pPr marL="114300" lvl="0" indent="0" algn="l"/>
            <a:endParaRPr lang="en-US" sz="1600" dirty="0">
              <a:solidFill>
                <a:schemeClr val="tx1"/>
              </a:solidFill>
            </a:endParaRPr>
          </a:p>
        </p:txBody>
      </p:sp>
      <p:pic>
        <p:nvPicPr>
          <p:cNvPr id="63" name="Google Shape;63;p14"/>
          <p:cNvPicPr preferRelativeResize="0"/>
          <p:nvPr/>
        </p:nvPicPr>
        <p:blipFill>
          <a:blip r:embed="rId3">
            <a:alphaModFix/>
          </a:blip>
          <a:stretch>
            <a:fillRect/>
          </a:stretch>
        </p:blipFill>
        <p:spPr>
          <a:xfrm>
            <a:off x="7644625" y="61201"/>
            <a:ext cx="1462899" cy="562000"/>
          </a:xfrm>
          <a:prstGeom prst="rect">
            <a:avLst/>
          </a:prstGeom>
          <a:noFill/>
          <a:ln>
            <a:noFill/>
          </a:ln>
        </p:spPr>
      </p:pic>
      <p:pic>
        <p:nvPicPr>
          <p:cNvPr id="64" name="Google Shape;64;p14"/>
          <p:cNvPicPr preferRelativeResize="0"/>
          <p:nvPr/>
        </p:nvPicPr>
        <p:blipFill>
          <a:blip r:embed="rId4">
            <a:alphaModFix/>
          </a:blip>
          <a:stretch>
            <a:fillRect/>
          </a:stretch>
        </p:blipFill>
        <p:spPr>
          <a:xfrm>
            <a:off x="0" y="4901075"/>
            <a:ext cx="9144000" cy="242425"/>
          </a:xfrm>
          <a:prstGeom prst="rect">
            <a:avLst/>
          </a:prstGeom>
          <a:noFill/>
          <a:ln>
            <a:noFill/>
          </a:ln>
        </p:spPr>
      </p:pic>
      <p:sp>
        <p:nvSpPr>
          <p:cNvPr id="65" name="Google Shape;65;p14"/>
          <p:cNvSpPr txBox="1">
            <a:spLocks noGrp="1"/>
          </p:cNvSpPr>
          <p:nvPr>
            <p:ph type="ctrTitle"/>
          </p:nvPr>
        </p:nvSpPr>
        <p:spPr>
          <a:xfrm>
            <a:off x="156525" y="279875"/>
            <a:ext cx="5083500" cy="56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rgbClr val="3D85C6"/>
                </a:solidFill>
              </a:rPr>
              <a:t>Outline</a:t>
            </a:r>
            <a:endParaRPr sz="2400" dirty="0">
              <a:solidFill>
                <a:srgbClr val="3D85C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7644625" y="61201"/>
            <a:ext cx="1462899" cy="562000"/>
          </a:xfrm>
          <a:prstGeom prst="rect">
            <a:avLst/>
          </a:prstGeom>
          <a:noFill/>
          <a:ln>
            <a:noFill/>
          </a:ln>
        </p:spPr>
      </p:pic>
      <p:pic>
        <p:nvPicPr>
          <p:cNvPr id="64" name="Google Shape;64;p14"/>
          <p:cNvPicPr preferRelativeResize="0"/>
          <p:nvPr/>
        </p:nvPicPr>
        <p:blipFill>
          <a:blip r:embed="rId4">
            <a:alphaModFix/>
          </a:blip>
          <a:stretch>
            <a:fillRect/>
          </a:stretch>
        </p:blipFill>
        <p:spPr>
          <a:xfrm>
            <a:off x="0" y="4901075"/>
            <a:ext cx="9144000" cy="242425"/>
          </a:xfrm>
          <a:prstGeom prst="rect">
            <a:avLst/>
          </a:prstGeom>
          <a:noFill/>
          <a:ln>
            <a:noFill/>
          </a:ln>
        </p:spPr>
      </p:pic>
      <p:sp>
        <p:nvSpPr>
          <p:cNvPr id="65" name="Google Shape;65;p14"/>
          <p:cNvSpPr txBox="1">
            <a:spLocks noGrp="1"/>
          </p:cNvSpPr>
          <p:nvPr>
            <p:ph type="ctrTitle"/>
          </p:nvPr>
        </p:nvSpPr>
        <p:spPr>
          <a:xfrm>
            <a:off x="156525" y="279875"/>
            <a:ext cx="5083500"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Elixir Sulfanilamide Tragedy (1937)</a:t>
            </a:r>
            <a:endParaRPr sz="2400" dirty="0">
              <a:solidFill>
                <a:srgbClr val="3D85C6"/>
              </a:solidFill>
            </a:endParaRPr>
          </a:p>
        </p:txBody>
      </p:sp>
      <p:pic>
        <p:nvPicPr>
          <p:cNvPr id="1026" name="Picture 2">
            <a:extLst>
              <a:ext uri="{FF2B5EF4-FFF2-40B4-BE49-F238E27FC236}">
                <a16:creationId xmlns:a16="http://schemas.microsoft.com/office/drawing/2014/main" id="{E5E761A7-41E6-AA40-8C62-F534C1B3A9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9579" y="1274575"/>
            <a:ext cx="1276495" cy="31937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C0A75FF-DF2E-3D44-947D-7D3E2C0984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9287" y="3293123"/>
            <a:ext cx="3506676" cy="14451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84A905-BB94-CA4E-8493-490CAFF556D8}"/>
              </a:ext>
            </a:extLst>
          </p:cNvPr>
          <p:cNvSpPr/>
          <p:nvPr/>
        </p:nvSpPr>
        <p:spPr>
          <a:xfrm>
            <a:off x="156525" y="1012538"/>
            <a:ext cx="5890984" cy="2031325"/>
          </a:xfrm>
          <a:prstGeom prst="rect">
            <a:avLst/>
          </a:prstGeom>
        </p:spPr>
        <p:txBody>
          <a:bodyPr wrap="square">
            <a:spAutoFit/>
          </a:bodyPr>
          <a:lstStyle/>
          <a:p>
            <a:pPr marL="114300" lvl="0"/>
            <a:r>
              <a:rPr lang="en-US" sz="1800" b="1" dirty="0">
                <a:solidFill>
                  <a:schemeClr val="tx1"/>
                </a:solidFill>
              </a:rPr>
              <a:t>1937</a:t>
            </a:r>
          </a:p>
          <a:p>
            <a:pPr marL="114300" lvl="0"/>
            <a:endParaRPr lang="en-US" sz="1800" dirty="0">
              <a:solidFill>
                <a:schemeClr val="tx1"/>
              </a:solidFill>
            </a:endParaRPr>
          </a:p>
          <a:p>
            <a:pPr marL="114300" lvl="0"/>
            <a:r>
              <a:rPr lang="en-US" sz="1800" dirty="0">
                <a:solidFill>
                  <a:schemeClr val="tx1"/>
                </a:solidFill>
              </a:rPr>
              <a:t>Elixir sulfanilamide killed 107 persons, many of whom were children, dramatizing the need to establish drug safety before marketing and to enact the pending food and drug law.</a:t>
            </a:r>
          </a:p>
          <a:p>
            <a:pPr marL="114300" lvl="0"/>
            <a:endParaRPr lang="en-US" sz="1800" dirty="0">
              <a:solidFill>
                <a:schemeClr val="tx1"/>
              </a:solidFill>
            </a:endParaRPr>
          </a:p>
        </p:txBody>
      </p:sp>
    </p:spTree>
    <p:extLst>
      <p:ext uri="{BB962C8B-B14F-4D97-AF65-F5344CB8AC3E}">
        <p14:creationId xmlns:p14="http://schemas.microsoft.com/office/powerpoint/2010/main" val="337778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Elixir Sulfanilamide Tragedy (1937)</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8737500" cy="3577800"/>
          </a:xfrm>
          <a:prstGeom prst="rect">
            <a:avLst/>
          </a:prstGeom>
        </p:spPr>
        <p:txBody>
          <a:bodyPr spcFirstLastPara="1" wrap="square" lIns="91425" tIns="91425" rIns="91425" bIns="91425" anchor="t" anchorCtr="0">
            <a:noAutofit/>
          </a:bodyPr>
          <a:lstStyle/>
          <a:p>
            <a:pPr marL="114300" lvl="0" indent="0" algn="l"/>
            <a:r>
              <a:rPr lang="en-US" sz="1600" b="1" dirty="0">
                <a:solidFill>
                  <a:schemeClr val="tx1"/>
                </a:solidFill>
              </a:rPr>
              <a:t>In 1935, sulfanilamide was discovered to treat infections caused by streptococcal.</a:t>
            </a:r>
          </a:p>
          <a:p>
            <a:pPr marL="114300" lvl="0" indent="0" algn="l"/>
            <a:endParaRPr lang="en-US" sz="1600" b="1" dirty="0">
              <a:solidFill>
                <a:schemeClr val="tx1"/>
              </a:solidFill>
            </a:endParaRPr>
          </a:p>
          <a:p>
            <a:pPr marL="114300" lvl="0" indent="0" algn="l"/>
            <a:r>
              <a:rPr lang="en-US" sz="1600" b="1" dirty="0">
                <a:solidFill>
                  <a:schemeClr val="tx1"/>
                </a:solidFill>
              </a:rPr>
              <a:t>Before august 1937, sulfanilamide was marketed as capsules and powders. However, liquid forms was demanded for young children. </a:t>
            </a:r>
          </a:p>
          <a:p>
            <a:pPr marL="114300" lvl="0" indent="0" algn="l"/>
            <a:endParaRPr lang="en-US" sz="1600" b="1" dirty="0">
              <a:solidFill>
                <a:schemeClr val="tx1"/>
              </a:solidFill>
            </a:endParaRPr>
          </a:p>
          <a:p>
            <a:pPr marL="114300" lvl="0" indent="0" algn="l"/>
            <a:r>
              <a:rPr lang="en-US" sz="1600" b="1" dirty="0">
                <a:solidFill>
                  <a:schemeClr val="tx1"/>
                </a:solidFill>
              </a:rPr>
              <a:t>A chemist worked for Massengill company invented a formula for the liquid form.</a:t>
            </a:r>
          </a:p>
          <a:p>
            <a:pPr marL="114300" lvl="0" indent="0" algn="l"/>
            <a:endParaRPr lang="en-US" sz="1600" b="1" dirty="0">
              <a:solidFill>
                <a:schemeClr val="tx1"/>
              </a:solidFill>
            </a:endParaRPr>
          </a:p>
          <a:p>
            <a:pPr marL="114300" lvl="0" indent="0" algn="l"/>
            <a:endParaRPr lang="en-US" sz="1600" dirty="0">
              <a:solidFill>
                <a:schemeClr val="tx1"/>
              </a:solidFill>
            </a:endParaRPr>
          </a:p>
        </p:txBody>
      </p:sp>
      <p:pic>
        <p:nvPicPr>
          <p:cNvPr id="3" name="Picture 2" descr="Text&#10;&#10;Description automatically generated with medium confidence">
            <a:extLst>
              <a:ext uri="{FF2B5EF4-FFF2-40B4-BE49-F238E27FC236}">
                <a16:creationId xmlns:a16="http://schemas.microsoft.com/office/drawing/2014/main" id="{BA6B8B00-D64E-1B49-8630-77EDC5373E2F}"/>
              </a:ext>
            </a:extLst>
          </p:cNvPr>
          <p:cNvPicPr>
            <a:picLocks noChangeAspect="1"/>
          </p:cNvPicPr>
          <p:nvPr/>
        </p:nvPicPr>
        <p:blipFill>
          <a:blip r:embed="rId5"/>
          <a:stretch>
            <a:fillRect/>
          </a:stretch>
        </p:blipFill>
        <p:spPr>
          <a:xfrm>
            <a:off x="2899064" y="2601157"/>
            <a:ext cx="3513859" cy="2124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US" sz="2400" dirty="0">
                <a:solidFill>
                  <a:srgbClr val="3D85C6"/>
                </a:solidFill>
              </a:rPr>
              <a:t>Elixir Sulfanilamide Tragedy (1937)</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5916995" cy="3577800"/>
          </a:xfrm>
          <a:prstGeom prst="rect">
            <a:avLst/>
          </a:prstGeom>
        </p:spPr>
        <p:txBody>
          <a:bodyPr spcFirstLastPara="1" wrap="square" lIns="91425" tIns="91425" rIns="91425" bIns="91425" anchor="t" anchorCtr="0">
            <a:noAutofit/>
          </a:bodyPr>
          <a:lstStyle/>
          <a:p>
            <a:pPr marL="114300" lvl="0" indent="0" algn="l"/>
            <a:r>
              <a:rPr lang="en-US" sz="1600" dirty="0">
                <a:solidFill>
                  <a:schemeClr val="tx1"/>
                </a:solidFill>
              </a:rPr>
              <a:t>Two months after the liquid form was marketed, an urgent telegram was delivered to the American Medical Association (AMA):</a:t>
            </a:r>
          </a:p>
          <a:p>
            <a:pPr marL="114300" lvl="0" indent="0" algn="l"/>
            <a:endParaRPr lang="en-US" sz="1600" i="1" dirty="0">
              <a:solidFill>
                <a:schemeClr val="tx1"/>
              </a:solidFill>
            </a:endParaRPr>
          </a:p>
          <a:p>
            <a:pPr marL="114300" lvl="0" indent="0" algn="l"/>
            <a:r>
              <a:rPr lang="en-US" sz="1600" i="1" dirty="0">
                <a:solidFill>
                  <a:schemeClr val="tx1"/>
                </a:solidFill>
              </a:rPr>
              <a:t>“A group of Tulsa, Oklahoma doctors expressed their great concern over the recent death of six children. All had died from strep throat within the previous ten days exhibiting very similar symptoms: all had lower-than-normal temperatures, respiration had slowed, and then their bodies stopped producing urine before succumbing to whatever had killed them.” </a:t>
            </a:r>
            <a:r>
              <a:rPr lang="en-US" sz="1200" b="1" i="1" dirty="0">
                <a:solidFill>
                  <a:schemeClr val="tx1"/>
                </a:solidFill>
              </a:rPr>
              <a:t>October 1937</a:t>
            </a:r>
          </a:p>
          <a:p>
            <a:pPr marL="114300" lvl="0" indent="0" algn="l"/>
            <a:endParaRPr lang="en-US" sz="1600" i="1" dirty="0">
              <a:solidFill>
                <a:schemeClr val="tx1"/>
              </a:solidFill>
            </a:endParaRPr>
          </a:p>
          <a:p>
            <a:pPr marL="114300" lvl="0" indent="0" algn="l"/>
            <a:r>
              <a:rPr lang="en-US" sz="1600" b="1" u="sng" dirty="0">
                <a:solidFill>
                  <a:schemeClr val="tx1"/>
                </a:solidFill>
              </a:rPr>
              <a:t>The FDA did not have power</a:t>
            </a:r>
            <a:r>
              <a:rPr lang="en-US" sz="1600" b="1" dirty="0">
                <a:solidFill>
                  <a:schemeClr val="tx1"/>
                </a:solidFill>
              </a:rPr>
              <a:t>. However, the commissioner ordered all staff (~250) to trace the causes. </a:t>
            </a:r>
          </a:p>
          <a:p>
            <a:pPr marL="114300" lvl="0" indent="0" algn="l"/>
            <a:endParaRPr lang="en-US" sz="1600" b="1" dirty="0">
              <a:solidFill>
                <a:schemeClr val="tx1"/>
              </a:solidFill>
            </a:endParaRPr>
          </a:p>
        </p:txBody>
      </p:sp>
      <p:pic>
        <p:nvPicPr>
          <p:cNvPr id="2050" name="Picture 2">
            <a:extLst>
              <a:ext uri="{FF2B5EF4-FFF2-40B4-BE49-F238E27FC236}">
                <a16:creationId xmlns:a16="http://schemas.microsoft.com/office/drawing/2014/main" id="{4ED01CA4-4364-AB48-BBA1-0B68C4977B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2685" y="2503348"/>
            <a:ext cx="1605593" cy="16858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6178EAE-85E6-4648-9E8B-68423808786C}"/>
              </a:ext>
            </a:extLst>
          </p:cNvPr>
          <p:cNvSpPr/>
          <p:nvPr/>
        </p:nvSpPr>
        <p:spPr>
          <a:xfrm>
            <a:off x="5158617" y="4323131"/>
            <a:ext cx="3740314" cy="523220"/>
          </a:xfrm>
          <a:prstGeom prst="rect">
            <a:avLst/>
          </a:prstGeom>
        </p:spPr>
        <p:txBody>
          <a:bodyPr wrap="square">
            <a:spAutoFit/>
          </a:bodyPr>
          <a:lstStyle/>
          <a:p>
            <a:pPr marL="114300" lvl="0"/>
            <a:r>
              <a:rPr lang="en-US" sz="2800" b="1" i="1" dirty="0">
                <a:solidFill>
                  <a:srgbClr val="FF0000"/>
                </a:solidFill>
              </a:rPr>
              <a:t>*Diethylene glycol*</a:t>
            </a:r>
          </a:p>
        </p:txBody>
      </p:sp>
      <p:pic>
        <p:nvPicPr>
          <p:cNvPr id="10" name="Picture 6" descr="Medical warnings splashed across the front page">
            <a:extLst>
              <a:ext uri="{FF2B5EF4-FFF2-40B4-BE49-F238E27FC236}">
                <a16:creationId xmlns:a16="http://schemas.microsoft.com/office/drawing/2014/main" id="{58F3AADF-1DE8-AD44-8A99-34493ABDAC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504" y="858609"/>
            <a:ext cx="2788169" cy="1505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96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rgbClr val="3D85C6"/>
                </a:solidFill>
              </a:rPr>
              <a:t>Thalidomide Scandal (1956-1964)</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6478105" cy="3577800"/>
          </a:xfrm>
          <a:prstGeom prst="rect">
            <a:avLst/>
          </a:prstGeom>
        </p:spPr>
        <p:txBody>
          <a:bodyPr spcFirstLastPara="1" wrap="square" lIns="91425" tIns="91425" rIns="91425" bIns="91425" anchor="t" anchorCtr="0">
            <a:noAutofit/>
          </a:bodyPr>
          <a:lstStyle/>
          <a:p>
            <a:pPr marL="114300" lvl="0" indent="0" algn="l" rtl="1"/>
            <a:r>
              <a:rPr lang="en-US" sz="1600" dirty="0">
                <a:solidFill>
                  <a:schemeClr val="tx1"/>
                </a:solidFill>
              </a:rPr>
              <a:t>Quickly discovered to also be an effective anti‐emetic and used to treat morning sickness in pregnant women in European countries.</a:t>
            </a:r>
          </a:p>
          <a:p>
            <a:pPr marL="114300" lvl="0" indent="0" algn="l" rtl="1"/>
            <a:endParaRPr lang="en-US" sz="1600" dirty="0">
              <a:solidFill>
                <a:schemeClr val="tx1"/>
              </a:solidFill>
            </a:endParaRPr>
          </a:p>
          <a:p>
            <a:pPr marL="114300" lvl="0" indent="0" algn="l" rtl="1"/>
            <a:r>
              <a:rPr lang="en-US" sz="1600" dirty="0">
                <a:solidFill>
                  <a:schemeClr val="tx1"/>
                </a:solidFill>
              </a:rPr>
              <a:t>Marketed in ~ 46 countries with following statements:</a:t>
            </a:r>
          </a:p>
          <a:p>
            <a:pPr marL="114300" lvl="0" indent="0" algn="l" rtl="1"/>
            <a:endParaRPr lang="en-US" sz="1600" dirty="0">
              <a:solidFill>
                <a:schemeClr val="tx1"/>
              </a:solidFill>
            </a:endParaRPr>
          </a:p>
          <a:p>
            <a:pPr marL="114300" lvl="0" indent="0" algn="l" rtl="1"/>
            <a:r>
              <a:rPr lang="en-US" sz="1600" dirty="0">
                <a:solidFill>
                  <a:schemeClr val="tx1"/>
                </a:solidFill>
              </a:rPr>
              <a:t>“…drug of choice to help pregnant women” </a:t>
            </a:r>
          </a:p>
          <a:p>
            <a:pPr marL="114300" lvl="0" indent="0" algn="l" rtl="1"/>
            <a:endParaRPr lang="en-US" sz="1600" dirty="0">
              <a:solidFill>
                <a:schemeClr val="tx1"/>
              </a:solidFill>
            </a:endParaRPr>
          </a:p>
          <a:p>
            <a:pPr marL="114300" lvl="0" indent="0" algn="l" rtl="1"/>
            <a:r>
              <a:rPr lang="en-US" sz="1600" dirty="0">
                <a:solidFill>
                  <a:schemeClr val="tx1"/>
                </a:solidFill>
              </a:rPr>
              <a:t>“completely safe for pregnant women”</a:t>
            </a:r>
          </a:p>
          <a:p>
            <a:pPr marL="114300" lvl="0" indent="0" algn="l" rtl="1"/>
            <a:endParaRPr lang="en-US" sz="1600" dirty="0">
              <a:solidFill>
                <a:schemeClr val="tx1"/>
              </a:solidFill>
            </a:endParaRPr>
          </a:p>
          <a:p>
            <a:pPr marL="114300" lvl="0" indent="0" algn="l" rtl="1"/>
            <a:r>
              <a:rPr lang="en-US" sz="1600" b="1" dirty="0">
                <a:solidFill>
                  <a:schemeClr val="tx1"/>
                </a:solidFill>
              </a:rPr>
              <a:t>However:</a:t>
            </a:r>
          </a:p>
          <a:p>
            <a:pPr marL="114300" lvl="0" indent="0" algn="l" rtl="1"/>
            <a:endParaRPr lang="en-US" sz="1600" dirty="0">
              <a:solidFill>
                <a:schemeClr val="tx1"/>
              </a:solidFill>
            </a:endParaRPr>
          </a:p>
          <a:p>
            <a:pPr marL="114300" lvl="0" indent="0" algn="l" rtl="1"/>
            <a:r>
              <a:rPr lang="en-US" sz="1600" dirty="0">
                <a:solidFill>
                  <a:schemeClr val="tx1"/>
                </a:solidFill>
              </a:rPr>
              <a:t>No studies in pregnant women (or animals) had been conducted.  </a:t>
            </a:r>
          </a:p>
          <a:p>
            <a:pPr marL="114300" lvl="0" indent="0" algn="l" rtl="1"/>
            <a:endParaRPr lang="en-US" sz="1600" dirty="0">
              <a:solidFill>
                <a:schemeClr val="tx1"/>
              </a:solidFill>
            </a:endParaRPr>
          </a:p>
          <a:p>
            <a:pPr marL="114300" lvl="0" indent="0" algn="l" rtl="1"/>
            <a:r>
              <a:rPr lang="en-US" sz="1600" dirty="0">
                <a:solidFill>
                  <a:schemeClr val="tx1"/>
                </a:solidFill>
              </a:rPr>
              <a:t>Practically nothing was known about the drug at the time of its marketing</a:t>
            </a:r>
          </a:p>
          <a:p>
            <a:pPr marL="114300" lvl="0" indent="0" algn="l" rtl="1"/>
            <a:endParaRPr lang="en-US" sz="1600" dirty="0">
              <a:solidFill>
                <a:schemeClr val="tx1"/>
              </a:solidFill>
            </a:endParaRPr>
          </a:p>
          <a:p>
            <a:pPr marL="114300" marR="0" lvl="0" indent="0" algn="l" rtl="1">
              <a:lnSpc>
                <a:spcPct val="100000"/>
              </a:lnSpc>
              <a:spcBef>
                <a:spcPts val="0"/>
              </a:spcBef>
              <a:spcAft>
                <a:spcPts val="0"/>
              </a:spcAft>
              <a:buClr>
                <a:schemeClr val="dk2"/>
              </a:buClr>
              <a:buSzPts val="2800"/>
              <a:buFont typeface="Arial"/>
              <a:buNone/>
            </a:pPr>
            <a:endParaRPr lang="ar-SA" sz="1600" dirty="0">
              <a:solidFill>
                <a:schemeClr val="tx1"/>
              </a:solidFill>
            </a:endParaRPr>
          </a:p>
        </p:txBody>
      </p:sp>
      <p:pic>
        <p:nvPicPr>
          <p:cNvPr id="7" name="Picture 4" descr="distaval">
            <a:extLst>
              <a:ext uri="{FF2B5EF4-FFF2-40B4-BE49-F238E27FC236}">
                <a16:creationId xmlns:a16="http://schemas.microsoft.com/office/drawing/2014/main" id="{C70EBAE4-2BCF-B746-9000-38F83546484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6851" y="819986"/>
            <a:ext cx="2495548" cy="38625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13073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rgbClr val="3D85C6"/>
                </a:solidFill>
              </a:rPr>
              <a:t>Thalidomide Scandal (1956-1964)</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1" y="973238"/>
            <a:ext cx="5875432" cy="3577800"/>
          </a:xfrm>
          <a:prstGeom prst="rect">
            <a:avLst/>
          </a:prstGeom>
        </p:spPr>
        <p:txBody>
          <a:bodyPr spcFirstLastPara="1" wrap="square" lIns="91425" tIns="91425" rIns="91425" bIns="91425" anchor="t" anchorCtr="0">
            <a:noAutofit/>
          </a:bodyPr>
          <a:lstStyle/>
          <a:p>
            <a:pPr marL="114300" lvl="0" indent="0" algn="l"/>
            <a:r>
              <a:rPr lang="en-US" sz="1600" dirty="0">
                <a:solidFill>
                  <a:schemeClr val="tx1"/>
                </a:solidFill>
              </a:rPr>
              <a:t>In the US, there was a hero: Dr. Frances Kelsey</a:t>
            </a:r>
          </a:p>
          <a:p>
            <a:pPr marL="114300" lvl="0" indent="0" algn="l"/>
            <a:endParaRPr lang="en-US" sz="1600" dirty="0">
              <a:solidFill>
                <a:schemeClr val="tx1"/>
              </a:solidFill>
            </a:endParaRPr>
          </a:p>
          <a:p>
            <a:pPr marL="114300" lvl="0" indent="0" algn="l"/>
            <a:r>
              <a:rPr lang="en-US" sz="1600" dirty="0">
                <a:solidFill>
                  <a:schemeClr val="tx1"/>
                </a:solidFill>
              </a:rPr>
              <a:t>Even though it had already been approved in Canada and more than 20 European and African countries, Dr. Kelsey withheld approval for the drug and requested further studies.</a:t>
            </a:r>
          </a:p>
          <a:p>
            <a:pPr marL="114300" lvl="0" indent="0" algn="l"/>
            <a:endParaRPr lang="en-US" sz="1600" dirty="0">
              <a:solidFill>
                <a:schemeClr val="tx1"/>
              </a:solidFill>
            </a:endParaRPr>
          </a:p>
          <a:p>
            <a:pPr marL="114300" lvl="0" indent="0" algn="l"/>
            <a:endParaRPr lang="en-US" sz="1600" dirty="0">
              <a:solidFill>
                <a:schemeClr val="tx1"/>
              </a:solidFill>
            </a:endParaRPr>
          </a:p>
          <a:p>
            <a:pPr marL="114300" lvl="0" indent="0" algn="l"/>
            <a:r>
              <a:rPr lang="en-US" sz="1600" b="1" dirty="0">
                <a:solidFill>
                  <a:schemeClr val="tx1"/>
                </a:solidFill>
              </a:rPr>
              <a:t>On Aug. 1, 1962, President John F. Kennedy issued a warning during his speech</a:t>
            </a:r>
            <a:r>
              <a:rPr lang="en-US" sz="1600" dirty="0">
                <a:solidFill>
                  <a:schemeClr val="tx1"/>
                </a:solidFill>
              </a:rPr>
              <a:t>: “</a:t>
            </a:r>
            <a:r>
              <a:rPr lang="en-US" sz="1600" i="1" dirty="0">
                <a:solidFill>
                  <a:schemeClr val="tx1"/>
                </a:solidFill>
              </a:rPr>
              <a:t>Every woman in this country, I think, must be aware that it’s most important that they check their medicine cabinet and that they do not take this drug.”</a:t>
            </a:r>
          </a:p>
          <a:p>
            <a:pPr marL="114300" lvl="0" indent="0" algn="l"/>
            <a:endParaRPr lang="en-US" sz="1600" dirty="0">
              <a:solidFill>
                <a:schemeClr val="tx1"/>
              </a:solidFill>
            </a:endParaRPr>
          </a:p>
          <a:p>
            <a:pPr marL="114300" lvl="0" indent="0" algn="l"/>
            <a:endParaRPr lang="ar-SA" sz="1600" dirty="0">
              <a:solidFill>
                <a:schemeClr val="tx1"/>
              </a:solidFill>
            </a:endParaRPr>
          </a:p>
        </p:txBody>
      </p:sp>
      <p:pic>
        <p:nvPicPr>
          <p:cNvPr id="4098" name="Picture 2" descr="Formal, black-and-white photo of Frances Oldham Kelsey, showing a middle-aged Caucasian woman with short dark hair">
            <a:extLst>
              <a:ext uri="{FF2B5EF4-FFF2-40B4-BE49-F238E27FC236}">
                <a16:creationId xmlns:a16="http://schemas.microsoft.com/office/drawing/2014/main" id="{B691A06A-6E91-DA4A-83B5-5405C344ED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2685" y="1309301"/>
            <a:ext cx="1851591" cy="2524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40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4901075"/>
            <a:ext cx="9144000" cy="242425"/>
          </a:xfrm>
          <a:prstGeom prst="rect">
            <a:avLst/>
          </a:prstGeom>
          <a:noFill/>
          <a:ln>
            <a:noFill/>
          </a:ln>
        </p:spPr>
      </p:pic>
      <p:pic>
        <p:nvPicPr>
          <p:cNvPr id="93" name="Google Shape;93;p15"/>
          <p:cNvPicPr preferRelativeResize="0"/>
          <p:nvPr/>
        </p:nvPicPr>
        <p:blipFill>
          <a:blip r:embed="rId4">
            <a:alphaModFix/>
          </a:blip>
          <a:stretch>
            <a:fillRect/>
          </a:stretch>
        </p:blipFill>
        <p:spPr>
          <a:xfrm>
            <a:off x="7644625" y="61201"/>
            <a:ext cx="1462899" cy="562000"/>
          </a:xfrm>
          <a:prstGeom prst="rect">
            <a:avLst/>
          </a:prstGeom>
          <a:noFill/>
          <a:ln>
            <a:noFill/>
          </a:ln>
        </p:spPr>
      </p:pic>
      <p:sp>
        <p:nvSpPr>
          <p:cNvPr id="94" name="Google Shape;94;p15"/>
          <p:cNvSpPr txBox="1">
            <a:spLocks noGrp="1"/>
          </p:cNvSpPr>
          <p:nvPr>
            <p:ph type="ctrTitle"/>
          </p:nvPr>
        </p:nvSpPr>
        <p:spPr>
          <a:xfrm>
            <a:off x="156524" y="279875"/>
            <a:ext cx="6636161" cy="561900"/>
          </a:xfrm>
          <a:prstGeom prst="rect">
            <a:avLst/>
          </a:prstGeom>
        </p:spPr>
        <p:txBody>
          <a:bodyPr spcFirstLastPara="1" wrap="square" lIns="91425" tIns="91425" rIns="91425" bIns="91425" anchor="b" anchorCtr="0">
            <a:noAutofit/>
          </a:bodyPr>
          <a:lstStyle/>
          <a:p>
            <a:pPr lvl="0" algn="l"/>
            <a:r>
              <a:rPr lang="en" sz="2400" dirty="0">
                <a:solidFill>
                  <a:srgbClr val="3D85C6"/>
                </a:solidFill>
              </a:rPr>
              <a:t>Thalidomide Scandal (1956-1964)</a:t>
            </a:r>
            <a:endParaRPr sz="2400" dirty="0">
              <a:solidFill>
                <a:srgbClr val="3D85C6"/>
              </a:solidFill>
            </a:endParaRPr>
          </a:p>
        </p:txBody>
      </p:sp>
      <p:sp>
        <p:nvSpPr>
          <p:cNvPr id="6" name="Google Shape;62;p14">
            <a:extLst>
              <a:ext uri="{FF2B5EF4-FFF2-40B4-BE49-F238E27FC236}">
                <a16:creationId xmlns:a16="http://schemas.microsoft.com/office/drawing/2014/main" id="{80BC09CB-0FB6-AE4A-9B6A-6235BD8270C9}"/>
              </a:ext>
            </a:extLst>
          </p:cNvPr>
          <p:cNvSpPr txBox="1">
            <a:spLocks noGrp="1"/>
          </p:cNvSpPr>
          <p:nvPr>
            <p:ph type="subTitle" idx="1"/>
          </p:nvPr>
        </p:nvSpPr>
        <p:spPr>
          <a:xfrm>
            <a:off x="203250" y="973238"/>
            <a:ext cx="5200023" cy="3577800"/>
          </a:xfrm>
          <a:prstGeom prst="rect">
            <a:avLst/>
          </a:prstGeom>
        </p:spPr>
        <p:txBody>
          <a:bodyPr spcFirstLastPara="1" wrap="square" lIns="91425" tIns="91425" rIns="91425" bIns="91425" anchor="t" anchorCtr="0">
            <a:noAutofit/>
          </a:bodyPr>
          <a:lstStyle/>
          <a:p>
            <a:pPr marL="114300" lvl="0" indent="0" algn="l"/>
            <a:r>
              <a:rPr lang="en-US" sz="1600" b="1" dirty="0">
                <a:solidFill>
                  <a:schemeClr val="tx1"/>
                </a:solidFill>
              </a:rPr>
              <a:t>Lessons learned:</a:t>
            </a:r>
          </a:p>
          <a:p>
            <a:pPr marL="114300" lvl="0" indent="0" algn="l"/>
            <a:endParaRPr lang="en-US" sz="1600" b="1" dirty="0">
              <a:solidFill>
                <a:schemeClr val="tx1"/>
              </a:solidFill>
            </a:endParaRPr>
          </a:p>
          <a:p>
            <a:pPr marL="114300" lvl="0" indent="0" algn="l"/>
            <a:endParaRPr lang="en-US" sz="1600" dirty="0">
              <a:solidFill>
                <a:schemeClr val="tx1"/>
              </a:solidFill>
            </a:endParaRPr>
          </a:p>
          <a:p>
            <a:pPr marL="857250" lvl="1" indent="-285750" algn="l">
              <a:buFont typeface="Arial" panose="020B0604020202020204" pitchFamily="34" charset="0"/>
              <a:buChar char="•"/>
            </a:pPr>
            <a:r>
              <a:rPr lang="en-US" sz="1600" dirty="0">
                <a:solidFill>
                  <a:schemeClr val="tx1"/>
                </a:solidFill>
              </a:rPr>
              <a:t>Recognition of epidemic of rare defects took almost 4 more years</a:t>
            </a:r>
          </a:p>
          <a:p>
            <a:pPr marL="857250" lvl="1" indent="-285750" algn="l">
              <a:buFont typeface="Arial" panose="020B0604020202020204" pitchFamily="34" charset="0"/>
              <a:buChar char="•"/>
            </a:pPr>
            <a:endParaRPr lang="en-US" sz="1600" dirty="0">
              <a:solidFill>
                <a:schemeClr val="tx1"/>
              </a:solidFill>
            </a:endParaRPr>
          </a:p>
          <a:p>
            <a:pPr marL="857250" lvl="1" indent="-285750" algn="l">
              <a:buFont typeface="Arial" panose="020B0604020202020204" pitchFamily="34" charset="0"/>
              <a:buChar char="•"/>
            </a:pPr>
            <a:r>
              <a:rPr lang="en-US" sz="1600" dirty="0">
                <a:solidFill>
                  <a:schemeClr val="tx1"/>
                </a:solidFill>
              </a:rPr>
              <a:t>Around 10,000 infants were born with deformities worldwide; only about 5,000 survived beyond childhood</a:t>
            </a:r>
          </a:p>
          <a:p>
            <a:pPr marL="857250" lvl="1" indent="-285750" algn="l">
              <a:buFont typeface="Arial" panose="020B0604020202020204" pitchFamily="34" charset="0"/>
              <a:buChar char="•"/>
            </a:pPr>
            <a:endParaRPr lang="en-US" sz="1600" dirty="0">
              <a:solidFill>
                <a:schemeClr val="tx1"/>
              </a:solidFill>
            </a:endParaRPr>
          </a:p>
          <a:p>
            <a:pPr marL="857250" lvl="1" indent="-285750" algn="l">
              <a:buFont typeface="Arial" panose="020B0604020202020204" pitchFamily="34" charset="0"/>
              <a:buChar char="•"/>
            </a:pPr>
            <a:r>
              <a:rPr lang="en-US" sz="1600" dirty="0">
                <a:solidFill>
                  <a:schemeClr val="tx1"/>
                </a:solidFill>
              </a:rPr>
              <a:t>The need for post-marketing surveillance programs</a:t>
            </a:r>
          </a:p>
          <a:p>
            <a:pPr marL="857250" lvl="1" indent="-285750" algn="l">
              <a:buFont typeface="Arial" panose="020B0604020202020204" pitchFamily="34" charset="0"/>
              <a:buChar char="•"/>
            </a:pPr>
            <a:endParaRPr lang="en-US" sz="1600" dirty="0">
              <a:solidFill>
                <a:schemeClr val="tx1"/>
              </a:solidFill>
            </a:endParaRPr>
          </a:p>
          <a:p>
            <a:pPr marL="114300" lvl="0" indent="0" algn="l"/>
            <a:endParaRPr lang="en-US" sz="1600" dirty="0">
              <a:solidFill>
                <a:schemeClr val="tx1"/>
              </a:solidFill>
            </a:endParaRPr>
          </a:p>
          <a:p>
            <a:pPr marL="114300" lvl="0" indent="0" algn="l"/>
            <a:endParaRPr lang="ar-SA" sz="1600" dirty="0">
              <a:solidFill>
                <a:schemeClr val="tx1"/>
              </a:solidFill>
            </a:endParaRPr>
          </a:p>
        </p:txBody>
      </p:sp>
      <p:pic>
        <p:nvPicPr>
          <p:cNvPr id="7" name="Picture 2" descr="thalid2">
            <a:extLst>
              <a:ext uri="{FF2B5EF4-FFF2-40B4-BE49-F238E27FC236}">
                <a16:creationId xmlns:a16="http://schemas.microsoft.com/office/drawing/2014/main" id="{67B81D66-A834-F34A-878B-B1992B17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0864" y="1331087"/>
            <a:ext cx="2808537" cy="2789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2953394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7020</TotalTime>
  <Words>775</Words>
  <Application>Microsoft Macintosh PowerPoint</Application>
  <PresentationFormat>On-screen Show (16:9)</PresentationFormat>
  <Paragraphs>95</Paragraphs>
  <Slides>16</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Benefit – Risk Assessment   Introduction</vt:lpstr>
      <vt:lpstr>PowerPoint Presentation</vt:lpstr>
      <vt:lpstr>Outline</vt:lpstr>
      <vt:lpstr>Elixir Sulfanilamide Tragedy (1937)</vt:lpstr>
      <vt:lpstr>Elixir Sulfanilamide Tragedy (1937)</vt:lpstr>
      <vt:lpstr>Elixir Sulfanilamide Tragedy (1937)</vt:lpstr>
      <vt:lpstr>Thalidomide Scandal (1956-1964)</vt:lpstr>
      <vt:lpstr>Thalidomide Scandal (1956-1964)</vt:lpstr>
      <vt:lpstr>Thalidomide Scandal (1956-1964)</vt:lpstr>
      <vt:lpstr>Thalidomide Scandal (1956-1964)</vt:lpstr>
      <vt:lpstr>Pre-approval information is not enough </vt:lpstr>
      <vt:lpstr>BRA definition</vt:lpstr>
      <vt:lpstr>Development activities along drug lifecycle</vt:lpstr>
      <vt:lpstr>BRA lifecycle </vt:lpstr>
      <vt:lpstr>Development activities along drug lifecycle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 in Clinical Research</dc:title>
  <cp:lastModifiedBy>Yasser Albogami</cp:lastModifiedBy>
  <cp:revision>62</cp:revision>
  <dcterms:modified xsi:type="dcterms:W3CDTF">2023-03-13T13:20:54Z</dcterms:modified>
</cp:coreProperties>
</file>