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7" r:id="rId6"/>
    <p:sldId id="266" r:id="rId7"/>
    <p:sldId id="268" r:id="rId8"/>
    <p:sldId id="261" r:id="rId9"/>
    <p:sldId id="262" r:id="rId10"/>
    <p:sldId id="263" r:id="rId11"/>
    <p:sldId id="264" r:id="rId12"/>
    <p:sldId id="269" r:id="rId13"/>
    <p:sldId id="273" r:id="rId14"/>
    <p:sldId id="270" r:id="rId15"/>
    <p:sldId id="272" r:id="rId16"/>
    <p:sldId id="271" r:id="rId17"/>
    <p:sldId id="274" r:id="rId18"/>
    <p:sldId id="281" r:id="rId19"/>
    <p:sldId id="275" r:id="rId20"/>
    <p:sldId id="276" r:id="rId21"/>
    <p:sldId id="278" r:id="rId22"/>
    <p:sldId id="279" r:id="rId23"/>
    <p:sldId id="282" r:id="rId24"/>
    <p:sldId id="265" r:id="rId25"/>
  </p:sldIdLst>
  <p:sldSz cx="12192000" cy="6858000"/>
  <p:notesSz cx="6858000" cy="12192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6"/>
  </p:normalViewPr>
  <p:slideViewPr>
    <p:cSldViewPr snapToGrid="0" snapToObjects="1">
      <p:cViewPr varScale="1">
        <p:scale>
          <a:sx n="97" d="100"/>
          <a:sy n="97" d="100"/>
        </p:scale>
        <p:origin x="11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7964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279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49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468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926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718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751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569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3494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24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5554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8819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1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82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svg"/><Relationship Id="rId18" Type="http://schemas.openxmlformats.org/officeDocument/2006/relationships/image" Target="../media/image28.sv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17" Type="http://schemas.openxmlformats.org/officeDocument/2006/relationships/image" Target="../media/image27.sv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5" Type="http://schemas.openxmlformats.org/officeDocument/2006/relationships/image" Target="../media/image25.svg"/><Relationship Id="rId10" Type="http://schemas.openxmlformats.org/officeDocument/2006/relationships/image" Target="../media/image20.sv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59830" y="2622738"/>
            <a:ext cx="9469292" cy="107501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4234"/>
              </a:lnSpc>
              <a:buNone/>
            </a:pPr>
            <a:r>
              <a:rPr lang="en-US" sz="3780" b="1" kern="0" spc="113" dirty="0">
                <a:solidFill>
                  <a:srgbClr val="000000"/>
                </a:solidFill>
                <a:latin typeface="Jost*" pitchFamily="34" charset="0"/>
                <a:ea typeface="Jost*" pitchFamily="34" charset="-122"/>
                <a:cs typeface="Jost*" pitchFamily="34" charset="-120"/>
              </a:rPr>
              <a:t>PREGNANCY EXPOSURE TO ISOTRETINOIN IN SAUDI ARABIA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59830" y="3904051"/>
            <a:ext cx="9469292" cy="30085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370"/>
              </a:lnSpc>
              <a:spcBef>
                <a:spcPts val="1592"/>
              </a:spcBef>
              <a:buNone/>
            </a:pPr>
            <a:r>
              <a:rPr lang="en-US" sz="1782" kern="0" spc="53" dirty="0">
                <a:solidFill>
                  <a:srgbClr val="000000">
                    <a:alpha val="80000"/>
                  </a:srgbClr>
                </a:solidFill>
                <a:latin typeface="Jost*" pitchFamily="34" charset="0"/>
                <a:ea typeface="Jost*" pitchFamily="34" charset="-122"/>
                <a:cs typeface="Jost*" pitchFamily="34" charset="-120"/>
              </a:rPr>
              <a:t>A Multicenter Real-World Data Analysis from 2015-2022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399950"/>
            <a:ext cx="12188952" cy="42658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3360"/>
              </a:lnSpc>
              <a:buNone/>
            </a:pPr>
            <a:r>
              <a:rPr lang="en-US" sz="3000" b="1" kern="0" spc="90" dirty="0">
                <a:solidFill>
                  <a:srgbClr val="000000"/>
                </a:solidFill>
                <a:latin typeface="Jost*" pitchFamily="34" charset="0"/>
                <a:ea typeface="Jost*" pitchFamily="34" charset="-122"/>
                <a:cs typeface="Jost*" pitchFamily="34" charset="-120"/>
              </a:rPr>
              <a:t>STUDY CHARACTERISTICS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76131" y="4919384"/>
            <a:ext cx="1360374" cy="1165569"/>
          </a:xfrm>
          <a:prstGeom prst="rect">
            <a:avLst/>
          </a:prstGeom>
          <a:solidFill>
            <a:srgbClr val="283D6B"/>
          </a:solidFill>
        </p:spPr>
      </p:sp>
      <p:sp>
        <p:nvSpPr>
          <p:cNvPr id="4" name="Object 3"/>
          <p:cNvSpPr/>
          <p:nvPr/>
        </p:nvSpPr>
        <p:spPr>
          <a:xfrm>
            <a:off x="408115" y="6236571"/>
            <a:ext cx="1496353" cy="1813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429"/>
              </a:lnSpc>
              <a:buNone/>
            </a:pPr>
            <a:r>
              <a:rPr lang="en-US" sz="1134" kern="0" spc="34" dirty="0">
                <a:solidFill>
                  <a:srgbClr val="000000"/>
                </a:solidFill>
                <a:latin typeface="Jost*" pitchFamily="34" charset="0"/>
                <a:ea typeface="Jost*" pitchFamily="34" charset="-122"/>
                <a:cs typeface="Jost*" pitchFamily="34" charset="-120"/>
              </a:rPr>
              <a:t>Vit D deficiency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925871" y="5331729"/>
            <a:ext cx="460895" cy="34125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688"/>
              </a:lnSpc>
              <a:buNone/>
            </a:pPr>
            <a:r>
              <a:rPr lang="en-US" sz="2400" kern="0" spc="72" dirty="0">
                <a:solidFill>
                  <a:srgbClr val="FFFFFF"/>
                </a:solidFill>
                <a:latin typeface="Jost*" pitchFamily="34" charset="0"/>
                <a:ea typeface="Jost*" pitchFamily="34" charset="-122"/>
                <a:cs typeface="Jost*" pitchFamily="34" charset="-120"/>
              </a:rPr>
              <a:t>5.1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122131" y="4827968"/>
            <a:ext cx="1360374" cy="1256985"/>
          </a:xfrm>
          <a:prstGeom prst="rect">
            <a:avLst/>
          </a:prstGeom>
          <a:solidFill>
            <a:srgbClr val="283D6B"/>
          </a:solidFill>
        </p:spPr>
      </p:sp>
      <p:sp>
        <p:nvSpPr>
          <p:cNvPr id="7" name="Object 6"/>
          <p:cNvSpPr/>
          <p:nvPr/>
        </p:nvSpPr>
        <p:spPr>
          <a:xfrm>
            <a:off x="2054168" y="6236571"/>
            <a:ext cx="1496353" cy="1813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429"/>
              </a:lnSpc>
              <a:buNone/>
            </a:pPr>
            <a:r>
              <a:rPr lang="en-US" sz="1134" kern="0" spc="34" dirty="0">
                <a:solidFill>
                  <a:srgbClr val="000000"/>
                </a:solidFill>
                <a:latin typeface="Jost*" pitchFamily="34" charset="0"/>
                <a:ea typeface="Jost*" pitchFamily="34" charset="-122"/>
                <a:cs typeface="Jost*" pitchFamily="34" charset="-120"/>
              </a:rPr>
              <a:t>Dermatitis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550974" y="5286021"/>
            <a:ext cx="502794" cy="34125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688"/>
              </a:lnSpc>
              <a:buNone/>
            </a:pPr>
            <a:r>
              <a:rPr lang="en-US" sz="2400" kern="0" spc="72" dirty="0">
                <a:solidFill>
                  <a:srgbClr val="FFFFFF"/>
                </a:solidFill>
                <a:latin typeface="Jost*" pitchFamily="34" charset="0"/>
                <a:ea typeface="Jost*" pitchFamily="34" charset="-122"/>
                <a:cs typeface="Jost*" pitchFamily="34" charset="-120"/>
              </a:rPr>
              <a:t>5.5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3768204" y="5582159"/>
            <a:ext cx="1360375" cy="502794"/>
          </a:xfrm>
          <a:prstGeom prst="rect">
            <a:avLst/>
          </a:prstGeom>
          <a:solidFill>
            <a:srgbClr val="283D6B"/>
          </a:solidFill>
        </p:spPr>
      </p:sp>
      <p:sp>
        <p:nvSpPr>
          <p:cNvPr id="10" name="Object 9"/>
          <p:cNvSpPr/>
          <p:nvPr/>
        </p:nvSpPr>
        <p:spPr>
          <a:xfrm>
            <a:off x="3700220" y="6236571"/>
            <a:ext cx="1496353" cy="1813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429"/>
              </a:lnSpc>
              <a:buNone/>
            </a:pPr>
            <a:r>
              <a:rPr lang="en-US" sz="1134" kern="0" spc="34" dirty="0">
                <a:solidFill>
                  <a:srgbClr val="000000"/>
                </a:solidFill>
                <a:latin typeface="Jost*" pitchFamily="34" charset="0"/>
                <a:ea typeface="Jost*" pitchFamily="34" charset="-122"/>
                <a:cs typeface="Jost*" pitchFamily="34" charset="-120"/>
              </a:rPr>
              <a:t>PCOS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4202264" y="5149847"/>
            <a:ext cx="492319" cy="34125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688"/>
              </a:lnSpc>
              <a:buNone/>
            </a:pPr>
            <a:r>
              <a:rPr lang="en-US" sz="2400" kern="0" spc="72" dirty="0">
                <a:solidFill>
                  <a:srgbClr val="000000"/>
                </a:solidFill>
                <a:latin typeface="Jost*" pitchFamily="34" charset="0"/>
                <a:ea typeface="Jost*" pitchFamily="34" charset="-122"/>
                <a:cs typeface="Jost*" pitchFamily="34" charset="-120"/>
              </a:rPr>
              <a:t>2.2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5414279" y="5513596"/>
            <a:ext cx="1360374" cy="571357"/>
          </a:xfrm>
          <a:prstGeom prst="rect">
            <a:avLst/>
          </a:prstGeom>
          <a:solidFill>
            <a:srgbClr val="283D6B"/>
          </a:solidFill>
        </p:spPr>
      </p:sp>
      <p:sp>
        <p:nvSpPr>
          <p:cNvPr id="13" name="Object 12"/>
          <p:cNvSpPr/>
          <p:nvPr/>
        </p:nvSpPr>
        <p:spPr>
          <a:xfrm>
            <a:off x="5346273" y="6236571"/>
            <a:ext cx="1496353" cy="1813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429"/>
              </a:lnSpc>
              <a:buNone/>
            </a:pPr>
            <a:r>
              <a:rPr lang="en-US" sz="1134" kern="0" spc="34" dirty="0">
                <a:solidFill>
                  <a:srgbClr val="000000"/>
                </a:solidFill>
                <a:latin typeface="Jost*" pitchFamily="34" charset="0"/>
                <a:ea typeface="Jost*" pitchFamily="34" charset="-122"/>
                <a:cs typeface="Jost*" pitchFamily="34" charset="-120"/>
              </a:rPr>
              <a:t>Hypothyroidism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5843079" y="5628835"/>
            <a:ext cx="502794" cy="34125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688"/>
              </a:lnSpc>
              <a:buNone/>
            </a:pPr>
            <a:r>
              <a:rPr lang="en-US" sz="2400" kern="0" spc="72" dirty="0">
                <a:solidFill>
                  <a:srgbClr val="FFFFFF"/>
                </a:solidFill>
                <a:latin typeface="Jost*" pitchFamily="34" charset="0"/>
                <a:ea typeface="Jost*" pitchFamily="34" charset="-122"/>
                <a:cs typeface="Jost*" pitchFamily="34" charset="-120"/>
              </a:rPr>
              <a:t>2.5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7060278" y="5764993"/>
            <a:ext cx="1360374" cy="319960"/>
          </a:xfrm>
          <a:prstGeom prst="rect">
            <a:avLst/>
          </a:prstGeom>
          <a:solidFill>
            <a:srgbClr val="283D6B"/>
          </a:solidFill>
        </p:spPr>
      </p:sp>
      <p:sp>
        <p:nvSpPr>
          <p:cNvPr id="16" name="Object 15"/>
          <p:cNvSpPr/>
          <p:nvPr/>
        </p:nvSpPr>
        <p:spPr>
          <a:xfrm>
            <a:off x="6992326" y="6236571"/>
            <a:ext cx="1496353" cy="1813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429"/>
              </a:lnSpc>
              <a:buNone/>
            </a:pPr>
            <a:r>
              <a:rPr lang="en-US" sz="1134" kern="0" spc="34" dirty="0">
                <a:solidFill>
                  <a:srgbClr val="000000"/>
                </a:solidFill>
                <a:latin typeface="Jost*" pitchFamily="34" charset="0"/>
                <a:ea typeface="Jost*" pitchFamily="34" charset="-122"/>
                <a:cs typeface="Jost*" pitchFamily="34" charset="-120"/>
              </a:rPr>
              <a:t>Asthma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7504844" y="5332681"/>
            <a:ext cx="471370" cy="34125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688"/>
              </a:lnSpc>
              <a:buNone/>
            </a:pPr>
            <a:r>
              <a:rPr lang="en-US" sz="2400" kern="0" spc="72" dirty="0">
                <a:solidFill>
                  <a:srgbClr val="000000"/>
                </a:solidFill>
                <a:latin typeface="Jost*" pitchFamily="34" charset="0"/>
                <a:ea typeface="Jost*" pitchFamily="34" charset="-122"/>
                <a:cs typeface="Jost*" pitchFamily="34" charset="-120"/>
              </a:rPr>
              <a:t>1.4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8706352" y="5764993"/>
            <a:ext cx="1360375" cy="319960"/>
          </a:xfrm>
          <a:prstGeom prst="rect">
            <a:avLst/>
          </a:prstGeom>
          <a:solidFill>
            <a:srgbClr val="283D6B"/>
          </a:solidFill>
        </p:spPr>
      </p:sp>
      <p:sp>
        <p:nvSpPr>
          <p:cNvPr id="19" name="Object 18"/>
          <p:cNvSpPr/>
          <p:nvPr/>
        </p:nvSpPr>
        <p:spPr>
          <a:xfrm>
            <a:off x="8638378" y="6236571"/>
            <a:ext cx="1496353" cy="1813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429"/>
              </a:lnSpc>
              <a:buNone/>
            </a:pPr>
            <a:r>
              <a:rPr lang="en-US" sz="1134" kern="0" spc="34" dirty="0">
                <a:solidFill>
                  <a:srgbClr val="000000"/>
                </a:solidFill>
                <a:latin typeface="Jost*" pitchFamily="34" charset="0"/>
                <a:ea typeface="Jost*" pitchFamily="34" charset="-122"/>
                <a:cs typeface="Jost*" pitchFamily="34" charset="-120"/>
              </a:rPr>
              <a:t>IBS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9150897" y="5332681"/>
            <a:ext cx="471370" cy="34125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688"/>
              </a:lnSpc>
              <a:buNone/>
            </a:pPr>
            <a:r>
              <a:rPr lang="en-US" sz="2400" kern="0" spc="72" dirty="0">
                <a:solidFill>
                  <a:srgbClr val="000000"/>
                </a:solidFill>
                <a:latin typeface="Jost*" pitchFamily="34" charset="0"/>
                <a:ea typeface="Jost*" pitchFamily="34" charset="-122"/>
                <a:cs typeface="Jost*" pitchFamily="34" charset="-120"/>
              </a:rPr>
              <a:t>1.4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10352426" y="5833557"/>
            <a:ext cx="1360375" cy="251397"/>
          </a:xfrm>
          <a:prstGeom prst="rect">
            <a:avLst/>
          </a:prstGeom>
          <a:solidFill>
            <a:srgbClr val="283D6B"/>
          </a:solidFill>
        </p:spPr>
      </p:sp>
      <p:sp>
        <p:nvSpPr>
          <p:cNvPr id="22" name="Object 21"/>
          <p:cNvSpPr/>
          <p:nvPr/>
        </p:nvSpPr>
        <p:spPr>
          <a:xfrm>
            <a:off x="10284431" y="6236571"/>
            <a:ext cx="1496353" cy="1813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429"/>
              </a:lnSpc>
              <a:buNone/>
            </a:pPr>
            <a:r>
              <a:rPr lang="en-US" sz="1134" kern="0" spc="34" dirty="0">
                <a:solidFill>
                  <a:srgbClr val="000000"/>
                </a:solidFill>
                <a:latin typeface="Jost*" pitchFamily="34" charset="0"/>
                <a:ea typeface="Jost*" pitchFamily="34" charset="-122"/>
                <a:cs typeface="Jost*" pitchFamily="34" charset="-120"/>
              </a:rPr>
              <a:t>Obesity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10823136" y="5401244"/>
            <a:ext cx="418995" cy="34125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688"/>
              </a:lnSpc>
              <a:buNone/>
            </a:pPr>
            <a:r>
              <a:rPr lang="en-US" sz="2400" kern="0" spc="72" dirty="0">
                <a:solidFill>
                  <a:srgbClr val="000000"/>
                </a:solidFill>
                <a:latin typeface="Jost*" pitchFamily="34" charset="0"/>
                <a:ea typeface="Jost*" pitchFamily="34" charset="-122"/>
                <a:cs typeface="Jost*" pitchFamily="34" charset="-120"/>
              </a:rPr>
              <a:t>1.1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-231403" y="2250939"/>
            <a:ext cx="4707068" cy="375771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960"/>
              </a:lnSpc>
              <a:buNone/>
            </a:pPr>
            <a:r>
              <a:rPr lang="en-US" sz="2349" kern="0" spc="71" dirty="0">
                <a:solidFill>
                  <a:srgbClr val="000000"/>
                </a:solidFill>
                <a:latin typeface="Jost*" pitchFamily="34" charset="0"/>
                <a:ea typeface="Jost*" pitchFamily="34" charset="-122"/>
                <a:cs typeface="Jost*" pitchFamily="34" charset="-120"/>
              </a:rPr>
              <a:t>Most common disease (%)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399950"/>
            <a:ext cx="12188952" cy="42658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3360"/>
              </a:lnSpc>
              <a:buNone/>
            </a:pPr>
            <a:r>
              <a:rPr lang="en-US" sz="3000" b="1" kern="0" spc="90" dirty="0">
                <a:solidFill>
                  <a:srgbClr val="000000"/>
                </a:solidFill>
                <a:latin typeface="Jost*" pitchFamily="34" charset="0"/>
                <a:ea typeface="Jost*" pitchFamily="34" charset="-122"/>
                <a:cs typeface="Jost*" pitchFamily="34" charset="-120"/>
              </a:rPr>
              <a:t>STUDY CHARACTERISTICS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76131" y="4736551"/>
            <a:ext cx="1360374" cy="1348403"/>
          </a:xfrm>
          <a:prstGeom prst="rect">
            <a:avLst/>
          </a:prstGeom>
          <a:solidFill>
            <a:srgbClr val="283D6B"/>
          </a:solidFill>
        </p:spPr>
      </p:sp>
      <p:sp>
        <p:nvSpPr>
          <p:cNvPr id="4" name="Object 3"/>
          <p:cNvSpPr/>
          <p:nvPr/>
        </p:nvSpPr>
        <p:spPr>
          <a:xfrm>
            <a:off x="408115" y="6236571"/>
            <a:ext cx="1496353" cy="1813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429"/>
              </a:lnSpc>
              <a:buNone/>
            </a:pPr>
            <a:r>
              <a:rPr lang="en-US" sz="1134" kern="0" spc="34" dirty="0">
                <a:solidFill>
                  <a:srgbClr val="000000"/>
                </a:solidFill>
                <a:latin typeface="Jost*" pitchFamily="34" charset="0"/>
                <a:ea typeface="Jost*" pitchFamily="34" charset="-122"/>
                <a:cs typeface="Jost*" pitchFamily="34" charset="-120"/>
              </a:rPr>
              <a:t>clindamycin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904921" y="5240312"/>
            <a:ext cx="502794" cy="34125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688"/>
              </a:lnSpc>
              <a:buNone/>
            </a:pPr>
            <a:r>
              <a:rPr lang="en-US" sz="2400" kern="0" spc="72" dirty="0">
                <a:solidFill>
                  <a:srgbClr val="FFFFFF"/>
                </a:solidFill>
                <a:latin typeface="Jost*" pitchFamily="34" charset="0"/>
                <a:ea typeface="Jost*" pitchFamily="34" charset="-122"/>
                <a:cs typeface="Jost*" pitchFamily="34" charset="-120"/>
              </a:rPr>
              <a:t>5.9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122131" y="4850822"/>
            <a:ext cx="1360374" cy="1234131"/>
          </a:xfrm>
          <a:prstGeom prst="rect">
            <a:avLst/>
          </a:prstGeom>
          <a:solidFill>
            <a:srgbClr val="283D6B"/>
          </a:solidFill>
        </p:spPr>
      </p:sp>
      <p:sp>
        <p:nvSpPr>
          <p:cNvPr id="7" name="Object 6"/>
          <p:cNvSpPr/>
          <p:nvPr/>
        </p:nvSpPr>
        <p:spPr>
          <a:xfrm>
            <a:off x="2054168" y="6236571"/>
            <a:ext cx="1496353" cy="1813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429"/>
              </a:lnSpc>
              <a:buNone/>
            </a:pPr>
            <a:r>
              <a:rPr lang="en-US" sz="1134" kern="0" spc="34" dirty="0">
                <a:solidFill>
                  <a:srgbClr val="000000"/>
                </a:solidFill>
                <a:latin typeface="Jost*" pitchFamily="34" charset="0"/>
                <a:ea typeface="Jost*" pitchFamily="34" charset="-122"/>
                <a:cs typeface="Jost*" pitchFamily="34" charset="-120"/>
              </a:rPr>
              <a:t>paracetamol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545736" y="5297448"/>
            <a:ext cx="513269" cy="34125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688"/>
              </a:lnSpc>
              <a:buNone/>
            </a:pPr>
            <a:r>
              <a:rPr lang="en-US" sz="2400" kern="0" spc="72" dirty="0">
                <a:solidFill>
                  <a:srgbClr val="FFFFFF"/>
                </a:solidFill>
                <a:latin typeface="Jost*" pitchFamily="34" charset="0"/>
                <a:ea typeface="Jost*" pitchFamily="34" charset="-122"/>
                <a:cs typeface="Jost*" pitchFamily="34" charset="-120"/>
              </a:rPr>
              <a:t>5.4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3768204" y="5056511"/>
            <a:ext cx="1360375" cy="1028443"/>
          </a:xfrm>
          <a:prstGeom prst="rect">
            <a:avLst/>
          </a:prstGeom>
          <a:solidFill>
            <a:srgbClr val="283D6B"/>
          </a:solidFill>
        </p:spPr>
      </p:sp>
      <p:sp>
        <p:nvSpPr>
          <p:cNvPr id="10" name="Object 9"/>
          <p:cNvSpPr/>
          <p:nvPr/>
        </p:nvSpPr>
        <p:spPr>
          <a:xfrm>
            <a:off x="3700220" y="6236571"/>
            <a:ext cx="1496353" cy="1813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429"/>
              </a:lnSpc>
              <a:buNone/>
            </a:pPr>
            <a:r>
              <a:rPr lang="en-US" sz="1134" kern="0" spc="34" dirty="0">
                <a:solidFill>
                  <a:srgbClr val="000000"/>
                </a:solidFill>
                <a:latin typeface="Jost*" pitchFamily="34" charset="0"/>
                <a:ea typeface="Jost*" pitchFamily="34" charset="-122"/>
                <a:cs typeface="Jost*" pitchFamily="34" charset="-120"/>
              </a:rPr>
              <a:t>adapalene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4191789" y="5400292"/>
            <a:ext cx="513269" cy="34125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688"/>
              </a:lnSpc>
              <a:buNone/>
            </a:pPr>
            <a:r>
              <a:rPr lang="en-US" sz="2400" kern="0" spc="72" dirty="0">
                <a:solidFill>
                  <a:srgbClr val="FFFFFF"/>
                </a:solidFill>
                <a:latin typeface="Jost*" pitchFamily="34" charset="0"/>
                <a:ea typeface="Jost*" pitchFamily="34" charset="-122"/>
                <a:cs typeface="Jost*" pitchFamily="34" charset="-120"/>
              </a:rPr>
              <a:t>4.5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5414279" y="5125074"/>
            <a:ext cx="1360374" cy="959880"/>
          </a:xfrm>
          <a:prstGeom prst="rect">
            <a:avLst/>
          </a:prstGeom>
          <a:solidFill>
            <a:srgbClr val="283D6B"/>
          </a:solidFill>
        </p:spPr>
      </p:sp>
      <p:sp>
        <p:nvSpPr>
          <p:cNvPr id="13" name="Object 12"/>
          <p:cNvSpPr/>
          <p:nvPr/>
        </p:nvSpPr>
        <p:spPr>
          <a:xfrm>
            <a:off x="5346273" y="6236571"/>
            <a:ext cx="1496353" cy="1813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429"/>
              </a:lnSpc>
              <a:buNone/>
            </a:pPr>
            <a:r>
              <a:rPr lang="en-US" sz="1134" kern="0" spc="34" dirty="0">
                <a:solidFill>
                  <a:srgbClr val="000000"/>
                </a:solidFill>
                <a:latin typeface="Jost*" pitchFamily="34" charset="0"/>
                <a:ea typeface="Jost*" pitchFamily="34" charset="-122"/>
                <a:cs typeface="Jost*" pitchFamily="34" charset="-120"/>
              </a:rPr>
              <a:t>diclofenac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5843079" y="5434573"/>
            <a:ext cx="502794" cy="34125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688"/>
              </a:lnSpc>
              <a:buNone/>
            </a:pPr>
            <a:r>
              <a:rPr lang="en-US" sz="2400" kern="0" spc="72" dirty="0">
                <a:solidFill>
                  <a:srgbClr val="FFFFFF"/>
                </a:solidFill>
                <a:latin typeface="Jost*" pitchFamily="34" charset="0"/>
                <a:ea typeface="Jost*" pitchFamily="34" charset="-122"/>
                <a:cs typeface="Jost*" pitchFamily="34" charset="-120"/>
              </a:rPr>
              <a:t>4.2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7060278" y="5445034"/>
            <a:ext cx="1360374" cy="639920"/>
          </a:xfrm>
          <a:prstGeom prst="rect">
            <a:avLst/>
          </a:prstGeom>
          <a:solidFill>
            <a:srgbClr val="283D6B"/>
          </a:solidFill>
        </p:spPr>
      </p:sp>
      <p:sp>
        <p:nvSpPr>
          <p:cNvPr id="16" name="Object 15"/>
          <p:cNvSpPr/>
          <p:nvPr/>
        </p:nvSpPr>
        <p:spPr>
          <a:xfrm>
            <a:off x="6992326" y="6236571"/>
            <a:ext cx="1496353" cy="1813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429"/>
              </a:lnSpc>
              <a:buNone/>
            </a:pPr>
            <a:r>
              <a:rPr lang="en-US" sz="1134" kern="0" spc="34" dirty="0">
                <a:solidFill>
                  <a:srgbClr val="000000"/>
                </a:solidFill>
                <a:latin typeface="Jost*" pitchFamily="34" charset="0"/>
                <a:ea typeface="Jost*" pitchFamily="34" charset="-122"/>
                <a:cs typeface="Jost*" pitchFamily="34" charset="-120"/>
              </a:rPr>
              <a:t>loratadine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7494369" y="5594553"/>
            <a:ext cx="492319" cy="34125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688"/>
              </a:lnSpc>
              <a:buNone/>
            </a:pPr>
            <a:r>
              <a:rPr lang="en-US" sz="2400" kern="0" spc="72" dirty="0">
                <a:solidFill>
                  <a:srgbClr val="FFFFFF"/>
                </a:solidFill>
                <a:latin typeface="Jost*" pitchFamily="34" charset="0"/>
                <a:ea typeface="Jost*" pitchFamily="34" charset="-122"/>
                <a:cs typeface="Jost*" pitchFamily="34" charset="-120"/>
              </a:rPr>
              <a:t>2.8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8706352" y="5445034"/>
            <a:ext cx="1360376" cy="639920"/>
          </a:xfrm>
          <a:prstGeom prst="rect">
            <a:avLst/>
          </a:prstGeom>
          <a:solidFill>
            <a:srgbClr val="283D6B"/>
          </a:solidFill>
        </p:spPr>
      </p:sp>
      <p:sp>
        <p:nvSpPr>
          <p:cNvPr id="19" name="Object 18"/>
          <p:cNvSpPr/>
          <p:nvPr/>
        </p:nvSpPr>
        <p:spPr>
          <a:xfrm>
            <a:off x="8638378" y="6236571"/>
            <a:ext cx="1496353" cy="1813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429"/>
              </a:lnSpc>
              <a:buNone/>
            </a:pPr>
            <a:r>
              <a:rPr lang="en-US" sz="1134" kern="0" spc="34" dirty="0">
                <a:solidFill>
                  <a:srgbClr val="000000"/>
                </a:solidFill>
                <a:latin typeface="Jost*" pitchFamily="34" charset="0"/>
                <a:ea typeface="Jost*" pitchFamily="34" charset="-122"/>
                <a:cs typeface="Jost*" pitchFamily="34" charset="-120"/>
              </a:rPr>
              <a:t>ibuprofen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9140422" y="5594553"/>
            <a:ext cx="492319" cy="34125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688"/>
              </a:lnSpc>
              <a:buNone/>
            </a:pPr>
            <a:r>
              <a:rPr lang="en-US" sz="2400" kern="0" spc="72" dirty="0">
                <a:solidFill>
                  <a:srgbClr val="FFFFFF"/>
                </a:solidFill>
                <a:latin typeface="Jost*" pitchFamily="34" charset="0"/>
                <a:ea typeface="Jost*" pitchFamily="34" charset="-122"/>
                <a:cs typeface="Jost*" pitchFamily="34" charset="-120"/>
              </a:rPr>
              <a:t>2.8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10352426" y="5467888"/>
            <a:ext cx="1360375" cy="617065"/>
          </a:xfrm>
          <a:prstGeom prst="rect">
            <a:avLst/>
          </a:prstGeom>
          <a:solidFill>
            <a:srgbClr val="283D6B"/>
          </a:solidFill>
        </p:spPr>
      </p:sp>
      <p:sp>
        <p:nvSpPr>
          <p:cNvPr id="22" name="Object 21"/>
          <p:cNvSpPr/>
          <p:nvPr/>
        </p:nvSpPr>
        <p:spPr>
          <a:xfrm>
            <a:off x="10284431" y="6236571"/>
            <a:ext cx="1496353" cy="1813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429"/>
              </a:lnSpc>
              <a:buNone/>
            </a:pPr>
            <a:r>
              <a:rPr lang="en-US" sz="1134" kern="0" spc="34" dirty="0">
                <a:solidFill>
                  <a:srgbClr val="000000"/>
                </a:solidFill>
                <a:latin typeface="Jost*" pitchFamily="34" charset="0"/>
                <a:ea typeface="Jost*" pitchFamily="34" charset="-122"/>
                <a:cs typeface="Jost*" pitchFamily="34" charset="-120"/>
              </a:rPr>
              <a:t>atorvastatin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10786474" y="5605981"/>
            <a:ext cx="492319" cy="34125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688"/>
              </a:lnSpc>
              <a:buNone/>
            </a:pPr>
            <a:r>
              <a:rPr lang="en-US" sz="2400" kern="0" spc="72" dirty="0">
                <a:solidFill>
                  <a:srgbClr val="FFFFFF"/>
                </a:solidFill>
                <a:latin typeface="Jost*" pitchFamily="34" charset="0"/>
                <a:ea typeface="Jost*" pitchFamily="34" charset="-122"/>
                <a:cs typeface="Jost*" pitchFamily="34" charset="-120"/>
              </a:rPr>
              <a:t>2.7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0" y="2412147"/>
            <a:ext cx="4707068" cy="375771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960"/>
              </a:lnSpc>
              <a:buNone/>
            </a:pPr>
            <a:r>
              <a:rPr lang="en-US" sz="2349" kern="0" spc="71" dirty="0">
                <a:solidFill>
                  <a:srgbClr val="000000"/>
                </a:solidFill>
                <a:latin typeface="Jost*" pitchFamily="34" charset="0"/>
                <a:ea typeface="Jost*" pitchFamily="34" charset="-122"/>
                <a:cs typeface="Jost*" pitchFamily="34" charset="-120"/>
              </a:rPr>
              <a:t>Most common medications (%)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19269" y="187915"/>
            <a:ext cx="12188952" cy="42658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ts val="3360"/>
              </a:lnSpc>
              <a:buNone/>
            </a:pPr>
            <a:r>
              <a:rPr lang="en-US" sz="3000" b="1" kern="0" spc="90" dirty="0">
                <a:solidFill>
                  <a:srgbClr val="000000"/>
                </a:solidFill>
                <a:latin typeface="Jost*" pitchFamily="34" charset="0"/>
                <a:ea typeface="Jost*" pitchFamily="34" charset="-122"/>
                <a:cs typeface="Jost*" pitchFamily="34" charset="-120"/>
              </a:rPr>
              <a:t>Objective 1: Extent of pregnancy exposure</a:t>
            </a:r>
            <a:endParaRPr lang="en-US" dirty="0"/>
          </a:p>
        </p:txBody>
      </p:sp>
      <p:pic>
        <p:nvPicPr>
          <p:cNvPr id="26" name="Picture 25" descr="Chart, bar chart&#10;&#10;Description automatically generated">
            <a:extLst>
              <a:ext uri="{FF2B5EF4-FFF2-40B4-BE49-F238E27FC236}">
                <a16:creationId xmlns:a16="http://schemas.microsoft.com/office/drawing/2014/main" id="{DD9375A1-741E-B544-FCBB-F0E71D768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518" y="1112679"/>
            <a:ext cx="8124963" cy="525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470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19269" y="187915"/>
            <a:ext cx="12188952" cy="42658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ts val="3360"/>
              </a:lnSpc>
              <a:buNone/>
            </a:pPr>
            <a:r>
              <a:rPr lang="en-US" sz="3000" b="1" kern="0" spc="90" dirty="0">
                <a:solidFill>
                  <a:srgbClr val="000000"/>
                </a:solidFill>
                <a:latin typeface="Jost*" pitchFamily="34" charset="0"/>
                <a:ea typeface="Jost*" pitchFamily="34" charset="-122"/>
                <a:cs typeface="Jost*" pitchFamily="34" charset="-120"/>
              </a:rPr>
              <a:t>Additional Analysis: Pregnancy Outcome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A386FB0-5DB0-C4C5-A78D-D2962D44E1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82752"/>
              </p:ext>
            </p:extLst>
          </p:nvPr>
        </p:nvGraphicFramePr>
        <p:xfrm>
          <a:off x="1152940" y="2296676"/>
          <a:ext cx="10323445" cy="3478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6451">
                  <a:extLst>
                    <a:ext uri="{9D8B030D-6E8A-4147-A177-3AD203B41FA5}">
                      <a16:colId xmlns:a16="http://schemas.microsoft.com/office/drawing/2014/main" val="1349540327"/>
                    </a:ext>
                  </a:extLst>
                </a:gridCol>
                <a:gridCol w="2213113">
                  <a:extLst>
                    <a:ext uri="{9D8B030D-6E8A-4147-A177-3AD203B41FA5}">
                      <a16:colId xmlns:a16="http://schemas.microsoft.com/office/drawing/2014/main" val="3588531012"/>
                    </a:ext>
                  </a:extLst>
                </a:gridCol>
                <a:gridCol w="1881809">
                  <a:extLst>
                    <a:ext uri="{9D8B030D-6E8A-4147-A177-3AD203B41FA5}">
                      <a16:colId xmlns:a16="http://schemas.microsoft.com/office/drawing/2014/main" val="319231857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343238631"/>
                    </a:ext>
                  </a:extLst>
                </a:gridCol>
                <a:gridCol w="1643272">
                  <a:extLst>
                    <a:ext uri="{9D8B030D-6E8A-4147-A177-3AD203B41FA5}">
                      <a16:colId xmlns:a16="http://schemas.microsoft.com/office/drawing/2014/main" val="2698038955"/>
                    </a:ext>
                  </a:extLst>
                </a:gridCol>
              </a:tblGrid>
              <a:tr h="12919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Institution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Live birth w/o complications</a:t>
                      </a:r>
                      <a:br>
                        <a:rPr lang="en-US" dirty="0"/>
                      </a:br>
                      <a:r>
                        <a:rPr lang="en-US" dirty="0"/>
                        <a:t>n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Live birth with complications</a:t>
                      </a:r>
                      <a:br>
                        <a:rPr lang="en-US" dirty="0"/>
                      </a:br>
                      <a:r>
                        <a:rPr lang="en-US" dirty="0"/>
                        <a:t>n (%)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Abortion</a:t>
                      </a:r>
                      <a:br>
                        <a:rPr lang="en-US" dirty="0"/>
                      </a:br>
                      <a:r>
                        <a:rPr lang="en-US" dirty="0"/>
                        <a:t>n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Unknown</a:t>
                      </a:r>
                      <a:br>
                        <a:rPr lang="en-US" dirty="0"/>
                      </a:br>
                      <a:r>
                        <a:rPr lang="en-US" dirty="0"/>
                        <a:t>n (%)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0892287"/>
                  </a:ext>
                </a:extLst>
              </a:tr>
              <a:tr h="322989">
                <a:tc>
                  <a:txBody>
                    <a:bodyPr/>
                    <a:lstStyle/>
                    <a:p>
                      <a:r>
                        <a:rPr lang="en-US" dirty="0"/>
                        <a:t>KSUMC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(33)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(33)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(33)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0882626"/>
                  </a:ext>
                </a:extLst>
              </a:tr>
              <a:tr h="322989">
                <a:tc>
                  <a:txBody>
                    <a:bodyPr/>
                    <a:lstStyle/>
                    <a:p>
                      <a:r>
                        <a:rPr lang="en-US" dirty="0"/>
                        <a:t>MNGHA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(11.11)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(5.56)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(22.22)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 (61.11)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544301"/>
                  </a:ext>
                </a:extLst>
              </a:tr>
              <a:tr h="322989">
                <a:tc>
                  <a:txBody>
                    <a:bodyPr/>
                    <a:lstStyle/>
                    <a:p>
                      <a:r>
                        <a:rPr lang="en-US" dirty="0"/>
                        <a:t>KAAUH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(100)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3195271"/>
                  </a:ext>
                </a:extLst>
              </a:tr>
              <a:tr h="552805">
                <a:tc>
                  <a:txBody>
                    <a:bodyPr/>
                    <a:lstStyle/>
                    <a:p>
                      <a:r>
                        <a:rPr lang="en-US" dirty="0"/>
                        <a:t>Kingdom Hospital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 (100)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7613040"/>
                  </a:ext>
                </a:extLst>
              </a:tr>
              <a:tr h="322989">
                <a:tc>
                  <a:txBody>
                    <a:bodyPr/>
                    <a:lstStyle/>
                    <a:p>
                      <a:r>
                        <a:rPr lang="en-US" dirty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(8.57)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(5.71)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 (14.28)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 (68.57)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1860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8956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19269" y="187915"/>
            <a:ext cx="12188952" cy="42658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ts val="3360"/>
              </a:lnSpc>
              <a:buNone/>
            </a:pPr>
            <a:r>
              <a:rPr lang="en-US" sz="3000" b="1" kern="0" spc="90" dirty="0">
                <a:solidFill>
                  <a:srgbClr val="000000"/>
                </a:solidFill>
                <a:latin typeface="Jost*" pitchFamily="34" charset="0"/>
                <a:ea typeface="Jost*" pitchFamily="34" charset="-122"/>
                <a:cs typeface="Jost*" pitchFamily="34" charset="-120"/>
              </a:rPr>
              <a:t>Objective 2: Adherence to RMP</a:t>
            </a:r>
            <a:endParaRPr lang="en-US" dirty="0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07F748BF-ED41-720B-E352-1372E3D11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458" y="839384"/>
            <a:ext cx="9011084" cy="583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260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19269" y="187915"/>
            <a:ext cx="12188952" cy="42658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ts val="3360"/>
              </a:lnSpc>
              <a:buNone/>
            </a:pPr>
            <a:r>
              <a:rPr lang="en-US" sz="3000" b="1" kern="0" spc="90" dirty="0">
                <a:solidFill>
                  <a:srgbClr val="000000"/>
                </a:solidFill>
                <a:latin typeface="Jost*" pitchFamily="34" charset="0"/>
                <a:ea typeface="Jost*" pitchFamily="34" charset="-122"/>
                <a:cs typeface="Jost*" pitchFamily="34" charset="-120"/>
              </a:rPr>
              <a:t>Objective 2: Adherence to RMP</a:t>
            </a:r>
            <a:endParaRPr lang="en-US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BAC6EA0F-6B1C-D2DC-09CD-AF101BF09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179" y="840647"/>
            <a:ext cx="9009132" cy="582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524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61354" y="3160246"/>
            <a:ext cx="9469292" cy="53750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4234"/>
              </a:lnSpc>
              <a:buNone/>
            </a:pPr>
            <a:r>
              <a:rPr lang="en-US" sz="3780" b="1" kern="0" spc="113" dirty="0">
                <a:solidFill>
                  <a:srgbClr val="000000"/>
                </a:solidFill>
                <a:latin typeface="Jost*" pitchFamily="34" charset="0"/>
                <a:ea typeface="Jost*" pitchFamily="34" charset="-122"/>
                <a:cs typeface="Jost*" pitchFamily="34" charset="-120"/>
              </a:rPr>
              <a:t>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686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698745" y="244768"/>
            <a:ext cx="9469292" cy="53750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ts val="4234"/>
              </a:lnSpc>
              <a:buNone/>
            </a:pPr>
            <a:r>
              <a:rPr lang="en-US" sz="3780" b="1" kern="0" spc="113" dirty="0">
                <a:solidFill>
                  <a:srgbClr val="000000"/>
                </a:solidFill>
                <a:latin typeface="Jost*" pitchFamily="34" charset="0"/>
                <a:ea typeface="Jost*" pitchFamily="34" charset="-122"/>
                <a:cs typeface="Jost*" pitchFamily="34" charset="-120"/>
              </a:rPr>
              <a:t>Discussion: Comparison with Literature</a:t>
            </a:r>
          </a:p>
          <a:p>
            <a:pPr>
              <a:lnSpc>
                <a:spcPts val="4234"/>
              </a:lnSpc>
              <a:buNone/>
            </a:pPr>
            <a:endParaRPr lang="en-US" sz="3780" b="1" kern="0" spc="113" dirty="0">
              <a:solidFill>
                <a:srgbClr val="000000"/>
              </a:solidFill>
              <a:latin typeface="Jost*" pitchFamily="34" charset="0"/>
              <a:ea typeface="Jost*" pitchFamily="34" charset="-122"/>
              <a:cs typeface="Jost*" pitchFamily="34" charset="-120"/>
            </a:endParaRPr>
          </a:p>
          <a:p>
            <a:pPr>
              <a:lnSpc>
                <a:spcPts val="4234"/>
              </a:lnSpc>
              <a:buNone/>
            </a:pPr>
            <a:endParaRPr lang="en-US" dirty="0"/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7ABB11D5-B0D8-1B22-E8F0-91CDA4803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120" y="794627"/>
            <a:ext cx="9370668" cy="606337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1F6764-1B10-56C5-FF40-CBB921B54CEE}"/>
              </a:ext>
            </a:extLst>
          </p:cNvPr>
          <p:cNvCxnSpPr>
            <a:cxnSpLocks/>
          </p:cNvCxnSpPr>
          <p:nvPr/>
        </p:nvCxnSpPr>
        <p:spPr>
          <a:xfrm>
            <a:off x="1689455" y="5350486"/>
            <a:ext cx="8881557" cy="0"/>
          </a:xfrm>
          <a:prstGeom prst="line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14BE823-C858-127A-7D10-327728846FC7}"/>
              </a:ext>
            </a:extLst>
          </p:cNvPr>
          <p:cNvSpPr txBox="1"/>
          <p:nvPr/>
        </p:nvSpPr>
        <p:spPr>
          <a:xfrm>
            <a:off x="10638136" y="5219680"/>
            <a:ext cx="1497256" cy="261598"/>
          </a:xfrm>
          <a:prstGeom prst="rect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United States: 2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193BDE4-1323-EA2C-10A0-33206D0E6458}"/>
              </a:ext>
            </a:extLst>
          </p:cNvPr>
          <p:cNvCxnSpPr>
            <a:cxnSpLocks/>
          </p:cNvCxnSpPr>
          <p:nvPr/>
        </p:nvCxnSpPr>
        <p:spPr>
          <a:xfrm>
            <a:off x="1696083" y="5052309"/>
            <a:ext cx="8881557" cy="0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E170660-2B4C-0650-9839-22E3E84C3BD8}"/>
              </a:ext>
            </a:extLst>
          </p:cNvPr>
          <p:cNvSpPr txBox="1"/>
          <p:nvPr/>
        </p:nvSpPr>
        <p:spPr>
          <a:xfrm>
            <a:off x="10644764" y="4921503"/>
            <a:ext cx="1490628" cy="261610"/>
          </a:xfrm>
          <a:prstGeom prst="rect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Canada &amp; Estonia: 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05ADDF-3D38-462A-FC2A-1872F8173174}"/>
              </a:ext>
            </a:extLst>
          </p:cNvPr>
          <p:cNvCxnSpPr>
            <a:cxnSpLocks/>
          </p:cNvCxnSpPr>
          <p:nvPr/>
        </p:nvCxnSpPr>
        <p:spPr>
          <a:xfrm>
            <a:off x="1682831" y="5651138"/>
            <a:ext cx="8881557" cy="0"/>
          </a:xfrm>
          <a:prstGeom prst="line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EF3A990-CDE7-4B5A-2ED3-A9857910D5AC}"/>
              </a:ext>
            </a:extLst>
          </p:cNvPr>
          <p:cNvSpPr txBox="1"/>
          <p:nvPr/>
        </p:nvSpPr>
        <p:spPr>
          <a:xfrm>
            <a:off x="10631512" y="5520332"/>
            <a:ext cx="1503880" cy="261586"/>
          </a:xfrm>
          <a:prstGeom prst="rect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France &amp; NZ: 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121541A-0D47-6633-151E-7D6F69D80272}"/>
              </a:ext>
            </a:extLst>
          </p:cNvPr>
          <p:cNvCxnSpPr>
            <a:cxnSpLocks/>
          </p:cNvCxnSpPr>
          <p:nvPr/>
        </p:nvCxnSpPr>
        <p:spPr>
          <a:xfrm>
            <a:off x="1696083" y="3878185"/>
            <a:ext cx="8713757" cy="0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1FD48B5-0D56-B14F-3D59-9E098A1B3AF8}"/>
              </a:ext>
            </a:extLst>
          </p:cNvPr>
          <p:cNvSpPr txBox="1"/>
          <p:nvPr/>
        </p:nvSpPr>
        <p:spPr>
          <a:xfrm>
            <a:off x="10476964" y="3747379"/>
            <a:ext cx="1667812" cy="261610"/>
          </a:xfrm>
          <a:prstGeom prst="rect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Saudi Survey Study: 7</a:t>
            </a:r>
          </a:p>
        </p:txBody>
      </p:sp>
    </p:spTree>
    <p:extLst>
      <p:ext uri="{BB962C8B-B14F-4D97-AF65-F5344CB8AC3E}">
        <p14:creationId xmlns:p14="http://schemas.microsoft.com/office/powerpoint/2010/main" val="2456262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698745" y="244768"/>
            <a:ext cx="9469292" cy="53750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ts val="4234"/>
              </a:lnSpc>
              <a:buNone/>
            </a:pPr>
            <a:r>
              <a:rPr lang="en-US" sz="3780" b="1" kern="0" spc="113" dirty="0">
                <a:solidFill>
                  <a:srgbClr val="000000"/>
                </a:solidFill>
                <a:latin typeface="Jost*" pitchFamily="34" charset="0"/>
                <a:ea typeface="Jost*" pitchFamily="34" charset="-122"/>
                <a:cs typeface="Jost*" pitchFamily="34" charset="-120"/>
              </a:rPr>
              <a:t>Discussion: Comparison with Literature</a:t>
            </a:r>
          </a:p>
          <a:p>
            <a:pPr>
              <a:lnSpc>
                <a:spcPts val="4234"/>
              </a:lnSpc>
              <a:buNone/>
            </a:pPr>
            <a:endParaRPr lang="en-US" sz="3780" b="1" kern="0" spc="113" dirty="0">
              <a:solidFill>
                <a:srgbClr val="000000"/>
              </a:solidFill>
              <a:latin typeface="Jost*" pitchFamily="34" charset="0"/>
              <a:ea typeface="Jost*" pitchFamily="34" charset="-122"/>
              <a:cs typeface="Jost*" pitchFamily="34" charset="-120"/>
            </a:endParaRPr>
          </a:p>
          <a:p>
            <a:pPr>
              <a:lnSpc>
                <a:spcPts val="4234"/>
              </a:lnSpc>
              <a:buNone/>
            </a:pPr>
            <a:endParaRPr lang="en-US" dirty="0"/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7ABB11D5-B0D8-1B22-E8F0-91CDA4803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297" y="794627"/>
            <a:ext cx="9370668" cy="60633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76F7DA-602F-9833-3CC1-523B08B2E0C2}"/>
              </a:ext>
            </a:extLst>
          </p:cNvPr>
          <p:cNvSpPr txBox="1"/>
          <p:nvPr/>
        </p:nvSpPr>
        <p:spPr>
          <a:xfrm>
            <a:off x="7843234" y="1506828"/>
            <a:ext cx="40053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Caveat: to make a fair comparison, the denominator should only include women who have the potential to become pregnant, (married women).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8545C6F-2E63-FF34-710A-D2B5FEE6CD01}"/>
              </a:ext>
            </a:extLst>
          </p:cNvPr>
          <p:cNvCxnSpPr>
            <a:cxnSpLocks/>
          </p:cNvCxnSpPr>
          <p:nvPr/>
        </p:nvCxnSpPr>
        <p:spPr>
          <a:xfrm>
            <a:off x="1689455" y="5350486"/>
            <a:ext cx="8881557" cy="0"/>
          </a:xfrm>
          <a:prstGeom prst="line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F66EA0-1724-2D58-88B5-BB3C5C0C46A8}"/>
              </a:ext>
            </a:extLst>
          </p:cNvPr>
          <p:cNvSpPr txBox="1"/>
          <p:nvPr/>
        </p:nvSpPr>
        <p:spPr>
          <a:xfrm>
            <a:off x="10638136" y="5219680"/>
            <a:ext cx="1497256" cy="261598"/>
          </a:xfrm>
          <a:prstGeom prst="rect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United States: 2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53BCE8-C2A9-19A9-93A2-04E33DAF4DD4}"/>
              </a:ext>
            </a:extLst>
          </p:cNvPr>
          <p:cNvCxnSpPr>
            <a:cxnSpLocks/>
          </p:cNvCxnSpPr>
          <p:nvPr/>
        </p:nvCxnSpPr>
        <p:spPr>
          <a:xfrm>
            <a:off x="1696083" y="5052309"/>
            <a:ext cx="8881557" cy="0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B71BC31-2522-7C17-B82A-C26C4852CB81}"/>
              </a:ext>
            </a:extLst>
          </p:cNvPr>
          <p:cNvSpPr txBox="1"/>
          <p:nvPr/>
        </p:nvSpPr>
        <p:spPr>
          <a:xfrm>
            <a:off x="10644764" y="4921503"/>
            <a:ext cx="1490628" cy="261610"/>
          </a:xfrm>
          <a:prstGeom prst="rect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Canada &amp; Estonia: 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4827546-B4CD-9F97-6A29-247538B12FF9}"/>
              </a:ext>
            </a:extLst>
          </p:cNvPr>
          <p:cNvCxnSpPr>
            <a:cxnSpLocks/>
          </p:cNvCxnSpPr>
          <p:nvPr/>
        </p:nvCxnSpPr>
        <p:spPr>
          <a:xfrm>
            <a:off x="1682831" y="5651138"/>
            <a:ext cx="8881557" cy="0"/>
          </a:xfrm>
          <a:prstGeom prst="line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E9BF947-C871-055D-B028-0C066CC70B87}"/>
              </a:ext>
            </a:extLst>
          </p:cNvPr>
          <p:cNvSpPr txBox="1"/>
          <p:nvPr/>
        </p:nvSpPr>
        <p:spPr>
          <a:xfrm>
            <a:off x="10631512" y="5520332"/>
            <a:ext cx="1503880" cy="261586"/>
          </a:xfrm>
          <a:prstGeom prst="rect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France &amp; NZ: 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51BAAA2-92B6-24BC-EC58-49E0811EBD04}"/>
              </a:ext>
            </a:extLst>
          </p:cNvPr>
          <p:cNvCxnSpPr>
            <a:cxnSpLocks/>
          </p:cNvCxnSpPr>
          <p:nvPr/>
        </p:nvCxnSpPr>
        <p:spPr>
          <a:xfrm>
            <a:off x="1696083" y="3878185"/>
            <a:ext cx="8713757" cy="0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E223834-502F-E7A7-FB16-32189E16999C}"/>
              </a:ext>
            </a:extLst>
          </p:cNvPr>
          <p:cNvSpPr txBox="1"/>
          <p:nvPr/>
        </p:nvSpPr>
        <p:spPr>
          <a:xfrm>
            <a:off x="10476964" y="3747379"/>
            <a:ext cx="1667812" cy="261610"/>
          </a:xfrm>
          <a:prstGeom prst="rect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Saudi Survey Study: 7</a:t>
            </a:r>
          </a:p>
        </p:txBody>
      </p:sp>
    </p:spTree>
    <p:extLst>
      <p:ext uri="{BB962C8B-B14F-4D97-AF65-F5344CB8AC3E}">
        <p14:creationId xmlns:p14="http://schemas.microsoft.com/office/powerpoint/2010/main" val="1115551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698745" y="244768"/>
            <a:ext cx="9469292" cy="53750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ts val="4234"/>
              </a:lnSpc>
              <a:buNone/>
            </a:pPr>
            <a:r>
              <a:rPr lang="en-US" sz="3780" b="1" kern="0" spc="113" dirty="0">
                <a:solidFill>
                  <a:srgbClr val="000000"/>
                </a:solidFill>
                <a:latin typeface="Jost*" pitchFamily="34" charset="0"/>
                <a:ea typeface="Jost*" pitchFamily="34" charset="-122"/>
                <a:cs typeface="Jost*" pitchFamily="34" charset="-120"/>
              </a:rPr>
              <a:t>Discussion: Contraceptive use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5745CC-8DEE-0196-999E-C5749A1C578B}"/>
              </a:ext>
            </a:extLst>
          </p:cNvPr>
          <p:cNvSpPr txBox="1"/>
          <p:nvPr/>
        </p:nvSpPr>
        <p:spPr>
          <a:xfrm>
            <a:off x="811369" y="1339403"/>
            <a:ext cx="11050073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Our study indicates </a:t>
            </a:r>
            <a:r>
              <a:rPr lang="en-US" sz="2000" b="1" dirty="0"/>
              <a:t>&lt; 5% </a:t>
            </a:r>
            <a:r>
              <a:rPr lang="en-US" sz="2000" dirty="0"/>
              <a:t>of WCBPs used contraceptives to avoid fetal exposure to isotretinoin; however, this is potentially biased since the denominator includes single users. The unbiased estimate must be higher than 5%.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survey study conducted by SFDA showed </a:t>
            </a:r>
            <a:r>
              <a:rPr lang="en-US" sz="2000" b="1" dirty="0"/>
              <a:t>70%</a:t>
            </a:r>
            <a:r>
              <a:rPr lang="en-US" sz="2000" dirty="0"/>
              <a:t> of married WCBPs used one contraceptive method and </a:t>
            </a:r>
            <a:r>
              <a:rPr lang="en-US" sz="2000" b="1" dirty="0"/>
              <a:t>16% </a:t>
            </a:r>
            <a:r>
              <a:rPr lang="en-US" sz="2000" dirty="0"/>
              <a:t>used two methods during isotretinoin exposure.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Our study sample had 805 WCBPs who are known to be married. Assuming all contraceptive prescriptions were dispensed to the married WCBPs, the percentage is </a:t>
            </a:r>
            <a:r>
              <a:rPr lang="en-US" sz="2000" b="1" dirty="0"/>
              <a:t>~ 30%.</a:t>
            </a:r>
          </a:p>
          <a:p>
            <a:pPr marL="285750" indent="-285750">
              <a:buFontTx/>
              <a:buChar char="-"/>
            </a:pPr>
            <a:endParaRPr lang="en-US" sz="2000" dirty="0"/>
          </a:p>
          <a:p>
            <a:pPr marL="285750" indent="-285750">
              <a:buFontTx/>
              <a:buChar char="-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u="sng" dirty="0"/>
              <a:t>Overall, contraceptive use is significantly lower than what is recommended in the RMP.</a:t>
            </a:r>
          </a:p>
        </p:txBody>
      </p:sp>
    </p:spTree>
    <p:extLst>
      <p:ext uri="{BB962C8B-B14F-4D97-AF65-F5344CB8AC3E}">
        <p14:creationId xmlns:p14="http://schemas.microsoft.com/office/powerpoint/2010/main" val="871474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399950"/>
            <a:ext cx="12188952" cy="42658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3360"/>
              </a:lnSpc>
              <a:buNone/>
            </a:pPr>
            <a:r>
              <a:rPr lang="en-US" sz="3000" b="1" kern="0" spc="90" dirty="0">
                <a:solidFill>
                  <a:srgbClr val="000000"/>
                </a:solidFill>
                <a:latin typeface="Jost*" pitchFamily="34" charset="0"/>
                <a:ea typeface="Jost*" pitchFamily="34" charset="-122"/>
                <a:cs typeface="Jost*" pitchFamily="34" charset="-120"/>
              </a:rPr>
              <a:t>INTRODUCTION</a:t>
            </a:r>
            <a:endParaRPr lang="en-US" dirty="0"/>
          </a:p>
        </p:txBody>
      </p:sp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50883" y="2473595"/>
            <a:ext cx="1485529" cy="1485529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97268" y="2878140"/>
            <a:ext cx="580880" cy="666583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367573" y="3992224"/>
            <a:ext cx="3645258" cy="36282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858"/>
              </a:lnSpc>
              <a:buNone/>
            </a:pPr>
            <a:r>
              <a:rPr lang="en-US" sz="2268" kern="0" spc="68" dirty="0">
                <a:solidFill>
                  <a:srgbClr val="000000"/>
                </a:solidFill>
                <a:latin typeface="Jost*" pitchFamily="34" charset="0"/>
                <a:ea typeface="Jost*" pitchFamily="34" charset="-122"/>
                <a:cs typeface="Jost*" pitchFamily="34" charset="-120"/>
              </a:rPr>
              <a:t>Context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367573" y="4400581"/>
            <a:ext cx="3645258" cy="53475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107"/>
              </a:lnSpc>
              <a:spcBef>
                <a:spcPts val="352"/>
              </a:spcBef>
              <a:buNone/>
            </a:pPr>
            <a:r>
              <a:rPr lang="en-US" sz="1584" kern="0" spc="47" dirty="0">
                <a:solidFill>
                  <a:srgbClr val="000000">
                    <a:alpha val="80000"/>
                  </a:srgbClr>
                </a:solidFill>
                <a:latin typeface="Jost*" pitchFamily="34" charset="0"/>
                <a:ea typeface="Jost*" pitchFamily="34" charset="-122"/>
                <a:cs typeface="Jost*" pitchFamily="34" charset="-120"/>
              </a:rPr>
              <a:t>Isotretinoin is a potent acne treatment but with severe teratogenic effects.</a:t>
            </a:r>
            <a:endParaRPr lang="en-US" dirty="0"/>
          </a:p>
        </p:txBody>
      </p:sp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55154" y="2473595"/>
            <a:ext cx="1485529" cy="1485529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76438" y="2953432"/>
            <a:ext cx="638015" cy="504699"/>
          </a:xfrm>
          <a:prstGeom prst="rect">
            <a:avLst/>
          </a:prstGeom>
        </p:spPr>
      </p:pic>
      <p:sp>
        <p:nvSpPr>
          <p:cNvPr id="9" name="Object 8"/>
          <p:cNvSpPr/>
          <p:nvPr/>
        </p:nvSpPr>
        <p:spPr>
          <a:xfrm>
            <a:off x="4240422" y="3992224"/>
            <a:ext cx="3708108" cy="36282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858"/>
              </a:lnSpc>
              <a:buNone/>
            </a:pPr>
            <a:r>
              <a:rPr lang="en-US" sz="2268" kern="0" spc="68" dirty="0">
                <a:solidFill>
                  <a:srgbClr val="000000"/>
                </a:solidFill>
                <a:latin typeface="Jost*" pitchFamily="34" charset="0"/>
                <a:ea typeface="Jost*" pitchFamily="34" charset="-122"/>
                <a:cs typeface="Jost*" pitchFamily="34" charset="-120"/>
              </a:rPr>
              <a:t>Current state</a:t>
            </a:r>
            <a:endParaRPr lang="en-US" dirty="0"/>
          </a:p>
        </p:txBody>
      </p:sp>
      <p:sp>
        <p:nvSpPr>
          <p:cNvPr id="10" name="Object 9"/>
          <p:cNvSpPr/>
          <p:nvPr/>
        </p:nvSpPr>
        <p:spPr>
          <a:xfrm>
            <a:off x="4240422" y="4400581"/>
            <a:ext cx="3708108" cy="106950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107"/>
              </a:lnSpc>
              <a:spcBef>
                <a:spcPts val="352"/>
              </a:spcBef>
              <a:buNone/>
            </a:pPr>
            <a:r>
              <a:rPr lang="en-US" sz="1584" kern="0" spc="47" dirty="0">
                <a:solidFill>
                  <a:srgbClr val="000000">
                    <a:alpha val="80000"/>
                  </a:srgbClr>
                </a:solidFill>
                <a:latin typeface="Jost*" pitchFamily="34" charset="0"/>
                <a:ea typeface="Jost*" pitchFamily="34" charset="-122"/>
                <a:cs typeface="Jost*" pitchFamily="34" charset="-120"/>
              </a:rPr>
              <a:t>The Saudi Food and Drug Authority approved and updated risk minimization measures to prevent fetal exposure over the years.</a:t>
            </a:r>
            <a:endParaRPr lang="en-US" dirty="0"/>
          </a:p>
        </p:txBody>
      </p:sp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59425" y="2473595"/>
            <a:ext cx="1485529" cy="1485529"/>
          </a:xfrm>
          <a:prstGeom prst="rect">
            <a:avLst/>
          </a:prstGeom>
        </p:spPr>
      </p:pic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664012" y="2861394"/>
            <a:ext cx="666583" cy="704674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8527029" y="3992224"/>
            <a:ext cx="2943441" cy="36282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858"/>
              </a:lnSpc>
              <a:buNone/>
            </a:pPr>
            <a:r>
              <a:rPr lang="en-US" sz="2268" b="1" kern="0" spc="68" dirty="0">
                <a:solidFill>
                  <a:srgbClr val="143F9C"/>
                </a:solidFill>
                <a:latin typeface="Jost*" pitchFamily="34" charset="0"/>
                <a:ea typeface="Jost*" pitchFamily="34" charset="-122"/>
                <a:cs typeface="Jost*" pitchFamily="34" charset="-120"/>
              </a:rPr>
              <a:t>The problem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8527029" y="4400581"/>
            <a:ext cx="2943441" cy="80213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107"/>
              </a:lnSpc>
              <a:spcBef>
                <a:spcPts val="352"/>
              </a:spcBef>
              <a:buNone/>
            </a:pPr>
            <a:r>
              <a:rPr lang="en-US" sz="1584" kern="0" spc="47" dirty="0">
                <a:solidFill>
                  <a:srgbClr val="000000">
                    <a:alpha val="80000"/>
                  </a:srgbClr>
                </a:solidFill>
                <a:latin typeface="Jost*" pitchFamily="34" charset="0"/>
                <a:ea typeface="Jost*" pitchFamily="34" charset="-122"/>
                <a:cs typeface="Jost*" pitchFamily="34" charset="-120"/>
              </a:rPr>
              <a:t>The extent of pregnancy exposure to isotretinoin in Saudi Arabia is unknown.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698745" y="244768"/>
            <a:ext cx="9469292" cy="53750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ts val="4234"/>
              </a:lnSpc>
              <a:buNone/>
            </a:pPr>
            <a:r>
              <a:rPr lang="en-US" sz="3780" b="1" kern="0" spc="113" dirty="0">
                <a:solidFill>
                  <a:srgbClr val="000000"/>
                </a:solidFill>
                <a:latin typeface="Jost*" pitchFamily="34" charset="0"/>
                <a:ea typeface="Jost*" pitchFamily="34" charset="-122"/>
                <a:cs typeface="Jost*" pitchFamily="34" charset="-120"/>
              </a:rPr>
              <a:t>Discussion: Pregnancy Test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E35431-132D-8520-9954-0DA1794D9028}"/>
              </a:ext>
            </a:extLst>
          </p:cNvPr>
          <p:cNvSpPr txBox="1"/>
          <p:nvPr/>
        </p:nvSpPr>
        <p:spPr>
          <a:xfrm>
            <a:off x="811369" y="1339403"/>
            <a:ext cx="1105007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Our study indicates </a:t>
            </a:r>
            <a:r>
              <a:rPr lang="en-US" sz="2000" b="1" dirty="0"/>
              <a:t>&lt; 10% </a:t>
            </a:r>
            <a:r>
              <a:rPr lang="en-US" sz="2000" dirty="0"/>
              <a:t>of WCBPs performed pregnancy test before, during or after using isotretinoin; however, this is potentially biased since the denominator includes single users. The unbiased estimate should be higher than 10%.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Saudi survey study showed 7 out of 8 married WCBPs performed pregnancy test before initiating isotretinoin. However, none of them did pregnancy test during or post treatment.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Our study sample had 805 WCBPs who are known to be married. Assuming pregnancy tests were done by the married WCBPs, the percentage is </a:t>
            </a:r>
            <a:r>
              <a:rPr lang="en-US" sz="2000" b="1" dirty="0"/>
              <a:t>~ 40%.</a:t>
            </a:r>
            <a:endParaRPr lang="en-US" sz="2000" dirty="0"/>
          </a:p>
          <a:p>
            <a:endParaRPr lang="en-US" sz="2000" dirty="0"/>
          </a:p>
          <a:p>
            <a:pPr marL="285750" indent="-285750">
              <a:buFontTx/>
              <a:buChar char="-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u="sng" dirty="0"/>
              <a:t>Overall, pregnancy test during exposure will not prevent fetal exposure to </a:t>
            </a:r>
            <a:r>
              <a:rPr lang="en-US" sz="2000" u="sng" dirty="0" err="1"/>
              <a:t>isotretnion</a:t>
            </a:r>
            <a:r>
              <a:rPr lang="en-US" sz="2000" u="sng" dirty="0"/>
              <a:t>; it only increases the possibility of detecting it!</a:t>
            </a:r>
          </a:p>
        </p:txBody>
      </p:sp>
    </p:spTree>
    <p:extLst>
      <p:ext uri="{BB962C8B-B14F-4D97-AF65-F5344CB8AC3E}">
        <p14:creationId xmlns:p14="http://schemas.microsoft.com/office/powerpoint/2010/main" val="2185215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355384" y="2878082"/>
            <a:ext cx="3618594" cy="85316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3360"/>
              </a:lnSpc>
              <a:buNone/>
            </a:pPr>
            <a:r>
              <a:rPr lang="en-US" sz="3000" b="1" kern="0" spc="90" dirty="0">
                <a:solidFill>
                  <a:srgbClr val="000000"/>
                </a:solidFill>
                <a:latin typeface="Jost*" pitchFamily="34" charset="0"/>
                <a:ea typeface="Jost*" pitchFamily="34" charset="-122"/>
                <a:cs typeface="Jost*" pitchFamily="34" charset="-120"/>
              </a:rPr>
              <a:t>Potential causes of RMP failure</a:t>
            </a:r>
            <a:endParaRPr lang="en-US" sz="3200" dirty="0"/>
          </a:p>
        </p:txBody>
      </p:sp>
      <p:sp>
        <p:nvSpPr>
          <p:cNvPr id="4" name="Object 3"/>
          <p:cNvSpPr/>
          <p:nvPr/>
        </p:nvSpPr>
        <p:spPr>
          <a:xfrm>
            <a:off x="4285178" y="476131"/>
            <a:ext cx="3618595" cy="2856786"/>
          </a:xfrm>
          <a:prstGeom prst="roundRect">
            <a:avLst>
              <a:gd name="adj" fmla="val 1920"/>
            </a:avLst>
          </a:prstGeom>
          <a:noFill/>
          <a:ln w="25400">
            <a:solidFill>
              <a:srgbClr val="A4BAB7"/>
            </a:solidFill>
            <a:prstDash val="solid"/>
            <a:miter lim="800000"/>
          </a:ln>
        </p:spPr>
      </p:sp>
      <p:sp>
        <p:nvSpPr>
          <p:cNvPr id="5" name="Object 4"/>
          <p:cNvSpPr/>
          <p:nvPr/>
        </p:nvSpPr>
        <p:spPr>
          <a:xfrm>
            <a:off x="4366118" y="687116"/>
            <a:ext cx="3456711" cy="34876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747"/>
              </a:lnSpc>
              <a:buNone/>
            </a:pPr>
            <a:r>
              <a:rPr lang="en-US" sz="2180" b="1" kern="0" spc="65" dirty="0">
                <a:latin typeface="Jost*" pitchFamily="34" charset="0"/>
                <a:ea typeface="Jost*" pitchFamily="34" charset="-122"/>
                <a:cs typeface="Jost*" pitchFamily="34" charset="-120"/>
              </a:rPr>
              <a:t>1) IT’S NOT awareness issue </a:t>
            </a:r>
            <a:endParaRPr lang="en-US" b="1" dirty="0"/>
          </a:p>
        </p:txBody>
      </p:sp>
      <p:sp>
        <p:nvSpPr>
          <p:cNvPr id="11" name="Object 10"/>
          <p:cNvSpPr/>
          <p:nvPr/>
        </p:nvSpPr>
        <p:spPr>
          <a:xfrm>
            <a:off x="8094226" y="476131"/>
            <a:ext cx="3618595" cy="2856786"/>
          </a:xfrm>
          <a:prstGeom prst="roundRect">
            <a:avLst>
              <a:gd name="adj" fmla="val 1920"/>
            </a:avLst>
          </a:prstGeom>
          <a:noFill/>
          <a:ln w="25400">
            <a:solidFill>
              <a:srgbClr val="A4BAB7"/>
            </a:solidFill>
            <a:prstDash val="solid"/>
            <a:miter lim="800000"/>
          </a:ln>
        </p:spPr>
      </p:sp>
      <p:sp>
        <p:nvSpPr>
          <p:cNvPr id="18" name="Object 17"/>
          <p:cNvSpPr/>
          <p:nvPr/>
        </p:nvSpPr>
        <p:spPr>
          <a:xfrm>
            <a:off x="4285178" y="3523369"/>
            <a:ext cx="3618595" cy="2856786"/>
          </a:xfrm>
          <a:prstGeom prst="roundRect">
            <a:avLst>
              <a:gd name="adj" fmla="val 1920"/>
            </a:avLst>
          </a:prstGeom>
          <a:noFill/>
          <a:ln w="25400">
            <a:solidFill>
              <a:srgbClr val="A4BAB7"/>
            </a:solidFill>
            <a:prstDash val="solid"/>
            <a:miter lim="800000"/>
          </a:ln>
        </p:spPr>
      </p:sp>
      <p:sp>
        <p:nvSpPr>
          <p:cNvPr id="23" name="Object 22"/>
          <p:cNvSpPr/>
          <p:nvPr/>
        </p:nvSpPr>
        <p:spPr>
          <a:xfrm>
            <a:off x="8094226" y="3523369"/>
            <a:ext cx="3618595" cy="2856786"/>
          </a:xfrm>
          <a:prstGeom prst="roundRect">
            <a:avLst>
              <a:gd name="adj" fmla="val 1920"/>
            </a:avLst>
          </a:prstGeom>
          <a:noFill/>
          <a:ln w="25400">
            <a:solidFill>
              <a:srgbClr val="A4BAB7"/>
            </a:solidFill>
            <a:prstDash val="solid"/>
            <a:miter lim="800000"/>
          </a:ln>
        </p:spPr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C52C3095-3DD5-B18F-234E-C998CDEB7516}"/>
              </a:ext>
            </a:extLst>
          </p:cNvPr>
          <p:cNvSpPr/>
          <p:nvPr/>
        </p:nvSpPr>
        <p:spPr>
          <a:xfrm>
            <a:off x="4366119" y="1246866"/>
            <a:ext cx="3456711" cy="163121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747"/>
              </a:lnSpc>
              <a:buNone/>
            </a:pPr>
            <a:r>
              <a:rPr lang="en-US" sz="2180" kern="0" spc="65" dirty="0">
                <a:latin typeface="Jost*" pitchFamily="34" charset="0"/>
                <a:ea typeface="Jost*" pitchFamily="34" charset="-122"/>
                <a:cs typeface="Jost*" pitchFamily="34" charset="-120"/>
              </a:rPr>
              <a:t>Most published studies show a high level of knowledge regarding teratogenicity and the risk minimization plans</a:t>
            </a:r>
            <a:endParaRPr lang="en-US" dirty="0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623EB99F-2C49-9D24-2DB1-F0A2E2BCFBC4}"/>
              </a:ext>
            </a:extLst>
          </p:cNvPr>
          <p:cNvSpPr/>
          <p:nvPr/>
        </p:nvSpPr>
        <p:spPr>
          <a:xfrm>
            <a:off x="4367643" y="3731249"/>
            <a:ext cx="3456711" cy="34876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747"/>
              </a:lnSpc>
              <a:buNone/>
            </a:pPr>
            <a:r>
              <a:rPr lang="en-US" sz="2180" b="1" kern="0" spc="65" dirty="0">
                <a:latin typeface="Jost*" pitchFamily="34" charset="0"/>
                <a:ea typeface="Jost*" pitchFamily="34" charset="-122"/>
                <a:cs typeface="Jost*" pitchFamily="34" charset="-120"/>
              </a:rPr>
              <a:t>3) It’s a behavior issue</a:t>
            </a:r>
            <a:endParaRPr lang="en-US" b="1" dirty="0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0000ED6B-3C4E-DA21-B518-18468E8C9FFF}"/>
              </a:ext>
            </a:extLst>
          </p:cNvPr>
          <p:cNvSpPr/>
          <p:nvPr/>
        </p:nvSpPr>
        <p:spPr>
          <a:xfrm>
            <a:off x="4367644" y="4290999"/>
            <a:ext cx="3536129" cy="163121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747"/>
              </a:lnSpc>
              <a:buNone/>
            </a:pPr>
            <a:r>
              <a:rPr lang="en-US" sz="2180" kern="0" spc="65" dirty="0">
                <a:latin typeface="Jost*" pitchFamily="34" charset="0"/>
                <a:ea typeface="Jost*" pitchFamily="34" charset="-122"/>
                <a:cs typeface="Jost*" pitchFamily="34" charset="-120"/>
              </a:rPr>
              <a:t>Most published studies show a low level of behavior towards risk minimization plan</a:t>
            </a:r>
            <a:endParaRPr lang="en-US" sz="2400" dirty="0"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E502F998-D45E-4485-6A96-8DE1D531CF7A}"/>
              </a:ext>
            </a:extLst>
          </p:cNvPr>
          <p:cNvSpPr/>
          <p:nvPr/>
        </p:nvSpPr>
        <p:spPr>
          <a:xfrm>
            <a:off x="8256109" y="687116"/>
            <a:ext cx="3456711" cy="34876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747"/>
              </a:lnSpc>
              <a:buNone/>
            </a:pPr>
            <a:r>
              <a:rPr lang="en-US" sz="2180" b="1" kern="0" spc="65" dirty="0">
                <a:latin typeface="Jost*" pitchFamily="34" charset="0"/>
                <a:ea typeface="Jost*" pitchFamily="34" charset="-122"/>
                <a:cs typeface="Jost*" pitchFamily="34" charset="-120"/>
              </a:rPr>
              <a:t>2) IT’S NOT cost issue</a:t>
            </a:r>
            <a:endParaRPr lang="en-US" b="1" dirty="0"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612B09F4-1893-15DE-D529-9B2325A8820D}"/>
              </a:ext>
            </a:extLst>
          </p:cNvPr>
          <p:cNvSpPr/>
          <p:nvPr/>
        </p:nvSpPr>
        <p:spPr>
          <a:xfrm>
            <a:off x="8256110" y="1246866"/>
            <a:ext cx="3456711" cy="163121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747"/>
              </a:lnSpc>
              <a:buNone/>
            </a:pPr>
            <a:r>
              <a:rPr lang="en-US" sz="2180" kern="0" spc="65" dirty="0">
                <a:latin typeface="Jost*" pitchFamily="34" charset="0"/>
                <a:ea typeface="Jost*" pitchFamily="34" charset="-122"/>
                <a:cs typeface="Jost*" pitchFamily="34" charset="-120"/>
              </a:rPr>
              <a:t>Most government hospitals and insurance companies cover the cost of risk minimization measure.</a:t>
            </a:r>
            <a:endParaRPr lang="en-US" dirty="0"/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A8D63535-7612-8F13-52D8-72E6A01071D6}"/>
              </a:ext>
            </a:extLst>
          </p:cNvPr>
          <p:cNvSpPr/>
          <p:nvPr/>
        </p:nvSpPr>
        <p:spPr>
          <a:xfrm>
            <a:off x="8256109" y="3731249"/>
            <a:ext cx="3456711" cy="34876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747"/>
              </a:lnSpc>
              <a:buNone/>
            </a:pPr>
            <a:r>
              <a:rPr lang="en-US" sz="2180" b="1" kern="0" spc="65" dirty="0">
                <a:latin typeface="Jost*" pitchFamily="34" charset="0"/>
                <a:ea typeface="Jost*" pitchFamily="34" charset="-122"/>
                <a:cs typeface="Jost*" pitchFamily="34" charset="-120"/>
              </a:rPr>
              <a:t>4) It’s regulatory issue</a:t>
            </a:r>
            <a:endParaRPr lang="en-US" b="1" dirty="0"/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60F06E55-E232-8A0B-B9B2-4F8D67B8DAEE}"/>
              </a:ext>
            </a:extLst>
          </p:cNvPr>
          <p:cNvSpPr/>
          <p:nvPr/>
        </p:nvSpPr>
        <p:spPr>
          <a:xfrm>
            <a:off x="8256110" y="4290999"/>
            <a:ext cx="3456711" cy="163121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747"/>
              </a:lnSpc>
              <a:buNone/>
            </a:pPr>
            <a:r>
              <a:rPr lang="en-US" sz="2180" kern="0" spc="65" dirty="0">
                <a:latin typeface="Jost*" pitchFamily="34" charset="0"/>
                <a:ea typeface="Jost*" pitchFamily="34" charset="-122"/>
                <a:cs typeface="Jost*" pitchFamily="34" charset="-120"/>
              </a:rPr>
              <a:t>Risk minimization plans are not enforced, which has been shown in the literature several times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355384" y="3229953"/>
            <a:ext cx="3618594" cy="85316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3360"/>
              </a:lnSpc>
              <a:buNone/>
            </a:pPr>
            <a:r>
              <a:rPr lang="en-US" sz="3000" b="1" kern="0" spc="90" dirty="0">
                <a:solidFill>
                  <a:srgbClr val="000000"/>
                </a:solidFill>
                <a:latin typeface="Jost*" pitchFamily="34" charset="0"/>
                <a:ea typeface="Jost*" pitchFamily="34" charset="-122"/>
                <a:cs typeface="Jost*" pitchFamily="34" charset="-120"/>
              </a:rPr>
              <a:t>Potential Solutions</a:t>
            </a:r>
            <a:endParaRPr lang="en-US" sz="3200" dirty="0"/>
          </a:p>
        </p:txBody>
      </p:sp>
      <p:sp>
        <p:nvSpPr>
          <p:cNvPr id="4" name="Object 3"/>
          <p:cNvSpPr/>
          <p:nvPr/>
        </p:nvSpPr>
        <p:spPr>
          <a:xfrm>
            <a:off x="4285178" y="476131"/>
            <a:ext cx="3618595" cy="2856786"/>
          </a:xfrm>
          <a:prstGeom prst="roundRect">
            <a:avLst>
              <a:gd name="adj" fmla="val 1920"/>
            </a:avLst>
          </a:prstGeom>
          <a:noFill/>
          <a:ln w="25400">
            <a:solidFill>
              <a:srgbClr val="A4BAB7"/>
            </a:solidFill>
            <a:prstDash val="solid"/>
            <a:miter lim="800000"/>
          </a:ln>
        </p:spPr>
      </p:sp>
      <p:sp>
        <p:nvSpPr>
          <p:cNvPr id="11" name="Object 10"/>
          <p:cNvSpPr/>
          <p:nvPr/>
        </p:nvSpPr>
        <p:spPr>
          <a:xfrm>
            <a:off x="8094226" y="476131"/>
            <a:ext cx="3618595" cy="2856786"/>
          </a:xfrm>
          <a:prstGeom prst="roundRect">
            <a:avLst>
              <a:gd name="adj" fmla="val 1920"/>
            </a:avLst>
          </a:prstGeom>
          <a:noFill/>
          <a:ln w="25400">
            <a:solidFill>
              <a:srgbClr val="A4BAB7"/>
            </a:solidFill>
            <a:prstDash val="solid"/>
            <a:miter lim="800000"/>
          </a:ln>
        </p:spPr>
      </p:sp>
      <p:sp>
        <p:nvSpPr>
          <p:cNvPr id="18" name="Object 17"/>
          <p:cNvSpPr/>
          <p:nvPr/>
        </p:nvSpPr>
        <p:spPr>
          <a:xfrm>
            <a:off x="4285178" y="3523369"/>
            <a:ext cx="3618595" cy="2856786"/>
          </a:xfrm>
          <a:prstGeom prst="roundRect">
            <a:avLst>
              <a:gd name="adj" fmla="val 1920"/>
            </a:avLst>
          </a:prstGeom>
          <a:noFill/>
          <a:ln w="25400">
            <a:solidFill>
              <a:srgbClr val="A4BAB7"/>
            </a:solidFill>
            <a:prstDash val="solid"/>
            <a:miter lim="800000"/>
          </a:ln>
        </p:spPr>
      </p:sp>
      <p:sp>
        <p:nvSpPr>
          <p:cNvPr id="23" name="Object 22"/>
          <p:cNvSpPr/>
          <p:nvPr/>
        </p:nvSpPr>
        <p:spPr>
          <a:xfrm>
            <a:off x="8094226" y="3523369"/>
            <a:ext cx="3618595" cy="2856786"/>
          </a:xfrm>
          <a:prstGeom prst="roundRect">
            <a:avLst>
              <a:gd name="adj" fmla="val 1920"/>
            </a:avLst>
          </a:prstGeom>
          <a:noFill/>
          <a:ln w="25400">
            <a:solidFill>
              <a:srgbClr val="A4BAB7"/>
            </a:solidFill>
            <a:prstDash val="solid"/>
            <a:miter lim="800000"/>
          </a:ln>
        </p:spPr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66783E70-B2CF-9052-5FE0-DD7DEEC03461}"/>
              </a:ext>
            </a:extLst>
          </p:cNvPr>
          <p:cNvSpPr/>
          <p:nvPr/>
        </p:nvSpPr>
        <p:spPr>
          <a:xfrm>
            <a:off x="4447061" y="687116"/>
            <a:ext cx="3456711" cy="34876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747"/>
              </a:lnSpc>
              <a:buNone/>
            </a:pPr>
            <a:r>
              <a:rPr lang="en-US" sz="2180" b="1" kern="0" spc="65" dirty="0">
                <a:latin typeface="Jost*" pitchFamily="34" charset="0"/>
                <a:ea typeface="Jost*" pitchFamily="34" charset="-122"/>
                <a:cs typeface="Jost*" pitchFamily="34" charset="-120"/>
              </a:rPr>
              <a:t>1) New Policy</a:t>
            </a:r>
            <a:endParaRPr lang="en-US" b="1" dirty="0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D4CEDF49-1A0D-FAFB-A915-1585F8618EF2}"/>
              </a:ext>
            </a:extLst>
          </p:cNvPr>
          <p:cNvSpPr/>
          <p:nvPr/>
        </p:nvSpPr>
        <p:spPr>
          <a:xfrm>
            <a:off x="4447061" y="1246866"/>
            <a:ext cx="3456710" cy="163121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747"/>
              </a:lnSpc>
              <a:buNone/>
            </a:pPr>
            <a:r>
              <a:rPr lang="en-US" sz="2180" kern="0" spc="65" dirty="0">
                <a:latin typeface="Jost*" pitchFamily="34" charset="0"/>
                <a:ea typeface="Jost*" pitchFamily="34" charset="-122"/>
                <a:cs typeface="Jost*" pitchFamily="34" charset="-120"/>
              </a:rPr>
              <a:t>The SFDA requires a policy from the government that empowers them to implement and enforce risk minimization plans effectively.</a:t>
            </a:r>
            <a:endParaRPr lang="en-US" sz="2400" dirty="0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6B284CD0-E480-5D15-C743-807B688039D9}"/>
              </a:ext>
            </a:extLst>
          </p:cNvPr>
          <p:cNvSpPr/>
          <p:nvPr/>
        </p:nvSpPr>
        <p:spPr>
          <a:xfrm>
            <a:off x="8256109" y="687116"/>
            <a:ext cx="3456711" cy="34876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747"/>
              </a:lnSpc>
              <a:buNone/>
            </a:pPr>
            <a:r>
              <a:rPr lang="en-US" sz="2180" b="1" kern="0" spc="65" dirty="0">
                <a:latin typeface="Jost*" pitchFamily="34" charset="0"/>
                <a:ea typeface="Jost*" pitchFamily="34" charset="-122"/>
                <a:cs typeface="Jost*" pitchFamily="34" charset="-120"/>
              </a:rPr>
              <a:t>2) Unified health records</a:t>
            </a:r>
            <a:endParaRPr lang="en-US" b="1" dirty="0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2686E7A3-DDFC-C915-C0C5-B83F69033E4C}"/>
              </a:ext>
            </a:extLst>
          </p:cNvPr>
          <p:cNvSpPr/>
          <p:nvPr/>
        </p:nvSpPr>
        <p:spPr>
          <a:xfrm>
            <a:off x="8256108" y="1233614"/>
            <a:ext cx="3647165" cy="163121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747"/>
              </a:lnSpc>
              <a:buNone/>
            </a:pPr>
            <a:r>
              <a:rPr lang="en-US" sz="2180" kern="0" spc="65" dirty="0">
                <a:latin typeface="Jost*" pitchFamily="34" charset="0"/>
                <a:ea typeface="Jost*" pitchFamily="34" charset="-122"/>
                <a:cs typeface="Jost*" pitchFamily="34" charset="-120"/>
              </a:rPr>
              <a:t>The implementation of a unified health records system allows healthcare providers to verify pregnancy test results and their history of contraceptive use.</a:t>
            </a:r>
            <a:endParaRPr lang="en-US" sz="2400" dirty="0"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E6154A6E-CE70-BF79-B7B2-0A570EB2F112}"/>
              </a:ext>
            </a:extLst>
          </p:cNvPr>
          <p:cNvSpPr/>
          <p:nvPr/>
        </p:nvSpPr>
        <p:spPr>
          <a:xfrm>
            <a:off x="4447060" y="3834506"/>
            <a:ext cx="3456711" cy="34876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747"/>
              </a:lnSpc>
              <a:buNone/>
            </a:pPr>
            <a:r>
              <a:rPr lang="en-US" sz="2180" b="1" kern="0" spc="65" dirty="0">
                <a:latin typeface="Jost*" pitchFamily="34" charset="0"/>
                <a:ea typeface="Jost*" pitchFamily="34" charset="-122"/>
                <a:cs typeface="Jost*" pitchFamily="34" charset="-120"/>
              </a:rPr>
              <a:t>3) Targeted RMP</a:t>
            </a:r>
            <a:endParaRPr lang="en-US" b="1" dirty="0"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472048F6-83A7-4F76-45B1-7D38CA5E0122}"/>
              </a:ext>
            </a:extLst>
          </p:cNvPr>
          <p:cNvSpPr/>
          <p:nvPr/>
        </p:nvSpPr>
        <p:spPr>
          <a:xfrm>
            <a:off x="4447060" y="4394256"/>
            <a:ext cx="3456712" cy="163121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747"/>
              </a:lnSpc>
              <a:buNone/>
            </a:pPr>
            <a:r>
              <a:rPr lang="en-US" sz="2180" kern="0" spc="65" dirty="0">
                <a:latin typeface="Jost*" pitchFamily="34" charset="0"/>
                <a:ea typeface="Jost*" pitchFamily="34" charset="-122"/>
              </a:rPr>
              <a:t>RMP should target married WCBPs only which reduces costs and improves compliance</a:t>
            </a:r>
            <a:endParaRPr lang="en-US" sz="2400" dirty="0"/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A478BC3D-C5C1-0BC0-84BD-2FF7FA914336}"/>
              </a:ext>
            </a:extLst>
          </p:cNvPr>
          <p:cNvSpPr/>
          <p:nvPr/>
        </p:nvSpPr>
        <p:spPr>
          <a:xfrm>
            <a:off x="8256109" y="3805537"/>
            <a:ext cx="3456711" cy="34876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747"/>
              </a:lnSpc>
              <a:buNone/>
            </a:pPr>
            <a:r>
              <a:rPr lang="en-US" sz="2180" b="1" kern="0" spc="65" dirty="0">
                <a:latin typeface="Jost*" pitchFamily="34" charset="0"/>
                <a:ea typeface="Jost*" pitchFamily="34" charset="-122"/>
                <a:cs typeface="Jost*" pitchFamily="34" charset="-120"/>
              </a:rPr>
              <a:t>4) Digital solutions</a:t>
            </a:r>
            <a:endParaRPr lang="en-US" b="1" dirty="0"/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2F6D773C-8AA3-1ABC-36DD-62EBDF1651E2}"/>
              </a:ext>
            </a:extLst>
          </p:cNvPr>
          <p:cNvSpPr/>
          <p:nvPr/>
        </p:nvSpPr>
        <p:spPr>
          <a:xfrm>
            <a:off x="8256109" y="4312279"/>
            <a:ext cx="3339543" cy="163121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747"/>
              </a:lnSpc>
              <a:buNone/>
            </a:pPr>
            <a:r>
              <a:rPr lang="en-US" sz="2180" kern="0" spc="65" dirty="0">
                <a:latin typeface="Jost*" pitchFamily="34" charset="0"/>
                <a:ea typeface="Jost*" pitchFamily="34" charset="-122"/>
              </a:rPr>
              <a:t>It facilitates the implementation of hard-stops on prescribing and dispensing for WCBPs who are not compliant with the RMP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7575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698745" y="244768"/>
            <a:ext cx="9469292" cy="53750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ts val="4234"/>
              </a:lnSpc>
              <a:buNone/>
            </a:pPr>
            <a:r>
              <a:rPr lang="en-US" sz="3780" b="1" kern="0" spc="113" dirty="0">
                <a:solidFill>
                  <a:srgbClr val="000000"/>
                </a:solidFill>
                <a:latin typeface="Jost*" pitchFamily="34" charset="0"/>
                <a:ea typeface="Jost*" pitchFamily="34" charset="-122"/>
                <a:cs typeface="Jost*" pitchFamily="34" charset="-120"/>
              </a:rPr>
              <a:t>Strengths and Limitations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E35431-132D-8520-9954-0DA1794D9028}"/>
              </a:ext>
            </a:extLst>
          </p:cNvPr>
          <p:cNvSpPr txBox="1"/>
          <p:nvPr/>
        </p:nvSpPr>
        <p:spPr>
          <a:xfrm>
            <a:off x="665597" y="1100869"/>
            <a:ext cx="11050073" cy="5580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Strengths: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This is the first regional and local study that estimates pregnancy exposure to isotretinoin using real-world data.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study includes academic, private, and governmental hospitals.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Manual review of pregnancy cases was conducted to confirm the cases.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sz="2000" b="1" dirty="0"/>
              <a:t>Limitations: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study may not be representative of all women of childbearing potential (WCBPs) who use isotretinoin in Saudi Arabia.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We were not able to identify the marital status of the majority of the study participants, which may have led to an underestimation of the reported results.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Contraceptive use and pregnancy testing might occur outside of the hospital and thus may not be reflected in the hospital information system (HIS).</a:t>
            </a:r>
          </a:p>
        </p:txBody>
      </p:sp>
    </p:spTree>
    <p:extLst>
      <p:ext uri="{BB962C8B-B14F-4D97-AF65-F5344CB8AC3E}">
        <p14:creationId xmlns:p14="http://schemas.microsoft.com/office/powerpoint/2010/main" val="11914632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399950"/>
            <a:ext cx="12188952" cy="42658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3360"/>
              </a:lnSpc>
              <a:buNone/>
            </a:pPr>
            <a:r>
              <a:rPr lang="en-US" sz="3000" b="1" kern="0" spc="90" dirty="0">
                <a:solidFill>
                  <a:srgbClr val="000000"/>
                </a:solidFill>
                <a:latin typeface="Jost*" pitchFamily="34" charset="0"/>
                <a:ea typeface="Jost*" pitchFamily="34" charset="-122"/>
                <a:cs typeface="Jost*" pitchFamily="34" charset="-120"/>
              </a:rPr>
              <a:t>STUDY PARTNERS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523744" y="1704509"/>
            <a:ext cx="7031739" cy="2642716"/>
          </a:xfrm>
          <a:prstGeom prst="rect">
            <a:avLst/>
          </a:prstGeom>
          <a:noFill/>
          <a:ln w="25400">
            <a:solidFill>
              <a:srgbClr val="FFFFFF"/>
            </a:solidFill>
            <a:prstDash val="solid"/>
            <a:miter lim="800000"/>
          </a:ln>
        </p:spPr>
      </p:sp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3"/>
          <a:srcRect t="1528" b="1528"/>
          <a:stretch/>
        </p:blipFill>
        <p:spPr>
          <a:xfrm>
            <a:off x="1112633" y="2797979"/>
            <a:ext cx="4108724" cy="1530201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7650709" y="1704509"/>
            <a:ext cx="4014499" cy="2642716"/>
          </a:xfrm>
          <a:prstGeom prst="rect">
            <a:avLst/>
          </a:prstGeom>
          <a:noFill/>
          <a:ln w="25400">
            <a:solidFill>
              <a:srgbClr val="FFFFFF"/>
            </a:solidFill>
            <a:prstDash val="solid"/>
            <a:miter lim="800000"/>
          </a:ln>
        </p:spPr>
      </p:sp>
      <p:sp>
        <p:nvSpPr>
          <p:cNvPr id="6" name="Object 5"/>
          <p:cNvSpPr/>
          <p:nvPr/>
        </p:nvSpPr>
        <p:spPr>
          <a:xfrm>
            <a:off x="7669755" y="1723554"/>
            <a:ext cx="3976408" cy="2604626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4"/>
          <a:srcRect t="840" b="840"/>
          <a:stretch/>
        </p:blipFill>
        <p:spPr>
          <a:xfrm>
            <a:off x="7669755" y="2546870"/>
            <a:ext cx="2693445" cy="176426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523744" y="4442451"/>
            <a:ext cx="5848376" cy="1747290"/>
          </a:xfrm>
          <a:prstGeom prst="rect">
            <a:avLst/>
          </a:prstGeom>
          <a:noFill/>
          <a:ln w="25400">
            <a:solidFill>
              <a:srgbClr val="FFFFFF"/>
            </a:solidFill>
            <a:prstDash val="solid"/>
            <a:miter lim="800000"/>
          </a:ln>
        </p:spPr>
      </p:sp>
      <p:pic>
        <p:nvPicPr>
          <p:cNvPr id="9" name="Object 8" descr="preencoded.png"/>
          <p:cNvPicPr>
            <a:picLocks noChangeAspect="1"/>
          </p:cNvPicPr>
          <p:nvPr/>
        </p:nvPicPr>
        <p:blipFill rotWithShape="1">
          <a:blip r:embed="rId5"/>
          <a:srcRect l="-1106" t="-14755" r="-1306" b="-14755"/>
          <a:stretch/>
        </p:blipFill>
        <p:spPr>
          <a:xfrm>
            <a:off x="1112633" y="4480541"/>
            <a:ext cx="4359965" cy="1709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6467346" y="4442451"/>
            <a:ext cx="5197862" cy="1747290"/>
          </a:xfrm>
          <a:prstGeom prst="rect">
            <a:avLst/>
          </a:prstGeom>
          <a:noFill/>
          <a:ln w="25400">
            <a:solidFill>
              <a:srgbClr val="FFFFFF"/>
            </a:solidFill>
            <a:prstDash val="solid"/>
            <a:miter lim="800000"/>
          </a:ln>
        </p:spPr>
      </p:sp>
      <p:sp>
        <p:nvSpPr>
          <p:cNvPr id="11" name="Object 10"/>
          <p:cNvSpPr/>
          <p:nvPr/>
        </p:nvSpPr>
        <p:spPr>
          <a:xfrm>
            <a:off x="6486391" y="4461497"/>
            <a:ext cx="5159771" cy="17092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6"/>
          <a:srcRect t="2419" b="2419"/>
          <a:stretch/>
        </p:blipFill>
        <p:spPr>
          <a:xfrm>
            <a:off x="6909210" y="4601557"/>
            <a:ext cx="4314131" cy="142907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399950"/>
            <a:ext cx="12188952" cy="42658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3360"/>
              </a:lnSpc>
              <a:buNone/>
            </a:pPr>
            <a:r>
              <a:rPr lang="en-US" sz="3000" b="1" kern="0" spc="90" dirty="0">
                <a:solidFill>
                  <a:srgbClr val="000000"/>
                </a:solidFill>
                <a:latin typeface="Jost*" pitchFamily="34" charset="0"/>
                <a:ea typeface="Jost*" pitchFamily="34" charset="-122"/>
                <a:cs typeface="Jost*" pitchFamily="34" charset="-120"/>
              </a:rPr>
              <a:t>CURRENT STATE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61371" y="3542414"/>
            <a:ext cx="5562162" cy="42658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3360"/>
              </a:lnSpc>
              <a:buNone/>
            </a:pPr>
            <a:r>
              <a:rPr lang="en-US" sz="3000" kern="0" spc="90" dirty="0">
                <a:solidFill>
                  <a:srgbClr val="000000"/>
                </a:solidFill>
                <a:latin typeface="Jost*" pitchFamily="34" charset="0"/>
                <a:ea typeface="Jost*" pitchFamily="34" charset="-122"/>
                <a:cs typeface="Jost*" pitchFamily="34" charset="-120"/>
              </a:rPr>
              <a:t>LATEST SFDA CAMPAIGN</a:t>
            </a:r>
            <a:endParaRPr lang="en-US" dirty="0"/>
          </a:p>
        </p:txBody>
      </p:sp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3"/>
          <a:srcRect t="10233" b="10233"/>
          <a:stretch/>
        </p:blipFill>
        <p:spPr>
          <a:xfrm>
            <a:off x="6094476" y="1276031"/>
            <a:ext cx="5257595" cy="5348323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461371" y="4195832"/>
            <a:ext cx="5562162" cy="42658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3360"/>
              </a:lnSpc>
              <a:buNone/>
            </a:pPr>
            <a:r>
              <a:rPr lang="en-US" sz="3000" kern="0" spc="90" dirty="0">
                <a:solidFill>
                  <a:srgbClr val="000000"/>
                </a:solidFill>
                <a:latin typeface="Jost*" pitchFamily="34" charset="0"/>
                <a:ea typeface="Jost*" pitchFamily="34" charset="-122"/>
                <a:cs typeface="Jost*" pitchFamily="34" charset="-120"/>
              </a:rPr>
              <a:t>(2017)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952262" y="2716401"/>
            <a:ext cx="4961281" cy="116614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3062"/>
              </a:lnSpc>
              <a:buNone/>
            </a:pPr>
            <a:r>
              <a:rPr lang="en-US" sz="2430" kern="0" spc="73" dirty="0">
                <a:solidFill>
                  <a:srgbClr val="000000"/>
                </a:solidFill>
                <a:latin typeface="Jost*" pitchFamily="34" charset="0"/>
                <a:ea typeface="Jost*" pitchFamily="34" charset="-122"/>
                <a:cs typeface="Jost*" pitchFamily="34" charset="-120"/>
              </a:rPr>
              <a:t>to quantify pregnancy exposure to isotretinoin in Saudi Arabia using real-world data.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6284928" y="2716401"/>
            <a:ext cx="5446938" cy="77743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3062"/>
              </a:lnSpc>
              <a:buNone/>
            </a:pPr>
            <a:r>
              <a:rPr lang="en-US" sz="2430" kern="0" spc="73" dirty="0">
                <a:solidFill>
                  <a:srgbClr val="000000"/>
                </a:solidFill>
                <a:latin typeface="Jost*" pitchFamily="34" charset="0"/>
                <a:ea typeface="Jost*" pitchFamily="34" charset="-122"/>
                <a:cs typeface="Jost*" pitchFamily="34" charset="-120"/>
              </a:rPr>
              <a:t>to quantify the adherence to risk minimization measures. </a:t>
            </a:r>
            <a:endParaRPr lang="en-US" dirty="0"/>
          </a:p>
        </p:txBody>
      </p:sp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2259" y="2371132"/>
            <a:ext cx="4961284" cy="9523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952262" y="1925503"/>
            <a:ext cx="5446938" cy="25592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016"/>
              </a:lnSpc>
              <a:buNone/>
            </a:pPr>
            <a:r>
              <a:rPr lang="en-US" sz="1800" b="1" kern="0" spc="54" dirty="0">
                <a:solidFill>
                  <a:srgbClr val="000000"/>
                </a:solidFill>
                <a:latin typeface="Jost*" pitchFamily="34" charset="0"/>
                <a:ea typeface="Jost*" pitchFamily="34" charset="-122"/>
                <a:cs typeface="Jost*" pitchFamily="34" charset="-120"/>
              </a:rPr>
              <a:t>OBJECTIVE 1</a:t>
            </a:r>
            <a:endParaRPr lang="en-US" dirty="0"/>
          </a:p>
        </p:txBody>
      </p:sp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84926" y="2371132"/>
            <a:ext cx="4961284" cy="9523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6284928" y="1925503"/>
            <a:ext cx="5446938" cy="25592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016"/>
              </a:lnSpc>
              <a:buNone/>
            </a:pPr>
            <a:r>
              <a:rPr lang="en-US" sz="1800" b="1" kern="0" spc="54" dirty="0">
                <a:solidFill>
                  <a:srgbClr val="000000"/>
                </a:solidFill>
                <a:latin typeface="Jost*" pitchFamily="34" charset="0"/>
                <a:ea typeface="Jost*" pitchFamily="34" charset="-122"/>
                <a:cs typeface="Jost*" pitchFamily="34" charset="-120"/>
              </a:rPr>
              <a:t>OBJECTIVE 2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0" y="5770707"/>
            <a:ext cx="12188952" cy="1085579"/>
          </a:xfrm>
          <a:prstGeom prst="rect">
            <a:avLst/>
          </a:prstGeom>
          <a:solidFill>
            <a:srgbClr val="283D6B"/>
          </a:solidFill>
        </p:spPr>
      </p:sp>
      <p:sp>
        <p:nvSpPr>
          <p:cNvPr id="9" name="Object 8"/>
          <p:cNvSpPr/>
          <p:nvPr/>
        </p:nvSpPr>
        <p:spPr>
          <a:xfrm>
            <a:off x="-95226" y="6030198"/>
            <a:ext cx="12379404" cy="56689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4466"/>
              </a:lnSpc>
              <a:buNone/>
            </a:pPr>
            <a:r>
              <a:rPr lang="en-US" sz="3544" b="1" kern="0" spc="107" dirty="0">
                <a:solidFill>
                  <a:srgbClr val="FFFFFF"/>
                </a:solidFill>
                <a:latin typeface="Jost*" pitchFamily="34" charset="0"/>
                <a:ea typeface="Jost*" pitchFamily="34" charset="-122"/>
                <a:cs typeface="Jost*" pitchFamily="34" charset="-120"/>
              </a:rPr>
              <a:t>Study Objectives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61354" y="3160246"/>
            <a:ext cx="9469292" cy="53750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4234"/>
              </a:lnSpc>
              <a:buNone/>
            </a:pPr>
            <a:r>
              <a:rPr lang="en-US" sz="3780" b="1" kern="0" spc="113" dirty="0">
                <a:solidFill>
                  <a:srgbClr val="000000"/>
                </a:solidFill>
                <a:latin typeface="Jost*" pitchFamily="34" charset="0"/>
                <a:ea typeface="Jost*" pitchFamily="34" charset="-122"/>
                <a:cs typeface="Jost*" pitchFamily="34" charset="-120"/>
              </a:rPr>
              <a:t>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81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>
            <a:extLst>
              <a:ext uri="{FF2B5EF4-FFF2-40B4-BE49-F238E27FC236}">
                <a16:creationId xmlns:a16="http://schemas.microsoft.com/office/drawing/2014/main" id="{A555B008-5504-05CD-E96D-5300FC9018E5}"/>
              </a:ext>
            </a:extLst>
          </p:cNvPr>
          <p:cNvSpPr/>
          <p:nvPr/>
        </p:nvSpPr>
        <p:spPr>
          <a:xfrm>
            <a:off x="468513" y="1257500"/>
            <a:ext cx="1236036" cy="777358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>
              <a:lnSpc>
                <a:spcPts val="2042"/>
              </a:lnSpc>
              <a:buNone/>
            </a:pPr>
            <a:r>
              <a:rPr lang="en-US" sz="1620" kern="0" spc="49" dirty="0">
                <a:latin typeface="Jost*" pitchFamily="34" charset="0"/>
                <a:ea typeface="Jost*" pitchFamily="34" charset="-122"/>
                <a:cs typeface="Jost*" pitchFamily="34" charset="-120"/>
              </a:rPr>
              <a:t>Data</a:t>
            </a:r>
            <a:br>
              <a:rPr lang="en-US" sz="1620" kern="0" spc="49" dirty="0">
                <a:latin typeface="Jost*" pitchFamily="34" charset="0"/>
                <a:ea typeface="Jost*" pitchFamily="34" charset="-122"/>
                <a:cs typeface="Jost*" pitchFamily="34" charset="-120"/>
              </a:rPr>
            </a:br>
            <a:r>
              <a:rPr lang="en-US" sz="1620" kern="0" spc="49" dirty="0">
                <a:latin typeface="Jost*" pitchFamily="34" charset="0"/>
                <a:ea typeface="Jost*" pitchFamily="34" charset="-122"/>
                <a:cs typeface="Jost*" pitchFamily="34" charset="-120"/>
              </a:rPr>
              <a:t>Source</a:t>
            </a:r>
            <a:br>
              <a:rPr lang="en-US" sz="1620" kern="0" spc="49" dirty="0">
                <a:latin typeface="Jost*" pitchFamily="34" charset="0"/>
                <a:ea typeface="Jost*" pitchFamily="34" charset="-122"/>
                <a:cs typeface="Jost*" pitchFamily="34" charset="-120"/>
              </a:rPr>
            </a:br>
            <a:r>
              <a:rPr lang="en-US" sz="1620" kern="0" spc="49" dirty="0">
                <a:latin typeface="Jost*" pitchFamily="34" charset="0"/>
                <a:ea typeface="Jost*" pitchFamily="34" charset="-122"/>
                <a:cs typeface="Jost*" pitchFamily="34" charset="-120"/>
              </a:rPr>
              <a:t>(2015-2022)</a:t>
            </a:r>
            <a:endParaRPr lang="en-US" dirty="0"/>
          </a:p>
        </p:txBody>
      </p:sp>
      <p:pic>
        <p:nvPicPr>
          <p:cNvPr id="3" name="Object 2" descr="preencoded.png">
            <a:extLst>
              <a:ext uri="{FF2B5EF4-FFF2-40B4-BE49-F238E27FC236}">
                <a16:creationId xmlns:a16="http://schemas.microsoft.com/office/drawing/2014/main" id="{D3FABC63-2C8A-257E-BDA5-BEF07D7234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90227" y="1170159"/>
            <a:ext cx="2361609" cy="952262"/>
          </a:xfrm>
          <a:prstGeom prst="rect">
            <a:avLst/>
          </a:prstGeom>
        </p:spPr>
      </p:pic>
      <p:sp>
        <p:nvSpPr>
          <p:cNvPr id="4" name="Object 3">
            <a:extLst>
              <a:ext uri="{FF2B5EF4-FFF2-40B4-BE49-F238E27FC236}">
                <a16:creationId xmlns:a16="http://schemas.microsoft.com/office/drawing/2014/main" id="{2FEFD4BC-1171-D1E8-8983-78FEF893F1A0}"/>
              </a:ext>
            </a:extLst>
          </p:cNvPr>
          <p:cNvSpPr/>
          <p:nvPr/>
        </p:nvSpPr>
        <p:spPr>
          <a:xfrm>
            <a:off x="2029389" y="1386055"/>
            <a:ext cx="2280905" cy="51823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042"/>
              </a:lnSpc>
              <a:buNone/>
            </a:pPr>
            <a:r>
              <a:rPr lang="en-US" sz="1620" kern="0" spc="49" dirty="0">
                <a:solidFill>
                  <a:srgbClr val="FFFFFF"/>
                </a:solidFill>
                <a:latin typeface="Jost*" pitchFamily="34" charset="0"/>
                <a:ea typeface="Jost*" pitchFamily="34" charset="-122"/>
                <a:cs typeface="Jost*" pitchFamily="34" charset="-120"/>
              </a:rPr>
              <a:t>King Saud University Medical City</a:t>
            </a:r>
            <a:endParaRPr lang="en-US" dirty="0"/>
          </a:p>
        </p:txBody>
      </p:sp>
      <p:pic>
        <p:nvPicPr>
          <p:cNvPr id="5" name="Object 4" descr="preencoded.png">
            <a:extLst>
              <a:ext uri="{FF2B5EF4-FFF2-40B4-BE49-F238E27FC236}">
                <a16:creationId xmlns:a16="http://schemas.microsoft.com/office/drawing/2014/main" id="{F3FC3EF4-C8EF-0C07-7D1E-6E07BB209E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44682" y="1170159"/>
            <a:ext cx="2361609" cy="952262"/>
          </a:xfrm>
          <a:prstGeom prst="rect">
            <a:avLst/>
          </a:prstGeom>
        </p:spPr>
      </p:pic>
      <p:sp>
        <p:nvSpPr>
          <p:cNvPr id="6" name="Object 5">
            <a:extLst>
              <a:ext uri="{FF2B5EF4-FFF2-40B4-BE49-F238E27FC236}">
                <a16:creationId xmlns:a16="http://schemas.microsoft.com/office/drawing/2014/main" id="{A7D6923F-7E1D-ADEA-C0A4-B202C1B0C9D2}"/>
              </a:ext>
            </a:extLst>
          </p:cNvPr>
          <p:cNvSpPr/>
          <p:nvPr/>
        </p:nvSpPr>
        <p:spPr>
          <a:xfrm>
            <a:off x="4483844" y="1514610"/>
            <a:ext cx="2280905" cy="25911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042"/>
              </a:lnSpc>
              <a:buNone/>
            </a:pPr>
            <a:r>
              <a:rPr lang="en-US" sz="1620" kern="0" spc="49" dirty="0">
                <a:solidFill>
                  <a:srgbClr val="FFFFFF"/>
                </a:solidFill>
                <a:latin typeface="Jost*" pitchFamily="34" charset="0"/>
                <a:ea typeface="Jost*" pitchFamily="34" charset="-122"/>
                <a:cs typeface="Jost*" pitchFamily="34" charset="-120"/>
              </a:rPr>
              <a:t>Kingdom's Hospital</a:t>
            </a:r>
            <a:endParaRPr lang="en-US" dirty="0"/>
          </a:p>
        </p:txBody>
      </p:sp>
      <p:pic>
        <p:nvPicPr>
          <p:cNvPr id="7" name="Object 6" descr="preencoded.png">
            <a:extLst>
              <a:ext uri="{FF2B5EF4-FFF2-40B4-BE49-F238E27FC236}">
                <a16:creationId xmlns:a16="http://schemas.microsoft.com/office/drawing/2014/main" id="{BA4F4F60-4EBB-99EA-91E7-7AFBDA0449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99138" y="1170159"/>
            <a:ext cx="2361609" cy="952262"/>
          </a:xfrm>
          <a:prstGeom prst="rect">
            <a:avLst/>
          </a:prstGeom>
        </p:spPr>
      </p:pic>
      <p:sp>
        <p:nvSpPr>
          <p:cNvPr id="8" name="Object 7">
            <a:extLst>
              <a:ext uri="{FF2B5EF4-FFF2-40B4-BE49-F238E27FC236}">
                <a16:creationId xmlns:a16="http://schemas.microsoft.com/office/drawing/2014/main" id="{D2E64015-F823-A064-F8DD-B0C65DDEC2E7}"/>
              </a:ext>
            </a:extLst>
          </p:cNvPr>
          <p:cNvSpPr/>
          <p:nvPr/>
        </p:nvSpPr>
        <p:spPr>
          <a:xfrm>
            <a:off x="6938299" y="1386055"/>
            <a:ext cx="2280905" cy="51823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042"/>
              </a:lnSpc>
              <a:buNone/>
            </a:pPr>
            <a:r>
              <a:rPr lang="en-US" sz="1620" kern="0" spc="49" dirty="0">
                <a:solidFill>
                  <a:srgbClr val="FFFFFF"/>
                </a:solidFill>
                <a:latin typeface="Jost*" pitchFamily="34" charset="0"/>
                <a:ea typeface="Jost*" pitchFamily="34" charset="-122"/>
                <a:cs typeface="Jost*" pitchFamily="34" charset="-120"/>
              </a:rPr>
              <a:t>Ministry of National Guard Health Affairs</a:t>
            </a:r>
            <a:endParaRPr lang="en-US" dirty="0"/>
          </a:p>
        </p:txBody>
      </p:sp>
      <p:pic>
        <p:nvPicPr>
          <p:cNvPr id="9" name="Object 8" descr="preencoded.png">
            <a:extLst>
              <a:ext uri="{FF2B5EF4-FFF2-40B4-BE49-F238E27FC236}">
                <a16:creationId xmlns:a16="http://schemas.microsoft.com/office/drawing/2014/main" id="{FC76AF54-9658-5FD0-1039-8BDFCBBEC4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53592" y="1170159"/>
            <a:ext cx="2361609" cy="952262"/>
          </a:xfrm>
          <a:prstGeom prst="rect">
            <a:avLst/>
          </a:prstGeom>
        </p:spPr>
      </p:pic>
      <p:sp>
        <p:nvSpPr>
          <p:cNvPr id="10" name="Object 9">
            <a:extLst>
              <a:ext uri="{FF2B5EF4-FFF2-40B4-BE49-F238E27FC236}">
                <a16:creationId xmlns:a16="http://schemas.microsoft.com/office/drawing/2014/main" id="{D066D592-9BAB-F495-7E86-01501E802E1F}"/>
              </a:ext>
            </a:extLst>
          </p:cNvPr>
          <p:cNvSpPr/>
          <p:nvPr/>
        </p:nvSpPr>
        <p:spPr>
          <a:xfrm>
            <a:off x="9392754" y="1257500"/>
            <a:ext cx="2280905" cy="77735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042"/>
              </a:lnSpc>
              <a:buNone/>
            </a:pPr>
            <a:r>
              <a:rPr lang="en-US" sz="1620" kern="0" spc="49" dirty="0">
                <a:solidFill>
                  <a:srgbClr val="FFFFFF"/>
                </a:solidFill>
                <a:latin typeface="Jost*" pitchFamily="34" charset="0"/>
                <a:ea typeface="Jost*" pitchFamily="34" charset="-122"/>
                <a:cs typeface="Jost*" pitchFamily="34" charset="-120"/>
              </a:rPr>
              <a:t>King Abdullah bin Abdulaziz University Hospital</a:t>
            </a:r>
            <a:endParaRPr lang="en-US" dirty="0"/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3AA0CA2B-1C65-73D5-218E-1F7B36B54666}"/>
              </a:ext>
            </a:extLst>
          </p:cNvPr>
          <p:cNvSpPr/>
          <p:nvPr/>
        </p:nvSpPr>
        <p:spPr>
          <a:xfrm>
            <a:off x="584503" y="2522480"/>
            <a:ext cx="879890" cy="518239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>
              <a:lnSpc>
                <a:spcPts val="2042"/>
              </a:lnSpc>
              <a:buNone/>
            </a:pPr>
            <a:r>
              <a:rPr lang="en-US" sz="1620" kern="0" spc="49" dirty="0">
                <a:latin typeface="Jost*" pitchFamily="34" charset="0"/>
                <a:ea typeface="Jost*" pitchFamily="34" charset="-122"/>
                <a:cs typeface="Jost*" pitchFamily="34" charset="-120"/>
              </a:rPr>
              <a:t>Inclusion</a:t>
            </a:r>
            <a:br>
              <a:rPr lang="en-US" sz="1620" kern="0" spc="49" dirty="0">
                <a:latin typeface="Jost*" pitchFamily="34" charset="0"/>
                <a:ea typeface="Jost*" pitchFamily="34" charset="-122"/>
                <a:cs typeface="Jost*" pitchFamily="34" charset="-120"/>
              </a:rPr>
            </a:br>
            <a:r>
              <a:rPr lang="en-US" sz="1620" kern="0" spc="49" dirty="0">
                <a:latin typeface="Jost*" pitchFamily="34" charset="0"/>
                <a:ea typeface="Jost*" pitchFamily="34" charset="-122"/>
                <a:cs typeface="Jost*" pitchFamily="34" charset="-120"/>
              </a:rPr>
              <a:t>Criteria</a:t>
            </a:r>
            <a:endParaRPr lang="en-US" dirty="0"/>
          </a:p>
        </p:txBody>
      </p:sp>
      <p:pic>
        <p:nvPicPr>
          <p:cNvPr id="12" name="Object 11" descr="preencoded.png">
            <a:extLst>
              <a:ext uri="{FF2B5EF4-FFF2-40B4-BE49-F238E27FC236}">
                <a16:creationId xmlns:a16="http://schemas.microsoft.com/office/drawing/2014/main" id="{DF6A9291-971F-797E-9AE5-1650C92AF1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90227" y="2312874"/>
            <a:ext cx="4818445" cy="952262"/>
          </a:xfrm>
          <a:prstGeom prst="rect">
            <a:avLst/>
          </a:prstGeom>
        </p:spPr>
      </p:pic>
      <p:sp>
        <p:nvSpPr>
          <p:cNvPr id="13" name="Object 12">
            <a:extLst>
              <a:ext uri="{FF2B5EF4-FFF2-40B4-BE49-F238E27FC236}">
                <a16:creationId xmlns:a16="http://schemas.microsoft.com/office/drawing/2014/main" id="{5C2348D9-D727-12C0-1729-A8233C06B806}"/>
              </a:ext>
            </a:extLst>
          </p:cNvPr>
          <p:cNvSpPr/>
          <p:nvPr/>
        </p:nvSpPr>
        <p:spPr>
          <a:xfrm>
            <a:off x="1906666" y="2528769"/>
            <a:ext cx="4980806" cy="51823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042"/>
              </a:lnSpc>
              <a:buNone/>
            </a:pPr>
            <a:r>
              <a:rPr lang="en-US" sz="1620" kern="0" spc="49" dirty="0">
                <a:solidFill>
                  <a:srgbClr val="000000"/>
                </a:solidFill>
                <a:latin typeface="Jost*" pitchFamily="34" charset="0"/>
                <a:ea typeface="Jost*" pitchFamily="34" charset="-122"/>
                <a:cs typeface="Jost*" pitchFamily="34" charset="-120"/>
              </a:rPr>
              <a:t>Women of Childbearing Age</a:t>
            </a:r>
            <a:br>
              <a:rPr lang="en-US" sz="1620" kern="0" spc="49" dirty="0">
                <a:solidFill>
                  <a:srgbClr val="000000"/>
                </a:solidFill>
                <a:latin typeface="Jost*" pitchFamily="34" charset="0"/>
                <a:ea typeface="Jost*" pitchFamily="34" charset="-122"/>
                <a:cs typeface="Jost*" pitchFamily="34" charset="-120"/>
              </a:rPr>
            </a:br>
            <a:r>
              <a:rPr lang="en-US" sz="1620" kern="0" spc="49" dirty="0">
                <a:solidFill>
                  <a:srgbClr val="000000"/>
                </a:solidFill>
                <a:latin typeface="Jost*" pitchFamily="34" charset="0"/>
                <a:ea typeface="Jost*" pitchFamily="34" charset="-122"/>
                <a:cs typeface="Jost*" pitchFamily="34" charset="-120"/>
              </a:rPr>
              <a:t>(15-49)</a:t>
            </a:r>
            <a:endParaRPr lang="en-US" dirty="0"/>
          </a:p>
        </p:txBody>
      </p:sp>
      <p:pic>
        <p:nvPicPr>
          <p:cNvPr id="14" name="Object 13" descr="preencoded.png">
            <a:extLst>
              <a:ext uri="{FF2B5EF4-FFF2-40B4-BE49-F238E27FC236}">
                <a16:creationId xmlns:a16="http://schemas.microsoft.com/office/drawing/2014/main" id="{DE1C5C46-C0C1-E62C-E044-6BACBB7DCC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99138" y="2312874"/>
            <a:ext cx="4818445" cy="952262"/>
          </a:xfrm>
          <a:prstGeom prst="rect">
            <a:avLst/>
          </a:prstGeom>
        </p:spPr>
      </p:pic>
      <p:sp>
        <p:nvSpPr>
          <p:cNvPr id="15" name="Object 14">
            <a:extLst>
              <a:ext uri="{FF2B5EF4-FFF2-40B4-BE49-F238E27FC236}">
                <a16:creationId xmlns:a16="http://schemas.microsoft.com/office/drawing/2014/main" id="{A805AEC3-FA36-18F3-C051-0CDDA87A2A34}"/>
              </a:ext>
            </a:extLst>
          </p:cNvPr>
          <p:cNvSpPr/>
          <p:nvPr/>
        </p:nvSpPr>
        <p:spPr>
          <a:xfrm>
            <a:off x="6815576" y="2657325"/>
            <a:ext cx="4980806" cy="25911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042"/>
              </a:lnSpc>
              <a:buNone/>
            </a:pPr>
            <a:r>
              <a:rPr lang="en-US" sz="1620" kern="0" spc="49" dirty="0">
                <a:solidFill>
                  <a:srgbClr val="000000"/>
                </a:solidFill>
                <a:latin typeface="Jost*" pitchFamily="34" charset="0"/>
                <a:ea typeface="Jost*" pitchFamily="34" charset="-122"/>
                <a:cs typeface="Jost*" pitchFamily="34" charset="-120"/>
              </a:rPr>
              <a:t>Received at least one isotretinoin prescription</a:t>
            </a:r>
            <a:endParaRPr lang="en-US" dirty="0"/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3F063AE6-FA7F-2762-D18F-01694EB3BC14}"/>
              </a:ext>
            </a:extLst>
          </p:cNvPr>
          <p:cNvSpPr/>
          <p:nvPr/>
        </p:nvSpPr>
        <p:spPr>
          <a:xfrm>
            <a:off x="620399" y="3673518"/>
            <a:ext cx="932264" cy="518239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>
              <a:lnSpc>
                <a:spcPts val="2042"/>
              </a:lnSpc>
              <a:buNone/>
            </a:pPr>
            <a:r>
              <a:rPr lang="en-US" sz="1620" kern="0" spc="49" dirty="0">
                <a:latin typeface="Jost*" pitchFamily="34" charset="0"/>
                <a:ea typeface="Jost*" pitchFamily="34" charset="-122"/>
                <a:cs typeface="Jost*" pitchFamily="34" charset="-120"/>
              </a:rPr>
              <a:t>Exclusion</a:t>
            </a:r>
            <a:br>
              <a:rPr lang="en-US" sz="1620" kern="0" spc="49" dirty="0">
                <a:latin typeface="Jost*" pitchFamily="34" charset="0"/>
                <a:ea typeface="Jost*" pitchFamily="34" charset="-122"/>
                <a:cs typeface="Jost*" pitchFamily="34" charset="-120"/>
              </a:rPr>
            </a:br>
            <a:r>
              <a:rPr lang="en-US" sz="1620" kern="0" spc="49" dirty="0">
                <a:latin typeface="Jost*" pitchFamily="34" charset="0"/>
                <a:ea typeface="Jost*" pitchFamily="34" charset="-122"/>
                <a:cs typeface="Jost*" pitchFamily="34" charset="-120"/>
              </a:rPr>
              <a:t>Criteria</a:t>
            </a:r>
            <a:endParaRPr lang="en-US" dirty="0"/>
          </a:p>
        </p:txBody>
      </p:sp>
      <p:pic>
        <p:nvPicPr>
          <p:cNvPr id="17" name="Object 16" descr="preencoded.png">
            <a:extLst>
              <a:ext uri="{FF2B5EF4-FFF2-40B4-BE49-F238E27FC236}">
                <a16:creationId xmlns:a16="http://schemas.microsoft.com/office/drawing/2014/main" id="{29C616DC-3705-634E-CE40-B368F0988C0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90227" y="3455588"/>
            <a:ext cx="3180555" cy="961784"/>
          </a:xfrm>
          <a:prstGeom prst="rect">
            <a:avLst/>
          </a:prstGeom>
        </p:spPr>
      </p:pic>
      <p:sp>
        <p:nvSpPr>
          <p:cNvPr id="18" name="Object 17">
            <a:extLst>
              <a:ext uri="{FF2B5EF4-FFF2-40B4-BE49-F238E27FC236}">
                <a16:creationId xmlns:a16="http://schemas.microsoft.com/office/drawing/2014/main" id="{27B6A95E-A18A-6B2B-B3E9-CFE77478193D}"/>
              </a:ext>
            </a:extLst>
          </p:cNvPr>
          <p:cNvSpPr/>
          <p:nvPr/>
        </p:nvSpPr>
        <p:spPr>
          <a:xfrm>
            <a:off x="1988483" y="3671483"/>
            <a:ext cx="3180845" cy="51823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042"/>
              </a:lnSpc>
              <a:buNone/>
            </a:pPr>
            <a:r>
              <a:rPr lang="en-US" sz="1620" kern="0" spc="49" dirty="0">
                <a:solidFill>
                  <a:srgbClr val="FFFFFF"/>
                </a:solidFill>
                <a:latin typeface="Jost*" pitchFamily="34" charset="0"/>
                <a:ea typeface="Jost*" pitchFamily="34" charset="-122"/>
                <a:cs typeface="Jost*" pitchFamily="34" charset="-120"/>
              </a:rPr>
              <a:t>diagnosed with premature menopause, natural menopause</a:t>
            </a:r>
            <a:endParaRPr lang="en-US" dirty="0"/>
          </a:p>
        </p:txBody>
      </p:sp>
      <p:pic>
        <p:nvPicPr>
          <p:cNvPr id="19" name="Object 18" descr="preencoded.png">
            <a:extLst>
              <a:ext uri="{FF2B5EF4-FFF2-40B4-BE49-F238E27FC236}">
                <a16:creationId xmlns:a16="http://schemas.microsoft.com/office/drawing/2014/main" id="{DF7CEA2C-988A-0099-6996-83A0C4ED7FD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62809" y="3455588"/>
            <a:ext cx="3180555" cy="961784"/>
          </a:xfrm>
          <a:prstGeom prst="rect">
            <a:avLst/>
          </a:prstGeom>
        </p:spPr>
      </p:pic>
      <p:sp>
        <p:nvSpPr>
          <p:cNvPr id="20" name="Object 19">
            <a:extLst>
              <a:ext uri="{FF2B5EF4-FFF2-40B4-BE49-F238E27FC236}">
                <a16:creationId xmlns:a16="http://schemas.microsoft.com/office/drawing/2014/main" id="{1DA71B5A-4976-197B-0AEB-D2682CF1B587}"/>
              </a:ext>
            </a:extLst>
          </p:cNvPr>
          <p:cNvSpPr/>
          <p:nvPr/>
        </p:nvSpPr>
        <p:spPr>
          <a:xfrm>
            <a:off x="5261089" y="3671483"/>
            <a:ext cx="3180845" cy="51823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042"/>
              </a:lnSpc>
              <a:buNone/>
            </a:pPr>
            <a:r>
              <a:rPr lang="en-US" sz="1620" kern="0" spc="49" dirty="0">
                <a:solidFill>
                  <a:srgbClr val="FFFFFF"/>
                </a:solidFill>
                <a:latin typeface="Jost*" pitchFamily="34" charset="0"/>
                <a:ea typeface="Jost*" pitchFamily="34" charset="-122"/>
                <a:cs typeface="Jost*" pitchFamily="34" charset="-120"/>
              </a:rPr>
              <a:t>had undergone sterility, hysterectomy</a:t>
            </a:r>
            <a:endParaRPr lang="en-US" dirty="0"/>
          </a:p>
        </p:txBody>
      </p:sp>
      <p:pic>
        <p:nvPicPr>
          <p:cNvPr id="21" name="Object 20" descr="preencoded.png">
            <a:extLst>
              <a:ext uri="{FF2B5EF4-FFF2-40B4-BE49-F238E27FC236}">
                <a16:creationId xmlns:a16="http://schemas.microsoft.com/office/drawing/2014/main" id="{5C76E48F-9BC4-7F68-A585-1812C356B78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535391" y="3455588"/>
            <a:ext cx="3180555" cy="961784"/>
          </a:xfrm>
          <a:prstGeom prst="rect">
            <a:avLst/>
          </a:prstGeom>
        </p:spPr>
      </p:pic>
      <p:sp>
        <p:nvSpPr>
          <p:cNvPr id="22" name="Object 21">
            <a:extLst>
              <a:ext uri="{FF2B5EF4-FFF2-40B4-BE49-F238E27FC236}">
                <a16:creationId xmlns:a16="http://schemas.microsoft.com/office/drawing/2014/main" id="{179E7D55-6C5E-95A4-2877-D2A8E5B60CFF}"/>
              </a:ext>
            </a:extLst>
          </p:cNvPr>
          <p:cNvSpPr/>
          <p:nvPr/>
        </p:nvSpPr>
        <p:spPr>
          <a:xfrm>
            <a:off x="8533696" y="3671483"/>
            <a:ext cx="3180845" cy="51823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042"/>
              </a:lnSpc>
              <a:buNone/>
            </a:pPr>
            <a:r>
              <a:rPr lang="en-US" sz="1620" kern="0" spc="49" dirty="0">
                <a:solidFill>
                  <a:srgbClr val="FFFFFF"/>
                </a:solidFill>
                <a:latin typeface="Jost*" pitchFamily="34" charset="0"/>
                <a:ea typeface="Jost*" pitchFamily="34" charset="-122"/>
                <a:cs typeface="Jost*" pitchFamily="34" charset="-120"/>
              </a:rPr>
              <a:t>bilateral oophorectomy, or total abdominal hysterectomy</a:t>
            </a:r>
            <a:endParaRPr lang="en-US" dirty="0"/>
          </a:p>
        </p:txBody>
      </p:sp>
      <p:sp>
        <p:nvSpPr>
          <p:cNvPr id="23" name="Object 22">
            <a:extLst>
              <a:ext uri="{FF2B5EF4-FFF2-40B4-BE49-F238E27FC236}">
                <a16:creationId xmlns:a16="http://schemas.microsoft.com/office/drawing/2014/main" id="{E4786BDF-76D3-8F8B-1D46-8873E554C9AA}"/>
              </a:ext>
            </a:extLst>
          </p:cNvPr>
          <p:cNvSpPr/>
          <p:nvPr/>
        </p:nvSpPr>
        <p:spPr>
          <a:xfrm>
            <a:off x="353289" y="4685642"/>
            <a:ext cx="1351260" cy="777358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>
              <a:lnSpc>
                <a:spcPts val="2042"/>
              </a:lnSpc>
              <a:buNone/>
            </a:pPr>
            <a:r>
              <a:rPr lang="en-US" sz="1620" kern="0" spc="49" dirty="0">
                <a:latin typeface="Jost*" pitchFamily="34" charset="0"/>
                <a:ea typeface="Jost*" pitchFamily="34" charset="-122"/>
                <a:cs typeface="Jost*" pitchFamily="34" charset="-120"/>
              </a:rPr>
              <a:t>Exposure and</a:t>
            </a:r>
            <a:br>
              <a:rPr lang="en-US" sz="1620" kern="0" spc="49" dirty="0">
                <a:latin typeface="Jost*" pitchFamily="34" charset="0"/>
                <a:ea typeface="Jost*" pitchFamily="34" charset="-122"/>
                <a:cs typeface="Jost*" pitchFamily="34" charset="-120"/>
              </a:rPr>
            </a:br>
            <a:r>
              <a:rPr lang="en-US" sz="1620" kern="0" spc="49" dirty="0">
                <a:latin typeface="Jost*" pitchFamily="34" charset="0"/>
                <a:ea typeface="Jost*" pitchFamily="34" charset="-122"/>
                <a:cs typeface="Jost*" pitchFamily="34" charset="-120"/>
              </a:rPr>
              <a:t>Outcome</a:t>
            </a:r>
            <a:br>
              <a:rPr lang="en-US" sz="1620" kern="0" spc="49" dirty="0">
                <a:latin typeface="Jost*" pitchFamily="34" charset="0"/>
                <a:ea typeface="Jost*" pitchFamily="34" charset="-122"/>
                <a:cs typeface="Jost*" pitchFamily="34" charset="-120"/>
              </a:rPr>
            </a:br>
            <a:r>
              <a:rPr lang="en-US" sz="1620" kern="0" spc="49" dirty="0">
                <a:latin typeface="Jost*" pitchFamily="34" charset="0"/>
                <a:ea typeface="Jost*" pitchFamily="34" charset="-122"/>
                <a:cs typeface="Jost*" pitchFamily="34" charset="-120"/>
              </a:rPr>
              <a:t>Definitions</a:t>
            </a:r>
            <a:endParaRPr lang="en-US" dirty="0"/>
          </a:p>
        </p:txBody>
      </p:sp>
      <p:pic>
        <p:nvPicPr>
          <p:cNvPr id="24" name="Object 23" descr="preencoded.png">
            <a:extLst>
              <a:ext uri="{FF2B5EF4-FFF2-40B4-BE49-F238E27FC236}">
                <a16:creationId xmlns:a16="http://schemas.microsoft.com/office/drawing/2014/main" id="{5771DFE4-4EC6-C46C-3A6B-6F9B8B233E3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990227" y="4598302"/>
            <a:ext cx="4818445" cy="961784"/>
          </a:xfrm>
          <a:prstGeom prst="rect">
            <a:avLst/>
          </a:prstGeom>
        </p:spPr>
      </p:pic>
      <p:sp>
        <p:nvSpPr>
          <p:cNvPr id="25" name="Object 24">
            <a:extLst>
              <a:ext uri="{FF2B5EF4-FFF2-40B4-BE49-F238E27FC236}">
                <a16:creationId xmlns:a16="http://schemas.microsoft.com/office/drawing/2014/main" id="{AE7FAB5D-165B-CE95-B455-B36A7B012F8D}"/>
              </a:ext>
            </a:extLst>
          </p:cNvPr>
          <p:cNvSpPr/>
          <p:nvPr/>
        </p:nvSpPr>
        <p:spPr>
          <a:xfrm>
            <a:off x="2078942" y="4685642"/>
            <a:ext cx="4639908" cy="77735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042"/>
              </a:lnSpc>
              <a:buNone/>
            </a:pPr>
            <a:r>
              <a:rPr lang="en-US" sz="1620" kern="0" spc="49" dirty="0">
                <a:solidFill>
                  <a:srgbClr val="FFFFFF"/>
                </a:solidFill>
                <a:latin typeface="Jost*" pitchFamily="34" charset="0"/>
                <a:ea typeface="Jost*" pitchFamily="34" charset="-122"/>
                <a:cs typeface="Jost*" pitchFamily="34" charset="-120"/>
              </a:rPr>
              <a:t>Exposure: from 1st day of isotretinoin dispensing to 30 days post discontinuation, during which WCBAs must avoid pregnancy (risk period)</a:t>
            </a:r>
            <a:endParaRPr lang="en-US" dirty="0"/>
          </a:p>
        </p:txBody>
      </p:sp>
      <p:pic>
        <p:nvPicPr>
          <p:cNvPr id="26" name="Object 25" descr="preencoded.png">
            <a:extLst>
              <a:ext uri="{FF2B5EF4-FFF2-40B4-BE49-F238E27FC236}">
                <a16:creationId xmlns:a16="http://schemas.microsoft.com/office/drawing/2014/main" id="{966B3100-3378-0EB5-1D13-A6BC989F3E5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899138" y="4598302"/>
            <a:ext cx="4818445" cy="961784"/>
          </a:xfrm>
          <a:prstGeom prst="rect">
            <a:avLst/>
          </a:prstGeom>
        </p:spPr>
      </p:pic>
      <p:sp>
        <p:nvSpPr>
          <p:cNvPr id="27" name="Object 26">
            <a:extLst>
              <a:ext uri="{FF2B5EF4-FFF2-40B4-BE49-F238E27FC236}">
                <a16:creationId xmlns:a16="http://schemas.microsoft.com/office/drawing/2014/main" id="{ECA8BF59-832F-81C6-9EA7-355A5CF750B5}"/>
              </a:ext>
            </a:extLst>
          </p:cNvPr>
          <p:cNvSpPr/>
          <p:nvPr/>
        </p:nvSpPr>
        <p:spPr>
          <a:xfrm>
            <a:off x="7054112" y="4685642"/>
            <a:ext cx="4501781" cy="77735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042"/>
              </a:lnSpc>
              <a:buNone/>
            </a:pPr>
            <a:r>
              <a:rPr lang="en-US" sz="1620" kern="0" spc="49" dirty="0">
                <a:solidFill>
                  <a:srgbClr val="FFFFFF"/>
                </a:solidFill>
                <a:latin typeface="Jost*" pitchFamily="34" charset="0"/>
                <a:ea typeface="Jost*" pitchFamily="34" charset="-122"/>
                <a:cs typeface="Jost*" pitchFamily="34" charset="-120"/>
              </a:rPr>
              <a:t>Outcome: Pregnancy exposure was defined as any positive pregnancy test or any diagnosis or procedure related to pregnancy</a:t>
            </a:r>
            <a:endParaRPr lang="en-US" dirty="0"/>
          </a:p>
        </p:txBody>
      </p:sp>
      <p:sp>
        <p:nvSpPr>
          <p:cNvPr id="28" name="Object 27">
            <a:extLst>
              <a:ext uri="{FF2B5EF4-FFF2-40B4-BE49-F238E27FC236}">
                <a16:creationId xmlns:a16="http://schemas.microsoft.com/office/drawing/2014/main" id="{910E39BE-9A4A-EB50-12C4-4A3523964797}"/>
              </a:ext>
            </a:extLst>
          </p:cNvPr>
          <p:cNvSpPr/>
          <p:nvPr/>
        </p:nvSpPr>
        <p:spPr>
          <a:xfrm>
            <a:off x="683248" y="6087476"/>
            <a:ext cx="806566" cy="259119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>
              <a:lnSpc>
                <a:spcPts val="2042"/>
              </a:lnSpc>
              <a:buNone/>
            </a:pPr>
            <a:r>
              <a:rPr lang="en-US" sz="1620" kern="0" spc="49" dirty="0">
                <a:latin typeface="Jost*" pitchFamily="34" charset="0"/>
                <a:ea typeface="Jost*" pitchFamily="34" charset="-122"/>
                <a:cs typeface="Jost*" pitchFamily="34" charset="-120"/>
              </a:rPr>
              <a:t>Analysis</a:t>
            </a:r>
            <a:endParaRPr lang="en-US" dirty="0"/>
          </a:p>
        </p:txBody>
      </p:sp>
      <p:pic>
        <p:nvPicPr>
          <p:cNvPr id="29" name="Object 28" descr="preencoded.png">
            <a:extLst>
              <a:ext uri="{FF2B5EF4-FFF2-40B4-BE49-F238E27FC236}">
                <a16:creationId xmlns:a16="http://schemas.microsoft.com/office/drawing/2014/main" id="{C9BABE9D-D837-898C-C70F-5E1A9EE6018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990227" y="5741016"/>
            <a:ext cx="4818445" cy="952262"/>
          </a:xfrm>
          <a:prstGeom prst="rect">
            <a:avLst/>
          </a:prstGeom>
        </p:spPr>
      </p:pic>
      <p:sp>
        <p:nvSpPr>
          <p:cNvPr id="30" name="Object 29">
            <a:extLst>
              <a:ext uri="{FF2B5EF4-FFF2-40B4-BE49-F238E27FC236}">
                <a16:creationId xmlns:a16="http://schemas.microsoft.com/office/drawing/2014/main" id="{4D83CA3B-6E2B-115F-B6D6-760D19610165}"/>
              </a:ext>
            </a:extLst>
          </p:cNvPr>
          <p:cNvSpPr/>
          <p:nvPr/>
        </p:nvSpPr>
        <p:spPr>
          <a:xfrm>
            <a:off x="2012682" y="5828357"/>
            <a:ext cx="4692917" cy="77735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042"/>
              </a:lnSpc>
              <a:buNone/>
            </a:pPr>
            <a:r>
              <a:rPr lang="en-US" sz="1620" kern="0" spc="49" dirty="0">
                <a:solidFill>
                  <a:srgbClr val="FFFFFF"/>
                </a:solidFill>
                <a:latin typeface="Jost*" pitchFamily="34" charset="0"/>
                <a:ea typeface="Jost*" pitchFamily="34" charset="-122"/>
                <a:cs typeface="Jost*" pitchFamily="34" charset="-120"/>
              </a:rPr>
              <a:t>1- fetal exposure was quantified as the total number of pregnancies during the risk period divided by total total sample in the study </a:t>
            </a:r>
            <a:endParaRPr lang="en-US" dirty="0"/>
          </a:p>
        </p:txBody>
      </p:sp>
      <p:pic>
        <p:nvPicPr>
          <p:cNvPr id="31" name="Object 30" descr="preencoded.png">
            <a:extLst>
              <a:ext uri="{FF2B5EF4-FFF2-40B4-BE49-F238E27FC236}">
                <a16:creationId xmlns:a16="http://schemas.microsoft.com/office/drawing/2014/main" id="{C0B2054B-69D7-1A15-1D97-425B96A377F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899138" y="5741016"/>
            <a:ext cx="4818445" cy="952262"/>
          </a:xfrm>
          <a:prstGeom prst="rect">
            <a:avLst/>
          </a:prstGeom>
        </p:spPr>
      </p:pic>
      <p:sp>
        <p:nvSpPr>
          <p:cNvPr id="32" name="Object 31">
            <a:extLst>
              <a:ext uri="{FF2B5EF4-FFF2-40B4-BE49-F238E27FC236}">
                <a16:creationId xmlns:a16="http://schemas.microsoft.com/office/drawing/2014/main" id="{89A3AD35-B0CF-7985-CF5F-17F6FBF74EEF}"/>
              </a:ext>
            </a:extLst>
          </p:cNvPr>
          <p:cNvSpPr/>
          <p:nvPr/>
        </p:nvSpPr>
        <p:spPr>
          <a:xfrm>
            <a:off x="6961348" y="5828357"/>
            <a:ext cx="4660807" cy="77735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042"/>
              </a:lnSpc>
              <a:buNone/>
            </a:pPr>
            <a:r>
              <a:rPr lang="en-US" sz="1620" kern="0" spc="49" dirty="0">
                <a:solidFill>
                  <a:srgbClr val="FFFFFF"/>
                </a:solidFill>
                <a:latin typeface="Jost*" pitchFamily="34" charset="0"/>
                <a:ea typeface="Jost*" pitchFamily="34" charset="-122"/>
                <a:cs typeface="Jost*" pitchFamily="34" charset="-120"/>
              </a:rPr>
              <a:t>2- Total number of pregnancy test and contraceptive users were divided by study sample to quanitfy adherance to RMMs</a:t>
            </a:r>
            <a:endParaRPr lang="en-US" dirty="0"/>
          </a:p>
        </p:txBody>
      </p:sp>
      <p:sp>
        <p:nvSpPr>
          <p:cNvPr id="33" name="Object 1">
            <a:extLst>
              <a:ext uri="{FF2B5EF4-FFF2-40B4-BE49-F238E27FC236}">
                <a16:creationId xmlns:a16="http://schemas.microsoft.com/office/drawing/2014/main" id="{122A49E1-FFFA-0B3A-3061-4015F12DB458}"/>
              </a:ext>
            </a:extLst>
          </p:cNvPr>
          <p:cNvSpPr/>
          <p:nvPr/>
        </p:nvSpPr>
        <p:spPr>
          <a:xfrm>
            <a:off x="0" y="399950"/>
            <a:ext cx="12188952" cy="42658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3360"/>
              </a:lnSpc>
              <a:buNone/>
            </a:pPr>
            <a:r>
              <a:rPr lang="en-US" sz="3000" b="1" kern="0" spc="90" dirty="0">
                <a:solidFill>
                  <a:srgbClr val="000000"/>
                </a:solidFill>
                <a:latin typeface="Jost*" pitchFamily="34" charset="0"/>
                <a:ea typeface="Jost*" pitchFamily="34" charset="-122"/>
                <a:cs typeface="Jost*" pitchFamily="34" charset="-120"/>
              </a:rPr>
              <a:t>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70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  <p:bldP spid="8" grpId="0"/>
      <p:bldP spid="10" grpId="0"/>
      <p:bldP spid="11" grpId="0"/>
      <p:bldP spid="13" grpId="0"/>
      <p:bldP spid="15" grpId="0"/>
      <p:bldP spid="16" grpId="0"/>
      <p:bldP spid="18" grpId="0"/>
      <p:bldP spid="20" grpId="0"/>
      <p:bldP spid="22" grpId="0"/>
      <p:bldP spid="23" grpId="0"/>
      <p:bldP spid="25" grpId="0"/>
      <p:bldP spid="27" grpId="0"/>
      <p:bldP spid="28" grpId="0"/>
      <p:bldP spid="30" grpId="0"/>
      <p:bldP spid="32" grpId="0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61354" y="3160246"/>
            <a:ext cx="9469292" cy="53750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4234"/>
              </a:lnSpc>
              <a:buNone/>
            </a:pPr>
            <a:r>
              <a:rPr lang="en-US" sz="3780" b="1" kern="0" spc="113" dirty="0">
                <a:solidFill>
                  <a:srgbClr val="000000"/>
                </a:solidFill>
                <a:latin typeface="Jost*" pitchFamily="34" charset="0"/>
                <a:ea typeface="Jost*" pitchFamily="34" charset="-122"/>
                <a:cs typeface="Jost*" pitchFamily="34" charset="-120"/>
              </a:rPr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819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399950"/>
            <a:ext cx="12188952" cy="42658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3360"/>
              </a:lnSpc>
              <a:buNone/>
            </a:pPr>
            <a:r>
              <a:rPr lang="en-US" sz="3000" b="1" kern="0" spc="90" dirty="0">
                <a:solidFill>
                  <a:srgbClr val="000000"/>
                </a:solidFill>
                <a:latin typeface="Jost*" pitchFamily="34" charset="0"/>
                <a:ea typeface="Jost*" pitchFamily="34" charset="-122"/>
                <a:cs typeface="Jost*" pitchFamily="34" charset="-120"/>
              </a:rPr>
              <a:t>STUDY CHARACTERISTICS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76130" y="4820262"/>
            <a:ext cx="2594916" cy="1217079"/>
          </a:xfrm>
          <a:prstGeom prst="rect">
            <a:avLst/>
          </a:prstGeom>
          <a:solidFill>
            <a:srgbClr val="283D6B"/>
          </a:solidFill>
        </p:spPr>
      </p:sp>
      <p:sp>
        <p:nvSpPr>
          <p:cNvPr id="4" name="Object 3"/>
          <p:cNvSpPr/>
          <p:nvPr/>
        </p:nvSpPr>
        <p:spPr>
          <a:xfrm>
            <a:off x="346385" y="6172294"/>
            <a:ext cx="2854405" cy="25911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042"/>
              </a:lnSpc>
              <a:buNone/>
            </a:pPr>
            <a:r>
              <a:rPr lang="en-US" sz="1620" kern="0" spc="49" dirty="0">
                <a:solidFill>
                  <a:srgbClr val="000000"/>
                </a:solidFill>
                <a:latin typeface="Jost*" pitchFamily="34" charset="0"/>
                <a:ea typeface="Jost*" pitchFamily="34" charset="-122"/>
                <a:cs typeface="Jost*" pitchFamily="34" charset="-120"/>
              </a:rPr>
              <a:t>age 15-19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443629" y="5258361"/>
            <a:ext cx="659917" cy="34125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688"/>
              </a:lnSpc>
              <a:buNone/>
            </a:pPr>
            <a:r>
              <a:rPr lang="en-US" sz="2400" kern="0" spc="72" dirty="0">
                <a:solidFill>
                  <a:srgbClr val="FFFFFF"/>
                </a:solidFill>
                <a:latin typeface="Jost*" pitchFamily="34" charset="0"/>
                <a:ea typeface="Jost*" pitchFamily="34" charset="-122"/>
                <a:cs typeface="Jost*" pitchFamily="34" charset="-120"/>
              </a:rPr>
              <a:t>26.1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3356724" y="3449299"/>
            <a:ext cx="2594913" cy="2588042"/>
          </a:xfrm>
          <a:prstGeom prst="rect">
            <a:avLst/>
          </a:prstGeom>
          <a:solidFill>
            <a:srgbClr val="283D6B"/>
          </a:solidFill>
        </p:spPr>
      </p:sp>
      <p:sp>
        <p:nvSpPr>
          <p:cNvPr id="7" name="Object 6"/>
          <p:cNvSpPr/>
          <p:nvPr/>
        </p:nvSpPr>
        <p:spPr>
          <a:xfrm>
            <a:off x="3226977" y="6172294"/>
            <a:ext cx="2854405" cy="25911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042"/>
              </a:lnSpc>
              <a:buNone/>
            </a:pPr>
            <a:r>
              <a:rPr lang="en-US" sz="1620" kern="0" spc="49" dirty="0">
                <a:solidFill>
                  <a:srgbClr val="000000"/>
                </a:solidFill>
                <a:latin typeface="Jost*" pitchFamily="34" charset="0"/>
                <a:ea typeface="Jost*" pitchFamily="34" charset="-122"/>
                <a:cs typeface="Jost*" pitchFamily="34" charset="-120"/>
              </a:rPr>
              <a:t>age 20-29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4303271" y="4572879"/>
            <a:ext cx="701817" cy="34125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688"/>
              </a:lnSpc>
              <a:buNone/>
            </a:pPr>
            <a:r>
              <a:rPr lang="en-US" sz="2400" kern="0" spc="72" dirty="0">
                <a:solidFill>
                  <a:schemeClr val="bg1"/>
                </a:solidFill>
                <a:latin typeface="Jost*" pitchFamily="34" charset="0"/>
                <a:ea typeface="Jost*" pitchFamily="34" charset="-122"/>
                <a:cs typeface="Jost*" pitchFamily="34" charset="-120"/>
              </a:rPr>
              <a:t>55.5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bject 8"/>
          <p:cNvSpPr/>
          <p:nvPr/>
        </p:nvSpPr>
        <p:spPr>
          <a:xfrm>
            <a:off x="6237315" y="5356522"/>
            <a:ext cx="2594913" cy="680818"/>
          </a:xfrm>
          <a:prstGeom prst="rect">
            <a:avLst/>
          </a:prstGeom>
          <a:solidFill>
            <a:srgbClr val="283D6B"/>
          </a:solidFill>
        </p:spPr>
      </p:sp>
      <p:sp>
        <p:nvSpPr>
          <p:cNvPr id="10" name="Object 9"/>
          <p:cNvSpPr/>
          <p:nvPr/>
        </p:nvSpPr>
        <p:spPr>
          <a:xfrm>
            <a:off x="6107570" y="6172294"/>
            <a:ext cx="2854405" cy="25911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042"/>
              </a:lnSpc>
              <a:buNone/>
            </a:pPr>
            <a:r>
              <a:rPr lang="en-US" sz="1620" kern="0" spc="49" dirty="0">
                <a:solidFill>
                  <a:srgbClr val="000000"/>
                </a:solidFill>
                <a:latin typeface="Jost*" pitchFamily="34" charset="0"/>
                <a:ea typeface="Jost*" pitchFamily="34" charset="-122"/>
                <a:cs typeface="Jost*" pitchFamily="34" charset="-120"/>
              </a:rPr>
              <a:t>age 30-39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7199576" y="5526491"/>
            <a:ext cx="670392" cy="34125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688"/>
              </a:lnSpc>
              <a:buNone/>
            </a:pPr>
            <a:r>
              <a:rPr lang="en-US" sz="2400" kern="0" spc="72" dirty="0">
                <a:solidFill>
                  <a:srgbClr val="FFFFFF"/>
                </a:solidFill>
                <a:latin typeface="Jost*" pitchFamily="34" charset="0"/>
                <a:ea typeface="Jost*" pitchFamily="34" charset="-122"/>
                <a:cs typeface="Jost*" pitchFamily="34" charset="-120"/>
              </a:rPr>
              <a:t>14.6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9117909" y="5869467"/>
            <a:ext cx="2594913" cy="167874"/>
          </a:xfrm>
          <a:prstGeom prst="rect">
            <a:avLst/>
          </a:prstGeom>
          <a:solidFill>
            <a:srgbClr val="283D6B"/>
          </a:solidFill>
        </p:spPr>
      </p:sp>
      <p:sp>
        <p:nvSpPr>
          <p:cNvPr id="13" name="Object 12"/>
          <p:cNvSpPr/>
          <p:nvPr/>
        </p:nvSpPr>
        <p:spPr>
          <a:xfrm>
            <a:off x="8988162" y="6172294"/>
            <a:ext cx="2854405" cy="25911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042"/>
              </a:lnSpc>
              <a:buNone/>
            </a:pPr>
            <a:r>
              <a:rPr lang="en-US" sz="1620" kern="0" spc="49" dirty="0">
                <a:solidFill>
                  <a:srgbClr val="000000"/>
                </a:solidFill>
                <a:latin typeface="Jost*" pitchFamily="34" charset="0"/>
                <a:ea typeface="Jost*" pitchFamily="34" charset="-122"/>
                <a:cs typeface="Jost*" pitchFamily="34" charset="-120"/>
              </a:rPr>
              <a:t>age &gt;=40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10169205" y="5437155"/>
            <a:ext cx="492319" cy="34125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688"/>
              </a:lnSpc>
              <a:buNone/>
            </a:pPr>
            <a:r>
              <a:rPr lang="en-US" sz="2400" kern="0" spc="72" dirty="0">
                <a:solidFill>
                  <a:srgbClr val="000000"/>
                </a:solidFill>
                <a:latin typeface="Jost*" pitchFamily="34" charset="0"/>
                <a:ea typeface="Jost*" pitchFamily="34" charset="-122"/>
                <a:cs typeface="Jost*" pitchFamily="34" charset="-120"/>
              </a:rPr>
              <a:t>3.6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616817" y="1315374"/>
            <a:ext cx="3534618" cy="375771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960"/>
              </a:lnSpc>
              <a:buNone/>
            </a:pPr>
            <a:r>
              <a:rPr lang="en-US" sz="2349" kern="0" spc="71" dirty="0">
                <a:solidFill>
                  <a:srgbClr val="000000"/>
                </a:solidFill>
                <a:latin typeface="Jost*" pitchFamily="34" charset="0"/>
                <a:ea typeface="Jost*" pitchFamily="34" charset="-122"/>
                <a:cs typeface="Jost*" pitchFamily="34" charset="-120"/>
              </a:rPr>
              <a:t>Age Distribution (%)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399950"/>
            <a:ext cx="12188952" cy="42658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3360"/>
              </a:lnSpc>
              <a:buNone/>
            </a:pPr>
            <a:r>
              <a:rPr lang="en-US" sz="3000" b="1" kern="0" spc="90" dirty="0">
                <a:solidFill>
                  <a:srgbClr val="000000"/>
                </a:solidFill>
                <a:latin typeface="Jost*" pitchFamily="34" charset="0"/>
                <a:ea typeface="Jost*" pitchFamily="34" charset="-122"/>
                <a:cs typeface="Jost*" pitchFamily="34" charset="-120"/>
              </a:rPr>
              <a:t>STUDY CHARACTERISTICS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76131" y="5827499"/>
            <a:ext cx="2594913" cy="209841"/>
          </a:xfrm>
          <a:prstGeom prst="rect">
            <a:avLst/>
          </a:prstGeom>
          <a:solidFill>
            <a:srgbClr val="283D6B"/>
          </a:solidFill>
        </p:spPr>
      </p:sp>
      <p:sp>
        <p:nvSpPr>
          <p:cNvPr id="4" name="Object 3"/>
          <p:cNvSpPr/>
          <p:nvPr/>
        </p:nvSpPr>
        <p:spPr>
          <a:xfrm>
            <a:off x="346385" y="6172294"/>
            <a:ext cx="2854405" cy="25911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042"/>
              </a:lnSpc>
              <a:buNone/>
            </a:pPr>
            <a:r>
              <a:rPr lang="en-US" sz="1620" kern="0" spc="49" dirty="0">
                <a:solidFill>
                  <a:srgbClr val="000000"/>
                </a:solidFill>
                <a:latin typeface="Jost*" pitchFamily="34" charset="0"/>
                <a:ea typeface="Jost*" pitchFamily="34" charset="-122"/>
                <a:cs typeface="Jost*" pitchFamily="34" charset="-120"/>
              </a:rPr>
              <a:t>Underweight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516953" y="5395187"/>
            <a:ext cx="513269" cy="34125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688"/>
              </a:lnSpc>
              <a:buNone/>
            </a:pPr>
            <a:r>
              <a:rPr lang="en-US" sz="2400" kern="0" spc="72" dirty="0">
                <a:solidFill>
                  <a:srgbClr val="000000"/>
                </a:solidFill>
                <a:latin typeface="Jost*" pitchFamily="34" charset="0"/>
                <a:ea typeface="Jost*" pitchFamily="34" charset="-122"/>
                <a:cs typeface="Jost*" pitchFamily="34" charset="-120"/>
              </a:rPr>
              <a:t>4.5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3356724" y="4265348"/>
            <a:ext cx="2594913" cy="1771993"/>
          </a:xfrm>
          <a:prstGeom prst="rect">
            <a:avLst/>
          </a:prstGeom>
          <a:solidFill>
            <a:srgbClr val="283D6B"/>
          </a:solidFill>
        </p:spPr>
      </p:sp>
      <p:sp>
        <p:nvSpPr>
          <p:cNvPr id="7" name="Object 6"/>
          <p:cNvSpPr/>
          <p:nvPr/>
        </p:nvSpPr>
        <p:spPr>
          <a:xfrm>
            <a:off x="3226977" y="6172294"/>
            <a:ext cx="2854405" cy="25911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042"/>
              </a:lnSpc>
              <a:buNone/>
            </a:pPr>
            <a:r>
              <a:rPr lang="en-US" sz="1620" kern="0" spc="49" dirty="0">
                <a:solidFill>
                  <a:srgbClr val="000000"/>
                </a:solidFill>
                <a:latin typeface="Jost*" pitchFamily="34" charset="0"/>
                <a:ea typeface="Jost*" pitchFamily="34" charset="-122"/>
                <a:cs typeface="Jost*" pitchFamily="34" charset="-120"/>
              </a:rPr>
              <a:t>Normal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4460395" y="4980904"/>
            <a:ext cx="387571" cy="34125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688"/>
              </a:lnSpc>
              <a:buNone/>
            </a:pPr>
            <a:r>
              <a:rPr lang="en-US" sz="2400" kern="0" spc="72" dirty="0">
                <a:solidFill>
                  <a:srgbClr val="FFFFFF"/>
                </a:solidFill>
                <a:latin typeface="Jost*" pitchFamily="34" charset="0"/>
                <a:ea typeface="Jost*" pitchFamily="34" charset="-122"/>
                <a:cs typeface="Jost*" pitchFamily="34" charset="-120"/>
              </a:rPr>
              <a:t>38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6237315" y="4218716"/>
            <a:ext cx="2594914" cy="1818624"/>
          </a:xfrm>
          <a:prstGeom prst="rect">
            <a:avLst/>
          </a:prstGeom>
          <a:solidFill>
            <a:srgbClr val="283D6B"/>
          </a:solidFill>
        </p:spPr>
      </p:sp>
      <p:sp>
        <p:nvSpPr>
          <p:cNvPr id="10" name="Object 9"/>
          <p:cNvSpPr/>
          <p:nvPr/>
        </p:nvSpPr>
        <p:spPr>
          <a:xfrm>
            <a:off x="6107570" y="6172294"/>
            <a:ext cx="2854405" cy="25911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042"/>
              </a:lnSpc>
              <a:buNone/>
            </a:pPr>
            <a:r>
              <a:rPr lang="en-US" sz="1620" kern="0" spc="49" dirty="0">
                <a:solidFill>
                  <a:srgbClr val="000000"/>
                </a:solidFill>
                <a:latin typeface="Jost*" pitchFamily="34" charset="0"/>
                <a:ea typeface="Jost*" pitchFamily="34" charset="-122"/>
                <a:cs typeface="Jost*" pitchFamily="34" charset="-120"/>
              </a:rPr>
              <a:t>Overweight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7335749" y="4957588"/>
            <a:ext cx="398045" cy="34125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688"/>
              </a:lnSpc>
              <a:buNone/>
            </a:pPr>
            <a:r>
              <a:rPr lang="en-US" sz="2400" kern="0" spc="72" dirty="0">
                <a:solidFill>
                  <a:schemeClr val="bg1"/>
                </a:solidFill>
                <a:latin typeface="Jost*" pitchFamily="34" charset="0"/>
                <a:ea typeface="Jost*" pitchFamily="34" charset="-122"/>
                <a:cs typeface="Jost*" pitchFamily="34" charset="-120"/>
              </a:rPr>
              <a:t>39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Object 11"/>
          <p:cNvSpPr/>
          <p:nvPr/>
        </p:nvSpPr>
        <p:spPr>
          <a:xfrm>
            <a:off x="9117908" y="5757552"/>
            <a:ext cx="2594914" cy="279789"/>
          </a:xfrm>
          <a:prstGeom prst="rect">
            <a:avLst/>
          </a:prstGeom>
          <a:solidFill>
            <a:srgbClr val="283D6B"/>
          </a:solidFill>
        </p:spPr>
      </p:sp>
      <p:sp>
        <p:nvSpPr>
          <p:cNvPr id="13" name="Object 12"/>
          <p:cNvSpPr/>
          <p:nvPr/>
        </p:nvSpPr>
        <p:spPr>
          <a:xfrm>
            <a:off x="8988162" y="6172294"/>
            <a:ext cx="2854405" cy="25911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042"/>
              </a:lnSpc>
              <a:buNone/>
            </a:pPr>
            <a:r>
              <a:rPr lang="en-US" sz="1620" kern="0" spc="49" dirty="0">
                <a:solidFill>
                  <a:srgbClr val="000000"/>
                </a:solidFill>
                <a:latin typeface="Jost*" pitchFamily="34" charset="0"/>
                <a:ea typeface="Jost*" pitchFamily="34" charset="-122"/>
                <a:cs typeface="Jost*" pitchFamily="34" charset="-120"/>
              </a:rPr>
              <a:t>Obese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10309663" y="5325240"/>
            <a:ext cx="211402" cy="34125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688"/>
              </a:lnSpc>
              <a:buNone/>
            </a:pPr>
            <a:r>
              <a:rPr lang="en-US" sz="2400" kern="0" spc="72" dirty="0">
                <a:solidFill>
                  <a:srgbClr val="000000"/>
                </a:solidFill>
                <a:latin typeface="Jost*" pitchFamily="34" charset="0"/>
                <a:ea typeface="Jost*" pitchFamily="34" charset="-122"/>
                <a:cs typeface="Jost*" pitchFamily="34" charset="-120"/>
              </a:rPr>
              <a:t>6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0594" y="1315374"/>
            <a:ext cx="4707068" cy="375771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960"/>
              </a:lnSpc>
              <a:buNone/>
            </a:pPr>
            <a:r>
              <a:rPr lang="en-US" sz="2349" kern="0" spc="71" dirty="0">
                <a:solidFill>
                  <a:srgbClr val="000000"/>
                </a:solidFill>
                <a:latin typeface="Jost*" pitchFamily="34" charset="0"/>
                <a:ea typeface="Jost*" pitchFamily="34" charset="-122"/>
                <a:cs typeface="Jost*" pitchFamily="34" charset="-120"/>
              </a:rPr>
              <a:t>BMI Category Distribution (%)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1432</TotalTime>
  <Words>1095</Words>
  <Application>Microsoft Macintosh PowerPoint</Application>
  <PresentationFormat>Widescreen</PresentationFormat>
  <Paragraphs>211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Jost*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Yasser Albogami</cp:lastModifiedBy>
  <cp:revision>5</cp:revision>
  <dcterms:created xsi:type="dcterms:W3CDTF">2023-03-12T10:11:40Z</dcterms:created>
  <dcterms:modified xsi:type="dcterms:W3CDTF">2023-03-13T10:04:40Z</dcterms:modified>
</cp:coreProperties>
</file>