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5"/>
  </p:notesMasterIdLst>
  <p:sldIdLst>
    <p:sldId id="256" r:id="rId2"/>
    <p:sldId id="259" r:id="rId3"/>
    <p:sldId id="267" r:id="rId4"/>
    <p:sldId id="331" r:id="rId5"/>
    <p:sldId id="308" r:id="rId6"/>
    <p:sldId id="309" r:id="rId7"/>
    <p:sldId id="310" r:id="rId8"/>
    <p:sldId id="311" r:id="rId9"/>
    <p:sldId id="312" r:id="rId10"/>
    <p:sldId id="313" r:id="rId11"/>
    <p:sldId id="314" r:id="rId12"/>
    <p:sldId id="301" r:id="rId13"/>
    <p:sldId id="315" r:id="rId14"/>
    <p:sldId id="316" r:id="rId15"/>
    <p:sldId id="317" r:id="rId16"/>
    <p:sldId id="318" r:id="rId17"/>
    <p:sldId id="319" r:id="rId18"/>
    <p:sldId id="320" r:id="rId19"/>
    <p:sldId id="321" r:id="rId20"/>
    <p:sldId id="322" r:id="rId21"/>
    <p:sldId id="323" r:id="rId22"/>
    <p:sldId id="283" r:id="rId23"/>
    <p:sldId id="287" r:id="rId24"/>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92362" autoAdjust="0"/>
  </p:normalViewPr>
  <p:slideViewPr>
    <p:cSldViewPr snapToGrid="0" snapToObjects="1">
      <p:cViewPr varScale="1">
        <p:scale>
          <a:sx n="87" d="100"/>
          <a:sy n="87" d="100"/>
        </p:scale>
        <p:origin x="45"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3CDB1-99E6-7F4D-8D7B-4338BD24ABEB}" type="datetimeFigureOut">
              <a:rPr lang="en-SA" smtClean="0"/>
              <a:t>18/09/2023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37036-2FB2-8C45-9BE4-5492F51600B2}" type="slidenum">
              <a:rPr lang="en-SA" smtClean="0"/>
              <a:t>‹#›</a:t>
            </a:fld>
            <a:endParaRPr lang="en-SA"/>
          </a:p>
        </p:txBody>
      </p:sp>
    </p:spTree>
    <p:extLst>
      <p:ext uri="{BB962C8B-B14F-4D97-AF65-F5344CB8AC3E}">
        <p14:creationId xmlns:p14="http://schemas.microsoft.com/office/powerpoint/2010/main" val="277446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6</a:t>
            </a:fld>
            <a:endParaRPr lang="en-US"/>
          </a:p>
        </p:txBody>
      </p:sp>
    </p:spTree>
    <p:extLst>
      <p:ext uri="{BB962C8B-B14F-4D97-AF65-F5344CB8AC3E}">
        <p14:creationId xmlns:p14="http://schemas.microsoft.com/office/powerpoint/2010/main" val="322874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15</a:t>
            </a:fld>
            <a:endParaRPr lang="en-US"/>
          </a:p>
        </p:txBody>
      </p:sp>
    </p:spTree>
    <p:extLst>
      <p:ext uri="{BB962C8B-B14F-4D97-AF65-F5344CB8AC3E}">
        <p14:creationId xmlns:p14="http://schemas.microsoft.com/office/powerpoint/2010/main" val="178813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Retrospective data (medical records)</a:t>
            </a:r>
          </a:p>
          <a:p>
            <a:r>
              <a:rPr lang="en-US" dirty="0"/>
              <a:t>• Questionnaires  </a:t>
            </a:r>
          </a:p>
          <a:p>
            <a:r>
              <a:rPr lang="en-US" dirty="0"/>
              <a:t>• Interviews (Structured, Semi-Structured)</a:t>
            </a:r>
          </a:p>
          <a:p>
            <a:r>
              <a:rPr lang="en-US" dirty="0"/>
              <a:t>• Laboratory test (literature or personal knowledge should be referenced, if established test, or description should be provided in details, if not established) </a:t>
            </a:r>
          </a:p>
          <a:p>
            <a:r>
              <a:rPr lang="en-US" dirty="0"/>
              <a:t>• Clinical examinations </a:t>
            </a:r>
          </a:p>
          <a:p>
            <a:r>
              <a:rPr lang="en-US" dirty="0"/>
              <a:t>• Description of instruments, tools used for data collection, as well as the methods used to test the validity and reliability of the instrument should be provided</a:t>
            </a:r>
          </a:p>
        </p:txBody>
      </p:sp>
      <p:sp>
        <p:nvSpPr>
          <p:cNvPr id="4" name="Slide Number Placeholder 3"/>
          <p:cNvSpPr>
            <a:spLocks noGrp="1"/>
          </p:cNvSpPr>
          <p:nvPr>
            <p:ph type="sldNum" sz="quarter" idx="10"/>
          </p:nvPr>
        </p:nvSpPr>
        <p:spPr/>
        <p:txBody>
          <a:bodyPr/>
          <a:lstStyle/>
          <a:p>
            <a:fld id="{11438A72-3BAD-B14C-9CCC-89081491385F}" type="slidenum">
              <a:rPr lang="en-US" smtClean="0"/>
              <a:t>16</a:t>
            </a:fld>
            <a:endParaRPr lang="en-US"/>
          </a:p>
        </p:txBody>
      </p:sp>
    </p:spTree>
    <p:extLst>
      <p:ext uri="{BB962C8B-B14F-4D97-AF65-F5344CB8AC3E}">
        <p14:creationId xmlns:p14="http://schemas.microsoft.com/office/powerpoint/2010/main" val="27556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Retrospective data (medical records)</a:t>
            </a:r>
          </a:p>
          <a:p>
            <a:r>
              <a:rPr lang="en-US" dirty="0"/>
              <a:t>• Questionnaires  </a:t>
            </a:r>
          </a:p>
          <a:p>
            <a:r>
              <a:rPr lang="en-US" dirty="0"/>
              <a:t>• Interviews (Structured, Semi-Structured)</a:t>
            </a:r>
          </a:p>
          <a:p>
            <a:r>
              <a:rPr lang="en-US" dirty="0"/>
              <a:t>• Laboratory test (literature or personal knowledge should be referenced, if established test, or description should be provided in details, if not established) </a:t>
            </a:r>
          </a:p>
          <a:p>
            <a:r>
              <a:rPr lang="en-US" dirty="0"/>
              <a:t>• Clinical examinations </a:t>
            </a:r>
          </a:p>
          <a:p>
            <a:r>
              <a:rPr lang="en-US" dirty="0"/>
              <a:t>• Description of instruments, tools used for data collection, as well as the methods used to test the validity and reliability of the instrument should be provided</a:t>
            </a:r>
          </a:p>
        </p:txBody>
      </p:sp>
      <p:sp>
        <p:nvSpPr>
          <p:cNvPr id="4" name="Slide Number Placeholder 3"/>
          <p:cNvSpPr>
            <a:spLocks noGrp="1"/>
          </p:cNvSpPr>
          <p:nvPr>
            <p:ph type="sldNum" sz="quarter" idx="10"/>
          </p:nvPr>
        </p:nvSpPr>
        <p:spPr/>
        <p:txBody>
          <a:bodyPr/>
          <a:lstStyle/>
          <a:p>
            <a:fld id="{11438A72-3BAD-B14C-9CCC-89081491385F}" type="slidenum">
              <a:rPr lang="en-US" smtClean="0"/>
              <a:t>17</a:t>
            </a:fld>
            <a:endParaRPr lang="en-US"/>
          </a:p>
        </p:txBody>
      </p:sp>
    </p:spTree>
    <p:extLst>
      <p:ext uri="{BB962C8B-B14F-4D97-AF65-F5344CB8AC3E}">
        <p14:creationId xmlns:p14="http://schemas.microsoft.com/office/powerpoint/2010/main" val="232098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Retrospective data (medical records)</a:t>
            </a:r>
          </a:p>
          <a:p>
            <a:r>
              <a:rPr lang="en-US" dirty="0"/>
              <a:t>• Questionnaires  </a:t>
            </a:r>
          </a:p>
          <a:p>
            <a:r>
              <a:rPr lang="en-US" dirty="0"/>
              <a:t>• Interviews (Structured, Semi-Structured)</a:t>
            </a:r>
          </a:p>
          <a:p>
            <a:r>
              <a:rPr lang="en-US" dirty="0"/>
              <a:t>• Laboratory test (literature or personal knowledge should be referenced, if established test, or description should be provided in details, if not established) </a:t>
            </a:r>
          </a:p>
          <a:p>
            <a:r>
              <a:rPr lang="en-US" dirty="0"/>
              <a:t>• Clinical examinations </a:t>
            </a:r>
          </a:p>
          <a:p>
            <a:r>
              <a:rPr lang="en-US" dirty="0"/>
              <a:t>• Description of instruments, tools used for data collection, as well as the methods used to test the validity and reliability of the instrument should be provided</a:t>
            </a:r>
          </a:p>
        </p:txBody>
      </p:sp>
      <p:sp>
        <p:nvSpPr>
          <p:cNvPr id="4" name="Slide Number Placeholder 3"/>
          <p:cNvSpPr>
            <a:spLocks noGrp="1"/>
          </p:cNvSpPr>
          <p:nvPr>
            <p:ph type="sldNum" sz="quarter" idx="10"/>
          </p:nvPr>
        </p:nvSpPr>
        <p:spPr/>
        <p:txBody>
          <a:bodyPr/>
          <a:lstStyle/>
          <a:p>
            <a:fld id="{11438A72-3BAD-B14C-9CCC-89081491385F}" type="slidenum">
              <a:rPr lang="en-US" smtClean="0"/>
              <a:t>18</a:t>
            </a:fld>
            <a:endParaRPr lang="en-US"/>
          </a:p>
        </p:txBody>
      </p:sp>
    </p:spTree>
    <p:extLst>
      <p:ext uri="{BB962C8B-B14F-4D97-AF65-F5344CB8AC3E}">
        <p14:creationId xmlns:p14="http://schemas.microsoft.com/office/powerpoint/2010/main" val="733967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19</a:t>
            </a:fld>
            <a:endParaRPr lang="en-US"/>
          </a:p>
        </p:txBody>
      </p:sp>
    </p:spTree>
    <p:extLst>
      <p:ext uri="{BB962C8B-B14F-4D97-AF65-F5344CB8AC3E}">
        <p14:creationId xmlns:p14="http://schemas.microsoft.com/office/powerpoint/2010/main" val="33789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Justification for research, outline of study, risks, confidentiality, and voluntary participation should be told patients about the freedom to withdraw from the study whenever they wish to. Confidentiality indicates how the personal information obtained from the patient will be kept secret (Data safety).</a:t>
            </a:r>
          </a:p>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20</a:t>
            </a:fld>
            <a:endParaRPr lang="en-US"/>
          </a:p>
        </p:txBody>
      </p:sp>
    </p:spTree>
    <p:extLst>
      <p:ext uri="{BB962C8B-B14F-4D97-AF65-F5344CB8AC3E}">
        <p14:creationId xmlns:p14="http://schemas.microsoft.com/office/powerpoint/2010/main" val="278043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Justification for research, outline of study, risks, confidentiality, and voluntary participation should be told patients about the freedom to withdraw from the study whenever they wish to. Confidentiality indicates how the personal information obtained from the patient will be kept secret (Data safety).</a:t>
            </a:r>
          </a:p>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21</a:t>
            </a:fld>
            <a:endParaRPr lang="en-US"/>
          </a:p>
        </p:txBody>
      </p:sp>
    </p:spTree>
    <p:extLst>
      <p:ext uri="{BB962C8B-B14F-4D97-AF65-F5344CB8AC3E}">
        <p14:creationId xmlns:p14="http://schemas.microsoft.com/office/powerpoint/2010/main" val="382588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7</a:t>
            </a:fld>
            <a:endParaRPr lang="en-US"/>
          </a:p>
        </p:txBody>
      </p:sp>
    </p:spTree>
    <p:extLst>
      <p:ext uri="{BB962C8B-B14F-4D97-AF65-F5344CB8AC3E}">
        <p14:creationId xmlns:p14="http://schemas.microsoft.com/office/powerpoint/2010/main" val="423220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8</a:t>
            </a:fld>
            <a:endParaRPr lang="en-US"/>
          </a:p>
        </p:txBody>
      </p:sp>
    </p:spTree>
    <p:extLst>
      <p:ext uri="{BB962C8B-B14F-4D97-AF65-F5344CB8AC3E}">
        <p14:creationId xmlns:p14="http://schemas.microsoft.com/office/powerpoint/2010/main" val="134543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9</a:t>
            </a:fld>
            <a:endParaRPr lang="en-US"/>
          </a:p>
        </p:txBody>
      </p:sp>
    </p:spTree>
    <p:extLst>
      <p:ext uri="{BB962C8B-B14F-4D97-AF65-F5344CB8AC3E}">
        <p14:creationId xmlns:p14="http://schemas.microsoft.com/office/powerpoint/2010/main" val="265553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10</a:t>
            </a:fld>
            <a:endParaRPr lang="en-US"/>
          </a:p>
        </p:txBody>
      </p:sp>
    </p:spTree>
    <p:extLst>
      <p:ext uri="{BB962C8B-B14F-4D97-AF65-F5344CB8AC3E}">
        <p14:creationId xmlns:p14="http://schemas.microsoft.com/office/powerpoint/2010/main" val="3285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11</a:t>
            </a:fld>
            <a:endParaRPr lang="en-US"/>
          </a:p>
        </p:txBody>
      </p:sp>
    </p:spTree>
    <p:extLst>
      <p:ext uri="{BB962C8B-B14F-4D97-AF65-F5344CB8AC3E}">
        <p14:creationId xmlns:p14="http://schemas.microsoft.com/office/powerpoint/2010/main" val="107811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12</a:t>
            </a:fld>
            <a:endParaRPr lang="en-US"/>
          </a:p>
        </p:txBody>
      </p:sp>
    </p:spTree>
    <p:extLst>
      <p:ext uri="{BB962C8B-B14F-4D97-AF65-F5344CB8AC3E}">
        <p14:creationId xmlns:p14="http://schemas.microsoft.com/office/powerpoint/2010/main" val="3459081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larger sample size than needed to test the research hypothesis increases the</a:t>
            </a:r>
          </a:p>
          <a:p>
            <a:r>
              <a:rPr lang="en-US" sz="1200" b="0" i="0" u="none" strike="noStrike" kern="1200" baseline="0" dirty="0">
                <a:solidFill>
                  <a:schemeClr val="tx1"/>
                </a:solidFill>
                <a:latin typeface="+mn-lt"/>
                <a:ea typeface="+mn-ea"/>
                <a:cs typeface="+mn-cs"/>
              </a:rPr>
              <a:t>cost and duration of the study and will be unethical if it exposes human subjects to</a:t>
            </a:r>
          </a:p>
          <a:p>
            <a:r>
              <a:rPr lang="en-US" sz="1200" b="0" i="0" u="none" strike="noStrike" kern="1200" baseline="0" dirty="0">
                <a:solidFill>
                  <a:schemeClr val="tx1"/>
                </a:solidFill>
                <a:latin typeface="+mn-lt"/>
                <a:ea typeface="+mn-ea"/>
                <a:cs typeface="+mn-cs"/>
              </a:rPr>
              <a:t>any potential unnecessary risk without additional benefit. A smaller sample size than</a:t>
            </a:r>
          </a:p>
          <a:p>
            <a:r>
              <a:rPr lang="en-US" sz="1200" b="0" i="0" u="none" strike="noStrike" kern="1200" baseline="0" dirty="0">
                <a:solidFill>
                  <a:schemeClr val="tx1"/>
                </a:solidFill>
                <a:latin typeface="+mn-lt"/>
                <a:ea typeface="+mn-ea"/>
                <a:cs typeface="+mn-cs"/>
              </a:rPr>
              <a:t>needed can also be unethical if it exposes human subjects to risk with no benefit</a:t>
            </a:r>
          </a:p>
          <a:p>
            <a:r>
              <a:rPr lang="en-US" sz="1200" b="0" i="0" u="none" strike="noStrike" kern="1200" baseline="0" dirty="0">
                <a:solidFill>
                  <a:schemeClr val="tx1"/>
                </a:solidFill>
                <a:latin typeface="+mn-lt"/>
                <a:ea typeface="+mn-ea"/>
                <a:cs typeface="+mn-cs"/>
              </a:rPr>
              <a:t>to scientific knowledge. The basis on which sample size is calculated should be</a:t>
            </a:r>
          </a:p>
          <a:p>
            <a:r>
              <a:rPr lang="en-US" sz="1200" b="0" i="0" u="none" strike="noStrike" kern="1200" baseline="0" dirty="0">
                <a:solidFill>
                  <a:schemeClr val="tx1"/>
                </a:solidFill>
                <a:latin typeface="+mn-lt"/>
                <a:ea typeface="+mn-ea"/>
                <a:cs typeface="+mn-cs"/>
              </a:rPr>
              <a:t>explained in the methodology section of the protocol. Calculation of sample size has</a:t>
            </a:r>
          </a:p>
          <a:p>
            <a:r>
              <a:rPr lang="en-US" sz="1200" b="0" i="0" u="none" strike="noStrike" kern="1200" baseline="0" dirty="0">
                <a:solidFill>
                  <a:schemeClr val="tx1"/>
                </a:solidFill>
                <a:latin typeface="+mn-lt"/>
                <a:ea typeface="+mn-ea"/>
                <a:cs typeface="+mn-cs"/>
              </a:rPr>
              <a:t>been made easy by computer software programs. But the principles underlying the</a:t>
            </a:r>
          </a:p>
          <a:p>
            <a:r>
              <a:rPr lang="en-US" sz="1200" b="0" i="0" u="none" strike="noStrike" kern="1200" baseline="0" dirty="0">
                <a:solidFill>
                  <a:schemeClr val="tx1"/>
                </a:solidFill>
                <a:latin typeface="+mn-lt"/>
                <a:ea typeface="+mn-ea"/>
                <a:cs typeface="+mn-cs"/>
              </a:rPr>
              <a:t>estimation should be well understood. These have been explained in Chapter 4.</a:t>
            </a:r>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13</a:t>
            </a:fld>
            <a:endParaRPr lang="en-US"/>
          </a:p>
        </p:txBody>
      </p:sp>
    </p:spTree>
    <p:extLst>
      <p:ext uri="{BB962C8B-B14F-4D97-AF65-F5344CB8AC3E}">
        <p14:creationId xmlns:p14="http://schemas.microsoft.com/office/powerpoint/2010/main" val="332670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38A72-3BAD-B14C-9CCC-89081491385F}" type="slidenum">
              <a:rPr lang="en-US" smtClean="0"/>
              <a:t>14</a:t>
            </a:fld>
            <a:endParaRPr lang="en-US"/>
          </a:p>
        </p:txBody>
      </p:sp>
    </p:spTree>
    <p:extLst>
      <p:ext uri="{BB962C8B-B14F-4D97-AF65-F5344CB8AC3E}">
        <p14:creationId xmlns:p14="http://schemas.microsoft.com/office/powerpoint/2010/main" val="254167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6F352-6FA0-944C-BDB6-6E674CB420FF}"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C1A44-6582-DC49-B026-5ED65CA28E5F}"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96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D6F352-6FA0-944C-BDB6-6E674CB420FF}"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84241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6F352-6FA0-944C-BDB6-6E674CB420FF}"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76873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D6F352-6FA0-944C-BDB6-6E674CB420FF}"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74577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6F352-6FA0-944C-BDB6-6E674CB420FF}"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C1A44-6582-DC49-B026-5ED65CA28E5F}"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3012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6F352-6FA0-944C-BDB6-6E674CB420FF}"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37696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6F352-6FA0-944C-BDB6-6E674CB420FF}" type="datetimeFigureOut">
              <a:rPr lang="en-US" smtClean="0"/>
              <a:t>9/18/23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C1A44-6582-DC49-B026-5ED65CA28E5F}"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42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D6F352-6FA0-944C-BDB6-6E674CB420FF}"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359034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6F352-6FA0-944C-BDB6-6E674CB420FF}" type="datetimeFigureOut">
              <a:rPr lang="en-US" smtClean="0"/>
              <a:t>9/18/23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203171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6F352-6FA0-944C-BDB6-6E674CB420FF}"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C1A44-6582-DC49-B026-5ED65CA28E5F}"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47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6F352-6FA0-944C-BDB6-6E674CB420FF}"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C1A44-6582-DC49-B026-5ED65CA28E5F}" type="slidenum">
              <a:rPr lang="en-US" smtClean="0"/>
              <a:t>‹#›</a:t>
            </a:fld>
            <a:endParaRPr lang="en-US"/>
          </a:p>
        </p:txBody>
      </p:sp>
    </p:spTree>
    <p:extLst>
      <p:ext uri="{BB962C8B-B14F-4D97-AF65-F5344CB8AC3E}">
        <p14:creationId xmlns:p14="http://schemas.microsoft.com/office/powerpoint/2010/main" val="218840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BD6F352-6FA0-944C-BDB6-6E674CB420FF}" type="datetimeFigureOut">
              <a:rPr lang="en-US" smtClean="0"/>
              <a:t>9/18/23</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2D4C1A44-6582-DC49-B026-5ED65CA28E5F}" type="slidenum">
              <a:rPr lang="en-US" smtClean="0"/>
              <a:t>‹#›</a:t>
            </a:fld>
            <a:endParaRPr lang="en-US"/>
          </a:p>
        </p:txBody>
      </p:sp>
    </p:spTree>
    <p:extLst>
      <p:ext uri="{BB962C8B-B14F-4D97-AF65-F5344CB8AC3E}">
        <p14:creationId xmlns:p14="http://schemas.microsoft.com/office/powerpoint/2010/main" val="1125361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a:t>How to write a research proposal</a:t>
            </a:r>
            <a:br>
              <a:rPr lang="en-US" sz="4000" dirty="0"/>
            </a:br>
            <a:r>
              <a:rPr lang="en-US" sz="4000" dirty="0"/>
              <a:t>Research Methodology</a:t>
            </a:r>
          </a:p>
        </p:txBody>
      </p:sp>
      <p:sp>
        <p:nvSpPr>
          <p:cNvPr id="3" name="Subtitle 2"/>
          <p:cNvSpPr>
            <a:spLocks noGrp="1"/>
          </p:cNvSpPr>
          <p:nvPr>
            <p:ph type="subTitle" idx="1"/>
          </p:nvPr>
        </p:nvSpPr>
        <p:spPr/>
        <p:txBody>
          <a:bodyPr/>
          <a:lstStyle/>
          <a:p>
            <a:r>
              <a:rPr lang="en-US" dirty="0"/>
              <a:t>PHCL 435</a:t>
            </a:r>
          </a:p>
          <a:p>
            <a:r>
              <a:rPr lang="en-US" dirty="0"/>
              <a:t>Lab # 5</a:t>
            </a:r>
          </a:p>
          <a:p>
            <a:r>
              <a:rPr lang="en-US" dirty="0"/>
              <a:t>September, 2023</a:t>
            </a:r>
          </a:p>
          <a:p>
            <a:endParaRPr lang="en-US" dirty="0"/>
          </a:p>
        </p:txBody>
      </p:sp>
    </p:spTree>
    <p:extLst>
      <p:ext uri="{BB962C8B-B14F-4D97-AF65-F5344CB8AC3E}">
        <p14:creationId xmlns:p14="http://schemas.microsoft.com/office/powerpoint/2010/main" val="316163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AB65083-0E33-4BCD-93CF-B4C71F666F4B}"/>
              </a:ext>
            </a:extLst>
          </p:cNvPr>
          <p:cNvPicPr>
            <a:picLocks noChangeAspect="1"/>
          </p:cNvPicPr>
          <p:nvPr/>
        </p:nvPicPr>
        <p:blipFill>
          <a:blip r:embed="rId3"/>
          <a:stretch>
            <a:fillRect/>
          </a:stretch>
        </p:blipFill>
        <p:spPr>
          <a:xfrm>
            <a:off x="1789002" y="365125"/>
            <a:ext cx="7761915" cy="6057018"/>
          </a:xfrm>
          <a:prstGeom prst="rect">
            <a:avLst/>
          </a:prstGeom>
        </p:spPr>
      </p:pic>
      <p:sp>
        <p:nvSpPr>
          <p:cNvPr id="12" name="Rectangle 11">
            <a:extLst>
              <a:ext uri="{FF2B5EF4-FFF2-40B4-BE49-F238E27FC236}">
                <a16:creationId xmlns:a16="http://schemas.microsoft.com/office/drawing/2014/main" id="{C6A4FE42-78BC-40B4-9519-4E1AA05B2088}"/>
              </a:ext>
            </a:extLst>
          </p:cNvPr>
          <p:cNvSpPr/>
          <p:nvPr/>
        </p:nvSpPr>
        <p:spPr>
          <a:xfrm>
            <a:off x="95691" y="6680061"/>
            <a:ext cx="11770241" cy="261610"/>
          </a:xfrm>
          <a:prstGeom prst="rect">
            <a:avLst/>
          </a:prstGeom>
        </p:spPr>
        <p:txBody>
          <a:bodyPr wrap="square">
            <a:spAutoFit/>
          </a:bodyPr>
          <a:lstStyle/>
          <a:p>
            <a:r>
              <a:rPr lang="en-GB" sz="1050" dirty="0">
                <a:latin typeface="intirr"/>
              </a:rPr>
              <a:t>Strom, B.  and Kimmel S. (2006)</a:t>
            </a:r>
            <a:r>
              <a:rPr lang="en-GB" sz="1050" dirty="0"/>
              <a:t> </a:t>
            </a:r>
            <a:r>
              <a:rPr lang="en-GB" sz="1050" dirty="0">
                <a:latin typeface="intirr"/>
              </a:rPr>
              <a:t>Textbook of Pharmacoepidemiology</a:t>
            </a:r>
            <a:endParaRPr lang="en-GB" sz="1050" dirty="0"/>
          </a:p>
        </p:txBody>
      </p:sp>
    </p:spTree>
    <p:extLst>
      <p:ext uri="{BB962C8B-B14F-4D97-AF65-F5344CB8AC3E}">
        <p14:creationId xmlns:p14="http://schemas.microsoft.com/office/powerpoint/2010/main" val="386843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normAutofit fontScale="90000"/>
          </a:bodyPr>
          <a:lstStyle/>
          <a:p>
            <a:r>
              <a:rPr lang="en-US" dirty="0"/>
              <a:t>Methodology: Study population and sample / Study Setting </a:t>
            </a:r>
          </a:p>
        </p:txBody>
      </p:sp>
      <p:sp>
        <p:nvSpPr>
          <p:cNvPr id="2" name="Content Placeholder 1"/>
          <p:cNvSpPr>
            <a:spLocks noGrp="1"/>
          </p:cNvSpPr>
          <p:nvPr>
            <p:ph idx="1"/>
          </p:nvPr>
        </p:nvSpPr>
        <p:spPr/>
        <p:txBody>
          <a:bodyPr>
            <a:normAutofit/>
          </a:bodyPr>
          <a:lstStyle/>
          <a:p>
            <a:r>
              <a:rPr lang="en-US" sz="2600" dirty="0"/>
              <a:t>Where are you going to do the research and who is the study population</a:t>
            </a:r>
          </a:p>
          <a:p>
            <a:r>
              <a:rPr lang="en-US" sz="2600" dirty="0"/>
              <a:t>Population refers to all the elements (individuals, objects or substances) that meet certain criteria for inclusion. </a:t>
            </a:r>
          </a:p>
          <a:p>
            <a:r>
              <a:rPr lang="en-US" sz="2600" dirty="0"/>
              <a:t>Sample refers to subset of population which meets the inclusion criteria for enrolment into the study. </a:t>
            </a:r>
          </a:p>
          <a:p>
            <a:r>
              <a:rPr lang="en-US" sz="2600" dirty="0"/>
              <a:t>Proper definition of eligibility, inclusion, exclusion and discontinuation criteria of the study subjects should be stated. </a:t>
            </a:r>
          </a:p>
          <a:p>
            <a:endParaRPr lang="en-US" dirty="0"/>
          </a:p>
        </p:txBody>
      </p:sp>
    </p:spTree>
    <p:extLst>
      <p:ext uri="{BB962C8B-B14F-4D97-AF65-F5344CB8AC3E}">
        <p14:creationId xmlns:p14="http://schemas.microsoft.com/office/powerpoint/2010/main" val="260308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normAutofit fontScale="90000"/>
          </a:bodyPr>
          <a:lstStyle/>
          <a:p>
            <a:r>
              <a:rPr lang="en-US" dirty="0"/>
              <a:t>Methodology: Study population and sample / Study Setting </a:t>
            </a:r>
          </a:p>
        </p:txBody>
      </p:sp>
      <p:sp>
        <p:nvSpPr>
          <p:cNvPr id="2" name="Content Placeholder 1"/>
          <p:cNvSpPr>
            <a:spLocks noGrp="1"/>
          </p:cNvSpPr>
          <p:nvPr>
            <p:ph idx="1"/>
          </p:nvPr>
        </p:nvSpPr>
        <p:spPr/>
        <p:txBody>
          <a:bodyPr>
            <a:normAutofit/>
          </a:bodyPr>
          <a:lstStyle/>
          <a:p>
            <a:r>
              <a:rPr lang="en-US" sz="2600" dirty="0"/>
              <a:t>Allocation of subjects to study arms should be explained and described in details bearing in mind the concealment and randomization process.</a:t>
            </a:r>
          </a:p>
          <a:p>
            <a:r>
              <a:rPr lang="en-US" sz="2600" dirty="0"/>
              <a:t>Each step involved in the recruitment of the study subjects should be described according to the selection criteria (inclusion and exclusion criteria). </a:t>
            </a:r>
          </a:p>
          <a:p>
            <a:r>
              <a:rPr lang="en-US" sz="2600" dirty="0"/>
              <a:t>Study setting (if applicable)</a:t>
            </a:r>
          </a:p>
          <a:p>
            <a:endParaRPr lang="en-US" dirty="0"/>
          </a:p>
        </p:txBody>
      </p:sp>
    </p:spTree>
    <p:extLst>
      <p:ext uri="{BB962C8B-B14F-4D97-AF65-F5344CB8AC3E}">
        <p14:creationId xmlns:p14="http://schemas.microsoft.com/office/powerpoint/2010/main" val="416693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Sample size</a:t>
            </a:r>
          </a:p>
        </p:txBody>
      </p:sp>
      <p:sp>
        <p:nvSpPr>
          <p:cNvPr id="2" name="Content Placeholder 1"/>
          <p:cNvSpPr>
            <a:spLocks noGrp="1"/>
          </p:cNvSpPr>
          <p:nvPr>
            <p:ph idx="1"/>
          </p:nvPr>
        </p:nvSpPr>
        <p:spPr/>
        <p:txBody>
          <a:bodyPr>
            <a:normAutofit/>
          </a:bodyPr>
          <a:lstStyle/>
          <a:p>
            <a:r>
              <a:rPr lang="en-US" sz="2600" dirty="0"/>
              <a:t>Sample size calculation is recommended for economical and ethical reasons</a:t>
            </a:r>
          </a:p>
          <a:p>
            <a:r>
              <a:rPr lang="en-US" sz="2600" dirty="0"/>
              <a:t>The sampling technique should be mentioned, e.g., randomization that will be used in order to obtain a representative sample for your target population. </a:t>
            </a:r>
          </a:p>
        </p:txBody>
      </p:sp>
    </p:spTree>
    <p:extLst>
      <p:ext uri="{BB962C8B-B14F-4D97-AF65-F5344CB8AC3E}">
        <p14:creationId xmlns:p14="http://schemas.microsoft.com/office/powerpoint/2010/main" val="268311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Proposed intervention </a:t>
            </a:r>
          </a:p>
        </p:txBody>
      </p:sp>
      <p:sp>
        <p:nvSpPr>
          <p:cNvPr id="2" name="Content Placeholder 1"/>
          <p:cNvSpPr>
            <a:spLocks noGrp="1"/>
          </p:cNvSpPr>
          <p:nvPr>
            <p:ph idx="1"/>
          </p:nvPr>
        </p:nvSpPr>
        <p:spPr/>
        <p:txBody>
          <a:bodyPr>
            <a:normAutofit/>
          </a:bodyPr>
          <a:lstStyle/>
          <a:p>
            <a:r>
              <a:rPr lang="en-US" sz="2600" dirty="0"/>
              <a:t>Full description of proposed intervention should be given. </a:t>
            </a:r>
          </a:p>
          <a:p>
            <a:r>
              <a:rPr lang="en-US" sz="2600" dirty="0"/>
              <a:t>All the activities and actions should be recorded and thoroughly explained in their order of occurrence </a:t>
            </a:r>
          </a:p>
          <a:p>
            <a:pPr lvl="1"/>
            <a:r>
              <a:rPr lang="en-US" dirty="0"/>
              <a:t>When using drugs, mention both scientific and brand name, name of the manufacturing  company, city, and country. Drug route, dosage, frequency of administration, and total duration of treatment</a:t>
            </a:r>
          </a:p>
          <a:p>
            <a:pPr lvl="1"/>
            <a:r>
              <a:rPr lang="en-US" dirty="0"/>
              <a:t>When using apparatus its name should be given followed by the name of the manufacturer, city and country.</a:t>
            </a:r>
          </a:p>
        </p:txBody>
      </p:sp>
    </p:spTree>
    <p:extLst>
      <p:ext uri="{BB962C8B-B14F-4D97-AF65-F5344CB8AC3E}">
        <p14:creationId xmlns:p14="http://schemas.microsoft.com/office/powerpoint/2010/main" val="352837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Proposed intervention </a:t>
            </a:r>
          </a:p>
        </p:txBody>
      </p:sp>
      <p:sp>
        <p:nvSpPr>
          <p:cNvPr id="2" name="Content Placeholder 1"/>
          <p:cNvSpPr>
            <a:spLocks noGrp="1"/>
          </p:cNvSpPr>
          <p:nvPr>
            <p:ph idx="1"/>
          </p:nvPr>
        </p:nvSpPr>
        <p:spPr/>
        <p:txBody>
          <a:bodyPr>
            <a:normAutofit/>
          </a:bodyPr>
          <a:lstStyle/>
          <a:p>
            <a:r>
              <a:rPr lang="en-US" dirty="0"/>
              <a:t>Involved personnel should precisely define:</a:t>
            </a:r>
          </a:p>
          <a:p>
            <a:pPr lvl="1"/>
            <a:r>
              <a:rPr lang="en-US" dirty="0"/>
              <a:t>Who will be responsible for the interventions?</a:t>
            </a:r>
          </a:p>
          <a:p>
            <a:pPr lvl="1"/>
            <a:r>
              <a:rPr lang="en-US" dirty="0"/>
              <a:t>What activities each personnel will perform and with what frequency and intensity?</a:t>
            </a:r>
          </a:p>
        </p:txBody>
      </p:sp>
    </p:spTree>
    <p:extLst>
      <p:ext uri="{BB962C8B-B14F-4D97-AF65-F5344CB8AC3E}">
        <p14:creationId xmlns:p14="http://schemas.microsoft.com/office/powerpoint/2010/main" val="133927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Data collection </a:t>
            </a:r>
          </a:p>
        </p:txBody>
      </p:sp>
      <p:sp>
        <p:nvSpPr>
          <p:cNvPr id="2" name="Content Placeholder 1"/>
          <p:cNvSpPr>
            <a:spLocks noGrp="1"/>
          </p:cNvSpPr>
          <p:nvPr>
            <p:ph idx="1"/>
          </p:nvPr>
        </p:nvSpPr>
        <p:spPr/>
        <p:txBody>
          <a:bodyPr>
            <a:normAutofit/>
          </a:bodyPr>
          <a:lstStyle/>
          <a:p>
            <a:r>
              <a:rPr lang="en-US" sz="2600" dirty="0"/>
              <a:t>Time frame required for the research. </a:t>
            </a:r>
          </a:p>
          <a:p>
            <a:r>
              <a:rPr lang="en-US" sz="2600" dirty="0"/>
              <a:t>Retrospective data (medical records) </a:t>
            </a:r>
          </a:p>
          <a:p>
            <a:r>
              <a:rPr lang="en-US" sz="2600" dirty="0"/>
              <a:t>Questionnaires </a:t>
            </a:r>
          </a:p>
          <a:p>
            <a:r>
              <a:rPr lang="en-US" sz="2600" dirty="0"/>
              <a:t>Interviews (Structured, Semi-Structured) </a:t>
            </a:r>
          </a:p>
          <a:p>
            <a:r>
              <a:rPr lang="en-US" sz="2600" dirty="0"/>
              <a:t>Laboratory test (literature or personal knowledge should be referenced, if established test, or description should be provided in details, if not established) </a:t>
            </a:r>
          </a:p>
          <a:p>
            <a:r>
              <a:rPr lang="en-US" sz="2600" dirty="0"/>
              <a:t>Clinical examinations </a:t>
            </a:r>
          </a:p>
        </p:txBody>
      </p:sp>
    </p:spTree>
    <p:extLst>
      <p:ext uri="{BB962C8B-B14F-4D97-AF65-F5344CB8AC3E}">
        <p14:creationId xmlns:p14="http://schemas.microsoft.com/office/powerpoint/2010/main" val="317389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Data collection </a:t>
            </a:r>
          </a:p>
        </p:txBody>
      </p:sp>
      <p:sp>
        <p:nvSpPr>
          <p:cNvPr id="2" name="Content Placeholder 1"/>
          <p:cNvSpPr>
            <a:spLocks noGrp="1"/>
          </p:cNvSpPr>
          <p:nvPr>
            <p:ph idx="1"/>
          </p:nvPr>
        </p:nvSpPr>
        <p:spPr/>
        <p:txBody>
          <a:bodyPr>
            <a:normAutofit/>
          </a:bodyPr>
          <a:lstStyle/>
          <a:p>
            <a:r>
              <a:rPr lang="en-US" sz="2400" dirty="0">
                <a:solidFill>
                  <a:schemeClr val="accent1"/>
                </a:solidFill>
              </a:rPr>
              <a:t>Description of instruments, tools used for data collection (methods used to test the validity and reliability of the instrument should be provided)</a:t>
            </a:r>
          </a:p>
          <a:p>
            <a:r>
              <a:rPr lang="en-GB" sz="2400" dirty="0"/>
              <a:t>If the researcher </a:t>
            </a:r>
            <a:r>
              <a:rPr lang="en-US" sz="2400" dirty="0"/>
              <a:t>is planning to acquire data through interviews or questionnaires, copy of the questions used should be attached as an appendix with the proposal.</a:t>
            </a:r>
            <a:endParaRPr lang="en-US" sz="2000" dirty="0">
              <a:solidFill>
                <a:schemeClr val="accent1"/>
              </a:solidFill>
            </a:endParaRPr>
          </a:p>
        </p:txBody>
      </p:sp>
    </p:spTree>
    <p:extLst>
      <p:ext uri="{BB962C8B-B14F-4D97-AF65-F5344CB8AC3E}">
        <p14:creationId xmlns:p14="http://schemas.microsoft.com/office/powerpoint/2010/main" val="236604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Data collection </a:t>
            </a:r>
          </a:p>
        </p:txBody>
      </p:sp>
      <p:sp>
        <p:nvSpPr>
          <p:cNvPr id="2" name="Content Placeholder 1"/>
          <p:cNvSpPr>
            <a:spLocks noGrp="1"/>
          </p:cNvSpPr>
          <p:nvPr>
            <p:ph idx="1"/>
          </p:nvPr>
        </p:nvSpPr>
        <p:spPr/>
        <p:txBody>
          <a:bodyPr>
            <a:normAutofit/>
          </a:bodyPr>
          <a:lstStyle/>
          <a:p>
            <a:r>
              <a:rPr lang="en-US" b="1" dirty="0"/>
              <a:t>Data handling and record keeping</a:t>
            </a:r>
          </a:p>
          <a:p>
            <a:pPr lvl="1"/>
            <a:r>
              <a:rPr lang="en-US" dirty="0"/>
              <a:t>Describe procedures for data collection and recording (software to be used, location of the data..</a:t>
            </a:r>
            <a:r>
              <a:rPr lang="en-GB" dirty="0"/>
              <a:t>etc)</a:t>
            </a:r>
          </a:p>
          <a:p>
            <a:pPr lvl="1"/>
            <a:r>
              <a:rPr lang="en-US" dirty="0"/>
              <a:t>Detail methods implemented to ensure validity and quality of data (e.g. double entry, cross </a:t>
            </a:r>
            <a:r>
              <a:rPr lang="en-GB" dirty="0"/>
              <a:t>validation etc)</a:t>
            </a:r>
          </a:p>
          <a:p>
            <a:pPr lvl="1"/>
            <a:r>
              <a:rPr lang="en-GB" dirty="0"/>
              <a:t>Security / storage of data</a:t>
            </a:r>
          </a:p>
          <a:p>
            <a:pPr lvl="1"/>
            <a:r>
              <a:rPr lang="en-GB" dirty="0"/>
              <a:t>Records retention – duration and location</a:t>
            </a:r>
          </a:p>
        </p:txBody>
      </p:sp>
    </p:spTree>
    <p:extLst>
      <p:ext uri="{BB962C8B-B14F-4D97-AF65-F5344CB8AC3E}">
        <p14:creationId xmlns:p14="http://schemas.microsoft.com/office/powerpoint/2010/main" val="143198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Ethical considerations</a:t>
            </a:r>
          </a:p>
        </p:txBody>
      </p:sp>
      <p:sp>
        <p:nvSpPr>
          <p:cNvPr id="2" name="Content Placeholder 1"/>
          <p:cNvSpPr>
            <a:spLocks noGrp="1"/>
          </p:cNvSpPr>
          <p:nvPr>
            <p:ph idx="1"/>
          </p:nvPr>
        </p:nvSpPr>
        <p:spPr>
          <a:xfrm>
            <a:off x="838200" y="1825625"/>
            <a:ext cx="10515600" cy="4350586"/>
          </a:xfrm>
        </p:spPr>
        <p:txBody>
          <a:bodyPr>
            <a:normAutofit/>
          </a:bodyPr>
          <a:lstStyle/>
          <a:p>
            <a:r>
              <a:rPr lang="en-US" sz="2600" dirty="0"/>
              <a:t>The researcher should take special care in ensuring that ethical standards are met. </a:t>
            </a:r>
          </a:p>
          <a:p>
            <a:r>
              <a:rPr lang="en-US" sz="2600" dirty="0"/>
              <a:t>Ethical considerations refer to:</a:t>
            </a:r>
          </a:p>
          <a:p>
            <a:pPr lvl="1"/>
            <a:r>
              <a:rPr lang="en-US" dirty="0"/>
              <a:t>Protection of the participants' rights (right to self-determination, right to privacy, right to autonomy and confidentiality, right to fair treatment and right to protection from discomfort and harm), </a:t>
            </a:r>
          </a:p>
          <a:p>
            <a:pPr lvl="1"/>
            <a:r>
              <a:rPr lang="en-US" dirty="0"/>
              <a:t>Obtaining informed consent, and the institutional review process (ethical approval)</a:t>
            </a:r>
          </a:p>
          <a:p>
            <a:r>
              <a:rPr lang="en-US" sz="2600" dirty="0"/>
              <a:t>Study should not start unless approval from ethics committee is received </a:t>
            </a:r>
          </a:p>
          <a:p>
            <a:endParaRPr lang="en-US" dirty="0"/>
          </a:p>
        </p:txBody>
      </p:sp>
    </p:spTree>
    <p:extLst>
      <p:ext uri="{BB962C8B-B14F-4D97-AF65-F5344CB8AC3E}">
        <p14:creationId xmlns:p14="http://schemas.microsoft.com/office/powerpoint/2010/main" val="224786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In previous labs</a:t>
            </a:r>
            <a:r>
              <a:rPr lang="is-IS" dirty="0"/>
              <a:t>…. </a:t>
            </a:r>
            <a:endParaRPr lang="en-US" dirty="0"/>
          </a:p>
        </p:txBody>
      </p:sp>
      <p:sp>
        <p:nvSpPr>
          <p:cNvPr id="2" name="Content Placeholder 1"/>
          <p:cNvSpPr>
            <a:spLocks noGrp="1"/>
          </p:cNvSpPr>
          <p:nvPr>
            <p:ph idx="1"/>
          </p:nvPr>
        </p:nvSpPr>
        <p:spPr/>
        <p:txBody>
          <a:bodyPr/>
          <a:lstStyle/>
          <a:p>
            <a:r>
              <a:rPr lang="en-US" altLang="en-US" dirty="0"/>
              <a:t>Why we develop research questions</a:t>
            </a:r>
          </a:p>
          <a:p>
            <a:r>
              <a:rPr lang="en-US" altLang="en-US" dirty="0"/>
              <a:t>Strategies for developing research questions</a:t>
            </a:r>
          </a:p>
          <a:p>
            <a:r>
              <a:rPr lang="en-US" altLang="en-US" dirty="0"/>
              <a:t>Formulating your own research questions</a:t>
            </a:r>
          </a:p>
          <a:p>
            <a:r>
              <a:rPr lang="en-US" dirty="0"/>
              <a:t>Generating research aims and objectives</a:t>
            </a:r>
          </a:p>
          <a:p>
            <a:pPr marL="0" indent="0">
              <a:buNone/>
            </a:pPr>
            <a:endParaRPr lang="en-US" altLang="en-US" dirty="0"/>
          </a:p>
          <a:p>
            <a:pPr marL="0" indent="0">
              <a:buNone/>
            </a:pPr>
            <a:r>
              <a:rPr lang="en-US" altLang="en-US" dirty="0"/>
              <a:t>Will: </a:t>
            </a:r>
          </a:p>
          <a:p>
            <a:r>
              <a:rPr lang="en-US" altLang="en-US" dirty="0"/>
              <a:t>Work on our research methodology </a:t>
            </a:r>
          </a:p>
        </p:txBody>
      </p:sp>
    </p:spTree>
    <p:extLst>
      <p:ext uri="{BB962C8B-B14F-4D97-AF65-F5344CB8AC3E}">
        <p14:creationId xmlns:p14="http://schemas.microsoft.com/office/powerpoint/2010/main" val="15391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Ethical considerations</a:t>
            </a:r>
          </a:p>
        </p:txBody>
      </p:sp>
      <p:sp>
        <p:nvSpPr>
          <p:cNvPr id="2" name="Content Placeholder 1"/>
          <p:cNvSpPr>
            <a:spLocks noGrp="1"/>
          </p:cNvSpPr>
          <p:nvPr>
            <p:ph idx="1"/>
          </p:nvPr>
        </p:nvSpPr>
        <p:spPr>
          <a:xfrm>
            <a:off x="838200" y="1825625"/>
            <a:ext cx="10515600" cy="4350586"/>
          </a:xfrm>
        </p:spPr>
        <p:txBody>
          <a:bodyPr>
            <a:normAutofit/>
          </a:bodyPr>
          <a:lstStyle/>
          <a:p>
            <a:r>
              <a:rPr lang="en-US" sz="2400" b="1" dirty="0"/>
              <a:t>Subject information packages </a:t>
            </a:r>
            <a:r>
              <a:rPr lang="en-US" sz="2400" dirty="0"/>
              <a:t>should contain sections on:</a:t>
            </a:r>
          </a:p>
          <a:p>
            <a:pPr lvl="1"/>
            <a:r>
              <a:rPr lang="en-US" sz="2200" dirty="0"/>
              <a:t>Justification for research</a:t>
            </a:r>
          </a:p>
          <a:p>
            <a:pPr lvl="1"/>
            <a:r>
              <a:rPr lang="en-US" sz="2200" dirty="0"/>
              <a:t>Outline of study </a:t>
            </a:r>
          </a:p>
          <a:p>
            <a:pPr lvl="1"/>
            <a:r>
              <a:rPr lang="en-US" sz="2200" dirty="0"/>
              <a:t>Benefits and risks for the subjects involved</a:t>
            </a:r>
          </a:p>
          <a:p>
            <a:pPr lvl="1"/>
            <a:r>
              <a:rPr lang="en-US" sz="2200" dirty="0"/>
              <a:t>Description of the information to be gathered</a:t>
            </a:r>
          </a:p>
          <a:p>
            <a:pPr lvl="1"/>
            <a:r>
              <a:rPr lang="en-US" sz="2200" dirty="0"/>
              <a:t>Alternative treatments/approaches </a:t>
            </a:r>
          </a:p>
          <a:p>
            <a:pPr lvl="1"/>
            <a:r>
              <a:rPr lang="en-US" sz="2200" dirty="0"/>
              <a:t>Voluntary participation (freedom to withdraw from the study)</a:t>
            </a:r>
          </a:p>
          <a:p>
            <a:pPr lvl="1"/>
            <a:r>
              <a:rPr lang="en-US" sz="2200" dirty="0"/>
              <a:t>Confidentiality (how personal information will be kept secret)</a:t>
            </a:r>
          </a:p>
          <a:p>
            <a:pPr lvl="1"/>
            <a:r>
              <a:rPr lang="en-US" sz="2200" dirty="0"/>
              <a:t>Identity of the researcher and supervisor/s and contact details </a:t>
            </a:r>
            <a:endParaRPr lang="en-US" dirty="0"/>
          </a:p>
        </p:txBody>
      </p:sp>
      <p:sp>
        <p:nvSpPr>
          <p:cNvPr id="8" name="Rectangle 7">
            <a:extLst>
              <a:ext uri="{FF2B5EF4-FFF2-40B4-BE49-F238E27FC236}">
                <a16:creationId xmlns:a16="http://schemas.microsoft.com/office/drawing/2014/main" id="{AF797762-0704-4C94-A30F-68991F2F719D}"/>
              </a:ext>
            </a:extLst>
          </p:cNvPr>
          <p:cNvSpPr/>
          <p:nvPr/>
        </p:nvSpPr>
        <p:spPr>
          <a:xfrm>
            <a:off x="340242" y="6707401"/>
            <a:ext cx="9679171" cy="415498"/>
          </a:xfrm>
          <a:prstGeom prst="rect">
            <a:avLst/>
          </a:prstGeom>
        </p:spPr>
        <p:txBody>
          <a:bodyPr wrap="square">
            <a:spAutoFit/>
          </a:bodyPr>
          <a:lstStyle/>
          <a:p>
            <a:r>
              <a:rPr lang="en-US" sz="1050" dirty="0">
                <a:latin typeface="arial" panose="020B0604020202020204" pitchFamily="34" charset="0"/>
              </a:rPr>
              <a:t>Attard N. (2018). WASP (Write a Scientific Paper): Writing an academic research proposal. Early Human Development 123 (2018) 39–41</a:t>
            </a:r>
          </a:p>
          <a:p>
            <a:endParaRPr lang="en-US" sz="1050" i="0" dirty="0">
              <a:effectLst/>
              <a:latin typeface="arial" panose="020B0604020202020204" pitchFamily="34" charset="0"/>
            </a:endParaRPr>
          </a:p>
        </p:txBody>
      </p:sp>
    </p:spTree>
    <p:extLst>
      <p:ext uri="{BB962C8B-B14F-4D97-AF65-F5344CB8AC3E}">
        <p14:creationId xmlns:p14="http://schemas.microsoft.com/office/powerpoint/2010/main" val="357586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Ethical considerations</a:t>
            </a:r>
          </a:p>
        </p:txBody>
      </p:sp>
      <p:sp>
        <p:nvSpPr>
          <p:cNvPr id="2" name="Content Placeholder 1"/>
          <p:cNvSpPr>
            <a:spLocks noGrp="1"/>
          </p:cNvSpPr>
          <p:nvPr>
            <p:ph idx="1"/>
          </p:nvPr>
        </p:nvSpPr>
        <p:spPr>
          <a:xfrm>
            <a:off x="838200" y="1825625"/>
            <a:ext cx="10515600" cy="4350586"/>
          </a:xfrm>
        </p:spPr>
        <p:txBody>
          <a:bodyPr>
            <a:normAutofit/>
          </a:bodyPr>
          <a:lstStyle/>
          <a:p>
            <a:r>
              <a:rPr lang="en-US" sz="2600" dirty="0"/>
              <a:t>Informed consent needs to be obtained from the participants. </a:t>
            </a:r>
          </a:p>
          <a:p>
            <a:r>
              <a:rPr lang="en-US" sz="2600" dirty="0"/>
              <a:t>The consent form should contain details discussed previously under the subject information package</a:t>
            </a:r>
          </a:p>
          <a:p>
            <a:r>
              <a:rPr lang="en-US" sz="2600" dirty="0"/>
              <a:t>Subjects are entitled to a copy of the signed consent.</a:t>
            </a:r>
          </a:p>
          <a:p>
            <a:pPr marL="457200" lvl="1" indent="0">
              <a:buNone/>
            </a:pPr>
            <a:endParaRPr lang="en-US" sz="2600" dirty="0"/>
          </a:p>
        </p:txBody>
      </p:sp>
      <p:sp>
        <p:nvSpPr>
          <p:cNvPr id="8" name="Rectangle 7">
            <a:extLst>
              <a:ext uri="{FF2B5EF4-FFF2-40B4-BE49-F238E27FC236}">
                <a16:creationId xmlns:a16="http://schemas.microsoft.com/office/drawing/2014/main" id="{AF797762-0704-4C94-A30F-68991F2F719D}"/>
              </a:ext>
            </a:extLst>
          </p:cNvPr>
          <p:cNvSpPr/>
          <p:nvPr/>
        </p:nvSpPr>
        <p:spPr>
          <a:xfrm>
            <a:off x="340242" y="6707401"/>
            <a:ext cx="9679171" cy="415498"/>
          </a:xfrm>
          <a:prstGeom prst="rect">
            <a:avLst/>
          </a:prstGeom>
        </p:spPr>
        <p:txBody>
          <a:bodyPr wrap="square">
            <a:spAutoFit/>
          </a:bodyPr>
          <a:lstStyle/>
          <a:p>
            <a:r>
              <a:rPr lang="en-US" sz="1050" dirty="0">
                <a:latin typeface="arial" panose="020B0604020202020204" pitchFamily="34" charset="0"/>
              </a:rPr>
              <a:t>Attard N. (2018). WASP (Write a Scientific Paper): Writing an academic research proposal. Early Human Development 123 (2018) 39–41</a:t>
            </a:r>
          </a:p>
          <a:p>
            <a:endParaRPr lang="en-US" sz="1050" i="0" dirty="0">
              <a:effectLst/>
              <a:latin typeface="arial" panose="020B0604020202020204" pitchFamily="34" charset="0"/>
            </a:endParaRPr>
          </a:p>
        </p:txBody>
      </p:sp>
    </p:spTree>
    <p:extLst>
      <p:ext uri="{BB962C8B-B14F-4D97-AF65-F5344CB8AC3E}">
        <p14:creationId xmlns:p14="http://schemas.microsoft.com/office/powerpoint/2010/main" val="208538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References </a:t>
            </a:r>
          </a:p>
        </p:txBody>
      </p:sp>
      <p:sp>
        <p:nvSpPr>
          <p:cNvPr id="2" name="Content Placeholder 1"/>
          <p:cNvSpPr>
            <a:spLocks noGrp="1"/>
          </p:cNvSpPr>
          <p:nvPr>
            <p:ph idx="1"/>
          </p:nvPr>
        </p:nvSpPr>
        <p:spPr/>
        <p:txBody>
          <a:bodyPr>
            <a:normAutofit/>
          </a:bodyPr>
          <a:lstStyle/>
          <a:p>
            <a:r>
              <a:rPr lang="en-US" sz="2000" dirty="0" err="1"/>
              <a:t>Sudheesh</a:t>
            </a:r>
            <a:r>
              <a:rPr lang="en-US" sz="2000" dirty="0"/>
              <a:t>, K., </a:t>
            </a:r>
            <a:r>
              <a:rPr lang="en-US" sz="2000" dirty="0" err="1"/>
              <a:t>Duggappa</a:t>
            </a:r>
            <a:r>
              <a:rPr lang="en-US" sz="2000" dirty="0"/>
              <a:t>, D. R., &amp; </a:t>
            </a:r>
            <a:r>
              <a:rPr lang="en-US" sz="2000" dirty="0" err="1"/>
              <a:t>Nethra</a:t>
            </a:r>
            <a:r>
              <a:rPr lang="en-US" sz="2000" dirty="0"/>
              <a:t>, S. S. (2016). How to write a research proposal?. </a:t>
            </a:r>
            <a:r>
              <a:rPr lang="en-US" sz="2000" i="1" dirty="0"/>
              <a:t>Indian journal of </a:t>
            </a:r>
            <a:r>
              <a:rPr lang="en-US" sz="2000" i="1" dirty="0" err="1"/>
              <a:t>anaesthesia</a:t>
            </a:r>
            <a:r>
              <a:rPr lang="en-US" sz="2000" dirty="0"/>
              <a:t>, </a:t>
            </a:r>
            <a:r>
              <a:rPr lang="en-US" sz="2000" i="1" dirty="0"/>
              <a:t>60</a:t>
            </a:r>
            <a:r>
              <a:rPr lang="en-US" sz="2000" dirty="0"/>
              <a:t>(9), 631.</a:t>
            </a:r>
          </a:p>
          <a:p>
            <a:r>
              <a:rPr lang="en-US" sz="2000" dirty="0"/>
              <a:t>Al </a:t>
            </a:r>
            <a:r>
              <a:rPr lang="en-US" sz="2000" dirty="0" err="1"/>
              <a:t>JunDi</a:t>
            </a:r>
            <a:r>
              <a:rPr lang="en-US" sz="2000" dirty="0"/>
              <a:t>, A., &amp; </a:t>
            </a:r>
            <a:r>
              <a:rPr lang="en-US" sz="2000" dirty="0" err="1"/>
              <a:t>SAkkA</a:t>
            </a:r>
            <a:r>
              <a:rPr lang="en-US" sz="2000" dirty="0"/>
              <a:t>, S. (2016). Protocol Writing in Clinical Research. </a:t>
            </a:r>
            <a:r>
              <a:rPr lang="en-US" sz="2000" i="1" dirty="0"/>
              <a:t>Journal of clinical and diagnostic research: JCDR</a:t>
            </a:r>
            <a:r>
              <a:rPr lang="en-US" sz="2000" dirty="0"/>
              <a:t>, </a:t>
            </a:r>
            <a:r>
              <a:rPr lang="en-US" sz="2000" i="1" dirty="0"/>
              <a:t>10</a:t>
            </a:r>
            <a:r>
              <a:rPr lang="en-US" sz="2000" dirty="0"/>
              <a:t>(11), ZE10.</a:t>
            </a:r>
          </a:p>
          <a:p>
            <a:r>
              <a:rPr lang="en-GB" sz="2000" dirty="0"/>
              <a:t>Birmingham City University :How to write a research proposal</a:t>
            </a:r>
          </a:p>
          <a:p>
            <a:r>
              <a:rPr lang="en-US" sz="2000" dirty="0"/>
              <a:t>Attard N. (2018). WASP (Write a Scientific Paper): Writing an academic research proposal. Early Human Development 123 (2018) 39–41</a:t>
            </a:r>
          </a:p>
          <a:p>
            <a:endParaRPr lang="en-GB" sz="2000" dirty="0"/>
          </a:p>
          <a:p>
            <a:pPr lvl="0"/>
            <a:endParaRPr lang="en-GB" sz="2000" dirty="0"/>
          </a:p>
        </p:txBody>
      </p:sp>
    </p:spTree>
    <p:extLst>
      <p:ext uri="{BB962C8B-B14F-4D97-AF65-F5344CB8AC3E}">
        <p14:creationId xmlns:p14="http://schemas.microsoft.com/office/powerpoint/2010/main" val="225981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2270975" y="2310685"/>
            <a:ext cx="10972800" cy="990600"/>
          </a:xfrm>
        </p:spPr>
        <p:txBody>
          <a:bodyPr/>
          <a:lstStyle/>
          <a:p>
            <a:r>
              <a:rPr lang="en-US" dirty="0"/>
              <a:t>Questions </a:t>
            </a:r>
          </a:p>
        </p:txBody>
      </p:sp>
      <p:pic>
        <p:nvPicPr>
          <p:cNvPr id="2050" name="Picture 2" descr="Image result for questions free clipart">
            <a:extLst>
              <a:ext uri="{FF2B5EF4-FFF2-40B4-BE49-F238E27FC236}">
                <a16:creationId xmlns:a16="http://schemas.microsoft.com/office/drawing/2014/main" id="{349B61CB-3600-4687-87B0-25C9354FB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596" y="497445"/>
            <a:ext cx="3908130" cy="521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Elements of research proposal</a:t>
            </a:r>
          </a:p>
        </p:txBody>
      </p:sp>
      <p:sp>
        <p:nvSpPr>
          <p:cNvPr id="2" name="Content Placeholder 1"/>
          <p:cNvSpPr>
            <a:spLocks noGrp="1"/>
          </p:cNvSpPr>
          <p:nvPr>
            <p:ph idx="1"/>
          </p:nvPr>
        </p:nvSpPr>
        <p:spPr>
          <a:xfrm>
            <a:off x="838200" y="1485900"/>
            <a:ext cx="10515600" cy="4691063"/>
          </a:xfrm>
        </p:spPr>
        <p:txBody>
          <a:bodyPr>
            <a:normAutofit/>
          </a:bodyPr>
          <a:lstStyle/>
          <a:p>
            <a:r>
              <a:rPr lang="en-US" sz="2600" dirty="0"/>
              <a:t>Title</a:t>
            </a:r>
          </a:p>
          <a:p>
            <a:r>
              <a:rPr lang="en-US" sz="2600" dirty="0"/>
              <a:t>Abstract</a:t>
            </a:r>
          </a:p>
          <a:p>
            <a:r>
              <a:rPr lang="en-US" sz="2600" dirty="0"/>
              <a:t>Table of content</a:t>
            </a:r>
          </a:p>
          <a:p>
            <a:r>
              <a:rPr lang="en-US" sz="2600" dirty="0"/>
              <a:t>Scientific background and literature review (Research Justification)</a:t>
            </a:r>
          </a:p>
          <a:p>
            <a:r>
              <a:rPr lang="en-US" sz="2600" dirty="0"/>
              <a:t>Research aims and objectives</a:t>
            </a:r>
          </a:p>
          <a:p>
            <a:r>
              <a:rPr lang="en-US" sz="2600" dirty="0"/>
              <a:t>Methodology</a:t>
            </a:r>
          </a:p>
          <a:p>
            <a:r>
              <a:rPr lang="en-US" sz="2600" dirty="0"/>
              <a:t>Work plan (Gantt chart) </a:t>
            </a:r>
          </a:p>
          <a:p>
            <a:r>
              <a:rPr lang="en-US" sz="2600" dirty="0"/>
              <a:t>References</a:t>
            </a:r>
          </a:p>
          <a:p>
            <a:r>
              <a:rPr lang="en-US" sz="2600" dirty="0"/>
              <a:t>Appendices </a:t>
            </a:r>
          </a:p>
        </p:txBody>
      </p:sp>
      <p:sp>
        <p:nvSpPr>
          <p:cNvPr id="3" name="Rectangle 2"/>
          <p:cNvSpPr/>
          <p:nvPr/>
        </p:nvSpPr>
        <p:spPr>
          <a:xfrm>
            <a:off x="558800" y="1371601"/>
            <a:ext cx="11074400" cy="2488018"/>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8800" y="3859620"/>
            <a:ext cx="11074400" cy="18553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74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4E1-F353-2A49-94DE-8019E5E1869E}"/>
              </a:ext>
            </a:extLst>
          </p:cNvPr>
          <p:cNvSpPr>
            <a:spLocks noGrp="1"/>
          </p:cNvSpPr>
          <p:nvPr>
            <p:ph type="title"/>
          </p:nvPr>
        </p:nvSpPr>
        <p:spPr>
          <a:xfrm>
            <a:off x="609599" y="1422042"/>
            <a:ext cx="10972800" cy="990600"/>
          </a:xfrm>
        </p:spPr>
        <p:txBody>
          <a:bodyPr/>
          <a:lstStyle/>
          <a:p>
            <a:pPr algn="ctr"/>
            <a:r>
              <a:rPr lang="en-US" dirty="0"/>
              <a:t>How to write a proposal methodology?</a:t>
            </a:r>
            <a:endParaRPr lang="en-SA" dirty="0"/>
          </a:p>
        </p:txBody>
      </p:sp>
      <p:pic>
        <p:nvPicPr>
          <p:cNvPr id="4" name="Picture 2">
            <a:extLst>
              <a:ext uri="{FF2B5EF4-FFF2-40B4-BE49-F238E27FC236}">
                <a16:creationId xmlns:a16="http://schemas.microsoft.com/office/drawing/2014/main" id="{F029B4CD-A490-5042-BCAC-02831DB46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504" y="2214079"/>
            <a:ext cx="6375008" cy="459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30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What is your research methodology? </a:t>
            </a:r>
          </a:p>
        </p:txBody>
      </p:sp>
      <p:sp>
        <p:nvSpPr>
          <p:cNvPr id="2" name="Content Placeholder 1"/>
          <p:cNvSpPr>
            <a:spLocks noGrp="1"/>
          </p:cNvSpPr>
          <p:nvPr>
            <p:ph idx="1"/>
          </p:nvPr>
        </p:nvSpPr>
        <p:spPr/>
        <p:txBody>
          <a:bodyPr>
            <a:normAutofit/>
          </a:bodyPr>
          <a:lstStyle/>
          <a:p>
            <a:r>
              <a:rPr lang="en-US" dirty="0"/>
              <a:t>Simply: </a:t>
            </a:r>
          </a:p>
          <a:p>
            <a:pPr marL="0" indent="0">
              <a:buNone/>
            </a:pPr>
            <a:endParaRPr lang="en-US" sz="3600" dirty="0">
              <a:solidFill>
                <a:schemeClr val="accent1"/>
              </a:solidFill>
            </a:endParaRPr>
          </a:p>
          <a:p>
            <a:pPr marL="0" indent="0" algn="ctr">
              <a:buNone/>
            </a:pPr>
            <a:r>
              <a:rPr lang="en-US" sz="4400" dirty="0">
                <a:solidFill>
                  <a:schemeClr val="accent1"/>
                </a:solidFill>
              </a:rPr>
              <a:t>How are you going to conduct your research?</a:t>
            </a:r>
          </a:p>
        </p:txBody>
      </p:sp>
    </p:spTree>
    <p:extLst>
      <p:ext uri="{BB962C8B-B14F-4D97-AF65-F5344CB8AC3E}">
        <p14:creationId xmlns:p14="http://schemas.microsoft.com/office/powerpoint/2010/main" val="381832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a:t>
            </a:r>
          </a:p>
        </p:txBody>
      </p:sp>
      <p:sp>
        <p:nvSpPr>
          <p:cNvPr id="2" name="Content Placeholder 1"/>
          <p:cNvSpPr>
            <a:spLocks noGrp="1"/>
          </p:cNvSpPr>
          <p:nvPr>
            <p:ph idx="1"/>
          </p:nvPr>
        </p:nvSpPr>
        <p:spPr/>
        <p:txBody>
          <a:bodyPr>
            <a:normAutofit/>
          </a:bodyPr>
          <a:lstStyle/>
          <a:p>
            <a:r>
              <a:rPr lang="en-US" sz="2600" dirty="0"/>
              <a:t>It describes in detail </a:t>
            </a:r>
            <a:r>
              <a:rPr lang="en-US" sz="2600" u="sng" dirty="0"/>
              <a:t>‘Where’, ‘Who’, ‘How’ </a:t>
            </a:r>
            <a:r>
              <a:rPr lang="en-US" sz="2600" dirty="0"/>
              <a:t>the research will be conducted. </a:t>
            </a:r>
          </a:p>
          <a:p>
            <a:r>
              <a:rPr lang="en-US" sz="2600" dirty="0"/>
              <a:t>It explains the </a:t>
            </a:r>
            <a:r>
              <a:rPr lang="en-US" sz="2600" u="sng" dirty="0">
                <a:solidFill>
                  <a:srgbClr val="FF0000"/>
                </a:solidFill>
              </a:rPr>
              <a:t>study design </a:t>
            </a:r>
            <a:r>
              <a:rPr lang="en-US" sz="2600" dirty="0"/>
              <a:t>and procedures and techniques used to achieve the proposed objectives. </a:t>
            </a:r>
          </a:p>
          <a:p>
            <a:r>
              <a:rPr lang="en-US" sz="2600" dirty="0"/>
              <a:t>It defines the variables and demonstrates in detail </a:t>
            </a:r>
            <a:r>
              <a:rPr lang="en-US" sz="2600" u="sng" dirty="0"/>
              <a:t>how </a:t>
            </a:r>
            <a:r>
              <a:rPr lang="en-US" sz="2600" dirty="0"/>
              <a:t>the variables will be </a:t>
            </a:r>
            <a:r>
              <a:rPr lang="en-US" sz="2600" u="sng" dirty="0">
                <a:solidFill>
                  <a:srgbClr val="FF0000"/>
                </a:solidFill>
              </a:rPr>
              <a:t>measured</a:t>
            </a:r>
            <a:r>
              <a:rPr lang="en-US" sz="2600" dirty="0"/>
              <a:t>. </a:t>
            </a:r>
          </a:p>
          <a:p>
            <a:r>
              <a:rPr lang="en-US" sz="2600" dirty="0"/>
              <a:t>It details the proposed methodology for </a:t>
            </a:r>
            <a:r>
              <a:rPr lang="en-US" sz="2600" u="sng" dirty="0">
                <a:solidFill>
                  <a:srgbClr val="FF0000"/>
                </a:solidFill>
              </a:rPr>
              <a:t>data gathering </a:t>
            </a:r>
            <a:r>
              <a:rPr lang="en-US" sz="2600" dirty="0"/>
              <a:t>and processing.</a:t>
            </a:r>
          </a:p>
        </p:txBody>
      </p:sp>
    </p:spTree>
    <p:extLst>
      <p:ext uri="{BB962C8B-B14F-4D97-AF65-F5344CB8AC3E}">
        <p14:creationId xmlns:p14="http://schemas.microsoft.com/office/powerpoint/2010/main" val="24140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a:t>
            </a:r>
          </a:p>
        </p:txBody>
      </p:sp>
      <p:sp>
        <p:nvSpPr>
          <p:cNvPr id="2" name="Content Placeholder 1"/>
          <p:cNvSpPr>
            <a:spLocks noGrp="1"/>
          </p:cNvSpPr>
          <p:nvPr>
            <p:ph idx="1"/>
          </p:nvPr>
        </p:nvSpPr>
        <p:spPr/>
        <p:txBody>
          <a:bodyPr/>
          <a:lstStyle/>
          <a:p>
            <a:pPr marL="514350" indent="-514350">
              <a:buFont typeface="+mj-lt"/>
              <a:buAutoNum type="alphaLcParenR"/>
            </a:pPr>
            <a:r>
              <a:rPr lang="en-US" dirty="0"/>
              <a:t>Study design</a:t>
            </a:r>
          </a:p>
          <a:p>
            <a:pPr marL="514350" indent="-514350">
              <a:buFont typeface="+mj-lt"/>
              <a:buAutoNum type="alphaLcParenR"/>
            </a:pPr>
            <a:r>
              <a:rPr lang="en-US" dirty="0"/>
              <a:t>Study population and sample</a:t>
            </a:r>
          </a:p>
          <a:p>
            <a:pPr marL="514350" indent="-514350">
              <a:buFont typeface="+mj-lt"/>
              <a:buAutoNum type="alphaLcParenR"/>
            </a:pPr>
            <a:r>
              <a:rPr lang="en-US" dirty="0"/>
              <a:t>Sample size</a:t>
            </a:r>
          </a:p>
          <a:p>
            <a:pPr marL="514350" indent="-514350">
              <a:buFont typeface="+mj-lt"/>
              <a:buAutoNum type="alphaLcParenR"/>
            </a:pPr>
            <a:r>
              <a:rPr lang="en-US" dirty="0"/>
              <a:t>Proposed intervention </a:t>
            </a:r>
          </a:p>
          <a:p>
            <a:pPr marL="514350" indent="-514350">
              <a:buFont typeface="+mj-lt"/>
              <a:buAutoNum type="alphaLcParenR"/>
            </a:pPr>
            <a:r>
              <a:rPr lang="en-US" dirty="0"/>
              <a:t>Data collection methods, instruments used</a:t>
            </a:r>
          </a:p>
          <a:p>
            <a:pPr marL="514350" indent="-514350">
              <a:buFont typeface="+mj-lt"/>
              <a:buAutoNum type="alphaLcParenR"/>
            </a:pPr>
            <a:r>
              <a:rPr lang="en-US" dirty="0"/>
              <a:t>Ethical considerations</a:t>
            </a:r>
          </a:p>
          <a:p>
            <a:pPr marL="514350" indent="-514350">
              <a:buFont typeface="+mj-lt"/>
              <a:buAutoNum type="alphaLcParenR"/>
            </a:pPr>
            <a:r>
              <a:rPr lang="en-US" dirty="0"/>
              <a:t>Statistical Analysis</a:t>
            </a:r>
          </a:p>
          <a:p>
            <a:pPr marL="514350" indent="-514350">
              <a:buFont typeface="+mj-lt"/>
              <a:buAutoNum type="alphaLcParenR"/>
            </a:pPr>
            <a:endParaRPr lang="en-US" dirty="0"/>
          </a:p>
        </p:txBody>
      </p:sp>
    </p:spTree>
    <p:extLst>
      <p:ext uri="{BB962C8B-B14F-4D97-AF65-F5344CB8AC3E}">
        <p14:creationId xmlns:p14="http://schemas.microsoft.com/office/powerpoint/2010/main" val="55161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Study design </a:t>
            </a:r>
          </a:p>
        </p:txBody>
      </p:sp>
      <p:sp>
        <p:nvSpPr>
          <p:cNvPr id="2" name="Content Placeholder 1"/>
          <p:cNvSpPr>
            <a:spLocks noGrp="1"/>
          </p:cNvSpPr>
          <p:nvPr>
            <p:ph idx="1"/>
          </p:nvPr>
        </p:nvSpPr>
        <p:spPr/>
        <p:txBody>
          <a:bodyPr>
            <a:normAutofit/>
          </a:bodyPr>
          <a:lstStyle/>
          <a:p>
            <a:r>
              <a:rPr lang="en-US" sz="2600" dirty="0"/>
              <a:t>Cross-sectional, case-control, RCT, </a:t>
            </a:r>
            <a:r>
              <a:rPr lang="en-US" sz="2600" dirty="0" err="1"/>
              <a:t>etc</a:t>
            </a:r>
            <a:r>
              <a:rPr lang="is-IS" sz="2600" dirty="0"/>
              <a:t>…</a:t>
            </a:r>
          </a:p>
          <a:p>
            <a:r>
              <a:rPr lang="en-US" sz="2600" dirty="0"/>
              <a:t>Proper selection of the study design is important to attain reliable and valid scientific results</a:t>
            </a:r>
          </a:p>
          <a:p>
            <a:r>
              <a:rPr lang="en-US" sz="2600" dirty="0"/>
              <a:t>Proper explanation should be given as to why a particular design was chosen (on the basis of proposed objectives and availability of resources)</a:t>
            </a:r>
          </a:p>
        </p:txBody>
      </p:sp>
    </p:spTree>
    <p:extLst>
      <p:ext uri="{BB962C8B-B14F-4D97-AF65-F5344CB8AC3E}">
        <p14:creationId xmlns:p14="http://schemas.microsoft.com/office/powerpoint/2010/main" val="213972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0" y="5829300"/>
            <a:ext cx="9329738"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Methodology: Study design </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308" y="2053820"/>
            <a:ext cx="7424184" cy="3831288"/>
          </a:xfrm>
        </p:spPr>
      </p:pic>
      <p:sp>
        <p:nvSpPr>
          <p:cNvPr id="8" name="Rectangle 7"/>
          <p:cNvSpPr/>
          <p:nvPr/>
        </p:nvSpPr>
        <p:spPr>
          <a:xfrm>
            <a:off x="-73315" y="6692640"/>
            <a:ext cx="8931349" cy="253916"/>
          </a:xfrm>
          <a:prstGeom prst="rect">
            <a:avLst/>
          </a:prstGeom>
        </p:spPr>
        <p:txBody>
          <a:bodyPr wrap="square">
            <a:spAutoFit/>
          </a:bodyPr>
          <a:lstStyle/>
          <a:p>
            <a:r>
              <a:rPr lang="en-US" sz="1050" dirty="0"/>
              <a:t>* Al </a:t>
            </a:r>
            <a:r>
              <a:rPr lang="en-US" sz="1050" dirty="0" err="1"/>
              <a:t>Jundi</a:t>
            </a:r>
            <a:r>
              <a:rPr lang="en-US" sz="1050" dirty="0"/>
              <a:t>, A., &amp; </a:t>
            </a:r>
            <a:r>
              <a:rPr lang="en-US" sz="1050" dirty="0" err="1"/>
              <a:t>Sakka</a:t>
            </a:r>
            <a:r>
              <a:rPr lang="en-US" sz="1050" dirty="0"/>
              <a:t>, S. (2016). Protocol Writing in Clinical Research. </a:t>
            </a:r>
            <a:r>
              <a:rPr lang="en-US" sz="1050" i="1" dirty="0"/>
              <a:t>Journal of clinical and diagnostic research: JCDR</a:t>
            </a:r>
            <a:r>
              <a:rPr lang="en-US" sz="1050" dirty="0"/>
              <a:t>, </a:t>
            </a:r>
            <a:r>
              <a:rPr lang="en-US" sz="1050" i="1" dirty="0"/>
              <a:t>10</a:t>
            </a:r>
            <a:r>
              <a:rPr lang="en-US" sz="1050" dirty="0"/>
              <a:t>(11), ZE10.</a:t>
            </a:r>
          </a:p>
        </p:txBody>
      </p:sp>
    </p:spTree>
    <p:extLst>
      <p:ext uri="{BB962C8B-B14F-4D97-AF65-F5344CB8AC3E}">
        <p14:creationId xmlns:p14="http://schemas.microsoft.com/office/powerpoint/2010/main" val="3034674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1556</Words>
  <Application>Microsoft Office PowerPoint</Application>
  <PresentationFormat>Widescreen</PresentationFormat>
  <Paragraphs>156</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How to write a research proposal Research Methodology</vt:lpstr>
      <vt:lpstr>In previous labs…. </vt:lpstr>
      <vt:lpstr>Elements of research proposal</vt:lpstr>
      <vt:lpstr>How to write a proposal methodology?</vt:lpstr>
      <vt:lpstr>What is your research methodology? </vt:lpstr>
      <vt:lpstr>Methodology </vt:lpstr>
      <vt:lpstr>Methodology </vt:lpstr>
      <vt:lpstr>Methodology: Study design </vt:lpstr>
      <vt:lpstr>Methodology: Study design </vt:lpstr>
      <vt:lpstr>PowerPoint Presentation</vt:lpstr>
      <vt:lpstr>Methodology: Study population and sample / Study Setting </vt:lpstr>
      <vt:lpstr>Methodology: Study population and sample / Study Setting </vt:lpstr>
      <vt:lpstr>Methodology: Sample size</vt:lpstr>
      <vt:lpstr>Methodology: Proposed intervention </vt:lpstr>
      <vt:lpstr>Methodology: Proposed intervention </vt:lpstr>
      <vt:lpstr>Methodology: Data collection </vt:lpstr>
      <vt:lpstr>Methodology: Data collection </vt:lpstr>
      <vt:lpstr>Methodology: Data collection </vt:lpstr>
      <vt:lpstr>Ethical considerations</vt:lpstr>
      <vt:lpstr>Ethical considerations</vt:lpstr>
      <vt:lpstr>Ethical considerations</vt:lpstr>
      <vt:lpstr>References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estimates</dc:title>
  <dc:creator>Microsoft Office User</dc:creator>
  <cp:lastModifiedBy>Yasser Albogami</cp:lastModifiedBy>
  <cp:revision>30</cp:revision>
  <dcterms:created xsi:type="dcterms:W3CDTF">2020-09-10T13:02:32Z</dcterms:created>
  <dcterms:modified xsi:type="dcterms:W3CDTF">2023-09-18T09:20:59Z</dcterms:modified>
</cp:coreProperties>
</file>