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1"/>
  </p:sldMasterIdLst>
  <p:notesMasterIdLst>
    <p:notesMasterId r:id="rId58"/>
  </p:notesMasterIdLst>
  <p:handoutMasterIdLst>
    <p:handoutMasterId r:id="rId59"/>
  </p:handoutMasterIdLst>
  <p:sldIdLst>
    <p:sldId id="256" r:id="rId2"/>
    <p:sldId id="478" r:id="rId3"/>
    <p:sldId id="479" r:id="rId4"/>
    <p:sldId id="464" r:id="rId5"/>
    <p:sldId id="439" r:id="rId6"/>
    <p:sldId id="347" r:id="rId7"/>
    <p:sldId id="483" r:id="rId8"/>
    <p:sldId id="334" r:id="rId9"/>
    <p:sldId id="344" r:id="rId10"/>
    <p:sldId id="345" r:id="rId11"/>
    <p:sldId id="346" r:id="rId12"/>
    <p:sldId id="469" r:id="rId13"/>
    <p:sldId id="338" r:id="rId14"/>
    <p:sldId id="481" r:id="rId15"/>
    <p:sldId id="452" r:id="rId16"/>
    <p:sldId id="348" r:id="rId17"/>
    <p:sldId id="484" r:id="rId18"/>
    <p:sldId id="342" r:id="rId19"/>
    <p:sldId id="482" r:id="rId20"/>
    <p:sldId id="343" r:id="rId21"/>
    <p:sldId id="352" r:id="rId22"/>
    <p:sldId id="471" r:id="rId23"/>
    <p:sldId id="353" r:id="rId24"/>
    <p:sldId id="453" r:id="rId25"/>
    <p:sldId id="485" r:id="rId26"/>
    <p:sldId id="363" r:id="rId27"/>
    <p:sldId id="372" r:id="rId28"/>
    <p:sldId id="378" r:id="rId29"/>
    <p:sldId id="379" r:id="rId30"/>
    <p:sldId id="364" r:id="rId31"/>
    <p:sldId id="376" r:id="rId32"/>
    <p:sldId id="454" r:id="rId33"/>
    <p:sldId id="380" r:id="rId34"/>
    <p:sldId id="377" r:id="rId35"/>
    <p:sldId id="381" r:id="rId36"/>
    <p:sldId id="435" r:id="rId37"/>
    <p:sldId id="382" r:id="rId38"/>
    <p:sldId id="383" r:id="rId39"/>
    <p:sldId id="384" r:id="rId40"/>
    <p:sldId id="385" r:id="rId41"/>
    <p:sldId id="434" r:id="rId42"/>
    <p:sldId id="390" r:id="rId43"/>
    <p:sldId id="467" r:id="rId44"/>
    <p:sldId id="386" r:id="rId45"/>
    <p:sldId id="393" r:id="rId46"/>
    <p:sldId id="395" r:id="rId47"/>
    <p:sldId id="396" r:id="rId48"/>
    <p:sldId id="398" r:id="rId49"/>
    <p:sldId id="455" r:id="rId50"/>
    <p:sldId id="369" r:id="rId51"/>
    <p:sldId id="456" r:id="rId52"/>
    <p:sldId id="307" r:id="rId53"/>
    <p:sldId id="304" r:id="rId54"/>
    <p:sldId id="306" r:id="rId55"/>
    <p:sldId id="468" r:id="rId56"/>
    <p:sldId id="371" r:id="rId5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2"/>
  </p:normalViewPr>
  <p:slideViewPr>
    <p:cSldViewPr>
      <p:cViewPr varScale="1">
        <p:scale>
          <a:sx n="92" d="100"/>
          <a:sy n="92" d="100"/>
        </p:scale>
        <p:origin x="21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-33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62AF3A-903A-4378-AD11-EE18951AE4A5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B3BA8D2C-9A3B-4DDE-88C4-28495F9465B7}">
      <dgm:prSet/>
      <dgm:spPr/>
      <dgm:t>
        <a:bodyPr/>
        <a:lstStyle/>
        <a:p>
          <a:r>
            <a:rPr lang="en-GB" dirty="0"/>
            <a:t>It is often used to compare the characteristics of different groups or to measure changes over time. </a:t>
          </a:r>
          <a:endParaRPr lang="en-US" dirty="0"/>
        </a:p>
      </dgm:t>
    </dgm:pt>
    <dgm:pt modelId="{D3AC46D3-DC29-4A4F-A839-FD0A0DAF88DF}" type="parTrans" cxnId="{220DBAA0-8588-4B2D-8EDD-8ED8733417D2}">
      <dgm:prSet/>
      <dgm:spPr/>
      <dgm:t>
        <a:bodyPr/>
        <a:lstStyle/>
        <a:p>
          <a:endParaRPr lang="en-US"/>
        </a:p>
      </dgm:t>
    </dgm:pt>
    <dgm:pt modelId="{96E03012-7675-4308-8031-1A103BC5DC66}" type="sibTrans" cxnId="{220DBAA0-8588-4B2D-8EDD-8ED8733417D2}">
      <dgm:prSet/>
      <dgm:spPr/>
      <dgm:t>
        <a:bodyPr/>
        <a:lstStyle/>
        <a:p>
          <a:endParaRPr lang="en-US"/>
        </a:p>
      </dgm:t>
    </dgm:pt>
    <dgm:pt modelId="{B72F5BFB-AFCD-4C45-9800-069EAA5E6C05}">
      <dgm:prSet/>
      <dgm:spPr/>
      <dgm:t>
        <a:bodyPr/>
        <a:lstStyle/>
        <a:p>
          <a:r>
            <a:rPr lang="en-GB" dirty="0"/>
            <a:t>It is also used to identify risk factors for a particular condition or to measure the effectiveness of a particular intervention.</a:t>
          </a:r>
          <a:endParaRPr lang="en-US" dirty="0"/>
        </a:p>
      </dgm:t>
    </dgm:pt>
    <dgm:pt modelId="{BE0223E5-D9FB-4C37-A9C2-CA148F6C8E6A}" type="parTrans" cxnId="{B5657B53-1857-4CFD-9063-2EB06B638451}">
      <dgm:prSet/>
      <dgm:spPr/>
      <dgm:t>
        <a:bodyPr/>
        <a:lstStyle/>
        <a:p>
          <a:endParaRPr lang="en-US"/>
        </a:p>
      </dgm:t>
    </dgm:pt>
    <dgm:pt modelId="{80DCD3CA-C276-4FDC-9E1A-73B9DF3A1157}" type="sibTrans" cxnId="{B5657B53-1857-4CFD-9063-2EB06B638451}">
      <dgm:prSet/>
      <dgm:spPr/>
      <dgm:t>
        <a:bodyPr/>
        <a:lstStyle/>
        <a:p>
          <a:endParaRPr lang="en-US"/>
        </a:p>
      </dgm:t>
    </dgm:pt>
    <dgm:pt modelId="{DCEB9785-1973-4732-9171-299D6B74CEDE}">
      <dgm:prSet/>
      <dgm:spPr/>
      <dgm:t>
        <a:bodyPr/>
        <a:lstStyle/>
        <a:p>
          <a:r>
            <a:rPr lang="en-GB" dirty="0"/>
            <a:t>Unlike the other epidemiologic study designs, the outcome of interest and the exposure of interest are determined </a:t>
          </a:r>
          <a:r>
            <a:rPr lang="en-GB" b="1" dirty="0"/>
            <a:t>simultaneously.</a:t>
          </a:r>
          <a:r>
            <a:rPr lang="en-GB" dirty="0"/>
            <a:t> </a:t>
          </a:r>
          <a:endParaRPr lang="en-US" dirty="0"/>
        </a:p>
      </dgm:t>
    </dgm:pt>
    <dgm:pt modelId="{66F55653-89ED-4C31-ADDE-0153B76E41F5}" type="parTrans" cxnId="{B39E3952-8F0F-4BDA-B429-D03E3CDCE229}">
      <dgm:prSet/>
      <dgm:spPr/>
      <dgm:t>
        <a:bodyPr/>
        <a:lstStyle/>
        <a:p>
          <a:endParaRPr lang="en-US"/>
        </a:p>
      </dgm:t>
    </dgm:pt>
    <dgm:pt modelId="{351A7BFE-70C4-4F9D-A31E-29FDDE3CA4DF}" type="sibTrans" cxnId="{B39E3952-8F0F-4BDA-B429-D03E3CDCE229}">
      <dgm:prSet/>
      <dgm:spPr/>
      <dgm:t>
        <a:bodyPr/>
        <a:lstStyle/>
        <a:p>
          <a:endParaRPr lang="en-US"/>
        </a:p>
      </dgm:t>
    </dgm:pt>
    <dgm:pt modelId="{84B0DD4D-B97E-E343-A85B-9C96C30B898A}" type="pres">
      <dgm:prSet presAssocID="{4262AF3A-903A-4378-AD11-EE18951AE4A5}" presName="vert0" presStyleCnt="0">
        <dgm:presLayoutVars>
          <dgm:dir/>
          <dgm:animOne val="branch"/>
          <dgm:animLvl val="lvl"/>
        </dgm:presLayoutVars>
      </dgm:prSet>
      <dgm:spPr/>
    </dgm:pt>
    <dgm:pt modelId="{A5523E9F-AB6C-7F44-961E-B08D249975B7}" type="pres">
      <dgm:prSet presAssocID="{B3BA8D2C-9A3B-4DDE-88C4-28495F9465B7}" presName="thickLine" presStyleLbl="alignNode1" presStyleIdx="0" presStyleCnt="3"/>
      <dgm:spPr/>
    </dgm:pt>
    <dgm:pt modelId="{4EC26C56-118F-4745-93DD-D76A038D893A}" type="pres">
      <dgm:prSet presAssocID="{B3BA8D2C-9A3B-4DDE-88C4-28495F9465B7}" presName="horz1" presStyleCnt="0"/>
      <dgm:spPr/>
    </dgm:pt>
    <dgm:pt modelId="{E24BA86C-3098-164D-91AE-6BC9972B920B}" type="pres">
      <dgm:prSet presAssocID="{B3BA8D2C-9A3B-4DDE-88C4-28495F9465B7}" presName="tx1" presStyleLbl="revTx" presStyleIdx="0" presStyleCnt="3"/>
      <dgm:spPr/>
    </dgm:pt>
    <dgm:pt modelId="{16D837CF-017D-174A-AA90-8C4C8D55826D}" type="pres">
      <dgm:prSet presAssocID="{B3BA8D2C-9A3B-4DDE-88C4-28495F9465B7}" presName="vert1" presStyleCnt="0"/>
      <dgm:spPr/>
    </dgm:pt>
    <dgm:pt modelId="{44E8CB9B-90AF-014E-869D-F7535047E8EA}" type="pres">
      <dgm:prSet presAssocID="{B72F5BFB-AFCD-4C45-9800-069EAA5E6C05}" presName="thickLine" presStyleLbl="alignNode1" presStyleIdx="1" presStyleCnt="3"/>
      <dgm:spPr/>
    </dgm:pt>
    <dgm:pt modelId="{EFAF5E24-39EB-1741-A3F2-34EB9F695FE7}" type="pres">
      <dgm:prSet presAssocID="{B72F5BFB-AFCD-4C45-9800-069EAA5E6C05}" presName="horz1" presStyleCnt="0"/>
      <dgm:spPr/>
    </dgm:pt>
    <dgm:pt modelId="{F453CE2F-16F3-EF4E-8B99-246DF8EC8B40}" type="pres">
      <dgm:prSet presAssocID="{B72F5BFB-AFCD-4C45-9800-069EAA5E6C05}" presName="tx1" presStyleLbl="revTx" presStyleIdx="1" presStyleCnt="3"/>
      <dgm:spPr/>
    </dgm:pt>
    <dgm:pt modelId="{0EABFDC6-444D-AA43-81C9-A0FDDD6BCCD3}" type="pres">
      <dgm:prSet presAssocID="{B72F5BFB-AFCD-4C45-9800-069EAA5E6C05}" presName="vert1" presStyleCnt="0"/>
      <dgm:spPr/>
    </dgm:pt>
    <dgm:pt modelId="{C0707B0B-584B-B545-974F-C756BD70F278}" type="pres">
      <dgm:prSet presAssocID="{DCEB9785-1973-4732-9171-299D6B74CEDE}" presName="thickLine" presStyleLbl="alignNode1" presStyleIdx="2" presStyleCnt="3"/>
      <dgm:spPr/>
    </dgm:pt>
    <dgm:pt modelId="{27BBA291-3093-F34A-B754-FA030131F933}" type="pres">
      <dgm:prSet presAssocID="{DCEB9785-1973-4732-9171-299D6B74CEDE}" presName="horz1" presStyleCnt="0"/>
      <dgm:spPr/>
    </dgm:pt>
    <dgm:pt modelId="{FB270FC6-29D5-BE43-8C98-4B06F2757CAF}" type="pres">
      <dgm:prSet presAssocID="{DCEB9785-1973-4732-9171-299D6B74CEDE}" presName="tx1" presStyleLbl="revTx" presStyleIdx="2" presStyleCnt="3"/>
      <dgm:spPr/>
    </dgm:pt>
    <dgm:pt modelId="{F0913139-D3C7-8B40-8736-2DA74DA40405}" type="pres">
      <dgm:prSet presAssocID="{DCEB9785-1973-4732-9171-299D6B74CEDE}" presName="vert1" presStyleCnt="0"/>
      <dgm:spPr/>
    </dgm:pt>
  </dgm:ptLst>
  <dgm:cxnLst>
    <dgm:cxn modelId="{28D3F040-10FB-1245-AD28-474407B9108B}" type="presOf" srcId="{DCEB9785-1973-4732-9171-299D6B74CEDE}" destId="{FB270FC6-29D5-BE43-8C98-4B06F2757CAF}" srcOrd="0" destOrd="0" presId="urn:microsoft.com/office/officeart/2008/layout/LinedList"/>
    <dgm:cxn modelId="{B39E3952-8F0F-4BDA-B429-D03E3CDCE229}" srcId="{4262AF3A-903A-4378-AD11-EE18951AE4A5}" destId="{DCEB9785-1973-4732-9171-299D6B74CEDE}" srcOrd="2" destOrd="0" parTransId="{66F55653-89ED-4C31-ADDE-0153B76E41F5}" sibTransId="{351A7BFE-70C4-4F9D-A31E-29FDDE3CA4DF}"/>
    <dgm:cxn modelId="{B5657B53-1857-4CFD-9063-2EB06B638451}" srcId="{4262AF3A-903A-4378-AD11-EE18951AE4A5}" destId="{B72F5BFB-AFCD-4C45-9800-069EAA5E6C05}" srcOrd="1" destOrd="0" parTransId="{BE0223E5-D9FB-4C37-A9C2-CA148F6C8E6A}" sibTransId="{80DCD3CA-C276-4FDC-9E1A-73B9DF3A1157}"/>
    <dgm:cxn modelId="{A388EB82-325D-CD4D-8794-626595BD2CD4}" type="presOf" srcId="{B3BA8D2C-9A3B-4DDE-88C4-28495F9465B7}" destId="{E24BA86C-3098-164D-91AE-6BC9972B920B}" srcOrd="0" destOrd="0" presId="urn:microsoft.com/office/officeart/2008/layout/LinedList"/>
    <dgm:cxn modelId="{220DBAA0-8588-4B2D-8EDD-8ED8733417D2}" srcId="{4262AF3A-903A-4378-AD11-EE18951AE4A5}" destId="{B3BA8D2C-9A3B-4DDE-88C4-28495F9465B7}" srcOrd="0" destOrd="0" parTransId="{D3AC46D3-DC29-4A4F-A839-FD0A0DAF88DF}" sibTransId="{96E03012-7675-4308-8031-1A103BC5DC66}"/>
    <dgm:cxn modelId="{CF0595B9-B8E6-9B4E-AC3A-DF8BAC088556}" type="presOf" srcId="{4262AF3A-903A-4378-AD11-EE18951AE4A5}" destId="{84B0DD4D-B97E-E343-A85B-9C96C30B898A}" srcOrd="0" destOrd="0" presId="urn:microsoft.com/office/officeart/2008/layout/LinedList"/>
    <dgm:cxn modelId="{F5749FD4-BE1E-F444-8FC6-303FCC578A72}" type="presOf" srcId="{B72F5BFB-AFCD-4C45-9800-069EAA5E6C05}" destId="{F453CE2F-16F3-EF4E-8B99-246DF8EC8B40}" srcOrd="0" destOrd="0" presId="urn:microsoft.com/office/officeart/2008/layout/LinedList"/>
    <dgm:cxn modelId="{D7A1DC86-929F-D244-B0AE-C5921FAD6CE5}" type="presParOf" srcId="{84B0DD4D-B97E-E343-A85B-9C96C30B898A}" destId="{A5523E9F-AB6C-7F44-961E-B08D249975B7}" srcOrd="0" destOrd="0" presId="urn:microsoft.com/office/officeart/2008/layout/LinedList"/>
    <dgm:cxn modelId="{3B6F8990-FDE1-7E42-8B3A-E92D6EAE2AC0}" type="presParOf" srcId="{84B0DD4D-B97E-E343-A85B-9C96C30B898A}" destId="{4EC26C56-118F-4745-93DD-D76A038D893A}" srcOrd="1" destOrd="0" presId="urn:microsoft.com/office/officeart/2008/layout/LinedList"/>
    <dgm:cxn modelId="{EE309BFE-4722-B04C-ABB2-9741CA27329A}" type="presParOf" srcId="{4EC26C56-118F-4745-93DD-D76A038D893A}" destId="{E24BA86C-3098-164D-91AE-6BC9972B920B}" srcOrd="0" destOrd="0" presId="urn:microsoft.com/office/officeart/2008/layout/LinedList"/>
    <dgm:cxn modelId="{1D6CA040-912E-504F-8BAE-017978CBCE39}" type="presParOf" srcId="{4EC26C56-118F-4745-93DD-D76A038D893A}" destId="{16D837CF-017D-174A-AA90-8C4C8D55826D}" srcOrd="1" destOrd="0" presId="urn:microsoft.com/office/officeart/2008/layout/LinedList"/>
    <dgm:cxn modelId="{7214D6F1-F16B-EB44-B531-4898D2463E38}" type="presParOf" srcId="{84B0DD4D-B97E-E343-A85B-9C96C30B898A}" destId="{44E8CB9B-90AF-014E-869D-F7535047E8EA}" srcOrd="2" destOrd="0" presId="urn:microsoft.com/office/officeart/2008/layout/LinedList"/>
    <dgm:cxn modelId="{9D471A9C-8B83-D048-AE58-0C9AB3E9A97C}" type="presParOf" srcId="{84B0DD4D-B97E-E343-A85B-9C96C30B898A}" destId="{EFAF5E24-39EB-1741-A3F2-34EB9F695FE7}" srcOrd="3" destOrd="0" presId="urn:microsoft.com/office/officeart/2008/layout/LinedList"/>
    <dgm:cxn modelId="{7A74370B-E72A-4A48-9DF6-67DAA8FD0268}" type="presParOf" srcId="{EFAF5E24-39EB-1741-A3F2-34EB9F695FE7}" destId="{F453CE2F-16F3-EF4E-8B99-246DF8EC8B40}" srcOrd="0" destOrd="0" presId="urn:microsoft.com/office/officeart/2008/layout/LinedList"/>
    <dgm:cxn modelId="{E52ADB91-FF48-0443-83BE-7E224AA02214}" type="presParOf" srcId="{EFAF5E24-39EB-1741-A3F2-34EB9F695FE7}" destId="{0EABFDC6-444D-AA43-81C9-A0FDDD6BCCD3}" srcOrd="1" destOrd="0" presId="urn:microsoft.com/office/officeart/2008/layout/LinedList"/>
    <dgm:cxn modelId="{0013BBBD-B39F-8846-9CA5-14FC52FF364C}" type="presParOf" srcId="{84B0DD4D-B97E-E343-A85B-9C96C30B898A}" destId="{C0707B0B-584B-B545-974F-C756BD70F278}" srcOrd="4" destOrd="0" presId="urn:microsoft.com/office/officeart/2008/layout/LinedList"/>
    <dgm:cxn modelId="{D290A67A-0A07-B342-9604-1B303E69A69C}" type="presParOf" srcId="{84B0DD4D-B97E-E343-A85B-9C96C30B898A}" destId="{27BBA291-3093-F34A-B754-FA030131F933}" srcOrd="5" destOrd="0" presId="urn:microsoft.com/office/officeart/2008/layout/LinedList"/>
    <dgm:cxn modelId="{1C03D9C0-CF50-9D4B-935C-956A0E1E240B}" type="presParOf" srcId="{27BBA291-3093-F34A-B754-FA030131F933}" destId="{FB270FC6-29D5-BE43-8C98-4B06F2757CAF}" srcOrd="0" destOrd="0" presId="urn:microsoft.com/office/officeart/2008/layout/LinedList"/>
    <dgm:cxn modelId="{56C4FD99-8E41-7348-8238-0BBF84508467}" type="presParOf" srcId="{27BBA291-3093-F34A-B754-FA030131F933}" destId="{F0913139-D3C7-8B40-8736-2DA74DA4040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F22E13-CC99-4FEF-98EF-BE0ABA937671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C92B2A-CC85-47BD-BF55-25A302FA0BE9}">
      <dgm:prSet/>
      <dgm:spPr/>
      <dgm:t>
        <a:bodyPr/>
        <a:lstStyle/>
        <a:p>
          <a:pPr rtl="0"/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Formulation of the research questions</a:t>
          </a:r>
        </a:p>
      </dgm:t>
    </dgm:pt>
    <dgm:pt modelId="{462DDE1D-8C5B-4249-9FF3-0D90E9D1786B}" type="parTrans" cxnId="{09CA0E2A-A7A8-4052-9158-A7B726EC5D28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B0DC493-2D26-476E-BFD9-B1314DD8E2B6}" type="sibTrans" cxnId="{09CA0E2A-A7A8-4052-9158-A7B726EC5D28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FBEC1B0-309B-45C1-A729-9B5BA420F0D9}">
      <dgm:prSet/>
      <dgm:spPr/>
      <dgm:t>
        <a:bodyPr/>
        <a:lstStyle/>
        <a:p>
          <a:pPr rtl="0"/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Identification and collection of cases</a:t>
          </a:r>
        </a:p>
      </dgm:t>
    </dgm:pt>
    <dgm:pt modelId="{B654E625-72A4-4091-A434-1875D6488C00}" type="parTrans" cxnId="{7BBA1CA1-2941-48EA-BE8D-A15AC25C5FD9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9CAF91C-8322-4E25-9C37-01AE3187F8AA}" type="sibTrans" cxnId="{7BBA1CA1-2941-48EA-BE8D-A15AC25C5FD9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3A1CD59-4977-4B7D-B2E1-07FA2089C54B}">
      <dgm:prSet/>
      <dgm:spPr/>
      <dgm:t>
        <a:bodyPr/>
        <a:lstStyle/>
        <a:p>
          <a:pPr rtl="0"/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Selection of controls and matching</a:t>
          </a:r>
        </a:p>
      </dgm:t>
    </dgm:pt>
    <dgm:pt modelId="{DF88D7CC-4C47-4200-8263-B60948FA68AB}" type="parTrans" cxnId="{BA16A766-F570-4A04-B071-E619A653A193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7A35450-01C2-4D50-AD9D-FE0617A99720}" type="sibTrans" cxnId="{BA16A766-F570-4A04-B071-E619A653A193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788A340-4F79-4484-83B8-78B71D522FDB}">
      <dgm:prSet/>
      <dgm:spPr/>
      <dgm:t>
        <a:bodyPr/>
        <a:lstStyle/>
        <a:p>
          <a:pPr rtl="0"/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Determination of exposure in all subjects</a:t>
          </a:r>
        </a:p>
      </dgm:t>
    </dgm:pt>
    <dgm:pt modelId="{E8CF8F31-BB2D-48AB-A67C-4898408426EC}" type="parTrans" cxnId="{82D95F94-1A48-4006-91F6-BE97842C4905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2060225-8224-4ED6-ABEF-2123C6DB3581}" type="sibTrans" cxnId="{82D95F94-1A48-4006-91F6-BE97842C4905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48B06B0-00E8-4159-BC5A-FD4DC3AE3CC5}">
      <dgm:prSet/>
      <dgm:spPr/>
      <dgm:t>
        <a:bodyPr/>
        <a:lstStyle/>
        <a:p>
          <a:pPr rtl="0"/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Collection, analysis, and interpretation of data</a:t>
          </a:r>
        </a:p>
      </dgm:t>
    </dgm:pt>
    <dgm:pt modelId="{432E7071-7FED-44A3-B4EB-377E6B624B83}" type="parTrans" cxnId="{CAF47408-487B-4EC8-8681-E1449039534E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C081353-55B2-4BCB-BE73-8756E3BCACCC}" type="sibTrans" cxnId="{CAF47408-487B-4EC8-8681-E1449039534E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230E5D6-4F14-448E-94E6-8F290DCD0D9F}" type="pres">
      <dgm:prSet presAssocID="{02F22E13-CC99-4FEF-98EF-BE0ABA937671}" presName="Name0" presStyleCnt="0">
        <dgm:presLayoutVars>
          <dgm:dir/>
          <dgm:animLvl val="lvl"/>
          <dgm:resizeHandles val="exact"/>
        </dgm:presLayoutVars>
      </dgm:prSet>
      <dgm:spPr/>
    </dgm:pt>
    <dgm:pt modelId="{0AFDDBEC-5A98-4B32-9870-77EF2EA8FA4A}" type="pres">
      <dgm:prSet presAssocID="{048B06B0-00E8-4159-BC5A-FD4DC3AE3CC5}" presName="boxAndChildren" presStyleCnt="0"/>
      <dgm:spPr/>
    </dgm:pt>
    <dgm:pt modelId="{362CBB3E-C966-4E78-94F4-86716AEC98F4}" type="pres">
      <dgm:prSet presAssocID="{048B06B0-00E8-4159-BC5A-FD4DC3AE3CC5}" presName="parentTextBox" presStyleLbl="node1" presStyleIdx="0" presStyleCnt="5"/>
      <dgm:spPr/>
    </dgm:pt>
    <dgm:pt modelId="{235472EF-43E8-4DD7-A138-7D496C8E8936}" type="pres">
      <dgm:prSet presAssocID="{72060225-8224-4ED6-ABEF-2123C6DB3581}" presName="sp" presStyleCnt="0"/>
      <dgm:spPr/>
    </dgm:pt>
    <dgm:pt modelId="{D9A10541-C81D-4F1D-8CCE-79FF86F613D6}" type="pres">
      <dgm:prSet presAssocID="{1788A340-4F79-4484-83B8-78B71D522FDB}" presName="arrowAndChildren" presStyleCnt="0"/>
      <dgm:spPr/>
    </dgm:pt>
    <dgm:pt modelId="{76CA75ED-74FE-4EAA-96AD-E40DC81A60FC}" type="pres">
      <dgm:prSet presAssocID="{1788A340-4F79-4484-83B8-78B71D522FDB}" presName="parentTextArrow" presStyleLbl="node1" presStyleIdx="1" presStyleCnt="5"/>
      <dgm:spPr/>
    </dgm:pt>
    <dgm:pt modelId="{09074AD6-6882-4C71-BBC7-E8DA9B325155}" type="pres">
      <dgm:prSet presAssocID="{F7A35450-01C2-4D50-AD9D-FE0617A99720}" presName="sp" presStyleCnt="0"/>
      <dgm:spPr/>
    </dgm:pt>
    <dgm:pt modelId="{9897182E-5F40-4056-BCA2-9B99118B4367}" type="pres">
      <dgm:prSet presAssocID="{93A1CD59-4977-4B7D-B2E1-07FA2089C54B}" presName="arrowAndChildren" presStyleCnt="0"/>
      <dgm:spPr/>
    </dgm:pt>
    <dgm:pt modelId="{F7ADAEA0-082E-4531-A436-53030B5EF046}" type="pres">
      <dgm:prSet presAssocID="{93A1CD59-4977-4B7D-B2E1-07FA2089C54B}" presName="parentTextArrow" presStyleLbl="node1" presStyleIdx="2" presStyleCnt="5"/>
      <dgm:spPr/>
    </dgm:pt>
    <dgm:pt modelId="{B9C2BD1D-E707-4121-BC3F-2BE66138CC4D}" type="pres">
      <dgm:prSet presAssocID="{99CAF91C-8322-4E25-9C37-01AE3187F8AA}" presName="sp" presStyleCnt="0"/>
      <dgm:spPr/>
    </dgm:pt>
    <dgm:pt modelId="{C4D961DF-8A89-4204-A801-AC5C3304F0E7}" type="pres">
      <dgm:prSet presAssocID="{3FBEC1B0-309B-45C1-A729-9B5BA420F0D9}" presName="arrowAndChildren" presStyleCnt="0"/>
      <dgm:spPr/>
    </dgm:pt>
    <dgm:pt modelId="{FF48D29B-3C03-441E-A820-30217C48E771}" type="pres">
      <dgm:prSet presAssocID="{3FBEC1B0-309B-45C1-A729-9B5BA420F0D9}" presName="parentTextArrow" presStyleLbl="node1" presStyleIdx="3" presStyleCnt="5"/>
      <dgm:spPr/>
    </dgm:pt>
    <dgm:pt modelId="{85584454-9075-46DB-ACA1-3EF084D5A208}" type="pres">
      <dgm:prSet presAssocID="{0B0DC493-2D26-476E-BFD9-B1314DD8E2B6}" presName="sp" presStyleCnt="0"/>
      <dgm:spPr/>
    </dgm:pt>
    <dgm:pt modelId="{C11351B9-DF42-4AB8-AAD3-0B9DCE97CDAF}" type="pres">
      <dgm:prSet presAssocID="{6AC92B2A-CC85-47BD-BF55-25A302FA0BE9}" presName="arrowAndChildren" presStyleCnt="0"/>
      <dgm:spPr/>
    </dgm:pt>
    <dgm:pt modelId="{CE2D3F71-0C66-49DA-BBDA-A361DAA697F6}" type="pres">
      <dgm:prSet presAssocID="{6AC92B2A-CC85-47BD-BF55-25A302FA0BE9}" presName="parentTextArrow" presStyleLbl="node1" presStyleIdx="4" presStyleCnt="5"/>
      <dgm:spPr/>
    </dgm:pt>
  </dgm:ptLst>
  <dgm:cxnLst>
    <dgm:cxn modelId="{CAF47408-487B-4EC8-8681-E1449039534E}" srcId="{02F22E13-CC99-4FEF-98EF-BE0ABA937671}" destId="{048B06B0-00E8-4159-BC5A-FD4DC3AE3CC5}" srcOrd="4" destOrd="0" parTransId="{432E7071-7FED-44A3-B4EB-377E6B624B83}" sibTransId="{5C081353-55B2-4BCB-BE73-8756E3BCACCC}"/>
    <dgm:cxn modelId="{DF23630C-B017-4CA5-A68F-49DE0471488B}" type="presOf" srcId="{3FBEC1B0-309B-45C1-A729-9B5BA420F0D9}" destId="{FF48D29B-3C03-441E-A820-30217C48E771}" srcOrd="0" destOrd="0" presId="urn:microsoft.com/office/officeart/2005/8/layout/process4"/>
    <dgm:cxn modelId="{3F7CF816-4BE4-42DA-A050-008B5ECB9888}" type="presOf" srcId="{6AC92B2A-CC85-47BD-BF55-25A302FA0BE9}" destId="{CE2D3F71-0C66-49DA-BBDA-A361DAA697F6}" srcOrd="0" destOrd="0" presId="urn:microsoft.com/office/officeart/2005/8/layout/process4"/>
    <dgm:cxn modelId="{7975D228-56C5-406C-B500-67123FA45D60}" type="presOf" srcId="{048B06B0-00E8-4159-BC5A-FD4DC3AE3CC5}" destId="{362CBB3E-C966-4E78-94F4-86716AEC98F4}" srcOrd="0" destOrd="0" presId="urn:microsoft.com/office/officeart/2005/8/layout/process4"/>
    <dgm:cxn modelId="{09CA0E2A-A7A8-4052-9158-A7B726EC5D28}" srcId="{02F22E13-CC99-4FEF-98EF-BE0ABA937671}" destId="{6AC92B2A-CC85-47BD-BF55-25A302FA0BE9}" srcOrd="0" destOrd="0" parTransId="{462DDE1D-8C5B-4249-9FF3-0D90E9D1786B}" sibTransId="{0B0DC493-2D26-476E-BFD9-B1314DD8E2B6}"/>
    <dgm:cxn modelId="{5F87634F-AA09-4F9C-9961-192318706362}" type="presOf" srcId="{93A1CD59-4977-4B7D-B2E1-07FA2089C54B}" destId="{F7ADAEA0-082E-4531-A436-53030B5EF046}" srcOrd="0" destOrd="0" presId="urn:microsoft.com/office/officeart/2005/8/layout/process4"/>
    <dgm:cxn modelId="{BA16A766-F570-4A04-B071-E619A653A193}" srcId="{02F22E13-CC99-4FEF-98EF-BE0ABA937671}" destId="{93A1CD59-4977-4B7D-B2E1-07FA2089C54B}" srcOrd="2" destOrd="0" parTransId="{DF88D7CC-4C47-4200-8263-B60948FA68AB}" sibTransId="{F7A35450-01C2-4D50-AD9D-FE0617A99720}"/>
    <dgm:cxn modelId="{82D95F94-1A48-4006-91F6-BE97842C4905}" srcId="{02F22E13-CC99-4FEF-98EF-BE0ABA937671}" destId="{1788A340-4F79-4484-83B8-78B71D522FDB}" srcOrd="3" destOrd="0" parTransId="{E8CF8F31-BB2D-48AB-A67C-4898408426EC}" sibTransId="{72060225-8224-4ED6-ABEF-2123C6DB3581}"/>
    <dgm:cxn modelId="{7BBA1CA1-2941-48EA-BE8D-A15AC25C5FD9}" srcId="{02F22E13-CC99-4FEF-98EF-BE0ABA937671}" destId="{3FBEC1B0-309B-45C1-A729-9B5BA420F0D9}" srcOrd="1" destOrd="0" parTransId="{B654E625-72A4-4091-A434-1875D6488C00}" sibTransId="{99CAF91C-8322-4E25-9C37-01AE3187F8AA}"/>
    <dgm:cxn modelId="{4E2B3CD4-1B97-48F8-A192-1D7F1631CD17}" type="presOf" srcId="{1788A340-4F79-4484-83B8-78B71D522FDB}" destId="{76CA75ED-74FE-4EAA-96AD-E40DC81A60FC}" srcOrd="0" destOrd="0" presId="urn:microsoft.com/office/officeart/2005/8/layout/process4"/>
    <dgm:cxn modelId="{471AF2E1-DF88-4C31-AF0F-547F248AF64D}" type="presOf" srcId="{02F22E13-CC99-4FEF-98EF-BE0ABA937671}" destId="{0230E5D6-4F14-448E-94E6-8F290DCD0D9F}" srcOrd="0" destOrd="0" presId="urn:microsoft.com/office/officeart/2005/8/layout/process4"/>
    <dgm:cxn modelId="{9632BC47-2526-4326-A3A1-718908F0A506}" type="presParOf" srcId="{0230E5D6-4F14-448E-94E6-8F290DCD0D9F}" destId="{0AFDDBEC-5A98-4B32-9870-77EF2EA8FA4A}" srcOrd="0" destOrd="0" presId="urn:microsoft.com/office/officeart/2005/8/layout/process4"/>
    <dgm:cxn modelId="{D103906A-CCB9-44BE-991E-A09A021282B3}" type="presParOf" srcId="{0AFDDBEC-5A98-4B32-9870-77EF2EA8FA4A}" destId="{362CBB3E-C966-4E78-94F4-86716AEC98F4}" srcOrd="0" destOrd="0" presId="urn:microsoft.com/office/officeart/2005/8/layout/process4"/>
    <dgm:cxn modelId="{BB38B24B-0A51-490B-AD4D-D5EC73254AFF}" type="presParOf" srcId="{0230E5D6-4F14-448E-94E6-8F290DCD0D9F}" destId="{235472EF-43E8-4DD7-A138-7D496C8E8936}" srcOrd="1" destOrd="0" presId="urn:microsoft.com/office/officeart/2005/8/layout/process4"/>
    <dgm:cxn modelId="{9453E78E-AF63-4528-9B46-3D1771534402}" type="presParOf" srcId="{0230E5D6-4F14-448E-94E6-8F290DCD0D9F}" destId="{D9A10541-C81D-4F1D-8CCE-79FF86F613D6}" srcOrd="2" destOrd="0" presId="urn:microsoft.com/office/officeart/2005/8/layout/process4"/>
    <dgm:cxn modelId="{45417D13-6DC3-4507-A5F9-E50B31654459}" type="presParOf" srcId="{D9A10541-C81D-4F1D-8CCE-79FF86F613D6}" destId="{76CA75ED-74FE-4EAA-96AD-E40DC81A60FC}" srcOrd="0" destOrd="0" presId="urn:microsoft.com/office/officeart/2005/8/layout/process4"/>
    <dgm:cxn modelId="{7493991B-C231-4FAC-84D1-1B48121FFA75}" type="presParOf" srcId="{0230E5D6-4F14-448E-94E6-8F290DCD0D9F}" destId="{09074AD6-6882-4C71-BBC7-E8DA9B325155}" srcOrd="3" destOrd="0" presId="urn:microsoft.com/office/officeart/2005/8/layout/process4"/>
    <dgm:cxn modelId="{577266A5-C9F3-46EC-AE61-BDA338D0FC41}" type="presParOf" srcId="{0230E5D6-4F14-448E-94E6-8F290DCD0D9F}" destId="{9897182E-5F40-4056-BCA2-9B99118B4367}" srcOrd="4" destOrd="0" presId="urn:microsoft.com/office/officeart/2005/8/layout/process4"/>
    <dgm:cxn modelId="{49D6D86D-550D-47C8-B6D8-3E5FED293465}" type="presParOf" srcId="{9897182E-5F40-4056-BCA2-9B99118B4367}" destId="{F7ADAEA0-082E-4531-A436-53030B5EF046}" srcOrd="0" destOrd="0" presId="urn:microsoft.com/office/officeart/2005/8/layout/process4"/>
    <dgm:cxn modelId="{4DF7E57D-69C9-458D-AE24-AF21CA0BCB39}" type="presParOf" srcId="{0230E5D6-4F14-448E-94E6-8F290DCD0D9F}" destId="{B9C2BD1D-E707-4121-BC3F-2BE66138CC4D}" srcOrd="5" destOrd="0" presId="urn:microsoft.com/office/officeart/2005/8/layout/process4"/>
    <dgm:cxn modelId="{366B860B-4708-49CB-A654-B8C3FE5ADA91}" type="presParOf" srcId="{0230E5D6-4F14-448E-94E6-8F290DCD0D9F}" destId="{C4D961DF-8A89-4204-A801-AC5C3304F0E7}" srcOrd="6" destOrd="0" presId="urn:microsoft.com/office/officeart/2005/8/layout/process4"/>
    <dgm:cxn modelId="{5B118257-E1EB-4CB3-BA8D-2A22DA4B25B3}" type="presParOf" srcId="{C4D961DF-8A89-4204-A801-AC5C3304F0E7}" destId="{FF48D29B-3C03-441E-A820-30217C48E771}" srcOrd="0" destOrd="0" presId="urn:microsoft.com/office/officeart/2005/8/layout/process4"/>
    <dgm:cxn modelId="{3CD84D1D-2A69-4060-8ED9-27B5AA2D02B4}" type="presParOf" srcId="{0230E5D6-4F14-448E-94E6-8F290DCD0D9F}" destId="{85584454-9075-46DB-ACA1-3EF084D5A208}" srcOrd="7" destOrd="0" presId="urn:microsoft.com/office/officeart/2005/8/layout/process4"/>
    <dgm:cxn modelId="{477D4E14-F38B-4EAF-8CE9-A7D5B669CA80}" type="presParOf" srcId="{0230E5D6-4F14-448E-94E6-8F290DCD0D9F}" destId="{C11351B9-DF42-4AB8-AAD3-0B9DCE97CDAF}" srcOrd="8" destOrd="0" presId="urn:microsoft.com/office/officeart/2005/8/layout/process4"/>
    <dgm:cxn modelId="{673B38A5-082F-4CC1-94D7-BE9748D9050F}" type="presParOf" srcId="{C11351B9-DF42-4AB8-AAD3-0B9DCE97CDAF}" destId="{CE2D3F71-0C66-49DA-BBDA-A361DAA697F6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523E9F-AB6C-7F44-961E-B08D249975B7}">
      <dsp:nvSpPr>
        <dsp:cNvPr id="0" name=""/>
        <dsp:cNvSpPr/>
      </dsp:nvSpPr>
      <dsp:spPr>
        <a:xfrm>
          <a:off x="0" y="2250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4BA86C-3098-164D-91AE-6BC9972B920B}">
      <dsp:nvSpPr>
        <dsp:cNvPr id="0" name=""/>
        <dsp:cNvSpPr/>
      </dsp:nvSpPr>
      <dsp:spPr>
        <a:xfrm>
          <a:off x="0" y="2250"/>
          <a:ext cx="5175384" cy="1534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It is often used to compare the characteristics of different groups or to measure changes over time. </a:t>
          </a:r>
          <a:endParaRPr lang="en-US" sz="2400" kern="1200" dirty="0"/>
        </a:p>
      </dsp:txBody>
      <dsp:txXfrm>
        <a:off x="0" y="2250"/>
        <a:ext cx="5175384" cy="1534670"/>
      </dsp:txXfrm>
    </dsp:sp>
    <dsp:sp modelId="{44E8CB9B-90AF-014E-869D-F7535047E8EA}">
      <dsp:nvSpPr>
        <dsp:cNvPr id="0" name=""/>
        <dsp:cNvSpPr/>
      </dsp:nvSpPr>
      <dsp:spPr>
        <a:xfrm>
          <a:off x="0" y="1536920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53CE2F-16F3-EF4E-8B99-246DF8EC8B40}">
      <dsp:nvSpPr>
        <dsp:cNvPr id="0" name=""/>
        <dsp:cNvSpPr/>
      </dsp:nvSpPr>
      <dsp:spPr>
        <a:xfrm>
          <a:off x="0" y="1536920"/>
          <a:ext cx="5175384" cy="1534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It is also used to identify risk factors for a particular condition or to measure the effectiveness of a particular intervention.</a:t>
          </a:r>
          <a:endParaRPr lang="en-US" sz="2400" kern="1200" dirty="0"/>
        </a:p>
      </dsp:txBody>
      <dsp:txXfrm>
        <a:off x="0" y="1536920"/>
        <a:ext cx="5175384" cy="1534670"/>
      </dsp:txXfrm>
    </dsp:sp>
    <dsp:sp modelId="{C0707B0B-584B-B545-974F-C756BD70F278}">
      <dsp:nvSpPr>
        <dsp:cNvPr id="0" name=""/>
        <dsp:cNvSpPr/>
      </dsp:nvSpPr>
      <dsp:spPr>
        <a:xfrm>
          <a:off x="0" y="3071591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270FC6-29D5-BE43-8C98-4B06F2757CAF}">
      <dsp:nvSpPr>
        <dsp:cNvPr id="0" name=""/>
        <dsp:cNvSpPr/>
      </dsp:nvSpPr>
      <dsp:spPr>
        <a:xfrm>
          <a:off x="0" y="3071591"/>
          <a:ext cx="5175384" cy="1534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Unlike the other epidemiologic study designs, the outcome of interest and the exposure of interest are determined </a:t>
          </a:r>
          <a:r>
            <a:rPr lang="en-GB" sz="2400" b="1" kern="1200" dirty="0"/>
            <a:t>simultaneously.</a:t>
          </a:r>
          <a:r>
            <a:rPr lang="en-GB" sz="2400" kern="1200" dirty="0"/>
            <a:t> </a:t>
          </a:r>
          <a:endParaRPr lang="en-US" sz="2400" kern="1200" dirty="0"/>
        </a:p>
      </dsp:txBody>
      <dsp:txXfrm>
        <a:off x="0" y="3071591"/>
        <a:ext cx="5175384" cy="15346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2CBB3E-C966-4E78-94F4-86716AEC98F4}">
      <dsp:nvSpPr>
        <dsp:cNvPr id="0" name=""/>
        <dsp:cNvSpPr/>
      </dsp:nvSpPr>
      <dsp:spPr>
        <a:xfrm>
          <a:off x="0" y="3740387"/>
          <a:ext cx="7432253" cy="613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Arial" panose="020B0604020202020204" pitchFamily="34" charset="0"/>
              <a:cs typeface="Arial" panose="020B0604020202020204" pitchFamily="34" charset="0"/>
            </a:rPr>
            <a:t>Collection, analysis, and interpretation of data</a:t>
          </a:r>
        </a:p>
      </dsp:txBody>
      <dsp:txXfrm>
        <a:off x="0" y="3740387"/>
        <a:ext cx="7432253" cy="613641"/>
      </dsp:txXfrm>
    </dsp:sp>
    <dsp:sp modelId="{76CA75ED-74FE-4EAA-96AD-E40DC81A60FC}">
      <dsp:nvSpPr>
        <dsp:cNvPr id="0" name=""/>
        <dsp:cNvSpPr/>
      </dsp:nvSpPr>
      <dsp:spPr>
        <a:xfrm rot="10800000">
          <a:off x="0" y="2805810"/>
          <a:ext cx="7432253" cy="94378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Arial" panose="020B0604020202020204" pitchFamily="34" charset="0"/>
              <a:cs typeface="Arial" panose="020B0604020202020204" pitchFamily="34" charset="0"/>
            </a:rPr>
            <a:t>Determination of exposure in all subjects</a:t>
          </a:r>
        </a:p>
      </dsp:txBody>
      <dsp:txXfrm rot="10800000">
        <a:off x="0" y="2805810"/>
        <a:ext cx="7432253" cy="613240"/>
      </dsp:txXfrm>
    </dsp:sp>
    <dsp:sp modelId="{F7ADAEA0-082E-4531-A436-53030B5EF046}">
      <dsp:nvSpPr>
        <dsp:cNvPr id="0" name=""/>
        <dsp:cNvSpPr/>
      </dsp:nvSpPr>
      <dsp:spPr>
        <a:xfrm rot="10800000">
          <a:off x="0" y="1871234"/>
          <a:ext cx="7432253" cy="94378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Arial" panose="020B0604020202020204" pitchFamily="34" charset="0"/>
              <a:cs typeface="Arial" panose="020B0604020202020204" pitchFamily="34" charset="0"/>
            </a:rPr>
            <a:t>Selection of controls and matching</a:t>
          </a:r>
        </a:p>
      </dsp:txBody>
      <dsp:txXfrm rot="10800000">
        <a:off x="0" y="1871234"/>
        <a:ext cx="7432253" cy="613240"/>
      </dsp:txXfrm>
    </dsp:sp>
    <dsp:sp modelId="{FF48D29B-3C03-441E-A820-30217C48E771}">
      <dsp:nvSpPr>
        <dsp:cNvPr id="0" name=""/>
        <dsp:cNvSpPr/>
      </dsp:nvSpPr>
      <dsp:spPr>
        <a:xfrm rot="10800000">
          <a:off x="0" y="936658"/>
          <a:ext cx="7432253" cy="94378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Arial" panose="020B0604020202020204" pitchFamily="34" charset="0"/>
              <a:cs typeface="Arial" panose="020B0604020202020204" pitchFamily="34" charset="0"/>
            </a:rPr>
            <a:t>Identification and collection of cases</a:t>
          </a:r>
        </a:p>
      </dsp:txBody>
      <dsp:txXfrm rot="10800000">
        <a:off x="0" y="936658"/>
        <a:ext cx="7432253" cy="613240"/>
      </dsp:txXfrm>
    </dsp:sp>
    <dsp:sp modelId="{CE2D3F71-0C66-49DA-BBDA-A361DAA697F6}">
      <dsp:nvSpPr>
        <dsp:cNvPr id="0" name=""/>
        <dsp:cNvSpPr/>
      </dsp:nvSpPr>
      <dsp:spPr>
        <a:xfrm rot="10800000">
          <a:off x="0" y="2082"/>
          <a:ext cx="7432253" cy="94378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Arial" panose="020B0604020202020204" pitchFamily="34" charset="0"/>
              <a:cs typeface="Arial" panose="020B0604020202020204" pitchFamily="34" charset="0"/>
            </a:rPr>
            <a:t>Formulation of the research questions</a:t>
          </a:r>
        </a:p>
      </dsp:txBody>
      <dsp:txXfrm rot="10800000">
        <a:off x="0" y="2082"/>
        <a:ext cx="7432253" cy="613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6DFDDBA-A09B-4B47-8BC1-D843A167BE8A}" type="datetimeFigureOut">
              <a:rPr lang="en-US" smtClean="0"/>
              <a:t>9/3/23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7A33F87-ABAD-4159-8FD9-665D17F64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253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7A43F-1B82-43CB-98AF-EC83FBC2A9C9}" type="datetimeFigureOut">
              <a:rPr lang="en-US" smtClean="0"/>
              <a:t>9/3/23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1A39AA-CBE5-49B3-80FD-25185405D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148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individuals with endometrial cancer are 4.42 times more likely to be exposed to estrogen than those without endometrial carcinoma.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A39AA-CBE5-49B3-80FD-25185405DA3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436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Recall</a:t>
            </a:r>
            <a:r>
              <a:rPr lang="en-US" baseline="0" dirty="0"/>
              <a:t> bias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A39AA-CBE5-49B3-80FD-25185405DA3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08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238" y="1038688"/>
            <a:ext cx="7629525" cy="2746422"/>
          </a:xfrm>
        </p:spPr>
        <p:txBody>
          <a:bodyPr anchor="ctr">
            <a:normAutofit/>
          </a:bodyPr>
          <a:lstStyle>
            <a:lvl1pPr algn="ctr">
              <a:defRPr sz="4000"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7238" y="3921634"/>
            <a:ext cx="7629525" cy="1655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CA77-F0EA-4AAF-86CA-9CA21FF51974}" type="datetimeFigureOut">
              <a:rPr lang="en-US" smtClean="0"/>
              <a:pPr/>
              <a:t>9/3/23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A0AE2-D1B3-41FA-AD56-87061FA37DE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2B605D-6DFB-4D5A-AB80-AD3A7E9D50DF}"/>
              </a:ext>
            </a:extLst>
          </p:cNvPr>
          <p:cNvCxnSpPr>
            <a:cxnSpLocks/>
          </p:cNvCxnSpPr>
          <p:nvPr userDrawn="1"/>
        </p:nvCxnSpPr>
        <p:spPr>
          <a:xfrm flipH="1">
            <a:off x="685800" y="3543300"/>
            <a:ext cx="8439151" cy="9525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1617565-612B-4453-9CC0-C1F2348AEE99}"/>
              </a:ext>
            </a:extLst>
          </p:cNvPr>
          <p:cNvCxnSpPr>
            <a:cxnSpLocks/>
          </p:cNvCxnSpPr>
          <p:nvPr userDrawn="1"/>
        </p:nvCxnSpPr>
        <p:spPr>
          <a:xfrm flipH="1">
            <a:off x="47625" y="3552825"/>
            <a:ext cx="485774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331248B-CC7D-482C-A846-B20E1F21E7BF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6781800"/>
            <a:ext cx="9144000" cy="0"/>
          </a:xfrm>
          <a:prstGeom prst="line">
            <a:avLst/>
          </a:prstGeom>
          <a:ln w="152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098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CA77-F0EA-4AAF-86CA-9CA21FF51974}" type="datetimeFigureOut">
              <a:rPr lang="en-US" smtClean="0"/>
              <a:pPr/>
              <a:t>9/3/23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A0AE2-D1B3-41FA-AD56-87061FA37D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71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CA77-F0EA-4AAF-86CA-9CA21FF51974}" type="datetimeFigureOut">
              <a:rPr lang="en-US" smtClean="0"/>
              <a:pPr/>
              <a:t>9/3/23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A0AE2-D1B3-41FA-AD56-87061FA37D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018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55CA77-F0EA-4AAF-86CA-9CA21FF51974}" type="datetimeFigureOut">
              <a:rPr lang="en-US" smtClean="0"/>
              <a:pPr/>
              <a:t>9/3/23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AA0AE2-D1B3-41FA-AD56-87061FA37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7" y="203200"/>
            <a:ext cx="8728089" cy="1023635"/>
          </a:xfrm>
        </p:spPr>
        <p:txBody>
          <a:bodyPr>
            <a:normAutofit/>
          </a:bodyPr>
          <a:lstStyle>
            <a:lvl1pPr>
              <a:defRPr sz="33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1666875"/>
            <a:ext cx="8080017" cy="4846334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defRPr sz="2400">
                <a:latin typeface="+mn-lt"/>
                <a:cs typeface="Arial" panose="020B0604020202020204" pitchFamily="34" charset="0"/>
              </a:defRPr>
            </a:lvl1pPr>
            <a:lvl2pPr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defRPr sz="2400">
                <a:latin typeface="+mn-lt"/>
                <a:cs typeface="Arial" panose="020B0604020202020204" pitchFamily="34" charset="0"/>
              </a:defRPr>
            </a:lvl2pPr>
            <a:lvl3pPr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defRPr sz="2400">
                <a:latin typeface="+mn-lt"/>
                <a:cs typeface="Arial" panose="020B0604020202020204" pitchFamily="34" charset="0"/>
              </a:defRPr>
            </a:lvl3pPr>
            <a:lvl4pPr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defRPr sz="2400">
                <a:latin typeface="+mn-lt"/>
                <a:cs typeface="Arial" panose="020B0604020202020204" pitchFamily="34" charset="0"/>
              </a:defRPr>
            </a:lvl4pPr>
            <a:lvl5pPr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defRPr sz="240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E55CA77-F0EA-4AAF-86CA-9CA21FF51974}" type="datetimeFigureOut">
              <a:rPr lang="en-US" smtClean="0"/>
              <a:pPr/>
              <a:t>9/3/23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91AA0AE2-D1B3-41FA-AD56-87061FA37DE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75704C-0C36-4627-84B4-537F8A3EBAB1}"/>
              </a:ext>
            </a:extLst>
          </p:cNvPr>
          <p:cNvCxnSpPr>
            <a:cxnSpLocks/>
          </p:cNvCxnSpPr>
          <p:nvPr userDrawn="1"/>
        </p:nvCxnSpPr>
        <p:spPr>
          <a:xfrm flipH="1">
            <a:off x="685800" y="1485900"/>
            <a:ext cx="8439151" cy="9525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C816D5-3635-4135-AEFB-10928D9EEF06}"/>
              </a:ext>
            </a:extLst>
          </p:cNvPr>
          <p:cNvCxnSpPr>
            <a:cxnSpLocks/>
          </p:cNvCxnSpPr>
          <p:nvPr userDrawn="1"/>
        </p:nvCxnSpPr>
        <p:spPr>
          <a:xfrm flipH="1">
            <a:off x="47625" y="1495425"/>
            <a:ext cx="485774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7917B8-2E7E-4FC5-AFE2-836DAB0101DB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6781800"/>
            <a:ext cx="9144000" cy="0"/>
          </a:xfrm>
          <a:prstGeom prst="line">
            <a:avLst/>
          </a:prstGeom>
          <a:ln w="152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512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CA77-F0EA-4AAF-86CA-9CA21FF51974}" type="datetimeFigureOut">
              <a:rPr lang="en-US" smtClean="0"/>
              <a:pPr/>
              <a:t>9/3/23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A0AE2-D1B3-41FA-AD56-87061FA37D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513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CA77-F0EA-4AAF-86CA-9CA21FF51974}" type="datetimeFigureOut">
              <a:rPr lang="en-US" smtClean="0"/>
              <a:pPr/>
              <a:t>9/3/23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A0AE2-D1B3-41FA-AD56-87061FA37D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4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CA77-F0EA-4AAF-86CA-9CA21FF51974}" type="datetimeFigureOut">
              <a:rPr lang="en-US" smtClean="0"/>
              <a:pPr/>
              <a:t>9/3/23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A0AE2-D1B3-41FA-AD56-87061FA37D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61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CA77-F0EA-4AAF-86CA-9CA21FF51974}" type="datetimeFigureOut">
              <a:rPr lang="en-US" smtClean="0"/>
              <a:pPr/>
              <a:t>9/3/23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A0AE2-D1B3-41FA-AD56-87061FA37D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66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CA77-F0EA-4AAF-86CA-9CA21FF51974}" type="datetimeFigureOut">
              <a:rPr lang="en-US" smtClean="0"/>
              <a:pPr/>
              <a:t>9/3/23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A0AE2-D1B3-41FA-AD56-87061FA37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318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CA77-F0EA-4AAF-86CA-9CA21FF51974}" type="datetimeFigureOut">
              <a:rPr lang="en-US" smtClean="0"/>
              <a:pPr/>
              <a:t>9/3/23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A0AE2-D1B3-41FA-AD56-87061FA37D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0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CA77-F0EA-4AAF-86CA-9CA21FF51974}" type="datetimeFigureOut">
              <a:rPr lang="en-US" smtClean="0"/>
              <a:pPr/>
              <a:t>9/3/23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A0AE2-D1B3-41FA-AD56-87061FA37D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6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5CA77-F0EA-4AAF-86CA-9CA21FF51974}" type="datetimeFigureOut">
              <a:rPr lang="en-US" smtClean="0"/>
              <a:pPr/>
              <a:t>9/3/23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A0AE2-D1B3-41FA-AD56-87061FA37D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93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757238" y="1038688"/>
            <a:ext cx="7629525" cy="2746422"/>
          </a:xfrm>
        </p:spPr>
        <p:txBody>
          <a:bodyPr>
            <a:normAutofit/>
          </a:bodyPr>
          <a:lstStyle/>
          <a:p>
            <a:r>
              <a:rPr lang="en-US" dirty="0"/>
              <a:t>Observational Studies 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BBC0EAD-ACE2-22DF-B3C6-9B7933B46AEE}"/>
              </a:ext>
            </a:extLst>
          </p:cNvPr>
          <p:cNvSpPr txBox="1">
            <a:spLocks/>
          </p:cNvSpPr>
          <p:nvPr/>
        </p:nvSpPr>
        <p:spPr>
          <a:xfrm>
            <a:off x="1115616" y="3573016"/>
            <a:ext cx="6912768" cy="26562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Nora Kalagi, MSc., PhD</a:t>
            </a:r>
          </a:p>
          <a:p>
            <a:r>
              <a:rPr lang="en-US" dirty="0"/>
              <a:t>Yasser </a:t>
            </a:r>
            <a:r>
              <a:rPr lang="en-US" dirty="0" err="1"/>
              <a:t>Albogami</a:t>
            </a:r>
            <a:r>
              <a:rPr lang="en-US" dirty="0"/>
              <a:t>, MPH., PhD</a:t>
            </a:r>
          </a:p>
          <a:p>
            <a:endParaRPr lang="en-US" sz="2000" dirty="0">
              <a:latin typeface="+mn-lt"/>
            </a:endParaRPr>
          </a:p>
          <a:p>
            <a:r>
              <a:rPr lang="en-US" sz="2000" dirty="0">
                <a:latin typeface="+mn-lt"/>
              </a:rPr>
              <a:t>PHCL 435</a:t>
            </a:r>
          </a:p>
          <a:p>
            <a:r>
              <a:rPr lang="en-US" sz="2000" dirty="0">
                <a:latin typeface="+mn-lt"/>
              </a:rPr>
              <a:t>September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969" y="1672559"/>
            <a:ext cx="6066061" cy="4956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911" y="404664"/>
            <a:ext cx="8728089" cy="1023635"/>
          </a:xfrm>
        </p:spPr>
        <p:txBody>
          <a:bodyPr/>
          <a:lstStyle/>
          <a:p>
            <a:r>
              <a:rPr lang="en-US" dirty="0"/>
              <a:t>Case Report</a:t>
            </a:r>
          </a:p>
        </p:txBody>
      </p:sp>
    </p:spTree>
    <p:extLst>
      <p:ext uri="{BB962C8B-B14F-4D97-AF65-F5344CB8AC3E}">
        <p14:creationId xmlns:p14="http://schemas.microsoft.com/office/powerpoint/2010/main" val="3322505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767" y="344791"/>
            <a:ext cx="8437705" cy="1023635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Case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type of medical research study that tracks subjects with a known exposure (e.g. patients who received similar treatment), or examines their medical records for exposure and outcome</a:t>
            </a:r>
          </a:p>
          <a:p>
            <a:r>
              <a:rPr lang="en-AU" dirty="0"/>
              <a:t>Following the clinical course of a particular condition in a group of individuals</a:t>
            </a:r>
          </a:p>
          <a:p>
            <a:r>
              <a:rPr lang="en-US" dirty="0"/>
              <a:t>A case-series aggregates individual cases in one report</a:t>
            </a:r>
          </a:p>
          <a:p>
            <a:r>
              <a:rPr lang="en-US" dirty="0"/>
              <a:t>Often, they are from a single hospital or medical practice</a:t>
            </a:r>
            <a:endParaRPr lang="en-A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094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191" y="363871"/>
            <a:ext cx="8728089" cy="1023635"/>
          </a:xfrm>
        </p:spPr>
        <p:txBody>
          <a:bodyPr/>
          <a:lstStyle/>
          <a:p>
            <a:r>
              <a:rPr lang="en-US" dirty="0"/>
              <a:t>Case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Example: Mumps vaccine and aseptic meningitis</a:t>
            </a:r>
          </a:p>
          <a:p>
            <a:r>
              <a:rPr lang="en-US" dirty="0"/>
              <a:t>Exposure: vaccination with a live mumps vaccine Urabe strain.</a:t>
            </a:r>
          </a:p>
          <a:p>
            <a:r>
              <a:rPr lang="en-US" dirty="0"/>
              <a:t>Outcome: aseptic meningitis</a:t>
            </a:r>
          </a:p>
          <a:p>
            <a:r>
              <a:rPr lang="en-US" dirty="0"/>
              <a:t>One study, involving only 10 cases, was conducted in 1992 in Oxford, UK</a:t>
            </a:r>
          </a:p>
          <a:p>
            <a:r>
              <a:rPr lang="en-US" dirty="0"/>
              <a:t>All Urabe mumps vaccines were subsequently replaced by vaccines based on other strain</a:t>
            </a:r>
          </a:p>
        </p:txBody>
      </p:sp>
    </p:spTree>
    <p:extLst>
      <p:ext uri="{BB962C8B-B14F-4D97-AF65-F5344CB8AC3E}">
        <p14:creationId xmlns:p14="http://schemas.microsoft.com/office/powerpoint/2010/main" val="3167987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344791"/>
            <a:ext cx="8728089" cy="1023635"/>
          </a:xfrm>
        </p:spPr>
        <p:txBody>
          <a:bodyPr/>
          <a:lstStyle/>
          <a:p>
            <a:r>
              <a:rPr lang="en-US" dirty="0"/>
              <a:t>Case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Retinal toxicity due to canthaxanthin. </a:t>
            </a:r>
          </a:p>
          <a:p>
            <a:r>
              <a:rPr lang="en-US" dirty="0"/>
              <a:t>Exposure: Canthaxanthin apply to skin for tanning.</a:t>
            </a:r>
          </a:p>
          <a:p>
            <a:r>
              <a:rPr lang="en-US" dirty="0"/>
              <a:t>Outcome: Retinopathy.</a:t>
            </a:r>
          </a:p>
          <a:p>
            <a:r>
              <a:rPr lang="en-US" dirty="0"/>
              <a:t>One study, involving only Two female patients, one 42 years-old and the other 72 years-old, with signs of retinopathy due to canthaxanthin.</a:t>
            </a:r>
          </a:p>
        </p:txBody>
      </p:sp>
    </p:spTree>
    <p:extLst>
      <p:ext uri="{BB962C8B-B14F-4D97-AF65-F5344CB8AC3E}">
        <p14:creationId xmlns:p14="http://schemas.microsoft.com/office/powerpoint/2010/main" val="872889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E511882-A1C6-9767-7210-AC13E6EB7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3946" y="332656"/>
            <a:ext cx="7886700" cy="994172"/>
          </a:xfrm>
        </p:spPr>
        <p:txBody>
          <a:bodyPr>
            <a:normAutofit/>
          </a:bodyPr>
          <a:lstStyle/>
          <a:p>
            <a:r>
              <a:rPr lang="en-GB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&amp; Disadvantage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348AAF2-F7A3-EE52-7CCB-6F46983C06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6245983"/>
              </p:ext>
            </p:extLst>
          </p:nvPr>
        </p:nvGraphicFramePr>
        <p:xfrm>
          <a:off x="611560" y="2276872"/>
          <a:ext cx="7886701" cy="2952328"/>
        </p:xfrm>
        <a:graphic>
          <a:graphicData uri="http://schemas.openxmlformats.org/drawingml/2006/table">
            <a:tbl>
              <a:tblPr>
                <a:tableStyleId>{1E171933-4619-4E11-9A3F-F7608DF75F80}</a:tableStyleId>
              </a:tblPr>
              <a:tblGrid>
                <a:gridCol w="2040770">
                  <a:extLst>
                    <a:ext uri="{9D8B030D-6E8A-4147-A177-3AD203B41FA5}">
                      <a16:colId xmlns:a16="http://schemas.microsoft.com/office/drawing/2014/main" val="3717706147"/>
                    </a:ext>
                  </a:extLst>
                </a:gridCol>
                <a:gridCol w="5845931">
                  <a:extLst>
                    <a:ext uri="{9D8B030D-6E8A-4147-A177-3AD203B41FA5}">
                      <a16:colId xmlns:a16="http://schemas.microsoft.com/office/drawing/2014/main" val="2289135890"/>
                    </a:ext>
                  </a:extLst>
                </a:gridCol>
              </a:tblGrid>
              <a:tr h="1405895">
                <a:tc>
                  <a:txBody>
                    <a:bodyPr/>
                    <a:lstStyle/>
                    <a:p>
                      <a:pPr fontAlgn="t"/>
                      <a:r>
                        <a:rPr lang="en-GB" sz="23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</a:t>
                      </a:r>
                      <a:endParaRPr lang="en-GB" sz="23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108" marR="62108" marT="62108" marB="62108"/>
                </a:tc>
                <a:tc>
                  <a:txBody>
                    <a:bodyPr/>
                    <a:lstStyle/>
                    <a:p>
                      <a:pPr marL="4572" fontAlgn="t">
                        <a:buFont typeface="Arial" panose="020B0604020202020204" pitchFamily="34" charset="0"/>
                        <a:buChar char="•"/>
                      </a:pP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 be published quickly</a:t>
                      </a:r>
                    </a:p>
                    <a:p>
                      <a:pPr marL="4572" fontAlgn="t">
                        <a:buFont typeface="Arial" panose="020B0604020202020204" pitchFamily="34" charset="0"/>
                        <a:buChar char="•"/>
                      </a:pPr>
                      <a:r>
                        <a:rPr lang="en-GB" sz="20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Easy to do (fast and no financial support needed)</a:t>
                      </a:r>
                    </a:p>
                    <a:p>
                      <a:pPr marL="4572" fontAlgn="t">
                        <a:buFont typeface="Arial" panose="020B0604020202020204" pitchFamily="34" charset="0"/>
                        <a:buChar char="•"/>
                      </a:pPr>
                      <a:r>
                        <a:rPr lang="en-GB" sz="20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Identify rare manifestations of a disease or drug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108" marR="62108" marT="62108" marB="62108"/>
                </a:tc>
                <a:extLst>
                  <a:ext uri="{0D108BD9-81ED-4DB2-BD59-A6C34878D82A}">
                    <a16:rowId xmlns:a16="http://schemas.microsoft.com/office/drawing/2014/main" val="519190023"/>
                  </a:ext>
                </a:extLst>
              </a:tr>
              <a:tr h="1546433">
                <a:tc>
                  <a:txBody>
                    <a:bodyPr/>
                    <a:lstStyle/>
                    <a:p>
                      <a:pPr fontAlgn="t"/>
                      <a:r>
                        <a:rPr lang="en-GB" sz="23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Disadvantages</a:t>
                      </a:r>
                      <a:endParaRPr lang="en-GB" sz="23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108" marR="62108" marT="62108" marB="62108"/>
                </a:tc>
                <a:tc>
                  <a:txBody>
                    <a:bodyPr/>
                    <a:lstStyle/>
                    <a:p>
                      <a:pPr marL="4572" fontAlgn="t">
                        <a:buFont typeface="Arial" panose="020B0604020202020204" pitchFamily="34" charset="0"/>
                        <a:buChar char="•"/>
                      </a:pP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May include researcher bias</a:t>
                      </a:r>
                    </a:p>
                    <a:p>
                      <a:pPr marL="4572" fontAlgn="t">
                        <a:buFont typeface="Arial" panose="020B0604020202020204" pitchFamily="34" charset="0"/>
                        <a:buChar char="•"/>
                      </a:pP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Difficult to replicate</a:t>
                      </a:r>
                    </a:p>
                    <a:p>
                      <a:pPr marL="4572" fontAlgn="t">
                        <a:buFont typeface="Arial" panose="020B0604020202020204" pitchFamily="34" charset="0"/>
                        <a:buChar char="•"/>
                      </a:pP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Can't always be generalised to the broader population (</a:t>
                      </a:r>
                      <a:r>
                        <a:rPr lang="en-GB" sz="20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lack of generalizability)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108" marR="62108" marT="62108" marB="62108"/>
                </a:tc>
                <a:extLst>
                  <a:ext uri="{0D108BD9-81ED-4DB2-BD59-A6C34878D82A}">
                    <a16:rowId xmlns:a16="http://schemas.microsoft.com/office/drawing/2014/main" val="2795990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2415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2383" y="1988840"/>
            <a:ext cx="8959234" cy="1791563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Case series </a:t>
            </a:r>
            <a:r>
              <a:rPr lang="en-US" dirty="0"/>
              <a:t>are defined as single reports on one individual patient, while </a:t>
            </a:r>
            <a:r>
              <a:rPr lang="en-US" b="1" dirty="0"/>
              <a:t>case report </a:t>
            </a:r>
            <a:r>
              <a:rPr lang="en-US" dirty="0"/>
              <a:t>are collections of information on more than one patient.</a:t>
            </a:r>
          </a:p>
        </p:txBody>
      </p:sp>
      <p:sp>
        <p:nvSpPr>
          <p:cNvPr id="4" name="Oval 3"/>
          <p:cNvSpPr/>
          <p:nvPr/>
        </p:nvSpPr>
        <p:spPr>
          <a:xfrm>
            <a:off x="2627784" y="4062200"/>
            <a:ext cx="914400" cy="914400"/>
          </a:xfrm>
          <a:prstGeom prst="ellipse">
            <a:avLst/>
          </a:prstGeom>
          <a:noFill/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T</a:t>
            </a:r>
            <a:r>
              <a:rPr lang="en-US" dirty="0"/>
              <a:t> </a:t>
            </a:r>
          </a:p>
        </p:txBody>
      </p:sp>
      <p:sp>
        <p:nvSpPr>
          <p:cNvPr id="5" name="Oval 4"/>
          <p:cNvSpPr/>
          <p:nvPr/>
        </p:nvSpPr>
        <p:spPr>
          <a:xfrm>
            <a:off x="5796136" y="4062200"/>
            <a:ext cx="914400" cy="914400"/>
          </a:xfrm>
          <a:prstGeom prst="ellipse">
            <a:avLst/>
          </a:prstGeom>
          <a:noFill/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F </a:t>
            </a:r>
          </a:p>
        </p:txBody>
      </p:sp>
    </p:spTree>
    <p:extLst>
      <p:ext uri="{BB962C8B-B14F-4D97-AF65-F5344CB8AC3E}">
        <p14:creationId xmlns:p14="http://schemas.microsoft.com/office/powerpoint/2010/main" val="132927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9796" y="404664"/>
            <a:ext cx="7629525" cy="4102677"/>
          </a:xfrm>
        </p:spPr>
        <p:txBody>
          <a:bodyPr>
            <a:normAutofit/>
          </a:bodyPr>
          <a:lstStyle/>
          <a:p>
            <a:r>
              <a:rPr lang="en-US" sz="4400" b="1" dirty="0"/>
              <a:t> Comparative Clinical Research</a:t>
            </a:r>
            <a:br>
              <a:rPr lang="en-US" sz="4400" b="1" dirty="0"/>
            </a:br>
            <a:br>
              <a:rPr lang="en-US" sz="4400" b="1" dirty="0"/>
            </a:br>
            <a:r>
              <a:rPr lang="en-US" sz="4400" b="1" dirty="0">
                <a:solidFill>
                  <a:srgbClr val="FF0000"/>
                </a:solidFill>
              </a:rPr>
              <a:t>Observational Studies</a:t>
            </a:r>
          </a:p>
        </p:txBody>
      </p:sp>
      <p:sp>
        <p:nvSpPr>
          <p:cNvPr id="3" name="Rectangle 2"/>
          <p:cNvSpPr/>
          <p:nvPr/>
        </p:nvSpPr>
        <p:spPr>
          <a:xfrm>
            <a:off x="2386238" y="4356392"/>
            <a:ext cx="41166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u="sng" dirty="0"/>
              <a:t>Cross-Sectional Studies</a:t>
            </a:r>
          </a:p>
        </p:txBody>
      </p:sp>
    </p:spTree>
    <p:extLst>
      <p:ext uri="{BB962C8B-B14F-4D97-AF65-F5344CB8AC3E}">
        <p14:creationId xmlns:p14="http://schemas.microsoft.com/office/powerpoint/2010/main" val="976051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 descr="A diagram of a scientific research&#10;&#10;Description automatically generated with medium confidence">
            <a:extLst>
              <a:ext uri="{FF2B5EF4-FFF2-40B4-BE49-F238E27FC236}">
                <a16:creationId xmlns:a16="http://schemas.microsoft.com/office/drawing/2014/main" id="{DF109D7B-920C-941F-F7CB-A155F153E5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34"/>
          <a:stretch/>
        </p:blipFill>
        <p:spPr>
          <a:xfrm>
            <a:off x="0" y="1526101"/>
            <a:ext cx="9252520" cy="3805798"/>
          </a:xfrm>
          <a:prstGeom prst="rect">
            <a:avLst/>
          </a:prstGeom>
        </p:spPr>
      </p:pic>
      <p:sp>
        <p:nvSpPr>
          <p:cNvPr id="70" name="Title 1">
            <a:extLst>
              <a:ext uri="{FF2B5EF4-FFF2-40B4-BE49-F238E27FC236}">
                <a16:creationId xmlns:a16="http://schemas.microsoft.com/office/drawing/2014/main" id="{E44BD754-E694-CA2F-C13A-84E2AABF8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260648"/>
            <a:ext cx="7886700" cy="994172"/>
          </a:xfrm>
        </p:spPr>
        <p:txBody>
          <a:bodyPr>
            <a:normAutofit/>
          </a:bodyPr>
          <a:lstStyle/>
          <a:p>
            <a:r>
              <a:rPr lang="en-GB" sz="4400" dirty="0">
                <a:cs typeface="Times New Roman" panose="02020603050405020304" pitchFamily="18" charset="0"/>
              </a:rPr>
              <a:t>Clinical Research Types</a:t>
            </a:r>
            <a:endParaRPr lang="en-GB" sz="36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D28D3D8-76EA-B52F-86AF-21C311E0415C}"/>
              </a:ext>
            </a:extLst>
          </p:cNvPr>
          <p:cNvSpPr/>
          <p:nvPr/>
        </p:nvSpPr>
        <p:spPr>
          <a:xfrm>
            <a:off x="7308303" y="2924943"/>
            <a:ext cx="1858825" cy="12961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80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548680"/>
            <a:ext cx="8728089" cy="993552"/>
          </a:xfrm>
        </p:spPr>
        <p:txBody>
          <a:bodyPr/>
          <a:lstStyle/>
          <a:p>
            <a:r>
              <a:rPr lang="en-GB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a Cross-Sectional Study?</a:t>
            </a:r>
            <a:br>
              <a:rPr lang="en-GB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>
                <a:cs typeface="Times New Roman" panose="02020603050405020304" pitchFamily="18" charset="0"/>
              </a:rPr>
              <a:t>A cross-sectional study is a type of observational study that looks at data collected from a population at a specific point in time. </a:t>
            </a:r>
          </a:p>
          <a:p>
            <a:r>
              <a:rPr lang="en-GB" dirty="0">
                <a:cs typeface="Times New Roman" panose="02020603050405020304" pitchFamily="18" charset="0"/>
              </a:rPr>
              <a:t>It is used to examine relationships between variables and to assess the </a:t>
            </a:r>
            <a:r>
              <a:rPr lang="en-GB" b="1" u="sng" dirty="0">
                <a:cs typeface="Times New Roman" panose="02020603050405020304" pitchFamily="18" charset="0"/>
              </a:rPr>
              <a:t>prevalence</a:t>
            </a:r>
            <a:r>
              <a:rPr lang="en-GB" dirty="0">
                <a:cs typeface="Times New Roman" panose="02020603050405020304" pitchFamily="18" charset="0"/>
              </a:rPr>
              <a:t> of a particular characteristic or condition in a population </a:t>
            </a:r>
            <a:r>
              <a:rPr lang="en-US" dirty="0">
                <a:cs typeface="Times New Roman" panose="02020603050405020304" pitchFamily="18" charset="0"/>
              </a:rPr>
              <a:t>at a given point in time or over a short period of time.</a:t>
            </a:r>
          </a:p>
          <a:p>
            <a:r>
              <a:rPr lang="en-US" dirty="0"/>
              <a:t>Sampling strategies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Entire population of interest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Exposure groups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Disease groups</a:t>
            </a:r>
          </a:p>
        </p:txBody>
      </p:sp>
    </p:spTree>
    <p:extLst>
      <p:ext uri="{BB962C8B-B14F-4D97-AF65-F5344CB8AC3E}">
        <p14:creationId xmlns:p14="http://schemas.microsoft.com/office/powerpoint/2010/main" val="1328955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966C3-ECD0-4DE1-84E6-5907CD958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1" y="1337867"/>
            <a:ext cx="2563994" cy="4187361"/>
          </a:xfrm>
        </p:spPr>
        <p:txBody>
          <a:bodyPr anchor="ctr">
            <a:normAutofit/>
          </a:bodyPr>
          <a:lstStyle/>
          <a:p>
            <a:r>
              <a:rPr lang="en-US" sz="4050">
                <a:latin typeface="Times New Roman" panose="02020603050405020304" pitchFamily="18" charset="0"/>
                <a:cs typeface="Times New Roman" panose="02020603050405020304" pitchFamily="18" charset="0"/>
              </a:rPr>
              <a:t>Cross- Sectional Studies</a:t>
            </a:r>
            <a:endParaRPr lang="en-GB" sz="405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C0F27CE-32D6-9555-85FA-CFDB87540C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9871518"/>
              </p:ext>
            </p:extLst>
          </p:nvPr>
        </p:nvGraphicFramePr>
        <p:xfrm>
          <a:off x="3419872" y="1844824"/>
          <a:ext cx="5175384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3074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4ADBB-7123-82B6-8114-9F56FF9B7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661" y="270891"/>
            <a:ext cx="3614166" cy="1110996"/>
          </a:xfrm>
        </p:spPr>
        <p:txBody>
          <a:bodyPr anchor="b">
            <a:normAutofit/>
          </a:bodyPr>
          <a:lstStyle/>
          <a:p>
            <a:r>
              <a:rPr lang="en-GB" sz="4800" dirty="0"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8D9EB-F904-46B6-2502-BCF1515E7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2132856"/>
            <a:ext cx="6840760" cy="3888432"/>
          </a:xfrm>
        </p:spPr>
        <p:txBody>
          <a:bodyPr anchor="t">
            <a:noAutofit/>
          </a:bodyPr>
          <a:lstStyle/>
          <a:p>
            <a:r>
              <a:rPr lang="en-GB" sz="2000" dirty="0">
                <a:latin typeface="+mj-lt"/>
                <a:cs typeface="Times New Roman" panose="02020603050405020304" pitchFamily="18" charset="0"/>
              </a:rPr>
              <a:t>What is Observational Study Design?</a:t>
            </a:r>
          </a:p>
          <a:p>
            <a:r>
              <a:rPr lang="en-GB" sz="2000" dirty="0">
                <a:latin typeface="+mj-lt"/>
                <a:cs typeface="Times New Roman" panose="02020603050405020304" pitchFamily="18" charset="0"/>
              </a:rPr>
              <a:t>Types of Observational Study Design</a:t>
            </a:r>
          </a:p>
          <a:p>
            <a:r>
              <a:rPr lang="en-GB" sz="2000" dirty="0">
                <a:latin typeface="+mj-lt"/>
                <a:cs typeface="Times New Roman" panose="02020603050405020304" pitchFamily="18" charset="0"/>
              </a:rPr>
              <a:t>Advantages of Observational Studies</a:t>
            </a:r>
          </a:p>
          <a:p>
            <a:r>
              <a:rPr lang="en-GB" sz="2000" dirty="0">
                <a:latin typeface="+mj-lt"/>
                <a:cs typeface="Times New Roman" panose="02020603050405020304" pitchFamily="18" charset="0"/>
              </a:rPr>
              <a:t>Disadvantages of Observational Studies</a:t>
            </a:r>
          </a:p>
          <a:p>
            <a:r>
              <a:rPr lang="en-GB" sz="2000" dirty="0">
                <a:latin typeface="+mj-lt"/>
                <a:cs typeface="Times New Roman" panose="02020603050405020304" pitchFamily="18" charset="0"/>
              </a:rPr>
              <a:t>Descriptive vs. analytical studies </a:t>
            </a:r>
          </a:p>
        </p:txBody>
      </p:sp>
      <p:pic>
        <p:nvPicPr>
          <p:cNvPr id="7" name="Graphic 6" descr="Books">
            <a:extLst>
              <a:ext uri="{FF2B5EF4-FFF2-40B4-BE49-F238E27FC236}">
                <a16:creationId xmlns:a16="http://schemas.microsoft.com/office/drawing/2014/main" id="{2A9E7B6E-7C0B-E4E9-5730-E2332360A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2040" y="2276872"/>
            <a:ext cx="4094226" cy="409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3354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Cross-Sectional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Measure disease status on all subjects</a:t>
            </a:r>
          </a:p>
          <a:p>
            <a:r>
              <a:rPr lang="en-US" dirty="0"/>
              <a:t>Measure exposure status on all subjects</a:t>
            </a:r>
          </a:p>
          <a:p>
            <a:r>
              <a:rPr lang="en-US" dirty="0"/>
              <a:t>Compares exposure status with disease status without establishing temporality between them.</a:t>
            </a:r>
          </a:p>
          <a:p>
            <a:r>
              <a:rPr lang="en-US" dirty="0">
                <a:solidFill>
                  <a:srgbClr val="FF0000"/>
                </a:solidFill>
              </a:rPr>
              <a:t>A “snapshot”</a:t>
            </a:r>
          </a:p>
        </p:txBody>
      </p:sp>
    </p:spTree>
    <p:extLst>
      <p:ext uri="{BB962C8B-B14F-4D97-AF65-F5344CB8AC3E}">
        <p14:creationId xmlns:p14="http://schemas.microsoft.com/office/powerpoint/2010/main" val="1323127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Cross-Sectional Studies-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coffee associated with sleep disturbance?</a:t>
            </a:r>
          </a:p>
          <a:p>
            <a:r>
              <a:rPr lang="en-US" dirty="0"/>
              <a:t>Is rate of medication adherence associated with depression?</a:t>
            </a:r>
          </a:p>
          <a:p>
            <a:r>
              <a:rPr lang="en-US" dirty="0"/>
              <a:t>Factors associated with adherence to ACS guidelines</a:t>
            </a:r>
          </a:p>
        </p:txBody>
      </p:sp>
    </p:spTree>
    <p:extLst>
      <p:ext uri="{BB962C8B-B14F-4D97-AF65-F5344CB8AC3E}">
        <p14:creationId xmlns:p14="http://schemas.microsoft.com/office/powerpoint/2010/main" val="26966549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A8D90-9465-DE47-9E72-9A17A3672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Example of Cross-Sectional study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F3C47A3-689A-F44B-9A34-CD583D9FC5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628800"/>
            <a:ext cx="6768752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6247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Cross-Sectional Studies- How Good Are They?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3311" y="2195914"/>
            <a:ext cx="4148648" cy="46839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>
                <a:solidFill>
                  <a:schemeClr val="accent6"/>
                </a:solidFill>
              </a:rPr>
              <a:t>Advantages:</a:t>
            </a:r>
          </a:p>
          <a:p>
            <a:r>
              <a:rPr lang="en-US" dirty="0"/>
              <a:t>Less expensive</a:t>
            </a:r>
          </a:p>
          <a:p>
            <a:r>
              <a:rPr lang="en-US" dirty="0"/>
              <a:t>Potentially can detect potential effect of exposures that do not vary over time</a:t>
            </a:r>
          </a:p>
          <a:p>
            <a:r>
              <a:rPr lang="en-US" dirty="0"/>
              <a:t>Hypothesis generation</a:t>
            </a:r>
          </a:p>
          <a:p>
            <a:r>
              <a:rPr lang="en-US" dirty="0"/>
              <a:t>Estimation of the magnitude of a health problem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5AA7A39-38CF-4BF6-A7A5-83E41400B633}"/>
              </a:ext>
            </a:extLst>
          </p:cNvPr>
          <p:cNvSpPr txBox="1">
            <a:spLocks/>
          </p:cNvSpPr>
          <p:nvPr/>
        </p:nvSpPr>
        <p:spPr>
          <a:xfrm>
            <a:off x="4667355" y="2204864"/>
            <a:ext cx="4148648" cy="4683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u="sng" dirty="0">
                <a:solidFill>
                  <a:srgbClr val="C00000"/>
                </a:solidFill>
              </a:rPr>
              <a:t>Disadvantages:</a:t>
            </a:r>
          </a:p>
          <a:p>
            <a:r>
              <a:rPr lang="en-US" dirty="0"/>
              <a:t>Temporal relationship is not clear</a:t>
            </a:r>
          </a:p>
          <a:p>
            <a:r>
              <a:rPr lang="en-US" dirty="0"/>
              <a:t>Prevalent cases may be over-represented by cases with long disease duration</a:t>
            </a:r>
          </a:p>
          <a:p>
            <a:r>
              <a:rPr lang="en-US" dirty="0"/>
              <a:t>Cannot measure disease incidence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279A32B-4428-4A5C-807B-BC71A1E24C43}"/>
              </a:ext>
            </a:extLst>
          </p:cNvPr>
          <p:cNvCxnSpPr/>
          <p:nvPr/>
        </p:nvCxnSpPr>
        <p:spPr>
          <a:xfrm>
            <a:off x="4427984" y="1988840"/>
            <a:ext cx="0" cy="3456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6267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2383" y="1988840"/>
            <a:ext cx="8959234" cy="1791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Cross-sectional study </a:t>
            </a:r>
            <a:r>
              <a:rPr lang="en-US" dirty="0"/>
              <a:t>is a snapshot of group of people at a given point in time. </a:t>
            </a:r>
          </a:p>
        </p:txBody>
      </p:sp>
      <p:sp>
        <p:nvSpPr>
          <p:cNvPr id="4" name="Oval 3"/>
          <p:cNvSpPr/>
          <p:nvPr/>
        </p:nvSpPr>
        <p:spPr>
          <a:xfrm>
            <a:off x="2627784" y="4062200"/>
            <a:ext cx="914400" cy="914400"/>
          </a:xfrm>
          <a:prstGeom prst="ellipse">
            <a:avLst/>
          </a:prstGeom>
          <a:noFill/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T</a:t>
            </a:r>
            <a:r>
              <a:rPr lang="en-US" dirty="0"/>
              <a:t> </a:t>
            </a:r>
          </a:p>
        </p:txBody>
      </p:sp>
      <p:sp>
        <p:nvSpPr>
          <p:cNvPr id="5" name="Oval 4"/>
          <p:cNvSpPr/>
          <p:nvPr/>
        </p:nvSpPr>
        <p:spPr>
          <a:xfrm>
            <a:off x="5796136" y="4062200"/>
            <a:ext cx="914400" cy="914400"/>
          </a:xfrm>
          <a:prstGeom prst="ellipse">
            <a:avLst/>
          </a:prstGeom>
          <a:noFill/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F </a:t>
            </a:r>
          </a:p>
        </p:txBody>
      </p:sp>
    </p:spTree>
    <p:extLst>
      <p:ext uri="{BB962C8B-B14F-4D97-AF65-F5344CB8AC3E}">
        <p14:creationId xmlns:p14="http://schemas.microsoft.com/office/powerpoint/2010/main" val="371381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 descr="A diagram of a scientific research&#10;&#10;Description automatically generated with medium confidence">
            <a:extLst>
              <a:ext uri="{FF2B5EF4-FFF2-40B4-BE49-F238E27FC236}">
                <a16:creationId xmlns:a16="http://schemas.microsoft.com/office/drawing/2014/main" id="{DF109D7B-920C-941F-F7CB-A155F153E5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34"/>
          <a:stretch/>
        </p:blipFill>
        <p:spPr>
          <a:xfrm>
            <a:off x="0" y="1526101"/>
            <a:ext cx="9252520" cy="3805798"/>
          </a:xfrm>
          <a:prstGeom prst="rect">
            <a:avLst/>
          </a:prstGeom>
        </p:spPr>
      </p:pic>
      <p:sp>
        <p:nvSpPr>
          <p:cNvPr id="70" name="Title 1">
            <a:extLst>
              <a:ext uri="{FF2B5EF4-FFF2-40B4-BE49-F238E27FC236}">
                <a16:creationId xmlns:a16="http://schemas.microsoft.com/office/drawing/2014/main" id="{E44BD754-E694-CA2F-C13A-84E2AABF8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260648"/>
            <a:ext cx="7886700" cy="994172"/>
          </a:xfrm>
        </p:spPr>
        <p:txBody>
          <a:bodyPr>
            <a:normAutofit/>
          </a:bodyPr>
          <a:lstStyle/>
          <a:p>
            <a:r>
              <a:rPr lang="en-GB" sz="4400" dirty="0">
                <a:cs typeface="Times New Roman" panose="02020603050405020304" pitchFamily="18" charset="0"/>
              </a:rPr>
              <a:t>Clinical Research Types</a:t>
            </a:r>
            <a:endParaRPr lang="en-GB" sz="36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D28D3D8-76EA-B52F-86AF-21C311E0415C}"/>
              </a:ext>
            </a:extLst>
          </p:cNvPr>
          <p:cNvSpPr/>
          <p:nvPr/>
        </p:nvSpPr>
        <p:spPr>
          <a:xfrm>
            <a:off x="7308303" y="3717031"/>
            <a:ext cx="1858825" cy="100811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8415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237" y="764704"/>
            <a:ext cx="7629525" cy="2746422"/>
          </a:xfrm>
        </p:spPr>
        <p:txBody>
          <a:bodyPr>
            <a:normAutofit/>
          </a:bodyPr>
          <a:lstStyle/>
          <a:p>
            <a:r>
              <a:rPr lang="en-US" sz="4400" b="1" dirty="0"/>
              <a:t> Comparative Clinical Research</a:t>
            </a:r>
            <a:br>
              <a:rPr lang="en-US" sz="4400" b="1" dirty="0"/>
            </a:br>
            <a:br>
              <a:rPr lang="en-US" sz="4400" b="1" dirty="0"/>
            </a:br>
            <a:r>
              <a:rPr lang="en-US" sz="4400" b="1" dirty="0">
                <a:solidFill>
                  <a:srgbClr val="FF0000"/>
                </a:solidFill>
              </a:rPr>
              <a:t>Observational Studies</a:t>
            </a:r>
            <a:endParaRPr lang="en-US" sz="2800" b="1" u="sng" dirty="0"/>
          </a:p>
        </p:txBody>
      </p:sp>
      <p:sp>
        <p:nvSpPr>
          <p:cNvPr id="3" name="Rectangle 2"/>
          <p:cNvSpPr/>
          <p:nvPr/>
        </p:nvSpPr>
        <p:spPr>
          <a:xfrm>
            <a:off x="2555776" y="4509120"/>
            <a:ext cx="37938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u="sng" dirty="0"/>
              <a:t>Case- Control Studies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742077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955" y="368063"/>
            <a:ext cx="8728089" cy="102363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</a:rPr>
              <a:t>Case-Control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CC studies compare: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People with the disease (cases) to people without the disease (controls) with respect to exposures or characteristics of interest</a:t>
            </a:r>
          </a:p>
        </p:txBody>
      </p:sp>
    </p:spTree>
    <p:extLst>
      <p:ext uri="{BB962C8B-B14F-4D97-AF65-F5344CB8AC3E}">
        <p14:creationId xmlns:p14="http://schemas.microsoft.com/office/powerpoint/2010/main" val="23030536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Case-Control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Aims to identify factors that could be responsible for the development of a disease or drug use problem</a:t>
            </a:r>
          </a:p>
          <a:p>
            <a:r>
              <a:rPr lang="en-US" dirty="0"/>
              <a:t>Case-control studies are retrospective and cannot therefore be used to calculate the relative risk (RR)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 However, odds ratio (OR) can be calculated, which usually approximates to the relative risk when the outcome of interest is rare.</a:t>
            </a:r>
          </a:p>
        </p:txBody>
      </p:sp>
    </p:spTree>
    <p:extLst>
      <p:ext uri="{BB962C8B-B14F-4D97-AF65-F5344CB8AC3E}">
        <p14:creationId xmlns:p14="http://schemas.microsoft.com/office/powerpoint/2010/main" val="3086480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Case-Control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Motivation: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Prospective cohort study may require long period of follow-up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Rare disease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Data may not exist for retrospective cohort study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117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F58EA-3F58-855B-8706-C853D47DF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48680"/>
            <a:ext cx="7886700" cy="994172"/>
          </a:xfrm>
        </p:spPr>
        <p:txBody>
          <a:bodyPr>
            <a:normAutofit fontScale="90000"/>
          </a:bodyPr>
          <a:lstStyle/>
          <a:p>
            <a:r>
              <a:rPr lang="en-GB" sz="4400" dirty="0">
                <a:cs typeface="Times New Roman" panose="02020603050405020304" pitchFamily="18" charset="0"/>
              </a:rPr>
              <a:t>Objectives </a:t>
            </a:r>
            <a:br>
              <a:rPr lang="en-GB" sz="3600" dirty="0"/>
            </a:b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94374-4B9E-FB30-7A78-BBEDD0866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075" y="1988840"/>
            <a:ext cx="7528325" cy="41044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dirty="0">
                <a:cs typeface="Times New Roman" panose="02020603050405020304" pitchFamily="18" charset="0"/>
              </a:rPr>
              <a:t>At the end of the lecture, the students will be able to:</a:t>
            </a:r>
          </a:p>
          <a:p>
            <a:pPr lvl="1">
              <a:buFont typeface="Wingdings" pitchFamily="2" charset="2"/>
              <a:buChar char="ü"/>
            </a:pPr>
            <a:r>
              <a:rPr lang="en-GB" sz="2000" dirty="0">
                <a:cs typeface="Times New Roman" panose="02020603050405020304" pitchFamily="18" charset="0"/>
              </a:rPr>
              <a:t>Identify the general purposes of research   </a:t>
            </a:r>
          </a:p>
          <a:p>
            <a:pPr lvl="1">
              <a:buFont typeface="Wingdings" pitchFamily="2" charset="2"/>
              <a:buChar char="ü"/>
            </a:pPr>
            <a:r>
              <a:rPr lang="en-GB" sz="2000" dirty="0">
                <a:cs typeface="Times New Roman" panose="02020603050405020304" pitchFamily="18" charset="0"/>
              </a:rPr>
              <a:t>Discuss the important principles of study design  </a:t>
            </a:r>
          </a:p>
          <a:p>
            <a:pPr lvl="1">
              <a:buFont typeface="Wingdings" pitchFamily="2" charset="2"/>
              <a:buChar char="ü"/>
            </a:pPr>
            <a:r>
              <a:rPr lang="en-GB" sz="2000" dirty="0">
                <a:cs typeface="Times New Roman" panose="02020603050405020304" pitchFamily="18" charset="0"/>
              </a:rPr>
              <a:t>Distinguish between experimental,  quasi-experimental, and observational approaches</a:t>
            </a:r>
          </a:p>
          <a:p>
            <a:pPr lvl="1">
              <a:buFont typeface="Wingdings" pitchFamily="2" charset="2"/>
              <a:buChar char="ü"/>
            </a:pPr>
            <a:r>
              <a:rPr lang="en-GB" sz="2000" dirty="0">
                <a:cs typeface="Times New Roman" panose="02020603050405020304" pitchFamily="18" charset="0"/>
              </a:rPr>
              <a:t>Describe various observational study designs </a:t>
            </a:r>
          </a:p>
          <a:p>
            <a:pPr lvl="1">
              <a:buFont typeface="Wingdings" pitchFamily="2" charset="2"/>
              <a:buChar char="ü"/>
            </a:pPr>
            <a:r>
              <a:rPr lang="en-GB" sz="2000" dirty="0">
                <a:cs typeface="Times New Roman" panose="02020603050405020304" pitchFamily="18" charset="0"/>
              </a:rPr>
              <a:t>Discuss the relative advantages and disadvantages of the various study designs</a:t>
            </a:r>
          </a:p>
        </p:txBody>
      </p:sp>
    </p:spTree>
    <p:extLst>
      <p:ext uri="{BB962C8B-B14F-4D97-AF65-F5344CB8AC3E}">
        <p14:creationId xmlns:p14="http://schemas.microsoft.com/office/powerpoint/2010/main" val="766102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Case-Control Studies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A889BAC-68DB-4732-B7FE-F79F411934FB}"/>
              </a:ext>
            </a:extLst>
          </p:cNvPr>
          <p:cNvGrpSpPr/>
          <p:nvPr/>
        </p:nvGrpSpPr>
        <p:grpSpPr>
          <a:xfrm>
            <a:off x="755576" y="1916832"/>
            <a:ext cx="7467600" cy="4137025"/>
            <a:chOff x="685800" y="1579880"/>
            <a:chExt cx="7467600" cy="4137025"/>
          </a:xfrm>
        </p:grpSpPr>
        <p:sp>
          <p:nvSpPr>
            <p:cNvPr id="13" name="Rectangle 2"/>
            <p:cNvSpPr>
              <a:spLocks noChangeArrowheads="1"/>
            </p:cNvSpPr>
            <p:nvPr/>
          </p:nvSpPr>
          <p:spPr bwMode="auto">
            <a:xfrm>
              <a:off x="1752600" y="1579880"/>
              <a:ext cx="56388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600" b="1"/>
                <a:t>Backward Directionality</a:t>
              </a:r>
            </a:p>
          </p:txBody>
        </p:sp>
        <p:sp>
          <p:nvSpPr>
            <p:cNvPr id="14" name="Text Box 3"/>
            <p:cNvSpPr txBox="1">
              <a:spLocks noChangeArrowheads="1"/>
            </p:cNvSpPr>
            <p:nvPr/>
          </p:nvSpPr>
          <p:spPr bwMode="auto">
            <a:xfrm>
              <a:off x="1630363" y="2287905"/>
              <a:ext cx="2103437" cy="473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500" b="1"/>
                <a:t>Exposure</a:t>
              </a:r>
            </a:p>
          </p:txBody>
        </p:sp>
        <p:sp>
          <p:nvSpPr>
            <p:cNvPr id="15" name="Text Box 4"/>
            <p:cNvSpPr txBox="1">
              <a:spLocks noChangeArrowheads="1"/>
            </p:cNvSpPr>
            <p:nvPr/>
          </p:nvSpPr>
          <p:spPr bwMode="auto">
            <a:xfrm>
              <a:off x="4953000" y="2287905"/>
              <a:ext cx="3200400" cy="473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500" b="1"/>
                <a:t>Outcome/Disease</a:t>
              </a:r>
            </a:p>
          </p:txBody>
        </p:sp>
        <p:sp>
          <p:nvSpPr>
            <p:cNvPr id="16" name="Text Box 5"/>
            <p:cNvSpPr txBox="1">
              <a:spLocks noChangeArrowheads="1"/>
            </p:cNvSpPr>
            <p:nvPr/>
          </p:nvSpPr>
          <p:spPr bwMode="auto">
            <a:xfrm>
              <a:off x="685800" y="2783205"/>
              <a:ext cx="12954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b="1"/>
                <a:t>Time</a:t>
              </a:r>
            </a:p>
          </p:txBody>
        </p:sp>
        <p:sp>
          <p:nvSpPr>
            <p:cNvPr id="17" name="Rectangle 6"/>
            <p:cNvSpPr>
              <a:spLocks noChangeArrowheads="1"/>
            </p:cNvSpPr>
            <p:nvPr/>
          </p:nvSpPr>
          <p:spPr bwMode="auto">
            <a:xfrm>
              <a:off x="5715000" y="3408680"/>
              <a:ext cx="1371600" cy="914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solidFill>
                    <a:srgbClr val="000000"/>
                  </a:solidFill>
                </a:rPr>
                <a:t>Yes</a:t>
              </a: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auto">
            <a:xfrm>
              <a:off x="5715000" y="4802505"/>
              <a:ext cx="1371600" cy="914400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solidFill>
                    <a:srgbClr val="000000"/>
                  </a:solidFill>
                </a:rPr>
                <a:t>No</a:t>
              </a:r>
            </a:p>
          </p:txBody>
        </p:sp>
        <p:sp>
          <p:nvSpPr>
            <p:cNvPr id="19" name="Line 8"/>
            <p:cNvSpPr>
              <a:spLocks noChangeShapeType="1"/>
            </p:cNvSpPr>
            <p:nvPr/>
          </p:nvSpPr>
          <p:spPr bwMode="auto">
            <a:xfrm rot="10800000">
              <a:off x="1577975" y="2983230"/>
              <a:ext cx="6553200" cy="1588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9"/>
            <p:cNvSpPr>
              <a:spLocks noChangeShapeType="1"/>
            </p:cNvSpPr>
            <p:nvPr/>
          </p:nvSpPr>
          <p:spPr bwMode="auto">
            <a:xfrm rot="10800000">
              <a:off x="2590800" y="3878580"/>
              <a:ext cx="2971800" cy="158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 Box 10"/>
            <p:cNvSpPr txBox="1">
              <a:spLocks noChangeArrowheads="1"/>
            </p:cNvSpPr>
            <p:nvPr/>
          </p:nvSpPr>
          <p:spPr bwMode="auto">
            <a:xfrm>
              <a:off x="1981200" y="3637280"/>
              <a:ext cx="6858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800" b="1" dirty="0"/>
                <a:t>?</a:t>
              </a:r>
            </a:p>
          </p:txBody>
        </p:sp>
        <p:sp>
          <p:nvSpPr>
            <p:cNvPr id="22" name="Text Box 11"/>
            <p:cNvSpPr txBox="1">
              <a:spLocks noChangeArrowheads="1"/>
            </p:cNvSpPr>
            <p:nvPr/>
          </p:nvSpPr>
          <p:spPr bwMode="auto">
            <a:xfrm>
              <a:off x="1981200" y="5023168"/>
              <a:ext cx="685800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800" b="1" dirty="0"/>
                <a:t>?</a:t>
              </a:r>
            </a:p>
          </p:txBody>
        </p:sp>
        <p:sp>
          <p:nvSpPr>
            <p:cNvPr id="23" name="Line 12"/>
            <p:cNvSpPr>
              <a:spLocks noChangeShapeType="1"/>
            </p:cNvSpPr>
            <p:nvPr/>
          </p:nvSpPr>
          <p:spPr bwMode="auto">
            <a:xfrm rot="10800000">
              <a:off x="2590800" y="5312093"/>
              <a:ext cx="2971800" cy="1587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18509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Case-Control Studies</a:t>
            </a:r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63" t="30246" r="32143" b="29072"/>
          <a:stretch/>
        </p:blipFill>
        <p:spPr bwMode="auto">
          <a:xfrm>
            <a:off x="1115616" y="1772816"/>
            <a:ext cx="7128792" cy="4795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74775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2383" y="1988840"/>
            <a:ext cx="8959234" cy="1791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A case control study </a:t>
            </a:r>
            <a:r>
              <a:rPr lang="en-US" dirty="0"/>
              <a:t>is a type of observational study is useful to look at factors associated with rare outcomes</a:t>
            </a:r>
          </a:p>
        </p:txBody>
      </p:sp>
      <p:sp>
        <p:nvSpPr>
          <p:cNvPr id="4" name="Oval 3"/>
          <p:cNvSpPr/>
          <p:nvPr/>
        </p:nvSpPr>
        <p:spPr>
          <a:xfrm>
            <a:off x="2627784" y="4062200"/>
            <a:ext cx="914400" cy="914400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T</a:t>
            </a:r>
            <a:r>
              <a:rPr lang="en-US" dirty="0"/>
              <a:t> </a:t>
            </a:r>
          </a:p>
        </p:txBody>
      </p:sp>
      <p:sp>
        <p:nvSpPr>
          <p:cNvPr id="5" name="Oval 4"/>
          <p:cNvSpPr/>
          <p:nvPr/>
        </p:nvSpPr>
        <p:spPr>
          <a:xfrm>
            <a:off x="5796136" y="4062200"/>
            <a:ext cx="914400" cy="914400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F </a:t>
            </a:r>
          </a:p>
        </p:txBody>
      </p:sp>
    </p:spTree>
    <p:extLst>
      <p:ext uri="{BB962C8B-B14F-4D97-AF65-F5344CB8AC3E}">
        <p14:creationId xmlns:p14="http://schemas.microsoft.com/office/powerpoint/2010/main" val="400899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Case-Control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991" y="2011666"/>
            <a:ext cx="8080017" cy="3865606"/>
          </a:xfrm>
        </p:spPr>
        <p:txBody>
          <a:bodyPr/>
          <a:lstStyle/>
          <a:p>
            <a:r>
              <a:rPr lang="en-US" dirty="0"/>
              <a:t>Much quicker and cheaper than cohort study</a:t>
            </a:r>
          </a:p>
          <a:p>
            <a:r>
              <a:rPr lang="en-US" dirty="0"/>
              <a:t>Potential good starting point for scientific inquiry</a:t>
            </a:r>
          </a:p>
          <a:p>
            <a:r>
              <a:rPr lang="en-US" dirty="0"/>
              <a:t>Biggest challenge: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Who to select as controls?</a:t>
            </a:r>
          </a:p>
        </p:txBody>
      </p:sp>
    </p:spTree>
    <p:extLst>
      <p:ext uri="{BB962C8B-B14F-4D97-AF65-F5344CB8AC3E}">
        <p14:creationId xmlns:p14="http://schemas.microsoft.com/office/powerpoint/2010/main" val="54223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Steps of Case-Control Studies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759031833"/>
              </p:ext>
            </p:extLst>
          </p:nvPr>
        </p:nvGraphicFramePr>
        <p:xfrm>
          <a:off x="755576" y="1844824"/>
          <a:ext cx="7432253" cy="4356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Oval 4"/>
          <p:cNvSpPr/>
          <p:nvPr/>
        </p:nvSpPr>
        <p:spPr>
          <a:xfrm>
            <a:off x="1619672" y="2348880"/>
            <a:ext cx="5674454" cy="23295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of Cases and Controls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Have disease of interest</a:t>
            </a:r>
          </a:p>
          <a:p>
            <a:r>
              <a:rPr lang="en-US" dirty="0"/>
              <a:t>Controls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Do not have disease of interest</a:t>
            </a:r>
          </a:p>
        </p:txBody>
      </p:sp>
    </p:spTree>
    <p:extLst>
      <p:ext uri="{BB962C8B-B14F-4D97-AF65-F5344CB8AC3E}">
        <p14:creationId xmlns:p14="http://schemas.microsoft.com/office/powerpoint/2010/main" val="40471221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Case definition: specifying criteria to identify a person as a case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Diagnostic criteria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Inclusion (eligibility)/ exclusion criteria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Incident/prevalent</a:t>
            </a:r>
          </a:p>
          <a:p>
            <a:r>
              <a:rPr lang="en-US" dirty="0"/>
              <a:t>Cases source: define source population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Registries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Hospitals, medical facilities, physicians' office</a:t>
            </a:r>
          </a:p>
        </p:txBody>
      </p:sp>
    </p:spTree>
    <p:extLst>
      <p:ext uri="{BB962C8B-B14F-4D97-AF65-F5344CB8AC3E}">
        <p14:creationId xmlns:p14="http://schemas.microsoft.com/office/powerpoint/2010/main" val="11029276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Control Group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4294967295"/>
          </p:nvPr>
        </p:nvSpPr>
        <p:spPr>
          <a:xfrm>
            <a:off x="567996" y="1779257"/>
            <a:ext cx="8008008" cy="4672740"/>
          </a:xfrm>
        </p:spPr>
        <p:txBody>
          <a:bodyPr/>
          <a:lstStyle/>
          <a:p>
            <a:r>
              <a:rPr lang="en-US" spc="-5" dirty="0"/>
              <a:t>The purpose </a:t>
            </a:r>
            <a:r>
              <a:rPr lang="en-US" dirty="0"/>
              <a:t>of controls is to measure the </a:t>
            </a:r>
            <a:r>
              <a:rPr lang="en-US" spc="-5" dirty="0"/>
              <a:t>frequency</a:t>
            </a:r>
            <a:r>
              <a:rPr lang="en-US" spc="-150" dirty="0"/>
              <a:t> </a:t>
            </a:r>
            <a:r>
              <a:rPr lang="en-US" spc="-5" dirty="0"/>
              <a:t>of </a:t>
            </a:r>
            <a:r>
              <a:rPr lang="en-US" dirty="0"/>
              <a:t>exposure in the </a:t>
            </a:r>
            <a:r>
              <a:rPr lang="en-US" spc="-5" dirty="0">
                <a:solidFill>
                  <a:srgbClr val="FF0000"/>
                </a:solidFill>
              </a:rPr>
              <a:t>source population </a:t>
            </a:r>
            <a:r>
              <a:rPr lang="en-US" dirty="0"/>
              <a:t>that </a:t>
            </a:r>
            <a:r>
              <a:rPr lang="en-US" spc="-5" dirty="0"/>
              <a:t>produced </a:t>
            </a:r>
            <a:r>
              <a:rPr lang="en-US" dirty="0"/>
              <a:t>the cases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45005" y="5046980"/>
            <a:ext cx="154747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2000" b="1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Controls:  </a:t>
            </a:r>
            <a:r>
              <a:rPr lang="en-US" sz="2000" b="1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no-</a:t>
            </a:r>
            <a:r>
              <a:rPr lang="en-US" sz="2000" b="1" spc="5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Asthma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85849" y="3295650"/>
            <a:ext cx="5257800" cy="114300"/>
          </a:xfrm>
          <a:custGeom>
            <a:avLst/>
            <a:gdLst/>
            <a:ahLst/>
            <a:cxnLst/>
            <a:rect l="l" t="t" r="r" b="b"/>
            <a:pathLst>
              <a:path w="525780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5257800" h="11430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5257800" h="114300">
                <a:moveTo>
                  <a:pt x="5257800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5257800" y="76200"/>
                </a:lnTo>
                <a:lnTo>
                  <a:pt x="52578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34200" y="3200400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71450" y="0"/>
                </a:moveTo>
                <a:lnTo>
                  <a:pt x="125853" y="6120"/>
                </a:lnTo>
                <a:lnTo>
                  <a:pt x="84892" y="23396"/>
                </a:lnTo>
                <a:lnTo>
                  <a:pt x="50196" y="50196"/>
                </a:lnTo>
                <a:lnTo>
                  <a:pt x="23396" y="84892"/>
                </a:lnTo>
                <a:lnTo>
                  <a:pt x="6120" y="125853"/>
                </a:lnTo>
                <a:lnTo>
                  <a:pt x="0" y="171450"/>
                </a:lnTo>
                <a:lnTo>
                  <a:pt x="6120" y="217046"/>
                </a:lnTo>
                <a:lnTo>
                  <a:pt x="23396" y="258007"/>
                </a:lnTo>
                <a:lnTo>
                  <a:pt x="50196" y="292703"/>
                </a:lnTo>
                <a:lnTo>
                  <a:pt x="84892" y="319503"/>
                </a:lnTo>
                <a:lnTo>
                  <a:pt x="125853" y="336779"/>
                </a:lnTo>
                <a:lnTo>
                  <a:pt x="171450" y="342900"/>
                </a:lnTo>
                <a:lnTo>
                  <a:pt x="217046" y="336779"/>
                </a:lnTo>
                <a:lnTo>
                  <a:pt x="258007" y="319503"/>
                </a:lnTo>
                <a:lnTo>
                  <a:pt x="292703" y="292703"/>
                </a:lnTo>
                <a:lnTo>
                  <a:pt x="319503" y="258007"/>
                </a:lnTo>
                <a:lnTo>
                  <a:pt x="336779" y="217046"/>
                </a:lnTo>
                <a:lnTo>
                  <a:pt x="342900" y="171450"/>
                </a:lnTo>
                <a:lnTo>
                  <a:pt x="336779" y="125853"/>
                </a:lnTo>
                <a:lnTo>
                  <a:pt x="319503" y="84892"/>
                </a:lnTo>
                <a:lnTo>
                  <a:pt x="292703" y="50196"/>
                </a:lnTo>
                <a:lnTo>
                  <a:pt x="258007" y="23396"/>
                </a:lnTo>
                <a:lnTo>
                  <a:pt x="217046" y="6120"/>
                </a:lnTo>
                <a:lnTo>
                  <a:pt x="171450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934200" y="3200400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0" y="171450"/>
                </a:moveTo>
                <a:lnTo>
                  <a:pt x="6120" y="125853"/>
                </a:lnTo>
                <a:lnTo>
                  <a:pt x="23396" y="84892"/>
                </a:lnTo>
                <a:lnTo>
                  <a:pt x="50196" y="50196"/>
                </a:lnTo>
                <a:lnTo>
                  <a:pt x="84892" y="23396"/>
                </a:lnTo>
                <a:lnTo>
                  <a:pt x="125853" y="6120"/>
                </a:lnTo>
                <a:lnTo>
                  <a:pt x="171450" y="0"/>
                </a:lnTo>
                <a:lnTo>
                  <a:pt x="217046" y="6120"/>
                </a:lnTo>
                <a:lnTo>
                  <a:pt x="258007" y="23396"/>
                </a:lnTo>
                <a:lnTo>
                  <a:pt x="292703" y="50196"/>
                </a:lnTo>
                <a:lnTo>
                  <a:pt x="319503" y="84892"/>
                </a:lnTo>
                <a:lnTo>
                  <a:pt x="336779" y="125853"/>
                </a:lnTo>
                <a:lnTo>
                  <a:pt x="342900" y="171450"/>
                </a:lnTo>
                <a:lnTo>
                  <a:pt x="336779" y="217046"/>
                </a:lnTo>
                <a:lnTo>
                  <a:pt x="319503" y="258007"/>
                </a:lnTo>
                <a:lnTo>
                  <a:pt x="292703" y="292703"/>
                </a:lnTo>
                <a:lnTo>
                  <a:pt x="258007" y="319503"/>
                </a:lnTo>
                <a:lnTo>
                  <a:pt x="217046" y="336779"/>
                </a:lnTo>
                <a:lnTo>
                  <a:pt x="171450" y="342900"/>
                </a:lnTo>
                <a:lnTo>
                  <a:pt x="125853" y="336779"/>
                </a:lnTo>
                <a:lnTo>
                  <a:pt x="84892" y="319503"/>
                </a:lnTo>
                <a:lnTo>
                  <a:pt x="50196" y="292703"/>
                </a:lnTo>
                <a:lnTo>
                  <a:pt x="23396" y="258007"/>
                </a:lnTo>
                <a:lnTo>
                  <a:pt x="6120" y="217046"/>
                </a:lnTo>
                <a:lnTo>
                  <a:pt x="0" y="17145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934200" y="5060950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71450" y="0"/>
                </a:moveTo>
                <a:lnTo>
                  <a:pt x="125853" y="6120"/>
                </a:lnTo>
                <a:lnTo>
                  <a:pt x="84892" y="23396"/>
                </a:lnTo>
                <a:lnTo>
                  <a:pt x="50196" y="50196"/>
                </a:lnTo>
                <a:lnTo>
                  <a:pt x="23396" y="84892"/>
                </a:lnTo>
                <a:lnTo>
                  <a:pt x="6120" y="125853"/>
                </a:lnTo>
                <a:lnTo>
                  <a:pt x="0" y="171450"/>
                </a:lnTo>
                <a:lnTo>
                  <a:pt x="6120" y="217046"/>
                </a:lnTo>
                <a:lnTo>
                  <a:pt x="23396" y="258007"/>
                </a:lnTo>
                <a:lnTo>
                  <a:pt x="50196" y="292703"/>
                </a:lnTo>
                <a:lnTo>
                  <a:pt x="84892" y="319503"/>
                </a:lnTo>
                <a:lnTo>
                  <a:pt x="125853" y="336779"/>
                </a:lnTo>
                <a:lnTo>
                  <a:pt x="171450" y="342900"/>
                </a:lnTo>
                <a:lnTo>
                  <a:pt x="217046" y="336779"/>
                </a:lnTo>
                <a:lnTo>
                  <a:pt x="258007" y="319503"/>
                </a:lnTo>
                <a:lnTo>
                  <a:pt x="292703" y="292703"/>
                </a:lnTo>
                <a:lnTo>
                  <a:pt x="319503" y="258007"/>
                </a:lnTo>
                <a:lnTo>
                  <a:pt x="336779" y="217046"/>
                </a:lnTo>
                <a:lnTo>
                  <a:pt x="342900" y="171450"/>
                </a:lnTo>
                <a:lnTo>
                  <a:pt x="336779" y="125853"/>
                </a:lnTo>
                <a:lnTo>
                  <a:pt x="319503" y="84892"/>
                </a:lnTo>
                <a:lnTo>
                  <a:pt x="292703" y="50196"/>
                </a:lnTo>
                <a:lnTo>
                  <a:pt x="258007" y="23396"/>
                </a:lnTo>
                <a:lnTo>
                  <a:pt x="217046" y="6120"/>
                </a:lnTo>
                <a:lnTo>
                  <a:pt x="17145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934200" y="5060950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0" y="171450"/>
                </a:moveTo>
                <a:lnTo>
                  <a:pt x="6120" y="125853"/>
                </a:lnTo>
                <a:lnTo>
                  <a:pt x="23396" y="84892"/>
                </a:lnTo>
                <a:lnTo>
                  <a:pt x="50196" y="50196"/>
                </a:lnTo>
                <a:lnTo>
                  <a:pt x="84892" y="23396"/>
                </a:lnTo>
                <a:lnTo>
                  <a:pt x="125853" y="6120"/>
                </a:lnTo>
                <a:lnTo>
                  <a:pt x="171450" y="0"/>
                </a:lnTo>
                <a:lnTo>
                  <a:pt x="217046" y="6120"/>
                </a:lnTo>
                <a:lnTo>
                  <a:pt x="258007" y="23396"/>
                </a:lnTo>
                <a:lnTo>
                  <a:pt x="292703" y="50196"/>
                </a:lnTo>
                <a:lnTo>
                  <a:pt x="319503" y="84892"/>
                </a:lnTo>
                <a:lnTo>
                  <a:pt x="336779" y="125853"/>
                </a:lnTo>
                <a:lnTo>
                  <a:pt x="342900" y="171450"/>
                </a:lnTo>
                <a:lnTo>
                  <a:pt x="336779" y="217046"/>
                </a:lnTo>
                <a:lnTo>
                  <a:pt x="319503" y="258007"/>
                </a:lnTo>
                <a:lnTo>
                  <a:pt x="292703" y="292703"/>
                </a:lnTo>
                <a:lnTo>
                  <a:pt x="258007" y="319503"/>
                </a:lnTo>
                <a:lnTo>
                  <a:pt x="217046" y="336779"/>
                </a:lnTo>
                <a:lnTo>
                  <a:pt x="171450" y="342900"/>
                </a:lnTo>
                <a:lnTo>
                  <a:pt x="125853" y="336779"/>
                </a:lnTo>
                <a:lnTo>
                  <a:pt x="84892" y="319503"/>
                </a:lnTo>
                <a:lnTo>
                  <a:pt x="50196" y="292703"/>
                </a:lnTo>
                <a:lnTo>
                  <a:pt x="23396" y="258007"/>
                </a:lnTo>
                <a:lnTo>
                  <a:pt x="6120" y="217046"/>
                </a:lnTo>
                <a:lnTo>
                  <a:pt x="0" y="17145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9564" y="4031853"/>
            <a:ext cx="169818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Own</a:t>
            </a:r>
            <a:r>
              <a:rPr sz="2400" b="1" spc="-130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pets?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62048" y="5184775"/>
            <a:ext cx="5257800" cy="114300"/>
          </a:xfrm>
          <a:custGeom>
            <a:avLst/>
            <a:gdLst/>
            <a:ahLst/>
            <a:cxnLst/>
            <a:rect l="l" t="t" r="r" b="b"/>
            <a:pathLst>
              <a:path w="525780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5257800" h="11430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5257800" h="114300">
                <a:moveTo>
                  <a:pt x="5257800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5257800" y="76200"/>
                </a:lnTo>
                <a:lnTo>
                  <a:pt x="52578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77101" y="3045023"/>
            <a:ext cx="1934804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000" b="1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Cases</a:t>
            </a:r>
          </a:p>
          <a:p>
            <a:pPr marL="12700" algn="ctr">
              <a:lnSpc>
                <a:spcPct val="100000"/>
              </a:lnSpc>
            </a:pPr>
            <a:r>
              <a:rPr lang="en-US" sz="2000" b="1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Asthma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8242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Control Group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Probability of sampling any “exposed” person as a control should be proportional to the number of exposed people in the source population</a:t>
            </a:r>
          </a:p>
        </p:txBody>
      </p:sp>
    </p:spTree>
    <p:extLst>
      <p:ext uri="{BB962C8B-B14F-4D97-AF65-F5344CB8AC3E}">
        <p14:creationId xmlns:p14="http://schemas.microsoft.com/office/powerpoint/2010/main" val="24219352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Control Group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To achieve this ideal (these are equivalent):</a:t>
            </a:r>
          </a:p>
          <a:p>
            <a:r>
              <a:rPr lang="en-US" dirty="0"/>
              <a:t>Controls should be drawn from the source population that  produced the cases</a:t>
            </a:r>
          </a:p>
          <a:p>
            <a:r>
              <a:rPr lang="en-US" dirty="0"/>
              <a:t>Controls much be sampled independently of their exposure status</a:t>
            </a:r>
          </a:p>
          <a:p>
            <a:r>
              <a:rPr lang="en-US" dirty="0"/>
              <a:t>Controls should be those who, if they had developed the outcome, would have been sampled in your study as a case.</a:t>
            </a:r>
          </a:p>
        </p:txBody>
      </p:sp>
    </p:spTree>
    <p:extLst>
      <p:ext uri="{BB962C8B-B14F-4D97-AF65-F5344CB8AC3E}">
        <p14:creationId xmlns:p14="http://schemas.microsoft.com/office/powerpoint/2010/main" val="693915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 descr="A diagram of a scientific research&#10;&#10;Description automatically generated with medium confidence">
            <a:extLst>
              <a:ext uri="{FF2B5EF4-FFF2-40B4-BE49-F238E27FC236}">
                <a16:creationId xmlns:a16="http://schemas.microsoft.com/office/drawing/2014/main" id="{DF109D7B-920C-941F-F7CB-A155F153E5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34"/>
          <a:stretch/>
        </p:blipFill>
        <p:spPr>
          <a:xfrm>
            <a:off x="0" y="1526101"/>
            <a:ext cx="9252520" cy="3805798"/>
          </a:xfrm>
          <a:prstGeom prst="rect">
            <a:avLst/>
          </a:prstGeom>
        </p:spPr>
      </p:pic>
      <p:sp>
        <p:nvSpPr>
          <p:cNvPr id="70" name="Title 1">
            <a:extLst>
              <a:ext uri="{FF2B5EF4-FFF2-40B4-BE49-F238E27FC236}">
                <a16:creationId xmlns:a16="http://schemas.microsoft.com/office/drawing/2014/main" id="{E44BD754-E694-CA2F-C13A-84E2AABF8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260648"/>
            <a:ext cx="7886700" cy="994172"/>
          </a:xfrm>
        </p:spPr>
        <p:txBody>
          <a:bodyPr>
            <a:normAutofit/>
          </a:bodyPr>
          <a:lstStyle/>
          <a:p>
            <a:r>
              <a:rPr lang="en-GB" sz="4400" dirty="0">
                <a:cs typeface="Times New Roman" panose="02020603050405020304" pitchFamily="18" charset="0"/>
              </a:rPr>
              <a:t>Clinical Research Types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8870616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3209925"/>
            <a:ext cx="4495800" cy="2971800"/>
          </a:xfrm>
          <a:custGeom>
            <a:avLst/>
            <a:gdLst/>
            <a:ahLst/>
            <a:cxnLst/>
            <a:rect l="l" t="t" r="r" b="b"/>
            <a:pathLst>
              <a:path w="4495800" h="2971800">
                <a:moveTo>
                  <a:pt x="2590220" y="2959100"/>
                </a:moveTo>
                <a:lnTo>
                  <a:pt x="1905579" y="2959100"/>
                </a:lnTo>
                <a:lnTo>
                  <a:pt x="1961610" y="2971800"/>
                </a:lnTo>
                <a:lnTo>
                  <a:pt x="2534189" y="2971800"/>
                </a:lnTo>
                <a:lnTo>
                  <a:pt x="2590220" y="2959100"/>
                </a:lnTo>
                <a:close/>
              </a:path>
              <a:path w="4495800" h="2971800">
                <a:moveTo>
                  <a:pt x="2700914" y="2946400"/>
                </a:moveTo>
                <a:lnTo>
                  <a:pt x="1794885" y="2946400"/>
                </a:lnTo>
                <a:lnTo>
                  <a:pt x="1849998" y="2959100"/>
                </a:lnTo>
                <a:lnTo>
                  <a:pt x="2645801" y="2959100"/>
                </a:lnTo>
                <a:lnTo>
                  <a:pt x="2700914" y="2946400"/>
                </a:lnTo>
                <a:close/>
              </a:path>
              <a:path w="4495800" h="2971800">
                <a:moveTo>
                  <a:pt x="2755541" y="38100"/>
                </a:moveTo>
                <a:lnTo>
                  <a:pt x="1740258" y="38100"/>
                </a:lnTo>
                <a:lnTo>
                  <a:pt x="1526954" y="88900"/>
                </a:lnTo>
                <a:lnTo>
                  <a:pt x="1224564" y="165100"/>
                </a:lnTo>
                <a:lnTo>
                  <a:pt x="1176442" y="190500"/>
                </a:lnTo>
                <a:lnTo>
                  <a:pt x="1082306" y="215900"/>
                </a:lnTo>
                <a:lnTo>
                  <a:pt x="1036329" y="241300"/>
                </a:lnTo>
                <a:lnTo>
                  <a:pt x="991102" y="254000"/>
                </a:lnTo>
                <a:lnTo>
                  <a:pt x="946643" y="279400"/>
                </a:lnTo>
                <a:lnTo>
                  <a:pt x="902969" y="304800"/>
                </a:lnTo>
                <a:lnTo>
                  <a:pt x="860099" y="317500"/>
                </a:lnTo>
                <a:lnTo>
                  <a:pt x="818050" y="342900"/>
                </a:lnTo>
                <a:lnTo>
                  <a:pt x="776839" y="368300"/>
                </a:lnTo>
                <a:lnTo>
                  <a:pt x="736484" y="393700"/>
                </a:lnTo>
                <a:lnTo>
                  <a:pt x="697004" y="419100"/>
                </a:lnTo>
                <a:lnTo>
                  <a:pt x="658415" y="444500"/>
                </a:lnTo>
                <a:lnTo>
                  <a:pt x="620735" y="469900"/>
                </a:lnTo>
                <a:lnTo>
                  <a:pt x="583983" y="495300"/>
                </a:lnTo>
                <a:lnTo>
                  <a:pt x="548175" y="520700"/>
                </a:lnTo>
                <a:lnTo>
                  <a:pt x="513329" y="546100"/>
                </a:lnTo>
                <a:lnTo>
                  <a:pt x="479463" y="571500"/>
                </a:lnTo>
                <a:lnTo>
                  <a:pt x="446594" y="596900"/>
                </a:lnTo>
                <a:lnTo>
                  <a:pt x="414741" y="635000"/>
                </a:lnTo>
                <a:lnTo>
                  <a:pt x="383920" y="660400"/>
                </a:lnTo>
                <a:lnTo>
                  <a:pt x="354150" y="685800"/>
                </a:lnTo>
                <a:lnTo>
                  <a:pt x="325449" y="723900"/>
                </a:lnTo>
                <a:lnTo>
                  <a:pt x="297833" y="749300"/>
                </a:lnTo>
                <a:lnTo>
                  <a:pt x="271320" y="787400"/>
                </a:lnTo>
                <a:lnTo>
                  <a:pt x="245929" y="812800"/>
                </a:lnTo>
                <a:lnTo>
                  <a:pt x="221676" y="850900"/>
                </a:lnTo>
                <a:lnTo>
                  <a:pt x="198580" y="876300"/>
                </a:lnTo>
                <a:lnTo>
                  <a:pt x="176658" y="914400"/>
                </a:lnTo>
                <a:lnTo>
                  <a:pt x="155928" y="952500"/>
                </a:lnTo>
                <a:lnTo>
                  <a:pt x="136408" y="977900"/>
                </a:lnTo>
                <a:lnTo>
                  <a:pt x="118114" y="1016000"/>
                </a:lnTo>
                <a:lnTo>
                  <a:pt x="101065" y="1054100"/>
                </a:lnTo>
                <a:lnTo>
                  <a:pt x="85279" y="1079500"/>
                </a:lnTo>
                <a:lnTo>
                  <a:pt x="70773" y="1117600"/>
                </a:lnTo>
                <a:lnTo>
                  <a:pt x="57564" y="1155700"/>
                </a:lnTo>
                <a:lnTo>
                  <a:pt x="45671" y="1193800"/>
                </a:lnTo>
                <a:lnTo>
                  <a:pt x="35111" y="1231900"/>
                </a:lnTo>
                <a:lnTo>
                  <a:pt x="25902" y="1270000"/>
                </a:lnTo>
                <a:lnTo>
                  <a:pt x="18061" y="1308100"/>
                </a:lnTo>
                <a:lnTo>
                  <a:pt x="11606" y="1346200"/>
                </a:lnTo>
                <a:lnTo>
                  <a:pt x="6555" y="1371600"/>
                </a:lnTo>
                <a:lnTo>
                  <a:pt x="2925" y="1409700"/>
                </a:lnTo>
                <a:lnTo>
                  <a:pt x="734" y="1447800"/>
                </a:lnTo>
                <a:lnTo>
                  <a:pt x="0" y="1485900"/>
                </a:lnTo>
                <a:lnTo>
                  <a:pt x="734" y="1536700"/>
                </a:lnTo>
                <a:lnTo>
                  <a:pt x="2925" y="1574800"/>
                </a:lnTo>
                <a:lnTo>
                  <a:pt x="6555" y="1612900"/>
                </a:lnTo>
                <a:lnTo>
                  <a:pt x="11606" y="1638300"/>
                </a:lnTo>
                <a:lnTo>
                  <a:pt x="18061" y="1676400"/>
                </a:lnTo>
                <a:lnTo>
                  <a:pt x="25902" y="1714500"/>
                </a:lnTo>
                <a:lnTo>
                  <a:pt x="35111" y="1752600"/>
                </a:lnTo>
                <a:lnTo>
                  <a:pt x="45671" y="1790700"/>
                </a:lnTo>
                <a:lnTo>
                  <a:pt x="57564" y="1828800"/>
                </a:lnTo>
                <a:lnTo>
                  <a:pt x="70773" y="1866900"/>
                </a:lnTo>
                <a:lnTo>
                  <a:pt x="85279" y="1905000"/>
                </a:lnTo>
                <a:lnTo>
                  <a:pt x="101065" y="1930400"/>
                </a:lnTo>
                <a:lnTo>
                  <a:pt x="118114" y="1968500"/>
                </a:lnTo>
                <a:lnTo>
                  <a:pt x="136408" y="2006600"/>
                </a:lnTo>
                <a:lnTo>
                  <a:pt x="155928" y="2032000"/>
                </a:lnTo>
                <a:lnTo>
                  <a:pt x="176658" y="2070100"/>
                </a:lnTo>
                <a:lnTo>
                  <a:pt x="198580" y="2108200"/>
                </a:lnTo>
                <a:lnTo>
                  <a:pt x="221676" y="2133600"/>
                </a:lnTo>
                <a:lnTo>
                  <a:pt x="245929" y="2171700"/>
                </a:lnTo>
                <a:lnTo>
                  <a:pt x="271320" y="2197100"/>
                </a:lnTo>
                <a:lnTo>
                  <a:pt x="297833" y="2235200"/>
                </a:lnTo>
                <a:lnTo>
                  <a:pt x="325449" y="2260600"/>
                </a:lnTo>
                <a:lnTo>
                  <a:pt x="354150" y="2298700"/>
                </a:lnTo>
                <a:lnTo>
                  <a:pt x="383920" y="2324100"/>
                </a:lnTo>
                <a:lnTo>
                  <a:pt x="414741" y="2349500"/>
                </a:lnTo>
                <a:lnTo>
                  <a:pt x="446594" y="2387600"/>
                </a:lnTo>
                <a:lnTo>
                  <a:pt x="479463" y="2413000"/>
                </a:lnTo>
                <a:lnTo>
                  <a:pt x="513329" y="2438400"/>
                </a:lnTo>
                <a:lnTo>
                  <a:pt x="548175" y="2463800"/>
                </a:lnTo>
                <a:lnTo>
                  <a:pt x="583983" y="2489200"/>
                </a:lnTo>
                <a:lnTo>
                  <a:pt x="620735" y="2514600"/>
                </a:lnTo>
                <a:lnTo>
                  <a:pt x="658415" y="2540000"/>
                </a:lnTo>
                <a:lnTo>
                  <a:pt x="697004" y="2565400"/>
                </a:lnTo>
                <a:lnTo>
                  <a:pt x="736484" y="2590800"/>
                </a:lnTo>
                <a:lnTo>
                  <a:pt x="776839" y="2616200"/>
                </a:lnTo>
                <a:lnTo>
                  <a:pt x="818050" y="2641600"/>
                </a:lnTo>
                <a:lnTo>
                  <a:pt x="860099" y="2667000"/>
                </a:lnTo>
                <a:lnTo>
                  <a:pt x="902969" y="2679700"/>
                </a:lnTo>
                <a:lnTo>
                  <a:pt x="946643" y="2705100"/>
                </a:lnTo>
                <a:lnTo>
                  <a:pt x="991102" y="2730500"/>
                </a:lnTo>
                <a:lnTo>
                  <a:pt x="1036329" y="2743200"/>
                </a:lnTo>
                <a:lnTo>
                  <a:pt x="1082306" y="2768600"/>
                </a:lnTo>
                <a:lnTo>
                  <a:pt x="1176442" y="2794000"/>
                </a:lnTo>
                <a:lnTo>
                  <a:pt x="1224564" y="2819400"/>
                </a:lnTo>
                <a:lnTo>
                  <a:pt x="1372939" y="2857500"/>
                </a:lnTo>
                <a:lnTo>
                  <a:pt x="1740258" y="2946400"/>
                </a:lnTo>
                <a:lnTo>
                  <a:pt x="2755541" y="2946400"/>
                </a:lnTo>
                <a:lnTo>
                  <a:pt x="3122860" y="2857500"/>
                </a:lnTo>
                <a:lnTo>
                  <a:pt x="3271235" y="2819400"/>
                </a:lnTo>
                <a:lnTo>
                  <a:pt x="3319357" y="2794000"/>
                </a:lnTo>
                <a:lnTo>
                  <a:pt x="3413493" y="2768600"/>
                </a:lnTo>
                <a:lnTo>
                  <a:pt x="3459470" y="2743200"/>
                </a:lnTo>
                <a:lnTo>
                  <a:pt x="3504697" y="2730500"/>
                </a:lnTo>
                <a:lnTo>
                  <a:pt x="3549156" y="2705100"/>
                </a:lnTo>
                <a:lnTo>
                  <a:pt x="3592830" y="2679700"/>
                </a:lnTo>
                <a:lnTo>
                  <a:pt x="3635700" y="2667000"/>
                </a:lnTo>
                <a:lnTo>
                  <a:pt x="3677749" y="2641600"/>
                </a:lnTo>
                <a:lnTo>
                  <a:pt x="3718960" y="2616200"/>
                </a:lnTo>
                <a:lnTo>
                  <a:pt x="3759315" y="2590800"/>
                </a:lnTo>
                <a:lnTo>
                  <a:pt x="3798795" y="2565400"/>
                </a:lnTo>
                <a:lnTo>
                  <a:pt x="3837384" y="2540000"/>
                </a:lnTo>
                <a:lnTo>
                  <a:pt x="3875064" y="2514600"/>
                </a:lnTo>
                <a:lnTo>
                  <a:pt x="3911816" y="2489200"/>
                </a:lnTo>
                <a:lnTo>
                  <a:pt x="3947624" y="2463800"/>
                </a:lnTo>
                <a:lnTo>
                  <a:pt x="3982470" y="2438400"/>
                </a:lnTo>
                <a:lnTo>
                  <a:pt x="4016336" y="2413000"/>
                </a:lnTo>
                <a:lnTo>
                  <a:pt x="4049205" y="2387600"/>
                </a:lnTo>
                <a:lnTo>
                  <a:pt x="4081058" y="2349500"/>
                </a:lnTo>
                <a:lnTo>
                  <a:pt x="4111879" y="2324100"/>
                </a:lnTo>
                <a:lnTo>
                  <a:pt x="4141649" y="2298700"/>
                </a:lnTo>
                <a:lnTo>
                  <a:pt x="4170350" y="2260600"/>
                </a:lnTo>
                <a:lnTo>
                  <a:pt x="4197966" y="2235200"/>
                </a:lnTo>
                <a:lnTo>
                  <a:pt x="4224479" y="2197100"/>
                </a:lnTo>
                <a:lnTo>
                  <a:pt x="4249870" y="2171700"/>
                </a:lnTo>
                <a:lnTo>
                  <a:pt x="4274123" y="2133600"/>
                </a:lnTo>
                <a:lnTo>
                  <a:pt x="4297219" y="2108200"/>
                </a:lnTo>
                <a:lnTo>
                  <a:pt x="4319141" y="2070100"/>
                </a:lnTo>
                <a:lnTo>
                  <a:pt x="4339871" y="2032000"/>
                </a:lnTo>
                <a:lnTo>
                  <a:pt x="4359391" y="2006600"/>
                </a:lnTo>
                <a:lnTo>
                  <a:pt x="4377685" y="1968500"/>
                </a:lnTo>
                <a:lnTo>
                  <a:pt x="4394734" y="1930400"/>
                </a:lnTo>
                <a:lnTo>
                  <a:pt x="4410520" y="1905000"/>
                </a:lnTo>
                <a:lnTo>
                  <a:pt x="4425026" y="1866900"/>
                </a:lnTo>
                <a:lnTo>
                  <a:pt x="4438235" y="1828800"/>
                </a:lnTo>
                <a:lnTo>
                  <a:pt x="4450128" y="1790700"/>
                </a:lnTo>
                <a:lnTo>
                  <a:pt x="4460688" y="1752600"/>
                </a:lnTo>
                <a:lnTo>
                  <a:pt x="4469897" y="1714500"/>
                </a:lnTo>
                <a:lnTo>
                  <a:pt x="4477738" y="1676400"/>
                </a:lnTo>
                <a:lnTo>
                  <a:pt x="4484193" y="1638300"/>
                </a:lnTo>
                <a:lnTo>
                  <a:pt x="4489244" y="1612900"/>
                </a:lnTo>
                <a:lnTo>
                  <a:pt x="4492874" y="1574800"/>
                </a:lnTo>
                <a:lnTo>
                  <a:pt x="4495065" y="1536700"/>
                </a:lnTo>
                <a:lnTo>
                  <a:pt x="4495800" y="1485900"/>
                </a:lnTo>
                <a:lnTo>
                  <a:pt x="4495065" y="1447800"/>
                </a:lnTo>
                <a:lnTo>
                  <a:pt x="4492874" y="1409700"/>
                </a:lnTo>
                <a:lnTo>
                  <a:pt x="4489244" y="1371600"/>
                </a:lnTo>
                <a:lnTo>
                  <a:pt x="4484193" y="1346200"/>
                </a:lnTo>
                <a:lnTo>
                  <a:pt x="4477738" y="1308100"/>
                </a:lnTo>
                <a:lnTo>
                  <a:pt x="4469897" y="1270000"/>
                </a:lnTo>
                <a:lnTo>
                  <a:pt x="4460688" y="1231900"/>
                </a:lnTo>
                <a:lnTo>
                  <a:pt x="4450128" y="1193800"/>
                </a:lnTo>
                <a:lnTo>
                  <a:pt x="4438235" y="1155700"/>
                </a:lnTo>
                <a:lnTo>
                  <a:pt x="4425026" y="1117600"/>
                </a:lnTo>
                <a:lnTo>
                  <a:pt x="4410520" y="1079500"/>
                </a:lnTo>
                <a:lnTo>
                  <a:pt x="4394734" y="1054100"/>
                </a:lnTo>
                <a:lnTo>
                  <a:pt x="4377685" y="1016000"/>
                </a:lnTo>
                <a:lnTo>
                  <a:pt x="4359391" y="977900"/>
                </a:lnTo>
                <a:lnTo>
                  <a:pt x="4339871" y="952500"/>
                </a:lnTo>
                <a:lnTo>
                  <a:pt x="4319141" y="914400"/>
                </a:lnTo>
                <a:lnTo>
                  <a:pt x="4297219" y="876300"/>
                </a:lnTo>
                <a:lnTo>
                  <a:pt x="4274123" y="850900"/>
                </a:lnTo>
                <a:lnTo>
                  <a:pt x="4249870" y="812800"/>
                </a:lnTo>
                <a:lnTo>
                  <a:pt x="4224479" y="787400"/>
                </a:lnTo>
                <a:lnTo>
                  <a:pt x="4197966" y="749300"/>
                </a:lnTo>
                <a:lnTo>
                  <a:pt x="4170350" y="723900"/>
                </a:lnTo>
                <a:lnTo>
                  <a:pt x="4141649" y="685800"/>
                </a:lnTo>
                <a:lnTo>
                  <a:pt x="4111879" y="660400"/>
                </a:lnTo>
                <a:lnTo>
                  <a:pt x="4081058" y="635000"/>
                </a:lnTo>
                <a:lnTo>
                  <a:pt x="4049205" y="596900"/>
                </a:lnTo>
                <a:lnTo>
                  <a:pt x="4016336" y="571500"/>
                </a:lnTo>
                <a:lnTo>
                  <a:pt x="3982470" y="546100"/>
                </a:lnTo>
                <a:lnTo>
                  <a:pt x="3947624" y="520700"/>
                </a:lnTo>
                <a:lnTo>
                  <a:pt x="3911816" y="495300"/>
                </a:lnTo>
                <a:lnTo>
                  <a:pt x="3875064" y="469900"/>
                </a:lnTo>
                <a:lnTo>
                  <a:pt x="3837384" y="444500"/>
                </a:lnTo>
                <a:lnTo>
                  <a:pt x="3798795" y="419100"/>
                </a:lnTo>
                <a:lnTo>
                  <a:pt x="3759315" y="393700"/>
                </a:lnTo>
                <a:lnTo>
                  <a:pt x="3718960" y="368300"/>
                </a:lnTo>
                <a:lnTo>
                  <a:pt x="3677749" y="342900"/>
                </a:lnTo>
                <a:lnTo>
                  <a:pt x="3635700" y="317500"/>
                </a:lnTo>
                <a:lnTo>
                  <a:pt x="3592830" y="304800"/>
                </a:lnTo>
                <a:lnTo>
                  <a:pt x="3549156" y="279400"/>
                </a:lnTo>
                <a:lnTo>
                  <a:pt x="3504697" y="254000"/>
                </a:lnTo>
                <a:lnTo>
                  <a:pt x="3459470" y="241300"/>
                </a:lnTo>
                <a:lnTo>
                  <a:pt x="3413493" y="215900"/>
                </a:lnTo>
                <a:lnTo>
                  <a:pt x="3319357" y="190500"/>
                </a:lnTo>
                <a:lnTo>
                  <a:pt x="3271235" y="165100"/>
                </a:lnTo>
                <a:lnTo>
                  <a:pt x="2968845" y="88900"/>
                </a:lnTo>
                <a:lnTo>
                  <a:pt x="2755541" y="38100"/>
                </a:lnTo>
                <a:close/>
              </a:path>
              <a:path w="4495800" h="2971800">
                <a:moveTo>
                  <a:pt x="2645801" y="25400"/>
                </a:moveTo>
                <a:lnTo>
                  <a:pt x="1849998" y="25400"/>
                </a:lnTo>
                <a:lnTo>
                  <a:pt x="1794885" y="38100"/>
                </a:lnTo>
                <a:lnTo>
                  <a:pt x="2700914" y="38100"/>
                </a:lnTo>
                <a:lnTo>
                  <a:pt x="2645801" y="25400"/>
                </a:lnTo>
                <a:close/>
              </a:path>
              <a:path w="4495800" h="2971800">
                <a:moveTo>
                  <a:pt x="2534189" y="12700"/>
                </a:moveTo>
                <a:lnTo>
                  <a:pt x="1961610" y="12700"/>
                </a:lnTo>
                <a:lnTo>
                  <a:pt x="1905579" y="25400"/>
                </a:lnTo>
                <a:lnTo>
                  <a:pt x="2590220" y="25400"/>
                </a:lnTo>
                <a:lnTo>
                  <a:pt x="2534189" y="12700"/>
                </a:lnTo>
                <a:close/>
              </a:path>
              <a:path w="4495800" h="2971800">
                <a:moveTo>
                  <a:pt x="2247900" y="0"/>
                </a:moveTo>
                <a:lnTo>
                  <a:pt x="2189883" y="12700"/>
                </a:lnTo>
                <a:lnTo>
                  <a:pt x="2305916" y="12700"/>
                </a:lnTo>
                <a:lnTo>
                  <a:pt x="2247900" y="0"/>
                </a:lnTo>
                <a:close/>
              </a:path>
            </a:pathLst>
          </a:custGeom>
          <a:solidFill>
            <a:srgbClr val="FF0000">
              <a:alpha val="9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3400" y="3209925"/>
            <a:ext cx="4495800" cy="2971800"/>
          </a:xfrm>
          <a:custGeom>
            <a:avLst/>
            <a:gdLst/>
            <a:ahLst/>
            <a:cxnLst/>
            <a:rect l="l" t="t" r="r" b="b"/>
            <a:pathLst>
              <a:path w="4495800" h="2971800">
                <a:moveTo>
                  <a:pt x="0" y="1485900"/>
                </a:moveTo>
                <a:lnTo>
                  <a:pt x="734" y="1447546"/>
                </a:lnTo>
                <a:lnTo>
                  <a:pt x="2925" y="1409432"/>
                </a:lnTo>
                <a:lnTo>
                  <a:pt x="11606" y="1333969"/>
                </a:lnTo>
                <a:lnTo>
                  <a:pt x="25902" y="1259604"/>
                </a:lnTo>
                <a:lnTo>
                  <a:pt x="45671" y="1186429"/>
                </a:lnTo>
                <a:lnTo>
                  <a:pt x="70773" y="1114539"/>
                </a:lnTo>
                <a:lnTo>
                  <a:pt x="85279" y="1079104"/>
                </a:lnTo>
                <a:lnTo>
                  <a:pt x="101065" y="1044026"/>
                </a:lnTo>
                <a:lnTo>
                  <a:pt x="118114" y="1009315"/>
                </a:lnTo>
                <a:lnTo>
                  <a:pt x="136408" y="974984"/>
                </a:lnTo>
                <a:lnTo>
                  <a:pt x="155928" y="941043"/>
                </a:lnTo>
                <a:lnTo>
                  <a:pt x="176658" y="907506"/>
                </a:lnTo>
                <a:lnTo>
                  <a:pt x="198580" y="874383"/>
                </a:lnTo>
                <a:lnTo>
                  <a:pt x="221676" y="841686"/>
                </a:lnTo>
                <a:lnTo>
                  <a:pt x="245929" y="809426"/>
                </a:lnTo>
                <a:lnTo>
                  <a:pt x="271320" y="777616"/>
                </a:lnTo>
                <a:lnTo>
                  <a:pt x="297833" y="746267"/>
                </a:lnTo>
                <a:lnTo>
                  <a:pt x="325449" y="715391"/>
                </a:lnTo>
                <a:lnTo>
                  <a:pt x="354150" y="684999"/>
                </a:lnTo>
                <a:lnTo>
                  <a:pt x="383920" y="655104"/>
                </a:lnTo>
                <a:lnTo>
                  <a:pt x="414741" y="625716"/>
                </a:lnTo>
                <a:lnTo>
                  <a:pt x="446594" y="596847"/>
                </a:lnTo>
                <a:lnTo>
                  <a:pt x="479463" y="568510"/>
                </a:lnTo>
                <a:lnTo>
                  <a:pt x="513329" y="540715"/>
                </a:lnTo>
                <a:lnTo>
                  <a:pt x="548175" y="513475"/>
                </a:lnTo>
                <a:lnTo>
                  <a:pt x="583983" y="486800"/>
                </a:lnTo>
                <a:lnTo>
                  <a:pt x="620735" y="460704"/>
                </a:lnTo>
                <a:lnTo>
                  <a:pt x="658415" y="435197"/>
                </a:lnTo>
                <a:lnTo>
                  <a:pt x="697004" y="410291"/>
                </a:lnTo>
                <a:lnTo>
                  <a:pt x="736484" y="385997"/>
                </a:lnTo>
                <a:lnTo>
                  <a:pt x="776839" y="362329"/>
                </a:lnTo>
                <a:lnTo>
                  <a:pt x="818050" y="339296"/>
                </a:lnTo>
                <a:lnTo>
                  <a:pt x="860099" y="316911"/>
                </a:lnTo>
                <a:lnTo>
                  <a:pt x="902969" y="295185"/>
                </a:lnTo>
                <a:lnTo>
                  <a:pt x="946643" y="274131"/>
                </a:lnTo>
                <a:lnTo>
                  <a:pt x="991102" y="253759"/>
                </a:lnTo>
                <a:lnTo>
                  <a:pt x="1036329" y="234082"/>
                </a:lnTo>
                <a:lnTo>
                  <a:pt x="1082306" y="215110"/>
                </a:lnTo>
                <a:lnTo>
                  <a:pt x="1129017" y="196857"/>
                </a:lnTo>
                <a:lnTo>
                  <a:pt x="1176442" y="179333"/>
                </a:lnTo>
                <a:lnTo>
                  <a:pt x="1224564" y="162550"/>
                </a:lnTo>
                <a:lnTo>
                  <a:pt x="1273366" y="146520"/>
                </a:lnTo>
                <a:lnTo>
                  <a:pt x="1322830" y="131254"/>
                </a:lnTo>
                <a:lnTo>
                  <a:pt x="1372939" y="116764"/>
                </a:lnTo>
                <a:lnTo>
                  <a:pt x="1423674" y="103062"/>
                </a:lnTo>
                <a:lnTo>
                  <a:pt x="1475018" y="90160"/>
                </a:lnTo>
                <a:lnTo>
                  <a:pt x="1526954" y="78068"/>
                </a:lnTo>
                <a:lnTo>
                  <a:pt x="1579464" y="66800"/>
                </a:lnTo>
                <a:lnTo>
                  <a:pt x="1632529" y="56366"/>
                </a:lnTo>
                <a:lnTo>
                  <a:pt x="1686133" y="46777"/>
                </a:lnTo>
                <a:lnTo>
                  <a:pt x="1740258" y="38047"/>
                </a:lnTo>
                <a:lnTo>
                  <a:pt x="1794885" y="30186"/>
                </a:lnTo>
                <a:lnTo>
                  <a:pt x="1849998" y="23207"/>
                </a:lnTo>
                <a:lnTo>
                  <a:pt x="1905579" y="17120"/>
                </a:lnTo>
                <a:lnTo>
                  <a:pt x="1961610" y="11937"/>
                </a:lnTo>
                <a:lnTo>
                  <a:pt x="2018074" y="7671"/>
                </a:lnTo>
                <a:lnTo>
                  <a:pt x="2074952" y="4332"/>
                </a:lnTo>
                <a:lnTo>
                  <a:pt x="2132228" y="1933"/>
                </a:lnTo>
                <a:lnTo>
                  <a:pt x="2189883" y="485"/>
                </a:lnTo>
                <a:lnTo>
                  <a:pt x="2247900" y="0"/>
                </a:lnTo>
                <a:lnTo>
                  <a:pt x="2305916" y="485"/>
                </a:lnTo>
                <a:lnTo>
                  <a:pt x="2363571" y="1933"/>
                </a:lnTo>
                <a:lnTo>
                  <a:pt x="2420847" y="4332"/>
                </a:lnTo>
                <a:lnTo>
                  <a:pt x="2477725" y="7671"/>
                </a:lnTo>
                <a:lnTo>
                  <a:pt x="2534189" y="11937"/>
                </a:lnTo>
                <a:lnTo>
                  <a:pt x="2590220" y="17120"/>
                </a:lnTo>
                <a:lnTo>
                  <a:pt x="2645801" y="23207"/>
                </a:lnTo>
                <a:lnTo>
                  <a:pt x="2700914" y="30186"/>
                </a:lnTo>
                <a:lnTo>
                  <a:pt x="2755541" y="38047"/>
                </a:lnTo>
                <a:lnTo>
                  <a:pt x="2809666" y="46777"/>
                </a:lnTo>
                <a:lnTo>
                  <a:pt x="2863270" y="56366"/>
                </a:lnTo>
                <a:lnTo>
                  <a:pt x="2916335" y="66800"/>
                </a:lnTo>
                <a:lnTo>
                  <a:pt x="2968845" y="78068"/>
                </a:lnTo>
                <a:lnTo>
                  <a:pt x="3020781" y="90160"/>
                </a:lnTo>
                <a:lnTo>
                  <a:pt x="3072125" y="103062"/>
                </a:lnTo>
                <a:lnTo>
                  <a:pt x="3122860" y="116764"/>
                </a:lnTo>
                <a:lnTo>
                  <a:pt x="3172969" y="131254"/>
                </a:lnTo>
                <a:lnTo>
                  <a:pt x="3222433" y="146520"/>
                </a:lnTo>
                <a:lnTo>
                  <a:pt x="3271235" y="162550"/>
                </a:lnTo>
                <a:lnTo>
                  <a:pt x="3319357" y="179333"/>
                </a:lnTo>
                <a:lnTo>
                  <a:pt x="3366782" y="196857"/>
                </a:lnTo>
                <a:lnTo>
                  <a:pt x="3413493" y="215110"/>
                </a:lnTo>
                <a:lnTo>
                  <a:pt x="3459470" y="234082"/>
                </a:lnTo>
                <a:lnTo>
                  <a:pt x="3504697" y="253759"/>
                </a:lnTo>
                <a:lnTo>
                  <a:pt x="3549156" y="274131"/>
                </a:lnTo>
                <a:lnTo>
                  <a:pt x="3592830" y="295185"/>
                </a:lnTo>
                <a:lnTo>
                  <a:pt x="3635700" y="316911"/>
                </a:lnTo>
                <a:lnTo>
                  <a:pt x="3677749" y="339296"/>
                </a:lnTo>
                <a:lnTo>
                  <a:pt x="3718960" y="362329"/>
                </a:lnTo>
                <a:lnTo>
                  <a:pt x="3759315" y="385997"/>
                </a:lnTo>
                <a:lnTo>
                  <a:pt x="3798795" y="410291"/>
                </a:lnTo>
                <a:lnTo>
                  <a:pt x="3837384" y="435197"/>
                </a:lnTo>
                <a:lnTo>
                  <a:pt x="3875064" y="460704"/>
                </a:lnTo>
                <a:lnTo>
                  <a:pt x="3911816" y="486800"/>
                </a:lnTo>
                <a:lnTo>
                  <a:pt x="3947624" y="513475"/>
                </a:lnTo>
                <a:lnTo>
                  <a:pt x="3982470" y="540715"/>
                </a:lnTo>
                <a:lnTo>
                  <a:pt x="4016336" y="568510"/>
                </a:lnTo>
                <a:lnTo>
                  <a:pt x="4049205" y="596847"/>
                </a:lnTo>
                <a:lnTo>
                  <a:pt x="4081058" y="625716"/>
                </a:lnTo>
                <a:lnTo>
                  <a:pt x="4111879" y="655104"/>
                </a:lnTo>
                <a:lnTo>
                  <a:pt x="4141649" y="684999"/>
                </a:lnTo>
                <a:lnTo>
                  <a:pt x="4170350" y="715391"/>
                </a:lnTo>
                <a:lnTo>
                  <a:pt x="4197966" y="746267"/>
                </a:lnTo>
                <a:lnTo>
                  <a:pt x="4224479" y="777616"/>
                </a:lnTo>
                <a:lnTo>
                  <a:pt x="4249870" y="809426"/>
                </a:lnTo>
                <a:lnTo>
                  <a:pt x="4274123" y="841686"/>
                </a:lnTo>
                <a:lnTo>
                  <a:pt x="4297219" y="874383"/>
                </a:lnTo>
                <a:lnTo>
                  <a:pt x="4319141" y="907506"/>
                </a:lnTo>
                <a:lnTo>
                  <a:pt x="4339871" y="941043"/>
                </a:lnTo>
                <a:lnTo>
                  <a:pt x="4359391" y="974984"/>
                </a:lnTo>
                <a:lnTo>
                  <a:pt x="4377685" y="1009315"/>
                </a:lnTo>
                <a:lnTo>
                  <a:pt x="4394734" y="1044026"/>
                </a:lnTo>
                <a:lnTo>
                  <a:pt x="4410520" y="1079104"/>
                </a:lnTo>
                <a:lnTo>
                  <a:pt x="4425026" y="1114539"/>
                </a:lnTo>
                <a:lnTo>
                  <a:pt x="4438235" y="1150317"/>
                </a:lnTo>
                <a:lnTo>
                  <a:pt x="4460688" y="1222862"/>
                </a:lnTo>
                <a:lnTo>
                  <a:pt x="4477738" y="1296643"/>
                </a:lnTo>
                <a:lnTo>
                  <a:pt x="4489244" y="1371569"/>
                </a:lnTo>
                <a:lnTo>
                  <a:pt x="4495065" y="1447546"/>
                </a:lnTo>
                <a:lnTo>
                  <a:pt x="4495800" y="1485900"/>
                </a:lnTo>
                <a:lnTo>
                  <a:pt x="4495065" y="1524253"/>
                </a:lnTo>
                <a:lnTo>
                  <a:pt x="4492874" y="1562367"/>
                </a:lnTo>
                <a:lnTo>
                  <a:pt x="4484193" y="1637830"/>
                </a:lnTo>
                <a:lnTo>
                  <a:pt x="4469897" y="1712195"/>
                </a:lnTo>
                <a:lnTo>
                  <a:pt x="4450128" y="1785370"/>
                </a:lnTo>
                <a:lnTo>
                  <a:pt x="4425026" y="1857260"/>
                </a:lnTo>
                <a:lnTo>
                  <a:pt x="4410520" y="1892695"/>
                </a:lnTo>
                <a:lnTo>
                  <a:pt x="4394734" y="1927773"/>
                </a:lnTo>
                <a:lnTo>
                  <a:pt x="4377685" y="1962484"/>
                </a:lnTo>
                <a:lnTo>
                  <a:pt x="4359391" y="1996815"/>
                </a:lnTo>
                <a:lnTo>
                  <a:pt x="4339871" y="2030756"/>
                </a:lnTo>
                <a:lnTo>
                  <a:pt x="4319141" y="2064293"/>
                </a:lnTo>
                <a:lnTo>
                  <a:pt x="4297219" y="2097416"/>
                </a:lnTo>
                <a:lnTo>
                  <a:pt x="4274123" y="2130113"/>
                </a:lnTo>
                <a:lnTo>
                  <a:pt x="4249870" y="2162373"/>
                </a:lnTo>
                <a:lnTo>
                  <a:pt x="4224479" y="2194183"/>
                </a:lnTo>
                <a:lnTo>
                  <a:pt x="4197966" y="2225532"/>
                </a:lnTo>
                <a:lnTo>
                  <a:pt x="4170350" y="2256408"/>
                </a:lnTo>
                <a:lnTo>
                  <a:pt x="4141649" y="2286800"/>
                </a:lnTo>
                <a:lnTo>
                  <a:pt x="4111879" y="2316695"/>
                </a:lnTo>
                <a:lnTo>
                  <a:pt x="4081058" y="2346083"/>
                </a:lnTo>
                <a:lnTo>
                  <a:pt x="4049205" y="2374952"/>
                </a:lnTo>
                <a:lnTo>
                  <a:pt x="4016336" y="2403289"/>
                </a:lnTo>
                <a:lnTo>
                  <a:pt x="3982470" y="2431084"/>
                </a:lnTo>
                <a:lnTo>
                  <a:pt x="3947624" y="2458324"/>
                </a:lnTo>
                <a:lnTo>
                  <a:pt x="3911816" y="2484999"/>
                </a:lnTo>
                <a:lnTo>
                  <a:pt x="3875064" y="2511095"/>
                </a:lnTo>
                <a:lnTo>
                  <a:pt x="3837384" y="2536602"/>
                </a:lnTo>
                <a:lnTo>
                  <a:pt x="3798795" y="2561508"/>
                </a:lnTo>
                <a:lnTo>
                  <a:pt x="3759315" y="2585802"/>
                </a:lnTo>
                <a:lnTo>
                  <a:pt x="3718960" y="2609470"/>
                </a:lnTo>
                <a:lnTo>
                  <a:pt x="3677749" y="2632503"/>
                </a:lnTo>
                <a:lnTo>
                  <a:pt x="3635700" y="2654888"/>
                </a:lnTo>
                <a:lnTo>
                  <a:pt x="3592830" y="2676614"/>
                </a:lnTo>
                <a:lnTo>
                  <a:pt x="3549156" y="2697668"/>
                </a:lnTo>
                <a:lnTo>
                  <a:pt x="3504697" y="2718040"/>
                </a:lnTo>
                <a:lnTo>
                  <a:pt x="3459470" y="2737717"/>
                </a:lnTo>
                <a:lnTo>
                  <a:pt x="3413493" y="2756689"/>
                </a:lnTo>
                <a:lnTo>
                  <a:pt x="3366782" y="2774942"/>
                </a:lnTo>
                <a:lnTo>
                  <a:pt x="3319357" y="2792466"/>
                </a:lnTo>
                <a:lnTo>
                  <a:pt x="3271235" y="2809249"/>
                </a:lnTo>
                <a:lnTo>
                  <a:pt x="3222433" y="2825279"/>
                </a:lnTo>
                <a:lnTo>
                  <a:pt x="3172969" y="2840545"/>
                </a:lnTo>
                <a:lnTo>
                  <a:pt x="3122860" y="2855035"/>
                </a:lnTo>
                <a:lnTo>
                  <a:pt x="3072125" y="2868737"/>
                </a:lnTo>
                <a:lnTo>
                  <a:pt x="3020781" y="2881639"/>
                </a:lnTo>
                <a:lnTo>
                  <a:pt x="2968845" y="2893731"/>
                </a:lnTo>
                <a:lnTo>
                  <a:pt x="2916335" y="2904999"/>
                </a:lnTo>
                <a:lnTo>
                  <a:pt x="2863270" y="2915433"/>
                </a:lnTo>
                <a:lnTo>
                  <a:pt x="2809666" y="2925022"/>
                </a:lnTo>
                <a:lnTo>
                  <a:pt x="2755541" y="2933752"/>
                </a:lnTo>
                <a:lnTo>
                  <a:pt x="2700914" y="2941613"/>
                </a:lnTo>
                <a:lnTo>
                  <a:pt x="2645801" y="2948592"/>
                </a:lnTo>
                <a:lnTo>
                  <a:pt x="2590220" y="2954679"/>
                </a:lnTo>
                <a:lnTo>
                  <a:pt x="2534189" y="2959862"/>
                </a:lnTo>
                <a:lnTo>
                  <a:pt x="2477725" y="2964128"/>
                </a:lnTo>
                <a:lnTo>
                  <a:pt x="2420847" y="2967467"/>
                </a:lnTo>
                <a:lnTo>
                  <a:pt x="2363571" y="2969866"/>
                </a:lnTo>
                <a:lnTo>
                  <a:pt x="2305916" y="2971314"/>
                </a:lnTo>
                <a:lnTo>
                  <a:pt x="2247900" y="2971800"/>
                </a:lnTo>
                <a:lnTo>
                  <a:pt x="2189883" y="2971314"/>
                </a:lnTo>
                <a:lnTo>
                  <a:pt x="2132228" y="2969866"/>
                </a:lnTo>
                <a:lnTo>
                  <a:pt x="2074952" y="2967467"/>
                </a:lnTo>
                <a:lnTo>
                  <a:pt x="2018074" y="2964128"/>
                </a:lnTo>
                <a:lnTo>
                  <a:pt x="1961610" y="2959862"/>
                </a:lnTo>
                <a:lnTo>
                  <a:pt x="1905579" y="2954679"/>
                </a:lnTo>
                <a:lnTo>
                  <a:pt x="1849998" y="2948592"/>
                </a:lnTo>
                <a:lnTo>
                  <a:pt x="1794885" y="2941613"/>
                </a:lnTo>
                <a:lnTo>
                  <a:pt x="1740258" y="2933752"/>
                </a:lnTo>
                <a:lnTo>
                  <a:pt x="1686133" y="2925022"/>
                </a:lnTo>
                <a:lnTo>
                  <a:pt x="1632529" y="2915433"/>
                </a:lnTo>
                <a:lnTo>
                  <a:pt x="1579464" y="2904999"/>
                </a:lnTo>
                <a:lnTo>
                  <a:pt x="1526954" y="2893731"/>
                </a:lnTo>
                <a:lnTo>
                  <a:pt x="1475018" y="2881639"/>
                </a:lnTo>
                <a:lnTo>
                  <a:pt x="1423674" y="2868737"/>
                </a:lnTo>
                <a:lnTo>
                  <a:pt x="1372939" y="2855035"/>
                </a:lnTo>
                <a:lnTo>
                  <a:pt x="1322830" y="2840545"/>
                </a:lnTo>
                <a:lnTo>
                  <a:pt x="1273366" y="2825279"/>
                </a:lnTo>
                <a:lnTo>
                  <a:pt x="1224564" y="2809249"/>
                </a:lnTo>
                <a:lnTo>
                  <a:pt x="1176442" y="2792466"/>
                </a:lnTo>
                <a:lnTo>
                  <a:pt x="1129017" y="2774942"/>
                </a:lnTo>
                <a:lnTo>
                  <a:pt x="1082306" y="2756689"/>
                </a:lnTo>
                <a:lnTo>
                  <a:pt x="1036329" y="2737717"/>
                </a:lnTo>
                <a:lnTo>
                  <a:pt x="991102" y="2718040"/>
                </a:lnTo>
                <a:lnTo>
                  <a:pt x="946643" y="2697668"/>
                </a:lnTo>
                <a:lnTo>
                  <a:pt x="902969" y="2676614"/>
                </a:lnTo>
                <a:lnTo>
                  <a:pt x="860099" y="2654888"/>
                </a:lnTo>
                <a:lnTo>
                  <a:pt x="818050" y="2632503"/>
                </a:lnTo>
                <a:lnTo>
                  <a:pt x="776839" y="2609470"/>
                </a:lnTo>
                <a:lnTo>
                  <a:pt x="736484" y="2585802"/>
                </a:lnTo>
                <a:lnTo>
                  <a:pt x="697004" y="2561508"/>
                </a:lnTo>
                <a:lnTo>
                  <a:pt x="658415" y="2536602"/>
                </a:lnTo>
                <a:lnTo>
                  <a:pt x="620735" y="2511095"/>
                </a:lnTo>
                <a:lnTo>
                  <a:pt x="583983" y="2484999"/>
                </a:lnTo>
                <a:lnTo>
                  <a:pt x="548175" y="2458324"/>
                </a:lnTo>
                <a:lnTo>
                  <a:pt x="513329" y="2431084"/>
                </a:lnTo>
                <a:lnTo>
                  <a:pt x="479463" y="2403289"/>
                </a:lnTo>
                <a:lnTo>
                  <a:pt x="446594" y="2374952"/>
                </a:lnTo>
                <a:lnTo>
                  <a:pt x="414741" y="2346083"/>
                </a:lnTo>
                <a:lnTo>
                  <a:pt x="383920" y="2316695"/>
                </a:lnTo>
                <a:lnTo>
                  <a:pt x="354150" y="2286800"/>
                </a:lnTo>
                <a:lnTo>
                  <a:pt x="325449" y="2256408"/>
                </a:lnTo>
                <a:lnTo>
                  <a:pt x="297833" y="2225532"/>
                </a:lnTo>
                <a:lnTo>
                  <a:pt x="271320" y="2194183"/>
                </a:lnTo>
                <a:lnTo>
                  <a:pt x="245929" y="2162373"/>
                </a:lnTo>
                <a:lnTo>
                  <a:pt x="221676" y="2130113"/>
                </a:lnTo>
                <a:lnTo>
                  <a:pt x="198580" y="2097416"/>
                </a:lnTo>
                <a:lnTo>
                  <a:pt x="176658" y="2064293"/>
                </a:lnTo>
                <a:lnTo>
                  <a:pt x="155928" y="2030756"/>
                </a:lnTo>
                <a:lnTo>
                  <a:pt x="136408" y="1996815"/>
                </a:lnTo>
                <a:lnTo>
                  <a:pt x="118114" y="1962484"/>
                </a:lnTo>
                <a:lnTo>
                  <a:pt x="101065" y="1927773"/>
                </a:lnTo>
                <a:lnTo>
                  <a:pt x="85279" y="1892695"/>
                </a:lnTo>
                <a:lnTo>
                  <a:pt x="70773" y="1857260"/>
                </a:lnTo>
                <a:lnTo>
                  <a:pt x="57564" y="1821482"/>
                </a:lnTo>
                <a:lnTo>
                  <a:pt x="35111" y="1748937"/>
                </a:lnTo>
                <a:lnTo>
                  <a:pt x="18061" y="1675156"/>
                </a:lnTo>
                <a:lnTo>
                  <a:pt x="6555" y="1600230"/>
                </a:lnTo>
                <a:lnTo>
                  <a:pt x="734" y="1524253"/>
                </a:lnTo>
                <a:lnTo>
                  <a:pt x="0" y="14859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95600" y="3048000"/>
            <a:ext cx="2209800" cy="3276600"/>
          </a:xfrm>
          <a:custGeom>
            <a:avLst/>
            <a:gdLst/>
            <a:ahLst/>
            <a:cxnLst/>
            <a:rect l="l" t="t" r="r" b="b"/>
            <a:pathLst>
              <a:path w="2209800" h="3276600">
                <a:moveTo>
                  <a:pt x="0" y="3276600"/>
                </a:moveTo>
                <a:lnTo>
                  <a:pt x="2209800" y="3276600"/>
                </a:lnTo>
                <a:lnTo>
                  <a:pt x="2209800" y="0"/>
                </a:lnTo>
                <a:lnTo>
                  <a:pt x="0" y="0"/>
                </a:lnTo>
                <a:lnTo>
                  <a:pt x="0" y="3276600"/>
                </a:lnTo>
                <a:close/>
              </a:path>
            </a:pathLst>
          </a:custGeom>
          <a:solidFill>
            <a:srgbClr val="FFFFFF">
              <a:alpha val="9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95600" y="3048000"/>
            <a:ext cx="2209800" cy="3276600"/>
          </a:xfrm>
          <a:custGeom>
            <a:avLst/>
            <a:gdLst/>
            <a:ahLst/>
            <a:cxnLst/>
            <a:rect l="l" t="t" r="r" b="b"/>
            <a:pathLst>
              <a:path w="2209800" h="3276600">
                <a:moveTo>
                  <a:pt x="0" y="3276600"/>
                </a:moveTo>
                <a:lnTo>
                  <a:pt x="2209800" y="3276600"/>
                </a:lnTo>
                <a:lnTo>
                  <a:pt x="2209800" y="0"/>
                </a:lnTo>
                <a:lnTo>
                  <a:pt x="0" y="0"/>
                </a:lnTo>
                <a:lnTo>
                  <a:pt x="0" y="327660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3400" y="3200400"/>
            <a:ext cx="4495800" cy="2971800"/>
          </a:xfrm>
          <a:custGeom>
            <a:avLst/>
            <a:gdLst/>
            <a:ahLst/>
            <a:cxnLst/>
            <a:rect l="l" t="t" r="r" b="b"/>
            <a:pathLst>
              <a:path w="4495800" h="2971800">
                <a:moveTo>
                  <a:pt x="2590220" y="2959100"/>
                </a:moveTo>
                <a:lnTo>
                  <a:pt x="1905579" y="2959100"/>
                </a:lnTo>
                <a:lnTo>
                  <a:pt x="1961610" y="2971800"/>
                </a:lnTo>
                <a:lnTo>
                  <a:pt x="2534189" y="2971800"/>
                </a:lnTo>
                <a:lnTo>
                  <a:pt x="2590220" y="2959100"/>
                </a:lnTo>
                <a:close/>
              </a:path>
              <a:path w="4495800" h="2971800">
                <a:moveTo>
                  <a:pt x="2700914" y="2946400"/>
                </a:moveTo>
                <a:lnTo>
                  <a:pt x="1794885" y="2946400"/>
                </a:lnTo>
                <a:lnTo>
                  <a:pt x="1849998" y="2959100"/>
                </a:lnTo>
                <a:lnTo>
                  <a:pt x="2645801" y="2959100"/>
                </a:lnTo>
                <a:lnTo>
                  <a:pt x="2700914" y="2946400"/>
                </a:lnTo>
                <a:close/>
              </a:path>
              <a:path w="4495800" h="2971800">
                <a:moveTo>
                  <a:pt x="2755541" y="38100"/>
                </a:moveTo>
                <a:lnTo>
                  <a:pt x="1740258" y="38100"/>
                </a:lnTo>
                <a:lnTo>
                  <a:pt x="1526954" y="88900"/>
                </a:lnTo>
                <a:lnTo>
                  <a:pt x="1224564" y="165100"/>
                </a:lnTo>
                <a:lnTo>
                  <a:pt x="1176442" y="190500"/>
                </a:lnTo>
                <a:lnTo>
                  <a:pt x="1082306" y="215900"/>
                </a:lnTo>
                <a:lnTo>
                  <a:pt x="1036329" y="241300"/>
                </a:lnTo>
                <a:lnTo>
                  <a:pt x="991102" y="254000"/>
                </a:lnTo>
                <a:lnTo>
                  <a:pt x="946643" y="279400"/>
                </a:lnTo>
                <a:lnTo>
                  <a:pt x="902969" y="304800"/>
                </a:lnTo>
                <a:lnTo>
                  <a:pt x="860099" y="317500"/>
                </a:lnTo>
                <a:lnTo>
                  <a:pt x="818050" y="342900"/>
                </a:lnTo>
                <a:lnTo>
                  <a:pt x="776839" y="368300"/>
                </a:lnTo>
                <a:lnTo>
                  <a:pt x="736484" y="393700"/>
                </a:lnTo>
                <a:lnTo>
                  <a:pt x="697004" y="419100"/>
                </a:lnTo>
                <a:lnTo>
                  <a:pt x="658415" y="444500"/>
                </a:lnTo>
                <a:lnTo>
                  <a:pt x="620735" y="469900"/>
                </a:lnTo>
                <a:lnTo>
                  <a:pt x="583983" y="495300"/>
                </a:lnTo>
                <a:lnTo>
                  <a:pt x="548175" y="520700"/>
                </a:lnTo>
                <a:lnTo>
                  <a:pt x="513329" y="546100"/>
                </a:lnTo>
                <a:lnTo>
                  <a:pt x="479463" y="571500"/>
                </a:lnTo>
                <a:lnTo>
                  <a:pt x="446594" y="596900"/>
                </a:lnTo>
                <a:lnTo>
                  <a:pt x="414741" y="635000"/>
                </a:lnTo>
                <a:lnTo>
                  <a:pt x="383920" y="660400"/>
                </a:lnTo>
                <a:lnTo>
                  <a:pt x="354150" y="685800"/>
                </a:lnTo>
                <a:lnTo>
                  <a:pt x="325449" y="723900"/>
                </a:lnTo>
                <a:lnTo>
                  <a:pt x="297833" y="749300"/>
                </a:lnTo>
                <a:lnTo>
                  <a:pt x="271320" y="787400"/>
                </a:lnTo>
                <a:lnTo>
                  <a:pt x="245929" y="812800"/>
                </a:lnTo>
                <a:lnTo>
                  <a:pt x="221676" y="850900"/>
                </a:lnTo>
                <a:lnTo>
                  <a:pt x="198580" y="876300"/>
                </a:lnTo>
                <a:lnTo>
                  <a:pt x="176658" y="914400"/>
                </a:lnTo>
                <a:lnTo>
                  <a:pt x="155928" y="952500"/>
                </a:lnTo>
                <a:lnTo>
                  <a:pt x="136408" y="977900"/>
                </a:lnTo>
                <a:lnTo>
                  <a:pt x="118114" y="1016000"/>
                </a:lnTo>
                <a:lnTo>
                  <a:pt x="101065" y="1054100"/>
                </a:lnTo>
                <a:lnTo>
                  <a:pt x="85279" y="1079500"/>
                </a:lnTo>
                <a:lnTo>
                  <a:pt x="70773" y="1117600"/>
                </a:lnTo>
                <a:lnTo>
                  <a:pt x="57564" y="1155700"/>
                </a:lnTo>
                <a:lnTo>
                  <a:pt x="45671" y="1193800"/>
                </a:lnTo>
                <a:lnTo>
                  <a:pt x="35111" y="1231900"/>
                </a:lnTo>
                <a:lnTo>
                  <a:pt x="25902" y="1270000"/>
                </a:lnTo>
                <a:lnTo>
                  <a:pt x="18061" y="1308100"/>
                </a:lnTo>
                <a:lnTo>
                  <a:pt x="11606" y="1346200"/>
                </a:lnTo>
                <a:lnTo>
                  <a:pt x="6555" y="1371600"/>
                </a:lnTo>
                <a:lnTo>
                  <a:pt x="2925" y="1409700"/>
                </a:lnTo>
                <a:lnTo>
                  <a:pt x="734" y="1447800"/>
                </a:lnTo>
                <a:lnTo>
                  <a:pt x="0" y="1485900"/>
                </a:lnTo>
                <a:lnTo>
                  <a:pt x="734" y="1536700"/>
                </a:lnTo>
                <a:lnTo>
                  <a:pt x="2925" y="1574800"/>
                </a:lnTo>
                <a:lnTo>
                  <a:pt x="6555" y="1612900"/>
                </a:lnTo>
                <a:lnTo>
                  <a:pt x="11606" y="1638300"/>
                </a:lnTo>
                <a:lnTo>
                  <a:pt x="18061" y="1676400"/>
                </a:lnTo>
                <a:lnTo>
                  <a:pt x="25902" y="1714500"/>
                </a:lnTo>
                <a:lnTo>
                  <a:pt x="35111" y="1752600"/>
                </a:lnTo>
                <a:lnTo>
                  <a:pt x="45671" y="1790700"/>
                </a:lnTo>
                <a:lnTo>
                  <a:pt x="57564" y="1828800"/>
                </a:lnTo>
                <a:lnTo>
                  <a:pt x="70773" y="1866900"/>
                </a:lnTo>
                <a:lnTo>
                  <a:pt x="85279" y="1905000"/>
                </a:lnTo>
                <a:lnTo>
                  <a:pt x="101065" y="1930400"/>
                </a:lnTo>
                <a:lnTo>
                  <a:pt x="118114" y="1968500"/>
                </a:lnTo>
                <a:lnTo>
                  <a:pt x="136408" y="2006600"/>
                </a:lnTo>
                <a:lnTo>
                  <a:pt x="155928" y="2032000"/>
                </a:lnTo>
                <a:lnTo>
                  <a:pt x="176658" y="2070100"/>
                </a:lnTo>
                <a:lnTo>
                  <a:pt x="198580" y="2108200"/>
                </a:lnTo>
                <a:lnTo>
                  <a:pt x="221676" y="2133600"/>
                </a:lnTo>
                <a:lnTo>
                  <a:pt x="245929" y="2171700"/>
                </a:lnTo>
                <a:lnTo>
                  <a:pt x="271320" y="2197100"/>
                </a:lnTo>
                <a:lnTo>
                  <a:pt x="297833" y="2235200"/>
                </a:lnTo>
                <a:lnTo>
                  <a:pt x="325449" y="2260600"/>
                </a:lnTo>
                <a:lnTo>
                  <a:pt x="354150" y="2298700"/>
                </a:lnTo>
                <a:lnTo>
                  <a:pt x="383920" y="2324100"/>
                </a:lnTo>
                <a:lnTo>
                  <a:pt x="414741" y="2349500"/>
                </a:lnTo>
                <a:lnTo>
                  <a:pt x="446594" y="2387600"/>
                </a:lnTo>
                <a:lnTo>
                  <a:pt x="479463" y="2413000"/>
                </a:lnTo>
                <a:lnTo>
                  <a:pt x="513329" y="2438400"/>
                </a:lnTo>
                <a:lnTo>
                  <a:pt x="548175" y="2463800"/>
                </a:lnTo>
                <a:lnTo>
                  <a:pt x="583983" y="2489200"/>
                </a:lnTo>
                <a:lnTo>
                  <a:pt x="620735" y="2514600"/>
                </a:lnTo>
                <a:lnTo>
                  <a:pt x="658415" y="2540000"/>
                </a:lnTo>
                <a:lnTo>
                  <a:pt x="697004" y="2565400"/>
                </a:lnTo>
                <a:lnTo>
                  <a:pt x="736484" y="2590800"/>
                </a:lnTo>
                <a:lnTo>
                  <a:pt x="776839" y="2616200"/>
                </a:lnTo>
                <a:lnTo>
                  <a:pt x="818050" y="2641600"/>
                </a:lnTo>
                <a:lnTo>
                  <a:pt x="860099" y="2667000"/>
                </a:lnTo>
                <a:lnTo>
                  <a:pt x="902969" y="2679700"/>
                </a:lnTo>
                <a:lnTo>
                  <a:pt x="946643" y="2705100"/>
                </a:lnTo>
                <a:lnTo>
                  <a:pt x="991102" y="2730500"/>
                </a:lnTo>
                <a:lnTo>
                  <a:pt x="1036329" y="2743200"/>
                </a:lnTo>
                <a:lnTo>
                  <a:pt x="1082306" y="2768600"/>
                </a:lnTo>
                <a:lnTo>
                  <a:pt x="1176442" y="2794000"/>
                </a:lnTo>
                <a:lnTo>
                  <a:pt x="1224564" y="2819400"/>
                </a:lnTo>
                <a:lnTo>
                  <a:pt x="1372939" y="2857500"/>
                </a:lnTo>
                <a:lnTo>
                  <a:pt x="1740258" y="2946400"/>
                </a:lnTo>
                <a:lnTo>
                  <a:pt x="2755541" y="2946400"/>
                </a:lnTo>
                <a:lnTo>
                  <a:pt x="3122860" y="2857500"/>
                </a:lnTo>
                <a:lnTo>
                  <a:pt x="3271235" y="2819400"/>
                </a:lnTo>
                <a:lnTo>
                  <a:pt x="3319357" y="2794000"/>
                </a:lnTo>
                <a:lnTo>
                  <a:pt x="3413493" y="2768600"/>
                </a:lnTo>
                <a:lnTo>
                  <a:pt x="3459470" y="2743200"/>
                </a:lnTo>
                <a:lnTo>
                  <a:pt x="3504697" y="2730500"/>
                </a:lnTo>
                <a:lnTo>
                  <a:pt x="3549156" y="2705100"/>
                </a:lnTo>
                <a:lnTo>
                  <a:pt x="3592830" y="2679700"/>
                </a:lnTo>
                <a:lnTo>
                  <a:pt x="3635700" y="2667000"/>
                </a:lnTo>
                <a:lnTo>
                  <a:pt x="3677749" y="2641600"/>
                </a:lnTo>
                <a:lnTo>
                  <a:pt x="3718960" y="2616200"/>
                </a:lnTo>
                <a:lnTo>
                  <a:pt x="3759315" y="2590800"/>
                </a:lnTo>
                <a:lnTo>
                  <a:pt x="3798795" y="2565400"/>
                </a:lnTo>
                <a:lnTo>
                  <a:pt x="3837384" y="2540000"/>
                </a:lnTo>
                <a:lnTo>
                  <a:pt x="3875064" y="2514600"/>
                </a:lnTo>
                <a:lnTo>
                  <a:pt x="3911816" y="2489200"/>
                </a:lnTo>
                <a:lnTo>
                  <a:pt x="3947624" y="2463800"/>
                </a:lnTo>
                <a:lnTo>
                  <a:pt x="3982470" y="2438400"/>
                </a:lnTo>
                <a:lnTo>
                  <a:pt x="4016336" y="2413000"/>
                </a:lnTo>
                <a:lnTo>
                  <a:pt x="4049205" y="2387600"/>
                </a:lnTo>
                <a:lnTo>
                  <a:pt x="4081058" y="2349500"/>
                </a:lnTo>
                <a:lnTo>
                  <a:pt x="4111879" y="2324100"/>
                </a:lnTo>
                <a:lnTo>
                  <a:pt x="4141649" y="2298700"/>
                </a:lnTo>
                <a:lnTo>
                  <a:pt x="4170350" y="2260600"/>
                </a:lnTo>
                <a:lnTo>
                  <a:pt x="4197966" y="2235200"/>
                </a:lnTo>
                <a:lnTo>
                  <a:pt x="4224479" y="2197100"/>
                </a:lnTo>
                <a:lnTo>
                  <a:pt x="4249870" y="2171700"/>
                </a:lnTo>
                <a:lnTo>
                  <a:pt x="4274123" y="2133600"/>
                </a:lnTo>
                <a:lnTo>
                  <a:pt x="4297219" y="2108200"/>
                </a:lnTo>
                <a:lnTo>
                  <a:pt x="4319141" y="2070100"/>
                </a:lnTo>
                <a:lnTo>
                  <a:pt x="4339871" y="2032000"/>
                </a:lnTo>
                <a:lnTo>
                  <a:pt x="4359391" y="2006600"/>
                </a:lnTo>
                <a:lnTo>
                  <a:pt x="4377685" y="1968500"/>
                </a:lnTo>
                <a:lnTo>
                  <a:pt x="4394734" y="1930400"/>
                </a:lnTo>
                <a:lnTo>
                  <a:pt x="4410520" y="1905000"/>
                </a:lnTo>
                <a:lnTo>
                  <a:pt x="4425026" y="1866900"/>
                </a:lnTo>
                <a:lnTo>
                  <a:pt x="4438235" y="1828800"/>
                </a:lnTo>
                <a:lnTo>
                  <a:pt x="4450128" y="1790700"/>
                </a:lnTo>
                <a:lnTo>
                  <a:pt x="4460688" y="1752600"/>
                </a:lnTo>
                <a:lnTo>
                  <a:pt x="4469897" y="1714500"/>
                </a:lnTo>
                <a:lnTo>
                  <a:pt x="4477738" y="1676400"/>
                </a:lnTo>
                <a:lnTo>
                  <a:pt x="4484193" y="1638300"/>
                </a:lnTo>
                <a:lnTo>
                  <a:pt x="4489244" y="1612900"/>
                </a:lnTo>
                <a:lnTo>
                  <a:pt x="4492874" y="1574800"/>
                </a:lnTo>
                <a:lnTo>
                  <a:pt x="4495065" y="1536700"/>
                </a:lnTo>
                <a:lnTo>
                  <a:pt x="4495800" y="1485900"/>
                </a:lnTo>
                <a:lnTo>
                  <a:pt x="4495065" y="1447800"/>
                </a:lnTo>
                <a:lnTo>
                  <a:pt x="4492874" y="1409700"/>
                </a:lnTo>
                <a:lnTo>
                  <a:pt x="4489244" y="1371600"/>
                </a:lnTo>
                <a:lnTo>
                  <a:pt x="4484193" y="1346200"/>
                </a:lnTo>
                <a:lnTo>
                  <a:pt x="4477738" y="1308100"/>
                </a:lnTo>
                <a:lnTo>
                  <a:pt x="4469897" y="1270000"/>
                </a:lnTo>
                <a:lnTo>
                  <a:pt x="4460688" y="1231900"/>
                </a:lnTo>
                <a:lnTo>
                  <a:pt x="4450128" y="1193800"/>
                </a:lnTo>
                <a:lnTo>
                  <a:pt x="4438235" y="1155700"/>
                </a:lnTo>
                <a:lnTo>
                  <a:pt x="4425026" y="1117600"/>
                </a:lnTo>
                <a:lnTo>
                  <a:pt x="4410520" y="1079500"/>
                </a:lnTo>
                <a:lnTo>
                  <a:pt x="4394734" y="1054100"/>
                </a:lnTo>
                <a:lnTo>
                  <a:pt x="4377685" y="1016000"/>
                </a:lnTo>
                <a:lnTo>
                  <a:pt x="4359391" y="977900"/>
                </a:lnTo>
                <a:lnTo>
                  <a:pt x="4339871" y="952500"/>
                </a:lnTo>
                <a:lnTo>
                  <a:pt x="4319141" y="914400"/>
                </a:lnTo>
                <a:lnTo>
                  <a:pt x="4297219" y="876300"/>
                </a:lnTo>
                <a:lnTo>
                  <a:pt x="4274123" y="850900"/>
                </a:lnTo>
                <a:lnTo>
                  <a:pt x="4249870" y="812800"/>
                </a:lnTo>
                <a:lnTo>
                  <a:pt x="4224479" y="787400"/>
                </a:lnTo>
                <a:lnTo>
                  <a:pt x="4197966" y="749300"/>
                </a:lnTo>
                <a:lnTo>
                  <a:pt x="4170350" y="723900"/>
                </a:lnTo>
                <a:lnTo>
                  <a:pt x="4141649" y="685800"/>
                </a:lnTo>
                <a:lnTo>
                  <a:pt x="4111879" y="660400"/>
                </a:lnTo>
                <a:lnTo>
                  <a:pt x="4081058" y="635000"/>
                </a:lnTo>
                <a:lnTo>
                  <a:pt x="4049205" y="596900"/>
                </a:lnTo>
                <a:lnTo>
                  <a:pt x="4016336" y="571500"/>
                </a:lnTo>
                <a:lnTo>
                  <a:pt x="3982470" y="546100"/>
                </a:lnTo>
                <a:lnTo>
                  <a:pt x="3947624" y="520700"/>
                </a:lnTo>
                <a:lnTo>
                  <a:pt x="3911816" y="495300"/>
                </a:lnTo>
                <a:lnTo>
                  <a:pt x="3875064" y="469900"/>
                </a:lnTo>
                <a:lnTo>
                  <a:pt x="3837384" y="444500"/>
                </a:lnTo>
                <a:lnTo>
                  <a:pt x="3798795" y="419100"/>
                </a:lnTo>
                <a:lnTo>
                  <a:pt x="3759315" y="393700"/>
                </a:lnTo>
                <a:lnTo>
                  <a:pt x="3718960" y="368300"/>
                </a:lnTo>
                <a:lnTo>
                  <a:pt x="3677749" y="342900"/>
                </a:lnTo>
                <a:lnTo>
                  <a:pt x="3635700" y="317500"/>
                </a:lnTo>
                <a:lnTo>
                  <a:pt x="3592830" y="304800"/>
                </a:lnTo>
                <a:lnTo>
                  <a:pt x="3549156" y="279400"/>
                </a:lnTo>
                <a:lnTo>
                  <a:pt x="3504697" y="254000"/>
                </a:lnTo>
                <a:lnTo>
                  <a:pt x="3459470" y="241300"/>
                </a:lnTo>
                <a:lnTo>
                  <a:pt x="3413493" y="215900"/>
                </a:lnTo>
                <a:lnTo>
                  <a:pt x="3319357" y="190500"/>
                </a:lnTo>
                <a:lnTo>
                  <a:pt x="3271235" y="165100"/>
                </a:lnTo>
                <a:lnTo>
                  <a:pt x="2968845" y="88900"/>
                </a:lnTo>
                <a:lnTo>
                  <a:pt x="2755541" y="38100"/>
                </a:lnTo>
                <a:close/>
              </a:path>
              <a:path w="4495800" h="2971800">
                <a:moveTo>
                  <a:pt x="2645801" y="25400"/>
                </a:moveTo>
                <a:lnTo>
                  <a:pt x="1849998" y="25400"/>
                </a:lnTo>
                <a:lnTo>
                  <a:pt x="1794885" y="38100"/>
                </a:lnTo>
                <a:lnTo>
                  <a:pt x="2700914" y="38100"/>
                </a:lnTo>
                <a:lnTo>
                  <a:pt x="2645801" y="25400"/>
                </a:lnTo>
                <a:close/>
              </a:path>
              <a:path w="4495800" h="2971800">
                <a:moveTo>
                  <a:pt x="2534189" y="12700"/>
                </a:moveTo>
                <a:lnTo>
                  <a:pt x="1961610" y="12700"/>
                </a:lnTo>
                <a:lnTo>
                  <a:pt x="1905579" y="25400"/>
                </a:lnTo>
                <a:lnTo>
                  <a:pt x="2590220" y="25400"/>
                </a:lnTo>
                <a:lnTo>
                  <a:pt x="2534189" y="12700"/>
                </a:lnTo>
                <a:close/>
              </a:path>
              <a:path w="4495800" h="2971800">
                <a:moveTo>
                  <a:pt x="2247900" y="0"/>
                </a:moveTo>
                <a:lnTo>
                  <a:pt x="2189883" y="12700"/>
                </a:lnTo>
                <a:lnTo>
                  <a:pt x="2305916" y="12700"/>
                </a:lnTo>
                <a:lnTo>
                  <a:pt x="2247900" y="0"/>
                </a:lnTo>
                <a:close/>
              </a:path>
            </a:pathLst>
          </a:custGeom>
          <a:solidFill>
            <a:srgbClr val="FF00FF">
              <a:alpha val="4784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3400" y="3200400"/>
            <a:ext cx="4495800" cy="2971800"/>
          </a:xfrm>
          <a:custGeom>
            <a:avLst/>
            <a:gdLst/>
            <a:ahLst/>
            <a:cxnLst/>
            <a:rect l="l" t="t" r="r" b="b"/>
            <a:pathLst>
              <a:path w="4495800" h="2971800">
                <a:moveTo>
                  <a:pt x="0" y="1485900"/>
                </a:moveTo>
                <a:lnTo>
                  <a:pt x="734" y="1447546"/>
                </a:lnTo>
                <a:lnTo>
                  <a:pt x="2925" y="1409432"/>
                </a:lnTo>
                <a:lnTo>
                  <a:pt x="11606" y="1333969"/>
                </a:lnTo>
                <a:lnTo>
                  <a:pt x="25902" y="1259604"/>
                </a:lnTo>
                <a:lnTo>
                  <a:pt x="45671" y="1186429"/>
                </a:lnTo>
                <a:lnTo>
                  <a:pt x="70773" y="1114539"/>
                </a:lnTo>
                <a:lnTo>
                  <a:pt x="85279" y="1079104"/>
                </a:lnTo>
                <a:lnTo>
                  <a:pt x="101065" y="1044026"/>
                </a:lnTo>
                <a:lnTo>
                  <a:pt x="118114" y="1009315"/>
                </a:lnTo>
                <a:lnTo>
                  <a:pt x="136408" y="974984"/>
                </a:lnTo>
                <a:lnTo>
                  <a:pt x="155928" y="941043"/>
                </a:lnTo>
                <a:lnTo>
                  <a:pt x="176658" y="907506"/>
                </a:lnTo>
                <a:lnTo>
                  <a:pt x="198580" y="874383"/>
                </a:lnTo>
                <a:lnTo>
                  <a:pt x="221676" y="841686"/>
                </a:lnTo>
                <a:lnTo>
                  <a:pt x="245929" y="809426"/>
                </a:lnTo>
                <a:lnTo>
                  <a:pt x="271320" y="777616"/>
                </a:lnTo>
                <a:lnTo>
                  <a:pt x="297833" y="746267"/>
                </a:lnTo>
                <a:lnTo>
                  <a:pt x="325449" y="715391"/>
                </a:lnTo>
                <a:lnTo>
                  <a:pt x="354150" y="684999"/>
                </a:lnTo>
                <a:lnTo>
                  <a:pt x="383920" y="655104"/>
                </a:lnTo>
                <a:lnTo>
                  <a:pt x="414741" y="625716"/>
                </a:lnTo>
                <a:lnTo>
                  <a:pt x="446594" y="596847"/>
                </a:lnTo>
                <a:lnTo>
                  <a:pt x="479463" y="568510"/>
                </a:lnTo>
                <a:lnTo>
                  <a:pt x="513329" y="540715"/>
                </a:lnTo>
                <a:lnTo>
                  <a:pt x="548175" y="513475"/>
                </a:lnTo>
                <a:lnTo>
                  <a:pt x="583983" y="486800"/>
                </a:lnTo>
                <a:lnTo>
                  <a:pt x="620735" y="460704"/>
                </a:lnTo>
                <a:lnTo>
                  <a:pt x="658415" y="435197"/>
                </a:lnTo>
                <a:lnTo>
                  <a:pt x="697004" y="410291"/>
                </a:lnTo>
                <a:lnTo>
                  <a:pt x="736484" y="385997"/>
                </a:lnTo>
                <a:lnTo>
                  <a:pt x="776839" y="362329"/>
                </a:lnTo>
                <a:lnTo>
                  <a:pt x="818050" y="339296"/>
                </a:lnTo>
                <a:lnTo>
                  <a:pt x="860099" y="316911"/>
                </a:lnTo>
                <a:lnTo>
                  <a:pt x="902969" y="295185"/>
                </a:lnTo>
                <a:lnTo>
                  <a:pt x="946643" y="274131"/>
                </a:lnTo>
                <a:lnTo>
                  <a:pt x="991102" y="253759"/>
                </a:lnTo>
                <a:lnTo>
                  <a:pt x="1036329" y="234082"/>
                </a:lnTo>
                <a:lnTo>
                  <a:pt x="1082306" y="215110"/>
                </a:lnTo>
                <a:lnTo>
                  <a:pt x="1129017" y="196857"/>
                </a:lnTo>
                <a:lnTo>
                  <a:pt x="1176442" y="179333"/>
                </a:lnTo>
                <a:lnTo>
                  <a:pt x="1224564" y="162550"/>
                </a:lnTo>
                <a:lnTo>
                  <a:pt x="1273366" y="146520"/>
                </a:lnTo>
                <a:lnTo>
                  <a:pt x="1322830" y="131254"/>
                </a:lnTo>
                <a:lnTo>
                  <a:pt x="1372939" y="116764"/>
                </a:lnTo>
                <a:lnTo>
                  <a:pt x="1423674" y="103062"/>
                </a:lnTo>
                <a:lnTo>
                  <a:pt x="1475018" y="90160"/>
                </a:lnTo>
                <a:lnTo>
                  <a:pt x="1526954" y="78068"/>
                </a:lnTo>
                <a:lnTo>
                  <a:pt x="1579464" y="66800"/>
                </a:lnTo>
                <a:lnTo>
                  <a:pt x="1632529" y="56366"/>
                </a:lnTo>
                <a:lnTo>
                  <a:pt x="1686133" y="46777"/>
                </a:lnTo>
                <a:lnTo>
                  <a:pt x="1740258" y="38047"/>
                </a:lnTo>
                <a:lnTo>
                  <a:pt x="1794885" y="30186"/>
                </a:lnTo>
                <a:lnTo>
                  <a:pt x="1849998" y="23207"/>
                </a:lnTo>
                <a:lnTo>
                  <a:pt x="1905579" y="17120"/>
                </a:lnTo>
                <a:lnTo>
                  <a:pt x="1961610" y="11937"/>
                </a:lnTo>
                <a:lnTo>
                  <a:pt x="2018074" y="7671"/>
                </a:lnTo>
                <a:lnTo>
                  <a:pt x="2074952" y="4332"/>
                </a:lnTo>
                <a:lnTo>
                  <a:pt x="2132228" y="1933"/>
                </a:lnTo>
                <a:lnTo>
                  <a:pt x="2189883" y="485"/>
                </a:lnTo>
                <a:lnTo>
                  <a:pt x="2247900" y="0"/>
                </a:lnTo>
                <a:lnTo>
                  <a:pt x="2305916" y="485"/>
                </a:lnTo>
                <a:lnTo>
                  <a:pt x="2363571" y="1933"/>
                </a:lnTo>
                <a:lnTo>
                  <a:pt x="2420847" y="4332"/>
                </a:lnTo>
                <a:lnTo>
                  <a:pt x="2477725" y="7671"/>
                </a:lnTo>
                <a:lnTo>
                  <a:pt x="2534189" y="11937"/>
                </a:lnTo>
                <a:lnTo>
                  <a:pt x="2590220" y="17120"/>
                </a:lnTo>
                <a:lnTo>
                  <a:pt x="2645801" y="23207"/>
                </a:lnTo>
                <a:lnTo>
                  <a:pt x="2700914" y="30186"/>
                </a:lnTo>
                <a:lnTo>
                  <a:pt x="2755541" y="38047"/>
                </a:lnTo>
                <a:lnTo>
                  <a:pt x="2809666" y="46777"/>
                </a:lnTo>
                <a:lnTo>
                  <a:pt x="2863270" y="56366"/>
                </a:lnTo>
                <a:lnTo>
                  <a:pt x="2916335" y="66800"/>
                </a:lnTo>
                <a:lnTo>
                  <a:pt x="2968845" y="78068"/>
                </a:lnTo>
                <a:lnTo>
                  <a:pt x="3020781" y="90160"/>
                </a:lnTo>
                <a:lnTo>
                  <a:pt x="3072125" y="103062"/>
                </a:lnTo>
                <a:lnTo>
                  <a:pt x="3122860" y="116764"/>
                </a:lnTo>
                <a:lnTo>
                  <a:pt x="3172969" y="131254"/>
                </a:lnTo>
                <a:lnTo>
                  <a:pt x="3222433" y="146520"/>
                </a:lnTo>
                <a:lnTo>
                  <a:pt x="3271235" y="162550"/>
                </a:lnTo>
                <a:lnTo>
                  <a:pt x="3319357" y="179333"/>
                </a:lnTo>
                <a:lnTo>
                  <a:pt x="3366782" y="196857"/>
                </a:lnTo>
                <a:lnTo>
                  <a:pt x="3413493" y="215110"/>
                </a:lnTo>
                <a:lnTo>
                  <a:pt x="3459470" y="234082"/>
                </a:lnTo>
                <a:lnTo>
                  <a:pt x="3504697" y="253759"/>
                </a:lnTo>
                <a:lnTo>
                  <a:pt x="3549156" y="274131"/>
                </a:lnTo>
                <a:lnTo>
                  <a:pt x="3592830" y="295185"/>
                </a:lnTo>
                <a:lnTo>
                  <a:pt x="3635700" y="316911"/>
                </a:lnTo>
                <a:lnTo>
                  <a:pt x="3677749" y="339296"/>
                </a:lnTo>
                <a:lnTo>
                  <a:pt x="3718960" y="362329"/>
                </a:lnTo>
                <a:lnTo>
                  <a:pt x="3759315" y="385997"/>
                </a:lnTo>
                <a:lnTo>
                  <a:pt x="3798795" y="410291"/>
                </a:lnTo>
                <a:lnTo>
                  <a:pt x="3837384" y="435197"/>
                </a:lnTo>
                <a:lnTo>
                  <a:pt x="3875064" y="460704"/>
                </a:lnTo>
                <a:lnTo>
                  <a:pt x="3911816" y="486800"/>
                </a:lnTo>
                <a:lnTo>
                  <a:pt x="3947624" y="513475"/>
                </a:lnTo>
                <a:lnTo>
                  <a:pt x="3982470" y="540715"/>
                </a:lnTo>
                <a:lnTo>
                  <a:pt x="4016336" y="568510"/>
                </a:lnTo>
                <a:lnTo>
                  <a:pt x="4049205" y="596847"/>
                </a:lnTo>
                <a:lnTo>
                  <a:pt x="4081058" y="625716"/>
                </a:lnTo>
                <a:lnTo>
                  <a:pt x="4111879" y="655104"/>
                </a:lnTo>
                <a:lnTo>
                  <a:pt x="4141649" y="684999"/>
                </a:lnTo>
                <a:lnTo>
                  <a:pt x="4170350" y="715391"/>
                </a:lnTo>
                <a:lnTo>
                  <a:pt x="4197966" y="746267"/>
                </a:lnTo>
                <a:lnTo>
                  <a:pt x="4224479" y="777616"/>
                </a:lnTo>
                <a:lnTo>
                  <a:pt x="4249870" y="809426"/>
                </a:lnTo>
                <a:lnTo>
                  <a:pt x="4274123" y="841686"/>
                </a:lnTo>
                <a:lnTo>
                  <a:pt x="4297219" y="874383"/>
                </a:lnTo>
                <a:lnTo>
                  <a:pt x="4319141" y="907506"/>
                </a:lnTo>
                <a:lnTo>
                  <a:pt x="4339871" y="941043"/>
                </a:lnTo>
                <a:lnTo>
                  <a:pt x="4359391" y="974984"/>
                </a:lnTo>
                <a:lnTo>
                  <a:pt x="4377685" y="1009315"/>
                </a:lnTo>
                <a:lnTo>
                  <a:pt x="4394734" y="1044026"/>
                </a:lnTo>
                <a:lnTo>
                  <a:pt x="4410520" y="1079104"/>
                </a:lnTo>
                <a:lnTo>
                  <a:pt x="4425026" y="1114539"/>
                </a:lnTo>
                <a:lnTo>
                  <a:pt x="4438235" y="1150317"/>
                </a:lnTo>
                <a:lnTo>
                  <a:pt x="4460688" y="1222862"/>
                </a:lnTo>
                <a:lnTo>
                  <a:pt x="4477738" y="1296643"/>
                </a:lnTo>
                <a:lnTo>
                  <a:pt x="4489244" y="1371569"/>
                </a:lnTo>
                <a:lnTo>
                  <a:pt x="4495065" y="1447546"/>
                </a:lnTo>
                <a:lnTo>
                  <a:pt x="4495800" y="1485900"/>
                </a:lnTo>
                <a:lnTo>
                  <a:pt x="4495065" y="1524253"/>
                </a:lnTo>
                <a:lnTo>
                  <a:pt x="4492874" y="1562367"/>
                </a:lnTo>
                <a:lnTo>
                  <a:pt x="4484193" y="1637830"/>
                </a:lnTo>
                <a:lnTo>
                  <a:pt x="4469897" y="1712195"/>
                </a:lnTo>
                <a:lnTo>
                  <a:pt x="4450128" y="1785370"/>
                </a:lnTo>
                <a:lnTo>
                  <a:pt x="4425026" y="1857260"/>
                </a:lnTo>
                <a:lnTo>
                  <a:pt x="4410520" y="1892695"/>
                </a:lnTo>
                <a:lnTo>
                  <a:pt x="4394734" y="1927773"/>
                </a:lnTo>
                <a:lnTo>
                  <a:pt x="4377685" y="1962484"/>
                </a:lnTo>
                <a:lnTo>
                  <a:pt x="4359391" y="1996815"/>
                </a:lnTo>
                <a:lnTo>
                  <a:pt x="4339871" y="2030756"/>
                </a:lnTo>
                <a:lnTo>
                  <a:pt x="4319141" y="2064293"/>
                </a:lnTo>
                <a:lnTo>
                  <a:pt x="4297219" y="2097416"/>
                </a:lnTo>
                <a:lnTo>
                  <a:pt x="4274123" y="2130113"/>
                </a:lnTo>
                <a:lnTo>
                  <a:pt x="4249870" y="2162373"/>
                </a:lnTo>
                <a:lnTo>
                  <a:pt x="4224479" y="2194183"/>
                </a:lnTo>
                <a:lnTo>
                  <a:pt x="4197966" y="2225532"/>
                </a:lnTo>
                <a:lnTo>
                  <a:pt x="4170350" y="2256408"/>
                </a:lnTo>
                <a:lnTo>
                  <a:pt x="4141649" y="2286800"/>
                </a:lnTo>
                <a:lnTo>
                  <a:pt x="4111879" y="2316695"/>
                </a:lnTo>
                <a:lnTo>
                  <a:pt x="4081058" y="2346083"/>
                </a:lnTo>
                <a:lnTo>
                  <a:pt x="4049205" y="2374952"/>
                </a:lnTo>
                <a:lnTo>
                  <a:pt x="4016336" y="2403289"/>
                </a:lnTo>
                <a:lnTo>
                  <a:pt x="3982470" y="2431084"/>
                </a:lnTo>
                <a:lnTo>
                  <a:pt x="3947624" y="2458324"/>
                </a:lnTo>
                <a:lnTo>
                  <a:pt x="3911816" y="2484999"/>
                </a:lnTo>
                <a:lnTo>
                  <a:pt x="3875064" y="2511095"/>
                </a:lnTo>
                <a:lnTo>
                  <a:pt x="3837384" y="2536602"/>
                </a:lnTo>
                <a:lnTo>
                  <a:pt x="3798795" y="2561508"/>
                </a:lnTo>
                <a:lnTo>
                  <a:pt x="3759315" y="2585802"/>
                </a:lnTo>
                <a:lnTo>
                  <a:pt x="3718960" y="2609470"/>
                </a:lnTo>
                <a:lnTo>
                  <a:pt x="3677749" y="2632503"/>
                </a:lnTo>
                <a:lnTo>
                  <a:pt x="3635700" y="2654888"/>
                </a:lnTo>
                <a:lnTo>
                  <a:pt x="3592830" y="2676614"/>
                </a:lnTo>
                <a:lnTo>
                  <a:pt x="3549156" y="2697668"/>
                </a:lnTo>
                <a:lnTo>
                  <a:pt x="3504697" y="2718040"/>
                </a:lnTo>
                <a:lnTo>
                  <a:pt x="3459470" y="2737717"/>
                </a:lnTo>
                <a:lnTo>
                  <a:pt x="3413493" y="2756689"/>
                </a:lnTo>
                <a:lnTo>
                  <a:pt x="3366782" y="2774942"/>
                </a:lnTo>
                <a:lnTo>
                  <a:pt x="3319357" y="2792466"/>
                </a:lnTo>
                <a:lnTo>
                  <a:pt x="3271235" y="2809249"/>
                </a:lnTo>
                <a:lnTo>
                  <a:pt x="3222433" y="2825279"/>
                </a:lnTo>
                <a:lnTo>
                  <a:pt x="3172969" y="2840545"/>
                </a:lnTo>
                <a:lnTo>
                  <a:pt x="3122860" y="2855035"/>
                </a:lnTo>
                <a:lnTo>
                  <a:pt x="3072125" y="2868737"/>
                </a:lnTo>
                <a:lnTo>
                  <a:pt x="3020781" y="2881639"/>
                </a:lnTo>
                <a:lnTo>
                  <a:pt x="2968845" y="2893731"/>
                </a:lnTo>
                <a:lnTo>
                  <a:pt x="2916335" y="2904999"/>
                </a:lnTo>
                <a:lnTo>
                  <a:pt x="2863270" y="2915433"/>
                </a:lnTo>
                <a:lnTo>
                  <a:pt x="2809666" y="2925022"/>
                </a:lnTo>
                <a:lnTo>
                  <a:pt x="2755541" y="2933752"/>
                </a:lnTo>
                <a:lnTo>
                  <a:pt x="2700914" y="2941613"/>
                </a:lnTo>
                <a:lnTo>
                  <a:pt x="2645801" y="2948592"/>
                </a:lnTo>
                <a:lnTo>
                  <a:pt x="2590220" y="2954679"/>
                </a:lnTo>
                <a:lnTo>
                  <a:pt x="2534189" y="2959862"/>
                </a:lnTo>
                <a:lnTo>
                  <a:pt x="2477725" y="2964128"/>
                </a:lnTo>
                <a:lnTo>
                  <a:pt x="2420847" y="2967467"/>
                </a:lnTo>
                <a:lnTo>
                  <a:pt x="2363571" y="2969866"/>
                </a:lnTo>
                <a:lnTo>
                  <a:pt x="2305916" y="2971314"/>
                </a:lnTo>
                <a:lnTo>
                  <a:pt x="2247900" y="2971800"/>
                </a:lnTo>
                <a:lnTo>
                  <a:pt x="2189883" y="2971314"/>
                </a:lnTo>
                <a:lnTo>
                  <a:pt x="2132228" y="2969866"/>
                </a:lnTo>
                <a:lnTo>
                  <a:pt x="2074952" y="2967467"/>
                </a:lnTo>
                <a:lnTo>
                  <a:pt x="2018074" y="2964128"/>
                </a:lnTo>
                <a:lnTo>
                  <a:pt x="1961610" y="2959862"/>
                </a:lnTo>
                <a:lnTo>
                  <a:pt x="1905579" y="2954679"/>
                </a:lnTo>
                <a:lnTo>
                  <a:pt x="1849998" y="2948592"/>
                </a:lnTo>
                <a:lnTo>
                  <a:pt x="1794885" y="2941613"/>
                </a:lnTo>
                <a:lnTo>
                  <a:pt x="1740258" y="2933752"/>
                </a:lnTo>
                <a:lnTo>
                  <a:pt x="1686133" y="2925022"/>
                </a:lnTo>
                <a:lnTo>
                  <a:pt x="1632529" y="2915433"/>
                </a:lnTo>
                <a:lnTo>
                  <a:pt x="1579464" y="2904999"/>
                </a:lnTo>
                <a:lnTo>
                  <a:pt x="1526954" y="2893731"/>
                </a:lnTo>
                <a:lnTo>
                  <a:pt x="1475018" y="2881639"/>
                </a:lnTo>
                <a:lnTo>
                  <a:pt x="1423674" y="2868737"/>
                </a:lnTo>
                <a:lnTo>
                  <a:pt x="1372939" y="2855035"/>
                </a:lnTo>
                <a:lnTo>
                  <a:pt x="1322830" y="2840545"/>
                </a:lnTo>
                <a:lnTo>
                  <a:pt x="1273366" y="2825279"/>
                </a:lnTo>
                <a:lnTo>
                  <a:pt x="1224564" y="2809249"/>
                </a:lnTo>
                <a:lnTo>
                  <a:pt x="1176442" y="2792466"/>
                </a:lnTo>
                <a:lnTo>
                  <a:pt x="1129017" y="2774942"/>
                </a:lnTo>
                <a:lnTo>
                  <a:pt x="1082306" y="2756689"/>
                </a:lnTo>
                <a:lnTo>
                  <a:pt x="1036329" y="2737717"/>
                </a:lnTo>
                <a:lnTo>
                  <a:pt x="991102" y="2718040"/>
                </a:lnTo>
                <a:lnTo>
                  <a:pt x="946643" y="2697668"/>
                </a:lnTo>
                <a:lnTo>
                  <a:pt x="902969" y="2676614"/>
                </a:lnTo>
                <a:lnTo>
                  <a:pt x="860099" y="2654888"/>
                </a:lnTo>
                <a:lnTo>
                  <a:pt x="818050" y="2632503"/>
                </a:lnTo>
                <a:lnTo>
                  <a:pt x="776839" y="2609470"/>
                </a:lnTo>
                <a:lnTo>
                  <a:pt x="736484" y="2585802"/>
                </a:lnTo>
                <a:lnTo>
                  <a:pt x="697004" y="2561508"/>
                </a:lnTo>
                <a:lnTo>
                  <a:pt x="658415" y="2536602"/>
                </a:lnTo>
                <a:lnTo>
                  <a:pt x="620735" y="2511095"/>
                </a:lnTo>
                <a:lnTo>
                  <a:pt x="583983" y="2484999"/>
                </a:lnTo>
                <a:lnTo>
                  <a:pt x="548175" y="2458324"/>
                </a:lnTo>
                <a:lnTo>
                  <a:pt x="513329" y="2431084"/>
                </a:lnTo>
                <a:lnTo>
                  <a:pt x="479463" y="2403289"/>
                </a:lnTo>
                <a:lnTo>
                  <a:pt x="446594" y="2374952"/>
                </a:lnTo>
                <a:lnTo>
                  <a:pt x="414741" y="2346083"/>
                </a:lnTo>
                <a:lnTo>
                  <a:pt x="383920" y="2316695"/>
                </a:lnTo>
                <a:lnTo>
                  <a:pt x="354150" y="2286800"/>
                </a:lnTo>
                <a:lnTo>
                  <a:pt x="325449" y="2256408"/>
                </a:lnTo>
                <a:lnTo>
                  <a:pt x="297833" y="2225532"/>
                </a:lnTo>
                <a:lnTo>
                  <a:pt x="271320" y="2194183"/>
                </a:lnTo>
                <a:lnTo>
                  <a:pt x="245929" y="2162373"/>
                </a:lnTo>
                <a:lnTo>
                  <a:pt x="221676" y="2130113"/>
                </a:lnTo>
                <a:lnTo>
                  <a:pt x="198580" y="2097416"/>
                </a:lnTo>
                <a:lnTo>
                  <a:pt x="176658" y="2064293"/>
                </a:lnTo>
                <a:lnTo>
                  <a:pt x="155928" y="2030756"/>
                </a:lnTo>
                <a:lnTo>
                  <a:pt x="136408" y="1996815"/>
                </a:lnTo>
                <a:lnTo>
                  <a:pt x="118114" y="1962484"/>
                </a:lnTo>
                <a:lnTo>
                  <a:pt x="101065" y="1927773"/>
                </a:lnTo>
                <a:lnTo>
                  <a:pt x="85279" y="1892695"/>
                </a:lnTo>
                <a:lnTo>
                  <a:pt x="70773" y="1857260"/>
                </a:lnTo>
                <a:lnTo>
                  <a:pt x="57564" y="1821482"/>
                </a:lnTo>
                <a:lnTo>
                  <a:pt x="35111" y="1748937"/>
                </a:lnTo>
                <a:lnTo>
                  <a:pt x="18061" y="1675156"/>
                </a:lnTo>
                <a:lnTo>
                  <a:pt x="6555" y="1600230"/>
                </a:lnTo>
                <a:lnTo>
                  <a:pt x="734" y="1524253"/>
                </a:lnTo>
                <a:lnTo>
                  <a:pt x="0" y="14859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Good Selection of Controls</a:t>
            </a:r>
          </a:p>
        </p:txBody>
      </p:sp>
      <p:sp>
        <p:nvSpPr>
          <p:cNvPr id="9" name="object 9"/>
          <p:cNvSpPr/>
          <p:nvPr/>
        </p:nvSpPr>
        <p:spPr>
          <a:xfrm>
            <a:off x="5867400" y="4267136"/>
            <a:ext cx="2647950" cy="13954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73876" y="3124200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0" y="142875"/>
                </a:moveTo>
                <a:lnTo>
                  <a:pt x="7275" y="97731"/>
                </a:lnTo>
                <a:lnTo>
                  <a:pt x="27541" y="58512"/>
                </a:lnTo>
                <a:lnTo>
                  <a:pt x="58457" y="27578"/>
                </a:lnTo>
                <a:lnTo>
                  <a:pt x="97682" y="7287"/>
                </a:lnTo>
                <a:lnTo>
                  <a:pt x="142875" y="0"/>
                </a:lnTo>
                <a:lnTo>
                  <a:pt x="188018" y="7287"/>
                </a:lnTo>
                <a:lnTo>
                  <a:pt x="227237" y="27578"/>
                </a:lnTo>
                <a:lnTo>
                  <a:pt x="258171" y="58512"/>
                </a:lnTo>
                <a:lnTo>
                  <a:pt x="278462" y="97731"/>
                </a:lnTo>
                <a:lnTo>
                  <a:pt x="285750" y="142875"/>
                </a:lnTo>
                <a:lnTo>
                  <a:pt x="278462" y="188018"/>
                </a:lnTo>
                <a:lnTo>
                  <a:pt x="258171" y="227237"/>
                </a:lnTo>
                <a:lnTo>
                  <a:pt x="227237" y="258171"/>
                </a:lnTo>
                <a:lnTo>
                  <a:pt x="188018" y="278462"/>
                </a:lnTo>
                <a:lnTo>
                  <a:pt x="142875" y="285750"/>
                </a:lnTo>
                <a:lnTo>
                  <a:pt x="97682" y="278462"/>
                </a:lnTo>
                <a:lnTo>
                  <a:pt x="58457" y="258171"/>
                </a:lnTo>
                <a:lnTo>
                  <a:pt x="27541" y="227237"/>
                </a:lnTo>
                <a:lnTo>
                  <a:pt x="7275" y="188018"/>
                </a:lnTo>
                <a:lnTo>
                  <a:pt x="0" y="1428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96050" y="3425825"/>
            <a:ext cx="0" cy="530225"/>
          </a:xfrm>
          <a:custGeom>
            <a:avLst/>
            <a:gdLst/>
            <a:ahLst/>
            <a:cxnLst/>
            <a:rect l="l" t="t" r="r" b="b"/>
            <a:pathLst>
              <a:path h="530225">
                <a:moveTo>
                  <a:pt x="0" y="0"/>
                </a:moveTo>
                <a:lnTo>
                  <a:pt x="0" y="5302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13576" y="3532251"/>
            <a:ext cx="163830" cy="122555"/>
          </a:xfrm>
          <a:custGeom>
            <a:avLst/>
            <a:gdLst/>
            <a:ahLst/>
            <a:cxnLst/>
            <a:rect l="l" t="t" r="r" b="b"/>
            <a:pathLst>
              <a:path w="163829" h="122554">
                <a:moveTo>
                  <a:pt x="0" y="122174"/>
                </a:moveTo>
                <a:lnTo>
                  <a:pt x="16344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72276" y="3451225"/>
            <a:ext cx="203200" cy="203200"/>
          </a:xfrm>
          <a:custGeom>
            <a:avLst/>
            <a:gdLst/>
            <a:ahLst/>
            <a:cxnLst/>
            <a:rect l="l" t="t" r="r" b="b"/>
            <a:pathLst>
              <a:path w="203200" h="203200">
                <a:moveTo>
                  <a:pt x="203200" y="20320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159500" y="3965575"/>
            <a:ext cx="327025" cy="285750"/>
          </a:xfrm>
          <a:custGeom>
            <a:avLst/>
            <a:gdLst/>
            <a:ahLst/>
            <a:cxnLst/>
            <a:rect l="l" t="t" r="r" b="b"/>
            <a:pathLst>
              <a:path w="327025" h="285750">
                <a:moveTo>
                  <a:pt x="327025" y="0"/>
                </a:moveTo>
                <a:lnTo>
                  <a:pt x="0" y="2857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04051" y="3968750"/>
            <a:ext cx="278130" cy="298450"/>
          </a:xfrm>
          <a:custGeom>
            <a:avLst/>
            <a:gdLst/>
            <a:ahLst/>
            <a:cxnLst/>
            <a:rect l="l" t="t" r="r" b="b"/>
            <a:pathLst>
              <a:path w="278129" h="298450">
                <a:moveTo>
                  <a:pt x="0" y="0"/>
                </a:moveTo>
                <a:lnTo>
                  <a:pt x="277749" y="29845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48425" y="3277361"/>
            <a:ext cx="120650" cy="94615"/>
          </a:xfrm>
          <a:custGeom>
            <a:avLst/>
            <a:gdLst/>
            <a:ahLst/>
            <a:cxnLst/>
            <a:rect l="l" t="t" r="r" b="b"/>
            <a:pathLst>
              <a:path w="120650" h="94614">
                <a:moveTo>
                  <a:pt x="120269" y="0"/>
                </a:moveTo>
                <a:lnTo>
                  <a:pt x="103260" y="33353"/>
                </a:lnTo>
                <a:lnTo>
                  <a:pt x="86502" y="62801"/>
                </a:lnTo>
                <a:lnTo>
                  <a:pt x="70244" y="84439"/>
                </a:lnTo>
                <a:lnTo>
                  <a:pt x="54736" y="94361"/>
                </a:lnTo>
                <a:lnTo>
                  <a:pt x="39004" y="86302"/>
                </a:lnTo>
                <a:lnTo>
                  <a:pt x="23272" y="64087"/>
                </a:lnTo>
                <a:lnTo>
                  <a:pt x="9588" y="38943"/>
                </a:lnTo>
                <a:lnTo>
                  <a:pt x="0" y="220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16675" y="3190875"/>
            <a:ext cx="82550" cy="81280"/>
          </a:xfrm>
          <a:custGeom>
            <a:avLst/>
            <a:gdLst/>
            <a:ahLst/>
            <a:cxnLst/>
            <a:rect l="l" t="t" r="r" b="b"/>
            <a:pathLst>
              <a:path w="82550" h="81279">
                <a:moveTo>
                  <a:pt x="41275" y="0"/>
                </a:moveTo>
                <a:lnTo>
                  <a:pt x="25235" y="3186"/>
                </a:lnTo>
                <a:lnTo>
                  <a:pt x="12112" y="11874"/>
                </a:lnTo>
                <a:lnTo>
                  <a:pt x="3252" y="24753"/>
                </a:lnTo>
                <a:lnTo>
                  <a:pt x="0" y="40512"/>
                </a:lnTo>
                <a:lnTo>
                  <a:pt x="3252" y="56272"/>
                </a:lnTo>
                <a:lnTo>
                  <a:pt x="12112" y="69151"/>
                </a:lnTo>
                <a:lnTo>
                  <a:pt x="25235" y="77839"/>
                </a:lnTo>
                <a:lnTo>
                  <a:pt x="41275" y="81025"/>
                </a:lnTo>
                <a:lnTo>
                  <a:pt x="57314" y="77839"/>
                </a:lnTo>
                <a:lnTo>
                  <a:pt x="70437" y="69151"/>
                </a:lnTo>
                <a:lnTo>
                  <a:pt x="79297" y="56272"/>
                </a:lnTo>
                <a:lnTo>
                  <a:pt x="82550" y="40512"/>
                </a:lnTo>
                <a:lnTo>
                  <a:pt x="79297" y="24753"/>
                </a:lnTo>
                <a:lnTo>
                  <a:pt x="70437" y="11874"/>
                </a:lnTo>
                <a:lnTo>
                  <a:pt x="57314" y="3186"/>
                </a:lnTo>
                <a:lnTo>
                  <a:pt x="4127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16675" y="3190875"/>
            <a:ext cx="82550" cy="81280"/>
          </a:xfrm>
          <a:custGeom>
            <a:avLst/>
            <a:gdLst/>
            <a:ahLst/>
            <a:cxnLst/>
            <a:rect l="l" t="t" r="r" b="b"/>
            <a:pathLst>
              <a:path w="82550" h="81279">
                <a:moveTo>
                  <a:pt x="0" y="40512"/>
                </a:moveTo>
                <a:lnTo>
                  <a:pt x="3252" y="24753"/>
                </a:lnTo>
                <a:lnTo>
                  <a:pt x="12112" y="11874"/>
                </a:lnTo>
                <a:lnTo>
                  <a:pt x="25235" y="3186"/>
                </a:lnTo>
                <a:lnTo>
                  <a:pt x="41275" y="0"/>
                </a:lnTo>
                <a:lnTo>
                  <a:pt x="57314" y="3186"/>
                </a:lnTo>
                <a:lnTo>
                  <a:pt x="70437" y="11874"/>
                </a:lnTo>
                <a:lnTo>
                  <a:pt x="79297" y="24753"/>
                </a:lnTo>
                <a:lnTo>
                  <a:pt x="82550" y="40512"/>
                </a:lnTo>
                <a:lnTo>
                  <a:pt x="79297" y="56272"/>
                </a:lnTo>
                <a:lnTo>
                  <a:pt x="70437" y="69151"/>
                </a:lnTo>
                <a:lnTo>
                  <a:pt x="57314" y="77839"/>
                </a:lnTo>
                <a:lnTo>
                  <a:pt x="41275" y="81025"/>
                </a:lnTo>
                <a:lnTo>
                  <a:pt x="25235" y="77839"/>
                </a:lnTo>
                <a:lnTo>
                  <a:pt x="12112" y="69151"/>
                </a:lnTo>
                <a:lnTo>
                  <a:pt x="3252" y="56272"/>
                </a:lnTo>
                <a:lnTo>
                  <a:pt x="0" y="4051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513576" y="3190875"/>
            <a:ext cx="82550" cy="81280"/>
          </a:xfrm>
          <a:custGeom>
            <a:avLst/>
            <a:gdLst/>
            <a:ahLst/>
            <a:cxnLst/>
            <a:rect l="l" t="t" r="r" b="b"/>
            <a:pathLst>
              <a:path w="82550" h="81279">
                <a:moveTo>
                  <a:pt x="41275" y="0"/>
                </a:moveTo>
                <a:lnTo>
                  <a:pt x="25181" y="3186"/>
                </a:lnTo>
                <a:lnTo>
                  <a:pt x="12065" y="11874"/>
                </a:lnTo>
                <a:lnTo>
                  <a:pt x="3234" y="24753"/>
                </a:lnTo>
                <a:lnTo>
                  <a:pt x="0" y="40512"/>
                </a:lnTo>
                <a:lnTo>
                  <a:pt x="3234" y="56272"/>
                </a:lnTo>
                <a:lnTo>
                  <a:pt x="12065" y="69151"/>
                </a:lnTo>
                <a:lnTo>
                  <a:pt x="25181" y="77839"/>
                </a:lnTo>
                <a:lnTo>
                  <a:pt x="41275" y="81025"/>
                </a:lnTo>
                <a:lnTo>
                  <a:pt x="57314" y="77839"/>
                </a:lnTo>
                <a:lnTo>
                  <a:pt x="70437" y="69151"/>
                </a:lnTo>
                <a:lnTo>
                  <a:pt x="79297" y="56272"/>
                </a:lnTo>
                <a:lnTo>
                  <a:pt x="82550" y="40512"/>
                </a:lnTo>
                <a:lnTo>
                  <a:pt x="79297" y="24753"/>
                </a:lnTo>
                <a:lnTo>
                  <a:pt x="70437" y="11874"/>
                </a:lnTo>
                <a:lnTo>
                  <a:pt x="57314" y="3186"/>
                </a:lnTo>
                <a:lnTo>
                  <a:pt x="4127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513576" y="3190875"/>
            <a:ext cx="82550" cy="81280"/>
          </a:xfrm>
          <a:custGeom>
            <a:avLst/>
            <a:gdLst/>
            <a:ahLst/>
            <a:cxnLst/>
            <a:rect l="l" t="t" r="r" b="b"/>
            <a:pathLst>
              <a:path w="82550" h="81279">
                <a:moveTo>
                  <a:pt x="0" y="40512"/>
                </a:moveTo>
                <a:lnTo>
                  <a:pt x="3234" y="24753"/>
                </a:lnTo>
                <a:lnTo>
                  <a:pt x="12065" y="11874"/>
                </a:lnTo>
                <a:lnTo>
                  <a:pt x="25181" y="3186"/>
                </a:lnTo>
                <a:lnTo>
                  <a:pt x="41275" y="0"/>
                </a:lnTo>
                <a:lnTo>
                  <a:pt x="57314" y="3186"/>
                </a:lnTo>
                <a:lnTo>
                  <a:pt x="70437" y="11874"/>
                </a:lnTo>
                <a:lnTo>
                  <a:pt x="79297" y="24753"/>
                </a:lnTo>
                <a:lnTo>
                  <a:pt x="82550" y="40512"/>
                </a:lnTo>
                <a:lnTo>
                  <a:pt x="79297" y="56272"/>
                </a:lnTo>
                <a:lnTo>
                  <a:pt x="70437" y="69151"/>
                </a:lnTo>
                <a:lnTo>
                  <a:pt x="57314" y="77839"/>
                </a:lnTo>
                <a:lnTo>
                  <a:pt x="41275" y="81025"/>
                </a:lnTo>
                <a:lnTo>
                  <a:pt x="25181" y="77839"/>
                </a:lnTo>
                <a:lnTo>
                  <a:pt x="12065" y="69151"/>
                </a:lnTo>
                <a:lnTo>
                  <a:pt x="3234" y="56272"/>
                </a:lnTo>
                <a:lnTo>
                  <a:pt x="0" y="4051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464300" y="27432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6200" y="38100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</a:pathLst>
          </a:custGeom>
          <a:solidFill>
            <a:srgbClr val="AEBE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464300" y="27432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88" y="23252"/>
                </a:lnTo>
                <a:lnTo>
                  <a:pt x="11144" y="11144"/>
                </a:lnTo>
                <a:lnTo>
                  <a:pt x="23252" y="2988"/>
                </a:lnTo>
                <a:lnTo>
                  <a:pt x="38100" y="0"/>
                </a:lnTo>
                <a:lnTo>
                  <a:pt x="52947" y="2988"/>
                </a:lnTo>
                <a:lnTo>
                  <a:pt x="65055" y="11144"/>
                </a:lnTo>
                <a:lnTo>
                  <a:pt x="73211" y="23252"/>
                </a:lnTo>
                <a:lnTo>
                  <a:pt x="76200" y="38100"/>
                </a:lnTo>
                <a:lnTo>
                  <a:pt x="73211" y="52947"/>
                </a:lnTo>
                <a:lnTo>
                  <a:pt x="65055" y="65055"/>
                </a:lnTo>
                <a:lnTo>
                  <a:pt x="52947" y="73211"/>
                </a:lnTo>
                <a:lnTo>
                  <a:pt x="38100" y="76200"/>
                </a:lnTo>
                <a:lnTo>
                  <a:pt x="23252" y="73211"/>
                </a:lnTo>
                <a:lnTo>
                  <a:pt x="11144" y="65055"/>
                </a:lnTo>
                <a:lnTo>
                  <a:pt x="2988" y="52947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616700" y="29718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6200" y="38100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</a:pathLst>
          </a:custGeom>
          <a:solidFill>
            <a:srgbClr val="AEBE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616700" y="29718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88" y="23252"/>
                </a:lnTo>
                <a:lnTo>
                  <a:pt x="11144" y="11144"/>
                </a:lnTo>
                <a:lnTo>
                  <a:pt x="23252" y="2988"/>
                </a:lnTo>
                <a:lnTo>
                  <a:pt x="38100" y="0"/>
                </a:lnTo>
                <a:lnTo>
                  <a:pt x="52947" y="2988"/>
                </a:lnTo>
                <a:lnTo>
                  <a:pt x="65055" y="11144"/>
                </a:lnTo>
                <a:lnTo>
                  <a:pt x="73211" y="23252"/>
                </a:lnTo>
                <a:lnTo>
                  <a:pt x="76200" y="38100"/>
                </a:lnTo>
                <a:lnTo>
                  <a:pt x="73211" y="52947"/>
                </a:lnTo>
                <a:lnTo>
                  <a:pt x="65055" y="65055"/>
                </a:lnTo>
                <a:lnTo>
                  <a:pt x="52947" y="73211"/>
                </a:lnTo>
                <a:lnTo>
                  <a:pt x="38100" y="76200"/>
                </a:lnTo>
                <a:lnTo>
                  <a:pt x="23252" y="73211"/>
                </a:lnTo>
                <a:lnTo>
                  <a:pt x="11144" y="65055"/>
                </a:lnTo>
                <a:lnTo>
                  <a:pt x="2988" y="52947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311900" y="28194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6200" y="38100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</a:pathLst>
          </a:custGeom>
          <a:solidFill>
            <a:srgbClr val="AEBE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311900" y="28194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88" y="23252"/>
                </a:lnTo>
                <a:lnTo>
                  <a:pt x="11144" y="11144"/>
                </a:lnTo>
                <a:lnTo>
                  <a:pt x="23252" y="2988"/>
                </a:lnTo>
                <a:lnTo>
                  <a:pt x="38100" y="0"/>
                </a:lnTo>
                <a:lnTo>
                  <a:pt x="52947" y="2988"/>
                </a:lnTo>
                <a:lnTo>
                  <a:pt x="65055" y="11144"/>
                </a:lnTo>
                <a:lnTo>
                  <a:pt x="73211" y="23252"/>
                </a:lnTo>
                <a:lnTo>
                  <a:pt x="76200" y="38100"/>
                </a:lnTo>
                <a:lnTo>
                  <a:pt x="73211" y="52947"/>
                </a:lnTo>
                <a:lnTo>
                  <a:pt x="65055" y="65055"/>
                </a:lnTo>
                <a:lnTo>
                  <a:pt x="52947" y="73211"/>
                </a:lnTo>
                <a:lnTo>
                  <a:pt x="38100" y="76200"/>
                </a:lnTo>
                <a:lnTo>
                  <a:pt x="23252" y="73211"/>
                </a:lnTo>
                <a:lnTo>
                  <a:pt x="11144" y="65055"/>
                </a:lnTo>
                <a:lnTo>
                  <a:pt x="2988" y="52947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616700" y="28194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6200" y="38100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</a:pathLst>
          </a:custGeom>
          <a:solidFill>
            <a:srgbClr val="AEBE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616700" y="28194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88" y="23252"/>
                </a:lnTo>
                <a:lnTo>
                  <a:pt x="11144" y="11144"/>
                </a:lnTo>
                <a:lnTo>
                  <a:pt x="23252" y="2988"/>
                </a:lnTo>
                <a:lnTo>
                  <a:pt x="38100" y="0"/>
                </a:lnTo>
                <a:lnTo>
                  <a:pt x="52947" y="2988"/>
                </a:lnTo>
                <a:lnTo>
                  <a:pt x="65055" y="11144"/>
                </a:lnTo>
                <a:lnTo>
                  <a:pt x="73211" y="23252"/>
                </a:lnTo>
                <a:lnTo>
                  <a:pt x="76200" y="38100"/>
                </a:lnTo>
                <a:lnTo>
                  <a:pt x="73211" y="52947"/>
                </a:lnTo>
                <a:lnTo>
                  <a:pt x="65055" y="65055"/>
                </a:lnTo>
                <a:lnTo>
                  <a:pt x="52947" y="73211"/>
                </a:lnTo>
                <a:lnTo>
                  <a:pt x="38100" y="76200"/>
                </a:lnTo>
                <a:lnTo>
                  <a:pt x="23252" y="73211"/>
                </a:lnTo>
                <a:lnTo>
                  <a:pt x="11144" y="65055"/>
                </a:lnTo>
                <a:lnTo>
                  <a:pt x="2988" y="52947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464300" y="28956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6200" y="38100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</a:pathLst>
          </a:custGeom>
          <a:solidFill>
            <a:srgbClr val="AEBE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464300" y="28956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88" y="23252"/>
                </a:lnTo>
                <a:lnTo>
                  <a:pt x="11144" y="11144"/>
                </a:lnTo>
                <a:lnTo>
                  <a:pt x="23252" y="2988"/>
                </a:lnTo>
                <a:lnTo>
                  <a:pt x="38100" y="0"/>
                </a:lnTo>
                <a:lnTo>
                  <a:pt x="52947" y="2988"/>
                </a:lnTo>
                <a:lnTo>
                  <a:pt x="65055" y="11144"/>
                </a:lnTo>
                <a:lnTo>
                  <a:pt x="73211" y="23252"/>
                </a:lnTo>
                <a:lnTo>
                  <a:pt x="76200" y="38100"/>
                </a:lnTo>
                <a:lnTo>
                  <a:pt x="73211" y="52947"/>
                </a:lnTo>
                <a:lnTo>
                  <a:pt x="65055" y="65055"/>
                </a:lnTo>
                <a:lnTo>
                  <a:pt x="52947" y="73211"/>
                </a:lnTo>
                <a:lnTo>
                  <a:pt x="38100" y="76200"/>
                </a:lnTo>
                <a:lnTo>
                  <a:pt x="23252" y="73211"/>
                </a:lnTo>
                <a:lnTo>
                  <a:pt x="11144" y="65055"/>
                </a:lnTo>
                <a:lnTo>
                  <a:pt x="2988" y="52947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464300" y="29718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6200" y="38100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</a:pathLst>
          </a:custGeom>
          <a:solidFill>
            <a:srgbClr val="AEBE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464300" y="29718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88" y="23252"/>
                </a:lnTo>
                <a:lnTo>
                  <a:pt x="11144" y="11144"/>
                </a:lnTo>
                <a:lnTo>
                  <a:pt x="23252" y="2988"/>
                </a:lnTo>
                <a:lnTo>
                  <a:pt x="38100" y="0"/>
                </a:lnTo>
                <a:lnTo>
                  <a:pt x="52947" y="2988"/>
                </a:lnTo>
                <a:lnTo>
                  <a:pt x="65055" y="11144"/>
                </a:lnTo>
                <a:lnTo>
                  <a:pt x="73211" y="23252"/>
                </a:lnTo>
                <a:lnTo>
                  <a:pt x="76200" y="38100"/>
                </a:lnTo>
                <a:lnTo>
                  <a:pt x="73211" y="52947"/>
                </a:lnTo>
                <a:lnTo>
                  <a:pt x="65055" y="65055"/>
                </a:lnTo>
                <a:lnTo>
                  <a:pt x="52947" y="73211"/>
                </a:lnTo>
                <a:lnTo>
                  <a:pt x="38100" y="76200"/>
                </a:lnTo>
                <a:lnTo>
                  <a:pt x="23252" y="73211"/>
                </a:lnTo>
                <a:lnTo>
                  <a:pt x="11144" y="65055"/>
                </a:lnTo>
                <a:lnTo>
                  <a:pt x="2988" y="52947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311900" y="26670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6200" y="38100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</a:pathLst>
          </a:custGeom>
          <a:solidFill>
            <a:srgbClr val="AEBE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311900" y="26670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88" y="23252"/>
                </a:lnTo>
                <a:lnTo>
                  <a:pt x="11144" y="11144"/>
                </a:lnTo>
                <a:lnTo>
                  <a:pt x="23252" y="2988"/>
                </a:lnTo>
                <a:lnTo>
                  <a:pt x="38100" y="0"/>
                </a:lnTo>
                <a:lnTo>
                  <a:pt x="52947" y="2988"/>
                </a:lnTo>
                <a:lnTo>
                  <a:pt x="65055" y="11144"/>
                </a:lnTo>
                <a:lnTo>
                  <a:pt x="73211" y="23252"/>
                </a:lnTo>
                <a:lnTo>
                  <a:pt x="76200" y="38100"/>
                </a:lnTo>
                <a:lnTo>
                  <a:pt x="73211" y="52947"/>
                </a:lnTo>
                <a:lnTo>
                  <a:pt x="65055" y="65055"/>
                </a:lnTo>
                <a:lnTo>
                  <a:pt x="52947" y="73211"/>
                </a:lnTo>
                <a:lnTo>
                  <a:pt x="38100" y="76200"/>
                </a:lnTo>
                <a:lnTo>
                  <a:pt x="23252" y="73211"/>
                </a:lnTo>
                <a:lnTo>
                  <a:pt x="11144" y="65055"/>
                </a:lnTo>
                <a:lnTo>
                  <a:pt x="2988" y="52947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996176" y="3048000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0" y="142875"/>
                </a:moveTo>
                <a:lnTo>
                  <a:pt x="7275" y="97731"/>
                </a:lnTo>
                <a:lnTo>
                  <a:pt x="27541" y="58512"/>
                </a:lnTo>
                <a:lnTo>
                  <a:pt x="58457" y="27578"/>
                </a:lnTo>
                <a:lnTo>
                  <a:pt x="97682" y="7287"/>
                </a:lnTo>
                <a:lnTo>
                  <a:pt x="142875" y="0"/>
                </a:lnTo>
                <a:lnTo>
                  <a:pt x="188018" y="7287"/>
                </a:lnTo>
                <a:lnTo>
                  <a:pt x="227237" y="27578"/>
                </a:lnTo>
                <a:lnTo>
                  <a:pt x="258171" y="58512"/>
                </a:lnTo>
                <a:lnTo>
                  <a:pt x="278462" y="97731"/>
                </a:lnTo>
                <a:lnTo>
                  <a:pt x="285750" y="142875"/>
                </a:lnTo>
                <a:lnTo>
                  <a:pt x="278462" y="188018"/>
                </a:lnTo>
                <a:lnTo>
                  <a:pt x="258171" y="227237"/>
                </a:lnTo>
                <a:lnTo>
                  <a:pt x="227237" y="258171"/>
                </a:lnTo>
                <a:lnTo>
                  <a:pt x="188018" y="278462"/>
                </a:lnTo>
                <a:lnTo>
                  <a:pt x="142875" y="285750"/>
                </a:lnTo>
                <a:lnTo>
                  <a:pt x="97682" y="278462"/>
                </a:lnTo>
                <a:lnTo>
                  <a:pt x="58457" y="258171"/>
                </a:lnTo>
                <a:lnTo>
                  <a:pt x="27541" y="227237"/>
                </a:lnTo>
                <a:lnTo>
                  <a:pt x="7275" y="188018"/>
                </a:lnTo>
                <a:lnTo>
                  <a:pt x="0" y="1428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118350" y="3349625"/>
            <a:ext cx="0" cy="530225"/>
          </a:xfrm>
          <a:custGeom>
            <a:avLst/>
            <a:gdLst/>
            <a:ahLst/>
            <a:cxnLst/>
            <a:rect l="l" t="t" r="r" b="b"/>
            <a:pathLst>
              <a:path h="530225">
                <a:moveTo>
                  <a:pt x="0" y="0"/>
                </a:moveTo>
                <a:lnTo>
                  <a:pt x="0" y="5302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135876" y="3456051"/>
            <a:ext cx="163830" cy="122555"/>
          </a:xfrm>
          <a:custGeom>
            <a:avLst/>
            <a:gdLst/>
            <a:ahLst/>
            <a:cxnLst/>
            <a:rect l="l" t="t" r="r" b="b"/>
            <a:pathLst>
              <a:path w="163829" h="122554">
                <a:moveTo>
                  <a:pt x="0" y="122174"/>
                </a:moveTo>
                <a:lnTo>
                  <a:pt x="16344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894576" y="3375025"/>
            <a:ext cx="203200" cy="203200"/>
          </a:xfrm>
          <a:custGeom>
            <a:avLst/>
            <a:gdLst/>
            <a:ahLst/>
            <a:cxnLst/>
            <a:rect l="l" t="t" r="r" b="b"/>
            <a:pathLst>
              <a:path w="203200" h="203200">
                <a:moveTo>
                  <a:pt x="203200" y="20320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781800" y="3889375"/>
            <a:ext cx="327025" cy="285750"/>
          </a:xfrm>
          <a:custGeom>
            <a:avLst/>
            <a:gdLst/>
            <a:ahLst/>
            <a:cxnLst/>
            <a:rect l="l" t="t" r="r" b="b"/>
            <a:pathLst>
              <a:path w="327025" h="285750">
                <a:moveTo>
                  <a:pt x="327025" y="0"/>
                </a:moveTo>
                <a:lnTo>
                  <a:pt x="0" y="2857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126351" y="3892550"/>
            <a:ext cx="278130" cy="298450"/>
          </a:xfrm>
          <a:custGeom>
            <a:avLst/>
            <a:gdLst/>
            <a:ahLst/>
            <a:cxnLst/>
            <a:rect l="l" t="t" r="r" b="b"/>
            <a:pathLst>
              <a:path w="278129" h="298450">
                <a:moveTo>
                  <a:pt x="0" y="0"/>
                </a:moveTo>
                <a:lnTo>
                  <a:pt x="277749" y="29845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070725" y="3201161"/>
            <a:ext cx="120650" cy="94615"/>
          </a:xfrm>
          <a:custGeom>
            <a:avLst/>
            <a:gdLst/>
            <a:ahLst/>
            <a:cxnLst/>
            <a:rect l="l" t="t" r="r" b="b"/>
            <a:pathLst>
              <a:path w="120650" h="94614">
                <a:moveTo>
                  <a:pt x="120269" y="0"/>
                </a:moveTo>
                <a:lnTo>
                  <a:pt x="103260" y="33353"/>
                </a:lnTo>
                <a:lnTo>
                  <a:pt x="86502" y="62801"/>
                </a:lnTo>
                <a:lnTo>
                  <a:pt x="70244" y="84439"/>
                </a:lnTo>
                <a:lnTo>
                  <a:pt x="54736" y="94361"/>
                </a:lnTo>
                <a:lnTo>
                  <a:pt x="39004" y="86302"/>
                </a:lnTo>
                <a:lnTo>
                  <a:pt x="23272" y="64087"/>
                </a:lnTo>
                <a:lnTo>
                  <a:pt x="9588" y="38943"/>
                </a:lnTo>
                <a:lnTo>
                  <a:pt x="0" y="220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038975" y="3114675"/>
            <a:ext cx="82550" cy="81280"/>
          </a:xfrm>
          <a:custGeom>
            <a:avLst/>
            <a:gdLst/>
            <a:ahLst/>
            <a:cxnLst/>
            <a:rect l="l" t="t" r="r" b="b"/>
            <a:pathLst>
              <a:path w="82550" h="81280">
                <a:moveTo>
                  <a:pt x="41275" y="0"/>
                </a:moveTo>
                <a:lnTo>
                  <a:pt x="25235" y="3186"/>
                </a:lnTo>
                <a:lnTo>
                  <a:pt x="12112" y="11874"/>
                </a:lnTo>
                <a:lnTo>
                  <a:pt x="3252" y="24753"/>
                </a:lnTo>
                <a:lnTo>
                  <a:pt x="0" y="40512"/>
                </a:lnTo>
                <a:lnTo>
                  <a:pt x="3252" y="56272"/>
                </a:lnTo>
                <a:lnTo>
                  <a:pt x="12112" y="69151"/>
                </a:lnTo>
                <a:lnTo>
                  <a:pt x="25235" y="77839"/>
                </a:lnTo>
                <a:lnTo>
                  <a:pt x="41275" y="81025"/>
                </a:lnTo>
                <a:lnTo>
                  <a:pt x="57314" y="77839"/>
                </a:lnTo>
                <a:lnTo>
                  <a:pt x="70437" y="69151"/>
                </a:lnTo>
                <a:lnTo>
                  <a:pt x="79297" y="56272"/>
                </a:lnTo>
                <a:lnTo>
                  <a:pt x="82550" y="40512"/>
                </a:lnTo>
                <a:lnTo>
                  <a:pt x="79297" y="24753"/>
                </a:lnTo>
                <a:lnTo>
                  <a:pt x="70437" y="11874"/>
                </a:lnTo>
                <a:lnTo>
                  <a:pt x="57314" y="3186"/>
                </a:lnTo>
                <a:lnTo>
                  <a:pt x="4127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038975" y="3114675"/>
            <a:ext cx="82550" cy="81280"/>
          </a:xfrm>
          <a:custGeom>
            <a:avLst/>
            <a:gdLst/>
            <a:ahLst/>
            <a:cxnLst/>
            <a:rect l="l" t="t" r="r" b="b"/>
            <a:pathLst>
              <a:path w="82550" h="81280">
                <a:moveTo>
                  <a:pt x="0" y="40512"/>
                </a:moveTo>
                <a:lnTo>
                  <a:pt x="3252" y="24753"/>
                </a:lnTo>
                <a:lnTo>
                  <a:pt x="12112" y="11874"/>
                </a:lnTo>
                <a:lnTo>
                  <a:pt x="25235" y="3186"/>
                </a:lnTo>
                <a:lnTo>
                  <a:pt x="41275" y="0"/>
                </a:lnTo>
                <a:lnTo>
                  <a:pt x="57314" y="3186"/>
                </a:lnTo>
                <a:lnTo>
                  <a:pt x="70437" y="11874"/>
                </a:lnTo>
                <a:lnTo>
                  <a:pt x="79297" y="24753"/>
                </a:lnTo>
                <a:lnTo>
                  <a:pt x="82550" y="40512"/>
                </a:lnTo>
                <a:lnTo>
                  <a:pt x="79297" y="56272"/>
                </a:lnTo>
                <a:lnTo>
                  <a:pt x="70437" y="69151"/>
                </a:lnTo>
                <a:lnTo>
                  <a:pt x="57314" y="77839"/>
                </a:lnTo>
                <a:lnTo>
                  <a:pt x="41275" y="81025"/>
                </a:lnTo>
                <a:lnTo>
                  <a:pt x="25235" y="77839"/>
                </a:lnTo>
                <a:lnTo>
                  <a:pt x="12112" y="69151"/>
                </a:lnTo>
                <a:lnTo>
                  <a:pt x="3252" y="56272"/>
                </a:lnTo>
                <a:lnTo>
                  <a:pt x="0" y="4051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135876" y="3114675"/>
            <a:ext cx="82550" cy="81280"/>
          </a:xfrm>
          <a:custGeom>
            <a:avLst/>
            <a:gdLst/>
            <a:ahLst/>
            <a:cxnLst/>
            <a:rect l="l" t="t" r="r" b="b"/>
            <a:pathLst>
              <a:path w="82550" h="81280">
                <a:moveTo>
                  <a:pt x="41275" y="0"/>
                </a:moveTo>
                <a:lnTo>
                  <a:pt x="25181" y="3186"/>
                </a:lnTo>
                <a:lnTo>
                  <a:pt x="12065" y="11874"/>
                </a:lnTo>
                <a:lnTo>
                  <a:pt x="3234" y="24753"/>
                </a:lnTo>
                <a:lnTo>
                  <a:pt x="0" y="40512"/>
                </a:lnTo>
                <a:lnTo>
                  <a:pt x="3234" y="56272"/>
                </a:lnTo>
                <a:lnTo>
                  <a:pt x="12065" y="69151"/>
                </a:lnTo>
                <a:lnTo>
                  <a:pt x="25181" y="77839"/>
                </a:lnTo>
                <a:lnTo>
                  <a:pt x="41275" y="81025"/>
                </a:lnTo>
                <a:lnTo>
                  <a:pt x="57314" y="77839"/>
                </a:lnTo>
                <a:lnTo>
                  <a:pt x="70437" y="69151"/>
                </a:lnTo>
                <a:lnTo>
                  <a:pt x="79297" y="56272"/>
                </a:lnTo>
                <a:lnTo>
                  <a:pt x="82550" y="40512"/>
                </a:lnTo>
                <a:lnTo>
                  <a:pt x="79297" y="24753"/>
                </a:lnTo>
                <a:lnTo>
                  <a:pt x="70437" y="11874"/>
                </a:lnTo>
                <a:lnTo>
                  <a:pt x="57314" y="3186"/>
                </a:lnTo>
                <a:lnTo>
                  <a:pt x="4127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135876" y="3114675"/>
            <a:ext cx="82550" cy="81280"/>
          </a:xfrm>
          <a:custGeom>
            <a:avLst/>
            <a:gdLst/>
            <a:ahLst/>
            <a:cxnLst/>
            <a:rect l="l" t="t" r="r" b="b"/>
            <a:pathLst>
              <a:path w="82550" h="81280">
                <a:moveTo>
                  <a:pt x="0" y="40512"/>
                </a:moveTo>
                <a:lnTo>
                  <a:pt x="3234" y="24753"/>
                </a:lnTo>
                <a:lnTo>
                  <a:pt x="12065" y="11874"/>
                </a:lnTo>
                <a:lnTo>
                  <a:pt x="25181" y="3186"/>
                </a:lnTo>
                <a:lnTo>
                  <a:pt x="41275" y="0"/>
                </a:lnTo>
                <a:lnTo>
                  <a:pt x="57314" y="3186"/>
                </a:lnTo>
                <a:lnTo>
                  <a:pt x="70437" y="11874"/>
                </a:lnTo>
                <a:lnTo>
                  <a:pt x="79297" y="24753"/>
                </a:lnTo>
                <a:lnTo>
                  <a:pt x="82550" y="40512"/>
                </a:lnTo>
                <a:lnTo>
                  <a:pt x="79297" y="56272"/>
                </a:lnTo>
                <a:lnTo>
                  <a:pt x="70437" y="69151"/>
                </a:lnTo>
                <a:lnTo>
                  <a:pt x="57314" y="77839"/>
                </a:lnTo>
                <a:lnTo>
                  <a:pt x="41275" y="81025"/>
                </a:lnTo>
                <a:lnTo>
                  <a:pt x="25181" y="77839"/>
                </a:lnTo>
                <a:lnTo>
                  <a:pt x="12065" y="69151"/>
                </a:lnTo>
                <a:lnTo>
                  <a:pt x="3234" y="56272"/>
                </a:lnTo>
                <a:lnTo>
                  <a:pt x="0" y="4051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086600" y="24384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6200" y="38100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</a:pathLst>
          </a:custGeom>
          <a:solidFill>
            <a:srgbClr val="AEBE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086600" y="24384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88" y="23252"/>
                </a:lnTo>
                <a:lnTo>
                  <a:pt x="11144" y="11144"/>
                </a:lnTo>
                <a:lnTo>
                  <a:pt x="23252" y="2988"/>
                </a:lnTo>
                <a:lnTo>
                  <a:pt x="38100" y="0"/>
                </a:lnTo>
                <a:lnTo>
                  <a:pt x="52947" y="2988"/>
                </a:lnTo>
                <a:lnTo>
                  <a:pt x="65055" y="11144"/>
                </a:lnTo>
                <a:lnTo>
                  <a:pt x="73211" y="23252"/>
                </a:lnTo>
                <a:lnTo>
                  <a:pt x="76200" y="38100"/>
                </a:lnTo>
                <a:lnTo>
                  <a:pt x="73211" y="52947"/>
                </a:lnTo>
                <a:lnTo>
                  <a:pt x="65055" y="65055"/>
                </a:lnTo>
                <a:lnTo>
                  <a:pt x="52947" y="73211"/>
                </a:lnTo>
                <a:lnTo>
                  <a:pt x="38100" y="76200"/>
                </a:lnTo>
                <a:lnTo>
                  <a:pt x="23252" y="73211"/>
                </a:lnTo>
                <a:lnTo>
                  <a:pt x="11144" y="65055"/>
                </a:lnTo>
                <a:lnTo>
                  <a:pt x="2988" y="52947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239000" y="26670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6200" y="38100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</a:pathLst>
          </a:custGeom>
          <a:solidFill>
            <a:srgbClr val="AEBE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239000" y="26670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88" y="23252"/>
                </a:lnTo>
                <a:lnTo>
                  <a:pt x="11144" y="11144"/>
                </a:lnTo>
                <a:lnTo>
                  <a:pt x="23252" y="2988"/>
                </a:lnTo>
                <a:lnTo>
                  <a:pt x="38100" y="0"/>
                </a:lnTo>
                <a:lnTo>
                  <a:pt x="52947" y="2988"/>
                </a:lnTo>
                <a:lnTo>
                  <a:pt x="65055" y="11144"/>
                </a:lnTo>
                <a:lnTo>
                  <a:pt x="73211" y="23252"/>
                </a:lnTo>
                <a:lnTo>
                  <a:pt x="76200" y="38100"/>
                </a:lnTo>
                <a:lnTo>
                  <a:pt x="73211" y="52947"/>
                </a:lnTo>
                <a:lnTo>
                  <a:pt x="65055" y="65055"/>
                </a:lnTo>
                <a:lnTo>
                  <a:pt x="52947" y="73211"/>
                </a:lnTo>
                <a:lnTo>
                  <a:pt x="38100" y="76200"/>
                </a:lnTo>
                <a:lnTo>
                  <a:pt x="23252" y="73211"/>
                </a:lnTo>
                <a:lnTo>
                  <a:pt x="11144" y="65055"/>
                </a:lnTo>
                <a:lnTo>
                  <a:pt x="2988" y="52947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34200" y="25146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6200" y="38100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</a:pathLst>
          </a:custGeom>
          <a:solidFill>
            <a:srgbClr val="AEBE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934200" y="25146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88" y="23252"/>
                </a:lnTo>
                <a:lnTo>
                  <a:pt x="11144" y="11144"/>
                </a:lnTo>
                <a:lnTo>
                  <a:pt x="23252" y="2988"/>
                </a:lnTo>
                <a:lnTo>
                  <a:pt x="38100" y="0"/>
                </a:lnTo>
                <a:lnTo>
                  <a:pt x="52947" y="2988"/>
                </a:lnTo>
                <a:lnTo>
                  <a:pt x="65055" y="11144"/>
                </a:lnTo>
                <a:lnTo>
                  <a:pt x="73211" y="23252"/>
                </a:lnTo>
                <a:lnTo>
                  <a:pt x="76200" y="38100"/>
                </a:lnTo>
                <a:lnTo>
                  <a:pt x="73211" y="52947"/>
                </a:lnTo>
                <a:lnTo>
                  <a:pt x="65055" y="65055"/>
                </a:lnTo>
                <a:lnTo>
                  <a:pt x="52947" y="73211"/>
                </a:lnTo>
                <a:lnTo>
                  <a:pt x="38100" y="76200"/>
                </a:lnTo>
                <a:lnTo>
                  <a:pt x="23252" y="73211"/>
                </a:lnTo>
                <a:lnTo>
                  <a:pt x="11144" y="65055"/>
                </a:lnTo>
                <a:lnTo>
                  <a:pt x="2988" y="52947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239000" y="25146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6200" y="38100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</a:pathLst>
          </a:custGeom>
          <a:solidFill>
            <a:srgbClr val="AEBE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239000" y="25146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88" y="23252"/>
                </a:lnTo>
                <a:lnTo>
                  <a:pt x="11144" y="11144"/>
                </a:lnTo>
                <a:lnTo>
                  <a:pt x="23252" y="2988"/>
                </a:lnTo>
                <a:lnTo>
                  <a:pt x="38100" y="0"/>
                </a:lnTo>
                <a:lnTo>
                  <a:pt x="52947" y="2988"/>
                </a:lnTo>
                <a:lnTo>
                  <a:pt x="65055" y="11144"/>
                </a:lnTo>
                <a:lnTo>
                  <a:pt x="73211" y="23252"/>
                </a:lnTo>
                <a:lnTo>
                  <a:pt x="76200" y="38100"/>
                </a:lnTo>
                <a:lnTo>
                  <a:pt x="73211" y="52947"/>
                </a:lnTo>
                <a:lnTo>
                  <a:pt x="65055" y="65055"/>
                </a:lnTo>
                <a:lnTo>
                  <a:pt x="52947" y="73211"/>
                </a:lnTo>
                <a:lnTo>
                  <a:pt x="38100" y="76200"/>
                </a:lnTo>
                <a:lnTo>
                  <a:pt x="23252" y="73211"/>
                </a:lnTo>
                <a:lnTo>
                  <a:pt x="11144" y="65055"/>
                </a:lnTo>
                <a:lnTo>
                  <a:pt x="2988" y="52947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086600" y="25908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6200" y="38100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</a:pathLst>
          </a:custGeom>
          <a:solidFill>
            <a:srgbClr val="AEBE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086600" y="25908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88" y="23252"/>
                </a:lnTo>
                <a:lnTo>
                  <a:pt x="11144" y="11144"/>
                </a:lnTo>
                <a:lnTo>
                  <a:pt x="23252" y="2988"/>
                </a:lnTo>
                <a:lnTo>
                  <a:pt x="38100" y="0"/>
                </a:lnTo>
                <a:lnTo>
                  <a:pt x="52947" y="2988"/>
                </a:lnTo>
                <a:lnTo>
                  <a:pt x="65055" y="11144"/>
                </a:lnTo>
                <a:lnTo>
                  <a:pt x="73211" y="23252"/>
                </a:lnTo>
                <a:lnTo>
                  <a:pt x="76200" y="38100"/>
                </a:lnTo>
                <a:lnTo>
                  <a:pt x="73211" y="52947"/>
                </a:lnTo>
                <a:lnTo>
                  <a:pt x="65055" y="65055"/>
                </a:lnTo>
                <a:lnTo>
                  <a:pt x="52947" y="73211"/>
                </a:lnTo>
                <a:lnTo>
                  <a:pt x="38100" y="76200"/>
                </a:lnTo>
                <a:lnTo>
                  <a:pt x="23252" y="73211"/>
                </a:lnTo>
                <a:lnTo>
                  <a:pt x="11144" y="65055"/>
                </a:lnTo>
                <a:lnTo>
                  <a:pt x="2988" y="52947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086600" y="26670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6200" y="38100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</a:pathLst>
          </a:custGeom>
          <a:solidFill>
            <a:srgbClr val="AEBE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086600" y="26670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88" y="23252"/>
                </a:lnTo>
                <a:lnTo>
                  <a:pt x="11144" y="11144"/>
                </a:lnTo>
                <a:lnTo>
                  <a:pt x="23252" y="2988"/>
                </a:lnTo>
                <a:lnTo>
                  <a:pt x="38100" y="0"/>
                </a:lnTo>
                <a:lnTo>
                  <a:pt x="52947" y="2988"/>
                </a:lnTo>
                <a:lnTo>
                  <a:pt x="65055" y="11144"/>
                </a:lnTo>
                <a:lnTo>
                  <a:pt x="73211" y="23252"/>
                </a:lnTo>
                <a:lnTo>
                  <a:pt x="76200" y="38100"/>
                </a:lnTo>
                <a:lnTo>
                  <a:pt x="73211" y="52947"/>
                </a:lnTo>
                <a:lnTo>
                  <a:pt x="65055" y="65055"/>
                </a:lnTo>
                <a:lnTo>
                  <a:pt x="52947" y="73211"/>
                </a:lnTo>
                <a:lnTo>
                  <a:pt x="38100" y="76200"/>
                </a:lnTo>
                <a:lnTo>
                  <a:pt x="23252" y="73211"/>
                </a:lnTo>
                <a:lnTo>
                  <a:pt x="11144" y="65055"/>
                </a:lnTo>
                <a:lnTo>
                  <a:pt x="2988" y="52947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934200" y="23622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6200" y="38100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</a:pathLst>
          </a:custGeom>
          <a:solidFill>
            <a:srgbClr val="AEBE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934200" y="23622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88" y="23252"/>
                </a:lnTo>
                <a:lnTo>
                  <a:pt x="11144" y="11144"/>
                </a:lnTo>
                <a:lnTo>
                  <a:pt x="23252" y="2988"/>
                </a:lnTo>
                <a:lnTo>
                  <a:pt x="38100" y="0"/>
                </a:lnTo>
                <a:lnTo>
                  <a:pt x="52947" y="2988"/>
                </a:lnTo>
                <a:lnTo>
                  <a:pt x="65055" y="11144"/>
                </a:lnTo>
                <a:lnTo>
                  <a:pt x="73211" y="23252"/>
                </a:lnTo>
                <a:lnTo>
                  <a:pt x="76200" y="38100"/>
                </a:lnTo>
                <a:lnTo>
                  <a:pt x="73211" y="52947"/>
                </a:lnTo>
                <a:lnTo>
                  <a:pt x="65055" y="65055"/>
                </a:lnTo>
                <a:lnTo>
                  <a:pt x="52947" y="73211"/>
                </a:lnTo>
                <a:lnTo>
                  <a:pt x="38100" y="76200"/>
                </a:lnTo>
                <a:lnTo>
                  <a:pt x="23252" y="73211"/>
                </a:lnTo>
                <a:lnTo>
                  <a:pt x="11144" y="65055"/>
                </a:lnTo>
                <a:lnTo>
                  <a:pt x="2988" y="52947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529576" y="2971800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0" y="142875"/>
                </a:moveTo>
                <a:lnTo>
                  <a:pt x="7275" y="97731"/>
                </a:lnTo>
                <a:lnTo>
                  <a:pt x="27541" y="58512"/>
                </a:lnTo>
                <a:lnTo>
                  <a:pt x="58457" y="27578"/>
                </a:lnTo>
                <a:lnTo>
                  <a:pt x="97682" y="7287"/>
                </a:lnTo>
                <a:lnTo>
                  <a:pt x="142875" y="0"/>
                </a:lnTo>
                <a:lnTo>
                  <a:pt x="188018" y="7287"/>
                </a:lnTo>
                <a:lnTo>
                  <a:pt x="227237" y="27578"/>
                </a:lnTo>
                <a:lnTo>
                  <a:pt x="258171" y="58512"/>
                </a:lnTo>
                <a:lnTo>
                  <a:pt x="278462" y="97731"/>
                </a:lnTo>
                <a:lnTo>
                  <a:pt x="285750" y="142875"/>
                </a:lnTo>
                <a:lnTo>
                  <a:pt x="278462" y="188018"/>
                </a:lnTo>
                <a:lnTo>
                  <a:pt x="258171" y="227237"/>
                </a:lnTo>
                <a:lnTo>
                  <a:pt x="227237" y="258171"/>
                </a:lnTo>
                <a:lnTo>
                  <a:pt x="188018" y="278462"/>
                </a:lnTo>
                <a:lnTo>
                  <a:pt x="142875" y="285750"/>
                </a:lnTo>
                <a:lnTo>
                  <a:pt x="97682" y="278462"/>
                </a:lnTo>
                <a:lnTo>
                  <a:pt x="58457" y="258171"/>
                </a:lnTo>
                <a:lnTo>
                  <a:pt x="27541" y="227237"/>
                </a:lnTo>
                <a:lnTo>
                  <a:pt x="7275" y="188018"/>
                </a:lnTo>
                <a:lnTo>
                  <a:pt x="0" y="1428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651750" y="3273425"/>
            <a:ext cx="0" cy="530225"/>
          </a:xfrm>
          <a:custGeom>
            <a:avLst/>
            <a:gdLst/>
            <a:ahLst/>
            <a:cxnLst/>
            <a:rect l="l" t="t" r="r" b="b"/>
            <a:pathLst>
              <a:path h="530225">
                <a:moveTo>
                  <a:pt x="0" y="0"/>
                </a:moveTo>
                <a:lnTo>
                  <a:pt x="0" y="5302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669276" y="3379851"/>
            <a:ext cx="163830" cy="122555"/>
          </a:xfrm>
          <a:custGeom>
            <a:avLst/>
            <a:gdLst/>
            <a:ahLst/>
            <a:cxnLst/>
            <a:rect l="l" t="t" r="r" b="b"/>
            <a:pathLst>
              <a:path w="163829" h="122554">
                <a:moveTo>
                  <a:pt x="0" y="122174"/>
                </a:moveTo>
                <a:lnTo>
                  <a:pt x="16344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427976" y="3298825"/>
            <a:ext cx="203200" cy="203200"/>
          </a:xfrm>
          <a:custGeom>
            <a:avLst/>
            <a:gdLst/>
            <a:ahLst/>
            <a:cxnLst/>
            <a:rect l="l" t="t" r="r" b="b"/>
            <a:pathLst>
              <a:path w="203200" h="203200">
                <a:moveTo>
                  <a:pt x="203200" y="20320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315200" y="3813175"/>
            <a:ext cx="327025" cy="285750"/>
          </a:xfrm>
          <a:custGeom>
            <a:avLst/>
            <a:gdLst/>
            <a:ahLst/>
            <a:cxnLst/>
            <a:rect l="l" t="t" r="r" b="b"/>
            <a:pathLst>
              <a:path w="327025" h="285750">
                <a:moveTo>
                  <a:pt x="327025" y="0"/>
                </a:moveTo>
                <a:lnTo>
                  <a:pt x="0" y="2857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659751" y="3816350"/>
            <a:ext cx="278130" cy="298450"/>
          </a:xfrm>
          <a:custGeom>
            <a:avLst/>
            <a:gdLst/>
            <a:ahLst/>
            <a:cxnLst/>
            <a:rect l="l" t="t" r="r" b="b"/>
            <a:pathLst>
              <a:path w="278129" h="298450">
                <a:moveTo>
                  <a:pt x="0" y="0"/>
                </a:moveTo>
                <a:lnTo>
                  <a:pt x="277749" y="29845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604125" y="3124961"/>
            <a:ext cx="120650" cy="94615"/>
          </a:xfrm>
          <a:custGeom>
            <a:avLst/>
            <a:gdLst/>
            <a:ahLst/>
            <a:cxnLst/>
            <a:rect l="l" t="t" r="r" b="b"/>
            <a:pathLst>
              <a:path w="120650" h="94614">
                <a:moveTo>
                  <a:pt x="120269" y="0"/>
                </a:moveTo>
                <a:lnTo>
                  <a:pt x="103260" y="33353"/>
                </a:lnTo>
                <a:lnTo>
                  <a:pt x="86502" y="62801"/>
                </a:lnTo>
                <a:lnTo>
                  <a:pt x="70244" y="84439"/>
                </a:lnTo>
                <a:lnTo>
                  <a:pt x="54736" y="94361"/>
                </a:lnTo>
                <a:lnTo>
                  <a:pt x="39004" y="86302"/>
                </a:lnTo>
                <a:lnTo>
                  <a:pt x="23272" y="64087"/>
                </a:lnTo>
                <a:lnTo>
                  <a:pt x="9588" y="38943"/>
                </a:lnTo>
                <a:lnTo>
                  <a:pt x="0" y="220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572375" y="3038475"/>
            <a:ext cx="82550" cy="81280"/>
          </a:xfrm>
          <a:custGeom>
            <a:avLst/>
            <a:gdLst/>
            <a:ahLst/>
            <a:cxnLst/>
            <a:rect l="l" t="t" r="r" b="b"/>
            <a:pathLst>
              <a:path w="82550" h="81280">
                <a:moveTo>
                  <a:pt x="41275" y="0"/>
                </a:moveTo>
                <a:lnTo>
                  <a:pt x="25235" y="3186"/>
                </a:lnTo>
                <a:lnTo>
                  <a:pt x="12112" y="11874"/>
                </a:lnTo>
                <a:lnTo>
                  <a:pt x="3252" y="24753"/>
                </a:lnTo>
                <a:lnTo>
                  <a:pt x="0" y="40512"/>
                </a:lnTo>
                <a:lnTo>
                  <a:pt x="3252" y="56272"/>
                </a:lnTo>
                <a:lnTo>
                  <a:pt x="12112" y="69151"/>
                </a:lnTo>
                <a:lnTo>
                  <a:pt x="25235" y="77839"/>
                </a:lnTo>
                <a:lnTo>
                  <a:pt x="41275" y="81025"/>
                </a:lnTo>
                <a:lnTo>
                  <a:pt x="57314" y="77839"/>
                </a:lnTo>
                <a:lnTo>
                  <a:pt x="70437" y="69151"/>
                </a:lnTo>
                <a:lnTo>
                  <a:pt x="79297" y="56272"/>
                </a:lnTo>
                <a:lnTo>
                  <a:pt x="82550" y="40512"/>
                </a:lnTo>
                <a:lnTo>
                  <a:pt x="79297" y="24753"/>
                </a:lnTo>
                <a:lnTo>
                  <a:pt x="70437" y="11874"/>
                </a:lnTo>
                <a:lnTo>
                  <a:pt x="57314" y="3186"/>
                </a:lnTo>
                <a:lnTo>
                  <a:pt x="4127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572375" y="3038475"/>
            <a:ext cx="82550" cy="81280"/>
          </a:xfrm>
          <a:custGeom>
            <a:avLst/>
            <a:gdLst/>
            <a:ahLst/>
            <a:cxnLst/>
            <a:rect l="l" t="t" r="r" b="b"/>
            <a:pathLst>
              <a:path w="82550" h="81280">
                <a:moveTo>
                  <a:pt x="0" y="40512"/>
                </a:moveTo>
                <a:lnTo>
                  <a:pt x="3252" y="24753"/>
                </a:lnTo>
                <a:lnTo>
                  <a:pt x="12112" y="11874"/>
                </a:lnTo>
                <a:lnTo>
                  <a:pt x="25235" y="3186"/>
                </a:lnTo>
                <a:lnTo>
                  <a:pt x="41275" y="0"/>
                </a:lnTo>
                <a:lnTo>
                  <a:pt x="57314" y="3186"/>
                </a:lnTo>
                <a:lnTo>
                  <a:pt x="70437" y="11874"/>
                </a:lnTo>
                <a:lnTo>
                  <a:pt x="79297" y="24753"/>
                </a:lnTo>
                <a:lnTo>
                  <a:pt x="82550" y="40512"/>
                </a:lnTo>
                <a:lnTo>
                  <a:pt x="79297" y="56272"/>
                </a:lnTo>
                <a:lnTo>
                  <a:pt x="70437" y="69151"/>
                </a:lnTo>
                <a:lnTo>
                  <a:pt x="57314" y="77839"/>
                </a:lnTo>
                <a:lnTo>
                  <a:pt x="41275" y="81025"/>
                </a:lnTo>
                <a:lnTo>
                  <a:pt x="25235" y="77839"/>
                </a:lnTo>
                <a:lnTo>
                  <a:pt x="12112" y="69151"/>
                </a:lnTo>
                <a:lnTo>
                  <a:pt x="3252" y="56272"/>
                </a:lnTo>
                <a:lnTo>
                  <a:pt x="0" y="4051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669276" y="3038475"/>
            <a:ext cx="82550" cy="81280"/>
          </a:xfrm>
          <a:custGeom>
            <a:avLst/>
            <a:gdLst/>
            <a:ahLst/>
            <a:cxnLst/>
            <a:rect l="l" t="t" r="r" b="b"/>
            <a:pathLst>
              <a:path w="82550" h="81280">
                <a:moveTo>
                  <a:pt x="41275" y="0"/>
                </a:moveTo>
                <a:lnTo>
                  <a:pt x="25181" y="3186"/>
                </a:lnTo>
                <a:lnTo>
                  <a:pt x="12065" y="11874"/>
                </a:lnTo>
                <a:lnTo>
                  <a:pt x="3234" y="24753"/>
                </a:lnTo>
                <a:lnTo>
                  <a:pt x="0" y="40512"/>
                </a:lnTo>
                <a:lnTo>
                  <a:pt x="3234" y="56272"/>
                </a:lnTo>
                <a:lnTo>
                  <a:pt x="12065" y="69151"/>
                </a:lnTo>
                <a:lnTo>
                  <a:pt x="25181" y="77839"/>
                </a:lnTo>
                <a:lnTo>
                  <a:pt x="41275" y="81025"/>
                </a:lnTo>
                <a:lnTo>
                  <a:pt x="57314" y="77839"/>
                </a:lnTo>
                <a:lnTo>
                  <a:pt x="70437" y="69151"/>
                </a:lnTo>
                <a:lnTo>
                  <a:pt x="79297" y="56272"/>
                </a:lnTo>
                <a:lnTo>
                  <a:pt x="82550" y="40512"/>
                </a:lnTo>
                <a:lnTo>
                  <a:pt x="79297" y="24753"/>
                </a:lnTo>
                <a:lnTo>
                  <a:pt x="70437" y="11874"/>
                </a:lnTo>
                <a:lnTo>
                  <a:pt x="57314" y="3186"/>
                </a:lnTo>
                <a:lnTo>
                  <a:pt x="4127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669276" y="3038475"/>
            <a:ext cx="82550" cy="81280"/>
          </a:xfrm>
          <a:custGeom>
            <a:avLst/>
            <a:gdLst/>
            <a:ahLst/>
            <a:cxnLst/>
            <a:rect l="l" t="t" r="r" b="b"/>
            <a:pathLst>
              <a:path w="82550" h="81280">
                <a:moveTo>
                  <a:pt x="0" y="40512"/>
                </a:moveTo>
                <a:lnTo>
                  <a:pt x="3234" y="24753"/>
                </a:lnTo>
                <a:lnTo>
                  <a:pt x="12065" y="11874"/>
                </a:lnTo>
                <a:lnTo>
                  <a:pt x="25181" y="3186"/>
                </a:lnTo>
                <a:lnTo>
                  <a:pt x="41275" y="0"/>
                </a:lnTo>
                <a:lnTo>
                  <a:pt x="57314" y="3186"/>
                </a:lnTo>
                <a:lnTo>
                  <a:pt x="70437" y="11874"/>
                </a:lnTo>
                <a:lnTo>
                  <a:pt x="79297" y="24753"/>
                </a:lnTo>
                <a:lnTo>
                  <a:pt x="82550" y="40512"/>
                </a:lnTo>
                <a:lnTo>
                  <a:pt x="79297" y="56272"/>
                </a:lnTo>
                <a:lnTo>
                  <a:pt x="70437" y="69151"/>
                </a:lnTo>
                <a:lnTo>
                  <a:pt x="57314" y="77839"/>
                </a:lnTo>
                <a:lnTo>
                  <a:pt x="41275" y="81025"/>
                </a:lnTo>
                <a:lnTo>
                  <a:pt x="25181" y="77839"/>
                </a:lnTo>
                <a:lnTo>
                  <a:pt x="12065" y="69151"/>
                </a:lnTo>
                <a:lnTo>
                  <a:pt x="3234" y="56272"/>
                </a:lnTo>
                <a:lnTo>
                  <a:pt x="0" y="4051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620000" y="25908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6200" y="38100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</a:pathLst>
          </a:custGeom>
          <a:solidFill>
            <a:srgbClr val="AEBE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620000" y="25908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88" y="23252"/>
                </a:lnTo>
                <a:lnTo>
                  <a:pt x="11144" y="11144"/>
                </a:lnTo>
                <a:lnTo>
                  <a:pt x="23252" y="2988"/>
                </a:lnTo>
                <a:lnTo>
                  <a:pt x="38100" y="0"/>
                </a:lnTo>
                <a:lnTo>
                  <a:pt x="52947" y="2988"/>
                </a:lnTo>
                <a:lnTo>
                  <a:pt x="65055" y="11144"/>
                </a:lnTo>
                <a:lnTo>
                  <a:pt x="73211" y="23252"/>
                </a:lnTo>
                <a:lnTo>
                  <a:pt x="76200" y="38100"/>
                </a:lnTo>
                <a:lnTo>
                  <a:pt x="73211" y="52947"/>
                </a:lnTo>
                <a:lnTo>
                  <a:pt x="65055" y="65055"/>
                </a:lnTo>
                <a:lnTo>
                  <a:pt x="52947" y="73211"/>
                </a:lnTo>
                <a:lnTo>
                  <a:pt x="38100" y="76200"/>
                </a:lnTo>
                <a:lnTo>
                  <a:pt x="23252" y="73211"/>
                </a:lnTo>
                <a:lnTo>
                  <a:pt x="11144" y="65055"/>
                </a:lnTo>
                <a:lnTo>
                  <a:pt x="2988" y="52947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772400" y="28194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6200" y="38100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</a:pathLst>
          </a:custGeom>
          <a:solidFill>
            <a:srgbClr val="AEBE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772400" y="28194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88" y="23252"/>
                </a:lnTo>
                <a:lnTo>
                  <a:pt x="11144" y="11144"/>
                </a:lnTo>
                <a:lnTo>
                  <a:pt x="23252" y="2988"/>
                </a:lnTo>
                <a:lnTo>
                  <a:pt x="38100" y="0"/>
                </a:lnTo>
                <a:lnTo>
                  <a:pt x="52947" y="2988"/>
                </a:lnTo>
                <a:lnTo>
                  <a:pt x="65055" y="11144"/>
                </a:lnTo>
                <a:lnTo>
                  <a:pt x="73211" y="23252"/>
                </a:lnTo>
                <a:lnTo>
                  <a:pt x="76200" y="38100"/>
                </a:lnTo>
                <a:lnTo>
                  <a:pt x="73211" y="52947"/>
                </a:lnTo>
                <a:lnTo>
                  <a:pt x="65055" y="65055"/>
                </a:lnTo>
                <a:lnTo>
                  <a:pt x="52947" y="73211"/>
                </a:lnTo>
                <a:lnTo>
                  <a:pt x="38100" y="76200"/>
                </a:lnTo>
                <a:lnTo>
                  <a:pt x="23252" y="73211"/>
                </a:lnTo>
                <a:lnTo>
                  <a:pt x="11144" y="65055"/>
                </a:lnTo>
                <a:lnTo>
                  <a:pt x="2988" y="52947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467600" y="26670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6200" y="38100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</a:pathLst>
          </a:custGeom>
          <a:solidFill>
            <a:srgbClr val="AEBE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467600" y="26670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88" y="23252"/>
                </a:lnTo>
                <a:lnTo>
                  <a:pt x="11144" y="11144"/>
                </a:lnTo>
                <a:lnTo>
                  <a:pt x="23252" y="2988"/>
                </a:lnTo>
                <a:lnTo>
                  <a:pt x="38100" y="0"/>
                </a:lnTo>
                <a:lnTo>
                  <a:pt x="52947" y="2988"/>
                </a:lnTo>
                <a:lnTo>
                  <a:pt x="65055" y="11144"/>
                </a:lnTo>
                <a:lnTo>
                  <a:pt x="73211" y="23252"/>
                </a:lnTo>
                <a:lnTo>
                  <a:pt x="76200" y="38100"/>
                </a:lnTo>
                <a:lnTo>
                  <a:pt x="73211" y="52947"/>
                </a:lnTo>
                <a:lnTo>
                  <a:pt x="65055" y="65055"/>
                </a:lnTo>
                <a:lnTo>
                  <a:pt x="52947" y="73211"/>
                </a:lnTo>
                <a:lnTo>
                  <a:pt x="38100" y="76200"/>
                </a:lnTo>
                <a:lnTo>
                  <a:pt x="23252" y="73211"/>
                </a:lnTo>
                <a:lnTo>
                  <a:pt x="11144" y="65055"/>
                </a:lnTo>
                <a:lnTo>
                  <a:pt x="2988" y="52947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772400" y="26670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6200" y="38100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</a:pathLst>
          </a:custGeom>
          <a:solidFill>
            <a:srgbClr val="AEBE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772400" y="26670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88" y="23252"/>
                </a:lnTo>
                <a:lnTo>
                  <a:pt x="11144" y="11144"/>
                </a:lnTo>
                <a:lnTo>
                  <a:pt x="23252" y="2988"/>
                </a:lnTo>
                <a:lnTo>
                  <a:pt x="38100" y="0"/>
                </a:lnTo>
                <a:lnTo>
                  <a:pt x="52947" y="2988"/>
                </a:lnTo>
                <a:lnTo>
                  <a:pt x="65055" y="11144"/>
                </a:lnTo>
                <a:lnTo>
                  <a:pt x="73211" y="23252"/>
                </a:lnTo>
                <a:lnTo>
                  <a:pt x="76200" y="38100"/>
                </a:lnTo>
                <a:lnTo>
                  <a:pt x="73211" y="52947"/>
                </a:lnTo>
                <a:lnTo>
                  <a:pt x="65055" y="65055"/>
                </a:lnTo>
                <a:lnTo>
                  <a:pt x="52947" y="73211"/>
                </a:lnTo>
                <a:lnTo>
                  <a:pt x="38100" y="76200"/>
                </a:lnTo>
                <a:lnTo>
                  <a:pt x="23252" y="73211"/>
                </a:lnTo>
                <a:lnTo>
                  <a:pt x="11144" y="65055"/>
                </a:lnTo>
                <a:lnTo>
                  <a:pt x="2988" y="52947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620000" y="27432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6200" y="38100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</a:pathLst>
          </a:custGeom>
          <a:solidFill>
            <a:srgbClr val="AEBE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620000" y="27432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88" y="23252"/>
                </a:lnTo>
                <a:lnTo>
                  <a:pt x="11144" y="11144"/>
                </a:lnTo>
                <a:lnTo>
                  <a:pt x="23252" y="2988"/>
                </a:lnTo>
                <a:lnTo>
                  <a:pt x="38100" y="0"/>
                </a:lnTo>
                <a:lnTo>
                  <a:pt x="52947" y="2988"/>
                </a:lnTo>
                <a:lnTo>
                  <a:pt x="65055" y="11144"/>
                </a:lnTo>
                <a:lnTo>
                  <a:pt x="73211" y="23252"/>
                </a:lnTo>
                <a:lnTo>
                  <a:pt x="76200" y="38100"/>
                </a:lnTo>
                <a:lnTo>
                  <a:pt x="73211" y="52947"/>
                </a:lnTo>
                <a:lnTo>
                  <a:pt x="65055" y="65055"/>
                </a:lnTo>
                <a:lnTo>
                  <a:pt x="52947" y="73211"/>
                </a:lnTo>
                <a:lnTo>
                  <a:pt x="38100" y="76200"/>
                </a:lnTo>
                <a:lnTo>
                  <a:pt x="23252" y="73211"/>
                </a:lnTo>
                <a:lnTo>
                  <a:pt x="11144" y="65055"/>
                </a:lnTo>
                <a:lnTo>
                  <a:pt x="2988" y="52947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620000" y="28194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6200" y="38100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</a:pathLst>
          </a:custGeom>
          <a:solidFill>
            <a:srgbClr val="AEBE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620000" y="28194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88" y="23252"/>
                </a:lnTo>
                <a:lnTo>
                  <a:pt x="11144" y="11144"/>
                </a:lnTo>
                <a:lnTo>
                  <a:pt x="23252" y="2988"/>
                </a:lnTo>
                <a:lnTo>
                  <a:pt x="38100" y="0"/>
                </a:lnTo>
                <a:lnTo>
                  <a:pt x="52947" y="2988"/>
                </a:lnTo>
                <a:lnTo>
                  <a:pt x="65055" y="11144"/>
                </a:lnTo>
                <a:lnTo>
                  <a:pt x="73211" y="23252"/>
                </a:lnTo>
                <a:lnTo>
                  <a:pt x="76200" y="38100"/>
                </a:lnTo>
                <a:lnTo>
                  <a:pt x="73211" y="52947"/>
                </a:lnTo>
                <a:lnTo>
                  <a:pt x="65055" y="65055"/>
                </a:lnTo>
                <a:lnTo>
                  <a:pt x="52947" y="73211"/>
                </a:lnTo>
                <a:lnTo>
                  <a:pt x="38100" y="76200"/>
                </a:lnTo>
                <a:lnTo>
                  <a:pt x="23252" y="73211"/>
                </a:lnTo>
                <a:lnTo>
                  <a:pt x="11144" y="65055"/>
                </a:lnTo>
                <a:lnTo>
                  <a:pt x="2988" y="52947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467600" y="25146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6200" y="38100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</a:pathLst>
          </a:custGeom>
          <a:solidFill>
            <a:srgbClr val="AEBE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467600" y="25146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38100"/>
                </a:moveTo>
                <a:lnTo>
                  <a:pt x="2988" y="23252"/>
                </a:lnTo>
                <a:lnTo>
                  <a:pt x="11144" y="11144"/>
                </a:lnTo>
                <a:lnTo>
                  <a:pt x="23252" y="2988"/>
                </a:lnTo>
                <a:lnTo>
                  <a:pt x="38100" y="0"/>
                </a:lnTo>
                <a:lnTo>
                  <a:pt x="52947" y="2988"/>
                </a:lnTo>
                <a:lnTo>
                  <a:pt x="65055" y="11144"/>
                </a:lnTo>
                <a:lnTo>
                  <a:pt x="73211" y="23252"/>
                </a:lnTo>
                <a:lnTo>
                  <a:pt x="76200" y="38100"/>
                </a:lnTo>
                <a:lnTo>
                  <a:pt x="73211" y="52947"/>
                </a:lnTo>
                <a:lnTo>
                  <a:pt x="65055" y="65055"/>
                </a:lnTo>
                <a:lnTo>
                  <a:pt x="52947" y="73211"/>
                </a:lnTo>
                <a:lnTo>
                  <a:pt x="38100" y="76200"/>
                </a:lnTo>
                <a:lnTo>
                  <a:pt x="23252" y="73211"/>
                </a:lnTo>
                <a:lnTo>
                  <a:pt x="11144" y="65055"/>
                </a:lnTo>
                <a:lnTo>
                  <a:pt x="2988" y="52947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1746885" y="3572891"/>
            <a:ext cx="2296160" cy="1108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1315" indent="-262255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Source</a:t>
            </a:r>
            <a:r>
              <a:rPr sz="1800" b="1" spc="-7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Population:</a:t>
            </a:r>
            <a:endParaRPr sz="1800">
              <a:latin typeface="Arial"/>
              <a:cs typeface="Arial"/>
            </a:endParaRPr>
          </a:p>
          <a:p>
            <a:pPr marL="12700" marR="5080" indent="348615">
              <a:lnSpc>
                <a:spcPct val="150000"/>
              </a:lnSpc>
            </a:pPr>
            <a:r>
              <a:rPr sz="1800" b="1" spc="-5" dirty="0">
                <a:latin typeface="Arial"/>
                <a:cs typeface="Arial"/>
              </a:rPr>
              <a:t>50% </a:t>
            </a:r>
            <a:r>
              <a:rPr sz="1800" b="1" spc="10" dirty="0">
                <a:latin typeface="Arial"/>
                <a:cs typeface="Arial"/>
              </a:rPr>
              <a:t>own </a:t>
            </a:r>
            <a:r>
              <a:rPr sz="1800" b="1" spc="-5" dirty="0">
                <a:latin typeface="Arial"/>
                <a:cs typeface="Arial"/>
              </a:rPr>
              <a:t>pets,  50% </a:t>
            </a:r>
            <a:r>
              <a:rPr sz="1800" b="1" dirty="0">
                <a:latin typeface="Arial"/>
                <a:cs typeface="Arial"/>
              </a:rPr>
              <a:t>do not </a:t>
            </a:r>
            <a:r>
              <a:rPr sz="1800" b="1" spc="10" dirty="0">
                <a:latin typeface="Arial"/>
                <a:cs typeface="Arial"/>
              </a:rPr>
              <a:t>own</a:t>
            </a:r>
            <a:r>
              <a:rPr sz="1800" b="1" spc="-13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pets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2133600" y="1676400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142875" y="0"/>
                </a:moveTo>
                <a:lnTo>
                  <a:pt x="97731" y="7287"/>
                </a:lnTo>
                <a:lnTo>
                  <a:pt x="58512" y="27578"/>
                </a:lnTo>
                <a:lnTo>
                  <a:pt x="27578" y="58512"/>
                </a:lnTo>
                <a:lnTo>
                  <a:pt x="7287" y="97731"/>
                </a:lnTo>
                <a:lnTo>
                  <a:pt x="0" y="142875"/>
                </a:lnTo>
                <a:lnTo>
                  <a:pt x="7287" y="188018"/>
                </a:lnTo>
                <a:lnTo>
                  <a:pt x="27578" y="227237"/>
                </a:lnTo>
                <a:lnTo>
                  <a:pt x="58512" y="258171"/>
                </a:lnTo>
                <a:lnTo>
                  <a:pt x="97731" y="278462"/>
                </a:lnTo>
                <a:lnTo>
                  <a:pt x="142875" y="285750"/>
                </a:lnTo>
                <a:lnTo>
                  <a:pt x="188018" y="278462"/>
                </a:lnTo>
                <a:lnTo>
                  <a:pt x="227237" y="258171"/>
                </a:lnTo>
                <a:lnTo>
                  <a:pt x="258171" y="227237"/>
                </a:lnTo>
                <a:lnTo>
                  <a:pt x="278462" y="188018"/>
                </a:lnTo>
                <a:lnTo>
                  <a:pt x="285750" y="142875"/>
                </a:lnTo>
                <a:lnTo>
                  <a:pt x="278462" y="97731"/>
                </a:lnTo>
                <a:lnTo>
                  <a:pt x="258171" y="58512"/>
                </a:lnTo>
                <a:lnTo>
                  <a:pt x="227237" y="27578"/>
                </a:lnTo>
                <a:lnTo>
                  <a:pt x="188018" y="7287"/>
                </a:lnTo>
                <a:lnTo>
                  <a:pt x="142875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133600" y="1676400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0" y="142875"/>
                </a:moveTo>
                <a:lnTo>
                  <a:pt x="7287" y="97731"/>
                </a:lnTo>
                <a:lnTo>
                  <a:pt x="27578" y="58512"/>
                </a:lnTo>
                <a:lnTo>
                  <a:pt x="58512" y="27578"/>
                </a:lnTo>
                <a:lnTo>
                  <a:pt x="97731" y="7287"/>
                </a:lnTo>
                <a:lnTo>
                  <a:pt x="142875" y="0"/>
                </a:lnTo>
                <a:lnTo>
                  <a:pt x="188018" y="7287"/>
                </a:lnTo>
                <a:lnTo>
                  <a:pt x="227237" y="27578"/>
                </a:lnTo>
                <a:lnTo>
                  <a:pt x="258171" y="58512"/>
                </a:lnTo>
                <a:lnTo>
                  <a:pt x="278462" y="97731"/>
                </a:lnTo>
                <a:lnTo>
                  <a:pt x="285750" y="142875"/>
                </a:lnTo>
                <a:lnTo>
                  <a:pt x="278462" y="188018"/>
                </a:lnTo>
                <a:lnTo>
                  <a:pt x="258171" y="227237"/>
                </a:lnTo>
                <a:lnTo>
                  <a:pt x="227237" y="258171"/>
                </a:lnTo>
                <a:lnTo>
                  <a:pt x="188018" y="278462"/>
                </a:lnTo>
                <a:lnTo>
                  <a:pt x="142875" y="285750"/>
                </a:lnTo>
                <a:lnTo>
                  <a:pt x="97731" y="278462"/>
                </a:lnTo>
                <a:lnTo>
                  <a:pt x="58512" y="258171"/>
                </a:lnTo>
                <a:lnTo>
                  <a:pt x="27578" y="227237"/>
                </a:lnTo>
                <a:lnTo>
                  <a:pt x="7287" y="188018"/>
                </a:lnTo>
                <a:lnTo>
                  <a:pt x="0" y="1428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193925" y="1829561"/>
            <a:ext cx="120650" cy="94615"/>
          </a:xfrm>
          <a:custGeom>
            <a:avLst/>
            <a:gdLst/>
            <a:ahLst/>
            <a:cxnLst/>
            <a:rect l="l" t="t" r="r" b="b"/>
            <a:pathLst>
              <a:path w="120650" h="94614">
                <a:moveTo>
                  <a:pt x="120268" y="0"/>
                </a:moveTo>
                <a:lnTo>
                  <a:pt x="0" y="22098"/>
                </a:lnTo>
                <a:lnTo>
                  <a:pt x="9588" y="38943"/>
                </a:lnTo>
                <a:lnTo>
                  <a:pt x="23272" y="64087"/>
                </a:lnTo>
                <a:lnTo>
                  <a:pt x="39004" y="86302"/>
                </a:lnTo>
                <a:lnTo>
                  <a:pt x="54737" y="94361"/>
                </a:lnTo>
                <a:lnTo>
                  <a:pt x="70244" y="84439"/>
                </a:lnTo>
                <a:lnTo>
                  <a:pt x="86502" y="62801"/>
                </a:lnTo>
                <a:lnTo>
                  <a:pt x="103260" y="33353"/>
                </a:lnTo>
                <a:lnTo>
                  <a:pt x="120268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193925" y="1829561"/>
            <a:ext cx="120650" cy="94615"/>
          </a:xfrm>
          <a:custGeom>
            <a:avLst/>
            <a:gdLst/>
            <a:ahLst/>
            <a:cxnLst/>
            <a:rect l="l" t="t" r="r" b="b"/>
            <a:pathLst>
              <a:path w="120650" h="94614">
                <a:moveTo>
                  <a:pt x="120268" y="0"/>
                </a:moveTo>
                <a:lnTo>
                  <a:pt x="103260" y="33353"/>
                </a:lnTo>
                <a:lnTo>
                  <a:pt x="86502" y="62801"/>
                </a:lnTo>
                <a:lnTo>
                  <a:pt x="70244" y="84439"/>
                </a:lnTo>
                <a:lnTo>
                  <a:pt x="54737" y="94361"/>
                </a:lnTo>
                <a:lnTo>
                  <a:pt x="39004" y="86302"/>
                </a:lnTo>
                <a:lnTo>
                  <a:pt x="23272" y="64087"/>
                </a:lnTo>
                <a:lnTo>
                  <a:pt x="9588" y="38943"/>
                </a:lnTo>
                <a:lnTo>
                  <a:pt x="0" y="220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241550" y="1978025"/>
            <a:ext cx="0" cy="530225"/>
          </a:xfrm>
          <a:custGeom>
            <a:avLst/>
            <a:gdLst/>
            <a:ahLst/>
            <a:cxnLst/>
            <a:rect l="l" t="t" r="r" b="b"/>
            <a:pathLst>
              <a:path h="530225">
                <a:moveTo>
                  <a:pt x="0" y="0"/>
                </a:moveTo>
                <a:lnTo>
                  <a:pt x="0" y="5302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259076" y="2084451"/>
            <a:ext cx="163830" cy="122555"/>
          </a:xfrm>
          <a:custGeom>
            <a:avLst/>
            <a:gdLst/>
            <a:ahLst/>
            <a:cxnLst/>
            <a:rect l="l" t="t" r="r" b="b"/>
            <a:pathLst>
              <a:path w="163830" h="122555">
                <a:moveTo>
                  <a:pt x="0" y="122174"/>
                </a:moveTo>
                <a:lnTo>
                  <a:pt x="16344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017776" y="2003425"/>
            <a:ext cx="203200" cy="203200"/>
          </a:xfrm>
          <a:custGeom>
            <a:avLst/>
            <a:gdLst/>
            <a:ahLst/>
            <a:cxnLst/>
            <a:rect l="l" t="t" r="r" b="b"/>
            <a:pathLst>
              <a:path w="203200" h="203200">
                <a:moveTo>
                  <a:pt x="203200" y="20320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905000" y="2517775"/>
            <a:ext cx="327025" cy="285750"/>
          </a:xfrm>
          <a:custGeom>
            <a:avLst/>
            <a:gdLst/>
            <a:ahLst/>
            <a:cxnLst/>
            <a:rect l="l" t="t" r="r" b="b"/>
            <a:pathLst>
              <a:path w="327025" h="285750">
                <a:moveTo>
                  <a:pt x="327025" y="0"/>
                </a:moveTo>
                <a:lnTo>
                  <a:pt x="0" y="2857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249551" y="2520950"/>
            <a:ext cx="278130" cy="298450"/>
          </a:xfrm>
          <a:custGeom>
            <a:avLst/>
            <a:gdLst/>
            <a:ahLst/>
            <a:cxnLst/>
            <a:rect l="l" t="t" r="r" b="b"/>
            <a:pathLst>
              <a:path w="278130" h="298450">
                <a:moveTo>
                  <a:pt x="0" y="0"/>
                </a:moveTo>
                <a:lnTo>
                  <a:pt x="277749" y="29845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162175" y="1743075"/>
            <a:ext cx="82550" cy="81280"/>
          </a:xfrm>
          <a:custGeom>
            <a:avLst/>
            <a:gdLst/>
            <a:ahLst/>
            <a:cxnLst/>
            <a:rect l="l" t="t" r="r" b="b"/>
            <a:pathLst>
              <a:path w="82550" h="81280">
                <a:moveTo>
                  <a:pt x="41275" y="0"/>
                </a:moveTo>
                <a:lnTo>
                  <a:pt x="25235" y="3186"/>
                </a:lnTo>
                <a:lnTo>
                  <a:pt x="12112" y="11874"/>
                </a:lnTo>
                <a:lnTo>
                  <a:pt x="3252" y="24753"/>
                </a:lnTo>
                <a:lnTo>
                  <a:pt x="0" y="40512"/>
                </a:lnTo>
                <a:lnTo>
                  <a:pt x="3252" y="56272"/>
                </a:lnTo>
                <a:lnTo>
                  <a:pt x="12112" y="69151"/>
                </a:lnTo>
                <a:lnTo>
                  <a:pt x="25235" y="77839"/>
                </a:lnTo>
                <a:lnTo>
                  <a:pt x="41275" y="81025"/>
                </a:lnTo>
                <a:lnTo>
                  <a:pt x="57314" y="77839"/>
                </a:lnTo>
                <a:lnTo>
                  <a:pt x="70437" y="69151"/>
                </a:lnTo>
                <a:lnTo>
                  <a:pt x="79297" y="56272"/>
                </a:lnTo>
                <a:lnTo>
                  <a:pt x="82550" y="40512"/>
                </a:lnTo>
                <a:lnTo>
                  <a:pt x="79297" y="24753"/>
                </a:lnTo>
                <a:lnTo>
                  <a:pt x="70437" y="11874"/>
                </a:lnTo>
                <a:lnTo>
                  <a:pt x="57314" y="3186"/>
                </a:lnTo>
                <a:lnTo>
                  <a:pt x="41275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162175" y="1743075"/>
            <a:ext cx="82550" cy="81280"/>
          </a:xfrm>
          <a:custGeom>
            <a:avLst/>
            <a:gdLst/>
            <a:ahLst/>
            <a:cxnLst/>
            <a:rect l="l" t="t" r="r" b="b"/>
            <a:pathLst>
              <a:path w="82550" h="81280">
                <a:moveTo>
                  <a:pt x="0" y="40512"/>
                </a:moveTo>
                <a:lnTo>
                  <a:pt x="3252" y="24753"/>
                </a:lnTo>
                <a:lnTo>
                  <a:pt x="12112" y="11874"/>
                </a:lnTo>
                <a:lnTo>
                  <a:pt x="25235" y="3186"/>
                </a:lnTo>
                <a:lnTo>
                  <a:pt x="41275" y="0"/>
                </a:lnTo>
                <a:lnTo>
                  <a:pt x="57314" y="3186"/>
                </a:lnTo>
                <a:lnTo>
                  <a:pt x="70437" y="11874"/>
                </a:lnTo>
                <a:lnTo>
                  <a:pt x="79297" y="24753"/>
                </a:lnTo>
                <a:lnTo>
                  <a:pt x="82550" y="40512"/>
                </a:lnTo>
                <a:lnTo>
                  <a:pt x="79297" y="56272"/>
                </a:lnTo>
                <a:lnTo>
                  <a:pt x="70437" y="69151"/>
                </a:lnTo>
                <a:lnTo>
                  <a:pt x="57314" y="77839"/>
                </a:lnTo>
                <a:lnTo>
                  <a:pt x="41275" y="81025"/>
                </a:lnTo>
                <a:lnTo>
                  <a:pt x="25235" y="77839"/>
                </a:lnTo>
                <a:lnTo>
                  <a:pt x="12112" y="69151"/>
                </a:lnTo>
                <a:lnTo>
                  <a:pt x="3252" y="56272"/>
                </a:lnTo>
                <a:lnTo>
                  <a:pt x="0" y="4051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259076" y="1743075"/>
            <a:ext cx="82550" cy="81280"/>
          </a:xfrm>
          <a:custGeom>
            <a:avLst/>
            <a:gdLst/>
            <a:ahLst/>
            <a:cxnLst/>
            <a:rect l="l" t="t" r="r" b="b"/>
            <a:pathLst>
              <a:path w="82550" h="81280">
                <a:moveTo>
                  <a:pt x="41275" y="0"/>
                </a:moveTo>
                <a:lnTo>
                  <a:pt x="25181" y="3186"/>
                </a:lnTo>
                <a:lnTo>
                  <a:pt x="12064" y="11874"/>
                </a:lnTo>
                <a:lnTo>
                  <a:pt x="3234" y="24753"/>
                </a:lnTo>
                <a:lnTo>
                  <a:pt x="0" y="40512"/>
                </a:lnTo>
                <a:lnTo>
                  <a:pt x="3234" y="56272"/>
                </a:lnTo>
                <a:lnTo>
                  <a:pt x="12064" y="69151"/>
                </a:lnTo>
                <a:lnTo>
                  <a:pt x="25181" y="77839"/>
                </a:lnTo>
                <a:lnTo>
                  <a:pt x="41275" y="81025"/>
                </a:lnTo>
                <a:lnTo>
                  <a:pt x="57314" y="77839"/>
                </a:lnTo>
                <a:lnTo>
                  <a:pt x="70437" y="69151"/>
                </a:lnTo>
                <a:lnTo>
                  <a:pt x="79297" y="56272"/>
                </a:lnTo>
                <a:lnTo>
                  <a:pt x="82550" y="40512"/>
                </a:lnTo>
                <a:lnTo>
                  <a:pt x="79297" y="24753"/>
                </a:lnTo>
                <a:lnTo>
                  <a:pt x="70437" y="11874"/>
                </a:lnTo>
                <a:lnTo>
                  <a:pt x="57314" y="3186"/>
                </a:lnTo>
                <a:lnTo>
                  <a:pt x="41275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259076" y="1743075"/>
            <a:ext cx="82550" cy="81280"/>
          </a:xfrm>
          <a:custGeom>
            <a:avLst/>
            <a:gdLst/>
            <a:ahLst/>
            <a:cxnLst/>
            <a:rect l="l" t="t" r="r" b="b"/>
            <a:pathLst>
              <a:path w="82550" h="81280">
                <a:moveTo>
                  <a:pt x="0" y="40512"/>
                </a:moveTo>
                <a:lnTo>
                  <a:pt x="3234" y="24753"/>
                </a:lnTo>
                <a:lnTo>
                  <a:pt x="12064" y="11874"/>
                </a:lnTo>
                <a:lnTo>
                  <a:pt x="25181" y="3186"/>
                </a:lnTo>
                <a:lnTo>
                  <a:pt x="41275" y="0"/>
                </a:lnTo>
                <a:lnTo>
                  <a:pt x="57314" y="3186"/>
                </a:lnTo>
                <a:lnTo>
                  <a:pt x="70437" y="11874"/>
                </a:lnTo>
                <a:lnTo>
                  <a:pt x="79297" y="24753"/>
                </a:lnTo>
                <a:lnTo>
                  <a:pt x="82550" y="40512"/>
                </a:lnTo>
                <a:lnTo>
                  <a:pt x="79297" y="56272"/>
                </a:lnTo>
                <a:lnTo>
                  <a:pt x="70437" y="69151"/>
                </a:lnTo>
                <a:lnTo>
                  <a:pt x="57314" y="77839"/>
                </a:lnTo>
                <a:lnTo>
                  <a:pt x="41275" y="81025"/>
                </a:lnTo>
                <a:lnTo>
                  <a:pt x="25181" y="77839"/>
                </a:lnTo>
                <a:lnTo>
                  <a:pt x="12064" y="69151"/>
                </a:lnTo>
                <a:lnTo>
                  <a:pt x="3234" y="56272"/>
                </a:lnTo>
                <a:lnTo>
                  <a:pt x="0" y="4051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795648" y="1828800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142748" y="0"/>
                </a:moveTo>
                <a:lnTo>
                  <a:pt x="97617" y="7287"/>
                </a:lnTo>
                <a:lnTo>
                  <a:pt x="58430" y="27578"/>
                </a:lnTo>
                <a:lnTo>
                  <a:pt x="27533" y="58512"/>
                </a:lnTo>
                <a:lnTo>
                  <a:pt x="7274" y="97731"/>
                </a:lnTo>
                <a:lnTo>
                  <a:pt x="0" y="142875"/>
                </a:lnTo>
                <a:lnTo>
                  <a:pt x="7274" y="188018"/>
                </a:lnTo>
                <a:lnTo>
                  <a:pt x="27533" y="227237"/>
                </a:lnTo>
                <a:lnTo>
                  <a:pt x="58430" y="258171"/>
                </a:lnTo>
                <a:lnTo>
                  <a:pt x="97617" y="278462"/>
                </a:lnTo>
                <a:lnTo>
                  <a:pt x="142748" y="285750"/>
                </a:lnTo>
                <a:lnTo>
                  <a:pt x="187940" y="278462"/>
                </a:lnTo>
                <a:lnTo>
                  <a:pt x="227165" y="258171"/>
                </a:lnTo>
                <a:lnTo>
                  <a:pt x="258081" y="227237"/>
                </a:lnTo>
                <a:lnTo>
                  <a:pt x="278347" y="188018"/>
                </a:lnTo>
                <a:lnTo>
                  <a:pt x="285623" y="142875"/>
                </a:lnTo>
                <a:lnTo>
                  <a:pt x="278347" y="97731"/>
                </a:lnTo>
                <a:lnTo>
                  <a:pt x="258081" y="58512"/>
                </a:lnTo>
                <a:lnTo>
                  <a:pt x="227165" y="27578"/>
                </a:lnTo>
                <a:lnTo>
                  <a:pt x="187940" y="7287"/>
                </a:lnTo>
                <a:lnTo>
                  <a:pt x="142748" y="0"/>
                </a:lnTo>
                <a:close/>
              </a:path>
            </a:pathLst>
          </a:custGeom>
          <a:solidFill>
            <a:srgbClr val="FF99FF">
              <a:alpha val="8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795648" y="1828800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0" y="142875"/>
                </a:moveTo>
                <a:lnTo>
                  <a:pt x="7274" y="97731"/>
                </a:lnTo>
                <a:lnTo>
                  <a:pt x="27533" y="58512"/>
                </a:lnTo>
                <a:lnTo>
                  <a:pt x="58430" y="27578"/>
                </a:lnTo>
                <a:lnTo>
                  <a:pt x="97617" y="7287"/>
                </a:lnTo>
                <a:lnTo>
                  <a:pt x="142748" y="0"/>
                </a:lnTo>
                <a:lnTo>
                  <a:pt x="187940" y="7287"/>
                </a:lnTo>
                <a:lnTo>
                  <a:pt x="227165" y="27578"/>
                </a:lnTo>
                <a:lnTo>
                  <a:pt x="258081" y="58512"/>
                </a:lnTo>
                <a:lnTo>
                  <a:pt x="278347" y="97731"/>
                </a:lnTo>
                <a:lnTo>
                  <a:pt x="285623" y="142875"/>
                </a:lnTo>
                <a:lnTo>
                  <a:pt x="278347" y="188018"/>
                </a:lnTo>
                <a:lnTo>
                  <a:pt x="258081" y="227237"/>
                </a:lnTo>
                <a:lnTo>
                  <a:pt x="227165" y="258171"/>
                </a:lnTo>
                <a:lnTo>
                  <a:pt x="187940" y="278462"/>
                </a:lnTo>
                <a:lnTo>
                  <a:pt x="142748" y="285750"/>
                </a:lnTo>
                <a:lnTo>
                  <a:pt x="97617" y="278462"/>
                </a:lnTo>
                <a:lnTo>
                  <a:pt x="58430" y="258171"/>
                </a:lnTo>
                <a:lnTo>
                  <a:pt x="27533" y="227237"/>
                </a:lnTo>
                <a:lnTo>
                  <a:pt x="7274" y="188018"/>
                </a:lnTo>
                <a:lnTo>
                  <a:pt x="0" y="1428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918077" y="2129917"/>
            <a:ext cx="0" cy="530860"/>
          </a:xfrm>
          <a:custGeom>
            <a:avLst/>
            <a:gdLst/>
            <a:ahLst/>
            <a:cxnLst/>
            <a:rect l="l" t="t" r="r" b="b"/>
            <a:pathLst>
              <a:path h="530860">
                <a:moveTo>
                  <a:pt x="0" y="0"/>
                </a:moveTo>
                <a:lnTo>
                  <a:pt x="0" y="53060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935857" y="2236977"/>
            <a:ext cx="163830" cy="122555"/>
          </a:xfrm>
          <a:custGeom>
            <a:avLst/>
            <a:gdLst/>
            <a:ahLst/>
            <a:cxnLst/>
            <a:rect l="l" t="t" r="r" b="b"/>
            <a:pathLst>
              <a:path w="163829" h="122555">
                <a:moveTo>
                  <a:pt x="0" y="122555"/>
                </a:moveTo>
                <a:lnTo>
                  <a:pt x="163321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693667" y="2155317"/>
            <a:ext cx="204470" cy="204470"/>
          </a:xfrm>
          <a:custGeom>
            <a:avLst/>
            <a:gdLst/>
            <a:ahLst/>
            <a:cxnLst/>
            <a:rect l="l" t="t" r="r" b="b"/>
            <a:pathLst>
              <a:path w="204470" h="204469">
                <a:moveTo>
                  <a:pt x="203962" y="204216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581400" y="2670682"/>
            <a:ext cx="326390" cy="285750"/>
          </a:xfrm>
          <a:custGeom>
            <a:avLst/>
            <a:gdLst/>
            <a:ahLst/>
            <a:cxnLst/>
            <a:rect l="l" t="t" r="r" b="b"/>
            <a:pathLst>
              <a:path w="326389" h="285750">
                <a:moveTo>
                  <a:pt x="326389" y="0"/>
                </a:moveTo>
                <a:lnTo>
                  <a:pt x="0" y="2857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925696" y="2673350"/>
            <a:ext cx="278130" cy="298450"/>
          </a:xfrm>
          <a:custGeom>
            <a:avLst/>
            <a:gdLst/>
            <a:ahLst/>
            <a:cxnLst/>
            <a:rect l="l" t="t" r="r" b="b"/>
            <a:pathLst>
              <a:path w="278129" h="298450">
                <a:moveTo>
                  <a:pt x="0" y="0"/>
                </a:moveTo>
                <a:lnTo>
                  <a:pt x="278002" y="2984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870833" y="1981707"/>
            <a:ext cx="120650" cy="95250"/>
          </a:xfrm>
          <a:custGeom>
            <a:avLst/>
            <a:gdLst/>
            <a:ahLst/>
            <a:cxnLst/>
            <a:rect l="l" t="t" r="r" b="b"/>
            <a:pathLst>
              <a:path w="120650" h="95250">
                <a:moveTo>
                  <a:pt x="120395" y="0"/>
                </a:moveTo>
                <a:lnTo>
                  <a:pt x="0" y="22097"/>
                </a:lnTo>
                <a:lnTo>
                  <a:pt x="9610" y="39149"/>
                </a:lnTo>
                <a:lnTo>
                  <a:pt x="23352" y="64500"/>
                </a:lnTo>
                <a:lnTo>
                  <a:pt x="39165" y="86873"/>
                </a:lnTo>
                <a:lnTo>
                  <a:pt x="54990" y="94995"/>
                </a:lnTo>
                <a:lnTo>
                  <a:pt x="70479" y="85028"/>
                </a:lnTo>
                <a:lnTo>
                  <a:pt x="86693" y="63261"/>
                </a:lnTo>
                <a:lnTo>
                  <a:pt x="103407" y="33613"/>
                </a:lnTo>
                <a:lnTo>
                  <a:pt x="120395" y="0"/>
                </a:lnTo>
                <a:close/>
              </a:path>
            </a:pathLst>
          </a:custGeom>
          <a:solidFill>
            <a:srgbClr val="FF99FF">
              <a:alpha val="8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870833" y="1981707"/>
            <a:ext cx="120650" cy="95250"/>
          </a:xfrm>
          <a:custGeom>
            <a:avLst/>
            <a:gdLst/>
            <a:ahLst/>
            <a:cxnLst/>
            <a:rect l="l" t="t" r="r" b="b"/>
            <a:pathLst>
              <a:path w="120650" h="95250">
                <a:moveTo>
                  <a:pt x="120395" y="0"/>
                </a:moveTo>
                <a:lnTo>
                  <a:pt x="103407" y="33613"/>
                </a:lnTo>
                <a:lnTo>
                  <a:pt x="86693" y="63261"/>
                </a:lnTo>
                <a:lnTo>
                  <a:pt x="70479" y="85028"/>
                </a:lnTo>
                <a:lnTo>
                  <a:pt x="54990" y="94995"/>
                </a:lnTo>
                <a:lnTo>
                  <a:pt x="39165" y="86873"/>
                </a:lnTo>
                <a:lnTo>
                  <a:pt x="23352" y="64500"/>
                </a:lnTo>
                <a:lnTo>
                  <a:pt x="9610" y="39149"/>
                </a:lnTo>
                <a:lnTo>
                  <a:pt x="0" y="2209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838955" y="1895094"/>
            <a:ext cx="81915" cy="81915"/>
          </a:xfrm>
          <a:custGeom>
            <a:avLst/>
            <a:gdLst/>
            <a:ahLst/>
            <a:cxnLst/>
            <a:rect l="l" t="t" r="r" b="b"/>
            <a:pathLst>
              <a:path w="81914" h="81914">
                <a:moveTo>
                  <a:pt x="40894" y="0"/>
                </a:moveTo>
                <a:lnTo>
                  <a:pt x="24967" y="3210"/>
                </a:lnTo>
                <a:lnTo>
                  <a:pt x="11969" y="11969"/>
                </a:lnTo>
                <a:lnTo>
                  <a:pt x="3210" y="24967"/>
                </a:lnTo>
                <a:lnTo>
                  <a:pt x="0" y="40893"/>
                </a:lnTo>
                <a:lnTo>
                  <a:pt x="3210" y="56747"/>
                </a:lnTo>
                <a:lnTo>
                  <a:pt x="11969" y="69707"/>
                </a:lnTo>
                <a:lnTo>
                  <a:pt x="24967" y="78452"/>
                </a:lnTo>
                <a:lnTo>
                  <a:pt x="40894" y="81660"/>
                </a:lnTo>
                <a:lnTo>
                  <a:pt x="56747" y="78452"/>
                </a:lnTo>
                <a:lnTo>
                  <a:pt x="69707" y="69707"/>
                </a:lnTo>
                <a:lnTo>
                  <a:pt x="78452" y="56747"/>
                </a:lnTo>
                <a:lnTo>
                  <a:pt x="81661" y="40893"/>
                </a:lnTo>
                <a:lnTo>
                  <a:pt x="78452" y="24967"/>
                </a:lnTo>
                <a:lnTo>
                  <a:pt x="69707" y="11969"/>
                </a:lnTo>
                <a:lnTo>
                  <a:pt x="56747" y="3210"/>
                </a:lnTo>
                <a:lnTo>
                  <a:pt x="40894" y="0"/>
                </a:lnTo>
                <a:close/>
              </a:path>
            </a:pathLst>
          </a:custGeom>
          <a:solidFill>
            <a:srgbClr val="FF99FF">
              <a:alpha val="8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838955" y="1895094"/>
            <a:ext cx="81915" cy="81915"/>
          </a:xfrm>
          <a:custGeom>
            <a:avLst/>
            <a:gdLst/>
            <a:ahLst/>
            <a:cxnLst/>
            <a:rect l="l" t="t" r="r" b="b"/>
            <a:pathLst>
              <a:path w="81914" h="81914">
                <a:moveTo>
                  <a:pt x="0" y="40893"/>
                </a:moveTo>
                <a:lnTo>
                  <a:pt x="3210" y="24967"/>
                </a:lnTo>
                <a:lnTo>
                  <a:pt x="11969" y="11969"/>
                </a:lnTo>
                <a:lnTo>
                  <a:pt x="24967" y="3210"/>
                </a:lnTo>
                <a:lnTo>
                  <a:pt x="40894" y="0"/>
                </a:lnTo>
                <a:lnTo>
                  <a:pt x="56747" y="3210"/>
                </a:lnTo>
                <a:lnTo>
                  <a:pt x="69707" y="11969"/>
                </a:lnTo>
                <a:lnTo>
                  <a:pt x="78452" y="24967"/>
                </a:lnTo>
                <a:lnTo>
                  <a:pt x="81661" y="40893"/>
                </a:lnTo>
                <a:lnTo>
                  <a:pt x="78452" y="56747"/>
                </a:lnTo>
                <a:lnTo>
                  <a:pt x="69707" y="69707"/>
                </a:lnTo>
                <a:lnTo>
                  <a:pt x="56747" y="78452"/>
                </a:lnTo>
                <a:lnTo>
                  <a:pt x="40894" y="81660"/>
                </a:lnTo>
                <a:lnTo>
                  <a:pt x="24967" y="78452"/>
                </a:lnTo>
                <a:lnTo>
                  <a:pt x="11969" y="69707"/>
                </a:lnTo>
                <a:lnTo>
                  <a:pt x="3210" y="56747"/>
                </a:lnTo>
                <a:lnTo>
                  <a:pt x="0" y="40893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935857" y="1895094"/>
            <a:ext cx="81915" cy="81915"/>
          </a:xfrm>
          <a:custGeom>
            <a:avLst/>
            <a:gdLst/>
            <a:ahLst/>
            <a:cxnLst/>
            <a:rect l="l" t="t" r="r" b="b"/>
            <a:pathLst>
              <a:path w="81914" h="81914">
                <a:moveTo>
                  <a:pt x="40893" y="0"/>
                </a:moveTo>
                <a:lnTo>
                  <a:pt x="24967" y="3210"/>
                </a:lnTo>
                <a:lnTo>
                  <a:pt x="11969" y="11969"/>
                </a:lnTo>
                <a:lnTo>
                  <a:pt x="3210" y="24967"/>
                </a:lnTo>
                <a:lnTo>
                  <a:pt x="0" y="40893"/>
                </a:lnTo>
                <a:lnTo>
                  <a:pt x="3210" y="56747"/>
                </a:lnTo>
                <a:lnTo>
                  <a:pt x="11969" y="69707"/>
                </a:lnTo>
                <a:lnTo>
                  <a:pt x="24967" y="78452"/>
                </a:lnTo>
                <a:lnTo>
                  <a:pt x="40893" y="81660"/>
                </a:lnTo>
                <a:lnTo>
                  <a:pt x="56747" y="78452"/>
                </a:lnTo>
                <a:lnTo>
                  <a:pt x="69707" y="69707"/>
                </a:lnTo>
                <a:lnTo>
                  <a:pt x="78452" y="56747"/>
                </a:lnTo>
                <a:lnTo>
                  <a:pt x="81660" y="40893"/>
                </a:lnTo>
                <a:lnTo>
                  <a:pt x="78452" y="24967"/>
                </a:lnTo>
                <a:lnTo>
                  <a:pt x="69707" y="11969"/>
                </a:lnTo>
                <a:lnTo>
                  <a:pt x="56747" y="3210"/>
                </a:lnTo>
                <a:lnTo>
                  <a:pt x="40893" y="0"/>
                </a:lnTo>
                <a:close/>
              </a:path>
            </a:pathLst>
          </a:custGeom>
          <a:solidFill>
            <a:srgbClr val="FF99FF">
              <a:alpha val="8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935857" y="1895094"/>
            <a:ext cx="81915" cy="81915"/>
          </a:xfrm>
          <a:custGeom>
            <a:avLst/>
            <a:gdLst/>
            <a:ahLst/>
            <a:cxnLst/>
            <a:rect l="l" t="t" r="r" b="b"/>
            <a:pathLst>
              <a:path w="81914" h="81914">
                <a:moveTo>
                  <a:pt x="0" y="40893"/>
                </a:moveTo>
                <a:lnTo>
                  <a:pt x="3210" y="24967"/>
                </a:lnTo>
                <a:lnTo>
                  <a:pt x="11969" y="11969"/>
                </a:lnTo>
                <a:lnTo>
                  <a:pt x="24967" y="3210"/>
                </a:lnTo>
                <a:lnTo>
                  <a:pt x="40893" y="0"/>
                </a:lnTo>
                <a:lnTo>
                  <a:pt x="56747" y="3210"/>
                </a:lnTo>
                <a:lnTo>
                  <a:pt x="69707" y="11969"/>
                </a:lnTo>
                <a:lnTo>
                  <a:pt x="78452" y="24967"/>
                </a:lnTo>
                <a:lnTo>
                  <a:pt x="81660" y="40893"/>
                </a:lnTo>
                <a:lnTo>
                  <a:pt x="78452" y="56747"/>
                </a:lnTo>
                <a:lnTo>
                  <a:pt x="69707" y="69707"/>
                </a:lnTo>
                <a:lnTo>
                  <a:pt x="56747" y="78452"/>
                </a:lnTo>
                <a:lnTo>
                  <a:pt x="40893" y="81660"/>
                </a:lnTo>
                <a:lnTo>
                  <a:pt x="24967" y="78452"/>
                </a:lnTo>
                <a:lnTo>
                  <a:pt x="11969" y="69707"/>
                </a:lnTo>
                <a:lnTo>
                  <a:pt x="3210" y="56747"/>
                </a:lnTo>
                <a:lnTo>
                  <a:pt x="0" y="4089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262248" y="1676400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142748" y="0"/>
                </a:moveTo>
                <a:lnTo>
                  <a:pt x="97617" y="7287"/>
                </a:lnTo>
                <a:lnTo>
                  <a:pt x="58430" y="27578"/>
                </a:lnTo>
                <a:lnTo>
                  <a:pt x="27533" y="58512"/>
                </a:lnTo>
                <a:lnTo>
                  <a:pt x="7274" y="97731"/>
                </a:lnTo>
                <a:lnTo>
                  <a:pt x="0" y="142875"/>
                </a:lnTo>
                <a:lnTo>
                  <a:pt x="7274" y="188018"/>
                </a:lnTo>
                <a:lnTo>
                  <a:pt x="27533" y="227237"/>
                </a:lnTo>
                <a:lnTo>
                  <a:pt x="58430" y="258171"/>
                </a:lnTo>
                <a:lnTo>
                  <a:pt x="97617" y="278462"/>
                </a:lnTo>
                <a:lnTo>
                  <a:pt x="142748" y="285750"/>
                </a:lnTo>
                <a:lnTo>
                  <a:pt x="187940" y="278462"/>
                </a:lnTo>
                <a:lnTo>
                  <a:pt x="227165" y="258171"/>
                </a:lnTo>
                <a:lnTo>
                  <a:pt x="258081" y="227237"/>
                </a:lnTo>
                <a:lnTo>
                  <a:pt x="278347" y="188018"/>
                </a:lnTo>
                <a:lnTo>
                  <a:pt x="285623" y="142875"/>
                </a:lnTo>
                <a:lnTo>
                  <a:pt x="278347" y="97731"/>
                </a:lnTo>
                <a:lnTo>
                  <a:pt x="258081" y="58512"/>
                </a:lnTo>
                <a:lnTo>
                  <a:pt x="227165" y="27578"/>
                </a:lnTo>
                <a:lnTo>
                  <a:pt x="187940" y="7287"/>
                </a:lnTo>
                <a:lnTo>
                  <a:pt x="142748" y="0"/>
                </a:lnTo>
                <a:close/>
              </a:path>
            </a:pathLst>
          </a:custGeom>
          <a:solidFill>
            <a:srgbClr val="FF99FF">
              <a:alpha val="8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262248" y="1676400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0" y="142875"/>
                </a:moveTo>
                <a:lnTo>
                  <a:pt x="7274" y="97731"/>
                </a:lnTo>
                <a:lnTo>
                  <a:pt x="27533" y="58512"/>
                </a:lnTo>
                <a:lnTo>
                  <a:pt x="58430" y="27578"/>
                </a:lnTo>
                <a:lnTo>
                  <a:pt x="97617" y="7287"/>
                </a:lnTo>
                <a:lnTo>
                  <a:pt x="142748" y="0"/>
                </a:lnTo>
                <a:lnTo>
                  <a:pt x="187940" y="7287"/>
                </a:lnTo>
                <a:lnTo>
                  <a:pt x="227165" y="27578"/>
                </a:lnTo>
                <a:lnTo>
                  <a:pt x="258081" y="58512"/>
                </a:lnTo>
                <a:lnTo>
                  <a:pt x="278347" y="97731"/>
                </a:lnTo>
                <a:lnTo>
                  <a:pt x="285623" y="142875"/>
                </a:lnTo>
                <a:lnTo>
                  <a:pt x="278347" y="188018"/>
                </a:lnTo>
                <a:lnTo>
                  <a:pt x="258081" y="227237"/>
                </a:lnTo>
                <a:lnTo>
                  <a:pt x="227165" y="258171"/>
                </a:lnTo>
                <a:lnTo>
                  <a:pt x="187940" y="278462"/>
                </a:lnTo>
                <a:lnTo>
                  <a:pt x="142748" y="285750"/>
                </a:lnTo>
                <a:lnTo>
                  <a:pt x="97617" y="278462"/>
                </a:lnTo>
                <a:lnTo>
                  <a:pt x="58430" y="258171"/>
                </a:lnTo>
                <a:lnTo>
                  <a:pt x="27533" y="227237"/>
                </a:lnTo>
                <a:lnTo>
                  <a:pt x="7274" y="188018"/>
                </a:lnTo>
                <a:lnTo>
                  <a:pt x="0" y="1428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384677" y="1977517"/>
            <a:ext cx="0" cy="530860"/>
          </a:xfrm>
          <a:custGeom>
            <a:avLst/>
            <a:gdLst/>
            <a:ahLst/>
            <a:cxnLst/>
            <a:rect l="l" t="t" r="r" b="b"/>
            <a:pathLst>
              <a:path h="530860">
                <a:moveTo>
                  <a:pt x="0" y="0"/>
                </a:moveTo>
                <a:lnTo>
                  <a:pt x="0" y="53060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402457" y="2084577"/>
            <a:ext cx="163830" cy="122555"/>
          </a:xfrm>
          <a:custGeom>
            <a:avLst/>
            <a:gdLst/>
            <a:ahLst/>
            <a:cxnLst/>
            <a:rect l="l" t="t" r="r" b="b"/>
            <a:pathLst>
              <a:path w="163829" h="122555">
                <a:moveTo>
                  <a:pt x="0" y="122555"/>
                </a:moveTo>
                <a:lnTo>
                  <a:pt x="163321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160267" y="2002917"/>
            <a:ext cx="204470" cy="204470"/>
          </a:xfrm>
          <a:custGeom>
            <a:avLst/>
            <a:gdLst/>
            <a:ahLst/>
            <a:cxnLst/>
            <a:rect l="l" t="t" r="r" b="b"/>
            <a:pathLst>
              <a:path w="204470" h="204469">
                <a:moveTo>
                  <a:pt x="203961" y="204216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048000" y="2518282"/>
            <a:ext cx="326390" cy="285750"/>
          </a:xfrm>
          <a:custGeom>
            <a:avLst/>
            <a:gdLst/>
            <a:ahLst/>
            <a:cxnLst/>
            <a:rect l="l" t="t" r="r" b="b"/>
            <a:pathLst>
              <a:path w="326389" h="285750">
                <a:moveTo>
                  <a:pt x="326389" y="0"/>
                </a:moveTo>
                <a:lnTo>
                  <a:pt x="0" y="2857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392296" y="2520950"/>
            <a:ext cx="278130" cy="298450"/>
          </a:xfrm>
          <a:custGeom>
            <a:avLst/>
            <a:gdLst/>
            <a:ahLst/>
            <a:cxnLst/>
            <a:rect l="l" t="t" r="r" b="b"/>
            <a:pathLst>
              <a:path w="278129" h="298450">
                <a:moveTo>
                  <a:pt x="0" y="0"/>
                </a:moveTo>
                <a:lnTo>
                  <a:pt x="278002" y="2984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337433" y="1829307"/>
            <a:ext cx="120650" cy="95250"/>
          </a:xfrm>
          <a:custGeom>
            <a:avLst/>
            <a:gdLst/>
            <a:ahLst/>
            <a:cxnLst/>
            <a:rect l="l" t="t" r="r" b="b"/>
            <a:pathLst>
              <a:path w="120650" h="95250">
                <a:moveTo>
                  <a:pt x="120395" y="0"/>
                </a:moveTo>
                <a:lnTo>
                  <a:pt x="0" y="22097"/>
                </a:lnTo>
                <a:lnTo>
                  <a:pt x="9610" y="39149"/>
                </a:lnTo>
                <a:lnTo>
                  <a:pt x="23352" y="64500"/>
                </a:lnTo>
                <a:lnTo>
                  <a:pt x="39165" y="86873"/>
                </a:lnTo>
                <a:lnTo>
                  <a:pt x="54990" y="94995"/>
                </a:lnTo>
                <a:lnTo>
                  <a:pt x="70479" y="85028"/>
                </a:lnTo>
                <a:lnTo>
                  <a:pt x="86693" y="63261"/>
                </a:lnTo>
                <a:lnTo>
                  <a:pt x="103407" y="33613"/>
                </a:lnTo>
                <a:lnTo>
                  <a:pt x="120395" y="0"/>
                </a:lnTo>
                <a:close/>
              </a:path>
            </a:pathLst>
          </a:custGeom>
          <a:solidFill>
            <a:srgbClr val="FF99FF">
              <a:alpha val="8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337433" y="1829307"/>
            <a:ext cx="120650" cy="95250"/>
          </a:xfrm>
          <a:custGeom>
            <a:avLst/>
            <a:gdLst/>
            <a:ahLst/>
            <a:cxnLst/>
            <a:rect l="l" t="t" r="r" b="b"/>
            <a:pathLst>
              <a:path w="120650" h="95250">
                <a:moveTo>
                  <a:pt x="120395" y="0"/>
                </a:moveTo>
                <a:lnTo>
                  <a:pt x="103407" y="33613"/>
                </a:lnTo>
                <a:lnTo>
                  <a:pt x="86693" y="63261"/>
                </a:lnTo>
                <a:lnTo>
                  <a:pt x="70479" y="85028"/>
                </a:lnTo>
                <a:lnTo>
                  <a:pt x="54990" y="94995"/>
                </a:lnTo>
                <a:lnTo>
                  <a:pt x="39165" y="86873"/>
                </a:lnTo>
                <a:lnTo>
                  <a:pt x="23352" y="64500"/>
                </a:lnTo>
                <a:lnTo>
                  <a:pt x="9610" y="39149"/>
                </a:lnTo>
                <a:lnTo>
                  <a:pt x="0" y="2209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305555" y="1742694"/>
            <a:ext cx="81915" cy="81915"/>
          </a:xfrm>
          <a:custGeom>
            <a:avLst/>
            <a:gdLst/>
            <a:ahLst/>
            <a:cxnLst/>
            <a:rect l="l" t="t" r="r" b="b"/>
            <a:pathLst>
              <a:path w="81914" h="81914">
                <a:moveTo>
                  <a:pt x="40894" y="0"/>
                </a:moveTo>
                <a:lnTo>
                  <a:pt x="24967" y="3210"/>
                </a:lnTo>
                <a:lnTo>
                  <a:pt x="11969" y="11969"/>
                </a:lnTo>
                <a:lnTo>
                  <a:pt x="3210" y="24967"/>
                </a:lnTo>
                <a:lnTo>
                  <a:pt x="0" y="40893"/>
                </a:lnTo>
                <a:lnTo>
                  <a:pt x="3210" y="56747"/>
                </a:lnTo>
                <a:lnTo>
                  <a:pt x="11969" y="69707"/>
                </a:lnTo>
                <a:lnTo>
                  <a:pt x="24967" y="78452"/>
                </a:lnTo>
                <a:lnTo>
                  <a:pt x="40894" y="81660"/>
                </a:lnTo>
                <a:lnTo>
                  <a:pt x="56747" y="78452"/>
                </a:lnTo>
                <a:lnTo>
                  <a:pt x="69707" y="69707"/>
                </a:lnTo>
                <a:lnTo>
                  <a:pt x="78452" y="56747"/>
                </a:lnTo>
                <a:lnTo>
                  <a:pt x="81661" y="40893"/>
                </a:lnTo>
                <a:lnTo>
                  <a:pt x="78452" y="24967"/>
                </a:lnTo>
                <a:lnTo>
                  <a:pt x="69707" y="11969"/>
                </a:lnTo>
                <a:lnTo>
                  <a:pt x="56747" y="3210"/>
                </a:lnTo>
                <a:lnTo>
                  <a:pt x="40894" y="0"/>
                </a:lnTo>
                <a:close/>
              </a:path>
            </a:pathLst>
          </a:custGeom>
          <a:solidFill>
            <a:srgbClr val="FF99FF">
              <a:alpha val="8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305555" y="1742694"/>
            <a:ext cx="81915" cy="81915"/>
          </a:xfrm>
          <a:custGeom>
            <a:avLst/>
            <a:gdLst/>
            <a:ahLst/>
            <a:cxnLst/>
            <a:rect l="l" t="t" r="r" b="b"/>
            <a:pathLst>
              <a:path w="81914" h="81914">
                <a:moveTo>
                  <a:pt x="0" y="40893"/>
                </a:moveTo>
                <a:lnTo>
                  <a:pt x="3210" y="24967"/>
                </a:lnTo>
                <a:lnTo>
                  <a:pt x="11969" y="11969"/>
                </a:lnTo>
                <a:lnTo>
                  <a:pt x="24967" y="3210"/>
                </a:lnTo>
                <a:lnTo>
                  <a:pt x="40894" y="0"/>
                </a:lnTo>
                <a:lnTo>
                  <a:pt x="56747" y="3210"/>
                </a:lnTo>
                <a:lnTo>
                  <a:pt x="69707" y="11969"/>
                </a:lnTo>
                <a:lnTo>
                  <a:pt x="78452" y="24967"/>
                </a:lnTo>
                <a:lnTo>
                  <a:pt x="81661" y="40893"/>
                </a:lnTo>
                <a:lnTo>
                  <a:pt x="78452" y="56747"/>
                </a:lnTo>
                <a:lnTo>
                  <a:pt x="69707" y="69707"/>
                </a:lnTo>
                <a:lnTo>
                  <a:pt x="56747" y="78452"/>
                </a:lnTo>
                <a:lnTo>
                  <a:pt x="40894" y="81660"/>
                </a:lnTo>
                <a:lnTo>
                  <a:pt x="24967" y="78452"/>
                </a:lnTo>
                <a:lnTo>
                  <a:pt x="11969" y="69707"/>
                </a:lnTo>
                <a:lnTo>
                  <a:pt x="3210" y="56747"/>
                </a:lnTo>
                <a:lnTo>
                  <a:pt x="0" y="40893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402457" y="1742694"/>
            <a:ext cx="81915" cy="81915"/>
          </a:xfrm>
          <a:custGeom>
            <a:avLst/>
            <a:gdLst/>
            <a:ahLst/>
            <a:cxnLst/>
            <a:rect l="l" t="t" r="r" b="b"/>
            <a:pathLst>
              <a:path w="81914" h="81914">
                <a:moveTo>
                  <a:pt x="40893" y="0"/>
                </a:moveTo>
                <a:lnTo>
                  <a:pt x="24967" y="3210"/>
                </a:lnTo>
                <a:lnTo>
                  <a:pt x="11969" y="11969"/>
                </a:lnTo>
                <a:lnTo>
                  <a:pt x="3210" y="24967"/>
                </a:lnTo>
                <a:lnTo>
                  <a:pt x="0" y="40893"/>
                </a:lnTo>
                <a:lnTo>
                  <a:pt x="3210" y="56747"/>
                </a:lnTo>
                <a:lnTo>
                  <a:pt x="11969" y="69707"/>
                </a:lnTo>
                <a:lnTo>
                  <a:pt x="24967" y="78452"/>
                </a:lnTo>
                <a:lnTo>
                  <a:pt x="40893" y="81660"/>
                </a:lnTo>
                <a:lnTo>
                  <a:pt x="56747" y="78452"/>
                </a:lnTo>
                <a:lnTo>
                  <a:pt x="69707" y="69707"/>
                </a:lnTo>
                <a:lnTo>
                  <a:pt x="78452" y="56747"/>
                </a:lnTo>
                <a:lnTo>
                  <a:pt x="81660" y="40893"/>
                </a:lnTo>
                <a:lnTo>
                  <a:pt x="78452" y="24967"/>
                </a:lnTo>
                <a:lnTo>
                  <a:pt x="69707" y="11969"/>
                </a:lnTo>
                <a:lnTo>
                  <a:pt x="56747" y="3210"/>
                </a:lnTo>
                <a:lnTo>
                  <a:pt x="40893" y="0"/>
                </a:lnTo>
                <a:close/>
              </a:path>
            </a:pathLst>
          </a:custGeom>
          <a:solidFill>
            <a:srgbClr val="FF99FF">
              <a:alpha val="8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402457" y="1742694"/>
            <a:ext cx="81915" cy="81915"/>
          </a:xfrm>
          <a:custGeom>
            <a:avLst/>
            <a:gdLst/>
            <a:ahLst/>
            <a:cxnLst/>
            <a:rect l="l" t="t" r="r" b="b"/>
            <a:pathLst>
              <a:path w="81914" h="81914">
                <a:moveTo>
                  <a:pt x="0" y="40893"/>
                </a:moveTo>
                <a:lnTo>
                  <a:pt x="3210" y="24967"/>
                </a:lnTo>
                <a:lnTo>
                  <a:pt x="11969" y="11969"/>
                </a:lnTo>
                <a:lnTo>
                  <a:pt x="24967" y="3210"/>
                </a:lnTo>
                <a:lnTo>
                  <a:pt x="40893" y="0"/>
                </a:lnTo>
                <a:lnTo>
                  <a:pt x="56747" y="3210"/>
                </a:lnTo>
                <a:lnTo>
                  <a:pt x="69707" y="11969"/>
                </a:lnTo>
                <a:lnTo>
                  <a:pt x="78452" y="24967"/>
                </a:lnTo>
                <a:lnTo>
                  <a:pt x="81660" y="40893"/>
                </a:lnTo>
                <a:lnTo>
                  <a:pt x="78452" y="56747"/>
                </a:lnTo>
                <a:lnTo>
                  <a:pt x="69707" y="69707"/>
                </a:lnTo>
                <a:lnTo>
                  <a:pt x="56747" y="78452"/>
                </a:lnTo>
                <a:lnTo>
                  <a:pt x="40893" y="81660"/>
                </a:lnTo>
                <a:lnTo>
                  <a:pt x="24967" y="78452"/>
                </a:lnTo>
                <a:lnTo>
                  <a:pt x="11969" y="69707"/>
                </a:lnTo>
                <a:lnTo>
                  <a:pt x="3210" y="56747"/>
                </a:lnTo>
                <a:lnTo>
                  <a:pt x="0" y="4089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874517" y="3074923"/>
            <a:ext cx="326390" cy="471805"/>
          </a:xfrm>
          <a:custGeom>
            <a:avLst/>
            <a:gdLst/>
            <a:ahLst/>
            <a:cxnLst/>
            <a:rect l="l" t="t" r="r" b="b"/>
            <a:pathLst>
              <a:path w="326389" h="471804">
                <a:moveTo>
                  <a:pt x="220249" y="112796"/>
                </a:moveTo>
                <a:lnTo>
                  <a:pt x="0" y="443229"/>
                </a:lnTo>
                <a:lnTo>
                  <a:pt x="42163" y="471297"/>
                </a:lnTo>
                <a:lnTo>
                  <a:pt x="262476" y="140948"/>
                </a:lnTo>
                <a:lnTo>
                  <a:pt x="220249" y="112796"/>
                </a:lnTo>
                <a:close/>
              </a:path>
              <a:path w="326389" h="471804">
                <a:moveTo>
                  <a:pt x="314454" y="91693"/>
                </a:moveTo>
                <a:lnTo>
                  <a:pt x="234314" y="91693"/>
                </a:lnTo>
                <a:lnTo>
                  <a:pt x="276606" y="119761"/>
                </a:lnTo>
                <a:lnTo>
                  <a:pt x="262476" y="140948"/>
                </a:lnTo>
                <a:lnTo>
                  <a:pt x="304800" y="169163"/>
                </a:lnTo>
                <a:lnTo>
                  <a:pt x="314454" y="91693"/>
                </a:lnTo>
                <a:close/>
              </a:path>
              <a:path w="326389" h="471804">
                <a:moveTo>
                  <a:pt x="234314" y="91693"/>
                </a:moveTo>
                <a:lnTo>
                  <a:pt x="220249" y="112796"/>
                </a:lnTo>
                <a:lnTo>
                  <a:pt x="262476" y="140948"/>
                </a:lnTo>
                <a:lnTo>
                  <a:pt x="276606" y="119761"/>
                </a:lnTo>
                <a:lnTo>
                  <a:pt x="234314" y="91693"/>
                </a:lnTo>
                <a:close/>
              </a:path>
              <a:path w="326389" h="471804">
                <a:moveTo>
                  <a:pt x="325881" y="0"/>
                </a:moveTo>
                <a:lnTo>
                  <a:pt x="177926" y="84581"/>
                </a:lnTo>
                <a:lnTo>
                  <a:pt x="220249" y="112796"/>
                </a:lnTo>
                <a:lnTo>
                  <a:pt x="234314" y="91693"/>
                </a:lnTo>
                <a:lnTo>
                  <a:pt x="314454" y="91693"/>
                </a:lnTo>
                <a:lnTo>
                  <a:pt x="3258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894964" y="3383279"/>
            <a:ext cx="3353435" cy="174625"/>
          </a:xfrm>
          <a:custGeom>
            <a:avLst/>
            <a:gdLst/>
            <a:ahLst/>
            <a:cxnLst/>
            <a:rect l="l" t="t" r="r" b="b"/>
            <a:pathLst>
              <a:path w="3353435" h="174625">
                <a:moveTo>
                  <a:pt x="3200525" y="50743"/>
                </a:moveTo>
                <a:lnTo>
                  <a:pt x="0" y="123571"/>
                </a:lnTo>
                <a:lnTo>
                  <a:pt x="1270" y="174244"/>
                </a:lnTo>
                <a:lnTo>
                  <a:pt x="3201668" y="101542"/>
                </a:lnTo>
                <a:lnTo>
                  <a:pt x="3200525" y="50743"/>
                </a:lnTo>
                <a:close/>
              </a:path>
              <a:path w="3353435" h="174625">
                <a:moveTo>
                  <a:pt x="3305765" y="50165"/>
                </a:moveTo>
                <a:lnTo>
                  <a:pt x="3225927" y="50165"/>
                </a:lnTo>
                <a:lnTo>
                  <a:pt x="3227070" y="100965"/>
                </a:lnTo>
                <a:lnTo>
                  <a:pt x="3201668" y="101542"/>
                </a:lnTo>
                <a:lnTo>
                  <a:pt x="3202813" y="152400"/>
                </a:lnTo>
                <a:lnTo>
                  <a:pt x="3353435" y="72644"/>
                </a:lnTo>
                <a:lnTo>
                  <a:pt x="3305765" y="50165"/>
                </a:lnTo>
                <a:close/>
              </a:path>
              <a:path w="3353435" h="174625">
                <a:moveTo>
                  <a:pt x="3225927" y="50165"/>
                </a:moveTo>
                <a:lnTo>
                  <a:pt x="3200525" y="50743"/>
                </a:lnTo>
                <a:lnTo>
                  <a:pt x="3201668" y="101542"/>
                </a:lnTo>
                <a:lnTo>
                  <a:pt x="3227070" y="100965"/>
                </a:lnTo>
                <a:lnTo>
                  <a:pt x="3225927" y="50165"/>
                </a:lnTo>
                <a:close/>
              </a:path>
              <a:path w="3353435" h="174625">
                <a:moveTo>
                  <a:pt x="3199384" y="0"/>
                </a:moveTo>
                <a:lnTo>
                  <a:pt x="3200525" y="50743"/>
                </a:lnTo>
                <a:lnTo>
                  <a:pt x="3225927" y="50165"/>
                </a:lnTo>
                <a:lnTo>
                  <a:pt x="3305765" y="50165"/>
                </a:lnTo>
                <a:lnTo>
                  <a:pt x="3199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590800" y="1600200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142875" y="0"/>
                </a:moveTo>
                <a:lnTo>
                  <a:pt x="97731" y="7287"/>
                </a:lnTo>
                <a:lnTo>
                  <a:pt x="58512" y="27578"/>
                </a:lnTo>
                <a:lnTo>
                  <a:pt x="27578" y="58512"/>
                </a:lnTo>
                <a:lnTo>
                  <a:pt x="7287" y="97731"/>
                </a:lnTo>
                <a:lnTo>
                  <a:pt x="0" y="142875"/>
                </a:lnTo>
                <a:lnTo>
                  <a:pt x="7287" y="188018"/>
                </a:lnTo>
                <a:lnTo>
                  <a:pt x="27578" y="227237"/>
                </a:lnTo>
                <a:lnTo>
                  <a:pt x="58512" y="258171"/>
                </a:lnTo>
                <a:lnTo>
                  <a:pt x="97731" y="278462"/>
                </a:lnTo>
                <a:lnTo>
                  <a:pt x="142875" y="285750"/>
                </a:lnTo>
                <a:lnTo>
                  <a:pt x="188018" y="278462"/>
                </a:lnTo>
                <a:lnTo>
                  <a:pt x="227237" y="258171"/>
                </a:lnTo>
                <a:lnTo>
                  <a:pt x="258171" y="227237"/>
                </a:lnTo>
                <a:lnTo>
                  <a:pt x="278462" y="188018"/>
                </a:lnTo>
                <a:lnTo>
                  <a:pt x="285750" y="142875"/>
                </a:lnTo>
                <a:lnTo>
                  <a:pt x="278462" y="97731"/>
                </a:lnTo>
                <a:lnTo>
                  <a:pt x="258171" y="58512"/>
                </a:lnTo>
                <a:lnTo>
                  <a:pt x="227237" y="27578"/>
                </a:lnTo>
                <a:lnTo>
                  <a:pt x="188018" y="7287"/>
                </a:lnTo>
                <a:lnTo>
                  <a:pt x="142875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590800" y="1600200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0" y="142875"/>
                </a:moveTo>
                <a:lnTo>
                  <a:pt x="7287" y="97731"/>
                </a:lnTo>
                <a:lnTo>
                  <a:pt x="27578" y="58512"/>
                </a:lnTo>
                <a:lnTo>
                  <a:pt x="58512" y="27578"/>
                </a:lnTo>
                <a:lnTo>
                  <a:pt x="97731" y="7287"/>
                </a:lnTo>
                <a:lnTo>
                  <a:pt x="142875" y="0"/>
                </a:lnTo>
                <a:lnTo>
                  <a:pt x="188018" y="7287"/>
                </a:lnTo>
                <a:lnTo>
                  <a:pt x="227237" y="27578"/>
                </a:lnTo>
                <a:lnTo>
                  <a:pt x="258171" y="58512"/>
                </a:lnTo>
                <a:lnTo>
                  <a:pt x="278462" y="97731"/>
                </a:lnTo>
                <a:lnTo>
                  <a:pt x="285750" y="142875"/>
                </a:lnTo>
                <a:lnTo>
                  <a:pt x="278462" y="188018"/>
                </a:lnTo>
                <a:lnTo>
                  <a:pt x="258171" y="227237"/>
                </a:lnTo>
                <a:lnTo>
                  <a:pt x="227237" y="258171"/>
                </a:lnTo>
                <a:lnTo>
                  <a:pt x="188018" y="278462"/>
                </a:lnTo>
                <a:lnTo>
                  <a:pt x="142875" y="285750"/>
                </a:lnTo>
                <a:lnTo>
                  <a:pt x="97731" y="278462"/>
                </a:lnTo>
                <a:lnTo>
                  <a:pt x="58512" y="258171"/>
                </a:lnTo>
                <a:lnTo>
                  <a:pt x="27578" y="227237"/>
                </a:lnTo>
                <a:lnTo>
                  <a:pt x="7287" y="188018"/>
                </a:lnTo>
                <a:lnTo>
                  <a:pt x="0" y="1428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2651125" y="1753361"/>
            <a:ext cx="120650" cy="94615"/>
          </a:xfrm>
          <a:custGeom>
            <a:avLst/>
            <a:gdLst/>
            <a:ahLst/>
            <a:cxnLst/>
            <a:rect l="l" t="t" r="r" b="b"/>
            <a:pathLst>
              <a:path w="120650" h="94614">
                <a:moveTo>
                  <a:pt x="120268" y="0"/>
                </a:moveTo>
                <a:lnTo>
                  <a:pt x="0" y="22098"/>
                </a:lnTo>
                <a:lnTo>
                  <a:pt x="9588" y="38943"/>
                </a:lnTo>
                <a:lnTo>
                  <a:pt x="23272" y="64087"/>
                </a:lnTo>
                <a:lnTo>
                  <a:pt x="39004" y="86302"/>
                </a:lnTo>
                <a:lnTo>
                  <a:pt x="54737" y="94361"/>
                </a:lnTo>
                <a:lnTo>
                  <a:pt x="70244" y="84439"/>
                </a:lnTo>
                <a:lnTo>
                  <a:pt x="86502" y="62801"/>
                </a:lnTo>
                <a:lnTo>
                  <a:pt x="103260" y="33353"/>
                </a:lnTo>
                <a:lnTo>
                  <a:pt x="120268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2651125" y="1753361"/>
            <a:ext cx="120650" cy="94615"/>
          </a:xfrm>
          <a:custGeom>
            <a:avLst/>
            <a:gdLst/>
            <a:ahLst/>
            <a:cxnLst/>
            <a:rect l="l" t="t" r="r" b="b"/>
            <a:pathLst>
              <a:path w="120650" h="94614">
                <a:moveTo>
                  <a:pt x="120268" y="0"/>
                </a:moveTo>
                <a:lnTo>
                  <a:pt x="103260" y="33353"/>
                </a:lnTo>
                <a:lnTo>
                  <a:pt x="86502" y="62801"/>
                </a:lnTo>
                <a:lnTo>
                  <a:pt x="70244" y="84439"/>
                </a:lnTo>
                <a:lnTo>
                  <a:pt x="54737" y="94361"/>
                </a:lnTo>
                <a:lnTo>
                  <a:pt x="39004" y="86302"/>
                </a:lnTo>
                <a:lnTo>
                  <a:pt x="23272" y="64087"/>
                </a:lnTo>
                <a:lnTo>
                  <a:pt x="9588" y="38943"/>
                </a:lnTo>
                <a:lnTo>
                  <a:pt x="0" y="220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2698750" y="1901825"/>
            <a:ext cx="0" cy="530225"/>
          </a:xfrm>
          <a:custGeom>
            <a:avLst/>
            <a:gdLst/>
            <a:ahLst/>
            <a:cxnLst/>
            <a:rect l="l" t="t" r="r" b="b"/>
            <a:pathLst>
              <a:path h="530225">
                <a:moveTo>
                  <a:pt x="0" y="0"/>
                </a:moveTo>
                <a:lnTo>
                  <a:pt x="0" y="5302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2716276" y="2008251"/>
            <a:ext cx="163830" cy="122555"/>
          </a:xfrm>
          <a:custGeom>
            <a:avLst/>
            <a:gdLst/>
            <a:ahLst/>
            <a:cxnLst/>
            <a:rect l="l" t="t" r="r" b="b"/>
            <a:pathLst>
              <a:path w="163830" h="122555">
                <a:moveTo>
                  <a:pt x="0" y="122174"/>
                </a:moveTo>
                <a:lnTo>
                  <a:pt x="16344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474976" y="1927225"/>
            <a:ext cx="203200" cy="203200"/>
          </a:xfrm>
          <a:custGeom>
            <a:avLst/>
            <a:gdLst/>
            <a:ahLst/>
            <a:cxnLst/>
            <a:rect l="l" t="t" r="r" b="b"/>
            <a:pathLst>
              <a:path w="203200" h="203200">
                <a:moveTo>
                  <a:pt x="203200" y="20320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2362200" y="2441575"/>
            <a:ext cx="327025" cy="285750"/>
          </a:xfrm>
          <a:custGeom>
            <a:avLst/>
            <a:gdLst/>
            <a:ahLst/>
            <a:cxnLst/>
            <a:rect l="l" t="t" r="r" b="b"/>
            <a:pathLst>
              <a:path w="327025" h="285750">
                <a:moveTo>
                  <a:pt x="327025" y="0"/>
                </a:moveTo>
                <a:lnTo>
                  <a:pt x="0" y="2857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2706751" y="2444750"/>
            <a:ext cx="278130" cy="298450"/>
          </a:xfrm>
          <a:custGeom>
            <a:avLst/>
            <a:gdLst/>
            <a:ahLst/>
            <a:cxnLst/>
            <a:rect l="l" t="t" r="r" b="b"/>
            <a:pathLst>
              <a:path w="278130" h="298450">
                <a:moveTo>
                  <a:pt x="0" y="0"/>
                </a:moveTo>
                <a:lnTo>
                  <a:pt x="277749" y="29845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2619375" y="1666875"/>
            <a:ext cx="82550" cy="81280"/>
          </a:xfrm>
          <a:custGeom>
            <a:avLst/>
            <a:gdLst/>
            <a:ahLst/>
            <a:cxnLst/>
            <a:rect l="l" t="t" r="r" b="b"/>
            <a:pathLst>
              <a:path w="82550" h="81280">
                <a:moveTo>
                  <a:pt x="41275" y="0"/>
                </a:moveTo>
                <a:lnTo>
                  <a:pt x="25235" y="3186"/>
                </a:lnTo>
                <a:lnTo>
                  <a:pt x="12112" y="11874"/>
                </a:lnTo>
                <a:lnTo>
                  <a:pt x="3252" y="24753"/>
                </a:lnTo>
                <a:lnTo>
                  <a:pt x="0" y="40512"/>
                </a:lnTo>
                <a:lnTo>
                  <a:pt x="3252" y="56272"/>
                </a:lnTo>
                <a:lnTo>
                  <a:pt x="12112" y="69151"/>
                </a:lnTo>
                <a:lnTo>
                  <a:pt x="25235" y="77839"/>
                </a:lnTo>
                <a:lnTo>
                  <a:pt x="41275" y="81025"/>
                </a:lnTo>
                <a:lnTo>
                  <a:pt x="57314" y="77839"/>
                </a:lnTo>
                <a:lnTo>
                  <a:pt x="70437" y="69151"/>
                </a:lnTo>
                <a:lnTo>
                  <a:pt x="79297" y="56272"/>
                </a:lnTo>
                <a:lnTo>
                  <a:pt x="82550" y="40512"/>
                </a:lnTo>
                <a:lnTo>
                  <a:pt x="79297" y="24753"/>
                </a:lnTo>
                <a:lnTo>
                  <a:pt x="70437" y="11874"/>
                </a:lnTo>
                <a:lnTo>
                  <a:pt x="57314" y="3186"/>
                </a:lnTo>
                <a:lnTo>
                  <a:pt x="41275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2619375" y="1666875"/>
            <a:ext cx="82550" cy="81280"/>
          </a:xfrm>
          <a:custGeom>
            <a:avLst/>
            <a:gdLst/>
            <a:ahLst/>
            <a:cxnLst/>
            <a:rect l="l" t="t" r="r" b="b"/>
            <a:pathLst>
              <a:path w="82550" h="81280">
                <a:moveTo>
                  <a:pt x="0" y="40512"/>
                </a:moveTo>
                <a:lnTo>
                  <a:pt x="3252" y="24753"/>
                </a:lnTo>
                <a:lnTo>
                  <a:pt x="12112" y="11874"/>
                </a:lnTo>
                <a:lnTo>
                  <a:pt x="25235" y="3186"/>
                </a:lnTo>
                <a:lnTo>
                  <a:pt x="41275" y="0"/>
                </a:lnTo>
                <a:lnTo>
                  <a:pt x="57314" y="3186"/>
                </a:lnTo>
                <a:lnTo>
                  <a:pt x="70437" y="11874"/>
                </a:lnTo>
                <a:lnTo>
                  <a:pt x="79297" y="24753"/>
                </a:lnTo>
                <a:lnTo>
                  <a:pt x="82550" y="40512"/>
                </a:lnTo>
                <a:lnTo>
                  <a:pt x="79297" y="56272"/>
                </a:lnTo>
                <a:lnTo>
                  <a:pt x="70437" y="69151"/>
                </a:lnTo>
                <a:lnTo>
                  <a:pt x="57314" y="77839"/>
                </a:lnTo>
                <a:lnTo>
                  <a:pt x="41275" y="81025"/>
                </a:lnTo>
                <a:lnTo>
                  <a:pt x="25235" y="77839"/>
                </a:lnTo>
                <a:lnTo>
                  <a:pt x="12112" y="69151"/>
                </a:lnTo>
                <a:lnTo>
                  <a:pt x="3252" y="56272"/>
                </a:lnTo>
                <a:lnTo>
                  <a:pt x="0" y="4051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2716276" y="1666875"/>
            <a:ext cx="82550" cy="81280"/>
          </a:xfrm>
          <a:custGeom>
            <a:avLst/>
            <a:gdLst/>
            <a:ahLst/>
            <a:cxnLst/>
            <a:rect l="l" t="t" r="r" b="b"/>
            <a:pathLst>
              <a:path w="82550" h="81280">
                <a:moveTo>
                  <a:pt x="41275" y="0"/>
                </a:moveTo>
                <a:lnTo>
                  <a:pt x="25181" y="3186"/>
                </a:lnTo>
                <a:lnTo>
                  <a:pt x="12064" y="11874"/>
                </a:lnTo>
                <a:lnTo>
                  <a:pt x="3234" y="24753"/>
                </a:lnTo>
                <a:lnTo>
                  <a:pt x="0" y="40512"/>
                </a:lnTo>
                <a:lnTo>
                  <a:pt x="3234" y="56272"/>
                </a:lnTo>
                <a:lnTo>
                  <a:pt x="12064" y="69151"/>
                </a:lnTo>
                <a:lnTo>
                  <a:pt x="25181" y="77839"/>
                </a:lnTo>
                <a:lnTo>
                  <a:pt x="41275" y="81025"/>
                </a:lnTo>
                <a:lnTo>
                  <a:pt x="57314" y="77839"/>
                </a:lnTo>
                <a:lnTo>
                  <a:pt x="70437" y="69151"/>
                </a:lnTo>
                <a:lnTo>
                  <a:pt x="79297" y="56272"/>
                </a:lnTo>
                <a:lnTo>
                  <a:pt x="82550" y="40512"/>
                </a:lnTo>
                <a:lnTo>
                  <a:pt x="79297" y="24753"/>
                </a:lnTo>
                <a:lnTo>
                  <a:pt x="70437" y="11874"/>
                </a:lnTo>
                <a:lnTo>
                  <a:pt x="57314" y="3186"/>
                </a:lnTo>
                <a:lnTo>
                  <a:pt x="41275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716276" y="1666875"/>
            <a:ext cx="82550" cy="81280"/>
          </a:xfrm>
          <a:custGeom>
            <a:avLst/>
            <a:gdLst/>
            <a:ahLst/>
            <a:cxnLst/>
            <a:rect l="l" t="t" r="r" b="b"/>
            <a:pathLst>
              <a:path w="82550" h="81280">
                <a:moveTo>
                  <a:pt x="0" y="40512"/>
                </a:moveTo>
                <a:lnTo>
                  <a:pt x="3234" y="24753"/>
                </a:lnTo>
                <a:lnTo>
                  <a:pt x="12064" y="11874"/>
                </a:lnTo>
                <a:lnTo>
                  <a:pt x="25181" y="3186"/>
                </a:lnTo>
                <a:lnTo>
                  <a:pt x="41275" y="0"/>
                </a:lnTo>
                <a:lnTo>
                  <a:pt x="57314" y="3186"/>
                </a:lnTo>
                <a:lnTo>
                  <a:pt x="70437" y="11874"/>
                </a:lnTo>
                <a:lnTo>
                  <a:pt x="79297" y="24753"/>
                </a:lnTo>
                <a:lnTo>
                  <a:pt x="82550" y="40512"/>
                </a:lnTo>
                <a:lnTo>
                  <a:pt x="79297" y="56272"/>
                </a:lnTo>
                <a:lnTo>
                  <a:pt x="70437" y="69151"/>
                </a:lnTo>
                <a:lnTo>
                  <a:pt x="57314" y="77839"/>
                </a:lnTo>
                <a:lnTo>
                  <a:pt x="41275" y="81025"/>
                </a:lnTo>
                <a:lnTo>
                  <a:pt x="25181" y="77839"/>
                </a:lnTo>
                <a:lnTo>
                  <a:pt x="12064" y="69151"/>
                </a:lnTo>
                <a:lnTo>
                  <a:pt x="3234" y="56272"/>
                </a:lnTo>
                <a:lnTo>
                  <a:pt x="0" y="4051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 txBox="1"/>
          <p:nvPr/>
        </p:nvSpPr>
        <p:spPr>
          <a:xfrm>
            <a:off x="6251828" y="1883409"/>
            <a:ext cx="77279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Arial"/>
                <a:cs typeface="Arial"/>
              </a:rPr>
              <a:t>Cases: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7571236" y="1883409"/>
            <a:ext cx="2546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8433062" y="1883409"/>
            <a:ext cx="1657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917244" y="2035809"/>
            <a:ext cx="9658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Controls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4" name="object 144"/>
          <p:cNvSpPr/>
          <p:nvPr/>
        </p:nvSpPr>
        <p:spPr>
          <a:xfrm>
            <a:off x="7162800" y="1924050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142875" y="0"/>
                </a:moveTo>
                <a:lnTo>
                  <a:pt x="97731" y="7287"/>
                </a:lnTo>
                <a:lnTo>
                  <a:pt x="58512" y="27578"/>
                </a:lnTo>
                <a:lnTo>
                  <a:pt x="27578" y="58512"/>
                </a:lnTo>
                <a:lnTo>
                  <a:pt x="7287" y="97731"/>
                </a:lnTo>
                <a:lnTo>
                  <a:pt x="0" y="142875"/>
                </a:lnTo>
                <a:lnTo>
                  <a:pt x="7287" y="188018"/>
                </a:lnTo>
                <a:lnTo>
                  <a:pt x="27578" y="227237"/>
                </a:lnTo>
                <a:lnTo>
                  <a:pt x="58512" y="258171"/>
                </a:lnTo>
                <a:lnTo>
                  <a:pt x="97731" y="278462"/>
                </a:lnTo>
                <a:lnTo>
                  <a:pt x="142875" y="285750"/>
                </a:lnTo>
                <a:lnTo>
                  <a:pt x="188018" y="278462"/>
                </a:lnTo>
                <a:lnTo>
                  <a:pt x="227237" y="258171"/>
                </a:lnTo>
                <a:lnTo>
                  <a:pt x="258171" y="227237"/>
                </a:lnTo>
                <a:lnTo>
                  <a:pt x="278462" y="188018"/>
                </a:lnTo>
                <a:lnTo>
                  <a:pt x="285750" y="142875"/>
                </a:lnTo>
                <a:lnTo>
                  <a:pt x="278462" y="97731"/>
                </a:lnTo>
                <a:lnTo>
                  <a:pt x="258171" y="58512"/>
                </a:lnTo>
                <a:lnTo>
                  <a:pt x="227237" y="27578"/>
                </a:lnTo>
                <a:lnTo>
                  <a:pt x="188018" y="7287"/>
                </a:lnTo>
                <a:lnTo>
                  <a:pt x="142875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7162800" y="1924050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0" y="142875"/>
                </a:moveTo>
                <a:lnTo>
                  <a:pt x="7287" y="97731"/>
                </a:lnTo>
                <a:lnTo>
                  <a:pt x="27578" y="58512"/>
                </a:lnTo>
                <a:lnTo>
                  <a:pt x="58512" y="27578"/>
                </a:lnTo>
                <a:lnTo>
                  <a:pt x="97731" y="7287"/>
                </a:lnTo>
                <a:lnTo>
                  <a:pt x="142875" y="0"/>
                </a:lnTo>
                <a:lnTo>
                  <a:pt x="188018" y="7287"/>
                </a:lnTo>
                <a:lnTo>
                  <a:pt x="227237" y="27578"/>
                </a:lnTo>
                <a:lnTo>
                  <a:pt x="258171" y="58512"/>
                </a:lnTo>
                <a:lnTo>
                  <a:pt x="278462" y="97731"/>
                </a:lnTo>
                <a:lnTo>
                  <a:pt x="285750" y="142875"/>
                </a:lnTo>
                <a:lnTo>
                  <a:pt x="278462" y="188018"/>
                </a:lnTo>
                <a:lnTo>
                  <a:pt x="258171" y="227237"/>
                </a:lnTo>
                <a:lnTo>
                  <a:pt x="227237" y="258171"/>
                </a:lnTo>
                <a:lnTo>
                  <a:pt x="188018" y="278462"/>
                </a:lnTo>
                <a:lnTo>
                  <a:pt x="142875" y="285750"/>
                </a:lnTo>
                <a:lnTo>
                  <a:pt x="97731" y="278462"/>
                </a:lnTo>
                <a:lnTo>
                  <a:pt x="58512" y="258171"/>
                </a:lnTo>
                <a:lnTo>
                  <a:pt x="27578" y="227237"/>
                </a:lnTo>
                <a:lnTo>
                  <a:pt x="7287" y="188018"/>
                </a:lnTo>
                <a:lnTo>
                  <a:pt x="0" y="1428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8001000" y="1924050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142875" y="0"/>
                </a:moveTo>
                <a:lnTo>
                  <a:pt x="97731" y="7287"/>
                </a:lnTo>
                <a:lnTo>
                  <a:pt x="58512" y="27578"/>
                </a:lnTo>
                <a:lnTo>
                  <a:pt x="27578" y="58512"/>
                </a:lnTo>
                <a:lnTo>
                  <a:pt x="7287" y="97731"/>
                </a:lnTo>
                <a:lnTo>
                  <a:pt x="0" y="142875"/>
                </a:lnTo>
                <a:lnTo>
                  <a:pt x="7287" y="188018"/>
                </a:lnTo>
                <a:lnTo>
                  <a:pt x="27578" y="227237"/>
                </a:lnTo>
                <a:lnTo>
                  <a:pt x="58512" y="258171"/>
                </a:lnTo>
                <a:lnTo>
                  <a:pt x="97731" y="278462"/>
                </a:lnTo>
                <a:lnTo>
                  <a:pt x="142875" y="285750"/>
                </a:lnTo>
                <a:lnTo>
                  <a:pt x="188018" y="278462"/>
                </a:lnTo>
                <a:lnTo>
                  <a:pt x="227237" y="258171"/>
                </a:lnTo>
                <a:lnTo>
                  <a:pt x="258171" y="227237"/>
                </a:lnTo>
                <a:lnTo>
                  <a:pt x="278462" y="188018"/>
                </a:lnTo>
                <a:lnTo>
                  <a:pt x="285750" y="142875"/>
                </a:lnTo>
                <a:lnTo>
                  <a:pt x="278462" y="97731"/>
                </a:lnTo>
                <a:lnTo>
                  <a:pt x="258171" y="58512"/>
                </a:lnTo>
                <a:lnTo>
                  <a:pt x="227237" y="27578"/>
                </a:lnTo>
                <a:lnTo>
                  <a:pt x="188018" y="7287"/>
                </a:lnTo>
                <a:lnTo>
                  <a:pt x="142875" y="0"/>
                </a:lnTo>
                <a:close/>
              </a:path>
            </a:pathLst>
          </a:custGeom>
          <a:solidFill>
            <a:srgbClr val="FF99FF">
              <a:alpha val="8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8001000" y="1924050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0" y="142875"/>
                </a:moveTo>
                <a:lnTo>
                  <a:pt x="7287" y="97731"/>
                </a:lnTo>
                <a:lnTo>
                  <a:pt x="27578" y="58512"/>
                </a:lnTo>
                <a:lnTo>
                  <a:pt x="58512" y="27578"/>
                </a:lnTo>
                <a:lnTo>
                  <a:pt x="97731" y="7287"/>
                </a:lnTo>
                <a:lnTo>
                  <a:pt x="142875" y="0"/>
                </a:lnTo>
                <a:lnTo>
                  <a:pt x="188018" y="7287"/>
                </a:lnTo>
                <a:lnTo>
                  <a:pt x="227237" y="27578"/>
                </a:lnTo>
                <a:lnTo>
                  <a:pt x="258171" y="58512"/>
                </a:lnTo>
                <a:lnTo>
                  <a:pt x="278462" y="97731"/>
                </a:lnTo>
                <a:lnTo>
                  <a:pt x="285750" y="142875"/>
                </a:lnTo>
                <a:lnTo>
                  <a:pt x="278462" y="188018"/>
                </a:lnTo>
                <a:lnTo>
                  <a:pt x="258171" y="227237"/>
                </a:lnTo>
                <a:lnTo>
                  <a:pt x="227237" y="258171"/>
                </a:lnTo>
                <a:lnTo>
                  <a:pt x="188018" y="278462"/>
                </a:lnTo>
                <a:lnTo>
                  <a:pt x="142875" y="285750"/>
                </a:lnTo>
                <a:lnTo>
                  <a:pt x="97731" y="278462"/>
                </a:lnTo>
                <a:lnTo>
                  <a:pt x="58512" y="258171"/>
                </a:lnTo>
                <a:lnTo>
                  <a:pt x="27578" y="227237"/>
                </a:lnTo>
                <a:lnTo>
                  <a:pt x="7287" y="188018"/>
                </a:lnTo>
                <a:lnTo>
                  <a:pt x="0" y="1428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0480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of Control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1916831"/>
            <a:ext cx="8080017" cy="4596377"/>
          </a:xfrm>
        </p:spPr>
        <p:txBody>
          <a:bodyPr/>
          <a:lstStyle/>
          <a:p>
            <a:r>
              <a:rPr lang="en-US" dirty="0"/>
              <a:t>Same community</a:t>
            </a:r>
          </a:p>
          <a:p>
            <a:r>
              <a:rPr lang="en-US" dirty="0"/>
              <a:t>Patients in the same hospital</a:t>
            </a:r>
          </a:p>
          <a:p>
            <a:r>
              <a:rPr lang="en-US" dirty="0"/>
              <a:t>Individuals who reside in the same neighborhood</a:t>
            </a:r>
          </a:p>
          <a:p>
            <a:r>
              <a:rPr lang="en-US" dirty="0"/>
              <a:t>Siblings, or associates of the cases</a:t>
            </a:r>
          </a:p>
        </p:txBody>
      </p:sp>
    </p:spTree>
    <p:extLst>
      <p:ext uri="{BB962C8B-B14F-4D97-AF65-F5344CB8AC3E}">
        <p14:creationId xmlns:p14="http://schemas.microsoft.com/office/powerpoint/2010/main" val="22179277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of Controls: Hospitalized Patients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cases are hospital-recruited, source population is the catchment population of the hospital</a:t>
            </a:r>
          </a:p>
          <a:p>
            <a:r>
              <a:rPr lang="en-US" dirty="0">
                <a:solidFill>
                  <a:srgbClr val="FF0000"/>
                </a:solidFill>
              </a:rPr>
              <a:t>Catchment population: </a:t>
            </a:r>
            <a:r>
              <a:rPr lang="en-US" dirty="0"/>
              <a:t>all the people who would have been identified as cases if they had developed the disease.</a:t>
            </a:r>
          </a:p>
          <a:p>
            <a:r>
              <a:rPr lang="en-US" dirty="0"/>
              <a:t>One approach is to select controls who have a different illness and are treated at the same hospital, also known as hospital, clinic, or diseased controls.</a:t>
            </a:r>
          </a:p>
        </p:txBody>
      </p:sp>
    </p:spTree>
    <p:extLst>
      <p:ext uri="{BB962C8B-B14F-4D97-AF65-F5344CB8AC3E}">
        <p14:creationId xmlns:p14="http://schemas.microsoft.com/office/powerpoint/2010/main" val="13488596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of Controls: Hospitalized Patients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3311" y="2195914"/>
            <a:ext cx="4148648" cy="46839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>
                <a:solidFill>
                  <a:schemeClr val="accent6"/>
                </a:solidFill>
              </a:rPr>
              <a:t>Advantages:</a:t>
            </a:r>
          </a:p>
          <a:p>
            <a:r>
              <a:rPr lang="en-US" dirty="0"/>
              <a:t>Convenient and relatively inexpensive</a:t>
            </a:r>
          </a:p>
          <a:p>
            <a:r>
              <a:rPr lang="en-US" dirty="0"/>
              <a:t>Cases and controls are likely to be similar in their accuracy of recall</a:t>
            </a:r>
          </a:p>
          <a:p>
            <a:r>
              <a:rPr lang="en-US" dirty="0"/>
              <a:t>Generally high level of cooperation of subjects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5AA7A39-38CF-4BF6-A7A5-83E41400B633}"/>
              </a:ext>
            </a:extLst>
          </p:cNvPr>
          <p:cNvSpPr txBox="1">
            <a:spLocks/>
          </p:cNvSpPr>
          <p:nvPr/>
        </p:nvSpPr>
        <p:spPr>
          <a:xfrm>
            <a:off x="4667355" y="2204864"/>
            <a:ext cx="4148648" cy="4683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>
                <a:solidFill>
                  <a:srgbClr val="C00000"/>
                </a:solidFill>
              </a:rPr>
              <a:t>Disadvantages: (both selection bias scenarios):</a:t>
            </a:r>
          </a:p>
          <a:p>
            <a:r>
              <a:rPr lang="en-US" dirty="0"/>
              <a:t>Disease for which controls are hospitalized may be associated with exposures under study</a:t>
            </a:r>
          </a:p>
          <a:p>
            <a:endParaRPr lang="en-US" dirty="0"/>
          </a:p>
          <a:p>
            <a:r>
              <a:rPr lang="en-US" dirty="0"/>
              <a:t>Selection factors that lead to hospitalization may differ between cases and controls (referral patterns)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279A32B-4428-4A5C-807B-BC71A1E24C43}"/>
              </a:ext>
            </a:extLst>
          </p:cNvPr>
          <p:cNvCxnSpPr/>
          <p:nvPr/>
        </p:nvCxnSpPr>
        <p:spPr>
          <a:xfrm>
            <a:off x="4427984" y="1988840"/>
            <a:ext cx="0" cy="3456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8518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Case-Control Analysis</a:t>
            </a:r>
          </a:p>
        </p:txBody>
      </p:sp>
      <p:sp>
        <p:nvSpPr>
          <p:cNvPr id="3" name="object 3"/>
          <p:cNvSpPr/>
          <p:nvPr/>
        </p:nvSpPr>
        <p:spPr>
          <a:xfrm>
            <a:off x="5788025" y="4732273"/>
            <a:ext cx="0" cy="522605"/>
          </a:xfrm>
          <a:custGeom>
            <a:avLst/>
            <a:gdLst/>
            <a:ahLst/>
            <a:cxnLst/>
            <a:rect l="l" t="t" r="r" b="b"/>
            <a:pathLst>
              <a:path h="522604">
                <a:moveTo>
                  <a:pt x="0" y="0"/>
                </a:moveTo>
                <a:lnTo>
                  <a:pt x="0" y="5223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03900" y="4837048"/>
            <a:ext cx="154305" cy="120650"/>
          </a:xfrm>
          <a:custGeom>
            <a:avLst/>
            <a:gdLst/>
            <a:ahLst/>
            <a:cxnLst/>
            <a:rect l="l" t="t" r="r" b="b"/>
            <a:pathLst>
              <a:path w="154304" h="120650">
                <a:moveTo>
                  <a:pt x="0" y="120650"/>
                </a:moveTo>
                <a:lnTo>
                  <a:pt x="15405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76951" y="4756150"/>
            <a:ext cx="190500" cy="201930"/>
          </a:xfrm>
          <a:custGeom>
            <a:avLst/>
            <a:gdLst/>
            <a:ahLst/>
            <a:cxnLst/>
            <a:rect l="l" t="t" r="r" b="b"/>
            <a:pathLst>
              <a:path w="190500" h="201929">
                <a:moveTo>
                  <a:pt x="190500" y="201549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70525" y="5264150"/>
            <a:ext cx="307975" cy="282575"/>
          </a:xfrm>
          <a:custGeom>
            <a:avLst/>
            <a:gdLst/>
            <a:ahLst/>
            <a:cxnLst/>
            <a:rect l="l" t="t" r="r" b="b"/>
            <a:pathLst>
              <a:path w="307975" h="282575">
                <a:moveTo>
                  <a:pt x="307975" y="0"/>
                </a:moveTo>
                <a:lnTo>
                  <a:pt x="0" y="2825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94375" y="5267325"/>
            <a:ext cx="262255" cy="295275"/>
          </a:xfrm>
          <a:custGeom>
            <a:avLst/>
            <a:gdLst/>
            <a:ahLst/>
            <a:cxnLst/>
            <a:rect l="l" t="t" r="r" b="b"/>
            <a:pathLst>
              <a:path w="262254" h="295275">
                <a:moveTo>
                  <a:pt x="0" y="0"/>
                </a:moveTo>
                <a:lnTo>
                  <a:pt x="262000" y="2952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42178" y="4585970"/>
            <a:ext cx="114300" cy="92075"/>
          </a:xfrm>
          <a:custGeom>
            <a:avLst/>
            <a:gdLst/>
            <a:ahLst/>
            <a:cxnLst/>
            <a:rect l="l" t="t" r="r" b="b"/>
            <a:pathLst>
              <a:path w="114300" h="92075">
                <a:moveTo>
                  <a:pt x="113919" y="0"/>
                </a:moveTo>
                <a:lnTo>
                  <a:pt x="97954" y="32585"/>
                </a:lnTo>
                <a:lnTo>
                  <a:pt x="82216" y="61325"/>
                </a:lnTo>
                <a:lnTo>
                  <a:pt x="66930" y="82421"/>
                </a:lnTo>
                <a:lnTo>
                  <a:pt x="52324" y="92074"/>
                </a:lnTo>
                <a:lnTo>
                  <a:pt x="37326" y="84070"/>
                </a:lnTo>
                <a:lnTo>
                  <a:pt x="22256" y="62229"/>
                </a:lnTo>
                <a:lnTo>
                  <a:pt x="9140" y="37532"/>
                </a:lnTo>
                <a:lnTo>
                  <a:pt x="0" y="2095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11825" y="4498975"/>
            <a:ext cx="78105" cy="81280"/>
          </a:xfrm>
          <a:custGeom>
            <a:avLst/>
            <a:gdLst/>
            <a:ahLst/>
            <a:cxnLst/>
            <a:rect l="l" t="t" r="r" b="b"/>
            <a:pathLst>
              <a:path w="78104" h="81279">
                <a:moveTo>
                  <a:pt x="38862" y="0"/>
                </a:moveTo>
                <a:lnTo>
                  <a:pt x="23735" y="3186"/>
                </a:lnTo>
                <a:lnTo>
                  <a:pt x="11382" y="11874"/>
                </a:lnTo>
                <a:lnTo>
                  <a:pt x="3053" y="24753"/>
                </a:lnTo>
                <a:lnTo>
                  <a:pt x="0" y="40512"/>
                </a:lnTo>
                <a:lnTo>
                  <a:pt x="3053" y="56272"/>
                </a:lnTo>
                <a:lnTo>
                  <a:pt x="11382" y="69151"/>
                </a:lnTo>
                <a:lnTo>
                  <a:pt x="23735" y="77839"/>
                </a:lnTo>
                <a:lnTo>
                  <a:pt x="38862" y="81025"/>
                </a:lnTo>
                <a:lnTo>
                  <a:pt x="54008" y="77839"/>
                </a:lnTo>
                <a:lnTo>
                  <a:pt x="66405" y="69151"/>
                </a:lnTo>
                <a:lnTo>
                  <a:pt x="74777" y="56272"/>
                </a:lnTo>
                <a:lnTo>
                  <a:pt x="77850" y="40512"/>
                </a:lnTo>
                <a:lnTo>
                  <a:pt x="74777" y="24753"/>
                </a:lnTo>
                <a:lnTo>
                  <a:pt x="66405" y="11874"/>
                </a:lnTo>
                <a:lnTo>
                  <a:pt x="54008" y="3186"/>
                </a:lnTo>
                <a:lnTo>
                  <a:pt x="3886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11825" y="4498975"/>
            <a:ext cx="78105" cy="81280"/>
          </a:xfrm>
          <a:custGeom>
            <a:avLst/>
            <a:gdLst/>
            <a:ahLst/>
            <a:cxnLst/>
            <a:rect l="l" t="t" r="r" b="b"/>
            <a:pathLst>
              <a:path w="78104" h="81279">
                <a:moveTo>
                  <a:pt x="0" y="40512"/>
                </a:moveTo>
                <a:lnTo>
                  <a:pt x="3053" y="24753"/>
                </a:lnTo>
                <a:lnTo>
                  <a:pt x="11382" y="11874"/>
                </a:lnTo>
                <a:lnTo>
                  <a:pt x="23735" y="3186"/>
                </a:lnTo>
                <a:lnTo>
                  <a:pt x="38862" y="0"/>
                </a:lnTo>
                <a:lnTo>
                  <a:pt x="54008" y="3186"/>
                </a:lnTo>
                <a:lnTo>
                  <a:pt x="66405" y="11874"/>
                </a:lnTo>
                <a:lnTo>
                  <a:pt x="74777" y="24753"/>
                </a:lnTo>
                <a:lnTo>
                  <a:pt x="77850" y="40512"/>
                </a:lnTo>
                <a:lnTo>
                  <a:pt x="74777" y="56272"/>
                </a:lnTo>
                <a:lnTo>
                  <a:pt x="66405" y="69151"/>
                </a:lnTo>
                <a:lnTo>
                  <a:pt x="54008" y="77839"/>
                </a:lnTo>
                <a:lnTo>
                  <a:pt x="38862" y="81025"/>
                </a:lnTo>
                <a:lnTo>
                  <a:pt x="23735" y="77839"/>
                </a:lnTo>
                <a:lnTo>
                  <a:pt x="11382" y="69151"/>
                </a:lnTo>
                <a:lnTo>
                  <a:pt x="3053" y="56272"/>
                </a:lnTo>
                <a:lnTo>
                  <a:pt x="0" y="4051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803900" y="4498975"/>
            <a:ext cx="78105" cy="81280"/>
          </a:xfrm>
          <a:custGeom>
            <a:avLst/>
            <a:gdLst/>
            <a:ahLst/>
            <a:cxnLst/>
            <a:rect l="l" t="t" r="r" b="b"/>
            <a:pathLst>
              <a:path w="78104" h="81279">
                <a:moveTo>
                  <a:pt x="38862" y="0"/>
                </a:moveTo>
                <a:lnTo>
                  <a:pt x="23735" y="3186"/>
                </a:lnTo>
                <a:lnTo>
                  <a:pt x="11382" y="11874"/>
                </a:lnTo>
                <a:lnTo>
                  <a:pt x="3053" y="24753"/>
                </a:lnTo>
                <a:lnTo>
                  <a:pt x="0" y="40512"/>
                </a:lnTo>
                <a:lnTo>
                  <a:pt x="3053" y="56272"/>
                </a:lnTo>
                <a:lnTo>
                  <a:pt x="11382" y="69151"/>
                </a:lnTo>
                <a:lnTo>
                  <a:pt x="23735" y="77839"/>
                </a:lnTo>
                <a:lnTo>
                  <a:pt x="38862" y="81025"/>
                </a:lnTo>
                <a:lnTo>
                  <a:pt x="54008" y="77839"/>
                </a:lnTo>
                <a:lnTo>
                  <a:pt x="66405" y="69151"/>
                </a:lnTo>
                <a:lnTo>
                  <a:pt x="74777" y="56272"/>
                </a:lnTo>
                <a:lnTo>
                  <a:pt x="77850" y="40512"/>
                </a:lnTo>
                <a:lnTo>
                  <a:pt x="74777" y="24753"/>
                </a:lnTo>
                <a:lnTo>
                  <a:pt x="66405" y="11874"/>
                </a:lnTo>
                <a:lnTo>
                  <a:pt x="54008" y="3186"/>
                </a:lnTo>
                <a:lnTo>
                  <a:pt x="3886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03900" y="4498975"/>
            <a:ext cx="78105" cy="81280"/>
          </a:xfrm>
          <a:custGeom>
            <a:avLst/>
            <a:gdLst/>
            <a:ahLst/>
            <a:cxnLst/>
            <a:rect l="l" t="t" r="r" b="b"/>
            <a:pathLst>
              <a:path w="78104" h="81279">
                <a:moveTo>
                  <a:pt x="0" y="40512"/>
                </a:moveTo>
                <a:lnTo>
                  <a:pt x="3053" y="24753"/>
                </a:lnTo>
                <a:lnTo>
                  <a:pt x="11382" y="11874"/>
                </a:lnTo>
                <a:lnTo>
                  <a:pt x="23735" y="3186"/>
                </a:lnTo>
                <a:lnTo>
                  <a:pt x="38862" y="0"/>
                </a:lnTo>
                <a:lnTo>
                  <a:pt x="54008" y="3186"/>
                </a:lnTo>
                <a:lnTo>
                  <a:pt x="66405" y="11874"/>
                </a:lnTo>
                <a:lnTo>
                  <a:pt x="74777" y="24753"/>
                </a:lnTo>
                <a:lnTo>
                  <a:pt x="77850" y="40512"/>
                </a:lnTo>
                <a:lnTo>
                  <a:pt x="74777" y="56272"/>
                </a:lnTo>
                <a:lnTo>
                  <a:pt x="66405" y="69151"/>
                </a:lnTo>
                <a:lnTo>
                  <a:pt x="54008" y="77839"/>
                </a:lnTo>
                <a:lnTo>
                  <a:pt x="38862" y="81025"/>
                </a:lnTo>
                <a:lnTo>
                  <a:pt x="23735" y="77839"/>
                </a:lnTo>
                <a:lnTo>
                  <a:pt x="11382" y="69151"/>
                </a:lnTo>
                <a:lnTo>
                  <a:pt x="3053" y="56272"/>
                </a:lnTo>
                <a:lnTo>
                  <a:pt x="0" y="4051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58560" y="4057015"/>
            <a:ext cx="71755" cy="75565"/>
          </a:xfrm>
          <a:custGeom>
            <a:avLst/>
            <a:gdLst/>
            <a:ahLst/>
            <a:cxnLst/>
            <a:rect l="l" t="t" r="r" b="b"/>
            <a:pathLst>
              <a:path w="71754" h="75564">
                <a:moveTo>
                  <a:pt x="35813" y="0"/>
                </a:moveTo>
                <a:lnTo>
                  <a:pt x="21859" y="2966"/>
                </a:lnTo>
                <a:lnTo>
                  <a:pt x="10477" y="11064"/>
                </a:lnTo>
                <a:lnTo>
                  <a:pt x="2809" y="23092"/>
                </a:lnTo>
                <a:lnTo>
                  <a:pt x="0" y="37846"/>
                </a:lnTo>
                <a:lnTo>
                  <a:pt x="2809" y="52526"/>
                </a:lnTo>
                <a:lnTo>
                  <a:pt x="10477" y="64516"/>
                </a:lnTo>
                <a:lnTo>
                  <a:pt x="21859" y="72600"/>
                </a:lnTo>
                <a:lnTo>
                  <a:pt x="35813" y="75565"/>
                </a:lnTo>
                <a:lnTo>
                  <a:pt x="49787" y="72600"/>
                </a:lnTo>
                <a:lnTo>
                  <a:pt x="61213" y="64516"/>
                </a:lnTo>
                <a:lnTo>
                  <a:pt x="68925" y="52526"/>
                </a:lnTo>
                <a:lnTo>
                  <a:pt x="71754" y="37846"/>
                </a:lnTo>
                <a:lnTo>
                  <a:pt x="68925" y="23092"/>
                </a:lnTo>
                <a:lnTo>
                  <a:pt x="61213" y="11064"/>
                </a:lnTo>
                <a:lnTo>
                  <a:pt x="49787" y="2966"/>
                </a:lnTo>
                <a:lnTo>
                  <a:pt x="35813" y="0"/>
                </a:lnTo>
                <a:close/>
              </a:path>
            </a:pathLst>
          </a:custGeom>
          <a:solidFill>
            <a:srgbClr val="AEBE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58560" y="4057015"/>
            <a:ext cx="71755" cy="75565"/>
          </a:xfrm>
          <a:custGeom>
            <a:avLst/>
            <a:gdLst/>
            <a:ahLst/>
            <a:cxnLst/>
            <a:rect l="l" t="t" r="r" b="b"/>
            <a:pathLst>
              <a:path w="71754" h="75564">
                <a:moveTo>
                  <a:pt x="0" y="37846"/>
                </a:moveTo>
                <a:lnTo>
                  <a:pt x="2809" y="23092"/>
                </a:lnTo>
                <a:lnTo>
                  <a:pt x="10477" y="11064"/>
                </a:lnTo>
                <a:lnTo>
                  <a:pt x="21859" y="2966"/>
                </a:lnTo>
                <a:lnTo>
                  <a:pt x="35813" y="0"/>
                </a:lnTo>
                <a:lnTo>
                  <a:pt x="49787" y="2966"/>
                </a:lnTo>
                <a:lnTo>
                  <a:pt x="61213" y="11064"/>
                </a:lnTo>
                <a:lnTo>
                  <a:pt x="68925" y="23092"/>
                </a:lnTo>
                <a:lnTo>
                  <a:pt x="71754" y="37846"/>
                </a:lnTo>
                <a:lnTo>
                  <a:pt x="68925" y="52526"/>
                </a:lnTo>
                <a:lnTo>
                  <a:pt x="61213" y="64516"/>
                </a:lnTo>
                <a:lnTo>
                  <a:pt x="49787" y="72600"/>
                </a:lnTo>
                <a:lnTo>
                  <a:pt x="35813" y="75565"/>
                </a:lnTo>
                <a:lnTo>
                  <a:pt x="21859" y="72600"/>
                </a:lnTo>
                <a:lnTo>
                  <a:pt x="10477" y="64516"/>
                </a:lnTo>
                <a:lnTo>
                  <a:pt x="2809" y="52526"/>
                </a:lnTo>
                <a:lnTo>
                  <a:pt x="0" y="3784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02071" y="4283709"/>
            <a:ext cx="71755" cy="75565"/>
          </a:xfrm>
          <a:custGeom>
            <a:avLst/>
            <a:gdLst/>
            <a:ahLst/>
            <a:cxnLst/>
            <a:rect l="l" t="t" r="r" b="b"/>
            <a:pathLst>
              <a:path w="71754" h="75564">
                <a:moveTo>
                  <a:pt x="35813" y="0"/>
                </a:moveTo>
                <a:lnTo>
                  <a:pt x="21859" y="2966"/>
                </a:lnTo>
                <a:lnTo>
                  <a:pt x="10477" y="11064"/>
                </a:lnTo>
                <a:lnTo>
                  <a:pt x="2809" y="23092"/>
                </a:lnTo>
                <a:lnTo>
                  <a:pt x="0" y="37845"/>
                </a:lnTo>
                <a:lnTo>
                  <a:pt x="2809" y="52526"/>
                </a:lnTo>
                <a:lnTo>
                  <a:pt x="10477" y="64515"/>
                </a:lnTo>
                <a:lnTo>
                  <a:pt x="21859" y="72600"/>
                </a:lnTo>
                <a:lnTo>
                  <a:pt x="35813" y="75564"/>
                </a:lnTo>
                <a:lnTo>
                  <a:pt x="49787" y="72600"/>
                </a:lnTo>
                <a:lnTo>
                  <a:pt x="61213" y="64515"/>
                </a:lnTo>
                <a:lnTo>
                  <a:pt x="68925" y="52526"/>
                </a:lnTo>
                <a:lnTo>
                  <a:pt x="71754" y="37845"/>
                </a:lnTo>
                <a:lnTo>
                  <a:pt x="68925" y="23092"/>
                </a:lnTo>
                <a:lnTo>
                  <a:pt x="61213" y="11064"/>
                </a:lnTo>
                <a:lnTo>
                  <a:pt x="49787" y="2966"/>
                </a:lnTo>
                <a:lnTo>
                  <a:pt x="35813" y="0"/>
                </a:lnTo>
                <a:close/>
              </a:path>
            </a:pathLst>
          </a:custGeom>
          <a:solidFill>
            <a:srgbClr val="AEBE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902071" y="4283709"/>
            <a:ext cx="71755" cy="75565"/>
          </a:xfrm>
          <a:custGeom>
            <a:avLst/>
            <a:gdLst/>
            <a:ahLst/>
            <a:cxnLst/>
            <a:rect l="l" t="t" r="r" b="b"/>
            <a:pathLst>
              <a:path w="71754" h="75564">
                <a:moveTo>
                  <a:pt x="0" y="37845"/>
                </a:moveTo>
                <a:lnTo>
                  <a:pt x="2809" y="23092"/>
                </a:lnTo>
                <a:lnTo>
                  <a:pt x="10477" y="11064"/>
                </a:lnTo>
                <a:lnTo>
                  <a:pt x="21859" y="2966"/>
                </a:lnTo>
                <a:lnTo>
                  <a:pt x="35813" y="0"/>
                </a:lnTo>
                <a:lnTo>
                  <a:pt x="49787" y="2966"/>
                </a:lnTo>
                <a:lnTo>
                  <a:pt x="61213" y="11064"/>
                </a:lnTo>
                <a:lnTo>
                  <a:pt x="68925" y="23092"/>
                </a:lnTo>
                <a:lnTo>
                  <a:pt x="71754" y="37845"/>
                </a:lnTo>
                <a:lnTo>
                  <a:pt x="68925" y="52526"/>
                </a:lnTo>
                <a:lnTo>
                  <a:pt x="61213" y="64515"/>
                </a:lnTo>
                <a:lnTo>
                  <a:pt x="49787" y="72600"/>
                </a:lnTo>
                <a:lnTo>
                  <a:pt x="35813" y="75564"/>
                </a:lnTo>
                <a:lnTo>
                  <a:pt x="21859" y="72600"/>
                </a:lnTo>
                <a:lnTo>
                  <a:pt x="10477" y="64515"/>
                </a:lnTo>
                <a:lnTo>
                  <a:pt x="2809" y="52526"/>
                </a:lnTo>
                <a:lnTo>
                  <a:pt x="0" y="3784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15051" y="4132579"/>
            <a:ext cx="71755" cy="75565"/>
          </a:xfrm>
          <a:custGeom>
            <a:avLst/>
            <a:gdLst/>
            <a:ahLst/>
            <a:cxnLst/>
            <a:rect l="l" t="t" r="r" b="b"/>
            <a:pathLst>
              <a:path w="71754" h="75564">
                <a:moveTo>
                  <a:pt x="35813" y="0"/>
                </a:moveTo>
                <a:lnTo>
                  <a:pt x="21859" y="2964"/>
                </a:lnTo>
                <a:lnTo>
                  <a:pt x="10477" y="11049"/>
                </a:lnTo>
                <a:lnTo>
                  <a:pt x="2809" y="23038"/>
                </a:lnTo>
                <a:lnTo>
                  <a:pt x="0" y="37719"/>
                </a:lnTo>
                <a:lnTo>
                  <a:pt x="2809" y="52472"/>
                </a:lnTo>
                <a:lnTo>
                  <a:pt x="10477" y="64500"/>
                </a:lnTo>
                <a:lnTo>
                  <a:pt x="21859" y="72598"/>
                </a:lnTo>
                <a:lnTo>
                  <a:pt x="35813" y="75565"/>
                </a:lnTo>
                <a:lnTo>
                  <a:pt x="49787" y="72598"/>
                </a:lnTo>
                <a:lnTo>
                  <a:pt x="61213" y="64500"/>
                </a:lnTo>
                <a:lnTo>
                  <a:pt x="68925" y="52472"/>
                </a:lnTo>
                <a:lnTo>
                  <a:pt x="71754" y="37719"/>
                </a:lnTo>
                <a:lnTo>
                  <a:pt x="68925" y="23038"/>
                </a:lnTo>
                <a:lnTo>
                  <a:pt x="61213" y="11049"/>
                </a:lnTo>
                <a:lnTo>
                  <a:pt x="49787" y="2964"/>
                </a:lnTo>
                <a:lnTo>
                  <a:pt x="35813" y="0"/>
                </a:lnTo>
                <a:close/>
              </a:path>
            </a:pathLst>
          </a:custGeom>
          <a:solidFill>
            <a:srgbClr val="AEBE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15051" y="4132579"/>
            <a:ext cx="71755" cy="75565"/>
          </a:xfrm>
          <a:custGeom>
            <a:avLst/>
            <a:gdLst/>
            <a:ahLst/>
            <a:cxnLst/>
            <a:rect l="l" t="t" r="r" b="b"/>
            <a:pathLst>
              <a:path w="71754" h="75564">
                <a:moveTo>
                  <a:pt x="0" y="37719"/>
                </a:moveTo>
                <a:lnTo>
                  <a:pt x="2809" y="23038"/>
                </a:lnTo>
                <a:lnTo>
                  <a:pt x="10477" y="11049"/>
                </a:lnTo>
                <a:lnTo>
                  <a:pt x="21859" y="2964"/>
                </a:lnTo>
                <a:lnTo>
                  <a:pt x="35813" y="0"/>
                </a:lnTo>
                <a:lnTo>
                  <a:pt x="49787" y="2964"/>
                </a:lnTo>
                <a:lnTo>
                  <a:pt x="61213" y="11049"/>
                </a:lnTo>
                <a:lnTo>
                  <a:pt x="68925" y="23038"/>
                </a:lnTo>
                <a:lnTo>
                  <a:pt x="71754" y="37719"/>
                </a:lnTo>
                <a:lnTo>
                  <a:pt x="68925" y="52472"/>
                </a:lnTo>
                <a:lnTo>
                  <a:pt x="61213" y="64500"/>
                </a:lnTo>
                <a:lnTo>
                  <a:pt x="49787" y="72598"/>
                </a:lnTo>
                <a:lnTo>
                  <a:pt x="35813" y="75565"/>
                </a:lnTo>
                <a:lnTo>
                  <a:pt x="21859" y="72598"/>
                </a:lnTo>
                <a:lnTo>
                  <a:pt x="10477" y="64500"/>
                </a:lnTo>
                <a:lnTo>
                  <a:pt x="2809" y="52472"/>
                </a:lnTo>
                <a:lnTo>
                  <a:pt x="0" y="3771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02071" y="4132579"/>
            <a:ext cx="71755" cy="75565"/>
          </a:xfrm>
          <a:custGeom>
            <a:avLst/>
            <a:gdLst/>
            <a:ahLst/>
            <a:cxnLst/>
            <a:rect l="l" t="t" r="r" b="b"/>
            <a:pathLst>
              <a:path w="71754" h="75564">
                <a:moveTo>
                  <a:pt x="35813" y="0"/>
                </a:moveTo>
                <a:lnTo>
                  <a:pt x="21859" y="2964"/>
                </a:lnTo>
                <a:lnTo>
                  <a:pt x="10477" y="11049"/>
                </a:lnTo>
                <a:lnTo>
                  <a:pt x="2809" y="23038"/>
                </a:lnTo>
                <a:lnTo>
                  <a:pt x="0" y="37719"/>
                </a:lnTo>
                <a:lnTo>
                  <a:pt x="2809" y="52472"/>
                </a:lnTo>
                <a:lnTo>
                  <a:pt x="10477" y="64500"/>
                </a:lnTo>
                <a:lnTo>
                  <a:pt x="21859" y="72598"/>
                </a:lnTo>
                <a:lnTo>
                  <a:pt x="35813" y="75565"/>
                </a:lnTo>
                <a:lnTo>
                  <a:pt x="49787" y="72598"/>
                </a:lnTo>
                <a:lnTo>
                  <a:pt x="61213" y="64500"/>
                </a:lnTo>
                <a:lnTo>
                  <a:pt x="68925" y="52472"/>
                </a:lnTo>
                <a:lnTo>
                  <a:pt x="71754" y="37719"/>
                </a:lnTo>
                <a:lnTo>
                  <a:pt x="68925" y="23038"/>
                </a:lnTo>
                <a:lnTo>
                  <a:pt x="61213" y="11049"/>
                </a:lnTo>
                <a:lnTo>
                  <a:pt x="49787" y="2964"/>
                </a:lnTo>
                <a:lnTo>
                  <a:pt x="35813" y="0"/>
                </a:lnTo>
                <a:close/>
              </a:path>
            </a:pathLst>
          </a:custGeom>
          <a:solidFill>
            <a:srgbClr val="AEBE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02071" y="4132579"/>
            <a:ext cx="71755" cy="75565"/>
          </a:xfrm>
          <a:custGeom>
            <a:avLst/>
            <a:gdLst/>
            <a:ahLst/>
            <a:cxnLst/>
            <a:rect l="l" t="t" r="r" b="b"/>
            <a:pathLst>
              <a:path w="71754" h="75564">
                <a:moveTo>
                  <a:pt x="0" y="37719"/>
                </a:moveTo>
                <a:lnTo>
                  <a:pt x="2809" y="23038"/>
                </a:lnTo>
                <a:lnTo>
                  <a:pt x="10477" y="11049"/>
                </a:lnTo>
                <a:lnTo>
                  <a:pt x="21859" y="2964"/>
                </a:lnTo>
                <a:lnTo>
                  <a:pt x="35813" y="0"/>
                </a:lnTo>
                <a:lnTo>
                  <a:pt x="49787" y="2964"/>
                </a:lnTo>
                <a:lnTo>
                  <a:pt x="61213" y="11049"/>
                </a:lnTo>
                <a:lnTo>
                  <a:pt x="68925" y="23038"/>
                </a:lnTo>
                <a:lnTo>
                  <a:pt x="71754" y="37719"/>
                </a:lnTo>
                <a:lnTo>
                  <a:pt x="68925" y="52472"/>
                </a:lnTo>
                <a:lnTo>
                  <a:pt x="61213" y="64500"/>
                </a:lnTo>
                <a:lnTo>
                  <a:pt x="49787" y="72598"/>
                </a:lnTo>
                <a:lnTo>
                  <a:pt x="35813" y="75565"/>
                </a:lnTo>
                <a:lnTo>
                  <a:pt x="21859" y="72598"/>
                </a:lnTo>
                <a:lnTo>
                  <a:pt x="10477" y="64500"/>
                </a:lnTo>
                <a:lnTo>
                  <a:pt x="2809" y="52472"/>
                </a:lnTo>
                <a:lnTo>
                  <a:pt x="0" y="3771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58560" y="4208145"/>
            <a:ext cx="71755" cy="75565"/>
          </a:xfrm>
          <a:custGeom>
            <a:avLst/>
            <a:gdLst/>
            <a:ahLst/>
            <a:cxnLst/>
            <a:rect l="l" t="t" r="r" b="b"/>
            <a:pathLst>
              <a:path w="71754" h="75564">
                <a:moveTo>
                  <a:pt x="35813" y="0"/>
                </a:moveTo>
                <a:lnTo>
                  <a:pt x="21859" y="2966"/>
                </a:lnTo>
                <a:lnTo>
                  <a:pt x="10477" y="11064"/>
                </a:lnTo>
                <a:lnTo>
                  <a:pt x="2809" y="23092"/>
                </a:lnTo>
                <a:lnTo>
                  <a:pt x="0" y="37845"/>
                </a:lnTo>
                <a:lnTo>
                  <a:pt x="2809" y="52526"/>
                </a:lnTo>
                <a:lnTo>
                  <a:pt x="10477" y="64515"/>
                </a:lnTo>
                <a:lnTo>
                  <a:pt x="21859" y="72600"/>
                </a:lnTo>
                <a:lnTo>
                  <a:pt x="35813" y="75564"/>
                </a:lnTo>
                <a:lnTo>
                  <a:pt x="49787" y="72600"/>
                </a:lnTo>
                <a:lnTo>
                  <a:pt x="61213" y="64515"/>
                </a:lnTo>
                <a:lnTo>
                  <a:pt x="68925" y="52526"/>
                </a:lnTo>
                <a:lnTo>
                  <a:pt x="71754" y="37845"/>
                </a:lnTo>
                <a:lnTo>
                  <a:pt x="68925" y="23092"/>
                </a:lnTo>
                <a:lnTo>
                  <a:pt x="61213" y="11064"/>
                </a:lnTo>
                <a:lnTo>
                  <a:pt x="49787" y="2966"/>
                </a:lnTo>
                <a:lnTo>
                  <a:pt x="35813" y="0"/>
                </a:lnTo>
                <a:close/>
              </a:path>
            </a:pathLst>
          </a:custGeom>
          <a:solidFill>
            <a:srgbClr val="AEBE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758560" y="4208145"/>
            <a:ext cx="71755" cy="75565"/>
          </a:xfrm>
          <a:custGeom>
            <a:avLst/>
            <a:gdLst/>
            <a:ahLst/>
            <a:cxnLst/>
            <a:rect l="l" t="t" r="r" b="b"/>
            <a:pathLst>
              <a:path w="71754" h="75564">
                <a:moveTo>
                  <a:pt x="0" y="37845"/>
                </a:moveTo>
                <a:lnTo>
                  <a:pt x="2809" y="23092"/>
                </a:lnTo>
                <a:lnTo>
                  <a:pt x="10477" y="11064"/>
                </a:lnTo>
                <a:lnTo>
                  <a:pt x="21859" y="2966"/>
                </a:lnTo>
                <a:lnTo>
                  <a:pt x="35813" y="0"/>
                </a:lnTo>
                <a:lnTo>
                  <a:pt x="49787" y="2966"/>
                </a:lnTo>
                <a:lnTo>
                  <a:pt x="61213" y="11064"/>
                </a:lnTo>
                <a:lnTo>
                  <a:pt x="68925" y="23092"/>
                </a:lnTo>
                <a:lnTo>
                  <a:pt x="71754" y="37845"/>
                </a:lnTo>
                <a:lnTo>
                  <a:pt x="68925" y="52526"/>
                </a:lnTo>
                <a:lnTo>
                  <a:pt x="61213" y="64515"/>
                </a:lnTo>
                <a:lnTo>
                  <a:pt x="49787" y="72600"/>
                </a:lnTo>
                <a:lnTo>
                  <a:pt x="35813" y="75564"/>
                </a:lnTo>
                <a:lnTo>
                  <a:pt x="21859" y="72600"/>
                </a:lnTo>
                <a:lnTo>
                  <a:pt x="10477" y="64515"/>
                </a:lnTo>
                <a:lnTo>
                  <a:pt x="2809" y="52526"/>
                </a:lnTo>
                <a:lnTo>
                  <a:pt x="0" y="3784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758560" y="4283709"/>
            <a:ext cx="71755" cy="75565"/>
          </a:xfrm>
          <a:custGeom>
            <a:avLst/>
            <a:gdLst/>
            <a:ahLst/>
            <a:cxnLst/>
            <a:rect l="l" t="t" r="r" b="b"/>
            <a:pathLst>
              <a:path w="71754" h="75564">
                <a:moveTo>
                  <a:pt x="35813" y="0"/>
                </a:moveTo>
                <a:lnTo>
                  <a:pt x="21859" y="2966"/>
                </a:lnTo>
                <a:lnTo>
                  <a:pt x="10477" y="11064"/>
                </a:lnTo>
                <a:lnTo>
                  <a:pt x="2809" y="23092"/>
                </a:lnTo>
                <a:lnTo>
                  <a:pt x="0" y="37845"/>
                </a:lnTo>
                <a:lnTo>
                  <a:pt x="2809" y="52526"/>
                </a:lnTo>
                <a:lnTo>
                  <a:pt x="10477" y="64515"/>
                </a:lnTo>
                <a:lnTo>
                  <a:pt x="21859" y="72600"/>
                </a:lnTo>
                <a:lnTo>
                  <a:pt x="35813" y="75564"/>
                </a:lnTo>
                <a:lnTo>
                  <a:pt x="49787" y="72600"/>
                </a:lnTo>
                <a:lnTo>
                  <a:pt x="61213" y="64515"/>
                </a:lnTo>
                <a:lnTo>
                  <a:pt x="68925" y="52526"/>
                </a:lnTo>
                <a:lnTo>
                  <a:pt x="71754" y="37845"/>
                </a:lnTo>
                <a:lnTo>
                  <a:pt x="68925" y="23092"/>
                </a:lnTo>
                <a:lnTo>
                  <a:pt x="61213" y="11064"/>
                </a:lnTo>
                <a:lnTo>
                  <a:pt x="49787" y="2966"/>
                </a:lnTo>
                <a:lnTo>
                  <a:pt x="35813" y="0"/>
                </a:lnTo>
                <a:close/>
              </a:path>
            </a:pathLst>
          </a:custGeom>
          <a:solidFill>
            <a:srgbClr val="AEBE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758560" y="4283709"/>
            <a:ext cx="71755" cy="75565"/>
          </a:xfrm>
          <a:custGeom>
            <a:avLst/>
            <a:gdLst/>
            <a:ahLst/>
            <a:cxnLst/>
            <a:rect l="l" t="t" r="r" b="b"/>
            <a:pathLst>
              <a:path w="71754" h="75564">
                <a:moveTo>
                  <a:pt x="0" y="37845"/>
                </a:moveTo>
                <a:lnTo>
                  <a:pt x="2809" y="23092"/>
                </a:lnTo>
                <a:lnTo>
                  <a:pt x="10477" y="11064"/>
                </a:lnTo>
                <a:lnTo>
                  <a:pt x="21859" y="2966"/>
                </a:lnTo>
                <a:lnTo>
                  <a:pt x="35813" y="0"/>
                </a:lnTo>
                <a:lnTo>
                  <a:pt x="49787" y="2966"/>
                </a:lnTo>
                <a:lnTo>
                  <a:pt x="61213" y="11064"/>
                </a:lnTo>
                <a:lnTo>
                  <a:pt x="68925" y="23092"/>
                </a:lnTo>
                <a:lnTo>
                  <a:pt x="71754" y="37845"/>
                </a:lnTo>
                <a:lnTo>
                  <a:pt x="68925" y="52526"/>
                </a:lnTo>
                <a:lnTo>
                  <a:pt x="61213" y="64515"/>
                </a:lnTo>
                <a:lnTo>
                  <a:pt x="49787" y="72600"/>
                </a:lnTo>
                <a:lnTo>
                  <a:pt x="35813" y="75564"/>
                </a:lnTo>
                <a:lnTo>
                  <a:pt x="21859" y="72600"/>
                </a:lnTo>
                <a:lnTo>
                  <a:pt x="10477" y="64515"/>
                </a:lnTo>
                <a:lnTo>
                  <a:pt x="2809" y="52526"/>
                </a:lnTo>
                <a:lnTo>
                  <a:pt x="0" y="3784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615051" y="3981450"/>
            <a:ext cx="71755" cy="75565"/>
          </a:xfrm>
          <a:custGeom>
            <a:avLst/>
            <a:gdLst/>
            <a:ahLst/>
            <a:cxnLst/>
            <a:rect l="l" t="t" r="r" b="b"/>
            <a:pathLst>
              <a:path w="71754" h="75564">
                <a:moveTo>
                  <a:pt x="35813" y="0"/>
                </a:moveTo>
                <a:lnTo>
                  <a:pt x="21859" y="2966"/>
                </a:lnTo>
                <a:lnTo>
                  <a:pt x="10477" y="11064"/>
                </a:lnTo>
                <a:lnTo>
                  <a:pt x="2809" y="23092"/>
                </a:lnTo>
                <a:lnTo>
                  <a:pt x="0" y="37845"/>
                </a:lnTo>
                <a:lnTo>
                  <a:pt x="2809" y="52526"/>
                </a:lnTo>
                <a:lnTo>
                  <a:pt x="10477" y="64515"/>
                </a:lnTo>
                <a:lnTo>
                  <a:pt x="21859" y="72600"/>
                </a:lnTo>
                <a:lnTo>
                  <a:pt x="35813" y="75564"/>
                </a:lnTo>
                <a:lnTo>
                  <a:pt x="49787" y="72600"/>
                </a:lnTo>
                <a:lnTo>
                  <a:pt x="61213" y="64515"/>
                </a:lnTo>
                <a:lnTo>
                  <a:pt x="68925" y="52526"/>
                </a:lnTo>
                <a:lnTo>
                  <a:pt x="71754" y="37845"/>
                </a:lnTo>
                <a:lnTo>
                  <a:pt x="68925" y="23092"/>
                </a:lnTo>
                <a:lnTo>
                  <a:pt x="61213" y="11064"/>
                </a:lnTo>
                <a:lnTo>
                  <a:pt x="49787" y="2966"/>
                </a:lnTo>
                <a:lnTo>
                  <a:pt x="35813" y="0"/>
                </a:lnTo>
                <a:close/>
              </a:path>
            </a:pathLst>
          </a:custGeom>
          <a:solidFill>
            <a:srgbClr val="AEBE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615051" y="3981450"/>
            <a:ext cx="71755" cy="75565"/>
          </a:xfrm>
          <a:custGeom>
            <a:avLst/>
            <a:gdLst/>
            <a:ahLst/>
            <a:cxnLst/>
            <a:rect l="l" t="t" r="r" b="b"/>
            <a:pathLst>
              <a:path w="71754" h="75564">
                <a:moveTo>
                  <a:pt x="0" y="37845"/>
                </a:moveTo>
                <a:lnTo>
                  <a:pt x="2809" y="23092"/>
                </a:lnTo>
                <a:lnTo>
                  <a:pt x="10477" y="11064"/>
                </a:lnTo>
                <a:lnTo>
                  <a:pt x="21859" y="2966"/>
                </a:lnTo>
                <a:lnTo>
                  <a:pt x="35813" y="0"/>
                </a:lnTo>
                <a:lnTo>
                  <a:pt x="49787" y="2966"/>
                </a:lnTo>
                <a:lnTo>
                  <a:pt x="61213" y="11064"/>
                </a:lnTo>
                <a:lnTo>
                  <a:pt x="68925" y="23092"/>
                </a:lnTo>
                <a:lnTo>
                  <a:pt x="71754" y="37845"/>
                </a:lnTo>
                <a:lnTo>
                  <a:pt x="68925" y="52526"/>
                </a:lnTo>
                <a:lnTo>
                  <a:pt x="61213" y="64515"/>
                </a:lnTo>
                <a:lnTo>
                  <a:pt x="49787" y="72600"/>
                </a:lnTo>
                <a:lnTo>
                  <a:pt x="35813" y="75564"/>
                </a:lnTo>
                <a:lnTo>
                  <a:pt x="21859" y="72600"/>
                </a:lnTo>
                <a:lnTo>
                  <a:pt x="10477" y="64515"/>
                </a:lnTo>
                <a:lnTo>
                  <a:pt x="2809" y="52526"/>
                </a:lnTo>
                <a:lnTo>
                  <a:pt x="0" y="3784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375400" y="4656073"/>
            <a:ext cx="0" cy="523875"/>
          </a:xfrm>
          <a:custGeom>
            <a:avLst/>
            <a:gdLst/>
            <a:ahLst/>
            <a:cxnLst/>
            <a:rect l="l" t="t" r="r" b="b"/>
            <a:pathLst>
              <a:path h="523875">
                <a:moveTo>
                  <a:pt x="0" y="0"/>
                </a:moveTo>
                <a:lnTo>
                  <a:pt x="0" y="5238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391275" y="4760848"/>
            <a:ext cx="155575" cy="120650"/>
          </a:xfrm>
          <a:custGeom>
            <a:avLst/>
            <a:gdLst/>
            <a:ahLst/>
            <a:cxnLst/>
            <a:rect l="l" t="t" r="r" b="b"/>
            <a:pathLst>
              <a:path w="155575" h="120650">
                <a:moveTo>
                  <a:pt x="0" y="120650"/>
                </a:moveTo>
                <a:lnTo>
                  <a:pt x="1555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162675" y="4681473"/>
            <a:ext cx="192405" cy="200025"/>
          </a:xfrm>
          <a:custGeom>
            <a:avLst/>
            <a:gdLst/>
            <a:ahLst/>
            <a:cxnLst/>
            <a:rect l="l" t="t" r="r" b="b"/>
            <a:pathLst>
              <a:path w="192404" h="200025">
                <a:moveTo>
                  <a:pt x="192150" y="20002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056376" y="5189473"/>
            <a:ext cx="309880" cy="281305"/>
          </a:xfrm>
          <a:custGeom>
            <a:avLst/>
            <a:gdLst/>
            <a:ahLst/>
            <a:cxnLst/>
            <a:rect l="l" t="t" r="r" b="b"/>
            <a:pathLst>
              <a:path w="309879" h="281304">
                <a:moveTo>
                  <a:pt x="309499" y="0"/>
                </a:moveTo>
                <a:lnTo>
                  <a:pt x="0" y="2810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381750" y="5192648"/>
            <a:ext cx="263525" cy="294005"/>
          </a:xfrm>
          <a:custGeom>
            <a:avLst/>
            <a:gdLst/>
            <a:ahLst/>
            <a:cxnLst/>
            <a:rect l="l" t="t" r="r" b="b"/>
            <a:pathLst>
              <a:path w="263525" h="294004">
                <a:moveTo>
                  <a:pt x="0" y="0"/>
                </a:moveTo>
                <a:lnTo>
                  <a:pt x="263525" y="2937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329553" y="4511421"/>
            <a:ext cx="114300" cy="92075"/>
          </a:xfrm>
          <a:custGeom>
            <a:avLst/>
            <a:gdLst/>
            <a:ahLst/>
            <a:cxnLst/>
            <a:rect l="l" t="t" r="r" b="b"/>
            <a:pathLst>
              <a:path w="114300" h="92075">
                <a:moveTo>
                  <a:pt x="113919" y="0"/>
                </a:moveTo>
                <a:lnTo>
                  <a:pt x="97954" y="32529"/>
                </a:lnTo>
                <a:lnTo>
                  <a:pt x="82216" y="61261"/>
                </a:lnTo>
                <a:lnTo>
                  <a:pt x="66930" y="82349"/>
                </a:lnTo>
                <a:lnTo>
                  <a:pt x="52324" y="91947"/>
                </a:lnTo>
                <a:lnTo>
                  <a:pt x="37326" y="84016"/>
                </a:lnTo>
                <a:lnTo>
                  <a:pt x="22256" y="62214"/>
                </a:lnTo>
                <a:lnTo>
                  <a:pt x="9140" y="37530"/>
                </a:lnTo>
                <a:lnTo>
                  <a:pt x="0" y="2095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299200" y="4424298"/>
            <a:ext cx="79375" cy="81280"/>
          </a:xfrm>
          <a:custGeom>
            <a:avLst/>
            <a:gdLst/>
            <a:ahLst/>
            <a:cxnLst/>
            <a:rect l="l" t="t" r="r" b="b"/>
            <a:pathLst>
              <a:path w="79375" h="81279">
                <a:moveTo>
                  <a:pt x="39750" y="0"/>
                </a:moveTo>
                <a:lnTo>
                  <a:pt x="24270" y="3186"/>
                </a:lnTo>
                <a:lnTo>
                  <a:pt x="11636" y="11874"/>
                </a:lnTo>
                <a:lnTo>
                  <a:pt x="3121" y="24753"/>
                </a:lnTo>
                <a:lnTo>
                  <a:pt x="0" y="40512"/>
                </a:lnTo>
                <a:lnTo>
                  <a:pt x="3121" y="56272"/>
                </a:lnTo>
                <a:lnTo>
                  <a:pt x="11636" y="69151"/>
                </a:lnTo>
                <a:lnTo>
                  <a:pt x="24270" y="77839"/>
                </a:lnTo>
                <a:lnTo>
                  <a:pt x="39750" y="81025"/>
                </a:lnTo>
                <a:lnTo>
                  <a:pt x="55157" y="77839"/>
                </a:lnTo>
                <a:lnTo>
                  <a:pt x="67754" y="69151"/>
                </a:lnTo>
                <a:lnTo>
                  <a:pt x="76255" y="56272"/>
                </a:lnTo>
                <a:lnTo>
                  <a:pt x="79375" y="40512"/>
                </a:lnTo>
                <a:lnTo>
                  <a:pt x="76255" y="24753"/>
                </a:lnTo>
                <a:lnTo>
                  <a:pt x="67754" y="11874"/>
                </a:lnTo>
                <a:lnTo>
                  <a:pt x="55157" y="3186"/>
                </a:lnTo>
                <a:lnTo>
                  <a:pt x="3975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299200" y="4424298"/>
            <a:ext cx="79375" cy="81280"/>
          </a:xfrm>
          <a:custGeom>
            <a:avLst/>
            <a:gdLst/>
            <a:ahLst/>
            <a:cxnLst/>
            <a:rect l="l" t="t" r="r" b="b"/>
            <a:pathLst>
              <a:path w="79375" h="81279">
                <a:moveTo>
                  <a:pt x="0" y="40512"/>
                </a:moveTo>
                <a:lnTo>
                  <a:pt x="3121" y="24753"/>
                </a:lnTo>
                <a:lnTo>
                  <a:pt x="11636" y="11874"/>
                </a:lnTo>
                <a:lnTo>
                  <a:pt x="24270" y="3186"/>
                </a:lnTo>
                <a:lnTo>
                  <a:pt x="39750" y="0"/>
                </a:lnTo>
                <a:lnTo>
                  <a:pt x="55157" y="3186"/>
                </a:lnTo>
                <a:lnTo>
                  <a:pt x="67754" y="11874"/>
                </a:lnTo>
                <a:lnTo>
                  <a:pt x="76255" y="24753"/>
                </a:lnTo>
                <a:lnTo>
                  <a:pt x="79375" y="40512"/>
                </a:lnTo>
                <a:lnTo>
                  <a:pt x="76255" y="56272"/>
                </a:lnTo>
                <a:lnTo>
                  <a:pt x="67754" y="69151"/>
                </a:lnTo>
                <a:lnTo>
                  <a:pt x="55157" y="77839"/>
                </a:lnTo>
                <a:lnTo>
                  <a:pt x="39750" y="81025"/>
                </a:lnTo>
                <a:lnTo>
                  <a:pt x="24270" y="77839"/>
                </a:lnTo>
                <a:lnTo>
                  <a:pt x="11636" y="69151"/>
                </a:lnTo>
                <a:lnTo>
                  <a:pt x="3121" y="56272"/>
                </a:lnTo>
                <a:lnTo>
                  <a:pt x="0" y="4051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391275" y="4424298"/>
            <a:ext cx="78105" cy="81280"/>
          </a:xfrm>
          <a:custGeom>
            <a:avLst/>
            <a:gdLst/>
            <a:ahLst/>
            <a:cxnLst/>
            <a:rect l="l" t="t" r="r" b="b"/>
            <a:pathLst>
              <a:path w="78104" h="81279">
                <a:moveTo>
                  <a:pt x="38862" y="0"/>
                </a:moveTo>
                <a:lnTo>
                  <a:pt x="23735" y="3186"/>
                </a:lnTo>
                <a:lnTo>
                  <a:pt x="11382" y="11874"/>
                </a:lnTo>
                <a:lnTo>
                  <a:pt x="3053" y="24753"/>
                </a:lnTo>
                <a:lnTo>
                  <a:pt x="0" y="40512"/>
                </a:lnTo>
                <a:lnTo>
                  <a:pt x="3053" y="56272"/>
                </a:lnTo>
                <a:lnTo>
                  <a:pt x="11382" y="69151"/>
                </a:lnTo>
                <a:lnTo>
                  <a:pt x="23735" y="77839"/>
                </a:lnTo>
                <a:lnTo>
                  <a:pt x="38862" y="81025"/>
                </a:lnTo>
                <a:lnTo>
                  <a:pt x="54008" y="77839"/>
                </a:lnTo>
                <a:lnTo>
                  <a:pt x="66405" y="69151"/>
                </a:lnTo>
                <a:lnTo>
                  <a:pt x="74777" y="56272"/>
                </a:lnTo>
                <a:lnTo>
                  <a:pt x="77850" y="40512"/>
                </a:lnTo>
                <a:lnTo>
                  <a:pt x="74777" y="24753"/>
                </a:lnTo>
                <a:lnTo>
                  <a:pt x="66405" y="11874"/>
                </a:lnTo>
                <a:lnTo>
                  <a:pt x="54008" y="3186"/>
                </a:lnTo>
                <a:lnTo>
                  <a:pt x="3886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391275" y="4424298"/>
            <a:ext cx="78105" cy="81280"/>
          </a:xfrm>
          <a:custGeom>
            <a:avLst/>
            <a:gdLst/>
            <a:ahLst/>
            <a:cxnLst/>
            <a:rect l="l" t="t" r="r" b="b"/>
            <a:pathLst>
              <a:path w="78104" h="81279">
                <a:moveTo>
                  <a:pt x="0" y="40512"/>
                </a:moveTo>
                <a:lnTo>
                  <a:pt x="3053" y="24753"/>
                </a:lnTo>
                <a:lnTo>
                  <a:pt x="11382" y="11874"/>
                </a:lnTo>
                <a:lnTo>
                  <a:pt x="23735" y="3186"/>
                </a:lnTo>
                <a:lnTo>
                  <a:pt x="38862" y="0"/>
                </a:lnTo>
                <a:lnTo>
                  <a:pt x="54008" y="3186"/>
                </a:lnTo>
                <a:lnTo>
                  <a:pt x="66405" y="11874"/>
                </a:lnTo>
                <a:lnTo>
                  <a:pt x="74777" y="24753"/>
                </a:lnTo>
                <a:lnTo>
                  <a:pt x="77850" y="40512"/>
                </a:lnTo>
                <a:lnTo>
                  <a:pt x="74777" y="56272"/>
                </a:lnTo>
                <a:lnTo>
                  <a:pt x="66405" y="69151"/>
                </a:lnTo>
                <a:lnTo>
                  <a:pt x="54008" y="77839"/>
                </a:lnTo>
                <a:lnTo>
                  <a:pt x="38862" y="81025"/>
                </a:lnTo>
                <a:lnTo>
                  <a:pt x="23735" y="77839"/>
                </a:lnTo>
                <a:lnTo>
                  <a:pt x="11382" y="69151"/>
                </a:lnTo>
                <a:lnTo>
                  <a:pt x="3053" y="56272"/>
                </a:lnTo>
                <a:lnTo>
                  <a:pt x="0" y="4051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316345" y="3966209"/>
            <a:ext cx="72390" cy="75565"/>
          </a:xfrm>
          <a:custGeom>
            <a:avLst/>
            <a:gdLst/>
            <a:ahLst/>
            <a:cxnLst/>
            <a:rect l="l" t="t" r="r" b="b"/>
            <a:pathLst>
              <a:path w="72389" h="75564">
                <a:moveTo>
                  <a:pt x="36067" y="0"/>
                </a:moveTo>
                <a:lnTo>
                  <a:pt x="22020" y="2962"/>
                </a:lnTo>
                <a:lnTo>
                  <a:pt x="10556" y="11033"/>
                </a:lnTo>
                <a:lnTo>
                  <a:pt x="2831" y="22985"/>
                </a:lnTo>
                <a:lnTo>
                  <a:pt x="0" y="37591"/>
                </a:lnTo>
                <a:lnTo>
                  <a:pt x="2831" y="52272"/>
                </a:lnTo>
                <a:lnTo>
                  <a:pt x="10556" y="64261"/>
                </a:lnTo>
                <a:lnTo>
                  <a:pt x="22020" y="72346"/>
                </a:lnTo>
                <a:lnTo>
                  <a:pt x="36067" y="75310"/>
                </a:lnTo>
                <a:lnTo>
                  <a:pt x="50061" y="72346"/>
                </a:lnTo>
                <a:lnTo>
                  <a:pt x="61531" y="64261"/>
                </a:lnTo>
                <a:lnTo>
                  <a:pt x="69286" y="52272"/>
                </a:lnTo>
                <a:lnTo>
                  <a:pt x="72135" y="37591"/>
                </a:lnTo>
                <a:lnTo>
                  <a:pt x="69286" y="22985"/>
                </a:lnTo>
                <a:lnTo>
                  <a:pt x="61531" y="11033"/>
                </a:lnTo>
                <a:lnTo>
                  <a:pt x="50061" y="2962"/>
                </a:lnTo>
                <a:lnTo>
                  <a:pt x="36067" y="0"/>
                </a:lnTo>
                <a:close/>
              </a:path>
            </a:pathLst>
          </a:custGeom>
          <a:solidFill>
            <a:srgbClr val="AEBE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316345" y="3966209"/>
            <a:ext cx="72390" cy="75565"/>
          </a:xfrm>
          <a:custGeom>
            <a:avLst/>
            <a:gdLst/>
            <a:ahLst/>
            <a:cxnLst/>
            <a:rect l="l" t="t" r="r" b="b"/>
            <a:pathLst>
              <a:path w="72389" h="75564">
                <a:moveTo>
                  <a:pt x="0" y="37591"/>
                </a:moveTo>
                <a:lnTo>
                  <a:pt x="2831" y="22985"/>
                </a:lnTo>
                <a:lnTo>
                  <a:pt x="10556" y="11033"/>
                </a:lnTo>
                <a:lnTo>
                  <a:pt x="22020" y="2962"/>
                </a:lnTo>
                <a:lnTo>
                  <a:pt x="36067" y="0"/>
                </a:lnTo>
                <a:lnTo>
                  <a:pt x="50061" y="2962"/>
                </a:lnTo>
                <a:lnTo>
                  <a:pt x="61531" y="11033"/>
                </a:lnTo>
                <a:lnTo>
                  <a:pt x="69286" y="22985"/>
                </a:lnTo>
                <a:lnTo>
                  <a:pt x="72135" y="37591"/>
                </a:lnTo>
                <a:lnTo>
                  <a:pt x="69286" y="52272"/>
                </a:lnTo>
                <a:lnTo>
                  <a:pt x="61531" y="64261"/>
                </a:lnTo>
                <a:lnTo>
                  <a:pt x="50061" y="72346"/>
                </a:lnTo>
                <a:lnTo>
                  <a:pt x="36067" y="75310"/>
                </a:lnTo>
                <a:lnTo>
                  <a:pt x="22020" y="72346"/>
                </a:lnTo>
                <a:lnTo>
                  <a:pt x="10556" y="64261"/>
                </a:lnTo>
                <a:lnTo>
                  <a:pt x="2831" y="52272"/>
                </a:lnTo>
                <a:lnTo>
                  <a:pt x="0" y="375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460490" y="4192015"/>
            <a:ext cx="72390" cy="75565"/>
          </a:xfrm>
          <a:custGeom>
            <a:avLst/>
            <a:gdLst/>
            <a:ahLst/>
            <a:cxnLst/>
            <a:rect l="l" t="t" r="r" b="b"/>
            <a:pathLst>
              <a:path w="72390" h="75564">
                <a:moveTo>
                  <a:pt x="36068" y="0"/>
                </a:moveTo>
                <a:lnTo>
                  <a:pt x="22020" y="2944"/>
                </a:lnTo>
                <a:lnTo>
                  <a:pt x="10556" y="10985"/>
                </a:lnTo>
                <a:lnTo>
                  <a:pt x="2831" y="22931"/>
                </a:lnTo>
                <a:lnTo>
                  <a:pt x="0" y="37591"/>
                </a:lnTo>
                <a:lnTo>
                  <a:pt x="2831" y="52198"/>
                </a:lnTo>
                <a:lnTo>
                  <a:pt x="10556" y="64150"/>
                </a:lnTo>
                <a:lnTo>
                  <a:pt x="22020" y="72221"/>
                </a:lnTo>
                <a:lnTo>
                  <a:pt x="36068" y="75183"/>
                </a:lnTo>
                <a:lnTo>
                  <a:pt x="50061" y="72221"/>
                </a:lnTo>
                <a:lnTo>
                  <a:pt x="61531" y="64150"/>
                </a:lnTo>
                <a:lnTo>
                  <a:pt x="69286" y="52198"/>
                </a:lnTo>
                <a:lnTo>
                  <a:pt x="72136" y="37591"/>
                </a:lnTo>
                <a:lnTo>
                  <a:pt x="69286" y="22931"/>
                </a:lnTo>
                <a:lnTo>
                  <a:pt x="61531" y="10985"/>
                </a:lnTo>
                <a:lnTo>
                  <a:pt x="50061" y="2944"/>
                </a:lnTo>
                <a:lnTo>
                  <a:pt x="36068" y="0"/>
                </a:lnTo>
                <a:close/>
              </a:path>
            </a:pathLst>
          </a:custGeom>
          <a:solidFill>
            <a:srgbClr val="AEBE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460490" y="4192015"/>
            <a:ext cx="72390" cy="75565"/>
          </a:xfrm>
          <a:custGeom>
            <a:avLst/>
            <a:gdLst/>
            <a:ahLst/>
            <a:cxnLst/>
            <a:rect l="l" t="t" r="r" b="b"/>
            <a:pathLst>
              <a:path w="72390" h="75564">
                <a:moveTo>
                  <a:pt x="0" y="37591"/>
                </a:moveTo>
                <a:lnTo>
                  <a:pt x="2831" y="22931"/>
                </a:lnTo>
                <a:lnTo>
                  <a:pt x="10556" y="10985"/>
                </a:lnTo>
                <a:lnTo>
                  <a:pt x="22020" y="2944"/>
                </a:lnTo>
                <a:lnTo>
                  <a:pt x="36068" y="0"/>
                </a:lnTo>
                <a:lnTo>
                  <a:pt x="50061" y="2944"/>
                </a:lnTo>
                <a:lnTo>
                  <a:pt x="61531" y="10985"/>
                </a:lnTo>
                <a:lnTo>
                  <a:pt x="69286" y="22931"/>
                </a:lnTo>
                <a:lnTo>
                  <a:pt x="72136" y="37591"/>
                </a:lnTo>
                <a:lnTo>
                  <a:pt x="69286" y="52198"/>
                </a:lnTo>
                <a:lnTo>
                  <a:pt x="61531" y="64150"/>
                </a:lnTo>
                <a:lnTo>
                  <a:pt x="50061" y="72221"/>
                </a:lnTo>
                <a:lnTo>
                  <a:pt x="36068" y="75183"/>
                </a:lnTo>
                <a:lnTo>
                  <a:pt x="22020" y="72221"/>
                </a:lnTo>
                <a:lnTo>
                  <a:pt x="10556" y="64150"/>
                </a:lnTo>
                <a:lnTo>
                  <a:pt x="2831" y="52198"/>
                </a:lnTo>
                <a:lnTo>
                  <a:pt x="0" y="375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172200" y="4041521"/>
            <a:ext cx="72390" cy="75565"/>
          </a:xfrm>
          <a:custGeom>
            <a:avLst/>
            <a:gdLst/>
            <a:ahLst/>
            <a:cxnLst/>
            <a:rect l="l" t="t" r="r" b="b"/>
            <a:pathLst>
              <a:path w="72389" h="75564">
                <a:moveTo>
                  <a:pt x="36067" y="0"/>
                </a:moveTo>
                <a:lnTo>
                  <a:pt x="22020" y="2944"/>
                </a:lnTo>
                <a:lnTo>
                  <a:pt x="10556" y="10985"/>
                </a:lnTo>
                <a:lnTo>
                  <a:pt x="2831" y="22931"/>
                </a:lnTo>
                <a:lnTo>
                  <a:pt x="0" y="37591"/>
                </a:lnTo>
                <a:lnTo>
                  <a:pt x="2831" y="52198"/>
                </a:lnTo>
                <a:lnTo>
                  <a:pt x="10556" y="64150"/>
                </a:lnTo>
                <a:lnTo>
                  <a:pt x="22020" y="72221"/>
                </a:lnTo>
                <a:lnTo>
                  <a:pt x="36067" y="75183"/>
                </a:lnTo>
                <a:lnTo>
                  <a:pt x="50061" y="72221"/>
                </a:lnTo>
                <a:lnTo>
                  <a:pt x="61531" y="64150"/>
                </a:lnTo>
                <a:lnTo>
                  <a:pt x="69286" y="52198"/>
                </a:lnTo>
                <a:lnTo>
                  <a:pt x="72136" y="37591"/>
                </a:lnTo>
                <a:lnTo>
                  <a:pt x="69286" y="22931"/>
                </a:lnTo>
                <a:lnTo>
                  <a:pt x="61531" y="10985"/>
                </a:lnTo>
                <a:lnTo>
                  <a:pt x="50061" y="2944"/>
                </a:lnTo>
                <a:lnTo>
                  <a:pt x="36067" y="0"/>
                </a:lnTo>
                <a:close/>
              </a:path>
            </a:pathLst>
          </a:custGeom>
          <a:solidFill>
            <a:srgbClr val="AEBE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172200" y="4041521"/>
            <a:ext cx="72390" cy="75565"/>
          </a:xfrm>
          <a:custGeom>
            <a:avLst/>
            <a:gdLst/>
            <a:ahLst/>
            <a:cxnLst/>
            <a:rect l="l" t="t" r="r" b="b"/>
            <a:pathLst>
              <a:path w="72389" h="75564">
                <a:moveTo>
                  <a:pt x="0" y="37591"/>
                </a:moveTo>
                <a:lnTo>
                  <a:pt x="2831" y="22931"/>
                </a:lnTo>
                <a:lnTo>
                  <a:pt x="10556" y="10985"/>
                </a:lnTo>
                <a:lnTo>
                  <a:pt x="22020" y="2944"/>
                </a:lnTo>
                <a:lnTo>
                  <a:pt x="36067" y="0"/>
                </a:lnTo>
                <a:lnTo>
                  <a:pt x="50061" y="2944"/>
                </a:lnTo>
                <a:lnTo>
                  <a:pt x="61531" y="10985"/>
                </a:lnTo>
                <a:lnTo>
                  <a:pt x="69286" y="22931"/>
                </a:lnTo>
                <a:lnTo>
                  <a:pt x="72136" y="37591"/>
                </a:lnTo>
                <a:lnTo>
                  <a:pt x="69286" y="52198"/>
                </a:lnTo>
                <a:lnTo>
                  <a:pt x="61531" y="64150"/>
                </a:lnTo>
                <a:lnTo>
                  <a:pt x="50061" y="72221"/>
                </a:lnTo>
                <a:lnTo>
                  <a:pt x="36067" y="75183"/>
                </a:lnTo>
                <a:lnTo>
                  <a:pt x="22020" y="72221"/>
                </a:lnTo>
                <a:lnTo>
                  <a:pt x="10556" y="64150"/>
                </a:lnTo>
                <a:lnTo>
                  <a:pt x="2831" y="52198"/>
                </a:lnTo>
                <a:lnTo>
                  <a:pt x="0" y="37591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460490" y="4041521"/>
            <a:ext cx="72390" cy="75565"/>
          </a:xfrm>
          <a:custGeom>
            <a:avLst/>
            <a:gdLst/>
            <a:ahLst/>
            <a:cxnLst/>
            <a:rect l="l" t="t" r="r" b="b"/>
            <a:pathLst>
              <a:path w="72390" h="75564">
                <a:moveTo>
                  <a:pt x="36068" y="0"/>
                </a:moveTo>
                <a:lnTo>
                  <a:pt x="22020" y="2944"/>
                </a:lnTo>
                <a:lnTo>
                  <a:pt x="10556" y="10985"/>
                </a:lnTo>
                <a:lnTo>
                  <a:pt x="2831" y="22931"/>
                </a:lnTo>
                <a:lnTo>
                  <a:pt x="0" y="37591"/>
                </a:lnTo>
                <a:lnTo>
                  <a:pt x="2831" y="52198"/>
                </a:lnTo>
                <a:lnTo>
                  <a:pt x="10556" y="64150"/>
                </a:lnTo>
                <a:lnTo>
                  <a:pt x="22020" y="72221"/>
                </a:lnTo>
                <a:lnTo>
                  <a:pt x="36068" y="75183"/>
                </a:lnTo>
                <a:lnTo>
                  <a:pt x="50061" y="72221"/>
                </a:lnTo>
                <a:lnTo>
                  <a:pt x="61531" y="64150"/>
                </a:lnTo>
                <a:lnTo>
                  <a:pt x="69286" y="52198"/>
                </a:lnTo>
                <a:lnTo>
                  <a:pt x="72136" y="37591"/>
                </a:lnTo>
                <a:lnTo>
                  <a:pt x="69286" y="22931"/>
                </a:lnTo>
                <a:lnTo>
                  <a:pt x="61531" y="10985"/>
                </a:lnTo>
                <a:lnTo>
                  <a:pt x="50061" y="2944"/>
                </a:lnTo>
                <a:lnTo>
                  <a:pt x="36068" y="0"/>
                </a:lnTo>
                <a:close/>
              </a:path>
            </a:pathLst>
          </a:custGeom>
          <a:solidFill>
            <a:srgbClr val="AEBE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460490" y="4041521"/>
            <a:ext cx="72390" cy="75565"/>
          </a:xfrm>
          <a:custGeom>
            <a:avLst/>
            <a:gdLst/>
            <a:ahLst/>
            <a:cxnLst/>
            <a:rect l="l" t="t" r="r" b="b"/>
            <a:pathLst>
              <a:path w="72390" h="75564">
                <a:moveTo>
                  <a:pt x="0" y="37591"/>
                </a:moveTo>
                <a:lnTo>
                  <a:pt x="2831" y="22931"/>
                </a:lnTo>
                <a:lnTo>
                  <a:pt x="10556" y="10985"/>
                </a:lnTo>
                <a:lnTo>
                  <a:pt x="22020" y="2944"/>
                </a:lnTo>
                <a:lnTo>
                  <a:pt x="36068" y="0"/>
                </a:lnTo>
                <a:lnTo>
                  <a:pt x="50061" y="2944"/>
                </a:lnTo>
                <a:lnTo>
                  <a:pt x="61531" y="10985"/>
                </a:lnTo>
                <a:lnTo>
                  <a:pt x="69286" y="22931"/>
                </a:lnTo>
                <a:lnTo>
                  <a:pt x="72136" y="37591"/>
                </a:lnTo>
                <a:lnTo>
                  <a:pt x="69286" y="52198"/>
                </a:lnTo>
                <a:lnTo>
                  <a:pt x="61531" y="64150"/>
                </a:lnTo>
                <a:lnTo>
                  <a:pt x="50061" y="72221"/>
                </a:lnTo>
                <a:lnTo>
                  <a:pt x="36068" y="75183"/>
                </a:lnTo>
                <a:lnTo>
                  <a:pt x="22020" y="72221"/>
                </a:lnTo>
                <a:lnTo>
                  <a:pt x="10556" y="64150"/>
                </a:lnTo>
                <a:lnTo>
                  <a:pt x="2831" y="52198"/>
                </a:lnTo>
                <a:lnTo>
                  <a:pt x="0" y="37591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316345" y="4116704"/>
            <a:ext cx="72390" cy="75565"/>
          </a:xfrm>
          <a:custGeom>
            <a:avLst/>
            <a:gdLst/>
            <a:ahLst/>
            <a:cxnLst/>
            <a:rect l="l" t="t" r="r" b="b"/>
            <a:pathLst>
              <a:path w="72389" h="75564">
                <a:moveTo>
                  <a:pt x="36067" y="0"/>
                </a:moveTo>
                <a:lnTo>
                  <a:pt x="22020" y="2962"/>
                </a:lnTo>
                <a:lnTo>
                  <a:pt x="10556" y="11033"/>
                </a:lnTo>
                <a:lnTo>
                  <a:pt x="2831" y="22985"/>
                </a:lnTo>
                <a:lnTo>
                  <a:pt x="0" y="37592"/>
                </a:lnTo>
                <a:lnTo>
                  <a:pt x="2831" y="52272"/>
                </a:lnTo>
                <a:lnTo>
                  <a:pt x="10556" y="64262"/>
                </a:lnTo>
                <a:lnTo>
                  <a:pt x="22020" y="72346"/>
                </a:lnTo>
                <a:lnTo>
                  <a:pt x="36067" y="75311"/>
                </a:lnTo>
                <a:lnTo>
                  <a:pt x="50061" y="72346"/>
                </a:lnTo>
                <a:lnTo>
                  <a:pt x="61531" y="64262"/>
                </a:lnTo>
                <a:lnTo>
                  <a:pt x="69286" y="52272"/>
                </a:lnTo>
                <a:lnTo>
                  <a:pt x="72135" y="37592"/>
                </a:lnTo>
                <a:lnTo>
                  <a:pt x="69286" y="22985"/>
                </a:lnTo>
                <a:lnTo>
                  <a:pt x="61531" y="11033"/>
                </a:lnTo>
                <a:lnTo>
                  <a:pt x="50061" y="2962"/>
                </a:lnTo>
                <a:lnTo>
                  <a:pt x="36067" y="0"/>
                </a:lnTo>
                <a:close/>
              </a:path>
            </a:pathLst>
          </a:custGeom>
          <a:solidFill>
            <a:srgbClr val="AEBE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316345" y="4116704"/>
            <a:ext cx="72390" cy="75565"/>
          </a:xfrm>
          <a:custGeom>
            <a:avLst/>
            <a:gdLst/>
            <a:ahLst/>
            <a:cxnLst/>
            <a:rect l="l" t="t" r="r" b="b"/>
            <a:pathLst>
              <a:path w="72389" h="75564">
                <a:moveTo>
                  <a:pt x="0" y="37592"/>
                </a:moveTo>
                <a:lnTo>
                  <a:pt x="2831" y="22985"/>
                </a:lnTo>
                <a:lnTo>
                  <a:pt x="10556" y="11033"/>
                </a:lnTo>
                <a:lnTo>
                  <a:pt x="22020" y="2962"/>
                </a:lnTo>
                <a:lnTo>
                  <a:pt x="36067" y="0"/>
                </a:lnTo>
                <a:lnTo>
                  <a:pt x="50061" y="2962"/>
                </a:lnTo>
                <a:lnTo>
                  <a:pt x="61531" y="11033"/>
                </a:lnTo>
                <a:lnTo>
                  <a:pt x="69286" y="22985"/>
                </a:lnTo>
                <a:lnTo>
                  <a:pt x="72135" y="37592"/>
                </a:lnTo>
                <a:lnTo>
                  <a:pt x="69286" y="52272"/>
                </a:lnTo>
                <a:lnTo>
                  <a:pt x="61531" y="64262"/>
                </a:lnTo>
                <a:lnTo>
                  <a:pt x="50061" y="72346"/>
                </a:lnTo>
                <a:lnTo>
                  <a:pt x="36067" y="75311"/>
                </a:lnTo>
                <a:lnTo>
                  <a:pt x="22020" y="72346"/>
                </a:lnTo>
                <a:lnTo>
                  <a:pt x="10556" y="64262"/>
                </a:lnTo>
                <a:lnTo>
                  <a:pt x="2831" y="52272"/>
                </a:lnTo>
                <a:lnTo>
                  <a:pt x="0" y="3759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316345" y="4192015"/>
            <a:ext cx="72390" cy="75565"/>
          </a:xfrm>
          <a:custGeom>
            <a:avLst/>
            <a:gdLst/>
            <a:ahLst/>
            <a:cxnLst/>
            <a:rect l="l" t="t" r="r" b="b"/>
            <a:pathLst>
              <a:path w="72389" h="75564">
                <a:moveTo>
                  <a:pt x="36067" y="0"/>
                </a:moveTo>
                <a:lnTo>
                  <a:pt x="22020" y="2944"/>
                </a:lnTo>
                <a:lnTo>
                  <a:pt x="10556" y="10985"/>
                </a:lnTo>
                <a:lnTo>
                  <a:pt x="2831" y="22931"/>
                </a:lnTo>
                <a:lnTo>
                  <a:pt x="0" y="37591"/>
                </a:lnTo>
                <a:lnTo>
                  <a:pt x="2831" y="52198"/>
                </a:lnTo>
                <a:lnTo>
                  <a:pt x="10556" y="64150"/>
                </a:lnTo>
                <a:lnTo>
                  <a:pt x="22020" y="72221"/>
                </a:lnTo>
                <a:lnTo>
                  <a:pt x="36067" y="75183"/>
                </a:lnTo>
                <a:lnTo>
                  <a:pt x="50061" y="72221"/>
                </a:lnTo>
                <a:lnTo>
                  <a:pt x="61531" y="64150"/>
                </a:lnTo>
                <a:lnTo>
                  <a:pt x="69286" y="52198"/>
                </a:lnTo>
                <a:lnTo>
                  <a:pt x="72135" y="37591"/>
                </a:lnTo>
                <a:lnTo>
                  <a:pt x="69286" y="22931"/>
                </a:lnTo>
                <a:lnTo>
                  <a:pt x="61531" y="10985"/>
                </a:lnTo>
                <a:lnTo>
                  <a:pt x="50061" y="2944"/>
                </a:lnTo>
                <a:lnTo>
                  <a:pt x="36067" y="0"/>
                </a:lnTo>
                <a:close/>
              </a:path>
            </a:pathLst>
          </a:custGeom>
          <a:solidFill>
            <a:srgbClr val="AEBE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316345" y="4192015"/>
            <a:ext cx="72390" cy="75565"/>
          </a:xfrm>
          <a:custGeom>
            <a:avLst/>
            <a:gdLst/>
            <a:ahLst/>
            <a:cxnLst/>
            <a:rect l="l" t="t" r="r" b="b"/>
            <a:pathLst>
              <a:path w="72389" h="75564">
                <a:moveTo>
                  <a:pt x="0" y="37591"/>
                </a:moveTo>
                <a:lnTo>
                  <a:pt x="2831" y="22931"/>
                </a:lnTo>
                <a:lnTo>
                  <a:pt x="10556" y="10985"/>
                </a:lnTo>
                <a:lnTo>
                  <a:pt x="22020" y="2944"/>
                </a:lnTo>
                <a:lnTo>
                  <a:pt x="36067" y="0"/>
                </a:lnTo>
                <a:lnTo>
                  <a:pt x="50061" y="2944"/>
                </a:lnTo>
                <a:lnTo>
                  <a:pt x="61531" y="10985"/>
                </a:lnTo>
                <a:lnTo>
                  <a:pt x="69286" y="22931"/>
                </a:lnTo>
                <a:lnTo>
                  <a:pt x="72135" y="37591"/>
                </a:lnTo>
                <a:lnTo>
                  <a:pt x="69286" y="52198"/>
                </a:lnTo>
                <a:lnTo>
                  <a:pt x="61531" y="64150"/>
                </a:lnTo>
                <a:lnTo>
                  <a:pt x="50061" y="72221"/>
                </a:lnTo>
                <a:lnTo>
                  <a:pt x="36067" y="75183"/>
                </a:lnTo>
                <a:lnTo>
                  <a:pt x="22020" y="72221"/>
                </a:lnTo>
                <a:lnTo>
                  <a:pt x="10556" y="64150"/>
                </a:lnTo>
                <a:lnTo>
                  <a:pt x="2831" y="52198"/>
                </a:lnTo>
                <a:lnTo>
                  <a:pt x="0" y="375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172200" y="3891026"/>
            <a:ext cx="72390" cy="75565"/>
          </a:xfrm>
          <a:custGeom>
            <a:avLst/>
            <a:gdLst/>
            <a:ahLst/>
            <a:cxnLst/>
            <a:rect l="l" t="t" r="r" b="b"/>
            <a:pathLst>
              <a:path w="72389" h="75564">
                <a:moveTo>
                  <a:pt x="36067" y="0"/>
                </a:moveTo>
                <a:lnTo>
                  <a:pt x="22020" y="2944"/>
                </a:lnTo>
                <a:lnTo>
                  <a:pt x="10556" y="10985"/>
                </a:lnTo>
                <a:lnTo>
                  <a:pt x="2831" y="22931"/>
                </a:lnTo>
                <a:lnTo>
                  <a:pt x="0" y="37592"/>
                </a:lnTo>
                <a:lnTo>
                  <a:pt x="2831" y="52198"/>
                </a:lnTo>
                <a:lnTo>
                  <a:pt x="10556" y="64150"/>
                </a:lnTo>
                <a:lnTo>
                  <a:pt x="22020" y="72221"/>
                </a:lnTo>
                <a:lnTo>
                  <a:pt x="36067" y="75184"/>
                </a:lnTo>
                <a:lnTo>
                  <a:pt x="50061" y="72221"/>
                </a:lnTo>
                <a:lnTo>
                  <a:pt x="61531" y="64150"/>
                </a:lnTo>
                <a:lnTo>
                  <a:pt x="69286" y="52198"/>
                </a:lnTo>
                <a:lnTo>
                  <a:pt x="72136" y="37592"/>
                </a:lnTo>
                <a:lnTo>
                  <a:pt x="69286" y="22931"/>
                </a:lnTo>
                <a:lnTo>
                  <a:pt x="61531" y="10985"/>
                </a:lnTo>
                <a:lnTo>
                  <a:pt x="50061" y="2944"/>
                </a:lnTo>
                <a:lnTo>
                  <a:pt x="36067" y="0"/>
                </a:lnTo>
                <a:close/>
              </a:path>
            </a:pathLst>
          </a:custGeom>
          <a:solidFill>
            <a:srgbClr val="AEBE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172200" y="3891026"/>
            <a:ext cx="72390" cy="75565"/>
          </a:xfrm>
          <a:custGeom>
            <a:avLst/>
            <a:gdLst/>
            <a:ahLst/>
            <a:cxnLst/>
            <a:rect l="l" t="t" r="r" b="b"/>
            <a:pathLst>
              <a:path w="72389" h="75564">
                <a:moveTo>
                  <a:pt x="0" y="37592"/>
                </a:moveTo>
                <a:lnTo>
                  <a:pt x="2831" y="22931"/>
                </a:lnTo>
                <a:lnTo>
                  <a:pt x="10556" y="10985"/>
                </a:lnTo>
                <a:lnTo>
                  <a:pt x="22020" y="2944"/>
                </a:lnTo>
                <a:lnTo>
                  <a:pt x="36067" y="0"/>
                </a:lnTo>
                <a:lnTo>
                  <a:pt x="50061" y="2944"/>
                </a:lnTo>
                <a:lnTo>
                  <a:pt x="61531" y="10985"/>
                </a:lnTo>
                <a:lnTo>
                  <a:pt x="69286" y="22931"/>
                </a:lnTo>
                <a:lnTo>
                  <a:pt x="72136" y="37592"/>
                </a:lnTo>
                <a:lnTo>
                  <a:pt x="69286" y="52198"/>
                </a:lnTo>
                <a:lnTo>
                  <a:pt x="61531" y="64150"/>
                </a:lnTo>
                <a:lnTo>
                  <a:pt x="50061" y="72221"/>
                </a:lnTo>
                <a:lnTo>
                  <a:pt x="36067" y="75184"/>
                </a:lnTo>
                <a:lnTo>
                  <a:pt x="22020" y="72221"/>
                </a:lnTo>
                <a:lnTo>
                  <a:pt x="10556" y="64150"/>
                </a:lnTo>
                <a:lnTo>
                  <a:pt x="2831" y="52198"/>
                </a:lnTo>
                <a:lnTo>
                  <a:pt x="0" y="3759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878701" y="4581525"/>
            <a:ext cx="0" cy="522605"/>
          </a:xfrm>
          <a:custGeom>
            <a:avLst/>
            <a:gdLst/>
            <a:ahLst/>
            <a:cxnLst/>
            <a:rect l="l" t="t" r="r" b="b"/>
            <a:pathLst>
              <a:path h="522604">
                <a:moveTo>
                  <a:pt x="0" y="0"/>
                </a:moveTo>
                <a:lnTo>
                  <a:pt x="0" y="5222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894576" y="4686300"/>
            <a:ext cx="154305" cy="120650"/>
          </a:xfrm>
          <a:custGeom>
            <a:avLst/>
            <a:gdLst/>
            <a:ahLst/>
            <a:cxnLst/>
            <a:rect l="l" t="t" r="r" b="b"/>
            <a:pathLst>
              <a:path w="154304" h="120650">
                <a:moveTo>
                  <a:pt x="0" y="120650"/>
                </a:moveTo>
                <a:lnTo>
                  <a:pt x="15392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667500" y="4605273"/>
            <a:ext cx="190500" cy="201930"/>
          </a:xfrm>
          <a:custGeom>
            <a:avLst/>
            <a:gdLst/>
            <a:ahLst/>
            <a:cxnLst/>
            <a:rect l="l" t="t" r="r" b="b"/>
            <a:pathLst>
              <a:path w="190500" h="201929">
                <a:moveTo>
                  <a:pt x="190500" y="20167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561201" y="5113273"/>
            <a:ext cx="307975" cy="283210"/>
          </a:xfrm>
          <a:custGeom>
            <a:avLst/>
            <a:gdLst/>
            <a:ahLst/>
            <a:cxnLst/>
            <a:rect l="l" t="t" r="r" b="b"/>
            <a:pathLst>
              <a:path w="307975" h="283210">
                <a:moveTo>
                  <a:pt x="307975" y="0"/>
                </a:moveTo>
                <a:lnTo>
                  <a:pt x="0" y="28270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885051" y="5116448"/>
            <a:ext cx="262255" cy="295910"/>
          </a:xfrm>
          <a:custGeom>
            <a:avLst/>
            <a:gdLst/>
            <a:ahLst/>
            <a:cxnLst/>
            <a:rect l="l" t="t" r="r" b="b"/>
            <a:pathLst>
              <a:path w="262254" h="295910">
                <a:moveTo>
                  <a:pt x="0" y="0"/>
                </a:moveTo>
                <a:lnTo>
                  <a:pt x="261874" y="29540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832727" y="4435221"/>
            <a:ext cx="114300" cy="92075"/>
          </a:xfrm>
          <a:custGeom>
            <a:avLst/>
            <a:gdLst/>
            <a:ahLst/>
            <a:cxnLst/>
            <a:rect l="l" t="t" r="r" b="b"/>
            <a:pathLst>
              <a:path w="114300" h="92075">
                <a:moveTo>
                  <a:pt x="114046" y="0"/>
                </a:moveTo>
                <a:lnTo>
                  <a:pt x="98079" y="32529"/>
                </a:lnTo>
                <a:lnTo>
                  <a:pt x="82327" y="61261"/>
                </a:lnTo>
                <a:lnTo>
                  <a:pt x="67004" y="82349"/>
                </a:lnTo>
                <a:lnTo>
                  <a:pt x="52324" y="91947"/>
                </a:lnTo>
                <a:lnTo>
                  <a:pt x="37397" y="84016"/>
                </a:lnTo>
                <a:lnTo>
                  <a:pt x="22351" y="62214"/>
                </a:lnTo>
                <a:lnTo>
                  <a:pt x="9211" y="37530"/>
                </a:lnTo>
                <a:lnTo>
                  <a:pt x="0" y="2095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802501" y="4348098"/>
            <a:ext cx="78105" cy="81280"/>
          </a:xfrm>
          <a:custGeom>
            <a:avLst/>
            <a:gdLst/>
            <a:ahLst/>
            <a:cxnLst/>
            <a:rect l="l" t="t" r="r" b="b"/>
            <a:pathLst>
              <a:path w="78104" h="81279">
                <a:moveTo>
                  <a:pt x="38862" y="0"/>
                </a:moveTo>
                <a:lnTo>
                  <a:pt x="23735" y="3186"/>
                </a:lnTo>
                <a:lnTo>
                  <a:pt x="11382" y="11874"/>
                </a:lnTo>
                <a:lnTo>
                  <a:pt x="3053" y="24753"/>
                </a:lnTo>
                <a:lnTo>
                  <a:pt x="0" y="40512"/>
                </a:lnTo>
                <a:lnTo>
                  <a:pt x="3053" y="56272"/>
                </a:lnTo>
                <a:lnTo>
                  <a:pt x="11382" y="69151"/>
                </a:lnTo>
                <a:lnTo>
                  <a:pt x="23735" y="77839"/>
                </a:lnTo>
                <a:lnTo>
                  <a:pt x="38862" y="81025"/>
                </a:lnTo>
                <a:lnTo>
                  <a:pt x="53988" y="77839"/>
                </a:lnTo>
                <a:lnTo>
                  <a:pt x="66341" y="69151"/>
                </a:lnTo>
                <a:lnTo>
                  <a:pt x="74670" y="56272"/>
                </a:lnTo>
                <a:lnTo>
                  <a:pt x="77724" y="40512"/>
                </a:lnTo>
                <a:lnTo>
                  <a:pt x="74670" y="24753"/>
                </a:lnTo>
                <a:lnTo>
                  <a:pt x="66341" y="11874"/>
                </a:lnTo>
                <a:lnTo>
                  <a:pt x="53988" y="3186"/>
                </a:lnTo>
                <a:lnTo>
                  <a:pt x="3886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802501" y="4348098"/>
            <a:ext cx="78105" cy="81280"/>
          </a:xfrm>
          <a:custGeom>
            <a:avLst/>
            <a:gdLst/>
            <a:ahLst/>
            <a:cxnLst/>
            <a:rect l="l" t="t" r="r" b="b"/>
            <a:pathLst>
              <a:path w="78104" h="81279">
                <a:moveTo>
                  <a:pt x="0" y="40512"/>
                </a:moveTo>
                <a:lnTo>
                  <a:pt x="3053" y="24753"/>
                </a:lnTo>
                <a:lnTo>
                  <a:pt x="11382" y="11874"/>
                </a:lnTo>
                <a:lnTo>
                  <a:pt x="23735" y="3186"/>
                </a:lnTo>
                <a:lnTo>
                  <a:pt x="38862" y="0"/>
                </a:lnTo>
                <a:lnTo>
                  <a:pt x="53988" y="3186"/>
                </a:lnTo>
                <a:lnTo>
                  <a:pt x="66341" y="11874"/>
                </a:lnTo>
                <a:lnTo>
                  <a:pt x="74670" y="24753"/>
                </a:lnTo>
                <a:lnTo>
                  <a:pt x="77724" y="40512"/>
                </a:lnTo>
                <a:lnTo>
                  <a:pt x="74670" y="56272"/>
                </a:lnTo>
                <a:lnTo>
                  <a:pt x="66341" y="69151"/>
                </a:lnTo>
                <a:lnTo>
                  <a:pt x="53988" y="77839"/>
                </a:lnTo>
                <a:lnTo>
                  <a:pt x="38862" y="81025"/>
                </a:lnTo>
                <a:lnTo>
                  <a:pt x="23735" y="77839"/>
                </a:lnTo>
                <a:lnTo>
                  <a:pt x="11382" y="69151"/>
                </a:lnTo>
                <a:lnTo>
                  <a:pt x="3053" y="56272"/>
                </a:lnTo>
                <a:lnTo>
                  <a:pt x="0" y="4051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894576" y="4348098"/>
            <a:ext cx="78105" cy="81280"/>
          </a:xfrm>
          <a:custGeom>
            <a:avLst/>
            <a:gdLst/>
            <a:ahLst/>
            <a:cxnLst/>
            <a:rect l="l" t="t" r="r" b="b"/>
            <a:pathLst>
              <a:path w="78104" h="81279">
                <a:moveTo>
                  <a:pt x="38862" y="0"/>
                </a:moveTo>
                <a:lnTo>
                  <a:pt x="23735" y="3186"/>
                </a:lnTo>
                <a:lnTo>
                  <a:pt x="11382" y="11874"/>
                </a:lnTo>
                <a:lnTo>
                  <a:pt x="3053" y="24753"/>
                </a:lnTo>
                <a:lnTo>
                  <a:pt x="0" y="40512"/>
                </a:lnTo>
                <a:lnTo>
                  <a:pt x="3053" y="56272"/>
                </a:lnTo>
                <a:lnTo>
                  <a:pt x="11382" y="69151"/>
                </a:lnTo>
                <a:lnTo>
                  <a:pt x="23735" y="77839"/>
                </a:lnTo>
                <a:lnTo>
                  <a:pt x="38862" y="81025"/>
                </a:lnTo>
                <a:lnTo>
                  <a:pt x="53988" y="77839"/>
                </a:lnTo>
                <a:lnTo>
                  <a:pt x="66341" y="69151"/>
                </a:lnTo>
                <a:lnTo>
                  <a:pt x="74670" y="56272"/>
                </a:lnTo>
                <a:lnTo>
                  <a:pt x="77724" y="40512"/>
                </a:lnTo>
                <a:lnTo>
                  <a:pt x="74670" y="24753"/>
                </a:lnTo>
                <a:lnTo>
                  <a:pt x="66341" y="11874"/>
                </a:lnTo>
                <a:lnTo>
                  <a:pt x="53988" y="3186"/>
                </a:lnTo>
                <a:lnTo>
                  <a:pt x="3886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894576" y="4348098"/>
            <a:ext cx="78105" cy="81280"/>
          </a:xfrm>
          <a:custGeom>
            <a:avLst/>
            <a:gdLst/>
            <a:ahLst/>
            <a:cxnLst/>
            <a:rect l="l" t="t" r="r" b="b"/>
            <a:pathLst>
              <a:path w="78104" h="81279">
                <a:moveTo>
                  <a:pt x="0" y="40512"/>
                </a:moveTo>
                <a:lnTo>
                  <a:pt x="3053" y="24753"/>
                </a:lnTo>
                <a:lnTo>
                  <a:pt x="11382" y="11874"/>
                </a:lnTo>
                <a:lnTo>
                  <a:pt x="23735" y="3186"/>
                </a:lnTo>
                <a:lnTo>
                  <a:pt x="38862" y="0"/>
                </a:lnTo>
                <a:lnTo>
                  <a:pt x="53988" y="3186"/>
                </a:lnTo>
                <a:lnTo>
                  <a:pt x="66341" y="11874"/>
                </a:lnTo>
                <a:lnTo>
                  <a:pt x="74670" y="24753"/>
                </a:lnTo>
                <a:lnTo>
                  <a:pt x="77724" y="40512"/>
                </a:lnTo>
                <a:lnTo>
                  <a:pt x="74670" y="56272"/>
                </a:lnTo>
                <a:lnTo>
                  <a:pt x="66341" y="69151"/>
                </a:lnTo>
                <a:lnTo>
                  <a:pt x="53988" y="77839"/>
                </a:lnTo>
                <a:lnTo>
                  <a:pt x="38862" y="81025"/>
                </a:lnTo>
                <a:lnTo>
                  <a:pt x="23735" y="77839"/>
                </a:lnTo>
                <a:lnTo>
                  <a:pt x="11382" y="69151"/>
                </a:lnTo>
                <a:lnTo>
                  <a:pt x="3053" y="56272"/>
                </a:lnTo>
                <a:lnTo>
                  <a:pt x="0" y="4051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848093" y="3906265"/>
            <a:ext cx="72390" cy="75565"/>
          </a:xfrm>
          <a:custGeom>
            <a:avLst/>
            <a:gdLst/>
            <a:ahLst/>
            <a:cxnLst/>
            <a:rect l="l" t="t" r="r" b="b"/>
            <a:pathLst>
              <a:path w="72390" h="75564">
                <a:moveTo>
                  <a:pt x="36067" y="0"/>
                </a:moveTo>
                <a:lnTo>
                  <a:pt x="22074" y="2964"/>
                </a:lnTo>
                <a:lnTo>
                  <a:pt x="10604" y="11048"/>
                </a:lnTo>
                <a:lnTo>
                  <a:pt x="2849" y="23038"/>
                </a:lnTo>
                <a:lnTo>
                  <a:pt x="0" y="37718"/>
                </a:lnTo>
                <a:lnTo>
                  <a:pt x="2849" y="52419"/>
                </a:lnTo>
                <a:lnTo>
                  <a:pt x="10604" y="64452"/>
                </a:lnTo>
                <a:lnTo>
                  <a:pt x="22074" y="72580"/>
                </a:lnTo>
                <a:lnTo>
                  <a:pt x="36067" y="75564"/>
                </a:lnTo>
                <a:lnTo>
                  <a:pt x="50115" y="72580"/>
                </a:lnTo>
                <a:lnTo>
                  <a:pt x="61579" y="64452"/>
                </a:lnTo>
                <a:lnTo>
                  <a:pt x="69304" y="52419"/>
                </a:lnTo>
                <a:lnTo>
                  <a:pt x="72135" y="37718"/>
                </a:lnTo>
                <a:lnTo>
                  <a:pt x="69304" y="23038"/>
                </a:lnTo>
                <a:lnTo>
                  <a:pt x="61579" y="11048"/>
                </a:lnTo>
                <a:lnTo>
                  <a:pt x="50115" y="2964"/>
                </a:lnTo>
                <a:lnTo>
                  <a:pt x="36067" y="0"/>
                </a:lnTo>
                <a:close/>
              </a:path>
            </a:pathLst>
          </a:custGeom>
          <a:solidFill>
            <a:srgbClr val="AEBE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848093" y="3906265"/>
            <a:ext cx="72390" cy="75565"/>
          </a:xfrm>
          <a:custGeom>
            <a:avLst/>
            <a:gdLst/>
            <a:ahLst/>
            <a:cxnLst/>
            <a:rect l="l" t="t" r="r" b="b"/>
            <a:pathLst>
              <a:path w="72390" h="75564">
                <a:moveTo>
                  <a:pt x="0" y="37718"/>
                </a:moveTo>
                <a:lnTo>
                  <a:pt x="2849" y="23038"/>
                </a:lnTo>
                <a:lnTo>
                  <a:pt x="10604" y="11048"/>
                </a:lnTo>
                <a:lnTo>
                  <a:pt x="22074" y="2964"/>
                </a:lnTo>
                <a:lnTo>
                  <a:pt x="36067" y="0"/>
                </a:lnTo>
                <a:lnTo>
                  <a:pt x="50115" y="2964"/>
                </a:lnTo>
                <a:lnTo>
                  <a:pt x="61579" y="11048"/>
                </a:lnTo>
                <a:lnTo>
                  <a:pt x="69304" y="23038"/>
                </a:lnTo>
                <a:lnTo>
                  <a:pt x="72135" y="37718"/>
                </a:lnTo>
                <a:lnTo>
                  <a:pt x="69304" y="52419"/>
                </a:lnTo>
                <a:lnTo>
                  <a:pt x="61579" y="64452"/>
                </a:lnTo>
                <a:lnTo>
                  <a:pt x="50115" y="72580"/>
                </a:lnTo>
                <a:lnTo>
                  <a:pt x="36067" y="75564"/>
                </a:lnTo>
                <a:lnTo>
                  <a:pt x="22074" y="72580"/>
                </a:lnTo>
                <a:lnTo>
                  <a:pt x="10604" y="64452"/>
                </a:lnTo>
                <a:lnTo>
                  <a:pt x="2849" y="52419"/>
                </a:lnTo>
                <a:lnTo>
                  <a:pt x="0" y="3771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992366" y="4132960"/>
            <a:ext cx="72390" cy="75565"/>
          </a:xfrm>
          <a:custGeom>
            <a:avLst/>
            <a:gdLst/>
            <a:ahLst/>
            <a:cxnLst/>
            <a:rect l="l" t="t" r="r" b="b"/>
            <a:pathLst>
              <a:path w="72390" h="75564">
                <a:moveTo>
                  <a:pt x="35940" y="0"/>
                </a:moveTo>
                <a:lnTo>
                  <a:pt x="21967" y="2964"/>
                </a:lnTo>
                <a:lnTo>
                  <a:pt x="10541" y="11049"/>
                </a:lnTo>
                <a:lnTo>
                  <a:pt x="2829" y="23038"/>
                </a:lnTo>
                <a:lnTo>
                  <a:pt x="0" y="37718"/>
                </a:lnTo>
                <a:lnTo>
                  <a:pt x="2829" y="52419"/>
                </a:lnTo>
                <a:lnTo>
                  <a:pt x="10540" y="64452"/>
                </a:lnTo>
                <a:lnTo>
                  <a:pt x="21967" y="72580"/>
                </a:lnTo>
                <a:lnTo>
                  <a:pt x="35940" y="75564"/>
                </a:lnTo>
                <a:lnTo>
                  <a:pt x="49988" y="72580"/>
                </a:lnTo>
                <a:lnTo>
                  <a:pt x="61452" y="64452"/>
                </a:lnTo>
                <a:lnTo>
                  <a:pt x="69177" y="52419"/>
                </a:lnTo>
                <a:lnTo>
                  <a:pt x="72008" y="37718"/>
                </a:lnTo>
                <a:lnTo>
                  <a:pt x="69177" y="23038"/>
                </a:lnTo>
                <a:lnTo>
                  <a:pt x="61452" y="11049"/>
                </a:lnTo>
                <a:lnTo>
                  <a:pt x="49988" y="2964"/>
                </a:lnTo>
                <a:lnTo>
                  <a:pt x="35940" y="0"/>
                </a:lnTo>
                <a:close/>
              </a:path>
            </a:pathLst>
          </a:custGeom>
          <a:solidFill>
            <a:srgbClr val="AEBE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992366" y="4132960"/>
            <a:ext cx="72390" cy="75565"/>
          </a:xfrm>
          <a:custGeom>
            <a:avLst/>
            <a:gdLst/>
            <a:ahLst/>
            <a:cxnLst/>
            <a:rect l="l" t="t" r="r" b="b"/>
            <a:pathLst>
              <a:path w="72390" h="75564">
                <a:moveTo>
                  <a:pt x="0" y="37718"/>
                </a:moveTo>
                <a:lnTo>
                  <a:pt x="2829" y="23038"/>
                </a:lnTo>
                <a:lnTo>
                  <a:pt x="10541" y="11049"/>
                </a:lnTo>
                <a:lnTo>
                  <a:pt x="21967" y="2964"/>
                </a:lnTo>
                <a:lnTo>
                  <a:pt x="35940" y="0"/>
                </a:lnTo>
                <a:lnTo>
                  <a:pt x="49988" y="2964"/>
                </a:lnTo>
                <a:lnTo>
                  <a:pt x="61452" y="11049"/>
                </a:lnTo>
                <a:lnTo>
                  <a:pt x="69177" y="23038"/>
                </a:lnTo>
                <a:lnTo>
                  <a:pt x="72008" y="37718"/>
                </a:lnTo>
                <a:lnTo>
                  <a:pt x="69177" y="52419"/>
                </a:lnTo>
                <a:lnTo>
                  <a:pt x="61452" y="64452"/>
                </a:lnTo>
                <a:lnTo>
                  <a:pt x="49988" y="72580"/>
                </a:lnTo>
                <a:lnTo>
                  <a:pt x="35940" y="75564"/>
                </a:lnTo>
                <a:lnTo>
                  <a:pt x="21967" y="72580"/>
                </a:lnTo>
                <a:lnTo>
                  <a:pt x="10540" y="64452"/>
                </a:lnTo>
                <a:lnTo>
                  <a:pt x="2829" y="52419"/>
                </a:lnTo>
                <a:lnTo>
                  <a:pt x="0" y="3771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704076" y="3981830"/>
            <a:ext cx="72390" cy="75565"/>
          </a:xfrm>
          <a:custGeom>
            <a:avLst/>
            <a:gdLst/>
            <a:ahLst/>
            <a:cxnLst/>
            <a:rect l="l" t="t" r="r" b="b"/>
            <a:pathLst>
              <a:path w="72390" h="75564">
                <a:moveTo>
                  <a:pt x="35941" y="0"/>
                </a:moveTo>
                <a:lnTo>
                  <a:pt x="21967" y="2964"/>
                </a:lnTo>
                <a:lnTo>
                  <a:pt x="10541" y="11049"/>
                </a:lnTo>
                <a:lnTo>
                  <a:pt x="2829" y="23038"/>
                </a:lnTo>
                <a:lnTo>
                  <a:pt x="0" y="37719"/>
                </a:lnTo>
                <a:lnTo>
                  <a:pt x="2829" y="52419"/>
                </a:lnTo>
                <a:lnTo>
                  <a:pt x="10540" y="64452"/>
                </a:lnTo>
                <a:lnTo>
                  <a:pt x="21967" y="72580"/>
                </a:lnTo>
                <a:lnTo>
                  <a:pt x="35941" y="75565"/>
                </a:lnTo>
                <a:lnTo>
                  <a:pt x="49988" y="72580"/>
                </a:lnTo>
                <a:lnTo>
                  <a:pt x="61452" y="64452"/>
                </a:lnTo>
                <a:lnTo>
                  <a:pt x="69177" y="52419"/>
                </a:lnTo>
                <a:lnTo>
                  <a:pt x="72008" y="37719"/>
                </a:lnTo>
                <a:lnTo>
                  <a:pt x="69177" y="23038"/>
                </a:lnTo>
                <a:lnTo>
                  <a:pt x="61452" y="11049"/>
                </a:lnTo>
                <a:lnTo>
                  <a:pt x="49988" y="2964"/>
                </a:lnTo>
                <a:lnTo>
                  <a:pt x="35941" y="0"/>
                </a:lnTo>
                <a:close/>
              </a:path>
            </a:pathLst>
          </a:custGeom>
          <a:solidFill>
            <a:srgbClr val="AEBE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704076" y="3981830"/>
            <a:ext cx="72390" cy="75565"/>
          </a:xfrm>
          <a:custGeom>
            <a:avLst/>
            <a:gdLst/>
            <a:ahLst/>
            <a:cxnLst/>
            <a:rect l="l" t="t" r="r" b="b"/>
            <a:pathLst>
              <a:path w="72390" h="75564">
                <a:moveTo>
                  <a:pt x="0" y="37719"/>
                </a:moveTo>
                <a:lnTo>
                  <a:pt x="2829" y="23038"/>
                </a:lnTo>
                <a:lnTo>
                  <a:pt x="10541" y="11049"/>
                </a:lnTo>
                <a:lnTo>
                  <a:pt x="21967" y="2964"/>
                </a:lnTo>
                <a:lnTo>
                  <a:pt x="35941" y="0"/>
                </a:lnTo>
                <a:lnTo>
                  <a:pt x="49988" y="2964"/>
                </a:lnTo>
                <a:lnTo>
                  <a:pt x="61452" y="11049"/>
                </a:lnTo>
                <a:lnTo>
                  <a:pt x="69177" y="23038"/>
                </a:lnTo>
                <a:lnTo>
                  <a:pt x="72008" y="37719"/>
                </a:lnTo>
                <a:lnTo>
                  <a:pt x="69177" y="52419"/>
                </a:lnTo>
                <a:lnTo>
                  <a:pt x="61452" y="64452"/>
                </a:lnTo>
                <a:lnTo>
                  <a:pt x="49988" y="72580"/>
                </a:lnTo>
                <a:lnTo>
                  <a:pt x="35941" y="75565"/>
                </a:lnTo>
                <a:lnTo>
                  <a:pt x="21967" y="72580"/>
                </a:lnTo>
                <a:lnTo>
                  <a:pt x="10540" y="64452"/>
                </a:lnTo>
                <a:lnTo>
                  <a:pt x="2829" y="52419"/>
                </a:lnTo>
                <a:lnTo>
                  <a:pt x="0" y="3771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992366" y="3981830"/>
            <a:ext cx="72390" cy="75565"/>
          </a:xfrm>
          <a:custGeom>
            <a:avLst/>
            <a:gdLst/>
            <a:ahLst/>
            <a:cxnLst/>
            <a:rect l="l" t="t" r="r" b="b"/>
            <a:pathLst>
              <a:path w="72390" h="75564">
                <a:moveTo>
                  <a:pt x="35940" y="0"/>
                </a:moveTo>
                <a:lnTo>
                  <a:pt x="21967" y="2964"/>
                </a:lnTo>
                <a:lnTo>
                  <a:pt x="10541" y="11049"/>
                </a:lnTo>
                <a:lnTo>
                  <a:pt x="2829" y="23038"/>
                </a:lnTo>
                <a:lnTo>
                  <a:pt x="0" y="37719"/>
                </a:lnTo>
                <a:lnTo>
                  <a:pt x="2829" y="52419"/>
                </a:lnTo>
                <a:lnTo>
                  <a:pt x="10540" y="64452"/>
                </a:lnTo>
                <a:lnTo>
                  <a:pt x="21967" y="72580"/>
                </a:lnTo>
                <a:lnTo>
                  <a:pt x="35940" y="75565"/>
                </a:lnTo>
                <a:lnTo>
                  <a:pt x="49988" y="72580"/>
                </a:lnTo>
                <a:lnTo>
                  <a:pt x="61452" y="64452"/>
                </a:lnTo>
                <a:lnTo>
                  <a:pt x="69177" y="52419"/>
                </a:lnTo>
                <a:lnTo>
                  <a:pt x="72008" y="37719"/>
                </a:lnTo>
                <a:lnTo>
                  <a:pt x="69177" y="23038"/>
                </a:lnTo>
                <a:lnTo>
                  <a:pt x="61452" y="11049"/>
                </a:lnTo>
                <a:lnTo>
                  <a:pt x="49988" y="2964"/>
                </a:lnTo>
                <a:lnTo>
                  <a:pt x="35940" y="0"/>
                </a:lnTo>
                <a:close/>
              </a:path>
            </a:pathLst>
          </a:custGeom>
          <a:solidFill>
            <a:srgbClr val="AEBE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992366" y="3981830"/>
            <a:ext cx="72390" cy="75565"/>
          </a:xfrm>
          <a:custGeom>
            <a:avLst/>
            <a:gdLst/>
            <a:ahLst/>
            <a:cxnLst/>
            <a:rect l="l" t="t" r="r" b="b"/>
            <a:pathLst>
              <a:path w="72390" h="75564">
                <a:moveTo>
                  <a:pt x="0" y="37719"/>
                </a:moveTo>
                <a:lnTo>
                  <a:pt x="2829" y="23038"/>
                </a:lnTo>
                <a:lnTo>
                  <a:pt x="10541" y="11049"/>
                </a:lnTo>
                <a:lnTo>
                  <a:pt x="21967" y="2964"/>
                </a:lnTo>
                <a:lnTo>
                  <a:pt x="35940" y="0"/>
                </a:lnTo>
                <a:lnTo>
                  <a:pt x="49988" y="2964"/>
                </a:lnTo>
                <a:lnTo>
                  <a:pt x="61452" y="11049"/>
                </a:lnTo>
                <a:lnTo>
                  <a:pt x="69177" y="23038"/>
                </a:lnTo>
                <a:lnTo>
                  <a:pt x="72008" y="37719"/>
                </a:lnTo>
                <a:lnTo>
                  <a:pt x="69177" y="52419"/>
                </a:lnTo>
                <a:lnTo>
                  <a:pt x="61452" y="64452"/>
                </a:lnTo>
                <a:lnTo>
                  <a:pt x="49988" y="72580"/>
                </a:lnTo>
                <a:lnTo>
                  <a:pt x="35940" y="75565"/>
                </a:lnTo>
                <a:lnTo>
                  <a:pt x="21967" y="72580"/>
                </a:lnTo>
                <a:lnTo>
                  <a:pt x="10540" y="64452"/>
                </a:lnTo>
                <a:lnTo>
                  <a:pt x="2829" y="52419"/>
                </a:lnTo>
                <a:lnTo>
                  <a:pt x="0" y="3771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848093" y="4057396"/>
            <a:ext cx="72390" cy="75565"/>
          </a:xfrm>
          <a:custGeom>
            <a:avLst/>
            <a:gdLst/>
            <a:ahLst/>
            <a:cxnLst/>
            <a:rect l="l" t="t" r="r" b="b"/>
            <a:pathLst>
              <a:path w="72390" h="75564">
                <a:moveTo>
                  <a:pt x="36067" y="0"/>
                </a:moveTo>
                <a:lnTo>
                  <a:pt x="22074" y="2964"/>
                </a:lnTo>
                <a:lnTo>
                  <a:pt x="10604" y="11048"/>
                </a:lnTo>
                <a:lnTo>
                  <a:pt x="2849" y="23038"/>
                </a:lnTo>
                <a:lnTo>
                  <a:pt x="0" y="37718"/>
                </a:lnTo>
                <a:lnTo>
                  <a:pt x="2849" y="52419"/>
                </a:lnTo>
                <a:lnTo>
                  <a:pt x="10604" y="64452"/>
                </a:lnTo>
                <a:lnTo>
                  <a:pt x="22074" y="72580"/>
                </a:lnTo>
                <a:lnTo>
                  <a:pt x="36067" y="75564"/>
                </a:lnTo>
                <a:lnTo>
                  <a:pt x="50115" y="72580"/>
                </a:lnTo>
                <a:lnTo>
                  <a:pt x="61579" y="64452"/>
                </a:lnTo>
                <a:lnTo>
                  <a:pt x="69304" y="52419"/>
                </a:lnTo>
                <a:lnTo>
                  <a:pt x="72135" y="37718"/>
                </a:lnTo>
                <a:lnTo>
                  <a:pt x="69304" y="23038"/>
                </a:lnTo>
                <a:lnTo>
                  <a:pt x="61579" y="11048"/>
                </a:lnTo>
                <a:lnTo>
                  <a:pt x="50115" y="2964"/>
                </a:lnTo>
                <a:lnTo>
                  <a:pt x="36067" y="0"/>
                </a:lnTo>
                <a:close/>
              </a:path>
            </a:pathLst>
          </a:custGeom>
          <a:solidFill>
            <a:srgbClr val="AEBE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848093" y="4057396"/>
            <a:ext cx="72390" cy="75565"/>
          </a:xfrm>
          <a:custGeom>
            <a:avLst/>
            <a:gdLst/>
            <a:ahLst/>
            <a:cxnLst/>
            <a:rect l="l" t="t" r="r" b="b"/>
            <a:pathLst>
              <a:path w="72390" h="75564">
                <a:moveTo>
                  <a:pt x="0" y="37718"/>
                </a:moveTo>
                <a:lnTo>
                  <a:pt x="2849" y="23038"/>
                </a:lnTo>
                <a:lnTo>
                  <a:pt x="10604" y="11048"/>
                </a:lnTo>
                <a:lnTo>
                  <a:pt x="22074" y="2964"/>
                </a:lnTo>
                <a:lnTo>
                  <a:pt x="36067" y="0"/>
                </a:lnTo>
                <a:lnTo>
                  <a:pt x="50115" y="2964"/>
                </a:lnTo>
                <a:lnTo>
                  <a:pt x="61579" y="11048"/>
                </a:lnTo>
                <a:lnTo>
                  <a:pt x="69304" y="23038"/>
                </a:lnTo>
                <a:lnTo>
                  <a:pt x="72135" y="37718"/>
                </a:lnTo>
                <a:lnTo>
                  <a:pt x="69304" y="52419"/>
                </a:lnTo>
                <a:lnTo>
                  <a:pt x="61579" y="64452"/>
                </a:lnTo>
                <a:lnTo>
                  <a:pt x="50115" y="72580"/>
                </a:lnTo>
                <a:lnTo>
                  <a:pt x="36067" y="75564"/>
                </a:lnTo>
                <a:lnTo>
                  <a:pt x="22074" y="72580"/>
                </a:lnTo>
                <a:lnTo>
                  <a:pt x="10604" y="64452"/>
                </a:lnTo>
                <a:lnTo>
                  <a:pt x="2849" y="52419"/>
                </a:lnTo>
                <a:lnTo>
                  <a:pt x="0" y="3771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848093" y="4132960"/>
            <a:ext cx="72390" cy="75565"/>
          </a:xfrm>
          <a:custGeom>
            <a:avLst/>
            <a:gdLst/>
            <a:ahLst/>
            <a:cxnLst/>
            <a:rect l="l" t="t" r="r" b="b"/>
            <a:pathLst>
              <a:path w="72390" h="75564">
                <a:moveTo>
                  <a:pt x="36067" y="0"/>
                </a:moveTo>
                <a:lnTo>
                  <a:pt x="22074" y="2964"/>
                </a:lnTo>
                <a:lnTo>
                  <a:pt x="10604" y="11049"/>
                </a:lnTo>
                <a:lnTo>
                  <a:pt x="2849" y="23038"/>
                </a:lnTo>
                <a:lnTo>
                  <a:pt x="0" y="37718"/>
                </a:lnTo>
                <a:lnTo>
                  <a:pt x="2849" y="52419"/>
                </a:lnTo>
                <a:lnTo>
                  <a:pt x="10604" y="64452"/>
                </a:lnTo>
                <a:lnTo>
                  <a:pt x="22074" y="72580"/>
                </a:lnTo>
                <a:lnTo>
                  <a:pt x="36067" y="75564"/>
                </a:lnTo>
                <a:lnTo>
                  <a:pt x="50115" y="72580"/>
                </a:lnTo>
                <a:lnTo>
                  <a:pt x="61579" y="64452"/>
                </a:lnTo>
                <a:lnTo>
                  <a:pt x="69304" y="52419"/>
                </a:lnTo>
                <a:lnTo>
                  <a:pt x="72135" y="37718"/>
                </a:lnTo>
                <a:lnTo>
                  <a:pt x="69304" y="23038"/>
                </a:lnTo>
                <a:lnTo>
                  <a:pt x="61579" y="11049"/>
                </a:lnTo>
                <a:lnTo>
                  <a:pt x="50115" y="2964"/>
                </a:lnTo>
                <a:lnTo>
                  <a:pt x="36067" y="0"/>
                </a:lnTo>
                <a:close/>
              </a:path>
            </a:pathLst>
          </a:custGeom>
          <a:solidFill>
            <a:srgbClr val="AEBE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848093" y="4132960"/>
            <a:ext cx="72390" cy="75565"/>
          </a:xfrm>
          <a:custGeom>
            <a:avLst/>
            <a:gdLst/>
            <a:ahLst/>
            <a:cxnLst/>
            <a:rect l="l" t="t" r="r" b="b"/>
            <a:pathLst>
              <a:path w="72390" h="75564">
                <a:moveTo>
                  <a:pt x="0" y="37718"/>
                </a:moveTo>
                <a:lnTo>
                  <a:pt x="2849" y="23038"/>
                </a:lnTo>
                <a:lnTo>
                  <a:pt x="10604" y="11049"/>
                </a:lnTo>
                <a:lnTo>
                  <a:pt x="22074" y="2964"/>
                </a:lnTo>
                <a:lnTo>
                  <a:pt x="36067" y="0"/>
                </a:lnTo>
                <a:lnTo>
                  <a:pt x="50115" y="2964"/>
                </a:lnTo>
                <a:lnTo>
                  <a:pt x="61579" y="11049"/>
                </a:lnTo>
                <a:lnTo>
                  <a:pt x="69304" y="23038"/>
                </a:lnTo>
                <a:lnTo>
                  <a:pt x="72135" y="37718"/>
                </a:lnTo>
                <a:lnTo>
                  <a:pt x="69304" y="52419"/>
                </a:lnTo>
                <a:lnTo>
                  <a:pt x="61579" y="64452"/>
                </a:lnTo>
                <a:lnTo>
                  <a:pt x="50115" y="72580"/>
                </a:lnTo>
                <a:lnTo>
                  <a:pt x="36067" y="75564"/>
                </a:lnTo>
                <a:lnTo>
                  <a:pt x="22074" y="72580"/>
                </a:lnTo>
                <a:lnTo>
                  <a:pt x="10604" y="64452"/>
                </a:lnTo>
                <a:lnTo>
                  <a:pt x="2849" y="52419"/>
                </a:lnTo>
                <a:lnTo>
                  <a:pt x="0" y="3771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704076" y="3830701"/>
            <a:ext cx="72390" cy="75565"/>
          </a:xfrm>
          <a:custGeom>
            <a:avLst/>
            <a:gdLst/>
            <a:ahLst/>
            <a:cxnLst/>
            <a:rect l="l" t="t" r="r" b="b"/>
            <a:pathLst>
              <a:path w="72390" h="75564">
                <a:moveTo>
                  <a:pt x="35941" y="0"/>
                </a:moveTo>
                <a:lnTo>
                  <a:pt x="21967" y="2964"/>
                </a:lnTo>
                <a:lnTo>
                  <a:pt x="10541" y="11049"/>
                </a:lnTo>
                <a:lnTo>
                  <a:pt x="2829" y="23038"/>
                </a:lnTo>
                <a:lnTo>
                  <a:pt x="0" y="37718"/>
                </a:lnTo>
                <a:lnTo>
                  <a:pt x="2829" y="52419"/>
                </a:lnTo>
                <a:lnTo>
                  <a:pt x="10540" y="64452"/>
                </a:lnTo>
                <a:lnTo>
                  <a:pt x="21967" y="72580"/>
                </a:lnTo>
                <a:lnTo>
                  <a:pt x="35941" y="75565"/>
                </a:lnTo>
                <a:lnTo>
                  <a:pt x="49988" y="72580"/>
                </a:lnTo>
                <a:lnTo>
                  <a:pt x="61452" y="64452"/>
                </a:lnTo>
                <a:lnTo>
                  <a:pt x="69177" y="52419"/>
                </a:lnTo>
                <a:lnTo>
                  <a:pt x="72008" y="37718"/>
                </a:lnTo>
                <a:lnTo>
                  <a:pt x="69177" y="23038"/>
                </a:lnTo>
                <a:lnTo>
                  <a:pt x="61452" y="11049"/>
                </a:lnTo>
                <a:lnTo>
                  <a:pt x="49988" y="2964"/>
                </a:lnTo>
                <a:lnTo>
                  <a:pt x="35941" y="0"/>
                </a:lnTo>
                <a:close/>
              </a:path>
            </a:pathLst>
          </a:custGeom>
          <a:solidFill>
            <a:srgbClr val="AEBE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704076" y="3830701"/>
            <a:ext cx="72390" cy="75565"/>
          </a:xfrm>
          <a:custGeom>
            <a:avLst/>
            <a:gdLst/>
            <a:ahLst/>
            <a:cxnLst/>
            <a:rect l="l" t="t" r="r" b="b"/>
            <a:pathLst>
              <a:path w="72390" h="75564">
                <a:moveTo>
                  <a:pt x="0" y="37718"/>
                </a:moveTo>
                <a:lnTo>
                  <a:pt x="2829" y="23038"/>
                </a:lnTo>
                <a:lnTo>
                  <a:pt x="10541" y="11049"/>
                </a:lnTo>
                <a:lnTo>
                  <a:pt x="21967" y="2964"/>
                </a:lnTo>
                <a:lnTo>
                  <a:pt x="35941" y="0"/>
                </a:lnTo>
                <a:lnTo>
                  <a:pt x="49988" y="2964"/>
                </a:lnTo>
                <a:lnTo>
                  <a:pt x="61452" y="11049"/>
                </a:lnTo>
                <a:lnTo>
                  <a:pt x="69177" y="23038"/>
                </a:lnTo>
                <a:lnTo>
                  <a:pt x="72008" y="37718"/>
                </a:lnTo>
                <a:lnTo>
                  <a:pt x="69177" y="52419"/>
                </a:lnTo>
                <a:lnTo>
                  <a:pt x="61452" y="64452"/>
                </a:lnTo>
                <a:lnTo>
                  <a:pt x="49988" y="72580"/>
                </a:lnTo>
                <a:lnTo>
                  <a:pt x="35941" y="75565"/>
                </a:lnTo>
                <a:lnTo>
                  <a:pt x="21967" y="72580"/>
                </a:lnTo>
                <a:lnTo>
                  <a:pt x="10540" y="64452"/>
                </a:lnTo>
                <a:lnTo>
                  <a:pt x="2829" y="52419"/>
                </a:lnTo>
                <a:lnTo>
                  <a:pt x="0" y="37718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358138" y="4052951"/>
            <a:ext cx="269240" cy="282575"/>
          </a:xfrm>
          <a:custGeom>
            <a:avLst/>
            <a:gdLst/>
            <a:ahLst/>
            <a:cxnLst/>
            <a:rect l="l" t="t" r="r" b="b"/>
            <a:pathLst>
              <a:path w="269239" h="282575">
                <a:moveTo>
                  <a:pt x="134493" y="0"/>
                </a:moveTo>
                <a:lnTo>
                  <a:pt x="92025" y="7152"/>
                </a:lnTo>
                <a:lnTo>
                  <a:pt x="55110" y="27198"/>
                </a:lnTo>
                <a:lnTo>
                  <a:pt x="25963" y="57826"/>
                </a:lnTo>
                <a:lnTo>
                  <a:pt x="6865" y="96593"/>
                </a:lnTo>
                <a:lnTo>
                  <a:pt x="0" y="141224"/>
                </a:lnTo>
                <a:lnTo>
                  <a:pt x="6867" y="185868"/>
                </a:lnTo>
                <a:lnTo>
                  <a:pt x="25981" y="224666"/>
                </a:lnTo>
                <a:lnTo>
                  <a:pt x="55110" y="255277"/>
                </a:lnTo>
                <a:lnTo>
                  <a:pt x="92025" y="275360"/>
                </a:lnTo>
                <a:lnTo>
                  <a:pt x="134493" y="282575"/>
                </a:lnTo>
                <a:lnTo>
                  <a:pt x="177009" y="275360"/>
                </a:lnTo>
                <a:lnTo>
                  <a:pt x="213929" y="255277"/>
                </a:lnTo>
                <a:lnTo>
                  <a:pt x="243041" y="224666"/>
                </a:lnTo>
                <a:lnTo>
                  <a:pt x="262131" y="185868"/>
                </a:lnTo>
                <a:lnTo>
                  <a:pt x="268986" y="141224"/>
                </a:lnTo>
                <a:lnTo>
                  <a:pt x="262125" y="96580"/>
                </a:lnTo>
                <a:lnTo>
                  <a:pt x="243041" y="57826"/>
                </a:lnTo>
                <a:lnTo>
                  <a:pt x="213929" y="27253"/>
                </a:lnTo>
                <a:lnTo>
                  <a:pt x="177009" y="7201"/>
                </a:lnTo>
                <a:lnTo>
                  <a:pt x="134493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358138" y="4052951"/>
            <a:ext cx="269240" cy="282575"/>
          </a:xfrm>
          <a:custGeom>
            <a:avLst/>
            <a:gdLst/>
            <a:ahLst/>
            <a:cxnLst/>
            <a:rect l="l" t="t" r="r" b="b"/>
            <a:pathLst>
              <a:path w="269239" h="282575">
                <a:moveTo>
                  <a:pt x="0" y="141224"/>
                </a:moveTo>
                <a:lnTo>
                  <a:pt x="6867" y="96580"/>
                </a:lnTo>
                <a:lnTo>
                  <a:pt x="25981" y="57790"/>
                </a:lnTo>
                <a:lnTo>
                  <a:pt x="55110" y="27198"/>
                </a:lnTo>
                <a:lnTo>
                  <a:pt x="92025" y="7152"/>
                </a:lnTo>
                <a:lnTo>
                  <a:pt x="134493" y="0"/>
                </a:lnTo>
                <a:lnTo>
                  <a:pt x="177009" y="7201"/>
                </a:lnTo>
                <a:lnTo>
                  <a:pt x="213929" y="27253"/>
                </a:lnTo>
                <a:lnTo>
                  <a:pt x="243041" y="57826"/>
                </a:lnTo>
                <a:lnTo>
                  <a:pt x="262131" y="96593"/>
                </a:lnTo>
                <a:lnTo>
                  <a:pt x="268986" y="141224"/>
                </a:lnTo>
                <a:lnTo>
                  <a:pt x="262131" y="185868"/>
                </a:lnTo>
                <a:lnTo>
                  <a:pt x="243041" y="224666"/>
                </a:lnTo>
                <a:lnTo>
                  <a:pt x="213929" y="255277"/>
                </a:lnTo>
                <a:lnTo>
                  <a:pt x="177009" y="275360"/>
                </a:lnTo>
                <a:lnTo>
                  <a:pt x="134493" y="282575"/>
                </a:lnTo>
                <a:lnTo>
                  <a:pt x="92025" y="275360"/>
                </a:lnTo>
                <a:lnTo>
                  <a:pt x="55110" y="255277"/>
                </a:lnTo>
                <a:lnTo>
                  <a:pt x="25981" y="224666"/>
                </a:lnTo>
                <a:lnTo>
                  <a:pt x="6867" y="185868"/>
                </a:lnTo>
                <a:lnTo>
                  <a:pt x="0" y="14122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414652" y="4204842"/>
            <a:ext cx="113664" cy="92710"/>
          </a:xfrm>
          <a:custGeom>
            <a:avLst/>
            <a:gdLst/>
            <a:ahLst/>
            <a:cxnLst/>
            <a:rect l="l" t="t" r="r" b="b"/>
            <a:pathLst>
              <a:path w="113665" h="92710">
                <a:moveTo>
                  <a:pt x="113156" y="0"/>
                </a:moveTo>
                <a:lnTo>
                  <a:pt x="0" y="20827"/>
                </a:lnTo>
                <a:lnTo>
                  <a:pt x="9191" y="37558"/>
                </a:lnTo>
                <a:lnTo>
                  <a:pt x="22288" y="62468"/>
                </a:lnTo>
                <a:lnTo>
                  <a:pt x="37290" y="84496"/>
                </a:lnTo>
                <a:lnTo>
                  <a:pt x="52196" y="92582"/>
                </a:lnTo>
                <a:lnTo>
                  <a:pt x="66740" y="82938"/>
                </a:lnTo>
                <a:lnTo>
                  <a:pt x="81867" y="61721"/>
                </a:lnTo>
                <a:lnTo>
                  <a:pt x="97399" y="32789"/>
                </a:lnTo>
                <a:lnTo>
                  <a:pt x="113156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414652" y="4204842"/>
            <a:ext cx="113664" cy="92710"/>
          </a:xfrm>
          <a:custGeom>
            <a:avLst/>
            <a:gdLst/>
            <a:ahLst/>
            <a:cxnLst/>
            <a:rect l="l" t="t" r="r" b="b"/>
            <a:pathLst>
              <a:path w="113665" h="92710">
                <a:moveTo>
                  <a:pt x="113156" y="0"/>
                </a:moveTo>
                <a:lnTo>
                  <a:pt x="97399" y="32789"/>
                </a:lnTo>
                <a:lnTo>
                  <a:pt x="81867" y="61721"/>
                </a:lnTo>
                <a:lnTo>
                  <a:pt x="66740" y="82938"/>
                </a:lnTo>
                <a:lnTo>
                  <a:pt x="52196" y="92582"/>
                </a:lnTo>
                <a:lnTo>
                  <a:pt x="37290" y="84496"/>
                </a:lnTo>
                <a:lnTo>
                  <a:pt x="22288" y="62468"/>
                </a:lnTo>
                <a:lnTo>
                  <a:pt x="9191" y="37558"/>
                </a:lnTo>
                <a:lnTo>
                  <a:pt x="0" y="2082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459864" y="4351146"/>
            <a:ext cx="0" cy="524510"/>
          </a:xfrm>
          <a:custGeom>
            <a:avLst/>
            <a:gdLst/>
            <a:ahLst/>
            <a:cxnLst/>
            <a:rect l="l" t="t" r="r" b="b"/>
            <a:pathLst>
              <a:path h="524510">
                <a:moveTo>
                  <a:pt x="0" y="0"/>
                </a:moveTo>
                <a:lnTo>
                  <a:pt x="0" y="52438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476247" y="4456303"/>
            <a:ext cx="154305" cy="121285"/>
          </a:xfrm>
          <a:custGeom>
            <a:avLst/>
            <a:gdLst/>
            <a:ahLst/>
            <a:cxnLst/>
            <a:rect l="l" t="t" r="r" b="b"/>
            <a:pathLst>
              <a:path w="154305" h="121285">
                <a:moveTo>
                  <a:pt x="0" y="120904"/>
                </a:moveTo>
                <a:lnTo>
                  <a:pt x="15392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249095" y="4376292"/>
            <a:ext cx="191770" cy="201295"/>
          </a:xfrm>
          <a:custGeom>
            <a:avLst/>
            <a:gdLst/>
            <a:ahLst/>
            <a:cxnLst/>
            <a:rect l="l" t="t" r="r" b="b"/>
            <a:pathLst>
              <a:path w="191769" h="201295">
                <a:moveTo>
                  <a:pt x="191338" y="200913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143000" y="4884928"/>
            <a:ext cx="307975" cy="282575"/>
          </a:xfrm>
          <a:custGeom>
            <a:avLst/>
            <a:gdLst/>
            <a:ahLst/>
            <a:cxnLst/>
            <a:rect l="l" t="t" r="r" b="b"/>
            <a:pathLst>
              <a:path w="307975" h="282575">
                <a:moveTo>
                  <a:pt x="307847" y="0"/>
                </a:moveTo>
                <a:lnTo>
                  <a:pt x="0" y="2825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467230" y="4888103"/>
            <a:ext cx="261620" cy="295275"/>
          </a:xfrm>
          <a:custGeom>
            <a:avLst/>
            <a:gdLst/>
            <a:ahLst/>
            <a:cxnLst/>
            <a:rect l="l" t="t" r="r" b="b"/>
            <a:pathLst>
              <a:path w="261619" h="295275">
                <a:moveTo>
                  <a:pt x="0" y="0"/>
                </a:moveTo>
                <a:lnTo>
                  <a:pt x="261619" y="29502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385061" y="4118864"/>
            <a:ext cx="78105" cy="80010"/>
          </a:xfrm>
          <a:custGeom>
            <a:avLst/>
            <a:gdLst/>
            <a:ahLst/>
            <a:cxnLst/>
            <a:rect l="l" t="t" r="r" b="b"/>
            <a:pathLst>
              <a:path w="78105" h="80010">
                <a:moveTo>
                  <a:pt x="38862" y="0"/>
                </a:moveTo>
                <a:lnTo>
                  <a:pt x="23735" y="3143"/>
                </a:lnTo>
                <a:lnTo>
                  <a:pt x="11382" y="11715"/>
                </a:lnTo>
                <a:lnTo>
                  <a:pt x="3053" y="24431"/>
                </a:lnTo>
                <a:lnTo>
                  <a:pt x="0" y="40005"/>
                </a:lnTo>
                <a:lnTo>
                  <a:pt x="3053" y="55578"/>
                </a:lnTo>
                <a:lnTo>
                  <a:pt x="11382" y="68294"/>
                </a:lnTo>
                <a:lnTo>
                  <a:pt x="23735" y="76866"/>
                </a:lnTo>
                <a:lnTo>
                  <a:pt x="38862" y="80010"/>
                </a:lnTo>
                <a:lnTo>
                  <a:pt x="53988" y="76866"/>
                </a:lnTo>
                <a:lnTo>
                  <a:pt x="66341" y="68294"/>
                </a:lnTo>
                <a:lnTo>
                  <a:pt x="74670" y="55578"/>
                </a:lnTo>
                <a:lnTo>
                  <a:pt x="77724" y="40005"/>
                </a:lnTo>
                <a:lnTo>
                  <a:pt x="74670" y="24431"/>
                </a:lnTo>
                <a:lnTo>
                  <a:pt x="66341" y="11715"/>
                </a:lnTo>
                <a:lnTo>
                  <a:pt x="53988" y="3143"/>
                </a:lnTo>
                <a:lnTo>
                  <a:pt x="38862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385061" y="4118864"/>
            <a:ext cx="78105" cy="80010"/>
          </a:xfrm>
          <a:custGeom>
            <a:avLst/>
            <a:gdLst/>
            <a:ahLst/>
            <a:cxnLst/>
            <a:rect l="l" t="t" r="r" b="b"/>
            <a:pathLst>
              <a:path w="78105" h="80010">
                <a:moveTo>
                  <a:pt x="0" y="40005"/>
                </a:moveTo>
                <a:lnTo>
                  <a:pt x="3053" y="24431"/>
                </a:lnTo>
                <a:lnTo>
                  <a:pt x="11382" y="11715"/>
                </a:lnTo>
                <a:lnTo>
                  <a:pt x="23735" y="3143"/>
                </a:lnTo>
                <a:lnTo>
                  <a:pt x="38862" y="0"/>
                </a:lnTo>
                <a:lnTo>
                  <a:pt x="53988" y="3143"/>
                </a:lnTo>
                <a:lnTo>
                  <a:pt x="66341" y="11715"/>
                </a:lnTo>
                <a:lnTo>
                  <a:pt x="74670" y="24431"/>
                </a:lnTo>
                <a:lnTo>
                  <a:pt x="77724" y="40005"/>
                </a:lnTo>
                <a:lnTo>
                  <a:pt x="74670" y="55578"/>
                </a:lnTo>
                <a:lnTo>
                  <a:pt x="66341" y="68294"/>
                </a:lnTo>
                <a:lnTo>
                  <a:pt x="53988" y="76866"/>
                </a:lnTo>
                <a:lnTo>
                  <a:pt x="38862" y="80010"/>
                </a:lnTo>
                <a:lnTo>
                  <a:pt x="23735" y="76866"/>
                </a:lnTo>
                <a:lnTo>
                  <a:pt x="11382" y="68294"/>
                </a:lnTo>
                <a:lnTo>
                  <a:pt x="3053" y="55578"/>
                </a:lnTo>
                <a:lnTo>
                  <a:pt x="0" y="4000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476247" y="4118864"/>
            <a:ext cx="78105" cy="80010"/>
          </a:xfrm>
          <a:custGeom>
            <a:avLst/>
            <a:gdLst/>
            <a:ahLst/>
            <a:cxnLst/>
            <a:rect l="l" t="t" r="r" b="b"/>
            <a:pathLst>
              <a:path w="78105" h="80010">
                <a:moveTo>
                  <a:pt x="38862" y="0"/>
                </a:moveTo>
                <a:lnTo>
                  <a:pt x="23735" y="3143"/>
                </a:lnTo>
                <a:lnTo>
                  <a:pt x="11382" y="11715"/>
                </a:lnTo>
                <a:lnTo>
                  <a:pt x="3053" y="24431"/>
                </a:lnTo>
                <a:lnTo>
                  <a:pt x="0" y="40005"/>
                </a:lnTo>
                <a:lnTo>
                  <a:pt x="3053" y="55578"/>
                </a:lnTo>
                <a:lnTo>
                  <a:pt x="11382" y="68294"/>
                </a:lnTo>
                <a:lnTo>
                  <a:pt x="23735" y="76866"/>
                </a:lnTo>
                <a:lnTo>
                  <a:pt x="38862" y="80010"/>
                </a:lnTo>
                <a:lnTo>
                  <a:pt x="53988" y="76866"/>
                </a:lnTo>
                <a:lnTo>
                  <a:pt x="66341" y="68294"/>
                </a:lnTo>
                <a:lnTo>
                  <a:pt x="74670" y="55578"/>
                </a:lnTo>
                <a:lnTo>
                  <a:pt x="77724" y="40005"/>
                </a:lnTo>
                <a:lnTo>
                  <a:pt x="74670" y="24431"/>
                </a:lnTo>
                <a:lnTo>
                  <a:pt x="66341" y="11715"/>
                </a:lnTo>
                <a:lnTo>
                  <a:pt x="53988" y="3143"/>
                </a:lnTo>
                <a:lnTo>
                  <a:pt x="38862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476247" y="4118864"/>
            <a:ext cx="78105" cy="80010"/>
          </a:xfrm>
          <a:custGeom>
            <a:avLst/>
            <a:gdLst/>
            <a:ahLst/>
            <a:cxnLst/>
            <a:rect l="l" t="t" r="r" b="b"/>
            <a:pathLst>
              <a:path w="78105" h="80010">
                <a:moveTo>
                  <a:pt x="0" y="40005"/>
                </a:moveTo>
                <a:lnTo>
                  <a:pt x="3053" y="24431"/>
                </a:lnTo>
                <a:lnTo>
                  <a:pt x="11382" y="11715"/>
                </a:lnTo>
                <a:lnTo>
                  <a:pt x="23735" y="3143"/>
                </a:lnTo>
                <a:lnTo>
                  <a:pt x="38862" y="0"/>
                </a:lnTo>
                <a:lnTo>
                  <a:pt x="53988" y="3143"/>
                </a:lnTo>
                <a:lnTo>
                  <a:pt x="66341" y="11715"/>
                </a:lnTo>
                <a:lnTo>
                  <a:pt x="74670" y="24431"/>
                </a:lnTo>
                <a:lnTo>
                  <a:pt x="77724" y="40005"/>
                </a:lnTo>
                <a:lnTo>
                  <a:pt x="74670" y="55578"/>
                </a:lnTo>
                <a:lnTo>
                  <a:pt x="66341" y="68294"/>
                </a:lnTo>
                <a:lnTo>
                  <a:pt x="53988" y="76866"/>
                </a:lnTo>
                <a:lnTo>
                  <a:pt x="38862" y="80010"/>
                </a:lnTo>
                <a:lnTo>
                  <a:pt x="23735" y="76866"/>
                </a:lnTo>
                <a:lnTo>
                  <a:pt x="11382" y="68294"/>
                </a:lnTo>
                <a:lnTo>
                  <a:pt x="3053" y="55578"/>
                </a:lnTo>
                <a:lnTo>
                  <a:pt x="0" y="4000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924175" y="4203700"/>
            <a:ext cx="269240" cy="282575"/>
          </a:xfrm>
          <a:custGeom>
            <a:avLst/>
            <a:gdLst/>
            <a:ahLst/>
            <a:cxnLst/>
            <a:rect l="l" t="t" r="r" b="b"/>
            <a:pathLst>
              <a:path w="269239" h="282575">
                <a:moveTo>
                  <a:pt x="134493" y="0"/>
                </a:moveTo>
                <a:lnTo>
                  <a:pt x="91976" y="7201"/>
                </a:lnTo>
                <a:lnTo>
                  <a:pt x="55056" y="27253"/>
                </a:lnTo>
                <a:lnTo>
                  <a:pt x="25944" y="57826"/>
                </a:lnTo>
                <a:lnTo>
                  <a:pt x="6854" y="96593"/>
                </a:lnTo>
                <a:lnTo>
                  <a:pt x="0" y="141224"/>
                </a:lnTo>
                <a:lnTo>
                  <a:pt x="6854" y="185981"/>
                </a:lnTo>
                <a:lnTo>
                  <a:pt x="25944" y="224748"/>
                </a:lnTo>
                <a:lnTo>
                  <a:pt x="55056" y="255321"/>
                </a:lnTo>
                <a:lnTo>
                  <a:pt x="91976" y="275373"/>
                </a:lnTo>
                <a:lnTo>
                  <a:pt x="134493" y="282575"/>
                </a:lnTo>
                <a:lnTo>
                  <a:pt x="177009" y="275373"/>
                </a:lnTo>
                <a:lnTo>
                  <a:pt x="213929" y="255321"/>
                </a:lnTo>
                <a:lnTo>
                  <a:pt x="243041" y="224748"/>
                </a:lnTo>
                <a:lnTo>
                  <a:pt x="262131" y="185981"/>
                </a:lnTo>
                <a:lnTo>
                  <a:pt x="268986" y="141350"/>
                </a:lnTo>
                <a:lnTo>
                  <a:pt x="262131" y="96593"/>
                </a:lnTo>
                <a:lnTo>
                  <a:pt x="243041" y="57826"/>
                </a:lnTo>
                <a:lnTo>
                  <a:pt x="213929" y="27253"/>
                </a:lnTo>
                <a:lnTo>
                  <a:pt x="177009" y="7201"/>
                </a:lnTo>
                <a:lnTo>
                  <a:pt x="134493" y="0"/>
                </a:lnTo>
                <a:close/>
              </a:path>
            </a:pathLst>
          </a:custGeom>
          <a:solidFill>
            <a:srgbClr val="FF99FF">
              <a:alpha val="8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924175" y="4203700"/>
            <a:ext cx="269240" cy="282575"/>
          </a:xfrm>
          <a:custGeom>
            <a:avLst/>
            <a:gdLst/>
            <a:ahLst/>
            <a:cxnLst/>
            <a:rect l="l" t="t" r="r" b="b"/>
            <a:pathLst>
              <a:path w="269239" h="282575">
                <a:moveTo>
                  <a:pt x="0" y="141224"/>
                </a:moveTo>
                <a:lnTo>
                  <a:pt x="6854" y="96593"/>
                </a:lnTo>
                <a:lnTo>
                  <a:pt x="25944" y="57826"/>
                </a:lnTo>
                <a:lnTo>
                  <a:pt x="55056" y="27253"/>
                </a:lnTo>
                <a:lnTo>
                  <a:pt x="91976" y="7201"/>
                </a:lnTo>
                <a:lnTo>
                  <a:pt x="134493" y="0"/>
                </a:lnTo>
                <a:lnTo>
                  <a:pt x="177009" y="7201"/>
                </a:lnTo>
                <a:lnTo>
                  <a:pt x="213929" y="27253"/>
                </a:lnTo>
                <a:lnTo>
                  <a:pt x="243041" y="57826"/>
                </a:lnTo>
                <a:lnTo>
                  <a:pt x="262131" y="96593"/>
                </a:lnTo>
                <a:lnTo>
                  <a:pt x="268986" y="141224"/>
                </a:lnTo>
                <a:lnTo>
                  <a:pt x="262131" y="185981"/>
                </a:lnTo>
                <a:lnTo>
                  <a:pt x="243041" y="224748"/>
                </a:lnTo>
                <a:lnTo>
                  <a:pt x="213929" y="255321"/>
                </a:lnTo>
                <a:lnTo>
                  <a:pt x="177009" y="275373"/>
                </a:lnTo>
                <a:lnTo>
                  <a:pt x="134493" y="282575"/>
                </a:lnTo>
                <a:lnTo>
                  <a:pt x="91976" y="275373"/>
                </a:lnTo>
                <a:lnTo>
                  <a:pt x="55056" y="255321"/>
                </a:lnTo>
                <a:lnTo>
                  <a:pt x="25944" y="224748"/>
                </a:lnTo>
                <a:lnTo>
                  <a:pt x="6854" y="185981"/>
                </a:lnTo>
                <a:lnTo>
                  <a:pt x="0" y="1413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039491" y="4501388"/>
            <a:ext cx="0" cy="525145"/>
          </a:xfrm>
          <a:custGeom>
            <a:avLst/>
            <a:gdLst/>
            <a:ahLst/>
            <a:cxnLst/>
            <a:rect l="l" t="t" r="r" b="b"/>
            <a:pathLst>
              <a:path h="525145">
                <a:moveTo>
                  <a:pt x="0" y="0"/>
                </a:moveTo>
                <a:lnTo>
                  <a:pt x="0" y="52476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056254" y="4607433"/>
            <a:ext cx="153670" cy="121285"/>
          </a:xfrm>
          <a:custGeom>
            <a:avLst/>
            <a:gdLst/>
            <a:ahLst/>
            <a:cxnLst/>
            <a:rect l="l" t="t" r="r" b="b"/>
            <a:pathLst>
              <a:path w="153669" h="121285">
                <a:moveTo>
                  <a:pt x="0" y="121031"/>
                </a:moveTo>
                <a:lnTo>
                  <a:pt x="15366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828163" y="4526660"/>
            <a:ext cx="192405" cy="201930"/>
          </a:xfrm>
          <a:custGeom>
            <a:avLst/>
            <a:gdLst/>
            <a:ahLst/>
            <a:cxnLst/>
            <a:rect l="l" t="t" r="r" b="b"/>
            <a:pathLst>
              <a:path w="192405" h="201929">
                <a:moveTo>
                  <a:pt x="192150" y="20180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722626" y="5036311"/>
            <a:ext cx="307340" cy="282575"/>
          </a:xfrm>
          <a:custGeom>
            <a:avLst/>
            <a:gdLst/>
            <a:ahLst/>
            <a:cxnLst/>
            <a:rect l="l" t="t" r="r" b="b"/>
            <a:pathLst>
              <a:path w="307339" h="282575">
                <a:moveTo>
                  <a:pt x="307213" y="0"/>
                </a:moveTo>
                <a:lnTo>
                  <a:pt x="0" y="2825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046602" y="5038852"/>
            <a:ext cx="262255" cy="295275"/>
          </a:xfrm>
          <a:custGeom>
            <a:avLst/>
            <a:gdLst/>
            <a:ahLst/>
            <a:cxnLst/>
            <a:rect l="l" t="t" r="r" b="b"/>
            <a:pathLst>
              <a:path w="262254" h="295275">
                <a:moveTo>
                  <a:pt x="0" y="0"/>
                </a:moveTo>
                <a:lnTo>
                  <a:pt x="261747" y="29514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994660" y="4355465"/>
            <a:ext cx="113664" cy="93345"/>
          </a:xfrm>
          <a:custGeom>
            <a:avLst/>
            <a:gdLst/>
            <a:ahLst/>
            <a:cxnLst/>
            <a:rect l="l" t="t" r="r" b="b"/>
            <a:pathLst>
              <a:path w="113664" h="93345">
                <a:moveTo>
                  <a:pt x="113410" y="0"/>
                </a:moveTo>
                <a:lnTo>
                  <a:pt x="0" y="20828"/>
                </a:lnTo>
                <a:lnTo>
                  <a:pt x="9231" y="37728"/>
                </a:lnTo>
                <a:lnTo>
                  <a:pt x="22415" y="62880"/>
                </a:lnTo>
                <a:lnTo>
                  <a:pt x="37504" y="85103"/>
                </a:lnTo>
                <a:lnTo>
                  <a:pt x="52450" y="93218"/>
                </a:lnTo>
                <a:lnTo>
                  <a:pt x="66940" y="83510"/>
                </a:lnTo>
                <a:lnTo>
                  <a:pt x="82073" y="62134"/>
                </a:lnTo>
                <a:lnTo>
                  <a:pt x="97635" y="32996"/>
                </a:lnTo>
                <a:lnTo>
                  <a:pt x="113410" y="0"/>
                </a:lnTo>
                <a:close/>
              </a:path>
            </a:pathLst>
          </a:custGeom>
          <a:solidFill>
            <a:srgbClr val="FF99FF">
              <a:alpha val="8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994660" y="4355465"/>
            <a:ext cx="113664" cy="93345"/>
          </a:xfrm>
          <a:custGeom>
            <a:avLst/>
            <a:gdLst/>
            <a:ahLst/>
            <a:cxnLst/>
            <a:rect l="l" t="t" r="r" b="b"/>
            <a:pathLst>
              <a:path w="113664" h="93345">
                <a:moveTo>
                  <a:pt x="113410" y="0"/>
                </a:moveTo>
                <a:lnTo>
                  <a:pt x="97635" y="32996"/>
                </a:lnTo>
                <a:lnTo>
                  <a:pt x="82073" y="62134"/>
                </a:lnTo>
                <a:lnTo>
                  <a:pt x="66940" y="83510"/>
                </a:lnTo>
                <a:lnTo>
                  <a:pt x="52450" y="93218"/>
                </a:lnTo>
                <a:lnTo>
                  <a:pt x="37504" y="85103"/>
                </a:lnTo>
                <a:lnTo>
                  <a:pt x="22415" y="62880"/>
                </a:lnTo>
                <a:lnTo>
                  <a:pt x="9231" y="37728"/>
                </a:lnTo>
                <a:lnTo>
                  <a:pt x="0" y="2082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965069" y="4269359"/>
            <a:ext cx="76835" cy="80645"/>
          </a:xfrm>
          <a:custGeom>
            <a:avLst/>
            <a:gdLst/>
            <a:ahLst/>
            <a:cxnLst/>
            <a:rect l="l" t="t" r="r" b="b"/>
            <a:pathLst>
              <a:path w="76835" h="80645">
                <a:moveTo>
                  <a:pt x="38354" y="0"/>
                </a:moveTo>
                <a:lnTo>
                  <a:pt x="23413" y="3165"/>
                </a:lnTo>
                <a:lnTo>
                  <a:pt x="11223" y="11795"/>
                </a:lnTo>
                <a:lnTo>
                  <a:pt x="3010" y="24592"/>
                </a:lnTo>
                <a:lnTo>
                  <a:pt x="0" y="40259"/>
                </a:lnTo>
                <a:lnTo>
                  <a:pt x="3010" y="55999"/>
                </a:lnTo>
                <a:lnTo>
                  <a:pt x="11223" y="68834"/>
                </a:lnTo>
                <a:lnTo>
                  <a:pt x="23413" y="77477"/>
                </a:lnTo>
                <a:lnTo>
                  <a:pt x="38354" y="80645"/>
                </a:lnTo>
                <a:lnTo>
                  <a:pt x="53314" y="77477"/>
                </a:lnTo>
                <a:lnTo>
                  <a:pt x="65547" y="68834"/>
                </a:lnTo>
                <a:lnTo>
                  <a:pt x="73804" y="55999"/>
                </a:lnTo>
                <a:lnTo>
                  <a:pt x="76835" y="40259"/>
                </a:lnTo>
                <a:lnTo>
                  <a:pt x="73804" y="24592"/>
                </a:lnTo>
                <a:lnTo>
                  <a:pt x="65547" y="11795"/>
                </a:lnTo>
                <a:lnTo>
                  <a:pt x="53314" y="3165"/>
                </a:lnTo>
                <a:lnTo>
                  <a:pt x="38354" y="0"/>
                </a:lnTo>
                <a:close/>
              </a:path>
            </a:pathLst>
          </a:custGeom>
          <a:solidFill>
            <a:srgbClr val="FF99FF">
              <a:alpha val="8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965069" y="4269359"/>
            <a:ext cx="76835" cy="80645"/>
          </a:xfrm>
          <a:custGeom>
            <a:avLst/>
            <a:gdLst/>
            <a:ahLst/>
            <a:cxnLst/>
            <a:rect l="l" t="t" r="r" b="b"/>
            <a:pathLst>
              <a:path w="76835" h="80645">
                <a:moveTo>
                  <a:pt x="0" y="40259"/>
                </a:moveTo>
                <a:lnTo>
                  <a:pt x="3010" y="24592"/>
                </a:lnTo>
                <a:lnTo>
                  <a:pt x="11223" y="11795"/>
                </a:lnTo>
                <a:lnTo>
                  <a:pt x="23413" y="3165"/>
                </a:lnTo>
                <a:lnTo>
                  <a:pt x="38354" y="0"/>
                </a:lnTo>
                <a:lnTo>
                  <a:pt x="53314" y="3165"/>
                </a:lnTo>
                <a:lnTo>
                  <a:pt x="65547" y="11795"/>
                </a:lnTo>
                <a:lnTo>
                  <a:pt x="73804" y="24592"/>
                </a:lnTo>
                <a:lnTo>
                  <a:pt x="76835" y="40259"/>
                </a:lnTo>
                <a:lnTo>
                  <a:pt x="73804" y="55999"/>
                </a:lnTo>
                <a:lnTo>
                  <a:pt x="65547" y="68834"/>
                </a:lnTo>
                <a:lnTo>
                  <a:pt x="53314" y="77477"/>
                </a:lnTo>
                <a:lnTo>
                  <a:pt x="38354" y="80645"/>
                </a:lnTo>
                <a:lnTo>
                  <a:pt x="23413" y="77477"/>
                </a:lnTo>
                <a:lnTo>
                  <a:pt x="11223" y="68834"/>
                </a:lnTo>
                <a:lnTo>
                  <a:pt x="3010" y="55999"/>
                </a:lnTo>
                <a:lnTo>
                  <a:pt x="0" y="4025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056254" y="4269359"/>
            <a:ext cx="76835" cy="80645"/>
          </a:xfrm>
          <a:custGeom>
            <a:avLst/>
            <a:gdLst/>
            <a:ahLst/>
            <a:cxnLst/>
            <a:rect l="l" t="t" r="r" b="b"/>
            <a:pathLst>
              <a:path w="76835" h="80645">
                <a:moveTo>
                  <a:pt x="38481" y="0"/>
                </a:moveTo>
                <a:lnTo>
                  <a:pt x="23520" y="3165"/>
                </a:lnTo>
                <a:lnTo>
                  <a:pt x="11287" y="11795"/>
                </a:lnTo>
                <a:lnTo>
                  <a:pt x="3030" y="24592"/>
                </a:lnTo>
                <a:lnTo>
                  <a:pt x="0" y="40259"/>
                </a:lnTo>
                <a:lnTo>
                  <a:pt x="3030" y="55999"/>
                </a:lnTo>
                <a:lnTo>
                  <a:pt x="11287" y="68834"/>
                </a:lnTo>
                <a:lnTo>
                  <a:pt x="23520" y="77477"/>
                </a:lnTo>
                <a:lnTo>
                  <a:pt x="38481" y="80645"/>
                </a:lnTo>
                <a:lnTo>
                  <a:pt x="53421" y="77477"/>
                </a:lnTo>
                <a:lnTo>
                  <a:pt x="65611" y="68834"/>
                </a:lnTo>
                <a:lnTo>
                  <a:pt x="73824" y="55999"/>
                </a:lnTo>
                <a:lnTo>
                  <a:pt x="76834" y="40259"/>
                </a:lnTo>
                <a:lnTo>
                  <a:pt x="73824" y="24592"/>
                </a:lnTo>
                <a:lnTo>
                  <a:pt x="65611" y="11795"/>
                </a:lnTo>
                <a:lnTo>
                  <a:pt x="53421" y="3165"/>
                </a:lnTo>
                <a:lnTo>
                  <a:pt x="38481" y="0"/>
                </a:lnTo>
                <a:close/>
              </a:path>
            </a:pathLst>
          </a:custGeom>
          <a:solidFill>
            <a:srgbClr val="FF99FF">
              <a:alpha val="8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056254" y="4269359"/>
            <a:ext cx="76835" cy="80645"/>
          </a:xfrm>
          <a:custGeom>
            <a:avLst/>
            <a:gdLst/>
            <a:ahLst/>
            <a:cxnLst/>
            <a:rect l="l" t="t" r="r" b="b"/>
            <a:pathLst>
              <a:path w="76835" h="80645">
                <a:moveTo>
                  <a:pt x="0" y="40259"/>
                </a:moveTo>
                <a:lnTo>
                  <a:pt x="3030" y="24592"/>
                </a:lnTo>
                <a:lnTo>
                  <a:pt x="11287" y="11795"/>
                </a:lnTo>
                <a:lnTo>
                  <a:pt x="23520" y="3165"/>
                </a:lnTo>
                <a:lnTo>
                  <a:pt x="38481" y="0"/>
                </a:lnTo>
                <a:lnTo>
                  <a:pt x="53421" y="3165"/>
                </a:lnTo>
                <a:lnTo>
                  <a:pt x="65611" y="11795"/>
                </a:lnTo>
                <a:lnTo>
                  <a:pt x="73824" y="24592"/>
                </a:lnTo>
                <a:lnTo>
                  <a:pt x="76834" y="40259"/>
                </a:lnTo>
                <a:lnTo>
                  <a:pt x="73824" y="55999"/>
                </a:lnTo>
                <a:lnTo>
                  <a:pt x="65611" y="68834"/>
                </a:lnTo>
                <a:lnTo>
                  <a:pt x="53421" y="77477"/>
                </a:lnTo>
                <a:lnTo>
                  <a:pt x="38481" y="80645"/>
                </a:lnTo>
                <a:lnTo>
                  <a:pt x="23520" y="77477"/>
                </a:lnTo>
                <a:lnTo>
                  <a:pt x="11287" y="68834"/>
                </a:lnTo>
                <a:lnTo>
                  <a:pt x="3030" y="55999"/>
                </a:lnTo>
                <a:lnTo>
                  <a:pt x="0" y="4025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422525" y="4052951"/>
            <a:ext cx="269240" cy="282575"/>
          </a:xfrm>
          <a:custGeom>
            <a:avLst/>
            <a:gdLst/>
            <a:ahLst/>
            <a:cxnLst/>
            <a:rect l="l" t="t" r="r" b="b"/>
            <a:pathLst>
              <a:path w="269239" h="282575">
                <a:moveTo>
                  <a:pt x="134493" y="0"/>
                </a:moveTo>
                <a:lnTo>
                  <a:pt x="91976" y="7152"/>
                </a:lnTo>
                <a:lnTo>
                  <a:pt x="55056" y="27198"/>
                </a:lnTo>
                <a:lnTo>
                  <a:pt x="25926" y="57826"/>
                </a:lnTo>
                <a:lnTo>
                  <a:pt x="6853" y="96593"/>
                </a:lnTo>
                <a:lnTo>
                  <a:pt x="0" y="141224"/>
                </a:lnTo>
                <a:lnTo>
                  <a:pt x="6854" y="185868"/>
                </a:lnTo>
                <a:lnTo>
                  <a:pt x="25944" y="224666"/>
                </a:lnTo>
                <a:lnTo>
                  <a:pt x="55056" y="255277"/>
                </a:lnTo>
                <a:lnTo>
                  <a:pt x="91976" y="275360"/>
                </a:lnTo>
                <a:lnTo>
                  <a:pt x="134493" y="282575"/>
                </a:lnTo>
                <a:lnTo>
                  <a:pt x="177009" y="275360"/>
                </a:lnTo>
                <a:lnTo>
                  <a:pt x="213929" y="255277"/>
                </a:lnTo>
                <a:lnTo>
                  <a:pt x="243041" y="224666"/>
                </a:lnTo>
                <a:lnTo>
                  <a:pt x="262131" y="185868"/>
                </a:lnTo>
                <a:lnTo>
                  <a:pt x="268986" y="141224"/>
                </a:lnTo>
                <a:lnTo>
                  <a:pt x="262125" y="96580"/>
                </a:lnTo>
                <a:lnTo>
                  <a:pt x="243041" y="57826"/>
                </a:lnTo>
                <a:lnTo>
                  <a:pt x="213929" y="27253"/>
                </a:lnTo>
                <a:lnTo>
                  <a:pt x="177009" y="7201"/>
                </a:lnTo>
                <a:lnTo>
                  <a:pt x="134493" y="0"/>
                </a:lnTo>
                <a:close/>
              </a:path>
            </a:pathLst>
          </a:custGeom>
          <a:solidFill>
            <a:srgbClr val="FF99FF">
              <a:alpha val="8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422525" y="4052951"/>
            <a:ext cx="269240" cy="282575"/>
          </a:xfrm>
          <a:custGeom>
            <a:avLst/>
            <a:gdLst/>
            <a:ahLst/>
            <a:cxnLst/>
            <a:rect l="l" t="t" r="r" b="b"/>
            <a:pathLst>
              <a:path w="269239" h="282575">
                <a:moveTo>
                  <a:pt x="0" y="141224"/>
                </a:moveTo>
                <a:lnTo>
                  <a:pt x="6854" y="96580"/>
                </a:lnTo>
                <a:lnTo>
                  <a:pt x="25944" y="57790"/>
                </a:lnTo>
                <a:lnTo>
                  <a:pt x="55056" y="27198"/>
                </a:lnTo>
                <a:lnTo>
                  <a:pt x="91976" y="7152"/>
                </a:lnTo>
                <a:lnTo>
                  <a:pt x="134493" y="0"/>
                </a:lnTo>
                <a:lnTo>
                  <a:pt x="177009" y="7201"/>
                </a:lnTo>
                <a:lnTo>
                  <a:pt x="213929" y="27253"/>
                </a:lnTo>
                <a:lnTo>
                  <a:pt x="243041" y="57826"/>
                </a:lnTo>
                <a:lnTo>
                  <a:pt x="262131" y="96593"/>
                </a:lnTo>
                <a:lnTo>
                  <a:pt x="268986" y="141224"/>
                </a:lnTo>
                <a:lnTo>
                  <a:pt x="262131" y="185868"/>
                </a:lnTo>
                <a:lnTo>
                  <a:pt x="243041" y="224666"/>
                </a:lnTo>
                <a:lnTo>
                  <a:pt x="213929" y="255277"/>
                </a:lnTo>
                <a:lnTo>
                  <a:pt x="177009" y="275360"/>
                </a:lnTo>
                <a:lnTo>
                  <a:pt x="134493" y="282575"/>
                </a:lnTo>
                <a:lnTo>
                  <a:pt x="91976" y="275360"/>
                </a:lnTo>
                <a:lnTo>
                  <a:pt x="55056" y="255277"/>
                </a:lnTo>
                <a:lnTo>
                  <a:pt x="25944" y="224666"/>
                </a:lnTo>
                <a:lnTo>
                  <a:pt x="6854" y="185868"/>
                </a:lnTo>
                <a:lnTo>
                  <a:pt x="0" y="14122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537841" y="4350639"/>
            <a:ext cx="0" cy="525145"/>
          </a:xfrm>
          <a:custGeom>
            <a:avLst/>
            <a:gdLst/>
            <a:ahLst/>
            <a:cxnLst/>
            <a:rect l="l" t="t" r="r" b="b"/>
            <a:pathLst>
              <a:path h="525145">
                <a:moveTo>
                  <a:pt x="0" y="0"/>
                </a:moveTo>
                <a:lnTo>
                  <a:pt x="0" y="52476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554604" y="4456557"/>
            <a:ext cx="153670" cy="121285"/>
          </a:xfrm>
          <a:custGeom>
            <a:avLst/>
            <a:gdLst/>
            <a:ahLst/>
            <a:cxnLst/>
            <a:rect l="l" t="t" r="r" b="b"/>
            <a:pathLst>
              <a:path w="153669" h="121285">
                <a:moveTo>
                  <a:pt x="0" y="121158"/>
                </a:moveTo>
                <a:lnTo>
                  <a:pt x="15366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326513" y="4375784"/>
            <a:ext cx="192405" cy="201930"/>
          </a:xfrm>
          <a:custGeom>
            <a:avLst/>
            <a:gdLst/>
            <a:ahLst/>
            <a:cxnLst/>
            <a:rect l="l" t="t" r="r" b="b"/>
            <a:pathLst>
              <a:path w="192405" h="201929">
                <a:moveTo>
                  <a:pt x="192150" y="201929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220976" y="4885435"/>
            <a:ext cx="307340" cy="282575"/>
          </a:xfrm>
          <a:custGeom>
            <a:avLst/>
            <a:gdLst/>
            <a:ahLst/>
            <a:cxnLst/>
            <a:rect l="l" t="t" r="r" b="b"/>
            <a:pathLst>
              <a:path w="307339" h="282575">
                <a:moveTo>
                  <a:pt x="307213" y="0"/>
                </a:moveTo>
                <a:lnTo>
                  <a:pt x="0" y="2825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544952" y="4887976"/>
            <a:ext cx="262255" cy="295275"/>
          </a:xfrm>
          <a:custGeom>
            <a:avLst/>
            <a:gdLst/>
            <a:ahLst/>
            <a:cxnLst/>
            <a:rect l="l" t="t" r="r" b="b"/>
            <a:pathLst>
              <a:path w="262255" h="295275">
                <a:moveTo>
                  <a:pt x="0" y="0"/>
                </a:moveTo>
                <a:lnTo>
                  <a:pt x="261747" y="29514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493010" y="4204589"/>
            <a:ext cx="113664" cy="93345"/>
          </a:xfrm>
          <a:custGeom>
            <a:avLst/>
            <a:gdLst/>
            <a:ahLst/>
            <a:cxnLst/>
            <a:rect l="l" t="t" r="r" b="b"/>
            <a:pathLst>
              <a:path w="113664" h="93345">
                <a:moveTo>
                  <a:pt x="113410" y="0"/>
                </a:moveTo>
                <a:lnTo>
                  <a:pt x="0" y="20828"/>
                </a:lnTo>
                <a:lnTo>
                  <a:pt x="9231" y="37730"/>
                </a:lnTo>
                <a:lnTo>
                  <a:pt x="22415" y="62896"/>
                </a:lnTo>
                <a:lnTo>
                  <a:pt x="37504" y="85157"/>
                </a:lnTo>
                <a:lnTo>
                  <a:pt x="52450" y="93344"/>
                </a:lnTo>
                <a:lnTo>
                  <a:pt x="66940" y="83581"/>
                </a:lnTo>
                <a:lnTo>
                  <a:pt x="82073" y="62198"/>
                </a:lnTo>
                <a:lnTo>
                  <a:pt x="97635" y="33051"/>
                </a:lnTo>
                <a:lnTo>
                  <a:pt x="113410" y="0"/>
                </a:lnTo>
                <a:close/>
              </a:path>
            </a:pathLst>
          </a:custGeom>
          <a:solidFill>
            <a:srgbClr val="FF99FF">
              <a:alpha val="8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493010" y="4204589"/>
            <a:ext cx="113664" cy="93345"/>
          </a:xfrm>
          <a:custGeom>
            <a:avLst/>
            <a:gdLst/>
            <a:ahLst/>
            <a:cxnLst/>
            <a:rect l="l" t="t" r="r" b="b"/>
            <a:pathLst>
              <a:path w="113664" h="93345">
                <a:moveTo>
                  <a:pt x="113410" y="0"/>
                </a:moveTo>
                <a:lnTo>
                  <a:pt x="97635" y="33051"/>
                </a:lnTo>
                <a:lnTo>
                  <a:pt x="82073" y="62198"/>
                </a:lnTo>
                <a:lnTo>
                  <a:pt x="66940" y="83581"/>
                </a:lnTo>
                <a:lnTo>
                  <a:pt x="52450" y="93344"/>
                </a:lnTo>
                <a:lnTo>
                  <a:pt x="37504" y="85157"/>
                </a:lnTo>
                <a:lnTo>
                  <a:pt x="22415" y="62896"/>
                </a:lnTo>
                <a:lnTo>
                  <a:pt x="9231" y="37730"/>
                </a:lnTo>
                <a:lnTo>
                  <a:pt x="0" y="2082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463419" y="4118483"/>
            <a:ext cx="76835" cy="81280"/>
          </a:xfrm>
          <a:custGeom>
            <a:avLst/>
            <a:gdLst/>
            <a:ahLst/>
            <a:cxnLst/>
            <a:rect l="l" t="t" r="r" b="b"/>
            <a:pathLst>
              <a:path w="76835" h="81279">
                <a:moveTo>
                  <a:pt x="38354" y="0"/>
                </a:moveTo>
                <a:lnTo>
                  <a:pt x="23413" y="3167"/>
                </a:lnTo>
                <a:lnTo>
                  <a:pt x="11223" y="11811"/>
                </a:lnTo>
                <a:lnTo>
                  <a:pt x="3010" y="24645"/>
                </a:lnTo>
                <a:lnTo>
                  <a:pt x="0" y="40386"/>
                </a:lnTo>
                <a:lnTo>
                  <a:pt x="3010" y="56072"/>
                </a:lnTo>
                <a:lnTo>
                  <a:pt x="11223" y="68913"/>
                </a:lnTo>
                <a:lnTo>
                  <a:pt x="23413" y="77587"/>
                </a:lnTo>
                <a:lnTo>
                  <a:pt x="38354" y="80772"/>
                </a:lnTo>
                <a:lnTo>
                  <a:pt x="53314" y="77587"/>
                </a:lnTo>
                <a:lnTo>
                  <a:pt x="65547" y="68913"/>
                </a:lnTo>
                <a:lnTo>
                  <a:pt x="73804" y="56072"/>
                </a:lnTo>
                <a:lnTo>
                  <a:pt x="76835" y="40386"/>
                </a:lnTo>
                <a:lnTo>
                  <a:pt x="73804" y="24645"/>
                </a:lnTo>
                <a:lnTo>
                  <a:pt x="65547" y="11811"/>
                </a:lnTo>
                <a:lnTo>
                  <a:pt x="53314" y="3167"/>
                </a:lnTo>
                <a:lnTo>
                  <a:pt x="38354" y="0"/>
                </a:lnTo>
                <a:close/>
              </a:path>
            </a:pathLst>
          </a:custGeom>
          <a:solidFill>
            <a:srgbClr val="FF99FF">
              <a:alpha val="8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463419" y="4118483"/>
            <a:ext cx="76835" cy="81280"/>
          </a:xfrm>
          <a:custGeom>
            <a:avLst/>
            <a:gdLst/>
            <a:ahLst/>
            <a:cxnLst/>
            <a:rect l="l" t="t" r="r" b="b"/>
            <a:pathLst>
              <a:path w="76835" h="81279">
                <a:moveTo>
                  <a:pt x="0" y="40386"/>
                </a:moveTo>
                <a:lnTo>
                  <a:pt x="3010" y="24645"/>
                </a:lnTo>
                <a:lnTo>
                  <a:pt x="11223" y="11811"/>
                </a:lnTo>
                <a:lnTo>
                  <a:pt x="23413" y="3167"/>
                </a:lnTo>
                <a:lnTo>
                  <a:pt x="38354" y="0"/>
                </a:lnTo>
                <a:lnTo>
                  <a:pt x="53314" y="3167"/>
                </a:lnTo>
                <a:lnTo>
                  <a:pt x="65547" y="11811"/>
                </a:lnTo>
                <a:lnTo>
                  <a:pt x="73804" y="24645"/>
                </a:lnTo>
                <a:lnTo>
                  <a:pt x="76835" y="40386"/>
                </a:lnTo>
                <a:lnTo>
                  <a:pt x="73804" y="56072"/>
                </a:lnTo>
                <a:lnTo>
                  <a:pt x="65547" y="68913"/>
                </a:lnTo>
                <a:lnTo>
                  <a:pt x="53314" y="77587"/>
                </a:lnTo>
                <a:lnTo>
                  <a:pt x="38354" y="80772"/>
                </a:lnTo>
                <a:lnTo>
                  <a:pt x="23413" y="77587"/>
                </a:lnTo>
                <a:lnTo>
                  <a:pt x="11223" y="68913"/>
                </a:lnTo>
                <a:lnTo>
                  <a:pt x="3010" y="56072"/>
                </a:lnTo>
                <a:lnTo>
                  <a:pt x="0" y="4038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554604" y="4118483"/>
            <a:ext cx="76835" cy="81280"/>
          </a:xfrm>
          <a:custGeom>
            <a:avLst/>
            <a:gdLst/>
            <a:ahLst/>
            <a:cxnLst/>
            <a:rect l="l" t="t" r="r" b="b"/>
            <a:pathLst>
              <a:path w="76835" h="81279">
                <a:moveTo>
                  <a:pt x="38481" y="0"/>
                </a:moveTo>
                <a:lnTo>
                  <a:pt x="23520" y="3167"/>
                </a:lnTo>
                <a:lnTo>
                  <a:pt x="11287" y="11811"/>
                </a:lnTo>
                <a:lnTo>
                  <a:pt x="3030" y="24645"/>
                </a:lnTo>
                <a:lnTo>
                  <a:pt x="0" y="40386"/>
                </a:lnTo>
                <a:lnTo>
                  <a:pt x="3030" y="56072"/>
                </a:lnTo>
                <a:lnTo>
                  <a:pt x="11287" y="68913"/>
                </a:lnTo>
                <a:lnTo>
                  <a:pt x="23520" y="77587"/>
                </a:lnTo>
                <a:lnTo>
                  <a:pt x="38481" y="80772"/>
                </a:lnTo>
                <a:lnTo>
                  <a:pt x="53421" y="77587"/>
                </a:lnTo>
                <a:lnTo>
                  <a:pt x="65611" y="68913"/>
                </a:lnTo>
                <a:lnTo>
                  <a:pt x="73824" y="56072"/>
                </a:lnTo>
                <a:lnTo>
                  <a:pt x="76834" y="40386"/>
                </a:lnTo>
                <a:lnTo>
                  <a:pt x="73824" y="24645"/>
                </a:lnTo>
                <a:lnTo>
                  <a:pt x="65611" y="11811"/>
                </a:lnTo>
                <a:lnTo>
                  <a:pt x="53421" y="3167"/>
                </a:lnTo>
                <a:lnTo>
                  <a:pt x="38481" y="0"/>
                </a:lnTo>
                <a:close/>
              </a:path>
            </a:pathLst>
          </a:custGeom>
          <a:solidFill>
            <a:srgbClr val="FF99FF">
              <a:alpha val="8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554604" y="4118483"/>
            <a:ext cx="76835" cy="81280"/>
          </a:xfrm>
          <a:custGeom>
            <a:avLst/>
            <a:gdLst/>
            <a:ahLst/>
            <a:cxnLst/>
            <a:rect l="l" t="t" r="r" b="b"/>
            <a:pathLst>
              <a:path w="76835" h="81279">
                <a:moveTo>
                  <a:pt x="0" y="40386"/>
                </a:moveTo>
                <a:lnTo>
                  <a:pt x="3030" y="24645"/>
                </a:lnTo>
                <a:lnTo>
                  <a:pt x="11287" y="11811"/>
                </a:lnTo>
                <a:lnTo>
                  <a:pt x="23520" y="3167"/>
                </a:lnTo>
                <a:lnTo>
                  <a:pt x="38481" y="0"/>
                </a:lnTo>
                <a:lnTo>
                  <a:pt x="53421" y="3167"/>
                </a:lnTo>
                <a:lnTo>
                  <a:pt x="65611" y="11811"/>
                </a:lnTo>
                <a:lnTo>
                  <a:pt x="73824" y="24645"/>
                </a:lnTo>
                <a:lnTo>
                  <a:pt x="76834" y="40386"/>
                </a:lnTo>
                <a:lnTo>
                  <a:pt x="73824" y="56072"/>
                </a:lnTo>
                <a:lnTo>
                  <a:pt x="65611" y="68913"/>
                </a:lnTo>
                <a:lnTo>
                  <a:pt x="53421" y="77587"/>
                </a:lnTo>
                <a:lnTo>
                  <a:pt x="38481" y="80772"/>
                </a:lnTo>
                <a:lnTo>
                  <a:pt x="23520" y="77587"/>
                </a:lnTo>
                <a:lnTo>
                  <a:pt x="11287" y="68913"/>
                </a:lnTo>
                <a:lnTo>
                  <a:pt x="3030" y="56072"/>
                </a:lnTo>
                <a:lnTo>
                  <a:pt x="0" y="4038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789938" y="3978275"/>
            <a:ext cx="269240" cy="282575"/>
          </a:xfrm>
          <a:custGeom>
            <a:avLst/>
            <a:gdLst/>
            <a:ahLst/>
            <a:cxnLst/>
            <a:rect l="l" t="t" r="r" b="b"/>
            <a:pathLst>
              <a:path w="269239" h="282575">
                <a:moveTo>
                  <a:pt x="134493" y="0"/>
                </a:moveTo>
                <a:lnTo>
                  <a:pt x="92023" y="7202"/>
                </a:lnTo>
                <a:lnTo>
                  <a:pt x="55103" y="27261"/>
                </a:lnTo>
                <a:lnTo>
                  <a:pt x="25967" y="57854"/>
                </a:lnTo>
                <a:lnTo>
                  <a:pt x="6867" y="96593"/>
                </a:lnTo>
                <a:lnTo>
                  <a:pt x="0" y="141224"/>
                </a:lnTo>
                <a:lnTo>
                  <a:pt x="6867" y="185981"/>
                </a:lnTo>
                <a:lnTo>
                  <a:pt x="25981" y="224748"/>
                </a:lnTo>
                <a:lnTo>
                  <a:pt x="55110" y="255321"/>
                </a:lnTo>
                <a:lnTo>
                  <a:pt x="92025" y="275373"/>
                </a:lnTo>
                <a:lnTo>
                  <a:pt x="134493" y="282575"/>
                </a:lnTo>
                <a:lnTo>
                  <a:pt x="177009" y="275373"/>
                </a:lnTo>
                <a:lnTo>
                  <a:pt x="213929" y="255321"/>
                </a:lnTo>
                <a:lnTo>
                  <a:pt x="243041" y="224748"/>
                </a:lnTo>
                <a:lnTo>
                  <a:pt x="262131" y="185981"/>
                </a:lnTo>
                <a:lnTo>
                  <a:pt x="268986" y="141350"/>
                </a:lnTo>
                <a:lnTo>
                  <a:pt x="262131" y="96658"/>
                </a:lnTo>
                <a:lnTo>
                  <a:pt x="243015" y="57826"/>
                </a:lnTo>
                <a:lnTo>
                  <a:pt x="213915" y="27253"/>
                </a:lnTo>
                <a:lnTo>
                  <a:pt x="177003" y="7201"/>
                </a:lnTo>
                <a:lnTo>
                  <a:pt x="134493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789938" y="3978275"/>
            <a:ext cx="269240" cy="282575"/>
          </a:xfrm>
          <a:custGeom>
            <a:avLst/>
            <a:gdLst/>
            <a:ahLst/>
            <a:cxnLst/>
            <a:rect l="l" t="t" r="r" b="b"/>
            <a:pathLst>
              <a:path w="269239" h="282575">
                <a:moveTo>
                  <a:pt x="0" y="141224"/>
                </a:moveTo>
                <a:lnTo>
                  <a:pt x="6867" y="96593"/>
                </a:lnTo>
                <a:lnTo>
                  <a:pt x="25981" y="57826"/>
                </a:lnTo>
                <a:lnTo>
                  <a:pt x="55110" y="27253"/>
                </a:lnTo>
                <a:lnTo>
                  <a:pt x="92025" y="7201"/>
                </a:lnTo>
                <a:lnTo>
                  <a:pt x="134493" y="0"/>
                </a:lnTo>
                <a:lnTo>
                  <a:pt x="177009" y="7202"/>
                </a:lnTo>
                <a:lnTo>
                  <a:pt x="213929" y="27261"/>
                </a:lnTo>
                <a:lnTo>
                  <a:pt x="243041" y="57854"/>
                </a:lnTo>
                <a:lnTo>
                  <a:pt x="262131" y="96658"/>
                </a:lnTo>
                <a:lnTo>
                  <a:pt x="268986" y="141350"/>
                </a:lnTo>
                <a:lnTo>
                  <a:pt x="262131" y="185981"/>
                </a:lnTo>
                <a:lnTo>
                  <a:pt x="243041" y="224748"/>
                </a:lnTo>
                <a:lnTo>
                  <a:pt x="213929" y="255321"/>
                </a:lnTo>
                <a:lnTo>
                  <a:pt x="177009" y="275373"/>
                </a:lnTo>
                <a:lnTo>
                  <a:pt x="134493" y="282575"/>
                </a:lnTo>
                <a:lnTo>
                  <a:pt x="92025" y="275373"/>
                </a:lnTo>
                <a:lnTo>
                  <a:pt x="55110" y="255321"/>
                </a:lnTo>
                <a:lnTo>
                  <a:pt x="25981" y="224748"/>
                </a:lnTo>
                <a:lnTo>
                  <a:pt x="6867" y="185981"/>
                </a:lnTo>
                <a:lnTo>
                  <a:pt x="0" y="1413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846452" y="4130294"/>
            <a:ext cx="113664" cy="92710"/>
          </a:xfrm>
          <a:custGeom>
            <a:avLst/>
            <a:gdLst/>
            <a:ahLst/>
            <a:cxnLst/>
            <a:rect l="l" t="t" r="r" b="b"/>
            <a:pathLst>
              <a:path w="113664" h="92710">
                <a:moveTo>
                  <a:pt x="113157" y="0"/>
                </a:moveTo>
                <a:lnTo>
                  <a:pt x="0" y="20700"/>
                </a:lnTo>
                <a:lnTo>
                  <a:pt x="9191" y="37451"/>
                </a:lnTo>
                <a:lnTo>
                  <a:pt x="22288" y="62404"/>
                </a:lnTo>
                <a:lnTo>
                  <a:pt x="37290" y="84476"/>
                </a:lnTo>
                <a:lnTo>
                  <a:pt x="52197" y="92582"/>
                </a:lnTo>
                <a:lnTo>
                  <a:pt x="66740" y="82867"/>
                </a:lnTo>
                <a:lnTo>
                  <a:pt x="81867" y="61626"/>
                </a:lnTo>
                <a:lnTo>
                  <a:pt x="97399" y="32718"/>
                </a:lnTo>
                <a:lnTo>
                  <a:pt x="113157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846452" y="4130294"/>
            <a:ext cx="113664" cy="92710"/>
          </a:xfrm>
          <a:custGeom>
            <a:avLst/>
            <a:gdLst/>
            <a:ahLst/>
            <a:cxnLst/>
            <a:rect l="l" t="t" r="r" b="b"/>
            <a:pathLst>
              <a:path w="113664" h="92710">
                <a:moveTo>
                  <a:pt x="113157" y="0"/>
                </a:moveTo>
                <a:lnTo>
                  <a:pt x="97399" y="32718"/>
                </a:lnTo>
                <a:lnTo>
                  <a:pt x="81867" y="61626"/>
                </a:lnTo>
                <a:lnTo>
                  <a:pt x="66740" y="82867"/>
                </a:lnTo>
                <a:lnTo>
                  <a:pt x="52197" y="92582"/>
                </a:lnTo>
                <a:lnTo>
                  <a:pt x="37290" y="84476"/>
                </a:lnTo>
                <a:lnTo>
                  <a:pt x="22288" y="62404"/>
                </a:lnTo>
                <a:lnTo>
                  <a:pt x="9191" y="37451"/>
                </a:lnTo>
                <a:lnTo>
                  <a:pt x="0" y="207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891664" y="4276597"/>
            <a:ext cx="0" cy="524510"/>
          </a:xfrm>
          <a:custGeom>
            <a:avLst/>
            <a:gdLst/>
            <a:ahLst/>
            <a:cxnLst/>
            <a:rect l="l" t="t" r="r" b="b"/>
            <a:pathLst>
              <a:path h="524510">
                <a:moveTo>
                  <a:pt x="0" y="0"/>
                </a:moveTo>
                <a:lnTo>
                  <a:pt x="0" y="52425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908048" y="4381753"/>
            <a:ext cx="154305" cy="121285"/>
          </a:xfrm>
          <a:custGeom>
            <a:avLst/>
            <a:gdLst/>
            <a:ahLst/>
            <a:cxnLst/>
            <a:rect l="l" t="t" r="r" b="b"/>
            <a:pathLst>
              <a:path w="154305" h="121285">
                <a:moveTo>
                  <a:pt x="0" y="120904"/>
                </a:moveTo>
                <a:lnTo>
                  <a:pt x="15392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680845" y="4301616"/>
            <a:ext cx="191770" cy="201295"/>
          </a:xfrm>
          <a:custGeom>
            <a:avLst/>
            <a:gdLst/>
            <a:ahLst/>
            <a:cxnLst/>
            <a:rect l="l" t="t" r="r" b="b"/>
            <a:pathLst>
              <a:path w="191769" h="201295">
                <a:moveTo>
                  <a:pt x="191388" y="20104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574800" y="4810252"/>
            <a:ext cx="307975" cy="282575"/>
          </a:xfrm>
          <a:custGeom>
            <a:avLst/>
            <a:gdLst/>
            <a:ahLst/>
            <a:cxnLst/>
            <a:rect l="l" t="t" r="r" b="b"/>
            <a:pathLst>
              <a:path w="307975" h="282575">
                <a:moveTo>
                  <a:pt x="307848" y="0"/>
                </a:moveTo>
                <a:lnTo>
                  <a:pt x="0" y="282575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899030" y="4813427"/>
            <a:ext cx="261620" cy="295275"/>
          </a:xfrm>
          <a:custGeom>
            <a:avLst/>
            <a:gdLst/>
            <a:ahLst/>
            <a:cxnLst/>
            <a:rect l="l" t="t" r="r" b="b"/>
            <a:pathLst>
              <a:path w="261619" h="295275">
                <a:moveTo>
                  <a:pt x="0" y="0"/>
                </a:moveTo>
                <a:lnTo>
                  <a:pt x="261619" y="29514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816861" y="4044188"/>
            <a:ext cx="78105" cy="80645"/>
          </a:xfrm>
          <a:custGeom>
            <a:avLst/>
            <a:gdLst/>
            <a:ahLst/>
            <a:cxnLst/>
            <a:rect l="l" t="t" r="r" b="b"/>
            <a:pathLst>
              <a:path w="78105" h="80645">
                <a:moveTo>
                  <a:pt x="38862" y="0"/>
                </a:moveTo>
                <a:lnTo>
                  <a:pt x="23735" y="3143"/>
                </a:lnTo>
                <a:lnTo>
                  <a:pt x="11382" y="11715"/>
                </a:lnTo>
                <a:lnTo>
                  <a:pt x="3053" y="24431"/>
                </a:lnTo>
                <a:lnTo>
                  <a:pt x="0" y="40005"/>
                </a:lnTo>
                <a:lnTo>
                  <a:pt x="3053" y="55598"/>
                </a:lnTo>
                <a:lnTo>
                  <a:pt x="11382" y="68357"/>
                </a:lnTo>
                <a:lnTo>
                  <a:pt x="23735" y="76973"/>
                </a:lnTo>
                <a:lnTo>
                  <a:pt x="38862" y="80137"/>
                </a:lnTo>
                <a:lnTo>
                  <a:pt x="53988" y="76973"/>
                </a:lnTo>
                <a:lnTo>
                  <a:pt x="66341" y="68357"/>
                </a:lnTo>
                <a:lnTo>
                  <a:pt x="74670" y="55598"/>
                </a:lnTo>
                <a:lnTo>
                  <a:pt x="77724" y="40005"/>
                </a:lnTo>
                <a:lnTo>
                  <a:pt x="74670" y="24431"/>
                </a:lnTo>
                <a:lnTo>
                  <a:pt x="66341" y="11715"/>
                </a:lnTo>
                <a:lnTo>
                  <a:pt x="53988" y="3143"/>
                </a:lnTo>
                <a:lnTo>
                  <a:pt x="38862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816861" y="4044188"/>
            <a:ext cx="78105" cy="80645"/>
          </a:xfrm>
          <a:custGeom>
            <a:avLst/>
            <a:gdLst/>
            <a:ahLst/>
            <a:cxnLst/>
            <a:rect l="l" t="t" r="r" b="b"/>
            <a:pathLst>
              <a:path w="78105" h="80645">
                <a:moveTo>
                  <a:pt x="0" y="40005"/>
                </a:moveTo>
                <a:lnTo>
                  <a:pt x="3053" y="24431"/>
                </a:lnTo>
                <a:lnTo>
                  <a:pt x="11382" y="11715"/>
                </a:lnTo>
                <a:lnTo>
                  <a:pt x="23735" y="3143"/>
                </a:lnTo>
                <a:lnTo>
                  <a:pt x="38862" y="0"/>
                </a:lnTo>
                <a:lnTo>
                  <a:pt x="53988" y="3143"/>
                </a:lnTo>
                <a:lnTo>
                  <a:pt x="66341" y="11715"/>
                </a:lnTo>
                <a:lnTo>
                  <a:pt x="74670" y="24431"/>
                </a:lnTo>
                <a:lnTo>
                  <a:pt x="77724" y="40005"/>
                </a:lnTo>
                <a:lnTo>
                  <a:pt x="74670" y="55598"/>
                </a:lnTo>
                <a:lnTo>
                  <a:pt x="66341" y="68357"/>
                </a:lnTo>
                <a:lnTo>
                  <a:pt x="53988" y="76973"/>
                </a:lnTo>
                <a:lnTo>
                  <a:pt x="38862" y="80137"/>
                </a:lnTo>
                <a:lnTo>
                  <a:pt x="23735" y="76973"/>
                </a:lnTo>
                <a:lnTo>
                  <a:pt x="11382" y="68357"/>
                </a:lnTo>
                <a:lnTo>
                  <a:pt x="3053" y="55598"/>
                </a:lnTo>
                <a:lnTo>
                  <a:pt x="0" y="4000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908048" y="4044188"/>
            <a:ext cx="78105" cy="80645"/>
          </a:xfrm>
          <a:custGeom>
            <a:avLst/>
            <a:gdLst/>
            <a:ahLst/>
            <a:cxnLst/>
            <a:rect l="l" t="t" r="r" b="b"/>
            <a:pathLst>
              <a:path w="78105" h="80645">
                <a:moveTo>
                  <a:pt x="38862" y="0"/>
                </a:moveTo>
                <a:lnTo>
                  <a:pt x="23735" y="3143"/>
                </a:lnTo>
                <a:lnTo>
                  <a:pt x="11382" y="11715"/>
                </a:lnTo>
                <a:lnTo>
                  <a:pt x="3053" y="24431"/>
                </a:lnTo>
                <a:lnTo>
                  <a:pt x="0" y="40005"/>
                </a:lnTo>
                <a:lnTo>
                  <a:pt x="3053" y="55598"/>
                </a:lnTo>
                <a:lnTo>
                  <a:pt x="11382" y="68357"/>
                </a:lnTo>
                <a:lnTo>
                  <a:pt x="23735" y="76973"/>
                </a:lnTo>
                <a:lnTo>
                  <a:pt x="38862" y="80137"/>
                </a:lnTo>
                <a:lnTo>
                  <a:pt x="53988" y="76973"/>
                </a:lnTo>
                <a:lnTo>
                  <a:pt x="66341" y="68357"/>
                </a:lnTo>
                <a:lnTo>
                  <a:pt x="74670" y="55598"/>
                </a:lnTo>
                <a:lnTo>
                  <a:pt x="77724" y="40005"/>
                </a:lnTo>
                <a:lnTo>
                  <a:pt x="74670" y="24431"/>
                </a:lnTo>
                <a:lnTo>
                  <a:pt x="66341" y="11715"/>
                </a:lnTo>
                <a:lnTo>
                  <a:pt x="53988" y="3143"/>
                </a:lnTo>
                <a:lnTo>
                  <a:pt x="38862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908048" y="4044188"/>
            <a:ext cx="78105" cy="80645"/>
          </a:xfrm>
          <a:custGeom>
            <a:avLst/>
            <a:gdLst/>
            <a:ahLst/>
            <a:cxnLst/>
            <a:rect l="l" t="t" r="r" b="b"/>
            <a:pathLst>
              <a:path w="78105" h="80645">
                <a:moveTo>
                  <a:pt x="0" y="40005"/>
                </a:moveTo>
                <a:lnTo>
                  <a:pt x="3053" y="24431"/>
                </a:lnTo>
                <a:lnTo>
                  <a:pt x="11382" y="11715"/>
                </a:lnTo>
                <a:lnTo>
                  <a:pt x="23735" y="3143"/>
                </a:lnTo>
                <a:lnTo>
                  <a:pt x="38862" y="0"/>
                </a:lnTo>
                <a:lnTo>
                  <a:pt x="53988" y="3143"/>
                </a:lnTo>
                <a:lnTo>
                  <a:pt x="66341" y="11715"/>
                </a:lnTo>
                <a:lnTo>
                  <a:pt x="74670" y="24431"/>
                </a:lnTo>
                <a:lnTo>
                  <a:pt x="77724" y="40005"/>
                </a:lnTo>
                <a:lnTo>
                  <a:pt x="74670" y="55598"/>
                </a:lnTo>
                <a:lnTo>
                  <a:pt x="66341" y="68357"/>
                </a:lnTo>
                <a:lnTo>
                  <a:pt x="53988" y="76973"/>
                </a:lnTo>
                <a:lnTo>
                  <a:pt x="38862" y="80137"/>
                </a:lnTo>
                <a:lnTo>
                  <a:pt x="23735" y="76973"/>
                </a:lnTo>
                <a:lnTo>
                  <a:pt x="11382" y="68357"/>
                </a:lnTo>
                <a:lnTo>
                  <a:pt x="3053" y="55598"/>
                </a:lnTo>
                <a:lnTo>
                  <a:pt x="0" y="4000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 txBox="1"/>
          <p:nvPr/>
        </p:nvSpPr>
        <p:spPr>
          <a:xfrm>
            <a:off x="6023228" y="3483864"/>
            <a:ext cx="69659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C</a:t>
            </a:r>
            <a:r>
              <a:rPr sz="1800" b="1" spc="-15" dirty="0">
                <a:latin typeface="Arial"/>
                <a:cs typeface="Arial"/>
              </a:rPr>
              <a:t>a</a:t>
            </a:r>
            <a:r>
              <a:rPr sz="1800" b="1" spc="-5" dirty="0">
                <a:latin typeface="Arial"/>
                <a:cs typeface="Arial"/>
              </a:rPr>
              <a:t>s</a:t>
            </a:r>
            <a:r>
              <a:rPr sz="1800" b="1" spc="-15" dirty="0">
                <a:latin typeface="Arial"/>
                <a:cs typeface="Arial"/>
              </a:rPr>
              <a:t>e</a:t>
            </a:r>
            <a:r>
              <a:rPr sz="1800" b="1" spc="-5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1730120" y="3529838"/>
            <a:ext cx="9658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Controls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6248400" y="4343400"/>
            <a:ext cx="268605" cy="282575"/>
          </a:xfrm>
          <a:custGeom>
            <a:avLst/>
            <a:gdLst/>
            <a:ahLst/>
            <a:cxnLst/>
            <a:rect l="l" t="t" r="r" b="b"/>
            <a:pathLst>
              <a:path w="268604" h="282575">
                <a:moveTo>
                  <a:pt x="134112" y="0"/>
                </a:moveTo>
                <a:lnTo>
                  <a:pt x="91732" y="7201"/>
                </a:lnTo>
                <a:lnTo>
                  <a:pt x="54918" y="27253"/>
                </a:lnTo>
                <a:lnTo>
                  <a:pt x="25883" y="57826"/>
                </a:lnTo>
                <a:lnTo>
                  <a:pt x="6839" y="96593"/>
                </a:lnTo>
                <a:lnTo>
                  <a:pt x="0" y="141224"/>
                </a:lnTo>
                <a:lnTo>
                  <a:pt x="6839" y="185981"/>
                </a:lnTo>
                <a:lnTo>
                  <a:pt x="25883" y="224748"/>
                </a:lnTo>
                <a:lnTo>
                  <a:pt x="54918" y="255321"/>
                </a:lnTo>
                <a:lnTo>
                  <a:pt x="91732" y="275373"/>
                </a:lnTo>
                <a:lnTo>
                  <a:pt x="134112" y="282575"/>
                </a:lnTo>
                <a:lnTo>
                  <a:pt x="176553" y="275373"/>
                </a:lnTo>
                <a:lnTo>
                  <a:pt x="213404" y="255321"/>
                </a:lnTo>
                <a:lnTo>
                  <a:pt x="242459" y="224748"/>
                </a:lnTo>
                <a:lnTo>
                  <a:pt x="261510" y="185981"/>
                </a:lnTo>
                <a:lnTo>
                  <a:pt x="268350" y="141350"/>
                </a:lnTo>
                <a:lnTo>
                  <a:pt x="261510" y="96593"/>
                </a:lnTo>
                <a:lnTo>
                  <a:pt x="242459" y="57826"/>
                </a:lnTo>
                <a:lnTo>
                  <a:pt x="213404" y="27253"/>
                </a:lnTo>
                <a:lnTo>
                  <a:pt x="176553" y="7201"/>
                </a:lnTo>
                <a:lnTo>
                  <a:pt x="134112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248400" y="4343400"/>
            <a:ext cx="268605" cy="282575"/>
          </a:xfrm>
          <a:custGeom>
            <a:avLst/>
            <a:gdLst/>
            <a:ahLst/>
            <a:cxnLst/>
            <a:rect l="l" t="t" r="r" b="b"/>
            <a:pathLst>
              <a:path w="268604" h="282575">
                <a:moveTo>
                  <a:pt x="0" y="141224"/>
                </a:moveTo>
                <a:lnTo>
                  <a:pt x="6839" y="96593"/>
                </a:lnTo>
                <a:lnTo>
                  <a:pt x="25883" y="57826"/>
                </a:lnTo>
                <a:lnTo>
                  <a:pt x="54918" y="27253"/>
                </a:lnTo>
                <a:lnTo>
                  <a:pt x="91732" y="7201"/>
                </a:lnTo>
                <a:lnTo>
                  <a:pt x="134112" y="0"/>
                </a:lnTo>
                <a:lnTo>
                  <a:pt x="176553" y="7201"/>
                </a:lnTo>
                <a:lnTo>
                  <a:pt x="213404" y="27253"/>
                </a:lnTo>
                <a:lnTo>
                  <a:pt x="242459" y="57826"/>
                </a:lnTo>
                <a:lnTo>
                  <a:pt x="261510" y="96593"/>
                </a:lnTo>
                <a:lnTo>
                  <a:pt x="268350" y="141224"/>
                </a:lnTo>
                <a:lnTo>
                  <a:pt x="261510" y="185981"/>
                </a:lnTo>
                <a:lnTo>
                  <a:pt x="242459" y="224748"/>
                </a:lnTo>
                <a:lnTo>
                  <a:pt x="213404" y="255321"/>
                </a:lnTo>
                <a:lnTo>
                  <a:pt x="176553" y="275373"/>
                </a:lnTo>
                <a:lnTo>
                  <a:pt x="134112" y="282575"/>
                </a:lnTo>
                <a:lnTo>
                  <a:pt x="91732" y="275373"/>
                </a:lnTo>
                <a:lnTo>
                  <a:pt x="54918" y="255321"/>
                </a:lnTo>
                <a:lnTo>
                  <a:pt x="25883" y="224748"/>
                </a:lnTo>
                <a:lnTo>
                  <a:pt x="6839" y="185981"/>
                </a:lnTo>
                <a:lnTo>
                  <a:pt x="0" y="14135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6742176" y="4289425"/>
            <a:ext cx="268605" cy="282575"/>
          </a:xfrm>
          <a:custGeom>
            <a:avLst/>
            <a:gdLst/>
            <a:ahLst/>
            <a:cxnLst/>
            <a:rect l="l" t="t" r="r" b="b"/>
            <a:pathLst>
              <a:path w="268604" h="282575">
                <a:moveTo>
                  <a:pt x="134112" y="0"/>
                </a:moveTo>
                <a:lnTo>
                  <a:pt x="91683" y="7201"/>
                </a:lnTo>
                <a:lnTo>
                  <a:pt x="54864" y="27253"/>
                </a:lnTo>
                <a:lnTo>
                  <a:pt x="25847" y="57826"/>
                </a:lnTo>
                <a:lnTo>
                  <a:pt x="6827" y="96593"/>
                </a:lnTo>
                <a:lnTo>
                  <a:pt x="0" y="141224"/>
                </a:lnTo>
                <a:lnTo>
                  <a:pt x="6827" y="185981"/>
                </a:lnTo>
                <a:lnTo>
                  <a:pt x="25847" y="224748"/>
                </a:lnTo>
                <a:lnTo>
                  <a:pt x="54863" y="255321"/>
                </a:lnTo>
                <a:lnTo>
                  <a:pt x="91683" y="275373"/>
                </a:lnTo>
                <a:lnTo>
                  <a:pt x="134112" y="282575"/>
                </a:lnTo>
                <a:lnTo>
                  <a:pt x="176491" y="275373"/>
                </a:lnTo>
                <a:lnTo>
                  <a:pt x="213305" y="255321"/>
                </a:lnTo>
                <a:lnTo>
                  <a:pt x="242340" y="224748"/>
                </a:lnTo>
                <a:lnTo>
                  <a:pt x="261384" y="185981"/>
                </a:lnTo>
                <a:lnTo>
                  <a:pt x="268224" y="141350"/>
                </a:lnTo>
                <a:lnTo>
                  <a:pt x="261384" y="96593"/>
                </a:lnTo>
                <a:lnTo>
                  <a:pt x="242340" y="57826"/>
                </a:lnTo>
                <a:lnTo>
                  <a:pt x="213305" y="27253"/>
                </a:lnTo>
                <a:lnTo>
                  <a:pt x="176491" y="7201"/>
                </a:lnTo>
                <a:lnTo>
                  <a:pt x="134112" y="0"/>
                </a:lnTo>
                <a:close/>
              </a:path>
            </a:pathLst>
          </a:custGeom>
          <a:solidFill>
            <a:srgbClr val="FF99FF">
              <a:alpha val="8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742176" y="4289425"/>
            <a:ext cx="268605" cy="282575"/>
          </a:xfrm>
          <a:custGeom>
            <a:avLst/>
            <a:gdLst/>
            <a:ahLst/>
            <a:cxnLst/>
            <a:rect l="l" t="t" r="r" b="b"/>
            <a:pathLst>
              <a:path w="268604" h="282575">
                <a:moveTo>
                  <a:pt x="0" y="141224"/>
                </a:moveTo>
                <a:lnTo>
                  <a:pt x="6827" y="96593"/>
                </a:lnTo>
                <a:lnTo>
                  <a:pt x="25847" y="57826"/>
                </a:lnTo>
                <a:lnTo>
                  <a:pt x="54864" y="27253"/>
                </a:lnTo>
                <a:lnTo>
                  <a:pt x="91683" y="7201"/>
                </a:lnTo>
                <a:lnTo>
                  <a:pt x="134112" y="0"/>
                </a:lnTo>
                <a:lnTo>
                  <a:pt x="176491" y="7201"/>
                </a:lnTo>
                <a:lnTo>
                  <a:pt x="213305" y="27253"/>
                </a:lnTo>
                <a:lnTo>
                  <a:pt x="242340" y="57826"/>
                </a:lnTo>
                <a:lnTo>
                  <a:pt x="261384" y="96593"/>
                </a:lnTo>
                <a:lnTo>
                  <a:pt x="268224" y="141224"/>
                </a:lnTo>
                <a:lnTo>
                  <a:pt x="261384" y="185981"/>
                </a:lnTo>
                <a:lnTo>
                  <a:pt x="242340" y="224748"/>
                </a:lnTo>
                <a:lnTo>
                  <a:pt x="213305" y="255321"/>
                </a:lnTo>
                <a:lnTo>
                  <a:pt x="176491" y="275373"/>
                </a:lnTo>
                <a:lnTo>
                  <a:pt x="134112" y="282575"/>
                </a:lnTo>
                <a:lnTo>
                  <a:pt x="91683" y="275373"/>
                </a:lnTo>
                <a:lnTo>
                  <a:pt x="54863" y="255321"/>
                </a:lnTo>
                <a:lnTo>
                  <a:pt x="25847" y="224748"/>
                </a:lnTo>
                <a:lnTo>
                  <a:pt x="6827" y="185981"/>
                </a:lnTo>
                <a:lnTo>
                  <a:pt x="0" y="1413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661025" y="4441825"/>
            <a:ext cx="268605" cy="282575"/>
          </a:xfrm>
          <a:custGeom>
            <a:avLst/>
            <a:gdLst/>
            <a:ahLst/>
            <a:cxnLst/>
            <a:rect l="l" t="t" r="r" b="b"/>
            <a:pathLst>
              <a:path w="268604" h="282575">
                <a:moveTo>
                  <a:pt x="134112" y="0"/>
                </a:moveTo>
                <a:lnTo>
                  <a:pt x="91732" y="7201"/>
                </a:lnTo>
                <a:lnTo>
                  <a:pt x="54918" y="27253"/>
                </a:lnTo>
                <a:lnTo>
                  <a:pt x="25883" y="57826"/>
                </a:lnTo>
                <a:lnTo>
                  <a:pt x="6839" y="96593"/>
                </a:lnTo>
                <a:lnTo>
                  <a:pt x="0" y="141224"/>
                </a:lnTo>
                <a:lnTo>
                  <a:pt x="6839" y="185981"/>
                </a:lnTo>
                <a:lnTo>
                  <a:pt x="25883" y="224748"/>
                </a:lnTo>
                <a:lnTo>
                  <a:pt x="54918" y="255321"/>
                </a:lnTo>
                <a:lnTo>
                  <a:pt x="91732" y="275373"/>
                </a:lnTo>
                <a:lnTo>
                  <a:pt x="134112" y="282575"/>
                </a:lnTo>
                <a:lnTo>
                  <a:pt x="176553" y="275373"/>
                </a:lnTo>
                <a:lnTo>
                  <a:pt x="213404" y="255321"/>
                </a:lnTo>
                <a:lnTo>
                  <a:pt x="242459" y="224748"/>
                </a:lnTo>
                <a:lnTo>
                  <a:pt x="261510" y="185981"/>
                </a:lnTo>
                <a:lnTo>
                  <a:pt x="268350" y="141350"/>
                </a:lnTo>
                <a:lnTo>
                  <a:pt x="261510" y="96593"/>
                </a:lnTo>
                <a:lnTo>
                  <a:pt x="242459" y="57826"/>
                </a:lnTo>
                <a:lnTo>
                  <a:pt x="213404" y="27253"/>
                </a:lnTo>
                <a:lnTo>
                  <a:pt x="176553" y="7201"/>
                </a:lnTo>
                <a:lnTo>
                  <a:pt x="134112" y="0"/>
                </a:lnTo>
                <a:close/>
              </a:path>
            </a:pathLst>
          </a:custGeom>
          <a:solidFill>
            <a:srgbClr val="FF99FF">
              <a:alpha val="8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661025" y="4441825"/>
            <a:ext cx="268605" cy="282575"/>
          </a:xfrm>
          <a:custGeom>
            <a:avLst/>
            <a:gdLst/>
            <a:ahLst/>
            <a:cxnLst/>
            <a:rect l="l" t="t" r="r" b="b"/>
            <a:pathLst>
              <a:path w="268604" h="282575">
                <a:moveTo>
                  <a:pt x="0" y="141224"/>
                </a:moveTo>
                <a:lnTo>
                  <a:pt x="6839" y="96593"/>
                </a:lnTo>
                <a:lnTo>
                  <a:pt x="25883" y="57826"/>
                </a:lnTo>
                <a:lnTo>
                  <a:pt x="54918" y="27253"/>
                </a:lnTo>
                <a:lnTo>
                  <a:pt x="91732" y="7201"/>
                </a:lnTo>
                <a:lnTo>
                  <a:pt x="134112" y="0"/>
                </a:lnTo>
                <a:lnTo>
                  <a:pt x="176553" y="7201"/>
                </a:lnTo>
                <a:lnTo>
                  <a:pt x="213404" y="27253"/>
                </a:lnTo>
                <a:lnTo>
                  <a:pt x="242459" y="57826"/>
                </a:lnTo>
                <a:lnTo>
                  <a:pt x="261510" y="96593"/>
                </a:lnTo>
                <a:lnTo>
                  <a:pt x="268350" y="141224"/>
                </a:lnTo>
                <a:lnTo>
                  <a:pt x="261510" y="185981"/>
                </a:lnTo>
                <a:lnTo>
                  <a:pt x="242459" y="224748"/>
                </a:lnTo>
                <a:lnTo>
                  <a:pt x="213404" y="255321"/>
                </a:lnTo>
                <a:lnTo>
                  <a:pt x="176553" y="275373"/>
                </a:lnTo>
                <a:lnTo>
                  <a:pt x="134112" y="282575"/>
                </a:lnTo>
                <a:lnTo>
                  <a:pt x="91732" y="275373"/>
                </a:lnTo>
                <a:lnTo>
                  <a:pt x="54918" y="255321"/>
                </a:lnTo>
                <a:lnTo>
                  <a:pt x="25883" y="224748"/>
                </a:lnTo>
                <a:lnTo>
                  <a:pt x="6839" y="185981"/>
                </a:lnTo>
                <a:lnTo>
                  <a:pt x="0" y="14135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 txBox="1"/>
          <p:nvPr/>
        </p:nvSpPr>
        <p:spPr>
          <a:xfrm>
            <a:off x="2097404" y="1989709"/>
            <a:ext cx="4799330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Use </a:t>
            </a:r>
            <a:r>
              <a:rPr sz="1800" b="1" dirty="0">
                <a:latin typeface="Arial"/>
                <a:cs typeface="Arial"/>
              </a:rPr>
              <a:t>an odds </a:t>
            </a:r>
            <a:r>
              <a:rPr sz="1800" b="1" spc="-5" dirty="0">
                <a:latin typeface="Arial"/>
                <a:cs typeface="Arial"/>
              </a:rPr>
              <a:t>ratio </a:t>
            </a:r>
            <a:r>
              <a:rPr sz="1800" b="1" dirty="0">
                <a:latin typeface="Arial"/>
                <a:cs typeface="Arial"/>
              </a:rPr>
              <a:t>to </a:t>
            </a:r>
            <a:r>
              <a:rPr sz="1800" b="1" spc="-5" dirty="0">
                <a:latin typeface="Arial"/>
                <a:cs typeface="Arial"/>
              </a:rPr>
              <a:t>compare </a:t>
            </a: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u="sng" spc="-5" dirty="0">
                <a:latin typeface="Arial"/>
                <a:cs typeface="Arial"/>
              </a:rPr>
              <a:t>frequency</a:t>
            </a:r>
            <a:endParaRPr sz="1800" u="sng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00" b="1" u="sng" dirty="0">
                <a:latin typeface="Arial"/>
                <a:cs typeface="Arial"/>
              </a:rPr>
              <a:t>of </a:t>
            </a:r>
            <a:r>
              <a:rPr sz="1800" b="1" u="sng" spc="-5" dirty="0">
                <a:latin typeface="Arial"/>
                <a:cs typeface="Arial"/>
              </a:rPr>
              <a:t>exposure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in </a:t>
            </a:r>
            <a:r>
              <a:rPr sz="1800" b="1" spc="-5" dirty="0">
                <a:latin typeface="Arial"/>
                <a:cs typeface="Arial"/>
              </a:rPr>
              <a:t>cases </a:t>
            </a:r>
            <a:r>
              <a:rPr sz="1800" b="1" spc="-20" dirty="0">
                <a:latin typeface="Arial"/>
                <a:cs typeface="Arial"/>
              </a:rPr>
              <a:t>vs.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controls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1981200" y="2819400"/>
            <a:ext cx="4572000" cy="457200"/>
          </a:xfrm>
          <a:custGeom>
            <a:avLst/>
            <a:gdLst/>
            <a:ahLst/>
            <a:cxnLst/>
            <a:rect l="l" t="t" r="r" b="b"/>
            <a:pathLst>
              <a:path w="4572000" h="457200">
                <a:moveTo>
                  <a:pt x="0" y="457200"/>
                </a:moveTo>
                <a:lnTo>
                  <a:pt x="16129" y="391182"/>
                </a:lnTo>
                <a:lnTo>
                  <a:pt x="61376" y="332731"/>
                </a:lnTo>
                <a:lnTo>
                  <a:pt x="93446" y="307227"/>
                </a:lnTo>
                <a:lnTo>
                  <a:pt x="131028" y="284676"/>
                </a:lnTo>
                <a:lnTo>
                  <a:pt x="173533" y="265432"/>
                </a:lnTo>
                <a:lnTo>
                  <a:pt x="220372" y="249848"/>
                </a:lnTo>
                <a:lnTo>
                  <a:pt x="270955" y="238279"/>
                </a:lnTo>
                <a:lnTo>
                  <a:pt x="324694" y="231078"/>
                </a:lnTo>
                <a:lnTo>
                  <a:pt x="381000" y="228600"/>
                </a:lnTo>
                <a:lnTo>
                  <a:pt x="1905000" y="228600"/>
                </a:lnTo>
                <a:lnTo>
                  <a:pt x="1961305" y="226121"/>
                </a:lnTo>
                <a:lnTo>
                  <a:pt x="2015044" y="218920"/>
                </a:lnTo>
                <a:lnTo>
                  <a:pt x="2065627" y="207351"/>
                </a:lnTo>
                <a:lnTo>
                  <a:pt x="2112466" y="191767"/>
                </a:lnTo>
                <a:lnTo>
                  <a:pt x="2154971" y="172523"/>
                </a:lnTo>
                <a:lnTo>
                  <a:pt x="2192553" y="149972"/>
                </a:lnTo>
                <a:lnTo>
                  <a:pt x="2224623" y="124468"/>
                </a:lnTo>
                <a:lnTo>
                  <a:pt x="2250591" y="96365"/>
                </a:lnTo>
                <a:lnTo>
                  <a:pt x="2281869" y="33777"/>
                </a:lnTo>
                <a:lnTo>
                  <a:pt x="2286000" y="0"/>
                </a:lnTo>
                <a:lnTo>
                  <a:pt x="2302129" y="66017"/>
                </a:lnTo>
                <a:lnTo>
                  <a:pt x="2347376" y="124468"/>
                </a:lnTo>
                <a:lnTo>
                  <a:pt x="2379446" y="149972"/>
                </a:lnTo>
                <a:lnTo>
                  <a:pt x="2417028" y="172523"/>
                </a:lnTo>
                <a:lnTo>
                  <a:pt x="2459533" y="191767"/>
                </a:lnTo>
                <a:lnTo>
                  <a:pt x="2506372" y="207351"/>
                </a:lnTo>
                <a:lnTo>
                  <a:pt x="2556955" y="218920"/>
                </a:lnTo>
                <a:lnTo>
                  <a:pt x="2610694" y="226121"/>
                </a:lnTo>
                <a:lnTo>
                  <a:pt x="2667000" y="228600"/>
                </a:lnTo>
                <a:lnTo>
                  <a:pt x="4191000" y="228600"/>
                </a:lnTo>
                <a:lnTo>
                  <a:pt x="4247305" y="231078"/>
                </a:lnTo>
                <a:lnTo>
                  <a:pt x="4301044" y="238279"/>
                </a:lnTo>
                <a:lnTo>
                  <a:pt x="4351627" y="249848"/>
                </a:lnTo>
                <a:lnTo>
                  <a:pt x="4398466" y="265432"/>
                </a:lnTo>
                <a:lnTo>
                  <a:pt x="4440971" y="284676"/>
                </a:lnTo>
                <a:lnTo>
                  <a:pt x="4478553" y="307227"/>
                </a:lnTo>
                <a:lnTo>
                  <a:pt x="4510623" y="332731"/>
                </a:lnTo>
                <a:lnTo>
                  <a:pt x="4536591" y="360834"/>
                </a:lnTo>
                <a:lnTo>
                  <a:pt x="4567869" y="423422"/>
                </a:lnTo>
                <a:lnTo>
                  <a:pt x="4572000" y="457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502525" y="4651375"/>
            <a:ext cx="0" cy="523875"/>
          </a:xfrm>
          <a:custGeom>
            <a:avLst/>
            <a:gdLst/>
            <a:ahLst/>
            <a:cxnLst/>
            <a:rect l="l" t="t" r="r" b="b"/>
            <a:pathLst>
              <a:path h="523875">
                <a:moveTo>
                  <a:pt x="0" y="0"/>
                </a:moveTo>
                <a:lnTo>
                  <a:pt x="0" y="5238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518400" y="4756150"/>
            <a:ext cx="155575" cy="120650"/>
          </a:xfrm>
          <a:custGeom>
            <a:avLst/>
            <a:gdLst/>
            <a:ahLst/>
            <a:cxnLst/>
            <a:rect l="l" t="t" r="r" b="b"/>
            <a:pathLst>
              <a:path w="155575" h="120650">
                <a:moveTo>
                  <a:pt x="0" y="120650"/>
                </a:moveTo>
                <a:lnTo>
                  <a:pt x="1555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289800" y="4676775"/>
            <a:ext cx="192405" cy="200025"/>
          </a:xfrm>
          <a:custGeom>
            <a:avLst/>
            <a:gdLst/>
            <a:ahLst/>
            <a:cxnLst/>
            <a:rect l="l" t="t" r="r" b="b"/>
            <a:pathLst>
              <a:path w="192404" h="200025">
                <a:moveTo>
                  <a:pt x="192150" y="20002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7183501" y="5184775"/>
            <a:ext cx="309880" cy="281305"/>
          </a:xfrm>
          <a:custGeom>
            <a:avLst/>
            <a:gdLst/>
            <a:ahLst/>
            <a:cxnLst/>
            <a:rect l="l" t="t" r="r" b="b"/>
            <a:pathLst>
              <a:path w="309879" h="281304">
                <a:moveTo>
                  <a:pt x="309499" y="0"/>
                </a:moveTo>
                <a:lnTo>
                  <a:pt x="0" y="2810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7508875" y="5187950"/>
            <a:ext cx="263525" cy="294005"/>
          </a:xfrm>
          <a:custGeom>
            <a:avLst/>
            <a:gdLst/>
            <a:ahLst/>
            <a:cxnLst/>
            <a:rect l="l" t="t" r="r" b="b"/>
            <a:pathLst>
              <a:path w="263525" h="294004">
                <a:moveTo>
                  <a:pt x="0" y="0"/>
                </a:moveTo>
                <a:lnTo>
                  <a:pt x="263525" y="2937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7443469" y="3961510"/>
            <a:ext cx="72390" cy="75565"/>
          </a:xfrm>
          <a:custGeom>
            <a:avLst/>
            <a:gdLst/>
            <a:ahLst/>
            <a:cxnLst/>
            <a:rect l="l" t="t" r="r" b="b"/>
            <a:pathLst>
              <a:path w="72390" h="75564">
                <a:moveTo>
                  <a:pt x="36068" y="0"/>
                </a:moveTo>
                <a:lnTo>
                  <a:pt x="22020" y="2944"/>
                </a:lnTo>
                <a:lnTo>
                  <a:pt x="10556" y="10985"/>
                </a:lnTo>
                <a:lnTo>
                  <a:pt x="2831" y="22931"/>
                </a:lnTo>
                <a:lnTo>
                  <a:pt x="0" y="37591"/>
                </a:lnTo>
                <a:lnTo>
                  <a:pt x="2831" y="52198"/>
                </a:lnTo>
                <a:lnTo>
                  <a:pt x="10556" y="64150"/>
                </a:lnTo>
                <a:lnTo>
                  <a:pt x="22020" y="72221"/>
                </a:lnTo>
                <a:lnTo>
                  <a:pt x="36068" y="75183"/>
                </a:lnTo>
                <a:lnTo>
                  <a:pt x="50061" y="72221"/>
                </a:lnTo>
                <a:lnTo>
                  <a:pt x="61531" y="64150"/>
                </a:lnTo>
                <a:lnTo>
                  <a:pt x="69286" y="52198"/>
                </a:lnTo>
                <a:lnTo>
                  <a:pt x="72135" y="37591"/>
                </a:lnTo>
                <a:lnTo>
                  <a:pt x="69286" y="22931"/>
                </a:lnTo>
                <a:lnTo>
                  <a:pt x="61531" y="10985"/>
                </a:lnTo>
                <a:lnTo>
                  <a:pt x="50061" y="2944"/>
                </a:lnTo>
                <a:lnTo>
                  <a:pt x="36068" y="0"/>
                </a:lnTo>
                <a:close/>
              </a:path>
            </a:pathLst>
          </a:custGeom>
          <a:solidFill>
            <a:srgbClr val="AEBE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7443469" y="3961510"/>
            <a:ext cx="72390" cy="75565"/>
          </a:xfrm>
          <a:custGeom>
            <a:avLst/>
            <a:gdLst/>
            <a:ahLst/>
            <a:cxnLst/>
            <a:rect l="l" t="t" r="r" b="b"/>
            <a:pathLst>
              <a:path w="72390" h="75564">
                <a:moveTo>
                  <a:pt x="0" y="37591"/>
                </a:moveTo>
                <a:lnTo>
                  <a:pt x="2831" y="22931"/>
                </a:lnTo>
                <a:lnTo>
                  <a:pt x="10556" y="10985"/>
                </a:lnTo>
                <a:lnTo>
                  <a:pt x="22020" y="2944"/>
                </a:lnTo>
                <a:lnTo>
                  <a:pt x="36068" y="0"/>
                </a:lnTo>
                <a:lnTo>
                  <a:pt x="50061" y="2944"/>
                </a:lnTo>
                <a:lnTo>
                  <a:pt x="61531" y="10985"/>
                </a:lnTo>
                <a:lnTo>
                  <a:pt x="69286" y="22931"/>
                </a:lnTo>
                <a:lnTo>
                  <a:pt x="72135" y="37591"/>
                </a:lnTo>
                <a:lnTo>
                  <a:pt x="69286" y="52198"/>
                </a:lnTo>
                <a:lnTo>
                  <a:pt x="61531" y="64150"/>
                </a:lnTo>
                <a:lnTo>
                  <a:pt x="50061" y="72221"/>
                </a:lnTo>
                <a:lnTo>
                  <a:pt x="36068" y="75183"/>
                </a:lnTo>
                <a:lnTo>
                  <a:pt x="22020" y="72221"/>
                </a:lnTo>
                <a:lnTo>
                  <a:pt x="10556" y="64150"/>
                </a:lnTo>
                <a:lnTo>
                  <a:pt x="2831" y="52198"/>
                </a:lnTo>
                <a:lnTo>
                  <a:pt x="0" y="375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7587615" y="4187190"/>
            <a:ext cx="72390" cy="75565"/>
          </a:xfrm>
          <a:custGeom>
            <a:avLst/>
            <a:gdLst/>
            <a:ahLst/>
            <a:cxnLst/>
            <a:rect l="l" t="t" r="r" b="b"/>
            <a:pathLst>
              <a:path w="72390" h="75564">
                <a:moveTo>
                  <a:pt x="36067" y="0"/>
                </a:moveTo>
                <a:lnTo>
                  <a:pt x="22020" y="2962"/>
                </a:lnTo>
                <a:lnTo>
                  <a:pt x="10556" y="11033"/>
                </a:lnTo>
                <a:lnTo>
                  <a:pt x="2831" y="22985"/>
                </a:lnTo>
                <a:lnTo>
                  <a:pt x="0" y="37592"/>
                </a:lnTo>
                <a:lnTo>
                  <a:pt x="2831" y="52252"/>
                </a:lnTo>
                <a:lnTo>
                  <a:pt x="10556" y="64198"/>
                </a:lnTo>
                <a:lnTo>
                  <a:pt x="22020" y="72239"/>
                </a:lnTo>
                <a:lnTo>
                  <a:pt x="36067" y="75184"/>
                </a:lnTo>
                <a:lnTo>
                  <a:pt x="50061" y="72239"/>
                </a:lnTo>
                <a:lnTo>
                  <a:pt x="61531" y="64198"/>
                </a:lnTo>
                <a:lnTo>
                  <a:pt x="69286" y="52252"/>
                </a:lnTo>
                <a:lnTo>
                  <a:pt x="72135" y="37592"/>
                </a:lnTo>
                <a:lnTo>
                  <a:pt x="69286" y="22985"/>
                </a:lnTo>
                <a:lnTo>
                  <a:pt x="61531" y="11033"/>
                </a:lnTo>
                <a:lnTo>
                  <a:pt x="50061" y="2962"/>
                </a:lnTo>
                <a:lnTo>
                  <a:pt x="36067" y="0"/>
                </a:lnTo>
                <a:close/>
              </a:path>
            </a:pathLst>
          </a:custGeom>
          <a:solidFill>
            <a:srgbClr val="AEBE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7587615" y="4187190"/>
            <a:ext cx="72390" cy="75565"/>
          </a:xfrm>
          <a:custGeom>
            <a:avLst/>
            <a:gdLst/>
            <a:ahLst/>
            <a:cxnLst/>
            <a:rect l="l" t="t" r="r" b="b"/>
            <a:pathLst>
              <a:path w="72390" h="75564">
                <a:moveTo>
                  <a:pt x="0" y="37592"/>
                </a:moveTo>
                <a:lnTo>
                  <a:pt x="2831" y="22985"/>
                </a:lnTo>
                <a:lnTo>
                  <a:pt x="10556" y="11033"/>
                </a:lnTo>
                <a:lnTo>
                  <a:pt x="22020" y="2962"/>
                </a:lnTo>
                <a:lnTo>
                  <a:pt x="36067" y="0"/>
                </a:lnTo>
                <a:lnTo>
                  <a:pt x="50061" y="2962"/>
                </a:lnTo>
                <a:lnTo>
                  <a:pt x="61531" y="11033"/>
                </a:lnTo>
                <a:lnTo>
                  <a:pt x="69286" y="22985"/>
                </a:lnTo>
                <a:lnTo>
                  <a:pt x="72135" y="37592"/>
                </a:lnTo>
                <a:lnTo>
                  <a:pt x="69286" y="52252"/>
                </a:lnTo>
                <a:lnTo>
                  <a:pt x="61531" y="64198"/>
                </a:lnTo>
                <a:lnTo>
                  <a:pt x="50061" y="72239"/>
                </a:lnTo>
                <a:lnTo>
                  <a:pt x="36067" y="75184"/>
                </a:lnTo>
                <a:lnTo>
                  <a:pt x="22020" y="72239"/>
                </a:lnTo>
                <a:lnTo>
                  <a:pt x="10556" y="64198"/>
                </a:lnTo>
                <a:lnTo>
                  <a:pt x="2831" y="52252"/>
                </a:lnTo>
                <a:lnTo>
                  <a:pt x="0" y="3759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7299325" y="4036695"/>
            <a:ext cx="72390" cy="75565"/>
          </a:xfrm>
          <a:custGeom>
            <a:avLst/>
            <a:gdLst/>
            <a:ahLst/>
            <a:cxnLst/>
            <a:rect l="l" t="t" r="r" b="b"/>
            <a:pathLst>
              <a:path w="72390" h="75564">
                <a:moveTo>
                  <a:pt x="36068" y="0"/>
                </a:moveTo>
                <a:lnTo>
                  <a:pt x="22020" y="2962"/>
                </a:lnTo>
                <a:lnTo>
                  <a:pt x="10556" y="11033"/>
                </a:lnTo>
                <a:lnTo>
                  <a:pt x="2831" y="22985"/>
                </a:lnTo>
                <a:lnTo>
                  <a:pt x="0" y="37591"/>
                </a:lnTo>
                <a:lnTo>
                  <a:pt x="2831" y="52272"/>
                </a:lnTo>
                <a:lnTo>
                  <a:pt x="10556" y="64261"/>
                </a:lnTo>
                <a:lnTo>
                  <a:pt x="22020" y="72346"/>
                </a:lnTo>
                <a:lnTo>
                  <a:pt x="36068" y="75310"/>
                </a:lnTo>
                <a:lnTo>
                  <a:pt x="50061" y="72346"/>
                </a:lnTo>
                <a:lnTo>
                  <a:pt x="61531" y="64261"/>
                </a:lnTo>
                <a:lnTo>
                  <a:pt x="69286" y="52272"/>
                </a:lnTo>
                <a:lnTo>
                  <a:pt x="72135" y="37591"/>
                </a:lnTo>
                <a:lnTo>
                  <a:pt x="69286" y="22985"/>
                </a:lnTo>
                <a:lnTo>
                  <a:pt x="61531" y="11033"/>
                </a:lnTo>
                <a:lnTo>
                  <a:pt x="50061" y="2962"/>
                </a:lnTo>
                <a:lnTo>
                  <a:pt x="36068" y="0"/>
                </a:lnTo>
                <a:close/>
              </a:path>
            </a:pathLst>
          </a:custGeom>
          <a:solidFill>
            <a:srgbClr val="AEBE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7299325" y="4036695"/>
            <a:ext cx="72390" cy="75565"/>
          </a:xfrm>
          <a:custGeom>
            <a:avLst/>
            <a:gdLst/>
            <a:ahLst/>
            <a:cxnLst/>
            <a:rect l="l" t="t" r="r" b="b"/>
            <a:pathLst>
              <a:path w="72390" h="75564">
                <a:moveTo>
                  <a:pt x="0" y="37591"/>
                </a:moveTo>
                <a:lnTo>
                  <a:pt x="2831" y="22985"/>
                </a:lnTo>
                <a:lnTo>
                  <a:pt x="10556" y="11033"/>
                </a:lnTo>
                <a:lnTo>
                  <a:pt x="22020" y="2962"/>
                </a:lnTo>
                <a:lnTo>
                  <a:pt x="36068" y="0"/>
                </a:lnTo>
                <a:lnTo>
                  <a:pt x="50061" y="2962"/>
                </a:lnTo>
                <a:lnTo>
                  <a:pt x="61531" y="11033"/>
                </a:lnTo>
                <a:lnTo>
                  <a:pt x="69286" y="22985"/>
                </a:lnTo>
                <a:lnTo>
                  <a:pt x="72135" y="37591"/>
                </a:lnTo>
                <a:lnTo>
                  <a:pt x="69286" y="52272"/>
                </a:lnTo>
                <a:lnTo>
                  <a:pt x="61531" y="64261"/>
                </a:lnTo>
                <a:lnTo>
                  <a:pt x="50061" y="72346"/>
                </a:lnTo>
                <a:lnTo>
                  <a:pt x="36068" y="75310"/>
                </a:lnTo>
                <a:lnTo>
                  <a:pt x="22020" y="72346"/>
                </a:lnTo>
                <a:lnTo>
                  <a:pt x="10556" y="64261"/>
                </a:lnTo>
                <a:lnTo>
                  <a:pt x="2831" y="52272"/>
                </a:lnTo>
                <a:lnTo>
                  <a:pt x="0" y="375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7587615" y="4036695"/>
            <a:ext cx="72390" cy="75565"/>
          </a:xfrm>
          <a:custGeom>
            <a:avLst/>
            <a:gdLst/>
            <a:ahLst/>
            <a:cxnLst/>
            <a:rect l="l" t="t" r="r" b="b"/>
            <a:pathLst>
              <a:path w="72390" h="75564">
                <a:moveTo>
                  <a:pt x="36067" y="0"/>
                </a:moveTo>
                <a:lnTo>
                  <a:pt x="22020" y="2962"/>
                </a:lnTo>
                <a:lnTo>
                  <a:pt x="10556" y="11033"/>
                </a:lnTo>
                <a:lnTo>
                  <a:pt x="2831" y="22985"/>
                </a:lnTo>
                <a:lnTo>
                  <a:pt x="0" y="37591"/>
                </a:lnTo>
                <a:lnTo>
                  <a:pt x="2831" y="52272"/>
                </a:lnTo>
                <a:lnTo>
                  <a:pt x="10556" y="64261"/>
                </a:lnTo>
                <a:lnTo>
                  <a:pt x="22020" y="72346"/>
                </a:lnTo>
                <a:lnTo>
                  <a:pt x="36067" y="75310"/>
                </a:lnTo>
                <a:lnTo>
                  <a:pt x="50061" y="72346"/>
                </a:lnTo>
                <a:lnTo>
                  <a:pt x="61531" y="64261"/>
                </a:lnTo>
                <a:lnTo>
                  <a:pt x="69286" y="52272"/>
                </a:lnTo>
                <a:lnTo>
                  <a:pt x="72135" y="37591"/>
                </a:lnTo>
                <a:lnTo>
                  <a:pt x="69286" y="22985"/>
                </a:lnTo>
                <a:lnTo>
                  <a:pt x="61531" y="11033"/>
                </a:lnTo>
                <a:lnTo>
                  <a:pt x="50061" y="2962"/>
                </a:lnTo>
                <a:lnTo>
                  <a:pt x="36067" y="0"/>
                </a:lnTo>
                <a:close/>
              </a:path>
            </a:pathLst>
          </a:custGeom>
          <a:solidFill>
            <a:srgbClr val="AEBE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587615" y="4036695"/>
            <a:ext cx="72390" cy="75565"/>
          </a:xfrm>
          <a:custGeom>
            <a:avLst/>
            <a:gdLst/>
            <a:ahLst/>
            <a:cxnLst/>
            <a:rect l="l" t="t" r="r" b="b"/>
            <a:pathLst>
              <a:path w="72390" h="75564">
                <a:moveTo>
                  <a:pt x="0" y="37591"/>
                </a:moveTo>
                <a:lnTo>
                  <a:pt x="2831" y="22985"/>
                </a:lnTo>
                <a:lnTo>
                  <a:pt x="10556" y="11033"/>
                </a:lnTo>
                <a:lnTo>
                  <a:pt x="22020" y="2962"/>
                </a:lnTo>
                <a:lnTo>
                  <a:pt x="36067" y="0"/>
                </a:lnTo>
                <a:lnTo>
                  <a:pt x="50061" y="2962"/>
                </a:lnTo>
                <a:lnTo>
                  <a:pt x="61531" y="11033"/>
                </a:lnTo>
                <a:lnTo>
                  <a:pt x="69286" y="22985"/>
                </a:lnTo>
                <a:lnTo>
                  <a:pt x="72135" y="37591"/>
                </a:lnTo>
                <a:lnTo>
                  <a:pt x="69286" y="52272"/>
                </a:lnTo>
                <a:lnTo>
                  <a:pt x="61531" y="64261"/>
                </a:lnTo>
                <a:lnTo>
                  <a:pt x="50061" y="72346"/>
                </a:lnTo>
                <a:lnTo>
                  <a:pt x="36067" y="75310"/>
                </a:lnTo>
                <a:lnTo>
                  <a:pt x="22020" y="72346"/>
                </a:lnTo>
                <a:lnTo>
                  <a:pt x="10556" y="64261"/>
                </a:lnTo>
                <a:lnTo>
                  <a:pt x="2831" y="52272"/>
                </a:lnTo>
                <a:lnTo>
                  <a:pt x="0" y="375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7443469" y="4112005"/>
            <a:ext cx="72390" cy="75565"/>
          </a:xfrm>
          <a:custGeom>
            <a:avLst/>
            <a:gdLst/>
            <a:ahLst/>
            <a:cxnLst/>
            <a:rect l="l" t="t" r="r" b="b"/>
            <a:pathLst>
              <a:path w="72390" h="75564">
                <a:moveTo>
                  <a:pt x="36068" y="0"/>
                </a:moveTo>
                <a:lnTo>
                  <a:pt x="22020" y="2944"/>
                </a:lnTo>
                <a:lnTo>
                  <a:pt x="10556" y="10985"/>
                </a:lnTo>
                <a:lnTo>
                  <a:pt x="2831" y="22931"/>
                </a:lnTo>
                <a:lnTo>
                  <a:pt x="0" y="37592"/>
                </a:lnTo>
                <a:lnTo>
                  <a:pt x="2831" y="52198"/>
                </a:lnTo>
                <a:lnTo>
                  <a:pt x="10556" y="64150"/>
                </a:lnTo>
                <a:lnTo>
                  <a:pt x="22020" y="72221"/>
                </a:lnTo>
                <a:lnTo>
                  <a:pt x="36068" y="75184"/>
                </a:lnTo>
                <a:lnTo>
                  <a:pt x="50061" y="72221"/>
                </a:lnTo>
                <a:lnTo>
                  <a:pt x="61531" y="64150"/>
                </a:lnTo>
                <a:lnTo>
                  <a:pt x="69286" y="52198"/>
                </a:lnTo>
                <a:lnTo>
                  <a:pt x="72135" y="37592"/>
                </a:lnTo>
                <a:lnTo>
                  <a:pt x="69286" y="22931"/>
                </a:lnTo>
                <a:lnTo>
                  <a:pt x="61531" y="10985"/>
                </a:lnTo>
                <a:lnTo>
                  <a:pt x="50061" y="2944"/>
                </a:lnTo>
                <a:lnTo>
                  <a:pt x="36068" y="0"/>
                </a:lnTo>
                <a:close/>
              </a:path>
            </a:pathLst>
          </a:custGeom>
          <a:solidFill>
            <a:srgbClr val="AEBE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7443469" y="4112005"/>
            <a:ext cx="72390" cy="75565"/>
          </a:xfrm>
          <a:custGeom>
            <a:avLst/>
            <a:gdLst/>
            <a:ahLst/>
            <a:cxnLst/>
            <a:rect l="l" t="t" r="r" b="b"/>
            <a:pathLst>
              <a:path w="72390" h="75564">
                <a:moveTo>
                  <a:pt x="0" y="37592"/>
                </a:moveTo>
                <a:lnTo>
                  <a:pt x="2831" y="22931"/>
                </a:lnTo>
                <a:lnTo>
                  <a:pt x="10556" y="10985"/>
                </a:lnTo>
                <a:lnTo>
                  <a:pt x="22020" y="2944"/>
                </a:lnTo>
                <a:lnTo>
                  <a:pt x="36068" y="0"/>
                </a:lnTo>
                <a:lnTo>
                  <a:pt x="50061" y="2944"/>
                </a:lnTo>
                <a:lnTo>
                  <a:pt x="61531" y="10985"/>
                </a:lnTo>
                <a:lnTo>
                  <a:pt x="69286" y="22931"/>
                </a:lnTo>
                <a:lnTo>
                  <a:pt x="72135" y="37592"/>
                </a:lnTo>
                <a:lnTo>
                  <a:pt x="69286" y="52198"/>
                </a:lnTo>
                <a:lnTo>
                  <a:pt x="61531" y="64150"/>
                </a:lnTo>
                <a:lnTo>
                  <a:pt x="50061" y="72221"/>
                </a:lnTo>
                <a:lnTo>
                  <a:pt x="36068" y="75184"/>
                </a:lnTo>
                <a:lnTo>
                  <a:pt x="22020" y="72221"/>
                </a:lnTo>
                <a:lnTo>
                  <a:pt x="10556" y="64150"/>
                </a:lnTo>
                <a:lnTo>
                  <a:pt x="2831" y="52198"/>
                </a:lnTo>
                <a:lnTo>
                  <a:pt x="0" y="3759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7443469" y="4187190"/>
            <a:ext cx="72390" cy="75565"/>
          </a:xfrm>
          <a:custGeom>
            <a:avLst/>
            <a:gdLst/>
            <a:ahLst/>
            <a:cxnLst/>
            <a:rect l="l" t="t" r="r" b="b"/>
            <a:pathLst>
              <a:path w="72390" h="75564">
                <a:moveTo>
                  <a:pt x="36068" y="0"/>
                </a:moveTo>
                <a:lnTo>
                  <a:pt x="22020" y="2962"/>
                </a:lnTo>
                <a:lnTo>
                  <a:pt x="10556" y="11033"/>
                </a:lnTo>
                <a:lnTo>
                  <a:pt x="2831" y="22985"/>
                </a:lnTo>
                <a:lnTo>
                  <a:pt x="0" y="37592"/>
                </a:lnTo>
                <a:lnTo>
                  <a:pt x="2831" y="52252"/>
                </a:lnTo>
                <a:lnTo>
                  <a:pt x="10556" y="64198"/>
                </a:lnTo>
                <a:lnTo>
                  <a:pt x="22020" y="72239"/>
                </a:lnTo>
                <a:lnTo>
                  <a:pt x="36068" y="75184"/>
                </a:lnTo>
                <a:lnTo>
                  <a:pt x="50061" y="72239"/>
                </a:lnTo>
                <a:lnTo>
                  <a:pt x="61531" y="64198"/>
                </a:lnTo>
                <a:lnTo>
                  <a:pt x="69286" y="52252"/>
                </a:lnTo>
                <a:lnTo>
                  <a:pt x="72135" y="37592"/>
                </a:lnTo>
                <a:lnTo>
                  <a:pt x="69286" y="22985"/>
                </a:lnTo>
                <a:lnTo>
                  <a:pt x="61531" y="11033"/>
                </a:lnTo>
                <a:lnTo>
                  <a:pt x="50061" y="2962"/>
                </a:lnTo>
                <a:lnTo>
                  <a:pt x="36068" y="0"/>
                </a:lnTo>
                <a:close/>
              </a:path>
            </a:pathLst>
          </a:custGeom>
          <a:solidFill>
            <a:srgbClr val="AEBE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7443469" y="4187190"/>
            <a:ext cx="72390" cy="75565"/>
          </a:xfrm>
          <a:custGeom>
            <a:avLst/>
            <a:gdLst/>
            <a:ahLst/>
            <a:cxnLst/>
            <a:rect l="l" t="t" r="r" b="b"/>
            <a:pathLst>
              <a:path w="72390" h="75564">
                <a:moveTo>
                  <a:pt x="0" y="37592"/>
                </a:moveTo>
                <a:lnTo>
                  <a:pt x="2831" y="22985"/>
                </a:lnTo>
                <a:lnTo>
                  <a:pt x="10556" y="11033"/>
                </a:lnTo>
                <a:lnTo>
                  <a:pt x="22020" y="2962"/>
                </a:lnTo>
                <a:lnTo>
                  <a:pt x="36068" y="0"/>
                </a:lnTo>
                <a:lnTo>
                  <a:pt x="50061" y="2962"/>
                </a:lnTo>
                <a:lnTo>
                  <a:pt x="61531" y="11033"/>
                </a:lnTo>
                <a:lnTo>
                  <a:pt x="69286" y="22985"/>
                </a:lnTo>
                <a:lnTo>
                  <a:pt x="72135" y="37592"/>
                </a:lnTo>
                <a:lnTo>
                  <a:pt x="69286" y="52252"/>
                </a:lnTo>
                <a:lnTo>
                  <a:pt x="61531" y="64198"/>
                </a:lnTo>
                <a:lnTo>
                  <a:pt x="50061" y="72239"/>
                </a:lnTo>
                <a:lnTo>
                  <a:pt x="36068" y="75184"/>
                </a:lnTo>
                <a:lnTo>
                  <a:pt x="22020" y="72239"/>
                </a:lnTo>
                <a:lnTo>
                  <a:pt x="10556" y="64198"/>
                </a:lnTo>
                <a:lnTo>
                  <a:pt x="2831" y="52252"/>
                </a:lnTo>
                <a:lnTo>
                  <a:pt x="0" y="3759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7299325" y="3886200"/>
            <a:ext cx="72390" cy="75565"/>
          </a:xfrm>
          <a:custGeom>
            <a:avLst/>
            <a:gdLst/>
            <a:ahLst/>
            <a:cxnLst/>
            <a:rect l="l" t="t" r="r" b="b"/>
            <a:pathLst>
              <a:path w="72390" h="75564">
                <a:moveTo>
                  <a:pt x="36068" y="0"/>
                </a:moveTo>
                <a:lnTo>
                  <a:pt x="22020" y="2962"/>
                </a:lnTo>
                <a:lnTo>
                  <a:pt x="10556" y="11033"/>
                </a:lnTo>
                <a:lnTo>
                  <a:pt x="2831" y="22985"/>
                </a:lnTo>
                <a:lnTo>
                  <a:pt x="0" y="37592"/>
                </a:lnTo>
                <a:lnTo>
                  <a:pt x="2831" y="52272"/>
                </a:lnTo>
                <a:lnTo>
                  <a:pt x="10556" y="64262"/>
                </a:lnTo>
                <a:lnTo>
                  <a:pt x="22020" y="72346"/>
                </a:lnTo>
                <a:lnTo>
                  <a:pt x="36068" y="75311"/>
                </a:lnTo>
                <a:lnTo>
                  <a:pt x="50061" y="72346"/>
                </a:lnTo>
                <a:lnTo>
                  <a:pt x="61531" y="64262"/>
                </a:lnTo>
                <a:lnTo>
                  <a:pt x="69286" y="52272"/>
                </a:lnTo>
                <a:lnTo>
                  <a:pt x="72135" y="37592"/>
                </a:lnTo>
                <a:lnTo>
                  <a:pt x="69286" y="22985"/>
                </a:lnTo>
                <a:lnTo>
                  <a:pt x="61531" y="11033"/>
                </a:lnTo>
                <a:lnTo>
                  <a:pt x="50061" y="2962"/>
                </a:lnTo>
                <a:lnTo>
                  <a:pt x="36068" y="0"/>
                </a:lnTo>
                <a:close/>
              </a:path>
            </a:pathLst>
          </a:custGeom>
          <a:solidFill>
            <a:srgbClr val="AEBE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7299325" y="3886200"/>
            <a:ext cx="72390" cy="75565"/>
          </a:xfrm>
          <a:custGeom>
            <a:avLst/>
            <a:gdLst/>
            <a:ahLst/>
            <a:cxnLst/>
            <a:rect l="l" t="t" r="r" b="b"/>
            <a:pathLst>
              <a:path w="72390" h="75564">
                <a:moveTo>
                  <a:pt x="0" y="37592"/>
                </a:moveTo>
                <a:lnTo>
                  <a:pt x="2831" y="22985"/>
                </a:lnTo>
                <a:lnTo>
                  <a:pt x="10556" y="11033"/>
                </a:lnTo>
                <a:lnTo>
                  <a:pt x="22020" y="2962"/>
                </a:lnTo>
                <a:lnTo>
                  <a:pt x="36068" y="0"/>
                </a:lnTo>
                <a:lnTo>
                  <a:pt x="50061" y="2962"/>
                </a:lnTo>
                <a:lnTo>
                  <a:pt x="61531" y="11033"/>
                </a:lnTo>
                <a:lnTo>
                  <a:pt x="69286" y="22985"/>
                </a:lnTo>
                <a:lnTo>
                  <a:pt x="72135" y="37592"/>
                </a:lnTo>
                <a:lnTo>
                  <a:pt x="69286" y="52272"/>
                </a:lnTo>
                <a:lnTo>
                  <a:pt x="61531" y="64262"/>
                </a:lnTo>
                <a:lnTo>
                  <a:pt x="50061" y="72346"/>
                </a:lnTo>
                <a:lnTo>
                  <a:pt x="36068" y="75311"/>
                </a:lnTo>
                <a:lnTo>
                  <a:pt x="22020" y="72346"/>
                </a:lnTo>
                <a:lnTo>
                  <a:pt x="10556" y="64262"/>
                </a:lnTo>
                <a:lnTo>
                  <a:pt x="2831" y="52272"/>
                </a:lnTo>
                <a:lnTo>
                  <a:pt x="0" y="3759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7375525" y="4338573"/>
            <a:ext cx="268605" cy="283210"/>
          </a:xfrm>
          <a:custGeom>
            <a:avLst/>
            <a:gdLst/>
            <a:ahLst/>
            <a:cxnLst/>
            <a:rect l="l" t="t" r="r" b="b"/>
            <a:pathLst>
              <a:path w="268604" h="283210">
                <a:moveTo>
                  <a:pt x="134111" y="0"/>
                </a:moveTo>
                <a:lnTo>
                  <a:pt x="91732" y="7214"/>
                </a:lnTo>
                <a:lnTo>
                  <a:pt x="54918" y="27297"/>
                </a:lnTo>
                <a:lnTo>
                  <a:pt x="25883" y="57908"/>
                </a:lnTo>
                <a:lnTo>
                  <a:pt x="6839" y="96706"/>
                </a:lnTo>
                <a:lnTo>
                  <a:pt x="0" y="141350"/>
                </a:lnTo>
                <a:lnTo>
                  <a:pt x="6839" y="185995"/>
                </a:lnTo>
                <a:lnTo>
                  <a:pt x="25883" y="224793"/>
                </a:lnTo>
                <a:lnTo>
                  <a:pt x="54918" y="255404"/>
                </a:lnTo>
                <a:lnTo>
                  <a:pt x="91732" y="275487"/>
                </a:lnTo>
                <a:lnTo>
                  <a:pt x="134111" y="282701"/>
                </a:lnTo>
                <a:lnTo>
                  <a:pt x="176553" y="275487"/>
                </a:lnTo>
                <a:lnTo>
                  <a:pt x="213404" y="255404"/>
                </a:lnTo>
                <a:lnTo>
                  <a:pt x="242459" y="224793"/>
                </a:lnTo>
                <a:lnTo>
                  <a:pt x="261510" y="185995"/>
                </a:lnTo>
                <a:lnTo>
                  <a:pt x="268350" y="141350"/>
                </a:lnTo>
                <a:lnTo>
                  <a:pt x="261510" y="96706"/>
                </a:lnTo>
                <a:lnTo>
                  <a:pt x="242459" y="57908"/>
                </a:lnTo>
                <a:lnTo>
                  <a:pt x="213404" y="27297"/>
                </a:lnTo>
                <a:lnTo>
                  <a:pt x="176553" y="7214"/>
                </a:lnTo>
                <a:lnTo>
                  <a:pt x="134111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7375525" y="4338573"/>
            <a:ext cx="268605" cy="283210"/>
          </a:xfrm>
          <a:custGeom>
            <a:avLst/>
            <a:gdLst/>
            <a:ahLst/>
            <a:cxnLst/>
            <a:rect l="l" t="t" r="r" b="b"/>
            <a:pathLst>
              <a:path w="268604" h="283210">
                <a:moveTo>
                  <a:pt x="0" y="141350"/>
                </a:moveTo>
                <a:lnTo>
                  <a:pt x="6839" y="96706"/>
                </a:lnTo>
                <a:lnTo>
                  <a:pt x="25883" y="57908"/>
                </a:lnTo>
                <a:lnTo>
                  <a:pt x="54918" y="27297"/>
                </a:lnTo>
                <a:lnTo>
                  <a:pt x="91732" y="7214"/>
                </a:lnTo>
                <a:lnTo>
                  <a:pt x="134111" y="0"/>
                </a:lnTo>
                <a:lnTo>
                  <a:pt x="176553" y="7214"/>
                </a:lnTo>
                <a:lnTo>
                  <a:pt x="213404" y="27297"/>
                </a:lnTo>
                <a:lnTo>
                  <a:pt x="242459" y="57908"/>
                </a:lnTo>
                <a:lnTo>
                  <a:pt x="261510" y="96706"/>
                </a:lnTo>
                <a:lnTo>
                  <a:pt x="268350" y="141350"/>
                </a:lnTo>
                <a:lnTo>
                  <a:pt x="261510" y="185995"/>
                </a:lnTo>
                <a:lnTo>
                  <a:pt x="242459" y="224793"/>
                </a:lnTo>
                <a:lnTo>
                  <a:pt x="213404" y="255404"/>
                </a:lnTo>
                <a:lnTo>
                  <a:pt x="176553" y="275487"/>
                </a:lnTo>
                <a:lnTo>
                  <a:pt x="134111" y="282701"/>
                </a:lnTo>
                <a:lnTo>
                  <a:pt x="91732" y="275487"/>
                </a:lnTo>
                <a:lnTo>
                  <a:pt x="54918" y="255404"/>
                </a:lnTo>
                <a:lnTo>
                  <a:pt x="25883" y="224793"/>
                </a:lnTo>
                <a:lnTo>
                  <a:pt x="6839" y="185995"/>
                </a:lnTo>
                <a:lnTo>
                  <a:pt x="0" y="1413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566783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2x2 Tables</a:t>
            </a:r>
            <a:endParaRPr lang="en-US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881032"/>
              </p:ext>
            </p:extLst>
          </p:nvPr>
        </p:nvGraphicFramePr>
        <p:xfrm>
          <a:off x="641233" y="1772816"/>
          <a:ext cx="7712024" cy="30557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70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01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1142"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759585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2400" dirty="0">
                          <a:latin typeface="Georgia"/>
                          <a:cs typeface="Georgia"/>
                        </a:rPr>
                        <a:t>Disease</a:t>
                      </a:r>
                      <a:r>
                        <a:rPr sz="2400" spc="-1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400" dirty="0">
                          <a:latin typeface="Georgia"/>
                          <a:cs typeface="Georgia"/>
                        </a:rPr>
                        <a:t>Status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9633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2400" spc="-5" dirty="0">
                          <a:latin typeface="Georgia"/>
                          <a:cs typeface="Georgia"/>
                        </a:rPr>
                        <a:t>Exposure</a:t>
                      </a:r>
                      <a:r>
                        <a:rPr sz="2400" spc="-10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400" dirty="0">
                          <a:latin typeface="Georgia"/>
                          <a:cs typeface="Georgia"/>
                        </a:rPr>
                        <a:t>Status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2400" dirty="0">
                          <a:latin typeface="Georgia"/>
                          <a:cs typeface="Georgia"/>
                        </a:rPr>
                        <a:t>Positive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2400" spc="-5" dirty="0">
                          <a:latin typeface="Georgia"/>
                          <a:cs typeface="Georgia"/>
                        </a:rPr>
                        <a:t>Negative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0536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sz="2400" spc="-5" dirty="0">
                          <a:latin typeface="Georgia"/>
                          <a:cs typeface="Georgia"/>
                        </a:rPr>
                        <a:t>Exposed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sz="2400" dirty="0">
                          <a:latin typeface="Georgia"/>
                          <a:cs typeface="Georgia"/>
                        </a:rPr>
                        <a:t>a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sz="2400" dirty="0">
                          <a:latin typeface="Georgia"/>
                          <a:cs typeface="Georgia"/>
                        </a:rPr>
                        <a:t>b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4478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005"/>
                        </a:spcBef>
                      </a:pPr>
                      <a:r>
                        <a:rPr sz="2400" spc="-5" dirty="0">
                          <a:latin typeface="Georgia"/>
                          <a:cs typeface="Georgia"/>
                        </a:rPr>
                        <a:t>Unexposed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5"/>
                        </a:spcBef>
                      </a:pPr>
                      <a:r>
                        <a:rPr sz="2400" dirty="0">
                          <a:latin typeface="Georgia"/>
                          <a:cs typeface="Georgia"/>
                        </a:rPr>
                        <a:t>c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005"/>
                        </a:spcBef>
                      </a:pPr>
                      <a:r>
                        <a:rPr sz="2400" dirty="0">
                          <a:latin typeface="Georgia"/>
                          <a:cs typeface="Georgia"/>
                        </a:rPr>
                        <a:t>d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689132" y="5041248"/>
            <a:ext cx="3863340" cy="1002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35" dirty="0">
                <a:latin typeface="Times New Roman"/>
                <a:cs typeface="Times New Roman"/>
              </a:rPr>
              <a:t>Total </a:t>
            </a:r>
            <a:r>
              <a:rPr sz="2600" dirty="0">
                <a:latin typeface="Times New Roman"/>
                <a:cs typeface="Times New Roman"/>
              </a:rPr>
              <a:t>with disease = a +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</a:t>
            </a: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600" spc="-35" dirty="0">
                <a:latin typeface="Times New Roman"/>
                <a:cs typeface="Times New Roman"/>
              </a:rPr>
              <a:t>Total </a:t>
            </a:r>
            <a:r>
              <a:rPr sz="2600" dirty="0">
                <a:latin typeface="Times New Roman"/>
                <a:cs typeface="Times New Roman"/>
              </a:rPr>
              <a:t>without disease = b +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20064" y="4942189"/>
            <a:ext cx="3204845" cy="1200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100"/>
              </a:lnSpc>
            </a:pPr>
            <a:r>
              <a:rPr sz="2600" spc="-35" dirty="0">
                <a:latin typeface="Times New Roman"/>
                <a:cs typeface="Times New Roman"/>
              </a:rPr>
              <a:t>Total </a:t>
            </a:r>
            <a:r>
              <a:rPr sz="2600" dirty="0">
                <a:latin typeface="Times New Roman"/>
                <a:cs typeface="Times New Roman"/>
              </a:rPr>
              <a:t>exposed = a + b  </a:t>
            </a:r>
            <a:r>
              <a:rPr sz="2600" spc="-35" dirty="0">
                <a:latin typeface="Times New Roman"/>
                <a:cs typeface="Times New Roman"/>
              </a:rPr>
              <a:t>Total </a:t>
            </a:r>
            <a:r>
              <a:rPr sz="2600" dirty="0">
                <a:latin typeface="Times New Roman"/>
                <a:cs typeface="Times New Roman"/>
              </a:rPr>
              <a:t>unexposed = c +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</a:t>
            </a:r>
            <a:endParaRPr sz="26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432211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132" y="188640"/>
            <a:ext cx="9935912" cy="1108567"/>
          </a:xfrm>
        </p:spPr>
        <p:txBody>
          <a:bodyPr/>
          <a:lstStyle/>
          <a:p>
            <a:r>
              <a:rPr lang="en-US" dirty="0"/>
              <a:t>Odds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313210"/>
              </p:ext>
            </p:extLst>
          </p:nvPr>
        </p:nvGraphicFramePr>
        <p:xfrm>
          <a:off x="5076056" y="4772033"/>
          <a:ext cx="3681258" cy="1552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3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77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400" dirty="0">
                          <a:latin typeface="Georgia"/>
                          <a:cs typeface="Georgia"/>
                        </a:rPr>
                        <a:t>D+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400" dirty="0">
                          <a:latin typeface="Georgia"/>
                          <a:cs typeface="Georgia"/>
                        </a:rPr>
                        <a:t>D-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dirty="0">
                          <a:latin typeface="Georgia"/>
                          <a:cs typeface="Georgia"/>
                        </a:rPr>
                        <a:t>E+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dirty="0">
                          <a:latin typeface="Georgia"/>
                          <a:cs typeface="Georgia"/>
                        </a:rPr>
                        <a:t>a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dirty="0">
                          <a:latin typeface="Georgia"/>
                          <a:cs typeface="Georgia"/>
                        </a:rPr>
                        <a:t>b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dirty="0">
                          <a:latin typeface="Georgia"/>
                          <a:cs typeface="Georgia"/>
                        </a:rPr>
                        <a:t>E-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dirty="0">
                          <a:latin typeface="Georgia"/>
                          <a:cs typeface="Georgia"/>
                        </a:rPr>
                        <a:t>c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400" dirty="0">
                          <a:latin typeface="Georgia"/>
                          <a:cs typeface="Georgia"/>
                        </a:rPr>
                        <a:t>d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35940" y="1659254"/>
            <a:ext cx="5404212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Exposure odds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in those with</a:t>
            </a:r>
            <a:r>
              <a:rPr sz="24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disease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6870">
              <a:lnSpc>
                <a:spcPct val="100000"/>
              </a:lnSpc>
              <a:spcBef>
                <a:spcPts val="1160"/>
              </a:spcBef>
              <a:buClr>
                <a:srgbClr val="282781"/>
              </a:buClr>
              <a:tabLst>
                <a:tab pos="683895" algn="l"/>
              </a:tabLst>
            </a:pP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Probability=a/(a+c)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0363" y="2714878"/>
            <a:ext cx="110140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buClr>
                <a:srgbClr val="282781"/>
              </a:buClr>
              <a:tabLst>
                <a:tab pos="339725" algn="l"/>
              </a:tabLst>
            </a:pP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Odds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64994" y="2714878"/>
            <a:ext cx="3921821" cy="14157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= [a/(a + c)] /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[1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- [a/(a + c)]</a:t>
            </a:r>
            <a:r>
              <a:rPr sz="2400" spc="-1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= [a/(a + c)] /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[c/(a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sz="2400" spc="-1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c)]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sz="2400" spc="-1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a/c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35939" y="4226305"/>
            <a:ext cx="5912661" cy="1969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Exposure odds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in those without</a:t>
            </a:r>
            <a:r>
              <a:rPr sz="24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disease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6870">
              <a:lnSpc>
                <a:spcPct val="100000"/>
              </a:lnSpc>
              <a:spcBef>
                <a:spcPts val="1160"/>
              </a:spcBef>
              <a:buClr>
                <a:srgbClr val="282781"/>
              </a:buClr>
              <a:tabLst>
                <a:tab pos="683895" algn="l"/>
              </a:tabLst>
            </a:pP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Probability=b/(b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sz="2400" spc="-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d)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6870">
              <a:lnSpc>
                <a:spcPct val="100000"/>
              </a:lnSpc>
              <a:spcBef>
                <a:spcPts val="1150"/>
              </a:spcBef>
            </a:pP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Odds=[b/(b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d)]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[d/(b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d)]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982980" algn="ctr">
              <a:lnSpc>
                <a:spcPct val="100000"/>
              </a:lnSpc>
              <a:spcBef>
                <a:spcPts val="115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sz="2400" spc="-1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b/d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2864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Odds Ratio</a:t>
            </a:r>
            <a:endParaRPr lang="en-US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4294967295"/>
          </p:nvPr>
        </p:nvSpPr>
        <p:spPr>
          <a:xfrm>
            <a:off x="640003" y="1988840"/>
            <a:ext cx="7863993" cy="4539976"/>
          </a:xfrm>
        </p:spPr>
        <p:txBody>
          <a:bodyPr/>
          <a:lstStyle/>
          <a:p>
            <a:r>
              <a:rPr lang="en-US" dirty="0"/>
              <a:t>Odds that a case was exposed / the odds that a control was  exposed</a:t>
            </a:r>
          </a:p>
          <a:p>
            <a:pPr marL="0" indent="0">
              <a:buNone/>
            </a:pPr>
            <a:r>
              <a:rPr lang="en-US" dirty="0"/>
              <a:t> = (a/c) / (b/d)</a:t>
            </a:r>
          </a:p>
          <a:p>
            <a:pPr marL="0" indent="0">
              <a:buNone/>
            </a:pPr>
            <a:r>
              <a:rPr lang="en-US" dirty="0"/>
              <a:t> = (a/c) * (d/b)</a:t>
            </a:r>
          </a:p>
          <a:p>
            <a:pPr marL="0" indent="0">
              <a:buNone/>
            </a:pPr>
            <a:r>
              <a:rPr lang="en-US" dirty="0"/>
              <a:t> = ad / </a:t>
            </a:r>
            <a:r>
              <a:rPr lang="en-US" dirty="0" err="1"/>
              <a:t>bc</a:t>
            </a:r>
            <a:r>
              <a:rPr lang="en-US" dirty="0"/>
              <a:t> = cross-product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642934"/>
              </p:ext>
            </p:extLst>
          </p:nvPr>
        </p:nvGraphicFramePr>
        <p:xfrm>
          <a:off x="4860032" y="3255151"/>
          <a:ext cx="3319399" cy="1439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73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dirty="0">
                          <a:latin typeface="Georgia"/>
                          <a:cs typeface="Georgia"/>
                        </a:rPr>
                        <a:t>D+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dirty="0">
                          <a:latin typeface="Georgia"/>
                          <a:cs typeface="Georgia"/>
                        </a:rPr>
                        <a:t>D-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026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dirty="0">
                          <a:latin typeface="Georgia"/>
                          <a:cs typeface="Georgia"/>
                        </a:rPr>
                        <a:t>E+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dirty="0">
                          <a:latin typeface="Georgia"/>
                          <a:cs typeface="Georgia"/>
                        </a:rPr>
                        <a:t>a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dirty="0">
                          <a:latin typeface="Georgia"/>
                          <a:cs typeface="Georgia"/>
                        </a:rPr>
                        <a:t>b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699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2400" dirty="0">
                          <a:latin typeface="Georgia"/>
                          <a:cs typeface="Georgia"/>
                        </a:rPr>
                        <a:t>E-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2400" dirty="0">
                          <a:latin typeface="Georgia"/>
                          <a:cs typeface="Georgia"/>
                        </a:rPr>
                        <a:t>c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2400" dirty="0">
                          <a:latin typeface="Georgia"/>
                          <a:cs typeface="Georgia"/>
                        </a:rPr>
                        <a:t>d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05185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 of OR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“Benzodiazepine ever use was associated with an  increased risk of Alzheimer's disease (adjusted odds ratio 1.51, 95% confidence interval 1.36 to 1.69)”</a:t>
            </a:r>
          </a:p>
          <a:p>
            <a:r>
              <a:rPr lang="en-US" dirty="0"/>
              <a:t>Interpretations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AD is associated with a 1.51-times increase in the odds of </a:t>
            </a:r>
            <a:r>
              <a:rPr lang="en-US" dirty="0" err="1"/>
              <a:t>Benzodiazepene</a:t>
            </a:r>
            <a:r>
              <a:rPr lang="en-US" dirty="0"/>
              <a:t> use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err="1"/>
              <a:t>Benzodiazepene</a:t>
            </a:r>
            <a:r>
              <a:rPr lang="en-US" dirty="0"/>
              <a:t> use is associated with a 1.51-times  increase in the odds of AD</a:t>
            </a:r>
          </a:p>
        </p:txBody>
      </p:sp>
    </p:spTree>
    <p:extLst>
      <p:ext uri="{BB962C8B-B14F-4D97-AF65-F5344CB8AC3E}">
        <p14:creationId xmlns:p14="http://schemas.microsoft.com/office/powerpoint/2010/main" val="25896234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(5)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1991" y="1916832"/>
            <a:ext cx="8080017" cy="439596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In a study examining the association between estrogen (exposure) and endometrial carcinoma (outcome): 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b="1" dirty="0"/>
              <a:t>The OR = 4.4 </a:t>
            </a:r>
          </a:p>
          <a:p>
            <a:pPr marL="0" indent="0" algn="ctr">
              <a:buNone/>
            </a:pPr>
            <a:r>
              <a:rPr lang="en-US" b="1" dirty="0"/>
              <a:t>What does that mean?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661" y="2780928"/>
            <a:ext cx="61626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725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1416750"/>
            <a:ext cx="7629525" cy="2059817"/>
          </a:xfrm>
        </p:spPr>
        <p:txBody>
          <a:bodyPr>
            <a:normAutofit/>
          </a:bodyPr>
          <a:lstStyle/>
          <a:p>
            <a:r>
              <a:rPr lang="en-US" altLang="en-US" sz="2800" b="1" dirty="0"/>
              <a:t>In most situations </a:t>
            </a:r>
            <a:r>
              <a:rPr lang="en-US" altLang="en-US" sz="2800" b="1" u="sng" dirty="0"/>
              <a:t>well designed studies are needed</a:t>
            </a:r>
            <a:r>
              <a:rPr lang="en-US" altLang="en-US" sz="2800" b="1" dirty="0"/>
              <a:t> to aid in clinical decision making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01610" y="4221088"/>
            <a:ext cx="3393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Example of past errors</a:t>
            </a:r>
          </a:p>
        </p:txBody>
      </p:sp>
    </p:spTree>
    <p:extLst>
      <p:ext uri="{BB962C8B-B14F-4D97-AF65-F5344CB8AC3E}">
        <p14:creationId xmlns:p14="http://schemas.microsoft.com/office/powerpoint/2010/main" val="38544483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Case-Control Studies- Example</a:t>
            </a:r>
            <a:endParaRPr lang="en-US" alt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1EAF38F-99FD-4530-8438-CFF8D1DCE01B}"/>
              </a:ext>
            </a:extLst>
          </p:cNvPr>
          <p:cNvGrpSpPr/>
          <p:nvPr/>
        </p:nvGrpSpPr>
        <p:grpSpPr>
          <a:xfrm>
            <a:off x="420371" y="1628800"/>
            <a:ext cx="8534400" cy="4924425"/>
            <a:chOff x="304800" y="1379539"/>
            <a:chExt cx="8534400" cy="4924425"/>
          </a:xfrm>
        </p:grpSpPr>
        <p:sp>
          <p:nvSpPr>
            <p:cNvPr id="19460" name="Text Box 3"/>
            <p:cNvSpPr txBox="1">
              <a:spLocks noChangeArrowheads="1"/>
            </p:cNvSpPr>
            <p:nvPr/>
          </p:nvSpPr>
          <p:spPr bwMode="auto">
            <a:xfrm>
              <a:off x="381000" y="1379539"/>
              <a:ext cx="8382000" cy="4924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4167188" algn="ctr"/>
                  <a:tab pos="6865938" algn="ctr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4167188" algn="ctr"/>
                  <a:tab pos="6865938" algn="ctr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4167188" algn="ctr"/>
                  <a:tab pos="6865938" algn="ctr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4167188" algn="ctr"/>
                  <a:tab pos="6865938" algn="ctr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4167188" algn="ctr"/>
                  <a:tab pos="6865938" algn="ctr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4167188" algn="ctr"/>
                  <a:tab pos="6865938" algn="ctr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4167188" algn="ctr"/>
                  <a:tab pos="6865938" algn="ctr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4167188" algn="ctr"/>
                  <a:tab pos="6865938" algn="ctr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4167188" algn="ctr"/>
                  <a:tab pos="6865938" algn="ctr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i="1" dirty="0">
                  <a:latin typeface="+mn-lt"/>
                </a:rPr>
                <a:t>	</a:t>
              </a:r>
              <a:r>
                <a:rPr lang="en-US" altLang="en-US" dirty="0">
                  <a:latin typeface="+mn-lt"/>
                </a:rPr>
                <a:t>CHD	CHD</a:t>
              </a:r>
              <a:endParaRPr lang="en-US" altLang="en-US" i="1" dirty="0">
                <a:latin typeface="+mn-lt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dirty="0">
                  <a:latin typeface="+mn-lt"/>
                </a:rPr>
                <a:t>	(+)	(-)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u="sng" dirty="0">
                  <a:latin typeface="+mn-lt"/>
                </a:rPr>
                <a:t>Hypertension</a:t>
              </a:r>
              <a:r>
                <a:rPr lang="en-US" altLang="en-US" i="1" dirty="0">
                  <a:latin typeface="+mn-lt"/>
                </a:rPr>
                <a:t>	</a:t>
              </a:r>
              <a:r>
                <a:rPr lang="en-US" altLang="en-US" i="1" u="sng" dirty="0">
                  <a:latin typeface="+mn-lt"/>
                </a:rPr>
                <a:t>(cases)</a:t>
              </a:r>
              <a:r>
                <a:rPr lang="en-US" altLang="en-US" dirty="0">
                  <a:latin typeface="+mn-lt"/>
                </a:rPr>
                <a:t>	</a:t>
              </a:r>
              <a:r>
                <a:rPr lang="en-US" altLang="en-US" i="1" u="sng" dirty="0">
                  <a:latin typeface="+mn-lt"/>
                </a:rPr>
                <a:t>(controls)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dirty="0">
                  <a:latin typeface="+mn-lt"/>
                </a:rPr>
                <a:t>Present	150	225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900" dirty="0">
                <a:latin typeface="+mn-lt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dirty="0">
                  <a:latin typeface="+mn-lt"/>
                </a:rPr>
                <a:t>Absent	100	275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900" dirty="0">
                <a:latin typeface="+mn-lt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dirty="0">
                  <a:latin typeface="+mn-lt"/>
                </a:rPr>
                <a:t>Total	250	500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1600" i="1" dirty="0">
                <a:latin typeface="+mn-lt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i="1" dirty="0">
                  <a:latin typeface="+mn-lt"/>
                </a:rPr>
                <a:t>Analysis:</a:t>
              </a:r>
            </a:p>
            <a:p>
              <a:pPr>
                <a:spcBef>
                  <a:spcPct val="0"/>
                </a:spcBef>
              </a:pPr>
              <a:r>
                <a:rPr lang="en-US" altLang="en-US" dirty="0">
                  <a:latin typeface="+mn-lt"/>
                </a:rPr>
                <a:t>   % with hypertension	60%	45%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dirty="0">
                <a:latin typeface="+mn-lt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dirty="0">
                  <a:solidFill>
                    <a:srgbClr val="FF0000"/>
                  </a:solidFill>
                  <a:latin typeface="+mn-lt"/>
                </a:rPr>
                <a:t>Issues of Concern:</a:t>
              </a:r>
            </a:p>
            <a:p>
              <a:pPr>
                <a:spcBef>
                  <a:spcPct val="0"/>
                </a:spcBef>
              </a:pPr>
              <a:r>
                <a:rPr lang="en-US" altLang="en-US" dirty="0">
                  <a:latin typeface="+mn-lt"/>
                </a:rPr>
                <a:t>   Definition of CHD and use of incident vs prevalent cases</a:t>
              </a:r>
            </a:p>
            <a:p>
              <a:pPr>
                <a:spcBef>
                  <a:spcPct val="0"/>
                </a:spcBef>
              </a:pPr>
              <a:r>
                <a:rPr lang="en-US" altLang="en-US" dirty="0">
                  <a:latin typeface="+mn-lt"/>
                </a:rPr>
                <a:t>   Definition and measurement of hypertension</a:t>
              </a:r>
            </a:p>
            <a:p>
              <a:pPr>
                <a:spcBef>
                  <a:spcPct val="0"/>
                </a:spcBef>
              </a:pPr>
              <a:r>
                <a:rPr lang="en-US" altLang="en-US" dirty="0">
                  <a:latin typeface="+mn-lt"/>
                </a:rPr>
                <a:t>   Role of other potential confounders and issues of matching vs   </a:t>
              </a:r>
            </a:p>
            <a:p>
              <a:pPr>
                <a:spcBef>
                  <a:spcPct val="0"/>
                </a:spcBef>
                <a:buNone/>
              </a:pPr>
              <a:r>
                <a:rPr lang="en-US" altLang="en-US" dirty="0">
                  <a:latin typeface="+mn-lt"/>
                </a:rPr>
                <a:t>     regression modeling</a:t>
              </a:r>
            </a:p>
          </p:txBody>
        </p:sp>
        <p:sp>
          <p:nvSpPr>
            <p:cNvPr id="19461" name="Line 4"/>
            <p:cNvSpPr>
              <a:spLocks noChangeShapeType="1"/>
            </p:cNvSpPr>
            <p:nvPr/>
          </p:nvSpPr>
          <p:spPr bwMode="auto">
            <a:xfrm>
              <a:off x="304800" y="2707640"/>
              <a:ext cx="853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2" name="Line 5"/>
            <p:cNvSpPr>
              <a:spLocks noChangeShapeType="1"/>
            </p:cNvSpPr>
            <p:nvPr/>
          </p:nvSpPr>
          <p:spPr bwMode="auto">
            <a:xfrm>
              <a:off x="304800" y="3164840"/>
              <a:ext cx="853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08162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(6)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99592" y="2420889"/>
            <a:ext cx="7431945" cy="36004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When you are investigating something that is socially unacceptable, for example, IV drug use, that’s potentially can lead to ……………. bias.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AAB221-6DD4-E040-9A4D-27B686DAEABC}"/>
              </a:ext>
            </a:extLst>
          </p:cNvPr>
          <p:cNvSpPr txBox="1"/>
          <p:nvPr/>
        </p:nvSpPr>
        <p:spPr>
          <a:xfrm>
            <a:off x="4067944" y="3789040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A" sz="2800" dirty="0">
                <a:solidFill>
                  <a:schemeClr val="accent5"/>
                </a:solidFill>
              </a:rPr>
              <a:t>Recall</a:t>
            </a:r>
          </a:p>
        </p:txBody>
      </p:sp>
    </p:spTree>
    <p:extLst>
      <p:ext uri="{BB962C8B-B14F-4D97-AF65-F5344CB8AC3E}">
        <p14:creationId xmlns:p14="http://schemas.microsoft.com/office/powerpoint/2010/main" val="1762360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Collecting Data in Case-Control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Data must be collected on prior exposure to risk factor of interest </a:t>
            </a:r>
          </a:p>
          <a:p>
            <a:r>
              <a:rPr lang="en-US" dirty="0"/>
              <a:t>Information about a variety of exposures may be collected to look for associations with the disease or drug use</a:t>
            </a:r>
          </a:p>
          <a:p>
            <a:r>
              <a:rPr lang="en-US" dirty="0"/>
              <a:t>Source of Data: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Interviews and questionnaires are the most common means of determining a subject's exposure history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Medical records review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Biological marker</a:t>
            </a:r>
          </a:p>
        </p:txBody>
      </p:sp>
      <p:pic>
        <p:nvPicPr>
          <p:cNvPr id="4" name="Picture 3" descr="datacoo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92280" y="4941168"/>
            <a:ext cx="1725102" cy="162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5666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Matching in Case-Control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Helps to ensure that cases and controls are similar with respect to important risk factors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To control for confounding or selection bias</a:t>
            </a:r>
          </a:p>
          <a:p>
            <a:r>
              <a:rPr lang="en-US" dirty="0"/>
              <a:t>More than one control can be matched to each case, but the ratio of controls to cases rarely exceeds 4:1</a:t>
            </a:r>
          </a:p>
          <a:p>
            <a:r>
              <a:rPr lang="en-US" dirty="0"/>
              <a:t>Example: race, gender , age,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579966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Matching Cases and Controls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323528" y="1699463"/>
            <a:ext cx="3868738" cy="823912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cs typeface="Arial" panose="020B0604020202020204" pitchFamily="34" charset="0"/>
              </a:rPr>
              <a:t>Pluses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4828835" y="1681163"/>
            <a:ext cx="3887787" cy="823912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cs typeface="Arial" panose="020B0604020202020204" pitchFamily="34" charset="0"/>
              </a:rPr>
              <a:t>Drawback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294967295"/>
          </p:nvPr>
        </p:nvSpPr>
        <p:spPr>
          <a:xfrm>
            <a:off x="4828835" y="2505075"/>
            <a:ext cx="3887787" cy="3684588"/>
          </a:xfr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cs typeface="Arial" panose="020B0604020202020204" pitchFamily="34" charset="0"/>
              </a:rPr>
              <a:t>Time consuming and expensive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cs typeface="Arial" panose="020B0604020202020204" pitchFamily="34" charset="0"/>
              </a:rPr>
              <a:t>Potential cases and controls may be excluded because matches cannot be made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cs typeface="Arial" panose="020B0604020202020204" pitchFamily="34" charset="0"/>
              </a:rPr>
              <a:t>Matched variables cannot be evaluated as risk factors in the study population</a:t>
            </a:r>
          </a:p>
          <a:p>
            <a:pPr>
              <a:lnSpc>
                <a:spcPct val="100000"/>
              </a:lnSpc>
            </a:pPr>
            <a:endParaRPr lang="en-US" sz="2200" dirty="0">
              <a:cs typeface="Arial" panose="020B0604020202020204" pitchFamily="34" charset="0"/>
            </a:endParaRPr>
          </a:p>
        </p:txBody>
      </p:sp>
      <p:sp>
        <p:nvSpPr>
          <p:cNvPr id="9" name="Content Placeholder 7"/>
          <p:cNvSpPr>
            <a:spLocks noGrp="1"/>
          </p:cNvSpPr>
          <p:nvPr>
            <p:ph sz="quarter" idx="4294967295"/>
          </p:nvPr>
        </p:nvSpPr>
        <p:spPr>
          <a:xfrm>
            <a:off x="328198" y="2523375"/>
            <a:ext cx="3887787" cy="3684588"/>
          </a:xfr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cs typeface="Arial" panose="020B0604020202020204" pitchFamily="34" charset="0"/>
              </a:rPr>
              <a:t>Increase the statistical efficiency of case-control comparisons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cs typeface="Arial" panose="020B0604020202020204" pitchFamily="34" charset="0"/>
              </a:rPr>
              <a:t>Simplifies decisions about how to sample controls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cs typeface="Arial" panose="020B0604020202020204" pitchFamily="34" charset="0"/>
              </a:rPr>
              <a:t>It ensures that case-control differences in the risk factor of interest cannot be explained by reference to the matched variables.</a:t>
            </a:r>
          </a:p>
        </p:txBody>
      </p:sp>
    </p:spTree>
    <p:extLst>
      <p:ext uri="{BB962C8B-B14F-4D97-AF65-F5344CB8AC3E}">
        <p14:creationId xmlns:p14="http://schemas.microsoft.com/office/powerpoint/2010/main" val="24185426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Case-Control Studies- How Good Are They?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3311" y="2195914"/>
            <a:ext cx="4148648" cy="46839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>
                <a:solidFill>
                  <a:schemeClr val="accent6"/>
                </a:solidFill>
              </a:rPr>
              <a:t>Advantages:</a:t>
            </a:r>
          </a:p>
          <a:p>
            <a:r>
              <a:rPr lang="en-US" dirty="0"/>
              <a:t>Saves time and money</a:t>
            </a:r>
          </a:p>
          <a:p>
            <a:r>
              <a:rPr lang="en-US" dirty="0"/>
              <a:t>Efficient way to deal with long induction period</a:t>
            </a:r>
          </a:p>
          <a:p>
            <a:r>
              <a:rPr lang="en-US" dirty="0"/>
              <a:t>Ideal when outcome is rare</a:t>
            </a:r>
          </a:p>
          <a:p>
            <a:r>
              <a:rPr lang="en-US" dirty="0"/>
              <a:t>Allows evaluation of multiple exposures for single disease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5AA7A39-38CF-4BF6-A7A5-83E41400B633}"/>
              </a:ext>
            </a:extLst>
          </p:cNvPr>
          <p:cNvSpPr txBox="1">
            <a:spLocks/>
          </p:cNvSpPr>
          <p:nvPr/>
        </p:nvSpPr>
        <p:spPr>
          <a:xfrm>
            <a:off x="4667355" y="2204864"/>
            <a:ext cx="4148648" cy="4683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>
                <a:solidFill>
                  <a:srgbClr val="C00000"/>
                </a:solidFill>
              </a:rPr>
              <a:t>Disadvantages:</a:t>
            </a:r>
          </a:p>
          <a:p>
            <a:r>
              <a:rPr lang="en-US" dirty="0"/>
              <a:t>Accurate data on exposure may be difficult to obtain</a:t>
            </a:r>
          </a:p>
          <a:p>
            <a:r>
              <a:rPr lang="en-US" dirty="0"/>
              <a:t>Inefficient with rare exposures</a:t>
            </a:r>
          </a:p>
          <a:p>
            <a:r>
              <a:rPr lang="en-US" dirty="0"/>
              <a:t>Greater potential for bias when disease status is known when assessing exposure status</a:t>
            </a:r>
          </a:p>
          <a:p>
            <a:r>
              <a:rPr lang="en-US" dirty="0"/>
              <a:t>Selection of controls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279A32B-4428-4A5C-807B-BC71A1E24C43}"/>
              </a:ext>
            </a:extLst>
          </p:cNvPr>
          <p:cNvCxnSpPr/>
          <p:nvPr/>
        </p:nvCxnSpPr>
        <p:spPr>
          <a:xfrm>
            <a:off x="4427984" y="1988840"/>
            <a:ext cx="0" cy="3456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257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BEA67-5F85-403A-B22B-8C817DBF6C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542019"/>
            <a:ext cx="6858000" cy="238760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+mn-lt"/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EA9946-33A5-43BF-9BD9-C6C0EC4DE7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059238"/>
            <a:ext cx="6858000" cy="1655762"/>
          </a:xfrm>
        </p:spPr>
        <p:txBody>
          <a:bodyPr/>
          <a:lstStyle/>
          <a:p>
            <a:r>
              <a:rPr lang="en-US" sz="2400" dirty="0"/>
              <a:t>Questions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869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 Comparative Clinical Research</a:t>
            </a:r>
            <a:br>
              <a:rPr lang="en-US" sz="4400" b="1" dirty="0"/>
            </a:br>
            <a:br>
              <a:rPr lang="en-US" sz="4400" b="1" dirty="0"/>
            </a:br>
            <a:r>
              <a:rPr lang="en-US" sz="4400" b="1" dirty="0">
                <a:solidFill>
                  <a:srgbClr val="FF0000"/>
                </a:solidFill>
              </a:rPr>
              <a:t>Descriptive Studies</a:t>
            </a:r>
            <a:endParaRPr 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904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 descr="A diagram of a scientific research&#10;&#10;Description automatically generated with medium confidence">
            <a:extLst>
              <a:ext uri="{FF2B5EF4-FFF2-40B4-BE49-F238E27FC236}">
                <a16:creationId xmlns:a16="http://schemas.microsoft.com/office/drawing/2014/main" id="{DF109D7B-920C-941F-F7CB-A155F153E5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34"/>
          <a:stretch/>
        </p:blipFill>
        <p:spPr>
          <a:xfrm>
            <a:off x="0" y="1526101"/>
            <a:ext cx="9252520" cy="3805798"/>
          </a:xfrm>
          <a:prstGeom prst="rect">
            <a:avLst/>
          </a:prstGeom>
        </p:spPr>
      </p:pic>
      <p:sp>
        <p:nvSpPr>
          <p:cNvPr id="70" name="Title 1">
            <a:extLst>
              <a:ext uri="{FF2B5EF4-FFF2-40B4-BE49-F238E27FC236}">
                <a16:creationId xmlns:a16="http://schemas.microsoft.com/office/drawing/2014/main" id="{E44BD754-E694-CA2F-C13A-84E2AABF8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260648"/>
            <a:ext cx="7886700" cy="994172"/>
          </a:xfrm>
        </p:spPr>
        <p:txBody>
          <a:bodyPr>
            <a:normAutofit/>
          </a:bodyPr>
          <a:lstStyle/>
          <a:p>
            <a:r>
              <a:rPr lang="en-GB" sz="4400" dirty="0">
                <a:cs typeface="Times New Roman" panose="02020603050405020304" pitchFamily="18" charset="0"/>
              </a:rPr>
              <a:t>Clinical Research Types</a:t>
            </a:r>
            <a:endParaRPr lang="en-GB" sz="36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D28D3D8-76EA-B52F-86AF-21C311E0415C}"/>
              </a:ext>
            </a:extLst>
          </p:cNvPr>
          <p:cNvSpPr/>
          <p:nvPr/>
        </p:nvSpPr>
        <p:spPr>
          <a:xfrm>
            <a:off x="0" y="2420888"/>
            <a:ext cx="3635896" cy="151216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40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963" y="337583"/>
            <a:ext cx="8728089" cy="1023635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rgbClr val="C00000"/>
                </a:solidFill>
              </a:rPr>
              <a:t>Case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Reports of events observed in a single patient</a:t>
            </a:r>
          </a:p>
          <a:p>
            <a:r>
              <a:rPr lang="en-US" dirty="0"/>
              <a:t>It is very rare that a case report can be used to make a statement about causation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4008" y="1628800"/>
            <a:ext cx="4114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17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8866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Case Report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7510E0B-84B4-914D-B01B-C4CD3F849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598" y="1863801"/>
            <a:ext cx="6652803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953051"/>
      </p:ext>
    </p:extLst>
  </p:cSld>
  <p:clrMapOvr>
    <a:masterClrMapping/>
  </p:clrMapOvr>
</p:sld>
</file>

<file path=ppt/theme/theme1.xml><?xml version="1.0" encoding="utf-8"?>
<a:theme xmlns:a="http://schemas.openxmlformats.org/drawingml/2006/main" name="Ischemic Heart Disease Review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2- Measuring associations</Template>
  <TotalTime>3325</TotalTime>
  <Words>1984</Words>
  <Application>Microsoft Macintosh PowerPoint</Application>
  <PresentationFormat>On-screen Show (4:3)</PresentationFormat>
  <Paragraphs>313</Paragraphs>
  <Slides>56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3" baseType="lpstr">
      <vt:lpstr>Arial</vt:lpstr>
      <vt:lpstr>Calibri</vt:lpstr>
      <vt:lpstr>Calibri Light</vt:lpstr>
      <vt:lpstr>Georgia</vt:lpstr>
      <vt:lpstr>Times New Roman</vt:lpstr>
      <vt:lpstr>Wingdings</vt:lpstr>
      <vt:lpstr>Ischemic Heart Disease Review</vt:lpstr>
      <vt:lpstr>Observational Studies I</vt:lpstr>
      <vt:lpstr>Outline</vt:lpstr>
      <vt:lpstr>Objectives  </vt:lpstr>
      <vt:lpstr>Clinical Research Types</vt:lpstr>
      <vt:lpstr>In most situations well designed studies are needed to aid in clinical decision making</vt:lpstr>
      <vt:lpstr> Comparative Clinical Research  Descriptive Studies</vt:lpstr>
      <vt:lpstr>Clinical Research Types</vt:lpstr>
      <vt:lpstr>Case Report</vt:lpstr>
      <vt:lpstr>Case Report</vt:lpstr>
      <vt:lpstr>Case Report</vt:lpstr>
      <vt:lpstr>Case Series</vt:lpstr>
      <vt:lpstr>Case Series</vt:lpstr>
      <vt:lpstr>Case Series</vt:lpstr>
      <vt:lpstr>Advantages &amp; Disadvantage </vt:lpstr>
      <vt:lpstr>Question (1)</vt:lpstr>
      <vt:lpstr> Comparative Clinical Research  Observational Studies</vt:lpstr>
      <vt:lpstr>Clinical Research Types</vt:lpstr>
      <vt:lpstr>What is a Cross-Sectional Study? </vt:lpstr>
      <vt:lpstr>Cross- Sectional Studies</vt:lpstr>
      <vt:lpstr>Cross-Sectional Studies</vt:lpstr>
      <vt:lpstr>Cross-Sectional Studies- Examples</vt:lpstr>
      <vt:lpstr>Example of Cross-Sectional study</vt:lpstr>
      <vt:lpstr>Cross-Sectional Studies- How Good Are They?</vt:lpstr>
      <vt:lpstr>Question (3)</vt:lpstr>
      <vt:lpstr>Clinical Research Types</vt:lpstr>
      <vt:lpstr> Comparative Clinical Research  Observational Studies</vt:lpstr>
      <vt:lpstr>Case-Control Studies</vt:lpstr>
      <vt:lpstr>Case-Control Studies</vt:lpstr>
      <vt:lpstr>Case-Control Studies</vt:lpstr>
      <vt:lpstr>Case-Control Studies</vt:lpstr>
      <vt:lpstr>Case-Control Studies</vt:lpstr>
      <vt:lpstr>Question (4)</vt:lpstr>
      <vt:lpstr>Case-Control Studies</vt:lpstr>
      <vt:lpstr>Basic Steps of Case-Control Studies </vt:lpstr>
      <vt:lpstr>Selection of Cases and Controls</vt:lpstr>
      <vt:lpstr>Case Selection</vt:lpstr>
      <vt:lpstr>Ideal Control Group</vt:lpstr>
      <vt:lpstr>Ideal Control Group</vt:lpstr>
      <vt:lpstr>Ideal Control Group</vt:lpstr>
      <vt:lpstr>Good Selection of Controls</vt:lpstr>
      <vt:lpstr>Sources of Control Group</vt:lpstr>
      <vt:lpstr>Sources of Controls: Hospitalized Patients</vt:lpstr>
      <vt:lpstr>Sources of Controls: Hospitalized Patients</vt:lpstr>
      <vt:lpstr>Case-Control Analysis</vt:lpstr>
      <vt:lpstr>2x2 Tables</vt:lpstr>
      <vt:lpstr>Odds</vt:lpstr>
      <vt:lpstr>Odds Ratio</vt:lpstr>
      <vt:lpstr>Interpretation of OR</vt:lpstr>
      <vt:lpstr>Question (5)</vt:lpstr>
      <vt:lpstr>Case-Control Studies- Example</vt:lpstr>
      <vt:lpstr>Question (6)</vt:lpstr>
      <vt:lpstr>Collecting Data in Case-Control Studies</vt:lpstr>
      <vt:lpstr>Matching in Case-Control Studies</vt:lpstr>
      <vt:lpstr>Matching Cases and Controls</vt:lpstr>
      <vt:lpstr>Case-Control Studies- How Good Are They?</vt:lpstr>
      <vt:lpstr>THANK YOU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Observational Studies-I</dc:title>
  <dc:creator>nahla</dc:creator>
  <cp:lastModifiedBy>Yasser Albogami</cp:lastModifiedBy>
  <cp:revision>243</cp:revision>
  <cp:lastPrinted>2015-09-13T09:08:45Z</cp:lastPrinted>
  <dcterms:created xsi:type="dcterms:W3CDTF">2013-09-17T13:50:51Z</dcterms:created>
  <dcterms:modified xsi:type="dcterms:W3CDTF">2023-09-03T19:24:56Z</dcterms:modified>
</cp:coreProperties>
</file>