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7"/>
  </p:notesMasterIdLst>
  <p:sldIdLst>
    <p:sldId id="256" r:id="rId2"/>
    <p:sldId id="257" r:id="rId3"/>
    <p:sldId id="295" r:id="rId4"/>
    <p:sldId id="294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96" r:id="rId14"/>
    <p:sldId id="298" r:id="rId15"/>
    <p:sldId id="266" r:id="rId16"/>
    <p:sldId id="267" r:id="rId17"/>
    <p:sldId id="299" r:id="rId18"/>
    <p:sldId id="268" r:id="rId19"/>
    <p:sldId id="269" r:id="rId20"/>
    <p:sldId id="300" r:id="rId21"/>
    <p:sldId id="270" r:id="rId22"/>
    <p:sldId id="271" r:id="rId23"/>
    <p:sldId id="452" r:id="rId24"/>
    <p:sldId id="273" r:id="rId25"/>
    <p:sldId id="274" r:id="rId26"/>
    <p:sldId id="351" r:id="rId27"/>
    <p:sldId id="348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93" r:id="rId41"/>
    <p:sldId id="287" r:id="rId42"/>
    <p:sldId id="289" r:id="rId43"/>
    <p:sldId id="290" r:id="rId44"/>
    <p:sldId id="291" r:id="rId45"/>
    <p:sldId id="292" r:id="rId4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84"/>
    <p:restoredTop sz="91429"/>
  </p:normalViewPr>
  <p:slideViewPr>
    <p:cSldViewPr snapToGrid="0">
      <p:cViewPr varScale="1">
        <p:scale>
          <a:sx n="150" d="100"/>
          <a:sy n="150" d="100"/>
        </p:scale>
        <p:origin x="1272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dfeb0f618_0_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dfeb0f618_0_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dfeb0f618_0_7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dfeb0f618_0_7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dfeb0f618_0_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dfeb0f618_0_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dfeb0f618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dfeb0f618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dfeb0f618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dfeb0f618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079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dfeb0f618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dfeb0f618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865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dfeb0f618_0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dfeb0f618_0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dfeb0f618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dfeb0f618_0_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dfeb0f618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dfeb0f618_0_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087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dfeb0f618_0_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dfeb0f618_0_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dfeb0f618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dfeb0f618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dfeb0f618_0_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dfeb0f618_0_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511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df2492b9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9df2492b9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dfeb0f618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9dfeb0f618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dfeb0f618_0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dfeb0f618_0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98324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dfeb0f618_0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9dfeb0f618_0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dfeb0f618_0_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9dfeb0f618_0_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082E2-6C74-3543-8E21-7464F15740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123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082E2-6C74-3543-8E21-7464F15740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734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dfeb0f618_0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9dfeb0f618_0_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dfeb0f618_0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9dfeb0f618_0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918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dfeb0f618_0_9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dfeb0f618_0_9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9dfeb0f618_0_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9dfeb0f618_0_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dfeb0f618_0_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dfeb0f618_0_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dfeb0f618_0_1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dfeb0f618_0_10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dfeb0f618_0_1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dfeb0f618_0_1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9dfeb0f618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9dfeb0f618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9dfeb0f618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9dfeb0f618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9dfeb0f618_0_1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9dfeb0f618_0_1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9dfeb0f618_0_1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9dfeb0f618_0_1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9dfeb0f618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9dfeb0f618_0_10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f2492b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f2492b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4451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9dfeb0f618_0_1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9dfeb0f618_0_1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5469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9dfeb0f618_0_1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9dfeb0f618_0_1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9dfeb0f618_0_1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9dfeb0f618_0_1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9dfeb0f618_0_1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9dfeb0f618_0_1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9dfeb0f618_0_1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9dfeb0f618_0_1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df2492b9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df2492b9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df2492b9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df2492b9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dfeb0f618_0_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dfeb0f618_0_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df2492b9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df2492b92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dfeb0f618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dfeb0f618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dfeb0f618_0_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dfeb0f618_0_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BA97-7C4A-AB43-BE94-3D4D3A31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94669-F4AD-B543-86CC-71A1A5D64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BE68E-2323-ED4B-9526-0197A1B8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F203-EC65-E54E-862E-3D42F2B243EA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13CB8-7693-A04B-815C-25FB0DA6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B1D70-E94A-7047-904D-6C186289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6EC8-F752-8A4C-A8AF-48116EED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2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423125"/>
            <a:ext cx="8520600" cy="9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3D85C6"/>
                </a:solidFill>
              </a:rPr>
              <a:t>Bias in Clinical Research</a:t>
            </a:r>
            <a:endParaRPr sz="3200" dirty="0">
              <a:solidFill>
                <a:srgbClr val="3D85C6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9103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Yasser Albogami, MPH, Ph.D.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PHCL 435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Lecture, 2023</a:t>
            </a:r>
            <a:endParaRPr sz="2000" dirty="0"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ctrTitle"/>
          </p:nvPr>
        </p:nvSpPr>
        <p:spPr>
          <a:xfrm>
            <a:off x="156525" y="279875"/>
            <a:ext cx="5083500" cy="5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Confounding</a:t>
            </a:r>
            <a:endParaRPr sz="2400">
              <a:solidFill>
                <a:srgbClr val="3D85C6"/>
              </a:solidFill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>
            <a:spLocks noGrp="1"/>
          </p:cNvSpPr>
          <p:nvPr>
            <p:ph type="subTitle" idx="1"/>
          </p:nvPr>
        </p:nvSpPr>
        <p:spPr>
          <a:xfrm>
            <a:off x="203250" y="1089975"/>
            <a:ext cx="87375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Hypothetically, we surveyed 20,000 residents from Riyadh city and collected their health and behavioral information. We then compared cancer risk between coffee drinkers and non-drinkers.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Observed Relative Risk = 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7763" y="2287775"/>
            <a:ext cx="4728476" cy="16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ctrTitle"/>
          </p:nvPr>
        </p:nvSpPr>
        <p:spPr>
          <a:xfrm>
            <a:off x="156525" y="279875"/>
            <a:ext cx="5083500" cy="5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Confounding</a:t>
            </a:r>
            <a:endParaRPr sz="2400">
              <a:solidFill>
                <a:srgbClr val="3D85C6"/>
              </a:solidFill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>
            <a:spLocks noGrp="1"/>
          </p:cNvSpPr>
          <p:nvPr>
            <p:ph type="subTitle" idx="1"/>
          </p:nvPr>
        </p:nvSpPr>
        <p:spPr>
          <a:xfrm>
            <a:off x="203250" y="1089975"/>
            <a:ext cx="87375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Hypothetically, we surveyed 20,000 residents from Riyadh city and collected their health and behavioral information. We then compared cancer risk between coffee drinkers and non-drinkers.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</a:rPr>
              <a:t>Observed Relative Risk = 1.7 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7763" y="2287775"/>
            <a:ext cx="4728476" cy="161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05125" y="4188325"/>
            <a:ext cx="5320951" cy="8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ctrTitle"/>
          </p:nvPr>
        </p:nvSpPr>
        <p:spPr>
          <a:xfrm>
            <a:off x="156525" y="279875"/>
            <a:ext cx="5083500" cy="5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Confounding</a:t>
            </a:r>
            <a:endParaRPr sz="2400">
              <a:solidFill>
                <a:srgbClr val="3D85C6"/>
              </a:solidFill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2513" y="1028822"/>
            <a:ext cx="4858975" cy="14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/>
        </p:nvSpPr>
        <p:spPr>
          <a:xfrm>
            <a:off x="422725" y="4169375"/>
            <a:ext cx="30000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Observed Relative Risk = 1.00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5337738" y="4169375"/>
            <a:ext cx="30000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Observed Relative Risk = 1.00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4525" y="2815405"/>
            <a:ext cx="3146449" cy="135397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/>
        </p:nvSpPr>
        <p:spPr>
          <a:xfrm>
            <a:off x="4237800" y="1103350"/>
            <a:ext cx="334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0000"/>
                </a:solidFill>
              </a:rPr>
              <a:t>X</a:t>
            </a:r>
            <a:endParaRPr sz="2400" b="1">
              <a:solidFill>
                <a:srgbClr val="FF0000"/>
              </a:solidFill>
            </a:endParaRPr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2725" y="2815400"/>
            <a:ext cx="3332176" cy="135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ctrTitle"/>
          </p:nvPr>
        </p:nvSpPr>
        <p:spPr>
          <a:xfrm>
            <a:off x="156525" y="279875"/>
            <a:ext cx="5083500" cy="5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Confounding</a:t>
            </a:r>
            <a:endParaRPr sz="2400">
              <a:solidFill>
                <a:srgbClr val="3D85C6"/>
              </a:solidFill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2513" y="1028822"/>
            <a:ext cx="4858975" cy="14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/>
        </p:nvSpPr>
        <p:spPr>
          <a:xfrm>
            <a:off x="422725" y="4169375"/>
            <a:ext cx="30000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Observed Relative Risk = 1.00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5337738" y="4169375"/>
            <a:ext cx="30000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Observed Relative Risk = 1.00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4525" y="2815405"/>
            <a:ext cx="3146449" cy="135397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/>
        </p:nvSpPr>
        <p:spPr>
          <a:xfrm>
            <a:off x="4237800" y="1103350"/>
            <a:ext cx="334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0000"/>
                </a:solidFill>
              </a:rPr>
              <a:t>X</a:t>
            </a:r>
            <a:endParaRPr sz="2400" b="1">
              <a:solidFill>
                <a:srgbClr val="FF0000"/>
              </a:solidFill>
            </a:endParaRPr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2725" y="2815400"/>
            <a:ext cx="3332176" cy="135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D1349E-581E-8B48-BB86-6F5D5DB6C90B}"/>
              </a:ext>
            </a:extLst>
          </p:cNvPr>
          <p:cNvSpPr txBox="1"/>
          <p:nvPr/>
        </p:nvSpPr>
        <p:spPr>
          <a:xfrm>
            <a:off x="3633354" y="3466918"/>
            <a:ext cx="646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BF1D0B-9F81-C644-8A05-2ECBEA0626A2}"/>
              </a:ext>
            </a:extLst>
          </p:cNvPr>
          <p:cNvSpPr txBox="1"/>
          <p:nvPr/>
        </p:nvSpPr>
        <p:spPr>
          <a:xfrm>
            <a:off x="8337738" y="3466917"/>
            <a:ext cx="646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3466076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ctrTitle"/>
          </p:nvPr>
        </p:nvSpPr>
        <p:spPr>
          <a:xfrm>
            <a:off x="156525" y="279875"/>
            <a:ext cx="5083500" cy="5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Confounding</a:t>
            </a:r>
            <a:endParaRPr sz="2400">
              <a:solidFill>
                <a:srgbClr val="3D85C6"/>
              </a:solidFill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2513" y="1028822"/>
            <a:ext cx="4858975" cy="14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/>
        </p:nvSpPr>
        <p:spPr>
          <a:xfrm>
            <a:off x="422725" y="4169375"/>
            <a:ext cx="30000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Observed Relative Risk = 1.00 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5337738" y="4169375"/>
            <a:ext cx="30000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Observed Relative Risk = 1.00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4525" y="2815405"/>
            <a:ext cx="3146449" cy="135397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/>
        </p:nvSpPr>
        <p:spPr>
          <a:xfrm>
            <a:off x="4237800" y="1103350"/>
            <a:ext cx="334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0000"/>
                </a:solidFill>
              </a:rPr>
              <a:t>X</a:t>
            </a:r>
            <a:endParaRPr sz="2400" b="1">
              <a:solidFill>
                <a:srgbClr val="FF0000"/>
              </a:solidFill>
            </a:endParaRPr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2725" y="2815400"/>
            <a:ext cx="3332176" cy="135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D1349E-581E-8B48-BB86-6F5D5DB6C90B}"/>
              </a:ext>
            </a:extLst>
          </p:cNvPr>
          <p:cNvSpPr txBox="1"/>
          <p:nvPr/>
        </p:nvSpPr>
        <p:spPr>
          <a:xfrm>
            <a:off x="3633354" y="3466918"/>
            <a:ext cx="646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BF1D0B-9F81-C644-8A05-2ECBEA0626A2}"/>
              </a:ext>
            </a:extLst>
          </p:cNvPr>
          <p:cNvSpPr txBox="1"/>
          <p:nvPr/>
        </p:nvSpPr>
        <p:spPr>
          <a:xfrm>
            <a:off x="8337738" y="3466917"/>
            <a:ext cx="646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923083-F4E1-9F46-A952-0C9207A69E67}"/>
              </a:ext>
            </a:extLst>
          </p:cNvPr>
          <p:cNvSpPr txBox="1"/>
          <p:nvPr/>
        </p:nvSpPr>
        <p:spPr>
          <a:xfrm>
            <a:off x="1495535" y="4070199"/>
            <a:ext cx="646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89EB78-A870-9443-8846-F72A9515DBDE}"/>
              </a:ext>
            </a:extLst>
          </p:cNvPr>
          <p:cNvSpPr txBox="1"/>
          <p:nvPr/>
        </p:nvSpPr>
        <p:spPr>
          <a:xfrm>
            <a:off x="6354510" y="4051373"/>
            <a:ext cx="646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0.3%</a:t>
            </a:r>
          </a:p>
        </p:txBody>
      </p:sp>
    </p:spTree>
    <p:extLst>
      <p:ext uri="{BB962C8B-B14F-4D97-AF65-F5344CB8AC3E}">
        <p14:creationId xmlns:p14="http://schemas.microsoft.com/office/powerpoint/2010/main" val="592272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ctrTitle"/>
          </p:nvPr>
        </p:nvSpPr>
        <p:spPr>
          <a:xfrm>
            <a:off x="156525" y="279875"/>
            <a:ext cx="5083500" cy="5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Confounding</a:t>
            </a:r>
            <a:endParaRPr sz="2400">
              <a:solidFill>
                <a:srgbClr val="3D85C6"/>
              </a:solidFill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>
            <a:spLocks noGrp="1"/>
          </p:cNvSpPr>
          <p:nvPr>
            <p:ph type="subTitle" idx="1"/>
          </p:nvPr>
        </p:nvSpPr>
        <p:spPr>
          <a:xfrm>
            <a:off x="203250" y="1089975"/>
            <a:ext cx="87375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Confounding is an essential concept in observational studies that always must be addressed. Why?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We always want the two samples we compare to be </a:t>
            </a:r>
            <a:r>
              <a:rPr lang="en" sz="2000" dirty="0">
                <a:solidFill>
                  <a:srgbClr val="000000"/>
                </a:solidFill>
                <a:highlight>
                  <a:srgbClr val="FFFF00"/>
                </a:highlight>
              </a:rPr>
              <a:t>exchangeable</a:t>
            </a:r>
            <a:r>
              <a:rPr lang="en" sz="2000" dirty="0">
                <a:solidFill>
                  <a:srgbClr val="000000"/>
                </a:solidFill>
              </a:rPr>
              <a:t> (similar), as randomization does in randomized clinical trials. If in one group we have older participants or participants with high body mass index, then we are not comparing orange to orange.</a:t>
            </a:r>
            <a:endParaRPr sz="2000" dirty="0">
              <a:solidFill>
                <a:srgbClr val="000000"/>
              </a:solidFill>
            </a:endParaRPr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3825" y="3609925"/>
            <a:ext cx="850900" cy="8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1900" y="3667227"/>
            <a:ext cx="1134547" cy="85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/>
          <p:nvPr/>
        </p:nvSpPr>
        <p:spPr>
          <a:xfrm>
            <a:off x="4033125" y="3777075"/>
            <a:ext cx="12069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Vs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ctrTitle"/>
          </p:nvPr>
        </p:nvSpPr>
        <p:spPr>
          <a:xfrm>
            <a:off x="156525" y="279875"/>
            <a:ext cx="6145500" cy="5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Confounding in pharmacoepidemiology</a:t>
            </a:r>
            <a:endParaRPr sz="2400">
              <a:solidFill>
                <a:srgbClr val="3D85C6"/>
              </a:solidFill>
            </a:endParaRPr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4"/>
          <p:cNvSpPr txBox="1">
            <a:spLocks noGrp="1"/>
          </p:cNvSpPr>
          <p:nvPr>
            <p:ph type="subTitle" idx="1"/>
          </p:nvPr>
        </p:nvSpPr>
        <p:spPr>
          <a:xfrm>
            <a:off x="225925" y="1737025"/>
            <a:ext cx="8737500" cy="24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The way drugs are being prescribed introduces bias in observational studies which is referred to as </a:t>
            </a:r>
            <a:r>
              <a:rPr lang="en" sz="2000" b="1" i="1" dirty="0">
                <a:solidFill>
                  <a:srgbClr val="000000"/>
                </a:solidFill>
                <a:highlight>
                  <a:srgbClr val="FFFF00"/>
                </a:highlight>
              </a:rPr>
              <a:t>confounding by indication</a:t>
            </a:r>
            <a:r>
              <a:rPr lang="en" sz="2000" dirty="0">
                <a:solidFill>
                  <a:srgbClr val="000000"/>
                </a:solidFill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Physicians prescribe SSRI to treat depression. </a:t>
            </a:r>
            <a:r>
              <a:rPr lang="en" sz="2000" dirty="0">
                <a:solidFill>
                  <a:srgbClr val="000000"/>
                </a:solidFill>
                <a:highlight>
                  <a:srgbClr val="FFFF00"/>
                </a:highlight>
              </a:rPr>
              <a:t>Can we compare SSRI users and non-users to evaluate suicide risk? Why?</a:t>
            </a:r>
            <a:endParaRPr sz="2000" dirty="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ctrTitle"/>
          </p:nvPr>
        </p:nvSpPr>
        <p:spPr>
          <a:xfrm>
            <a:off x="156525" y="279875"/>
            <a:ext cx="6145500" cy="5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Confounding in pharmacoepidemiology</a:t>
            </a:r>
            <a:endParaRPr sz="2400">
              <a:solidFill>
                <a:srgbClr val="3D85C6"/>
              </a:solidFill>
            </a:endParaRPr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4"/>
          <p:cNvSpPr txBox="1">
            <a:spLocks noGrp="1"/>
          </p:cNvSpPr>
          <p:nvPr>
            <p:ph type="subTitle" idx="1"/>
          </p:nvPr>
        </p:nvSpPr>
        <p:spPr>
          <a:xfrm>
            <a:off x="225925" y="1088436"/>
            <a:ext cx="8737500" cy="24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The way drugs are being prescribed introduces bias in observational studies which is referred to as </a:t>
            </a:r>
            <a:r>
              <a:rPr lang="en" sz="2000" b="1" i="1" dirty="0">
                <a:solidFill>
                  <a:srgbClr val="000000"/>
                </a:solidFill>
                <a:highlight>
                  <a:srgbClr val="FFFF00"/>
                </a:highlight>
              </a:rPr>
              <a:t>confounding by indication</a:t>
            </a:r>
            <a:r>
              <a:rPr lang="en" sz="2000" dirty="0">
                <a:solidFill>
                  <a:srgbClr val="000000"/>
                </a:solidFill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Physicians prescribe SSRI to treat depression. </a:t>
            </a:r>
            <a:r>
              <a:rPr lang="en" sz="2000" dirty="0">
                <a:solidFill>
                  <a:srgbClr val="000000"/>
                </a:solidFill>
                <a:highlight>
                  <a:srgbClr val="FFFF00"/>
                </a:highlight>
              </a:rPr>
              <a:t>Can we compare SSRI users and non-users to evaluate suicide risk? Why?</a:t>
            </a:r>
            <a:endParaRPr sz="2000" dirty="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7" name="Google Shape;122;p18">
            <a:extLst>
              <a:ext uri="{FF2B5EF4-FFF2-40B4-BE49-F238E27FC236}">
                <a16:creationId xmlns:a16="http://schemas.microsoft.com/office/drawing/2014/main" id="{A58F1581-7DAE-5847-A776-779883B94970}"/>
              </a:ext>
            </a:extLst>
          </p:cNvPr>
          <p:cNvSpPr/>
          <p:nvPr/>
        </p:nvSpPr>
        <p:spPr>
          <a:xfrm>
            <a:off x="3164550" y="4387986"/>
            <a:ext cx="2814900" cy="17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4;p18">
            <a:extLst>
              <a:ext uri="{FF2B5EF4-FFF2-40B4-BE49-F238E27FC236}">
                <a16:creationId xmlns:a16="http://schemas.microsoft.com/office/drawing/2014/main" id="{F02FEAEF-8824-FB44-B4E0-C8DA1EB358A4}"/>
              </a:ext>
            </a:extLst>
          </p:cNvPr>
          <p:cNvSpPr/>
          <p:nvPr/>
        </p:nvSpPr>
        <p:spPr>
          <a:xfrm rot="3502816">
            <a:off x="3595629" y="3301706"/>
            <a:ext cx="184253" cy="111660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5;p18">
            <a:extLst>
              <a:ext uri="{FF2B5EF4-FFF2-40B4-BE49-F238E27FC236}">
                <a16:creationId xmlns:a16="http://schemas.microsoft.com/office/drawing/2014/main" id="{115A5712-58B5-0746-9488-E2EF88C31376}"/>
              </a:ext>
            </a:extLst>
          </p:cNvPr>
          <p:cNvSpPr txBox="1"/>
          <p:nvPr/>
        </p:nvSpPr>
        <p:spPr>
          <a:xfrm>
            <a:off x="3840600" y="3191911"/>
            <a:ext cx="1462800" cy="2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Depression</a:t>
            </a:r>
            <a:endParaRPr dirty="0"/>
          </a:p>
        </p:txBody>
      </p:sp>
      <p:sp>
        <p:nvSpPr>
          <p:cNvPr id="11" name="Google Shape;126;p18">
            <a:extLst>
              <a:ext uri="{FF2B5EF4-FFF2-40B4-BE49-F238E27FC236}">
                <a16:creationId xmlns:a16="http://schemas.microsoft.com/office/drawing/2014/main" id="{EEBC4267-8D7E-3B43-B671-5785FC270450}"/>
              </a:ext>
            </a:extLst>
          </p:cNvPr>
          <p:cNvSpPr/>
          <p:nvPr/>
        </p:nvSpPr>
        <p:spPr>
          <a:xfrm rot="-3454736">
            <a:off x="5366596" y="3301689"/>
            <a:ext cx="184095" cy="111664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25;p18">
            <a:extLst>
              <a:ext uri="{FF2B5EF4-FFF2-40B4-BE49-F238E27FC236}">
                <a16:creationId xmlns:a16="http://schemas.microsoft.com/office/drawing/2014/main" id="{C1EB6DA2-077C-9C44-B04E-6BF990C5998B}"/>
              </a:ext>
            </a:extLst>
          </p:cNvPr>
          <p:cNvSpPr txBox="1"/>
          <p:nvPr/>
        </p:nvSpPr>
        <p:spPr>
          <a:xfrm>
            <a:off x="1600674" y="4172886"/>
            <a:ext cx="1462800" cy="2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SSRI use</a:t>
            </a:r>
            <a:endParaRPr dirty="0"/>
          </a:p>
        </p:txBody>
      </p:sp>
      <p:sp>
        <p:nvSpPr>
          <p:cNvPr id="14" name="Google Shape;125;p18">
            <a:extLst>
              <a:ext uri="{FF2B5EF4-FFF2-40B4-BE49-F238E27FC236}">
                <a16:creationId xmlns:a16="http://schemas.microsoft.com/office/drawing/2014/main" id="{2FFAC977-6186-8444-9E82-2A9F20E0F0B4}"/>
              </a:ext>
            </a:extLst>
          </p:cNvPr>
          <p:cNvSpPr txBox="1"/>
          <p:nvPr/>
        </p:nvSpPr>
        <p:spPr>
          <a:xfrm>
            <a:off x="5979293" y="4175905"/>
            <a:ext cx="1462800" cy="2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Suicide Risk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1171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ctrTitle"/>
          </p:nvPr>
        </p:nvSpPr>
        <p:spPr>
          <a:xfrm>
            <a:off x="156525" y="279875"/>
            <a:ext cx="6145500" cy="5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Confounding in pharmacoepidemiology</a:t>
            </a:r>
            <a:endParaRPr sz="2400">
              <a:solidFill>
                <a:srgbClr val="3D85C6"/>
              </a:solidFill>
            </a:endParaRPr>
          </a:p>
        </p:txBody>
      </p:sp>
      <p:pic>
        <p:nvPicPr>
          <p:cNvPr id="193" name="Google Shape;1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5"/>
          <p:cNvSpPr txBox="1">
            <a:spLocks noGrp="1"/>
          </p:cNvSpPr>
          <p:nvPr>
            <p:ph type="subTitle" idx="1"/>
          </p:nvPr>
        </p:nvSpPr>
        <p:spPr>
          <a:xfrm>
            <a:off x="225925" y="898825"/>
            <a:ext cx="8737500" cy="24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A study found that using aspirin increases the risk of developing stroke. </a:t>
            </a:r>
            <a:r>
              <a:rPr lang="en" sz="2000" i="1">
                <a:solidFill>
                  <a:srgbClr val="000000"/>
                </a:solidFill>
              </a:rPr>
              <a:t>The authors concluded that using aspirin may harm older patients who are at a higher risk of stroke</a:t>
            </a:r>
            <a:r>
              <a:rPr lang="en" sz="2000">
                <a:solidFill>
                  <a:srgbClr val="000000"/>
                </a:solidFill>
              </a:rPr>
              <a:t>. 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1748" y="1639175"/>
            <a:ext cx="5805850" cy="7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ctrTitle"/>
          </p:nvPr>
        </p:nvSpPr>
        <p:spPr>
          <a:xfrm>
            <a:off x="156525" y="279875"/>
            <a:ext cx="6702300" cy="5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Confounding in pharmacoepidemiology</a:t>
            </a:r>
            <a:endParaRPr sz="2400">
              <a:solidFill>
                <a:srgbClr val="3D85C6"/>
              </a:solidFill>
            </a:endParaRPr>
          </a:p>
        </p:txBody>
      </p:sp>
      <p:pic>
        <p:nvPicPr>
          <p:cNvPr id="202" name="Google Shape;2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6"/>
          <p:cNvSpPr txBox="1">
            <a:spLocks noGrp="1"/>
          </p:cNvSpPr>
          <p:nvPr>
            <p:ph type="subTitle" idx="1"/>
          </p:nvPr>
        </p:nvSpPr>
        <p:spPr>
          <a:xfrm>
            <a:off x="225925" y="3448175"/>
            <a:ext cx="8737500" cy="13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Atherosclerosis, a third variable, distorted the association between aspirin use and stroke. </a:t>
            </a:r>
            <a:r>
              <a:rPr lang="en" sz="2000">
                <a:solidFill>
                  <a:srgbClr val="000000"/>
                </a:solidFill>
                <a:highlight>
                  <a:srgbClr val="FFFF00"/>
                </a:highlight>
              </a:rPr>
              <a:t>Atherosclerosis causes coronary heart disease which is an indication to initiate aspirin; it also causes stroke</a:t>
            </a:r>
            <a:r>
              <a:rPr lang="en" sz="2000">
                <a:solidFill>
                  <a:srgbClr val="000000"/>
                </a:solidFill>
              </a:rPr>
              <a:t>. This type of confounding is referred to as </a:t>
            </a:r>
            <a:r>
              <a:rPr lang="en" sz="2000" b="1" i="1">
                <a:solidFill>
                  <a:srgbClr val="000000"/>
                </a:solidFill>
              </a:rPr>
              <a:t>confounding by indication</a:t>
            </a:r>
            <a:endParaRPr sz="2000" b="1" i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205" name="Google Shape;20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3477" y="841775"/>
            <a:ext cx="4686175" cy="26115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6"/>
          <p:cNvSpPr txBox="1"/>
          <p:nvPr/>
        </p:nvSpPr>
        <p:spPr>
          <a:xfrm>
            <a:off x="4404900" y="2867375"/>
            <a:ext cx="334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0000"/>
                </a:solidFill>
              </a:rPr>
              <a:t>X</a:t>
            </a:r>
            <a:endParaRPr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1700" y="1241850"/>
            <a:ext cx="8737500" cy="3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Recap</a:t>
            </a:r>
          </a:p>
          <a:p>
            <a:pPr marL="342900" lvl="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lvl="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Basics of Confounding</a:t>
            </a:r>
          </a:p>
          <a:p>
            <a:pPr marL="342900" lvl="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lvl="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Overview on selection bias</a:t>
            </a:r>
          </a:p>
          <a:p>
            <a:pPr marL="342900" lvl="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lvl="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Overview on measurement bias</a:t>
            </a:r>
          </a:p>
          <a:p>
            <a:pPr marL="342900" lvl="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lvl="0" algn="l">
              <a:buFont typeface="Arial" panose="020B0604020202020204" pitchFamily="34" charset="0"/>
              <a:buChar char="•"/>
            </a:pPr>
            <a:endParaRPr sz="2000" dirty="0">
              <a:solidFill>
                <a:srgbClr val="000000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156525" y="279875"/>
            <a:ext cx="5083500" cy="5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D85C6"/>
                </a:solidFill>
              </a:rPr>
              <a:t>Objectives</a:t>
            </a:r>
            <a:endParaRPr sz="2400" dirty="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>
            <a:spLocks noGrp="1"/>
          </p:cNvSpPr>
          <p:nvPr>
            <p:ph type="ctrTitle"/>
          </p:nvPr>
        </p:nvSpPr>
        <p:spPr>
          <a:xfrm>
            <a:off x="2030250" y="3036011"/>
            <a:ext cx="5083500" cy="5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rgbClr val="3D85C6"/>
                </a:solidFill>
              </a:rPr>
              <a:t>How to think of potential confounders in my study?</a:t>
            </a:r>
            <a:endParaRPr sz="3500" dirty="0">
              <a:solidFill>
                <a:srgbClr val="3D85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626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>
            <a:spLocks noGrp="1"/>
          </p:cNvSpPr>
          <p:nvPr>
            <p:ph type="ctrTitle"/>
          </p:nvPr>
        </p:nvSpPr>
        <p:spPr>
          <a:xfrm>
            <a:off x="156525" y="279875"/>
            <a:ext cx="5083500" cy="5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Confounding Criteria</a:t>
            </a:r>
            <a:endParaRPr sz="2400">
              <a:solidFill>
                <a:srgbClr val="3D85C6"/>
              </a:solidFill>
            </a:endParaRPr>
          </a:p>
        </p:txBody>
      </p:sp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203250" y="960000"/>
            <a:ext cx="8737500" cy="13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To be considered as a confounder, variables require to meet the following characteristics: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1- </a:t>
            </a:r>
            <a:r>
              <a:rPr lang="en" sz="2000" dirty="0">
                <a:solidFill>
                  <a:srgbClr val="000000"/>
                </a:solidFill>
                <a:highlight>
                  <a:srgbClr val="FFFF00"/>
                </a:highlight>
              </a:rPr>
              <a:t>Causing the outcome</a:t>
            </a:r>
            <a:r>
              <a:rPr lang="en" sz="2000" dirty="0">
                <a:solidFill>
                  <a:srgbClr val="000000"/>
                </a:solidFill>
              </a:rPr>
              <a:t> (or associated with a variable that causes the outcome).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2- </a:t>
            </a:r>
            <a:r>
              <a:rPr lang="en" sz="2000" dirty="0">
                <a:solidFill>
                  <a:schemeClr val="dk1"/>
                </a:solidFill>
                <a:highlight>
                  <a:srgbClr val="FFFF00"/>
                </a:highlight>
              </a:rPr>
              <a:t>Causing the exposure</a:t>
            </a:r>
            <a:r>
              <a:rPr lang="en" sz="2000" dirty="0">
                <a:solidFill>
                  <a:schemeClr val="dk1"/>
                </a:solidFill>
              </a:rPr>
              <a:t> (or associated with a variable that causes the exposure).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3- </a:t>
            </a:r>
            <a:r>
              <a:rPr lang="en" sz="2000" dirty="0">
                <a:solidFill>
                  <a:srgbClr val="000000"/>
                </a:solidFill>
                <a:highlight>
                  <a:srgbClr val="FFFF00"/>
                </a:highlight>
              </a:rPr>
              <a:t>Not caused by the exposure or the outcome.</a:t>
            </a:r>
            <a:endParaRPr sz="2000" dirty="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pic>
        <p:nvPicPr>
          <p:cNvPr id="215" name="Google Shape;21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8175" y="3533900"/>
            <a:ext cx="3094975" cy="12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>
            <a:spLocks noGrp="1"/>
          </p:cNvSpPr>
          <p:nvPr>
            <p:ph type="ctrTitle"/>
          </p:nvPr>
        </p:nvSpPr>
        <p:spPr>
          <a:xfrm>
            <a:off x="156525" y="279875"/>
            <a:ext cx="5083500" cy="5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Addressing Confounding</a:t>
            </a:r>
            <a:endParaRPr sz="2400">
              <a:solidFill>
                <a:srgbClr val="3D85C6"/>
              </a:solidFill>
            </a:endParaRPr>
          </a:p>
        </p:txBody>
      </p:sp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8"/>
          <p:cNvSpPr txBox="1">
            <a:spLocks noGrp="1"/>
          </p:cNvSpPr>
          <p:nvPr>
            <p:ph type="subTitle" idx="1"/>
          </p:nvPr>
        </p:nvSpPr>
        <p:spPr>
          <a:xfrm>
            <a:off x="203250" y="960000"/>
            <a:ext cx="8737500" cy="3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We first start by identifying the potential confounders. This is done by understanding </a:t>
            </a:r>
            <a:r>
              <a:rPr lang="en" sz="2000" b="1" i="1" dirty="0">
                <a:solidFill>
                  <a:srgbClr val="000000"/>
                </a:solidFill>
              </a:rPr>
              <a:t>why, where, how and to whom </a:t>
            </a:r>
            <a:r>
              <a:rPr lang="en" sz="2000" dirty="0">
                <a:solidFill>
                  <a:srgbClr val="000000"/>
                </a:solidFill>
              </a:rPr>
              <a:t>the exposure (or drug) is being prescribed and </a:t>
            </a:r>
            <a:r>
              <a:rPr lang="en" sz="2000" b="1" i="1" dirty="0">
                <a:solidFill>
                  <a:srgbClr val="000000"/>
                </a:solidFill>
              </a:rPr>
              <a:t>what factors could cause the outcome</a:t>
            </a:r>
            <a:r>
              <a:rPr lang="en" sz="2000" dirty="0">
                <a:solidFill>
                  <a:srgbClr val="000000"/>
                </a:solidFill>
              </a:rPr>
              <a:t> in our population. Literature, clinical guidelines, patients and prescribers are good resources to start with to create your lists of potential confounders.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>
            <a:spLocks noGrp="1"/>
          </p:cNvSpPr>
          <p:nvPr>
            <p:ph type="ctrTitle"/>
          </p:nvPr>
        </p:nvSpPr>
        <p:spPr>
          <a:xfrm>
            <a:off x="156525" y="111710"/>
            <a:ext cx="6535200" cy="5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D85C6"/>
                </a:solidFill>
              </a:rPr>
              <a:t>Addressing Confounding </a:t>
            </a:r>
            <a:endParaRPr sz="2400" dirty="0">
              <a:solidFill>
                <a:srgbClr val="3D85C6"/>
              </a:solidFill>
            </a:endParaRPr>
          </a:p>
        </p:txBody>
      </p:sp>
      <p:pic>
        <p:nvPicPr>
          <p:cNvPr id="229" name="Google Shape;2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 txBox="1">
            <a:spLocks noGrp="1"/>
          </p:cNvSpPr>
          <p:nvPr>
            <p:ph type="subTitle" idx="1"/>
          </p:nvPr>
        </p:nvSpPr>
        <p:spPr>
          <a:xfrm>
            <a:off x="203249" y="634181"/>
            <a:ext cx="8904275" cy="3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Confounders can be: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b="1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</a:rPr>
              <a:t>Known and measured: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we know they are potential confounders and are measured.</a:t>
            </a:r>
            <a:endParaRPr sz="2000" dirty="0">
              <a:solidFill>
                <a:schemeClr val="dk1"/>
              </a:solidFill>
            </a:endParaRPr>
          </a:p>
          <a:p>
            <a:pPr marL="0" indent="0" algn="l"/>
            <a:endParaRPr lang="en" sz="2000" b="1" i="1" dirty="0">
              <a:solidFill>
                <a:schemeClr val="dk1"/>
              </a:solidFill>
            </a:endParaRPr>
          </a:p>
          <a:p>
            <a:pPr marL="0" indent="0" algn="l"/>
            <a:r>
              <a:rPr lang="en" sz="2000" b="1" dirty="0">
                <a:solidFill>
                  <a:schemeClr val="dk1"/>
                </a:solidFill>
              </a:rPr>
              <a:t>Known but unmeasured: </a:t>
            </a:r>
          </a:p>
          <a:p>
            <a:pPr marL="0" indent="0" algn="l"/>
            <a:r>
              <a:rPr lang="en-US" sz="2000" dirty="0">
                <a:solidFill>
                  <a:schemeClr val="dk1"/>
                </a:solidFill>
              </a:rPr>
              <a:t>we know they are potential confounders but are not measured.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1" dirty="0">
              <a:solidFill>
                <a:schemeClr val="dk1"/>
              </a:solidFill>
            </a:endParaRPr>
          </a:p>
          <a:p>
            <a:pPr marL="0" indent="0" algn="l"/>
            <a:r>
              <a:rPr lang="en" sz="2000" b="1" dirty="0">
                <a:solidFill>
                  <a:schemeClr val="dk1"/>
                </a:solidFill>
              </a:rPr>
              <a:t>Unknown and unmeasured: </a:t>
            </a:r>
          </a:p>
          <a:p>
            <a:pPr marL="0" indent="0" algn="l"/>
            <a:r>
              <a:rPr lang="en-US" sz="2000" dirty="0">
                <a:solidFill>
                  <a:schemeClr val="dk1"/>
                </a:solidFill>
              </a:rPr>
              <a:t>we don’t know they are potential confounders and are not measured.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</a:rPr>
              <a:t>In observational studies, we always can mitigate the impact of confounders but we never can eliminate it unlike randomized clinical trials. </a:t>
            </a:r>
            <a:r>
              <a:rPr lang="en" sz="2000" i="1" dirty="0">
                <a:solidFill>
                  <a:schemeClr val="dk1"/>
                </a:solidFill>
                <a:highlight>
                  <a:srgbClr val="FFFF00"/>
                </a:highlight>
              </a:rPr>
              <a:t>Why?</a:t>
            </a:r>
            <a:endParaRPr sz="2000" i="1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658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>
            <a:spLocks noGrp="1"/>
          </p:cNvSpPr>
          <p:nvPr>
            <p:ph type="ctrTitle"/>
          </p:nvPr>
        </p:nvSpPr>
        <p:spPr>
          <a:xfrm>
            <a:off x="156525" y="279875"/>
            <a:ext cx="6535200" cy="5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Addressing Confounding (</a:t>
            </a:r>
            <a:r>
              <a:rPr lang="en" sz="2200" i="1">
                <a:solidFill>
                  <a:srgbClr val="3D85C6"/>
                </a:solidFill>
              </a:rPr>
              <a:t>Design stage</a:t>
            </a:r>
            <a:r>
              <a:rPr lang="en" sz="2400">
                <a:solidFill>
                  <a:srgbClr val="3D85C6"/>
                </a:solidFill>
              </a:rPr>
              <a:t>)</a:t>
            </a:r>
            <a:endParaRPr sz="2400">
              <a:solidFill>
                <a:srgbClr val="3D85C6"/>
              </a:solidFill>
            </a:endParaRPr>
          </a:p>
        </p:txBody>
      </p:sp>
      <p:pic>
        <p:nvPicPr>
          <p:cNvPr id="238" name="Google Shape;2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0"/>
          <p:cNvSpPr txBox="1">
            <a:spLocks noGrp="1"/>
          </p:cNvSpPr>
          <p:nvPr>
            <p:ph type="subTitle" idx="1"/>
          </p:nvPr>
        </p:nvSpPr>
        <p:spPr>
          <a:xfrm>
            <a:off x="203250" y="960000"/>
            <a:ext cx="8737500" cy="3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1- While writing your study protocol, your decision to select a comparator group determines the magnitude of confounding.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Use </a:t>
            </a:r>
            <a:r>
              <a:rPr lang="en" sz="2000" dirty="0">
                <a:solidFill>
                  <a:srgbClr val="FF0000"/>
                </a:solidFill>
              </a:rPr>
              <a:t>Vs</a:t>
            </a:r>
            <a:r>
              <a:rPr lang="en" sz="2000" dirty="0">
                <a:solidFill>
                  <a:srgbClr val="000000"/>
                </a:solidFill>
              </a:rPr>
              <a:t> Non-use comparison always    the risk of confounding.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A good comparator would share the following with exposure:</a:t>
            </a:r>
            <a:endParaRPr sz="2000" dirty="0">
              <a:solidFill>
                <a:srgbClr val="000000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</a:pPr>
            <a:r>
              <a:rPr lang="en" sz="2000" dirty="0">
                <a:solidFill>
                  <a:srgbClr val="000000"/>
                </a:solidFill>
              </a:rPr>
              <a:t>Indication</a:t>
            </a:r>
            <a:endParaRPr sz="2000" dirty="0">
              <a:solidFill>
                <a:srgbClr val="000000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</a:pPr>
            <a:r>
              <a:rPr lang="en" sz="2000" dirty="0">
                <a:solidFill>
                  <a:srgbClr val="000000"/>
                </a:solidFill>
              </a:rPr>
              <a:t>Adverse effects</a:t>
            </a:r>
            <a:endParaRPr sz="2000" dirty="0">
              <a:solidFill>
                <a:srgbClr val="000000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</a:pPr>
            <a:r>
              <a:rPr lang="en" sz="2000" dirty="0">
                <a:solidFill>
                  <a:srgbClr val="000000"/>
                </a:solidFill>
              </a:rPr>
              <a:t>Contraindication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A </a:t>
            </a:r>
            <a:r>
              <a:rPr lang="en" sz="2000" dirty="0">
                <a:solidFill>
                  <a:srgbClr val="000000"/>
                </a:solidFill>
                <a:highlight>
                  <a:srgbClr val="FFFF00"/>
                </a:highlight>
              </a:rPr>
              <a:t>good comparator</a:t>
            </a:r>
            <a:r>
              <a:rPr lang="en" sz="2000" dirty="0">
                <a:solidFill>
                  <a:srgbClr val="000000"/>
                </a:solidFill>
              </a:rPr>
              <a:t> mitigates both measured and unmeasured confounders.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2000" dirty="0">
                <a:solidFill>
                  <a:srgbClr val="000000"/>
                </a:solidFill>
              </a:rPr>
              <a:t>2- 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</a:rPr>
              <a:t>Restriction</a:t>
            </a:r>
            <a:r>
              <a:rPr lang="en-US" sz="2000" dirty="0">
                <a:solidFill>
                  <a:srgbClr val="000000"/>
                </a:solidFill>
              </a:rPr>
              <a:t>: </a:t>
            </a:r>
            <a:r>
              <a:rPr lang="en-US" sz="2000" b="1" dirty="0">
                <a:solidFill>
                  <a:srgbClr val="000000"/>
                </a:solidFill>
              </a:rPr>
              <a:t>SSRI Vs Non-SSRI and suicide risk restricted to patients with depression. It only mitigates the measured confounder.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</p:txBody>
      </p:sp>
      <p:cxnSp>
        <p:nvCxnSpPr>
          <p:cNvPr id="241" name="Google Shape;241;p30"/>
          <p:cNvCxnSpPr/>
          <p:nvPr/>
        </p:nvCxnSpPr>
        <p:spPr>
          <a:xfrm rot="10800000">
            <a:off x="4946350" y="1874925"/>
            <a:ext cx="0" cy="417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>
            <a:spLocks noGrp="1"/>
          </p:cNvSpPr>
          <p:nvPr>
            <p:ph type="ctrTitle"/>
          </p:nvPr>
        </p:nvSpPr>
        <p:spPr>
          <a:xfrm>
            <a:off x="156525" y="279875"/>
            <a:ext cx="6535200" cy="5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D85C6"/>
                </a:solidFill>
              </a:rPr>
              <a:t>Addressing Confounding (</a:t>
            </a:r>
            <a:r>
              <a:rPr lang="en" sz="2200" i="1" dirty="0">
                <a:solidFill>
                  <a:srgbClr val="3D85C6"/>
                </a:solidFill>
              </a:rPr>
              <a:t>Analysis stage</a:t>
            </a:r>
            <a:r>
              <a:rPr lang="en" sz="2400" dirty="0">
                <a:solidFill>
                  <a:srgbClr val="3D85C6"/>
                </a:solidFill>
              </a:rPr>
              <a:t>)</a:t>
            </a:r>
            <a:endParaRPr sz="2400" dirty="0">
              <a:solidFill>
                <a:srgbClr val="3D85C6"/>
              </a:solidFill>
            </a:endParaRPr>
          </a:p>
        </p:txBody>
      </p:sp>
      <p:pic>
        <p:nvPicPr>
          <p:cNvPr id="247" name="Google Shape;2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>
            <a:spLocks noGrp="1"/>
          </p:cNvSpPr>
          <p:nvPr>
            <p:ph type="subTitle" idx="1"/>
          </p:nvPr>
        </p:nvSpPr>
        <p:spPr>
          <a:xfrm>
            <a:off x="203250" y="960000"/>
            <a:ext cx="8737500" cy="3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While writing your study protocol, think about ways to mitigate the </a:t>
            </a:r>
            <a:r>
              <a:rPr lang="en" sz="2000" b="1" dirty="0">
                <a:solidFill>
                  <a:srgbClr val="000000"/>
                </a:solidFill>
              </a:rPr>
              <a:t>measured</a:t>
            </a:r>
            <a:r>
              <a:rPr lang="en" sz="2000" dirty="0">
                <a:solidFill>
                  <a:srgbClr val="000000"/>
                </a:solidFill>
              </a:rPr>
              <a:t> confounders during the analysis stage.</a:t>
            </a:r>
            <a:endParaRPr sz="2000" dirty="0">
              <a:solidFill>
                <a:srgbClr val="000000"/>
              </a:solidFill>
            </a:endParaRP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" sz="2000" dirty="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" sz="2000" dirty="0">
                <a:solidFill>
                  <a:srgbClr val="000000"/>
                </a:solidFill>
                <a:highlight>
                  <a:srgbClr val="FFFF00"/>
                </a:highlight>
              </a:rPr>
              <a:t>1- Stratification</a:t>
            </a:r>
            <a:r>
              <a:rPr lang="en" sz="2000" b="1" dirty="0">
                <a:solidFill>
                  <a:srgbClr val="000000"/>
                </a:solidFill>
              </a:rPr>
              <a:t>: Coffee and Cancer risk stratified by smoking status</a:t>
            </a:r>
            <a:endParaRPr lang="en-US" sz="2000" b="1" dirty="0">
              <a:solidFill>
                <a:srgbClr val="000000"/>
              </a:solidFill>
            </a:endParaRP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</a:rPr>
              <a:t>2- Matching</a:t>
            </a:r>
            <a:r>
              <a:rPr lang="en-US" sz="2000" dirty="0">
                <a:solidFill>
                  <a:srgbClr val="000000"/>
                </a:solidFill>
              </a:rPr>
              <a:t>: </a:t>
            </a:r>
            <a:r>
              <a:rPr lang="en-US" sz="2000" b="1" dirty="0">
                <a:solidFill>
                  <a:schemeClr val="dk1"/>
                </a:solidFill>
              </a:rPr>
              <a:t>Coffee Vs Cancer matched based on smoking status</a:t>
            </a:r>
            <a:endParaRPr lang="en-US"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solidFill>
                  <a:srgbClr val="000000"/>
                </a:solidFill>
              </a:rPr>
              <a:t>What if we have tens or hundreds of confounders in our study?</a:t>
            </a:r>
            <a:endParaRPr sz="2000" i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1143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highlight>
                  <a:srgbClr val="FFFF00"/>
                </a:highlight>
              </a:rPr>
              <a:t>3- Regression model:</a:t>
            </a:r>
            <a:endParaRPr sz="2000" dirty="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It is able to control for multiple </a:t>
            </a:r>
            <a:r>
              <a:rPr lang="en" sz="2000" b="1" dirty="0">
                <a:solidFill>
                  <a:srgbClr val="000000"/>
                </a:solidFill>
              </a:rPr>
              <a:t>measured</a:t>
            </a:r>
            <a:r>
              <a:rPr lang="en" sz="2000" dirty="0">
                <a:solidFill>
                  <a:srgbClr val="000000"/>
                </a:solidFill>
              </a:rPr>
              <a:t> confounders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8B85-F540-BD46-8AFC-5F439883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66" y="259480"/>
            <a:ext cx="7886700" cy="517464"/>
          </a:xfrm>
        </p:spPr>
        <p:txBody>
          <a:bodyPr>
            <a:normAutofit/>
          </a:bodyPr>
          <a:lstStyle/>
          <a:p>
            <a:r>
              <a:rPr lang="en" sz="2000" dirty="0">
                <a:solidFill>
                  <a:srgbClr val="3D85C6"/>
                </a:solidFill>
              </a:rPr>
              <a:t>Addressing Confounding</a:t>
            </a:r>
            <a:endParaRPr lang="en-US" sz="2200" dirty="0">
              <a:solidFill>
                <a:srgbClr val="3D85C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457813-36D0-4B45-B779-9E17F48E5D5E}"/>
              </a:ext>
            </a:extLst>
          </p:cNvPr>
          <p:cNvSpPr/>
          <p:nvPr/>
        </p:nvSpPr>
        <p:spPr>
          <a:xfrm>
            <a:off x="360485" y="1036425"/>
            <a:ext cx="8673077" cy="1501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75" b="1" dirty="0">
                <a:latin typeface="Arial" panose="020B0604020202020204" pitchFamily="34" charset="0"/>
                <a:cs typeface="Arial" panose="020B0604020202020204" pitchFamily="34" charset="0"/>
              </a:rPr>
              <a:t>Which methods will you use to adjust for &gt; 20 or &gt; 100 or &gt; 1000 potential confounders?</a:t>
            </a:r>
          </a:p>
          <a:p>
            <a:pPr>
              <a:lnSpc>
                <a:spcPct val="150000"/>
              </a:lnSpc>
            </a:pPr>
            <a:endParaRPr lang="en-US" sz="1575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575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57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oogle Shape;247;p31">
            <a:extLst>
              <a:ext uri="{FF2B5EF4-FFF2-40B4-BE49-F238E27FC236}">
                <a16:creationId xmlns:a16="http://schemas.microsoft.com/office/drawing/2014/main" id="{C2E4E61F-A028-924D-A1F2-4D4601CD259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6973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8B85-F540-BD46-8AFC-5F439883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66" y="259480"/>
            <a:ext cx="7886700" cy="517464"/>
          </a:xfrm>
        </p:spPr>
        <p:txBody>
          <a:bodyPr>
            <a:normAutofit/>
          </a:bodyPr>
          <a:lstStyle/>
          <a:p>
            <a:r>
              <a:rPr lang="en" sz="2000" dirty="0">
                <a:solidFill>
                  <a:srgbClr val="3D85C6"/>
                </a:solidFill>
              </a:rPr>
              <a:t>Addressing Confounding</a:t>
            </a:r>
            <a:endParaRPr lang="en-US" sz="2000" dirty="0">
              <a:solidFill>
                <a:srgbClr val="3D85C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457813-36D0-4B45-B779-9E17F48E5D5E}"/>
              </a:ext>
            </a:extLst>
          </p:cNvPr>
          <p:cNvSpPr/>
          <p:nvPr/>
        </p:nvSpPr>
        <p:spPr>
          <a:xfrm>
            <a:off x="360485" y="1036424"/>
            <a:ext cx="8673077" cy="1789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75" b="1" dirty="0">
                <a:latin typeface="Arial" panose="020B0604020202020204" pitchFamily="34" charset="0"/>
                <a:cs typeface="Arial" panose="020B0604020202020204" pitchFamily="34" charset="0"/>
              </a:rPr>
              <a:t>Which methods will you use to adjust for &gt; 20 or &gt; 100 or &gt; 1000 potential confounders?</a:t>
            </a:r>
          </a:p>
          <a:p>
            <a:pPr>
              <a:lnSpc>
                <a:spcPct val="150000"/>
              </a:lnSpc>
            </a:pPr>
            <a:endParaRPr lang="en-US" sz="1575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575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Regression Or Propensity Score</a:t>
            </a:r>
          </a:p>
        </p:txBody>
      </p:sp>
      <p:pic>
        <p:nvPicPr>
          <p:cNvPr id="8" name="Google Shape;247;p31">
            <a:extLst>
              <a:ext uri="{FF2B5EF4-FFF2-40B4-BE49-F238E27FC236}">
                <a16:creationId xmlns:a16="http://schemas.microsoft.com/office/drawing/2014/main" id="{D87B3A3C-8832-BE49-A75C-F57CAC559AF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0308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2"/>
          <p:cNvSpPr txBox="1">
            <a:spLocks noGrp="1"/>
          </p:cNvSpPr>
          <p:nvPr>
            <p:ph type="ctrTitle"/>
          </p:nvPr>
        </p:nvSpPr>
        <p:spPr>
          <a:xfrm>
            <a:off x="2030250" y="2387425"/>
            <a:ext cx="5083500" cy="5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3D85C6"/>
                </a:solidFill>
              </a:rPr>
              <a:t>Selection Bias</a:t>
            </a:r>
            <a:endParaRPr sz="35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>
            <a:spLocks noGrp="1"/>
          </p:cNvSpPr>
          <p:nvPr>
            <p:ph type="ctrTitle"/>
          </p:nvPr>
        </p:nvSpPr>
        <p:spPr>
          <a:xfrm>
            <a:off x="156525" y="279875"/>
            <a:ext cx="6535200" cy="5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What is selection bias?</a:t>
            </a:r>
            <a:endParaRPr sz="2400">
              <a:solidFill>
                <a:srgbClr val="3D85C6"/>
              </a:solidFill>
            </a:endParaRPr>
          </a:p>
        </p:txBody>
      </p:sp>
      <p:pic>
        <p:nvPicPr>
          <p:cNvPr id="262" name="Google Shape;2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3"/>
          <p:cNvSpPr txBox="1">
            <a:spLocks noGrp="1"/>
          </p:cNvSpPr>
          <p:nvPr>
            <p:ph type="subTitle" idx="1"/>
          </p:nvPr>
        </p:nvSpPr>
        <p:spPr>
          <a:xfrm>
            <a:off x="203250" y="960000"/>
            <a:ext cx="8737500" cy="36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475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475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475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475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475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475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475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475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475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475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475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475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475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475B"/>
                </a:solidFill>
              </a:rPr>
              <a:t>A college degree isn’t necessary to be successful. </a:t>
            </a:r>
            <a:r>
              <a:rPr lang="en" sz="2000">
                <a:solidFill>
                  <a:srgbClr val="FF0000"/>
                </a:solidFill>
              </a:rPr>
              <a:t>REALLY?</a:t>
            </a:r>
            <a:endParaRPr sz="2000">
              <a:solidFill>
                <a:srgbClr val="FF0000"/>
              </a:solidFill>
            </a:endParaRPr>
          </a:p>
        </p:txBody>
      </p:sp>
      <p:pic>
        <p:nvPicPr>
          <p:cNvPr id="265" name="Google Shape;26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3800" y="960000"/>
            <a:ext cx="3367949" cy="2285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4934" y="783509"/>
            <a:ext cx="2638375" cy="26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156525" y="279875"/>
            <a:ext cx="5083500" cy="5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D85C6"/>
                </a:solidFill>
              </a:rPr>
              <a:t>Recap</a:t>
            </a:r>
            <a:endParaRPr sz="2400" dirty="0">
              <a:solidFill>
                <a:srgbClr val="3D85C6"/>
              </a:solidFill>
            </a:endParaRP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56CC95EB-0BD4-FF4E-B553-5F368F4BB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68" y="957346"/>
            <a:ext cx="8341664" cy="38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42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>
            <a:spLocks noGrp="1"/>
          </p:cNvSpPr>
          <p:nvPr>
            <p:ph type="ctrTitle"/>
          </p:nvPr>
        </p:nvSpPr>
        <p:spPr>
          <a:xfrm>
            <a:off x="156525" y="279875"/>
            <a:ext cx="6535200" cy="5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What is selection bias?</a:t>
            </a:r>
            <a:endParaRPr sz="2400">
              <a:solidFill>
                <a:srgbClr val="3D85C6"/>
              </a:solidFill>
            </a:endParaRPr>
          </a:p>
        </p:txBody>
      </p:sp>
      <p:pic>
        <p:nvPicPr>
          <p:cNvPr id="272" name="Google Shape;2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 txBox="1">
            <a:spLocks noGrp="1"/>
          </p:cNvSpPr>
          <p:nvPr>
            <p:ph type="subTitle" idx="1"/>
          </p:nvPr>
        </p:nvSpPr>
        <p:spPr>
          <a:xfrm>
            <a:off x="203250" y="960000"/>
            <a:ext cx="8737500" cy="36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475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475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475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475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475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475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475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475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475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475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475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475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3475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0000"/>
              </a:solidFill>
            </a:endParaRPr>
          </a:p>
        </p:txBody>
      </p:sp>
      <p:pic>
        <p:nvPicPr>
          <p:cNvPr id="275" name="Google Shape;27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3800" y="960000"/>
            <a:ext cx="3367949" cy="2285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4934" y="783509"/>
            <a:ext cx="2638375" cy="26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4"/>
          <p:cNvPicPr preferRelativeResize="0"/>
          <p:nvPr/>
        </p:nvPicPr>
        <p:blipFill rotWithShape="1">
          <a:blip r:embed="rId7">
            <a:alphaModFix/>
          </a:blip>
          <a:srcRect t="12118"/>
          <a:stretch/>
        </p:blipFill>
        <p:spPr>
          <a:xfrm>
            <a:off x="1916700" y="311600"/>
            <a:ext cx="5143501" cy="45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>
            <a:spLocks noGrp="1"/>
          </p:cNvSpPr>
          <p:nvPr>
            <p:ph type="ctrTitle"/>
          </p:nvPr>
        </p:nvSpPr>
        <p:spPr>
          <a:xfrm>
            <a:off x="156525" y="279875"/>
            <a:ext cx="6535200" cy="5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What is selection bias?</a:t>
            </a:r>
            <a:endParaRPr sz="2400">
              <a:solidFill>
                <a:srgbClr val="3D85C6"/>
              </a:solidFill>
            </a:endParaRPr>
          </a:p>
        </p:txBody>
      </p:sp>
      <p:pic>
        <p:nvPicPr>
          <p:cNvPr id="283" name="Google Shape;2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5"/>
          <p:cNvSpPr txBox="1">
            <a:spLocks noGrp="1"/>
          </p:cNvSpPr>
          <p:nvPr>
            <p:ph type="subTitle" idx="1"/>
          </p:nvPr>
        </p:nvSpPr>
        <p:spPr>
          <a:xfrm>
            <a:off x="203250" y="960000"/>
            <a:ext cx="8737500" cy="36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Selection bias is a distortion that resulted from procedures used to select study participants.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Major types of selection bias in Pharmacoepidemiology: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 dirty="0">
                <a:solidFill>
                  <a:srgbClr val="000000"/>
                </a:solidFill>
                <a:highlight>
                  <a:srgbClr val="FFFF00"/>
                </a:highlight>
              </a:rPr>
              <a:t>Self-Selection Bias</a:t>
            </a:r>
            <a:endParaRPr sz="2000" dirty="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 dirty="0">
                <a:solidFill>
                  <a:srgbClr val="000000"/>
                </a:solidFill>
                <a:highlight>
                  <a:srgbClr val="FFFF00"/>
                </a:highlight>
              </a:rPr>
              <a:t>Prevalent Users Bias</a:t>
            </a:r>
            <a:endParaRPr sz="2000" dirty="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 dirty="0">
                <a:solidFill>
                  <a:srgbClr val="000000"/>
                </a:solidFill>
                <a:highlight>
                  <a:srgbClr val="FFFF00"/>
                </a:highlight>
              </a:rPr>
              <a:t>Non-Responders Bias</a:t>
            </a:r>
            <a:endParaRPr sz="2000" dirty="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>
            <a:spLocks noGrp="1"/>
          </p:cNvSpPr>
          <p:nvPr>
            <p:ph type="ctrTitle"/>
          </p:nvPr>
        </p:nvSpPr>
        <p:spPr>
          <a:xfrm>
            <a:off x="156525" y="279875"/>
            <a:ext cx="6535200" cy="5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Self-Selection Bias</a:t>
            </a:r>
            <a:endParaRPr sz="2400">
              <a:solidFill>
                <a:srgbClr val="3D85C6"/>
              </a:solidFill>
            </a:endParaRPr>
          </a:p>
        </p:txBody>
      </p:sp>
      <p:pic>
        <p:nvPicPr>
          <p:cNvPr id="291" name="Google Shape;2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6"/>
          <p:cNvSpPr txBox="1">
            <a:spLocks noGrp="1"/>
          </p:cNvSpPr>
          <p:nvPr>
            <p:ph type="subTitle" idx="1"/>
          </p:nvPr>
        </p:nvSpPr>
        <p:spPr>
          <a:xfrm>
            <a:off x="203250" y="960000"/>
            <a:ext cx="8737500" cy="36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It arises when the patients choose (by themselves or their caregivers) to participate in a study depending on their knowledge of their outcome. 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Example: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</a:rPr>
              <a:t>You are asked to conduct a retrospective study to evaluate </a:t>
            </a:r>
            <a:r>
              <a:rPr lang="en" sz="1400" b="1" dirty="0">
                <a:solidFill>
                  <a:schemeClr val="dk1"/>
                </a:solidFill>
              </a:rPr>
              <a:t>paracetamol effect on birth defect.</a:t>
            </a:r>
            <a:endParaRPr sz="1400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Who would you recruit more (agree to consent), if they know the research question?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highlight>
                  <a:srgbClr val="FFFF00"/>
                </a:highlight>
              </a:rPr>
              <a:t>1- Women delivered a baby with a defect and used </a:t>
            </a:r>
            <a:r>
              <a:rPr lang="en" sz="1400" dirty="0">
                <a:solidFill>
                  <a:schemeClr val="dk1"/>
                </a:solidFill>
                <a:highlight>
                  <a:srgbClr val="FFFF00"/>
                </a:highlight>
              </a:rPr>
              <a:t>paracetamol during pregnancy.</a:t>
            </a:r>
            <a:endParaRPr sz="1400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00"/>
                </a:highlight>
              </a:rPr>
              <a:t>2- Women delivered a healthy baby and used paracetamol during pregnancy.</a:t>
            </a:r>
            <a:endParaRPr sz="1400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highlight>
                  <a:srgbClr val="FFFF00"/>
                </a:highlight>
              </a:rPr>
              <a:t>3- </a:t>
            </a:r>
            <a:r>
              <a:rPr lang="en" sz="1400" dirty="0">
                <a:solidFill>
                  <a:schemeClr val="dk1"/>
                </a:solidFill>
                <a:highlight>
                  <a:srgbClr val="FFFF00"/>
                </a:highlight>
              </a:rPr>
              <a:t>Women delivered a baby with a defect but did not use paracetamol during pregnancy.</a:t>
            </a:r>
            <a:endParaRPr sz="1400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>
            <a:spLocks noGrp="1"/>
          </p:cNvSpPr>
          <p:nvPr>
            <p:ph type="ctrTitle"/>
          </p:nvPr>
        </p:nvSpPr>
        <p:spPr>
          <a:xfrm>
            <a:off x="156525" y="279875"/>
            <a:ext cx="6535200" cy="5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Prevalent User Bias</a:t>
            </a:r>
            <a:endParaRPr sz="2400">
              <a:solidFill>
                <a:srgbClr val="3D85C6"/>
              </a:solidFill>
            </a:endParaRPr>
          </a:p>
        </p:txBody>
      </p:sp>
      <p:pic>
        <p:nvPicPr>
          <p:cNvPr id="299" name="Google Shape;2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7"/>
          <p:cNvSpPr txBox="1">
            <a:spLocks noGrp="1"/>
          </p:cNvSpPr>
          <p:nvPr>
            <p:ph type="subTitle" idx="1"/>
          </p:nvPr>
        </p:nvSpPr>
        <p:spPr>
          <a:xfrm>
            <a:off x="203250" y="960000"/>
            <a:ext cx="8737500" cy="36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If researchers include patients who already been using a drug and start following them up, they probably would not find a risk increase since they already survived. They would include the survivors since patients with high risk already depleted.</a:t>
            </a:r>
            <a:endParaRPr sz="2000" dirty="0">
              <a:solidFill>
                <a:srgbClr val="000000"/>
              </a:solidFill>
            </a:endParaRPr>
          </a:p>
        </p:txBody>
      </p:sp>
      <p:pic>
        <p:nvPicPr>
          <p:cNvPr id="302" name="Google Shape;30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4300" y="2348625"/>
            <a:ext cx="6490325" cy="25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 txBox="1">
            <a:spLocks noGrp="1"/>
          </p:cNvSpPr>
          <p:nvPr>
            <p:ph type="ctrTitle"/>
          </p:nvPr>
        </p:nvSpPr>
        <p:spPr>
          <a:xfrm>
            <a:off x="156525" y="279875"/>
            <a:ext cx="6535200" cy="5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D85C6"/>
                </a:solidFill>
              </a:rPr>
              <a:t>Non-Responders bias</a:t>
            </a:r>
            <a:endParaRPr sz="2400" dirty="0">
              <a:solidFill>
                <a:srgbClr val="3D85C6"/>
              </a:solidFill>
            </a:endParaRPr>
          </a:p>
        </p:txBody>
      </p:sp>
      <p:pic>
        <p:nvPicPr>
          <p:cNvPr id="308" name="Google Shape;3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8"/>
          <p:cNvSpPr txBox="1">
            <a:spLocks noGrp="1"/>
          </p:cNvSpPr>
          <p:nvPr>
            <p:ph type="subTitle" idx="1"/>
          </p:nvPr>
        </p:nvSpPr>
        <p:spPr>
          <a:xfrm>
            <a:off x="203250" y="960000"/>
            <a:ext cx="8737500" cy="36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It occurs when people are unwilling, unable or not engaged  to respond to a survey due to a factor that makes them differ greatly from people who respond.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highlight>
                  <a:srgbClr val="FFFF00"/>
                </a:highlight>
              </a:rPr>
              <a:t>Online survey? </a:t>
            </a:r>
            <a:endParaRPr sz="2000" dirty="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highlight>
                  <a:srgbClr val="FFFF00"/>
                </a:highlight>
              </a:rPr>
              <a:t>Malls survey? </a:t>
            </a:r>
            <a:endParaRPr sz="2000" dirty="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highlight>
                  <a:srgbClr val="FFFF00"/>
                </a:highlight>
              </a:rPr>
              <a:t>Random polls on twitter?</a:t>
            </a:r>
            <a:endParaRPr sz="2000" dirty="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>
            <a:spLocks noGrp="1"/>
          </p:cNvSpPr>
          <p:nvPr>
            <p:ph type="ctrTitle"/>
          </p:nvPr>
        </p:nvSpPr>
        <p:spPr>
          <a:xfrm>
            <a:off x="156525" y="279875"/>
            <a:ext cx="6535200" cy="5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How to prevent selection bias?</a:t>
            </a:r>
            <a:endParaRPr sz="2400">
              <a:solidFill>
                <a:srgbClr val="3D85C6"/>
              </a:solidFill>
            </a:endParaRPr>
          </a:p>
        </p:txBody>
      </p:sp>
      <p:pic>
        <p:nvPicPr>
          <p:cNvPr id="316" name="Google Shape;3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9"/>
          <p:cNvSpPr txBox="1">
            <a:spLocks noGrp="1"/>
          </p:cNvSpPr>
          <p:nvPr>
            <p:ph type="subTitle" idx="1"/>
          </p:nvPr>
        </p:nvSpPr>
        <p:spPr>
          <a:xfrm>
            <a:off x="203250" y="960000"/>
            <a:ext cx="8737500" cy="36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It can be prevented from study the design stage. A good comparator group would help to prevent many selection biases. 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Ensure study participants enter the study right after receiving the drug (New-Users) to avoid prevalent user bias.</a:t>
            </a:r>
            <a:endParaRPr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0"/>
          <p:cNvSpPr txBox="1">
            <a:spLocks noGrp="1"/>
          </p:cNvSpPr>
          <p:nvPr>
            <p:ph type="ctrTitle"/>
          </p:nvPr>
        </p:nvSpPr>
        <p:spPr>
          <a:xfrm>
            <a:off x="2030250" y="2387425"/>
            <a:ext cx="5083500" cy="5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3D85C6"/>
                </a:solidFill>
              </a:rPr>
              <a:t>Measurement Bias</a:t>
            </a:r>
            <a:endParaRPr sz="3500">
              <a:solidFill>
                <a:srgbClr val="3D85C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i="1">
                <a:solidFill>
                  <a:srgbClr val="3D85C6"/>
                </a:solidFill>
              </a:rPr>
              <a:t>(or information Bias)</a:t>
            </a:r>
            <a:endParaRPr sz="2700" i="1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>
            <a:spLocks noGrp="1"/>
          </p:cNvSpPr>
          <p:nvPr>
            <p:ph type="ctrTitle"/>
          </p:nvPr>
        </p:nvSpPr>
        <p:spPr>
          <a:xfrm>
            <a:off x="156525" y="279875"/>
            <a:ext cx="6535200" cy="5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Measurement Bias</a:t>
            </a:r>
            <a:endParaRPr sz="2400">
              <a:solidFill>
                <a:srgbClr val="3D85C6"/>
              </a:solidFill>
            </a:endParaRPr>
          </a:p>
        </p:txBody>
      </p:sp>
      <p:pic>
        <p:nvPicPr>
          <p:cNvPr id="331" name="Google Shape;3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1"/>
          <p:cNvSpPr txBox="1">
            <a:spLocks noGrp="1"/>
          </p:cNvSpPr>
          <p:nvPr>
            <p:ph type="subTitle" idx="1"/>
          </p:nvPr>
        </p:nvSpPr>
        <p:spPr>
          <a:xfrm>
            <a:off x="203250" y="960000"/>
            <a:ext cx="8737500" cy="394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Measurement bias occurs when the exposure, outcome or confounder lack perfect measurements (poorly measured). 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For example, your research team assigned you to identify patients with type II diabetes from 2015-2017 using medical records. 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highlight>
                  <a:srgbClr val="FFFF00"/>
                </a:highlight>
              </a:rPr>
              <a:t>How would you do it? </a:t>
            </a:r>
            <a:endParaRPr sz="2000" dirty="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solidFill>
                  <a:srgbClr val="000000"/>
                </a:solidFill>
              </a:rPr>
              <a:t>Patients who use any hypoglycemic agents?</a:t>
            </a:r>
            <a:endParaRPr sz="2000" i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solidFill>
                  <a:srgbClr val="000000"/>
                </a:solidFill>
              </a:rPr>
              <a:t>Patients with physicians diagnosis?</a:t>
            </a:r>
            <a:endParaRPr sz="2000" i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solidFill>
                  <a:srgbClr val="000000"/>
                </a:solidFill>
              </a:rPr>
              <a:t>Patients with specific HbA1C number?</a:t>
            </a:r>
            <a:endParaRPr sz="2000" i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 </a:t>
            </a:r>
            <a:endParaRPr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2"/>
          <p:cNvSpPr txBox="1">
            <a:spLocks noGrp="1"/>
          </p:cNvSpPr>
          <p:nvPr>
            <p:ph type="ctrTitle"/>
          </p:nvPr>
        </p:nvSpPr>
        <p:spPr>
          <a:xfrm>
            <a:off x="156525" y="279875"/>
            <a:ext cx="6535200" cy="5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Major Types of Measurement Bias</a:t>
            </a:r>
            <a:endParaRPr sz="2400">
              <a:solidFill>
                <a:srgbClr val="3D85C6"/>
              </a:solidFill>
            </a:endParaRPr>
          </a:p>
        </p:txBody>
      </p:sp>
      <p:pic>
        <p:nvPicPr>
          <p:cNvPr id="339" name="Google Shape;33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2"/>
          <p:cNvSpPr txBox="1">
            <a:spLocks noGrp="1"/>
          </p:cNvSpPr>
          <p:nvPr>
            <p:ph type="subTitle" idx="1"/>
          </p:nvPr>
        </p:nvSpPr>
        <p:spPr>
          <a:xfrm>
            <a:off x="203250" y="960000"/>
            <a:ext cx="8737500" cy="36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6725" lvl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1F1F1F"/>
              </a:buClr>
              <a:buSzPts val="1650"/>
              <a:buFont typeface="+mj-lt"/>
              <a:buAutoNum type="arabicPeriod"/>
            </a:pPr>
            <a:r>
              <a:rPr lang="en" sz="1650" dirty="0">
                <a:solidFill>
                  <a:srgbClr val="1F1F1F"/>
                </a:solidFill>
                <a:highlight>
                  <a:srgbClr val="FFFF00"/>
                </a:highlight>
              </a:rPr>
              <a:t>Recall Bias</a:t>
            </a:r>
            <a:endParaRPr sz="1650" dirty="0">
              <a:solidFill>
                <a:srgbClr val="1F1F1F"/>
              </a:solidFill>
              <a:highlight>
                <a:srgbClr val="FFFF00"/>
              </a:highlight>
            </a:endParaRPr>
          </a:p>
          <a:p>
            <a:pPr marL="800100" lvl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 typeface="+mj-lt"/>
              <a:buAutoNum type="arabicPeriod"/>
            </a:pPr>
            <a:endParaRPr sz="1650" dirty="0">
              <a:solidFill>
                <a:srgbClr val="1F1F1F"/>
              </a:solidFill>
              <a:highlight>
                <a:srgbClr val="FFFF00"/>
              </a:highlight>
            </a:endParaRPr>
          </a:p>
          <a:p>
            <a:pPr marL="466725" lvl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1F1F1F"/>
              </a:buClr>
              <a:buSzPts val="1650"/>
              <a:buFont typeface="+mj-lt"/>
              <a:buAutoNum type="arabicPeriod"/>
            </a:pPr>
            <a:r>
              <a:rPr lang="en" sz="1650" dirty="0">
                <a:solidFill>
                  <a:srgbClr val="1F1F1F"/>
                </a:solidFill>
                <a:highlight>
                  <a:srgbClr val="FFFF00"/>
                </a:highlight>
              </a:rPr>
              <a:t>Protopathic bias</a:t>
            </a:r>
            <a:endParaRPr sz="1650" dirty="0">
              <a:solidFill>
                <a:srgbClr val="1F1F1F"/>
              </a:solidFill>
              <a:highlight>
                <a:srgbClr val="FFFF00"/>
              </a:highlight>
            </a:endParaRPr>
          </a:p>
          <a:p>
            <a:pPr marL="800100" lvl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 typeface="+mj-lt"/>
              <a:buAutoNum type="arabicPeriod"/>
            </a:pPr>
            <a:endParaRPr sz="1650" dirty="0">
              <a:solidFill>
                <a:srgbClr val="1F1F1F"/>
              </a:solidFill>
              <a:highlight>
                <a:srgbClr val="FFFF00"/>
              </a:highlight>
            </a:endParaRPr>
          </a:p>
          <a:p>
            <a:pPr marL="466725" lvl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1F1F1F"/>
              </a:buClr>
              <a:buSzPts val="1650"/>
              <a:buFont typeface="+mj-lt"/>
              <a:buAutoNum type="arabicPeriod"/>
            </a:pPr>
            <a:r>
              <a:rPr lang="en" sz="1650" dirty="0">
                <a:solidFill>
                  <a:srgbClr val="1F1F1F"/>
                </a:solidFill>
                <a:highlight>
                  <a:srgbClr val="FFFF00"/>
                </a:highlight>
              </a:rPr>
              <a:t>Immeasurable time bias</a:t>
            </a:r>
            <a:endParaRPr sz="1650" dirty="0">
              <a:solidFill>
                <a:srgbClr val="1F1F1F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3"/>
          <p:cNvSpPr txBox="1">
            <a:spLocks noGrp="1"/>
          </p:cNvSpPr>
          <p:nvPr>
            <p:ph type="ctrTitle"/>
          </p:nvPr>
        </p:nvSpPr>
        <p:spPr>
          <a:xfrm>
            <a:off x="156525" y="279875"/>
            <a:ext cx="6535200" cy="5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Recall Bias</a:t>
            </a:r>
            <a:endParaRPr sz="2400">
              <a:solidFill>
                <a:srgbClr val="3D85C6"/>
              </a:solidFill>
            </a:endParaRPr>
          </a:p>
        </p:txBody>
      </p:sp>
      <p:pic>
        <p:nvPicPr>
          <p:cNvPr id="347" name="Google Shape;34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3"/>
          <p:cNvSpPr txBox="1">
            <a:spLocks noGrp="1"/>
          </p:cNvSpPr>
          <p:nvPr>
            <p:ph type="subTitle" idx="1"/>
          </p:nvPr>
        </p:nvSpPr>
        <p:spPr>
          <a:xfrm>
            <a:off x="203250" y="960000"/>
            <a:ext cx="8737500" cy="36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1F1F1F"/>
                </a:solidFill>
              </a:rPr>
              <a:t>It mainly occurs in survey-based research in which one group recalls more information regarding exposure or outcome than the other groups.</a:t>
            </a:r>
            <a:endParaRPr sz="165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65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1F1F1F"/>
                </a:solidFill>
              </a:rPr>
              <a:t>Back to the paracetamol and birth defect example, who would recall more information to what kind of drugs they used during pregnancy?</a:t>
            </a:r>
            <a:endParaRPr sz="165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65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50" i="1">
                <a:solidFill>
                  <a:srgbClr val="1F1F1F"/>
                </a:solidFill>
                <a:highlight>
                  <a:srgbClr val="FFFF00"/>
                </a:highlight>
              </a:rPr>
              <a:t>1- The group with birth defects (cases)</a:t>
            </a:r>
            <a:endParaRPr sz="1650" i="1">
              <a:solidFill>
                <a:srgbClr val="1F1F1F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" sz="1650" i="1">
                <a:solidFill>
                  <a:srgbClr val="1F1F1F"/>
                </a:solidFill>
                <a:highlight>
                  <a:srgbClr val="FFFF00"/>
                </a:highlight>
              </a:rPr>
              <a:t>2- The group without birth defects (control)</a:t>
            </a:r>
            <a:endParaRPr sz="1650" i="1">
              <a:solidFill>
                <a:srgbClr val="1F1F1F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1700" y="1241850"/>
            <a:ext cx="8737500" cy="3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sz="2000" dirty="0">
                <a:solidFill>
                  <a:srgbClr val="000000"/>
                </a:solidFill>
              </a:rPr>
              <a:t>On their X and snapchat accounts, the CNN reported that a recent study showed that drinking coffee may cause cancer.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highlight>
                  <a:srgbClr val="FFFF00"/>
                </a:highlight>
              </a:rPr>
              <a:t>Chance?</a:t>
            </a:r>
            <a:r>
              <a:rPr lang="en" sz="2000" dirty="0">
                <a:solidFill>
                  <a:srgbClr val="000000"/>
                </a:solidFill>
              </a:rPr>
              <a:t> 		      </a:t>
            </a:r>
            <a:r>
              <a:rPr lang="en" sz="2000" dirty="0">
                <a:solidFill>
                  <a:srgbClr val="000000"/>
                </a:solidFill>
                <a:highlight>
                  <a:srgbClr val="FFFF00"/>
                </a:highlight>
              </a:rPr>
              <a:t>Bias?</a:t>
            </a:r>
            <a:r>
              <a:rPr lang="en" sz="2000" dirty="0">
                <a:solidFill>
                  <a:srgbClr val="000000"/>
                </a:solidFill>
              </a:rPr>
              <a:t>		</a:t>
            </a:r>
            <a:r>
              <a:rPr lang="en" sz="2000" dirty="0">
                <a:solidFill>
                  <a:srgbClr val="000000"/>
                </a:solidFill>
                <a:highlight>
                  <a:srgbClr val="FFFF00"/>
                </a:highlight>
              </a:rPr>
              <a:t>Causal?</a:t>
            </a:r>
            <a:endParaRPr sz="2000" dirty="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156525" y="279875"/>
            <a:ext cx="5083500" cy="5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Chance, bias and causality</a:t>
            </a:r>
            <a:endParaRPr sz="2400">
              <a:solidFill>
                <a:srgbClr val="3D85C6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3109300" y="2940836"/>
            <a:ext cx="1113000" cy="17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507625" y="2940836"/>
            <a:ext cx="1113000" cy="17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2086400" y="3343961"/>
            <a:ext cx="184200" cy="5619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4745175" y="3343961"/>
            <a:ext cx="184200" cy="5619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3366400" y="2725736"/>
            <a:ext cx="598800" cy="2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5764725" y="2725736"/>
            <a:ext cx="598800" cy="2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1622000" y="3950711"/>
            <a:ext cx="1113000" cy="2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4166925" y="3950711"/>
            <a:ext cx="1340700" cy="2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Epidemiology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451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>
            <a:spLocks noGrp="1"/>
          </p:cNvSpPr>
          <p:nvPr>
            <p:ph type="ctrTitle"/>
          </p:nvPr>
        </p:nvSpPr>
        <p:spPr>
          <a:xfrm>
            <a:off x="156525" y="279875"/>
            <a:ext cx="6535200" cy="5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Protopathic Bias</a:t>
            </a:r>
            <a:endParaRPr sz="2400">
              <a:solidFill>
                <a:srgbClr val="3D85C6"/>
              </a:solidFill>
            </a:endParaRPr>
          </a:p>
        </p:txBody>
      </p:sp>
      <p:pic>
        <p:nvPicPr>
          <p:cNvPr id="355" name="Google Shape;35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4"/>
          <p:cNvSpPr txBox="1">
            <a:spLocks noGrp="1"/>
          </p:cNvSpPr>
          <p:nvPr>
            <p:ph type="subTitle" idx="1"/>
          </p:nvPr>
        </p:nvSpPr>
        <p:spPr>
          <a:xfrm>
            <a:off x="203250" y="960000"/>
            <a:ext cx="8737500" cy="36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50" dirty="0">
                <a:solidFill>
                  <a:srgbClr val="1F1F1F"/>
                </a:solidFill>
              </a:rPr>
              <a:t>It occurs when the initiation of a medication (exposure) is in response to an early symptom of the outcome under study.</a:t>
            </a:r>
            <a:endParaRPr sz="165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65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  <a:buNone/>
            </a:pPr>
            <a:endParaRPr sz="1650" dirty="0">
              <a:solidFill>
                <a:srgbClr val="1F1F1F"/>
              </a:solidFill>
            </a:endParaRPr>
          </a:p>
        </p:txBody>
      </p:sp>
      <p:pic>
        <p:nvPicPr>
          <p:cNvPr id="358" name="Google Shape;35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1748" y="2239513"/>
            <a:ext cx="3460000" cy="2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F9392B-2C8D-6347-BA2B-4A9880E6DB40}"/>
              </a:ext>
            </a:extLst>
          </p:cNvPr>
          <p:cNvSpPr/>
          <p:nvPr/>
        </p:nvSpPr>
        <p:spPr>
          <a:xfrm>
            <a:off x="2354093" y="2782111"/>
            <a:ext cx="1906621" cy="1712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6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>
            <a:spLocks noGrp="1"/>
          </p:cNvSpPr>
          <p:nvPr>
            <p:ph type="ctrTitle"/>
          </p:nvPr>
        </p:nvSpPr>
        <p:spPr>
          <a:xfrm>
            <a:off x="156525" y="279875"/>
            <a:ext cx="6535200" cy="5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Protopathic Bias</a:t>
            </a:r>
            <a:endParaRPr sz="2400">
              <a:solidFill>
                <a:srgbClr val="3D85C6"/>
              </a:solidFill>
            </a:endParaRPr>
          </a:p>
        </p:txBody>
      </p:sp>
      <p:pic>
        <p:nvPicPr>
          <p:cNvPr id="355" name="Google Shape;35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4"/>
          <p:cNvSpPr txBox="1">
            <a:spLocks noGrp="1"/>
          </p:cNvSpPr>
          <p:nvPr>
            <p:ph type="subTitle" idx="1"/>
          </p:nvPr>
        </p:nvSpPr>
        <p:spPr>
          <a:xfrm>
            <a:off x="203250" y="960000"/>
            <a:ext cx="8737500" cy="36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50" dirty="0">
                <a:solidFill>
                  <a:srgbClr val="1F1F1F"/>
                </a:solidFill>
              </a:rPr>
              <a:t>It occurs when the initiation of a medication (exposure) is in response to an early symptom of the outcome under study.</a:t>
            </a:r>
            <a:endParaRPr sz="165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65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  <a:buNone/>
            </a:pPr>
            <a:endParaRPr sz="1650" dirty="0">
              <a:solidFill>
                <a:srgbClr val="1F1F1F"/>
              </a:solidFill>
            </a:endParaRPr>
          </a:p>
        </p:txBody>
      </p:sp>
      <p:pic>
        <p:nvPicPr>
          <p:cNvPr id="358" name="Google Shape;35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1748" y="2239513"/>
            <a:ext cx="3460000" cy="2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6"/>
          <p:cNvSpPr txBox="1">
            <a:spLocks noGrp="1"/>
          </p:cNvSpPr>
          <p:nvPr>
            <p:ph type="ctrTitle"/>
          </p:nvPr>
        </p:nvSpPr>
        <p:spPr>
          <a:xfrm>
            <a:off x="156525" y="279875"/>
            <a:ext cx="6535200" cy="5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Immeasurable time bias</a:t>
            </a:r>
            <a:endParaRPr sz="2400">
              <a:solidFill>
                <a:srgbClr val="3D85C6"/>
              </a:solidFill>
            </a:endParaRPr>
          </a:p>
        </p:txBody>
      </p:sp>
      <p:pic>
        <p:nvPicPr>
          <p:cNvPr id="373" name="Google Shape;37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6"/>
          <p:cNvSpPr txBox="1">
            <a:spLocks noGrp="1"/>
          </p:cNvSpPr>
          <p:nvPr>
            <p:ph type="subTitle" idx="1"/>
          </p:nvPr>
        </p:nvSpPr>
        <p:spPr>
          <a:xfrm>
            <a:off x="203250" y="960000"/>
            <a:ext cx="8737500" cy="110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" sz="1650" dirty="0">
                <a:solidFill>
                  <a:srgbClr val="1F1F1F"/>
                </a:solidFill>
              </a:rPr>
              <a:t>It refers to a period of time during follow-up, during which a subject cannot be recognized as being exposed.</a:t>
            </a:r>
            <a:endParaRPr sz="1650" dirty="0">
              <a:solidFill>
                <a:srgbClr val="1F1F1F"/>
              </a:solidFill>
            </a:endParaRPr>
          </a:p>
        </p:txBody>
      </p:sp>
      <p:sp>
        <p:nvSpPr>
          <p:cNvPr id="376" name="Google Shape;376;p46"/>
          <p:cNvSpPr txBox="1">
            <a:spLocks noGrp="1"/>
          </p:cNvSpPr>
          <p:nvPr>
            <p:ph type="subTitle" idx="1"/>
          </p:nvPr>
        </p:nvSpPr>
        <p:spPr>
          <a:xfrm>
            <a:off x="203250" y="2616138"/>
            <a:ext cx="4368900" cy="1733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" sz="1650" dirty="0">
                <a:solidFill>
                  <a:srgbClr val="1F1F1F"/>
                </a:solidFill>
              </a:rPr>
              <a:t>For example, we would like to evaluate the association between inhaled corticosteroids and death in a case-control study. However, we have only outpatients data, which means patients admission data are not available.</a:t>
            </a:r>
            <a:endParaRPr sz="1650" dirty="0">
              <a:solidFill>
                <a:srgbClr val="1F1F1F"/>
              </a:solidFill>
            </a:endParaRPr>
          </a:p>
        </p:txBody>
      </p:sp>
      <p:pic>
        <p:nvPicPr>
          <p:cNvPr id="377" name="Google Shape;377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6875" y="2065162"/>
            <a:ext cx="3744296" cy="253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7"/>
          <p:cNvSpPr txBox="1">
            <a:spLocks noGrp="1"/>
          </p:cNvSpPr>
          <p:nvPr>
            <p:ph type="ctrTitle"/>
          </p:nvPr>
        </p:nvSpPr>
        <p:spPr>
          <a:xfrm>
            <a:off x="156525" y="279875"/>
            <a:ext cx="6535200" cy="5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How to prevent measurement bias</a:t>
            </a:r>
            <a:endParaRPr sz="2400">
              <a:solidFill>
                <a:srgbClr val="3D85C6"/>
              </a:solidFill>
            </a:endParaRPr>
          </a:p>
        </p:txBody>
      </p:sp>
      <p:pic>
        <p:nvPicPr>
          <p:cNvPr id="383" name="Google Shape;38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7"/>
          <p:cNvSpPr txBox="1">
            <a:spLocks noGrp="1"/>
          </p:cNvSpPr>
          <p:nvPr>
            <p:ph type="subTitle" idx="1"/>
          </p:nvPr>
        </p:nvSpPr>
        <p:spPr>
          <a:xfrm>
            <a:off x="203250" y="960000"/>
            <a:ext cx="8737500" cy="110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Use reliable and validated measurement tools.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Primary data could help minimizing the measurement bias such as immeasurable time bias.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  <a:buNone/>
            </a:pPr>
            <a:endParaRPr sz="1650" dirty="0"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8"/>
          <p:cNvSpPr txBox="1">
            <a:spLocks noGrp="1"/>
          </p:cNvSpPr>
          <p:nvPr>
            <p:ph type="ctrTitle"/>
          </p:nvPr>
        </p:nvSpPr>
        <p:spPr>
          <a:xfrm>
            <a:off x="156525" y="279875"/>
            <a:ext cx="6535200" cy="5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Final remarks</a:t>
            </a:r>
            <a:endParaRPr sz="2400">
              <a:solidFill>
                <a:srgbClr val="3D85C6"/>
              </a:solidFill>
            </a:endParaRPr>
          </a:p>
        </p:txBody>
      </p:sp>
      <p:pic>
        <p:nvPicPr>
          <p:cNvPr id="391" name="Google Shape;39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8"/>
          <p:cNvSpPr txBox="1">
            <a:spLocks noGrp="1"/>
          </p:cNvSpPr>
          <p:nvPr>
            <p:ph type="subTitle" idx="1"/>
          </p:nvPr>
        </p:nvSpPr>
        <p:spPr>
          <a:xfrm>
            <a:off x="203250" y="960000"/>
            <a:ext cx="8737500" cy="110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1F1F1F"/>
                </a:solidFill>
              </a:rPr>
              <a:t>Observational studies are important; yet, it requires comprehensive critical thinking in all stages.</a:t>
            </a:r>
            <a:endParaRPr sz="165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65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1F1F1F"/>
                </a:solidFill>
              </a:rPr>
              <a:t>Good observational studies address potential biases (</a:t>
            </a:r>
            <a:r>
              <a:rPr lang="en" sz="1650" b="1" i="1">
                <a:solidFill>
                  <a:srgbClr val="1F1F1F"/>
                </a:solidFill>
                <a:highlight>
                  <a:srgbClr val="FFFF00"/>
                </a:highlight>
              </a:rPr>
              <a:t>all observational studies have biases</a:t>
            </a:r>
            <a:r>
              <a:rPr lang="en" sz="1650">
                <a:solidFill>
                  <a:srgbClr val="1F1F1F"/>
                </a:solidFill>
              </a:rPr>
              <a:t>)</a:t>
            </a:r>
            <a:endParaRPr sz="165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65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1F1F1F"/>
                </a:solidFill>
              </a:rPr>
              <a:t>It is advised to think through biases during protocol writing; it is a teamwork effort.</a:t>
            </a:r>
            <a:endParaRPr sz="165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65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  <a:buNone/>
            </a:pPr>
            <a:endParaRPr sz="1650"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9"/>
          <p:cNvSpPr txBox="1">
            <a:spLocks noGrp="1"/>
          </p:cNvSpPr>
          <p:nvPr>
            <p:ph type="ctrTitle"/>
          </p:nvPr>
        </p:nvSpPr>
        <p:spPr>
          <a:xfrm>
            <a:off x="311700" y="1423125"/>
            <a:ext cx="8520600" cy="9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3D85C6"/>
                </a:solidFill>
              </a:rPr>
              <a:t>Thank you</a:t>
            </a:r>
            <a:endParaRPr sz="3200" dirty="0">
              <a:solidFill>
                <a:srgbClr val="3D85C6"/>
              </a:solidFill>
            </a:endParaRPr>
          </a:p>
        </p:txBody>
      </p:sp>
      <p:sp>
        <p:nvSpPr>
          <p:cNvPr id="399" name="Google Shape;399;p49"/>
          <p:cNvSpPr txBox="1">
            <a:spLocks noGrp="1"/>
          </p:cNvSpPr>
          <p:nvPr>
            <p:ph type="subTitle" idx="1"/>
          </p:nvPr>
        </p:nvSpPr>
        <p:spPr>
          <a:xfrm>
            <a:off x="311700" y="29103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For questions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rgbClr val="0070C0"/>
                </a:solidFill>
              </a:rPr>
              <a:t>yalbogami@ksu.edu.sa</a:t>
            </a:r>
            <a:endParaRPr sz="2000" dirty="0">
              <a:solidFill>
                <a:srgbClr val="0070C0"/>
              </a:solidFill>
            </a:endParaRPr>
          </a:p>
        </p:txBody>
      </p:sp>
      <p:pic>
        <p:nvPicPr>
          <p:cNvPr id="400" name="Google Shape;40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 rot="-3280706">
            <a:off x="4048542" y="2725573"/>
            <a:ext cx="1072532" cy="1070124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0" name="Google Shape;80;p15"/>
          <p:cNvGrpSpPr/>
          <p:nvPr/>
        </p:nvGrpSpPr>
        <p:grpSpPr>
          <a:xfrm>
            <a:off x="4824465" y="2556318"/>
            <a:ext cx="976530" cy="2212097"/>
            <a:chOff x="4863169" y="1697911"/>
            <a:chExt cx="1205146" cy="2729637"/>
          </a:xfrm>
        </p:grpSpPr>
        <p:sp>
          <p:nvSpPr>
            <p:cNvPr id="82" name="Google Shape;82;p15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avLst/>
              <a:gdLst/>
              <a:ahLst/>
              <a:cxnLst/>
              <a:rect l="l" t="t" r="r" b="b"/>
              <a:pathLst>
                <a:path w="440" h="194" extrusionOk="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rgbClr val="307BF3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 txBox="1"/>
            <p:nvPr/>
          </p:nvSpPr>
          <p:spPr>
            <a:xfrm rot="-3779231">
              <a:off x="4472727" y="2887749"/>
              <a:ext cx="1991458" cy="563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Measurement Bias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" name="Google Shape;84;p15"/>
          <p:cNvGrpSpPr/>
          <p:nvPr/>
        </p:nvGrpSpPr>
        <p:grpSpPr>
          <a:xfrm>
            <a:off x="3695350" y="1812019"/>
            <a:ext cx="1771380" cy="1450753"/>
            <a:chOff x="3469719" y="779476"/>
            <a:chExt cx="2186080" cy="1790169"/>
          </a:xfrm>
        </p:grpSpPr>
        <p:sp>
          <p:nvSpPr>
            <p:cNvPr id="86" name="Google Shape;86;p15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avLst/>
              <a:gdLst/>
              <a:ahLst/>
              <a:cxnLst/>
              <a:rect l="l" t="t" r="r" b="b"/>
              <a:pathLst>
                <a:path w="288" h="352" extrusionOk="0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rgbClr val="0D5DDF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 txBox="1"/>
            <p:nvPr/>
          </p:nvSpPr>
          <p:spPr>
            <a:xfrm>
              <a:off x="3782825" y="1153125"/>
              <a:ext cx="15780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Confounding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2949969" y="3025641"/>
            <a:ext cx="2066608" cy="1343012"/>
            <a:chOff x="2549835" y="2277037"/>
            <a:chExt cx="2550423" cy="1657221"/>
          </a:xfrm>
        </p:grpSpPr>
        <p:sp>
          <p:nvSpPr>
            <p:cNvPr id="90" name="Google Shape;90;p15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avLst/>
              <a:gdLst/>
              <a:ahLst/>
              <a:cxnLst/>
              <a:rect l="l" t="t" r="r" b="b"/>
              <a:pathLst>
                <a:path w="254" h="411" extrusionOk="0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rgbClr val="0944A1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 txBox="1"/>
            <p:nvPr/>
          </p:nvSpPr>
          <p:spPr>
            <a:xfrm rot="3725110" flipH="1">
              <a:off x="2866277" y="2863871"/>
              <a:ext cx="1577671" cy="563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Selection Bias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311700" y="1089450"/>
            <a:ext cx="8737500" cy="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Generally, biases can be classified into one of the following types:</a:t>
            </a:r>
            <a:endParaRPr sz="2000">
              <a:solidFill>
                <a:srgbClr val="000000"/>
              </a:solidFill>
              <a:highlight>
                <a:schemeClr val="accent6"/>
              </a:highlight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6525" y="279875"/>
            <a:ext cx="5083500" cy="5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Bias in epidemiology</a:t>
            </a:r>
            <a:endParaRPr sz="24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>
            <a:spLocks noGrp="1"/>
          </p:cNvSpPr>
          <p:nvPr>
            <p:ph type="ctrTitle"/>
          </p:nvPr>
        </p:nvSpPr>
        <p:spPr>
          <a:xfrm>
            <a:off x="2030250" y="2387425"/>
            <a:ext cx="5083500" cy="5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3D85C6"/>
                </a:solidFill>
              </a:rPr>
              <a:t>Confounding</a:t>
            </a:r>
            <a:endParaRPr sz="35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ctrTitle"/>
          </p:nvPr>
        </p:nvSpPr>
        <p:spPr>
          <a:xfrm>
            <a:off x="156525" y="279875"/>
            <a:ext cx="5083500" cy="5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Confounding</a:t>
            </a:r>
            <a:endParaRPr sz="2400">
              <a:solidFill>
                <a:srgbClr val="3D85C6"/>
              </a:solidFill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>
            <a:spLocks noGrp="1"/>
          </p:cNvSpPr>
          <p:nvPr>
            <p:ph type="subTitle" idx="1"/>
          </p:nvPr>
        </p:nvSpPr>
        <p:spPr>
          <a:xfrm>
            <a:off x="311700" y="1089450"/>
            <a:ext cx="87375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Confounding is defined as a distorted relationship between two variables caused by a third variable. A confounder is the variable that distorts the association between two variables.</a:t>
            </a:r>
            <a:endParaRPr sz="2000" dirty="0">
              <a:solidFill>
                <a:srgbClr val="000000"/>
              </a:solidFill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4625" y="2571947"/>
            <a:ext cx="974825" cy="9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3034825" y="2971172"/>
            <a:ext cx="2814900" cy="17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67500" y="2728147"/>
            <a:ext cx="662450" cy="6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148875-F7A5-624E-B8C6-CCBC310016CF}"/>
              </a:ext>
            </a:extLst>
          </p:cNvPr>
          <p:cNvSpPr txBox="1"/>
          <p:nvPr/>
        </p:nvSpPr>
        <p:spPr>
          <a:xfrm>
            <a:off x="6056026" y="4317167"/>
            <a:ext cx="29305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100" dirty="0">
                <a:solidFill>
                  <a:srgbClr val="FF0000"/>
                </a:solidFill>
              </a:rPr>
              <a:t>Does being a firefighter </a:t>
            </a:r>
            <a:r>
              <a:rPr lang="en-US" sz="1100" b="1" dirty="0">
                <a:solidFill>
                  <a:srgbClr val="FF0000"/>
                </a:solidFill>
              </a:rPr>
              <a:t>decrease</a:t>
            </a:r>
            <a:r>
              <a:rPr lang="en-US" sz="1100" dirty="0">
                <a:solidFill>
                  <a:srgbClr val="FF0000"/>
                </a:solidFill>
              </a:rPr>
              <a:t> your risk of developing heart diseases?</a:t>
            </a:r>
          </a:p>
        </p:txBody>
      </p:sp>
      <p:sp>
        <p:nvSpPr>
          <p:cNvPr id="10" name="Google Shape;109;p17">
            <a:extLst>
              <a:ext uri="{FF2B5EF4-FFF2-40B4-BE49-F238E27FC236}">
                <a16:creationId xmlns:a16="http://schemas.microsoft.com/office/drawing/2014/main" id="{5CC11333-4175-0A41-8AB5-30A395F387F0}"/>
              </a:ext>
            </a:extLst>
          </p:cNvPr>
          <p:cNvSpPr txBox="1">
            <a:spLocks/>
          </p:cNvSpPr>
          <p:nvPr/>
        </p:nvSpPr>
        <p:spPr>
          <a:xfrm>
            <a:off x="311700" y="3682750"/>
            <a:ext cx="87375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/>
            <a:r>
              <a:rPr lang="en-US" sz="2000" i="1" dirty="0">
                <a:solidFill>
                  <a:schemeClr val="dk1"/>
                </a:solidFill>
                <a:highlight>
                  <a:srgbClr val="FFFF00"/>
                </a:highlight>
              </a:rPr>
              <a:t>A study found that being a firefighter was associated with less heart disease</a:t>
            </a:r>
            <a:r>
              <a:rPr lang="en-US" sz="2000" i="1" dirty="0">
                <a:solidFill>
                  <a:schemeClr val="dk1"/>
                </a:solidFill>
              </a:rPr>
              <a:t> compared to the general community they serve.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build="p"/>
      <p:bldP spid="111" grpId="0" animBg="1"/>
      <p:bldP spid="2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ctrTitle"/>
          </p:nvPr>
        </p:nvSpPr>
        <p:spPr>
          <a:xfrm>
            <a:off x="156525" y="279875"/>
            <a:ext cx="5083500" cy="5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Confounding</a:t>
            </a:r>
            <a:endParaRPr sz="2400">
              <a:solidFill>
                <a:srgbClr val="3D85C6"/>
              </a:solidFill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>
            <a:spLocks noGrp="1"/>
          </p:cNvSpPr>
          <p:nvPr>
            <p:ph type="subTitle" idx="1"/>
          </p:nvPr>
        </p:nvSpPr>
        <p:spPr>
          <a:xfrm>
            <a:off x="225925" y="3448175"/>
            <a:ext cx="87375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The association was distorted by a third variable. </a:t>
            </a:r>
            <a:r>
              <a:rPr lang="en" sz="2000">
                <a:solidFill>
                  <a:srgbClr val="000000"/>
                </a:solidFill>
                <a:highlight>
                  <a:srgbClr val="FFFF00"/>
                </a:highlight>
              </a:rPr>
              <a:t>Being physically fit increases your chance to get accepted into organizations that provide firefighting services; it also prevents heart diseases.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3225" y="2038550"/>
            <a:ext cx="974825" cy="9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/>
          <p:nvPr/>
        </p:nvSpPr>
        <p:spPr>
          <a:xfrm>
            <a:off x="3187225" y="2437775"/>
            <a:ext cx="2814900" cy="17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3700" y="2194750"/>
            <a:ext cx="662450" cy="6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/>
          <p:nvPr/>
        </p:nvSpPr>
        <p:spPr>
          <a:xfrm rot="3502816">
            <a:off x="3618304" y="1351495"/>
            <a:ext cx="184253" cy="111660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3863275" y="1241700"/>
            <a:ext cx="1462800" cy="2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Fitness</a:t>
            </a:r>
            <a:endParaRPr dirty="0"/>
          </a:p>
        </p:txBody>
      </p:sp>
      <p:sp>
        <p:nvSpPr>
          <p:cNvPr id="126" name="Google Shape;126;p18"/>
          <p:cNvSpPr/>
          <p:nvPr/>
        </p:nvSpPr>
        <p:spPr>
          <a:xfrm rot="-3454736">
            <a:off x="5389271" y="1351478"/>
            <a:ext cx="184095" cy="111664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4427575" y="2275325"/>
            <a:ext cx="334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0000"/>
                </a:solidFill>
              </a:rPr>
              <a:t>X</a:t>
            </a:r>
            <a:endParaRPr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ctrTitle"/>
          </p:nvPr>
        </p:nvSpPr>
        <p:spPr>
          <a:xfrm>
            <a:off x="156525" y="279875"/>
            <a:ext cx="5083500" cy="5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Confounding</a:t>
            </a:r>
            <a:endParaRPr sz="2400">
              <a:solidFill>
                <a:srgbClr val="3D85C6"/>
              </a:solidFill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>
            <a:spLocks noGrp="1"/>
          </p:cNvSpPr>
          <p:nvPr>
            <p:ph type="subTitle" idx="1"/>
          </p:nvPr>
        </p:nvSpPr>
        <p:spPr>
          <a:xfrm>
            <a:off x="203250" y="1089975"/>
            <a:ext cx="87375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Does drinking coffee cause cancer?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Observational studies have shown that coffee consumption may increase the risk of having cancer. 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chemeClr val="lt1"/>
                </a:highlight>
              </a:rPr>
              <a:t>Is the association </a:t>
            </a:r>
            <a:r>
              <a:rPr lang="en" sz="2000">
                <a:solidFill>
                  <a:srgbClr val="000000"/>
                </a:solidFill>
                <a:highlight>
                  <a:srgbClr val="FFFF00"/>
                </a:highlight>
              </a:rPr>
              <a:t>TRUE (causal)</a:t>
            </a:r>
            <a:r>
              <a:rPr lang="en" sz="2000">
                <a:solidFill>
                  <a:srgbClr val="000000"/>
                </a:solidFill>
              </a:rPr>
              <a:t> or </a:t>
            </a:r>
            <a:r>
              <a:rPr lang="en" sz="2000">
                <a:solidFill>
                  <a:srgbClr val="000000"/>
                </a:solidFill>
                <a:highlight>
                  <a:srgbClr val="EA9999"/>
                </a:highlight>
              </a:rPr>
              <a:t>FALSE (biased)</a:t>
            </a:r>
            <a:r>
              <a:rPr lang="en" sz="2000">
                <a:solidFill>
                  <a:srgbClr val="000000"/>
                </a:solidFill>
              </a:rPr>
              <a:t>?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3025" y="1730900"/>
            <a:ext cx="645795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1643</Words>
  <Application>Microsoft Macintosh PowerPoint</Application>
  <PresentationFormat>On-screen Show (16:9)</PresentationFormat>
  <Paragraphs>342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Roboto</vt:lpstr>
      <vt:lpstr>Arial</vt:lpstr>
      <vt:lpstr>Simple Light</vt:lpstr>
      <vt:lpstr>Bias in Clinical Research</vt:lpstr>
      <vt:lpstr>Objectives</vt:lpstr>
      <vt:lpstr>Recap</vt:lpstr>
      <vt:lpstr>Chance, bias and causality</vt:lpstr>
      <vt:lpstr>Bias in epidemiology</vt:lpstr>
      <vt:lpstr>Confounding</vt:lpstr>
      <vt:lpstr>Confounding</vt:lpstr>
      <vt:lpstr>Confounding</vt:lpstr>
      <vt:lpstr>Confounding</vt:lpstr>
      <vt:lpstr>Confounding</vt:lpstr>
      <vt:lpstr>Confounding</vt:lpstr>
      <vt:lpstr>Confounding</vt:lpstr>
      <vt:lpstr>Confounding</vt:lpstr>
      <vt:lpstr>Confounding</vt:lpstr>
      <vt:lpstr>Confounding</vt:lpstr>
      <vt:lpstr>Confounding in pharmacoepidemiology</vt:lpstr>
      <vt:lpstr>Confounding in pharmacoepidemiology</vt:lpstr>
      <vt:lpstr>Confounding in pharmacoepidemiology</vt:lpstr>
      <vt:lpstr>Confounding in pharmacoepidemiology</vt:lpstr>
      <vt:lpstr>How to think of potential confounders in my study?</vt:lpstr>
      <vt:lpstr>Confounding Criteria</vt:lpstr>
      <vt:lpstr>Addressing Confounding</vt:lpstr>
      <vt:lpstr>Addressing Confounding </vt:lpstr>
      <vt:lpstr>Addressing Confounding (Design stage)</vt:lpstr>
      <vt:lpstr>Addressing Confounding (Analysis stage)</vt:lpstr>
      <vt:lpstr>Addressing Confounding</vt:lpstr>
      <vt:lpstr>Addressing Confounding</vt:lpstr>
      <vt:lpstr>Selection Bias</vt:lpstr>
      <vt:lpstr>What is selection bias?</vt:lpstr>
      <vt:lpstr>What is selection bias?</vt:lpstr>
      <vt:lpstr>What is selection bias?</vt:lpstr>
      <vt:lpstr>Self-Selection Bias</vt:lpstr>
      <vt:lpstr>Prevalent User Bias</vt:lpstr>
      <vt:lpstr>Non-Responders bias</vt:lpstr>
      <vt:lpstr>How to prevent selection bias?</vt:lpstr>
      <vt:lpstr>Measurement Bias (or information Bias)</vt:lpstr>
      <vt:lpstr>Measurement Bias</vt:lpstr>
      <vt:lpstr>Major Types of Measurement Bias</vt:lpstr>
      <vt:lpstr>Recall Bias</vt:lpstr>
      <vt:lpstr>Protopathic Bias</vt:lpstr>
      <vt:lpstr>Protopathic Bias</vt:lpstr>
      <vt:lpstr>Immeasurable time bias</vt:lpstr>
      <vt:lpstr>How to prevent measurement bias</vt:lpstr>
      <vt:lpstr>Final remarks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Bias in Clinical Research</dc:title>
  <cp:lastModifiedBy>Yasser Albogami</cp:lastModifiedBy>
  <cp:revision>17</cp:revision>
  <dcterms:modified xsi:type="dcterms:W3CDTF">2023-10-15T18:41:31Z</dcterms:modified>
</cp:coreProperties>
</file>