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4134" r:id="rId2"/>
    <p:sldId id="302" r:id="rId3"/>
    <p:sldId id="303" r:id="rId4"/>
    <p:sldId id="596" r:id="rId5"/>
    <p:sldId id="506" r:id="rId6"/>
    <p:sldId id="281" r:id="rId7"/>
    <p:sldId id="291" r:id="rId8"/>
    <p:sldId id="292" r:id="rId9"/>
    <p:sldId id="293" r:id="rId10"/>
    <p:sldId id="294" r:id="rId11"/>
    <p:sldId id="295" r:id="rId12"/>
    <p:sldId id="298" r:id="rId13"/>
    <p:sldId id="299" r:id="rId14"/>
    <p:sldId id="282" r:id="rId15"/>
    <p:sldId id="4133" r:id="rId16"/>
    <p:sldId id="599" r:id="rId17"/>
    <p:sldId id="4102" r:id="rId18"/>
    <p:sldId id="4095" r:id="rId19"/>
    <p:sldId id="4097" r:id="rId20"/>
    <p:sldId id="4098" r:id="rId21"/>
    <p:sldId id="4131" r:id="rId22"/>
    <p:sldId id="301" r:id="rId23"/>
    <p:sldId id="4109" r:id="rId24"/>
    <p:sldId id="4110" r:id="rId25"/>
    <p:sldId id="4111" r:id="rId26"/>
    <p:sldId id="4112" r:id="rId27"/>
    <p:sldId id="4113" r:id="rId28"/>
    <p:sldId id="4093" r:id="rId29"/>
    <p:sldId id="4116" r:id="rId30"/>
    <p:sldId id="4117" r:id="rId31"/>
    <p:sldId id="4114" r:id="rId32"/>
    <p:sldId id="4119" r:id="rId33"/>
    <p:sldId id="4118" r:id="rId34"/>
    <p:sldId id="4121" r:id="rId35"/>
    <p:sldId id="4120" r:id="rId36"/>
    <p:sldId id="4122" r:id="rId37"/>
    <p:sldId id="4080" r:id="rId38"/>
    <p:sldId id="4123" r:id="rId39"/>
    <p:sldId id="4124" r:id="rId40"/>
    <p:sldId id="4125" r:id="rId41"/>
    <p:sldId id="4126" r:id="rId42"/>
    <p:sldId id="4127" r:id="rId43"/>
    <p:sldId id="4128" r:id="rId44"/>
    <p:sldId id="4129" r:id="rId45"/>
    <p:sldId id="4132" r:id="rId46"/>
    <p:sldId id="4130" r:id="rId4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4306"/>
    <a:srgbClr val="B40085"/>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3485" autoAdjust="0"/>
  </p:normalViewPr>
  <p:slideViewPr>
    <p:cSldViewPr>
      <p:cViewPr varScale="1">
        <p:scale>
          <a:sx n="74" d="100"/>
          <a:sy n="74" d="100"/>
        </p:scale>
        <p:origin x="892" y="52"/>
      </p:cViewPr>
      <p:guideLst>
        <p:guide orient="horz" pos="2880"/>
        <p:guide pos="2160"/>
      </p:guideLst>
    </p:cSldViewPr>
  </p:slideViewPr>
  <p:outlineViewPr>
    <p:cViewPr>
      <p:scale>
        <a:sx n="33" d="100"/>
        <a:sy n="33" d="100"/>
      </p:scale>
      <p:origin x="0" y="-818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CAC8C5-020A-4B70-A314-A1A6A25EF5B5}"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010FAA55-1027-49A7-86FA-15BD7BC00ED3}">
      <dgm:prSet/>
      <dgm:spPr/>
      <dgm:t>
        <a:bodyPr/>
        <a:lstStyle/>
        <a:p>
          <a:pPr>
            <a:lnSpc>
              <a:spcPct val="100000"/>
            </a:lnSpc>
          </a:pPr>
          <a:r>
            <a:rPr lang="en-US" baseline="0" dirty="0">
              <a:latin typeface="Arial" panose="020B0604020202020204" pitchFamily="34" charset="0"/>
              <a:cs typeface="Arial" panose="020B0604020202020204" pitchFamily="34" charset="0"/>
            </a:rPr>
            <a:t>Promote research aims: knowledge, truth, and avoiding errors</a:t>
          </a:r>
          <a:endParaRPr lang="en-US" dirty="0">
            <a:latin typeface="Arial" panose="020B0604020202020204" pitchFamily="34" charset="0"/>
            <a:cs typeface="Arial" panose="020B0604020202020204" pitchFamily="34" charset="0"/>
          </a:endParaRPr>
        </a:p>
      </dgm:t>
    </dgm:pt>
    <dgm:pt modelId="{3D8F333C-0C6D-445C-A8B0-56CD940E46A1}" type="parTrans" cxnId="{3AA4BD1E-6806-4114-9D9A-D8A1B93FF3AD}">
      <dgm:prSet/>
      <dgm:spPr/>
      <dgm:t>
        <a:bodyPr/>
        <a:lstStyle/>
        <a:p>
          <a:endParaRPr lang="en-US"/>
        </a:p>
      </dgm:t>
    </dgm:pt>
    <dgm:pt modelId="{F4EB014F-7351-412D-B48A-17F329A4022B}" type="sibTrans" cxnId="{3AA4BD1E-6806-4114-9D9A-D8A1B93FF3AD}">
      <dgm:prSet/>
      <dgm:spPr/>
      <dgm:t>
        <a:bodyPr/>
        <a:lstStyle/>
        <a:p>
          <a:endParaRPr lang="en-US"/>
        </a:p>
      </dgm:t>
    </dgm:pt>
    <dgm:pt modelId="{BD94DA15-008E-4042-8E99-1DEEC22292B0}">
      <dgm:prSet/>
      <dgm:spPr/>
      <dgm:t>
        <a:bodyPr/>
        <a:lstStyle/>
        <a:p>
          <a:pPr>
            <a:lnSpc>
              <a:spcPct val="100000"/>
            </a:lnSpc>
          </a:pPr>
          <a:r>
            <a:rPr lang="en-US" baseline="0" dirty="0">
              <a:latin typeface="Arial" panose="020B0604020202020204" pitchFamily="34" charset="0"/>
              <a:cs typeface="Arial" panose="020B0604020202020204" pitchFamily="34" charset="0"/>
            </a:rPr>
            <a:t>Promote values: trust, accountability, respect, and fairness</a:t>
          </a:r>
          <a:endParaRPr lang="en-US" dirty="0">
            <a:latin typeface="Arial" panose="020B0604020202020204" pitchFamily="34" charset="0"/>
            <a:cs typeface="Arial" panose="020B0604020202020204" pitchFamily="34" charset="0"/>
          </a:endParaRPr>
        </a:p>
      </dgm:t>
    </dgm:pt>
    <dgm:pt modelId="{2463E566-3FCF-484C-9AA8-04BCA419A69C}" type="parTrans" cxnId="{0BBF4BB5-94A0-467B-B2D4-FE746051E0A3}">
      <dgm:prSet/>
      <dgm:spPr/>
      <dgm:t>
        <a:bodyPr/>
        <a:lstStyle/>
        <a:p>
          <a:endParaRPr lang="en-US"/>
        </a:p>
      </dgm:t>
    </dgm:pt>
    <dgm:pt modelId="{DCA12919-BDC4-4D5A-9D2A-49297E37E5EF}" type="sibTrans" cxnId="{0BBF4BB5-94A0-467B-B2D4-FE746051E0A3}">
      <dgm:prSet/>
      <dgm:spPr/>
      <dgm:t>
        <a:bodyPr/>
        <a:lstStyle/>
        <a:p>
          <a:endParaRPr lang="en-US"/>
        </a:p>
      </dgm:t>
    </dgm:pt>
    <dgm:pt modelId="{056C13FC-8EC8-433D-96AF-4FE9B9081DF1}">
      <dgm:prSet/>
      <dgm:spPr/>
      <dgm:t>
        <a:bodyPr/>
        <a:lstStyle/>
        <a:p>
          <a:pPr>
            <a:lnSpc>
              <a:spcPct val="100000"/>
            </a:lnSpc>
          </a:pPr>
          <a:r>
            <a:rPr lang="en-US" baseline="0" dirty="0">
              <a:latin typeface="Arial" panose="020B0604020202020204" pitchFamily="34" charset="0"/>
              <a:cs typeface="Arial" panose="020B0604020202020204" pitchFamily="34" charset="0"/>
            </a:rPr>
            <a:t>Promote moral/social values: human rights, animal welfare, public health, and safety</a:t>
          </a:r>
          <a:endParaRPr lang="en-US" dirty="0">
            <a:latin typeface="Arial" panose="020B0604020202020204" pitchFamily="34" charset="0"/>
            <a:cs typeface="Arial" panose="020B0604020202020204" pitchFamily="34" charset="0"/>
          </a:endParaRPr>
        </a:p>
      </dgm:t>
    </dgm:pt>
    <dgm:pt modelId="{166D046D-CE28-4BD7-928D-D3998AE0FF0A}" type="parTrans" cxnId="{89A65A97-D88A-4343-955C-6DA1306F677D}">
      <dgm:prSet/>
      <dgm:spPr/>
      <dgm:t>
        <a:bodyPr/>
        <a:lstStyle/>
        <a:p>
          <a:endParaRPr lang="en-US"/>
        </a:p>
      </dgm:t>
    </dgm:pt>
    <dgm:pt modelId="{CA911294-0531-4A58-88CD-416254C94332}" type="sibTrans" cxnId="{89A65A97-D88A-4343-955C-6DA1306F677D}">
      <dgm:prSet/>
      <dgm:spPr/>
      <dgm:t>
        <a:bodyPr/>
        <a:lstStyle/>
        <a:p>
          <a:endParaRPr lang="en-US"/>
        </a:p>
      </dgm:t>
    </dgm:pt>
    <dgm:pt modelId="{232F9AAF-FEBF-4BC3-B802-8F0D75CCE8B2}">
      <dgm:prSet/>
      <dgm:spPr/>
      <dgm:t>
        <a:bodyPr/>
        <a:lstStyle/>
        <a:p>
          <a:pPr>
            <a:lnSpc>
              <a:spcPct val="100000"/>
            </a:lnSpc>
          </a:pPr>
          <a:r>
            <a:rPr lang="en-US" baseline="0" dirty="0">
              <a:latin typeface="Arial" panose="020B0604020202020204" pitchFamily="34" charset="0"/>
              <a:cs typeface="Arial" panose="020B0604020202020204" pitchFamily="34" charset="0"/>
            </a:rPr>
            <a:t>Ensure researchers can be held accountable to the public</a:t>
          </a:r>
          <a:endParaRPr lang="en-US" dirty="0">
            <a:latin typeface="Arial" panose="020B0604020202020204" pitchFamily="34" charset="0"/>
            <a:cs typeface="Arial" panose="020B0604020202020204" pitchFamily="34" charset="0"/>
          </a:endParaRPr>
        </a:p>
      </dgm:t>
    </dgm:pt>
    <dgm:pt modelId="{B19F2702-6C14-442A-B70A-4FF9E0AEF0C6}" type="parTrans" cxnId="{AAA4B08C-C48A-479E-BDE2-E991E378968F}">
      <dgm:prSet/>
      <dgm:spPr/>
      <dgm:t>
        <a:bodyPr/>
        <a:lstStyle/>
        <a:p>
          <a:endParaRPr lang="en-US"/>
        </a:p>
      </dgm:t>
    </dgm:pt>
    <dgm:pt modelId="{F00B91A2-A9BB-4F84-92CE-6C217C4EC1B9}" type="sibTrans" cxnId="{AAA4B08C-C48A-479E-BDE2-E991E378968F}">
      <dgm:prSet/>
      <dgm:spPr/>
      <dgm:t>
        <a:bodyPr/>
        <a:lstStyle/>
        <a:p>
          <a:endParaRPr lang="en-US"/>
        </a:p>
      </dgm:t>
    </dgm:pt>
    <dgm:pt modelId="{361FAB4D-D5CD-45B6-96A9-710454E69549}" type="pres">
      <dgm:prSet presAssocID="{85CAC8C5-020A-4B70-A314-A1A6A25EF5B5}" presName="root" presStyleCnt="0">
        <dgm:presLayoutVars>
          <dgm:dir/>
          <dgm:resizeHandles val="exact"/>
        </dgm:presLayoutVars>
      </dgm:prSet>
      <dgm:spPr/>
    </dgm:pt>
    <dgm:pt modelId="{45F889A8-691F-451C-8ADD-BCE711373263}" type="pres">
      <dgm:prSet presAssocID="{010FAA55-1027-49A7-86FA-15BD7BC00ED3}" presName="compNode" presStyleCnt="0"/>
      <dgm:spPr/>
    </dgm:pt>
    <dgm:pt modelId="{28BA23EC-5C43-4AB5-BB3B-34A2ADBEDD9C}" type="pres">
      <dgm:prSet presAssocID="{010FAA55-1027-49A7-86FA-15BD7BC00ED3}" presName="bgRect" presStyleLbl="bgShp" presStyleIdx="0" presStyleCnt="4"/>
      <dgm:spPr/>
    </dgm:pt>
    <dgm:pt modelId="{7AB74C98-68AF-4222-8ECD-B8014F94169A}" type="pres">
      <dgm:prSet presAssocID="{010FAA55-1027-49A7-86FA-15BD7BC00E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141FA67C-17C8-4946-9D87-583CDF61F00B}" type="pres">
      <dgm:prSet presAssocID="{010FAA55-1027-49A7-86FA-15BD7BC00ED3}" presName="spaceRect" presStyleCnt="0"/>
      <dgm:spPr/>
    </dgm:pt>
    <dgm:pt modelId="{A8F8FFE9-034D-4B96-8CC7-3DED484A3552}" type="pres">
      <dgm:prSet presAssocID="{010FAA55-1027-49A7-86FA-15BD7BC00ED3}" presName="parTx" presStyleLbl="revTx" presStyleIdx="0" presStyleCnt="4">
        <dgm:presLayoutVars>
          <dgm:chMax val="0"/>
          <dgm:chPref val="0"/>
        </dgm:presLayoutVars>
      </dgm:prSet>
      <dgm:spPr/>
    </dgm:pt>
    <dgm:pt modelId="{8C00964D-BFB5-4167-B940-1152C9BD0C57}" type="pres">
      <dgm:prSet presAssocID="{F4EB014F-7351-412D-B48A-17F329A4022B}" presName="sibTrans" presStyleCnt="0"/>
      <dgm:spPr/>
    </dgm:pt>
    <dgm:pt modelId="{E3A48CCC-25E7-40AC-B4E5-9A6DE8DB22C1}" type="pres">
      <dgm:prSet presAssocID="{BD94DA15-008E-4042-8E99-1DEEC22292B0}" presName="compNode" presStyleCnt="0"/>
      <dgm:spPr/>
    </dgm:pt>
    <dgm:pt modelId="{C77F2204-364A-4B68-AD96-E6A79585ECB1}" type="pres">
      <dgm:prSet presAssocID="{BD94DA15-008E-4042-8E99-1DEEC22292B0}" presName="bgRect" presStyleLbl="bgShp" presStyleIdx="1" presStyleCnt="4"/>
      <dgm:spPr/>
    </dgm:pt>
    <dgm:pt modelId="{CCB36510-725E-4C22-938D-C0489BC78F9E}" type="pres">
      <dgm:prSet presAssocID="{BD94DA15-008E-4042-8E99-1DEEC22292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Success"/>
        </a:ext>
      </dgm:extLst>
    </dgm:pt>
    <dgm:pt modelId="{00E359C0-DBC1-4A1D-96EC-63981AE62B63}" type="pres">
      <dgm:prSet presAssocID="{BD94DA15-008E-4042-8E99-1DEEC22292B0}" presName="spaceRect" presStyleCnt="0"/>
      <dgm:spPr/>
    </dgm:pt>
    <dgm:pt modelId="{68E22946-82D5-4D71-A79B-28D4F6EA3A58}" type="pres">
      <dgm:prSet presAssocID="{BD94DA15-008E-4042-8E99-1DEEC22292B0}" presName="parTx" presStyleLbl="revTx" presStyleIdx="1" presStyleCnt="4">
        <dgm:presLayoutVars>
          <dgm:chMax val="0"/>
          <dgm:chPref val="0"/>
        </dgm:presLayoutVars>
      </dgm:prSet>
      <dgm:spPr/>
    </dgm:pt>
    <dgm:pt modelId="{7557E623-5001-4354-A877-65C2954E548B}" type="pres">
      <dgm:prSet presAssocID="{DCA12919-BDC4-4D5A-9D2A-49297E37E5EF}" presName="sibTrans" presStyleCnt="0"/>
      <dgm:spPr/>
    </dgm:pt>
    <dgm:pt modelId="{8B6D052A-5091-4B53-97EA-6920A47A31D2}" type="pres">
      <dgm:prSet presAssocID="{056C13FC-8EC8-433D-96AF-4FE9B9081DF1}" presName="compNode" presStyleCnt="0"/>
      <dgm:spPr/>
    </dgm:pt>
    <dgm:pt modelId="{9F5607F1-EE0F-4484-8778-7E4B3F9FC1F0}" type="pres">
      <dgm:prSet presAssocID="{056C13FC-8EC8-433D-96AF-4FE9B9081DF1}" presName="bgRect" presStyleLbl="bgShp" presStyleIdx="2" presStyleCnt="4"/>
      <dgm:spPr/>
    </dgm:pt>
    <dgm:pt modelId="{13B5DF4A-1071-4906-B48E-B2041592CD4D}" type="pres">
      <dgm:prSet presAssocID="{056C13FC-8EC8-433D-96AF-4FE9B9081DF1}"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cales of justice outline"/>
        </a:ext>
      </dgm:extLst>
    </dgm:pt>
    <dgm:pt modelId="{89B266D6-ACC6-49B4-AFB7-EADB4D038DCA}" type="pres">
      <dgm:prSet presAssocID="{056C13FC-8EC8-433D-96AF-4FE9B9081DF1}" presName="spaceRect" presStyleCnt="0"/>
      <dgm:spPr/>
    </dgm:pt>
    <dgm:pt modelId="{8A07E967-AE9A-44C4-92FD-168A6C79A2A8}" type="pres">
      <dgm:prSet presAssocID="{056C13FC-8EC8-433D-96AF-4FE9B9081DF1}" presName="parTx" presStyleLbl="revTx" presStyleIdx="2" presStyleCnt="4">
        <dgm:presLayoutVars>
          <dgm:chMax val="0"/>
          <dgm:chPref val="0"/>
        </dgm:presLayoutVars>
      </dgm:prSet>
      <dgm:spPr/>
    </dgm:pt>
    <dgm:pt modelId="{79F339A3-4740-46FE-8ECE-4FC436A9ADEE}" type="pres">
      <dgm:prSet presAssocID="{CA911294-0531-4A58-88CD-416254C94332}" presName="sibTrans" presStyleCnt="0"/>
      <dgm:spPr/>
    </dgm:pt>
    <dgm:pt modelId="{D4DF3634-9171-4B2B-ABD3-D70A2FF428ED}" type="pres">
      <dgm:prSet presAssocID="{232F9AAF-FEBF-4BC3-B802-8F0D75CCE8B2}" presName="compNode" presStyleCnt="0"/>
      <dgm:spPr/>
    </dgm:pt>
    <dgm:pt modelId="{0407FE43-CD11-4503-9A25-B399C8B2919C}" type="pres">
      <dgm:prSet presAssocID="{232F9AAF-FEBF-4BC3-B802-8F0D75CCE8B2}" presName="bgRect" presStyleLbl="bgShp" presStyleIdx="3" presStyleCnt="4"/>
      <dgm:spPr/>
    </dgm:pt>
    <dgm:pt modelId="{339B115F-4B51-4F75-B96E-4A9B2AEC1723}" type="pres">
      <dgm:prSet presAssocID="{232F9AAF-FEBF-4BC3-B802-8F0D75CCE8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a:ext>
      </dgm:extLst>
    </dgm:pt>
    <dgm:pt modelId="{BE2C3D7E-3201-4919-921C-DCECA48DB35C}" type="pres">
      <dgm:prSet presAssocID="{232F9AAF-FEBF-4BC3-B802-8F0D75CCE8B2}" presName="spaceRect" presStyleCnt="0"/>
      <dgm:spPr/>
    </dgm:pt>
    <dgm:pt modelId="{4684348A-B476-4401-8518-CCFBFD30E3F3}" type="pres">
      <dgm:prSet presAssocID="{232F9AAF-FEBF-4BC3-B802-8F0D75CCE8B2}" presName="parTx" presStyleLbl="revTx" presStyleIdx="3" presStyleCnt="4">
        <dgm:presLayoutVars>
          <dgm:chMax val="0"/>
          <dgm:chPref val="0"/>
        </dgm:presLayoutVars>
      </dgm:prSet>
      <dgm:spPr/>
    </dgm:pt>
  </dgm:ptLst>
  <dgm:cxnLst>
    <dgm:cxn modelId="{094DE00A-BBE2-44B7-81F7-58270818F195}" type="presOf" srcId="{056C13FC-8EC8-433D-96AF-4FE9B9081DF1}" destId="{8A07E967-AE9A-44C4-92FD-168A6C79A2A8}" srcOrd="0" destOrd="0" presId="urn:microsoft.com/office/officeart/2018/2/layout/IconVerticalSolidList"/>
    <dgm:cxn modelId="{3AA4BD1E-6806-4114-9D9A-D8A1B93FF3AD}" srcId="{85CAC8C5-020A-4B70-A314-A1A6A25EF5B5}" destId="{010FAA55-1027-49A7-86FA-15BD7BC00ED3}" srcOrd="0" destOrd="0" parTransId="{3D8F333C-0C6D-445C-A8B0-56CD940E46A1}" sibTransId="{F4EB014F-7351-412D-B48A-17F329A4022B}"/>
    <dgm:cxn modelId="{3990FF40-81CA-4BF4-9CB1-ACF59EC55550}" type="presOf" srcId="{232F9AAF-FEBF-4BC3-B802-8F0D75CCE8B2}" destId="{4684348A-B476-4401-8518-CCFBFD30E3F3}" srcOrd="0" destOrd="0" presId="urn:microsoft.com/office/officeart/2018/2/layout/IconVerticalSolidList"/>
    <dgm:cxn modelId="{F6079B5E-5174-4966-B0B3-94877EF2886C}" type="presOf" srcId="{BD94DA15-008E-4042-8E99-1DEEC22292B0}" destId="{68E22946-82D5-4D71-A79B-28D4F6EA3A58}" srcOrd="0" destOrd="0" presId="urn:microsoft.com/office/officeart/2018/2/layout/IconVerticalSolidList"/>
    <dgm:cxn modelId="{9CCD3A8C-6ED0-4D9F-A5BF-EB4406AE6936}" type="presOf" srcId="{010FAA55-1027-49A7-86FA-15BD7BC00ED3}" destId="{A8F8FFE9-034D-4B96-8CC7-3DED484A3552}" srcOrd="0" destOrd="0" presId="urn:microsoft.com/office/officeart/2018/2/layout/IconVerticalSolidList"/>
    <dgm:cxn modelId="{AAA4B08C-C48A-479E-BDE2-E991E378968F}" srcId="{85CAC8C5-020A-4B70-A314-A1A6A25EF5B5}" destId="{232F9AAF-FEBF-4BC3-B802-8F0D75CCE8B2}" srcOrd="3" destOrd="0" parTransId="{B19F2702-6C14-442A-B70A-4FF9E0AEF0C6}" sibTransId="{F00B91A2-A9BB-4F84-92CE-6C217C4EC1B9}"/>
    <dgm:cxn modelId="{89A65A97-D88A-4343-955C-6DA1306F677D}" srcId="{85CAC8C5-020A-4B70-A314-A1A6A25EF5B5}" destId="{056C13FC-8EC8-433D-96AF-4FE9B9081DF1}" srcOrd="2" destOrd="0" parTransId="{166D046D-CE28-4BD7-928D-D3998AE0FF0A}" sibTransId="{CA911294-0531-4A58-88CD-416254C94332}"/>
    <dgm:cxn modelId="{21C401A8-F9EA-4A7D-98AA-3906AC0A002A}" type="presOf" srcId="{85CAC8C5-020A-4B70-A314-A1A6A25EF5B5}" destId="{361FAB4D-D5CD-45B6-96A9-710454E69549}" srcOrd="0" destOrd="0" presId="urn:microsoft.com/office/officeart/2018/2/layout/IconVerticalSolidList"/>
    <dgm:cxn modelId="{0BBF4BB5-94A0-467B-B2D4-FE746051E0A3}" srcId="{85CAC8C5-020A-4B70-A314-A1A6A25EF5B5}" destId="{BD94DA15-008E-4042-8E99-1DEEC22292B0}" srcOrd="1" destOrd="0" parTransId="{2463E566-3FCF-484C-9AA8-04BCA419A69C}" sibTransId="{DCA12919-BDC4-4D5A-9D2A-49297E37E5EF}"/>
    <dgm:cxn modelId="{D4293C09-9B87-4B02-9E46-42C248875908}" type="presParOf" srcId="{361FAB4D-D5CD-45B6-96A9-710454E69549}" destId="{45F889A8-691F-451C-8ADD-BCE711373263}" srcOrd="0" destOrd="0" presId="urn:microsoft.com/office/officeart/2018/2/layout/IconVerticalSolidList"/>
    <dgm:cxn modelId="{4A5EB466-1850-4042-9D65-D8A9F6C18920}" type="presParOf" srcId="{45F889A8-691F-451C-8ADD-BCE711373263}" destId="{28BA23EC-5C43-4AB5-BB3B-34A2ADBEDD9C}" srcOrd="0" destOrd="0" presId="urn:microsoft.com/office/officeart/2018/2/layout/IconVerticalSolidList"/>
    <dgm:cxn modelId="{32D1F6C1-DF43-467B-887D-1444881FB863}" type="presParOf" srcId="{45F889A8-691F-451C-8ADD-BCE711373263}" destId="{7AB74C98-68AF-4222-8ECD-B8014F94169A}" srcOrd="1" destOrd="0" presId="urn:microsoft.com/office/officeart/2018/2/layout/IconVerticalSolidList"/>
    <dgm:cxn modelId="{BC78136D-036F-4A92-BEB4-9783CB7CF3B9}" type="presParOf" srcId="{45F889A8-691F-451C-8ADD-BCE711373263}" destId="{141FA67C-17C8-4946-9D87-583CDF61F00B}" srcOrd="2" destOrd="0" presId="urn:microsoft.com/office/officeart/2018/2/layout/IconVerticalSolidList"/>
    <dgm:cxn modelId="{A12BFCB6-0CB6-48AC-9F9E-98EBEEA0C3A3}" type="presParOf" srcId="{45F889A8-691F-451C-8ADD-BCE711373263}" destId="{A8F8FFE9-034D-4B96-8CC7-3DED484A3552}" srcOrd="3" destOrd="0" presId="urn:microsoft.com/office/officeart/2018/2/layout/IconVerticalSolidList"/>
    <dgm:cxn modelId="{F3B2DF8E-B262-4CED-B884-D1ACE9A3023C}" type="presParOf" srcId="{361FAB4D-D5CD-45B6-96A9-710454E69549}" destId="{8C00964D-BFB5-4167-B940-1152C9BD0C57}" srcOrd="1" destOrd="0" presId="urn:microsoft.com/office/officeart/2018/2/layout/IconVerticalSolidList"/>
    <dgm:cxn modelId="{CAE5380C-DA9D-4336-97BB-D5463BAB8BD5}" type="presParOf" srcId="{361FAB4D-D5CD-45B6-96A9-710454E69549}" destId="{E3A48CCC-25E7-40AC-B4E5-9A6DE8DB22C1}" srcOrd="2" destOrd="0" presId="urn:microsoft.com/office/officeart/2018/2/layout/IconVerticalSolidList"/>
    <dgm:cxn modelId="{AAA7170E-0FF0-4E52-90CC-8344328C300C}" type="presParOf" srcId="{E3A48CCC-25E7-40AC-B4E5-9A6DE8DB22C1}" destId="{C77F2204-364A-4B68-AD96-E6A79585ECB1}" srcOrd="0" destOrd="0" presId="urn:microsoft.com/office/officeart/2018/2/layout/IconVerticalSolidList"/>
    <dgm:cxn modelId="{88239263-5037-4071-81A0-A0780A0BEBDE}" type="presParOf" srcId="{E3A48CCC-25E7-40AC-B4E5-9A6DE8DB22C1}" destId="{CCB36510-725E-4C22-938D-C0489BC78F9E}" srcOrd="1" destOrd="0" presId="urn:microsoft.com/office/officeart/2018/2/layout/IconVerticalSolidList"/>
    <dgm:cxn modelId="{59BC52CE-31A4-4C72-BC9B-DA4AA117F36C}" type="presParOf" srcId="{E3A48CCC-25E7-40AC-B4E5-9A6DE8DB22C1}" destId="{00E359C0-DBC1-4A1D-96EC-63981AE62B63}" srcOrd="2" destOrd="0" presId="urn:microsoft.com/office/officeart/2018/2/layout/IconVerticalSolidList"/>
    <dgm:cxn modelId="{C5D318EE-1AC8-4CB4-AEFA-A31B671585D1}" type="presParOf" srcId="{E3A48CCC-25E7-40AC-B4E5-9A6DE8DB22C1}" destId="{68E22946-82D5-4D71-A79B-28D4F6EA3A58}" srcOrd="3" destOrd="0" presId="urn:microsoft.com/office/officeart/2018/2/layout/IconVerticalSolidList"/>
    <dgm:cxn modelId="{65B601DD-8049-4CFA-8F8C-189A87B0A020}" type="presParOf" srcId="{361FAB4D-D5CD-45B6-96A9-710454E69549}" destId="{7557E623-5001-4354-A877-65C2954E548B}" srcOrd="3" destOrd="0" presId="urn:microsoft.com/office/officeart/2018/2/layout/IconVerticalSolidList"/>
    <dgm:cxn modelId="{17F24294-F8C5-4A58-9238-05F700040955}" type="presParOf" srcId="{361FAB4D-D5CD-45B6-96A9-710454E69549}" destId="{8B6D052A-5091-4B53-97EA-6920A47A31D2}" srcOrd="4" destOrd="0" presId="urn:microsoft.com/office/officeart/2018/2/layout/IconVerticalSolidList"/>
    <dgm:cxn modelId="{F31469C8-B576-4BC8-AE64-C6FD8816D858}" type="presParOf" srcId="{8B6D052A-5091-4B53-97EA-6920A47A31D2}" destId="{9F5607F1-EE0F-4484-8778-7E4B3F9FC1F0}" srcOrd="0" destOrd="0" presId="urn:microsoft.com/office/officeart/2018/2/layout/IconVerticalSolidList"/>
    <dgm:cxn modelId="{B2A3FE39-0FC2-4566-B512-FE600AC98477}" type="presParOf" srcId="{8B6D052A-5091-4B53-97EA-6920A47A31D2}" destId="{13B5DF4A-1071-4906-B48E-B2041592CD4D}" srcOrd="1" destOrd="0" presId="urn:microsoft.com/office/officeart/2018/2/layout/IconVerticalSolidList"/>
    <dgm:cxn modelId="{DAF66113-A539-4040-9B75-BA57C6DF20D0}" type="presParOf" srcId="{8B6D052A-5091-4B53-97EA-6920A47A31D2}" destId="{89B266D6-ACC6-49B4-AFB7-EADB4D038DCA}" srcOrd="2" destOrd="0" presId="urn:microsoft.com/office/officeart/2018/2/layout/IconVerticalSolidList"/>
    <dgm:cxn modelId="{13F40276-F599-4367-87D6-378B27454BA5}" type="presParOf" srcId="{8B6D052A-5091-4B53-97EA-6920A47A31D2}" destId="{8A07E967-AE9A-44C4-92FD-168A6C79A2A8}" srcOrd="3" destOrd="0" presId="urn:microsoft.com/office/officeart/2018/2/layout/IconVerticalSolidList"/>
    <dgm:cxn modelId="{8A93ADBA-5D16-4E02-890E-B74A2E592929}" type="presParOf" srcId="{361FAB4D-D5CD-45B6-96A9-710454E69549}" destId="{79F339A3-4740-46FE-8ECE-4FC436A9ADEE}" srcOrd="5" destOrd="0" presId="urn:microsoft.com/office/officeart/2018/2/layout/IconVerticalSolidList"/>
    <dgm:cxn modelId="{A6523E74-ABC3-4CC8-82A8-4711297AB655}" type="presParOf" srcId="{361FAB4D-D5CD-45B6-96A9-710454E69549}" destId="{D4DF3634-9171-4B2B-ABD3-D70A2FF428ED}" srcOrd="6" destOrd="0" presId="urn:microsoft.com/office/officeart/2018/2/layout/IconVerticalSolidList"/>
    <dgm:cxn modelId="{4D955482-0DCA-4EBF-B743-F515F801FDD7}" type="presParOf" srcId="{D4DF3634-9171-4B2B-ABD3-D70A2FF428ED}" destId="{0407FE43-CD11-4503-9A25-B399C8B2919C}" srcOrd="0" destOrd="0" presId="urn:microsoft.com/office/officeart/2018/2/layout/IconVerticalSolidList"/>
    <dgm:cxn modelId="{F2F96080-77D1-4540-8A93-A8C7E7F9543A}" type="presParOf" srcId="{D4DF3634-9171-4B2B-ABD3-D70A2FF428ED}" destId="{339B115F-4B51-4F75-B96E-4A9B2AEC1723}" srcOrd="1" destOrd="0" presId="urn:microsoft.com/office/officeart/2018/2/layout/IconVerticalSolidList"/>
    <dgm:cxn modelId="{F6C8D655-1F5D-4A4F-9C20-79CDCBC4C95D}" type="presParOf" srcId="{D4DF3634-9171-4B2B-ABD3-D70A2FF428ED}" destId="{BE2C3D7E-3201-4919-921C-DCECA48DB35C}" srcOrd="2" destOrd="0" presId="urn:microsoft.com/office/officeart/2018/2/layout/IconVerticalSolidList"/>
    <dgm:cxn modelId="{8182C442-E097-473D-A07A-935AE49CE77C}" type="presParOf" srcId="{D4DF3634-9171-4B2B-ABD3-D70A2FF428ED}" destId="{4684348A-B476-4401-8518-CCFBFD30E3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CAC8C5-020A-4B70-A314-A1A6A25EF5B5}"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010FAA55-1027-49A7-86FA-15BD7BC00ED3}">
      <dgm:prSet/>
      <dgm:spPr/>
      <dgm:t>
        <a:bodyPr/>
        <a:lstStyle/>
        <a:p>
          <a:pPr>
            <a:lnSpc>
              <a:spcPct val="100000"/>
            </a:lnSpc>
          </a:pPr>
          <a:r>
            <a:rPr lang="en-US" dirty="0">
              <a:solidFill>
                <a:schemeClr val="tx1">
                  <a:lumMod val="95000"/>
                  <a:lumOff val="5000"/>
                </a:schemeClr>
              </a:solidFill>
              <a:latin typeface="Arial" panose="020B0604020202020204" pitchFamily="34" charset="0"/>
              <a:cs typeface="Arial" panose="020B0604020202020204" pitchFamily="34" charset="0"/>
            </a:rPr>
            <a:t>Prevent / avoid crises to human, animal and the environment</a:t>
          </a:r>
          <a:endParaRPr lang="en-US" dirty="0">
            <a:latin typeface="Arial" panose="020B0604020202020204" pitchFamily="34" charset="0"/>
            <a:cs typeface="Arial" panose="020B0604020202020204" pitchFamily="34" charset="0"/>
          </a:endParaRPr>
        </a:p>
      </dgm:t>
    </dgm:pt>
    <dgm:pt modelId="{3D8F333C-0C6D-445C-A8B0-56CD940E46A1}" type="parTrans" cxnId="{3AA4BD1E-6806-4114-9D9A-D8A1B93FF3AD}">
      <dgm:prSet/>
      <dgm:spPr/>
      <dgm:t>
        <a:bodyPr/>
        <a:lstStyle/>
        <a:p>
          <a:endParaRPr lang="en-US"/>
        </a:p>
      </dgm:t>
    </dgm:pt>
    <dgm:pt modelId="{F4EB014F-7351-412D-B48A-17F329A4022B}" type="sibTrans" cxnId="{3AA4BD1E-6806-4114-9D9A-D8A1B93FF3AD}">
      <dgm:prSet/>
      <dgm:spPr/>
      <dgm:t>
        <a:bodyPr/>
        <a:lstStyle/>
        <a:p>
          <a:endParaRPr lang="en-US"/>
        </a:p>
      </dgm:t>
    </dgm:pt>
    <dgm:pt modelId="{BD94DA15-008E-4042-8E99-1DEEC22292B0}">
      <dgm:prSet/>
      <dgm:spPr/>
      <dgm:t>
        <a:bodyPr/>
        <a:lstStyle/>
        <a:p>
          <a:pPr>
            <a:lnSpc>
              <a:spcPct val="100000"/>
            </a:lnSpc>
          </a:pPr>
          <a:r>
            <a:rPr lang="en-US" dirty="0">
              <a:solidFill>
                <a:schemeClr val="tx1">
                  <a:lumMod val="95000"/>
                  <a:lumOff val="5000"/>
                </a:schemeClr>
              </a:solidFill>
              <a:latin typeface="Arial" panose="020B0604020202020204" pitchFamily="34" charset="0"/>
              <a:cs typeface="Arial" panose="020B0604020202020204" pitchFamily="34" charset="0"/>
            </a:rPr>
            <a:t>Maximizing benefits and minimizing harms</a:t>
          </a:r>
          <a:endParaRPr lang="en-US" dirty="0">
            <a:latin typeface="Arial" panose="020B0604020202020204" pitchFamily="34" charset="0"/>
            <a:cs typeface="Arial" panose="020B0604020202020204" pitchFamily="34" charset="0"/>
          </a:endParaRPr>
        </a:p>
      </dgm:t>
    </dgm:pt>
    <dgm:pt modelId="{2463E566-3FCF-484C-9AA8-04BCA419A69C}" type="parTrans" cxnId="{0BBF4BB5-94A0-467B-B2D4-FE746051E0A3}">
      <dgm:prSet/>
      <dgm:spPr/>
      <dgm:t>
        <a:bodyPr/>
        <a:lstStyle/>
        <a:p>
          <a:endParaRPr lang="en-US"/>
        </a:p>
      </dgm:t>
    </dgm:pt>
    <dgm:pt modelId="{DCA12919-BDC4-4D5A-9D2A-49297E37E5EF}" type="sibTrans" cxnId="{0BBF4BB5-94A0-467B-B2D4-FE746051E0A3}">
      <dgm:prSet/>
      <dgm:spPr/>
      <dgm:t>
        <a:bodyPr/>
        <a:lstStyle/>
        <a:p>
          <a:endParaRPr lang="en-US"/>
        </a:p>
      </dgm:t>
    </dgm:pt>
    <dgm:pt modelId="{361FAB4D-D5CD-45B6-96A9-710454E69549}" type="pres">
      <dgm:prSet presAssocID="{85CAC8C5-020A-4B70-A314-A1A6A25EF5B5}" presName="root" presStyleCnt="0">
        <dgm:presLayoutVars>
          <dgm:dir/>
          <dgm:resizeHandles val="exact"/>
        </dgm:presLayoutVars>
      </dgm:prSet>
      <dgm:spPr/>
    </dgm:pt>
    <dgm:pt modelId="{45F889A8-691F-451C-8ADD-BCE711373263}" type="pres">
      <dgm:prSet presAssocID="{010FAA55-1027-49A7-86FA-15BD7BC00ED3}" presName="compNode" presStyleCnt="0"/>
      <dgm:spPr/>
    </dgm:pt>
    <dgm:pt modelId="{28BA23EC-5C43-4AB5-BB3B-34A2ADBEDD9C}" type="pres">
      <dgm:prSet presAssocID="{010FAA55-1027-49A7-86FA-15BD7BC00ED3}" presName="bgRect" presStyleLbl="bgShp" presStyleIdx="0" presStyleCnt="2"/>
      <dgm:spPr/>
    </dgm:pt>
    <dgm:pt modelId="{7AB74C98-68AF-4222-8ECD-B8014F94169A}" type="pres">
      <dgm:prSet presAssocID="{010FAA55-1027-49A7-86FA-15BD7BC00ED3}"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top outline"/>
        </a:ext>
      </dgm:extLst>
    </dgm:pt>
    <dgm:pt modelId="{141FA67C-17C8-4946-9D87-583CDF61F00B}" type="pres">
      <dgm:prSet presAssocID="{010FAA55-1027-49A7-86FA-15BD7BC00ED3}" presName="spaceRect" presStyleCnt="0"/>
      <dgm:spPr/>
    </dgm:pt>
    <dgm:pt modelId="{A8F8FFE9-034D-4B96-8CC7-3DED484A3552}" type="pres">
      <dgm:prSet presAssocID="{010FAA55-1027-49A7-86FA-15BD7BC00ED3}" presName="parTx" presStyleLbl="revTx" presStyleIdx="0" presStyleCnt="2">
        <dgm:presLayoutVars>
          <dgm:chMax val="0"/>
          <dgm:chPref val="0"/>
        </dgm:presLayoutVars>
      </dgm:prSet>
      <dgm:spPr/>
    </dgm:pt>
    <dgm:pt modelId="{8C00964D-BFB5-4167-B940-1152C9BD0C57}" type="pres">
      <dgm:prSet presAssocID="{F4EB014F-7351-412D-B48A-17F329A4022B}" presName="sibTrans" presStyleCnt="0"/>
      <dgm:spPr/>
    </dgm:pt>
    <dgm:pt modelId="{E3A48CCC-25E7-40AC-B4E5-9A6DE8DB22C1}" type="pres">
      <dgm:prSet presAssocID="{BD94DA15-008E-4042-8E99-1DEEC22292B0}" presName="compNode" presStyleCnt="0"/>
      <dgm:spPr/>
    </dgm:pt>
    <dgm:pt modelId="{C77F2204-364A-4B68-AD96-E6A79585ECB1}" type="pres">
      <dgm:prSet presAssocID="{BD94DA15-008E-4042-8E99-1DEEC22292B0}" presName="bgRect" presStyleLbl="bgShp" presStyleIdx="1" presStyleCnt="2"/>
      <dgm:spPr/>
    </dgm:pt>
    <dgm:pt modelId="{CCB36510-725E-4C22-938D-C0489BC78F9E}" type="pres">
      <dgm:prSet presAssocID="{BD94DA15-008E-4042-8E99-1DEEC22292B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eartbeat with solid fill"/>
        </a:ext>
      </dgm:extLst>
    </dgm:pt>
    <dgm:pt modelId="{00E359C0-DBC1-4A1D-96EC-63981AE62B63}" type="pres">
      <dgm:prSet presAssocID="{BD94DA15-008E-4042-8E99-1DEEC22292B0}" presName="spaceRect" presStyleCnt="0"/>
      <dgm:spPr/>
    </dgm:pt>
    <dgm:pt modelId="{68E22946-82D5-4D71-A79B-28D4F6EA3A58}" type="pres">
      <dgm:prSet presAssocID="{BD94DA15-008E-4042-8E99-1DEEC22292B0}" presName="parTx" presStyleLbl="revTx" presStyleIdx="1" presStyleCnt="2">
        <dgm:presLayoutVars>
          <dgm:chMax val="0"/>
          <dgm:chPref val="0"/>
        </dgm:presLayoutVars>
      </dgm:prSet>
      <dgm:spPr/>
    </dgm:pt>
  </dgm:ptLst>
  <dgm:cxnLst>
    <dgm:cxn modelId="{3AA4BD1E-6806-4114-9D9A-D8A1B93FF3AD}" srcId="{85CAC8C5-020A-4B70-A314-A1A6A25EF5B5}" destId="{010FAA55-1027-49A7-86FA-15BD7BC00ED3}" srcOrd="0" destOrd="0" parTransId="{3D8F333C-0C6D-445C-A8B0-56CD940E46A1}" sibTransId="{F4EB014F-7351-412D-B48A-17F329A4022B}"/>
    <dgm:cxn modelId="{F6079B5E-5174-4966-B0B3-94877EF2886C}" type="presOf" srcId="{BD94DA15-008E-4042-8E99-1DEEC22292B0}" destId="{68E22946-82D5-4D71-A79B-28D4F6EA3A58}" srcOrd="0" destOrd="0" presId="urn:microsoft.com/office/officeart/2018/2/layout/IconVerticalSolidList"/>
    <dgm:cxn modelId="{9CCD3A8C-6ED0-4D9F-A5BF-EB4406AE6936}" type="presOf" srcId="{010FAA55-1027-49A7-86FA-15BD7BC00ED3}" destId="{A8F8FFE9-034D-4B96-8CC7-3DED484A3552}" srcOrd="0" destOrd="0" presId="urn:microsoft.com/office/officeart/2018/2/layout/IconVerticalSolidList"/>
    <dgm:cxn modelId="{21C401A8-F9EA-4A7D-98AA-3906AC0A002A}" type="presOf" srcId="{85CAC8C5-020A-4B70-A314-A1A6A25EF5B5}" destId="{361FAB4D-D5CD-45B6-96A9-710454E69549}" srcOrd="0" destOrd="0" presId="urn:microsoft.com/office/officeart/2018/2/layout/IconVerticalSolidList"/>
    <dgm:cxn modelId="{0BBF4BB5-94A0-467B-B2D4-FE746051E0A3}" srcId="{85CAC8C5-020A-4B70-A314-A1A6A25EF5B5}" destId="{BD94DA15-008E-4042-8E99-1DEEC22292B0}" srcOrd="1" destOrd="0" parTransId="{2463E566-3FCF-484C-9AA8-04BCA419A69C}" sibTransId="{DCA12919-BDC4-4D5A-9D2A-49297E37E5EF}"/>
    <dgm:cxn modelId="{D4293C09-9B87-4B02-9E46-42C248875908}" type="presParOf" srcId="{361FAB4D-D5CD-45B6-96A9-710454E69549}" destId="{45F889A8-691F-451C-8ADD-BCE711373263}" srcOrd="0" destOrd="0" presId="urn:microsoft.com/office/officeart/2018/2/layout/IconVerticalSolidList"/>
    <dgm:cxn modelId="{4A5EB466-1850-4042-9D65-D8A9F6C18920}" type="presParOf" srcId="{45F889A8-691F-451C-8ADD-BCE711373263}" destId="{28BA23EC-5C43-4AB5-BB3B-34A2ADBEDD9C}" srcOrd="0" destOrd="0" presId="urn:microsoft.com/office/officeart/2018/2/layout/IconVerticalSolidList"/>
    <dgm:cxn modelId="{32D1F6C1-DF43-467B-887D-1444881FB863}" type="presParOf" srcId="{45F889A8-691F-451C-8ADD-BCE711373263}" destId="{7AB74C98-68AF-4222-8ECD-B8014F94169A}" srcOrd="1" destOrd="0" presId="urn:microsoft.com/office/officeart/2018/2/layout/IconVerticalSolidList"/>
    <dgm:cxn modelId="{BC78136D-036F-4A92-BEB4-9783CB7CF3B9}" type="presParOf" srcId="{45F889A8-691F-451C-8ADD-BCE711373263}" destId="{141FA67C-17C8-4946-9D87-583CDF61F00B}" srcOrd="2" destOrd="0" presId="urn:microsoft.com/office/officeart/2018/2/layout/IconVerticalSolidList"/>
    <dgm:cxn modelId="{A12BFCB6-0CB6-48AC-9F9E-98EBEEA0C3A3}" type="presParOf" srcId="{45F889A8-691F-451C-8ADD-BCE711373263}" destId="{A8F8FFE9-034D-4B96-8CC7-3DED484A3552}" srcOrd="3" destOrd="0" presId="urn:microsoft.com/office/officeart/2018/2/layout/IconVerticalSolidList"/>
    <dgm:cxn modelId="{F3B2DF8E-B262-4CED-B884-D1ACE9A3023C}" type="presParOf" srcId="{361FAB4D-D5CD-45B6-96A9-710454E69549}" destId="{8C00964D-BFB5-4167-B940-1152C9BD0C57}" srcOrd="1" destOrd="0" presId="urn:microsoft.com/office/officeart/2018/2/layout/IconVerticalSolidList"/>
    <dgm:cxn modelId="{CAE5380C-DA9D-4336-97BB-D5463BAB8BD5}" type="presParOf" srcId="{361FAB4D-D5CD-45B6-96A9-710454E69549}" destId="{E3A48CCC-25E7-40AC-B4E5-9A6DE8DB22C1}" srcOrd="2" destOrd="0" presId="urn:microsoft.com/office/officeart/2018/2/layout/IconVerticalSolidList"/>
    <dgm:cxn modelId="{AAA7170E-0FF0-4E52-90CC-8344328C300C}" type="presParOf" srcId="{E3A48CCC-25E7-40AC-B4E5-9A6DE8DB22C1}" destId="{C77F2204-364A-4B68-AD96-E6A79585ECB1}" srcOrd="0" destOrd="0" presId="urn:microsoft.com/office/officeart/2018/2/layout/IconVerticalSolidList"/>
    <dgm:cxn modelId="{88239263-5037-4071-81A0-A0780A0BEBDE}" type="presParOf" srcId="{E3A48CCC-25E7-40AC-B4E5-9A6DE8DB22C1}" destId="{CCB36510-725E-4C22-938D-C0489BC78F9E}" srcOrd="1" destOrd="0" presId="urn:microsoft.com/office/officeart/2018/2/layout/IconVerticalSolidList"/>
    <dgm:cxn modelId="{59BC52CE-31A4-4C72-BC9B-DA4AA117F36C}" type="presParOf" srcId="{E3A48CCC-25E7-40AC-B4E5-9A6DE8DB22C1}" destId="{00E359C0-DBC1-4A1D-96EC-63981AE62B63}" srcOrd="2" destOrd="0" presId="urn:microsoft.com/office/officeart/2018/2/layout/IconVerticalSolidList"/>
    <dgm:cxn modelId="{C5D318EE-1AC8-4CB4-AEFA-A31B671585D1}" type="presParOf" srcId="{E3A48CCC-25E7-40AC-B4E5-9A6DE8DB22C1}" destId="{68E22946-82D5-4D71-A79B-28D4F6EA3A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1E3A4A-0DF5-47C1-8B1F-CFC8C5A50F9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GB"/>
        </a:p>
      </dgm:t>
    </dgm:pt>
    <dgm:pt modelId="{6325920C-DD42-4BD3-904C-1AD5E7872BC5}">
      <dgm:prSet phldrT="[Text]" custT="1"/>
      <dgm:spPr/>
      <dgm:t>
        <a:bodyPr/>
        <a:lstStyle/>
        <a:p>
          <a:r>
            <a:rPr lang="en-US" sz="1400" b="1" dirty="0"/>
            <a:t>Protocol Development </a:t>
          </a:r>
          <a:endParaRPr lang="en-GB" sz="1400" b="1" dirty="0"/>
        </a:p>
      </dgm:t>
    </dgm:pt>
    <dgm:pt modelId="{F1BA6163-4522-455B-9E4D-1C208282470F}" type="parTrans" cxnId="{824A0474-8785-459C-A703-BCEA256A163D}">
      <dgm:prSet/>
      <dgm:spPr/>
      <dgm:t>
        <a:bodyPr/>
        <a:lstStyle/>
        <a:p>
          <a:endParaRPr lang="en-GB" sz="2000" b="1"/>
        </a:p>
      </dgm:t>
    </dgm:pt>
    <dgm:pt modelId="{25DA7AD6-CDC1-400C-91A1-C8D876A8095B}" type="sibTrans" cxnId="{824A0474-8785-459C-A703-BCEA256A163D}">
      <dgm:prSet/>
      <dgm:spPr/>
      <dgm:t>
        <a:bodyPr/>
        <a:lstStyle/>
        <a:p>
          <a:endParaRPr lang="en-GB" sz="2000" b="1"/>
        </a:p>
      </dgm:t>
    </dgm:pt>
    <dgm:pt modelId="{BF5532F7-3789-4E16-9F81-F9DCB7A2CF38}">
      <dgm:prSet phldrT="[Text]" custT="1"/>
      <dgm:spPr/>
      <dgm:t>
        <a:bodyPr/>
        <a:lstStyle/>
        <a:p>
          <a:r>
            <a:rPr lang="en-US" sz="1400" b="1" dirty="0"/>
            <a:t>Investigational Product Management</a:t>
          </a:r>
          <a:endParaRPr lang="en-GB" sz="1400" b="1" dirty="0"/>
        </a:p>
      </dgm:t>
    </dgm:pt>
    <dgm:pt modelId="{0A289089-5858-4BEB-9145-254AE292B772}" type="parTrans" cxnId="{C4122509-867E-46BD-81BF-957F28798903}">
      <dgm:prSet/>
      <dgm:spPr/>
      <dgm:t>
        <a:bodyPr/>
        <a:lstStyle/>
        <a:p>
          <a:endParaRPr lang="en-GB" sz="2000" b="1"/>
        </a:p>
      </dgm:t>
    </dgm:pt>
    <dgm:pt modelId="{7D05DBD2-D812-4925-8624-E7AAC4995026}" type="sibTrans" cxnId="{C4122509-867E-46BD-81BF-957F28798903}">
      <dgm:prSet/>
      <dgm:spPr/>
      <dgm:t>
        <a:bodyPr/>
        <a:lstStyle/>
        <a:p>
          <a:endParaRPr lang="en-GB" sz="2000" b="1"/>
        </a:p>
      </dgm:t>
    </dgm:pt>
    <dgm:pt modelId="{D186DECE-6D35-4BF6-A3FF-1C983B996D27}">
      <dgm:prSet phldrT="[Text]" custT="1"/>
      <dgm:spPr/>
      <dgm:t>
        <a:bodyPr/>
        <a:lstStyle/>
        <a:p>
          <a:r>
            <a:rPr lang="en-US" sz="1400" b="1" dirty="0"/>
            <a:t>Drug Information</a:t>
          </a:r>
          <a:endParaRPr lang="en-GB" sz="1400" b="1" dirty="0"/>
        </a:p>
      </dgm:t>
    </dgm:pt>
    <dgm:pt modelId="{6B063E7F-A09B-48CA-A356-ABEB0A2BFDE0}" type="parTrans" cxnId="{73F1FD8E-D2CA-4105-A2E5-076BC6A4727E}">
      <dgm:prSet/>
      <dgm:spPr/>
      <dgm:t>
        <a:bodyPr/>
        <a:lstStyle/>
        <a:p>
          <a:endParaRPr lang="en-GB" sz="2000" b="1"/>
        </a:p>
      </dgm:t>
    </dgm:pt>
    <dgm:pt modelId="{6F0A8137-963D-4A7D-A7C7-47352B632398}" type="sibTrans" cxnId="{73F1FD8E-D2CA-4105-A2E5-076BC6A4727E}">
      <dgm:prSet/>
      <dgm:spPr/>
      <dgm:t>
        <a:bodyPr/>
        <a:lstStyle/>
        <a:p>
          <a:endParaRPr lang="en-GB" sz="2000" b="1"/>
        </a:p>
      </dgm:t>
    </dgm:pt>
    <dgm:pt modelId="{E57E4F31-64D7-485E-976F-775855E2EF9D}">
      <dgm:prSet phldrT="[Text]" custT="1"/>
      <dgm:spPr/>
      <dgm:t>
        <a:bodyPr/>
        <a:lstStyle/>
        <a:p>
          <a:r>
            <a:rPr lang="en-US" sz="1400" b="1" dirty="0"/>
            <a:t>Medication Safety</a:t>
          </a:r>
          <a:endParaRPr lang="en-GB" sz="1400" b="1" dirty="0"/>
        </a:p>
      </dgm:t>
    </dgm:pt>
    <dgm:pt modelId="{8ECE5B44-7F4B-49CE-A058-C9EEE381526A}" type="parTrans" cxnId="{922B5EF0-8266-4851-B620-C7CBBD8212EC}">
      <dgm:prSet/>
      <dgm:spPr/>
      <dgm:t>
        <a:bodyPr/>
        <a:lstStyle/>
        <a:p>
          <a:endParaRPr lang="en-GB" sz="2000" b="1"/>
        </a:p>
      </dgm:t>
    </dgm:pt>
    <dgm:pt modelId="{218D08CD-0D71-4690-A38F-5FCDC03F8491}" type="sibTrans" cxnId="{922B5EF0-8266-4851-B620-C7CBBD8212EC}">
      <dgm:prSet/>
      <dgm:spPr/>
      <dgm:t>
        <a:bodyPr/>
        <a:lstStyle/>
        <a:p>
          <a:endParaRPr lang="en-GB" sz="2000" b="1"/>
        </a:p>
      </dgm:t>
    </dgm:pt>
    <dgm:pt modelId="{76FFCD3C-4B12-47FE-9F12-B58349A6A143}">
      <dgm:prSet phldrT="[Text]" custT="1"/>
      <dgm:spPr/>
      <dgm:t>
        <a:bodyPr/>
        <a:lstStyle/>
        <a:p>
          <a:r>
            <a:rPr lang="en-US" sz="1400" b="1" dirty="0"/>
            <a:t>Adherence Monitoring</a:t>
          </a:r>
          <a:endParaRPr lang="en-GB" sz="1400" b="1" dirty="0"/>
        </a:p>
      </dgm:t>
    </dgm:pt>
    <dgm:pt modelId="{1F859641-76C8-492F-8F63-906997CAE0D8}" type="parTrans" cxnId="{0DB227F6-72D5-48F0-A018-37FFDF204EC2}">
      <dgm:prSet/>
      <dgm:spPr/>
      <dgm:t>
        <a:bodyPr/>
        <a:lstStyle/>
        <a:p>
          <a:endParaRPr lang="en-GB" sz="2000" b="1"/>
        </a:p>
      </dgm:t>
    </dgm:pt>
    <dgm:pt modelId="{281DCD59-D1AD-42A2-8B48-B110B59BA163}" type="sibTrans" cxnId="{0DB227F6-72D5-48F0-A018-37FFDF204EC2}">
      <dgm:prSet/>
      <dgm:spPr/>
      <dgm:t>
        <a:bodyPr/>
        <a:lstStyle/>
        <a:p>
          <a:endParaRPr lang="en-GB" sz="2000" b="1"/>
        </a:p>
      </dgm:t>
    </dgm:pt>
    <dgm:pt modelId="{7A91BBC7-EE78-4414-8806-B03C9CF57406}">
      <dgm:prSet phldrT="[Text]" custT="1"/>
      <dgm:spPr/>
      <dgm:t>
        <a:bodyPr/>
        <a:lstStyle/>
        <a:p>
          <a:r>
            <a:rPr lang="en-US" sz="1400" b="1" dirty="0"/>
            <a:t>Pharmacovigilance</a:t>
          </a:r>
          <a:endParaRPr lang="en-GB" sz="1400" b="1" dirty="0"/>
        </a:p>
      </dgm:t>
    </dgm:pt>
    <dgm:pt modelId="{7EFC998F-E0F3-452E-AE80-BB9CD31FB82B}" type="parTrans" cxnId="{F9F7452D-0621-4EDE-81C4-8994363FF9FB}">
      <dgm:prSet/>
      <dgm:spPr/>
      <dgm:t>
        <a:bodyPr/>
        <a:lstStyle/>
        <a:p>
          <a:endParaRPr lang="en-GB" sz="2000" b="1"/>
        </a:p>
      </dgm:t>
    </dgm:pt>
    <dgm:pt modelId="{80AA16A3-7ED0-4486-B150-1A8D4082D542}" type="sibTrans" cxnId="{F9F7452D-0621-4EDE-81C4-8994363FF9FB}">
      <dgm:prSet/>
      <dgm:spPr/>
      <dgm:t>
        <a:bodyPr/>
        <a:lstStyle/>
        <a:p>
          <a:endParaRPr lang="en-GB" sz="2000" b="1"/>
        </a:p>
      </dgm:t>
    </dgm:pt>
    <dgm:pt modelId="{6BFD89CC-F211-4C61-87AA-B5D112DC92DB}" type="pres">
      <dgm:prSet presAssocID="{CF1E3A4A-0DF5-47C1-8B1F-CFC8C5A50F94}" presName="diagram" presStyleCnt="0">
        <dgm:presLayoutVars>
          <dgm:dir/>
          <dgm:resizeHandles val="exact"/>
        </dgm:presLayoutVars>
      </dgm:prSet>
      <dgm:spPr/>
    </dgm:pt>
    <dgm:pt modelId="{7E306EA2-FE65-4375-AE26-7B298FCB4C2C}" type="pres">
      <dgm:prSet presAssocID="{6325920C-DD42-4BD3-904C-1AD5E7872BC5}" presName="node" presStyleLbl="node1" presStyleIdx="0" presStyleCnt="6">
        <dgm:presLayoutVars>
          <dgm:bulletEnabled val="1"/>
        </dgm:presLayoutVars>
      </dgm:prSet>
      <dgm:spPr/>
    </dgm:pt>
    <dgm:pt modelId="{D95D5930-AC09-4346-927B-9B8E2A6651B1}" type="pres">
      <dgm:prSet presAssocID="{25DA7AD6-CDC1-400C-91A1-C8D876A8095B}" presName="sibTrans" presStyleCnt="0"/>
      <dgm:spPr/>
    </dgm:pt>
    <dgm:pt modelId="{7E60145C-A734-4C4C-A3F9-0D7F005C61D3}" type="pres">
      <dgm:prSet presAssocID="{BF5532F7-3789-4E16-9F81-F9DCB7A2CF38}" presName="node" presStyleLbl="node1" presStyleIdx="1" presStyleCnt="6">
        <dgm:presLayoutVars>
          <dgm:bulletEnabled val="1"/>
        </dgm:presLayoutVars>
      </dgm:prSet>
      <dgm:spPr/>
    </dgm:pt>
    <dgm:pt modelId="{594EF5CF-3FF6-4CCA-B674-A3BCF614477A}" type="pres">
      <dgm:prSet presAssocID="{7D05DBD2-D812-4925-8624-E7AAC4995026}" presName="sibTrans" presStyleCnt="0"/>
      <dgm:spPr/>
    </dgm:pt>
    <dgm:pt modelId="{BDF5A719-08A4-4530-910A-AC70EB9451E3}" type="pres">
      <dgm:prSet presAssocID="{D186DECE-6D35-4BF6-A3FF-1C983B996D27}" presName="node" presStyleLbl="node1" presStyleIdx="2" presStyleCnt="6">
        <dgm:presLayoutVars>
          <dgm:bulletEnabled val="1"/>
        </dgm:presLayoutVars>
      </dgm:prSet>
      <dgm:spPr/>
    </dgm:pt>
    <dgm:pt modelId="{518D9018-55F1-46D8-85B9-40022256746E}" type="pres">
      <dgm:prSet presAssocID="{6F0A8137-963D-4A7D-A7C7-47352B632398}" presName="sibTrans" presStyleCnt="0"/>
      <dgm:spPr/>
    </dgm:pt>
    <dgm:pt modelId="{DAC6AF74-895D-4324-95BA-4F29663182E0}" type="pres">
      <dgm:prSet presAssocID="{E57E4F31-64D7-485E-976F-775855E2EF9D}" presName="node" presStyleLbl="node1" presStyleIdx="3" presStyleCnt="6">
        <dgm:presLayoutVars>
          <dgm:bulletEnabled val="1"/>
        </dgm:presLayoutVars>
      </dgm:prSet>
      <dgm:spPr/>
    </dgm:pt>
    <dgm:pt modelId="{EC450DF8-ABBA-408B-B2D6-5F9C3AB53970}" type="pres">
      <dgm:prSet presAssocID="{218D08CD-0D71-4690-A38F-5FCDC03F8491}" presName="sibTrans" presStyleCnt="0"/>
      <dgm:spPr/>
    </dgm:pt>
    <dgm:pt modelId="{76479446-09CE-4B3D-A487-57A226F7530F}" type="pres">
      <dgm:prSet presAssocID="{76FFCD3C-4B12-47FE-9F12-B58349A6A143}" presName="node" presStyleLbl="node1" presStyleIdx="4" presStyleCnt="6" custScaleX="125880">
        <dgm:presLayoutVars>
          <dgm:bulletEnabled val="1"/>
        </dgm:presLayoutVars>
      </dgm:prSet>
      <dgm:spPr/>
    </dgm:pt>
    <dgm:pt modelId="{489C5F0E-2B2A-4A27-B6D0-6E6B8823B762}" type="pres">
      <dgm:prSet presAssocID="{281DCD59-D1AD-42A2-8B48-B110B59BA163}" presName="sibTrans" presStyleCnt="0"/>
      <dgm:spPr/>
    </dgm:pt>
    <dgm:pt modelId="{83CED975-06D1-4C7F-AB2E-5A31FC5F2B52}" type="pres">
      <dgm:prSet presAssocID="{7A91BBC7-EE78-4414-8806-B03C9CF57406}" presName="node" presStyleLbl="node1" presStyleIdx="5" presStyleCnt="6" custScaleX="118171">
        <dgm:presLayoutVars>
          <dgm:bulletEnabled val="1"/>
        </dgm:presLayoutVars>
      </dgm:prSet>
      <dgm:spPr/>
    </dgm:pt>
  </dgm:ptLst>
  <dgm:cxnLst>
    <dgm:cxn modelId="{C4122509-867E-46BD-81BF-957F28798903}" srcId="{CF1E3A4A-0DF5-47C1-8B1F-CFC8C5A50F94}" destId="{BF5532F7-3789-4E16-9F81-F9DCB7A2CF38}" srcOrd="1" destOrd="0" parTransId="{0A289089-5858-4BEB-9145-254AE292B772}" sibTransId="{7D05DBD2-D812-4925-8624-E7AAC4995026}"/>
    <dgm:cxn modelId="{F9F7452D-0621-4EDE-81C4-8994363FF9FB}" srcId="{CF1E3A4A-0DF5-47C1-8B1F-CFC8C5A50F94}" destId="{7A91BBC7-EE78-4414-8806-B03C9CF57406}" srcOrd="5" destOrd="0" parTransId="{7EFC998F-E0F3-452E-AE80-BB9CD31FB82B}" sibTransId="{80AA16A3-7ED0-4486-B150-1A8D4082D542}"/>
    <dgm:cxn modelId="{CBDB482D-55E9-4D9F-ADD2-E39F93EDF0D2}" type="presOf" srcId="{E57E4F31-64D7-485E-976F-775855E2EF9D}" destId="{DAC6AF74-895D-4324-95BA-4F29663182E0}" srcOrd="0" destOrd="0" presId="urn:microsoft.com/office/officeart/2005/8/layout/default"/>
    <dgm:cxn modelId="{388B2767-91B6-4588-87DF-9C60AB31F843}" type="presOf" srcId="{CF1E3A4A-0DF5-47C1-8B1F-CFC8C5A50F94}" destId="{6BFD89CC-F211-4C61-87AA-B5D112DC92DB}" srcOrd="0" destOrd="0" presId="urn:microsoft.com/office/officeart/2005/8/layout/default"/>
    <dgm:cxn modelId="{A0188F47-AAE0-4D12-BED0-C9765FF2157A}" type="presOf" srcId="{7A91BBC7-EE78-4414-8806-B03C9CF57406}" destId="{83CED975-06D1-4C7F-AB2E-5A31FC5F2B52}" srcOrd="0" destOrd="0" presId="urn:microsoft.com/office/officeart/2005/8/layout/default"/>
    <dgm:cxn modelId="{E539726E-EBB6-4DF0-B5FA-F8266DB8AE4F}" type="presOf" srcId="{BF5532F7-3789-4E16-9F81-F9DCB7A2CF38}" destId="{7E60145C-A734-4C4C-A3F9-0D7F005C61D3}" srcOrd="0" destOrd="0" presId="urn:microsoft.com/office/officeart/2005/8/layout/default"/>
    <dgm:cxn modelId="{824A0474-8785-459C-A703-BCEA256A163D}" srcId="{CF1E3A4A-0DF5-47C1-8B1F-CFC8C5A50F94}" destId="{6325920C-DD42-4BD3-904C-1AD5E7872BC5}" srcOrd="0" destOrd="0" parTransId="{F1BA6163-4522-455B-9E4D-1C208282470F}" sibTransId="{25DA7AD6-CDC1-400C-91A1-C8D876A8095B}"/>
    <dgm:cxn modelId="{73F1FD8E-D2CA-4105-A2E5-076BC6A4727E}" srcId="{CF1E3A4A-0DF5-47C1-8B1F-CFC8C5A50F94}" destId="{D186DECE-6D35-4BF6-A3FF-1C983B996D27}" srcOrd="2" destOrd="0" parTransId="{6B063E7F-A09B-48CA-A356-ABEB0A2BFDE0}" sibTransId="{6F0A8137-963D-4A7D-A7C7-47352B632398}"/>
    <dgm:cxn modelId="{D9C2F5AF-0E7A-43DC-82F8-836702D18263}" type="presOf" srcId="{6325920C-DD42-4BD3-904C-1AD5E7872BC5}" destId="{7E306EA2-FE65-4375-AE26-7B298FCB4C2C}" srcOrd="0" destOrd="0" presId="urn:microsoft.com/office/officeart/2005/8/layout/default"/>
    <dgm:cxn modelId="{E5A5FFDA-20F1-45D4-BD81-197F62BF9644}" type="presOf" srcId="{76FFCD3C-4B12-47FE-9F12-B58349A6A143}" destId="{76479446-09CE-4B3D-A487-57A226F7530F}" srcOrd="0" destOrd="0" presId="urn:microsoft.com/office/officeart/2005/8/layout/default"/>
    <dgm:cxn modelId="{922B5EF0-8266-4851-B620-C7CBBD8212EC}" srcId="{CF1E3A4A-0DF5-47C1-8B1F-CFC8C5A50F94}" destId="{E57E4F31-64D7-485E-976F-775855E2EF9D}" srcOrd="3" destOrd="0" parTransId="{8ECE5B44-7F4B-49CE-A058-C9EEE381526A}" sibTransId="{218D08CD-0D71-4690-A38F-5FCDC03F8491}"/>
    <dgm:cxn modelId="{0DB227F6-72D5-48F0-A018-37FFDF204EC2}" srcId="{CF1E3A4A-0DF5-47C1-8B1F-CFC8C5A50F94}" destId="{76FFCD3C-4B12-47FE-9F12-B58349A6A143}" srcOrd="4" destOrd="0" parTransId="{1F859641-76C8-492F-8F63-906997CAE0D8}" sibTransId="{281DCD59-D1AD-42A2-8B48-B110B59BA163}"/>
    <dgm:cxn modelId="{B0DA8BF9-9E5F-452C-ABA1-DE0023FBD4A6}" type="presOf" srcId="{D186DECE-6D35-4BF6-A3FF-1C983B996D27}" destId="{BDF5A719-08A4-4530-910A-AC70EB9451E3}" srcOrd="0" destOrd="0" presId="urn:microsoft.com/office/officeart/2005/8/layout/default"/>
    <dgm:cxn modelId="{F652307D-16CE-41A3-890B-08359B559776}" type="presParOf" srcId="{6BFD89CC-F211-4C61-87AA-B5D112DC92DB}" destId="{7E306EA2-FE65-4375-AE26-7B298FCB4C2C}" srcOrd="0" destOrd="0" presId="urn:microsoft.com/office/officeart/2005/8/layout/default"/>
    <dgm:cxn modelId="{84B9A488-109F-4972-8A66-AD18107CF308}" type="presParOf" srcId="{6BFD89CC-F211-4C61-87AA-B5D112DC92DB}" destId="{D95D5930-AC09-4346-927B-9B8E2A6651B1}" srcOrd="1" destOrd="0" presId="urn:microsoft.com/office/officeart/2005/8/layout/default"/>
    <dgm:cxn modelId="{6CC3DB83-0CBC-4B74-A553-7608EFE828C4}" type="presParOf" srcId="{6BFD89CC-F211-4C61-87AA-B5D112DC92DB}" destId="{7E60145C-A734-4C4C-A3F9-0D7F005C61D3}" srcOrd="2" destOrd="0" presId="urn:microsoft.com/office/officeart/2005/8/layout/default"/>
    <dgm:cxn modelId="{838FEF2D-08B8-4BAA-8AB6-D79BAA875BD3}" type="presParOf" srcId="{6BFD89CC-F211-4C61-87AA-B5D112DC92DB}" destId="{594EF5CF-3FF6-4CCA-B674-A3BCF614477A}" srcOrd="3" destOrd="0" presId="urn:microsoft.com/office/officeart/2005/8/layout/default"/>
    <dgm:cxn modelId="{BCF0D582-97C1-4E39-B762-F549A6075A56}" type="presParOf" srcId="{6BFD89CC-F211-4C61-87AA-B5D112DC92DB}" destId="{BDF5A719-08A4-4530-910A-AC70EB9451E3}" srcOrd="4" destOrd="0" presId="urn:microsoft.com/office/officeart/2005/8/layout/default"/>
    <dgm:cxn modelId="{4536211E-8EC8-49C2-9520-039214CECCEF}" type="presParOf" srcId="{6BFD89CC-F211-4C61-87AA-B5D112DC92DB}" destId="{518D9018-55F1-46D8-85B9-40022256746E}" srcOrd="5" destOrd="0" presId="urn:microsoft.com/office/officeart/2005/8/layout/default"/>
    <dgm:cxn modelId="{EDA7D398-E4F1-4277-BF94-9BC2A593F174}" type="presParOf" srcId="{6BFD89CC-F211-4C61-87AA-B5D112DC92DB}" destId="{DAC6AF74-895D-4324-95BA-4F29663182E0}" srcOrd="6" destOrd="0" presId="urn:microsoft.com/office/officeart/2005/8/layout/default"/>
    <dgm:cxn modelId="{75B677D9-0811-4D0F-86B1-9FE895F72092}" type="presParOf" srcId="{6BFD89CC-F211-4C61-87AA-B5D112DC92DB}" destId="{EC450DF8-ABBA-408B-B2D6-5F9C3AB53970}" srcOrd="7" destOrd="0" presId="urn:microsoft.com/office/officeart/2005/8/layout/default"/>
    <dgm:cxn modelId="{AC818F95-2965-4967-883E-24F34315EBF3}" type="presParOf" srcId="{6BFD89CC-F211-4C61-87AA-B5D112DC92DB}" destId="{76479446-09CE-4B3D-A487-57A226F7530F}" srcOrd="8" destOrd="0" presId="urn:microsoft.com/office/officeart/2005/8/layout/default"/>
    <dgm:cxn modelId="{0029BBD9-3B0D-4DB8-8C24-86B2026019AE}" type="presParOf" srcId="{6BFD89CC-F211-4C61-87AA-B5D112DC92DB}" destId="{489C5F0E-2B2A-4A27-B6D0-6E6B8823B762}" srcOrd="9" destOrd="0" presId="urn:microsoft.com/office/officeart/2005/8/layout/default"/>
    <dgm:cxn modelId="{79E674AB-27FA-4B2F-AFDA-3422CB1FFB0C}" type="presParOf" srcId="{6BFD89CC-F211-4C61-87AA-B5D112DC92DB}" destId="{83CED975-06D1-4C7F-AB2E-5A31FC5F2B5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A23EC-5C43-4AB5-BB3B-34A2ADBEDD9C}">
      <dsp:nvSpPr>
        <dsp:cNvPr id="0" name=""/>
        <dsp:cNvSpPr/>
      </dsp:nvSpPr>
      <dsp:spPr>
        <a:xfrm>
          <a:off x="0" y="1354"/>
          <a:ext cx="7408800" cy="68648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74C98-68AF-4222-8ECD-B8014F94169A}">
      <dsp:nvSpPr>
        <dsp:cNvPr id="0" name=""/>
        <dsp:cNvSpPr/>
      </dsp:nvSpPr>
      <dsp:spPr>
        <a:xfrm>
          <a:off x="207661" y="155813"/>
          <a:ext cx="377565" cy="3775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F8FFE9-034D-4B96-8CC7-3DED484A3552}">
      <dsp:nvSpPr>
        <dsp:cNvPr id="0" name=""/>
        <dsp:cNvSpPr/>
      </dsp:nvSpPr>
      <dsp:spPr>
        <a:xfrm>
          <a:off x="792887" y="1354"/>
          <a:ext cx="6615912" cy="68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53" tIns="72653" rIns="72653" bIns="72653" numCol="1" spcCol="1270" anchor="ctr" anchorCtr="0">
          <a:noAutofit/>
        </a:bodyPr>
        <a:lstStyle/>
        <a:p>
          <a:pPr marL="0" lvl="0" indent="0" algn="l" defTabSz="800100">
            <a:lnSpc>
              <a:spcPct val="100000"/>
            </a:lnSpc>
            <a:spcBef>
              <a:spcPct val="0"/>
            </a:spcBef>
            <a:spcAft>
              <a:spcPct val="35000"/>
            </a:spcAft>
            <a:buNone/>
          </a:pPr>
          <a:r>
            <a:rPr lang="en-US" sz="1800" kern="1200" baseline="0" dirty="0">
              <a:latin typeface="Arial" panose="020B0604020202020204" pitchFamily="34" charset="0"/>
              <a:cs typeface="Arial" panose="020B0604020202020204" pitchFamily="34" charset="0"/>
            </a:rPr>
            <a:t>Promote research aims: knowledge, truth, and avoiding errors</a:t>
          </a:r>
          <a:endParaRPr lang="en-US" sz="1800" kern="1200" dirty="0">
            <a:latin typeface="Arial" panose="020B0604020202020204" pitchFamily="34" charset="0"/>
            <a:cs typeface="Arial" panose="020B0604020202020204" pitchFamily="34" charset="0"/>
          </a:endParaRPr>
        </a:p>
      </dsp:txBody>
      <dsp:txXfrm>
        <a:off x="792887" y="1354"/>
        <a:ext cx="6615912" cy="686482"/>
      </dsp:txXfrm>
    </dsp:sp>
    <dsp:sp modelId="{C77F2204-364A-4B68-AD96-E6A79585ECB1}">
      <dsp:nvSpPr>
        <dsp:cNvPr id="0" name=""/>
        <dsp:cNvSpPr/>
      </dsp:nvSpPr>
      <dsp:spPr>
        <a:xfrm>
          <a:off x="0" y="859458"/>
          <a:ext cx="7408800" cy="68648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36510-725E-4C22-938D-C0489BC78F9E}">
      <dsp:nvSpPr>
        <dsp:cNvPr id="0" name=""/>
        <dsp:cNvSpPr/>
      </dsp:nvSpPr>
      <dsp:spPr>
        <a:xfrm>
          <a:off x="207661" y="1013916"/>
          <a:ext cx="377565" cy="3775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E22946-82D5-4D71-A79B-28D4F6EA3A58}">
      <dsp:nvSpPr>
        <dsp:cNvPr id="0" name=""/>
        <dsp:cNvSpPr/>
      </dsp:nvSpPr>
      <dsp:spPr>
        <a:xfrm>
          <a:off x="792887" y="859458"/>
          <a:ext cx="6615912" cy="68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53" tIns="72653" rIns="72653" bIns="72653" numCol="1" spcCol="1270" anchor="ctr" anchorCtr="0">
          <a:noAutofit/>
        </a:bodyPr>
        <a:lstStyle/>
        <a:p>
          <a:pPr marL="0" lvl="0" indent="0" algn="l" defTabSz="800100">
            <a:lnSpc>
              <a:spcPct val="100000"/>
            </a:lnSpc>
            <a:spcBef>
              <a:spcPct val="0"/>
            </a:spcBef>
            <a:spcAft>
              <a:spcPct val="35000"/>
            </a:spcAft>
            <a:buNone/>
          </a:pPr>
          <a:r>
            <a:rPr lang="en-US" sz="1800" kern="1200" baseline="0" dirty="0">
              <a:latin typeface="Arial" panose="020B0604020202020204" pitchFamily="34" charset="0"/>
              <a:cs typeface="Arial" panose="020B0604020202020204" pitchFamily="34" charset="0"/>
            </a:rPr>
            <a:t>Promote values: trust, accountability, respect, and fairness</a:t>
          </a:r>
          <a:endParaRPr lang="en-US" sz="1800" kern="1200" dirty="0">
            <a:latin typeface="Arial" panose="020B0604020202020204" pitchFamily="34" charset="0"/>
            <a:cs typeface="Arial" panose="020B0604020202020204" pitchFamily="34" charset="0"/>
          </a:endParaRPr>
        </a:p>
      </dsp:txBody>
      <dsp:txXfrm>
        <a:off x="792887" y="859458"/>
        <a:ext cx="6615912" cy="686482"/>
      </dsp:txXfrm>
    </dsp:sp>
    <dsp:sp modelId="{9F5607F1-EE0F-4484-8778-7E4B3F9FC1F0}">
      <dsp:nvSpPr>
        <dsp:cNvPr id="0" name=""/>
        <dsp:cNvSpPr/>
      </dsp:nvSpPr>
      <dsp:spPr>
        <a:xfrm>
          <a:off x="0" y="1717561"/>
          <a:ext cx="7408800" cy="68648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5DF4A-1071-4906-B48E-B2041592CD4D}">
      <dsp:nvSpPr>
        <dsp:cNvPr id="0" name=""/>
        <dsp:cNvSpPr/>
      </dsp:nvSpPr>
      <dsp:spPr>
        <a:xfrm>
          <a:off x="207661" y="1872020"/>
          <a:ext cx="377565" cy="37756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07E967-AE9A-44C4-92FD-168A6C79A2A8}">
      <dsp:nvSpPr>
        <dsp:cNvPr id="0" name=""/>
        <dsp:cNvSpPr/>
      </dsp:nvSpPr>
      <dsp:spPr>
        <a:xfrm>
          <a:off x="792887" y="1717561"/>
          <a:ext cx="6615912" cy="68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53" tIns="72653" rIns="72653" bIns="72653" numCol="1" spcCol="1270" anchor="ctr" anchorCtr="0">
          <a:noAutofit/>
        </a:bodyPr>
        <a:lstStyle/>
        <a:p>
          <a:pPr marL="0" lvl="0" indent="0" algn="l" defTabSz="800100">
            <a:lnSpc>
              <a:spcPct val="100000"/>
            </a:lnSpc>
            <a:spcBef>
              <a:spcPct val="0"/>
            </a:spcBef>
            <a:spcAft>
              <a:spcPct val="35000"/>
            </a:spcAft>
            <a:buNone/>
          </a:pPr>
          <a:r>
            <a:rPr lang="en-US" sz="1800" kern="1200" baseline="0" dirty="0">
              <a:latin typeface="Arial" panose="020B0604020202020204" pitchFamily="34" charset="0"/>
              <a:cs typeface="Arial" panose="020B0604020202020204" pitchFamily="34" charset="0"/>
            </a:rPr>
            <a:t>Promote moral/social values: human rights, animal welfare, public health, and safety</a:t>
          </a:r>
          <a:endParaRPr lang="en-US" sz="1800" kern="1200" dirty="0">
            <a:latin typeface="Arial" panose="020B0604020202020204" pitchFamily="34" charset="0"/>
            <a:cs typeface="Arial" panose="020B0604020202020204" pitchFamily="34" charset="0"/>
          </a:endParaRPr>
        </a:p>
      </dsp:txBody>
      <dsp:txXfrm>
        <a:off x="792887" y="1717561"/>
        <a:ext cx="6615912" cy="686482"/>
      </dsp:txXfrm>
    </dsp:sp>
    <dsp:sp modelId="{0407FE43-CD11-4503-9A25-B399C8B2919C}">
      <dsp:nvSpPr>
        <dsp:cNvPr id="0" name=""/>
        <dsp:cNvSpPr/>
      </dsp:nvSpPr>
      <dsp:spPr>
        <a:xfrm>
          <a:off x="0" y="2575665"/>
          <a:ext cx="7408800" cy="68648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B115F-4B51-4F75-B96E-4A9B2AEC1723}">
      <dsp:nvSpPr>
        <dsp:cNvPr id="0" name=""/>
        <dsp:cNvSpPr/>
      </dsp:nvSpPr>
      <dsp:spPr>
        <a:xfrm>
          <a:off x="207661" y="2730124"/>
          <a:ext cx="377565" cy="3775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4348A-B476-4401-8518-CCFBFD30E3F3}">
      <dsp:nvSpPr>
        <dsp:cNvPr id="0" name=""/>
        <dsp:cNvSpPr/>
      </dsp:nvSpPr>
      <dsp:spPr>
        <a:xfrm>
          <a:off x="792887" y="2575665"/>
          <a:ext cx="6615912" cy="68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53" tIns="72653" rIns="72653" bIns="72653" numCol="1" spcCol="1270" anchor="ctr" anchorCtr="0">
          <a:noAutofit/>
        </a:bodyPr>
        <a:lstStyle/>
        <a:p>
          <a:pPr marL="0" lvl="0" indent="0" algn="l" defTabSz="800100">
            <a:lnSpc>
              <a:spcPct val="100000"/>
            </a:lnSpc>
            <a:spcBef>
              <a:spcPct val="0"/>
            </a:spcBef>
            <a:spcAft>
              <a:spcPct val="35000"/>
            </a:spcAft>
            <a:buNone/>
          </a:pPr>
          <a:r>
            <a:rPr lang="en-US" sz="1800" kern="1200" baseline="0" dirty="0">
              <a:latin typeface="Arial" panose="020B0604020202020204" pitchFamily="34" charset="0"/>
              <a:cs typeface="Arial" panose="020B0604020202020204" pitchFamily="34" charset="0"/>
            </a:rPr>
            <a:t>Ensure researchers can be held accountable to the public</a:t>
          </a:r>
          <a:endParaRPr lang="en-US" sz="1800" kern="1200" dirty="0">
            <a:latin typeface="Arial" panose="020B0604020202020204" pitchFamily="34" charset="0"/>
            <a:cs typeface="Arial" panose="020B0604020202020204" pitchFamily="34" charset="0"/>
          </a:endParaRPr>
        </a:p>
      </dsp:txBody>
      <dsp:txXfrm>
        <a:off x="792887" y="2575665"/>
        <a:ext cx="6615912" cy="68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A23EC-5C43-4AB5-BB3B-34A2ADBEDD9C}">
      <dsp:nvSpPr>
        <dsp:cNvPr id="0" name=""/>
        <dsp:cNvSpPr/>
      </dsp:nvSpPr>
      <dsp:spPr>
        <a:xfrm>
          <a:off x="0" y="340806"/>
          <a:ext cx="7251153" cy="62918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74C98-68AF-4222-8ECD-B8014F94169A}">
      <dsp:nvSpPr>
        <dsp:cNvPr id="0" name=""/>
        <dsp:cNvSpPr/>
      </dsp:nvSpPr>
      <dsp:spPr>
        <a:xfrm>
          <a:off x="190327" y="482372"/>
          <a:ext cx="346049" cy="34604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F8FFE9-034D-4B96-8CC7-3DED484A3552}">
      <dsp:nvSpPr>
        <dsp:cNvPr id="0" name=""/>
        <dsp:cNvSpPr/>
      </dsp:nvSpPr>
      <dsp:spPr>
        <a:xfrm>
          <a:off x="726704" y="340806"/>
          <a:ext cx="6524448" cy="62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88" tIns="66588" rIns="66588" bIns="66588"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tx1">
                  <a:lumMod val="95000"/>
                  <a:lumOff val="5000"/>
                </a:schemeClr>
              </a:solidFill>
              <a:latin typeface="Arial" panose="020B0604020202020204" pitchFamily="34" charset="0"/>
              <a:cs typeface="Arial" panose="020B0604020202020204" pitchFamily="34" charset="0"/>
            </a:rPr>
            <a:t>Prevent / avoid crises to human, animal and the environment</a:t>
          </a:r>
          <a:endParaRPr lang="en-US" sz="1800" kern="1200" dirty="0">
            <a:latin typeface="Arial" panose="020B0604020202020204" pitchFamily="34" charset="0"/>
            <a:cs typeface="Arial" panose="020B0604020202020204" pitchFamily="34" charset="0"/>
          </a:endParaRPr>
        </a:p>
      </dsp:txBody>
      <dsp:txXfrm>
        <a:off x="726704" y="340806"/>
        <a:ext cx="6524448" cy="629181"/>
      </dsp:txXfrm>
    </dsp:sp>
    <dsp:sp modelId="{C77F2204-364A-4B68-AD96-E6A79585ECB1}">
      <dsp:nvSpPr>
        <dsp:cNvPr id="0" name=""/>
        <dsp:cNvSpPr/>
      </dsp:nvSpPr>
      <dsp:spPr>
        <a:xfrm>
          <a:off x="0" y="1127282"/>
          <a:ext cx="7251153" cy="62918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36510-725E-4C22-938D-C0489BC78F9E}">
      <dsp:nvSpPr>
        <dsp:cNvPr id="0" name=""/>
        <dsp:cNvSpPr/>
      </dsp:nvSpPr>
      <dsp:spPr>
        <a:xfrm>
          <a:off x="190327" y="1268848"/>
          <a:ext cx="346049" cy="34604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E22946-82D5-4D71-A79B-28D4F6EA3A58}">
      <dsp:nvSpPr>
        <dsp:cNvPr id="0" name=""/>
        <dsp:cNvSpPr/>
      </dsp:nvSpPr>
      <dsp:spPr>
        <a:xfrm>
          <a:off x="726704" y="1127282"/>
          <a:ext cx="6524448" cy="62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88" tIns="66588" rIns="66588" bIns="66588"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tx1">
                  <a:lumMod val="95000"/>
                  <a:lumOff val="5000"/>
                </a:schemeClr>
              </a:solidFill>
              <a:latin typeface="Arial" panose="020B0604020202020204" pitchFamily="34" charset="0"/>
              <a:cs typeface="Arial" panose="020B0604020202020204" pitchFamily="34" charset="0"/>
            </a:rPr>
            <a:t>Maximizing benefits and minimizing harms</a:t>
          </a:r>
          <a:endParaRPr lang="en-US" sz="1800" kern="1200" dirty="0">
            <a:latin typeface="Arial" panose="020B0604020202020204" pitchFamily="34" charset="0"/>
            <a:cs typeface="Arial" panose="020B0604020202020204" pitchFamily="34" charset="0"/>
          </a:endParaRPr>
        </a:p>
      </dsp:txBody>
      <dsp:txXfrm>
        <a:off x="726704" y="1127282"/>
        <a:ext cx="6524448" cy="629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06EA2-FE65-4375-AE26-7B298FCB4C2C}">
      <dsp:nvSpPr>
        <dsp:cNvPr id="0" name=""/>
        <dsp:cNvSpPr/>
      </dsp:nvSpPr>
      <dsp:spPr>
        <a:xfrm>
          <a:off x="16955" y="695"/>
          <a:ext cx="1640160" cy="98409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Protocol Development </a:t>
          </a:r>
          <a:endParaRPr lang="en-GB" sz="1400" b="1" kern="1200" dirty="0"/>
        </a:p>
      </dsp:txBody>
      <dsp:txXfrm>
        <a:off x="16955" y="695"/>
        <a:ext cx="1640160" cy="984096"/>
      </dsp:txXfrm>
    </dsp:sp>
    <dsp:sp modelId="{7E60145C-A734-4C4C-A3F9-0D7F005C61D3}">
      <dsp:nvSpPr>
        <dsp:cNvPr id="0" name=""/>
        <dsp:cNvSpPr/>
      </dsp:nvSpPr>
      <dsp:spPr>
        <a:xfrm>
          <a:off x="1821131" y="695"/>
          <a:ext cx="1640160" cy="9840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Investigational Product Management</a:t>
          </a:r>
          <a:endParaRPr lang="en-GB" sz="1400" b="1" kern="1200" dirty="0"/>
        </a:p>
      </dsp:txBody>
      <dsp:txXfrm>
        <a:off x="1821131" y="695"/>
        <a:ext cx="1640160" cy="984096"/>
      </dsp:txXfrm>
    </dsp:sp>
    <dsp:sp modelId="{BDF5A719-08A4-4530-910A-AC70EB9451E3}">
      <dsp:nvSpPr>
        <dsp:cNvPr id="0" name=""/>
        <dsp:cNvSpPr/>
      </dsp:nvSpPr>
      <dsp:spPr>
        <a:xfrm>
          <a:off x="3625308" y="695"/>
          <a:ext cx="1640160" cy="9840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Drug Information</a:t>
          </a:r>
          <a:endParaRPr lang="en-GB" sz="1400" b="1" kern="1200" dirty="0"/>
        </a:p>
      </dsp:txBody>
      <dsp:txXfrm>
        <a:off x="3625308" y="695"/>
        <a:ext cx="1640160" cy="984096"/>
      </dsp:txXfrm>
    </dsp:sp>
    <dsp:sp modelId="{DAC6AF74-895D-4324-95BA-4F29663182E0}">
      <dsp:nvSpPr>
        <dsp:cNvPr id="0" name=""/>
        <dsp:cNvSpPr/>
      </dsp:nvSpPr>
      <dsp:spPr>
        <a:xfrm>
          <a:off x="5429484" y="695"/>
          <a:ext cx="1640160" cy="9840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Medication Safety</a:t>
          </a:r>
          <a:endParaRPr lang="en-GB" sz="1400" b="1" kern="1200" dirty="0"/>
        </a:p>
      </dsp:txBody>
      <dsp:txXfrm>
        <a:off x="5429484" y="695"/>
        <a:ext cx="1640160" cy="984096"/>
      </dsp:txXfrm>
    </dsp:sp>
    <dsp:sp modelId="{76479446-09CE-4B3D-A487-57A226F7530F}">
      <dsp:nvSpPr>
        <dsp:cNvPr id="0" name=""/>
        <dsp:cNvSpPr/>
      </dsp:nvSpPr>
      <dsp:spPr>
        <a:xfrm>
          <a:off x="1459878" y="1148808"/>
          <a:ext cx="2064633" cy="98409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Adherence Monitoring</a:t>
          </a:r>
          <a:endParaRPr lang="en-GB" sz="1400" b="1" kern="1200" dirty="0"/>
        </a:p>
      </dsp:txBody>
      <dsp:txXfrm>
        <a:off x="1459878" y="1148808"/>
        <a:ext cx="2064633" cy="984096"/>
      </dsp:txXfrm>
    </dsp:sp>
    <dsp:sp modelId="{83CED975-06D1-4C7F-AB2E-5A31FC5F2B52}">
      <dsp:nvSpPr>
        <dsp:cNvPr id="0" name=""/>
        <dsp:cNvSpPr/>
      </dsp:nvSpPr>
      <dsp:spPr>
        <a:xfrm>
          <a:off x="3688527" y="1148808"/>
          <a:ext cx="1938193" cy="98409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Pharmacovigilance</a:t>
          </a:r>
          <a:endParaRPr lang="en-GB" sz="1400" b="1" kern="1200" dirty="0"/>
        </a:p>
      </dsp:txBody>
      <dsp:txXfrm>
        <a:off x="3688527" y="1148808"/>
        <a:ext cx="1938193" cy="9840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BA4E473-9661-4FC7-9CAA-4E65690D3FD8}" type="datetimeFigureOut">
              <a:rPr lang="en-GB" smtClean="0"/>
              <a:t>24/04/2024</a:t>
            </a:fld>
            <a:endParaRPr lang="en-GB"/>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373CDEC-F4E9-41C4-AFC2-F16A986A5F6B}" type="slidenum">
              <a:rPr lang="en-GB" smtClean="0"/>
              <a:t>‹#›</a:t>
            </a:fld>
            <a:endParaRPr lang="en-GB"/>
          </a:p>
        </p:txBody>
      </p:sp>
    </p:spTree>
    <p:extLst>
      <p:ext uri="{BB962C8B-B14F-4D97-AF65-F5344CB8AC3E}">
        <p14:creationId xmlns:p14="http://schemas.microsoft.com/office/powerpoint/2010/main" val="171613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73CDEC-F4E9-41C4-AFC2-F16A986A5F6B}" type="slidenum">
              <a:rPr lang="en-GB" smtClean="0"/>
              <a:t>1</a:t>
            </a:fld>
            <a:endParaRPr lang="en-GB"/>
          </a:p>
        </p:txBody>
      </p:sp>
    </p:spTree>
    <p:extLst>
      <p:ext uri="{BB962C8B-B14F-4D97-AF65-F5344CB8AC3E}">
        <p14:creationId xmlns:p14="http://schemas.microsoft.com/office/powerpoint/2010/main" val="383537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73CDEC-F4E9-41C4-AFC2-F16A986A5F6B}" type="slidenum">
              <a:rPr lang="en-GB" smtClean="0"/>
              <a:t>17</a:t>
            </a:fld>
            <a:endParaRPr lang="en-GB"/>
          </a:p>
        </p:txBody>
      </p:sp>
    </p:spTree>
    <p:extLst>
      <p:ext uri="{BB962C8B-B14F-4D97-AF65-F5344CB8AC3E}">
        <p14:creationId xmlns:p14="http://schemas.microsoft.com/office/powerpoint/2010/main" val="4206862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73CDEC-F4E9-41C4-AFC2-F16A986A5F6B}" type="slidenum">
              <a:rPr lang="en-GB" smtClean="0"/>
              <a:t>18</a:t>
            </a:fld>
            <a:endParaRPr lang="en-GB"/>
          </a:p>
        </p:txBody>
      </p:sp>
    </p:spTree>
    <p:extLst>
      <p:ext uri="{BB962C8B-B14F-4D97-AF65-F5344CB8AC3E}">
        <p14:creationId xmlns:p14="http://schemas.microsoft.com/office/powerpoint/2010/main" val="28539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373CDEC-F4E9-41C4-AFC2-F16A986A5F6B}" type="slidenum">
              <a:rPr lang="en-GB" smtClean="0"/>
              <a:t>19</a:t>
            </a:fld>
            <a:endParaRPr lang="en-GB"/>
          </a:p>
        </p:txBody>
      </p:sp>
    </p:spTree>
    <p:extLst>
      <p:ext uri="{BB962C8B-B14F-4D97-AF65-F5344CB8AC3E}">
        <p14:creationId xmlns:p14="http://schemas.microsoft.com/office/powerpoint/2010/main" val="132553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D0D0D"/>
                </a:solidFill>
                <a:effectLst/>
                <a:highlight>
                  <a:srgbClr val="FFFFFF"/>
                </a:highlight>
                <a:latin typeface="Söhne"/>
              </a:rPr>
              <a:t>Trial team includes healthcare professionals, study investigators, sponsors, and regulatory agencies</a:t>
            </a:r>
            <a:endParaRPr lang="en-GB" dirty="0"/>
          </a:p>
        </p:txBody>
      </p:sp>
      <p:sp>
        <p:nvSpPr>
          <p:cNvPr id="4" name="Slide Number Placeholder 3"/>
          <p:cNvSpPr>
            <a:spLocks noGrp="1"/>
          </p:cNvSpPr>
          <p:nvPr>
            <p:ph type="sldNum" sz="quarter" idx="5"/>
          </p:nvPr>
        </p:nvSpPr>
        <p:spPr/>
        <p:txBody>
          <a:bodyPr/>
          <a:lstStyle/>
          <a:p>
            <a:fld id="{4373CDEC-F4E9-41C4-AFC2-F16A986A5F6B}" type="slidenum">
              <a:rPr lang="en-GB" smtClean="0"/>
              <a:t>20</a:t>
            </a:fld>
            <a:endParaRPr lang="en-GB"/>
          </a:p>
        </p:txBody>
      </p:sp>
    </p:spTree>
    <p:extLst>
      <p:ext uri="{BB962C8B-B14F-4D97-AF65-F5344CB8AC3E}">
        <p14:creationId xmlns:p14="http://schemas.microsoft.com/office/powerpoint/2010/main" val="1228042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73CDEC-F4E9-41C4-AFC2-F16A986A5F6B}" type="slidenum">
              <a:rPr lang="en-GB" smtClean="0"/>
              <a:t>26</a:t>
            </a:fld>
            <a:endParaRPr lang="en-GB"/>
          </a:p>
        </p:txBody>
      </p:sp>
    </p:spTree>
    <p:extLst>
      <p:ext uri="{BB962C8B-B14F-4D97-AF65-F5344CB8AC3E}">
        <p14:creationId xmlns:p14="http://schemas.microsoft.com/office/powerpoint/2010/main" val="192694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spc="-8" dirty="0">
                <a:latin typeface="Poppins" pitchFamily="2" charset="77"/>
                <a:cs typeface="Poppins" pitchFamily="2" charset="77"/>
              </a:rPr>
              <a:t>including regular audits and validation procedures, </a:t>
            </a:r>
            <a:endParaRPr lang="en-GB" dirty="0"/>
          </a:p>
        </p:txBody>
      </p:sp>
      <p:sp>
        <p:nvSpPr>
          <p:cNvPr id="4" name="Slide Number Placeholder 3"/>
          <p:cNvSpPr>
            <a:spLocks noGrp="1"/>
          </p:cNvSpPr>
          <p:nvPr>
            <p:ph type="sldNum" sz="quarter" idx="5"/>
          </p:nvPr>
        </p:nvSpPr>
        <p:spPr/>
        <p:txBody>
          <a:bodyPr/>
          <a:lstStyle/>
          <a:p>
            <a:fld id="{4373CDEC-F4E9-41C4-AFC2-F16A986A5F6B}" type="slidenum">
              <a:rPr lang="en-GB" smtClean="0"/>
              <a:t>28</a:t>
            </a:fld>
            <a:endParaRPr lang="en-GB"/>
          </a:p>
        </p:txBody>
      </p:sp>
    </p:spTree>
    <p:extLst>
      <p:ext uri="{BB962C8B-B14F-4D97-AF65-F5344CB8AC3E}">
        <p14:creationId xmlns:p14="http://schemas.microsoft.com/office/powerpoint/2010/main" val="72709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spc="-8" dirty="0">
                <a:latin typeface="Poppins" pitchFamily="2" charset="77"/>
                <a:cs typeface="Poppins" pitchFamily="2" charset="77"/>
              </a:rPr>
              <a:t>including regular audits and validation procedures, </a:t>
            </a:r>
            <a:endParaRPr lang="en-GB" dirty="0"/>
          </a:p>
        </p:txBody>
      </p:sp>
      <p:sp>
        <p:nvSpPr>
          <p:cNvPr id="4" name="Slide Number Placeholder 3"/>
          <p:cNvSpPr>
            <a:spLocks noGrp="1"/>
          </p:cNvSpPr>
          <p:nvPr>
            <p:ph type="sldNum" sz="quarter" idx="5"/>
          </p:nvPr>
        </p:nvSpPr>
        <p:spPr/>
        <p:txBody>
          <a:bodyPr/>
          <a:lstStyle/>
          <a:p>
            <a:fld id="{4373CDEC-F4E9-41C4-AFC2-F16A986A5F6B}" type="slidenum">
              <a:rPr lang="en-GB" smtClean="0"/>
              <a:t>29</a:t>
            </a:fld>
            <a:endParaRPr lang="en-GB"/>
          </a:p>
        </p:txBody>
      </p:sp>
    </p:spTree>
    <p:extLst>
      <p:ext uri="{BB962C8B-B14F-4D97-AF65-F5344CB8AC3E}">
        <p14:creationId xmlns:p14="http://schemas.microsoft.com/office/powerpoint/2010/main" val="389447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000" b="1" i="0">
                <a:solidFill>
                  <a:srgbClr val="4472C4"/>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4400" b="1" i="0">
                <a:solidFill>
                  <a:srgbClr val="073763"/>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4472C4"/>
                </a:solidFill>
                <a:latin typeface="Arial"/>
                <a:cs typeface="Arial"/>
              </a:defRPr>
            </a:lvl1pPr>
          </a:lstStyle>
          <a:p>
            <a:pPr marL="12700">
              <a:lnSpc>
                <a:spcPct val="100000"/>
              </a:lnSpc>
              <a:spcBef>
                <a:spcPts val="15"/>
              </a:spcBef>
            </a:pPr>
            <a:r>
              <a:rPr spc="-10" dirty="0"/>
              <a:t>COVID-</a:t>
            </a:r>
            <a:r>
              <a:rPr spc="-25" dirty="0"/>
              <a:t>19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4472C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400" b="1" i="0">
                <a:solidFill>
                  <a:srgbClr val="073763"/>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4472C4"/>
                </a:solidFill>
                <a:latin typeface="Arial"/>
                <a:cs typeface="Arial"/>
              </a:defRPr>
            </a:lvl1pPr>
          </a:lstStyle>
          <a:p>
            <a:pPr marL="12700">
              <a:lnSpc>
                <a:spcPct val="100000"/>
              </a:lnSpc>
              <a:spcBef>
                <a:spcPts val="15"/>
              </a:spcBef>
            </a:pPr>
            <a:r>
              <a:rPr spc="-10" dirty="0"/>
              <a:t>COVID-</a:t>
            </a:r>
            <a:r>
              <a:rPr spc="-25" dirty="0"/>
              <a:t>19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4472C4"/>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4472C4"/>
                </a:solidFill>
                <a:latin typeface="Arial"/>
                <a:cs typeface="Arial"/>
              </a:defRPr>
            </a:lvl1pPr>
          </a:lstStyle>
          <a:p>
            <a:pPr marL="12700">
              <a:lnSpc>
                <a:spcPct val="100000"/>
              </a:lnSpc>
              <a:spcBef>
                <a:spcPts val="15"/>
              </a:spcBef>
            </a:pPr>
            <a:r>
              <a:rPr spc="-10" dirty="0"/>
              <a:t>COVID-</a:t>
            </a:r>
            <a:r>
              <a:rPr spc="-25" dirty="0"/>
              <a:t>19</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4472C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4472C4"/>
                </a:solidFill>
                <a:latin typeface="Arial"/>
                <a:cs typeface="Arial"/>
              </a:defRPr>
            </a:lvl1pPr>
          </a:lstStyle>
          <a:p>
            <a:pPr marL="12700">
              <a:lnSpc>
                <a:spcPct val="100000"/>
              </a:lnSpc>
              <a:spcBef>
                <a:spcPts val="15"/>
              </a:spcBef>
            </a:pPr>
            <a:r>
              <a:rPr spc="-10" dirty="0"/>
              <a:t>COVID-</a:t>
            </a:r>
            <a:r>
              <a:rPr spc="-25" dirty="0"/>
              <a:t>19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4472C4"/>
                </a:solidFill>
                <a:latin typeface="Arial"/>
                <a:cs typeface="Arial"/>
              </a:defRPr>
            </a:lvl1pPr>
          </a:lstStyle>
          <a:p>
            <a:pPr marL="12700">
              <a:lnSpc>
                <a:spcPct val="100000"/>
              </a:lnSpc>
              <a:spcBef>
                <a:spcPts val="15"/>
              </a:spcBef>
            </a:pPr>
            <a:r>
              <a:rPr spc="-10" dirty="0"/>
              <a:t>COVID-</a:t>
            </a:r>
            <a:r>
              <a:rPr spc="-25" dirty="0"/>
              <a:t>19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10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58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748000"/>
            <a:ext cx="7500620" cy="395605"/>
          </a:xfrm>
          <a:custGeom>
            <a:avLst/>
            <a:gdLst/>
            <a:ahLst/>
            <a:cxnLst/>
            <a:rect l="l" t="t" r="r" b="b"/>
            <a:pathLst>
              <a:path w="7500620" h="395604">
                <a:moveTo>
                  <a:pt x="7500599" y="0"/>
                </a:moveTo>
                <a:lnTo>
                  <a:pt x="0" y="0"/>
                </a:lnTo>
                <a:lnTo>
                  <a:pt x="0" y="395400"/>
                </a:lnTo>
                <a:lnTo>
                  <a:pt x="7500599" y="395400"/>
                </a:lnTo>
                <a:lnTo>
                  <a:pt x="7500599" y="0"/>
                </a:lnTo>
                <a:close/>
              </a:path>
            </a:pathLst>
          </a:custGeom>
          <a:solidFill>
            <a:srgbClr val="4472C4"/>
          </a:solidFill>
        </p:spPr>
        <p:txBody>
          <a:bodyPr wrap="square" lIns="0" tIns="0" rIns="0" bIns="0" rtlCol="0"/>
          <a:lstStyle/>
          <a:p>
            <a:endParaRPr/>
          </a:p>
        </p:txBody>
      </p:sp>
      <p:sp>
        <p:nvSpPr>
          <p:cNvPr id="17" name="bg object 17"/>
          <p:cNvSpPr/>
          <p:nvPr/>
        </p:nvSpPr>
        <p:spPr>
          <a:xfrm>
            <a:off x="781225" y="4940299"/>
            <a:ext cx="6775450" cy="0"/>
          </a:xfrm>
          <a:custGeom>
            <a:avLst/>
            <a:gdLst/>
            <a:ahLst/>
            <a:cxnLst/>
            <a:rect l="l" t="t" r="r" b="b"/>
            <a:pathLst>
              <a:path w="6775450">
                <a:moveTo>
                  <a:pt x="6774900" y="1"/>
                </a:moveTo>
                <a:lnTo>
                  <a:pt x="0" y="0"/>
                </a:lnTo>
              </a:path>
            </a:pathLst>
          </a:custGeom>
          <a:ln w="19050">
            <a:solidFill>
              <a:srgbClr val="FFFFFF"/>
            </a:solidFill>
          </a:ln>
        </p:spPr>
        <p:txBody>
          <a:bodyPr wrap="square" lIns="0" tIns="0" rIns="0" bIns="0" rtlCol="0"/>
          <a:lstStyle/>
          <a:p>
            <a:endParaRPr/>
          </a:p>
        </p:txBody>
      </p:sp>
      <p:sp>
        <p:nvSpPr>
          <p:cNvPr id="18" name="bg object 18"/>
          <p:cNvSpPr/>
          <p:nvPr/>
        </p:nvSpPr>
        <p:spPr>
          <a:xfrm>
            <a:off x="7496925" y="4940299"/>
            <a:ext cx="1095375" cy="0"/>
          </a:xfrm>
          <a:custGeom>
            <a:avLst/>
            <a:gdLst/>
            <a:ahLst/>
            <a:cxnLst/>
            <a:rect l="l" t="t" r="r" b="b"/>
            <a:pathLst>
              <a:path w="1095375">
                <a:moveTo>
                  <a:pt x="1095300" y="1"/>
                </a:moveTo>
                <a:lnTo>
                  <a:pt x="0" y="0"/>
                </a:lnTo>
              </a:path>
            </a:pathLst>
          </a:custGeom>
          <a:ln w="19050">
            <a:solidFill>
              <a:srgbClr val="4472C4"/>
            </a:solidFill>
          </a:ln>
        </p:spPr>
        <p:txBody>
          <a:bodyPr wrap="square" lIns="0" tIns="0" rIns="0" bIns="0" rtlCol="0"/>
          <a:lstStyle/>
          <a:p>
            <a:endParaRPr/>
          </a:p>
        </p:txBody>
      </p:sp>
      <p:sp>
        <p:nvSpPr>
          <p:cNvPr id="2" name="Holder 2"/>
          <p:cNvSpPr>
            <a:spLocks noGrp="1"/>
          </p:cNvSpPr>
          <p:nvPr>
            <p:ph type="title"/>
          </p:nvPr>
        </p:nvSpPr>
        <p:spPr>
          <a:xfrm>
            <a:off x="398184" y="205740"/>
            <a:ext cx="7755140" cy="702055"/>
          </a:xfrm>
          <a:prstGeom prst="rect">
            <a:avLst/>
          </a:prstGeom>
        </p:spPr>
        <p:txBody>
          <a:bodyPr wrap="square" lIns="0" tIns="0" rIns="0" bIns="0">
            <a:spAutoFit/>
          </a:bodyPr>
          <a:lstStyle>
            <a:lvl1pPr>
              <a:defRPr sz="2000" b="1" i="0">
                <a:solidFill>
                  <a:srgbClr val="4472C4"/>
                </a:solidFill>
                <a:latin typeface="Arial"/>
                <a:cs typeface="Arial"/>
              </a:defRPr>
            </a:lvl1pPr>
          </a:lstStyle>
          <a:p>
            <a:endParaRPr/>
          </a:p>
        </p:txBody>
      </p:sp>
      <p:sp>
        <p:nvSpPr>
          <p:cNvPr id="3" name="Holder 3"/>
          <p:cNvSpPr>
            <a:spLocks noGrp="1"/>
          </p:cNvSpPr>
          <p:nvPr>
            <p:ph type="body" idx="1"/>
          </p:nvPr>
        </p:nvSpPr>
        <p:spPr>
          <a:xfrm>
            <a:off x="942055" y="915924"/>
            <a:ext cx="7084059" cy="1354455"/>
          </a:xfrm>
          <a:prstGeom prst="rect">
            <a:avLst/>
          </a:prstGeom>
        </p:spPr>
        <p:txBody>
          <a:bodyPr wrap="square" lIns="0" tIns="0" rIns="0" bIns="0">
            <a:spAutoFit/>
          </a:bodyPr>
          <a:lstStyle>
            <a:lvl1pPr>
              <a:defRPr sz="4400" b="1" i="0">
                <a:solidFill>
                  <a:srgbClr val="073763"/>
                </a:solidFill>
                <a:latin typeface="Arial"/>
                <a:cs typeface="Arial"/>
              </a:defRPr>
            </a:lvl1pPr>
          </a:lstStyle>
          <a:p>
            <a:endParaRPr/>
          </a:p>
        </p:txBody>
      </p:sp>
      <p:sp>
        <p:nvSpPr>
          <p:cNvPr id="4" name="Holder 4"/>
          <p:cNvSpPr>
            <a:spLocks noGrp="1"/>
          </p:cNvSpPr>
          <p:nvPr>
            <p:ph type="ftr" sz="quarter" idx="5"/>
          </p:nvPr>
        </p:nvSpPr>
        <p:spPr>
          <a:xfrm>
            <a:off x="8045462" y="4727099"/>
            <a:ext cx="553084" cy="153670"/>
          </a:xfrm>
          <a:prstGeom prst="rect">
            <a:avLst/>
          </a:prstGeom>
        </p:spPr>
        <p:txBody>
          <a:bodyPr wrap="square" lIns="0" tIns="0" rIns="0" bIns="0">
            <a:spAutoFit/>
          </a:bodyPr>
          <a:lstStyle>
            <a:lvl1pPr>
              <a:defRPr sz="900" b="0" i="0">
                <a:solidFill>
                  <a:srgbClr val="4472C4"/>
                </a:solidFill>
                <a:latin typeface="Arial"/>
                <a:cs typeface="Arial"/>
              </a:defRPr>
            </a:lvl1pPr>
          </a:lstStyle>
          <a:p>
            <a:pPr marL="12700">
              <a:lnSpc>
                <a:spcPct val="100000"/>
              </a:lnSpc>
              <a:spcBef>
                <a:spcPts val="15"/>
              </a:spcBef>
            </a:pPr>
            <a:r>
              <a:rPr spc="-10" dirty="0"/>
              <a:t>COVID-</a:t>
            </a:r>
            <a:r>
              <a:rPr spc="-25" dirty="0"/>
              <a:t>19</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BCCAB0-039C-6A08-1DA3-41BEE184896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Lst>
          </a:blip>
          <a:stretch>
            <a:fillRect/>
          </a:stretch>
        </p:blipFill>
        <p:spPr>
          <a:xfrm>
            <a:off x="358311" y="0"/>
            <a:ext cx="4213689" cy="4629149"/>
          </a:xfrm>
          <a:prstGeom prst="rect">
            <a:avLst/>
          </a:prstGeom>
          <a:ln>
            <a:noFill/>
          </a:ln>
          <a:effectLst>
            <a:softEdge rad="112500"/>
          </a:effectLst>
        </p:spPr>
      </p:pic>
      <p:sp>
        <p:nvSpPr>
          <p:cNvPr id="4" name="object 6">
            <a:extLst>
              <a:ext uri="{FF2B5EF4-FFF2-40B4-BE49-F238E27FC236}">
                <a16:creationId xmlns:a16="http://schemas.microsoft.com/office/drawing/2014/main" id="{FBF8A040-8047-378B-0119-9DE9505F93F1}"/>
              </a:ext>
            </a:extLst>
          </p:cNvPr>
          <p:cNvSpPr txBox="1">
            <a:spLocks/>
          </p:cNvSpPr>
          <p:nvPr/>
        </p:nvSpPr>
        <p:spPr>
          <a:xfrm>
            <a:off x="3733800" y="742950"/>
            <a:ext cx="5250350" cy="2150589"/>
          </a:xfrm>
          <a:prstGeom prst="rect">
            <a:avLst/>
          </a:prstGeom>
        </p:spPr>
        <p:txBody>
          <a:bodyPr vert="horz" wrap="square" lIns="0" tIns="69215" rIns="0" bIns="0" rtlCol="0">
            <a:spAutoFit/>
          </a:bodyPr>
          <a:lstStyle>
            <a:lvl1pPr>
              <a:defRPr>
                <a:latin typeface="+mj-lt"/>
                <a:ea typeface="+mj-ea"/>
                <a:cs typeface="+mj-cs"/>
              </a:defRPr>
            </a:lvl1pPr>
          </a:lstStyle>
          <a:p>
            <a:pPr marL="12700" marR="5080" algn="ctr">
              <a:lnSpc>
                <a:spcPct val="90700"/>
              </a:lnSpc>
              <a:spcBef>
                <a:spcPts val="545"/>
              </a:spcBef>
            </a:pPr>
            <a:r>
              <a:rPr lang="en-GB" sz="2800" b="1" spc="250" dirty="0">
                <a:latin typeface="+mn-lt"/>
                <a:cs typeface="Arial" panose="020B0604020202020204" pitchFamily="34" charset="0"/>
              </a:rPr>
              <a:t>Pharmacists’ Role In Clinical Trials Safety </a:t>
            </a:r>
            <a:br>
              <a:rPr lang="en-GB" sz="2800" spc="250" dirty="0">
                <a:latin typeface="+mn-lt"/>
                <a:cs typeface="Arial" panose="020B0604020202020204" pitchFamily="34" charset="0"/>
              </a:rPr>
            </a:br>
            <a:br>
              <a:rPr lang="en-GB" sz="3200" spc="250" dirty="0">
                <a:latin typeface="+mn-lt"/>
                <a:cs typeface="Bold Italic Art" panose="02010400000000000000" pitchFamily="2" charset="-78"/>
              </a:rPr>
            </a:br>
            <a:endParaRPr lang="en-GB" sz="3200" spc="250" dirty="0">
              <a:latin typeface="+mn-lt"/>
              <a:cs typeface="Bold Italic Art" panose="02010400000000000000" pitchFamily="2" charset="-78"/>
            </a:endParaRPr>
          </a:p>
          <a:p>
            <a:pPr marL="12700" marR="5080" algn="ctr">
              <a:lnSpc>
                <a:spcPct val="90700"/>
              </a:lnSpc>
              <a:spcBef>
                <a:spcPts val="545"/>
              </a:spcBef>
            </a:pPr>
            <a:r>
              <a:rPr lang="en-GB" sz="2400" b="1" spc="140" dirty="0">
                <a:solidFill>
                  <a:srgbClr val="000000"/>
                </a:solidFill>
                <a:latin typeface="+mn-lt"/>
                <a:cs typeface="Bold Italic Art" panose="02010400000000000000" pitchFamily="2" charset="-78"/>
              </a:rPr>
              <a:t>April </a:t>
            </a:r>
            <a:r>
              <a:rPr lang="en-GB" sz="2400" b="1" spc="40" dirty="0">
                <a:solidFill>
                  <a:srgbClr val="000000"/>
                </a:solidFill>
                <a:latin typeface="+mn-lt"/>
                <a:cs typeface="Bold Italic Art" panose="02010400000000000000" pitchFamily="2" charset="-78"/>
              </a:rPr>
              <a:t> </a:t>
            </a:r>
            <a:r>
              <a:rPr lang="en-GB" sz="2400" b="1" spc="80" dirty="0">
                <a:solidFill>
                  <a:srgbClr val="000000"/>
                </a:solidFill>
                <a:latin typeface="+mn-lt"/>
                <a:cs typeface="Bold Italic Art" panose="02010400000000000000" pitchFamily="2" charset="-78"/>
              </a:rPr>
              <a:t>2024</a:t>
            </a:r>
            <a:endParaRPr lang="en-GB" sz="3200" b="1" dirty="0">
              <a:latin typeface="+mn-lt"/>
              <a:cs typeface="Bold Italic Art" panose="02010400000000000000" pitchFamily="2" charset="-78"/>
            </a:endParaRPr>
          </a:p>
        </p:txBody>
      </p:sp>
      <p:sp>
        <p:nvSpPr>
          <p:cNvPr id="5" name="TextBox 4">
            <a:extLst>
              <a:ext uri="{FF2B5EF4-FFF2-40B4-BE49-F238E27FC236}">
                <a16:creationId xmlns:a16="http://schemas.microsoft.com/office/drawing/2014/main" id="{2D0EFBA4-113F-7D8C-2BE5-6EB2E3154681}"/>
              </a:ext>
            </a:extLst>
          </p:cNvPr>
          <p:cNvSpPr txBox="1"/>
          <p:nvPr/>
        </p:nvSpPr>
        <p:spPr>
          <a:xfrm>
            <a:off x="4343400" y="3480675"/>
            <a:ext cx="4366089" cy="923330"/>
          </a:xfrm>
          <a:prstGeom prst="rect">
            <a:avLst/>
          </a:prstGeom>
          <a:noFill/>
        </p:spPr>
        <p:txBody>
          <a:bodyPr wrap="square" rtlCol="0">
            <a:spAutoFit/>
          </a:bodyPr>
          <a:lstStyle/>
          <a:p>
            <a:pPr algn="ctr"/>
            <a:r>
              <a:rPr lang="en-GB" dirty="0" err="1">
                <a:latin typeface="+mn-lt"/>
              </a:rPr>
              <a:t>Dr.</a:t>
            </a:r>
            <a:r>
              <a:rPr lang="en-GB" dirty="0">
                <a:latin typeface="+mn-lt"/>
              </a:rPr>
              <a:t> Nora Kalagi, MSc., PhD</a:t>
            </a:r>
          </a:p>
          <a:p>
            <a:pPr algn="ctr"/>
            <a:r>
              <a:rPr lang="en-GB" dirty="0" err="1">
                <a:latin typeface="+mn-lt"/>
              </a:rPr>
              <a:t>Dr.</a:t>
            </a:r>
            <a:r>
              <a:rPr lang="en-GB" dirty="0">
                <a:latin typeface="+mn-lt"/>
              </a:rPr>
              <a:t> Yasser Albogami, MPH, PhD</a:t>
            </a:r>
          </a:p>
          <a:p>
            <a:pPr algn="ctr"/>
            <a:r>
              <a:rPr lang="en-GB" b="1" dirty="0">
                <a:latin typeface="+mn-lt"/>
              </a:rPr>
              <a:t>Clinical Pharmacy Department </a:t>
            </a:r>
          </a:p>
        </p:txBody>
      </p:sp>
      <p:sp>
        <p:nvSpPr>
          <p:cNvPr id="6" name="TextBox 5">
            <a:extLst>
              <a:ext uri="{FF2B5EF4-FFF2-40B4-BE49-F238E27FC236}">
                <a16:creationId xmlns:a16="http://schemas.microsoft.com/office/drawing/2014/main" id="{5F69A28C-BFED-BE28-35FF-5B80BA4DAE64}"/>
              </a:ext>
            </a:extLst>
          </p:cNvPr>
          <p:cNvSpPr txBox="1"/>
          <p:nvPr/>
        </p:nvSpPr>
        <p:spPr>
          <a:xfrm>
            <a:off x="4724400" y="2233196"/>
            <a:ext cx="2209800" cy="338554"/>
          </a:xfrm>
          <a:prstGeom prst="rect">
            <a:avLst/>
          </a:prstGeom>
          <a:noFill/>
        </p:spPr>
        <p:txBody>
          <a:bodyPr wrap="square">
            <a:spAutoFit/>
          </a:bodyPr>
          <a:lstStyle/>
          <a:p>
            <a:pPr algn="r"/>
            <a:r>
              <a:rPr lang="en-GB" sz="1600" b="1" dirty="0">
                <a:solidFill>
                  <a:schemeClr val="tx1"/>
                </a:solidFill>
                <a:latin typeface="+mn-lt"/>
              </a:rPr>
              <a:t>423 PHRM</a:t>
            </a:r>
          </a:p>
        </p:txBody>
      </p:sp>
    </p:spTree>
    <p:extLst>
      <p:ext uri="{BB962C8B-B14F-4D97-AF65-F5344CB8AC3E}">
        <p14:creationId xmlns:p14="http://schemas.microsoft.com/office/powerpoint/2010/main" val="4070799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811" rIns="0" bIns="0" rtlCol="0">
            <a:spAutoFit/>
          </a:bodyPr>
          <a:lstStyle/>
          <a:p>
            <a:pPr marL="1353820">
              <a:lnSpc>
                <a:spcPct val="100000"/>
              </a:lnSpc>
              <a:spcBef>
                <a:spcPts val="100"/>
              </a:spcBef>
            </a:pPr>
            <a:r>
              <a:rPr sz="3200" dirty="0">
                <a:solidFill>
                  <a:srgbClr val="0B5394"/>
                </a:solidFill>
              </a:rPr>
              <a:t>Clinical</a:t>
            </a:r>
            <a:r>
              <a:rPr sz="3200" spc="-30" dirty="0">
                <a:solidFill>
                  <a:srgbClr val="0B5394"/>
                </a:solidFill>
              </a:rPr>
              <a:t> </a:t>
            </a:r>
            <a:r>
              <a:rPr sz="3200" dirty="0">
                <a:solidFill>
                  <a:srgbClr val="0B5394"/>
                </a:solidFill>
              </a:rPr>
              <a:t>Trials</a:t>
            </a:r>
            <a:r>
              <a:rPr sz="3200" spc="-30" dirty="0">
                <a:solidFill>
                  <a:srgbClr val="0B5394"/>
                </a:solidFill>
              </a:rPr>
              <a:t> </a:t>
            </a:r>
            <a:r>
              <a:rPr sz="3200" dirty="0">
                <a:solidFill>
                  <a:srgbClr val="0B5394"/>
                </a:solidFill>
              </a:rPr>
              <a:t>For</a:t>
            </a:r>
            <a:r>
              <a:rPr sz="3200" spc="-25" dirty="0">
                <a:solidFill>
                  <a:srgbClr val="0B5394"/>
                </a:solidFill>
              </a:rPr>
              <a:t> </a:t>
            </a:r>
            <a:r>
              <a:rPr sz="3200" dirty="0">
                <a:solidFill>
                  <a:srgbClr val="0B5394"/>
                </a:solidFill>
              </a:rPr>
              <a:t>New</a:t>
            </a:r>
            <a:r>
              <a:rPr sz="3200" spc="-25" dirty="0">
                <a:solidFill>
                  <a:srgbClr val="0B5394"/>
                </a:solidFill>
              </a:rPr>
              <a:t> </a:t>
            </a:r>
            <a:r>
              <a:rPr sz="3200" spc="-10" dirty="0">
                <a:solidFill>
                  <a:srgbClr val="0B5394"/>
                </a:solidFill>
              </a:rPr>
              <a:t>Drugs</a:t>
            </a:r>
            <a:endParaRPr sz="3200"/>
          </a:p>
        </p:txBody>
      </p:sp>
      <p:sp>
        <p:nvSpPr>
          <p:cNvPr id="3" name="object 3"/>
          <p:cNvSpPr txBox="1"/>
          <p:nvPr/>
        </p:nvSpPr>
        <p:spPr>
          <a:xfrm>
            <a:off x="696773" y="1400555"/>
            <a:ext cx="7622540" cy="1945639"/>
          </a:xfrm>
          <a:prstGeom prst="rect">
            <a:avLst/>
          </a:prstGeom>
        </p:spPr>
        <p:txBody>
          <a:bodyPr vert="horz" wrap="square" lIns="0" tIns="12700" rIns="0" bIns="0" rtlCol="0">
            <a:spAutoFit/>
          </a:bodyPr>
          <a:lstStyle/>
          <a:p>
            <a:pPr marL="368300" marR="123825" indent="-355600">
              <a:lnSpc>
                <a:spcPct val="150000"/>
              </a:lnSpc>
              <a:spcBef>
                <a:spcPts val="100"/>
              </a:spcBef>
              <a:buSzPct val="142857"/>
              <a:buChar char="•"/>
              <a:tabLst>
                <a:tab pos="368300" algn="l"/>
              </a:tabLst>
            </a:pPr>
            <a:r>
              <a:rPr sz="1400" dirty="0">
                <a:latin typeface="Arial"/>
                <a:cs typeface="Arial"/>
              </a:rPr>
              <a:t>These</a:t>
            </a:r>
            <a:r>
              <a:rPr sz="1400" spc="-30" dirty="0">
                <a:latin typeface="Arial"/>
                <a:cs typeface="Arial"/>
              </a:rPr>
              <a:t> </a:t>
            </a:r>
            <a:r>
              <a:rPr sz="1400" dirty="0">
                <a:latin typeface="Arial"/>
                <a:cs typeface="Arial"/>
              </a:rPr>
              <a:t>global</a:t>
            </a:r>
            <a:r>
              <a:rPr sz="1400" spc="-20" dirty="0">
                <a:latin typeface="Arial"/>
                <a:cs typeface="Arial"/>
              </a:rPr>
              <a:t> </a:t>
            </a:r>
            <a:r>
              <a:rPr sz="1400" dirty="0">
                <a:latin typeface="Arial"/>
                <a:cs typeface="Arial"/>
              </a:rPr>
              <a:t>standards</a:t>
            </a:r>
            <a:r>
              <a:rPr sz="1400" spc="-25" dirty="0">
                <a:latin typeface="Arial"/>
                <a:cs typeface="Arial"/>
              </a:rPr>
              <a:t> </a:t>
            </a:r>
            <a:r>
              <a:rPr sz="1400" dirty="0">
                <a:latin typeface="Arial"/>
                <a:cs typeface="Arial"/>
              </a:rPr>
              <a:t>are</a:t>
            </a:r>
            <a:r>
              <a:rPr sz="1400" spc="-25" dirty="0">
                <a:latin typeface="Arial"/>
                <a:cs typeface="Arial"/>
              </a:rPr>
              <a:t> </a:t>
            </a:r>
            <a:r>
              <a:rPr sz="1400" dirty="0">
                <a:latin typeface="Arial"/>
                <a:cs typeface="Arial"/>
              </a:rPr>
              <a:t>not</a:t>
            </a:r>
            <a:r>
              <a:rPr sz="1400" spc="-25" dirty="0">
                <a:latin typeface="Arial"/>
                <a:cs typeface="Arial"/>
              </a:rPr>
              <a:t> </a:t>
            </a:r>
            <a:r>
              <a:rPr sz="1400" dirty="0">
                <a:latin typeface="Arial"/>
                <a:cs typeface="Arial"/>
              </a:rPr>
              <a:t>to</a:t>
            </a:r>
            <a:r>
              <a:rPr sz="1400" spc="-25" dirty="0">
                <a:latin typeface="Arial"/>
                <a:cs typeface="Arial"/>
              </a:rPr>
              <a:t> </a:t>
            </a:r>
            <a:r>
              <a:rPr sz="1400" dirty="0">
                <a:latin typeface="Arial"/>
                <a:cs typeface="Arial"/>
              </a:rPr>
              <a:t>be</a:t>
            </a:r>
            <a:r>
              <a:rPr sz="1400" spc="-25" dirty="0">
                <a:latin typeface="Arial"/>
                <a:cs typeface="Arial"/>
              </a:rPr>
              <a:t> </a:t>
            </a:r>
            <a:r>
              <a:rPr sz="1400" dirty="0">
                <a:latin typeface="Arial"/>
                <a:cs typeface="Arial"/>
              </a:rPr>
              <a:t>compromised.</a:t>
            </a:r>
            <a:r>
              <a:rPr sz="1400" spc="-25" dirty="0">
                <a:latin typeface="Arial"/>
                <a:cs typeface="Arial"/>
              </a:rPr>
              <a:t> </a:t>
            </a:r>
            <a:r>
              <a:rPr sz="1400" dirty="0">
                <a:latin typeface="Arial"/>
                <a:cs typeface="Arial"/>
              </a:rPr>
              <a:t>Clinical</a:t>
            </a:r>
            <a:r>
              <a:rPr sz="1400" spc="-20" dirty="0">
                <a:latin typeface="Arial"/>
                <a:cs typeface="Arial"/>
              </a:rPr>
              <a:t> </a:t>
            </a:r>
            <a:r>
              <a:rPr sz="1400" dirty="0">
                <a:latin typeface="Arial"/>
                <a:cs typeface="Arial"/>
              </a:rPr>
              <a:t>trials</a:t>
            </a:r>
            <a:r>
              <a:rPr sz="1400" spc="-25" dirty="0">
                <a:latin typeface="Arial"/>
                <a:cs typeface="Arial"/>
              </a:rPr>
              <a:t> </a:t>
            </a:r>
            <a:r>
              <a:rPr sz="1400" dirty="0">
                <a:latin typeface="Arial"/>
                <a:cs typeface="Arial"/>
              </a:rPr>
              <a:t>must</a:t>
            </a:r>
            <a:r>
              <a:rPr sz="1400" spc="-25" dirty="0">
                <a:latin typeface="Arial"/>
                <a:cs typeface="Arial"/>
              </a:rPr>
              <a:t> </a:t>
            </a:r>
            <a:r>
              <a:rPr sz="1400" dirty="0">
                <a:latin typeface="Arial"/>
                <a:cs typeface="Arial"/>
              </a:rPr>
              <a:t>be</a:t>
            </a:r>
            <a:r>
              <a:rPr sz="1400" spc="-25" dirty="0">
                <a:latin typeface="Arial"/>
                <a:cs typeface="Arial"/>
              </a:rPr>
              <a:t> </a:t>
            </a:r>
            <a:r>
              <a:rPr sz="1400" dirty="0">
                <a:latin typeface="Arial"/>
                <a:cs typeface="Arial"/>
              </a:rPr>
              <a:t>conducted</a:t>
            </a:r>
            <a:r>
              <a:rPr sz="1400" spc="-25" dirty="0">
                <a:latin typeface="Arial"/>
                <a:cs typeface="Arial"/>
              </a:rPr>
              <a:t> </a:t>
            </a:r>
            <a:r>
              <a:rPr sz="1400" dirty="0">
                <a:latin typeface="Arial"/>
                <a:cs typeface="Arial"/>
              </a:rPr>
              <a:t>in</a:t>
            </a:r>
            <a:r>
              <a:rPr sz="1400" spc="-25" dirty="0">
                <a:latin typeface="Arial"/>
                <a:cs typeface="Arial"/>
              </a:rPr>
              <a:t> the </a:t>
            </a:r>
            <a:r>
              <a:rPr sz="1400" dirty="0">
                <a:latin typeface="Arial"/>
                <a:cs typeface="Arial"/>
              </a:rPr>
              <a:t>same</a:t>
            </a:r>
            <a:r>
              <a:rPr sz="1400" spc="-20" dirty="0">
                <a:latin typeface="Arial"/>
                <a:cs typeface="Arial"/>
              </a:rPr>
              <a:t> </a:t>
            </a:r>
            <a:r>
              <a:rPr sz="1400" dirty="0">
                <a:latin typeface="Arial"/>
                <a:cs typeface="Arial"/>
              </a:rPr>
              <a:t>way</a:t>
            </a:r>
            <a:r>
              <a:rPr sz="1400" spc="-20" dirty="0">
                <a:latin typeface="Arial"/>
                <a:cs typeface="Arial"/>
              </a:rPr>
              <a:t> </a:t>
            </a:r>
            <a:r>
              <a:rPr sz="1400" dirty="0">
                <a:latin typeface="Arial"/>
                <a:cs typeface="Arial"/>
              </a:rPr>
              <a:t>all</a:t>
            </a:r>
            <a:r>
              <a:rPr sz="1400" spc="-15"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time,</a:t>
            </a:r>
            <a:r>
              <a:rPr sz="1400" spc="-20" dirty="0">
                <a:latin typeface="Arial"/>
                <a:cs typeface="Arial"/>
              </a:rPr>
              <a:t> </a:t>
            </a:r>
            <a:r>
              <a:rPr sz="1400" dirty="0">
                <a:latin typeface="Arial"/>
                <a:cs typeface="Arial"/>
              </a:rPr>
              <a:t>no</a:t>
            </a:r>
            <a:r>
              <a:rPr sz="1400" spc="-20" dirty="0">
                <a:latin typeface="Arial"/>
                <a:cs typeface="Arial"/>
              </a:rPr>
              <a:t> </a:t>
            </a:r>
            <a:r>
              <a:rPr sz="1400" dirty="0">
                <a:latin typeface="Arial"/>
                <a:cs typeface="Arial"/>
              </a:rPr>
              <a:t>matter</a:t>
            </a:r>
            <a:r>
              <a:rPr sz="1400" spc="-25" dirty="0">
                <a:latin typeface="Arial"/>
                <a:cs typeface="Arial"/>
              </a:rPr>
              <a:t> </a:t>
            </a:r>
            <a:r>
              <a:rPr sz="1400" dirty="0">
                <a:latin typeface="Arial"/>
                <a:cs typeface="Arial"/>
              </a:rPr>
              <a:t>where</a:t>
            </a:r>
            <a:r>
              <a:rPr sz="1400" spc="-20" dirty="0">
                <a:latin typeface="Arial"/>
                <a:cs typeface="Arial"/>
              </a:rPr>
              <a:t> </a:t>
            </a:r>
            <a:r>
              <a:rPr sz="1400" dirty="0">
                <a:latin typeface="Arial"/>
                <a:cs typeface="Arial"/>
              </a:rPr>
              <a:t>in</a:t>
            </a:r>
            <a:r>
              <a:rPr sz="1400" spc="-2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world</a:t>
            </a:r>
            <a:r>
              <a:rPr sz="1400" spc="-20"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by</a:t>
            </a:r>
            <a:r>
              <a:rPr sz="1400" spc="-20" dirty="0">
                <a:latin typeface="Arial"/>
                <a:cs typeface="Arial"/>
              </a:rPr>
              <a:t> </a:t>
            </a:r>
            <a:r>
              <a:rPr sz="1400" dirty="0">
                <a:latin typeface="Arial"/>
                <a:cs typeface="Arial"/>
              </a:rPr>
              <a:t>whom</a:t>
            </a:r>
            <a:r>
              <a:rPr sz="1400" spc="-25" dirty="0">
                <a:latin typeface="Arial"/>
                <a:cs typeface="Arial"/>
              </a:rPr>
              <a:t> </a:t>
            </a:r>
            <a:r>
              <a:rPr sz="1400" dirty="0">
                <a:latin typeface="Arial"/>
                <a:cs typeface="Arial"/>
              </a:rPr>
              <a:t>they</a:t>
            </a:r>
            <a:r>
              <a:rPr sz="1400" spc="-15" dirty="0">
                <a:latin typeface="Arial"/>
                <a:cs typeface="Arial"/>
              </a:rPr>
              <a:t> </a:t>
            </a:r>
            <a:r>
              <a:rPr sz="1400" dirty="0">
                <a:latin typeface="Arial"/>
                <a:cs typeface="Arial"/>
              </a:rPr>
              <a:t>are</a:t>
            </a:r>
            <a:r>
              <a:rPr sz="1400" spc="-20" dirty="0">
                <a:latin typeface="Arial"/>
                <a:cs typeface="Arial"/>
              </a:rPr>
              <a:t> </a:t>
            </a:r>
            <a:r>
              <a:rPr sz="1400" dirty="0">
                <a:latin typeface="Arial"/>
                <a:cs typeface="Arial"/>
              </a:rPr>
              <a:t>carried</a:t>
            </a:r>
            <a:r>
              <a:rPr sz="1400" spc="-20" dirty="0">
                <a:latin typeface="Arial"/>
                <a:cs typeface="Arial"/>
              </a:rPr>
              <a:t> out.</a:t>
            </a:r>
            <a:endParaRPr sz="1400">
              <a:latin typeface="Arial"/>
              <a:cs typeface="Arial"/>
            </a:endParaRPr>
          </a:p>
          <a:p>
            <a:pPr>
              <a:lnSpc>
                <a:spcPct val="100000"/>
              </a:lnSpc>
              <a:spcBef>
                <a:spcPts val="980"/>
              </a:spcBef>
              <a:buFont typeface="Arial"/>
              <a:buChar char="•"/>
            </a:pPr>
            <a:endParaRPr sz="1400">
              <a:latin typeface="Arial"/>
              <a:cs typeface="Arial"/>
            </a:endParaRPr>
          </a:p>
          <a:p>
            <a:pPr marL="368300" marR="5080" indent="-355600">
              <a:lnSpc>
                <a:spcPct val="148600"/>
              </a:lnSpc>
              <a:buSzPct val="142857"/>
              <a:buChar char="•"/>
              <a:tabLst>
                <a:tab pos="368300" algn="l"/>
              </a:tabLst>
            </a:pPr>
            <a:r>
              <a:rPr sz="1400" dirty="0">
                <a:latin typeface="Arial"/>
                <a:cs typeface="Arial"/>
              </a:rPr>
              <a:t>Investigators</a:t>
            </a:r>
            <a:r>
              <a:rPr sz="1400" spc="-30" dirty="0">
                <a:latin typeface="Arial"/>
                <a:cs typeface="Arial"/>
              </a:rPr>
              <a:t> </a:t>
            </a:r>
            <a:r>
              <a:rPr sz="1400" dirty="0">
                <a:latin typeface="Arial"/>
                <a:cs typeface="Arial"/>
              </a:rPr>
              <a:t>must</a:t>
            </a:r>
            <a:r>
              <a:rPr sz="1400" spc="-30" dirty="0">
                <a:latin typeface="Arial"/>
                <a:cs typeface="Arial"/>
              </a:rPr>
              <a:t> </a:t>
            </a:r>
            <a:r>
              <a:rPr sz="1400" dirty="0">
                <a:latin typeface="Arial"/>
                <a:cs typeface="Arial"/>
              </a:rPr>
              <a:t>carefully</a:t>
            </a:r>
            <a:r>
              <a:rPr sz="1400" spc="-25" dirty="0">
                <a:latin typeface="Arial"/>
                <a:cs typeface="Arial"/>
              </a:rPr>
              <a:t> </a:t>
            </a:r>
            <a:r>
              <a:rPr sz="1400" dirty="0">
                <a:latin typeface="Arial"/>
                <a:cs typeface="Arial"/>
              </a:rPr>
              <a:t>select</a:t>
            </a:r>
            <a:r>
              <a:rPr sz="1400" spc="-3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subjects</a:t>
            </a:r>
            <a:r>
              <a:rPr sz="1400" spc="-30" dirty="0">
                <a:latin typeface="Arial"/>
                <a:cs typeface="Arial"/>
              </a:rPr>
              <a:t> </a:t>
            </a:r>
            <a:r>
              <a:rPr sz="1400" dirty="0">
                <a:latin typeface="Arial"/>
                <a:cs typeface="Arial"/>
              </a:rPr>
              <a:t>to</a:t>
            </a:r>
            <a:r>
              <a:rPr sz="1400" spc="-25" dirty="0">
                <a:latin typeface="Arial"/>
                <a:cs typeface="Arial"/>
              </a:rPr>
              <a:t> </a:t>
            </a:r>
            <a:r>
              <a:rPr sz="1400" dirty="0">
                <a:latin typeface="Arial"/>
                <a:cs typeface="Arial"/>
              </a:rPr>
              <a:t>participate</a:t>
            </a:r>
            <a:r>
              <a:rPr sz="1400" spc="-30" dirty="0">
                <a:latin typeface="Arial"/>
                <a:cs typeface="Arial"/>
              </a:rPr>
              <a:t> </a:t>
            </a:r>
            <a:r>
              <a:rPr sz="1400" dirty="0">
                <a:latin typeface="Arial"/>
                <a:cs typeface="Arial"/>
              </a:rPr>
              <a:t>to</a:t>
            </a:r>
            <a:r>
              <a:rPr sz="1400" spc="-25" dirty="0">
                <a:latin typeface="Arial"/>
                <a:cs typeface="Arial"/>
              </a:rPr>
              <a:t> </a:t>
            </a:r>
            <a:r>
              <a:rPr sz="1400" dirty="0">
                <a:latin typeface="Arial"/>
                <a:cs typeface="Arial"/>
              </a:rPr>
              <a:t>have</a:t>
            </a:r>
            <a:r>
              <a:rPr sz="1400" spc="-3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right</a:t>
            </a:r>
            <a:r>
              <a:rPr sz="1400" spc="-30" dirty="0">
                <a:latin typeface="Arial"/>
                <a:cs typeface="Arial"/>
              </a:rPr>
              <a:t> </a:t>
            </a:r>
            <a:r>
              <a:rPr sz="1400" dirty="0">
                <a:latin typeface="Arial"/>
                <a:cs typeface="Arial"/>
              </a:rPr>
              <a:t>profiles,</a:t>
            </a:r>
            <a:r>
              <a:rPr sz="1400" spc="-25" dirty="0">
                <a:latin typeface="Arial"/>
                <a:cs typeface="Arial"/>
              </a:rPr>
              <a:t> </a:t>
            </a:r>
            <a:r>
              <a:rPr sz="1400" spc="-10" dirty="0">
                <a:latin typeface="Arial"/>
                <a:cs typeface="Arial"/>
              </a:rPr>
              <a:t>obtain </a:t>
            </a:r>
            <a:r>
              <a:rPr sz="1400" dirty="0">
                <a:solidFill>
                  <a:srgbClr val="FF0000"/>
                </a:solidFill>
                <a:latin typeface="Arial"/>
                <a:cs typeface="Arial"/>
              </a:rPr>
              <a:t>informed</a:t>
            </a:r>
            <a:r>
              <a:rPr sz="1400" spc="-20" dirty="0">
                <a:solidFill>
                  <a:srgbClr val="FF0000"/>
                </a:solidFill>
                <a:latin typeface="Arial"/>
                <a:cs typeface="Arial"/>
              </a:rPr>
              <a:t> </a:t>
            </a:r>
            <a:r>
              <a:rPr sz="1400" dirty="0">
                <a:solidFill>
                  <a:srgbClr val="FF0000"/>
                </a:solidFill>
                <a:latin typeface="Arial"/>
                <a:cs typeface="Arial"/>
              </a:rPr>
              <a:t>consent</a:t>
            </a:r>
            <a:r>
              <a:rPr sz="1400" spc="-20" dirty="0">
                <a:solidFill>
                  <a:srgbClr val="FF0000"/>
                </a:solidFill>
                <a:latin typeface="Arial"/>
                <a:cs typeface="Arial"/>
              </a:rPr>
              <a:t> </a:t>
            </a:r>
            <a:r>
              <a:rPr sz="1400" dirty="0">
                <a:latin typeface="Arial"/>
                <a:cs typeface="Arial"/>
              </a:rPr>
              <a:t>from</a:t>
            </a:r>
            <a:r>
              <a:rPr sz="1400" spc="-25" dirty="0">
                <a:latin typeface="Arial"/>
                <a:cs typeface="Arial"/>
              </a:rPr>
              <a:t> </a:t>
            </a:r>
            <a:r>
              <a:rPr sz="1400" dirty="0">
                <a:latin typeface="Arial"/>
                <a:cs typeface="Arial"/>
              </a:rPr>
              <a:t>each</a:t>
            </a:r>
            <a:r>
              <a:rPr sz="1400" spc="-20" dirty="0">
                <a:latin typeface="Arial"/>
                <a:cs typeface="Arial"/>
              </a:rPr>
              <a:t> </a:t>
            </a:r>
            <a:r>
              <a:rPr sz="1400" dirty="0">
                <a:latin typeface="Arial"/>
                <a:cs typeface="Arial"/>
              </a:rPr>
              <a:t>subject</a:t>
            </a:r>
            <a:r>
              <a:rPr sz="1400" spc="-20"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take</a:t>
            </a:r>
            <a:r>
              <a:rPr sz="1400" spc="-20" dirty="0">
                <a:latin typeface="Arial"/>
                <a:cs typeface="Arial"/>
              </a:rPr>
              <a:t> </a:t>
            </a:r>
            <a:r>
              <a:rPr sz="1400" dirty="0">
                <a:latin typeface="Arial"/>
                <a:cs typeface="Arial"/>
              </a:rPr>
              <a:t>steps</a:t>
            </a:r>
            <a:r>
              <a:rPr sz="1400" spc="-20" dirty="0">
                <a:latin typeface="Arial"/>
                <a:cs typeface="Arial"/>
              </a:rPr>
              <a:t> </a:t>
            </a:r>
            <a:r>
              <a:rPr sz="1400" dirty="0">
                <a:latin typeface="Arial"/>
                <a:cs typeface="Arial"/>
              </a:rPr>
              <a:t>to</a:t>
            </a:r>
            <a:r>
              <a:rPr sz="1400" spc="-20" dirty="0">
                <a:latin typeface="Arial"/>
                <a:cs typeface="Arial"/>
              </a:rPr>
              <a:t> </a:t>
            </a:r>
            <a:r>
              <a:rPr sz="1400" dirty="0">
                <a:latin typeface="Arial"/>
                <a:cs typeface="Arial"/>
              </a:rPr>
              <a:t>ensure</a:t>
            </a:r>
            <a:r>
              <a:rPr sz="1400" spc="-20" dirty="0">
                <a:latin typeface="Arial"/>
                <a:cs typeface="Arial"/>
              </a:rPr>
              <a:t> </a:t>
            </a:r>
            <a:r>
              <a:rPr sz="1400" dirty="0">
                <a:latin typeface="Arial"/>
                <a:cs typeface="Arial"/>
              </a:rPr>
              <a:t>the</a:t>
            </a:r>
            <a:r>
              <a:rPr sz="1400" spc="-20" dirty="0">
                <a:latin typeface="Arial"/>
                <a:cs typeface="Arial"/>
              </a:rPr>
              <a:t> </a:t>
            </a:r>
            <a:r>
              <a:rPr sz="1400" spc="-10" dirty="0">
                <a:latin typeface="Arial"/>
                <a:cs typeface="Arial"/>
              </a:rPr>
              <a:t>well-</a:t>
            </a:r>
            <a:r>
              <a:rPr sz="1400" dirty="0">
                <a:latin typeface="Arial"/>
                <a:cs typeface="Arial"/>
              </a:rPr>
              <a:t>being</a:t>
            </a:r>
            <a:r>
              <a:rPr sz="1400" spc="-20" dirty="0">
                <a:latin typeface="Arial"/>
                <a:cs typeface="Arial"/>
              </a:rPr>
              <a:t> </a:t>
            </a:r>
            <a:r>
              <a:rPr sz="1400" dirty="0">
                <a:latin typeface="Arial"/>
                <a:cs typeface="Arial"/>
              </a:rPr>
              <a:t>of</a:t>
            </a:r>
            <a:r>
              <a:rPr sz="1400" spc="-20" dirty="0">
                <a:latin typeface="Arial"/>
                <a:cs typeface="Arial"/>
              </a:rPr>
              <a:t> </a:t>
            </a:r>
            <a:r>
              <a:rPr sz="1400" dirty="0">
                <a:latin typeface="Arial"/>
                <a:cs typeface="Arial"/>
              </a:rPr>
              <a:t>the</a:t>
            </a:r>
            <a:r>
              <a:rPr sz="1400" spc="-20" dirty="0">
                <a:latin typeface="Arial"/>
                <a:cs typeface="Arial"/>
              </a:rPr>
              <a:t> </a:t>
            </a:r>
            <a:r>
              <a:rPr sz="1400" spc="-10" dirty="0">
                <a:latin typeface="Arial"/>
                <a:cs typeface="Arial"/>
              </a:rPr>
              <a:t>subjects </a:t>
            </a:r>
            <a:r>
              <a:rPr sz="1400" dirty="0">
                <a:latin typeface="Arial"/>
                <a:cs typeface="Arial"/>
              </a:rPr>
              <a:t>throughout</a:t>
            </a:r>
            <a:r>
              <a:rPr sz="1400" spc="-30" dirty="0">
                <a:latin typeface="Arial"/>
                <a:cs typeface="Arial"/>
              </a:rPr>
              <a:t> </a:t>
            </a:r>
            <a:r>
              <a:rPr sz="1400" dirty="0">
                <a:latin typeface="Arial"/>
                <a:cs typeface="Arial"/>
              </a:rPr>
              <a:t>and</a:t>
            </a:r>
            <a:r>
              <a:rPr sz="1400" spc="-25" dirty="0">
                <a:latin typeface="Arial"/>
                <a:cs typeface="Arial"/>
              </a:rPr>
              <a:t> </a:t>
            </a:r>
            <a:r>
              <a:rPr sz="1400" dirty="0">
                <a:latin typeface="Arial"/>
                <a:cs typeface="Arial"/>
              </a:rPr>
              <a:t>after</a:t>
            </a:r>
            <a:r>
              <a:rPr sz="1400" spc="-25" dirty="0">
                <a:latin typeface="Arial"/>
                <a:cs typeface="Arial"/>
              </a:rPr>
              <a:t> </a:t>
            </a:r>
            <a:r>
              <a:rPr sz="1400" dirty="0">
                <a:latin typeface="Arial"/>
                <a:cs typeface="Arial"/>
              </a:rPr>
              <a:t>the</a:t>
            </a:r>
            <a:r>
              <a:rPr sz="1400" spc="-25" dirty="0">
                <a:latin typeface="Arial"/>
                <a:cs typeface="Arial"/>
              </a:rPr>
              <a:t> </a:t>
            </a:r>
            <a:r>
              <a:rPr sz="1400" spc="-10" dirty="0">
                <a:latin typeface="Arial"/>
                <a:cs typeface="Arial"/>
              </a:rPr>
              <a:t>trial.</a:t>
            </a:r>
            <a:endParaRPr sz="1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811" rIns="0" bIns="0" rtlCol="0">
            <a:spAutoFit/>
          </a:bodyPr>
          <a:lstStyle/>
          <a:p>
            <a:pPr marL="1318260">
              <a:lnSpc>
                <a:spcPct val="100000"/>
              </a:lnSpc>
              <a:spcBef>
                <a:spcPts val="100"/>
              </a:spcBef>
            </a:pPr>
            <a:r>
              <a:rPr sz="3200" dirty="0">
                <a:solidFill>
                  <a:srgbClr val="0B5394"/>
                </a:solidFill>
              </a:rPr>
              <a:t>Clinical</a:t>
            </a:r>
            <a:r>
              <a:rPr sz="3200" spc="-30" dirty="0">
                <a:solidFill>
                  <a:srgbClr val="0B5394"/>
                </a:solidFill>
              </a:rPr>
              <a:t> </a:t>
            </a:r>
            <a:r>
              <a:rPr sz="3200" dirty="0">
                <a:solidFill>
                  <a:srgbClr val="0B5394"/>
                </a:solidFill>
              </a:rPr>
              <a:t>Trials</a:t>
            </a:r>
            <a:r>
              <a:rPr sz="3200" spc="-30" dirty="0">
                <a:solidFill>
                  <a:srgbClr val="0B5394"/>
                </a:solidFill>
              </a:rPr>
              <a:t> </a:t>
            </a:r>
            <a:r>
              <a:rPr sz="3200" dirty="0">
                <a:solidFill>
                  <a:srgbClr val="0B5394"/>
                </a:solidFill>
              </a:rPr>
              <a:t>For</a:t>
            </a:r>
            <a:r>
              <a:rPr sz="3200" spc="-25" dirty="0">
                <a:solidFill>
                  <a:srgbClr val="0B5394"/>
                </a:solidFill>
              </a:rPr>
              <a:t> </a:t>
            </a:r>
            <a:r>
              <a:rPr sz="3200" dirty="0">
                <a:solidFill>
                  <a:srgbClr val="0B5394"/>
                </a:solidFill>
              </a:rPr>
              <a:t>New</a:t>
            </a:r>
            <a:r>
              <a:rPr sz="3200" spc="-25" dirty="0">
                <a:solidFill>
                  <a:srgbClr val="0B5394"/>
                </a:solidFill>
              </a:rPr>
              <a:t> </a:t>
            </a:r>
            <a:r>
              <a:rPr sz="3200" spc="-10" dirty="0">
                <a:solidFill>
                  <a:srgbClr val="0B5394"/>
                </a:solidFill>
              </a:rPr>
              <a:t>Drugs</a:t>
            </a:r>
            <a:endParaRPr sz="3200"/>
          </a:p>
        </p:txBody>
      </p:sp>
      <p:sp>
        <p:nvSpPr>
          <p:cNvPr id="3" name="object 3"/>
          <p:cNvSpPr txBox="1"/>
          <p:nvPr/>
        </p:nvSpPr>
        <p:spPr>
          <a:xfrm>
            <a:off x="592700" y="1665732"/>
            <a:ext cx="7455534" cy="665480"/>
          </a:xfrm>
          <a:prstGeom prst="rect">
            <a:avLst/>
          </a:prstGeom>
        </p:spPr>
        <p:txBody>
          <a:bodyPr vert="horz" wrap="square" lIns="0" tIns="12700" rIns="0" bIns="0" rtlCol="0">
            <a:spAutoFit/>
          </a:bodyPr>
          <a:lstStyle/>
          <a:p>
            <a:pPr marL="368300" marR="5080" indent="-355600">
              <a:lnSpc>
                <a:spcPct val="150000"/>
              </a:lnSpc>
              <a:spcBef>
                <a:spcPts val="100"/>
              </a:spcBef>
              <a:buSzPct val="142857"/>
              <a:buChar char="•"/>
              <a:tabLst>
                <a:tab pos="368300" algn="l"/>
              </a:tabLst>
            </a:pPr>
            <a:r>
              <a:rPr sz="1400" dirty="0">
                <a:latin typeface="Arial"/>
                <a:cs typeface="Arial"/>
              </a:rPr>
              <a:t>Clinical</a:t>
            </a:r>
            <a:r>
              <a:rPr sz="1400" spc="-40" dirty="0">
                <a:latin typeface="Arial"/>
                <a:cs typeface="Arial"/>
              </a:rPr>
              <a:t> </a:t>
            </a:r>
            <a:r>
              <a:rPr sz="1400" dirty="0">
                <a:latin typeface="Arial"/>
                <a:cs typeface="Arial"/>
              </a:rPr>
              <a:t>trials</a:t>
            </a:r>
            <a:r>
              <a:rPr sz="1400" spc="-35" dirty="0">
                <a:latin typeface="Arial"/>
                <a:cs typeface="Arial"/>
              </a:rPr>
              <a:t> </a:t>
            </a:r>
            <a:r>
              <a:rPr sz="1400" dirty="0">
                <a:latin typeface="Arial"/>
                <a:cs typeface="Arial"/>
              </a:rPr>
              <a:t>must</a:t>
            </a:r>
            <a:r>
              <a:rPr sz="1400" spc="-30" dirty="0">
                <a:latin typeface="Arial"/>
                <a:cs typeface="Arial"/>
              </a:rPr>
              <a:t> </a:t>
            </a:r>
            <a:r>
              <a:rPr sz="1400" dirty="0">
                <a:latin typeface="Arial"/>
                <a:cs typeface="Arial"/>
              </a:rPr>
              <a:t>undergo</a:t>
            </a:r>
            <a:r>
              <a:rPr sz="1400" spc="-35" dirty="0">
                <a:latin typeface="Arial"/>
                <a:cs typeface="Arial"/>
              </a:rPr>
              <a:t> </a:t>
            </a:r>
            <a:r>
              <a:rPr sz="1400" dirty="0">
                <a:latin typeface="Arial"/>
                <a:cs typeface="Arial"/>
              </a:rPr>
              <a:t>independent</a:t>
            </a:r>
            <a:r>
              <a:rPr sz="1400" spc="-35" dirty="0">
                <a:latin typeface="Arial"/>
                <a:cs typeface="Arial"/>
              </a:rPr>
              <a:t> </a:t>
            </a:r>
            <a:r>
              <a:rPr sz="1400" dirty="0">
                <a:latin typeface="Arial"/>
                <a:cs typeface="Arial"/>
              </a:rPr>
              <a:t>scientific</a:t>
            </a:r>
            <a:r>
              <a:rPr sz="1400" spc="-30" dirty="0">
                <a:latin typeface="Arial"/>
                <a:cs typeface="Arial"/>
              </a:rPr>
              <a:t> </a:t>
            </a:r>
            <a:r>
              <a:rPr sz="1400" dirty="0">
                <a:latin typeface="Arial"/>
                <a:cs typeface="Arial"/>
              </a:rPr>
              <a:t>and</a:t>
            </a:r>
            <a:r>
              <a:rPr sz="1400" spc="-35" dirty="0">
                <a:latin typeface="Arial"/>
                <a:cs typeface="Arial"/>
              </a:rPr>
              <a:t> </a:t>
            </a:r>
            <a:r>
              <a:rPr sz="1400" dirty="0">
                <a:latin typeface="Arial"/>
                <a:cs typeface="Arial"/>
              </a:rPr>
              <a:t>ethical</a:t>
            </a:r>
            <a:r>
              <a:rPr sz="1400" spc="-30" dirty="0">
                <a:latin typeface="Arial"/>
                <a:cs typeface="Arial"/>
              </a:rPr>
              <a:t> </a:t>
            </a:r>
            <a:r>
              <a:rPr sz="1400" dirty="0">
                <a:latin typeface="Arial"/>
                <a:cs typeface="Arial"/>
              </a:rPr>
              <a:t>review</a:t>
            </a:r>
            <a:r>
              <a:rPr sz="1400" spc="-25" dirty="0">
                <a:latin typeface="Arial"/>
                <a:cs typeface="Arial"/>
              </a:rPr>
              <a:t> </a:t>
            </a:r>
            <a:r>
              <a:rPr sz="1400" dirty="0">
                <a:latin typeface="Arial"/>
                <a:cs typeface="Arial"/>
              </a:rPr>
              <a:t>and</a:t>
            </a:r>
            <a:r>
              <a:rPr sz="1400" spc="-35" dirty="0">
                <a:latin typeface="Arial"/>
                <a:cs typeface="Arial"/>
              </a:rPr>
              <a:t> </a:t>
            </a:r>
            <a:r>
              <a:rPr sz="1400" dirty="0">
                <a:latin typeface="Arial"/>
                <a:cs typeface="Arial"/>
              </a:rPr>
              <a:t>approval</a:t>
            </a:r>
            <a:r>
              <a:rPr sz="1400" spc="-30" dirty="0">
                <a:latin typeface="Arial"/>
                <a:cs typeface="Arial"/>
              </a:rPr>
              <a:t> </a:t>
            </a:r>
            <a:r>
              <a:rPr sz="1400" dirty="0">
                <a:latin typeface="Arial"/>
                <a:cs typeface="Arial"/>
              </a:rPr>
              <a:t>and</a:t>
            </a:r>
            <a:r>
              <a:rPr sz="1400" spc="-30" dirty="0">
                <a:latin typeface="Arial"/>
                <a:cs typeface="Arial"/>
              </a:rPr>
              <a:t> </a:t>
            </a:r>
            <a:r>
              <a:rPr sz="1400" spc="-25" dirty="0">
                <a:latin typeface="Arial"/>
                <a:cs typeface="Arial"/>
              </a:rPr>
              <a:t>are </a:t>
            </a:r>
            <a:r>
              <a:rPr sz="1400" dirty="0">
                <a:latin typeface="Arial"/>
                <a:cs typeface="Arial"/>
              </a:rPr>
              <a:t>subject</a:t>
            </a:r>
            <a:r>
              <a:rPr sz="1400" spc="-25" dirty="0">
                <a:latin typeface="Arial"/>
                <a:cs typeface="Arial"/>
              </a:rPr>
              <a:t> </a:t>
            </a:r>
            <a:r>
              <a:rPr sz="1400" dirty="0">
                <a:latin typeface="Arial"/>
                <a:cs typeface="Arial"/>
              </a:rPr>
              <a:t>to</a:t>
            </a:r>
            <a:r>
              <a:rPr sz="1400" spc="-25" dirty="0">
                <a:latin typeface="Arial"/>
                <a:cs typeface="Arial"/>
              </a:rPr>
              <a:t> </a:t>
            </a:r>
            <a:r>
              <a:rPr sz="1400" dirty="0">
                <a:latin typeface="Arial"/>
                <a:cs typeface="Arial"/>
              </a:rPr>
              <a:t>audit</a:t>
            </a:r>
            <a:r>
              <a:rPr sz="1400" spc="-25" dirty="0">
                <a:latin typeface="Arial"/>
                <a:cs typeface="Arial"/>
              </a:rPr>
              <a:t> </a:t>
            </a:r>
            <a:r>
              <a:rPr sz="1400" dirty="0">
                <a:latin typeface="Arial"/>
                <a:cs typeface="Arial"/>
              </a:rPr>
              <a:t>by</a:t>
            </a:r>
            <a:r>
              <a:rPr sz="1400" spc="-2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national</a:t>
            </a:r>
            <a:r>
              <a:rPr sz="1400" spc="-20" dirty="0">
                <a:latin typeface="Arial"/>
                <a:cs typeface="Arial"/>
              </a:rPr>
              <a:t> </a:t>
            </a:r>
            <a:r>
              <a:rPr sz="1400" dirty="0">
                <a:latin typeface="Arial"/>
                <a:cs typeface="Arial"/>
              </a:rPr>
              <a:t>authorities</a:t>
            </a:r>
            <a:r>
              <a:rPr sz="1400" spc="-20" dirty="0">
                <a:latin typeface="Arial"/>
                <a:cs typeface="Arial"/>
              </a:rPr>
              <a:t> </a:t>
            </a:r>
            <a:r>
              <a:rPr sz="1400" dirty="0">
                <a:latin typeface="Arial"/>
                <a:cs typeface="Arial"/>
              </a:rPr>
              <a:t>during</a:t>
            </a:r>
            <a:r>
              <a:rPr sz="1400" spc="-25" dirty="0">
                <a:latin typeface="Arial"/>
                <a:cs typeface="Arial"/>
              </a:rPr>
              <a:t> </a:t>
            </a:r>
            <a:r>
              <a:rPr sz="1400" dirty="0">
                <a:latin typeface="Arial"/>
                <a:cs typeface="Arial"/>
              </a:rPr>
              <a:t>or</a:t>
            </a:r>
            <a:r>
              <a:rPr sz="1400" spc="-30" dirty="0">
                <a:latin typeface="Arial"/>
                <a:cs typeface="Arial"/>
              </a:rPr>
              <a:t> </a:t>
            </a:r>
            <a:r>
              <a:rPr sz="1400" dirty="0">
                <a:latin typeface="Arial"/>
                <a:cs typeface="Arial"/>
              </a:rPr>
              <a:t>after</a:t>
            </a:r>
            <a:r>
              <a:rPr sz="1400" spc="-25" dirty="0">
                <a:latin typeface="Arial"/>
                <a:cs typeface="Arial"/>
              </a:rPr>
              <a:t> </a:t>
            </a:r>
            <a:r>
              <a:rPr sz="1400" dirty="0">
                <a:latin typeface="Arial"/>
                <a:cs typeface="Arial"/>
              </a:rPr>
              <a:t>the</a:t>
            </a:r>
            <a:r>
              <a:rPr sz="1400" spc="-25" dirty="0">
                <a:latin typeface="Arial"/>
                <a:cs typeface="Arial"/>
              </a:rPr>
              <a:t> </a:t>
            </a:r>
            <a:r>
              <a:rPr sz="1400" spc="-10" dirty="0">
                <a:latin typeface="Arial"/>
                <a:cs typeface="Arial"/>
              </a:rPr>
              <a:t>trial.</a:t>
            </a:r>
            <a:endParaRPr sz="1400">
              <a:latin typeface="Arial"/>
              <a:cs typeface="Arial"/>
            </a:endParaRPr>
          </a:p>
        </p:txBody>
      </p:sp>
      <p:sp>
        <p:nvSpPr>
          <p:cNvPr id="4" name="object 4"/>
          <p:cNvSpPr txBox="1"/>
          <p:nvPr/>
        </p:nvSpPr>
        <p:spPr>
          <a:xfrm>
            <a:off x="592700" y="2839211"/>
            <a:ext cx="4680585" cy="238760"/>
          </a:xfrm>
          <a:prstGeom prst="rect">
            <a:avLst/>
          </a:prstGeom>
        </p:spPr>
        <p:txBody>
          <a:bodyPr vert="horz" wrap="square" lIns="0" tIns="12700" rIns="0" bIns="0" rtlCol="0">
            <a:spAutoFit/>
          </a:bodyPr>
          <a:lstStyle/>
          <a:p>
            <a:pPr marL="367665" indent="-354965">
              <a:lnSpc>
                <a:spcPct val="100000"/>
              </a:lnSpc>
              <a:spcBef>
                <a:spcPts val="100"/>
              </a:spcBef>
              <a:buSzPct val="142857"/>
              <a:buChar char="•"/>
              <a:tabLst>
                <a:tab pos="367665" algn="l"/>
              </a:tabLst>
            </a:pPr>
            <a:r>
              <a:rPr sz="1400" dirty="0">
                <a:latin typeface="Arial"/>
                <a:cs typeface="Arial"/>
              </a:rPr>
              <a:t>All</a:t>
            </a:r>
            <a:r>
              <a:rPr sz="1400" spc="-25" dirty="0">
                <a:latin typeface="Arial"/>
                <a:cs typeface="Arial"/>
              </a:rPr>
              <a:t> </a:t>
            </a:r>
            <a:r>
              <a:rPr sz="1400" dirty="0">
                <a:latin typeface="Arial"/>
                <a:cs typeface="Arial"/>
              </a:rPr>
              <a:t>clinical</a:t>
            </a:r>
            <a:r>
              <a:rPr sz="1400" spc="-20" dirty="0">
                <a:latin typeface="Arial"/>
                <a:cs typeface="Arial"/>
              </a:rPr>
              <a:t> </a:t>
            </a:r>
            <a:r>
              <a:rPr sz="1400" dirty="0">
                <a:latin typeface="Arial"/>
                <a:cs typeface="Arial"/>
              </a:rPr>
              <a:t>trial</a:t>
            </a:r>
            <a:r>
              <a:rPr sz="1400" spc="-20" dirty="0">
                <a:latin typeface="Arial"/>
                <a:cs typeface="Arial"/>
              </a:rPr>
              <a:t> </a:t>
            </a:r>
            <a:r>
              <a:rPr sz="1400" dirty="0">
                <a:latin typeface="Arial"/>
                <a:cs typeface="Arial"/>
              </a:rPr>
              <a:t>results</a:t>
            </a:r>
            <a:r>
              <a:rPr sz="1400" spc="-30" dirty="0">
                <a:latin typeface="Arial"/>
                <a:cs typeface="Arial"/>
              </a:rPr>
              <a:t> </a:t>
            </a:r>
            <a:r>
              <a:rPr sz="1400" dirty="0">
                <a:latin typeface="Arial"/>
                <a:cs typeface="Arial"/>
              </a:rPr>
              <a:t>must</a:t>
            </a:r>
            <a:r>
              <a:rPr sz="1400" spc="-25" dirty="0">
                <a:latin typeface="Arial"/>
                <a:cs typeface="Arial"/>
              </a:rPr>
              <a:t> </a:t>
            </a:r>
            <a:r>
              <a:rPr sz="1400" dirty="0">
                <a:latin typeface="Arial"/>
                <a:cs typeface="Arial"/>
              </a:rPr>
              <a:t>be</a:t>
            </a:r>
            <a:r>
              <a:rPr sz="1400" spc="-25" dirty="0">
                <a:latin typeface="Arial"/>
                <a:cs typeface="Arial"/>
              </a:rPr>
              <a:t> </a:t>
            </a:r>
            <a:r>
              <a:rPr sz="1400" dirty="0">
                <a:latin typeface="Arial"/>
                <a:cs typeface="Arial"/>
              </a:rPr>
              <a:t>made</a:t>
            </a:r>
            <a:r>
              <a:rPr sz="1400" spc="-25" dirty="0">
                <a:latin typeface="Arial"/>
                <a:cs typeface="Arial"/>
              </a:rPr>
              <a:t> </a:t>
            </a:r>
            <a:r>
              <a:rPr sz="1400" dirty="0">
                <a:latin typeface="Arial"/>
                <a:cs typeface="Arial"/>
              </a:rPr>
              <a:t>publicly</a:t>
            </a:r>
            <a:r>
              <a:rPr sz="1400" spc="-30" dirty="0">
                <a:latin typeface="Arial"/>
                <a:cs typeface="Arial"/>
              </a:rPr>
              <a:t> </a:t>
            </a:r>
            <a:r>
              <a:rPr sz="1400" spc="-10" dirty="0">
                <a:latin typeface="Arial"/>
                <a:cs typeface="Arial"/>
              </a:rPr>
              <a:t>available.</a:t>
            </a:r>
            <a:endParaRPr sz="1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0611" rIns="0" bIns="0" rtlCol="0">
            <a:spAutoFit/>
          </a:bodyPr>
          <a:lstStyle/>
          <a:p>
            <a:pPr marL="1309370">
              <a:lnSpc>
                <a:spcPct val="100000"/>
              </a:lnSpc>
              <a:spcBef>
                <a:spcPts val="100"/>
              </a:spcBef>
            </a:pPr>
            <a:r>
              <a:rPr sz="3200" dirty="0">
                <a:solidFill>
                  <a:srgbClr val="0B5394"/>
                </a:solidFill>
              </a:rPr>
              <a:t>Clinical</a:t>
            </a:r>
            <a:r>
              <a:rPr sz="3200" spc="-30" dirty="0">
                <a:solidFill>
                  <a:srgbClr val="0B5394"/>
                </a:solidFill>
              </a:rPr>
              <a:t> </a:t>
            </a:r>
            <a:r>
              <a:rPr sz="3200" dirty="0">
                <a:solidFill>
                  <a:srgbClr val="0B5394"/>
                </a:solidFill>
              </a:rPr>
              <a:t>Trials</a:t>
            </a:r>
            <a:r>
              <a:rPr sz="3200" spc="-30" dirty="0">
                <a:solidFill>
                  <a:srgbClr val="0B5394"/>
                </a:solidFill>
              </a:rPr>
              <a:t> </a:t>
            </a:r>
            <a:r>
              <a:rPr sz="3200" dirty="0">
                <a:solidFill>
                  <a:srgbClr val="0B5394"/>
                </a:solidFill>
              </a:rPr>
              <a:t>For</a:t>
            </a:r>
            <a:r>
              <a:rPr sz="3200" spc="-25" dirty="0">
                <a:solidFill>
                  <a:srgbClr val="0B5394"/>
                </a:solidFill>
              </a:rPr>
              <a:t> </a:t>
            </a:r>
            <a:r>
              <a:rPr sz="3200" dirty="0">
                <a:solidFill>
                  <a:srgbClr val="0B5394"/>
                </a:solidFill>
              </a:rPr>
              <a:t>New</a:t>
            </a:r>
            <a:r>
              <a:rPr sz="3200" spc="-25" dirty="0">
                <a:solidFill>
                  <a:srgbClr val="0B5394"/>
                </a:solidFill>
              </a:rPr>
              <a:t> </a:t>
            </a:r>
            <a:r>
              <a:rPr sz="3200" spc="-10" dirty="0">
                <a:solidFill>
                  <a:srgbClr val="0B5394"/>
                </a:solidFill>
              </a:rPr>
              <a:t>Drugs</a:t>
            </a:r>
            <a:endParaRPr sz="3200"/>
          </a:p>
        </p:txBody>
      </p:sp>
      <p:sp>
        <p:nvSpPr>
          <p:cNvPr id="3" name="object 3"/>
          <p:cNvSpPr txBox="1"/>
          <p:nvPr/>
        </p:nvSpPr>
        <p:spPr>
          <a:xfrm>
            <a:off x="483630" y="1095755"/>
            <a:ext cx="7961630" cy="3149600"/>
          </a:xfrm>
          <a:prstGeom prst="rect">
            <a:avLst/>
          </a:prstGeom>
        </p:spPr>
        <p:txBody>
          <a:bodyPr vert="horz" wrap="square" lIns="0" tIns="12700" rIns="0" bIns="0" rtlCol="0">
            <a:spAutoFit/>
          </a:bodyPr>
          <a:lstStyle/>
          <a:p>
            <a:pPr marL="342265" indent="-329565">
              <a:lnSpc>
                <a:spcPct val="100000"/>
              </a:lnSpc>
              <a:spcBef>
                <a:spcPts val="100"/>
              </a:spcBef>
              <a:buSzPct val="114285"/>
              <a:buChar char="•"/>
              <a:tabLst>
                <a:tab pos="342265" algn="l"/>
              </a:tabLst>
            </a:pPr>
            <a:r>
              <a:rPr sz="1400" dirty="0">
                <a:latin typeface="Arial"/>
                <a:cs typeface="Arial"/>
              </a:rPr>
              <a:t>Clinical</a:t>
            </a:r>
            <a:r>
              <a:rPr sz="1400" spc="-30" dirty="0">
                <a:latin typeface="Arial"/>
                <a:cs typeface="Arial"/>
              </a:rPr>
              <a:t> </a:t>
            </a:r>
            <a:r>
              <a:rPr sz="1400" dirty="0">
                <a:latin typeface="Arial"/>
                <a:cs typeface="Arial"/>
              </a:rPr>
              <a:t>trials</a:t>
            </a:r>
            <a:r>
              <a:rPr sz="1400" spc="-30" dirty="0">
                <a:latin typeface="Arial"/>
                <a:cs typeface="Arial"/>
              </a:rPr>
              <a:t> </a:t>
            </a:r>
            <a:r>
              <a:rPr sz="1400" dirty="0">
                <a:latin typeface="Arial"/>
                <a:cs typeface="Arial"/>
              </a:rPr>
              <a:t>should</a:t>
            </a:r>
            <a:r>
              <a:rPr sz="1400" spc="-30" dirty="0">
                <a:latin typeface="Arial"/>
                <a:cs typeface="Arial"/>
              </a:rPr>
              <a:t> </a:t>
            </a:r>
            <a:r>
              <a:rPr sz="1400" dirty="0">
                <a:latin typeface="Arial"/>
                <a:cs typeface="Arial"/>
              </a:rPr>
              <a:t>always</a:t>
            </a:r>
            <a:r>
              <a:rPr sz="1400" spc="-30" dirty="0">
                <a:latin typeface="Arial"/>
                <a:cs typeface="Arial"/>
              </a:rPr>
              <a:t> </a:t>
            </a:r>
            <a:r>
              <a:rPr sz="1400" dirty="0">
                <a:latin typeface="Arial"/>
                <a:cs typeface="Arial"/>
              </a:rPr>
              <a:t>be</a:t>
            </a:r>
            <a:r>
              <a:rPr sz="1400" spc="-30" dirty="0">
                <a:latin typeface="Arial"/>
                <a:cs typeface="Arial"/>
              </a:rPr>
              <a:t> </a:t>
            </a:r>
            <a:r>
              <a:rPr sz="1400" dirty="0">
                <a:latin typeface="Arial"/>
                <a:cs typeface="Arial"/>
              </a:rPr>
              <a:t>conducted</a:t>
            </a:r>
            <a:r>
              <a:rPr sz="1400" spc="-30" dirty="0">
                <a:latin typeface="Arial"/>
                <a:cs typeface="Arial"/>
              </a:rPr>
              <a:t> </a:t>
            </a:r>
            <a:r>
              <a:rPr sz="1400" dirty="0">
                <a:latin typeface="Arial"/>
                <a:cs typeface="Arial"/>
              </a:rPr>
              <a:t>according</a:t>
            </a:r>
            <a:r>
              <a:rPr sz="1400" spc="-30" dirty="0">
                <a:latin typeface="Arial"/>
                <a:cs typeface="Arial"/>
              </a:rPr>
              <a:t> </a:t>
            </a:r>
            <a:r>
              <a:rPr sz="1400" dirty="0">
                <a:latin typeface="Arial"/>
                <a:cs typeface="Arial"/>
              </a:rPr>
              <a:t>to</a:t>
            </a:r>
            <a:r>
              <a:rPr sz="1400" spc="-30" dirty="0">
                <a:latin typeface="Arial"/>
                <a:cs typeface="Arial"/>
              </a:rPr>
              <a:t> </a:t>
            </a:r>
            <a:r>
              <a:rPr sz="1400" dirty="0">
                <a:latin typeface="Arial"/>
                <a:cs typeface="Arial"/>
              </a:rPr>
              <a:t>global</a:t>
            </a:r>
            <a:r>
              <a:rPr sz="1400" spc="-25" dirty="0">
                <a:latin typeface="Arial"/>
                <a:cs typeface="Arial"/>
              </a:rPr>
              <a:t> </a:t>
            </a:r>
            <a:r>
              <a:rPr sz="1400" dirty="0">
                <a:latin typeface="Arial"/>
                <a:cs typeface="Arial"/>
              </a:rPr>
              <a:t>human</a:t>
            </a:r>
            <a:r>
              <a:rPr sz="1400" spc="-30" dirty="0">
                <a:latin typeface="Arial"/>
                <a:cs typeface="Arial"/>
              </a:rPr>
              <a:t> </a:t>
            </a:r>
            <a:r>
              <a:rPr sz="1400" dirty="0">
                <a:latin typeface="Arial"/>
                <a:cs typeface="Arial"/>
              </a:rPr>
              <a:t>rights</a:t>
            </a:r>
            <a:r>
              <a:rPr sz="1400" spc="-35" dirty="0">
                <a:latin typeface="Arial"/>
                <a:cs typeface="Arial"/>
              </a:rPr>
              <a:t> </a:t>
            </a:r>
            <a:r>
              <a:rPr sz="1400" dirty="0">
                <a:latin typeface="Arial"/>
                <a:cs typeface="Arial"/>
              </a:rPr>
              <a:t>declarations</a:t>
            </a:r>
            <a:r>
              <a:rPr sz="1400" spc="-30" dirty="0">
                <a:latin typeface="Arial"/>
                <a:cs typeface="Arial"/>
              </a:rPr>
              <a:t> </a:t>
            </a:r>
            <a:r>
              <a:rPr sz="1400" dirty="0">
                <a:latin typeface="Arial"/>
                <a:cs typeface="Arial"/>
              </a:rPr>
              <a:t>such</a:t>
            </a:r>
            <a:r>
              <a:rPr sz="1400" spc="-30" dirty="0">
                <a:latin typeface="Arial"/>
                <a:cs typeface="Arial"/>
              </a:rPr>
              <a:t> </a:t>
            </a:r>
            <a:r>
              <a:rPr sz="1400" spc="-25" dirty="0">
                <a:latin typeface="Arial"/>
                <a:cs typeface="Arial"/>
              </a:rPr>
              <a:t>as:</a:t>
            </a:r>
            <a:endParaRPr sz="1400">
              <a:latin typeface="Arial"/>
              <a:cs typeface="Arial"/>
            </a:endParaRPr>
          </a:p>
          <a:p>
            <a:pPr marL="342265" indent="-316865">
              <a:lnSpc>
                <a:spcPct val="100000"/>
              </a:lnSpc>
              <a:spcBef>
                <a:spcPts val="1225"/>
              </a:spcBef>
              <a:buChar char="►"/>
              <a:tabLst>
                <a:tab pos="342265" algn="l"/>
              </a:tabLst>
            </a:pPr>
            <a:r>
              <a:rPr sz="1400" dirty="0">
                <a:solidFill>
                  <a:srgbClr val="3D85C6"/>
                </a:solidFill>
                <a:latin typeface="Arial"/>
                <a:cs typeface="Arial"/>
              </a:rPr>
              <a:t>the</a:t>
            </a:r>
            <a:r>
              <a:rPr sz="1400" spc="-30" dirty="0">
                <a:solidFill>
                  <a:srgbClr val="3D85C6"/>
                </a:solidFill>
                <a:latin typeface="Arial"/>
                <a:cs typeface="Arial"/>
              </a:rPr>
              <a:t> </a:t>
            </a:r>
            <a:r>
              <a:rPr sz="1400" dirty="0">
                <a:solidFill>
                  <a:srgbClr val="3D85C6"/>
                </a:solidFill>
                <a:latin typeface="Arial"/>
                <a:cs typeface="Arial"/>
              </a:rPr>
              <a:t>Declaration</a:t>
            </a:r>
            <a:r>
              <a:rPr sz="1400" spc="-30" dirty="0">
                <a:solidFill>
                  <a:srgbClr val="3D85C6"/>
                </a:solidFill>
                <a:latin typeface="Arial"/>
                <a:cs typeface="Arial"/>
              </a:rPr>
              <a:t> </a:t>
            </a:r>
            <a:r>
              <a:rPr sz="1400" dirty="0">
                <a:solidFill>
                  <a:srgbClr val="3D85C6"/>
                </a:solidFill>
                <a:latin typeface="Arial"/>
                <a:cs typeface="Arial"/>
              </a:rPr>
              <a:t>of</a:t>
            </a:r>
            <a:r>
              <a:rPr sz="1400" spc="-30" dirty="0">
                <a:solidFill>
                  <a:srgbClr val="3D85C6"/>
                </a:solidFill>
                <a:latin typeface="Arial"/>
                <a:cs typeface="Arial"/>
              </a:rPr>
              <a:t> </a:t>
            </a:r>
            <a:r>
              <a:rPr sz="1400" spc="-10" dirty="0">
                <a:solidFill>
                  <a:srgbClr val="3D85C6"/>
                </a:solidFill>
                <a:latin typeface="Arial"/>
                <a:cs typeface="Arial"/>
              </a:rPr>
              <a:t>Helsinki</a:t>
            </a:r>
            <a:endParaRPr sz="1400">
              <a:latin typeface="Arial"/>
              <a:cs typeface="Arial"/>
            </a:endParaRPr>
          </a:p>
          <a:p>
            <a:pPr marL="342265" indent="-316865">
              <a:lnSpc>
                <a:spcPct val="100000"/>
              </a:lnSpc>
              <a:spcBef>
                <a:spcPts val="1220"/>
              </a:spcBef>
              <a:buChar char="►"/>
              <a:tabLst>
                <a:tab pos="342265" algn="l"/>
              </a:tabLst>
            </a:pPr>
            <a:r>
              <a:rPr sz="1400" dirty="0">
                <a:solidFill>
                  <a:srgbClr val="3D85C6"/>
                </a:solidFill>
                <a:latin typeface="Arial"/>
                <a:cs typeface="Arial"/>
              </a:rPr>
              <a:t>the</a:t>
            </a:r>
            <a:r>
              <a:rPr sz="1400" spc="-35" dirty="0">
                <a:solidFill>
                  <a:srgbClr val="3D85C6"/>
                </a:solidFill>
                <a:latin typeface="Arial"/>
                <a:cs typeface="Arial"/>
              </a:rPr>
              <a:t> </a:t>
            </a:r>
            <a:r>
              <a:rPr sz="1400" dirty="0">
                <a:solidFill>
                  <a:srgbClr val="3D85C6"/>
                </a:solidFill>
                <a:latin typeface="Arial"/>
                <a:cs typeface="Arial"/>
              </a:rPr>
              <a:t>Nuremberg</a:t>
            </a:r>
            <a:r>
              <a:rPr sz="1400" spc="-35" dirty="0">
                <a:solidFill>
                  <a:srgbClr val="3D85C6"/>
                </a:solidFill>
                <a:latin typeface="Arial"/>
                <a:cs typeface="Arial"/>
              </a:rPr>
              <a:t> </a:t>
            </a:r>
            <a:r>
              <a:rPr sz="1400" spc="-20" dirty="0">
                <a:solidFill>
                  <a:srgbClr val="3D85C6"/>
                </a:solidFill>
                <a:latin typeface="Arial"/>
                <a:cs typeface="Arial"/>
              </a:rPr>
              <a:t>code</a:t>
            </a:r>
            <a:endParaRPr sz="1400">
              <a:latin typeface="Arial"/>
              <a:cs typeface="Arial"/>
            </a:endParaRPr>
          </a:p>
          <a:p>
            <a:pPr marL="342265" indent="-316865">
              <a:lnSpc>
                <a:spcPct val="100000"/>
              </a:lnSpc>
              <a:spcBef>
                <a:spcPts val="1130"/>
              </a:spcBef>
              <a:buChar char="►"/>
              <a:tabLst>
                <a:tab pos="342265" algn="l"/>
              </a:tabLst>
            </a:pPr>
            <a:r>
              <a:rPr sz="1400" dirty="0">
                <a:solidFill>
                  <a:srgbClr val="3D85C6"/>
                </a:solidFill>
                <a:latin typeface="Arial"/>
                <a:cs typeface="Arial"/>
              </a:rPr>
              <a:t>the</a:t>
            </a:r>
            <a:r>
              <a:rPr sz="1400" spc="-30" dirty="0">
                <a:solidFill>
                  <a:srgbClr val="3D85C6"/>
                </a:solidFill>
                <a:latin typeface="Arial"/>
                <a:cs typeface="Arial"/>
              </a:rPr>
              <a:t> </a:t>
            </a:r>
            <a:r>
              <a:rPr sz="1400" dirty="0">
                <a:solidFill>
                  <a:srgbClr val="3D85C6"/>
                </a:solidFill>
                <a:latin typeface="Arial"/>
                <a:cs typeface="Arial"/>
              </a:rPr>
              <a:t>Belmont</a:t>
            </a:r>
            <a:r>
              <a:rPr sz="1400" spc="-25" dirty="0">
                <a:solidFill>
                  <a:srgbClr val="3D85C6"/>
                </a:solidFill>
                <a:latin typeface="Arial"/>
                <a:cs typeface="Arial"/>
              </a:rPr>
              <a:t> </a:t>
            </a:r>
            <a:r>
              <a:rPr sz="1400" spc="-10" dirty="0">
                <a:solidFill>
                  <a:srgbClr val="3D85C6"/>
                </a:solidFill>
                <a:latin typeface="Arial"/>
                <a:cs typeface="Arial"/>
              </a:rPr>
              <a:t>report</a:t>
            </a:r>
            <a:endParaRPr sz="1400">
              <a:latin typeface="Arial"/>
              <a:cs typeface="Arial"/>
            </a:endParaRPr>
          </a:p>
          <a:p>
            <a:pPr marL="342265" indent="-316865">
              <a:lnSpc>
                <a:spcPct val="100000"/>
              </a:lnSpc>
              <a:spcBef>
                <a:spcPts val="1225"/>
              </a:spcBef>
              <a:buChar char="►"/>
              <a:tabLst>
                <a:tab pos="342265" algn="l"/>
              </a:tabLst>
            </a:pPr>
            <a:r>
              <a:rPr sz="1400" dirty="0">
                <a:solidFill>
                  <a:srgbClr val="3D85C6"/>
                </a:solidFill>
                <a:latin typeface="Arial"/>
                <a:cs typeface="Arial"/>
              </a:rPr>
              <a:t>The</a:t>
            </a:r>
            <a:r>
              <a:rPr sz="1400" spc="-50" dirty="0">
                <a:solidFill>
                  <a:srgbClr val="3D85C6"/>
                </a:solidFill>
                <a:latin typeface="Arial"/>
                <a:cs typeface="Arial"/>
              </a:rPr>
              <a:t> </a:t>
            </a:r>
            <a:r>
              <a:rPr sz="1400" dirty="0">
                <a:solidFill>
                  <a:srgbClr val="3D85C6"/>
                </a:solidFill>
                <a:latin typeface="Arial"/>
                <a:cs typeface="Arial"/>
              </a:rPr>
              <a:t>International</a:t>
            </a:r>
            <a:r>
              <a:rPr sz="1400" spc="-35" dirty="0">
                <a:solidFill>
                  <a:srgbClr val="3D85C6"/>
                </a:solidFill>
                <a:latin typeface="Arial"/>
                <a:cs typeface="Arial"/>
              </a:rPr>
              <a:t> </a:t>
            </a:r>
            <a:r>
              <a:rPr sz="1400" dirty="0">
                <a:solidFill>
                  <a:srgbClr val="3D85C6"/>
                </a:solidFill>
                <a:latin typeface="Arial"/>
                <a:cs typeface="Arial"/>
              </a:rPr>
              <a:t>Conference</a:t>
            </a:r>
            <a:r>
              <a:rPr sz="1400" spc="-35" dirty="0">
                <a:solidFill>
                  <a:srgbClr val="3D85C6"/>
                </a:solidFill>
                <a:latin typeface="Arial"/>
                <a:cs typeface="Arial"/>
              </a:rPr>
              <a:t> </a:t>
            </a:r>
            <a:r>
              <a:rPr sz="1400" dirty="0">
                <a:solidFill>
                  <a:srgbClr val="3D85C6"/>
                </a:solidFill>
                <a:latin typeface="Arial"/>
                <a:cs typeface="Arial"/>
              </a:rPr>
              <a:t>on</a:t>
            </a:r>
            <a:r>
              <a:rPr sz="1400" spc="-40" dirty="0">
                <a:solidFill>
                  <a:srgbClr val="3D85C6"/>
                </a:solidFill>
                <a:latin typeface="Arial"/>
                <a:cs typeface="Arial"/>
              </a:rPr>
              <a:t> </a:t>
            </a:r>
            <a:r>
              <a:rPr sz="1400" dirty="0">
                <a:solidFill>
                  <a:srgbClr val="3D85C6"/>
                </a:solidFill>
                <a:latin typeface="Arial"/>
                <a:cs typeface="Arial"/>
              </a:rPr>
              <a:t>Harmonisation</a:t>
            </a:r>
            <a:r>
              <a:rPr sz="1400" spc="-35" dirty="0">
                <a:solidFill>
                  <a:srgbClr val="3D85C6"/>
                </a:solidFill>
                <a:latin typeface="Arial"/>
                <a:cs typeface="Arial"/>
              </a:rPr>
              <a:t> </a:t>
            </a:r>
            <a:r>
              <a:rPr sz="1400" dirty="0">
                <a:solidFill>
                  <a:srgbClr val="3D85C6"/>
                </a:solidFill>
                <a:latin typeface="Arial"/>
                <a:cs typeface="Arial"/>
              </a:rPr>
              <a:t>(ICH)</a:t>
            </a:r>
            <a:r>
              <a:rPr sz="1400" spc="-40" dirty="0">
                <a:solidFill>
                  <a:srgbClr val="3D85C6"/>
                </a:solidFill>
                <a:latin typeface="Arial"/>
                <a:cs typeface="Arial"/>
              </a:rPr>
              <a:t> </a:t>
            </a:r>
            <a:r>
              <a:rPr sz="1400" dirty="0">
                <a:solidFill>
                  <a:srgbClr val="3D85C6"/>
                </a:solidFill>
                <a:latin typeface="Arial"/>
                <a:cs typeface="Arial"/>
              </a:rPr>
              <a:t>guidelines</a:t>
            </a:r>
            <a:r>
              <a:rPr sz="1400" spc="-40" dirty="0">
                <a:solidFill>
                  <a:srgbClr val="3D85C6"/>
                </a:solidFill>
                <a:latin typeface="Arial"/>
                <a:cs typeface="Arial"/>
              </a:rPr>
              <a:t> </a:t>
            </a:r>
            <a:r>
              <a:rPr sz="1400" dirty="0">
                <a:solidFill>
                  <a:srgbClr val="3D85C6"/>
                </a:solidFill>
                <a:latin typeface="Arial"/>
                <a:cs typeface="Arial"/>
              </a:rPr>
              <a:t>for</a:t>
            </a:r>
            <a:r>
              <a:rPr sz="1400" spc="-40" dirty="0">
                <a:solidFill>
                  <a:srgbClr val="3D85C6"/>
                </a:solidFill>
                <a:latin typeface="Arial"/>
                <a:cs typeface="Arial"/>
              </a:rPr>
              <a:t> </a:t>
            </a:r>
            <a:r>
              <a:rPr sz="1400" dirty="0">
                <a:solidFill>
                  <a:srgbClr val="3D85C6"/>
                </a:solidFill>
                <a:latin typeface="Arial"/>
                <a:cs typeface="Arial"/>
              </a:rPr>
              <a:t>Good</a:t>
            </a:r>
            <a:r>
              <a:rPr sz="1400" spc="-40" dirty="0">
                <a:solidFill>
                  <a:srgbClr val="3D85C6"/>
                </a:solidFill>
                <a:latin typeface="Arial"/>
                <a:cs typeface="Arial"/>
              </a:rPr>
              <a:t> </a:t>
            </a:r>
            <a:r>
              <a:rPr sz="1400" dirty="0">
                <a:solidFill>
                  <a:srgbClr val="3D85C6"/>
                </a:solidFill>
                <a:latin typeface="Arial"/>
                <a:cs typeface="Arial"/>
              </a:rPr>
              <a:t>Clinical</a:t>
            </a:r>
            <a:r>
              <a:rPr sz="1400" spc="-30" dirty="0">
                <a:solidFill>
                  <a:srgbClr val="3D85C6"/>
                </a:solidFill>
                <a:latin typeface="Arial"/>
                <a:cs typeface="Arial"/>
              </a:rPr>
              <a:t> </a:t>
            </a:r>
            <a:r>
              <a:rPr sz="1400" spc="-10" dirty="0">
                <a:solidFill>
                  <a:srgbClr val="3D85C6"/>
                </a:solidFill>
                <a:latin typeface="Arial"/>
                <a:cs typeface="Arial"/>
              </a:rPr>
              <a:t>Practice.</a:t>
            </a:r>
            <a:endParaRPr sz="1400">
              <a:latin typeface="Arial"/>
              <a:cs typeface="Arial"/>
            </a:endParaRPr>
          </a:p>
          <a:p>
            <a:pPr marL="342900" marR="5080" indent="-330200">
              <a:lnSpc>
                <a:spcPts val="2900"/>
              </a:lnSpc>
              <a:spcBef>
                <a:spcPts val="185"/>
              </a:spcBef>
              <a:buSzPct val="114285"/>
              <a:buChar char="•"/>
              <a:tabLst>
                <a:tab pos="342900" algn="l"/>
              </a:tabLst>
            </a:pPr>
            <a:r>
              <a:rPr sz="1400" dirty="0">
                <a:solidFill>
                  <a:srgbClr val="C00000"/>
                </a:solidFill>
                <a:latin typeface="Arial"/>
                <a:cs typeface="Arial"/>
              </a:rPr>
              <a:t>The</a:t>
            </a:r>
            <a:r>
              <a:rPr sz="1400" spc="-25" dirty="0">
                <a:solidFill>
                  <a:srgbClr val="C00000"/>
                </a:solidFill>
                <a:latin typeface="Arial"/>
                <a:cs typeface="Arial"/>
              </a:rPr>
              <a:t> </a:t>
            </a:r>
            <a:r>
              <a:rPr sz="1400" dirty="0">
                <a:solidFill>
                  <a:srgbClr val="C00000"/>
                </a:solidFill>
                <a:latin typeface="Arial"/>
                <a:cs typeface="Arial"/>
              </a:rPr>
              <a:t>interest</a:t>
            </a:r>
            <a:r>
              <a:rPr sz="1400" spc="-20" dirty="0">
                <a:solidFill>
                  <a:srgbClr val="C00000"/>
                </a:solidFill>
                <a:latin typeface="Arial"/>
                <a:cs typeface="Arial"/>
              </a:rPr>
              <a:t> </a:t>
            </a:r>
            <a:r>
              <a:rPr sz="1400" dirty="0">
                <a:solidFill>
                  <a:srgbClr val="C00000"/>
                </a:solidFill>
                <a:latin typeface="Arial"/>
                <a:cs typeface="Arial"/>
              </a:rPr>
              <a:t>and</a:t>
            </a:r>
            <a:r>
              <a:rPr sz="1400" spc="-20" dirty="0">
                <a:solidFill>
                  <a:srgbClr val="C00000"/>
                </a:solidFill>
                <a:latin typeface="Arial"/>
                <a:cs typeface="Arial"/>
              </a:rPr>
              <a:t> </a:t>
            </a:r>
            <a:r>
              <a:rPr sz="1400" spc="-10" dirty="0">
                <a:solidFill>
                  <a:srgbClr val="C00000"/>
                </a:solidFill>
                <a:latin typeface="Arial"/>
                <a:cs typeface="Arial"/>
              </a:rPr>
              <a:t>well-</a:t>
            </a:r>
            <a:r>
              <a:rPr sz="1400" dirty="0">
                <a:solidFill>
                  <a:srgbClr val="C00000"/>
                </a:solidFill>
                <a:latin typeface="Arial"/>
                <a:cs typeface="Arial"/>
              </a:rPr>
              <a:t>being</a:t>
            </a:r>
            <a:r>
              <a:rPr sz="1400" spc="-25" dirty="0">
                <a:solidFill>
                  <a:srgbClr val="C00000"/>
                </a:solidFill>
                <a:latin typeface="Arial"/>
                <a:cs typeface="Arial"/>
              </a:rPr>
              <a:t> </a:t>
            </a:r>
            <a:r>
              <a:rPr sz="1400" dirty="0">
                <a:solidFill>
                  <a:srgbClr val="C00000"/>
                </a:solidFill>
                <a:latin typeface="Arial"/>
                <a:cs typeface="Arial"/>
              </a:rPr>
              <a:t>of</a:t>
            </a:r>
            <a:r>
              <a:rPr sz="1400" spc="-20" dirty="0">
                <a:solidFill>
                  <a:srgbClr val="C00000"/>
                </a:solidFill>
                <a:latin typeface="Arial"/>
                <a:cs typeface="Arial"/>
              </a:rPr>
              <a:t> </a:t>
            </a:r>
            <a:r>
              <a:rPr sz="1400" dirty="0">
                <a:solidFill>
                  <a:srgbClr val="C00000"/>
                </a:solidFill>
                <a:latin typeface="Arial"/>
                <a:cs typeface="Arial"/>
              </a:rPr>
              <a:t>the</a:t>
            </a:r>
            <a:r>
              <a:rPr sz="1400" spc="-20" dirty="0">
                <a:solidFill>
                  <a:srgbClr val="C00000"/>
                </a:solidFill>
                <a:latin typeface="Arial"/>
                <a:cs typeface="Arial"/>
              </a:rPr>
              <a:t> </a:t>
            </a:r>
            <a:r>
              <a:rPr sz="1400" dirty="0">
                <a:solidFill>
                  <a:srgbClr val="C00000"/>
                </a:solidFill>
                <a:latin typeface="Arial"/>
                <a:cs typeface="Arial"/>
              </a:rPr>
              <a:t>trial</a:t>
            </a:r>
            <a:r>
              <a:rPr sz="1400" spc="-20" dirty="0">
                <a:solidFill>
                  <a:srgbClr val="C00000"/>
                </a:solidFill>
                <a:latin typeface="Arial"/>
                <a:cs typeface="Arial"/>
              </a:rPr>
              <a:t> </a:t>
            </a:r>
            <a:r>
              <a:rPr sz="1400" dirty="0">
                <a:solidFill>
                  <a:srgbClr val="C00000"/>
                </a:solidFill>
                <a:latin typeface="Arial"/>
                <a:cs typeface="Arial"/>
              </a:rPr>
              <a:t>subjects</a:t>
            </a:r>
            <a:r>
              <a:rPr sz="1400" spc="-20" dirty="0">
                <a:solidFill>
                  <a:srgbClr val="C00000"/>
                </a:solidFill>
                <a:latin typeface="Arial"/>
                <a:cs typeface="Arial"/>
              </a:rPr>
              <a:t> </a:t>
            </a:r>
            <a:r>
              <a:rPr sz="1400" dirty="0">
                <a:solidFill>
                  <a:srgbClr val="C00000"/>
                </a:solidFill>
                <a:latin typeface="Arial"/>
                <a:cs typeface="Arial"/>
              </a:rPr>
              <a:t>should</a:t>
            </a:r>
            <a:r>
              <a:rPr sz="1400" spc="-20" dirty="0">
                <a:solidFill>
                  <a:srgbClr val="C00000"/>
                </a:solidFill>
                <a:latin typeface="Arial"/>
                <a:cs typeface="Arial"/>
              </a:rPr>
              <a:t> </a:t>
            </a:r>
            <a:r>
              <a:rPr sz="1400" dirty="0">
                <a:solidFill>
                  <a:srgbClr val="C00000"/>
                </a:solidFill>
                <a:latin typeface="Arial"/>
                <a:cs typeface="Arial"/>
              </a:rPr>
              <a:t>always</a:t>
            </a:r>
            <a:r>
              <a:rPr sz="1400" spc="-25" dirty="0">
                <a:solidFill>
                  <a:srgbClr val="C00000"/>
                </a:solidFill>
                <a:latin typeface="Arial"/>
                <a:cs typeface="Arial"/>
              </a:rPr>
              <a:t> </a:t>
            </a:r>
            <a:r>
              <a:rPr sz="1400" dirty="0">
                <a:solidFill>
                  <a:srgbClr val="C00000"/>
                </a:solidFill>
                <a:latin typeface="Arial"/>
                <a:cs typeface="Arial"/>
              </a:rPr>
              <a:t>prevail</a:t>
            </a:r>
            <a:r>
              <a:rPr sz="1400" spc="-15" dirty="0">
                <a:solidFill>
                  <a:srgbClr val="C00000"/>
                </a:solidFill>
                <a:latin typeface="Arial"/>
                <a:cs typeface="Arial"/>
              </a:rPr>
              <a:t> </a:t>
            </a:r>
            <a:r>
              <a:rPr sz="1400" dirty="0">
                <a:solidFill>
                  <a:srgbClr val="C00000"/>
                </a:solidFill>
                <a:latin typeface="Arial"/>
                <a:cs typeface="Arial"/>
              </a:rPr>
              <a:t>over</a:t>
            </a:r>
            <a:r>
              <a:rPr sz="1400" spc="-25" dirty="0">
                <a:solidFill>
                  <a:srgbClr val="C00000"/>
                </a:solidFill>
                <a:latin typeface="Arial"/>
                <a:cs typeface="Arial"/>
              </a:rPr>
              <a:t> </a:t>
            </a:r>
            <a:r>
              <a:rPr sz="1400" dirty="0">
                <a:solidFill>
                  <a:srgbClr val="C00000"/>
                </a:solidFill>
                <a:latin typeface="Arial"/>
                <a:cs typeface="Arial"/>
              </a:rPr>
              <a:t>the</a:t>
            </a:r>
            <a:r>
              <a:rPr sz="1400" spc="-20" dirty="0">
                <a:solidFill>
                  <a:srgbClr val="C00000"/>
                </a:solidFill>
                <a:latin typeface="Arial"/>
                <a:cs typeface="Arial"/>
              </a:rPr>
              <a:t> </a:t>
            </a:r>
            <a:r>
              <a:rPr sz="1400" dirty="0">
                <a:solidFill>
                  <a:srgbClr val="C00000"/>
                </a:solidFill>
                <a:latin typeface="Arial"/>
                <a:cs typeface="Arial"/>
              </a:rPr>
              <a:t>interest</a:t>
            </a:r>
            <a:r>
              <a:rPr sz="1400" spc="-25" dirty="0">
                <a:solidFill>
                  <a:srgbClr val="C00000"/>
                </a:solidFill>
                <a:latin typeface="Arial"/>
                <a:cs typeface="Arial"/>
              </a:rPr>
              <a:t> </a:t>
            </a:r>
            <a:r>
              <a:rPr sz="1400" dirty="0">
                <a:solidFill>
                  <a:srgbClr val="C00000"/>
                </a:solidFill>
                <a:latin typeface="Arial"/>
                <a:cs typeface="Arial"/>
              </a:rPr>
              <a:t>of</a:t>
            </a:r>
            <a:r>
              <a:rPr sz="1400" spc="-20" dirty="0">
                <a:solidFill>
                  <a:srgbClr val="C00000"/>
                </a:solidFill>
                <a:latin typeface="Arial"/>
                <a:cs typeface="Arial"/>
              </a:rPr>
              <a:t> </a:t>
            </a:r>
            <a:r>
              <a:rPr sz="1400" spc="-10" dirty="0">
                <a:solidFill>
                  <a:srgbClr val="C00000"/>
                </a:solidFill>
                <a:latin typeface="Arial"/>
                <a:cs typeface="Arial"/>
              </a:rPr>
              <a:t>science, </a:t>
            </a:r>
            <a:r>
              <a:rPr sz="1400" dirty="0">
                <a:solidFill>
                  <a:srgbClr val="C00000"/>
                </a:solidFill>
                <a:latin typeface="Arial"/>
                <a:cs typeface="Arial"/>
              </a:rPr>
              <a:t>society</a:t>
            </a:r>
            <a:r>
              <a:rPr sz="1400" spc="-30" dirty="0">
                <a:solidFill>
                  <a:srgbClr val="C00000"/>
                </a:solidFill>
                <a:latin typeface="Arial"/>
                <a:cs typeface="Arial"/>
              </a:rPr>
              <a:t> </a:t>
            </a:r>
            <a:r>
              <a:rPr sz="1400" dirty="0">
                <a:solidFill>
                  <a:srgbClr val="C00000"/>
                </a:solidFill>
                <a:latin typeface="Arial"/>
                <a:cs typeface="Arial"/>
              </a:rPr>
              <a:t>and</a:t>
            </a:r>
            <a:r>
              <a:rPr sz="1400" spc="-30" dirty="0">
                <a:solidFill>
                  <a:srgbClr val="C00000"/>
                </a:solidFill>
                <a:latin typeface="Arial"/>
                <a:cs typeface="Arial"/>
              </a:rPr>
              <a:t> </a:t>
            </a:r>
            <a:r>
              <a:rPr sz="1400" spc="-10" dirty="0">
                <a:solidFill>
                  <a:srgbClr val="C00000"/>
                </a:solidFill>
                <a:latin typeface="Arial"/>
                <a:cs typeface="Arial"/>
              </a:rPr>
              <a:t>commerce.</a:t>
            </a:r>
            <a:endParaRPr sz="1400">
              <a:latin typeface="Arial"/>
              <a:cs typeface="Arial"/>
            </a:endParaRPr>
          </a:p>
          <a:p>
            <a:pPr marL="342265" indent="-329565">
              <a:lnSpc>
                <a:spcPct val="100000"/>
              </a:lnSpc>
              <a:spcBef>
                <a:spcPts val="830"/>
              </a:spcBef>
              <a:buSzPct val="114285"/>
              <a:buChar char="•"/>
              <a:tabLst>
                <a:tab pos="342265" algn="l"/>
              </a:tabLst>
            </a:pPr>
            <a:r>
              <a:rPr sz="1400" dirty="0">
                <a:latin typeface="Arial"/>
                <a:cs typeface="Arial"/>
              </a:rPr>
              <a:t>Clinical</a:t>
            </a:r>
            <a:r>
              <a:rPr sz="1400" spc="-25" dirty="0">
                <a:latin typeface="Arial"/>
                <a:cs typeface="Arial"/>
              </a:rPr>
              <a:t> </a:t>
            </a:r>
            <a:r>
              <a:rPr sz="1400" dirty="0">
                <a:latin typeface="Arial"/>
                <a:cs typeface="Arial"/>
              </a:rPr>
              <a:t>trials</a:t>
            </a:r>
            <a:r>
              <a:rPr sz="1400" spc="-25" dirty="0">
                <a:latin typeface="Arial"/>
                <a:cs typeface="Arial"/>
              </a:rPr>
              <a:t> </a:t>
            </a:r>
            <a:r>
              <a:rPr sz="1400" dirty="0">
                <a:latin typeface="Arial"/>
                <a:cs typeface="Arial"/>
              </a:rPr>
              <a:t>will</a:t>
            </a:r>
            <a:r>
              <a:rPr sz="1400" spc="-25" dirty="0">
                <a:latin typeface="Arial"/>
                <a:cs typeface="Arial"/>
              </a:rPr>
              <a:t> </a:t>
            </a:r>
            <a:r>
              <a:rPr sz="1400" dirty="0">
                <a:latin typeface="Arial"/>
                <a:cs typeface="Arial"/>
              </a:rPr>
              <a:t>only</a:t>
            </a:r>
            <a:r>
              <a:rPr sz="1400" spc="-25" dirty="0">
                <a:latin typeface="Arial"/>
                <a:cs typeface="Arial"/>
              </a:rPr>
              <a:t> </a:t>
            </a:r>
            <a:r>
              <a:rPr sz="1400" dirty="0">
                <a:latin typeface="Arial"/>
                <a:cs typeface="Arial"/>
              </a:rPr>
              <a:t>be</a:t>
            </a:r>
            <a:r>
              <a:rPr sz="1400" spc="-30" dirty="0">
                <a:latin typeface="Arial"/>
                <a:cs typeface="Arial"/>
              </a:rPr>
              <a:t> </a:t>
            </a:r>
            <a:r>
              <a:rPr sz="1400" dirty="0">
                <a:latin typeface="Arial"/>
                <a:cs typeface="Arial"/>
              </a:rPr>
              <a:t>conducted</a:t>
            </a:r>
            <a:r>
              <a:rPr sz="1400" spc="-25" dirty="0">
                <a:latin typeface="Arial"/>
                <a:cs typeface="Arial"/>
              </a:rPr>
              <a:t> </a:t>
            </a:r>
            <a:r>
              <a:rPr sz="1400" dirty="0">
                <a:latin typeface="Arial"/>
                <a:cs typeface="Arial"/>
              </a:rPr>
              <a:t>if</a:t>
            </a:r>
            <a:r>
              <a:rPr sz="1400" spc="-25" dirty="0">
                <a:latin typeface="Arial"/>
                <a:cs typeface="Arial"/>
              </a:rPr>
              <a:t> </a:t>
            </a:r>
            <a:r>
              <a:rPr sz="1400" dirty="0">
                <a:latin typeface="Arial"/>
                <a:cs typeface="Arial"/>
              </a:rPr>
              <a:t>they</a:t>
            </a:r>
            <a:r>
              <a:rPr sz="1400" spc="-30" dirty="0">
                <a:latin typeface="Arial"/>
                <a:cs typeface="Arial"/>
              </a:rPr>
              <a:t> </a:t>
            </a:r>
            <a:r>
              <a:rPr sz="1400" dirty="0">
                <a:latin typeface="Arial"/>
                <a:cs typeface="Arial"/>
              </a:rPr>
              <a:t>can</a:t>
            </a:r>
            <a:r>
              <a:rPr sz="1400" spc="-25" dirty="0">
                <a:latin typeface="Arial"/>
                <a:cs typeface="Arial"/>
              </a:rPr>
              <a:t> </a:t>
            </a:r>
            <a:r>
              <a:rPr sz="1400" dirty="0">
                <a:latin typeface="Arial"/>
                <a:cs typeface="Arial"/>
              </a:rPr>
              <a:t>be</a:t>
            </a:r>
            <a:r>
              <a:rPr sz="1400" spc="-35" dirty="0">
                <a:latin typeface="Arial"/>
                <a:cs typeface="Arial"/>
              </a:rPr>
              <a:t> </a:t>
            </a:r>
            <a:r>
              <a:rPr sz="1400" dirty="0">
                <a:solidFill>
                  <a:srgbClr val="C00000"/>
                </a:solidFill>
                <a:latin typeface="Arial"/>
                <a:cs typeface="Arial"/>
              </a:rPr>
              <a:t>scientifically</a:t>
            </a:r>
            <a:r>
              <a:rPr sz="1400" spc="-25" dirty="0">
                <a:solidFill>
                  <a:srgbClr val="C00000"/>
                </a:solidFill>
                <a:latin typeface="Arial"/>
                <a:cs typeface="Arial"/>
              </a:rPr>
              <a:t> </a:t>
            </a:r>
            <a:r>
              <a:rPr sz="1400" dirty="0">
                <a:latin typeface="Arial"/>
                <a:cs typeface="Arial"/>
              </a:rPr>
              <a:t>and</a:t>
            </a:r>
            <a:r>
              <a:rPr sz="1400" spc="-30" dirty="0">
                <a:latin typeface="Arial"/>
                <a:cs typeface="Arial"/>
              </a:rPr>
              <a:t> </a:t>
            </a:r>
            <a:r>
              <a:rPr sz="1400" dirty="0">
                <a:solidFill>
                  <a:srgbClr val="C00000"/>
                </a:solidFill>
                <a:latin typeface="Arial"/>
                <a:cs typeface="Arial"/>
              </a:rPr>
              <a:t>medically</a:t>
            </a:r>
            <a:r>
              <a:rPr sz="1400" spc="-30" dirty="0">
                <a:solidFill>
                  <a:srgbClr val="C00000"/>
                </a:solidFill>
                <a:latin typeface="Arial"/>
                <a:cs typeface="Arial"/>
              </a:rPr>
              <a:t> </a:t>
            </a:r>
            <a:r>
              <a:rPr sz="1400" dirty="0">
                <a:latin typeface="Arial"/>
                <a:cs typeface="Arial"/>
              </a:rPr>
              <a:t>justified</a:t>
            </a:r>
            <a:r>
              <a:rPr sz="1400" spc="-25" dirty="0">
                <a:latin typeface="Arial"/>
                <a:cs typeface="Arial"/>
              </a:rPr>
              <a:t> and</a:t>
            </a:r>
            <a:endParaRPr sz="1400">
              <a:latin typeface="Arial"/>
              <a:cs typeface="Arial"/>
            </a:endParaRPr>
          </a:p>
          <a:p>
            <a:pPr marL="342900">
              <a:lnSpc>
                <a:spcPct val="100000"/>
              </a:lnSpc>
              <a:spcBef>
                <a:spcPts val="1225"/>
              </a:spcBef>
            </a:pPr>
            <a:r>
              <a:rPr sz="1400" dirty="0">
                <a:latin typeface="Arial"/>
                <a:cs typeface="Arial"/>
              </a:rPr>
              <a:t>potential</a:t>
            </a:r>
            <a:r>
              <a:rPr sz="1400" spc="-40" dirty="0">
                <a:latin typeface="Arial"/>
                <a:cs typeface="Arial"/>
              </a:rPr>
              <a:t> </a:t>
            </a:r>
            <a:r>
              <a:rPr sz="1400" dirty="0">
                <a:latin typeface="Arial"/>
                <a:cs typeface="Arial"/>
              </a:rPr>
              <a:t>benefits</a:t>
            </a:r>
            <a:r>
              <a:rPr sz="1400" spc="-45" dirty="0">
                <a:latin typeface="Arial"/>
                <a:cs typeface="Arial"/>
              </a:rPr>
              <a:t> </a:t>
            </a:r>
            <a:r>
              <a:rPr sz="1400" dirty="0">
                <a:latin typeface="Arial"/>
                <a:cs typeface="Arial"/>
              </a:rPr>
              <a:t>outweigh</a:t>
            </a:r>
            <a:r>
              <a:rPr sz="1400" spc="-45" dirty="0">
                <a:latin typeface="Arial"/>
                <a:cs typeface="Arial"/>
              </a:rPr>
              <a:t> </a:t>
            </a:r>
            <a:r>
              <a:rPr sz="1400" dirty="0">
                <a:latin typeface="Arial"/>
                <a:cs typeface="Arial"/>
              </a:rPr>
              <a:t>potential</a:t>
            </a:r>
            <a:r>
              <a:rPr sz="1400" spc="-35" dirty="0">
                <a:latin typeface="Arial"/>
                <a:cs typeface="Arial"/>
              </a:rPr>
              <a:t> </a:t>
            </a:r>
            <a:r>
              <a:rPr sz="1400" spc="-10" dirty="0">
                <a:latin typeface="Arial"/>
                <a:cs typeface="Arial"/>
              </a:rPr>
              <a:t>risks.</a:t>
            </a:r>
            <a:endParaRPr sz="1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4619" rIns="0" bIns="0" rtlCol="0">
            <a:spAutoFit/>
          </a:bodyPr>
          <a:lstStyle/>
          <a:p>
            <a:pPr marL="1353820">
              <a:lnSpc>
                <a:spcPct val="100000"/>
              </a:lnSpc>
              <a:spcBef>
                <a:spcPts val="100"/>
              </a:spcBef>
            </a:pPr>
            <a:r>
              <a:rPr sz="3200" dirty="0">
                <a:solidFill>
                  <a:srgbClr val="0B5394"/>
                </a:solidFill>
              </a:rPr>
              <a:t>Clinical</a:t>
            </a:r>
            <a:r>
              <a:rPr sz="3200" spc="-30" dirty="0">
                <a:solidFill>
                  <a:srgbClr val="0B5394"/>
                </a:solidFill>
              </a:rPr>
              <a:t> </a:t>
            </a:r>
            <a:r>
              <a:rPr sz="3200" dirty="0">
                <a:solidFill>
                  <a:srgbClr val="0B5394"/>
                </a:solidFill>
              </a:rPr>
              <a:t>Trials</a:t>
            </a:r>
            <a:r>
              <a:rPr sz="3200" spc="-30" dirty="0">
                <a:solidFill>
                  <a:srgbClr val="0B5394"/>
                </a:solidFill>
              </a:rPr>
              <a:t> </a:t>
            </a:r>
            <a:r>
              <a:rPr sz="3200" dirty="0">
                <a:solidFill>
                  <a:srgbClr val="0B5394"/>
                </a:solidFill>
              </a:rPr>
              <a:t>For</a:t>
            </a:r>
            <a:r>
              <a:rPr sz="3200" spc="-25" dirty="0">
                <a:solidFill>
                  <a:srgbClr val="0B5394"/>
                </a:solidFill>
              </a:rPr>
              <a:t> </a:t>
            </a:r>
            <a:r>
              <a:rPr sz="3200" dirty="0">
                <a:solidFill>
                  <a:srgbClr val="0B5394"/>
                </a:solidFill>
              </a:rPr>
              <a:t>New</a:t>
            </a:r>
            <a:r>
              <a:rPr sz="3200" spc="-25" dirty="0">
                <a:solidFill>
                  <a:srgbClr val="0B5394"/>
                </a:solidFill>
              </a:rPr>
              <a:t> </a:t>
            </a:r>
            <a:r>
              <a:rPr sz="3200" spc="-10" dirty="0">
                <a:solidFill>
                  <a:srgbClr val="0B5394"/>
                </a:solidFill>
              </a:rPr>
              <a:t>Drugs</a:t>
            </a:r>
            <a:endParaRPr sz="3200"/>
          </a:p>
        </p:txBody>
      </p:sp>
      <p:sp>
        <p:nvSpPr>
          <p:cNvPr id="3" name="object 3"/>
          <p:cNvSpPr txBox="1"/>
          <p:nvPr/>
        </p:nvSpPr>
        <p:spPr>
          <a:xfrm>
            <a:off x="696774" y="1664817"/>
            <a:ext cx="7682865" cy="2079800"/>
          </a:xfrm>
          <a:prstGeom prst="rect">
            <a:avLst/>
          </a:prstGeom>
        </p:spPr>
        <p:txBody>
          <a:bodyPr vert="horz" wrap="square" lIns="0" tIns="31750" rIns="0" bIns="0" rtlCol="0">
            <a:spAutoFit/>
          </a:bodyPr>
          <a:lstStyle/>
          <a:p>
            <a:pPr marL="367665" indent="-354965">
              <a:lnSpc>
                <a:spcPct val="100000"/>
              </a:lnSpc>
              <a:spcBef>
                <a:spcPts val="250"/>
              </a:spcBef>
              <a:buClr>
                <a:srgbClr val="000000"/>
              </a:buClr>
              <a:buSzPct val="142857"/>
              <a:buChar char="•"/>
              <a:tabLst>
                <a:tab pos="367665" algn="l"/>
              </a:tabLst>
            </a:pPr>
            <a:r>
              <a:rPr sz="1400" dirty="0">
                <a:solidFill>
                  <a:srgbClr val="C00000"/>
                </a:solidFill>
                <a:latin typeface="Arial"/>
                <a:cs typeface="Arial"/>
              </a:rPr>
              <a:t>Children</a:t>
            </a:r>
            <a:r>
              <a:rPr sz="1400" spc="-20" dirty="0">
                <a:solidFill>
                  <a:srgbClr val="C00000"/>
                </a:solidFill>
                <a:latin typeface="Arial"/>
                <a:cs typeface="Arial"/>
              </a:rPr>
              <a:t> </a:t>
            </a:r>
            <a:r>
              <a:rPr sz="1400" dirty="0">
                <a:latin typeface="Arial"/>
                <a:cs typeface="Arial"/>
              </a:rPr>
              <a:t>should</a:t>
            </a:r>
            <a:r>
              <a:rPr sz="1400" spc="-20" dirty="0">
                <a:latin typeface="Arial"/>
                <a:cs typeface="Arial"/>
              </a:rPr>
              <a:t> </a:t>
            </a:r>
            <a:r>
              <a:rPr sz="1400" dirty="0">
                <a:latin typeface="Arial"/>
                <a:cs typeface="Arial"/>
              </a:rPr>
              <a:t>only</a:t>
            </a:r>
            <a:r>
              <a:rPr sz="1400" spc="-20" dirty="0">
                <a:latin typeface="Arial"/>
                <a:cs typeface="Arial"/>
              </a:rPr>
              <a:t> </a:t>
            </a:r>
            <a:r>
              <a:rPr sz="1400" dirty="0">
                <a:latin typeface="Arial"/>
                <a:cs typeface="Arial"/>
              </a:rPr>
              <a:t>be</a:t>
            </a:r>
            <a:r>
              <a:rPr sz="1400" spc="-20" dirty="0">
                <a:latin typeface="Arial"/>
                <a:cs typeface="Arial"/>
              </a:rPr>
              <a:t> </a:t>
            </a:r>
            <a:r>
              <a:rPr sz="1400" dirty="0">
                <a:latin typeface="Arial"/>
                <a:cs typeface="Arial"/>
              </a:rPr>
              <a:t>included</a:t>
            </a:r>
            <a:r>
              <a:rPr sz="1400" spc="-20" dirty="0">
                <a:latin typeface="Arial"/>
                <a:cs typeface="Arial"/>
              </a:rPr>
              <a:t> </a:t>
            </a:r>
            <a:r>
              <a:rPr sz="1400" dirty="0">
                <a:latin typeface="Arial"/>
                <a:cs typeface="Arial"/>
              </a:rPr>
              <a:t>in</a:t>
            </a:r>
            <a:r>
              <a:rPr sz="1400" spc="-2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trial</a:t>
            </a:r>
            <a:r>
              <a:rPr sz="1400" spc="-15" dirty="0">
                <a:latin typeface="Arial"/>
                <a:cs typeface="Arial"/>
              </a:rPr>
              <a:t> </a:t>
            </a:r>
            <a:r>
              <a:rPr sz="1400" dirty="0">
                <a:latin typeface="Arial"/>
                <a:cs typeface="Arial"/>
              </a:rPr>
              <a:t>if</a:t>
            </a:r>
            <a:r>
              <a:rPr sz="1400" spc="-20" dirty="0">
                <a:latin typeface="Arial"/>
                <a:cs typeface="Arial"/>
              </a:rPr>
              <a:t> </a:t>
            </a:r>
            <a:r>
              <a:rPr sz="1400" dirty="0">
                <a:latin typeface="Arial"/>
                <a:cs typeface="Arial"/>
              </a:rPr>
              <a:t>there</a:t>
            </a:r>
            <a:r>
              <a:rPr sz="1400" spc="-20" dirty="0">
                <a:latin typeface="Arial"/>
                <a:cs typeface="Arial"/>
              </a:rPr>
              <a:t> </a:t>
            </a:r>
            <a:r>
              <a:rPr sz="1400" dirty="0">
                <a:latin typeface="Arial"/>
                <a:cs typeface="Arial"/>
              </a:rPr>
              <a:t>is</a:t>
            </a:r>
            <a:r>
              <a:rPr sz="1400" spc="-20" dirty="0">
                <a:latin typeface="Arial"/>
                <a:cs typeface="Arial"/>
              </a:rPr>
              <a:t> </a:t>
            </a:r>
            <a:r>
              <a:rPr sz="1400" dirty="0">
                <a:latin typeface="Arial"/>
                <a:cs typeface="Arial"/>
              </a:rPr>
              <a:t>no</a:t>
            </a:r>
            <a:r>
              <a:rPr sz="1400" spc="-20" dirty="0">
                <a:latin typeface="Arial"/>
                <a:cs typeface="Arial"/>
              </a:rPr>
              <a:t> </a:t>
            </a:r>
            <a:r>
              <a:rPr sz="1400" dirty="0">
                <a:latin typeface="Arial"/>
                <a:cs typeface="Arial"/>
              </a:rPr>
              <a:t>other</a:t>
            </a:r>
            <a:r>
              <a:rPr sz="1400" spc="-25" dirty="0">
                <a:latin typeface="Arial"/>
                <a:cs typeface="Arial"/>
              </a:rPr>
              <a:t> </a:t>
            </a:r>
            <a:r>
              <a:rPr sz="1400" dirty="0">
                <a:latin typeface="Arial"/>
                <a:cs typeface="Arial"/>
              </a:rPr>
              <a:t>research</a:t>
            </a:r>
            <a:r>
              <a:rPr sz="1400" spc="-20" dirty="0">
                <a:latin typeface="Arial"/>
                <a:cs typeface="Arial"/>
              </a:rPr>
              <a:t> </a:t>
            </a:r>
            <a:r>
              <a:rPr sz="1400" spc="-10" dirty="0">
                <a:latin typeface="Arial"/>
                <a:cs typeface="Arial"/>
              </a:rPr>
              <a:t>alternative.</a:t>
            </a:r>
            <a:endParaRPr lang="en-GB" sz="1400" spc="-10" dirty="0">
              <a:latin typeface="Arial"/>
              <a:cs typeface="Arial"/>
            </a:endParaRPr>
          </a:p>
          <a:p>
            <a:pPr marL="367665" indent="-354965">
              <a:lnSpc>
                <a:spcPct val="100000"/>
              </a:lnSpc>
              <a:spcBef>
                <a:spcPts val="250"/>
              </a:spcBef>
              <a:buClr>
                <a:srgbClr val="000000"/>
              </a:buClr>
              <a:buSzPct val="142857"/>
              <a:buChar char="•"/>
              <a:tabLst>
                <a:tab pos="367665" algn="l"/>
              </a:tabLst>
            </a:pPr>
            <a:endParaRPr sz="1400" dirty="0">
              <a:latin typeface="Arial"/>
              <a:cs typeface="Arial"/>
            </a:endParaRPr>
          </a:p>
          <a:p>
            <a:pPr marL="368300" marR="5080" indent="-355600">
              <a:lnSpc>
                <a:spcPct val="148600"/>
              </a:lnSpc>
              <a:buSzPct val="142857"/>
              <a:buChar char="•"/>
              <a:tabLst>
                <a:tab pos="368300" algn="l"/>
              </a:tabLst>
            </a:pPr>
            <a:r>
              <a:rPr sz="1400" dirty="0">
                <a:latin typeface="Arial"/>
                <a:cs typeface="Arial"/>
              </a:rPr>
              <a:t>Subjects</a:t>
            </a:r>
            <a:r>
              <a:rPr sz="1400" spc="-30" dirty="0">
                <a:latin typeface="Arial"/>
                <a:cs typeface="Arial"/>
              </a:rPr>
              <a:t> </a:t>
            </a:r>
            <a:r>
              <a:rPr sz="1400" dirty="0">
                <a:latin typeface="Arial"/>
                <a:cs typeface="Arial"/>
              </a:rPr>
              <a:t>participating</a:t>
            </a:r>
            <a:r>
              <a:rPr sz="1400" spc="-25" dirty="0">
                <a:latin typeface="Arial"/>
                <a:cs typeface="Arial"/>
              </a:rPr>
              <a:t> </a:t>
            </a:r>
            <a:r>
              <a:rPr sz="1400" dirty="0">
                <a:latin typeface="Arial"/>
                <a:cs typeface="Arial"/>
              </a:rPr>
              <a:t>in</a:t>
            </a:r>
            <a:r>
              <a:rPr sz="1400" spc="-25" dirty="0">
                <a:latin typeface="Arial"/>
                <a:cs typeface="Arial"/>
              </a:rPr>
              <a:t> </a:t>
            </a:r>
            <a:r>
              <a:rPr sz="1400" dirty="0">
                <a:latin typeface="Arial"/>
                <a:cs typeface="Arial"/>
              </a:rPr>
              <a:t>a</a:t>
            </a:r>
            <a:r>
              <a:rPr sz="1400" spc="-30" dirty="0">
                <a:latin typeface="Arial"/>
                <a:cs typeface="Arial"/>
              </a:rPr>
              <a:t> </a:t>
            </a:r>
            <a:r>
              <a:rPr sz="1400" dirty="0">
                <a:latin typeface="Arial"/>
                <a:cs typeface="Arial"/>
              </a:rPr>
              <a:t>clinical</a:t>
            </a:r>
            <a:r>
              <a:rPr sz="1400" spc="-20" dirty="0">
                <a:latin typeface="Arial"/>
                <a:cs typeface="Arial"/>
              </a:rPr>
              <a:t> </a:t>
            </a:r>
            <a:r>
              <a:rPr sz="1400" dirty="0">
                <a:latin typeface="Arial"/>
                <a:cs typeface="Arial"/>
              </a:rPr>
              <a:t>trial</a:t>
            </a:r>
            <a:r>
              <a:rPr sz="1400" spc="-20" dirty="0">
                <a:latin typeface="Arial"/>
                <a:cs typeface="Arial"/>
              </a:rPr>
              <a:t> </a:t>
            </a:r>
            <a:r>
              <a:rPr sz="1400" dirty="0">
                <a:latin typeface="Arial"/>
                <a:cs typeface="Arial"/>
              </a:rPr>
              <a:t>should,</a:t>
            </a:r>
            <a:r>
              <a:rPr sz="1400" spc="-30" dirty="0">
                <a:latin typeface="Arial"/>
                <a:cs typeface="Arial"/>
              </a:rPr>
              <a:t> </a:t>
            </a:r>
            <a:r>
              <a:rPr sz="1400" dirty="0">
                <a:latin typeface="Arial"/>
                <a:cs typeface="Arial"/>
              </a:rPr>
              <a:t>after</a:t>
            </a:r>
            <a:r>
              <a:rPr sz="1400" spc="-3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study</a:t>
            </a:r>
            <a:r>
              <a:rPr sz="1400" spc="-25" dirty="0">
                <a:latin typeface="Arial"/>
                <a:cs typeface="Arial"/>
              </a:rPr>
              <a:t> </a:t>
            </a:r>
            <a:r>
              <a:rPr sz="1400" dirty="0">
                <a:latin typeface="Arial"/>
                <a:cs typeface="Arial"/>
              </a:rPr>
              <a:t>has</a:t>
            </a:r>
            <a:r>
              <a:rPr sz="1400" spc="-30" dirty="0">
                <a:latin typeface="Arial"/>
                <a:cs typeface="Arial"/>
              </a:rPr>
              <a:t> </a:t>
            </a:r>
            <a:r>
              <a:rPr sz="1400" dirty="0">
                <a:latin typeface="Arial"/>
                <a:cs typeface="Arial"/>
              </a:rPr>
              <a:t>finished,</a:t>
            </a:r>
            <a:r>
              <a:rPr sz="1400" spc="-25" dirty="0">
                <a:latin typeface="Arial"/>
                <a:cs typeface="Arial"/>
              </a:rPr>
              <a:t> </a:t>
            </a:r>
            <a:r>
              <a:rPr sz="1400" dirty="0">
                <a:latin typeface="Arial"/>
                <a:cs typeface="Arial"/>
              </a:rPr>
              <a:t>be</a:t>
            </a:r>
            <a:r>
              <a:rPr sz="1400" spc="-25" dirty="0">
                <a:latin typeface="Arial"/>
                <a:cs typeface="Arial"/>
              </a:rPr>
              <a:t> </a:t>
            </a:r>
            <a:r>
              <a:rPr sz="1400" dirty="0">
                <a:latin typeface="Arial"/>
                <a:cs typeface="Arial"/>
              </a:rPr>
              <a:t>offered</a:t>
            </a:r>
            <a:r>
              <a:rPr sz="1400" spc="-30" dirty="0">
                <a:latin typeface="Arial"/>
                <a:cs typeface="Arial"/>
              </a:rPr>
              <a:t> </a:t>
            </a:r>
            <a:r>
              <a:rPr sz="1400" dirty="0">
                <a:latin typeface="Arial"/>
                <a:cs typeface="Arial"/>
              </a:rPr>
              <a:t>the</a:t>
            </a:r>
            <a:r>
              <a:rPr sz="1400" spc="-25" dirty="0">
                <a:latin typeface="Arial"/>
                <a:cs typeface="Arial"/>
              </a:rPr>
              <a:t> </a:t>
            </a:r>
            <a:r>
              <a:rPr sz="1400" spc="-20" dirty="0">
                <a:latin typeface="Arial"/>
                <a:cs typeface="Arial"/>
              </a:rPr>
              <a:t>best </a:t>
            </a:r>
            <a:r>
              <a:rPr sz="1400" dirty="0">
                <a:latin typeface="Arial"/>
                <a:cs typeface="Arial"/>
              </a:rPr>
              <a:t>possible</a:t>
            </a:r>
            <a:r>
              <a:rPr sz="1400" spc="-30" dirty="0">
                <a:latin typeface="Arial"/>
                <a:cs typeface="Arial"/>
              </a:rPr>
              <a:t> </a:t>
            </a:r>
            <a:r>
              <a:rPr sz="1400" dirty="0">
                <a:latin typeface="Arial"/>
                <a:cs typeface="Arial"/>
              </a:rPr>
              <a:t>treatment,</a:t>
            </a:r>
            <a:r>
              <a:rPr sz="1400" spc="-25" dirty="0">
                <a:latin typeface="Arial"/>
                <a:cs typeface="Arial"/>
              </a:rPr>
              <a:t> </a:t>
            </a:r>
            <a:r>
              <a:rPr sz="1400" dirty="0">
                <a:latin typeface="Arial"/>
                <a:cs typeface="Arial"/>
              </a:rPr>
              <a:t>at</a:t>
            </a:r>
            <a:r>
              <a:rPr sz="1400" spc="-25"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discretion</a:t>
            </a:r>
            <a:r>
              <a:rPr sz="1400" spc="-25" dirty="0">
                <a:latin typeface="Arial"/>
                <a:cs typeface="Arial"/>
              </a:rPr>
              <a:t> </a:t>
            </a:r>
            <a:r>
              <a:rPr sz="1400" dirty="0">
                <a:latin typeface="Arial"/>
                <a:cs typeface="Arial"/>
              </a:rPr>
              <a:t>of</a:t>
            </a:r>
            <a:r>
              <a:rPr sz="1400" spc="-25" dirty="0">
                <a:latin typeface="Arial"/>
                <a:cs typeface="Arial"/>
              </a:rPr>
              <a:t> </a:t>
            </a:r>
            <a:r>
              <a:rPr sz="1400" dirty="0">
                <a:latin typeface="Arial"/>
                <a:cs typeface="Arial"/>
              </a:rPr>
              <a:t>the</a:t>
            </a:r>
            <a:r>
              <a:rPr sz="1400" spc="-30" dirty="0">
                <a:latin typeface="Arial"/>
                <a:cs typeface="Arial"/>
              </a:rPr>
              <a:t> </a:t>
            </a:r>
            <a:r>
              <a:rPr sz="1400" spc="-10" dirty="0">
                <a:latin typeface="Arial"/>
                <a:cs typeface="Arial"/>
              </a:rPr>
              <a:t>investigator.</a:t>
            </a:r>
            <a:endParaRPr lang="en-GB" sz="1400" spc="-10" dirty="0">
              <a:latin typeface="Arial"/>
              <a:cs typeface="Arial"/>
            </a:endParaRPr>
          </a:p>
          <a:p>
            <a:pPr marL="368300" marR="5080" indent="-355600">
              <a:lnSpc>
                <a:spcPct val="148600"/>
              </a:lnSpc>
              <a:buSzPct val="142857"/>
              <a:buChar char="•"/>
              <a:tabLst>
                <a:tab pos="368300" algn="l"/>
              </a:tabLst>
            </a:pPr>
            <a:endParaRPr sz="1400" dirty="0">
              <a:latin typeface="Arial"/>
              <a:cs typeface="Arial"/>
            </a:endParaRPr>
          </a:p>
          <a:p>
            <a:pPr marL="368300" marR="133350" indent="-355600">
              <a:lnSpc>
                <a:spcPct val="148600"/>
              </a:lnSpc>
              <a:spcBef>
                <a:spcPts val="120"/>
              </a:spcBef>
              <a:buSzPct val="142857"/>
              <a:buChar char="•"/>
              <a:tabLst>
                <a:tab pos="368300" algn="l"/>
              </a:tabLst>
            </a:pPr>
            <a:r>
              <a:rPr sz="1400" dirty="0">
                <a:latin typeface="Arial"/>
                <a:cs typeface="Arial"/>
              </a:rPr>
              <a:t>Everyone</a:t>
            </a:r>
            <a:r>
              <a:rPr sz="1400" spc="-30" dirty="0">
                <a:latin typeface="Arial"/>
                <a:cs typeface="Arial"/>
              </a:rPr>
              <a:t> </a:t>
            </a:r>
            <a:r>
              <a:rPr sz="1400" dirty="0">
                <a:latin typeface="Arial"/>
                <a:cs typeface="Arial"/>
              </a:rPr>
              <a:t>has</a:t>
            </a:r>
            <a:r>
              <a:rPr sz="1400" spc="-25" dirty="0">
                <a:latin typeface="Arial"/>
                <a:cs typeface="Arial"/>
              </a:rPr>
              <a:t> </a:t>
            </a:r>
            <a:r>
              <a:rPr sz="1400" dirty="0">
                <a:latin typeface="Arial"/>
                <a:cs typeface="Arial"/>
              </a:rPr>
              <a:t>to</a:t>
            </a:r>
            <a:r>
              <a:rPr sz="1400" spc="-30" dirty="0">
                <a:latin typeface="Arial"/>
                <a:cs typeface="Arial"/>
              </a:rPr>
              <a:t> </a:t>
            </a:r>
            <a:r>
              <a:rPr sz="1400" dirty="0">
                <a:latin typeface="Arial"/>
                <a:cs typeface="Arial"/>
              </a:rPr>
              <a:t>ensure</a:t>
            </a:r>
            <a:r>
              <a:rPr sz="1400" spc="-25" dirty="0">
                <a:latin typeface="Arial"/>
                <a:cs typeface="Arial"/>
              </a:rPr>
              <a:t> </a:t>
            </a:r>
            <a:r>
              <a:rPr sz="1400" dirty="0">
                <a:latin typeface="Arial"/>
                <a:cs typeface="Arial"/>
              </a:rPr>
              <a:t>transparency</a:t>
            </a:r>
            <a:r>
              <a:rPr sz="1400" spc="-25" dirty="0">
                <a:latin typeface="Arial"/>
                <a:cs typeface="Arial"/>
              </a:rPr>
              <a:t> </a:t>
            </a:r>
            <a:r>
              <a:rPr sz="1400" dirty="0">
                <a:latin typeface="Arial"/>
                <a:cs typeface="Arial"/>
              </a:rPr>
              <a:t>of</a:t>
            </a:r>
            <a:r>
              <a:rPr sz="1400" spc="-30" dirty="0">
                <a:latin typeface="Arial"/>
                <a:cs typeface="Arial"/>
              </a:rPr>
              <a:t> </a:t>
            </a:r>
            <a:r>
              <a:rPr sz="1400" dirty="0">
                <a:latin typeface="Arial"/>
                <a:cs typeface="Arial"/>
              </a:rPr>
              <a:t>clinical</a:t>
            </a:r>
            <a:r>
              <a:rPr sz="1400" spc="-20" dirty="0">
                <a:latin typeface="Arial"/>
                <a:cs typeface="Arial"/>
              </a:rPr>
              <a:t> </a:t>
            </a:r>
            <a:r>
              <a:rPr sz="1400" dirty="0">
                <a:latin typeface="Arial"/>
                <a:cs typeface="Arial"/>
              </a:rPr>
              <a:t>trials</a:t>
            </a:r>
            <a:r>
              <a:rPr sz="1400" spc="-30" dirty="0">
                <a:latin typeface="Arial"/>
                <a:cs typeface="Arial"/>
              </a:rPr>
              <a:t> </a:t>
            </a:r>
            <a:r>
              <a:rPr sz="1400" dirty="0">
                <a:latin typeface="Arial"/>
                <a:cs typeface="Arial"/>
              </a:rPr>
              <a:t>and</a:t>
            </a:r>
            <a:r>
              <a:rPr sz="1400" spc="-25" dirty="0">
                <a:latin typeface="Arial"/>
                <a:cs typeface="Arial"/>
              </a:rPr>
              <a:t> </a:t>
            </a:r>
            <a:r>
              <a:rPr sz="1400" dirty="0">
                <a:latin typeface="Arial"/>
                <a:cs typeface="Arial"/>
              </a:rPr>
              <a:t>clinical</a:t>
            </a:r>
            <a:r>
              <a:rPr sz="1400" spc="-20" dirty="0">
                <a:latin typeface="Arial"/>
                <a:cs typeface="Arial"/>
              </a:rPr>
              <a:t> </a:t>
            </a:r>
            <a:r>
              <a:rPr sz="1400" dirty="0">
                <a:latin typeface="Arial"/>
                <a:cs typeface="Arial"/>
              </a:rPr>
              <a:t>trial</a:t>
            </a:r>
            <a:r>
              <a:rPr sz="1400" spc="-25" dirty="0">
                <a:latin typeface="Arial"/>
                <a:cs typeface="Arial"/>
              </a:rPr>
              <a:t> </a:t>
            </a:r>
            <a:r>
              <a:rPr sz="1400" dirty="0">
                <a:latin typeface="Arial"/>
                <a:cs typeface="Arial"/>
              </a:rPr>
              <a:t>results</a:t>
            </a:r>
            <a:r>
              <a:rPr sz="1400" spc="-25" dirty="0">
                <a:latin typeface="Arial"/>
                <a:cs typeface="Arial"/>
              </a:rPr>
              <a:t> </a:t>
            </a:r>
            <a:r>
              <a:rPr sz="1400" dirty="0">
                <a:latin typeface="Arial"/>
                <a:cs typeface="Arial"/>
              </a:rPr>
              <a:t>for</a:t>
            </a:r>
            <a:r>
              <a:rPr sz="1400" spc="-35"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good</a:t>
            </a:r>
            <a:r>
              <a:rPr sz="1400" spc="-25" dirty="0">
                <a:latin typeface="Arial"/>
                <a:cs typeface="Arial"/>
              </a:rPr>
              <a:t> of </a:t>
            </a:r>
            <a:r>
              <a:rPr sz="1400" spc="-10" dirty="0">
                <a:latin typeface="Arial"/>
                <a:cs typeface="Arial"/>
              </a:rPr>
              <a:t>humanity.</a:t>
            </a:r>
            <a:endParaRPr sz="1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9FC5E8"/>
          </a:solidFill>
        </p:spPr>
        <p:txBody>
          <a:bodyPr wrap="square" lIns="0" tIns="0" rIns="0" bIns="0" rtlCol="0"/>
          <a:lstStyle/>
          <a:p>
            <a:endParaRPr/>
          </a:p>
        </p:txBody>
      </p:sp>
      <p:grpSp>
        <p:nvGrpSpPr>
          <p:cNvPr id="3" name="object 3"/>
          <p:cNvGrpSpPr/>
          <p:nvPr/>
        </p:nvGrpSpPr>
        <p:grpSpPr>
          <a:xfrm>
            <a:off x="0" y="4748000"/>
            <a:ext cx="8592820" cy="395605"/>
            <a:chOff x="0" y="4748000"/>
            <a:chExt cx="8592820" cy="395605"/>
          </a:xfrm>
        </p:grpSpPr>
        <p:sp>
          <p:nvSpPr>
            <p:cNvPr id="4" name="object 4"/>
            <p:cNvSpPr/>
            <p:nvPr/>
          </p:nvSpPr>
          <p:spPr>
            <a:xfrm>
              <a:off x="0" y="4748000"/>
              <a:ext cx="7500620" cy="395605"/>
            </a:xfrm>
            <a:custGeom>
              <a:avLst/>
              <a:gdLst/>
              <a:ahLst/>
              <a:cxnLst/>
              <a:rect l="l" t="t" r="r" b="b"/>
              <a:pathLst>
                <a:path w="7500620" h="395604">
                  <a:moveTo>
                    <a:pt x="7500599" y="0"/>
                  </a:moveTo>
                  <a:lnTo>
                    <a:pt x="0" y="0"/>
                  </a:lnTo>
                  <a:lnTo>
                    <a:pt x="0" y="395400"/>
                  </a:lnTo>
                  <a:lnTo>
                    <a:pt x="7500599" y="395400"/>
                  </a:lnTo>
                  <a:lnTo>
                    <a:pt x="7500599" y="0"/>
                  </a:lnTo>
                  <a:close/>
                </a:path>
              </a:pathLst>
            </a:custGeom>
            <a:solidFill>
              <a:srgbClr val="4472C4"/>
            </a:solidFill>
          </p:spPr>
          <p:txBody>
            <a:bodyPr wrap="square" lIns="0" tIns="0" rIns="0" bIns="0" rtlCol="0"/>
            <a:lstStyle/>
            <a:p>
              <a:endParaRPr/>
            </a:p>
          </p:txBody>
        </p:sp>
        <p:sp>
          <p:nvSpPr>
            <p:cNvPr id="5" name="object 5"/>
            <p:cNvSpPr/>
            <p:nvPr/>
          </p:nvSpPr>
          <p:spPr>
            <a:xfrm>
              <a:off x="781225" y="4940299"/>
              <a:ext cx="6775450" cy="0"/>
            </a:xfrm>
            <a:custGeom>
              <a:avLst/>
              <a:gdLst/>
              <a:ahLst/>
              <a:cxnLst/>
              <a:rect l="l" t="t" r="r" b="b"/>
              <a:pathLst>
                <a:path w="6775450">
                  <a:moveTo>
                    <a:pt x="6774900" y="1"/>
                  </a:moveTo>
                  <a:lnTo>
                    <a:pt x="0" y="0"/>
                  </a:lnTo>
                </a:path>
              </a:pathLst>
            </a:custGeom>
            <a:ln w="19050">
              <a:solidFill>
                <a:srgbClr val="FFFFFF"/>
              </a:solidFill>
            </a:ln>
          </p:spPr>
          <p:txBody>
            <a:bodyPr wrap="square" lIns="0" tIns="0" rIns="0" bIns="0" rtlCol="0"/>
            <a:lstStyle/>
            <a:p>
              <a:endParaRPr/>
            </a:p>
          </p:txBody>
        </p:sp>
        <p:sp>
          <p:nvSpPr>
            <p:cNvPr id="6" name="object 6"/>
            <p:cNvSpPr/>
            <p:nvPr/>
          </p:nvSpPr>
          <p:spPr>
            <a:xfrm>
              <a:off x="7496925" y="4940299"/>
              <a:ext cx="1095375" cy="0"/>
            </a:xfrm>
            <a:custGeom>
              <a:avLst/>
              <a:gdLst/>
              <a:ahLst/>
              <a:cxnLst/>
              <a:rect l="l" t="t" r="r" b="b"/>
              <a:pathLst>
                <a:path w="1095375">
                  <a:moveTo>
                    <a:pt x="1095300" y="1"/>
                  </a:moveTo>
                  <a:lnTo>
                    <a:pt x="0" y="0"/>
                  </a:lnTo>
                </a:path>
              </a:pathLst>
            </a:custGeom>
            <a:ln w="19050">
              <a:solidFill>
                <a:srgbClr val="4472C4"/>
              </a:solidFill>
            </a:ln>
          </p:spPr>
          <p:txBody>
            <a:bodyPr wrap="square" lIns="0" tIns="0" rIns="0" bIns="0" rtlCol="0"/>
            <a:lstStyle/>
            <a:p>
              <a:endParaRPr/>
            </a:p>
          </p:txBody>
        </p:sp>
      </p:grpSp>
      <p:sp>
        <p:nvSpPr>
          <p:cNvPr id="8" name="object 8"/>
          <p:cNvSpPr txBox="1">
            <a:spLocks noGrp="1"/>
          </p:cNvSpPr>
          <p:nvPr>
            <p:ph type="body" idx="1"/>
          </p:nvPr>
        </p:nvSpPr>
        <p:spPr>
          <a:xfrm>
            <a:off x="914400" y="1428750"/>
            <a:ext cx="7084059" cy="1372812"/>
          </a:xfrm>
          <a:prstGeom prst="rect">
            <a:avLst/>
          </a:prstGeom>
        </p:spPr>
        <p:txBody>
          <a:bodyPr vert="horz" wrap="square" lIns="0" tIns="38735" rIns="0" bIns="0" rtlCol="0">
            <a:spAutoFit/>
          </a:bodyPr>
          <a:lstStyle/>
          <a:p>
            <a:pPr marR="5080" indent="11113" algn="ctr">
              <a:lnSpc>
                <a:spcPts val="5180"/>
              </a:lnSpc>
              <a:spcBef>
                <a:spcPts val="305"/>
              </a:spcBef>
            </a:pPr>
            <a:r>
              <a:rPr lang="en-GB" dirty="0"/>
              <a:t>Pharmacists’ Role In Clinical Trials Safety </a:t>
            </a:r>
            <a:endParaRPr lang="en-GB" spc="-10" dirty="0"/>
          </a:p>
        </p:txBody>
      </p:sp>
      <p:grpSp>
        <p:nvGrpSpPr>
          <p:cNvPr id="12" name="object 12"/>
          <p:cNvGrpSpPr/>
          <p:nvPr/>
        </p:nvGrpSpPr>
        <p:grpSpPr>
          <a:xfrm>
            <a:off x="7886486" y="4685644"/>
            <a:ext cx="1113790" cy="178435"/>
            <a:chOff x="7886486" y="4685644"/>
            <a:chExt cx="1113790" cy="178435"/>
          </a:xfrm>
        </p:grpSpPr>
        <p:sp>
          <p:nvSpPr>
            <p:cNvPr id="13" name="object 13"/>
            <p:cNvSpPr/>
            <p:nvPr/>
          </p:nvSpPr>
          <p:spPr>
            <a:xfrm>
              <a:off x="7899186" y="4698344"/>
              <a:ext cx="1088390" cy="153035"/>
            </a:xfrm>
            <a:custGeom>
              <a:avLst/>
              <a:gdLst/>
              <a:ahLst/>
              <a:cxnLst/>
              <a:rect l="l" t="t" r="r" b="b"/>
              <a:pathLst>
                <a:path w="1088390" h="153035">
                  <a:moveTo>
                    <a:pt x="1062349" y="0"/>
                  </a:moveTo>
                  <a:lnTo>
                    <a:pt x="25449" y="0"/>
                  </a:lnTo>
                  <a:lnTo>
                    <a:pt x="15543" y="1999"/>
                  </a:lnTo>
                  <a:lnTo>
                    <a:pt x="7454" y="7454"/>
                  </a:lnTo>
                  <a:lnTo>
                    <a:pt x="1999" y="15543"/>
                  </a:lnTo>
                  <a:lnTo>
                    <a:pt x="0" y="25449"/>
                  </a:lnTo>
                  <a:lnTo>
                    <a:pt x="0" y="127250"/>
                  </a:lnTo>
                  <a:lnTo>
                    <a:pt x="1999" y="137156"/>
                  </a:lnTo>
                  <a:lnTo>
                    <a:pt x="7454" y="145245"/>
                  </a:lnTo>
                  <a:lnTo>
                    <a:pt x="15543" y="150699"/>
                  </a:lnTo>
                  <a:lnTo>
                    <a:pt x="25449" y="152699"/>
                  </a:lnTo>
                  <a:lnTo>
                    <a:pt x="1062349" y="152699"/>
                  </a:lnTo>
                  <a:lnTo>
                    <a:pt x="1072255" y="150699"/>
                  </a:lnTo>
                  <a:lnTo>
                    <a:pt x="1080345" y="145245"/>
                  </a:lnTo>
                  <a:lnTo>
                    <a:pt x="1085799" y="137156"/>
                  </a:lnTo>
                  <a:lnTo>
                    <a:pt x="1087799" y="127250"/>
                  </a:lnTo>
                  <a:lnTo>
                    <a:pt x="1087799" y="25449"/>
                  </a:lnTo>
                  <a:lnTo>
                    <a:pt x="1085799" y="15543"/>
                  </a:lnTo>
                  <a:lnTo>
                    <a:pt x="1080345" y="7454"/>
                  </a:lnTo>
                  <a:lnTo>
                    <a:pt x="1072255" y="1999"/>
                  </a:lnTo>
                  <a:lnTo>
                    <a:pt x="1062349" y="0"/>
                  </a:lnTo>
                  <a:close/>
                </a:path>
              </a:pathLst>
            </a:custGeom>
            <a:solidFill>
              <a:srgbClr val="9FC5E8"/>
            </a:solidFill>
          </p:spPr>
          <p:txBody>
            <a:bodyPr wrap="square" lIns="0" tIns="0" rIns="0" bIns="0" rtlCol="0"/>
            <a:lstStyle/>
            <a:p>
              <a:endParaRPr/>
            </a:p>
          </p:txBody>
        </p:sp>
        <p:sp>
          <p:nvSpPr>
            <p:cNvPr id="14" name="object 14"/>
            <p:cNvSpPr/>
            <p:nvPr/>
          </p:nvSpPr>
          <p:spPr>
            <a:xfrm>
              <a:off x="7899186" y="4698344"/>
              <a:ext cx="1088390" cy="153035"/>
            </a:xfrm>
            <a:custGeom>
              <a:avLst/>
              <a:gdLst/>
              <a:ahLst/>
              <a:cxnLst/>
              <a:rect l="l" t="t" r="r" b="b"/>
              <a:pathLst>
                <a:path w="1088390" h="153035">
                  <a:moveTo>
                    <a:pt x="0" y="127250"/>
                  </a:moveTo>
                  <a:lnTo>
                    <a:pt x="1999" y="137156"/>
                  </a:lnTo>
                  <a:lnTo>
                    <a:pt x="7454" y="145245"/>
                  </a:lnTo>
                  <a:lnTo>
                    <a:pt x="15543" y="150700"/>
                  </a:lnTo>
                  <a:lnTo>
                    <a:pt x="25449" y="152700"/>
                  </a:lnTo>
                  <a:lnTo>
                    <a:pt x="1062350" y="152700"/>
                  </a:lnTo>
                  <a:lnTo>
                    <a:pt x="1072256" y="150700"/>
                  </a:lnTo>
                  <a:lnTo>
                    <a:pt x="1080346" y="145245"/>
                  </a:lnTo>
                  <a:lnTo>
                    <a:pt x="1085800" y="137156"/>
                  </a:lnTo>
                  <a:lnTo>
                    <a:pt x="1087800" y="127250"/>
                  </a:lnTo>
                  <a:lnTo>
                    <a:pt x="1087800" y="25450"/>
                  </a:lnTo>
                  <a:lnTo>
                    <a:pt x="1085800" y="15543"/>
                  </a:lnTo>
                  <a:lnTo>
                    <a:pt x="1080346" y="7454"/>
                  </a:lnTo>
                  <a:lnTo>
                    <a:pt x="1072256" y="1999"/>
                  </a:lnTo>
                  <a:lnTo>
                    <a:pt x="1062350" y="0"/>
                  </a:lnTo>
                  <a:lnTo>
                    <a:pt x="25449" y="0"/>
                  </a:lnTo>
                  <a:lnTo>
                    <a:pt x="15543" y="1999"/>
                  </a:lnTo>
                  <a:lnTo>
                    <a:pt x="7454" y="7454"/>
                  </a:lnTo>
                  <a:lnTo>
                    <a:pt x="1999" y="15543"/>
                  </a:lnTo>
                  <a:lnTo>
                    <a:pt x="0" y="25450"/>
                  </a:lnTo>
                  <a:lnTo>
                    <a:pt x="0" y="127250"/>
                  </a:lnTo>
                  <a:close/>
                </a:path>
              </a:pathLst>
            </a:custGeom>
            <a:ln w="25400">
              <a:solidFill>
                <a:srgbClr val="9FC5E8"/>
              </a:solidFill>
            </a:ln>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E7CF40-3F85-155D-669E-862ABB41F3AB}"/>
              </a:ext>
            </a:extLst>
          </p:cNvPr>
          <p:cNvSpPr>
            <a:spLocks noGrp="1"/>
          </p:cNvSpPr>
          <p:nvPr>
            <p:ph type="body" idx="1"/>
          </p:nvPr>
        </p:nvSpPr>
        <p:spPr>
          <a:xfrm>
            <a:off x="381000" y="285750"/>
            <a:ext cx="7084059" cy="677108"/>
          </a:xfrm>
        </p:spPr>
        <p:txBody>
          <a:bodyPr/>
          <a:lstStyle/>
          <a:p>
            <a:r>
              <a:rPr lang="en-GB" dirty="0"/>
              <a:t>Clinical Trials Team</a:t>
            </a:r>
          </a:p>
        </p:txBody>
      </p:sp>
      <p:pic>
        <p:nvPicPr>
          <p:cNvPr id="1026" name="Picture 2" descr="Clinical Trials Project management - Oximio">
            <a:extLst>
              <a:ext uri="{FF2B5EF4-FFF2-40B4-BE49-F238E27FC236}">
                <a16:creationId xmlns:a16="http://schemas.microsoft.com/office/drawing/2014/main" id="{7CE4CC71-9B15-3B24-DD58-AA5324CEA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581150"/>
            <a:ext cx="4576763" cy="3051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BD83F6-1365-751E-8322-A102BEC146A2}"/>
              </a:ext>
            </a:extLst>
          </p:cNvPr>
          <p:cNvSpPr txBox="1"/>
          <p:nvPr/>
        </p:nvSpPr>
        <p:spPr>
          <a:xfrm>
            <a:off x="533400" y="1352550"/>
            <a:ext cx="5029200" cy="2308324"/>
          </a:xfrm>
          <a:prstGeom prst="rect">
            <a:avLst/>
          </a:prstGeom>
          <a:noFill/>
        </p:spPr>
        <p:txBody>
          <a:bodyPr wrap="square" rtlCol="0">
            <a:spAutoFit/>
          </a:bodyPr>
          <a:lstStyle/>
          <a:p>
            <a:pPr marL="285750" indent="-285750">
              <a:buFont typeface="Arial" panose="020B0604020202020204" pitchFamily="34" charset="0"/>
              <a:buChar char="•"/>
            </a:pPr>
            <a:r>
              <a:rPr lang="en-GB" dirty="0"/>
              <a:t>Investigator </a:t>
            </a:r>
          </a:p>
          <a:p>
            <a:pPr marL="285750" indent="-285750">
              <a:buFont typeface="Arial" panose="020B0604020202020204" pitchFamily="34" charset="0"/>
              <a:buChar char="•"/>
            </a:pPr>
            <a:r>
              <a:rPr lang="en-GB" dirty="0"/>
              <a:t>Coordinator</a:t>
            </a:r>
          </a:p>
          <a:p>
            <a:pPr marL="285750" indent="-285750">
              <a:buFont typeface="Arial" panose="020B0604020202020204" pitchFamily="34" charset="0"/>
              <a:buChar char="•"/>
            </a:pPr>
            <a:r>
              <a:rPr lang="en-GB" dirty="0"/>
              <a:t>Sponsor </a:t>
            </a:r>
          </a:p>
          <a:p>
            <a:pPr marL="285750" indent="-285750">
              <a:buFont typeface="Arial" panose="020B0604020202020204" pitchFamily="34" charset="0"/>
              <a:buChar char="•"/>
            </a:pPr>
            <a:r>
              <a:rPr lang="en-GB" dirty="0"/>
              <a:t>Monitor </a:t>
            </a:r>
          </a:p>
          <a:p>
            <a:pPr marL="285750" indent="-285750">
              <a:buFont typeface="Arial" panose="020B0604020202020204" pitchFamily="34" charset="0"/>
              <a:buChar char="•"/>
            </a:pPr>
            <a:r>
              <a:rPr lang="en-GB" dirty="0"/>
              <a:t>Contract Research Organization (CRO)</a:t>
            </a:r>
          </a:p>
          <a:p>
            <a:pPr marL="285750" indent="-285750">
              <a:buFont typeface="Arial" panose="020B0604020202020204" pitchFamily="34" charset="0"/>
              <a:buChar char="•"/>
            </a:pPr>
            <a:r>
              <a:rPr lang="en-GB" dirty="0"/>
              <a:t>Clinical Research Associate (CRA)</a:t>
            </a:r>
          </a:p>
          <a:p>
            <a:pPr marL="285750" indent="-285750">
              <a:buFont typeface="Arial" panose="020B0604020202020204" pitchFamily="34" charset="0"/>
              <a:buChar char="•"/>
            </a:pPr>
            <a:r>
              <a:rPr lang="en-GB" dirty="0"/>
              <a:t>Pharmacists</a:t>
            </a:r>
          </a:p>
          <a:p>
            <a:pPr marL="285750" indent="-285750">
              <a:buFont typeface="Arial" panose="020B0604020202020204" pitchFamily="34" charset="0"/>
              <a:buChar char="•"/>
            </a:pPr>
            <a:r>
              <a:rPr lang="en-GB" dirty="0"/>
              <a:t>Nurses  </a:t>
            </a:r>
          </a:p>
        </p:txBody>
      </p:sp>
    </p:spTree>
    <p:extLst>
      <p:ext uri="{BB962C8B-B14F-4D97-AF65-F5344CB8AC3E}">
        <p14:creationId xmlns:p14="http://schemas.microsoft.com/office/powerpoint/2010/main" val="326156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6" end="6"/>
                                            </p:txEl>
                                          </p:spTgt>
                                        </p:tgtEl>
                                        <p:attrNameLst>
                                          <p:attrName>style.color</p:attrName>
                                        </p:attrNameLst>
                                      </p:cBhvr>
                                      <p:to>
                                        <a:schemeClr val="accent2"/>
                                      </p:to>
                                    </p:animClr>
                                    <p:animClr clrSpc="rgb" dir="cw">
                                      <p:cBhvr>
                                        <p:cTn id="7" dur="500" fill="hold"/>
                                        <p:tgtEl>
                                          <p:spTgt spid="4">
                                            <p:txEl>
                                              <p:pRg st="6" end="6"/>
                                            </p:txEl>
                                          </p:spTgt>
                                        </p:tgtEl>
                                        <p:attrNameLst>
                                          <p:attrName>fillcolor</p:attrName>
                                        </p:attrNameLst>
                                      </p:cBhvr>
                                      <p:to>
                                        <a:schemeClr val="accent2"/>
                                      </p:to>
                                    </p:animClr>
                                    <p:set>
                                      <p:cBhvr>
                                        <p:cTn id="8" dur="500" fill="hold"/>
                                        <p:tgtEl>
                                          <p:spTgt spid="4">
                                            <p:txEl>
                                              <p:pRg st="6" end="6"/>
                                            </p:txEl>
                                          </p:spTgt>
                                        </p:tgtEl>
                                        <p:attrNameLst>
                                          <p:attrName>fill.type</p:attrName>
                                        </p:attrNameLst>
                                      </p:cBhvr>
                                      <p:to>
                                        <p:strVal val="solid"/>
                                      </p:to>
                                    </p:set>
                                    <p:set>
                                      <p:cBhvr>
                                        <p:cTn id="9" dur="500" fill="hold"/>
                                        <p:tgtEl>
                                          <p:spTgt spid="4">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1F11816-9023-A3F6-47E4-B849FB15119D}"/>
              </a:ext>
            </a:extLst>
          </p:cNvPr>
          <p:cNvGraphicFramePr/>
          <p:nvPr>
            <p:extLst>
              <p:ext uri="{D42A27DB-BD31-4B8C-83A1-F6EECF244321}">
                <p14:modId xmlns:p14="http://schemas.microsoft.com/office/powerpoint/2010/main" val="1725967959"/>
              </p:ext>
            </p:extLst>
          </p:nvPr>
        </p:nvGraphicFramePr>
        <p:xfrm>
          <a:off x="1028700" y="2495550"/>
          <a:ext cx="7086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C1ECBC28-0DF0-710D-DC2B-9B25F3789C4D}"/>
              </a:ext>
            </a:extLst>
          </p:cNvPr>
          <p:cNvSpPr txBox="1"/>
          <p:nvPr/>
        </p:nvSpPr>
        <p:spPr>
          <a:xfrm>
            <a:off x="1676400" y="236845"/>
            <a:ext cx="5410200" cy="461665"/>
          </a:xfrm>
          <a:prstGeom prst="rect">
            <a:avLst/>
          </a:prstGeom>
          <a:noFill/>
        </p:spPr>
        <p:txBody>
          <a:bodyPr wrap="square">
            <a:spAutoFit/>
          </a:bodyPr>
          <a:lstStyle/>
          <a:p>
            <a:pPr marR="5080" indent="11113" algn="ctr"/>
            <a:r>
              <a:rPr lang="en-GB" sz="2400" b="1" dirty="0">
                <a:solidFill>
                  <a:srgbClr val="0070C0"/>
                </a:solidFill>
                <a:latin typeface="+mn-lt"/>
              </a:rPr>
              <a:t>Pharmacists’ Role In Clinical Trials Safety </a:t>
            </a:r>
            <a:endParaRPr lang="en-GB" sz="2400" b="1" spc="-10" dirty="0">
              <a:solidFill>
                <a:srgbClr val="0070C0"/>
              </a:solidFill>
              <a:latin typeface="+mn-lt"/>
            </a:endParaRPr>
          </a:p>
        </p:txBody>
      </p:sp>
      <p:sp>
        <p:nvSpPr>
          <p:cNvPr id="3" name="TextBox 2">
            <a:extLst>
              <a:ext uri="{FF2B5EF4-FFF2-40B4-BE49-F238E27FC236}">
                <a16:creationId xmlns:a16="http://schemas.microsoft.com/office/drawing/2014/main" id="{EEC04A5B-5237-DBE8-8B21-D787A5115C1D}"/>
              </a:ext>
            </a:extLst>
          </p:cNvPr>
          <p:cNvSpPr txBox="1"/>
          <p:nvPr/>
        </p:nvSpPr>
        <p:spPr>
          <a:xfrm>
            <a:off x="723900" y="895350"/>
            <a:ext cx="7696200" cy="1477328"/>
          </a:xfrm>
          <a:prstGeom prst="rect">
            <a:avLst/>
          </a:prstGeom>
          <a:noFill/>
        </p:spPr>
        <p:txBody>
          <a:bodyPr wrap="square">
            <a:spAutoFit/>
          </a:bodyPr>
          <a:lstStyle/>
          <a:p>
            <a:r>
              <a:rPr lang="en-GB" dirty="0">
                <a:latin typeface="+mn-lt"/>
              </a:rPr>
              <a:t>Pharmacists play a multifaceted role in safeguarding the safety of participants and the integrity of clinical trials, thereby contributing to the advancement of medical knowledge and the development of new therapies.</a:t>
            </a:r>
          </a:p>
          <a:p>
            <a:endParaRPr lang="en-GB" dirty="0">
              <a:latin typeface="+mn-lt"/>
            </a:endParaRPr>
          </a:p>
          <a:p>
            <a:r>
              <a:rPr lang="en-GB" dirty="0">
                <a:latin typeface="+mn-lt"/>
              </a:rPr>
              <a:t>Their involvement spans various stages of the trial process, including: </a:t>
            </a:r>
          </a:p>
        </p:txBody>
      </p:sp>
    </p:spTree>
    <p:extLst>
      <p:ext uri="{BB962C8B-B14F-4D97-AF65-F5344CB8AC3E}">
        <p14:creationId xmlns:p14="http://schemas.microsoft.com/office/powerpoint/2010/main" val="166882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17C294A0-2581-5276-C984-B803991973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0800" y="628144"/>
            <a:ext cx="2628899" cy="3887212"/>
          </a:xfrm>
          <a:prstGeom prst="rect">
            <a:avLst/>
          </a:prstGeom>
        </p:spPr>
      </p:pic>
      <p:sp>
        <p:nvSpPr>
          <p:cNvPr id="4" name="TextBox 3">
            <a:extLst>
              <a:ext uri="{FF2B5EF4-FFF2-40B4-BE49-F238E27FC236}">
                <a16:creationId xmlns:a16="http://schemas.microsoft.com/office/drawing/2014/main" id="{AFDA9C79-21F4-5AA3-122F-0F731815AFA6}"/>
              </a:ext>
            </a:extLst>
          </p:cNvPr>
          <p:cNvSpPr txBox="1"/>
          <p:nvPr/>
        </p:nvSpPr>
        <p:spPr>
          <a:xfrm>
            <a:off x="-304800" y="-206484"/>
            <a:ext cx="4572000" cy="645048"/>
          </a:xfrm>
          <a:prstGeom prst="rect">
            <a:avLst/>
          </a:prstGeom>
          <a:noFill/>
        </p:spPr>
        <p:txBody>
          <a:bodyPr wrap="square">
            <a:spAutoFit/>
          </a:bodyPr>
          <a:lstStyle/>
          <a:p>
            <a:pPr marR="5080" indent="11113" algn="ctr">
              <a:lnSpc>
                <a:spcPts val="5180"/>
              </a:lnSpc>
              <a:spcBef>
                <a:spcPts val="305"/>
              </a:spcBef>
            </a:pPr>
            <a:r>
              <a:rPr lang="en-GB" sz="1400" b="1" dirty="0">
                <a:solidFill>
                  <a:srgbClr val="0070C0"/>
                </a:solidFill>
              </a:rPr>
              <a:t>Pharmacists’ Role In Clinical Trials Safety </a:t>
            </a:r>
            <a:endParaRPr lang="en-GB" sz="1400" b="1" spc="-10" dirty="0">
              <a:solidFill>
                <a:srgbClr val="0070C0"/>
              </a:solidFill>
            </a:endParaRPr>
          </a:p>
        </p:txBody>
      </p:sp>
      <p:sp>
        <p:nvSpPr>
          <p:cNvPr id="10" name="TextBox 9">
            <a:extLst>
              <a:ext uri="{FF2B5EF4-FFF2-40B4-BE49-F238E27FC236}">
                <a16:creationId xmlns:a16="http://schemas.microsoft.com/office/drawing/2014/main" id="{DE597C92-DD7F-81E1-BB12-45374DDC1247}"/>
              </a:ext>
            </a:extLst>
          </p:cNvPr>
          <p:cNvSpPr txBox="1"/>
          <p:nvPr/>
        </p:nvSpPr>
        <p:spPr>
          <a:xfrm>
            <a:off x="228600" y="971550"/>
            <a:ext cx="6057900" cy="3046988"/>
          </a:xfrm>
          <a:prstGeom prst="rect">
            <a:avLst/>
          </a:prstGeom>
          <a:noFill/>
        </p:spPr>
        <p:txBody>
          <a:bodyPr wrap="square">
            <a:spAutoFit/>
          </a:bodyPr>
          <a:lstStyle/>
          <a:p>
            <a:pPr algn="just"/>
            <a:r>
              <a:rPr lang="en-GB" sz="1600" dirty="0">
                <a:latin typeface="+mn-lt"/>
              </a:rPr>
              <a:t>Also, pharmacists may contribute to the safety of clinical trials by serving as members of </a:t>
            </a:r>
            <a:r>
              <a:rPr lang="en-GB" sz="1600" b="1" dirty="0">
                <a:solidFill>
                  <a:srgbClr val="C00000"/>
                </a:solidFill>
                <a:latin typeface="+mn-lt"/>
              </a:rPr>
              <a:t>Data and Safety Monitoring Boards (DSMBs), </a:t>
            </a:r>
            <a:r>
              <a:rPr lang="en-GB" sz="1600" dirty="0">
                <a:latin typeface="+mn-lt"/>
              </a:rPr>
              <a:t>an independent committees, typically comprised of experts in relevant fields, </a:t>
            </a:r>
            <a:r>
              <a:rPr lang="en-GB" sz="1600" u="sng" dirty="0">
                <a:latin typeface="+mn-lt"/>
              </a:rPr>
              <a:t>such as clinical research, biostatistics, ethics, and medicine,</a:t>
            </a:r>
            <a:r>
              <a:rPr lang="en-GB" sz="1600" dirty="0">
                <a:latin typeface="+mn-lt"/>
              </a:rPr>
              <a:t> are responsible for monitoring the safety and efficacy of clinical trials. </a:t>
            </a:r>
          </a:p>
          <a:p>
            <a:pPr algn="just"/>
            <a:endParaRPr lang="en-GB" sz="1600" dirty="0">
              <a:latin typeface="+mn-lt"/>
            </a:endParaRPr>
          </a:p>
          <a:p>
            <a:pPr algn="just"/>
            <a:endParaRPr lang="en-GB" sz="1600" dirty="0">
              <a:latin typeface="+mn-lt"/>
            </a:endParaRPr>
          </a:p>
          <a:p>
            <a:pPr algn="just"/>
            <a:endParaRPr lang="en-GB" sz="1600" dirty="0">
              <a:latin typeface="+mn-lt"/>
            </a:endParaRPr>
          </a:p>
          <a:p>
            <a:pPr algn="just"/>
            <a:r>
              <a:rPr lang="en-GB" sz="1600" dirty="0">
                <a:latin typeface="+mn-lt"/>
              </a:rPr>
              <a:t>As DSMB members, pharmacists review trial data, assess participant safety, and make recommendations regarding protocol modifications, participant enrolment, and trial continuation or termination based on safety concerns and data analysis.</a:t>
            </a:r>
          </a:p>
        </p:txBody>
      </p:sp>
    </p:spTree>
    <p:extLst>
      <p:ext uri="{BB962C8B-B14F-4D97-AF65-F5344CB8AC3E}">
        <p14:creationId xmlns:p14="http://schemas.microsoft.com/office/powerpoint/2010/main" val="212218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93">
            <a:extLst>
              <a:ext uri="{FF2B5EF4-FFF2-40B4-BE49-F238E27FC236}">
                <a16:creationId xmlns:a16="http://schemas.microsoft.com/office/drawing/2014/main" id="{4FC1D4AA-7E64-3246-B30C-CA9E819B9B0D}"/>
              </a:ext>
            </a:extLst>
          </p:cNvPr>
          <p:cNvSpPr>
            <a:spLocks noChangeArrowheads="1"/>
          </p:cNvSpPr>
          <p:nvPr/>
        </p:nvSpPr>
        <p:spPr bwMode="auto">
          <a:xfrm>
            <a:off x="2209801" y="423768"/>
            <a:ext cx="4800600" cy="1042793"/>
          </a:xfrm>
          <a:prstGeom prst="roundRect">
            <a:avLst>
              <a:gd name="adj" fmla="val 50000"/>
            </a:avLst>
          </a:pr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20" name="Freeform 94">
            <a:extLst>
              <a:ext uri="{FF2B5EF4-FFF2-40B4-BE49-F238E27FC236}">
                <a16:creationId xmlns:a16="http://schemas.microsoft.com/office/drawing/2014/main" id="{E3851840-DA7B-4543-A741-5424587D019B}"/>
              </a:ext>
            </a:extLst>
          </p:cNvPr>
          <p:cNvSpPr>
            <a:spLocks noChangeArrowheads="1"/>
          </p:cNvSpPr>
          <p:nvPr/>
        </p:nvSpPr>
        <p:spPr bwMode="auto">
          <a:xfrm>
            <a:off x="847713" y="1861089"/>
            <a:ext cx="3347326" cy="2614130"/>
          </a:xfrm>
          <a:custGeom>
            <a:avLst/>
            <a:gdLst>
              <a:gd name="T0" fmla="*/ 7165 w 7166"/>
              <a:gd name="T1" fmla="*/ 2668 h 2669"/>
              <a:gd name="T2" fmla="*/ 340 w 7166"/>
              <a:gd name="T3" fmla="*/ 2668 h 2669"/>
              <a:gd name="T4" fmla="*/ 340 w 7166"/>
              <a:gd name="T5" fmla="*/ 2668 h 2669"/>
              <a:gd name="T6" fmla="*/ 0 w 7166"/>
              <a:gd name="T7" fmla="*/ 2327 h 2669"/>
              <a:gd name="T8" fmla="*/ 0 w 7166"/>
              <a:gd name="T9" fmla="*/ 0 h 2669"/>
              <a:gd name="T10" fmla="*/ 7165 w 7166"/>
              <a:gd name="T11" fmla="*/ 0 h 2669"/>
              <a:gd name="T12" fmla="*/ 7165 w 7166"/>
              <a:gd name="T13" fmla="*/ 2668 h 2669"/>
            </a:gdLst>
            <a:ahLst/>
            <a:cxnLst>
              <a:cxn ang="0">
                <a:pos x="T0" y="T1"/>
              </a:cxn>
              <a:cxn ang="0">
                <a:pos x="T2" y="T3"/>
              </a:cxn>
              <a:cxn ang="0">
                <a:pos x="T4" y="T5"/>
              </a:cxn>
              <a:cxn ang="0">
                <a:pos x="T6" y="T7"/>
              </a:cxn>
              <a:cxn ang="0">
                <a:pos x="T8" y="T9"/>
              </a:cxn>
              <a:cxn ang="0">
                <a:pos x="T10" y="T11"/>
              </a:cxn>
              <a:cxn ang="0">
                <a:pos x="T12" y="T13"/>
              </a:cxn>
            </a:cxnLst>
            <a:rect l="0" t="0" r="r" b="b"/>
            <a:pathLst>
              <a:path w="7166" h="2669">
                <a:moveTo>
                  <a:pt x="7165" y="2668"/>
                </a:moveTo>
                <a:lnTo>
                  <a:pt x="340" y="2668"/>
                </a:lnTo>
                <a:lnTo>
                  <a:pt x="340" y="2668"/>
                </a:lnTo>
                <a:cubicBezTo>
                  <a:pt x="153" y="2668"/>
                  <a:pt x="0" y="2515"/>
                  <a:pt x="0" y="2327"/>
                </a:cubicBezTo>
                <a:lnTo>
                  <a:pt x="0" y="0"/>
                </a:lnTo>
                <a:lnTo>
                  <a:pt x="7165" y="0"/>
                </a:lnTo>
                <a:lnTo>
                  <a:pt x="7165" y="2668"/>
                </a:lnTo>
              </a:path>
            </a:pathLst>
          </a:custGeom>
          <a:solidFill>
            <a:schemeClr val="accent6">
              <a:alpha val="25000"/>
            </a:schemeClr>
          </a:solidFill>
          <a:ln>
            <a:noFill/>
          </a:ln>
          <a:effectLst/>
        </p:spPr>
        <p:txBody>
          <a:bodyPr wrap="none" anchor="ctr"/>
          <a:lstStyle/>
          <a:p>
            <a:endParaRPr lang="en-US" sz="1350" dirty="0">
              <a:latin typeface="Poppins" pitchFamily="2" charset="77"/>
            </a:endParaRPr>
          </a:p>
        </p:txBody>
      </p:sp>
      <p:sp>
        <p:nvSpPr>
          <p:cNvPr id="21" name="Freeform 95">
            <a:extLst>
              <a:ext uri="{FF2B5EF4-FFF2-40B4-BE49-F238E27FC236}">
                <a16:creationId xmlns:a16="http://schemas.microsoft.com/office/drawing/2014/main" id="{E06D77D1-ACA0-3849-96A1-E88BC35AAAF8}"/>
              </a:ext>
            </a:extLst>
          </p:cNvPr>
          <p:cNvSpPr>
            <a:spLocks noChangeArrowheads="1"/>
          </p:cNvSpPr>
          <p:nvPr/>
        </p:nvSpPr>
        <p:spPr bwMode="auto">
          <a:xfrm>
            <a:off x="4176501" y="1861089"/>
            <a:ext cx="282205" cy="2614128"/>
          </a:xfrm>
          <a:custGeom>
            <a:avLst/>
            <a:gdLst>
              <a:gd name="T0" fmla="*/ 238 w 614"/>
              <a:gd name="T1" fmla="*/ 2668 h 2669"/>
              <a:gd name="T2" fmla="*/ 0 w 614"/>
              <a:gd name="T3" fmla="*/ 2668 h 2669"/>
              <a:gd name="T4" fmla="*/ 0 w 614"/>
              <a:gd name="T5" fmla="*/ 0 h 2669"/>
              <a:gd name="T6" fmla="*/ 286 w 614"/>
              <a:gd name="T7" fmla="*/ 0 h 2669"/>
              <a:gd name="T8" fmla="*/ 286 w 614"/>
              <a:gd name="T9" fmla="*/ 0 h 2669"/>
              <a:gd name="T10" fmla="*/ 613 w 614"/>
              <a:gd name="T11" fmla="*/ 327 h 2669"/>
              <a:gd name="T12" fmla="*/ 613 w 614"/>
              <a:gd name="T13" fmla="*/ 2294 h 2669"/>
              <a:gd name="T14" fmla="*/ 613 w 614"/>
              <a:gd name="T15" fmla="*/ 2294 h 2669"/>
              <a:gd name="T16" fmla="*/ 238 w 614"/>
              <a:gd name="T17" fmla="*/ 2668 h 2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2669">
                <a:moveTo>
                  <a:pt x="238" y="2668"/>
                </a:moveTo>
                <a:lnTo>
                  <a:pt x="0" y="2668"/>
                </a:lnTo>
                <a:lnTo>
                  <a:pt x="0" y="0"/>
                </a:lnTo>
                <a:lnTo>
                  <a:pt x="286" y="0"/>
                </a:lnTo>
                <a:lnTo>
                  <a:pt x="286" y="0"/>
                </a:lnTo>
                <a:cubicBezTo>
                  <a:pt x="467" y="0"/>
                  <a:pt x="613" y="146"/>
                  <a:pt x="613" y="327"/>
                </a:cubicBezTo>
                <a:lnTo>
                  <a:pt x="613" y="2294"/>
                </a:lnTo>
                <a:lnTo>
                  <a:pt x="613" y="2294"/>
                </a:lnTo>
                <a:cubicBezTo>
                  <a:pt x="613" y="2500"/>
                  <a:pt x="445" y="2668"/>
                  <a:pt x="238" y="2668"/>
                </a:cubicBezTo>
              </a:path>
            </a:pathLst>
          </a:custGeom>
          <a:solidFill>
            <a:schemeClr val="accent1"/>
          </a:solidFill>
          <a:ln>
            <a:noFill/>
          </a:ln>
          <a:effectLst/>
        </p:spPr>
        <p:txBody>
          <a:bodyPr wrap="none" anchor="ctr"/>
          <a:lstStyle/>
          <a:p>
            <a:endParaRPr lang="en-US" sz="1350" dirty="0">
              <a:latin typeface="Poppins" pitchFamily="2" charset="77"/>
            </a:endParaRPr>
          </a:p>
        </p:txBody>
      </p:sp>
      <p:sp>
        <p:nvSpPr>
          <p:cNvPr id="22" name="Freeform 96">
            <a:extLst>
              <a:ext uri="{FF2B5EF4-FFF2-40B4-BE49-F238E27FC236}">
                <a16:creationId xmlns:a16="http://schemas.microsoft.com/office/drawing/2014/main" id="{2E4AB17D-4F0D-6943-A3C1-9424CF9E28F4}"/>
              </a:ext>
            </a:extLst>
          </p:cNvPr>
          <p:cNvSpPr>
            <a:spLocks noChangeArrowheads="1"/>
          </p:cNvSpPr>
          <p:nvPr/>
        </p:nvSpPr>
        <p:spPr bwMode="auto">
          <a:xfrm>
            <a:off x="569629" y="1957903"/>
            <a:ext cx="1075264" cy="891934"/>
          </a:xfrm>
          <a:custGeom>
            <a:avLst/>
            <a:gdLst>
              <a:gd name="T0" fmla="*/ 1706 w 2304"/>
              <a:gd name="T1" fmla="*/ 205 h 1911"/>
              <a:gd name="T2" fmla="*/ 598 w 2304"/>
              <a:gd name="T3" fmla="*/ 205 h 1911"/>
              <a:gd name="T4" fmla="*/ 402 w 2304"/>
              <a:gd name="T5" fmla="*/ 205 h 1911"/>
              <a:gd name="T6" fmla="*/ 205 w 2304"/>
              <a:gd name="T7" fmla="*/ 205 h 1911"/>
              <a:gd name="T8" fmla="*/ 205 w 2304"/>
              <a:gd name="T9" fmla="*/ 205 h 1911"/>
              <a:gd name="T10" fmla="*/ 0 w 2304"/>
              <a:gd name="T11" fmla="*/ 0 h 1911"/>
              <a:gd name="T12" fmla="*/ 0 w 2304"/>
              <a:gd name="T13" fmla="*/ 205 h 1911"/>
              <a:gd name="T14" fmla="*/ 0 w 2304"/>
              <a:gd name="T15" fmla="*/ 639 h 1911"/>
              <a:gd name="T16" fmla="*/ 0 w 2304"/>
              <a:gd name="T17" fmla="*/ 1644 h 1911"/>
              <a:gd name="T18" fmla="*/ 0 w 2304"/>
              <a:gd name="T19" fmla="*/ 1644 h 1911"/>
              <a:gd name="T20" fmla="*/ 266 w 2304"/>
              <a:gd name="T21" fmla="*/ 1910 h 1911"/>
              <a:gd name="T22" fmla="*/ 1706 w 2304"/>
              <a:gd name="T23" fmla="*/ 1910 h 1911"/>
              <a:gd name="T24" fmla="*/ 2303 w 2304"/>
              <a:gd name="T25" fmla="*/ 1057 h 1911"/>
              <a:gd name="T26" fmla="*/ 1706 w 2304"/>
              <a:gd name="T27" fmla="*/ 205 h 1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4" h="1911">
                <a:moveTo>
                  <a:pt x="1706" y="205"/>
                </a:moveTo>
                <a:lnTo>
                  <a:pt x="598" y="205"/>
                </a:lnTo>
                <a:lnTo>
                  <a:pt x="402" y="205"/>
                </a:lnTo>
                <a:lnTo>
                  <a:pt x="205" y="205"/>
                </a:lnTo>
                <a:lnTo>
                  <a:pt x="205" y="205"/>
                </a:lnTo>
                <a:cubicBezTo>
                  <a:pt x="92" y="205"/>
                  <a:pt x="0" y="113"/>
                  <a:pt x="0" y="0"/>
                </a:cubicBezTo>
                <a:lnTo>
                  <a:pt x="0" y="205"/>
                </a:lnTo>
                <a:lnTo>
                  <a:pt x="0" y="639"/>
                </a:lnTo>
                <a:lnTo>
                  <a:pt x="0" y="1644"/>
                </a:lnTo>
                <a:lnTo>
                  <a:pt x="0" y="1644"/>
                </a:lnTo>
                <a:cubicBezTo>
                  <a:pt x="0" y="1790"/>
                  <a:pt x="119" y="1910"/>
                  <a:pt x="266" y="1910"/>
                </a:cubicBezTo>
                <a:lnTo>
                  <a:pt x="1706" y="1910"/>
                </a:lnTo>
                <a:lnTo>
                  <a:pt x="2303" y="1057"/>
                </a:lnTo>
                <a:lnTo>
                  <a:pt x="1706" y="205"/>
                </a:lnTo>
              </a:path>
            </a:pathLst>
          </a:custGeom>
          <a:solidFill>
            <a:schemeClr val="accent1"/>
          </a:solidFill>
          <a:ln>
            <a:noFill/>
          </a:ln>
          <a:effectLst/>
        </p:spPr>
        <p:txBody>
          <a:bodyPr wrap="none" anchor="ctr"/>
          <a:lstStyle/>
          <a:p>
            <a:endParaRPr lang="en-US" sz="1350" dirty="0">
              <a:latin typeface="Poppins" pitchFamily="2" charset="77"/>
            </a:endParaRPr>
          </a:p>
        </p:txBody>
      </p:sp>
      <p:sp>
        <p:nvSpPr>
          <p:cNvPr id="23" name="Freeform 97">
            <a:extLst>
              <a:ext uri="{FF2B5EF4-FFF2-40B4-BE49-F238E27FC236}">
                <a16:creationId xmlns:a16="http://schemas.microsoft.com/office/drawing/2014/main" id="{A45DD8A7-31BB-334D-B41C-C319A8C24236}"/>
              </a:ext>
            </a:extLst>
          </p:cNvPr>
          <p:cNvSpPr>
            <a:spLocks noChangeArrowheads="1"/>
          </p:cNvSpPr>
          <p:nvPr/>
        </p:nvSpPr>
        <p:spPr bwMode="auto">
          <a:xfrm>
            <a:off x="567568" y="1861089"/>
            <a:ext cx="282206"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8" y="323"/>
                  <a:pt x="103" y="410"/>
                  <a:pt x="214" y="410"/>
                </a:cubicBezTo>
                <a:lnTo>
                  <a:pt x="406" y="410"/>
                </a:lnTo>
                <a:lnTo>
                  <a:pt x="602" y="410"/>
                </a:lnTo>
                <a:lnTo>
                  <a:pt x="602" y="0"/>
                </a:lnTo>
                <a:lnTo>
                  <a:pt x="209" y="0"/>
                </a:lnTo>
              </a:path>
            </a:pathLst>
          </a:custGeom>
          <a:solidFill>
            <a:schemeClr val="accent1"/>
          </a:solidFill>
          <a:ln>
            <a:noFill/>
          </a:ln>
          <a:effectLst/>
        </p:spPr>
        <p:txBody>
          <a:bodyPr wrap="none" anchor="ctr"/>
          <a:lstStyle/>
          <a:p>
            <a:endParaRPr lang="en-US" sz="1350" dirty="0">
              <a:latin typeface="Poppins" pitchFamily="2" charset="77"/>
            </a:endParaRPr>
          </a:p>
        </p:txBody>
      </p:sp>
      <p:sp>
        <p:nvSpPr>
          <p:cNvPr id="24" name="Freeform 98">
            <a:extLst>
              <a:ext uri="{FF2B5EF4-FFF2-40B4-BE49-F238E27FC236}">
                <a16:creationId xmlns:a16="http://schemas.microsoft.com/office/drawing/2014/main" id="{30C38AA3-42D5-034B-8CF5-6CDF5CA07D00}"/>
              </a:ext>
            </a:extLst>
          </p:cNvPr>
          <p:cNvSpPr>
            <a:spLocks noChangeArrowheads="1"/>
          </p:cNvSpPr>
          <p:nvPr/>
        </p:nvSpPr>
        <p:spPr bwMode="auto">
          <a:xfrm>
            <a:off x="567568" y="1861089"/>
            <a:ext cx="282206"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8" y="323"/>
                  <a:pt x="103" y="410"/>
                  <a:pt x="214" y="410"/>
                </a:cubicBezTo>
                <a:lnTo>
                  <a:pt x="406" y="410"/>
                </a:lnTo>
                <a:lnTo>
                  <a:pt x="602" y="410"/>
                </a:lnTo>
                <a:lnTo>
                  <a:pt x="602" y="0"/>
                </a:lnTo>
                <a:lnTo>
                  <a:pt x="209" y="0"/>
                </a:lnTo>
              </a:path>
            </a:pathLst>
          </a:custGeom>
          <a:solidFill>
            <a:srgbClr val="111340">
              <a:alpha val="40000"/>
            </a:srgbClr>
          </a:solidFill>
          <a:ln>
            <a:noFill/>
          </a:ln>
          <a:effectLst/>
        </p:spPr>
        <p:txBody>
          <a:bodyPr wrap="none" anchor="ctr"/>
          <a:lstStyle/>
          <a:p>
            <a:endParaRPr lang="en-US" sz="1350" dirty="0">
              <a:latin typeface="Poppins" pitchFamily="2" charset="77"/>
            </a:endParaRPr>
          </a:p>
        </p:txBody>
      </p:sp>
      <p:sp>
        <p:nvSpPr>
          <p:cNvPr id="25" name="Freeform 99">
            <a:extLst>
              <a:ext uri="{FF2B5EF4-FFF2-40B4-BE49-F238E27FC236}">
                <a16:creationId xmlns:a16="http://schemas.microsoft.com/office/drawing/2014/main" id="{EB395780-57DD-C640-A5E7-D6447567F291}"/>
              </a:ext>
            </a:extLst>
          </p:cNvPr>
          <p:cNvSpPr>
            <a:spLocks noChangeArrowheads="1"/>
          </p:cNvSpPr>
          <p:nvPr/>
        </p:nvSpPr>
        <p:spPr bwMode="auto">
          <a:xfrm>
            <a:off x="769437" y="2184491"/>
            <a:ext cx="560291" cy="560291"/>
          </a:xfrm>
          <a:custGeom>
            <a:avLst/>
            <a:gdLst>
              <a:gd name="T0" fmla="*/ 1199 w 1200"/>
              <a:gd name="T1" fmla="*/ 600 h 1199"/>
              <a:gd name="T2" fmla="*/ 1199 w 1200"/>
              <a:gd name="T3" fmla="*/ 600 h 1199"/>
              <a:gd name="T4" fmla="*/ 599 w 1200"/>
              <a:gd name="T5" fmla="*/ 1198 h 1199"/>
              <a:gd name="T6" fmla="*/ 599 w 1200"/>
              <a:gd name="T7" fmla="*/ 1198 h 1199"/>
              <a:gd name="T8" fmla="*/ 0 w 1200"/>
              <a:gd name="T9" fmla="*/ 600 h 1199"/>
              <a:gd name="T10" fmla="*/ 0 w 1200"/>
              <a:gd name="T11" fmla="*/ 600 h 1199"/>
              <a:gd name="T12" fmla="*/ 599 w 1200"/>
              <a:gd name="T13" fmla="*/ 0 h 1199"/>
              <a:gd name="T14" fmla="*/ 599 w 1200"/>
              <a:gd name="T15" fmla="*/ 0 h 1199"/>
              <a:gd name="T16" fmla="*/ 1199 w 1200"/>
              <a:gd name="T17" fmla="*/ 60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199">
                <a:moveTo>
                  <a:pt x="1199" y="600"/>
                </a:moveTo>
                <a:lnTo>
                  <a:pt x="1199" y="600"/>
                </a:lnTo>
                <a:cubicBezTo>
                  <a:pt x="1199" y="930"/>
                  <a:pt x="930" y="1198"/>
                  <a:pt x="599" y="1198"/>
                </a:cubicBezTo>
                <a:lnTo>
                  <a:pt x="599" y="1198"/>
                </a:lnTo>
                <a:cubicBezTo>
                  <a:pt x="268" y="1198"/>
                  <a:pt x="0" y="930"/>
                  <a:pt x="0" y="600"/>
                </a:cubicBezTo>
                <a:lnTo>
                  <a:pt x="0" y="600"/>
                </a:lnTo>
                <a:cubicBezTo>
                  <a:pt x="0" y="268"/>
                  <a:pt x="268" y="0"/>
                  <a:pt x="599" y="0"/>
                </a:cubicBezTo>
                <a:lnTo>
                  <a:pt x="599" y="0"/>
                </a:lnTo>
                <a:cubicBezTo>
                  <a:pt x="930" y="0"/>
                  <a:pt x="1199" y="268"/>
                  <a:pt x="1199" y="600"/>
                </a:cubicBezTo>
              </a:path>
            </a:pathLst>
          </a:custGeom>
          <a:noFill/>
          <a:ln w="1270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32" name="Freeform 110">
            <a:extLst>
              <a:ext uri="{FF2B5EF4-FFF2-40B4-BE49-F238E27FC236}">
                <a16:creationId xmlns:a16="http://schemas.microsoft.com/office/drawing/2014/main" id="{25E633EE-D32B-844B-8913-B621D758B547}"/>
              </a:ext>
            </a:extLst>
          </p:cNvPr>
          <p:cNvSpPr>
            <a:spLocks noChangeArrowheads="1"/>
          </p:cNvSpPr>
          <p:nvPr/>
        </p:nvSpPr>
        <p:spPr bwMode="auto">
          <a:xfrm>
            <a:off x="4936601" y="1861088"/>
            <a:ext cx="3347324" cy="2614129"/>
          </a:xfrm>
          <a:custGeom>
            <a:avLst/>
            <a:gdLst>
              <a:gd name="T0" fmla="*/ 7166 w 7167"/>
              <a:gd name="T1" fmla="*/ 2668 h 2669"/>
              <a:gd name="T2" fmla="*/ 340 w 7167"/>
              <a:gd name="T3" fmla="*/ 2668 h 2669"/>
              <a:gd name="T4" fmla="*/ 340 w 7167"/>
              <a:gd name="T5" fmla="*/ 2668 h 2669"/>
              <a:gd name="T6" fmla="*/ 0 w 7167"/>
              <a:gd name="T7" fmla="*/ 2327 h 2669"/>
              <a:gd name="T8" fmla="*/ 0 w 7167"/>
              <a:gd name="T9" fmla="*/ 0 h 2669"/>
              <a:gd name="T10" fmla="*/ 7166 w 7167"/>
              <a:gd name="T11" fmla="*/ 0 h 2669"/>
              <a:gd name="T12" fmla="*/ 7166 w 7167"/>
              <a:gd name="T13" fmla="*/ 2668 h 2669"/>
            </a:gdLst>
            <a:ahLst/>
            <a:cxnLst>
              <a:cxn ang="0">
                <a:pos x="T0" y="T1"/>
              </a:cxn>
              <a:cxn ang="0">
                <a:pos x="T2" y="T3"/>
              </a:cxn>
              <a:cxn ang="0">
                <a:pos x="T4" y="T5"/>
              </a:cxn>
              <a:cxn ang="0">
                <a:pos x="T6" y="T7"/>
              </a:cxn>
              <a:cxn ang="0">
                <a:pos x="T8" y="T9"/>
              </a:cxn>
              <a:cxn ang="0">
                <a:pos x="T10" y="T11"/>
              </a:cxn>
              <a:cxn ang="0">
                <a:pos x="T12" y="T13"/>
              </a:cxn>
            </a:cxnLst>
            <a:rect l="0" t="0" r="r" b="b"/>
            <a:pathLst>
              <a:path w="7167" h="2669">
                <a:moveTo>
                  <a:pt x="7166" y="2668"/>
                </a:moveTo>
                <a:lnTo>
                  <a:pt x="340" y="2668"/>
                </a:lnTo>
                <a:lnTo>
                  <a:pt x="340" y="2668"/>
                </a:lnTo>
                <a:cubicBezTo>
                  <a:pt x="153" y="2668"/>
                  <a:pt x="0" y="2515"/>
                  <a:pt x="0" y="2327"/>
                </a:cubicBezTo>
                <a:lnTo>
                  <a:pt x="0" y="0"/>
                </a:lnTo>
                <a:lnTo>
                  <a:pt x="7166" y="0"/>
                </a:lnTo>
                <a:lnTo>
                  <a:pt x="7166" y="2668"/>
                </a:lnTo>
              </a:path>
            </a:pathLst>
          </a:custGeom>
          <a:solidFill>
            <a:schemeClr val="accent6">
              <a:alpha val="25000"/>
            </a:schemeClr>
          </a:solidFill>
          <a:ln>
            <a:noFill/>
          </a:ln>
          <a:effectLst/>
        </p:spPr>
        <p:txBody>
          <a:bodyPr wrap="none" anchor="ctr"/>
          <a:lstStyle/>
          <a:p>
            <a:endParaRPr lang="en-US" sz="1350" dirty="0">
              <a:latin typeface="Poppins" pitchFamily="2" charset="77"/>
            </a:endParaRPr>
          </a:p>
        </p:txBody>
      </p:sp>
      <p:sp>
        <p:nvSpPr>
          <p:cNvPr id="33" name="Freeform 111">
            <a:extLst>
              <a:ext uri="{FF2B5EF4-FFF2-40B4-BE49-F238E27FC236}">
                <a16:creationId xmlns:a16="http://schemas.microsoft.com/office/drawing/2014/main" id="{63107619-3532-2F41-804A-F7198E436E96}"/>
              </a:ext>
            </a:extLst>
          </p:cNvPr>
          <p:cNvSpPr>
            <a:spLocks noChangeArrowheads="1"/>
          </p:cNvSpPr>
          <p:nvPr/>
        </p:nvSpPr>
        <p:spPr bwMode="auto">
          <a:xfrm>
            <a:off x="8283926" y="1861089"/>
            <a:ext cx="280144" cy="2614128"/>
          </a:xfrm>
          <a:custGeom>
            <a:avLst/>
            <a:gdLst>
              <a:gd name="T0" fmla="*/ 238 w 613"/>
              <a:gd name="T1" fmla="*/ 2668 h 2669"/>
              <a:gd name="T2" fmla="*/ 0 w 613"/>
              <a:gd name="T3" fmla="*/ 2668 h 2669"/>
              <a:gd name="T4" fmla="*/ 0 w 613"/>
              <a:gd name="T5" fmla="*/ 0 h 2669"/>
              <a:gd name="T6" fmla="*/ 285 w 613"/>
              <a:gd name="T7" fmla="*/ 0 h 2669"/>
              <a:gd name="T8" fmla="*/ 285 w 613"/>
              <a:gd name="T9" fmla="*/ 0 h 2669"/>
              <a:gd name="T10" fmla="*/ 612 w 613"/>
              <a:gd name="T11" fmla="*/ 327 h 2669"/>
              <a:gd name="T12" fmla="*/ 612 w 613"/>
              <a:gd name="T13" fmla="*/ 2294 h 2669"/>
              <a:gd name="T14" fmla="*/ 612 w 613"/>
              <a:gd name="T15" fmla="*/ 2294 h 2669"/>
              <a:gd name="T16" fmla="*/ 238 w 613"/>
              <a:gd name="T17" fmla="*/ 2668 h 2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3" h="2669">
                <a:moveTo>
                  <a:pt x="238" y="2668"/>
                </a:moveTo>
                <a:lnTo>
                  <a:pt x="0" y="2668"/>
                </a:lnTo>
                <a:lnTo>
                  <a:pt x="0" y="0"/>
                </a:lnTo>
                <a:lnTo>
                  <a:pt x="285" y="0"/>
                </a:lnTo>
                <a:lnTo>
                  <a:pt x="285" y="0"/>
                </a:lnTo>
                <a:cubicBezTo>
                  <a:pt x="465" y="0"/>
                  <a:pt x="612" y="146"/>
                  <a:pt x="612" y="327"/>
                </a:cubicBezTo>
                <a:lnTo>
                  <a:pt x="612" y="2294"/>
                </a:lnTo>
                <a:lnTo>
                  <a:pt x="612" y="2294"/>
                </a:lnTo>
                <a:cubicBezTo>
                  <a:pt x="612" y="2500"/>
                  <a:pt x="445" y="2668"/>
                  <a:pt x="238" y="2668"/>
                </a:cubicBezTo>
              </a:path>
            </a:pathLst>
          </a:custGeom>
          <a:solidFill>
            <a:schemeClr val="accent2"/>
          </a:solidFill>
          <a:ln>
            <a:noFill/>
          </a:ln>
          <a:effectLst/>
        </p:spPr>
        <p:txBody>
          <a:bodyPr wrap="none" anchor="ctr"/>
          <a:lstStyle/>
          <a:p>
            <a:endParaRPr lang="en-US" sz="1350" dirty="0">
              <a:latin typeface="Poppins" pitchFamily="2" charset="77"/>
            </a:endParaRPr>
          </a:p>
        </p:txBody>
      </p:sp>
      <p:sp>
        <p:nvSpPr>
          <p:cNvPr id="34" name="Freeform 112">
            <a:extLst>
              <a:ext uri="{FF2B5EF4-FFF2-40B4-BE49-F238E27FC236}">
                <a16:creationId xmlns:a16="http://schemas.microsoft.com/office/drawing/2014/main" id="{7AB9BFB6-ABCD-AD45-95F9-6D451FD09DF1}"/>
              </a:ext>
            </a:extLst>
          </p:cNvPr>
          <p:cNvSpPr>
            <a:spLocks noChangeArrowheads="1"/>
          </p:cNvSpPr>
          <p:nvPr/>
        </p:nvSpPr>
        <p:spPr bwMode="auto">
          <a:xfrm>
            <a:off x="4656455" y="1957903"/>
            <a:ext cx="1077323" cy="891934"/>
          </a:xfrm>
          <a:custGeom>
            <a:avLst/>
            <a:gdLst>
              <a:gd name="T0" fmla="*/ 1706 w 2305"/>
              <a:gd name="T1" fmla="*/ 205 h 1911"/>
              <a:gd name="T2" fmla="*/ 598 w 2305"/>
              <a:gd name="T3" fmla="*/ 205 h 1911"/>
              <a:gd name="T4" fmla="*/ 402 w 2305"/>
              <a:gd name="T5" fmla="*/ 205 h 1911"/>
              <a:gd name="T6" fmla="*/ 205 w 2305"/>
              <a:gd name="T7" fmla="*/ 205 h 1911"/>
              <a:gd name="T8" fmla="*/ 205 w 2305"/>
              <a:gd name="T9" fmla="*/ 205 h 1911"/>
              <a:gd name="T10" fmla="*/ 0 w 2305"/>
              <a:gd name="T11" fmla="*/ 0 h 1911"/>
              <a:gd name="T12" fmla="*/ 0 w 2305"/>
              <a:gd name="T13" fmla="*/ 205 h 1911"/>
              <a:gd name="T14" fmla="*/ 0 w 2305"/>
              <a:gd name="T15" fmla="*/ 639 h 1911"/>
              <a:gd name="T16" fmla="*/ 0 w 2305"/>
              <a:gd name="T17" fmla="*/ 1644 h 1911"/>
              <a:gd name="T18" fmla="*/ 0 w 2305"/>
              <a:gd name="T19" fmla="*/ 1644 h 1911"/>
              <a:gd name="T20" fmla="*/ 265 w 2305"/>
              <a:gd name="T21" fmla="*/ 1910 h 1911"/>
              <a:gd name="T22" fmla="*/ 1706 w 2305"/>
              <a:gd name="T23" fmla="*/ 1910 h 1911"/>
              <a:gd name="T24" fmla="*/ 2304 w 2305"/>
              <a:gd name="T25" fmla="*/ 1057 h 1911"/>
              <a:gd name="T26" fmla="*/ 1706 w 2305"/>
              <a:gd name="T27" fmla="*/ 205 h 1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5" h="1911">
                <a:moveTo>
                  <a:pt x="1706" y="205"/>
                </a:moveTo>
                <a:lnTo>
                  <a:pt x="598" y="205"/>
                </a:lnTo>
                <a:lnTo>
                  <a:pt x="402" y="205"/>
                </a:lnTo>
                <a:lnTo>
                  <a:pt x="205" y="205"/>
                </a:lnTo>
                <a:lnTo>
                  <a:pt x="205" y="205"/>
                </a:lnTo>
                <a:cubicBezTo>
                  <a:pt x="92" y="205"/>
                  <a:pt x="0" y="113"/>
                  <a:pt x="0" y="0"/>
                </a:cubicBezTo>
                <a:lnTo>
                  <a:pt x="0" y="205"/>
                </a:lnTo>
                <a:lnTo>
                  <a:pt x="0" y="639"/>
                </a:lnTo>
                <a:lnTo>
                  <a:pt x="0" y="1644"/>
                </a:lnTo>
                <a:lnTo>
                  <a:pt x="0" y="1644"/>
                </a:lnTo>
                <a:cubicBezTo>
                  <a:pt x="0" y="1790"/>
                  <a:pt x="119" y="1910"/>
                  <a:pt x="265" y="1910"/>
                </a:cubicBezTo>
                <a:lnTo>
                  <a:pt x="1706" y="1910"/>
                </a:lnTo>
                <a:lnTo>
                  <a:pt x="2304" y="1057"/>
                </a:lnTo>
                <a:lnTo>
                  <a:pt x="1706" y="205"/>
                </a:lnTo>
              </a:path>
            </a:pathLst>
          </a:custGeom>
          <a:solidFill>
            <a:schemeClr val="accent2"/>
          </a:solidFill>
          <a:ln>
            <a:noFill/>
          </a:ln>
          <a:effectLst/>
        </p:spPr>
        <p:txBody>
          <a:bodyPr wrap="none" anchor="ctr"/>
          <a:lstStyle/>
          <a:p>
            <a:endParaRPr lang="en-US" sz="1350" dirty="0">
              <a:latin typeface="Poppins" pitchFamily="2" charset="77"/>
            </a:endParaRPr>
          </a:p>
        </p:txBody>
      </p:sp>
      <p:sp>
        <p:nvSpPr>
          <p:cNvPr id="35" name="Freeform 113">
            <a:extLst>
              <a:ext uri="{FF2B5EF4-FFF2-40B4-BE49-F238E27FC236}">
                <a16:creationId xmlns:a16="http://schemas.microsoft.com/office/drawing/2014/main" id="{19953EEF-02CC-B34F-9951-3227B0885F55}"/>
              </a:ext>
            </a:extLst>
          </p:cNvPr>
          <p:cNvSpPr>
            <a:spLocks noChangeArrowheads="1"/>
          </p:cNvSpPr>
          <p:nvPr/>
        </p:nvSpPr>
        <p:spPr bwMode="auto">
          <a:xfrm>
            <a:off x="4656456" y="1861089"/>
            <a:ext cx="282205"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9" y="323"/>
                  <a:pt x="103" y="410"/>
                  <a:pt x="214" y="410"/>
                </a:cubicBezTo>
                <a:lnTo>
                  <a:pt x="406" y="410"/>
                </a:lnTo>
                <a:lnTo>
                  <a:pt x="602" y="410"/>
                </a:lnTo>
                <a:lnTo>
                  <a:pt x="602" y="0"/>
                </a:lnTo>
                <a:lnTo>
                  <a:pt x="209" y="0"/>
                </a:lnTo>
              </a:path>
            </a:pathLst>
          </a:custGeom>
          <a:solidFill>
            <a:schemeClr val="accent2"/>
          </a:solidFill>
          <a:ln>
            <a:noFill/>
          </a:ln>
          <a:effectLst/>
        </p:spPr>
        <p:txBody>
          <a:bodyPr wrap="none" anchor="ctr"/>
          <a:lstStyle/>
          <a:p>
            <a:endParaRPr lang="en-US" sz="1350" dirty="0">
              <a:latin typeface="Poppins" pitchFamily="2" charset="77"/>
            </a:endParaRPr>
          </a:p>
        </p:txBody>
      </p:sp>
      <p:sp>
        <p:nvSpPr>
          <p:cNvPr id="36" name="Freeform 114">
            <a:extLst>
              <a:ext uri="{FF2B5EF4-FFF2-40B4-BE49-F238E27FC236}">
                <a16:creationId xmlns:a16="http://schemas.microsoft.com/office/drawing/2014/main" id="{DBCD40EC-92BB-1E48-A120-1FE6DBC1970B}"/>
              </a:ext>
            </a:extLst>
          </p:cNvPr>
          <p:cNvSpPr>
            <a:spLocks noChangeArrowheads="1"/>
          </p:cNvSpPr>
          <p:nvPr/>
        </p:nvSpPr>
        <p:spPr bwMode="auto">
          <a:xfrm>
            <a:off x="4656456" y="1861089"/>
            <a:ext cx="282205"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9" y="323"/>
                  <a:pt x="103" y="410"/>
                  <a:pt x="214" y="410"/>
                </a:cubicBezTo>
                <a:lnTo>
                  <a:pt x="406" y="410"/>
                </a:lnTo>
                <a:lnTo>
                  <a:pt x="602" y="410"/>
                </a:lnTo>
                <a:lnTo>
                  <a:pt x="602" y="0"/>
                </a:lnTo>
                <a:lnTo>
                  <a:pt x="209" y="0"/>
                </a:lnTo>
              </a:path>
            </a:pathLst>
          </a:custGeom>
          <a:solidFill>
            <a:srgbClr val="111340">
              <a:alpha val="40000"/>
            </a:srgbClr>
          </a:solidFill>
          <a:ln>
            <a:noFill/>
          </a:ln>
          <a:effectLst/>
        </p:spPr>
        <p:txBody>
          <a:bodyPr wrap="none" anchor="ctr"/>
          <a:lstStyle/>
          <a:p>
            <a:endParaRPr lang="en-US" sz="1350" dirty="0">
              <a:latin typeface="Poppins" pitchFamily="2" charset="77"/>
            </a:endParaRPr>
          </a:p>
        </p:txBody>
      </p:sp>
      <p:sp>
        <p:nvSpPr>
          <p:cNvPr id="37" name="Freeform 115">
            <a:extLst>
              <a:ext uri="{FF2B5EF4-FFF2-40B4-BE49-F238E27FC236}">
                <a16:creationId xmlns:a16="http://schemas.microsoft.com/office/drawing/2014/main" id="{810052B0-14B9-8D4D-A01F-04EFA183D70D}"/>
              </a:ext>
            </a:extLst>
          </p:cNvPr>
          <p:cNvSpPr>
            <a:spLocks noChangeArrowheads="1"/>
          </p:cNvSpPr>
          <p:nvPr/>
        </p:nvSpPr>
        <p:spPr bwMode="auto">
          <a:xfrm>
            <a:off x="4858325" y="2184491"/>
            <a:ext cx="560291" cy="560291"/>
          </a:xfrm>
          <a:custGeom>
            <a:avLst/>
            <a:gdLst>
              <a:gd name="T0" fmla="*/ 1199 w 1200"/>
              <a:gd name="T1" fmla="*/ 600 h 1199"/>
              <a:gd name="T2" fmla="*/ 1199 w 1200"/>
              <a:gd name="T3" fmla="*/ 600 h 1199"/>
              <a:gd name="T4" fmla="*/ 599 w 1200"/>
              <a:gd name="T5" fmla="*/ 1198 h 1199"/>
              <a:gd name="T6" fmla="*/ 599 w 1200"/>
              <a:gd name="T7" fmla="*/ 1198 h 1199"/>
              <a:gd name="T8" fmla="*/ 0 w 1200"/>
              <a:gd name="T9" fmla="*/ 600 h 1199"/>
              <a:gd name="T10" fmla="*/ 0 w 1200"/>
              <a:gd name="T11" fmla="*/ 600 h 1199"/>
              <a:gd name="T12" fmla="*/ 599 w 1200"/>
              <a:gd name="T13" fmla="*/ 0 h 1199"/>
              <a:gd name="T14" fmla="*/ 599 w 1200"/>
              <a:gd name="T15" fmla="*/ 0 h 1199"/>
              <a:gd name="T16" fmla="*/ 1199 w 1200"/>
              <a:gd name="T17" fmla="*/ 60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199">
                <a:moveTo>
                  <a:pt x="1199" y="600"/>
                </a:moveTo>
                <a:lnTo>
                  <a:pt x="1199" y="600"/>
                </a:lnTo>
                <a:cubicBezTo>
                  <a:pt x="1199" y="930"/>
                  <a:pt x="931" y="1198"/>
                  <a:pt x="599" y="1198"/>
                </a:cubicBezTo>
                <a:lnTo>
                  <a:pt x="599" y="1198"/>
                </a:lnTo>
                <a:cubicBezTo>
                  <a:pt x="268" y="1198"/>
                  <a:pt x="0" y="930"/>
                  <a:pt x="0" y="600"/>
                </a:cubicBezTo>
                <a:lnTo>
                  <a:pt x="0" y="600"/>
                </a:lnTo>
                <a:cubicBezTo>
                  <a:pt x="0" y="268"/>
                  <a:pt x="268" y="0"/>
                  <a:pt x="599" y="0"/>
                </a:cubicBezTo>
                <a:lnTo>
                  <a:pt x="599" y="0"/>
                </a:lnTo>
                <a:cubicBezTo>
                  <a:pt x="931" y="0"/>
                  <a:pt x="1199" y="268"/>
                  <a:pt x="1199" y="600"/>
                </a:cubicBezTo>
              </a:path>
            </a:pathLst>
          </a:custGeom>
          <a:noFill/>
          <a:ln w="1270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5" name="TextBox 4">
            <a:extLst>
              <a:ext uri="{FF2B5EF4-FFF2-40B4-BE49-F238E27FC236}">
                <a16:creationId xmlns:a16="http://schemas.microsoft.com/office/drawing/2014/main" id="{2289A6DE-EED1-3647-A947-EF6D49BDB244}"/>
              </a:ext>
            </a:extLst>
          </p:cNvPr>
          <p:cNvSpPr txBox="1"/>
          <p:nvPr/>
        </p:nvSpPr>
        <p:spPr>
          <a:xfrm>
            <a:off x="1021963" y="3313007"/>
            <a:ext cx="3154537" cy="1172052"/>
          </a:xfrm>
          <a:prstGeom prst="rect">
            <a:avLst/>
          </a:prstGeom>
          <a:noFill/>
        </p:spPr>
        <p:txBody>
          <a:bodyPr wrap="square" rtlCol="0">
            <a:spAutoFit/>
          </a:bodyPr>
          <a:lstStyle/>
          <a:p>
            <a:pPr algn="l">
              <a:lnSpc>
                <a:spcPts val="1350"/>
              </a:lnSpc>
            </a:pPr>
            <a:r>
              <a:rPr lang="en-GB" sz="1400" spc="-8" dirty="0">
                <a:latin typeface="+mn-lt"/>
                <a:cs typeface="Poppins" pitchFamily="2" charset="77"/>
              </a:rPr>
              <a:t>They ensure that the protocol includes appropriate safety measures (eligibility criteria, dose escalation schedules, and monitoring procedures) and adheres to regulatory requirements and good clinical practice (GCP) guidelines.</a:t>
            </a:r>
          </a:p>
        </p:txBody>
      </p:sp>
      <p:sp>
        <p:nvSpPr>
          <p:cNvPr id="6" name="TextBox 5">
            <a:extLst>
              <a:ext uri="{FF2B5EF4-FFF2-40B4-BE49-F238E27FC236}">
                <a16:creationId xmlns:a16="http://schemas.microsoft.com/office/drawing/2014/main" id="{095B2667-A6A5-EF48-8FF1-183612E202BA}"/>
              </a:ext>
            </a:extLst>
          </p:cNvPr>
          <p:cNvSpPr txBox="1"/>
          <p:nvPr/>
        </p:nvSpPr>
        <p:spPr>
          <a:xfrm>
            <a:off x="2924866" y="533227"/>
            <a:ext cx="3513866" cy="830997"/>
          </a:xfrm>
          <a:prstGeom prst="rect">
            <a:avLst/>
          </a:prstGeom>
          <a:noFill/>
        </p:spPr>
        <p:txBody>
          <a:bodyPr wrap="square" rtlCol="0" anchor="ctr">
            <a:spAutoFit/>
          </a:bodyPr>
          <a:lstStyle/>
          <a:p>
            <a:pPr algn="ctr"/>
            <a:r>
              <a:rPr lang="en-GB" sz="1600" b="1" spc="-11" dirty="0">
                <a:solidFill>
                  <a:schemeClr val="tx2"/>
                </a:solidFill>
                <a:latin typeface="Poppins" pitchFamily="2" charset="77"/>
                <a:cs typeface="Poppins" pitchFamily="2" charset="77"/>
              </a:rPr>
              <a:t>key aspects of the pharmacist's role in clinical trial safety in DSMBs</a:t>
            </a:r>
            <a:endParaRPr lang="en-US" sz="1600" b="1" spc="-11" dirty="0">
              <a:solidFill>
                <a:schemeClr val="tx2"/>
              </a:solidFill>
              <a:latin typeface="Poppins" pitchFamily="2" charset="77"/>
              <a:cs typeface="Poppins" pitchFamily="2" charset="77"/>
            </a:endParaRPr>
          </a:p>
        </p:txBody>
      </p:sp>
      <p:sp>
        <p:nvSpPr>
          <p:cNvPr id="7" name="TextBox 6">
            <a:extLst>
              <a:ext uri="{FF2B5EF4-FFF2-40B4-BE49-F238E27FC236}">
                <a16:creationId xmlns:a16="http://schemas.microsoft.com/office/drawing/2014/main" id="{A28F4385-7656-E540-AB51-6C0BEA8B9142}"/>
              </a:ext>
            </a:extLst>
          </p:cNvPr>
          <p:cNvSpPr txBox="1"/>
          <p:nvPr/>
        </p:nvSpPr>
        <p:spPr>
          <a:xfrm>
            <a:off x="1575034" y="1927525"/>
            <a:ext cx="2492305" cy="461665"/>
          </a:xfrm>
          <a:prstGeom prst="rect">
            <a:avLst/>
          </a:prstGeom>
          <a:noFill/>
        </p:spPr>
        <p:txBody>
          <a:bodyPr wrap="square" rtlCol="0" anchor="ctr">
            <a:spAutoFit/>
          </a:bodyPr>
          <a:lstStyle/>
          <a:p>
            <a:r>
              <a:rPr lang="en-US" sz="1200" b="1" spc="-11" dirty="0">
                <a:solidFill>
                  <a:schemeClr val="tx2"/>
                </a:solidFill>
                <a:latin typeface="Poppins" pitchFamily="2" charset="77"/>
                <a:cs typeface="Poppins" pitchFamily="2" charset="77"/>
              </a:rPr>
              <a:t>Protocol Development and Review: </a:t>
            </a:r>
          </a:p>
        </p:txBody>
      </p:sp>
      <p:sp>
        <p:nvSpPr>
          <p:cNvPr id="8" name="TextBox 7">
            <a:extLst>
              <a:ext uri="{FF2B5EF4-FFF2-40B4-BE49-F238E27FC236}">
                <a16:creationId xmlns:a16="http://schemas.microsoft.com/office/drawing/2014/main" id="{C1C78C10-5AC3-2742-B6A4-0429EE084BB0}"/>
              </a:ext>
            </a:extLst>
          </p:cNvPr>
          <p:cNvSpPr txBox="1"/>
          <p:nvPr/>
        </p:nvSpPr>
        <p:spPr>
          <a:xfrm>
            <a:off x="1610521" y="2327676"/>
            <a:ext cx="2540356" cy="992516"/>
          </a:xfrm>
          <a:prstGeom prst="rect">
            <a:avLst/>
          </a:prstGeom>
          <a:noFill/>
        </p:spPr>
        <p:txBody>
          <a:bodyPr wrap="square" rtlCol="0">
            <a:spAutoFit/>
          </a:bodyPr>
          <a:lstStyle/>
          <a:p>
            <a:pPr algn="l">
              <a:lnSpc>
                <a:spcPts val="1350"/>
              </a:lnSpc>
            </a:pPr>
            <a:r>
              <a:rPr lang="en-GB" sz="1400" spc="-8" dirty="0">
                <a:latin typeface="+mn-lt"/>
                <a:cs typeface="Poppins" pitchFamily="2" charset="77"/>
              </a:rPr>
              <a:t>Providing expertise on drug therapy, pharmacology, and medication safety during the protocol development and review of clinical trials. </a:t>
            </a:r>
          </a:p>
        </p:txBody>
      </p:sp>
      <p:sp>
        <p:nvSpPr>
          <p:cNvPr id="11" name="TextBox 10">
            <a:extLst>
              <a:ext uri="{FF2B5EF4-FFF2-40B4-BE49-F238E27FC236}">
                <a16:creationId xmlns:a16="http://schemas.microsoft.com/office/drawing/2014/main" id="{8BEBC4F7-1591-A24D-8BFE-261B206B61A8}"/>
              </a:ext>
            </a:extLst>
          </p:cNvPr>
          <p:cNvSpPr txBox="1"/>
          <p:nvPr/>
        </p:nvSpPr>
        <p:spPr>
          <a:xfrm>
            <a:off x="5633120" y="1927524"/>
            <a:ext cx="2703636" cy="461665"/>
          </a:xfrm>
          <a:prstGeom prst="rect">
            <a:avLst/>
          </a:prstGeom>
          <a:noFill/>
        </p:spPr>
        <p:txBody>
          <a:bodyPr wrap="square" rtlCol="0" anchor="ctr">
            <a:spAutoFit/>
          </a:bodyPr>
          <a:lstStyle/>
          <a:p>
            <a:r>
              <a:rPr lang="en-US" sz="1200" b="1" spc="-11" dirty="0">
                <a:solidFill>
                  <a:schemeClr val="tx2"/>
                </a:solidFill>
                <a:latin typeface="Poppins" pitchFamily="2" charset="77"/>
                <a:cs typeface="Poppins" pitchFamily="2" charset="77"/>
              </a:rPr>
              <a:t>Investigational Product Management: </a:t>
            </a:r>
          </a:p>
        </p:txBody>
      </p:sp>
      <p:sp>
        <p:nvSpPr>
          <p:cNvPr id="12" name="TextBox 11">
            <a:extLst>
              <a:ext uri="{FF2B5EF4-FFF2-40B4-BE49-F238E27FC236}">
                <a16:creationId xmlns:a16="http://schemas.microsoft.com/office/drawing/2014/main" id="{D63B5EB7-E258-7442-ADDA-8FBB6F7D2023}"/>
              </a:ext>
            </a:extLst>
          </p:cNvPr>
          <p:cNvSpPr txBox="1"/>
          <p:nvPr/>
        </p:nvSpPr>
        <p:spPr>
          <a:xfrm>
            <a:off x="5684369" y="2372619"/>
            <a:ext cx="2492305" cy="992516"/>
          </a:xfrm>
          <a:prstGeom prst="rect">
            <a:avLst/>
          </a:prstGeom>
          <a:noFill/>
        </p:spPr>
        <p:txBody>
          <a:bodyPr wrap="square" rtlCol="0">
            <a:spAutoFit/>
          </a:bodyPr>
          <a:lstStyle/>
          <a:p>
            <a:pPr>
              <a:lnSpc>
                <a:spcPts val="1350"/>
              </a:lnSpc>
            </a:pPr>
            <a:r>
              <a:rPr lang="en-GB" sz="1400" dirty="0">
                <a:latin typeface="+mn-lt"/>
              </a:rPr>
              <a:t>Overseeing the procurement, storage, handling, dispensing, and accountability of investigational products used in clinical trials.</a:t>
            </a:r>
            <a:endParaRPr lang="en-US" sz="1400" spc="-8" dirty="0">
              <a:latin typeface="+mn-lt"/>
              <a:cs typeface="Poppins" pitchFamily="2" charset="77"/>
            </a:endParaRPr>
          </a:p>
        </p:txBody>
      </p:sp>
      <p:sp>
        <p:nvSpPr>
          <p:cNvPr id="15" name="TextBox 14">
            <a:extLst>
              <a:ext uri="{FF2B5EF4-FFF2-40B4-BE49-F238E27FC236}">
                <a16:creationId xmlns:a16="http://schemas.microsoft.com/office/drawing/2014/main" id="{5F96791D-2ACA-244F-93AE-E1F8E558A55B}"/>
              </a:ext>
            </a:extLst>
          </p:cNvPr>
          <p:cNvSpPr txBox="1"/>
          <p:nvPr/>
        </p:nvSpPr>
        <p:spPr>
          <a:xfrm>
            <a:off x="807244" y="2263230"/>
            <a:ext cx="486965" cy="421334"/>
          </a:xfrm>
          <a:prstGeom prst="rect">
            <a:avLst/>
          </a:prstGeom>
          <a:noFill/>
        </p:spPr>
        <p:txBody>
          <a:bodyPr wrap="square" rtlCol="0" anchor="ctr">
            <a:spAutoFit/>
          </a:bodyPr>
          <a:lstStyle/>
          <a:p>
            <a:pPr algn="ctr"/>
            <a:r>
              <a:rPr lang="en-US" sz="2138" b="1" spc="-56" dirty="0">
                <a:solidFill>
                  <a:schemeClr val="bg1"/>
                </a:solidFill>
                <a:latin typeface="Poppins" pitchFamily="2" charset="77"/>
                <a:cs typeface="Poppins" pitchFamily="2" charset="77"/>
              </a:rPr>
              <a:t>01</a:t>
            </a:r>
          </a:p>
        </p:txBody>
      </p:sp>
      <p:sp>
        <p:nvSpPr>
          <p:cNvPr id="17" name="TextBox 16">
            <a:extLst>
              <a:ext uri="{FF2B5EF4-FFF2-40B4-BE49-F238E27FC236}">
                <a16:creationId xmlns:a16="http://schemas.microsoft.com/office/drawing/2014/main" id="{A512396A-80CF-9241-B662-1DCC6D36761D}"/>
              </a:ext>
            </a:extLst>
          </p:cNvPr>
          <p:cNvSpPr txBox="1"/>
          <p:nvPr/>
        </p:nvSpPr>
        <p:spPr>
          <a:xfrm>
            <a:off x="4896042" y="2263230"/>
            <a:ext cx="520513" cy="421334"/>
          </a:xfrm>
          <a:prstGeom prst="rect">
            <a:avLst/>
          </a:prstGeom>
          <a:noFill/>
        </p:spPr>
        <p:txBody>
          <a:bodyPr wrap="square" rtlCol="0" anchor="ctr">
            <a:spAutoFit/>
          </a:bodyPr>
          <a:lstStyle/>
          <a:p>
            <a:pPr algn="ctr"/>
            <a:r>
              <a:rPr lang="en-US" sz="2138" b="1" spc="-56" dirty="0">
                <a:solidFill>
                  <a:schemeClr val="bg1"/>
                </a:solidFill>
                <a:latin typeface="Poppins" pitchFamily="2" charset="77"/>
                <a:cs typeface="Poppins" pitchFamily="2" charset="77"/>
              </a:rPr>
              <a:t>02</a:t>
            </a:r>
          </a:p>
        </p:txBody>
      </p:sp>
      <p:sp>
        <p:nvSpPr>
          <p:cNvPr id="45" name="TextBox 44">
            <a:extLst>
              <a:ext uri="{FF2B5EF4-FFF2-40B4-BE49-F238E27FC236}">
                <a16:creationId xmlns:a16="http://schemas.microsoft.com/office/drawing/2014/main" id="{DEC67630-A21A-E2D4-3D9A-4DFEF98660BD}"/>
              </a:ext>
            </a:extLst>
          </p:cNvPr>
          <p:cNvSpPr txBox="1"/>
          <p:nvPr/>
        </p:nvSpPr>
        <p:spPr>
          <a:xfrm>
            <a:off x="5048469" y="3528360"/>
            <a:ext cx="3200481" cy="812979"/>
          </a:xfrm>
          <a:prstGeom prst="rect">
            <a:avLst/>
          </a:prstGeom>
          <a:noFill/>
        </p:spPr>
        <p:txBody>
          <a:bodyPr wrap="square">
            <a:spAutoFit/>
          </a:bodyPr>
          <a:lstStyle/>
          <a:p>
            <a:pPr>
              <a:lnSpc>
                <a:spcPts val="1350"/>
              </a:lnSpc>
            </a:pPr>
            <a:r>
              <a:rPr lang="en-GB" sz="1400" dirty="0">
                <a:latin typeface="+mn-lt"/>
              </a:rPr>
              <a:t>They ensure that investigational products are stored and dispensed in compliance with regulatory standards and manufacturer specifications.</a:t>
            </a:r>
          </a:p>
        </p:txBody>
      </p:sp>
    </p:spTree>
    <p:extLst>
      <p:ext uri="{BB962C8B-B14F-4D97-AF65-F5344CB8AC3E}">
        <p14:creationId xmlns:p14="http://schemas.microsoft.com/office/powerpoint/2010/main" val="255637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94">
            <a:extLst>
              <a:ext uri="{FF2B5EF4-FFF2-40B4-BE49-F238E27FC236}">
                <a16:creationId xmlns:a16="http://schemas.microsoft.com/office/drawing/2014/main" id="{E3851840-DA7B-4543-A741-5424587D019B}"/>
              </a:ext>
            </a:extLst>
          </p:cNvPr>
          <p:cNvSpPr>
            <a:spLocks noChangeArrowheads="1"/>
          </p:cNvSpPr>
          <p:nvPr/>
        </p:nvSpPr>
        <p:spPr bwMode="auto">
          <a:xfrm>
            <a:off x="847713" y="1861089"/>
            <a:ext cx="3347326" cy="2614130"/>
          </a:xfrm>
          <a:custGeom>
            <a:avLst/>
            <a:gdLst>
              <a:gd name="T0" fmla="*/ 7165 w 7166"/>
              <a:gd name="T1" fmla="*/ 2668 h 2669"/>
              <a:gd name="T2" fmla="*/ 340 w 7166"/>
              <a:gd name="T3" fmla="*/ 2668 h 2669"/>
              <a:gd name="T4" fmla="*/ 340 w 7166"/>
              <a:gd name="T5" fmla="*/ 2668 h 2669"/>
              <a:gd name="T6" fmla="*/ 0 w 7166"/>
              <a:gd name="T7" fmla="*/ 2327 h 2669"/>
              <a:gd name="T8" fmla="*/ 0 w 7166"/>
              <a:gd name="T9" fmla="*/ 0 h 2669"/>
              <a:gd name="T10" fmla="*/ 7165 w 7166"/>
              <a:gd name="T11" fmla="*/ 0 h 2669"/>
              <a:gd name="T12" fmla="*/ 7165 w 7166"/>
              <a:gd name="T13" fmla="*/ 2668 h 2669"/>
            </a:gdLst>
            <a:ahLst/>
            <a:cxnLst>
              <a:cxn ang="0">
                <a:pos x="T0" y="T1"/>
              </a:cxn>
              <a:cxn ang="0">
                <a:pos x="T2" y="T3"/>
              </a:cxn>
              <a:cxn ang="0">
                <a:pos x="T4" y="T5"/>
              </a:cxn>
              <a:cxn ang="0">
                <a:pos x="T6" y="T7"/>
              </a:cxn>
              <a:cxn ang="0">
                <a:pos x="T8" y="T9"/>
              </a:cxn>
              <a:cxn ang="0">
                <a:pos x="T10" y="T11"/>
              </a:cxn>
              <a:cxn ang="0">
                <a:pos x="T12" y="T13"/>
              </a:cxn>
            </a:cxnLst>
            <a:rect l="0" t="0" r="r" b="b"/>
            <a:pathLst>
              <a:path w="7166" h="2669">
                <a:moveTo>
                  <a:pt x="7165" y="2668"/>
                </a:moveTo>
                <a:lnTo>
                  <a:pt x="340" y="2668"/>
                </a:lnTo>
                <a:lnTo>
                  <a:pt x="340" y="2668"/>
                </a:lnTo>
                <a:cubicBezTo>
                  <a:pt x="153" y="2668"/>
                  <a:pt x="0" y="2515"/>
                  <a:pt x="0" y="2327"/>
                </a:cubicBezTo>
                <a:lnTo>
                  <a:pt x="0" y="0"/>
                </a:lnTo>
                <a:lnTo>
                  <a:pt x="7165" y="0"/>
                </a:lnTo>
                <a:lnTo>
                  <a:pt x="7165" y="2668"/>
                </a:lnTo>
              </a:path>
            </a:pathLst>
          </a:custGeom>
          <a:solidFill>
            <a:schemeClr val="accent6">
              <a:alpha val="25000"/>
            </a:schemeClr>
          </a:solidFill>
          <a:ln>
            <a:noFill/>
          </a:ln>
          <a:effectLst/>
        </p:spPr>
        <p:txBody>
          <a:bodyPr wrap="none" anchor="ctr"/>
          <a:lstStyle/>
          <a:p>
            <a:endParaRPr lang="en-US" sz="1350" dirty="0">
              <a:latin typeface="Poppins" pitchFamily="2" charset="77"/>
            </a:endParaRPr>
          </a:p>
        </p:txBody>
      </p:sp>
      <p:sp>
        <p:nvSpPr>
          <p:cNvPr id="21" name="Freeform 95">
            <a:extLst>
              <a:ext uri="{FF2B5EF4-FFF2-40B4-BE49-F238E27FC236}">
                <a16:creationId xmlns:a16="http://schemas.microsoft.com/office/drawing/2014/main" id="{E06D77D1-ACA0-3849-96A1-E88BC35AAAF8}"/>
              </a:ext>
            </a:extLst>
          </p:cNvPr>
          <p:cNvSpPr>
            <a:spLocks noChangeArrowheads="1"/>
          </p:cNvSpPr>
          <p:nvPr/>
        </p:nvSpPr>
        <p:spPr bwMode="auto">
          <a:xfrm>
            <a:off x="4176501" y="1861089"/>
            <a:ext cx="282205" cy="2614128"/>
          </a:xfrm>
          <a:custGeom>
            <a:avLst/>
            <a:gdLst>
              <a:gd name="T0" fmla="*/ 238 w 614"/>
              <a:gd name="T1" fmla="*/ 2668 h 2669"/>
              <a:gd name="T2" fmla="*/ 0 w 614"/>
              <a:gd name="T3" fmla="*/ 2668 h 2669"/>
              <a:gd name="T4" fmla="*/ 0 w 614"/>
              <a:gd name="T5" fmla="*/ 0 h 2669"/>
              <a:gd name="T6" fmla="*/ 286 w 614"/>
              <a:gd name="T7" fmla="*/ 0 h 2669"/>
              <a:gd name="T8" fmla="*/ 286 w 614"/>
              <a:gd name="T9" fmla="*/ 0 h 2669"/>
              <a:gd name="T10" fmla="*/ 613 w 614"/>
              <a:gd name="T11" fmla="*/ 327 h 2669"/>
              <a:gd name="T12" fmla="*/ 613 w 614"/>
              <a:gd name="T13" fmla="*/ 2294 h 2669"/>
              <a:gd name="T14" fmla="*/ 613 w 614"/>
              <a:gd name="T15" fmla="*/ 2294 h 2669"/>
              <a:gd name="T16" fmla="*/ 238 w 614"/>
              <a:gd name="T17" fmla="*/ 2668 h 2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2669">
                <a:moveTo>
                  <a:pt x="238" y="2668"/>
                </a:moveTo>
                <a:lnTo>
                  <a:pt x="0" y="2668"/>
                </a:lnTo>
                <a:lnTo>
                  <a:pt x="0" y="0"/>
                </a:lnTo>
                <a:lnTo>
                  <a:pt x="286" y="0"/>
                </a:lnTo>
                <a:lnTo>
                  <a:pt x="286" y="0"/>
                </a:lnTo>
                <a:cubicBezTo>
                  <a:pt x="467" y="0"/>
                  <a:pt x="613" y="146"/>
                  <a:pt x="613" y="327"/>
                </a:cubicBezTo>
                <a:lnTo>
                  <a:pt x="613" y="2294"/>
                </a:lnTo>
                <a:lnTo>
                  <a:pt x="613" y="2294"/>
                </a:lnTo>
                <a:cubicBezTo>
                  <a:pt x="613" y="2500"/>
                  <a:pt x="445" y="2668"/>
                  <a:pt x="238" y="2668"/>
                </a:cubicBezTo>
              </a:path>
            </a:pathLst>
          </a:custGeom>
          <a:solidFill>
            <a:schemeClr val="accent3">
              <a:lumMod val="75000"/>
            </a:schemeClr>
          </a:solidFill>
          <a:ln>
            <a:noFill/>
          </a:ln>
          <a:effectLst/>
        </p:spPr>
        <p:txBody>
          <a:bodyPr wrap="none" anchor="ctr"/>
          <a:lstStyle/>
          <a:p>
            <a:endParaRPr lang="en-US" sz="1350" dirty="0">
              <a:latin typeface="Poppins" pitchFamily="2" charset="77"/>
            </a:endParaRPr>
          </a:p>
        </p:txBody>
      </p:sp>
      <p:sp>
        <p:nvSpPr>
          <p:cNvPr id="22" name="Freeform 96">
            <a:extLst>
              <a:ext uri="{FF2B5EF4-FFF2-40B4-BE49-F238E27FC236}">
                <a16:creationId xmlns:a16="http://schemas.microsoft.com/office/drawing/2014/main" id="{2E4AB17D-4F0D-6943-A3C1-9424CF9E28F4}"/>
              </a:ext>
            </a:extLst>
          </p:cNvPr>
          <p:cNvSpPr>
            <a:spLocks noChangeArrowheads="1"/>
          </p:cNvSpPr>
          <p:nvPr/>
        </p:nvSpPr>
        <p:spPr bwMode="auto">
          <a:xfrm>
            <a:off x="569629" y="1957903"/>
            <a:ext cx="1075264" cy="891934"/>
          </a:xfrm>
          <a:custGeom>
            <a:avLst/>
            <a:gdLst>
              <a:gd name="T0" fmla="*/ 1706 w 2304"/>
              <a:gd name="T1" fmla="*/ 205 h 1911"/>
              <a:gd name="T2" fmla="*/ 598 w 2304"/>
              <a:gd name="T3" fmla="*/ 205 h 1911"/>
              <a:gd name="T4" fmla="*/ 402 w 2304"/>
              <a:gd name="T5" fmla="*/ 205 h 1911"/>
              <a:gd name="T6" fmla="*/ 205 w 2304"/>
              <a:gd name="T7" fmla="*/ 205 h 1911"/>
              <a:gd name="T8" fmla="*/ 205 w 2304"/>
              <a:gd name="T9" fmla="*/ 205 h 1911"/>
              <a:gd name="T10" fmla="*/ 0 w 2304"/>
              <a:gd name="T11" fmla="*/ 0 h 1911"/>
              <a:gd name="T12" fmla="*/ 0 w 2304"/>
              <a:gd name="T13" fmla="*/ 205 h 1911"/>
              <a:gd name="T14" fmla="*/ 0 w 2304"/>
              <a:gd name="T15" fmla="*/ 639 h 1911"/>
              <a:gd name="T16" fmla="*/ 0 w 2304"/>
              <a:gd name="T17" fmla="*/ 1644 h 1911"/>
              <a:gd name="T18" fmla="*/ 0 w 2304"/>
              <a:gd name="T19" fmla="*/ 1644 h 1911"/>
              <a:gd name="T20" fmla="*/ 266 w 2304"/>
              <a:gd name="T21" fmla="*/ 1910 h 1911"/>
              <a:gd name="T22" fmla="*/ 1706 w 2304"/>
              <a:gd name="T23" fmla="*/ 1910 h 1911"/>
              <a:gd name="T24" fmla="*/ 2303 w 2304"/>
              <a:gd name="T25" fmla="*/ 1057 h 1911"/>
              <a:gd name="T26" fmla="*/ 1706 w 2304"/>
              <a:gd name="T27" fmla="*/ 205 h 1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4" h="1911">
                <a:moveTo>
                  <a:pt x="1706" y="205"/>
                </a:moveTo>
                <a:lnTo>
                  <a:pt x="598" y="205"/>
                </a:lnTo>
                <a:lnTo>
                  <a:pt x="402" y="205"/>
                </a:lnTo>
                <a:lnTo>
                  <a:pt x="205" y="205"/>
                </a:lnTo>
                <a:lnTo>
                  <a:pt x="205" y="205"/>
                </a:lnTo>
                <a:cubicBezTo>
                  <a:pt x="92" y="205"/>
                  <a:pt x="0" y="113"/>
                  <a:pt x="0" y="0"/>
                </a:cubicBezTo>
                <a:lnTo>
                  <a:pt x="0" y="205"/>
                </a:lnTo>
                <a:lnTo>
                  <a:pt x="0" y="639"/>
                </a:lnTo>
                <a:lnTo>
                  <a:pt x="0" y="1644"/>
                </a:lnTo>
                <a:lnTo>
                  <a:pt x="0" y="1644"/>
                </a:lnTo>
                <a:cubicBezTo>
                  <a:pt x="0" y="1790"/>
                  <a:pt x="119" y="1910"/>
                  <a:pt x="266" y="1910"/>
                </a:cubicBezTo>
                <a:lnTo>
                  <a:pt x="1706" y="1910"/>
                </a:lnTo>
                <a:lnTo>
                  <a:pt x="2303" y="1057"/>
                </a:lnTo>
                <a:lnTo>
                  <a:pt x="1706" y="205"/>
                </a:lnTo>
              </a:path>
            </a:pathLst>
          </a:custGeom>
          <a:solidFill>
            <a:schemeClr val="accent3">
              <a:lumMod val="75000"/>
            </a:schemeClr>
          </a:solidFill>
          <a:ln>
            <a:noFill/>
          </a:ln>
          <a:effectLst/>
        </p:spPr>
        <p:txBody>
          <a:bodyPr wrap="none" anchor="ctr"/>
          <a:lstStyle/>
          <a:p>
            <a:endParaRPr lang="en-US" sz="1350" dirty="0">
              <a:latin typeface="Poppins" pitchFamily="2" charset="77"/>
            </a:endParaRPr>
          </a:p>
        </p:txBody>
      </p:sp>
      <p:sp>
        <p:nvSpPr>
          <p:cNvPr id="23" name="Freeform 97">
            <a:extLst>
              <a:ext uri="{FF2B5EF4-FFF2-40B4-BE49-F238E27FC236}">
                <a16:creationId xmlns:a16="http://schemas.microsoft.com/office/drawing/2014/main" id="{A45DD8A7-31BB-334D-B41C-C319A8C24236}"/>
              </a:ext>
            </a:extLst>
          </p:cNvPr>
          <p:cNvSpPr>
            <a:spLocks noChangeArrowheads="1"/>
          </p:cNvSpPr>
          <p:nvPr/>
        </p:nvSpPr>
        <p:spPr bwMode="auto">
          <a:xfrm>
            <a:off x="567568" y="1861089"/>
            <a:ext cx="282206"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8" y="323"/>
                  <a:pt x="103" y="410"/>
                  <a:pt x="214" y="410"/>
                </a:cubicBezTo>
                <a:lnTo>
                  <a:pt x="406" y="410"/>
                </a:lnTo>
                <a:lnTo>
                  <a:pt x="602" y="410"/>
                </a:lnTo>
                <a:lnTo>
                  <a:pt x="602" y="0"/>
                </a:lnTo>
                <a:lnTo>
                  <a:pt x="209" y="0"/>
                </a:lnTo>
              </a:path>
            </a:pathLst>
          </a:custGeom>
          <a:solidFill>
            <a:schemeClr val="accent1"/>
          </a:solidFill>
          <a:ln>
            <a:noFill/>
          </a:ln>
          <a:effectLst/>
        </p:spPr>
        <p:txBody>
          <a:bodyPr wrap="none" anchor="ctr"/>
          <a:lstStyle/>
          <a:p>
            <a:endParaRPr lang="en-US" sz="1350" dirty="0">
              <a:latin typeface="Poppins" pitchFamily="2" charset="77"/>
            </a:endParaRPr>
          </a:p>
        </p:txBody>
      </p:sp>
      <p:sp>
        <p:nvSpPr>
          <p:cNvPr id="24" name="Freeform 98">
            <a:extLst>
              <a:ext uri="{FF2B5EF4-FFF2-40B4-BE49-F238E27FC236}">
                <a16:creationId xmlns:a16="http://schemas.microsoft.com/office/drawing/2014/main" id="{30C38AA3-42D5-034B-8CF5-6CDF5CA07D00}"/>
              </a:ext>
            </a:extLst>
          </p:cNvPr>
          <p:cNvSpPr>
            <a:spLocks noChangeArrowheads="1"/>
          </p:cNvSpPr>
          <p:nvPr/>
        </p:nvSpPr>
        <p:spPr bwMode="auto">
          <a:xfrm>
            <a:off x="567568" y="1861089"/>
            <a:ext cx="282206"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8" y="323"/>
                  <a:pt x="103" y="410"/>
                  <a:pt x="214" y="410"/>
                </a:cubicBezTo>
                <a:lnTo>
                  <a:pt x="406" y="410"/>
                </a:lnTo>
                <a:lnTo>
                  <a:pt x="602" y="410"/>
                </a:lnTo>
                <a:lnTo>
                  <a:pt x="602" y="0"/>
                </a:lnTo>
                <a:lnTo>
                  <a:pt x="209" y="0"/>
                </a:lnTo>
              </a:path>
            </a:pathLst>
          </a:custGeom>
          <a:solidFill>
            <a:schemeClr val="accent3">
              <a:lumMod val="50000"/>
            </a:schemeClr>
          </a:solidFill>
          <a:ln>
            <a:noFill/>
          </a:ln>
          <a:effectLst/>
        </p:spPr>
        <p:txBody>
          <a:bodyPr wrap="none" anchor="ctr"/>
          <a:lstStyle/>
          <a:p>
            <a:endParaRPr lang="en-US" sz="1350" dirty="0">
              <a:latin typeface="Poppins" pitchFamily="2" charset="77"/>
            </a:endParaRPr>
          </a:p>
        </p:txBody>
      </p:sp>
      <p:sp>
        <p:nvSpPr>
          <p:cNvPr id="25" name="Freeform 99">
            <a:extLst>
              <a:ext uri="{FF2B5EF4-FFF2-40B4-BE49-F238E27FC236}">
                <a16:creationId xmlns:a16="http://schemas.microsoft.com/office/drawing/2014/main" id="{EB395780-57DD-C640-A5E7-D6447567F291}"/>
              </a:ext>
            </a:extLst>
          </p:cNvPr>
          <p:cNvSpPr>
            <a:spLocks noChangeArrowheads="1"/>
          </p:cNvSpPr>
          <p:nvPr/>
        </p:nvSpPr>
        <p:spPr bwMode="auto">
          <a:xfrm>
            <a:off x="769437" y="2184491"/>
            <a:ext cx="560291" cy="560291"/>
          </a:xfrm>
          <a:custGeom>
            <a:avLst/>
            <a:gdLst>
              <a:gd name="T0" fmla="*/ 1199 w 1200"/>
              <a:gd name="T1" fmla="*/ 600 h 1199"/>
              <a:gd name="T2" fmla="*/ 1199 w 1200"/>
              <a:gd name="T3" fmla="*/ 600 h 1199"/>
              <a:gd name="T4" fmla="*/ 599 w 1200"/>
              <a:gd name="T5" fmla="*/ 1198 h 1199"/>
              <a:gd name="T6" fmla="*/ 599 w 1200"/>
              <a:gd name="T7" fmla="*/ 1198 h 1199"/>
              <a:gd name="T8" fmla="*/ 0 w 1200"/>
              <a:gd name="T9" fmla="*/ 600 h 1199"/>
              <a:gd name="T10" fmla="*/ 0 w 1200"/>
              <a:gd name="T11" fmla="*/ 600 h 1199"/>
              <a:gd name="T12" fmla="*/ 599 w 1200"/>
              <a:gd name="T13" fmla="*/ 0 h 1199"/>
              <a:gd name="T14" fmla="*/ 599 w 1200"/>
              <a:gd name="T15" fmla="*/ 0 h 1199"/>
              <a:gd name="T16" fmla="*/ 1199 w 1200"/>
              <a:gd name="T17" fmla="*/ 60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199">
                <a:moveTo>
                  <a:pt x="1199" y="600"/>
                </a:moveTo>
                <a:lnTo>
                  <a:pt x="1199" y="600"/>
                </a:lnTo>
                <a:cubicBezTo>
                  <a:pt x="1199" y="930"/>
                  <a:pt x="930" y="1198"/>
                  <a:pt x="599" y="1198"/>
                </a:cubicBezTo>
                <a:lnTo>
                  <a:pt x="599" y="1198"/>
                </a:lnTo>
                <a:cubicBezTo>
                  <a:pt x="268" y="1198"/>
                  <a:pt x="0" y="930"/>
                  <a:pt x="0" y="600"/>
                </a:cubicBezTo>
                <a:lnTo>
                  <a:pt x="0" y="600"/>
                </a:lnTo>
                <a:cubicBezTo>
                  <a:pt x="0" y="268"/>
                  <a:pt x="268" y="0"/>
                  <a:pt x="599" y="0"/>
                </a:cubicBezTo>
                <a:lnTo>
                  <a:pt x="599" y="0"/>
                </a:lnTo>
                <a:cubicBezTo>
                  <a:pt x="930" y="0"/>
                  <a:pt x="1199" y="268"/>
                  <a:pt x="1199" y="600"/>
                </a:cubicBezTo>
              </a:path>
            </a:pathLst>
          </a:custGeom>
          <a:noFill/>
          <a:ln w="1270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32" name="Freeform 110">
            <a:extLst>
              <a:ext uri="{FF2B5EF4-FFF2-40B4-BE49-F238E27FC236}">
                <a16:creationId xmlns:a16="http://schemas.microsoft.com/office/drawing/2014/main" id="{25E633EE-D32B-844B-8913-B621D758B547}"/>
              </a:ext>
            </a:extLst>
          </p:cNvPr>
          <p:cNvSpPr>
            <a:spLocks noChangeArrowheads="1"/>
          </p:cNvSpPr>
          <p:nvPr/>
        </p:nvSpPr>
        <p:spPr bwMode="auto">
          <a:xfrm>
            <a:off x="4936601" y="1861088"/>
            <a:ext cx="3347324" cy="2614129"/>
          </a:xfrm>
          <a:custGeom>
            <a:avLst/>
            <a:gdLst>
              <a:gd name="T0" fmla="*/ 7166 w 7167"/>
              <a:gd name="T1" fmla="*/ 2668 h 2669"/>
              <a:gd name="T2" fmla="*/ 340 w 7167"/>
              <a:gd name="T3" fmla="*/ 2668 h 2669"/>
              <a:gd name="T4" fmla="*/ 340 w 7167"/>
              <a:gd name="T5" fmla="*/ 2668 h 2669"/>
              <a:gd name="T6" fmla="*/ 0 w 7167"/>
              <a:gd name="T7" fmla="*/ 2327 h 2669"/>
              <a:gd name="T8" fmla="*/ 0 w 7167"/>
              <a:gd name="T9" fmla="*/ 0 h 2669"/>
              <a:gd name="T10" fmla="*/ 7166 w 7167"/>
              <a:gd name="T11" fmla="*/ 0 h 2669"/>
              <a:gd name="T12" fmla="*/ 7166 w 7167"/>
              <a:gd name="T13" fmla="*/ 2668 h 2669"/>
            </a:gdLst>
            <a:ahLst/>
            <a:cxnLst>
              <a:cxn ang="0">
                <a:pos x="T0" y="T1"/>
              </a:cxn>
              <a:cxn ang="0">
                <a:pos x="T2" y="T3"/>
              </a:cxn>
              <a:cxn ang="0">
                <a:pos x="T4" y="T5"/>
              </a:cxn>
              <a:cxn ang="0">
                <a:pos x="T6" y="T7"/>
              </a:cxn>
              <a:cxn ang="0">
                <a:pos x="T8" y="T9"/>
              </a:cxn>
              <a:cxn ang="0">
                <a:pos x="T10" y="T11"/>
              </a:cxn>
              <a:cxn ang="0">
                <a:pos x="T12" y="T13"/>
              </a:cxn>
            </a:cxnLst>
            <a:rect l="0" t="0" r="r" b="b"/>
            <a:pathLst>
              <a:path w="7167" h="2669">
                <a:moveTo>
                  <a:pt x="7166" y="2668"/>
                </a:moveTo>
                <a:lnTo>
                  <a:pt x="340" y="2668"/>
                </a:lnTo>
                <a:lnTo>
                  <a:pt x="340" y="2668"/>
                </a:lnTo>
                <a:cubicBezTo>
                  <a:pt x="153" y="2668"/>
                  <a:pt x="0" y="2515"/>
                  <a:pt x="0" y="2327"/>
                </a:cubicBezTo>
                <a:lnTo>
                  <a:pt x="0" y="0"/>
                </a:lnTo>
                <a:lnTo>
                  <a:pt x="7166" y="0"/>
                </a:lnTo>
                <a:lnTo>
                  <a:pt x="7166" y="2668"/>
                </a:lnTo>
              </a:path>
            </a:pathLst>
          </a:custGeom>
          <a:solidFill>
            <a:schemeClr val="accent6">
              <a:alpha val="25000"/>
            </a:schemeClr>
          </a:solidFill>
          <a:ln>
            <a:noFill/>
          </a:ln>
          <a:effectLst/>
        </p:spPr>
        <p:txBody>
          <a:bodyPr wrap="none" anchor="ctr"/>
          <a:lstStyle/>
          <a:p>
            <a:endParaRPr lang="en-US" sz="1350" dirty="0">
              <a:latin typeface="Poppins" pitchFamily="2" charset="77"/>
            </a:endParaRPr>
          </a:p>
        </p:txBody>
      </p:sp>
      <p:sp>
        <p:nvSpPr>
          <p:cNvPr id="33" name="Freeform 111">
            <a:extLst>
              <a:ext uri="{FF2B5EF4-FFF2-40B4-BE49-F238E27FC236}">
                <a16:creationId xmlns:a16="http://schemas.microsoft.com/office/drawing/2014/main" id="{63107619-3532-2F41-804A-F7198E436E96}"/>
              </a:ext>
            </a:extLst>
          </p:cNvPr>
          <p:cNvSpPr>
            <a:spLocks noChangeArrowheads="1"/>
          </p:cNvSpPr>
          <p:nvPr/>
        </p:nvSpPr>
        <p:spPr bwMode="auto">
          <a:xfrm>
            <a:off x="8283926" y="1861089"/>
            <a:ext cx="280144" cy="2614128"/>
          </a:xfrm>
          <a:custGeom>
            <a:avLst/>
            <a:gdLst>
              <a:gd name="T0" fmla="*/ 238 w 613"/>
              <a:gd name="T1" fmla="*/ 2668 h 2669"/>
              <a:gd name="T2" fmla="*/ 0 w 613"/>
              <a:gd name="T3" fmla="*/ 2668 h 2669"/>
              <a:gd name="T4" fmla="*/ 0 w 613"/>
              <a:gd name="T5" fmla="*/ 0 h 2669"/>
              <a:gd name="T6" fmla="*/ 285 w 613"/>
              <a:gd name="T7" fmla="*/ 0 h 2669"/>
              <a:gd name="T8" fmla="*/ 285 w 613"/>
              <a:gd name="T9" fmla="*/ 0 h 2669"/>
              <a:gd name="T10" fmla="*/ 612 w 613"/>
              <a:gd name="T11" fmla="*/ 327 h 2669"/>
              <a:gd name="T12" fmla="*/ 612 w 613"/>
              <a:gd name="T13" fmla="*/ 2294 h 2669"/>
              <a:gd name="T14" fmla="*/ 612 w 613"/>
              <a:gd name="T15" fmla="*/ 2294 h 2669"/>
              <a:gd name="T16" fmla="*/ 238 w 613"/>
              <a:gd name="T17" fmla="*/ 2668 h 2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3" h="2669">
                <a:moveTo>
                  <a:pt x="238" y="2668"/>
                </a:moveTo>
                <a:lnTo>
                  <a:pt x="0" y="2668"/>
                </a:lnTo>
                <a:lnTo>
                  <a:pt x="0" y="0"/>
                </a:lnTo>
                <a:lnTo>
                  <a:pt x="285" y="0"/>
                </a:lnTo>
                <a:lnTo>
                  <a:pt x="285" y="0"/>
                </a:lnTo>
                <a:cubicBezTo>
                  <a:pt x="465" y="0"/>
                  <a:pt x="612" y="146"/>
                  <a:pt x="612" y="327"/>
                </a:cubicBezTo>
                <a:lnTo>
                  <a:pt x="612" y="2294"/>
                </a:lnTo>
                <a:lnTo>
                  <a:pt x="612" y="2294"/>
                </a:lnTo>
                <a:cubicBezTo>
                  <a:pt x="612" y="2500"/>
                  <a:pt x="445" y="2668"/>
                  <a:pt x="238" y="2668"/>
                </a:cubicBezTo>
              </a:path>
            </a:pathLst>
          </a:custGeom>
          <a:solidFill>
            <a:schemeClr val="accent4">
              <a:lumMod val="75000"/>
            </a:schemeClr>
          </a:solidFill>
          <a:ln>
            <a:noFill/>
          </a:ln>
          <a:effectLst/>
        </p:spPr>
        <p:txBody>
          <a:bodyPr wrap="none" anchor="ctr"/>
          <a:lstStyle/>
          <a:p>
            <a:endParaRPr lang="en-US" sz="1350" dirty="0">
              <a:latin typeface="Poppins" pitchFamily="2" charset="77"/>
            </a:endParaRPr>
          </a:p>
        </p:txBody>
      </p:sp>
      <p:sp>
        <p:nvSpPr>
          <p:cNvPr id="34" name="Freeform 112">
            <a:extLst>
              <a:ext uri="{FF2B5EF4-FFF2-40B4-BE49-F238E27FC236}">
                <a16:creationId xmlns:a16="http://schemas.microsoft.com/office/drawing/2014/main" id="{7AB9BFB6-ABCD-AD45-95F9-6D451FD09DF1}"/>
              </a:ext>
            </a:extLst>
          </p:cNvPr>
          <p:cNvSpPr>
            <a:spLocks noChangeArrowheads="1"/>
          </p:cNvSpPr>
          <p:nvPr/>
        </p:nvSpPr>
        <p:spPr bwMode="auto">
          <a:xfrm>
            <a:off x="4656455" y="1957903"/>
            <a:ext cx="1077323" cy="891934"/>
          </a:xfrm>
          <a:custGeom>
            <a:avLst/>
            <a:gdLst>
              <a:gd name="T0" fmla="*/ 1706 w 2305"/>
              <a:gd name="T1" fmla="*/ 205 h 1911"/>
              <a:gd name="T2" fmla="*/ 598 w 2305"/>
              <a:gd name="T3" fmla="*/ 205 h 1911"/>
              <a:gd name="T4" fmla="*/ 402 w 2305"/>
              <a:gd name="T5" fmla="*/ 205 h 1911"/>
              <a:gd name="T6" fmla="*/ 205 w 2305"/>
              <a:gd name="T7" fmla="*/ 205 h 1911"/>
              <a:gd name="T8" fmla="*/ 205 w 2305"/>
              <a:gd name="T9" fmla="*/ 205 h 1911"/>
              <a:gd name="T10" fmla="*/ 0 w 2305"/>
              <a:gd name="T11" fmla="*/ 0 h 1911"/>
              <a:gd name="T12" fmla="*/ 0 w 2305"/>
              <a:gd name="T13" fmla="*/ 205 h 1911"/>
              <a:gd name="T14" fmla="*/ 0 w 2305"/>
              <a:gd name="T15" fmla="*/ 639 h 1911"/>
              <a:gd name="T16" fmla="*/ 0 w 2305"/>
              <a:gd name="T17" fmla="*/ 1644 h 1911"/>
              <a:gd name="T18" fmla="*/ 0 w 2305"/>
              <a:gd name="T19" fmla="*/ 1644 h 1911"/>
              <a:gd name="T20" fmla="*/ 265 w 2305"/>
              <a:gd name="T21" fmla="*/ 1910 h 1911"/>
              <a:gd name="T22" fmla="*/ 1706 w 2305"/>
              <a:gd name="T23" fmla="*/ 1910 h 1911"/>
              <a:gd name="T24" fmla="*/ 2304 w 2305"/>
              <a:gd name="T25" fmla="*/ 1057 h 1911"/>
              <a:gd name="T26" fmla="*/ 1706 w 2305"/>
              <a:gd name="T27" fmla="*/ 205 h 1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5" h="1911">
                <a:moveTo>
                  <a:pt x="1706" y="205"/>
                </a:moveTo>
                <a:lnTo>
                  <a:pt x="598" y="205"/>
                </a:lnTo>
                <a:lnTo>
                  <a:pt x="402" y="205"/>
                </a:lnTo>
                <a:lnTo>
                  <a:pt x="205" y="205"/>
                </a:lnTo>
                <a:lnTo>
                  <a:pt x="205" y="205"/>
                </a:lnTo>
                <a:cubicBezTo>
                  <a:pt x="92" y="205"/>
                  <a:pt x="0" y="113"/>
                  <a:pt x="0" y="0"/>
                </a:cubicBezTo>
                <a:lnTo>
                  <a:pt x="0" y="205"/>
                </a:lnTo>
                <a:lnTo>
                  <a:pt x="0" y="639"/>
                </a:lnTo>
                <a:lnTo>
                  <a:pt x="0" y="1644"/>
                </a:lnTo>
                <a:lnTo>
                  <a:pt x="0" y="1644"/>
                </a:lnTo>
                <a:cubicBezTo>
                  <a:pt x="0" y="1790"/>
                  <a:pt x="119" y="1910"/>
                  <a:pt x="265" y="1910"/>
                </a:cubicBezTo>
                <a:lnTo>
                  <a:pt x="1706" y="1910"/>
                </a:lnTo>
                <a:lnTo>
                  <a:pt x="2304" y="1057"/>
                </a:lnTo>
                <a:lnTo>
                  <a:pt x="1706" y="205"/>
                </a:lnTo>
              </a:path>
            </a:pathLst>
          </a:custGeom>
          <a:solidFill>
            <a:schemeClr val="accent4">
              <a:lumMod val="75000"/>
            </a:schemeClr>
          </a:solidFill>
          <a:ln>
            <a:noFill/>
          </a:ln>
          <a:effectLst/>
        </p:spPr>
        <p:txBody>
          <a:bodyPr wrap="none" anchor="ctr"/>
          <a:lstStyle/>
          <a:p>
            <a:endParaRPr lang="en-US" sz="1350" dirty="0">
              <a:latin typeface="Poppins" pitchFamily="2" charset="77"/>
            </a:endParaRPr>
          </a:p>
        </p:txBody>
      </p:sp>
      <p:sp>
        <p:nvSpPr>
          <p:cNvPr id="35" name="Freeform 113">
            <a:extLst>
              <a:ext uri="{FF2B5EF4-FFF2-40B4-BE49-F238E27FC236}">
                <a16:creationId xmlns:a16="http://schemas.microsoft.com/office/drawing/2014/main" id="{19953EEF-02CC-B34F-9951-3227B0885F55}"/>
              </a:ext>
            </a:extLst>
          </p:cNvPr>
          <p:cNvSpPr>
            <a:spLocks noChangeArrowheads="1"/>
          </p:cNvSpPr>
          <p:nvPr/>
        </p:nvSpPr>
        <p:spPr bwMode="auto">
          <a:xfrm>
            <a:off x="4656456" y="1861089"/>
            <a:ext cx="282205"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9" y="323"/>
                  <a:pt x="103" y="410"/>
                  <a:pt x="214" y="410"/>
                </a:cubicBezTo>
                <a:lnTo>
                  <a:pt x="406" y="410"/>
                </a:lnTo>
                <a:lnTo>
                  <a:pt x="602" y="410"/>
                </a:lnTo>
                <a:lnTo>
                  <a:pt x="602" y="0"/>
                </a:lnTo>
                <a:lnTo>
                  <a:pt x="209" y="0"/>
                </a:lnTo>
              </a:path>
            </a:pathLst>
          </a:custGeom>
          <a:solidFill>
            <a:schemeClr val="accent2"/>
          </a:solidFill>
          <a:ln>
            <a:noFill/>
          </a:ln>
          <a:effectLst/>
        </p:spPr>
        <p:txBody>
          <a:bodyPr wrap="none" anchor="ctr"/>
          <a:lstStyle/>
          <a:p>
            <a:endParaRPr lang="en-US" sz="1350" dirty="0">
              <a:latin typeface="Poppins" pitchFamily="2" charset="77"/>
            </a:endParaRPr>
          </a:p>
        </p:txBody>
      </p:sp>
      <p:sp>
        <p:nvSpPr>
          <p:cNvPr id="36" name="Freeform 114">
            <a:extLst>
              <a:ext uri="{FF2B5EF4-FFF2-40B4-BE49-F238E27FC236}">
                <a16:creationId xmlns:a16="http://schemas.microsoft.com/office/drawing/2014/main" id="{DBCD40EC-92BB-1E48-A120-1FE6DBC1970B}"/>
              </a:ext>
            </a:extLst>
          </p:cNvPr>
          <p:cNvSpPr>
            <a:spLocks noChangeArrowheads="1"/>
          </p:cNvSpPr>
          <p:nvPr/>
        </p:nvSpPr>
        <p:spPr bwMode="auto">
          <a:xfrm>
            <a:off x="4656456" y="1861089"/>
            <a:ext cx="282205"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9" y="323"/>
                  <a:pt x="103" y="410"/>
                  <a:pt x="214" y="410"/>
                </a:cubicBezTo>
                <a:lnTo>
                  <a:pt x="406" y="410"/>
                </a:lnTo>
                <a:lnTo>
                  <a:pt x="602" y="410"/>
                </a:lnTo>
                <a:lnTo>
                  <a:pt x="602" y="0"/>
                </a:lnTo>
                <a:lnTo>
                  <a:pt x="209" y="0"/>
                </a:lnTo>
              </a:path>
            </a:pathLst>
          </a:custGeom>
          <a:solidFill>
            <a:schemeClr val="accent4">
              <a:lumMod val="50000"/>
            </a:schemeClr>
          </a:solidFill>
          <a:ln>
            <a:noFill/>
          </a:ln>
          <a:effectLst/>
        </p:spPr>
        <p:txBody>
          <a:bodyPr wrap="none" anchor="ctr"/>
          <a:lstStyle/>
          <a:p>
            <a:endParaRPr lang="en-US" sz="1350" dirty="0">
              <a:latin typeface="Poppins" pitchFamily="2" charset="77"/>
            </a:endParaRPr>
          </a:p>
        </p:txBody>
      </p:sp>
      <p:sp>
        <p:nvSpPr>
          <p:cNvPr id="37" name="Freeform 115">
            <a:extLst>
              <a:ext uri="{FF2B5EF4-FFF2-40B4-BE49-F238E27FC236}">
                <a16:creationId xmlns:a16="http://schemas.microsoft.com/office/drawing/2014/main" id="{810052B0-14B9-8D4D-A01F-04EFA183D70D}"/>
              </a:ext>
            </a:extLst>
          </p:cNvPr>
          <p:cNvSpPr>
            <a:spLocks noChangeArrowheads="1"/>
          </p:cNvSpPr>
          <p:nvPr/>
        </p:nvSpPr>
        <p:spPr bwMode="auto">
          <a:xfrm>
            <a:off x="4858325" y="2184491"/>
            <a:ext cx="560291" cy="560291"/>
          </a:xfrm>
          <a:custGeom>
            <a:avLst/>
            <a:gdLst>
              <a:gd name="T0" fmla="*/ 1199 w 1200"/>
              <a:gd name="T1" fmla="*/ 600 h 1199"/>
              <a:gd name="T2" fmla="*/ 1199 w 1200"/>
              <a:gd name="T3" fmla="*/ 600 h 1199"/>
              <a:gd name="T4" fmla="*/ 599 w 1200"/>
              <a:gd name="T5" fmla="*/ 1198 h 1199"/>
              <a:gd name="T6" fmla="*/ 599 w 1200"/>
              <a:gd name="T7" fmla="*/ 1198 h 1199"/>
              <a:gd name="T8" fmla="*/ 0 w 1200"/>
              <a:gd name="T9" fmla="*/ 600 h 1199"/>
              <a:gd name="T10" fmla="*/ 0 w 1200"/>
              <a:gd name="T11" fmla="*/ 600 h 1199"/>
              <a:gd name="T12" fmla="*/ 599 w 1200"/>
              <a:gd name="T13" fmla="*/ 0 h 1199"/>
              <a:gd name="T14" fmla="*/ 599 w 1200"/>
              <a:gd name="T15" fmla="*/ 0 h 1199"/>
              <a:gd name="T16" fmla="*/ 1199 w 1200"/>
              <a:gd name="T17" fmla="*/ 60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199">
                <a:moveTo>
                  <a:pt x="1199" y="600"/>
                </a:moveTo>
                <a:lnTo>
                  <a:pt x="1199" y="600"/>
                </a:lnTo>
                <a:cubicBezTo>
                  <a:pt x="1199" y="930"/>
                  <a:pt x="931" y="1198"/>
                  <a:pt x="599" y="1198"/>
                </a:cubicBezTo>
                <a:lnTo>
                  <a:pt x="599" y="1198"/>
                </a:lnTo>
                <a:cubicBezTo>
                  <a:pt x="268" y="1198"/>
                  <a:pt x="0" y="930"/>
                  <a:pt x="0" y="600"/>
                </a:cubicBezTo>
                <a:lnTo>
                  <a:pt x="0" y="600"/>
                </a:lnTo>
                <a:cubicBezTo>
                  <a:pt x="0" y="268"/>
                  <a:pt x="268" y="0"/>
                  <a:pt x="599" y="0"/>
                </a:cubicBezTo>
                <a:lnTo>
                  <a:pt x="599" y="0"/>
                </a:lnTo>
                <a:cubicBezTo>
                  <a:pt x="931" y="0"/>
                  <a:pt x="1199" y="268"/>
                  <a:pt x="1199" y="600"/>
                </a:cubicBezTo>
              </a:path>
            </a:pathLst>
          </a:custGeom>
          <a:noFill/>
          <a:ln w="1270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5" name="TextBox 4">
            <a:extLst>
              <a:ext uri="{FF2B5EF4-FFF2-40B4-BE49-F238E27FC236}">
                <a16:creationId xmlns:a16="http://schemas.microsoft.com/office/drawing/2014/main" id="{2289A6DE-EED1-3647-A947-EF6D49BDB244}"/>
              </a:ext>
            </a:extLst>
          </p:cNvPr>
          <p:cNvSpPr txBox="1"/>
          <p:nvPr/>
        </p:nvSpPr>
        <p:spPr>
          <a:xfrm>
            <a:off x="1021963" y="3313007"/>
            <a:ext cx="3154537" cy="992516"/>
          </a:xfrm>
          <a:prstGeom prst="rect">
            <a:avLst/>
          </a:prstGeom>
          <a:noFill/>
        </p:spPr>
        <p:txBody>
          <a:bodyPr wrap="square" rtlCol="0">
            <a:spAutoFit/>
          </a:bodyPr>
          <a:lstStyle/>
          <a:p>
            <a:pPr algn="l">
              <a:lnSpc>
                <a:spcPts val="1350"/>
              </a:lnSpc>
            </a:pPr>
            <a:r>
              <a:rPr lang="en-GB" sz="1400" spc="-8" dirty="0">
                <a:latin typeface="+mn-lt"/>
                <a:cs typeface="Poppins" pitchFamily="2" charset="77"/>
              </a:rPr>
              <a:t>They provide valuable insights into the clinical significance and implications of trial findings, guiding DSMB decision-making processes.</a:t>
            </a:r>
          </a:p>
          <a:p>
            <a:pPr algn="l">
              <a:lnSpc>
                <a:spcPts val="1350"/>
              </a:lnSpc>
            </a:pPr>
            <a:endParaRPr lang="en-GB" sz="1400" spc="-8" dirty="0">
              <a:latin typeface="+mn-lt"/>
              <a:cs typeface="Poppins" pitchFamily="2" charset="77"/>
            </a:endParaRPr>
          </a:p>
        </p:txBody>
      </p:sp>
      <p:sp>
        <p:nvSpPr>
          <p:cNvPr id="7" name="TextBox 6">
            <a:extLst>
              <a:ext uri="{FF2B5EF4-FFF2-40B4-BE49-F238E27FC236}">
                <a16:creationId xmlns:a16="http://schemas.microsoft.com/office/drawing/2014/main" id="{A28F4385-7656-E540-AB51-6C0BEA8B9142}"/>
              </a:ext>
            </a:extLst>
          </p:cNvPr>
          <p:cNvSpPr txBox="1"/>
          <p:nvPr/>
        </p:nvSpPr>
        <p:spPr>
          <a:xfrm>
            <a:off x="1575034" y="1927525"/>
            <a:ext cx="2563750" cy="461665"/>
          </a:xfrm>
          <a:prstGeom prst="rect">
            <a:avLst/>
          </a:prstGeom>
          <a:noFill/>
        </p:spPr>
        <p:txBody>
          <a:bodyPr wrap="square" rtlCol="0" anchor="ctr">
            <a:spAutoFit/>
          </a:bodyPr>
          <a:lstStyle/>
          <a:p>
            <a:r>
              <a:rPr lang="en-US" sz="1200" b="1" spc="-11" dirty="0">
                <a:solidFill>
                  <a:schemeClr val="tx2"/>
                </a:solidFill>
                <a:latin typeface="Poppins" pitchFamily="2" charset="77"/>
                <a:cs typeface="Poppins" pitchFamily="2" charset="77"/>
              </a:rPr>
              <a:t>Data Analysis and Interpretation: </a:t>
            </a:r>
          </a:p>
        </p:txBody>
      </p:sp>
      <p:sp>
        <p:nvSpPr>
          <p:cNvPr id="8" name="TextBox 7">
            <a:extLst>
              <a:ext uri="{FF2B5EF4-FFF2-40B4-BE49-F238E27FC236}">
                <a16:creationId xmlns:a16="http://schemas.microsoft.com/office/drawing/2014/main" id="{C1C78C10-5AC3-2742-B6A4-0429EE084BB0}"/>
              </a:ext>
            </a:extLst>
          </p:cNvPr>
          <p:cNvSpPr txBox="1"/>
          <p:nvPr/>
        </p:nvSpPr>
        <p:spPr>
          <a:xfrm>
            <a:off x="1654688" y="2358270"/>
            <a:ext cx="2540356" cy="633443"/>
          </a:xfrm>
          <a:prstGeom prst="rect">
            <a:avLst/>
          </a:prstGeom>
          <a:noFill/>
        </p:spPr>
        <p:txBody>
          <a:bodyPr wrap="square" rtlCol="0">
            <a:spAutoFit/>
          </a:bodyPr>
          <a:lstStyle/>
          <a:p>
            <a:pPr algn="l">
              <a:lnSpc>
                <a:spcPts val="1350"/>
              </a:lnSpc>
            </a:pPr>
            <a:r>
              <a:rPr lang="en-GB" sz="1400" spc="-8" dirty="0">
                <a:latin typeface="+mn-lt"/>
                <a:cs typeface="Poppins" pitchFamily="2" charset="77"/>
              </a:rPr>
              <a:t>Contributing their expertise in data analysis and interpretation to DSMB meetings.</a:t>
            </a:r>
          </a:p>
        </p:txBody>
      </p:sp>
      <p:sp>
        <p:nvSpPr>
          <p:cNvPr id="11" name="TextBox 10">
            <a:extLst>
              <a:ext uri="{FF2B5EF4-FFF2-40B4-BE49-F238E27FC236}">
                <a16:creationId xmlns:a16="http://schemas.microsoft.com/office/drawing/2014/main" id="{8BEBC4F7-1591-A24D-8BFE-261B206B61A8}"/>
              </a:ext>
            </a:extLst>
          </p:cNvPr>
          <p:cNvSpPr txBox="1"/>
          <p:nvPr/>
        </p:nvSpPr>
        <p:spPr>
          <a:xfrm>
            <a:off x="5633120" y="1927524"/>
            <a:ext cx="2703636" cy="461665"/>
          </a:xfrm>
          <a:prstGeom prst="rect">
            <a:avLst/>
          </a:prstGeom>
          <a:noFill/>
        </p:spPr>
        <p:txBody>
          <a:bodyPr wrap="square" rtlCol="0" anchor="ctr">
            <a:spAutoFit/>
          </a:bodyPr>
          <a:lstStyle/>
          <a:p>
            <a:r>
              <a:rPr lang="en-GB" sz="1200" b="1" spc="-11" dirty="0">
                <a:solidFill>
                  <a:schemeClr val="tx2"/>
                </a:solidFill>
                <a:latin typeface="Poppins" pitchFamily="2" charset="77"/>
                <a:cs typeface="Poppins" pitchFamily="2" charset="77"/>
              </a:rPr>
              <a:t>Adverse Event Monitoring and Reporting:</a:t>
            </a:r>
            <a:endParaRPr lang="en-US" sz="1200" b="1" spc="-11" dirty="0">
              <a:solidFill>
                <a:schemeClr val="tx2"/>
              </a:solidFill>
              <a:latin typeface="Poppins" pitchFamily="2" charset="77"/>
              <a:cs typeface="Poppins" pitchFamily="2" charset="77"/>
            </a:endParaRPr>
          </a:p>
        </p:txBody>
      </p:sp>
      <p:sp>
        <p:nvSpPr>
          <p:cNvPr id="12" name="TextBox 11">
            <a:extLst>
              <a:ext uri="{FF2B5EF4-FFF2-40B4-BE49-F238E27FC236}">
                <a16:creationId xmlns:a16="http://schemas.microsoft.com/office/drawing/2014/main" id="{D63B5EB7-E258-7442-ADDA-8FBB6F7D2023}"/>
              </a:ext>
            </a:extLst>
          </p:cNvPr>
          <p:cNvSpPr txBox="1"/>
          <p:nvPr/>
        </p:nvSpPr>
        <p:spPr>
          <a:xfrm>
            <a:off x="5684369" y="2372619"/>
            <a:ext cx="2597497" cy="1172052"/>
          </a:xfrm>
          <a:prstGeom prst="rect">
            <a:avLst/>
          </a:prstGeom>
          <a:noFill/>
        </p:spPr>
        <p:txBody>
          <a:bodyPr wrap="square" rtlCol="0">
            <a:spAutoFit/>
          </a:bodyPr>
          <a:lstStyle/>
          <a:p>
            <a:pPr>
              <a:lnSpc>
                <a:spcPts val="1350"/>
              </a:lnSpc>
            </a:pPr>
            <a:r>
              <a:rPr lang="en-GB" sz="1400" dirty="0">
                <a:latin typeface="+mn-lt"/>
              </a:rPr>
              <a:t>Monitoring and reporting adverse events (AEs) that occur during clinical trials. Conducting medication reconciliation to prevent potential interactions and adverse events.</a:t>
            </a:r>
            <a:endParaRPr lang="en-US" sz="1400" spc="-8" dirty="0">
              <a:latin typeface="+mn-lt"/>
              <a:cs typeface="Poppins" pitchFamily="2" charset="77"/>
            </a:endParaRPr>
          </a:p>
        </p:txBody>
      </p:sp>
      <p:sp>
        <p:nvSpPr>
          <p:cNvPr id="15" name="TextBox 14">
            <a:extLst>
              <a:ext uri="{FF2B5EF4-FFF2-40B4-BE49-F238E27FC236}">
                <a16:creationId xmlns:a16="http://schemas.microsoft.com/office/drawing/2014/main" id="{5F96791D-2ACA-244F-93AE-E1F8E558A55B}"/>
              </a:ext>
            </a:extLst>
          </p:cNvPr>
          <p:cNvSpPr txBox="1"/>
          <p:nvPr/>
        </p:nvSpPr>
        <p:spPr>
          <a:xfrm>
            <a:off x="807244" y="2273842"/>
            <a:ext cx="553286" cy="400110"/>
          </a:xfrm>
          <a:prstGeom prst="rect">
            <a:avLst/>
          </a:prstGeom>
          <a:noFill/>
        </p:spPr>
        <p:txBody>
          <a:bodyPr wrap="square" rtlCol="0" anchor="ctr">
            <a:spAutoFit/>
          </a:bodyPr>
          <a:lstStyle/>
          <a:p>
            <a:pPr algn="ctr"/>
            <a:r>
              <a:rPr lang="en-US" sz="2000" b="1" spc="-56" dirty="0">
                <a:solidFill>
                  <a:schemeClr val="bg1"/>
                </a:solidFill>
                <a:latin typeface="Poppins" pitchFamily="2" charset="77"/>
                <a:cs typeface="Poppins" pitchFamily="2" charset="77"/>
              </a:rPr>
              <a:t>03</a:t>
            </a:r>
          </a:p>
        </p:txBody>
      </p:sp>
      <p:sp>
        <p:nvSpPr>
          <p:cNvPr id="17" name="TextBox 16">
            <a:extLst>
              <a:ext uri="{FF2B5EF4-FFF2-40B4-BE49-F238E27FC236}">
                <a16:creationId xmlns:a16="http://schemas.microsoft.com/office/drawing/2014/main" id="{A512396A-80CF-9241-B662-1DCC6D36761D}"/>
              </a:ext>
            </a:extLst>
          </p:cNvPr>
          <p:cNvSpPr txBox="1"/>
          <p:nvPr/>
        </p:nvSpPr>
        <p:spPr>
          <a:xfrm>
            <a:off x="4896042" y="2263230"/>
            <a:ext cx="560291" cy="421334"/>
          </a:xfrm>
          <a:prstGeom prst="rect">
            <a:avLst/>
          </a:prstGeom>
          <a:noFill/>
        </p:spPr>
        <p:txBody>
          <a:bodyPr wrap="square" rtlCol="0" anchor="ctr">
            <a:spAutoFit/>
          </a:bodyPr>
          <a:lstStyle/>
          <a:p>
            <a:pPr algn="ctr"/>
            <a:r>
              <a:rPr lang="en-US" sz="2138" b="1" spc="-56" dirty="0">
                <a:solidFill>
                  <a:schemeClr val="bg1"/>
                </a:solidFill>
                <a:latin typeface="Poppins" pitchFamily="2" charset="77"/>
                <a:cs typeface="Poppins" pitchFamily="2" charset="77"/>
              </a:rPr>
              <a:t>04</a:t>
            </a:r>
          </a:p>
        </p:txBody>
      </p:sp>
      <p:sp>
        <p:nvSpPr>
          <p:cNvPr id="45" name="TextBox 44">
            <a:extLst>
              <a:ext uri="{FF2B5EF4-FFF2-40B4-BE49-F238E27FC236}">
                <a16:creationId xmlns:a16="http://schemas.microsoft.com/office/drawing/2014/main" id="{DEC67630-A21A-E2D4-3D9A-4DFEF98660BD}"/>
              </a:ext>
            </a:extLst>
          </p:cNvPr>
          <p:cNvSpPr txBox="1"/>
          <p:nvPr/>
        </p:nvSpPr>
        <p:spPr>
          <a:xfrm>
            <a:off x="5048469" y="3528360"/>
            <a:ext cx="3200481" cy="812979"/>
          </a:xfrm>
          <a:prstGeom prst="rect">
            <a:avLst/>
          </a:prstGeom>
          <a:noFill/>
        </p:spPr>
        <p:txBody>
          <a:bodyPr wrap="square">
            <a:spAutoFit/>
          </a:bodyPr>
          <a:lstStyle/>
          <a:p>
            <a:pPr>
              <a:lnSpc>
                <a:spcPts val="1350"/>
              </a:lnSpc>
            </a:pPr>
            <a:r>
              <a:rPr lang="en-GB" sz="1400" dirty="0">
                <a:latin typeface="+mn-lt"/>
              </a:rPr>
              <a:t>They also educate study participants and healthcare providers about potential side effects of investigational drugs and provide guidance on AE reporting.</a:t>
            </a:r>
          </a:p>
        </p:txBody>
      </p:sp>
      <p:sp>
        <p:nvSpPr>
          <p:cNvPr id="2" name="Freeform 93">
            <a:extLst>
              <a:ext uri="{FF2B5EF4-FFF2-40B4-BE49-F238E27FC236}">
                <a16:creationId xmlns:a16="http://schemas.microsoft.com/office/drawing/2014/main" id="{E6DBE0B5-D0E3-1FC8-D0B0-E15FFB98AD1D}"/>
              </a:ext>
            </a:extLst>
          </p:cNvPr>
          <p:cNvSpPr>
            <a:spLocks noChangeArrowheads="1"/>
          </p:cNvSpPr>
          <p:nvPr/>
        </p:nvSpPr>
        <p:spPr bwMode="auto">
          <a:xfrm>
            <a:off x="2209801" y="423768"/>
            <a:ext cx="4800600" cy="1042793"/>
          </a:xfrm>
          <a:prstGeom prst="roundRect">
            <a:avLst>
              <a:gd name="adj" fmla="val 50000"/>
            </a:avLst>
          </a:pr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3" name="TextBox 2">
            <a:extLst>
              <a:ext uri="{FF2B5EF4-FFF2-40B4-BE49-F238E27FC236}">
                <a16:creationId xmlns:a16="http://schemas.microsoft.com/office/drawing/2014/main" id="{8EAF3F02-FAAE-36CA-DC58-B1642ACC0E7D}"/>
              </a:ext>
            </a:extLst>
          </p:cNvPr>
          <p:cNvSpPr txBox="1"/>
          <p:nvPr/>
        </p:nvSpPr>
        <p:spPr>
          <a:xfrm>
            <a:off x="2924866" y="656338"/>
            <a:ext cx="3513866" cy="584775"/>
          </a:xfrm>
          <a:prstGeom prst="rect">
            <a:avLst/>
          </a:prstGeom>
          <a:noFill/>
        </p:spPr>
        <p:txBody>
          <a:bodyPr wrap="square" rtlCol="0" anchor="ctr">
            <a:spAutoFit/>
          </a:bodyPr>
          <a:lstStyle/>
          <a:p>
            <a:pPr algn="ctr"/>
            <a:r>
              <a:rPr lang="en-GB" sz="1600" b="1" spc="-11">
                <a:solidFill>
                  <a:schemeClr val="tx2"/>
                </a:solidFill>
                <a:latin typeface="Poppins" pitchFamily="2" charset="77"/>
                <a:cs typeface="Poppins" pitchFamily="2" charset="77"/>
              </a:rPr>
              <a:t>key aspects of the pharmacist's role in clinical trial safety</a:t>
            </a:r>
            <a:endParaRPr lang="en-US" sz="1600" b="1" spc="-11" dirty="0">
              <a:solidFill>
                <a:schemeClr val="tx2"/>
              </a:solidFill>
              <a:latin typeface="Poppins" pitchFamily="2" charset="77"/>
              <a:cs typeface="Poppins" pitchFamily="2" charset="77"/>
            </a:endParaRPr>
          </a:p>
        </p:txBody>
      </p:sp>
    </p:spTree>
    <p:extLst>
      <p:ext uri="{BB962C8B-B14F-4D97-AF65-F5344CB8AC3E}">
        <p14:creationId xmlns:p14="http://schemas.microsoft.com/office/powerpoint/2010/main" val="358941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72445" y="450776"/>
            <a:ext cx="5338333" cy="604133"/>
          </a:xfrm>
        </p:spPr>
        <p:txBody>
          <a:bodyPr>
            <a:normAutofit/>
          </a:bodyPr>
          <a:lstStyle/>
          <a:p>
            <a:r>
              <a:rPr lang="en-US" sz="2700" dirty="0">
                <a:solidFill>
                  <a:schemeClr val="tx1"/>
                </a:solidFill>
              </a:rPr>
              <a:t>What is Ethics in Research</a:t>
            </a:r>
          </a:p>
        </p:txBody>
      </p:sp>
      <p:sp>
        <p:nvSpPr>
          <p:cNvPr id="3" name="Content Placeholder 2"/>
          <p:cNvSpPr>
            <a:spLocks noGrp="1"/>
          </p:cNvSpPr>
          <p:nvPr>
            <p:ph idx="1"/>
          </p:nvPr>
        </p:nvSpPr>
        <p:spPr>
          <a:xfrm>
            <a:off x="373016" y="1408506"/>
            <a:ext cx="7170784" cy="2326487"/>
          </a:xfrm>
        </p:spPr>
        <p:txBody>
          <a:bodyPr>
            <a:normAutofit/>
          </a:bodyPr>
          <a:lstStyle/>
          <a:p>
            <a:pPr lvl="1"/>
            <a:r>
              <a:rPr lang="en-US" dirty="0">
                <a:solidFill>
                  <a:schemeClr val="tx1">
                    <a:lumMod val="95000"/>
                    <a:lumOff val="5000"/>
                  </a:schemeClr>
                </a:solidFill>
                <a:latin typeface="Arial" panose="020B0604020202020204" pitchFamily="34" charset="0"/>
                <a:cs typeface="Arial" panose="020B0604020202020204" pitchFamily="34" charset="0"/>
              </a:rPr>
              <a:t>Adhering to ethical, scientific, legal, and institutional standards in the conduct of research</a:t>
            </a:r>
          </a:p>
        </p:txBody>
      </p:sp>
      <p:sp>
        <p:nvSpPr>
          <p:cNvPr id="6" name="TextBox 5"/>
          <p:cNvSpPr txBox="1"/>
          <p:nvPr/>
        </p:nvSpPr>
        <p:spPr>
          <a:xfrm>
            <a:off x="4631197" y="4947292"/>
            <a:ext cx="4512803" cy="196208"/>
          </a:xfrm>
          <a:prstGeom prst="rect">
            <a:avLst/>
          </a:prstGeom>
          <a:noFill/>
        </p:spPr>
        <p:txBody>
          <a:bodyPr wrap="square" rtlCol="0">
            <a:spAutoFit/>
          </a:bodyPr>
          <a:lstStyle/>
          <a:p>
            <a:pPr algn="r">
              <a:buClr>
                <a:srgbClr val="09B8E4"/>
              </a:buClr>
            </a:pPr>
            <a:r>
              <a:rPr lang="en-US" altLang="en-US" sz="675" dirty="0"/>
              <a:t> </a:t>
            </a:r>
            <a:r>
              <a:rPr lang="en-US" altLang="en-US" sz="675" dirty="0" err="1"/>
              <a:t>Resnik</a:t>
            </a:r>
            <a:r>
              <a:rPr lang="en-US" altLang="en-US" sz="675" dirty="0"/>
              <a:t> DB. What is Ethics in Research and Why is it Important? [Internet]. NIH. 2015</a:t>
            </a:r>
          </a:p>
        </p:txBody>
      </p:sp>
      <p:pic>
        <p:nvPicPr>
          <p:cNvPr id="2052" name="Picture 4" descr="Why are ethics important in research? | reneeschwarze">
            <a:extLst>
              <a:ext uri="{FF2B5EF4-FFF2-40B4-BE49-F238E27FC236}">
                <a16:creationId xmlns:a16="http://schemas.microsoft.com/office/drawing/2014/main" id="{FB3B7740-7D51-D0FD-06B0-5A3CC1012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62585"/>
            <a:ext cx="3624530" cy="25150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58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94">
            <a:extLst>
              <a:ext uri="{FF2B5EF4-FFF2-40B4-BE49-F238E27FC236}">
                <a16:creationId xmlns:a16="http://schemas.microsoft.com/office/drawing/2014/main" id="{E3851840-DA7B-4543-A741-5424587D019B}"/>
              </a:ext>
            </a:extLst>
          </p:cNvPr>
          <p:cNvSpPr>
            <a:spLocks noChangeArrowheads="1"/>
          </p:cNvSpPr>
          <p:nvPr/>
        </p:nvSpPr>
        <p:spPr bwMode="auto">
          <a:xfrm>
            <a:off x="864561" y="1873032"/>
            <a:ext cx="3347326" cy="2614130"/>
          </a:xfrm>
          <a:custGeom>
            <a:avLst/>
            <a:gdLst>
              <a:gd name="T0" fmla="*/ 7165 w 7166"/>
              <a:gd name="T1" fmla="*/ 2668 h 2669"/>
              <a:gd name="T2" fmla="*/ 340 w 7166"/>
              <a:gd name="T3" fmla="*/ 2668 h 2669"/>
              <a:gd name="T4" fmla="*/ 340 w 7166"/>
              <a:gd name="T5" fmla="*/ 2668 h 2669"/>
              <a:gd name="T6" fmla="*/ 0 w 7166"/>
              <a:gd name="T7" fmla="*/ 2327 h 2669"/>
              <a:gd name="T8" fmla="*/ 0 w 7166"/>
              <a:gd name="T9" fmla="*/ 0 h 2669"/>
              <a:gd name="T10" fmla="*/ 7165 w 7166"/>
              <a:gd name="T11" fmla="*/ 0 h 2669"/>
              <a:gd name="T12" fmla="*/ 7165 w 7166"/>
              <a:gd name="T13" fmla="*/ 2668 h 2669"/>
            </a:gdLst>
            <a:ahLst/>
            <a:cxnLst>
              <a:cxn ang="0">
                <a:pos x="T0" y="T1"/>
              </a:cxn>
              <a:cxn ang="0">
                <a:pos x="T2" y="T3"/>
              </a:cxn>
              <a:cxn ang="0">
                <a:pos x="T4" y="T5"/>
              </a:cxn>
              <a:cxn ang="0">
                <a:pos x="T6" y="T7"/>
              </a:cxn>
              <a:cxn ang="0">
                <a:pos x="T8" y="T9"/>
              </a:cxn>
              <a:cxn ang="0">
                <a:pos x="T10" y="T11"/>
              </a:cxn>
              <a:cxn ang="0">
                <a:pos x="T12" y="T13"/>
              </a:cxn>
            </a:cxnLst>
            <a:rect l="0" t="0" r="r" b="b"/>
            <a:pathLst>
              <a:path w="7166" h="2669">
                <a:moveTo>
                  <a:pt x="7165" y="2668"/>
                </a:moveTo>
                <a:lnTo>
                  <a:pt x="340" y="2668"/>
                </a:lnTo>
                <a:lnTo>
                  <a:pt x="340" y="2668"/>
                </a:lnTo>
                <a:cubicBezTo>
                  <a:pt x="153" y="2668"/>
                  <a:pt x="0" y="2515"/>
                  <a:pt x="0" y="2327"/>
                </a:cubicBezTo>
                <a:lnTo>
                  <a:pt x="0" y="0"/>
                </a:lnTo>
                <a:lnTo>
                  <a:pt x="7165" y="0"/>
                </a:lnTo>
                <a:lnTo>
                  <a:pt x="7165" y="2668"/>
                </a:lnTo>
              </a:path>
            </a:pathLst>
          </a:custGeom>
          <a:solidFill>
            <a:schemeClr val="accent6">
              <a:alpha val="25000"/>
            </a:schemeClr>
          </a:solidFill>
          <a:ln>
            <a:noFill/>
          </a:ln>
          <a:effectLst/>
        </p:spPr>
        <p:txBody>
          <a:bodyPr wrap="none" anchor="ctr"/>
          <a:lstStyle/>
          <a:p>
            <a:endParaRPr lang="en-US" sz="1350" dirty="0">
              <a:latin typeface="Poppins" pitchFamily="2" charset="77"/>
            </a:endParaRPr>
          </a:p>
        </p:txBody>
      </p:sp>
      <p:sp>
        <p:nvSpPr>
          <p:cNvPr id="21" name="Freeform 95">
            <a:extLst>
              <a:ext uri="{FF2B5EF4-FFF2-40B4-BE49-F238E27FC236}">
                <a16:creationId xmlns:a16="http://schemas.microsoft.com/office/drawing/2014/main" id="{E06D77D1-ACA0-3849-96A1-E88BC35AAAF8}"/>
              </a:ext>
            </a:extLst>
          </p:cNvPr>
          <p:cNvSpPr>
            <a:spLocks noChangeArrowheads="1"/>
          </p:cNvSpPr>
          <p:nvPr/>
        </p:nvSpPr>
        <p:spPr bwMode="auto">
          <a:xfrm>
            <a:off x="4176501" y="1861089"/>
            <a:ext cx="282205" cy="2614128"/>
          </a:xfrm>
          <a:custGeom>
            <a:avLst/>
            <a:gdLst>
              <a:gd name="T0" fmla="*/ 238 w 614"/>
              <a:gd name="T1" fmla="*/ 2668 h 2669"/>
              <a:gd name="T2" fmla="*/ 0 w 614"/>
              <a:gd name="T3" fmla="*/ 2668 h 2669"/>
              <a:gd name="T4" fmla="*/ 0 w 614"/>
              <a:gd name="T5" fmla="*/ 0 h 2669"/>
              <a:gd name="T6" fmla="*/ 286 w 614"/>
              <a:gd name="T7" fmla="*/ 0 h 2669"/>
              <a:gd name="T8" fmla="*/ 286 w 614"/>
              <a:gd name="T9" fmla="*/ 0 h 2669"/>
              <a:gd name="T10" fmla="*/ 613 w 614"/>
              <a:gd name="T11" fmla="*/ 327 h 2669"/>
              <a:gd name="T12" fmla="*/ 613 w 614"/>
              <a:gd name="T13" fmla="*/ 2294 h 2669"/>
              <a:gd name="T14" fmla="*/ 613 w 614"/>
              <a:gd name="T15" fmla="*/ 2294 h 2669"/>
              <a:gd name="T16" fmla="*/ 238 w 614"/>
              <a:gd name="T17" fmla="*/ 2668 h 2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2669">
                <a:moveTo>
                  <a:pt x="238" y="2668"/>
                </a:moveTo>
                <a:lnTo>
                  <a:pt x="0" y="2668"/>
                </a:lnTo>
                <a:lnTo>
                  <a:pt x="0" y="0"/>
                </a:lnTo>
                <a:lnTo>
                  <a:pt x="286" y="0"/>
                </a:lnTo>
                <a:lnTo>
                  <a:pt x="286" y="0"/>
                </a:lnTo>
                <a:cubicBezTo>
                  <a:pt x="467" y="0"/>
                  <a:pt x="613" y="146"/>
                  <a:pt x="613" y="327"/>
                </a:cubicBezTo>
                <a:lnTo>
                  <a:pt x="613" y="2294"/>
                </a:lnTo>
                <a:lnTo>
                  <a:pt x="613" y="2294"/>
                </a:lnTo>
                <a:cubicBezTo>
                  <a:pt x="613" y="2500"/>
                  <a:pt x="445" y="2668"/>
                  <a:pt x="238" y="2668"/>
                </a:cubicBezTo>
              </a:path>
            </a:pathLst>
          </a:custGeom>
          <a:solidFill>
            <a:schemeClr val="accent6">
              <a:lumMod val="75000"/>
            </a:schemeClr>
          </a:solidFill>
          <a:ln>
            <a:noFill/>
          </a:ln>
          <a:effectLst/>
        </p:spPr>
        <p:txBody>
          <a:bodyPr wrap="none" anchor="ctr"/>
          <a:lstStyle/>
          <a:p>
            <a:endParaRPr lang="en-US" sz="1350" dirty="0">
              <a:latin typeface="Poppins" pitchFamily="2" charset="77"/>
            </a:endParaRPr>
          </a:p>
        </p:txBody>
      </p:sp>
      <p:sp>
        <p:nvSpPr>
          <p:cNvPr id="22" name="Freeform 96">
            <a:extLst>
              <a:ext uri="{FF2B5EF4-FFF2-40B4-BE49-F238E27FC236}">
                <a16:creationId xmlns:a16="http://schemas.microsoft.com/office/drawing/2014/main" id="{2E4AB17D-4F0D-6943-A3C1-9424CF9E28F4}"/>
              </a:ext>
            </a:extLst>
          </p:cNvPr>
          <p:cNvSpPr>
            <a:spLocks noChangeArrowheads="1"/>
          </p:cNvSpPr>
          <p:nvPr/>
        </p:nvSpPr>
        <p:spPr bwMode="auto">
          <a:xfrm>
            <a:off x="569629" y="1957903"/>
            <a:ext cx="1075264" cy="891934"/>
          </a:xfrm>
          <a:custGeom>
            <a:avLst/>
            <a:gdLst>
              <a:gd name="T0" fmla="*/ 1706 w 2304"/>
              <a:gd name="T1" fmla="*/ 205 h 1911"/>
              <a:gd name="T2" fmla="*/ 598 w 2304"/>
              <a:gd name="T3" fmla="*/ 205 h 1911"/>
              <a:gd name="T4" fmla="*/ 402 w 2304"/>
              <a:gd name="T5" fmla="*/ 205 h 1911"/>
              <a:gd name="T6" fmla="*/ 205 w 2304"/>
              <a:gd name="T7" fmla="*/ 205 h 1911"/>
              <a:gd name="T8" fmla="*/ 205 w 2304"/>
              <a:gd name="T9" fmla="*/ 205 h 1911"/>
              <a:gd name="T10" fmla="*/ 0 w 2304"/>
              <a:gd name="T11" fmla="*/ 0 h 1911"/>
              <a:gd name="T12" fmla="*/ 0 w 2304"/>
              <a:gd name="T13" fmla="*/ 205 h 1911"/>
              <a:gd name="T14" fmla="*/ 0 w 2304"/>
              <a:gd name="T15" fmla="*/ 639 h 1911"/>
              <a:gd name="T16" fmla="*/ 0 w 2304"/>
              <a:gd name="T17" fmla="*/ 1644 h 1911"/>
              <a:gd name="T18" fmla="*/ 0 w 2304"/>
              <a:gd name="T19" fmla="*/ 1644 h 1911"/>
              <a:gd name="T20" fmla="*/ 266 w 2304"/>
              <a:gd name="T21" fmla="*/ 1910 h 1911"/>
              <a:gd name="T22" fmla="*/ 1706 w 2304"/>
              <a:gd name="T23" fmla="*/ 1910 h 1911"/>
              <a:gd name="T24" fmla="*/ 2303 w 2304"/>
              <a:gd name="T25" fmla="*/ 1057 h 1911"/>
              <a:gd name="T26" fmla="*/ 1706 w 2304"/>
              <a:gd name="T27" fmla="*/ 205 h 1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4" h="1911">
                <a:moveTo>
                  <a:pt x="1706" y="205"/>
                </a:moveTo>
                <a:lnTo>
                  <a:pt x="598" y="205"/>
                </a:lnTo>
                <a:lnTo>
                  <a:pt x="402" y="205"/>
                </a:lnTo>
                <a:lnTo>
                  <a:pt x="205" y="205"/>
                </a:lnTo>
                <a:lnTo>
                  <a:pt x="205" y="205"/>
                </a:lnTo>
                <a:cubicBezTo>
                  <a:pt x="92" y="205"/>
                  <a:pt x="0" y="113"/>
                  <a:pt x="0" y="0"/>
                </a:cubicBezTo>
                <a:lnTo>
                  <a:pt x="0" y="205"/>
                </a:lnTo>
                <a:lnTo>
                  <a:pt x="0" y="639"/>
                </a:lnTo>
                <a:lnTo>
                  <a:pt x="0" y="1644"/>
                </a:lnTo>
                <a:lnTo>
                  <a:pt x="0" y="1644"/>
                </a:lnTo>
                <a:cubicBezTo>
                  <a:pt x="0" y="1790"/>
                  <a:pt x="119" y="1910"/>
                  <a:pt x="266" y="1910"/>
                </a:cubicBezTo>
                <a:lnTo>
                  <a:pt x="1706" y="1910"/>
                </a:lnTo>
                <a:lnTo>
                  <a:pt x="2303" y="1057"/>
                </a:lnTo>
                <a:lnTo>
                  <a:pt x="1706" y="205"/>
                </a:lnTo>
              </a:path>
            </a:pathLst>
          </a:custGeom>
          <a:solidFill>
            <a:schemeClr val="accent6">
              <a:lumMod val="75000"/>
            </a:schemeClr>
          </a:solidFill>
          <a:ln>
            <a:noFill/>
          </a:ln>
          <a:effectLst/>
        </p:spPr>
        <p:txBody>
          <a:bodyPr wrap="none" anchor="ctr"/>
          <a:lstStyle/>
          <a:p>
            <a:endParaRPr lang="en-US" sz="1350" dirty="0">
              <a:latin typeface="Poppins" pitchFamily="2" charset="77"/>
            </a:endParaRPr>
          </a:p>
        </p:txBody>
      </p:sp>
      <p:sp>
        <p:nvSpPr>
          <p:cNvPr id="23" name="Freeform 97">
            <a:extLst>
              <a:ext uri="{FF2B5EF4-FFF2-40B4-BE49-F238E27FC236}">
                <a16:creationId xmlns:a16="http://schemas.microsoft.com/office/drawing/2014/main" id="{A45DD8A7-31BB-334D-B41C-C319A8C24236}"/>
              </a:ext>
            </a:extLst>
          </p:cNvPr>
          <p:cNvSpPr>
            <a:spLocks noChangeArrowheads="1"/>
          </p:cNvSpPr>
          <p:nvPr/>
        </p:nvSpPr>
        <p:spPr bwMode="auto">
          <a:xfrm>
            <a:off x="567568" y="1861089"/>
            <a:ext cx="282206"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8" y="323"/>
                  <a:pt x="103" y="410"/>
                  <a:pt x="214" y="410"/>
                </a:cubicBezTo>
                <a:lnTo>
                  <a:pt x="406" y="410"/>
                </a:lnTo>
                <a:lnTo>
                  <a:pt x="602" y="410"/>
                </a:lnTo>
                <a:lnTo>
                  <a:pt x="602" y="0"/>
                </a:lnTo>
                <a:lnTo>
                  <a:pt x="209" y="0"/>
                </a:lnTo>
              </a:path>
            </a:pathLst>
          </a:custGeom>
          <a:solidFill>
            <a:schemeClr val="accent1"/>
          </a:solidFill>
          <a:ln>
            <a:noFill/>
          </a:ln>
          <a:effectLst/>
        </p:spPr>
        <p:txBody>
          <a:bodyPr wrap="none" anchor="ctr"/>
          <a:lstStyle/>
          <a:p>
            <a:endParaRPr lang="en-US" sz="1350" dirty="0">
              <a:latin typeface="Poppins" pitchFamily="2" charset="77"/>
            </a:endParaRPr>
          </a:p>
        </p:txBody>
      </p:sp>
      <p:sp>
        <p:nvSpPr>
          <p:cNvPr id="24" name="Freeform 98">
            <a:extLst>
              <a:ext uri="{FF2B5EF4-FFF2-40B4-BE49-F238E27FC236}">
                <a16:creationId xmlns:a16="http://schemas.microsoft.com/office/drawing/2014/main" id="{30C38AA3-42D5-034B-8CF5-6CDF5CA07D00}"/>
              </a:ext>
            </a:extLst>
          </p:cNvPr>
          <p:cNvSpPr>
            <a:spLocks noChangeArrowheads="1"/>
          </p:cNvSpPr>
          <p:nvPr/>
        </p:nvSpPr>
        <p:spPr bwMode="auto">
          <a:xfrm>
            <a:off x="567568" y="1861089"/>
            <a:ext cx="282206"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8" y="323"/>
                  <a:pt x="103" y="410"/>
                  <a:pt x="214" y="410"/>
                </a:cubicBezTo>
                <a:lnTo>
                  <a:pt x="406" y="410"/>
                </a:lnTo>
                <a:lnTo>
                  <a:pt x="602" y="410"/>
                </a:lnTo>
                <a:lnTo>
                  <a:pt x="602" y="0"/>
                </a:lnTo>
                <a:lnTo>
                  <a:pt x="209" y="0"/>
                </a:lnTo>
              </a:path>
            </a:pathLst>
          </a:custGeom>
          <a:solidFill>
            <a:srgbClr val="8C4306">
              <a:alpha val="40000"/>
            </a:srgbClr>
          </a:solidFill>
          <a:ln>
            <a:noFill/>
          </a:ln>
          <a:effectLst/>
        </p:spPr>
        <p:txBody>
          <a:bodyPr wrap="none" anchor="ctr"/>
          <a:lstStyle/>
          <a:p>
            <a:endParaRPr lang="en-US" sz="1350" dirty="0">
              <a:latin typeface="Poppins" pitchFamily="2" charset="77"/>
            </a:endParaRPr>
          </a:p>
        </p:txBody>
      </p:sp>
      <p:sp>
        <p:nvSpPr>
          <p:cNvPr id="25" name="Freeform 99">
            <a:extLst>
              <a:ext uri="{FF2B5EF4-FFF2-40B4-BE49-F238E27FC236}">
                <a16:creationId xmlns:a16="http://schemas.microsoft.com/office/drawing/2014/main" id="{EB395780-57DD-C640-A5E7-D6447567F291}"/>
              </a:ext>
            </a:extLst>
          </p:cNvPr>
          <p:cNvSpPr>
            <a:spLocks noChangeArrowheads="1"/>
          </p:cNvSpPr>
          <p:nvPr/>
        </p:nvSpPr>
        <p:spPr bwMode="auto">
          <a:xfrm>
            <a:off x="769437" y="2184491"/>
            <a:ext cx="560291" cy="560291"/>
          </a:xfrm>
          <a:custGeom>
            <a:avLst/>
            <a:gdLst>
              <a:gd name="T0" fmla="*/ 1199 w 1200"/>
              <a:gd name="T1" fmla="*/ 600 h 1199"/>
              <a:gd name="T2" fmla="*/ 1199 w 1200"/>
              <a:gd name="T3" fmla="*/ 600 h 1199"/>
              <a:gd name="T4" fmla="*/ 599 w 1200"/>
              <a:gd name="T5" fmla="*/ 1198 h 1199"/>
              <a:gd name="T6" fmla="*/ 599 w 1200"/>
              <a:gd name="T7" fmla="*/ 1198 h 1199"/>
              <a:gd name="T8" fmla="*/ 0 w 1200"/>
              <a:gd name="T9" fmla="*/ 600 h 1199"/>
              <a:gd name="T10" fmla="*/ 0 w 1200"/>
              <a:gd name="T11" fmla="*/ 600 h 1199"/>
              <a:gd name="T12" fmla="*/ 599 w 1200"/>
              <a:gd name="T13" fmla="*/ 0 h 1199"/>
              <a:gd name="T14" fmla="*/ 599 w 1200"/>
              <a:gd name="T15" fmla="*/ 0 h 1199"/>
              <a:gd name="T16" fmla="*/ 1199 w 1200"/>
              <a:gd name="T17" fmla="*/ 60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199">
                <a:moveTo>
                  <a:pt x="1199" y="600"/>
                </a:moveTo>
                <a:lnTo>
                  <a:pt x="1199" y="600"/>
                </a:lnTo>
                <a:cubicBezTo>
                  <a:pt x="1199" y="930"/>
                  <a:pt x="930" y="1198"/>
                  <a:pt x="599" y="1198"/>
                </a:cubicBezTo>
                <a:lnTo>
                  <a:pt x="599" y="1198"/>
                </a:lnTo>
                <a:cubicBezTo>
                  <a:pt x="268" y="1198"/>
                  <a:pt x="0" y="930"/>
                  <a:pt x="0" y="600"/>
                </a:cubicBezTo>
                <a:lnTo>
                  <a:pt x="0" y="600"/>
                </a:lnTo>
                <a:cubicBezTo>
                  <a:pt x="0" y="268"/>
                  <a:pt x="268" y="0"/>
                  <a:pt x="599" y="0"/>
                </a:cubicBezTo>
                <a:lnTo>
                  <a:pt x="599" y="0"/>
                </a:lnTo>
                <a:cubicBezTo>
                  <a:pt x="930" y="0"/>
                  <a:pt x="1199" y="268"/>
                  <a:pt x="1199" y="600"/>
                </a:cubicBezTo>
              </a:path>
            </a:pathLst>
          </a:custGeom>
          <a:noFill/>
          <a:ln w="1270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32" name="Freeform 110">
            <a:extLst>
              <a:ext uri="{FF2B5EF4-FFF2-40B4-BE49-F238E27FC236}">
                <a16:creationId xmlns:a16="http://schemas.microsoft.com/office/drawing/2014/main" id="{25E633EE-D32B-844B-8913-B621D758B547}"/>
              </a:ext>
            </a:extLst>
          </p:cNvPr>
          <p:cNvSpPr>
            <a:spLocks noChangeArrowheads="1"/>
          </p:cNvSpPr>
          <p:nvPr/>
        </p:nvSpPr>
        <p:spPr bwMode="auto">
          <a:xfrm>
            <a:off x="4936601" y="1861088"/>
            <a:ext cx="3347324" cy="2614129"/>
          </a:xfrm>
          <a:custGeom>
            <a:avLst/>
            <a:gdLst>
              <a:gd name="T0" fmla="*/ 7166 w 7167"/>
              <a:gd name="T1" fmla="*/ 2668 h 2669"/>
              <a:gd name="T2" fmla="*/ 340 w 7167"/>
              <a:gd name="T3" fmla="*/ 2668 h 2669"/>
              <a:gd name="T4" fmla="*/ 340 w 7167"/>
              <a:gd name="T5" fmla="*/ 2668 h 2669"/>
              <a:gd name="T6" fmla="*/ 0 w 7167"/>
              <a:gd name="T7" fmla="*/ 2327 h 2669"/>
              <a:gd name="T8" fmla="*/ 0 w 7167"/>
              <a:gd name="T9" fmla="*/ 0 h 2669"/>
              <a:gd name="T10" fmla="*/ 7166 w 7167"/>
              <a:gd name="T11" fmla="*/ 0 h 2669"/>
              <a:gd name="T12" fmla="*/ 7166 w 7167"/>
              <a:gd name="T13" fmla="*/ 2668 h 2669"/>
            </a:gdLst>
            <a:ahLst/>
            <a:cxnLst>
              <a:cxn ang="0">
                <a:pos x="T0" y="T1"/>
              </a:cxn>
              <a:cxn ang="0">
                <a:pos x="T2" y="T3"/>
              </a:cxn>
              <a:cxn ang="0">
                <a:pos x="T4" y="T5"/>
              </a:cxn>
              <a:cxn ang="0">
                <a:pos x="T6" y="T7"/>
              </a:cxn>
              <a:cxn ang="0">
                <a:pos x="T8" y="T9"/>
              </a:cxn>
              <a:cxn ang="0">
                <a:pos x="T10" y="T11"/>
              </a:cxn>
              <a:cxn ang="0">
                <a:pos x="T12" y="T13"/>
              </a:cxn>
            </a:cxnLst>
            <a:rect l="0" t="0" r="r" b="b"/>
            <a:pathLst>
              <a:path w="7167" h="2669">
                <a:moveTo>
                  <a:pt x="7166" y="2668"/>
                </a:moveTo>
                <a:lnTo>
                  <a:pt x="340" y="2668"/>
                </a:lnTo>
                <a:lnTo>
                  <a:pt x="340" y="2668"/>
                </a:lnTo>
                <a:cubicBezTo>
                  <a:pt x="153" y="2668"/>
                  <a:pt x="0" y="2515"/>
                  <a:pt x="0" y="2327"/>
                </a:cubicBezTo>
                <a:lnTo>
                  <a:pt x="0" y="0"/>
                </a:lnTo>
                <a:lnTo>
                  <a:pt x="7166" y="0"/>
                </a:lnTo>
                <a:lnTo>
                  <a:pt x="7166" y="2668"/>
                </a:lnTo>
              </a:path>
            </a:pathLst>
          </a:custGeom>
          <a:solidFill>
            <a:schemeClr val="accent6">
              <a:alpha val="25000"/>
            </a:schemeClr>
          </a:solidFill>
          <a:ln>
            <a:noFill/>
          </a:ln>
          <a:effectLst/>
        </p:spPr>
        <p:txBody>
          <a:bodyPr wrap="none" anchor="ctr"/>
          <a:lstStyle/>
          <a:p>
            <a:endParaRPr lang="en-US" sz="1350" dirty="0">
              <a:latin typeface="Poppins" pitchFamily="2" charset="77"/>
            </a:endParaRPr>
          </a:p>
        </p:txBody>
      </p:sp>
      <p:sp>
        <p:nvSpPr>
          <p:cNvPr id="33" name="Freeform 111">
            <a:extLst>
              <a:ext uri="{FF2B5EF4-FFF2-40B4-BE49-F238E27FC236}">
                <a16:creationId xmlns:a16="http://schemas.microsoft.com/office/drawing/2014/main" id="{63107619-3532-2F41-804A-F7198E436E96}"/>
              </a:ext>
            </a:extLst>
          </p:cNvPr>
          <p:cNvSpPr>
            <a:spLocks noChangeArrowheads="1"/>
          </p:cNvSpPr>
          <p:nvPr/>
        </p:nvSpPr>
        <p:spPr bwMode="auto">
          <a:xfrm>
            <a:off x="8283926" y="1861089"/>
            <a:ext cx="280144" cy="2614128"/>
          </a:xfrm>
          <a:custGeom>
            <a:avLst/>
            <a:gdLst>
              <a:gd name="T0" fmla="*/ 238 w 613"/>
              <a:gd name="T1" fmla="*/ 2668 h 2669"/>
              <a:gd name="T2" fmla="*/ 0 w 613"/>
              <a:gd name="T3" fmla="*/ 2668 h 2669"/>
              <a:gd name="T4" fmla="*/ 0 w 613"/>
              <a:gd name="T5" fmla="*/ 0 h 2669"/>
              <a:gd name="T6" fmla="*/ 285 w 613"/>
              <a:gd name="T7" fmla="*/ 0 h 2669"/>
              <a:gd name="T8" fmla="*/ 285 w 613"/>
              <a:gd name="T9" fmla="*/ 0 h 2669"/>
              <a:gd name="T10" fmla="*/ 612 w 613"/>
              <a:gd name="T11" fmla="*/ 327 h 2669"/>
              <a:gd name="T12" fmla="*/ 612 w 613"/>
              <a:gd name="T13" fmla="*/ 2294 h 2669"/>
              <a:gd name="T14" fmla="*/ 612 w 613"/>
              <a:gd name="T15" fmla="*/ 2294 h 2669"/>
              <a:gd name="T16" fmla="*/ 238 w 613"/>
              <a:gd name="T17" fmla="*/ 2668 h 2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3" h="2669">
                <a:moveTo>
                  <a:pt x="238" y="2668"/>
                </a:moveTo>
                <a:lnTo>
                  <a:pt x="0" y="2668"/>
                </a:lnTo>
                <a:lnTo>
                  <a:pt x="0" y="0"/>
                </a:lnTo>
                <a:lnTo>
                  <a:pt x="285" y="0"/>
                </a:lnTo>
                <a:lnTo>
                  <a:pt x="285" y="0"/>
                </a:lnTo>
                <a:cubicBezTo>
                  <a:pt x="465" y="0"/>
                  <a:pt x="612" y="146"/>
                  <a:pt x="612" y="327"/>
                </a:cubicBezTo>
                <a:lnTo>
                  <a:pt x="612" y="2294"/>
                </a:lnTo>
                <a:lnTo>
                  <a:pt x="612" y="2294"/>
                </a:lnTo>
                <a:cubicBezTo>
                  <a:pt x="612" y="2500"/>
                  <a:pt x="445" y="2668"/>
                  <a:pt x="238" y="2668"/>
                </a:cubicBezTo>
              </a:path>
            </a:pathLst>
          </a:custGeom>
          <a:solidFill>
            <a:srgbClr val="CC0099"/>
          </a:solidFill>
          <a:ln>
            <a:noFill/>
          </a:ln>
          <a:effectLst/>
        </p:spPr>
        <p:txBody>
          <a:bodyPr wrap="none" anchor="ctr"/>
          <a:lstStyle/>
          <a:p>
            <a:endParaRPr lang="en-US" sz="1350" dirty="0">
              <a:latin typeface="Poppins" pitchFamily="2" charset="77"/>
            </a:endParaRPr>
          </a:p>
        </p:txBody>
      </p:sp>
      <p:sp>
        <p:nvSpPr>
          <p:cNvPr id="34" name="Freeform 112">
            <a:extLst>
              <a:ext uri="{FF2B5EF4-FFF2-40B4-BE49-F238E27FC236}">
                <a16:creationId xmlns:a16="http://schemas.microsoft.com/office/drawing/2014/main" id="{7AB9BFB6-ABCD-AD45-95F9-6D451FD09DF1}"/>
              </a:ext>
            </a:extLst>
          </p:cNvPr>
          <p:cNvSpPr>
            <a:spLocks noChangeArrowheads="1"/>
          </p:cNvSpPr>
          <p:nvPr/>
        </p:nvSpPr>
        <p:spPr bwMode="auto">
          <a:xfrm>
            <a:off x="4656455" y="1957903"/>
            <a:ext cx="1077323" cy="891934"/>
          </a:xfrm>
          <a:custGeom>
            <a:avLst/>
            <a:gdLst>
              <a:gd name="T0" fmla="*/ 1706 w 2305"/>
              <a:gd name="T1" fmla="*/ 205 h 1911"/>
              <a:gd name="T2" fmla="*/ 598 w 2305"/>
              <a:gd name="T3" fmla="*/ 205 h 1911"/>
              <a:gd name="T4" fmla="*/ 402 w 2305"/>
              <a:gd name="T5" fmla="*/ 205 h 1911"/>
              <a:gd name="T6" fmla="*/ 205 w 2305"/>
              <a:gd name="T7" fmla="*/ 205 h 1911"/>
              <a:gd name="T8" fmla="*/ 205 w 2305"/>
              <a:gd name="T9" fmla="*/ 205 h 1911"/>
              <a:gd name="T10" fmla="*/ 0 w 2305"/>
              <a:gd name="T11" fmla="*/ 0 h 1911"/>
              <a:gd name="T12" fmla="*/ 0 w 2305"/>
              <a:gd name="T13" fmla="*/ 205 h 1911"/>
              <a:gd name="T14" fmla="*/ 0 w 2305"/>
              <a:gd name="T15" fmla="*/ 639 h 1911"/>
              <a:gd name="T16" fmla="*/ 0 w 2305"/>
              <a:gd name="T17" fmla="*/ 1644 h 1911"/>
              <a:gd name="T18" fmla="*/ 0 w 2305"/>
              <a:gd name="T19" fmla="*/ 1644 h 1911"/>
              <a:gd name="T20" fmla="*/ 265 w 2305"/>
              <a:gd name="T21" fmla="*/ 1910 h 1911"/>
              <a:gd name="T22" fmla="*/ 1706 w 2305"/>
              <a:gd name="T23" fmla="*/ 1910 h 1911"/>
              <a:gd name="T24" fmla="*/ 2304 w 2305"/>
              <a:gd name="T25" fmla="*/ 1057 h 1911"/>
              <a:gd name="T26" fmla="*/ 1706 w 2305"/>
              <a:gd name="T27" fmla="*/ 205 h 1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5" h="1911">
                <a:moveTo>
                  <a:pt x="1706" y="205"/>
                </a:moveTo>
                <a:lnTo>
                  <a:pt x="598" y="205"/>
                </a:lnTo>
                <a:lnTo>
                  <a:pt x="402" y="205"/>
                </a:lnTo>
                <a:lnTo>
                  <a:pt x="205" y="205"/>
                </a:lnTo>
                <a:lnTo>
                  <a:pt x="205" y="205"/>
                </a:lnTo>
                <a:cubicBezTo>
                  <a:pt x="92" y="205"/>
                  <a:pt x="0" y="113"/>
                  <a:pt x="0" y="0"/>
                </a:cubicBezTo>
                <a:lnTo>
                  <a:pt x="0" y="205"/>
                </a:lnTo>
                <a:lnTo>
                  <a:pt x="0" y="639"/>
                </a:lnTo>
                <a:lnTo>
                  <a:pt x="0" y="1644"/>
                </a:lnTo>
                <a:lnTo>
                  <a:pt x="0" y="1644"/>
                </a:lnTo>
                <a:cubicBezTo>
                  <a:pt x="0" y="1790"/>
                  <a:pt x="119" y="1910"/>
                  <a:pt x="265" y="1910"/>
                </a:cubicBezTo>
                <a:lnTo>
                  <a:pt x="1706" y="1910"/>
                </a:lnTo>
                <a:lnTo>
                  <a:pt x="2304" y="1057"/>
                </a:lnTo>
                <a:lnTo>
                  <a:pt x="1706" y="205"/>
                </a:lnTo>
              </a:path>
            </a:pathLst>
          </a:custGeom>
          <a:solidFill>
            <a:srgbClr val="CC0099"/>
          </a:solidFill>
          <a:ln>
            <a:noFill/>
          </a:ln>
          <a:effectLst/>
        </p:spPr>
        <p:txBody>
          <a:bodyPr wrap="none" anchor="ctr"/>
          <a:lstStyle/>
          <a:p>
            <a:endParaRPr lang="en-US" sz="1350" dirty="0">
              <a:latin typeface="Poppins" pitchFamily="2" charset="77"/>
            </a:endParaRPr>
          </a:p>
        </p:txBody>
      </p:sp>
      <p:sp>
        <p:nvSpPr>
          <p:cNvPr id="35" name="Freeform 113">
            <a:extLst>
              <a:ext uri="{FF2B5EF4-FFF2-40B4-BE49-F238E27FC236}">
                <a16:creationId xmlns:a16="http://schemas.microsoft.com/office/drawing/2014/main" id="{19953EEF-02CC-B34F-9951-3227B0885F55}"/>
              </a:ext>
            </a:extLst>
          </p:cNvPr>
          <p:cNvSpPr>
            <a:spLocks noChangeArrowheads="1"/>
          </p:cNvSpPr>
          <p:nvPr/>
        </p:nvSpPr>
        <p:spPr bwMode="auto">
          <a:xfrm>
            <a:off x="4656456" y="1861089"/>
            <a:ext cx="282205"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9" y="323"/>
                  <a:pt x="103" y="410"/>
                  <a:pt x="214" y="410"/>
                </a:cubicBezTo>
                <a:lnTo>
                  <a:pt x="406" y="410"/>
                </a:lnTo>
                <a:lnTo>
                  <a:pt x="602" y="410"/>
                </a:lnTo>
                <a:lnTo>
                  <a:pt x="602" y="0"/>
                </a:lnTo>
                <a:lnTo>
                  <a:pt x="209" y="0"/>
                </a:lnTo>
              </a:path>
            </a:pathLst>
          </a:custGeom>
          <a:solidFill>
            <a:schemeClr val="accent2"/>
          </a:solidFill>
          <a:ln>
            <a:noFill/>
          </a:ln>
          <a:effectLst/>
        </p:spPr>
        <p:txBody>
          <a:bodyPr wrap="none" anchor="ctr"/>
          <a:lstStyle/>
          <a:p>
            <a:endParaRPr lang="en-US" sz="1350" dirty="0">
              <a:latin typeface="Poppins" pitchFamily="2" charset="77"/>
            </a:endParaRPr>
          </a:p>
        </p:txBody>
      </p:sp>
      <p:sp>
        <p:nvSpPr>
          <p:cNvPr id="36" name="Freeform 114">
            <a:extLst>
              <a:ext uri="{FF2B5EF4-FFF2-40B4-BE49-F238E27FC236}">
                <a16:creationId xmlns:a16="http://schemas.microsoft.com/office/drawing/2014/main" id="{DBCD40EC-92BB-1E48-A120-1FE6DBC1970B}"/>
              </a:ext>
            </a:extLst>
          </p:cNvPr>
          <p:cNvSpPr>
            <a:spLocks noChangeArrowheads="1"/>
          </p:cNvSpPr>
          <p:nvPr/>
        </p:nvSpPr>
        <p:spPr bwMode="auto">
          <a:xfrm>
            <a:off x="4656456" y="1861089"/>
            <a:ext cx="282205" cy="191569"/>
          </a:xfrm>
          <a:custGeom>
            <a:avLst/>
            <a:gdLst>
              <a:gd name="T0" fmla="*/ 209 w 603"/>
              <a:gd name="T1" fmla="*/ 0 h 411"/>
              <a:gd name="T2" fmla="*/ 209 w 603"/>
              <a:gd name="T3" fmla="*/ 0 h 411"/>
              <a:gd name="T4" fmla="*/ 4 w 603"/>
              <a:gd name="T5" fmla="*/ 212 h 411"/>
              <a:gd name="T6" fmla="*/ 4 w 603"/>
              <a:gd name="T7" fmla="*/ 212 h 411"/>
              <a:gd name="T8" fmla="*/ 214 w 603"/>
              <a:gd name="T9" fmla="*/ 410 h 411"/>
              <a:gd name="T10" fmla="*/ 406 w 603"/>
              <a:gd name="T11" fmla="*/ 410 h 411"/>
              <a:gd name="T12" fmla="*/ 602 w 603"/>
              <a:gd name="T13" fmla="*/ 410 h 411"/>
              <a:gd name="T14" fmla="*/ 602 w 603"/>
              <a:gd name="T15" fmla="*/ 0 h 411"/>
              <a:gd name="T16" fmla="*/ 209 w 603"/>
              <a:gd name="T17"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 h="411">
                <a:moveTo>
                  <a:pt x="209" y="0"/>
                </a:moveTo>
                <a:lnTo>
                  <a:pt x="209" y="0"/>
                </a:lnTo>
                <a:cubicBezTo>
                  <a:pt x="94" y="0"/>
                  <a:pt x="0" y="95"/>
                  <a:pt x="4" y="212"/>
                </a:cubicBezTo>
                <a:lnTo>
                  <a:pt x="4" y="212"/>
                </a:lnTo>
                <a:cubicBezTo>
                  <a:pt x="9" y="323"/>
                  <a:pt x="103" y="410"/>
                  <a:pt x="214" y="410"/>
                </a:cubicBezTo>
                <a:lnTo>
                  <a:pt x="406" y="410"/>
                </a:lnTo>
                <a:lnTo>
                  <a:pt x="602" y="410"/>
                </a:lnTo>
                <a:lnTo>
                  <a:pt x="602" y="0"/>
                </a:lnTo>
                <a:lnTo>
                  <a:pt x="209" y="0"/>
                </a:lnTo>
              </a:path>
            </a:pathLst>
          </a:custGeom>
          <a:solidFill>
            <a:srgbClr val="B40085"/>
          </a:solidFill>
          <a:ln>
            <a:noFill/>
          </a:ln>
          <a:effectLst/>
        </p:spPr>
        <p:txBody>
          <a:bodyPr wrap="none" anchor="ctr"/>
          <a:lstStyle/>
          <a:p>
            <a:endParaRPr lang="en-US" sz="1350" dirty="0">
              <a:latin typeface="Poppins" pitchFamily="2" charset="77"/>
            </a:endParaRPr>
          </a:p>
        </p:txBody>
      </p:sp>
      <p:sp>
        <p:nvSpPr>
          <p:cNvPr id="37" name="Freeform 115">
            <a:extLst>
              <a:ext uri="{FF2B5EF4-FFF2-40B4-BE49-F238E27FC236}">
                <a16:creationId xmlns:a16="http://schemas.microsoft.com/office/drawing/2014/main" id="{810052B0-14B9-8D4D-A01F-04EFA183D70D}"/>
              </a:ext>
            </a:extLst>
          </p:cNvPr>
          <p:cNvSpPr>
            <a:spLocks noChangeArrowheads="1"/>
          </p:cNvSpPr>
          <p:nvPr/>
        </p:nvSpPr>
        <p:spPr bwMode="auto">
          <a:xfrm>
            <a:off x="4858325" y="2184491"/>
            <a:ext cx="560291" cy="560291"/>
          </a:xfrm>
          <a:custGeom>
            <a:avLst/>
            <a:gdLst>
              <a:gd name="T0" fmla="*/ 1199 w 1200"/>
              <a:gd name="T1" fmla="*/ 600 h 1199"/>
              <a:gd name="T2" fmla="*/ 1199 w 1200"/>
              <a:gd name="T3" fmla="*/ 600 h 1199"/>
              <a:gd name="T4" fmla="*/ 599 w 1200"/>
              <a:gd name="T5" fmla="*/ 1198 h 1199"/>
              <a:gd name="T6" fmla="*/ 599 w 1200"/>
              <a:gd name="T7" fmla="*/ 1198 h 1199"/>
              <a:gd name="T8" fmla="*/ 0 w 1200"/>
              <a:gd name="T9" fmla="*/ 600 h 1199"/>
              <a:gd name="T10" fmla="*/ 0 w 1200"/>
              <a:gd name="T11" fmla="*/ 600 h 1199"/>
              <a:gd name="T12" fmla="*/ 599 w 1200"/>
              <a:gd name="T13" fmla="*/ 0 h 1199"/>
              <a:gd name="T14" fmla="*/ 599 w 1200"/>
              <a:gd name="T15" fmla="*/ 0 h 1199"/>
              <a:gd name="T16" fmla="*/ 1199 w 1200"/>
              <a:gd name="T17" fmla="*/ 60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199">
                <a:moveTo>
                  <a:pt x="1199" y="600"/>
                </a:moveTo>
                <a:lnTo>
                  <a:pt x="1199" y="600"/>
                </a:lnTo>
                <a:cubicBezTo>
                  <a:pt x="1199" y="930"/>
                  <a:pt x="931" y="1198"/>
                  <a:pt x="599" y="1198"/>
                </a:cubicBezTo>
                <a:lnTo>
                  <a:pt x="599" y="1198"/>
                </a:lnTo>
                <a:cubicBezTo>
                  <a:pt x="268" y="1198"/>
                  <a:pt x="0" y="930"/>
                  <a:pt x="0" y="600"/>
                </a:cubicBezTo>
                <a:lnTo>
                  <a:pt x="0" y="600"/>
                </a:lnTo>
                <a:cubicBezTo>
                  <a:pt x="0" y="268"/>
                  <a:pt x="268" y="0"/>
                  <a:pt x="599" y="0"/>
                </a:cubicBezTo>
                <a:lnTo>
                  <a:pt x="599" y="0"/>
                </a:lnTo>
                <a:cubicBezTo>
                  <a:pt x="931" y="0"/>
                  <a:pt x="1199" y="268"/>
                  <a:pt x="1199" y="600"/>
                </a:cubicBezTo>
              </a:path>
            </a:pathLst>
          </a:custGeom>
          <a:noFill/>
          <a:ln w="1270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5" name="TextBox 4">
            <a:extLst>
              <a:ext uri="{FF2B5EF4-FFF2-40B4-BE49-F238E27FC236}">
                <a16:creationId xmlns:a16="http://schemas.microsoft.com/office/drawing/2014/main" id="{2289A6DE-EED1-3647-A947-EF6D49BDB244}"/>
              </a:ext>
            </a:extLst>
          </p:cNvPr>
          <p:cNvSpPr txBox="1"/>
          <p:nvPr/>
        </p:nvSpPr>
        <p:spPr>
          <a:xfrm>
            <a:off x="1007934" y="3409950"/>
            <a:ext cx="3154537" cy="992516"/>
          </a:xfrm>
          <a:prstGeom prst="rect">
            <a:avLst/>
          </a:prstGeom>
          <a:noFill/>
        </p:spPr>
        <p:txBody>
          <a:bodyPr wrap="square" rtlCol="0">
            <a:spAutoFit/>
          </a:bodyPr>
          <a:lstStyle/>
          <a:p>
            <a:pPr algn="l">
              <a:lnSpc>
                <a:spcPts val="1350"/>
              </a:lnSpc>
            </a:pPr>
            <a:r>
              <a:rPr lang="en-GB" sz="1400" spc="-8" dirty="0">
                <a:latin typeface="+mn-lt"/>
                <a:cs typeface="Poppins" pitchFamily="2" charset="77"/>
              </a:rPr>
              <a:t>They provide input on safety-related matters, participate in interdisciplinary discussions, and contribute to the development of risk management plans and safety monitoring strategies</a:t>
            </a:r>
          </a:p>
        </p:txBody>
      </p:sp>
      <p:sp>
        <p:nvSpPr>
          <p:cNvPr id="7" name="TextBox 6">
            <a:extLst>
              <a:ext uri="{FF2B5EF4-FFF2-40B4-BE49-F238E27FC236}">
                <a16:creationId xmlns:a16="http://schemas.microsoft.com/office/drawing/2014/main" id="{A28F4385-7656-E540-AB51-6C0BEA8B9142}"/>
              </a:ext>
            </a:extLst>
          </p:cNvPr>
          <p:cNvSpPr txBox="1"/>
          <p:nvPr/>
        </p:nvSpPr>
        <p:spPr>
          <a:xfrm>
            <a:off x="1575034" y="1927525"/>
            <a:ext cx="2492305" cy="461665"/>
          </a:xfrm>
          <a:prstGeom prst="rect">
            <a:avLst/>
          </a:prstGeom>
          <a:noFill/>
        </p:spPr>
        <p:txBody>
          <a:bodyPr wrap="square" rtlCol="0" anchor="ctr">
            <a:spAutoFit/>
          </a:bodyPr>
          <a:lstStyle/>
          <a:p>
            <a:r>
              <a:rPr lang="en-US" sz="1200" b="1" spc="-11" dirty="0">
                <a:solidFill>
                  <a:schemeClr val="tx2"/>
                </a:solidFill>
                <a:latin typeface="Poppins" pitchFamily="2" charset="77"/>
                <a:cs typeface="Poppins" pitchFamily="2" charset="77"/>
              </a:rPr>
              <a:t>Communication and Collaboration: </a:t>
            </a:r>
          </a:p>
        </p:txBody>
      </p:sp>
      <p:sp>
        <p:nvSpPr>
          <p:cNvPr id="8" name="TextBox 7">
            <a:extLst>
              <a:ext uri="{FF2B5EF4-FFF2-40B4-BE49-F238E27FC236}">
                <a16:creationId xmlns:a16="http://schemas.microsoft.com/office/drawing/2014/main" id="{C1C78C10-5AC3-2742-B6A4-0429EE084BB0}"/>
              </a:ext>
            </a:extLst>
          </p:cNvPr>
          <p:cNvSpPr txBox="1"/>
          <p:nvPr/>
        </p:nvSpPr>
        <p:spPr>
          <a:xfrm>
            <a:off x="1654688" y="2358270"/>
            <a:ext cx="2540356" cy="992516"/>
          </a:xfrm>
          <a:prstGeom prst="rect">
            <a:avLst/>
          </a:prstGeom>
          <a:noFill/>
        </p:spPr>
        <p:txBody>
          <a:bodyPr wrap="square" rtlCol="0">
            <a:spAutoFit/>
          </a:bodyPr>
          <a:lstStyle/>
          <a:p>
            <a:pPr algn="l">
              <a:lnSpc>
                <a:spcPts val="1350"/>
              </a:lnSpc>
            </a:pPr>
            <a:r>
              <a:rPr lang="en-GB" sz="1400" spc="-8" dirty="0">
                <a:latin typeface="+mn-lt"/>
                <a:cs typeface="Poppins" pitchFamily="2" charset="77"/>
              </a:rPr>
              <a:t>They Collaborate closely with the trial team, to ensure effective communication and collaboration throughout the clinical trial process. </a:t>
            </a:r>
          </a:p>
        </p:txBody>
      </p:sp>
      <p:sp>
        <p:nvSpPr>
          <p:cNvPr id="11" name="TextBox 10">
            <a:extLst>
              <a:ext uri="{FF2B5EF4-FFF2-40B4-BE49-F238E27FC236}">
                <a16:creationId xmlns:a16="http://schemas.microsoft.com/office/drawing/2014/main" id="{8BEBC4F7-1591-A24D-8BFE-261B206B61A8}"/>
              </a:ext>
            </a:extLst>
          </p:cNvPr>
          <p:cNvSpPr txBox="1"/>
          <p:nvPr/>
        </p:nvSpPr>
        <p:spPr>
          <a:xfrm>
            <a:off x="5633120" y="2019857"/>
            <a:ext cx="2703636" cy="276999"/>
          </a:xfrm>
          <a:prstGeom prst="rect">
            <a:avLst/>
          </a:prstGeom>
          <a:noFill/>
        </p:spPr>
        <p:txBody>
          <a:bodyPr wrap="square" rtlCol="0" anchor="ctr">
            <a:spAutoFit/>
          </a:bodyPr>
          <a:lstStyle/>
          <a:p>
            <a:r>
              <a:rPr lang="en-US" sz="1200" b="1" spc="-11" dirty="0">
                <a:solidFill>
                  <a:schemeClr val="tx2"/>
                </a:solidFill>
                <a:latin typeface="Poppins" pitchFamily="2" charset="77"/>
                <a:cs typeface="Poppins" pitchFamily="2" charset="77"/>
              </a:rPr>
              <a:t>Pharmacovigilance Activities: </a:t>
            </a:r>
          </a:p>
        </p:txBody>
      </p:sp>
      <p:sp>
        <p:nvSpPr>
          <p:cNvPr id="12" name="TextBox 11">
            <a:extLst>
              <a:ext uri="{FF2B5EF4-FFF2-40B4-BE49-F238E27FC236}">
                <a16:creationId xmlns:a16="http://schemas.microsoft.com/office/drawing/2014/main" id="{D63B5EB7-E258-7442-ADDA-8FBB6F7D2023}"/>
              </a:ext>
            </a:extLst>
          </p:cNvPr>
          <p:cNvSpPr txBox="1"/>
          <p:nvPr/>
        </p:nvSpPr>
        <p:spPr>
          <a:xfrm>
            <a:off x="5684369" y="2372619"/>
            <a:ext cx="2492305" cy="992516"/>
          </a:xfrm>
          <a:prstGeom prst="rect">
            <a:avLst/>
          </a:prstGeom>
          <a:noFill/>
        </p:spPr>
        <p:txBody>
          <a:bodyPr wrap="square" rtlCol="0">
            <a:spAutoFit/>
          </a:bodyPr>
          <a:lstStyle/>
          <a:p>
            <a:pPr>
              <a:lnSpc>
                <a:spcPts val="1350"/>
              </a:lnSpc>
            </a:pPr>
            <a:r>
              <a:rPr lang="en-GB" sz="1400" dirty="0">
                <a:latin typeface="+mn-lt"/>
              </a:rPr>
              <a:t>Playing a key role in pharmacovigilance activities, via detecting, assessing, and preventing ADRs associated with investigational drugs </a:t>
            </a:r>
            <a:endParaRPr lang="en-US" sz="1400" spc="-8" dirty="0">
              <a:latin typeface="+mn-lt"/>
              <a:cs typeface="Poppins" pitchFamily="2" charset="77"/>
            </a:endParaRPr>
          </a:p>
        </p:txBody>
      </p:sp>
      <p:sp>
        <p:nvSpPr>
          <p:cNvPr id="15" name="TextBox 14">
            <a:extLst>
              <a:ext uri="{FF2B5EF4-FFF2-40B4-BE49-F238E27FC236}">
                <a16:creationId xmlns:a16="http://schemas.microsoft.com/office/drawing/2014/main" id="{5F96791D-2ACA-244F-93AE-E1F8E558A55B}"/>
              </a:ext>
            </a:extLst>
          </p:cNvPr>
          <p:cNvSpPr txBox="1"/>
          <p:nvPr/>
        </p:nvSpPr>
        <p:spPr>
          <a:xfrm>
            <a:off x="762000" y="2263230"/>
            <a:ext cx="553286" cy="421334"/>
          </a:xfrm>
          <a:prstGeom prst="rect">
            <a:avLst/>
          </a:prstGeom>
          <a:noFill/>
        </p:spPr>
        <p:txBody>
          <a:bodyPr wrap="square" rtlCol="0" anchor="ctr">
            <a:spAutoFit/>
          </a:bodyPr>
          <a:lstStyle/>
          <a:p>
            <a:pPr algn="ctr"/>
            <a:r>
              <a:rPr lang="en-US" sz="2138" b="1" spc="-56" dirty="0">
                <a:solidFill>
                  <a:schemeClr val="bg1"/>
                </a:solidFill>
                <a:latin typeface="Poppins" pitchFamily="2" charset="77"/>
                <a:cs typeface="Poppins" pitchFamily="2" charset="77"/>
              </a:rPr>
              <a:t>05</a:t>
            </a:r>
          </a:p>
        </p:txBody>
      </p:sp>
      <p:sp>
        <p:nvSpPr>
          <p:cNvPr id="17" name="TextBox 16">
            <a:extLst>
              <a:ext uri="{FF2B5EF4-FFF2-40B4-BE49-F238E27FC236}">
                <a16:creationId xmlns:a16="http://schemas.microsoft.com/office/drawing/2014/main" id="{A512396A-80CF-9241-B662-1DCC6D36761D}"/>
              </a:ext>
            </a:extLst>
          </p:cNvPr>
          <p:cNvSpPr txBox="1"/>
          <p:nvPr/>
        </p:nvSpPr>
        <p:spPr>
          <a:xfrm>
            <a:off x="4856573" y="2263230"/>
            <a:ext cx="629827" cy="421334"/>
          </a:xfrm>
          <a:prstGeom prst="rect">
            <a:avLst/>
          </a:prstGeom>
          <a:noFill/>
        </p:spPr>
        <p:txBody>
          <a:bodyPr wrap="square" rtlCol="0" anchor="ctr">
            <a:spAutoFit/>
          </a:bodyPr>
          <a:lstStyle/>
          <a:p>
            <a:pPr algn="ctr"/>
            <a:r>
              <a:rPr lang="en-US" sz="2138" b="1" spc="-56" dirty="0">
                <a:solidFill>
                  <a:schemeClr val="bg1"/>
                </a:solidFill>
                <a:latin typeface="Poppins" pitchFamily="2" charset="77"/>
                <a:cs typeface="Poppins" pitchFamily="2" charset="77"/>
              </a:rPr>
              <a:t>06</a:t>
            </a:r>
          </a:p>
        </p:txBody>
      </p:sp>
      <p:sp>
        <p:nvSpPr>
          <p:cNvPr id="45" name="TextBox 44">
            <a:extLst>
              <a:ext uri="{FF2B5EF4-FFF2-40B4-BE49-F238E27FC236}">
                <a16:creationId xmlns:a16="http://schemas.microsoft.com/office/drawing/2014/main" id="{DEC67630-A21A-E2D4-3D9A-4DFEF98660BD}"/>
              </a:ext>
            </a:extLst>
          </p:cNvPr>
          <p:cNvSpPr txBox="1"/>
          <p:nvPr/>
        </p:nvSpPr>
        <p:spPr>
          <a:xfrm>
            <a:off x="5048469" y="3528360"/>
            <a:ext cx="3200481" cy="812979"/>
          </a:xfrm>
          <a:prstGeom prst="rect">
            <a:avLst/>
          </a:prstGeom>
          <a:noFill/>
        </p:spPr>
        <p:txBody>
          <a:bodyPr wrap="square">
            <a:spAutoFit/>
          </a:bodyPr>
          <a:lstStyle/>
          <a:p>
            <a:pPr>
              <a:lnSpc>
                <a:spcPts val="1350"/>
              </a:lnSpc>
            </a:pPr>
            <a:r>
              <a:rPr lang="en-GB" sz="1400" dirty="0">
                <a:latin typeface="+mn-lt"/>
              </a:rPr>
              <a:t>They collaborate with the study team and regulatory authorities to address safety concerns promptly and implement risk mitigation strategies as needed.</a:t>
            </a:r>
          </a:p>
        </p:txBody>
      </p:sp>
      <p:sp>
        <p:nvSpPr>
          <p:cNvPr id="2" name="Freeform 93">
            <a:extLst>
              <a:ext uri="{FF2B5EF4-FFF2-40B4-BE49-F238E27FC236}">
                <a16:creationId xmlns:a16="http://schemas.microsoft.com/office/drawing/2014/main" id="{AE1D4AA7-5845-8CB3-A015-3B63CB4C27B1}"/>
              </a:ext>
            </a:extLst>
          </p:cNvPr>
          <p:cNvSpPr>
            <a:spLocks noChangeArrowheads="1"/>
          </p:cNvSpPr>
          <p:nvPr/>
        </p:nvSpPr>
        <p:spPr bwMode="auto">
          <a:xfrm>
            <a:off x="2209801" y="423768"/>
            <a:ext cx="4800600" cy="1042793"/>
          </a:xfrm>
          <a:prstGeom prst="roundRect">
            <a:avLst>
              <a:gd name="adj" fmla="val 50000"/>
            </a:avLst>
          </a:pr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3" name="TextBox 2">
            <a:extLst>
              <a:ext uri="{FF2B5EF4-FFF2-40B4-BE49-F238E27FC236}">
                <a16:creationId xmlns:a16="http://schemas.microsoft.com/office/drawing/2014/main" id="{164CDAE0-EC7A-8937-37FD-6D4DD838446D}"/>
              </a:ext>
            </a:extLst>
          </p:cNvPr>
          <p:cNvSpPr txBox="1"/>
          <p:nvPr/>
        </p:nvSpPr>
        <p:spPr>
          <a:xfrm>
            <a:off x="2924866" y="656338"/>
            <a:ext cx="3513866" cy="584775"/>
          </a:xfrm>
          <a:prstGeom prst="rect">
            <a:avLst/>
          </a:prstGeom>
          <a:noFill/>
        </p:spPr>
        <p:txBody>
          <a:bodyPr wrap="square" rtlCol="0" anchor="ctr">
            <a:spAutoFit/>
          </a:bodyPr>
          <a:lstStyle/>
          <a:p>
            <a:pPr algn="ctr"/>
            <a:r>
              <a:rPr lang="en-GB" sz="1600" b="1" spc="-11">
                <a:solidFill>
                  <a:schemeClr val="tx2"/>
                </a:solidFill>
                <a:latin typeface="Poppins" pitchFamily="2" charset="77"/>
                <a:cs typeface="Poppins" pitchFamily="2" charset="77"/>
              </a:rPr>
              <a:t>key aspects of the pharmacist's role in clinical trial safety</a:t>
            </a:r>
            <a:endParaRPr lang="en-US" sz="1600" b="1" spc="-11" dirty="0">
              <a:solidFill>
                <a:schemeClr val="tx2"/>
              </a:solidFill>
              <a:latin typeface="Poppins" pitchFamily="2" charset="77"/>
              <a:cs typeface="Poppins" pitchFamily="2" charset="77"/>
            </a:endParaRPr>
          </a:p>
        </p:txBody>
      </p:sp>
    </p:spTree>
    <p:extLst>
      <p:ext uri="{BB962C8B-B14F-4D97-AF65-F5344CB8AC3E}">
        <p14:creationId xmlns:p14="http://schemas.microsoft.com/office/powerpoint/2010/main" val="1523380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E0BF0BAF-A057-5B4D-9EC6-2800F6BEEE30}"/>
              </a:ext>
            </a:extLst>
          </p:cNvPr>
          <p:cNvSpPr/>
          <p:nvPr/>
        </p:nvSpPr>
        <p:spPr>
          <a:xfrm>
            <a:off x="1191" y="0"/>
            <a:ext cx="1910041" cy="2569859"/>
          </a:xfrm>
          <a:custGeom>
            <a:avLst/>
            <a:gdLst>
              <a:gd name="connsiteX0" fmla="*/ 0 w 5093443"/>
              <a:gd name="connsiteY0" fmla="*/ 0 h 6852958"/>
              <a:gd name="connsiteX1" fmla="*/ 3741154 w 5093443"/>
              <a:gd name="connsiteY1" fmla="*/ 0 h 6852958"/>
              <a:gd name="connsiteX2" fmla="*/ 4957476 w 5093443"/>
              <a:gd name="connsiteY2" fmla="*/ 2105410 h 6852958"/>
              <a:gd name="connsiteX3" fmla="*/ 4957476 w 5093443"/>
              <a:gd name="connsiteY3" fmla="*/ 3099994 h 6852958"/>
              <a:gd name="connsiteX4" fmla="*/ 3080879 w 5093443"/>
              <a:gd name="connsiteY4" fmla="*/ 6348317 h 6852958"/>
              <a:gd name="connsiteX5" fmla="*/ 2218527 w 5093443"/>
              <a:gd name="connsiteY5" fmla="*/ 6852958 h 6852958"/>
              <a:gd name="connsiteX6" fmla="*/ 0 w 5093443"/>
              <a:gd name="connsiteY6" fmla="*/ 6852958 h 685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3443" h="6852958">
                <a:moveTo>
                  <a:pt x="0" y="0"/>
                </a:moveTo>
                <a:lnTo>
                  <a:pt x="3741154" y="0"/>
                </a:lnTo>
                <a:lnTo>
                  <a:pt x="4957476" y="2105410"/>
                </a:lnTo>
                <a:cubicBezTo>
                  <a:pt x="5138766" y="2409175"/>
                  <a:pt x="5138766" y="2796230"/>
                  <a:pt x="4957476" y="3099994"/>
                </a:cubicBezTo>
                <a:lnTo>
                  <a:pt x="3080879" y="6348317"/>
                </a:lnTo>
                <a:cubicBezTo>
                  <a:pt x="2899590" y="6656981"/>
                  <a:pt x="2571308" y="6852958"/>
                  <a:pt x="2218527" y="6852958"/>
                </a:cubicBezTo>
                <a:lnTo>
                  <a:pt x="0" y="6852958"/>
                </a:lnTo>
                <a:close/>
              </a:path>
            </a:pathLst>
          </a:custGeom>
          <a:solidFill>
            <a:schemeClr val="accent2"/>
          </a:solidFill>
          <a:ln cap="flat">
            <a:noFill/>
            <a:prstDash val="solid"/>
          </a:ln>
        </p:spPr>
        <p:txBody>
          <a:bodyPr vert="horz" wrap="square" lIns="33750" tIns="16875" rIns="33750" bIns="16875" anchor="ctr" anchorCtr="1" compatLnSpc="0">
            <a:noAutofit/>
          </a:bodyPr>
          <a:lstStyle/>
          <a:p>
            <a:pPr rtl="0" hangingPunct="0"/>
            <a:endParaRPr lang="en-US" sz="675" kern="1200" dirty="0">
              <a:latin typeface="Poppins" panose="00000500000000000000" pitchFamily="2" charset="0"/>
              <a:ea typeface="Microsoft YaHei" pitchFamily="2"/>
              <a:cs typeface="Lucida Sans" pitchFamily="2"/>
            </a:endParaRPr>
          </a:p>
        </p:txBody>
      </p:sp>
      <p:sp>
        <p:nvSpPr>
          <p:cNvPr id="14" name="Freeform 13">
            <a:extLst>
              <a:ext uri="{FF2B5EF4-FFF2-40B4-BE49-F238E27FC236}">
                <a16:creationId xmlns:a16="http://schemas.microsoft.com/office/drawing/2014/main" id="{EB73E26C-16DC-0145-836A-3C299177F895}"/>
              </a:ext>
            </a:extLst>
          </p:cNvPr>
          <p:cNvSpPr/>
          <p:nvPr/>
        </p:nvSpPr>
        <p:spPr>
          <a:xfrm>
            <a:off x="1602956" y="0"/>
            <a:ext cx="2963268" cy="976013"/>
          </a:xfrm>
          <a:custGeom>
            <a:avLst/>
            <a:gdLst>
              <a:gd name="connsiteX0" fmla="*/ 0 w 7902049"/>
              <a:gd name="connsiteY0" fmla="*/ 0 h 2602702"/>
              <a:gd name="connsiteX1" fmla="*/ 7902049 w 7902049"/>
              <a:gd name="connsiteY1" fmla="*/ 0 h 2602702"/>
              <a:gd name="connsiteX2" fmla="*/ 6689973 w 7902049"/>
              <a:gd name="connsiteY2" fmla="*/ 2098061 h 2602702"/>
              <a:gd name="connsiteX3" fmla="*/ 5827621 w 7902049"/>
              <a:gd name="connsiteY3" fmla="*/ 2602702 h 2602702"/>
              <a:gd name="connsiteX4" fmla="*/ 2074427 w 7902049"/>
              <a:gd name="connsiteY4" fmla="*/ 2602702 h 2602702"/>
              <a:gd name="connsiteX5" fmla="*/ 1212076 w 7902049"/>
              <a:gd name="connsiteY5" fmla="*/ 2098061 h 260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2049" h="2602702">
                <a:moveTo>
                  <a:pt x="0" y="0"/>
                </a:moveTo>
                <a:lnTo>
                  <a:pt x="7902049" y="0"/>
                </a:lnTo>
                <a:lnTo>
                  <a:pt x="6689973" y="2098061"/>
                </a:lnTo>
                <a:cubicBezTo>
                  <a:pt x="6508684" y="2406725"/>
                  <a:pt x="6180401" y="2602702"/>
                  <a:pt x="5827621" y="2602702"/>
                </a:cubicBezTo>
                <a:lnTo>
                  <a:pt x="2074427" y="2602702"/>
                </a:lnTo>
                <a:cubicBezTo>
                  <a:pt x="1716747" y="2602702"/>
                  <a:pt x="1383566" y="2406725"/>
                  <a:pt x="1212076" y="2098061"/>
                </a:cubicBezTo>
                <a:close/>
              </a:path>
            </a:pathLst>
          </a:custGeom>
          <a:solidFill>
            <a:schemeClr val="accent1"/>
          </a:solidFill>
          <a:ln cap="flat">
            <a:noFill/>
            <a:prstDash val="solid"/>
          </a:ln>
        </p:spPr>
        <p:txBody>
          <a:bodyPr vert="horz" wrap="square" lIns="33750" tIns="16875" rIns="33750" bIns="16875" anchor="ctr" anchorCtr="1" compatLnSpc="0">
            <a:noAutofit/>
          </a:bodyPr>
          <a:lstStyle/>
          <a:p>
            <a:pPr rtl="0" hangingPunct="0"/>
            <a:endParaRPr lang="en-US" sz="675" kern="1200" dirty="0">
              <a:latin typeface="Poppins" panose="00000500000000000000" pitchFamily="2" charset="0"/>
              <a:ea typeface="Microsoft YaHei" pitchFamily="2"/>
              <a:cs typeface="Lucida Sans" pitchFamily="2"/>
            </a:endParaRPr>
          </a:p>
        </p:txBody>
      </p:sp>
      <p:sp>
        <p:nvSpPr>
          <p:cNvPr id="16" name="Freeform 15">
            <a:extLst>
              <a:ext uri="{FF2B5EF4-FFF2-40B4-BE49-F238E27FC236}">
                <a16:creationId xmlns:a16="http://schemas.microsoft.com/office/drawing/2014/main" id="{68EF5483-CBEA-0B43-9980-6C77E3C0B6B2}"/>
              </a:ext>
            </a:extLst>
          </p:cNvPr>
          <p:cNvSpPr/>
          <p:nvPr/>
        </p:nvSpPr>
        <p:spPr>
          <a:xfrm>
            <a:off x="1191" y="2742115"/>
            <a:ext cx="1910041" cy="2401385"/>
          </a:xfrm>
          <a:custGeom>
            <a:avLst/>
            <a:gdLst>
              <a:gd name="connsiteX0" fmla="*/ 0 w 5093443"/>
              <a:gd name="connsiteY0" fmla="*/ 0 h 6403692"/>
              <a:gd name="connsiteX1" fmla="*/ 2218527 w 5093443"/>
              <a:gd name="connsiteY1" fmla="*/ 0 h 6403692"/>
              <a:gd name="connsiteX2" fmla="*/ 3080879 w 5093443"/>
              <a:gd name="connsiteY2" fmla="*/ 504642 h 6403692"/>
              <a:gd name="connsiteX3" fmla="*/ 4957476 w 5093443"/>
              <a:gd name="connsiteY3" fmla="*/ 3752964 h 6403692"/>
              <a:gd name="connsiteX4" fmla="*/ 4957476 w 5093443"/>
              <a:gd name="connsiteY4" fmla="*/ 4747548 h 6403692"/>
              <a:gd name="connsiteX5" fmla="*/ 4000700 w 5093443"/>
              <a:gd name="connsiteY5" fmla="*/ 6403692 h 6403692"/>
              <a:gd name="connsiteX6" fmla="*/ 0 w 5093443"/>
              <a:gd name="connsiteY6" fmla="*/ 6403692 h 640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3443" h="6403692">
                <a:moveTo>
                  <a:pt x="0" y="0"/>
                </a:moveTo>
                <a:lnTo>
                  <a:pt x="2218527" y="0"/>
                </a:lnTo>
                <a:cubicBezTo>
                  <a:pt x="2571308" y="0"/>
                  <a:pt x="2899590" y="191078"/>
                  <a:pt x="3080879" y="504642"/>
                </a:cubicBezTo>
                <a:lnTo>
                  <a:pt x="4957476" y="3752964"/>
                </a:lnTo>
                <a:cubicBezTo>
                  <a:pt x="5138766" y="4056728"/>
                  <a:pt x="5138766" y="4443784"/>
                  <a:pt x="4957476" y="4747548"/>
                </a:cubicBezTo>
                <a:lnTo>
                  <a:pt x="4000700" y="6403692"/>
                </a:lnTo>
                <a:lnTo>
                  <a:pt x="0" y="6403692"/>
                </a:lnTo>
                <a:close/>
              </a:path>
            </a:pathLst>
          </a:custGeom>
          <a:solidFill>
            <a:schemeClr val="accent3"/>
          </a:solidFill>
          <a:ln cap="flat">
            <a:noFill/>
            <a:prstDash val="solid"/>
          </a:ln>
        </p:spPr>
        <p:txBody>
          <a:bodyPr vert="horz" wrap="square" lIns="33750" tIns="16875" rIns="33750" bIns="16875" anchor="ctr" anchorCtr="1" compatLnSpc="0">
            <a:noAutofit/>
          </a:bodyPr>
          <a:lstStyle/>
          <a:p>
            <a:pPr rtl="0" hangingPunct="0"/>
            <a:endParaRPr lang="en-US" sz="675" kern="1200" dirty="0">
              <a:latin typeface="Poppins" panose="00000500000000000000" pitchFamily="2" charset="0"/>
              <a:ea typeface="Microsoft YaHei" pitchFamily="2"/>
              <a:cs typeface="Lucida Sans" pitchFamily="2"/>
            </a:endParaRPr>
          </a:p>
        </p:txBody>
      </p:sp>
      <p:sp>
        <p:nvSpPr>
          <p:cNvPr id="13" name="TextBox 12">
            <a:extLst>
              <a:ext uri="{FF2B5EF4-FFF2-40B4-BE49-F238E27FC236}">
                <a16:creationId xmlns:a16="http://schemas.microsoft.com/office/drawing/2014/main" id="{FDD15809-B5DA-4818-81E2-DCC0E0934902}"/>
              </a:ext>
            </a:extLst>
          </p:cNvPr>
          <p:cNvSpPr txBox="1"/>
          <p:nvPr/>
        </p:nvSpPr>
        <p:spPr>
          <a:xfrm>
            <a:off x="5181600" y="134063"/>
            <a:ext cx="3707472" cy="707886"/>
          </a:xfrm>
          <a:prstGeom prst="rect">
            <a:avLst/>
          </a:prstGeom>
          <a:noFill/>
        </p:spPr>
        <p:txBody>
          <a:bodyPr wrap="square" rtlCol="0" anchor="b">
            <a:spAutoFit/>
          </a:bodyPr>
          <a:lstStyle/>
          <a:p>
            <a:pPr algn="r"/>
            <a:r>
              <a:rPr lang="en-US" sz="4000" b="1" spc="-109" dirty="0">
                <a:solidFill>
                  <a:schemeClr val="tx2"/>
                </a:solidFill>
                <a:latin typeface="+mn-lt"/>
                <a:cs typeface="Poppins" pitchFamily="2" charset="77"/>
              </a:rPr>
              <a:t>SUMMARY</a:t>
            </a:r>
          </a:p>
        </p:txBody>
      </p:sp>
      <p:sp>
        <p:nvSpPr>
          <p:cNvPr id="4" name="TextBox 3">
            <a:extLst>
              <a:ext uri="{FF2B5EF4-FFF2-40B4-BE49-F238E27FC236}">
                <a16:creationId xmlns:a16="http://schemas.microsoft.com/office/drawing/2014/main" id="{A2642F91-415A-DD00-C849-89A2F854C9E7}"/>
              </a:ext>
            </a:extLst>
          </p:cNvPr>
          <p:cNvSpPr txBox="1"/>
          <p:nvPr/>
        </p:nvSpPr>
        <p:spPr>
          <a:xfrm>
            <a:off x="1981200" y="1295565"/>
            <a:ext cx="6553200" cy="3231654"/>
          </a:xfrm>
          <a:prstGeom prst="rect">
            <a:avLst/>
          </a:prstGeom>
          <a:noFill/>
        </p:spPr>
        <p:txBody>
          <a:bodyPr wrap="square">
            <a:spAutoFit/>
          </a:bodyPr>
          <a:lstStyle/>
          <a:p>
            <a:pPr marL="297815" indent="-285115" algn="just">
              <a:buSzPct val="116666"/>
              <a:buFont typeface="Calibri"/>
              <a:buChar char="▪"/>
              <a:tabLst>
                <a:tab pos="297815" algn="l"/>
              </a:tabLst>
            </a:pPr>
            <a:r>
              <a:rPr lang="en-GB" sz="1600" dirty="0">
                <a:latin typeface="+mn-lt"/>
                <a:cs typeface="Arial"/>
              </a:rPr>
              <a:t>Research</a:t>
            </a:r>
            <a:r>
              <a:rPr lang="en-GB" sz="1600" spc="-25" dirty="0">
                <a:latin typeface="+mn-lt"/>
                <a:cs typeface="Arial"/>
              </a:rPr>
              <a:t> </a:t>
            </a:r>
            <a:r>
              <a:rPr lang="en-GB" sz="1600" dirty="0">
                <a:latin typeface="+mn-lt"/>
                <a:cs typeface="Arial"/>
              </a:rPr>
              <a:t>ethics</a:t>
            </a:r>
            <a:r>
              <a:rPr lang="en-GB" sz="1600" spc="-20" dirty="0">
                <a:latin typeface="+mn-lt"/>
                <a:cs typeface="Arial"/>
              </a:rPr>
              <a:t> </a:t>
            </a:r>
            <a:r>
              <a:rPr lang="en-GB" sz="1600" dirty="0">
                <a:latin typeface="+mn-lt"/>
                <a:cs typeface="Arial"/>
              </a:rPr>
              <a:t>are</a:t>
            </a:r>
            <a:r>
              <a:rPr lang="en-GB" sz="1600" spc="-25" dirty="0">
                <a:latin typeface="+mn-lt"/>
                <a:cs typeface="Arial"/>
              </a:rPr>
              <a:t> </a:t>
            </a:r>
            <a:r>
              <a:rPr lang="en-GB" sz="1600" dirty="0">
                <a:latin typeface="+mn-lt"/>
                <a:cs typeface="Arial"/>
              </a:rPr>
              <a:t>a</a:t>
            </a:r>
            <a:r>
              <a:rPr lang="en-GB" sz="1600" spc="-20" dirty="0">
                <a:latin typeface="+mn-lt"/>
                <a:cs typeface="Arial"/>
              </a:rPr>
              <a:t> </a:t>
            </a:r>
            <a:r>
              <a:rPr lang="en-GB" sz="1600" b="1" dirty="0">
                <a:latin typeface="+mn-lt"/>
                <a:cs typeface="Arial"/>
              </a:rPr>
              <a:t>set</a:t>
            </a:r>
            <a:r>
              <a:rPr lang="en-GB" sz="1600" b="1" spc="-20" dirty="0">
                <a:latin typeface="+mn-lt"/>
                <a:cs typeface="Arial"/>
              </a:rPr>
              <a:t> </a:t>
            </a:r>
            <a:r>
              <a:rPr lang="en-GB" sz="1600" b="1" dirty="0">
                <a:latin typeface="+mn-lt"/>
                <a:cs typeface="Arial"/>
              </a:rPr>
              <a:t>of</a:t>
            </a:r>
            <a:r>
              <a:rPr lang="en-GB" sz="1600" b="1" spc="-20" dirty="0">
                <a:latin typeface="+mn-lt"/>
                <a:cs typeface="Arial"/>
              </a:rPr>
              <a:t> </a:t>
            </a:r>
            <a:r>
              <a:rPr lang="en-GB" sz="1600" b="1" dirty="0">
                <a:latin typeface="+mn-lt"/>
                <a:cs typeface="Arial"/>
              </a:rPr>
              <a:t>values</a:t>
            </a:r>
            <a:r>
              <a:rPr lang="en-GB" sz="1600" b="1" spc="-25" dirty="0">
                <a:latin typeface="+mn-lt"/>
                <a:cs typeface="Arial"/>
              </a:rPr>
              <a:t> </a:t>
            </a:r>
            <a:r>
              <a:rPr lang="en-GB" sz="1600" b="1" dirty="0">
                <a:latin typeface="+mn-lt"/>
                <a:cs typeface="Arial"/>
              </a:rPr>
              <a:t>and</a:t>
            </a:r>
            <a:r>
              <a:rPr lang="en-GB" sz="1600" b="1" spc="-15" dirty="0">
                <a:latin typeface="+mn-lt"/>
                <a:cs typeface="Arial"/>
              </a:rPr>
              <a:t> </a:t>
            </a:r>
            <a:r>
              <a:rPr lang="en-GB" sz="1600" b="1" dirty="0">
                <a:latin typeface="+mn-lt"/>
                <a:cs typeface="Arial"/>
              </a:rPr>
              <a:t>moral</a:t>
            </a:r>
            <a:r>
              <a:rPr lang="en-GB" sz="1600" b="1" spc="-10" dirty="0">
                <a:latin typeface="+mn-lt"/>
                <a:cs typeface="Arial"/>
              </a:rPr>
              <a:t> </a:t>
            </a:r>
            <a:r>
              <a:rPr lang="en-GB" sz="1600" b="1" dirty="0">
                <a:latin typeface="+mn-lt"/>
                <a:cs typeface="Arial"/>
              </a:rPr>
              <a:t>principles</a:t>
            </a:r>
            <a:r>
              <a:rPr lang="en-GB" sz="1600" b="1" spc="-30" dirty="0">
                <a:latin typeface="+mn-lt"/>
                <a:cs typeface="Arial"/>
              </a:rPr>
              <a:t> </a:t>
            </a:r>
            <a:r>
              <a:rPr lang="en-GB" sz="1600" dirty="0">
                <a:latin typeface="+mn-lt"/>
                <a:cs typeface="Arial"/>
              </a:rPr>
              <a:t>about</a:t>
            </a:r>
            <a:r>
              <a:rPr lang="en-GB" sz="1600" spc="-15" dirty="0">
                <a:latin typeface="+mn-lt"/>
                <a:cs typeface="Arial"/>
              </a:rPr>
              <a:t> </a:t>
            </a:r>
            <a:r>
              <a:rPr lang="en-GB" sz="1600" dirty="0">
                <a:latin typeface="+mn-lt"/>
                <a:cs typeface="Arial"/>
              </a:rPr>
              <a:t>how</a:t>
            </a:r>
            <a:r>
              <a:rPr lang="en-GB" sz="1600" spc="-20" dirty="0">
                <a:latin typeface="+mn-lt"/>
                <a:cs typeface="Arial"/>
              </a:rPr>
              <a:t> </a:t>
            </a:r>
            <a:r>
              <a:rPr lang="en-GB" sz="1600" dirty="0">
                <a:latin typeface="+mn-lt"/>
                <a:cs typeface="Arial"/>
              </a:rPr>
              <a:t>researchers</a:t>
            </a:r>
            <a:r>
              <a:rPr lang="en-GB" sz="1600" spc="-15" dirty="0">
                <a:latin typeface="+mn-lt"/>
                <a:cs typeface="Arial"/>
              </a:rPr>
              <a:t> </a:t>
            </a:r>
            <a:r>
              <a:rPr lang="en-GB" sz="1600" dirty="0">
                <a:latin typeface="+mn-lt"/>
                <a:cs typeface="Arial"/>
              </a:rPr>
              <a:t>should</a:t>
            </a:r>
            <a:r>
              <a:rPr lang="en-GB" sz="1600" spc="-25" dirty="0">
                <a:latin typeface="+mn-lt"/>
                <a:cs typeface="Arial"/>
              </a:rPr>
              <a:t> </a:t>
            </a:r>
            <a:r>
              <a:rPr lang="en-GB" sz="1600" dirty="0">
                <a:latin typeface="+mn-lt"/>
                <a:cs typeface="Arial"/>
              </a:rPr>
              <a:t>conduct</a:t>
            </a:r>
            <a:r>
              <a:rPr lang="en-GB" sz="1600" spc="-15" dirty="0">
                <a:latin typeface="+mn-lt"/>
                <a:cs typeface="Arial"/>
              </a:rPr>
              <a:t> </a:t>
            </a:r>
            <a:r>
              <a:rPr lang="en-GB" sz="1600" spc="-10" dirty="0">
                <a:latin typeface="+mn-lt"/>
                <a:cs typeface="Arial"/>
              </a:rPr>
              <a:t>themselves </a:t>
            </a:r>
            <a:r>
              <a:rPr lang="en-GB" sz="1600" dirty="0">
                <a:latin typeface="+mn-lt"/>
                <a:cs typeface="Arial"/>
              </a:rPr>
              <a:t>when</a:t>
            </a:r>
            <a:r>
              <a:rPr lang="en-GB" sz="1600" spc="-35" dirty="0">
                <a:latin typeface="+mn-lt"/>
                <a:cs typeface="Arial"/>
              </a:rPr>
              <a:t> </a:t>
            </a:r>
            <a:r>
              <a:rPr lang="en-GB" sz="1600" dirty="0">
                <a:latin typeface="+mn-lt"/>
                <a:cs typeface="Arial"/>
              </a:rPr>
              <a:t>dealing</a:t>
            </a:r>
            <a:r>
              <a:rPr lang="en-GB" sz="1600" spc="-35" dirty="0">
                <a:latin typeface="+mn-lt"/>
                <a:cs typeface="Arial"/>
              </a:rPr>
              <a:t> </a:t>
            </a:r>
            <a:r>
              <a:rPr lang="en-GB" sz="1600" dirty="0">
                <a:latin typeface="+mn-lt"/>
                <a:cs typeface="Arial"/>
              </a:rPr>
              <a:t>with</a:t>
            </a:r>
            <a:r>
              <a:rPr lang="en-GB" sz="1600" spc="-35" dirty="0">
                <a:latin typeface="+mn-lt"/>
                <a:cs typeface="Arial"/>
              </a:rPr>
              <a:t> </a:t>
            </a:r>
            <a:r>
              <a:rPr lang="en-GB" sz="1600" dirty="0">
                <a:latin typeface="+mn-lt"/>
                <a:cs typeface="Arial"/>
              </a:rPr>
              <a:t>participants,</a:t>
            </a:r>
            <a:r>
              <a:rPr lang="en-GB" sz="1600" spc="-25" dirty="0">
                <a:latin typeface="+mn-lt"/>
                <a:cs typeface="Arial"/>
              </a:rPr>
              <a:t> </a:t>
            </a:r>
            <a:r>
              <a:rPr lang="en-GB" sz="1600" dirty="0">
                <a:latin typeface="+mn-lt"/>
                <a:cs typeface="Arial"/>
              </a:rPr>
              <a:t>other</a:t>
            </a:r>
            <a:r>
              <a:rPr lang="en-GB" sz="1600" spc="-30" dirty="0">
                <a:latin typeface="+mn-lt"/>
                <a:cs typeface="Arial"/>
              </a:rPr>
              <a:t> </a:t>
            </a:r>
            <a:r>
              <a:rPr lang="en-GB" sz="1600" dirty="0">
                <a:latin typeface="+mn-lt"/>
                <a:cs typeface="Arial"/>
              </a:rPr>
              <a:t>researchers,</a:t>
            </a:r>
            <a:r>
              <a:rPr lang="en-GB" sz="1600" spc="-25" dirty="0">
                <a:latin typeface="+mn-lt"/>
                <a:cs typeface="Arial"/>
              </a:rPr>
              <a:t> </a:t>
            </a:r>
            <a:r>
              <a:rPr lang="en-GB" sz="1600" dirty="0">
                <a:latin typeface="+mn-lt"/>
                <a:cs typeface="Arial"/>
              </a:rPr>
              <a:t>colleagues,</a:t>
            </a:r>
            <a:r>
              <a:rPr lang="en-GB" sz="1600" spc="-25" dirty="0">
                <a:latin typeface="+mn-lt"/>
                <a:cs typeface="Arial"/>
              </a:rPr>
              <a:t> </a:t>
            </a:r>
            <a:r>
              <a:rPr lang="en-GB" sz="1600" dirty="0">
                <a:latin typeface="+mn-lt"/>
                <a:cs typeface="Arial"/>
              </a:rPr>
              <a:t>and</a:t>
            </a:r>
            <a:r>
              <a:rPr lang="en-GB" sz="1600" spc="-35" dirty="0">
                <a:latin typeface="+mn-lt"/>
                <a:cs typeface="Arial"/>
              </a:rPr>
              <a:t> </a:t>
            </a:r>
            <a:r>
              <a:rPr lang="en-GB" sz="1600" dirty="0">
                <a:latin typeface="+mn-lt"/>
                <a:cs typeface="Arial"/>
              </a:rPr>
              <a:t>society</a:t>
            </a:r>
            <a:r>
              <a:rPr lang="en-GB" sz="1600" spc="-25" dirty="0">
                <a:latin typeface="+mn-lt"/>
                <a:cs typeface="Arial"/>
              </a:rPr>
              <a:t> </a:t>
            </a:r>
            <a:r>
              <a:rPr lang="en-GB" sz="1600" dirty="0">
                <a:latin typeface="+mn-lt"/>
                <a:cs typeface="Arial"/>
              </a:rPr>
              <a:t>in</a:t>
            </a:r>
            <a:r>
              <a:rPr lang="en-GB" sz="1600" spc="-35" dirty="0">
                <a:latin typeface="+mn-lt"/>
                <a:cs typeface="Arial"/>
              </a:rPr>
              <a:t> </a:t>
            </a:r>
            <a:r>
              <a:rPr lang="en-GB" sz="1600" spc="-10" dirty="0">
                <a:latin typeface="+mn-lt"/>
                <a:cs typeface="Arial"/>
              </a:rPr>
              <a:t>general.</a:t>
            </a:r>
          </a:p>
          <a:p>
            <a:pPr marL="297815" indent="-285115" algn="just">
              <a:buSzPct val="116666"/>
              <a:buFont typeface="Calibri"/>
              <a:buChar char="▪"/>
              <a:tabLst>
                <a:tab pos="297815" algn="l"/>
              </a:tabLst>
            </a:pPr>
            <a:endParaRPr lang="en-GB" sz="2800" dirty="0">
              <a:latin typeface="+mn-lt"/>
              <a:cs typeface="Arial"/>
            </a:endParaRPr>
          </a:p>
          <a:p>
            <a:pPr marL="298450" marR="5080" indent="-285750" algn="just">
              <a:buSzPct val="116666"/>
              <a:buFont typeface="Calibri"/>
              <a:buChar char="▪"/>
              <a:tabLst>
                <a:tab pos="298450" algn="l"/>
              </a:tabLst>
            </a:pPr>
            <a:r>
              <a:rPr lang="en-GB" sz="1600" dirty="0">
                <a:latin typeface="+mn-lt"/>
                <a:cs typeface="Arial"/>
              </a:rPr>
              <a:t>Objectives</a:t>
            </a:r>
            <a:r>
              <a:rPr lang="en-GB" sz="1600" spc="-20" dirty="0">
                <a:latin typeface="+mn-lt"/>
                <a:cs typeface="Arial"/>
              </a:rPr>
              <a:t> </a:t>
            </a:r>
            <a:r>
              <a:rPr lang="en-GB" sz="1600" dirty="0">
                <a:latin typeface="+mn-lt"/>
                <a:cs typeface="Arial"/>
              </a:rPr>
              <a:t>of</a:t>
            </a:r>
            <a:r>
              <a:rPr lang="en-GB" sz="1600" spc="-15" dirty="0">
                <a:latin typeface="+mn-lt"/>
                <a:cs typeface="Arial"/>
              </a:rPr>
              <a:t> </a:t>
            </a:r>
            <a:r>
              <a:rPr lang="en-GB" sz="1600" dirty="0">
                <a:latin typeface="+mn-lt"/>
                <a:cs typeface="Arial"/>
              </a:rPr>
              <a:t>Research</a:t>
            </a:r>
            <a:r>
              <a:rPr lang="en-GB" sz="1600" spc="-25" dirty="0">
                <a:latin typeface="+mn-lt"/>
                <a:cs typeface="Arial"/>
              </a:rPr>
              <a:t> </a:t>
            </a:r>
            <a:r>
              <a:rPr lang="en-GB" sz="1600" dirty="0">
                <a:latin typeface="+mn-lt"/>
                <a:cs typeface="Arial"/>
              </a:rPr>
              <a:t>Ethics</a:t>
            </a:r>
            <a:r>
              <a:rPr lang="en-GB" sz="1600" spc="-20" dirty="0">
                <a:latin typeface="+mn-lt"/>
                <a:cs typeface="Arial"/>
              </a:rPr>
              <a:t> </a:t>
            </a:r>
            <a:r>
              <a:rPr lang="en-GB" sz="1600" dirty="0">
                <a:latin typeface="+mn-lt"/>
                <a:cs typeface="Arial"/>
              </a:rPr>
              <a:t>is</a:t>
            </a:r>
            <a:r>
              <a:rPr lang="en-GB" sz="1600" spc="-20" dirty="0">
                <a:latin typeface="+mn-lt"/>
                <a:cs typeface="Arial"/>
              </a:rPr>
              <a:t> </a:t>
            </a:r>
            <a:r>
              <a:rPr lang="en-GB" sz="1600" dirty="0">
                <a:latin typeface="+mn-lt"/>
                <a:cs typeface="Arial"/>
              </a:rPr>
              <a:t>to</a:t>
            </a:r>
            <a:r>
              <a:rPr lang="en-GB" sz="1600" spc="-25" dirty="0">
                <a:latin typeface="+mn-lt"/>
                <a:cs typeface="Arial"/>
              </a:rPr>
              <a:t> </a:t>
            </a:r>
            <a:r>
              <a:rPr lang="en-GB" sz="1600" dirty="0">
                <a:latin typeface="+mn-lt"/>
                <a:cs typeface="Arial"/>
              </a:rPr>
              <a:t>ensure</a:t>
            </a:r>
            <a:r>
              <a:rPr lang="en-GB" sz="1600" spc="-25" dirty="0">
                <a:latin typeface="+mn-lt"/>
                <a:cs typeface="Arial"/>
              </a:rPr>
              <a:t> </a:t>
            </a:r>
            <a:r>
              <a:rPr lang="en-GB" sz="1600" dirty="0">
                <a:latin typeface="+mn-lt"/>
                <a:cs typeface="Arial"/>
              </a:rPr>
              <a:t>that</a:t>
            </a:r>
            <a:r>
              <a:rPr lang="en-GB" sz="1600" spc="-15" dirty="0">
                <a:latin typeface="+mn-lt"/>
                <a:cs typeface="Arial"/>
              </a:rPr>
              <a:t> </a:t>
            </a:r>
            <a:r>
              <a:rPr lang="en-GB" sz="1600" dirty="0">
                <a:latin typeface="+mn-lt"/>
                <a:cs typeface="Arial"/>
              </a:rPr>
              <a:t>research</a:t>
            </a:r>
            <a:r>
              <a:rPr lang="en-GB" sz="1600" spc="-20" dirty="0">
                <a:latin typeface="+mn-lt"/>
                <a:cs typeface="Arial"/>
              </a:rPr>
              <a:t> </a:t>
            </a:r>
            <a:r>
              <a:rPr lang="en-GB" sz="1600" dirty="0">
                <a:latin typeface="+mn-lt"/>
                <a:cs typeface="Arial"/>
              </a:rPr>
              <a:t>is</a:t>
            </a:r>
            <a:r>
              <a:rPr lang="en-GB" sz="1600" spc="-20" dirty="0">
                <a:latin typeface="+mn-lt"/>
                <a:cs typeface="Arial"/>
              </a:rPr>
              <a:t> </a:t>
            </a:r>
            <a:r>
              <a:rPr lang="en-GB" sz="1600" dirty="0">
                <a:latin typeface="+mn-lt"/>
                <a:cs typeface="Arial"/>
              </a:rPr>
              <a:t>conducted</a:t>
            </a:r>
            <a:r>
              <a:rPr lang="en-GB" sz="1600" spc="-25" dirty="0">
                <a:latin typeface="+mn-lt"/>
                <a:cs typeface="Arial"/>
              </a:rPr>
              <a:t> </a:t>
            </a:r>
            <a:r>
              <a:rPr lang="en-GB" sz="1600" dirty="0">
                <a:latin typeface="+mn-lt"/>
                <a:cs typeface="Arial"/>
              </a:rPr>
              <a:t>in</a:t>
            </a:r>
            <a:r>
              <a:rPr lang="en-GB" sz="1600" spc="-25" dirty="0">
                <a:latin typeface="+mn-lt"/>
                <a:cs typeface="Arial"/>
              </a:rPr>
              <a:t> </a:t>
            </a:r>
            <a:r>
              <a:rPr lang="en-GB" sz="1600" dirty="0">
                <a:latin typeface="+mn-lt"/>
                <a:cs typeface="Arial"/>
              </a:rPr>
              <a:t>a</a:t>
            </a:r>
            <a:r>
              <a:rPr lang="en-GB" sz="1600" spc="-25" dirty="0">
                <a:latin typeface="+mn-lt"/>
                <a:cs typeface="Arial"/>
              </a:rPr>
              <a:t> </a:t>
            </a:r>
            <a:r>
              <a:rPr lang="en-GB" sz="1600" dirty="0">
                <a:latin typeface="+mn-lt"/>
                <a:cs typeface="Arial"/>
              </a:rPr>
              <a:t>way</a:t>
            </a:r>
            <a:r>
              <a:rPr lang="en-GB" sz="1600" spc="-20" dirty="0">
                <a:latin typeface="+mn-lt"/>
                <a:cs typeface="Arial"/>
              </a:rPr>
              <a:t> </a:t>
            </a:r>
            <a:r>
              <a:rPr lang="en-GB" sz="1600" dirty="0">
                <a:latin typeface="+mn-lt"/>
                <a:cs typeface="Arial"/>
              </a:rPr>
              <a:t>that</a:t>
            </a:r>
            <a:r>
              <a:rPr lang="en-GB" sz="1600" spc="-15" dirty="0">
                <a:latin typeface="+mn-lt"/>
                <a:cs typeface="Arial"/>
              </a:rPr>
              <a:t> </a:t>
            </a:r>
            <a:r>
              <a:rPr lang="en-GB" sz="1600" dirty="0">
                <a:latin typeface="+mn-lt"/>
                <a:cs typeface="Arial"/>
              </a:rPr>
              <a:t>serves</a:t>
            </a:r>
            <a:r>
              <a:rPr lang="en-GB" sz="1600" spc="-15" dirty="0">
                <a:latin typeface="+mn-lt"/>
                <a:cs typeface="Arial"/>
              </a:rPr>
              <a:t> </a:t>
            </a:r>
            <a:r>
              <a:rPr lang="en-GB" sz="1600" dirty="0">
                <a:latin typeface="+mn-lt"/>
                <a:cs typeface="Arial"/>
              </a:rPr>
              <a:t>interests</a:t>
            </a:r>
            <a:r>
              <a:rPr lang="en-GB" sz="1600" spc="-20" dirty="0">
                <a:latin typeface="+mn-lt"/>
                <a:cs typeface="Arial"/>
              </a:rPr>
              <a:t> </a:t>
            </a:r>
            <a:r>
              <a:rPr lang="en-GB" sz="1600" dirty="0">
                <a:latin typeface="+mn-lt"/>
                <a:cs typeface="Arial"/>
              </a:rPr>
              <a:t>of</a:t>
            </a:r>
            <a:r>
              <a:rPr lang="en-GB" sz="1600" spc="-15" dirty="0">
                <a:latin typeface="+mn-lt"/>
                <a:cs typeface="Arial"/>
              </a:rPr>
              <a:t> </a:t>
            </a:r>
            <a:r>
              <a:rPr lang="en-GB" sz="1600" spc="-10" dirty="0">
                <a:latin typeface="+mn-lt"/>
                <a:cs typeface="Arial"/>
              </a:rPr>
              <a:t>individuals, </a:t>
            </a:r>
            <a:r>
              <a:rPr lang="en-GB" sz="1600" dirty="0">
                <a:latin typeface="+mn-lt"/>
                <a:cs typeface="Arial"/>
              </a:rPr>
              <a:t>groups</a:t>
            </a:r>
            <a:r>
              <a:rPr lang="en-GB" sz="1600" spc="-20" dirty="0">
                <a:latin typeface="+mn-lt"/>
                <a:cs typeface="Arial"/>
              </a:rPr>
              <a:t> </a:t>
            </a:r>
            <a:r>
              <a:rPr lang="en-GB" sz="1600" dirty="0">
                <a:latin typeface="+mn-lt"/>
                <a:cs typeface="Arial"/>
              </a:rPr>
              <a:t>and/or</a:t>
            </a:r>
            <a:r>
              <a:rPr lang="en-GB" sz="1600" spc="-20" dirty="0">
                <a:latin typeface="+mn-lt"/>
                <a:cs typeface="Arial"/>
              </a:rPr>
              <a:t> </a:t>
            </a:r>
            <a:r>
              <a:rPr lang="en-GB" sz="1600" dirty="0">
                <a:latin typeface="+mn-lt"/>
                <a:cs typeface="Arial"/>
              </a:rPr>
              <a:t>society</a:t>
            </a:r>
            <a:r>
              <a:rPr lang="en-GB" sz="1600" spc="-10" dirty="0">
                <a:latin typeface="+mn-lt"/>
                <a:cs typeface="Arial"/>
              </a:rPr>
              <a:t>.</a:t>
            </a:r>
          </a:p>
          <a:p>
            <a:pPr marL="298450" marR="5080" indent="-285750" algn="just">
              <a:buSzPct val="116666"/>
              <a:buFont typeface="Calibri"/>
              <a:buChar char="▪"/>
              <a:tabLst>
                <a:tab pos="298450" algn="l"/>
              </a:tabLst>
            </a:pPr>
            <a:endParaRPr lang="en-GB" sz="1600" spc="-10" dirty="0">
              <a:latin typeface="+mn-lt"/>
              <a:cs typeface="Arial"/>
            </a:endParaRPr>
          </a:p>
          <a:p>
            <a:pPr marL="298450" marR="5080" indent="-285750" algn="just">
              <a:buSzPct val="116666"/>
              <a:buFont typeface="Calibri"/>
              <a:buChar char="▪"/>
              <a:tabLst>
                <a:tab pos="298450" algn="l"/>
              </a:tabLst>
            </a:pPr>
            <a:r>
              <a:rPr lang="en-GB" sz="1600" spc="-10" dirty="0">
                <a:latin typeface="+mn-lt"/>
                <a:cs typeface="Arial"/>
              </a:rPr>
              <a:t>Pharmacists play a crucial role in ensuring the safety, integrity, and success of clinical trials by actively engaging in various roles and activities (DSMBs membership) and contributing to the advancement of medical research and enhancing patient care outcomes</a:t>
            </a:r>
          </a:p>
          <a:p>
            <a:pPr marL="298450" marR="5080" indent="-285750">
              <a:buSzPct val="116666"/>
              <a:buFont typeface="Calibri"/>
              <a:buChar char="▪"/>
              <a:tabLst>
                <a:tab pos="298450" algn="l"/>
              </a:tabLst>
            </a:pPr>
            <a:endParaRPr lang="en-GB" sz="1600" spc="-10" dirty="0">
              <a:latin typeface="+mn-lt"/>
              <a:cs typeface="Arial"/>
            </a:endParaRPr>
          </a:p>
        </p:txBody>
      </p:sp>
    </p:spTree>
    <p:extLst>
      <p:ext uri="{BB962C8B-B14F-4D97-AF65-F5344CB8AC3E}">
        <p14:creationId xmlns:p14="http://schemas.microsoft.com/office/powerpoint/2010/main" val="1847176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050"/>
            <a:ext cx="5300980" cy="5143500"/>
          </a:xfrm>
          <a:custGeom>
            <a:avLst/>
            <a:gdLst/>
            <a:ahLst/>
            <a:cxnLst/>
            <a:rect l="l" t="t" r="r" b="b"/>
            <a:pathLst>
              <a:path w="5300980" h="5143500">
                <a:moveTo>
                  <a:pt x="5300399" y="0"/>
                </a:moveTo>
                <a:lnTo>
                  <a:pt x="0" y="0"/>
                </a:lnTo>
                <a:lnTo>
                  <a:pt x="0" y="5143500"/>
                </a:lnTo>
                <a:lnTo>
                  <a:pt x="5300399" y="5143500"/>
                </a:lnTo>
                <a:lnTo>
                  <a:pt x="5300399" y="0"/>
                </a:lnTo>
                <a:close/>
              </a:path>
            </a:pathLst>
          </a:custGeom>
          <a:solidFill>
            <a:srgbClr val="4472C4"/>
          </a:solidFill>
        </p:spPr>
        <p:txBody>
          <a:bodyPr wrap="square" lIns="0" tIns="0" rIns="0" bIns="0" rtlCol="0"/>
          <a:lstStyle/>
          <a:p>
            <a:endParaRPr/>
          </a:p>
        </p:txBody>
      </p:sp>
      <p:sp>
        <p:nvSpPr>
          <p:cNvPr id="3" name="object 3"/>
          <p:cNvSpPr txBox="1"/>
          <p:nvPr/>
        </p:nvSpPr>
        <p:spPr>
          <a:xfrm>
            <a:off x="796649" y="2973832"/>
            <a:ext cx="2328545" cy="612140"/>
          </a:xfrm>
          <a:prstGeom prst="rect">
            <a:avLst/>
          </a:prstGeom>
        </p:spPr>
        <p:txBody>
          <a:bodyPr vert="horz" wrap="square" lIns="0" tIns="635" rIns="0" bIns="0" rtlCol="0">
            <a:spAutoFit/>
          </a:bodyPr>
          <a:lstStyle/>
          <a:p>
            <a:pPr>
              <a:lnSpc>
                <a:spcPts val="1200"/>
              </a:lnSpc>
              <a:spcBef>
                <a:spcPts val="5"/>
              </a:spcBef>
            </a:pPr>
            <a:r>
              <a:rPr sz="1000" spc="55" dirty="0">
                <a:solidFill>
                  <a:srgbClr val="FFFFFF"/>
                </a:solidFill>
                <a:latin typeface="Century Gothic"/>
                <a:cs typeface="Century Gothic"/>
              </a:rPr>
              <a:t>CREDITS: </a:t>
            </a:r>
            <a:r>
              <a:rPr sz="1000" spc="80" dirty="0">
                <a:solidFill>
                  <a:srgbClr val="FFFFFF"/>
                </a:solidFill>
                <a:latin typeface="Century Gothic"/>
                <a:cs typeface="Century Gothic"/>
              </a:rPr>
              <a:t>This</a:t>
            </a:r>
            <a:r>
              <a:rPr sz="1000" spc="55" dirty="0">
                <a:solidFill>
                  <a:srgbClr val="FFFFFF"/>
                </a:solidFill>
                <a:latin typeface="Century Gothic"/>
                <a:cs typeface="Century Gothic"/>
              </a:rPr>
              <a:t> </a:t>
            </a:r>
            <a:r>
              <a:rPr sz="1000" dirty="0">
                <a:solidFill>
                  <a:srgbClr val="FFFFFF"/>
                </a:solidFill>
                <a:latin typeface="Century Gothic"/>
                <a:cs typeface="Century Gothic"/>
              </a:rPr>
              <a:t>presentation</a:t>
            </a:r>
            <a:r>
              <a:rPr sz="1000" spc="55" dirty="0">
                <a:solidFill>
                  <a:srgbClr val="FFFFFF"/>
                </a:solidFill>
                <a:latin typeface="Century Gothic"/>
                <a:cs typeface="Century Gothic"/>
              </a:rPr>
              <a:t> </a:t>
            </a:r>
            <a:r>
              <a:rPr sz="1000" spc="-10" dirty="0">
                <a:solidFill>
                  <a:srgbClr val="FFFFFF"/>
                </a:solidFill>
                <a:latin typeface="Century Gothic"/>
                <a:cs typeface="Century Gothic"/>
              </a:rPr>
              <a:t>template </a:t>
            </a:r>
            <a:r>
              <a:rPr sz="1000" dirty="0">
                <a:solidFill>
                  <a:srgbClr val="FFFFFF"/>
                </a:solidFill>
                <a:latin typeface="Century Gothic"/>
                <a:cs typeface="Century Gothic"/>
              </a:rPr>
              <a:t>was</a:t>
            </a:r>
            <a:r>
              <a:rPr sz="1000" spc="10" dirty="0">
                <a:solidFill>
                  <a:srgbClr val="FFFFFF"/>
                </a:solidFill>
                <a:latin typeface="Century Gothic"/>
                <a:cs typeface="Century Gothic"/>
              </a:rPr>
              <a:t> </a:t>
            </a:r>
            <a:r>
              <a:rPr sz="1000" spc="-25" dirty="0">
                <a:solidFill>
                  <a:srgbClr val="FFFFFF"/>
                </a:solidFill>
                <a:latin typeface="Century Gothic"/>
                <a:cs typeface="Century Gothic"/>
              </a:rPr>
              <a:t>created</a:t>
            </a:r>
            <a:r>
              <a:rPr sz="1000" spc="15" dirty="0">
                <a:solidFill>
                  <a:srgbClr val="FFFFFF"/>
                </a:solidFill>
                <a:latin typeface="Century Gothic"/>
                <a:cs typeface="Century Gothic"/>
              </a:rPr>
              <a:t> </a:t>
            </a:r>
            <a:r>
              <a:rPr sz="1000" dirty="0">
                <a:solidFill>
                  <a:srgbClr val="FFFFFF"/>
                </a:solidFill>
                <a:latin typeface="Century Gothic"/>
                <a:cs typeface="Century Gothic"/>
              </a:rPr>
              <a:t>by</a:t>
            </a:r>
            <a:r>
              <a:rPr sz="1000" spc="10" dirty="0">
                <a:solidFill>
                  <a:srgbClr val="FFFFFF"/>
                </a:solidFill>
                <a:latin typeface="Century Gothic"/>
                <a:cs typeface="Century Gothic"/>
              </a:rPr>
              <a:t> </a:t>
            </a:r>
            <a:r>
              <a:rPr sz="1000" dirty="0">
                <a:solidFill>
                  <a:srgbClr val="FFFFFF"/>
                </a:solidFill>
                <a:latin typeface="Century Gothic"/>
                <a:cs typeface="Century Gothic"/>
              </a:rPr>
              <a:t>Slidesgo,</a:t>
            </a:r>
            <a:r>
              <a:rPr sz="1000" spc="15" dirty="0">
                <a:solidFill>
                  <a:srgbClr val="FFFFFF"/>
                </a:solidFill>
                <a:latin typeface="Century Gothic"/>
                <a:cs typeface="Century Gothic"/>
              </a:rPr>
              <a:t> </a:t>
            </a:r>
            <a:r>
              <a:rPr sz="1000" spc="-10" dirty="0">
                <a:solidFill>
                  <a:srgbClr val="FFFFFF"/>
                </a:solidFill>
                <a:latin typeface="Century Gothic"/>
                <a:cs typeface="Century Gothic"/>
              </a:rPr>
              <a:t>including </a:t>
            </a:r>
            <a:r>
              <a:rPr sz="1000" dirty="0">
                <a:solidFill>
                  <a:srgbClr val="FFFFFF"/>
                </a:solidFill>
                <a:latin typeface="Century Gothic"/>
                <a:cs typeface="Century Gothic"/>
              </a:rPr>
              <a:t>icons</a:t>
            </a:r>
            <a:r>
              <a:rPr sz="1000" spc="25" dirty="0">
                <a:solidFill>
                  <a:srgbClr val="FFFFFF"/>
                </a:solidFill>
                <a:latin typeface="Century Gothic"/>
                <a:cs typeface="Century Gothic"/>
              </a:rPr>
              <a:t> </a:t>
            </a:r>
            <a:r>
              <a:rPr sz="1000" dirty="0">
                <a:solidFill>
                  <a:srgbClr val="FFFFFF"/>
                </a:solidFill>
                <a:latin typeface="Century Gothic"/>
                <a:cs typeface="Century Gothic"/>
              </a:rPr>
              <a:t>by</a:t>
            </a:r>
            <a:r>
              <a:rPr sz="1000" spc="30" dirty="0">
                <a:solidFill>
                  <a:srgbClr val="FFFFFF"/>
                </a:solidFill>
                <a:latin typeface="Century Gothic"/>
                <a:cs typeface="Century Gothic"/>
              </a:rPr>
              <a:t> </a:t>
            </a:r>
            <a:r>
              <a:rPr sz="1000" dirty="0">
                <a:solidFill>
                  <a:srgbClr val="FFFFFF"/>
                </a:solidFill>
                <a:latin typeface="Century Gothic"/>
                <a:cs typeface="Century Gothic"/>
              </a:rPr>
              <a:t>Flaticon,</a:t>
            </a:r>
            <a:r>
              <a:rPr sz="1000" spc="30" dirty="0">
                <a:solidFill>
                  <a:srgbClr val="FFFFFF"/>
                </a:solidFill>
                <a:latin typeface="Century Gothic"/>
                <a:cs typeface="Century Gothic"/>
              </a:rPr>
              <a:t> </a:t>
            </a:r>
            <a:r>
              <a:rPr sz="1000" spc="-10" dirty="0">
                <a:solidFill>
                  <a:srgbClr val="FFFFFF"/>
                </a:solidFill>
                <a:latin typeface="Century Gothic"/>
                <a:cs typeface="Century Gothic"/>
              </a:rPr>
              <a:t>and</a:t>
            </a:r>
            <a:r>
              <a:rPr sz="1000" spc="35" dirty="0">
                <a:solidFill>
                  <a:srgbClr val="FFFFFF"/>
                </a:solidFill>
                <a:latin typeface="Century Gothic"/>
                <a:cs typeface="Century Gothic"/>
              </a:rPr>
              <a:t> </a:t>
            </a:r>
            <a:r>
              <a:rPr sz="1000" dirty="0">
                <a:solidFill>
                  <a:srgbClr val="FFFFFF"/>
                </a:solidFill>
                <a:latin typeface="Century Gothic"/>
                <a:cs typeface="Century Gothic"/>
              </a:rPr>
              <a:t>infographics</a:t>
            </a:r>
            <a:r>
              <a:rPr sz="1000" spc="30" dirty="0">
                <a:solidFill>
                  <a:srgbClr val="FFFFFF"/>
                </a:solidFill>
                <a:latin typeface="Century Gothic"/>
                <a:cs typeface="Century Gothic"/>
              </a:rPr>
              <a:t> </a:t>
            </a:r>
            <a:r>
              <a:rPr sz="1000" spc="-50" dirty="0">
                <a:solidFill>
                  <a:srgbClr val="FFFFFF"/>
                </a:solidFill>
                <a:latin typeface="Century Gothic"/>
                <a:cs typeface="Century Gothic"/>
              </a:rPr>
              <a:t>&amp; </a:t>
            </a:r>
            <a:r>
              <a:rPr sz="1000" dirty="0">
                <a:solidFill>
                  <a:srgbClr val="FFFFFF"/>
                </a:solidFill>
                <a:latin typeface="Century Gothic"/>
                <a:cs typeface="Century Gothic"/>
              </a:rPr>
              <a:t>images</a:t>
            </a:r>
            <a:r>
              <a:rPr sz="1000" spc="20" dirty="0">
                <a:solidFill>
                  <a:srgbClr val="FFFFFF"/>
                </a:solidFill>
                <a:latin typeface="Century Gothic"/>
                <a:cs typeface="Century Gothic"/>
              </a:rPr>
              <a:t> </a:t>
            </a:r>
            <a:r>
              <a:rPr sz="1000" dirty="0">
                <a:solidFill>
                  <a:srgbClr val="FFFFFF"/>
                </a:solidFill>
                <a:latin typeface="Century Gothic"/>
                <a:cs typeface="Century Gothic"/>
              </a:rPr>
              <a:t>by</a:t>
            </a:r>
            <a:r>
              <a:rPr sz="1000" spc="20" dirty="0">
                <a:solidFill>
                  <a:srgbClr val="FFFFFF"/>
                </a:solidFill>
                <a:latin typeface="Century Gothic"/>
                <a:cs typeface="Century Gothic"/>
              </a:rPr>
              <a:t> </a:t>
            </a:r>
            <a:r>
              <a:rPr sz="1000" spc="-10" dirty="0">
                <a:solidFill>
                  <a:srgbClr val="FFFFFF"/>
                </a:solidFill>
                <a:latin typeface="Century Gothic"/>
                <a:cs typeface="Century Gothic"/>
              </a:rPr>
              <a:t>Freepik.</a:t>
            </a:r>
            <a:endParaRPr sz="1000">
              <a:latin typeface="Century Gothic"/>
              <a:cs typeface="Century Gothic"/>
            </a:endParaRPr>
          </a:p>
        </p:txBody>
      </p:sp>
      <p:sp>
        <p:nvSpPr>
          <p:cNvPr id="4" name="object 4"/>
          <p:cNvSpPr txBox="1">
            <a:spLocks noGrp="1"/>
          </p:cNvSpPr>
          <p:nvPr>
            <p:ph type="title"/>
          </p:nvPr>
        </p:nvSpPr>
        <p:spPr>
          <a:xfrm>
            <a:off x="475106" y="1198609"/>
            <a:ext cx="3966845" cy="582211"/>
          </a:xfrm>
          <a:prstGeom prst="rect">
            <a:avLst/>
          </a:prstGeom>
        </p:spPr>
        <p:txBody>
          <a:bodyPr vert="horz" wrap="square" lIns="0" tIns="12700" rIns="0" bIns="0" rtlCol="0">
            <a:spAutoFit/>
          </a:bodyPr>
          <a:lstStyle/>
          <a:p>
            <a:pPr algn="ctr">
              <a:lnSpc>
                <a:spcPct val="100000"/>
              </a:lnSpc>
              <a:spcBef>
                <a:spcPts val="10"/>
              </a:spcBef>
            </a:pPr>
            <a:r>
              <a:rPr sz="3700" spc="245" dirty="0">
                <a:solidFill>
                  <a:srgbClr val="FFFFFF"/>
                </a:solidFill>
                <a:latin typeface="+mn-lt"/>
                <a:cs typeface="Century Gothic"/>
              </a:rPr>
              <a:t>Any</a:t>
            </a:r>
            <a:r>
              <a:rPr sz="3700" spc="60" dirty="0">
                <a:solidFill>
                  <a:srgbClr val="FFFFFF"/>
                </a:solidFill>
                <a:latin typeface="+mn-lt"/>
                <a:cs typeface="Century Gothic"/>
              </a:rPr>
              <a:t> </a:t>
            </a:r>
            <a:r>
              <a:rPr sz="3700" spc="229" dirty="0">
                <a:solidFill>
                  <a:srgbClr val="FFFFFF"/>
                </a:solidFill>
                <a:latin typeface="+mn-lt"/>
                <a:cs typeface="Century Gothic"/>
              </a:rPr>
              <a:t>Questions?</a:t>
            </a:r>
            <a:endParaRPr sz="3700" dirty="0">
              <a:latin typeface="+mn-lt"/>
              <a:cs typeface="Century Gothic"/>
            </a:endParaRPr>
          </a:p>
        </p:txBody>
      </p:sp>
      <p:sp>
        <p:nvSpPr>
          <p:cNvPr id="5" name="object 5"/>
          <p:cNvSpPr/>
          <p:nvPr/>
        </p:nvSpPr>
        <p:spPr>
          <a:xfrm>
            <a:off x="500931" y="2987286"/>
            <a:ext cx="3506470" cy="1553210"/>
          </a:xfrm>
          <a:custGeom>
            <a:avLst/>
            <a:gdLst/>
            <a:ahLst/>
            <a:cxnLst/>
            <a:rect l="l" t="t" r="r" b="b"/>
            <a:pathLst>
              <a:path w="3506470" h="1553210">
                <a:moveTo>
                  <a:pt x="3506400" y="0"/>
                </a:moveTo>
                <a:lnTo>
                  <a:pt x="0" y="0"/>
                </a:lnTo>
                <a:lnTo>
                  <a:pt x="0" y="1552799"/>
                </a:lnTo>
                <a:lnTo>
                  <a:pt x="3506400" y="1552799"/>
                </a:lnTo>
                <a:lnTo>
                  <a:pt x="3506400" y="0"/>
                </a:lnTo>
                <a:close/>
              </a:path>
            </a:pathLst>
          </a:custGeom>
          <a:solidFill>
            <a:srgbClr val="4472C4"/>
          </a:solidFill>
        </p:spPr>
        <p:txBody>
          <a:bodyPr wrap="square" lIns="0" tIns="0" rIns="0" bIns="0" rtlCol="0"/>
          <a:lstStyle/>
          <a:p>
            <a:endParaRPr/>
          </a:p>
        </p:txBody>
      </p:sp>
      <p:pic>
        <p:nvPicPr>
          <p:cNvPr id="8" name="Picture 7" descr="A question marks on a white background&#10;&#10;Description automatically generated">
            <a:extLst>
              <a:ext uri="{FF2B5EF4-FFF2-40B4-BE49-F238E27FC236}">
                <a16:creationId xmlns:a16="http://schemas.microsoft.com/office/drawing/2014/main" id="{90FBA418-CA9D-8D0A-F9E0-5A2581E67B1E}"/>
              </a:ext>
            </a:extLst>
          </p:cNvPr>
          <p:cNvPicPr>
            <a:picLocks noChangeAspect="1"/>
          </p:cNvPicPr>
          <p:nvPr/>
        </p:nvPicPr>
        <p:blipFill rotWithShape="1">
          <a:blip r:embed="rId2">
            <a:extLst>
              <a:ext uri="{28A0092B-C50C-407E-A947-70E740481C1C}">
                <a14:useLocalDpi xmlns:a14="http://schemas.microsoft.com/office/drawing/2010/main" val="0"/>
              </a:ext>
            </a:extLst>
          </a:blip>
          <a:srcRect r="54167"/>
          <a:stretch/>
        </p:blipFill>
        <p:spPr>
          <a:xfrm>
            <a:off x="4917057" y="-3235"/>
            <a:ext cx="4191000" cy="5143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p:cNvPr>
          <p:cNvSpPr txBox="1"/>
          <p:nvPr/>
        </p:nvSpPr>
        <p:spPr>
          <a:xfrm>
            <a:off x="1143000" y="4894008"/>
            <a:ext cx="6858000" cy="184666"/>
          </a:xfrm>
          <a:prstGeom prst="rect">
            <a:avLst/>
          </a:prstGeom>
          <a:noFill/>
        </p:spPr>
        <p:txBody>
          <a:bodyPr wrap="square" rtlCol="0">
            <a:spAutoFit/>
          </a:bodyPr>
          <a:lstStyle/>
          <a:p>
            <a:pPr algn="ctr"/>
            <a:r>
              <a:rPr lang="en-US" altLang="ko-KR" sz="600" dirty="0">
                <a:solidFill>
                  <a:schemeClr val="tx1">
                    <a:lumMod val="65000"/>
                    <a:lumOff val="35000"/>
                  </a:schemeClr>
                </a:solidFill>
                <a:latin typeface="Arial" pitchFamily="34" charset="0"/>
                <a:cs typeface="Arial" pitchFamily="34" charset="0"/>
              </a:rPr>
              <a:t>ALLPPT.com _ Free PowerPoint Templates, Diagrams and Charts</a:t>
            </a:r>
            <a:endParaRPr lang="ko-KR" altLang="en-US" sz="600" dirty="0">
              <a:solidFill>
                <a:schemeClr val="tx1">
                  <a:lumMod val="65000"/>
                  <a:lumOff val="35000"/>
                </a:schemeClr>
              </a:solidFill>
              <a:latin typeface="Arial" pitchFamily="34" charset="0"/>
              <a:cs typeface="Arial" pitchFamily="34" charset="0"/>
            </a:endParaRPr>
          </a:p>
        </p:txBody>
      </p:sp>
      <p:sp>
        <p:nvSpPr>
          <p:cNvPr id="2" name="Title 2">
            <a:extLst>
              <a:ext uri="{FF2B5EF4-FFF2-40B4-BE49-F238E27FC236}">
                <a16:creationId xmlns:a16="http://schemas.microsoft.com/office/drawing/2014/main" id="{679BBA45-2DA3-0E56-40E4-171DB5C18D0F}"/>
              </a:ext>
            </a:extLst>
          </p:cNvPr>
          <p:cNvSpPr txBox="1">
            <a:spLocks/>
          </p:cNvSpPr>
          <p:nvPr/>
        </p:nvSpPr>
        <p:spPr>
          <a:xfrm>
            <a:off x="762000" y="361950"/>
            <a:ext cx="7772400" cy="984885"/>
          </a:xfrm>
          <a:prstGeom prst="rect">
            <a:avLst/>
          </a:prstGeom>
        </p:spPr>
        <p:txBody>
          <a:bodyPr/>
          <a:lstStyle>
            <a:lvl1pPr>
              <a:defRPr>
                <a:latin typeface="+mj-lt"/>
                <a:ea typeface="+mj-ea"/>
                <a:cs typeface="+mj-cs"/>
              </a:defRPr>
            </a:lvl1pPr>
          </a:lstStyle>
          <a:p>
            <a:pPr algn="ctr"/>
            <a:endParaRPr lang="en-GB" sz="3200" dirty="0">
              <a:latin typeface="+mn-lt"/>
            </a:endParaRPr>
          </a:p>
        </p:txBody>
      </p:sp>
      <p:sp>
        <p:nvSpPr>
          <p:cNvPr id="3" name="Subtitle 5">
            <a:extLst>
              <a:ext uri="{FF2B5EF4-FFF2-40B4-BE49-F238E27FC236}">
                <a16:creationId xmlns:a16="http://schemas.microsoft.com/office/drawing/2014/main" id="{459D0C82-D11B-640D-9D41-D8E249B2282E}"/>
              </a:ext>
            </a:extLst>
          </p:cNvPr>
          <p:cNvSpPr txBox="1">
            <a:spLocks/>
          </p:cNvSpPr>
          <p:nvPr/>
        </p:nvSpPr>
        <p:spPr>
          <a:xfrm>
            <a:off x="1371600" y="1581150"/>
            <a:ext cx="6400800" cy="61555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GB" sz="2000" b="1" dirty="0">
                <a:solidFill>
                  <a:srgbClr val="C00000"/>
                </a:solidFill>
              </a:rPr>
              <a:t>Ensuring Safety and Integrity in Drug Research and Surveillance</a:t>
            </a:r>
          </a:p>
        </p:txBody>
      </p:sp>
      <p:sp>
        <p:nvSpPr>
          <p:cNvPr id="8" name="TextBox 7">
            <a:extLst>
              <a:ext uri="{FF2B5EF4-FFF2-40B4-BE49-F238E27FC236}">
                <a16:creationId xmlns:a16="http://schemas.microsoft.com/office/drawing/2014/main" id="{A3249772-4EF6-19A9-9622-71A6243CF7D1}"/>
              </a:ext>
            </a:extLst>
          </p:cNvPr>
          <p:cNvSpPr txBox="1"/>
          <p:nvPr/>
        </p:nvSpPr>
        <p:spPr>
          <a:xfrm>
            <a:off x="6858000" y="4552950"/>
            <a:ext cx="2590800" cy="381000"/>
          </a:xfrm>
          <a:prstGeom prst="rect">
            <a:avLst/>
          </a:prstGeom>
          <a:noFill/>
        </p:spPr>
        <p:txBody>
          <a:bodyPr wrap="square" rtlCol="0">
            <a:spAutoFit/>
          </a:bodyPr>
          <a:lstStyle/>
          <a:p>
            <a:pPr algn="ctr"/>
            <a:r>
              <a:rPr lang="en-GB" dirty="0"/>
              <a:t>April 2024</a:t>
            </a:r>
          </a:p>
        </p:txBody>
      </p:sp>
      <p:sp>
        <p:nvSpPr>
          <p:cNvPr id="5" name="TextBox 4">
            <a:extLst>
              <a:ext uri="{FF2B5EF4-FFF2-40B4-BE49-F238E27FC236}">
                <a16:creationId xmlns:a16="http://schemas.microsoft.com/office/drawing/2014/main" id="{BDA86725-B7C2-75A2-C2BB-343FD911250C}"/>
              </a:ext>
            </a:extLst>
          </p:cNvPr>
          <p:cNvSpPr txBox="1"/>
          <p:nvPr/>
        </p:nvSpPr>
        <p:spPr>
          <a:xfrm>
            <a:off x="723181" y="361274"/>
            <a:ext cx="7697637" cy="954107"/>
          </a:xfrm>
          <a:prstGeom prst="rect">
            <a:avLst/>
          </a:prstGeom>
          <a:noFill/>
        </p:spPr>
        <p:txBody>
          <a:bodyPr wrap="square">
            <a:spAutoFit/>
          </a:bodyPr>
          <a:lstStyle/>
          <a:p>
            <a:pPr algn="ctr"/>
            <a:r>
              <a:rPr lang="en-GB" sz="2800" b="1" dirty="0"/>
              <a:t>Good Epidemiological Practices (GEP) and Good Pharmacovigilance Practices (GVP)</a:t>
            </a:r>
          </a:p>
        </p:txBody>
      </p:sp>
    </p:spTree>
    <p:extLst>
      <p:ext uri="{BB962C8B-B14F-4D97-AF65-F5344CB8AC3E}">
        <p14:creationId xmlns:p14="http://schemas.microsoft.com/office/powerpoint/2010/main" val="1941221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A8ACE0-72CE-318D-5C30-9AF15B15667C}"/>
              </a:ext>
            </a:extLst>
          </p:cNvPr>
          <p:cNvSpPr>
            <a:spLocks noGrp="1"/>
          </p:cNvSpPr>
          <p:nvPr>
            <p:ph type="title"/>
          </p:nvPr>
        </p:nvSpPr>
        <p:spPr>
          <a:xfrm>
            <a:off x="457200" y="361950"/>
            <a:ext cx="7755140" cy="307777"/>
          </a:xfrm>
        </p:spPr>
        <p:txBody>
          <a:bodyPr/>
          <a:lstStyle/>
          <a:p>
            <a:r>
              <a:rPr lang="en-GB" dirty="0"/>
              <a:t>Outline </a:t>
            </a:r>
          </a:p>
        </p:txBody>
      </p:sp>
      <p:sp>
        <p:nvSpPr>
          <p:cNvPr id="7" name="TextBox 6">
            <a:extLst>
              <a:ext uri="{FF2B5EF4-FFF2-40B4-BE49-F238E27FC236}">
                <a16:creationId xmlns:a16="http://schemas.microsoft.com/office/drawing/2014/main" id="{A6F9028A-717E-26CE-6725-3A8CAD211369}"/>
              </a:ext>
            </a:extLst>
          </p:cNvPr>
          <p:cNvSpPr txBox="1"/>
          <p:nvPr/>
        </p:nvSpPr>
        <p:spPr>
          <a:xfrm>
            <a:off x="1219200" y="1276350"/>
            <a:ext cx="6858000" cy="2246769"/>
          </a:xfrm>
          <a:prstGeom prst="rect">
            <a:avLst/>
          </a:prstGeom>
          <a:noFill/>
        </p:spPr>
        <p:txBody>
          <a:bodyPr wrap="square">
            <a:spAutoFit/>
          </a:bodyPr>
          <a:lstStyle/>
          <a:p>
            <a:pPr marL="285750" indent="-285750">
              <a:buFont typeface="Arial" panose="020B0604020202020204" pitchFamily="34" charset="0"/>
              <a:buChar char="•"/>
            </a:pPr>
            <a:r>
              <a:rPr lang="en-GB" sz="2000" b="1" dirty="0"/>
              <a:t>Overview of GEP and GVP</a:t>
            </a:r>
          </a:p>
          <a:p>
            <a:pPr marL="285750" indent="-285750">
              <a:buFont typeface="Arial" panose="020B0604020202020204" pitchFamily="34" charset="0"/>
              <a:buChar char="•"/>
            </a:pPr>
            <a:endParaRPr lang="en-GB" sz="2000" dirty="0"/>
          </a:p>
          <a:p>
            <a:pPr marL="982663" lvl="1" indent="-266700">
              <a:buFont typeface="Arial" panose="020B0604020202020204" pitchFamily="34" charset="0"/>
              <a:buChar char="•"/>
            </a:pPr>
            <a:r>
              <a:rPr lang="en-GB" sz="2000" dirty="0"/>
              <a:t>Their Importance in drug research and surveillance</a:t>
            </a:r>
          </a:p>
          <a:p>
            <a:pPr marL="982663" lvl="1" indent="-266700">
              <a:buFont typeface="Arial" panose="020B0604020202020204" pitchFamily="34" charset="0"/>
              <a:buChar char="•"/>
            </a:pPr>
            <a:r>
              <a:rPr lang="en-GB" sz="2000" dirty="0"/>
              <a:t> SFDA and ISPE guidelines </a:t>
            </a:r>
          </a:p>
          <a:p>
            <a:pPr marL="982663" lvl="1" indent="-266700">
              <a:buFont typeface="Arial" panose="020B0604020202020204" pitchFamily="34" charset="0"/>
              <a:buChar char="•"/>
            </a:pPr>
            <a:r>
              <a:rPr lang="en-GB" sz="2000" dirty="0"/>
              <a:t>Integrating GEP and GVP </a:t>
            </a:r>
          </a:p>
          <a:p>
            <a:pPr marL="982663" lvl="1" indent="-266700">
              <a:buFont typeface="Arial" panose="020B0604020202020204" pitchFamily="34" charset="0"/>
              <a:buChar char="•"/>
            </a:pPr>
            <a:r>
              <a:rPr lang="en-GB" sz="2000" dirty="0"/>
              <a:t>Challenges of implementation</a:t>
            </a:r>
          </a:p>
        </p:txBody>
      </p:sp>
    </p:spTree>
    <p:extLst>
      <p:ext uri="{BB962C8B-B14F-4D97-AF65-F5344CB8AC3E}">
        <p14:creationId xmlns:p14="http://schemas.microsoft.com/office/powerpoint/2010/main" val="891763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DC33DAE-1139-51DB-CF14-576C2C747E4D}"/>
              </a:ext>
            </a:extLst>
          </p:cNvPr>
          <p:cNvSpPr txBox="1"/>
          <p:nvPr/>
        </p:nvSpPr>
        <p:spPr>
          <a:xfrm>
            <a:off x="694430" y="1352550"/>
            <a:ext cx="7611370" cy="2862322"/>
          </a:xfrm>
          <a:prstGeom prst="rect">
            <a:avLst/>
          </a:prstGeom>
          <a:noFill/>
        </p:spPr>
        <p:txBody>
          <a:bodyPr wrap="square">
            <a:spAutoFit/>
          </a:bodyPr>
          <a:lstStyle/>
          <a:p>
            <a:pPr marL="342900" indent="-342900" algn="just">
              <a:buFont typeface="Arial" panose="020B0604020202020204" pitchFamily="34" charset="0"/>
              <a:buChar char="•"/>
            </a:pPr>
            <a:r>
              <a:rPr lang="en-GB" dirty="0">
                <a:latin typeface="+mn-lt"/>
              </a:rPr>
              <a:t>Refers to a set of principles and guidelines that govern the conduct of epidemiological studies aimed at investigating the distribution and determinants of health-related outcomes in human populations.</a:t>
            </a:r>
          </a:p>
          <a:p>
            <a:pPr marL="342900" indent="-342900" algn="just">
              <a:buFont typeface="Arial" panose="020B0604020202020204" pitchFamily="34" charset="0"/>
              <a:buChar char="•"/>
            </a:pPr>
            <a:endParaRPr lang="en-GB" dirty="0">
              <a:latin typeface="+mn-lt"/>
            </a:endParaRPr>
          </a:p>
          <a:p>
            <a:pPr marL="342900" indent="-342900" algn="just">
              <a:buFont typeface="Arial" panose="020B0604020202020204" pitchFamily="34" charset="0"/>
              <a:buChar char="•"/>
            </a:pPr>
            <a:r>
              <a:rPr lang="en-GB" dirty="0">
                <a:latin typeface="+mn-lt"/>
              </a:rPr>
              <a:t>It aims to ensure the validity, reliability, and ethical conduct of epidemiological research, ultimately contributing to evidence-based decision-making in healthcare,</a:t>
            </a:r>
          </a:p>
          <a:p>
            <a:pPr marL="1346200" lvl="1" indent="-363538" algn="just">
              <a:buFont typeface="Wingdings" panose="05000000000000000000" pitchFamily="2" charset="2"/>
              <a:buChar char="ü"/>
            </a:pPr>
            <a:r>
              <a:rPr lang="en-GB" dirty="0">
                <a:latin typeface="+mn-lt"/>
              </a:rPr>
              <a:t>by emphasizing transparency, methodological rigor, and adherence to regulatory standards in epidemiological investigations.</a:t>
            </a:r>
          </a:p>
        </p:txBody>
      </p:sp>
      <p:sp>
        <p:nvSpPr>
          <p:cNvPr id="10" name="Title 9">
            <a:extLst>
              <a:ext uri="{FF2B5EF4-FFF2-40B4-BE49-F238E27FC236}">
                <a16:creationId xmlns:a16="http://schemas.microsoft.com/office/drawing/2014/main" id="{4AC82EF2-E8B8-4824-BA78-85B6398DFE2C}"/>
              </a:ext>
            </a:extLst>
          </p:cNvPr>
          <p:cNvSpPr>
            <a:spLocks noGrp="1"/>
          </p:cNvSpPr>
          <p:nvPr>
            <p:ph type="title"/>
          </p:nvPr>
        </p:nvSpPr>
        <p:spPr>
          <a:xfrm>
            <a:off x="609600" y="285750"/>
            <a:ext cx="7755140" cy="369332"/>
          </a:xfrm>
        </p:spPr>
        <p:txBody>
          <a:bodyPr/>
          <a:lstStyle/>
          <a:p>
            <a:pPr algn="ctr"/>
            <a:r>
              <a:rPr lang="en-GB" sz="2400" dirty="0">
                <a:solidFill>
                  <a:srgbClr val="0070C0"/>
                </a:solidFill>
              </a:rPr>
              <a:t>Good Epidemiological Practices (GEP)</a:t>
            </a:r>
          </a:p>
        </p:txBody>
      </p:sp>
    </p:spTree>
    <p:extLst>
      <p:ext uri="{BB962C8B-B14F-4D97-AF65-F5344CB8AC3E}">
        <p14:creationId xmlns:p14="http://schemas.microsoft.com/office/powerpoint/2010/main" val="173576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008B9A-E987-3A2F-B832-F22244FBAB0B}"/>
              </a:ext>
            </a:extLst>
          </p:cNvPr>
          <p:cNvSpPr txBox="1"/>
          <p:nvPr/>
        </p:nvSpPr>
        <p:spPr>
          <a:xfrm>
            <a:off x="762000" y="1352550"/>
            <a:ext cx="7543800" cy="369332"/>
          </a:xfrm>
          <a:prstGeom prst="rect">
            <a:avLst/>
          </a:prstGeom>
          <a:noFill/>
        </p:spPr>
        <p:txBody>
          <a:bodyPr wrap="square">
            <a:spAutoFit/>
          </a:bodyPr>
          <a:lstStyle/>
          <a:p>
            <a:pPr algn="just"/>
            <a:endParaRPr lang="en-GB" b="0" i="0" dirty="0">
              <a:solidFill>
                <a:srgbClr val="0D0D0D"/>
              </a:solidFill>
              <a:effectLst/>
              <a:highlight>
                <a:srgbClr val="FFFFFF"/>
              </a:highlight>
              <a:latin typeface="Söhne"/>
            </a:endParaRPr>
          </a:p>
        </p:txBody>
      </p:sp>
      <p:sp>
        <p:nvSpPr>
          <p:cNvPr id="3" name="TextBox 2">
            <a:extLst>
              <a:ext uri="{FF2B5EF4-FFF2-40B4-BE49-F238E27FC236}">
                <a16:creationId xmlns:a16="http://schemas.microsoft.com/office/drawing/2014/main" id="{353DFEC7-993C-0873-BFBC-8EA2F86F9D64}"/>
              </a:ext>
            </a:extLst>
          </p:cNvPr>
          <p:cNvSpPr txBox="1"/>
          <p:nvPr/>
        </p:nvSpPr>
        <p:spPr>
          <a:xfrm>
            <a:off x="609600" y="1352550"/>
            <a:ext cx="7772400" cy="2308324"/>
          </a:xfrm>
          <a:prstGeom prst="rect">
            <a:avLst/>
          </a:prstGeom>
          <a:noFill/>
        </p:spPr>
        <p:txBody>
          <a:bodyPr wrap="square">
            <a:spAutoFit/>
          </a:bodyPr>
          <a:lstStyle/>
          <a:p>
            <a:pPr marL="285750" indent="-285750" algn="just">
              <a:buFont typeface="Arial" panose="020B0604020202020204" pitchFamily="34" charset="0"/>
              <a:buChar char="•"/>
            </a:pPr>
            <a:r>
              <a:rPr lang="en-GB" dirty="0">
                <a:latin typeface="+mn-lt"/>
              </a:rPr>
              <a:t>GEP provides a framework for designing, conducting, </a:t>
            </a:r>
            <a:r>
              <a:rPr lang="en-GB" dirty="0" err="1">
                <a:latin typeface="+mn-lt"/>
              </a:rPr>
              <a:t>analyzing</a:t>
            </a:r>
            <a:r>
              <a:rPr lang="en-GB" dirty="0">
                <a:latin typeface="+mn-lt"/>
              </a:rPr>
              <a:t>, and reporting epidemiological research studies, including cohort studies, case-control studies, and surveillance studies.</a:t>
            </a:r>
          </a:p>
          <a:p>
            <a:pPr marL="285750" indent="-285750" algn="just">
              <a:buFont typeface="Arial" panose="020B0604020202020204" pitchFamily="34" charset="0"/>
              <a:buChar char="•"/>
            </a:pPr>
            <a:endParaRPr lang="en-GB" dirty="0">
              <a:latin typeface="+mn-lt"/>
            </a:endParaRPr>
          </a:p>
          <a:p>
            <a:pPr marL="285750" indent="-285750" algn="just">
              <a:buFont typeface="Arial" panose="020B0604020202020204" pitchFamily="34" charset="0"/>
              <a:buChar char="•"/>
            </a:pPr>
            <a:r>
              <a:rPr lang="en-GB" b="1" dirty="0">
                <a:solidFill>
                  <a:srgbClr val="C00000"/>
                </a:solidFill>
                <a:latin typeface="+mn-lt"/>
              </a:rPr>
              <a:t>The Saudi Food and Drug Authority (SFDA) and International Society for Pharmacoepidemiology (ISPE) </a:t>
            </a:r>
            <a:r>
              <a:rPr lang="en-GB" dirty="0">
                <a:latin typeface="+mn-lt"/>
              </a:rPr>
              <a:t>has established guidelines to promote the adoption of GEP principles in epidemiological research ensuring the quality and credibility of study findings.</a:t>
            </a:r>
          </a:p>
        </p:txBody>
      </p:sp>
      <p:sp>
        <p:nvSpPr>
          <p:cNvPr id="5" name="TextBox 4">
            <a:extLst>
              <a:ext uri="{FF2B5EF4-FFF2-40B4-BE49-F238E27FC236}">
                <a16:creationId xmlns:a16="http://schemas.microsoft.com/office/drawing/2014/main" id="{160CEFEB-26D4-FCE9-2638-2E55100C8FD6}"/>
              </a:ext>
            </a:extLst>
          </p:cNvPr>
          <p:cNvSpPr txBox="1"/>
          <p:nvPr/>
        </p:nvSpPr>
        <p:spPr>
          <a:xfrm>
            <a:off x="228600" y="285750"/>
            <a:ext cx="4572000" cy="369332"/>
          </a:xfrm>
          <a:prstGeom prst="rect">
            <a:avLst/>
          </a:prstGeom>
          <a:noFill/>
        </p:spPr>
        <p:txBody>
          <a:bodyPr wrap="square">
            <a:spAutoFit/>
          </a:bodyPr>
          <a:lstStyle/>
          <a:p>
            <a:r>
              <a:rPr lang="en-GB" b="1" dirty="0">
                <a:solidFill>
                  <a:srgbClr val="0070C0"/>
                </a:solidFill>
              </a:rPr>
              <a:t>Good Epidemiological Practices (GEP)</a:t>
            </a:r>
          </a:p>
        </p:txBody>
      </p:sp>
    </p:spTree>
    <p:extLst>
      <p:ext uri="{BB962C8B-B14F-4D97-AF65-F5344CB8AC3E}">
        <p14:creationId xmlns:p14="http://schemas.microsoft.com/office/powerpoint/2010/main" val="31813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75CA-BD08-D77D-C000-26D4A37208DA}"/>
              </a:ext>
            </a:extLst>
          </p:cNvPr>
          <p:cNvSpPr>
            <a:spLocks noGrp="1"/>
          </p:cNvSpPr>
          <p:nvPr>
            <p:ph type="title"/>
          </p:nvPr>
        </p:nvSpPr>
        <p:spPr>
          <a:xfrm>
            <a:off x="762000" y="285750"/>
            <a:ext cx="7755140" cy="369332"/>
          </a:xfrm>
        </p:spPr>
        <p:txBody>
          <a:bodyPr/>
          <a:lstStyle/>
          <a:p>
            <a:pPr algn="ctr"/>
            <a:r>
              <a:rPr lang="en-GB" sz="2400" dirty="0">
                <a:solidFill>
                  <a:srgbClr val="C00000"/>
                </a:solidFill>
                <a:latin typeface="+mn-lt"/>
              </a:rPr>
              <a:t>SFDA Guidelines on Good Epidemiological Practices (GEP)</a:t>
            </a:r>
          </a:p>
        </p:txBody>
      </p:sp>
      <p:sp>
        <p:nvSpPr>
          <p:cNvPr id="3" name="Text Placeholder 2">
            <a:extLst>
              <a:ext uri="{FF2B5EF4-FFF2-40B4-BE49-F238E27FC236}">
                <a16:creationId xmlns:a16="http://schemas.microsoft.com/office/drawing/2014/main" id="{B351AAF9-7152-758A-6027-C243434CFDBA}"/>
              </a:ext>
            </a:extLst>
          </p:cNvPr>
          <p:cNvSpPr>
            <a:spLocks noGrp="1"/>
          </p:cNvSpPr>
          <p:nvPr>
            <p:ph type="body" idx="1"/>
          </p:nvPr>
        </p:nvSpPr>
        <p:spPr>
          <a:xfrm>
            <a:off x="849255" y="1123950"/>
            <a:ext cx="7580630" cy="3276600"/>
          </a:xfrm>
        </p:spPr>
        <p:txBody>
          <a:bodyPr/>
          <a:lstStyle/>
          <a:p>
            <a:pPr marL="285750" indent="-285750">
              <a:buFont typeface="Wingdings" panose="05000000000000000000" pitchFamily="2" charset="2"/>
              <a:buChar char="v"/>
            </a:pPr>
            <a:r>
              <a:rPr lang="en-GB" sz="1600" b="0" dirty="0">
                <a:solidFill>
                  <a:schemeClr val="tx1"/>
                </a:solidFill>
                <a:latin typeface="+mn-lt"/>
              </a:rPr>
              <a:t>The SFDA Guidelines on GEP aim to establish standards and principles for the conduct of epidemiological research in Saudi Arabia.</a:t>
            </a:r>
          </a:p>
          <a:p>
            <a:pPr marL="285750" indent="-285750">
              <a:buFont typeface="Wingdings" panose="05000000000000000000" pitchFamily="2" charset="2"/>
              <a:buChar char="v"/>
            </a:pPr>
            <a:endParaRPr lang="en-GB" sz="1600" b="0" dirty="0">
              <a:solidFill>
                <a:schemeClr val="tx1"/>
              </a:solidFill>
              <a:latin typeface="+mn-lt"/>
            </a:endParaRPr>
          </a:p>
          <a:p>
            <a:pPr marL="285750" indent="-285750">
              <a:buFont typeface="Wingdings" panose="05000000000000000000" pitchFamily="2" charset="2"/>
              <a:buChar char="v"/>
            </a:pPr>
            <a:r>
              <a:rPr lang="en-GB" sz="1600" b="0" dirty="0">
                <a:solidFill>
                  <a:schemeClr val="tx1"/>
                </a:solidFill>
                <a:latin typeface="+mn-lt"/>
              </a:rPr>
              <a:t>The guidelines apply to all epidemiological studies conducted within the country's jurisdiction, including </a:t>
            </a:r>
            <a:r>
              <a:rPr lang="en-GB" sz="1600" b="0" u="sng" dirty="0">
                <a:solidFill>
                  <a:schemeClr val="tx1"/>
                </a:solidFill>
                <a:latin typeface="+mn-lt"/>
              </a:rPr>
              <a:t>observational studies, cohort studies, case-control studies, and surveillance studies.</a:t>
            </a:r>
          </a:p>
          <a:p>
            <a:pPr marL="285750" indent="-285750">
              <a:buFont typeface="Wingdings" panose="05000000000000000000" pitchFamily="2" charset="2"/>
              <a:buChar char="v"/>
            </a:pPr>
            <a:endParaRPr lang="en-GB" sz="1600" b="0" dirty="0">
              <a:solidFill>
                <a:schemeClr val="tx1"/>
              </a:solidFill>
              <a:latin typeface="+mn-lt"/>
            </a:endParaRPr>
          </a:p>
          <a:p>
            <a:pPr marL="285750" indent="-285750">
              <a:buFont typeface="Wingdings" panose="05000000000000000000" pitchFamily="2" charset="2"/>
              <a:buChar char="v"/>
            </a:pPr>
            <a:r>
              <a:rPr lang="en-GB" sz="1600" b="0" dirty="0">
                <a:solidFill>
                  <a:schemeClr val="tx1"/>
                </a:solidFill>
                <a:latin typeface="+mn-lt"/>
              </a:rPr>
              <a:t>The guidelines emphasize the importance of selecting appropriate study designs and methodologies to address specific research questions.</a:t>
            </a:r>
          </a:p>
          <a:p>
            <a:pPr marL="285750" indent="-285750">
              <a:buFont typeface="Wingdings" panose="05000000000000000000" pitchFamily="2" charset="2"/>
              <a:buChar char="v"/>
            </a:pPr>
            <a:endParaRPr lang="en-GB" sz="1600" b="0" dirty="0">
              <a:solidFill>
                <a:schemeClr val="tx1"/>
              </a:solidFill>
              <a:latin typeface="+mn-lt"/>
            </a:endParaRPr>
          </a:p>
          <a:p>
            <a:pPr marL="285750" indent="-285750">
              <a:buFont typeface="Wingdings" panose="05000000000000000000" pitchFamily="2" charset="2"/>
              <a:buChar char="v"/>
            </a:pPr>
            <a:r>
              <a:rPr lang="en-GB" sz="1600" b="0" dirty="0">
                <a:solidFill>
                  <a:schemeClr val="tx1"/>
                </a:solidFill>
                <a:latin typeface="+mn-lt"/>
              </a:rPr>
              <a:t>Researchers are encouraged to employ rigorous methods for data collection, analysis, and interpretation, ensuring the validity and reliability of study findings.</a:t>
            </a:r>
          </a:p>
        </p:txBody>
      </p:sp>
    </p:spTree>
    <p:extLst>
      <p:ext uri="{BB962C8B-B14F-4D97-AF65-F5344CB8AC3E}">
        <p14:creationId xmlns:p14="http://schemas.microsoft.com/office/powerpoint/2010/main" val="410581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66">
            <a:extLst>
              <a:ext uri="{FF2B5EF4-FFF2-40B4-BE49-F238E27FC236}">
                <a16:creationId xmlns:a16="http://schemas.microsoft.com/office/drawing/2014/main" id="{0938E795-F2E3-E44A-B2C6-11A6DCD0CCFE}"/>
              </a:ext>
            </a:extLst>
          </p:cNvPr>
          <p:cNvSpPr>
            <a:spLocks noChangeArrowheads="1"/>
          </p:cNvSpPr>
          <p:nvPr/>
        </p:nvSpPr>
        <p:spPr bwMode="auto">
          <a:xfrm>
            <a:off x="2545065" y="1064494"/>
            <a:ext cx="4053869" cy="379020"/>
          </a:xfrm>
          <a:prstGeom prst="roundRect">
            <a:avLst>
              <a:gd name="adj" fmla="val 50000"/>
            </a:avLst>
          </a:prstGeom>
          <a:solidFill>
            <a:schemeClr val="accent6">
              <a:alpha val="20000"/>
            </a:schemeClr>
          </a:solidFill>
          <a:ln>
            <a:noFill/>
          </a:ln>
          <a:effectLst/>
        </p:spPr>
        <p:txBody>
          <a:bodyPr wrap="none" anchor="ctr"/>
          <a:lstStyle/>
          <a:p>
            <a:endParaRPr lang="en-US" sz="1350" dirty="0">
              <a:latin typeface="Poppins" pitchFamily="2" charset="77"/>
            </a:endParaRPr>
          </a:p>
        </p:txBody>
      </p:sp>
      <p:sp>
        <p:nvSpPr>
          <p:cNvPr id="16" name="Freeform 99">
            <a:extLst>
              <a:ext uri="{FF2B5EF4-FFF2-40B4-BE49-F238E27FC236}">
                <a16:creationId xmlns:a16="http://schemas.microsoft.com/office/drawing/2014/main" id="{78A581B7-B2BC-C640-8B22-AA1FE13806F8}"/>
              </a:ext>
            </a:extLst>
          </p:cNvPr>
          <p:cNvSpPr>
            <a:spLocks noChangeArrowheads="1"/>
          </p:cNvSpPr>
          <p:nvPr/>
        </p:nvSpPr>
        <p:spPr bwMode="auto">
          <a:xfrm>
            <a:off x="958948" y="1612047"/>
            <a:ext cx="1116462" cy="1318331"/>
          </a:xfrm>
          <a:prstGeom prst="round2SameRect">
            <a:avLst>
              <a:gd name="adj1" fmla="val 50000"/>
              <a:gd name="adj2" fmla="val 0"/>
            </a:avLst>
          </a:prstGeom>
          <a:solidFill>
            <a:schemeClr val="accent1"/>
          </a:solidFill>
          <a:ln>
            <a:noFill/>
          </a:ln>
          <a:effectLst/>
        </p:spPr>
        <p:txBody>
          <a:bodyPr wrap="none" anchor="ctr"/>
          <a:lstStyle/>
          <a:p>
            <a:endParaRPr lang="en-US" sz="1350" dirty="0">
              <a:latin typeface="Poppins" pitchFamily="2" charset="77"/>
            </a:endParaRPr>
          </a:p>
        </p:txBody>
      </p:sp>
      <p:sp>
        <p:nvSpPr>
          <p:cNvPr id="17" name="Freeform 16">
            <a:extLst>
              <a:ext uri="{FF2B5EF4-FFF2-40B4-BE49-F238E27FC236}">
                <a16:creationId xmlns:a16="http://schemas.microsoft.com/office/drawing/2014/main" id="{B930EC67-7EB9-9442-963D-9F311C670530}"/>
              </a:ext>
            </a:extLst>
          </p:cNvPr>
          <p:cNvSpPr>
            <a:spLocks noChangeArrowheads="1"/>
          </p:cNvSpPr>
          <p:nvPr/>
        </p:nvSpPr>
        <p:spPr bwMode="auto">
          <a:xfrm>
            <a:off x="1206219" y="2005968"/>
            <a:ext cx="619561" cy="621621"/>
          </a:xfrm>
          <a:custGeom>
            <a:avLst/>
            <a:gdLst>
              <a:gd name="connsiteX0" fmla="*/ 825458 w 1652162"/>
              <a:gd name="connsiteY0" fmla="*/ 732664 h 1657657"/>
              <a:gd name="connsiteX1" fmla="*/ 727170 w 1652162"/>
              <a:gd name="connsiteY1" fmla="*/ 830953 h 1657657"/>
              <a:gd name="connsiteX2" fmla="*/ 825458 w 1652162"/>
              <a:gd name="connsiteY2" fmla="*/ 930485 h 1657657"/>
              <a:gd name="connsiteX3" fmla="*/ 924991 w 1652162"/>
              <a:gd name="connsiteY3" fmla="*/ 830953 h 1657657"/>
              <a:gd name="connsiteX4" fmla="*/ 825458 w 1652162"/>
              <a:gd name="connsiteY4" fmla="*/ 732664 h 1657657"/>
              <a:gd name="connsiteX5" fmla="*/ 825458 w 1652162"/>
              <a:gd name="connsiteY5" fmla="*/ 686630 h 1657657"/>
              <a:gd name="connsiteX6" fmla="*/ 971025 w 1652162"/>
              <a:gd name="connsiteY6" fmla="*/ 830953 h 1657657"/>
              <a:gd name="connsiteX7" fmla="*/ 825458 w 1652162"/>
              <a:gd name="connsiteY7" fmla="*/ 976519 h 1657657"/>
              <a:gd name="connsiteX8" fmla="*/ 681136 w 1652162"/>
              <a:gd name="connsiteY8" fmla="*/ 830953 h 1657657"/>
              <a:gd name="connsiteX9" fmla="*/ 825458 w 1652162"/>
              <a:gd name="connsiteY9" fmla="*/ 686630 h 1657657"/>
              <a:gd name="connsiteX10" fmla="*/ 58531 w 1652162"/>
              <a:gd name="connsiteY10" fmla="*/ 318598 h 1657657"/>
              <a:gd name="connsiteX11" fmla="*/ 204237 w 1652162"/>
              <a:gd name="connsiteY11" fmla="*/ 318598 h 1657657"/>
              <a:gd name="connsiteX12" fmla="*/ 227899 w 1652162"/>
              <a:gd name="connsiteY12" fmla="*/ 340999 h 1657657"/>
              <a:gd name="connsiteX13" fmla="*/ 227899 w 1652162"/>
              <a:gd name="connsiteY13" fmla="*/ 487847 h 1657657"/>
              <a:gd name="connsiteX14" fmla="*/ 204237 w 1652162"/>
              <a:gd name="connsiteY14" fmla="*/ 510248 h 1657657"/>
              <a:gd name="connsiteX15" fmla="*/ 181821 w 1652162"/>
              <a:gd name="connsiteY15" fmla="*/ 487847 h 1657657"/>
              <a:gd name="connsiteX16" fmla="*/ 181821 w 1652162"/>
              <a:gd name="connsiteY16" fmla="*/ 388289 h 1657657"/>
              <a:gd name="connsiteX17" fmla="*/ 46078 w 1652162"/>
              <a:gd name="connsiteY17" fmla="*/ 828835 h 1657657"/>
              <a:gd name="connsiteX18" fmla="*/ 828157 w 1652162"/>
              <a:gd name="connsiteY18" fmla="*/ 1611612 h 1657657"/>
              <a:gd name="connsiteX19" fmla="*/ 1374864 w 1652162"/>
              <a:gd name="connsiteY19" fmla="*/ 1390095 h 1657657"/>
              <a:gd name="connsiteX20" fmla="*/ 1405998 w 1652162"/>
              <a:gd name="connsiteY20" fmla="*/ 1391339 h 1657657"/>
              <a:gd name="connsiteX21" fmla="*/ 1405998 w 1652162"/>
              <a:gd name="connsiteY21" fmla="*/ 1422451 h 1657657"/>
              <a:gd name="connsiteX22" fmla="*/ 828157 w 1652162"/>
              <a:gd name="connsiteY22" fmla="*/ 1657657 h 1657657"/>
              <a:gd name="connsiteX23" fmla="*/ 0 w 1652162"/>
              <a:gd name="connsiteY23" fmla="*/ 828835 h 1657657"/>
              <a:gd name="connsiteX24" fmla="*/ 143215 w 1652162"/>
              <a:gd name="connsiteY24" fmla="*/ 364644 h 1657657"/>
              <a:gd name="connsiteX25" fmla="*/ 58531 w 1652162"/>
              <a:gd name="connsiteY25" fmla="*/ 364644 h 1657657"/>
              <a:gd name="connsiteX26" fmla="*/ 36115 w 1652162"/>
              <a:gd name="connsiteY26" fmla="*/ 340999 h 1657657"/>
              <a:gd name="connsiteX27" fmla="*/ 58531 w 1652162"/>
              <a:gd name="connsiteY27" fmla="*/ 318598 h 1657657"/>
              <a:gd name="connsiteX28" fmla="*/ 803318 w 1652162"/>
              <a:gd name="connsiteY28" fmla="*/ 264612 h 1657657"/>
              <a:gd name="connsiteX29" fmla="*/ 778431 w 1652162"/>
              <a:gd name="connsiteY29" fmla="*/ 284562 h 1657657"/>
              <a:gd name="connsiteX30" fmla="*/ 767232 w 1652162"/>
              <a:gd name="connsiteY30" fmla="*/ 346907 h 1657657"/>
              <a:gd name="connsiteX31" fmla="*/ 716214 w 1652162"/>
              <a:gd name="connsiteY31" fmla="*/ 401770 h 1657657"/>
              <a:gd name="connsiteX32" fmla="*/ 605467 w 1652162"/>
              <a:gd name="connsiteY32" fmla="*/ 446658 h 1657657"/>
              <a:gd name="connsiteX33" fmla="*/ 532051 w 1652162"/>
              <a:gd name="connsiteY33" fmla="*/ 444164 h 1657657"/>
              <a:gd name="connsiteX34" fmla="*/ 479789 w 1652162"/>
              <a:gd name="connsiteY34" fmla="*/ 409251 h 1657657"/>
              <a:gd name="connsiteX35" fmla="*/ 448680 w 1652162"/>
              <a:gd name="connsiteY35" fmla="*/ 411745 h 1657657"/>
              <a:gd name="connsiteX36" fmla="*/ 412594 w 1652162"/>
              <a:gd name="connsiteY36" fmla="*/ 447905 h 1657657"/>
              <a:gd name="connsiteX37" fmla="*/ 410106 w 1652162"/>
              <a:gd name="connsiteY37" fmla="*/ 479077 h 1657657"/>
              <a:gd name="connsiteX38" fmla="*/ 446192 w 1652162"/>
              <a:gd name="connsiteY38" fmla="*/ 531446 h 1657657"/>
              <a:gd name="connsiteX39" fmla="*/ 447436 w 1652162"/>
              <a:gd name="connsiteY39" fmla="*/ 606259 h 1657657"/>
              <a:gd name="connsiteX40" fmla="*/ 402640 w 1652162"/>
              <a:gd name="connsiteY40" fmla="*/ 715985 h 1657657"/>
              <a:gd name="connsiteX41" fmla="*/ 347888 w 1652162"/>
              <a:gd name="connsiteY41" fmla="*/ 767108 h 1657657"/>
              <a:gd name="connsiteX42" fmla="*/ 285671 w 1652162"/>
              <a:gd name="connsiteY42" fmla="*/ 779577 h 1657657"/>
              <a:gd name="connsiteX43" fmla="*/ 265762 w 1652162"/>
              <a:gd name="connsiteY43" fmla="*/ 803268 h 1657657"/>
              <a:gd name="connsiteX44" fmla="*/ 265762 w 1652162"/>
              <a:gd name="connsiteY44" fmla="*/ 853143 h 1657657"/>
              <a:gd name="connsiteX45" fmla="*/ 285671 w 1652162"/>
              <a:gd name="connsiteY45" fmla="*/ 878081 h 1657657"/>
              <a:gd name="connsiteX46" fmla="*/ 347888 w 1652162"/>
              <a:gd name="connsiteY46" fmla="*/ 889303 h 1657657"/>
              <a:gd name="connsiteX47" fmla="*/ 402640 w 1652162"/>
              <a:gd name="connsiteY47" fmla="*/ 940425 h 1657657"/>
              <a:gd name="connsiteX48" fmla="*/ 447436 w 1652162"/>
              <a:gd name="connsiteY48" fmla="*/ 1051398 h 1657657"/>
              <a:gd name="connsiteX49" fmla="*/ 446192 w 1652162"/>
              <a:gd name="connsiteY49" fmla="*/ 1126211 h 1657657"/>
              <a:gd name="connsiteX50" fmla="*/ 410106 w 1652162"/>
              <a:gd name="connsiteY50" fmla="*/ 1178581 h 1657657"/>
              <a:gd name="connsiteX51" fmla="*/ 412594 w 1652162"/>
              <a:gd name="connsiteY51" fmla="*/ 1208506 h 1657657"/>
              <a:gd name="connsiteX52" fmla="*/ 448680 w 1652162"/>
              <a:gd name="connsiteY52" fmla="*/ 1244666 h 1657657"/>
              <a:gd name="connsiteX53" fmla="*/ 479789 w 1652162"/>
              <a:gd name="connsiteY53" fmla="*/ 1248406 h 1657657"/>
              <a:gd name="connsiteX54" fmla="*/ 532051 w 1652162"/>
              <a:gd name="connsiteY54" fmla="*/ 1212247 h 1657657"/>
              <a:gd name="connsiteX55" fmla="*/ 570626 w 1652162"/>
              <a:gd name="connsiteY55" fmla="*/ 1201025 h 1657657"/>
              <a:gd name="connsiteX56" fmla="*/ 605467 w 1652162"/>
              <a:gd name="connsiteY56" fmla="*/ 1209753 h 1657657"/>
              <a:gd name="connsiteX57" fmla="*/ 716214 w 1652162"/>
              <a:gd name="connsiteY57" fmla="*/ 1255888 h 1657657"/>
              <a:gd name="connsiteX58" fmla="*/ 767232 w 1652162"/>
              <a:gd name="connsiteY58" fmla="*/ 1310751 h 1657657"/>
              <a:gd name="connsiteX59" fmla="*/ 778431 w 1652162"/>
              <a:gd name="connsiteY59" fmla="*/ 1371848 h 1657657"/>
              <a:gd name="connsiteX60" fmla="*/ 803318 w 1652162"/>
              <a:gd name="connsiteY60" fmla="*/ 1391798 h 1657657"/>
              <a:gd name="connsiteX61" fmla="*/ 854336 w 1652162"/>
              <a:gd name="connsiteY61" fmla="*/ 1391798 h 1657657"/>
              <a:gd name="connsiteX62" fmla="*/ 877979 w 1652162"/>
              <a:gd name="connsiteY62" fmla="*/ 1371848 h 1657657"/>
              <a:gd name="connsiteX63" fmla="*/ 890422 w 1652162"/>
              <a:gd name="connsiteY63" fmla="*/ 1310751 h 1657657"/>
              <a:gd name="connsiteX64" fmla="*/ 940196 w 1652162"/>
              <a:gd name="connsiteY64" fmla="*/ 1255888 h 1657657"/>
              <a:gd name="connsiteX65" fmla="*/ 1050942 w 1652162"/>
              <a:gd name="connsiteY65" fmla="*/ 1209753 h 1657657"/>
              <a:gd name="connsiteX66" fmla="*/ 1125603 w 1652162"/>
              <a:gd name="connsiteY66" fmla="*/ 1212247 h 1657657"/>
              <a:gd name="connsiteX67" fmla="*/ 1177865 w 1652162"/>
              <a:gd name="connsiteY67" fmla="*/ 1248406 h 1657657"/>
              <a:gd name="connsiteX68" fmla="*/ 1207729 w 1652162"/>
              <a:gd name="connsiteY68" fmla="*/ 1244666 h 1657657"/>
              <a:gd name="connsiteX69" fmla="*/ 1245060 w 1652162"/>
              <a:gd name="connsiteY69" fmla="*/ 1208506 h 1657657"/>
              <a:gd name="connsiteX70" fmla="*/ 1247548 w 1652162"/>
              <a:gd name="connsiteY70" fmla="*/ 1178581 h 1657657"/>
              <a:gd name="connsiteX71" fmla="*/ 1211462 w 1652162"/>
              <a:gd name="connsiteY71" fmla="*/ 1126211 h 1657657"/>
              <a:gd name="connsiteX72" fmla="*/ 1208974 w 1652162"/>
              <a:gd name="connsiteY72" fmla="*/ 1051398 h 1657657"/>
              <a:gd name="connsiteX73" fmla="*/ 1255014 w 1652162"/>
              <a:gd name="connsiteY73" fmla="*/ 940425 h 1657657"/>
              <a:gd name="connsiteX74" fmla="*/ 1309766 w 1652162"/>
              <a:gd name="connsiteY74" fmla="*/ 889303 h 1657657"/>
              <a:gd name="connsiteX75" fmla="*/ 1371983 w 1652162"/>
              <a:gd name="connsiteY75" fmla="*/ 878081 h 1657657"/>
              <a:gd name="connsiteX76" fmla="*/ 1390648 w 1652162"/>
              <a:gd name="connsiteY76" fmla="*/ 853143 h 1657657"/>
              <a:gd name="connsiteX77" fmla="*/ 1390648 w 1652162"/>
              <a:gd name="connsiteY77" fmla="*/ 803268 h 1657657"/>
              <a:gd name="connsiteX78" fmla="*/ 1371983 w 1652162"/>
              <a:gd name="connsiteY78" fmla="*/ 779577 h 1657657"/>
              <a:gd name="connsiteX79" fmla="*/ 1309766 w 1652162"/>
              <a:gd name="connsiteY79" fmla="*/ 767108 h 1657657"/>
              <a:gd name="connsiteX80" fmla="*/ 1255014 w 1652162"/>
              <a:gd name="connsiteY80" fmla="*/ 715985 h 1657657"/>
              <a:gd name="connsiteX81" fmla="*/ 1208974 w 1652162"/>
              <a:gd name="connsiteY81" fmla="*/ 606259 h 1657657"/>
              <a:gd name="connsiteX82" fmla="*/ 1211462 w 1652162"/>
              <a:gd name="connsiteY82" fmla="*/ 531446 h 1657657"/>
              <a:gd name="connsiteX83" fmla="*/ 1247548 w 1652162"/>
              <a:gd name="connsiteY83" fmla="*/ 479077 h 1657657"/>
              <a:gd name="connsiteX84" fmla="*/ 1245060 w 1652162"/>
              <a:gd name="connsiteY84" fmla="*/ 447905 h 1657657"/>
              <a:gd name="connsiteX85" fmla="*/ 1207729 w 1652162"/>
              <a:gd name="connsiteY85" fmla="*/ 411745 h 1657657"/>
              <a:gd name="connsiteX86" fmla="*/ 1177865 w 1652162"/>
              <a:gd name="connsiteY86" fmla="*/ 409251 h 1657657"/>
              <a:gd name="connsiteX87" fmla="*/ 1125603 w 1652162"/>
              <a:gd name="connsiteY87" fmla="*/ 444164 h 1657657"/>
              <a:gd name="connsiteX88" fmla="*/ 1050942 w 1652162"/>
              <a:gd name="connsiteY88" fmla="*/ 446658 h 1657657"/>
              <a:gd name="connsiteX89" fmla="*/ 940196 w 1652162"/>
              <a:gd name="connsiteY89" fmla="*/ 401770 h 1657657"/>
              <a:gd name="connsiteX90" fmla="*/ 890422 w 1652162"/>
              <a:gd name="connsiteY90" fmla="*/ 346907 h 1657657"/>
              <a:gd name="connsiteX91" fmla="*/ 877979 w 1652162"/>
              <a:gd name="connsiteY91" fmla="*/ 284562 h 1657657"/>
              <a:gd name="connsiteX92" fmla="*/ 854336 w 1652162"/>
              <a:gd name="connsiteY92" fmla="*/ 264612 h 1657657"/>
              <a:gd name="connsiteX93" fmla="*/ 803318 w 1652162"/>
              <a:gd name="connsiteY93" fmla="*/ 219724 h 1657657"/>
              <a:gd name="connsiteX94" fmla="*/ 854336 w 1652162"/>
              <a:gd name="connsiteY94" fmla="*/ 219724 h 1657657"/>
              <a:gd name="connsiteX95" fmla="*/ 922775 w 1652162"/>
              <a:gd name="connsiteY95" fmla="*/ 275834 h 1657657"/>
              <a:gd name="connsiteX96" fmla="*/ 935218 w 1652162"/>
              <a:gd name="connsiteY96" fmla="*/ 338179 h 1657657"/>
              <a:gd name="connsiteX97" fmla="*/ 952639 w 1652162"/>
              <a:gd name="connsiteY97" fmla="*/ 356882 h 1657657"/>
              <a:gd name="connsiteX98" fmla="*/ 1073340 w 1652162"/>
              <a:gd name="connsiteY98" fmla="*/ 408004 h 1657657"/>
              <a:gd name="connsiteX99" fmla="*/ 1099472 w 1652162"/>
              <a:gd name="connsiteY99" fmla="*/ 406757 h 1657657"/>
              <a:gd name="connsiteX100" fmla="*/ 1151734 w 1652162"/>
              <a:gd name="connsiteY100" fmla="*/ 370598 h 1657657"/>
              <a:gd name="connsiteX101" fmla="*/ 1241327 w 1652162"/>
              <a:gd name="connsiteY101" fmla="*/ 379326 h 1657657"/>
              <a:gd name="connsiteX102" fmla="*/ 1276168 w 1652162"/>
              <a:gd name="connsiteY102" fmla="*/ 415486 h 1657657"/>
              <a:gd name="connsiteX103" fmla="*/ 1284879 w 1652162"/>
              <a:gd name="connsiteY103" fmla="*/ 504015 h 1657657"/>
              <a:gd name="connsiteX104" fmla="*/ 1248793 w 1652162"/>
              <a:gd name="connsiteY104" fmla="*/ 557631 h 1657657"/>
              <a:gd name="connsiteX105" fmla="*/ 1248793 w 1652162"/>
              <a:gd name="connsiteY105" fmla="*/ 582569 h 1657657"/>
              <a:gd name="connsiteX106" fmla="*/ 1298566 w 1652162"/>
              <a:gd name="connsiteY106" fmla="*/ 704763 h 1657657"/>
              <a:gd name="connsiteX107" fmla="*/ 1317232 w 1652162"/>
              <a:gd name="connsiteY107" fmla="*/ 722220 h 1657657"/>
              <a:gd name="connsiteX108" fmla="*/ 1380693 w 1652162"/>
              <a:gd name="connsiteY108" fmla="*/ 733442 h 1657657"/>
              <a:gd name="connsiteX109" fmla="*/ 1437933 w 1652162"/>
              <a:gd name="connsiteY109" fmla="*/ 803268 h 1657657"/>
              <a:gd name="connsiteX110" fmla="*/ 1437933 w 1652162"/>
              <a:gd name="connsiteY110" fmla="*/ 853143 h 1657657"/>
              <a:gd name="connsiteX111" fmla="*/ 1380693 w 1652162"/>
              <a:gd name="connsiteY111" fmla="*/ 922969 h 1657657"/>
              <a:gd name="connsiteX112" fmla="*/ 1317232 w 1652162"/>
              <a:gd name="connsiteY112" fmla="*/ 934191 h 1657657"/>
              <a:gd name="connsiteX113" fmla="*/ 1298566 w 1652162"/>
              <a:gd name="connsiteY113" fmla="*/ 951647 h 1657657"/>
              <a:gd name="connsiteX114" fmla="*/ 1248793 w 1652162"/>
              <a:gd name="connsiteY114" fmla="*/ 1073842 h 1657657"/>
              <a:gd name="connsiteX115" fmla="*/ 1248793 w 1652162"/>
              <a:gd name="connsiteY115" fmla="*/ 1100027 h 1657657"/>
              <a:gd name="connsiteX116" fmla="*/ 1284879 w 1652162"/>
              <a:gd name="connsiteY116" fmla="*/ 1152396 h 1657657"/>
              <a:gd name="connsiteX117" fmla="*/ 1276168 w 1652162"/>
              <a:gd name="connsiteY117" fmla="*/ 1242172 h 1657657"/>
              <a:gd name="connsiteX118" fmla="*/ 1241327 w 1652162"/>
              <a:gd name="connsiteY118" fmla="*/ 1277085 h 1657657"/>
              <a:gd name="connsiteX119" fmla="*/ 1151734 w 1652162"/>
              <a:gd name="connsiteY119" fmla="*/ 1285813 h 1657657"/>
              <a:gd name="connsiteX120" fmla="*/ 1099472 w 1652162"/>
              <a:gd name="connsiteY120" fmla="*/ 1249653 h 1657657"/>
              <a:gd name="connsiteX121" fmla="*/ 1073340 w 1652162"/>
              <a:gd name="connsiteY121" fmla="*/ 1249653 h 1657657"/>
              <a:gd name="connsiteX122" fmla="*/ 952639 w 1652162"/>
              <a:gd name="connsiteY122" fmla="*/ 1299529 h 1657657"/>
              <a:gd name="connsiteX123" fmla="*/ 935218 w 1652162"/>
              <a:gd name="connsiteY123" fmla="*/ 1319479 h 1657657"/>
              <a:gd name="connsiteX124" fmla="*/ 922775 w 1652162"/>
              <a:gd name="connsiteY124" fmla="*/ 1380576 h 1657657"/>
              <a:gd name="connsiteX125" fmla="*/ 854336 w 1652162"/>
              <a:gd name="connsiteY125" fmla="*/ 1437933 h 1657657"/>
              <a:gd name="connsiteX126" fmla="*/ 803318 w 1652162"/>
              <a:gd name="connsiteY126" fmla="*/ 1437933 h 1657657"/>
              <a:gd name="connsiteX127" fmla="*/ 733635 w 1652162"/>
              <a:gd name="connsiteY127" fmla="*/ 1380576 h 1657657"/>
              <a:gd name="connsiteX128" fmla="*/ 722436 w 1652162"/>
              <a:gd name="connsiteY128" fmla="*/ 1319479 h 1657657"/>
              <a:gd name="connsiteX129" fmla="*/ 705015 w 1652162"/>
              <a:gd name="connsiteY129" fmla="*/ 1299529 h 1657657"/>
              <a:gd name="connsiteX130" fmla="*/ 583069 w 1652162"/>
              <a:gd name="connsiteY130" fmla="*/ 1249653 h 1657657"/>
              <a:gd name="connsiteX131" fmla="*/ 556938 w 1652162"/>
              <a:gd name="connsiteY131" fmla="*/ 1249653 h 1657657"/>
              <a:gd name="connsiteX132" fmla="*/ 504676 w 1652162"/>
              <a:gd name="connsiteY132" fmla="*/ 1285813 h 1657657"/>
              <a:gd name="connsiteX133" fmla="*/ 416327 w 1652162"/>
              <a:gd name="connsiteY133" fmla="*/ 1277085 h 1657657"/>
              <a:gd name="connsiteX134" fmla="*/ 380241 w 1652162"/>
              <a:gd name="connsiteY134" fmla="*/ 1242172 h 1657657"/>
              <a:gd name="connsiteX135" fmla="*/ 371531 w 1652162"/>
              <a:gd name="connsiteY135" fmla="*/ 1152396 h 1657657"/>
              <a:gd name="connsiteX136" fmla="*/ 407617 w 1652162"/>
              <a:gd name="connsiteY136" fmla="*/ 1100027 h 1657657"/>
              <a:gd name="connsiteX137" fmla="*/ 408861 w 1652162"/>
              <a:gd name="connsiteY137" fmla="*/ 1073842 h 1657657"/>
              <a:gd name="connsiteX138" fmla="*/ 357843 w 1652162"/>
              <a:gd name="connsiteY138" fmla="*/ 951647 h 1657657"/>
              <a:gd name="connsiteX139" fmla="*/ 339178 w 1652162"/>
              <a:gd name="connsiteY139" fmla="*/ 934191 h 1657657"/>
              <a:gd name="connsiteX140" fmla="*/ 276961 w 1652162"/>
              <a:gd name="connsiteY140" fmla="*/ 922969 h 1657657"/>
              <a:gd name="connsiteX141" fmla="*/ 219721 w 1652162"/>
              <a:gd name="connsiteY141" fmla="*/ 853143 h 1657657"/>
              <a:gd name="connsiteX142" fmla="*/ 219721 w 1652162"/>
              <a:gd name="connsiteY142" fmla="*/ 803268 h 1657657"/>
              <a:gd name="connsiteX143" fmla="*/ 276961 w 1652162"/>
              <a:gd name="connsiteY143" fmla="*/ 733442 h 1657657"/>
              <a:gd name="connsiteX144" fmla="*/ 339178 w 1652162"/>
              <a:gd name="connsiteY144" fmla="*/ 722220 h 1657657"/>
              <a:gd name="connsiteX145" fmla="*/ 357843 w 1652162"/>
              <a:gd name="connsiteY145" fmla="*/ 704763 h 1657657"/>
              <a:gd name="connsiteX146" fmla="*/ 408861 w 1652162"/>
              <a:gd name="connsiteY146" fmla="*/ 582569 h 1657657"/>
              <a:gd name="connsiteX147" fmla="*/ 407617 w 1652162"/>
              <a:gd name="connsiteY147" fmla="*/ 557631 h 1657657"/>
              <a:gd name="connsiteX148" fmla="*/ 371531 w 1652162"/>
              <a:gd name="connsiteY148" fmla="*/ 504015 h 1657657"/>
              <a:gd name="connsiteX149" fmla="*/ 380241 w 1652162"/>
              <a:gd name="connsiteY149" fmla="*/ 415486 h 1657657"/>
              <a:gd name="connsiteX150" fmla="*/ 416327 w 1652162"/>
              <a:gd name="connsiteY150" fmla="*/ 379326 h 1657657"/>
              <a:gd name="connsiteX151" fmla="*/ 504676 w 1652162"/>
              <a:gd name="connsiteY151" fmla="*/ 370598 h 1657657"/>
              <a:gd name="connsiteX152" fmla="*/ 556938 w 1652162"/>
              <a:gd name="connsiteY152" fmla="*/ 406757 h 1657657"/>
              <a:gd name="connsiteX153" fmla="*/ 583069 w 1652162"/>
              <a:gd name="connsiteY153" fmla="*/ 408004 h 1657657"/>
              <a:gd name="connsiteX154" fmla="*/ 705015 w 1652162"/>
              <a:gd name="connsiteY154" fmla="*/ 356882 h 1657657"/>
              <a:gd name="connsiteX155" fmla="*/ 722436 w 1652162"/>
              <a:gd name="connsiteY155" fmla="*/ 338179 h 1657657"/>
              <a:gd name="connsiteX156" fmla="*/ 733635 w 1652162"/>
              <a:gd name="connsiteY156" fmla="*/ 275834 h 1657657"/>
              <a:gd name="connsiteX157" fmla="*/ 803318 w 1652162"/>
              <a:gd name="connsiteY157" fmla="*/ 219724 h 1657657"/>
              <a:gd name="connsiteX158" fmla="*/ 824608 w 1652162"/>
              <a:gd name="connsiteY158" fmla="*/ 0 h 1657657"/>
              <a:gd name="connsiteX159" fmla="*/ 1652162 w 1652162"/>
              <a:gd name="connsiteY159" fmla="*/ 827102 h 1657657"/>
              <a:gd name="connsiteX160" fmla="*/ 1509051 w 1652162"/>
              <a:gd name="connsiteY160" fmla="*/ 1292970 h 1657657"/>
              <a:gd name="connsiteX161" fmla="*/ 1601140 w 1652162"/>
              <a:gd name="connsiteY161" fmla="*/ 1292970 h 1657657"/>
              <a:gd name="connsiteX162" fmla="*/ 1624784 w 1652162"/>
              <a:gd name="connsiteY162" fmla="*/ 1315391 h 1657657"/>
              <a:gd name="connsiteX163" fmla="*/ 1601140 w 1652162"/>
              <a:gd name="connsiteY163" fmla="*/ 1339059 h 1657657"/>
              <a:gd name="connsiteX164" fmla="*/ 1455540 w 1652162"/>
              <a:gd name="connsiteY164" fmla="*/ 1339059 h 1657657"/>
              <a:gd name="connsiteX165" fmla="*/ 1433140 w 1652162"/>
              <a:gd name="connsiteY165" fmla="*/ 1315391 h 1657657"/>
              <a:gd name="connsiteX166" fmla="*/ 1433140 w 1652162"/>
              <a:gd name="connsiteY166" fmla="*/ 1169652 h 1657657"/>
              <a:gd name="connsiteX167" fmla="*/ 1455540 w 1652162"/>
              <a:gd name="connsiteY167" fmla="*/ 1147231 h 1657657"/>
              <a:gd name="connsiteX168" fmla="*/ 1479184 w 1652162"/>
              <a:gd name="connsiteY168" fmla="*/ 1169652 h 1657657"/>
              <a:gd name="connsiteX169" fmla="*/ 1479184 w 1652162"/>
              <a:gd name="connsiteY169" fmla="*/ 1258092 h 1657657"/>
              <a:gd name="connsiteX170" fmla="*/ 1607362 w 1652162"/>
              <a:gd name="connsiteY170" fmla="*/ 827102 h 1657657"/>
              <a:gd name="connsiteX171" fmla="*/ 824608 w 1652162"/>
              <a:gd name="connsiteY171" fmla="*/ 46089 h 1657657"/>
              <a:gd name="connsiteX172" fmla="*/ 288254 w 1652162"/>
              <a:gd name="connsiteY172" fmla="*/ 257847 h 1657657"/>
              <a:gd name="connsiteX173" fmla="*/ 255898 w 1652162"/>
              <a:gd name="connsiteY173" fmla="*/ 256601 h 1657657"/>
              <a:gd name="connsiteX174" fmla="*/ 257143 w 1652162"/>
              <a:gd name="connsiteY174" fmla="*/ 224215 h 1657657"/>
              <a:gd name="connsiteX175" fmla="*/ 824608 w 1652162"/>
              <a:gd name="connsiteY175" fmla="*/ 0 h 165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652162" h="1657657">
                <a:moveTo>
                  <a:pt x="825458" y="732664"/>
                </a:moveTo>
                <a:cubicBezTo>
                  <a:pt x="770716" y="732664"/>
                  <a:pt x="727170" y="776210"/>
                  <a:pt x="727170" y="830953"/>
                </a:cubicBezTo>
                <a:cubicBezTo>
                  <a:pt x="727170" y="885696"/>
                  <a:pt x="770716" y="930485"/>
                  <a:pt x="825458" y="930485"/>
                </a:cubicBezTo>
                <a:cubicBezTo>
                  <a:pt x="880201" y="930485"/>
                  <a:pt x="924991" y="885696"/>
                  <a:pt x="924991" y="830953"/>
                </a:cubicBezTo>
                <a:cubicBezTo>
                  <a:pt x="924991" y="776210"/>
                  <a:pt x="880201" y="732664"/>
                  <a:pt x="825458" y="732664"/>
                </a:cubicBezTo>
                <a:close/>
                <a:moveTo>
                  <a:pt x="825458" y="686630"/>
                </a:moveTo>
                <a:cubicBezTo>
                  <a:pt x="905085" y="686630"/>
                  <a:pt x="971025" y="751326"/>
                  <a:pt x="971025" y="830953"/>
                </a:cubicBezTo>
                <a:cubicBezTo>
                  <a:pt x="971025" y="911823"/>
                  <a:pt x="905085" y="976519"/>
                  <a:pt x="825458" y="976519"/>
                </a:cubicBezTo>
                <a:cubicBezTo>
                  <a:pt x="745832" y="976519"/>
                  <a:pt x="681136" y="911823"/>
                  <a:pt x="681136" y="830953"/>
                </a:cubicBezTo>
                <a:cubicBezTo>
                  <a:pt x="681136" y="751326"/>
                  <a:pt x="745832" y="686630"/>
                  <a:pt x="825458" y="686630"/>
                </a:cubicBezTo>
                <a:close/>
                <a:moveTo>
                  <a:pt x="58531" y="318598"/>
                </a:moveTo>
                <a:lnTo>
                  <a:pt x="204237" y="318598"/>
                </a:lnTo>
                <a:cubicBezTo>
                  <a:pt x="217936" y="318598"/>
                  <a:pt x="227899" y="328554"/>
                  <a:pt x="227899" y="340999"/>
                </a:cubicBezTo>
                <a:lnTo>
                  <a:pt x="227899" y="487847"/>
                </a:lnTo>
                <a:cubicBezTo>
                  <a:pt x="227899" y="500292"/>
                  <a:pt x="217936" y="510248"/>
                  <a:pt x="204237" y="510248"/>
                </a:cubicBezTo>
                <a:cubicBezTo>
                  <a:pt x="191783" y="510248"/>
                  <a:pt x="181821" y="500292"/>
                  <a:pt x="181821" y="487847"/>
                </a:cubicBezTo>
                <a:lnTo>
                  <a:pt x="181821" y="388289"/>
                </a:lnTo>
                <a:cubicBezTo>
                  <a:pt x="92156" y="517715"/>
                  <a:pt x="46078" y="669541"/>
                  <a:pt x="46078" y="828835"/>
                </a:cubicBezTo>
                <a:cubicBezTo>
                  <a:pt x="46078" y="1260669"/>
                  <a:pt x="396021" y="1611612"/>
                  <a:pt x="828157" y="1611612"/>
                </a:cubicBezTo>
                <a:cubicBezTo>
                  <a:pt x="1033639" y="1611612"/>
                  <a:pt x="1226668" y="1531965"/>
                  <a:pt x="1374864" y="1390095"/>
                </a:cubicBezTo>
                <a:cubicBezTo>
                  <a:pt x="1382336" y="1381383"/>
                  <a:pt x="1397281" y="1381383"/>
                  <a:pt x="1405998" y="1391339"/>
                </a:cubicBezTo>
                <a:cubicBezTo>
                  <a:pt x="1415961" y="1398806"/>
                  <a:pt x="1414715" y="1413740"/>
                  <a:pt x="1405998" y="1422451"/>
                </a:cubicBezTo>
                <a:cubicBezTo>
                  <a:pt x="1250330" y="1574278"/>
                  <a:pt x="1046093" y="1657657"/>
                  <a:pt x="828157" y="1657657"/>
                </a:cubicBezTo>
                <a:cubicBezTo>
                  <a:pt x="371114" y="1657657"/>
                  <a:pt x="0" y="1285558"/>
                  <a:pt x="0" y="828835"/>
                </a:cubicBezTo>
                <a:cubicBezTo>
                  <a:pt x="0" y="662074"/>
                  <a:pt x="48568" y="501537"/>
                  <a:pt x="143215" y="364644"/>
                </a:cubicBezTo>
                <a:lnTo>
                  <a:pt x="58531" y="364644"/>
                </a:lnTo>
                <a:cubicBezTo>
                  <a:pt x="46078" y="364644"/>
                  <a:pt x="36115" y="353444"/>
                  <a:pt x="36115" y="340999"/>
                </a:cubicBezTo>
                <a:cubicBezTo>
                  <a:pt x="36115" y="328554"/>
                  <a:pt x="46078" y="318598"/>
                  <a:pt x="58531" y="318598"/>
                </a:cubicBezTo>
                <a:close/>
                <a:moveTo>
                  <a:pt x="803318" y="264612"/>
                </a:moveTo>
                <a:cubicBezTo>
                  <a:pt x="790875" y="264612"/>
                  <a:pt x="780920" y="273340"/>
                  <a:pt x="778431" y="284562"/>
                </a:cubicBezTo>
                <a:lnTo>
                  <a:pt x="767232" y="346907"/>
                </a:lnTo>
                <a:cubicBezTo>
                  <a:pt x="762255" y="373091"/>
                  <a:pt x="742345" y="394288"/>
                  <a:pt x="716214" y="401770"/>
                </a:cubicBezTo>
                <a:cubicBezTo>
                  <a:pt x="677639" y="411745"/>
                  <a:pt x="641553" y="426708"/>
                  <a:pt x="605467" y="446658"/>
                </a:cubicBezTo>
                <a:cubicBezTo>
                  <a:pt x="583069" y="460374"/>
                  <a:pt x="553205" y="459127"/>
                  <a:pt x="532051" y="444164"/>
                </a:cubicBezTo>
                <a:lnTo>
                  <a:pt x="479789" y="409251"/>
                </a:lnTo>
                <a:cubicBezTo>
                  <a:pt x="469834" y="401770"/>
                  <a:pt x="457391" y="404264"/>
                  <a:pt x="448680" y="411745"/>
                </a:cubicBezTo>
                <a:lnTo>
                  <a:pt x="412594" y="447905"/>
                </a:lnTo>
                <a:cubicBezTo>
                  <a:pt x="403884" y="456633"/>
                  <a:pt x="402640" y="469102"/>
                  <a:pt x="410106" y="479077"/>
                </a:cubicBezTo>
                <a:lnTo>
                  <a:pt x="446192" y="531446"/>
                </a:lnTo>
                <a:cubicBezTo>
                  <a:pt x="461124" y="553890"/>
                  <a:pt x="461124" y="582569"/>
                  <a:pt x="447436" y="606259"/>
                </a:cubicBezTo>
                <a:cubicBezTo>
                  <a:pt x="427526" y="639925"/>
                  <a:pt x="412594" y="677332"/>
                  <a:pt x="402640" y="715985"/>
                </a:cubicBezTo>
                <a:cubicBezTo>
                  <a:pt x="395173" y="742170"/>
                  <a:pt x="374020" y="762120"/>
                  <a:pt x="347888" y="767108"/>
                </a:cubicBezTo>
                <a:lnTo>
                  <a:pt x="285671" y="779577"/>
                </a:lnTo>
                <a:cubicBezTo>
                  <a:pt x="274472" y="780824"/>
                  <a:pt x="265762" y="790799"/>
                  <a:pt x="265762" y="803268"/>
                </a:cubicBezTo>
                <a:lnTo>
                  <a:pt x="265762" y="853143"/>
                </a:lnTo>
                <a:cubicBezTo>
                  <a:pt x="265762" y="865612"/>
                  <a:pt x="274472" y="875587"/>
                  <a:pt x="285671" y="878081"/>
                </a:cubicBezTo>
                <a:lnTo>
                  <a:pt x="347888" y="889303"/>
                </a:lnTo>
                <a:cubicBezTo>
                  <a:pt x="374020" y="895537"/>
                  <a:pt x="395173" y="914241"/>
                  <a:pt x="402640" y="940425"/>
                </a:cubicBezTo>
                <a:cubicBezTo>
                  <a:pt x="412594" y="979079"/>
                  <a:pt x="427526" y="1016485"/>
                  <a:pt x="447436" y="1051398"/>
                </a:cubicBezTo>
                <a:cubicBezTo>
                  <a:pt x="461124" y="1073842"/>
                  <a:pt x="461124" y="1103767"/>
                  <a:pt x="446192" y="1126211"/>
                </a:cubicBezTo>
                <a:lnTo>
                  <a:pt x="410106" y="1178581"/>
                </a:lnTo>
                <a:cubicBezTo>
                  <a:pt x="402640" y="1187309"/>
                  <a:pt x="403884" y="1201025"/>
                  <a:pt x="412594" y="1208506"/>
                </a:cubicBezTo>
                <a:lnTo>
                  <a:pt x="448680" y="1244666"/>
                </a:lnTo>
                <a:cubicBezTo>
                  <a:pt x="457391" y="1253394"/>
                  <a:pt x="469834" y="1254641"/>
                  <a:pt x="479789" y="1248406"/>
                </a:cubicBezTo>
                <a:lnTo>
                  <a:pt x="532051" y="1212247"/>
                </a:lnTo>
                <a:cubicBezTo>
                  <a:pt x="543250" y="1204765"/>
                  <a:pt x="556938" y="1201025"/>
                  <a:pt x="570626" y="1201025"/>
                </a:cubicBezTo>
                <a:cubicBezTo>
                  <a:pt x="583069" y="1201025"/>
                  <a:pt x="595513" y="1203518"/>
                  <a:pt x="605467" y="1209753"/>
                </a:cubicBezTo>
                <a:cubicBezTo>
                  <a:pt x="641553" y="1230950"/>
                  <a:pt x="677639" y="1245913"/>
                  <a:pt x="716214" y="1255888"/>
                </a:cubicBezTo>
                <a:cubicBezTo>
                  <a:pt x="742345" y="1262122"/>
                  <a:pt x="762255" y="1283319"/>
                  <a:pt x="767232" y="1310751"/>
                </a:cubicBezTo>
                <a:lnTo>
                  <a:pt x="778431" y="1371848"/>
                </a:lnTo>
                <a:cubicBezTo>
                  <a:pt x="780920" y="1384317"/>
                  <a:pt x="790875" y="1391798"/>
                  <a:pt x="803318" y="1391798"/>
                </a:cubicBezTo>
                <a:lnTo>
                  <a:pt x="854336" y="1391798"/>
                </a:lnTo>
                <a:cubicBezTo>
                  <a:pt x="865535" y="1391798"/>
                  <a:pt x="875490" y="1384317"/>
                  <a:pt x="877979" y="1371848"/>
                </a:cubicBezTo>
                <a:lnTo>
                  <a:pt x="890422" y="1310751"/>
                </a:lnTo>
                <a:cubicBezTo>
                  <a:pt x="894155" y="1283319"/>
                  <a:pt x="914064" y="1262122"/>
                  <a:pt x="940196" y="1255888"/>
                </a:cubicBezTo>
                <a:cubicBezTo>
                  <a:pt x="978770" y="1245913"/>
                  <a:pt x="1016101" y="1230950"/>
                  <a:pt x="1050942" y="1209753"/>
                </a:cubicBezTo>
                <a:cubicBezTo>
                  <a:pt x="1073340" y="1196037"/>
                  <a:pt x="1103205" y="1197284"/>
                  <a:pt x="1125603" y="1212247"/>
                </a:cubicBezTo>
                <a:lnTo>
                  <a:pt x="1177865" y="1248406"/>
                </a:lnTo>
                <a:cubicBezTo>
                  <a:pt x="1186576" y="1254641"/>
                  <a:pt x="1200263" y="1253394"/>
                  <a:pt x="1207729" y="1244666"/>
                </a:cubicBezTo>
                <a:lnTo>
                  <a:pt x="1245060" y="1208506"/>
                </a:lnTo>
                <a:cubicBezTo>
                  <a:pt x="1252526" y="1201025"/>
                  <a:pt x="1253770" y="1187309"/>
                  <a:pt x="1247548" y="1178581"/>
                </a:cubicBezTo>
                <a:lnTo>
                  <a:pt x="1211462" y="1126211"/>
                </a:lnTo>
                <a:cubicBezTo>
                  <a:pt x="1196530" y="1103767"/>
                  <a:pt x="1196530" y="1073842"/>
                  <a:pt x="1208974" y="1051398"/>
                </a:cubicBezTo>
                <a:cubicBezTo>
                  <a:pt x="1228883" y="1016485"/>
                  <a:pt x="1245060" y="979079"/>
                  <a:pt x="1255014" y="940425"/>
                </a:cubicBezTo>
                <a:cubicBezTo>
                  <a:pt x="1261236" y="914241"/>
                  <a:pt x="1282390" y="895537"/>
                  <a:pt x="1309766" y="889303"/>
                </a:cubicBezTo>
                <a:lnTo>
                  <a:pt x="1371983" y="878081"/>
                </a:lnTo>
                <a:cubicBezTo>
                  <a:pt x="1383182" y="875587"/>
                  <a:pt x="1390648" y="865612"/>
                  <a:pt x="1390648" y="853143"/>
                </a:cubicBezTo>
                <a:lnTo>
                  <a:pt x="1390648" y="803268"/>
                </a:lnTo>
                <a:cubicBezTo>
                  <a:pt x="1390648" y="790799"/>
                  <a:pt x="1383182" y="780824"/>
                  <a:pt x="1371983" y="779577"/>
                </a:cubicBezTo>
                <a:lnTo>
                  <a:pt x="1309766" y="767108"/>
                </a:lnTo>
                <a:cubicBezTo>
                  <a:pt x="1282390" y="762120"/>
                  <a:pt x="1261236" y="742170"/>
                  <a:pt x="1255014" y="715985"/>
                </a:cubicBezTo>
                <a:cubicBezTo>
                  <a:pt x="1245060" y="677332"/>
                  <a:pt x="1228883" y="639925"/>
                  <a:pt x="1208974" y="606259"/>
                </a:cubicBezTo>
                <a:cubicBezTo>
                  <a:pt x="1196530" y="582569"/>
                  <a:pt x="1196530" y="553890"/>
                  <a:pt x="1211462" y="531446"/>
                </a:cubicBezTo>
                <a:lnTo>
                  <a:pt x="1247548" y="479077"/>
                </a:lnTo>
                <a:cubicBezTo>
                  <a:pt x="1253770" y="469102"/>
                  <a:pt x="1252526" y="456633"/>
                  <a:pt x="1245060" y="447905"/>
                </a:cubicBezTo>
                <a:lnTo>
                  <a:pt x="1207729" y="411745"/>
                </a:lnTo>
                <a:cubicBezTo>
                  <a:pt x="1200263" y="404264"/>
                  <a:pt x="1186576" y="401770"/>
                  <a:pt x="1177865" y="409251"/>
                </a:cubicBezTo>
                <a:lnTo>
                  <a:pt x="1125603" y="444164"/>
                </a:lnTo>
                <a:cubicBezTo>
                  <a:pt x="1103205" y="459127"/>
                  <a:pt x="1073340" y="460374"/>
                  <a:pt x="1050942" y="446658"/>
                </a:cubicBezTo>
                <a:cubicBezTo>
                  <a:pt x="1016101" y="426708"/>
                  <a:pt x="978770" y="411745"/>
                  <a:pt x="940196" y="401770"/>
                </a:cubicBezTo>
                <a:cubicBezTo>
                  <a:pt x="914064" y="394288"/>
                  <a:pt x="894155" y="373091"/>
                  <a:pt x="890422" y="346907"/>
                </a:cubicBezTo>
                <a:lnTo>
                  <a:pt x="877979" y="284562"/>
                </a:lnTo>
                <a:cubicBezTo>
                  <a:pt x="875490" y="273340"/>
                  <a:pt x="865535" y="264612"/>
                  <a:pt x="854336" y="264612"/>
                </a:cubicBezTo>
                <a:close/>
                <a:moveTo>
                  <a:pt x="803318" y="219724"/>
                </a:moveTo>
                <a:lnTo>
                  <a:pt x="854336" y="219724"/>
                </a:lnTo>
                <a:cubicBezTo>
                  <a:pt x="887933" y="219724"/>
                  <a:pt x="916553" y="243415"/>
                  <a:pt x="922775" y="275834"/>
                </a:cubicBezTo>
                <a:lnTo>
                  <a:pt x="935218" y="338179"/>
                </a:lnTo>
                <a:cubicBezTo>
                  <a:pt x="936463" y="346907"/>
                  <a:pt x="943929" y="354388"/>
                  <a:pt x="952639" y="356882"/>
                </a:cubicBezTo>
                <a:cubicBezTo>
                  <a:pt x="994947" y="368104"/>
                  <a:pt x="1034766" y="385560"/>
                  <a:pt x="1073340" y="408004"/>
                </a:cubicBezTo>
                <a:cubicBezTo>
                  <a:pt x="1082051" y="411745"/>
                  <a:pt x="1092006" y="411745"/>
                  <a:pt x="1099472" y="406757"/>
                </a:cubicBezTo>
                <a:lnTo>
                  <a:pt x="1151734" y="370598"/>
                </a:lnTo>
                <a:cubicBezTo>
                  <a:pt x="1179110" y="351894"/>
                  <a:pt x="1217684" y="355635"/>
                  <a:pt x="1241327" y="379326"/>
                </a:cubicBezTo>
                <a:lnTo>
                  <a:pt x="1276168" y="415486"/>
                </a:lnTo>
                <a:cubicBezTo>
                  <a:pt x="1299811" y="439176"/>
                  <a:pt x="1303544" y="476583"/>
                  <a:pt x="1284879" y="504015"/>
                </a:cubicBezTo>
                <a:lnTo>
                  <a:pt x="1248793" y="557631"/>
                </a:lnTo>
                <a:cubicBezTo>
                  <a:pt x="1243815" y="565112"/>
                  <a:pt x="1243815" y="575087"/>
                  <a:pt x="1248793" y="582569"/>
                </a:cubicBezTo>
                <a:cubicBezTo>
                  <a:pt x="1269947" y="621222"/>
                  <a:pt x="1288612" y="662369"/>
                  <a:pt x="1298566" y="704763"/>
                </a:cubicBezTo>
                <a:cubicBezTo>
                  <a:pt x="1301055" y="713492"/>
                  <a:pt x="1308521" y="719726"/>
                  <a:pt x="1317232" y="722220"/>
                </a:cubicBezTo>
                <a:lnTo>
                  <a:pt x="1380693" y="733442"/>
                </a:lnTo>
                <a:cubicBezTo>
                  <a:pt x="1413046" y="739676"/>
                  <a:pt x="1437933" y="769602"/>
                  <a:pt x="1437933" y="803268"/>
                </a:cubicBezTo>
                <a:lnTo>
                  <a:pt x="1437933" y="853143"/>
                </a:lnTo>
                <a:cubicBezTo>
                  <a:pt x="1437933" y="888056"/>
                  <a:pt x="1413046" y="916734"/>
                  <a:pt x="1380693" y="922969"/>
                </a:cubicBezTo>
                <a:lnTo>
                  <a:pt x="1317232" y="934191"/>
                </a:lnTo>
                <a:cubicBezTo>
                  <a:pt x="1308521" y="936685"/>
                  <a:pt x="1301055" y="944166"/>
                  <a:pt x="1298566" y="951647"/>
                </a:cubicBezTo>
                <a:cubicBezTo>
                  <a:pt x="1288612" y="995288"/>
                  <a:pt x="1269947" y="1036436"/>
                  <a:pt x="1248793" y="1073842"/>
                </a:cubicBezTo>
                <a:cubicBezTo>
                  <a:pt x="1243815" y="1082570"/>
                  <a:pt x="1243815" y="1092545"/>
                  <a:pt x="1248793" y="1100027"/>
                </a:cubicBezTo>
                <a:lnTo>
                  <a:pt x="1284879" y="1152396"/>
                </a:lnTo>
                <a:cubicBezTo>
                  <a:pt x="1303544" y="1179828"/>
                  <a:pt x="1299811" y="1217234"/>
                  <a:pt x="1276168" y="1242172"/>
                </a:cubicBezTo>
                <a:lnTo>
                  <a:pt x="1241327" y="1277085"/>
                </a:lnTo>
                <a:cubicBezTo>
                  <a:pt x="1217684" y="1300776"/>
                  <a:pt x="1179110" y="1305763"/>
                  <a:pt x="1151734" y="1285813"/>
                </a:cubicBezTo>
                <a:lnTo>
                  <a:pt x="1099472" y="1249653"/>
                </a:lnTo>
                <a:cubicBezTo>
                  <a:pt x="1092006" y="1244666"/>
                  <a:pt x="1082051" y="1244666"/>
                  <a:pt x="1073340" y="1249653"/>
                </a:cubicBezTo>
                <a:cubicBezTo>
                  <a:pt x="1034766" y="1270850"/>
                  <a:pt x="994947" y="1288307"/>
                  <a:pt x="952639" y="1299529"/>
                </a:cubicBezTo>
                <a:cubicBezTo>
                  <a:pt x="943929" y="1302023"/>
                  <a:pt x="936463" y="1309504"/>
                  <a:pt x="935218" y="1319479"/>
                </a:cubicBezTo>
                <a:lnTo>
                  <a:pt x="922775" y="1380576"/>
                </a:lnTo>
                <a:cubicBezTo>
                  <a:pt x="916553" y="1414242"/>
                  <a:pt x="887933" y="1437933"/>
                  <a:pt x="854336" y="1437933"/>
                </a:cubicBezTo>
                <a:lnTo>
                  <a:pt x="803318" y="1437933"/>
                </a:lnTo>
                <a:cubicBezTo>
                  <a:pt x="769721" y="1437933"/>
                  <a:pt x="741101" y="1414242"/>
                  <a:pt x="733635" y="1380576"/>
                </a:cubicBezTo>
                <a:lnTo>
                  <a:pt x="722436" y="1319479"/>
                </a:lnTo>
                <a:cubicBezTo>
                  <a:pt x="721191" y="1309504"/>
                  <a:pt x="713725" y="1302023"/>
                  <a:pt x="705015" y="1299529"/>
                </a:cubicBezTo>
                <a:cubicBezTo>
                  <a:pt x="662707" y="1288307"/>
                  <a:pt x="621644" y="1270850"/>
                  <a:pt x="583069" y="1249653"/>
                </a:cubicBezTo>
                <a:cubicBezTo>
                  <a:pt x="575603" y="1244666"/>
                  <a:pt x="565648" y="1244666"/>
                  <a:pt x="556938" y="1249653"/>
                </a:cubicBezTo>
                <a:lnTo>
                  <a:pt x="504676" y="1285813"/>
                </a:lnTo>
                <a:cubicBezTo>
                  <a:pt x="477300" y="1305763"/>
                  <a:pt x="439970" y="1300776"/>
                  <a:pt x="416327" y="1277085"/>
                </a:cubicBezTo>
                <a:lnTo>
                  <a:pt x="380241" y="1242172"/>
                </a:lnTo>
                <a:cubicBezTo>
                  <a:pt x="356599" y="1217234"/>
                  <a:pt x="352866" y="1179828"/>
                  <a:pt x="371531" y="1152396"/>
                </a:cubicBezTo>
                <a:lnTo>
                  <a:pt x="407617" y="1100027"/>
                </a:lnTo>
                <a:cubicBezTo>
                  <a:pt x="412594" y="1092545"/>
                  <a:pt x="412594" y="1082570"/>
                  <a:pt x="408861" y="1073842"/>
                </a:cubicBezTo>
                <a:cubicBezTo>
                  <a:pt x="386463" y="1036436"/>
                  <a:pt x="369042" y="995288"/>
                  <a:pt x="357843" y="951647"/>
                </a:cubicBezTo>
                <a:cubicBezTo>
                  <a:pt x="355355" y="944166"/>
                  <a:pt x="347888" y="936685"/>
                  <a:pt x="339178" y="934191"/>
                </a:cubicBezTo>
                <a:lnTo>
                  <a:pt x="276961" y="922969"/>
                </a:lnTo>
                <a:cubicBezTo>
                  <a:pt x="244608" y="916734"/>
                  <a:pt x="219721" y="888056"/>
                  <a:pt x="219721" y="853143"/>
                </a:cubicBezTo>
                <a:lnTo>
                  <a:pt x="219721" y="803268"/>
                </a:lnTo>
                <a:cubicBezTo>
                  <a:pt x="219721" y="769602"/>
                  <a:pt x="244608" y="739676"/>
                  <a:pt x="276961" y="733442"/>
                </a:cubicBezTo>
                <a:lnTo>
                  <a:pt x="339178" y="722220"/>
                </a:lnTo>
                <a:cubicBezTo>
                  <a:pt x="347888" y="719726"/>
                  <a:pt x="355355" y="713492"/>
                  <a:pt x="357843" y="704763"/>
                </a:cubicBezTo>
                <a:cubicBezTo>
                  <a:pt x="369042" y="662369"/>
                  <a:pt x="386463" y="621222"/>
                  <a:pt x="408861" y="582569"/>
                </a:cubicBezTo>
                <a:cubicBezTo>
                  <a:pt x="412594" y="575087"/>
                  <a:pt x="412594" y="565112"/>
                  <a:pt x="407617" y="557631"/>
                </a:cubicBezTo>
                <a:lnTo>
                  <a:pt x="371531" y="504015"/>
                </a:lnTo>
                <a:cubicBezTo>
                  <a:pt x="352866" y="476583"/>
                  <a:pt x="356599" y="439176"/>
                  <a:pt x="380241" y="415486"/>
                </a:cubicBezTo>
                <a:lnTo>
                  <a:pt x="416327" y="379326"/>
                </a:lnTo>
                <a:cubicBezTo>
                  <a:pt x="439970" y="355635"/>
                  <a:pt x="477300" y="351894"/>
                  <a:pt x="504676" y="370598"/>
                </a:cubicBezTo>
                <a:lnTo>
                  <a:pt x="556938" y="406757"/>
                </a:lnTo>
                <a:cubicBezTo>
                  <a:pt x="565648" y="411745"/>
                  <a:pt x="575603" y="411745"/>
                  <a:pt x="583069" y="408004"/>
                </a:cubicBezTo>
                <a:cubicBezTo>
                  <a:pt x="621644" y="385560"/>
                  <a:pt x="662707" y="368104"/>
                  <a:pt x="705015" y="356882"/>
                </a:cubicBezTo>
                <a:cubicBezTo>
                  <a:pt x="713725" y="354388"/>
                  <a:pt x="721191" y="346907"/>
                  <a:pt x="722436" y="338179"/>
                </a:cubicBezTo>
                <a:lnTo>
                  <a:pt x="733635" y="275834"/>
                </a:lnTo>
                <a:cubicBezTo>
                  <a:pt x="741101" y="243415"/>
                  <a:pt x="769721" y="219724"/>
                  <a:pt x="803318" y="219724"/>
                </a:cubicBezTo>
                <a:close/>
                <a:moveTo>
                  <a:pt x="824608" y="0"/>
                </a:moveTo>
                <a:cubicBezTo>
                  <a:pt x="1281318" y="0"/>
                  <a:pt x="1652162" y="369954"/>
                  <a:pt x="1652162" y="827102"/>
                </a:cubicBezTo>
                <a:cubicBezTo>
                  <a:pt x="1652162" y="995263"/>
                  <a:pt x="1603629" y="1155950"/>
                  <a:pt x="1509051" y="1292970"/>
                </a:cubicBezTo>
                <a:lnTo>
                  <a:pt x="1601140" y="1292970"/>
                </a:lnTo>
                <a:cubicBezTo>
                  <a:pt x="1614828" y="1292970"/>
                  <a:pt x="1624784" y="1302935"/>
                  <a:pt x="1624784" y="1315391"/>
                </a:cubicBezTo>
                <a:cubicBezTo>
                  <a:pt x="1624784" y="1329093"/>
                  <a:pt x="1614828" y="1339059"/>
                  <a:pt x="1601140" y="1339059"/>
                </a:cubicBezTo>
                <a:lnTo>
                  <a:pt x="1455540" y="1339059"/>
                </a:lnTo>
                <a:cubicBezTo>
                  <a:pt x="1443096" y="1339059"/>
                  <a:pt x="1433140" y="1329093"/>
                  <a:pt x="1433140" y="1315391"/>
                </a:cubicBezTo>
                <a:lnTo>
                  <a:pt x="1433140" y="1169652"/>
                </a:lnTo>
                <a:cubicBezTo>
                  <a:pt x="1433140" y="1155950"/>
                  <a:pt x="1443096" y="1147231"/>
                  <a:pt x="1455540" y="1147231"/>
                </a:cubicBezTo>
                <a:cubicBezTo>
                  <a:pt x="1467984" y="1147231"/>
                  <a:pt x="1479184" y="1155950"/>
                  <a:pt x="1479184" y="1169652"/>
                </a:cubicBezTo>
                <a:lnTo>
                  <a:pt x="1479184" y="1258092"/>
                </a:lnTo>
                <a:cubicBezTo>
                  <a:pt x="1562562" y="1129792"/>
                  <a:pt x="1607362" y="981561"/>
                  <a:pt x="1607362" y="827102"/>
                </a:cubicBezTo>
                <a:cubicBezTo>
                  <a:pt x="1607362" y="394867"/>
                  <a:pt x="1256429" y="46089"/>
                  <a:pt x="824608" y="46089"/>
                </a:cubicBezTo>
                <a:cubicBezTo>
                  <a:pt x="624253" y="46089"/>
                  <a:pt x="433853" y="120827"/>
                  <a:pt x="288254" y="257847"/>
                </a:cubicBezTo>
                <a:cubicBezTo>
                  <a:pt x="279543" y="266566"/>
                  <a:pt x="264609" y="266566"/>
                  <a:pt x="255898" y="256601"/>
                </a:cubicBezTo>
                <a:cubicBezTo>
                  <a:pt x="247187" y="247882"/>
                  <a:pt x="247187" y="232934"/>
                  <a:pt x="257143" y="224215"/>
                </a:cubicBezTo>
                <a:cubicBezTo>
                  <a:pt x="410209" y="78475"/>
                  <a:pt x="613053" y="0"/>
                  <a:pt x="824608" y="0"/>
                </a:cubicBezTo>
                <a:close/>
              </a:path>
            </a:pathLst>
          </a:custGeom>
          <a:solidFill>
            <a:schemeClr val="bg1"/>
          </a:solidFill>
          <a:ln>
            <a:noFill/>
          </a:ln>
          <a:effectLst/>
        </p:spPr>
        <p:txBody>
          <a:bodyPr wrap="square" anchor="ctr">
            <a:noAutofit/>
          </a:bodyPr>
          <a:lstStyle/>
          <a:p>
            <a:endParaRPr lang="en-US" sz="1350" dirty="0">
              <a:latin typeface="Poppins" pitchFamily="2" charset="77"/>
            </a:endParaRPr>
          </a:p>
        </p:txBody>
      </p:sp>
      <p:sp>
        <p:nvSpPr>
          <p:cNvPr id="18" name="Freeform 104">
            <a:extLst>
              <a:ext uri="{FF2B5EF4-FFF2-40B4-BE49-F238E27FC236}">
                <a16:creationId xmlns:a16="http://schemas.microsoft.com/office/drawing/2014/main" id="{CA313C58-883E-8742-9D7B-AEE38524C6A5}"/>
              </a:ext>
            </a:extLst>
          </p:cNvPr>
          <p:cNvSpPr>
            <a:spLocks noChangeArrowheads="1"/>
          </p:cNvSpPr>
          <p:nvPr/>
        </p:nvSpPr>
        <p:spPr bwMode="auto">
          <a:xfrm>
            <a:off x="2986935" y="1657612"/>
            <a:ext cx="1116462" cy="1318331"/>
          </a:xfrm>
          <a:prstGeom prst="round2SameRect">
            <a:avLst>
              <a:gd name="adj1" fmla="val 50000"/>
              <a:gd name="adj2" fmla="val 0"/>
            </a:avLst>
          </a:prstGeom>
          <a:solidFill>
            <a:schemeClr val="accent2"/>
          </a:solidFill>
          <a:ln>
            <a:noFill/>
          </a:ln>
          <a:effectLst/>
        </p:spPr>
        <p:txBody>
          <a:bodyPr wrap="none" anchor="ctr"/>
          <a:lstStyle/>
          <a:p>
            <a:endParaRPr lang="en-US" sz="1350" dirty="0">
              <a:latin typeface="Poppins" pitchFamily="2" charset="77"/>
            </a:endParaRPr>
          </a:p>
        </p:txBody>
      </p:sp>
      <p:sp>
        <p:nvSpPr>
          <p:cNvPr id="19" name="Freeform 18">
            <a:extLst>
              <a:ext uri="{FF2B5EF4-FFF2-40B4-BE49-F238E27FC236}">
                <a16:creationId xmlns:a16="http://schemas.microsoft.com/office/drawing/2014/main" id="{415D9AED-19CB-F04A-8A40-34CD7D52ADCF}"/>
              </a:ext>
            </a:extLst>
          </p:cNvPr>
          <p:cNvSpPr>
            <a:spLocks noChangeArrowheads="1"/>
          </p:cNvSpPr>
          <p:nvPr/>
        </p:nvSpPr>
        <p:spPr bwMode="auto">
          <a:xfrm>
            <a:off x="3279673" y="2021093"/>
            <a:ext cx="530985" cy="660760"/>
          </a:xfrm>
          <a:custGeom>
            <a:avLst/>
            <a:gdLst>
              <a:gd name="connsiteX0" fmla="*/ 139885 w 1415959"/>
              <a:gd name="connsiteY0" fmla="*/ 1620450 h 1762026"/>
              <a:gd name="connsiteX1" fmla="*/ 192675 w 1415959"/>
              <a:gd name="connsiteY1" fmla="*/ 1620450 h 1762026"/>
              <a:gd name="connsiteX2" fmla="*/ 240437 w 1415959"/>
              <a:gd name="connsiteY2" fmla="*/ 1668815 h 1762026"/>
              <a:gd name="connsiteX3" fmla="*/ 240437 w 1415959"/>
              <a:gd name="connsiteY3" fmla="*/ 1673906 h 1762026"/>
              <a:gd name="connsiteX4" fmla="*/ 192675 w 1415959"/>
              <a:gd name="connsiteY4" fmla="*/ 1723543 h 1762026"/>
              <a:gd name="connsiteX5" fmla="*/ 139885 w 1415959"/>
              <a:gd name="connsiteY5" fmla="*/ 1723543 h 1762026"/>
              <a:gd name="connsiteX6" fmla="*/ 93380 w 1415959"/>
              <a:gd name="connsiteY6" fmla="*/ 1673906 h 1762026"/>
              <a:gd name="connsiteX7" fmla="*/ 93380 w 1415959"/>
              <a:gd name="connsiteY7" fmla="*/ 1668815 h 1762026"/>
              <a:gd name="connsiteX8" fmla="*/ 139885 w 1415959"/>
              <a:gd name="connsiteY8" fmla="*/ 1620450 h 1762026"/>
              <a:gd name="connsiteX9" fmla="*/ 1369799 w 1415959"/>
              <a:gd name="connsiteY9" fmla="*/ 1447200 h 1762026"/>
              <a:gd name="connsiteX10" fmla="*/ 1323641 w 1415959"/>
              <a:gd name="connsiteY10" fmla="*/ 1459644 h 1762026"/>
              <a:gd name="connsiteX11" fmla="*/ 632503 w 1415959"/>
              <a:gd name="connsiteY11" fmla="*/ 1459644 h 1762026"/>
              <a:gd name="connsiteX12" fmla="*/ 632503 w 1415959"/>
              <a:gd name="connsiteY12" fmla="*/ 1503197 h 1762026"/>
              <a:gd name="connsiteX13" fmla="*/ 632503 w 1415959"/>
              <a:gd name="connsiteY13" fmla="*/ 1510663 h 1762026"/>
              <a:gd name="connsiteX14" fmla="*/ 1323641 w 1415959"/>
              <a:gd name="connsiteY14" fmla="*/ 1510663 h 1762026"/>
              <a:gd name="connsiteX15" fmla="*/ 1369799 w 1415959"/>
              <a:gd name="connsiteY15" fmla="*/ 1464621 h 1762026"/>
              <a:gd name="connsiteX16" fmla="*/ 974604 w 1415959"/>
              <a:gd name="connsiteY16" fmla="*/ 1065967 h 1762026"/>
              <a:gd name="connsiteX17" fmla="*/ 974604 w 1415959"/>
              <a:gd name="connsiteY17" fmla="*/ 1266473 h 1762026"/>
              <a:gd name="connsiteX18" fmla="*/ 1223533 w 1415959"/>
              <a:gd name="connsiteY18" fmla="*/ 1266473 h 1762026"/>
              <a:gd name="connsiteX19" fmla="*/ 1223533 w 1415959"/>
              <a:gd name="connsiteY19" fmla="*/ 1098549 h 1762026"/>
              <a:gd name="connsiteX20" fmla="*/ 1114705 w 1415959"/>
              <a:gd name="connsiteY20" fmla="*/ 1206321 h 1762026"/>
              <a:gd name="connsiteX21" fmla="*/ 1098443 w 1415959"/>
              <a:gd name="connsiteY21" fmla="*/ 1213840 h 1762026"/>
              <a:gd name="connsiteX22" fmla="*/ 1082181 w 1415959"/>
              <a:gd name="connsiteY22" fmla="*/ 1206321 h 1762026"/>
              <a:gd name="connsiteX23" fmla="*/ 1008378 w 1415959"/>
              <a:gd name="connsiteY23" fmla="*/ 1133637 h 1762026"/>
              <a:gd name="connsiteX24" fmla="*/ 1008378 w 1415959"/>
              <a:gd name="connsiteY24" fmla="*/ 1101055 h 1762026"/>
              <a:gd name="connsiteX25" fmla="*/ 1040902 w 1415959"/>
              <a:gd name="connsiteY25" fmla="*/ 1101055 h 1762026"/>
              <a:gd name="connsiteX26" fmla="*/ 1098443 w 1415959"/>
              <a:gd name="connsiteY26" fmla="*/ 1157447 h 1762026"/>
              <a:gd name="connsiteX27" fmla="*/ 1189759 w 1415959"/>
              <a:gd name="connsiteY27" fmla="*/ 1065967 h 1762026"/>
              <a:gd name="connsiteX28" fmla="*/ 1281074 w 1415959"/>
              <a:gd name="connsiteY28" fmla="*/ 985451 h 1762026"/>
              <a:gd name="connsiteX29" fmla="*/ 1297336 w 1415959"/>
              <a:gd name="connsiteY29" fmla="*/ 992030 h 1762026"/>
              <a:gd name="connsiteX30" fmla="*/ 1297336 w 1415959"/>
              <a:gd name="connsiteY30" fmla="*/ 1024612 h 1762026"/>
              <a:gd name="connsiteX31" fmla="*/ 1268565 w 1415959"/>
              <a:gd name="connsiteY31" fmla="*/ 1053435 h 1762026"/>
              <a:gd name="connsiteX32" fmla="*/ 1268565 w 1415959"/>
              <a:gd name="connsiteY32" fmla="*/ 1058448 h 1762026"/>
              <a:gd name="connsiteX33" fmla="*/ 1268565 w 1415959"/>
              <a:gd name="connsiteY33" fmla="*/ 1273992 h 1762026"/>
              <a:gd name="connsiteX34" fmla="*/ 1231038 w 1415959"/>
              <a:gd name="connsiteY34" fmla="*/ 1311587 h 1762026"/>
              <a:gd name="connsiteX35" fmla="*/ 967099 w 1415959"/>
              <a:gd name="connsiteY35" fmla="*/ 1311587 h 1762026"/>
              <a:gd name="connsiteX36" fmla="*/ 928321 w 1415959"/>
              <a:gd name="connsiteY36" fmla="*/ 1273992 h 1762026"/>
              <a:gd name="connsiteX37" fmla="*/ 928321 w 1415959"/>
              <a:gd name="connsiteY37" fmla="*/ 1058448 h 1762026"/>
              <a:gd name="connsiteX38" fmla="*/ 967099 w 1415959"/>
              <a:gd name="connsiteY38" fmla="*/ 1019599 h 1762026"/>
              <a:gd name="connsiteX39" fmla="*/ 1231038 w 1415959"/>
              <a:gd name="connsiteY39" fmla="*/ 1019599 h 1762026"/>
              <a:gd name="connsiteX40" fmla="*/ 1236042 w 1415959"/>
              <a:gd name="connsiteY40" fmla="*/ 1020853 h 1762026"/>
              <a:gd name="connsiteX41" fmla="*/ 1264812 w 1415959"/>
              <a:gd name="connsiteY41" fmla="*/ 992030 h 1762026"/>
              <a:gd name="connsiteX42" fmla="*/ 1281074 w 1415959"/>
              <a:gd name="connsiteY42" fmla="*/ 985451 h 1762026"/>
              <a:gd name="connsiteX43" fmla="*/ 343074 w 1415959"/>
              <a:gd name="connsiteY43" fmla="*/ 718000 h 1762026"/>
              <a:gd name="connsiteX44" fmla="*/ 320618 w 1415959"/>
              <a:gd name="connsiteY44" fmla="*/ 724222 h 1762026"/>
              <a:gd name="connsiteX45" fmla="*/ 268221 w 1415959"/>
              <a:gd name="connsiteY45" fmla="*/ 771508 h 1762026"/>
              <a:gd name="connsiteX46" fmla="*/ 138477 w 1415959"/>
              <a:gd name="connsiteY46" fmla="*/ 1065179 h 1762026"/>
              <a:gd name="connsiteX47" fmla="*/ 112279 w 1415959"/>
              <a:gd name="connsiteY47" fmla="*/ 1220725 h 1762026"/>
              <a:gd name="connsiteX48" fmla="*/ 137229 w 1415959"/>
              <a:gd name="connsiteY48" fmla="*/ 1524351 h 1762026"/>
              <a:gd name="connsiteX49" fmla="*/ 585097 w 1415959"/>
              <a:gd name="connsiteY49" fmla="*/ 1524351 h 1762026"/>
              <a:gd name="connsiteX50" fmla="*/ 586344 w 1415959"/>
              <a:gd name="connsiteY50" fmla="*/ 1503197 h 1762026"/>
              <a:gd name="connsiteX51" fmla="*/ 586344 w 1415959"/>
              <a:gd name="connsiteY51" fmla="*/ 1189616 h 1762026"/>
              <a:gd name="connsiteX52" fmla="*/ 537690 w 1415959"/>
              <a:gd name="connsiteY52" fmla="*/ 1131131 h 1762026"/>
              <a:gd name="connsiteX53" fmla="*/ 520224 w 1415959"/>
              <a:gd name="connsiteY53" fmla="*/ 1116198 h 1762026"/>
              <a:gd name="connsiteX54" fmla="*/ 516482 w 1415959"/>
              <a:gd name="connsiteY54" fmla="*/ 1101266 h 1762026"/>
              <a:gd name="connsiteX55" fmla="*/ 537690 w 1415959"/>
              <a:gd name="connsiteY55" fmla="*/ 903411 h 1762026"/>
              <a:gd name="connsiteX56" fmla="*/ 464085 w 1415959"/>
              <a:gd name="connsiteY56" fmla="*/ 836215 h 1762026"/>
              <a:gd name="connsiteX57" fmla="*/ 375510 w 1415959"/>
              <a:gd name="connsiteY57" fmla="*/ 904656 h 1762026"/>
              <a:gd name="connsiteX58" fmla="*/ 339331 w 1415959"/>
              <a:gd name="connsiteY58" fmla="*/ 1256812 h 1762026"/>
              <a:gd name="connsiteX59" fmla="*/ 316875 w 1415959"/>
              <a:gd name="connsiteY59" fmla="*/ 1277966 h 1762026"/>
              <a:gd name="connsiteX60" fmla="*/ 314380 w 1415959"/>
              <a:gd name="connsiteY60" fmla="*/ 1276722 h 1762026"/>
              <a:gd name="connsiteX61" fmla="*/ 294420 w 1415959"/>
              <a:gd name="connsiteY61" fmla="*/ 1251834 h 1762026"/>
              <a:gd name="connsiteX62" fmla="*/ 330598 w 1415959"/>
              <a:gd name="connsiteY62" fmla="*/ 895945 h 1762026"/>
              <a:gd name="connsiteX63" fmla="*/ 343074 w 1415959"/>
              <a:gd name="connsiteY63" fmla="*/ 859858 h 1762026"/>
              <a:gd name="connsiteX64" fmla="*/ 974604 w 1415959"/>
              <a:gd name="connsiteY64" fmla="*/ 626522 h 1762026"/>
              <a:gd name="connsiteX65" fmla="*/ 974604 w 1415959"/>
              <a:gd name="connsiteY65" fmla="*/ 827028 h 1762026"/>
              <a:gd name="connsiteX66" fmla="*/ 1223533 w 1415959"/>
              <a:gd name="connsiteY66" fmla="*/ 827028 h 1762026"/>
              <a:gd name="connsiteX67" fmla="*/ 1223533 w 1415959"/>
              <a:gd name="connsiteY67" fmla="*/ 659104 h 1762026"/>
              <a:gd name="connsiteX68" fmla="*/ 1114705 w 1415959"/>
              <a:gd name="connsiteY68" fmla="*/ 768129 h 1762026"/>
              <a:gd name="connsiteX69" fmla="*/ 1098443 w 1415959"/>
              <a:gd name="connsiteY69" fmla="*/ 774395 h 1762026"/>
              <a:gd name="connsiteX70" fmla="*/ 1082181 w 1415959"/>
              <a:gd name="connsiteY70" fmla="*/ 768129 h 1762026"/>
              <a:gd name="connsiteX71" fmla="*/ 1008378 w 1415959"/>
              <a:gd name="connsiteY71" fmla="*/ 694192 h 1762026"/>
              <a:gd name="connsiteX72" fmla="*/ 1008378 w 1415959"/>
              <a:gd name="connsiteY72" fmla="*/ 660357 h 1762026"/>
              <a:gd name="connsiteX73" fmla="*/ 1040902 w 1415959"/>
              <a:gd name="connsiteY73" fmla="*/ 660357 h 1762026"/>
              <a:gd name="connsiteX74" fmla="*/ 1098443 w 1415959"/>
              <a:gd name="connsiteY74" fmla="*/ 718002 h 1762026"/>
              <a:gd name="connsiteX75" fmla="*/ 1189759 w 1415959"/>
              <a:gd name="connsiteY75" fmla="*/ 626522 h 1762026"/>
              <a:gd name="connsiteX76" fmla="*/ 1281074 w 1415959"/>
              <a:gd name="connsiteY76" fmla="*/ 546006 h 1762026"/>
              <a:gd name="connsiteX77" fmla="*/ 1297336 w 1415959"/>
              <a:gd name="connsiteY77" fmla="*/ 552585 h 1762026"/>
              <a:gd name="connsiteX78" fmla="*/ 1297336 w 1415959"/>
              <a:gd name="connsiteY78" fmla="*/ 585167 h 1762026"/>
              <a:gd name="connsiteX79" fmla="*/ 1268565 w 1415959"/>
              <a:gd name="connsiteY79" fmla="*/ 613990 h 1762026"/>
              <a:gd name="connsiteX80" fmla="*/ 1268565 w 1415959"/>
              <a:gd name="connsiteY80" fmla="*/ 619003 h 1762026"/>
              <a:gd name="connsiteX81" fmla="*/ 1268565 w 1415959"/>
              <a:gd name="connsiteY81" fmla="*/ 834547 h 1762026"/>
              <a:gd name="connsiteX82" fmla="*/ 1231038 w 1415959"/>
              <a:gd name="connsiteY82" fmla="*/ 872142 h 1762026"/>
              <a:gd name="connsiteX83" fmla="*/ 967099 w 1415959"/>
              <a:gd name="connsiteY83" fmla="*/ 872142 h 1762026"/>
              <a:gd name="connsiteX84" fmla="*/ 928321 w 1415959"/>
              <a:gd name="connsiteY84" fmla="*/ 834547 h 1762026"/>
              <a:gd name="connsiteX85" fmla="*/ 928321 w 1415959"/>
              <a:gd name="connsiteY85" fmla="*/ 619003 h 1762026"/>
              <a:gd name="connsiteX86" fmla="*/ 967099 w 1415959"/>
              <a:gd name="connsiteY86" fmla="*/ 580154 h 1762026"/>
              <a:gd name="connsiteX87" fmla="*/ 1231038 w 1415959"/>
              <a:gd name="connsiteY87" fmla="*/ 580154 h 1762026"/>
              <a:gd name="connsiteX88" fmla="*/ 1236042 w 1415959"/>
              <a:gd name="connsiteY88" fmla="*/ 581408 h 1762026"/>
              <a:gd name="connsiteX89" fmla="*/ 1264812 w 1415959"/>
              <a:gd name="connsiteY89" fmla="*/ 552585 h 1762026"/>
              <a:gd name="connsiteX90" fmla="*/ 1281074 w 1415959"/>
              <a:gd name="connsiteY90" fmla="*/ 546006 h 1762026"/>
              <a:gd name="connsiteX91" fmla="*/ 974604 w 1415959"/>
              <a:gd name="connsiteY91" fmla="*/ 187079 h 1762026"/>
              <a:gd name="connsiteX92" fmla="*/ 974604 w 1415959"/>
              <a:gd name="connsiteY92" fmla="*/ 387585 h 1762026"/>
              <a:gd name="connsiteX93" fmla="*/ 1223533 w 1415959"/>
              <a:gd name="connsiteY93" fmla="*/ 387585 h 1762026"/>
              <a:gd name="connsiteX94" fmla="*/ 1223533 w 1415959"/>
              <a:gd name="connsiteY94" fmla="*/ 220914 h 1762026"/>
              <a:gd name="connsiteX95" fmla="*/ 1114705 w 1415959"/>
              <a:gd name="connsiteY95" fmla="*/ 328686 h 1762026"/>
              <a:gd name="connsiteX96" fmla="*/ 1098443 w 1415959"/>
              <a:gd name="connsiteY96" fmla="*/ 334952 h 1762026"/>
              <a:gd name="connsiteX97" fmla="*/ 1082181 w 1415959"/>
              <a:gd name="connsiteY97" fmla="*/ 328686 h 1762026"/>
              <a:gd name="connsiteX98" fmla="*/ 1008378 w 1415959"/>
              <a:gd name="connsiteY98" fmla="*/ 254749 h 1762026"/>
              <a:gd name="connsiteX99" fmla="*/ 1008378 w 1415959"/>
              <a:gd name="connsiteY99" fmla="*/ 222167 h 1762026"/>
              <a:gd name="connsiteX100" fmla="*/ 1040902 w 1415959"/>
              <a:gd name="connsiteY100" fmla="*/ 222167 h 1762026"/>
              <a:gd name="connsiteX101" fmla="*/ 1098443 w 1415959"/>
              <a:gd name="connsiteY101" fmla="*/ 279813 h 1762026"/>
              <a:gd name="connsiteX102" fmla="*/ 1189759 w 1415959"/>
              <a:gd name="connsiteY102" fmla="*/ 187079 h 1762026"/>
              <a:gd name="connsiteX103" fmla="*/ 1281074 w 1415959"/>
              <a:gd name="connsiteY103" fmla="*/ 106563 h 1762026"/>
              <a:gd name="connsiteX104" fmla="*/ 1297336 w 1415959"/>
              <a:gd name="connsiteY104" fmla="*/ 113142 h 1762026"/>
              <a:gd name="connsiteX105" fmla="*/ 1297336 w 1415959"/>
              <a:gd name="connsiteY105" fmla="*/ 145724 h 1762026"/>
              <a:gd name="connsiteX106" fmla="*/ 1268565 w 1415959"/>
              <a:gd name="connsiteY106" fmla="*/ 174547 h 1762026"/>
              <a:gd name="connsiteX107" fmla="*/ 1268565 w 1415959"/>
              <a:gd name="connsiteY107" fmla="*/ 179560 h 1762026"/>
              <a:gd name="connsiteX108" fmla="*/ 1268565 w 1415959"/>
              <a:gd name="connsiteY108" fmla="*/ 395104 h 1762026"/>
              <a:gd name="connsiteX109" fmla="*/ 1231038 w 1415959"/>
              <a:gd name="connsiteY109" fmla="*/ 432699 h 1762026"/>
              <a:gd name="connsiteX110" fmla="*/ 967099 w 1415959"/>
              <a:gd name="connsiteY110" fmla="*/ 432699 h 1762026"/>
              <a:gd name="connsiteX111" fmla="*/ 928321 w 1415959"/>
              <a:gd name="connsiteY111" fmla="*/ 395104 h 1762026"/>
              <a:gd name="connsiteX112" fmla="*/ 928321 w 1415959"/>
              <a:gd name="connsiteY112" fmla="*/ 179560 h 1762026"/>
              <a:gd name="connsiteX113" fmla="*/ 967099 w 1415959"/>
              <a:gd name="connsiteY113" fmla="*/ 141965 h 1762026"/>
              <a:gd name="connsiteX114" fmla="*/ 1231038 w 1415959"/>
              <a:gd name="connsiteY114" fmla="*/ 141965 h 1762026"/>
              <a:gd name="connsiteX115" fmla="*/ 1236042 w 1415959"/>
              <a:gd name="connsiteY115" fmla="*/ 141965 h 1762026"/>
              <a:gd name="connsiteX116" fmla="*/ 1264812 w 1415959"/>
              <a:gd name="connsiteY116" fmla="*/ 113142 h 1762026"/>
              <a:gd name="connsiteX117" fmla="*/ 1281074 w 1415959"/>
              <a:gd name="connsiteY117" fmla="*/ 106563 h 1762026"/>
              <a:gd name="connsiteX118" fmla="*/ 434144 w 1415959"/>
              <a:gd name="connsiteY118" fmla="*/ 46041 h 1762026"/>
              <a:gd name="connsiteX119" fmla="*/ 389233 w 1415959"/>
              <a:gd name="connsiteY119" fmla="*/ 92083 h 1762026"/>
              <a:gd name="connsiteX120" fmla="*/ 389233 w 1415959"/>
              <a:gd name="connsiteY120" fmla="*/ 653293 h 1762026"/>
              <a:gd name="connsiteX121" fmla="*/ 389233 w 1415959"/>
              <a:gd name="connsiteY121" fmla="*/ 685647 h 1762026"/>
              <a:gd name="connsiteX122" fmla="*/ 389233 w 1415959"/>
              <a:gd name="connsiteY122" fmla="*/ 808839 h 1762026"/>
              <a:gd name="connsiteX123" fmla="*/ 464085 w 1415959"/>
              <a:gd name="connsiteY123" fmla="*/ 790174 h 1762026"/>
              <a:gd name="connsiteX124" fmla="*/ 583849 w 1415959"/>
              <a:gd name="connsiteY124" fmla="*/ 904656 h 1762026"/>
              <a:gd name="connsiteX125" fmla="*/ 583849 w 1415959"/>
              <a:gd name="connsiteY125" fmla="*/ 907144 h 1762026"/>
              <a:gd name="connsiteX126" fmla="*/ 563888 w 1415959"/>
              <a:gd name="connsiteY126" fmla="*/ 1091311 h 1762026"/>
              <a:gd name="connsiteX127" fmla="*/ 632503 w 1415959"/>
              <a:gd name="connsiteY127" fmla="*/ 1189616 h 1762026"/>
              <a:gd name="connsiteX128" fmla="*/ 632503 w 1415959"/>
              <a:gd name="connsiteY128" fmla="*/ 1413602 h 1762026"/>
              <a:gd name="connsiteX129" fmla="*/ 1323641 w 1415959"/>
              <a:gd name="connsiteY129" fmla="*/ 1413602 h 1762026"/>
              <a:gd name="connsiteX130" fmla="*/ 1369799 w 1415959"/>
              <a:gd name="connsiteY130" fmla="*/ 1367561 h 1762026"/>
              <a:gd name="connsiteX131" fmla="*/ 1369799 w 1415959"/>
              <a:gd name="connsiteY131" fmla="*/ 1350140 h 1762026"/>
              <a:gd name="connsiteX132" fmla="*/ 1369799 w 1415959"/>
              <a:gd name="connsiteY132" fmla="*/ 92083 h 1762026"/>
              <a:gd name="connsiteX133" fmla="*/ 1323641 w 1415959"/>
              <a:gd name="connsiteY133" fmla="*/ 46041 h 1762026"/>
              <a:gd name="connsiteX134" fmla="*/ 434144 w 1415959"/>
              <a:gd name="connsiteY134" fmla="*/ 0 h 1762026"/>
              <a:gd name="connsiteX135" fmla="*/ 1323641 w 1415959"/>
              <a:gd name="connsiteY135" fmla="*/ 0 h 1762026"/>
              <a:gd name="connsiteX136" fmla="*/ 1415959 w 1415959"/>
              <a:gd name="connsiteY136" fmla="*/ 92083 h 1762026"/>
              <a:gd name="connsiteX137" fmla="*/ 1415959 w 1415959"/>
              <a:gd name="connsiteY137" fmla="*/ 1350140 h 1762026"/>
              <a:gd name="connsiteX138" fmla="*/ 1415959 w 1415959"/>
              <a:gd name="connsiteY138" fmla="*/ 1367561 h 1762026"/>
              <a:gd name="connsiteX139" fmla="*/ 1415959 w 1415959"/>
              <a:gd name="connsiteY139" fmla="*/ 1464621 h 1762026"/>
              <a:gd name="connsiteX140" fmla="*/ 1323641 w 1415959"/>
              <a:gd name="connsiteY140" fmla="*/ 1556705 h 1762026"/>
              <a:gd name="connsiteX141" fmla="*/ 668682 w 1415959"/>
              <a:gd name="connsiteY141" fmla="*/ 1556705 h 1762026"/>
              <a:gd name="connsiteX142" fmla="*/ 681157 w 1415959"/>
              <a:gd name="connsiteY142" fmla="*/ 1600258 h 1762026"/>
              <a:gd name="connsiteX143" fmla="*/ 681157 w 1415959"/>
              <a:gd name="connsiteY143" fmla="*/ 1738383 h 1762026"/>
              <a:gd name="connsiteX144" fmla="*/ 658701 w 1415959"/>
              <a:gd name="connsiteY144" fmla="*/ 1762026 h 1762026"/>
              <a:gd name="connsiteX145" fmla="*/ 636246 w 1415959"/>
              <a:gd name="connsiteY145" fmla="*/ 1738383 h 1762026"/>
              <a:gd name="connsiteX146" fmla="*/ 636246 w 1415959"/>
              <a:gd name="connsiteY146" fmla="*/ 1600258 h 1762026"/>
              <a:gd name="connsiteX147" fmla="*/ 606305 w 1415959"/>
              <a:gd name="connsiteY147" fmla="*/ 1569148 h 1762026"/>
              <a:gd name="connsiteX148" fmla="*/ 76100 w 1415959"/>
              <a:gd name="connsiteY148" fmla="*/ 1569148 h 1762026"/>
              <a:gd name="connsiteX149" fmla="*/ 46159 w 1415959"/>
              <a:gd name="connsiteY149" fmla="*/ 1600258 h 1762026"/>
              <a:gd name="connsiteX150" fmla="*/ 46159 w 1415959"/>
              <a:gd name="connsiteY150" fmla="*/ 1738383 h 1762026"/>
              <a:gd name="connsiteX151" fmla="*/ 23703 w 1415959"/>
              <a:gd name="connsiteY151" fmla="*/ 1762026 h 1762026"/>
              <a:gd name="connsiteX152" fmla="*/ 0 w 1415959"/>
              <a:gd name="connsiteY152" fmla="*/ 1738383 h 1762026"/>
              <a:gd name="connsiteX153" fmla="*/ 0 w 1415959"/>
              <a:gd name="connsiteY153" fmla="*/ 1600258 h 1762026"/>
              <a:gd name="connsiteX154" fmla="*/ 76100 w 1415959"/>
              <a:gd name="connsiteY154" fmla="*/ 1524351 h 1762026"/>
              <a:gd name="connsiteX155" fmla="*/ 91070 w 1415959"/>
              <a:gd name="connsiteY155" fmla="*/ 1524351 h 1762026"/>
              <a:gd name="connsiteX156" fmla="*/ 67367 w 1415959"/>
              <a:gd name="connsiteY156" fmla="*/ 1224458 h 1762026"/>
              <a:gd name="connsiteX157" fmla="*/ 97308 w 1415959"/>
              <a:gd name="connsiteY157" fmla="*/ 1046514 h 1762026"/>
              <a:gd name="connsiteX158" fmla="*/ 225805 w 1415959"/>
              <a:gd name="connsiteY158" fmla="*/ 752843 h 1762026"/>
              <a:gd name="connsiteX159" fmla="*/ 306895 w 1415959"/>
              <a:gd name="connsiteY159" fmla="*/ 680669 h 1762026"/>
              <a:gd name="connsiteX160" fmla="*/ 343074 w 1415959"/>
              <a:gd name="connsiteY160" fmla="*/ 668226 h 1762026"/>
              <a:gd name="connsiteX161" fmla="*/ 343074 w 1415959"/>
              <a:gd name="connsiteY161" fmla="*/ 92083 h 1762026"/>
              <a:gd name="connsiteX162" fmla="*/ 434144 w 1415959"/>
              <a:gd name="connsiteY162" fmla="*/ 0 h 176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1415959" h="1762026">
                <a:moveTo>
                  <a:pt x="139885" y="1620450"/>
                </a:moveTo>
                <a:lnTo>
                  <a:pt x="192675" y="1620450"/>
                </a:lnTo>
                <a:cubicBezTo>
                  <a:pt x="219070" y="1620450"/>
                  <a:pt x="240437" y="1640814"/>
                  <a:pt x="240437" y="1668815"/>
                </a:cubicBezTo>
                <a:lnTo>
                  <a:pt x="240437" y="1673906"/>
                </a:lnTo>
                <a:cubicBezTo>
                  <a:pt x="240437" y="1701906"/>
                  <a:pt x="219070" y="1723543"/>
                  <a:pt x="192675" y="1723543"/>
                </a:cubicBezTo>
                <a:lnTo>
                  <a:pt x="139885" y="1723543"/>
                </a:lnTo>
                <a:cubicBezTo>
                  <a:pt x="114747" y="1723543"/>
                  <a:pt x="93380" y="1701906"/>
                  <a:pt x="93380" y="1673906"/>
                </a:cubicBezTo>
                <a:lnTo>
                  <a:pt x="93380" y="1668815"/>
                </a:lnTo>
                <a:cubicBezTo>
                  <a:pt x="93380" y="1640814"/>
                  <a:pt x="114747" y="1620450"/>
                  <a:pt x="139885" y="1620450"/>
                </a:cubicBezTo>
                <a:close/>
                <a:moveTo>
                  <a:pt x="1369799" y="1447200"/>
                </a:moveTo>
                <a:cubicBezTo>
                  <a:pt x="1356077" y="1454666"/>
                  <a:pt x="1341106" y="1459644"/>
                  <a:pt x="1323641" y="1459644"/>
                </a:cubicBezTo>
                <a:lnTo>
                  <a:pt x="632503" y="1459644"/>
                </a:lnTo>
                <a:lnTo>
                  <a:pt x="632503" y="1503197"/>
                </a:lnTo>
                <a:cubicBezTo>
                  <a:pt x="632503" y="1505686"/>
                  <a:pt x="632503" y="1508174"/>
                  <a:pt x="632503" y="1510663"/>
                </a:cubicBezTo>
                <a:lnTo>
                  <a:pt x="1323641" y="1510663"/>
                </a:lnTo>
                <a:cubicBezTo>
                  <a:pt x="1349839" y="1510663"/>
                  <a:pt x="1369799" y="1490753"/>
                  <a:pt x="1369799" y="1464621"/>
                </a:cubicBezTo>
                <a:close/>
                <a:moveTo>
                  <a:pt x="974604" y="1065967"/>
                </a:moveTo>
                <a:lnTo>
                  <a:pt x="974604" y="1266473"/>
                </a:lnTo>
                <a:lnTo>
                  <a:pt x="1223533" y="1266473"/>
                </a:lnTo>
                <a:lnTo>
                  <a:pt x="1223533" y="1098549"/>
                </a:lnTo>
                <a:lnTo>
                  <a:pt x="1114705" y="1206321"/>
                </a:lnTo>
                <a:cubicBezTo>
                  <a:pt x="1110952" y="1211334"/>
                  <a:pt x="1104698" y="1213840"/>
                  <a:pt x="1098443" y="1213840"/>
                </a:cubicBezTo>
                <a:cubicBezTo>
                  <a:pt x="1093439" y="1213840"/>
                  <a:pt x="1087185" y="1211334"/>
                  <a:pt x="1082181" y="1206321"/>
                </a:cubicBezTo>
                <a:lnTo>
                  <a:pt x="1008378" y="1133637"/>
                </a:lnTo>
                <a:cubicBezTo>
                  <a:pt x="999622" y="1123612"/>
                  <a:pt x="999622" y="1109827"/>
                  <a:pt x="1008378" y="1101055"/>
                </a:cubicBezTo>
                <a:cubicBezTo>
                  <a:pt x="1018386" y="1091030"/>
                  <a:pt x="1032146" y="1091030"/>
                  <a:pt x="1040902" y="1101055"/>
                </a:cubicBezTo>
                <a:lnTo>
                  <a:pt x="1098443" y="1157447"/>
                </a:lnTo>
                <a:lnTo>
                  <a:pt x="1189759" y="1065967"/>
                </a:lnTo>
                <a:close/>
                <a:moveTo>
                  <a:pt x="1281074" y="985451"/>
                </a:moveTo>
                <a:cubicBezTo>
                  <a:pt x="1287016" y="985451"/>
                  <a:pt x="1292958" y="987644"/>
                  <a:pt x="1297336" y="992030"/>
                </a:cubicBezTo>
                <a:cubicBezTo>
                  <a:pt x="1306092" y="1000802"/>
                  <a:pt x="1306092" y="1015840"/>
                  <a:pt x="1297336" y="1024612"/>
                </a:cubicBezTo>
                <a:lnTo>
                  <a:pt x="1268565" y="1053435"/>
                </a:lnTo>
                <a:cubicBezTo>
                  <a:pt x="1268565" y="1054688"/>
                  <a:pt x="1268565" y="1057194"/>
                  <a:pt x="1268565" y="1058448"/>
                </a:cubicBezTo>
                <a:lnTo>
                  <a:pt x="1268565" y="1273992"/>
                </a:lnTo>
                <a:cubicBezTo>
                  <a:pt x="1268565" y="1294042"/>
                  <a:pt x="1251053" y="1311587"/>
                  <a:pt x="1231038" y="1311587"/>
                </a:cubicBezTo>
                <a:lnTo>
                  <a:pt x="967099" y="1311587"/>
                </a:lnTo>
                <a:cubicBezTo>
                  <a:pt x="945834" y="1311587"/>
                  <a:pt x="928321" y="1294042"/>
                  <a:pt x="928321" y="1273992"/>
                </a:cubicBezTo>
                <a:lnTo>
                  <a:pt x="928321" y="1058448"/>
                </a:lnTo>
                <a:cubicBezTo>
                  <a:pt x="928321" y="1037144"/>
                  <a:pt x="945834" y="1019599"/>
                  <a:pt x="967099" y="1019599"/>
                </a:cubicBezTo>
                <a:lnTo>
                  <a:pt x="1231038" y="1019599"/>
                </a:lnTo>
                <a:cubicBezTo>
                  <a:pt x="1232289" y="1019599"/>
                  <a:pt x="1233540" y="1020853"/>
                  <a:pt x="1236042" y="1020853"/>
                </a:cubicBezTo>
                <a:lnTo>
                  <a:pt x="1264812" y="992030"/>
                </a:lnTo>
                <a:cubicBezTo>
                  <a:pt x="1269190" y="987644"/>
                  <a:pt x="1275132" y="985451"/>
                  <a:pt x="1281074" y="985451"/>
                </a:cubicBezTo>
                <a:close/>
                <a:moveTo>
                  <a:pt x="343074" y="718000"/>
                </a:moveTo>
                <a:lnTo>
                  <a:pt x="320618" y="724222"/>
                </a:lnTo>
                <a:cubicBezTo>
                  <a:pt x="298162" y="731688"/>
                  <a:pt x="278202" y="747865"/>
                  <a:pt x="268221" y="771508"/>
                </a:cubicBezTo>
                <a:lnTo>
                  <a:pt x="138477" y="1065179"/>
                </a:lnTo>
                <a:cubicBezTo>
                  <a:pt x="117269" y="1113710"/>
                  <a:pt x="107288" y="1168462"/>
                  <a:pt x="112279" y="1220725"/>
                </a:cubicBezTo>
                <a:lnTo>
                  <a:pt x="137229" y="1524351"/>
                </a:lnTo>
                <a:lnTo>
                  <a:pt x="585097" y="1524351"/>
                </a:lnTo>
                <a:cubicBezTo>
                  <a:pt x="586344" y="1516885"/>
                  <a:pt x="586344" y="1510663"/>
                  <a:pt x="586344" y="1503197"/>
                </a:cubicBezTo>
                <a:lnTo>
                  <a:pt x="586344" y="1189616"/>
                </a:lnTo>
                <a:cubicBezTo>
                  <a:pt x="586344" y="1159751"/>
                  <a:pt x="566383" y="1136108"/>
                  <a:pt x="537690" y="1131131"/>
                </a:cubicBezTo>
                <a:cubicBezTo>
                  <a:pt x="530205" y="1129886"/>
                  <a:pt x="522719" y="1123664"/>
                  <a:pt x="520224" y="1116198"/>
                </a:cubicBezTo>
                <a:cubicBezTo>
                  <a:pt x="517729" y="1111221"/>
                  <a:pt x="516482" y="1106243"/>
                  <a:pt x="516482" y="1101266"/>
                </a:cubicBezTo>
                <a:lnTo>
                  <a:pt x="537690" y="903411"/>
                </a:lnTo>
                <a:cubicBezTo>
                  <a:pt x="537690" y="866080"/>
                  <a:pt x="504006" y="836215"/>
                  <a:pt x="464085" y="836215"/>
                </a:cubicBezTo>
                <a:cubicBezTo>
                  <a:pt x="430401" y="836215"/>
                  <a:pt x="387985" y="848659"/>
                  <a:pt x="375510" y="904656"/>
                </a:cubicBezTo>
                <a:lnTo>
                  <a:pt x="339331" y="1256812"/>
                </a:lnTo>
                <a:cubicBezTo>
                  <a:pt x="338083" y="1268011"/>
                  <a:pt x="328103" y="1277966"/>
                  <a:pt x="316875" y="1277966"/>
                </a:cubicBezTo>
                <a:cubicBezTo>
                  <a:pt x="315628" y="1277966"/>
                  <a:pt x="314380" y="1277966"/>
                  <a:pt x="314380" y="1276722"/>
                </a:cubicBezTo>
                <a:cubicBezTo>
                  <a:pt x="301905" y="1275477"/>
                  <a:pt x="291924" y="1264278"/>
                  <a:pt x="294420" y="1251834"/>
                </a:cubicBezTo>
                <a:lnTo>
                  <a:pt x="330598" y="895945"/>
                </a:lnTo>
                <a:cubicBezTo>
                  <a:pt x="334341" y="883501"/>
                  <a:pt x="338083" y="871058"/>
                  <a:pt x="343074" y="859858"/>
                </a:cubicBezTo>
                <a:close/>
                <a:moveTo>
                  <a:pt x="974604" y="626522"/>
                </a:moveTo>
                <a:lnTo>
                  <a:pt x="974604" y="827028"/>
                </a:lnTo>
                <a:lnTo>
                  <a:pt x="1223533" y="827028"/>
                </a:lnTo>
                <a:lnTo>
                  <a:pt x="1223533" y="659104"/>
                </a:lnTo>
                <a:lnTo>
                  <a:pt x="1114705" y="768129"/>
                </a:lnTo>
                <a:cubicBezTo>
                  <a:pt x="1110952" y="771889"/>
                  <a:pt x="1104698" y="774395"/>
                  <a:pt x="1098443" y="774395"/>
                </a:cubicBezTo>
                <a:cubicBezTo>
                  <a:pt x="1093439" y="774395"/>
                  <a:pt x="1087185" y="771889"/>
                  <a:pt x="1082181" y="768129"/>
                </a:cubicBezTo>
                <a:lnTo>
                  <a:pt x="1008378" y="694192"/>
                </a:lnTo>
                <a:cubicBezTo>
                  <a:pt x="999622" y="685420"/>
                  <a:pt x="999622" y="670382"/>
                  <a:pt x="1008378" y="660357"/>
                </a:cubicBezTo>
                <a:cubicBezTo>
                  <a:pt x="1018386" y="651585"/>
                  <a:pt x="1032146" y="651585"/>
                  <a:pt x="1040902" y="660357"/>
                </a:cubicBezTo>
                <a:lnTo>
                  <a:pt x="1098443" y="718002"/>
                </a:lnTo>
                <a:lnTo>
                  <a:pt x="1189759" y="626522"/>
                </a:lnTo>
                <a:close/>
                <a:moveTo>
                  <a:pt x="1281074" y="546006"/>
                </a:moveTo>
                <a:cubicBezTo>
                  <a:pt x="1287016" y="546006"/>
                  <a:pt x="1292958" y="548199"/>
                  <a:pt x="1297336" y="552585"/>
                </a:cubicBezTo>
                <a:cubicBezTo>
                  <a:pt x="1306092" y="561357"/>
                  <a:pt x="1306092" y="576395"/>
                  <a:pt x="1297336" y="585167"/>
                </a:cubicBezTo>
                <a:lnTo>
                  <a:pt x="1268565" y="613990"/>
                </a:lnTo>
                <a:cubicBezTo>
                  <a:pt x="1268565" y="616496"/>
                  <a:pt x="1268565" y="617749"/>
                  <a:pt x="1268565" y="619003"/>
                </a:cubicBezTo>
                <a:lnTo>
                  <a:pt x="1268565" y="834547"/>
                </a:lnTo>
                <a:cubicBezTo>
                  <a:pt x="1268565" y="854597"/>
                  <a:pt x="1251053" y="872142"/>
                  <a:pt x="1231038" y="872142"/>
                </a:cubicBezTo>
                <a:lnTo>
                  <a:pt x="967099" y="872142"/>
                </a:lnTo>
                <a:cubicBezTo>
                  <a:pt x="945834" y="872142"/>
                  <a:pt x="928321" y="854597"/>
                  <a:pt x="928321" y="834547"/>
                </a:cubicBezTo>
                <a:lnTo>
                  <a:pt x="928321" y="619003"/>
                </a:lnTo>
                <a:cubicBezTo>
                  <a:pt x="928321" y="597699"/>
                  <a:pt x="945834" y="580154"/>
                  <a:pt x="967099" y="580154"/>
                </a:cubicBezTo>
                <a:lnTo>
                  <a:pt x="1231038" y="580154"/>
                </a:lnTo>
                <a:cubicBezTo>
                  <a:pt x="1232289" y="580154"/>
                  <a:pt x="1233540" y="581408"/>
                  <a:pt x="1236042" y="581408"/>
                </a:cubicBezTo>
                <a:lnTo>
                  <a:pt x="1264812" y="552585"/>
                </a:lnTo>
                <a:cubicBezTo>
                  <a:pt x="1269190" y="548199"/>
                  <a:pt x="1275132" y="546006"/>
                  <a:pt x="1281074" y="546006"/>
                </a:cubicBezTo>
                <a:close/>
                <a:moveTo>
                  <a:pt x="974604" y="187079"/>
                </a:moveTo>
                <a:lnTo>
                  <a:pt x="974604" y="387585"/>
                </a:lnTo>
                <a:lnTo>
                  <a:pt x="1223533" y="387585"/>
                </a:lnTo>
                <a:lnTo>
                  <a:pt x="1223533" y="220914"/>
                </a:lnTo>
                <a:lnTo>
                  <a:pt x="1114705" y="328686"/>
                </a:lnTo>
                <a:cubicBezTo>
                  <a:pt x="1110952" y="332446"/>
                  <a:pt x="1104698" y="334952"/>
                  <a:pt x="1098443" y="334952"/>
                </a:cubicBezTo>
                <a:cubicBezTo>
                  <a:pt x="1093439" y="334952"/>
                  <a:pt x="1087185" y="332446"/>
                  <a:pt x="1082181" y="328686"/>
                </a:cubicBezTo>
                <a:lnTo>
                  <a:pt x="1008378" y="254749"/>
                </a:lnTo>
                <a:cubicBezTo>
                  <a:pt x="999622" y="245977"/>
                  <a:pt x="999622" y="230939"/>
                  <a:pt x="1008378" y="222167"/>
                </a:cubicBezTo>
                <a:cubicBezTo>
                  <a:pt x="1018386" y="212142"/>
                  <a:pt x="1032146" y="212142"/>
                  <a:pt x="1040902" y="222167"/>
                </a:cubicBezTo>
                <a:lnTo>
                  <a:pt x="1098443" y="279813"/>
                </a:lnTo>
                <a:lnTo>
                  <a:pt x="1189759" y="187079"/>
                </a:lnTo>
                <a:close/>
                <a:moveTo>
                  <a:pt x="1281074" y="106563"/>
                </a:moveTo>
                <a:cubicBezTo>
                  <a:pt x="1287016" y="106563"/>
                  <a:pt x="1292958" y="108756"/>
                  <a:pt x="1297336" y="113142"/>
                </a:cubicBezTo>
                <a:cubicBezTo>
                  <a:pt x="1306092" y="121914"/>
                  <a:pt x="1306092" y="136952"/>
                  <a:pt x="1297336" y="145724"/>
                </a:cubicBezTo>
                <a:lnTo>
                  <a:pt x="1268565" y="174547"/>
                </a:lnTo>
                <a:cubicBezTo>
                  <a:pt x="1268565" y="177053"/>
                  <a:pt x="1268565" y="178306"/>
                  <a:pt x="1268565" y="179560"/>
                </a:cubicBezTo>
                <a:lnTo>
                  <a:pt x="1268565" y="395104"/>
                </a:lnTo>
                <a:cubicBezTo>
                  <a:pt x="1268565" y="416407"/>
                  <a:pt x="1251053" y="432699"/>
                  <a:pt x="1231038" y="432699"/>
                </a:cubicBezTo>
                <a:lnTo>
                  <a:pt x="967099" y="432699"/>
                </a:lnTo>
                <a:cubicBezTo>
                  <a:pt x="945834" y="432699"/>
                  <a:pt x="928321" y="416407"/>
                  <a:pt x="928321" y="395104"/>
                </a:cubicBezTo>
                <a:lnTo>
                  <a:pt x="928321" y="179560"/>
                </a:lnTo>
                <a:cubicBezTo>
                  <a:pt x="928321" y="159509"/>
                  <a:pt x="945834" y="141965"/>
                  <a:pt x="967099" y="141965"/>
                </a:cubicBezTo>
                <a:lnTo>
                  <a:pt x="1231038" y="141965"/>
                </a:lnTo>
                <a:cubicBezTo>
                  <a:pt x="1232289" y="141965"/>
                  <a:pt x="1233540" y="141965"/>
                  <a:pt x="1236042" y="141965"/>
                </a:cubicBezTo>
                <a:lnTo>
                  <a:pt x="1264812" y="113142"/>
                </a:lnTo>
                <a:cubicBezTo>
                  <a:pt x="1269190" y="108756"/>
                  <a:pt x="1275132" y="106563"/>
                  <a:pt x="1281074" y="106563"/>
                </a:cubicBezTo>
                <a:close/>
                <a:moveTo>
                  <a:pt x="434144" y="46041"/>
                </a:moveTo>
                <a:cubicBezTo>
                  <a:pt x="409193" y="46041"/>
                  <a:pt x="389233" y="65951"/>
                  <a:pt x="389233" y="92083"/>
                </a:cubicBezTo>
                <a:lnTo>
                  <a:pt x="389233" y="653293"/>
                </a:lnTo>
                <a:lnTo>
                  <a:pt x="389233" y="685647"/>
                </a:lnTo>
                <a:lnTo>
                  <a:pt x="389233" y="808839"/>
                </a:lnTo>
                <a:cubicBezTo>
                  <a:pt x="409193" y="797640"/>
                  <a:pt x="434144" y="790174"/>
                  <a:pt x="464085" y="790174"/>
                </a:cubicBezTo>
                <a:cubicBezTo>
                  <a:pt x="530205" y="790174"/>
                  <a:pt x="583849" y="841193"/>
                  <a:pt x="583849" y="904656"/>
                </a:cubicBezTo>
                <a:lnTo>
                  <a:pt x="583849" y="907144"/>
                </a:lnTo>
                <a:lnTo>
                  <a:pt x="563888" y="1091311"/>
                </a:lnTo>
                <a:cubicBezTo>
                  <a:pt x="605057" y="1104999"/>
                  <a:pt x="632503" y="1143574"/>
                  <a:pt x="632503" y="1189616"/>
                </a:cubicBezTo>
                <a:lnTo>
                  <a:pt x="632503" y="1413602"/>
                </a:lnTo>
                <a:lnTo>
                  <a:pt x="1323641" y="1413602"/>
                </a:lnTo>
                <a:cubicBezTo>
                  <a:pt x="1349839" y="1413602"/>
                  <a:pt x="1369799" y="1392448"/>
                  <a:pt x="1369799" y="1367561"/>
                </a:cubicBezTo>
                <a:lnTo>
                  <a:pt x="1369799" y="1350140"/>
                </a:lnTo>
                <a:lnTo>
                  <a:pt x="1369799" y="92083"/>
                </a:lnTo>
                <a:cubicBezTo>
                  <a:pt x="1369799" y="65951"/>
                  <a:pt x="1349839" y="46041"/>
                  <a:pt x="1323641" y="46041"/>
                </a:cubicBezTo>
                <a:close/>
                <a:moveTo>
                  <a:pt x="434144" y="0"/>
                </a:moveTo>
                <a:lnTo>
                  <a:pt x="1323641" y="0"/>
                </a:lnTo>
                <a:cubicBezTo>
                  <a:pt x="1374790" y="0"/>
                  <a:pt x="1415959" y="41064"/>
                  <a:pt x="1415959" y="92083"/>
                </a:cubicBezTo>
                <a:lnTo>
                  <a:pt x="1415959" y="1350140"/>
                </a:lnTo>
                <a:lnTo>
                  <a:pt x="1415959" y="1367561"/>
                </a:lnTo>
                <a:lnTo>
                  <a:pt x="1415959" y="1464621"/>
                </a:lnTo>
                <a:cubicBezTo>
                  <a:pt x="1415959" y="1515641"/>
                  <a:pt x="1374790" y="1556705"/>
                  <a:pt x="1323641" y="1556705"/>
                </a:cubicBezTo>
                <a:lnTo>
                  <a:pt x="668682" y="1556705"/>
                </a:lnTo>
                <a:cubicBezTo>
                  <a:pt x="677415" y="1569148"/>
                  <a:pt x="681157" y="1584081"/>
                  <a:pt x="681157" y="1600258"/>
                </a:cubicBezTo>
                <a:lnTo>
                  <a:pt x="681157" y="1738383"/>
                </a:lnTo>
                <a:cubicBezTo>
                  <a:pt x="681157" y="1750826"/>
                  <a:pt x="671177" y="1762026"/>
                  <a:pt x="658701" y="1762026"/>
                </a:cubicBezTo>
                <a:cubicBezTo>
                  <a:pt x="646226" y="1762026"/>
                  <a:pt x="636246" y="1750826"/>
                  <a:pt x="636246" y="1738383"/>
                </a:cubicBezTo>
                <a:lnTo>
                  <a:pt x="636246" y="1600258"/>
                </a:lnTo>
                <a:cubicBezTo>
                  <a:pt x="636246" y="1582836"/>
                  <a:pt x="622523" y="1569148"/>
                  <a:pt x="606305" y="1569148"/>
                </a:cubicBezTo>
                <a:lnTo>
                  <a:pt x="76100" y="1569148"/>
                </a:lnTo>
                <a:cubicBezTo>
                  <a:pt x="59882" y="1569148"/>
                  <a:pt x="46159" y="1582836"/>
                  <a:pt x="46159" y="1600258"/>
                </a:cubicBezTo>
                <a:lnTo>
                  <a:pt x="46159" y="1738383"/>
                </a:lnTo>
                <a:cubicBezTo>
                  <a:pt x="46159" y="1750826"/>
                  <a:pt x="34931" y="1762026"/>
                  <a:pt x="23703" y="1762026"/>
                </a:cubicBezTo>
                <a:cubicBezTo>
                  <a:pt x="9980" y="1762026"/>
                  <a:pt x="0" y="1750826"/>
                  <a:pt x="0" y="1738383"/>
                </a:cubicBezTo>
                <a:lnTo>
                  <a:pt x="0" y="1600258"/>
                </a:lnTo>
                <a:cubicBezTo>
                  <a:pt x="0" y="1557949"/>
                  <a:pt x="34931" y="1524351"/>
                  <a:pt x="76100" y="1524351"/>
                </a:cubicBezTo>
                <a:lnTo>
                  <a:pt x="91070" y="1524351"/>
                </a:lnTo>
                <a:lnTo>
                  <a:pt x="67367" y="1224458"/>
                </a:lnTo>
                <a:cubicBezTo>
                  <a:pt x="62377" y="1163484"/>
                  <a:pt x="72357" y="1102510"/>
                  <a:pt x="97308" y="1046514"/>
                </a:cubicBezTo>
                <a:lnTo>
                  <a:pt x="225805" y="752843"/>
                </a:lnTo>
                <a:cubicBezTo>
                  <a:pt x="242023" y="718000"/>
                  <a:pt x="270716" y="691869"/>
                  <a:pt x="306895" y="680669"/>
                </a:cubicBezTo>
                <a:lnTo>
                  <a:pt x="343074" y="668226"/>
                </a:lnTo>
                <a:lnTo>
                  <a:pt x="343074" y="92083"/>
                </a:lnTo>
                <a:cubicBezTo>
                  <a:pt x="343074" y="41064"/>
                  <a:pt x="384242" y="0"/>
                  <a:pt x="434144" y="0"/>
                </a:cubicBezTo>
                <a:close/>
              </a:path>
            </a:pathLst>
          </a:custGeom>
          <a:solidFill>
            <a:schemeClr val="bg1"/>
          </a:solidFill>
          <a:ln>
            <a:noFill/>
          </a:ln>
          <a:effectLst/>
        </p:spPr>
        <p:txBody>
          <a:bodyPr wrap="square" anchor="ctr">
            <a:noAutofit/>
          </a:bodyPr>
          <a:lstStyle/>
          <a:p>
            <a:endParaRPr lang="en-US" sz="1350" dirty="0">
              <a:latin typeface="Poppins" pitchFamily="2" charset="77"/>
            </a:endParaRPr>
          </a:p>
        </p:txBody>
      </p:sp>
      <p:sp>
        <p:nvSpPr>
          <p:cNvPr id="20" name="Freeform 110">
            <a:extLst>
              <a:ext uri="{FF2B5EF4-FFF2-40B4-BE49-F238E27FC236}">
                <a16:creationId xmlns:a16="http://schemas.microsoft.com/office/drawing/2014/main" id="{3D251754-6D7C-C145-A006-762517DC2A36}"/>
              </a:ext>
            </a:extLst>
          </p:cNvPr>
          <p:cNvSpPr>
            <a:spLocks noChangeArrowheads="1"/>
          </p:cNvSpPr>
          <p:nvPr/>
        </p:nvSpPr>
        <p:spPr bwMode="auto">
          <a:xfrm>
            <a:off x="5040605" y="1681992"/>
            <a:ext cx="1116462" cy="1318331"/>
          </a:xfrm>
          <a:prstGeom prst="round2SameRect">
            <a:avLst>
              <a:gd name="adj1" fmla="val 50000"/>
              <a:gd name="adj2" fmla="val 0"/>
            </a:avLst>
          </a:prstGeom>
          <a:solidFill>
            <a:schemeClr val="accent3"/>
          </a:solidFill>
          <a:ln>
            <a:noFill/>
          </a:ln>
          <a:effectLst/>
        </p:spPr>
        <p:txBody>
          <a:bodyPr wrap="none" anchor="ctr"/>
          <a:lstStyle/>
          <a:p>
            <a:endParaRPr lang="en-US" sz="1350" dirty="0">
              <a:latin typeface="Poppins" pitchFamily="2" charset="77"/>
            </a:endParaRPr>
          </a:p>
        </p:txBody>
      </p:sp>
      <p:sp>
        <p:nvSpPr>
          <p:cNvPr id="21" name="Freeform 20">
            <a:extLst>
              <a:ext uri="{FF2B5EF4-FFF2-40B4-BE49-F238E27FC236}">
                <a16:creationId xmlns:a16="http://schemas.microsoft.com/office/drawing/2014/main" id="{6F5A46D1-F86E-6A45-8DF7-F37E97AD5AC6}"/>
              </a:ext>
            </a:extLst>
          </p:cNvPr>
          <p:cNvSpPr>
            <a:spLocks noChangeArrowheads="1"/>
          </p:cNvSpPr>
          <p:nvPr/>
        </p:nvSpPr>
        <p:spPr bwMode="auto">
          <a:xfrm>
            <a:off x="5288026" y="2043737"/>
            <a:ext cx="621620" cy="629701"/>
          </a:xfrm>
          <a:custGeom>
            <a:avLst/>
            <a:gdLst>
              <a:gd name="connsiteX0" fmla="*/ 506011 w 1657653"/>
              <a:gd name="connsiteY0" fmla="*/ 1498108 h 1679203"/>
              <a:gd name="connsiteX1" fmla="*/ 522837 w 1657653"/>
              <a:gd name="connsiteY1" fmla="*/ 1498566 h 1679203"/>
              <a:gd name="connsiteX2" fmla="*/ 562857 w 1657653"/>
              <a:gd name="connsiteY2" fmla="*/ 1514435 h 1679203"/>
              <a:gd name="connsiteX3" fmla="*/ 576197 w 1657653"/>
              <a:gd name="connsiteY3" fmla="*/ 1543731 h 1679203"/>
              <a:gd name="connsiteX4" fmla="*/ 555581 w 1657653"/>
              <a:gd name="connsiteY4" fmla="*/ 1558380 h 1679203"/>
              <a:gd name="connsiteX5" fmla="*/ 548305 w 1657653"/>
              <a:gd name="connsiteY5" fmla="*/ 1557159 h 1679203"/>
              <a:gd name="connsiteX6" fmla="*/ 504646 w 1657653"/>
              <a:gd name="connsiteY6" fmla="*/ 1538849 h 1679203"/>
              <a:gd name="connsiteX7" fmla="*/ 493732 w 1657653"/>
              <a:gd name="connsiteY7" fmla="*/ 1509552 h 1679203"/>
              <a:gd name="connsiteX8" fmla="*/ 506011 w 1657653"/>
              <a:gd name="connsiteY8" fmla="*/ 1498108 h 1679203"/>
              <a:gd name="connsiteX9" fmla="*/ 1166790 w 1657653"/>
              <a:gd name="connsiteY9" fmla="*/ 1487041 h 1679203"/>
              <a:gd name="connsiteX10" fmla="*/ 1179221 w 1657653"/>
              <a:gd name="connsiteY10" fmla="*/ 1498278 h 1679203"/>
              <a:gd name="connsiteX11" fmla="*/ 1168306 w 1657653"/>
              <a:gd name="connsiteY11" fmla="*/ 1527041 h 1679203"/>
              <a:gd name="connsiteX12" fmla="*/ 1127073 w 1657653"/>
              <a:gd name="connsiteY12" fmla="*/ 1546217 h 1679203"/>
              <a:gd name="connsiteX13" fmla="*/ 1118584 w 1657653"/>
              <a:gd name="connsiteY13" fmla="*/ 1547416 h 1679203"/>
              <a:gd name="connsiteX14" fmla="*/ 1097968 w 1657653"/>
              <a:gd name="connsiteY14" fmla="*/ 1533034 h 1679203"/>
              <a:gd name="connsiteX15" fmla="*/ 1110095 w 1657653"/>
              <a:gd name="connsiteY15" fmla="*/ 1504270 h 1679203"/>
              <a:gd name="connsiteX16" fmla="*/ 1148902 w 1657653"/>
              <a:gd name="connsiteY16" fmla="*/ 1487491 h 1679203"/>
              <a:gd name="connsiteX17" fmla="*/ 1166790 w 1657653"/>
              <a:gd name="connsiteY17" fmla="*/ 1487041 h 1679203"/>
              <a:gd name="connsiteX18" fmla="*/ 352714 w 1657653"/>
              <a:gd name="connsiteY18" fmla="*/ 1403659 h 1679203"/>
              <a:gd name="connsiteX19" fmla="*/ 370144 w 1657653"/>
              <a:gd name="connsiteY19" fmla="*/ 1407626 h 1679203"/>
              <a:gd name="connsiteX20" fmla="*/ 446201 w 1657653"/>
              <a:gd name="connsiteY20" fmla="*/ 1456452 h 1679203"/>
              <a:gd name="connsiteX21" fmla="*/ 455075 w 1657653"/>
              <a:gd name="connsiteY21" fmla="*/ 1486969 h 1679203"/>
              <a:gd name="connsiteX22" fmla="*/ 434793 w 1657653"/>
              <a:gd name="connsiteY22" fmla="*/ 1497956 h 1679203"/>
              <a:gd name="connsiteX23" fmla="*/ 423384 w 1657653"/>
              <a:gd name="connsiteY23" fmla="*/ 1495514 h 1679203"/>
              <a:gd name="connsiteX24" fmla="*/ 342256 w 1657653"/>
              <a:gd name="connsiteY24" fmla="*/ 1443025 h 1679203"/>
              <a:gd name="connsiteX25" fmla="*/ 337186 w 1657653"/>
              <a:gd name="connsiteY25" fmla="*/ 1412508 h 1679203"/>
              <a:gd name="connsiteX26" fmla="*/ 352714 w 1657653"/>
              <a:gd name="connsiteY26" fmla="*/ 1403659 h 1679203"/>
              <a:gd name="connsiteX27" fmla="*/ 1315751 w 1657653"/>
              <a:gd name="connsiteY27" fmla="*/ 1392061 h 1679203"/>
              <a:gd name="connsiteX28" fmla="*/ 1331543 w 1657653"/>
              <a:gd name="connsiteY28" fmla="*/ 1400301 h 1679203"/>
              <a:gd name="connsiteX29" fmla="*/ 1327790 w 1657653"/>
              <a:gd name="connsiteY29" fmla="*/ 1432038 h 1679203"/>
              <a:gd name="connsiteX30" fmla="*/ 1252738 w 1657653"/>
              <a:gd name="connsiteY30" fmla="*/ 1484527 h 1679203"/>
              <a:gd name="connsiteX31" fmla="*/ 1240229 w 1657653"/>
              <a:gd name="connsiteY31" fmla="*/ 1486968 h 1679203"/>
              <a:gd name="connsiteX32" fmla="*/ 1221466 w 1657653"/>
              <a:gd name="connsiteY32" fmla="*/ 1477203 h 1679203"/>
              <a:gd name="connsiteX33" fmla="*/ 1228971 w 1657653"/>
              <a:gd name="connsiteY33" fmla="*/ 1445465 h 1679203"/>
              <a:gd name="connsiteX34" fmla="*/ 1299020 w 1657653"/>
              <a:gd name="connsiteY34" fmla="*/ 1396639 h 1679203"/>
              <a:gd name="connsiteX35" fmla="*/ 1315751 w 1657653"/>
              <a:gd name="connsiteY35" fmla="*/ 1392061 h 1679203"/>
              <a:gd name="connsiteX36" fmla="*/ 225802 w 1657653"/>
              <a:gd name="connsiteY36" fmla="*/ 1276725 h 1679203"/>
              <a:gd name="connsiteX37" fmla="*/ 241632 w 1657653"/>
              <a:gd name="connsiteY37" fmla="*/ 1285008 h 1679203"/>
              <a:gd name="connsiteX38" fmla="*/ 303071 w 1657653"/>
              <a:gd name="connsiteY38" fmla="*/ 1350046 h 1679203"/>
              <a:gd name="connsiteX39" fmla="*/ 303071 w 1657653"/>
              <a:gd name="connsiteY39" fmla="*/ 1381952 h 1679203"/>
              <a:gd name="connsiteX40" fmla="*/ 286771 w 1657653"/>
              <a:gd name="connsiteY40" fmla="*/ 1388088 h 1679203"/>
              <a:gd name="connsiteX41" fmla="*/ 270471 w 1657653"/>
              <a:gd name="connsiteY41" fmla="*/ 1381952 h 1679203"/>
              <a:gd name="connsiteX42" fmla="*/ 206524 w 1657653"/>
              <a:gd name="connsiteY42" fmla="*/ 1313232 h 1679203"/>
              <a:gd name="connsiteX43" fmla="*/ 209032 w 1657653"/>
              <a:gd name="connsiteY43" fmla="*/ 1281327 h 1679203"/>
              <a:gd name="connsiteX44" fmla="*/ 225802 w 1657653"/>
              <a:gd name="connsiteY44" fmla="*/ 1276725 h 1679203"/>
              <a:gd name="connsiteX45" fmla="*/ 1431676 w 1657653"/>
              <a:gd name="connsiteY45" fmla="*/ 1271258 h 1679203"/>
              <a:gd name="connsiteX46" fmla="*/ 1447569 w 1657653"/>
              <a:gd name="connsiteY46" fmla="*/ 1275909 h 1679203"/>
              <a:gd name="connsiteX47" fmla="*/ 1452506 w 1657653"/>
              <a:gd name="connsiteY47" fmla="*/ 1308159 h 1679203"/>
              <a:gd name="connsiteX48" fmla="*/ 1390787 w 1657653"/>
              <a:gd name="connsiteY48" fmla="*/ 1375139 h 1679203"/>
              <a:gd name="connsiteX49" fmla="*/ 1375974 w 1657653"/>
              <a:gd name="connsiteY49" fmla="*/ 1382581 h 1679203"/>
              <a:gd name="connsiteX50" fmla="*/ 1358692 w 1657653"/>
              <a:gd name="connsiteY50" fmla="*/ 1375139 h 1679203"/>
              <a:gd name="connsiteX51" fmla="*/ 1358692 w 1657653"/>
              <a:gd name="connsiteY51" fmla="*/ 1342889 h 1679203"/>
              <a:gd name="connsiteX52" fmla="*/ 1416709 w 1657653"/>
              <a:gd name="connsiteY52" fmla="*/ 1279630 h 1679203"/>
              <a:gd name="connsiteX53" fmla="*/ 1431676 w 1657653"/>
              <a:gd name="connsiteY53" fmla="*/ 1271258 h 1679203"/>
              <a:gd name="connsiteX54" fmla="*/ 132353 w 1657653"/>
              <a:gd name="connsiteY54" fmla="*/ 1124276 h 1679203"/>
              <a:gd name="connsiteX55" fmla="*/ 145181 w 1657653"/>
              <a:gd name="connsiteY55" fmla="*/ 1136635 h 1679203"/>
              <a:gd name="connsiteX56" fmla="*/ 190238 w 1657653"/>
              <a:gd name="connsiteY56" fmla="*/ 1215228 h 1679203"/>
              <a:gd name="connsiteX57" fmla="*/ 182728 w 1657653"/>
              <a:gd name="connsiteY57" fmla="*/ 1248186 h 1679203"/>
              <a:gd name="connsiteX58" fmla="*/ 170212 w 1657653"/>
              <a:gd name="connsiteY58" fmla="*/ 1250721 h 1679203"/>
              <a:gd name="connsiteX59" fmla="*/ 150187 w 1657653"/>
              <a:gd name="connsiteY59" fmla="*/ 1240580 h 1679203"/>
              <a:gd name="connsiteX60" fmla="*/ 103879 w 1657653"/>
              <a:gd name="connsiteY60" fmla="*/ 1155649 h 1679203"/>
              <a:gd name="connsiteX61" fmla="*/ 113892 w 1657653"/>
              <a:gd name="connsiteY61" fmla="*/ 1125226 h 1679203"/>
              <a:gd name="connsiteX62" fmla="*/ 132353 w 1657653"/>
              <a:gd name="connsiteY62" fmla="*/ 1124276 h 1679203"/>
              <a:gd name="connsiteX63" fmla="*/ 1520876 w 1657653"/>
              <a:gd name="connsiteY63" fmla="*/ 1119109 h 1679203"/>
              <a:gd name="connsiteX64" fmla="*/ 1538764 w 1657653"/>
              <a:gd name="connsiteY64" fmla="*/ 1119569 h 1679203"/>
              <a:gd name="connsiteX65" fmla="*/ 1548466 w 1657653"/>
              <a:gd name="connsiteY65" fmla="*/ 1150235 h 1679203"/>
              <a:gd name="connsiteX66" fmla="*/ 1506019 w 1657653"/>
              <a:gd name="connsiteY66" fmla="*/ 1228739 h 1679203"/>
              <a:gd name="connsiteX67" fmla="*/ 1486615 w 1657653"/>
              <a:gd name="connsiteY67" fmla="*/ 1239778 h 1679203"/>
              <a:gd name="connsiteX68" fmla="*/ 1475700 w 1657653"/>
              <a:gd name="connsiteY68" fmla="*/ 1236098 h 1679203"/>
              <a:gd name="connsiteX69" fmla="*/ 1468424 w 1657653"/>
              <a:gd name="connsiteY69" fmla="*/ 1205433 h 1679203"/>
              <a:gd name="connsiteX70" fmla="*/ 1508445 w 1657653"/>
              <a:gd name="connsiteY70" fmla="*/ 1130609 h 1679203"/>
              <a:gd name="connsiteX71" fmla="*/ 1520876 w 1657653"/>
              <a:gd name="connsiteY71" fmla="*/ 1119109 h 1679203"/>
              <a:gd name="connsiteX72" fmla="*/ 1593521 w 1657653"/>
              <a:gd name="connsiteY72" fmla="*/ 953532 h 1679203"/>
              <a:gd name="connsiteX73" fmla="*/ 1611171 w 1657653"/>
              <a:gd name="connsiteY73" fmla="*/ 980387 h 1679203"/>
              <a:gd name="connsiteX74" fmla="*/ 1585957 w 1657653"/>
              <a:gd name="connsiteY74" fmla="*/ 1065834 h 1679203"/>
              <a:gd name="connsiteX75" fmla="*/ 1564525 w 1657653"/>
              <a:gd name="connsiteY75" fmla="*/ 1080482 h 1679203"/>
              <a:gd name="connsiteX76" fmla="*/ 1555701 w 1657653"/>
              <a:gd name="connsiteY76" fmla="*/ 1080482 h 1679203"/>
              <a:gd name="connsiteX77" fmla="*/ 1541833 w 1657653"/>
              <a:gd name="connsiteY77" fmla="*/ 1051186 h 1679203"/>
              <a:gd name="connsiteX78" fmla="*/ 1565786 w 1657653"/>
              <a:gd name="connsiteY78" fmla="*/ 970621 h 1679203"/>
              <a:gd name="connsiteX79" fmla="*/ 1593521 w 1657653"/>
              <a:gd name="connsiteY79" fmla="*/ 953532 h 1679203"/>
              <a:gd name="connsiteX80" fmla="*/ 58624 w 1657653"/>
              <a:gd name="connsiteY80" fmla="*/ 946876 h 1679203"/>
              <a:gd name="connsiteX81" fmla="*/ 86359 w 1657653"/>
              <a:gd name="connsiteY81" fmla="*/ 964353 h 1679203"/>
              <a:gd name="connsiteX82" fmla="*/ 111573 w 1657653"/>
              <a:gd name="connsiteY82" fmla="*/ 1050494 h 1679203"/>
              <a:gd name="connsiteX83" fmla="*/ 96445 w 1657653"/>
              <a:gd name="connsiteY83" fmla="*/ 1080455 h 1679203"/>
              <a:gd name="connsiteX84" fmla="*/ 88881 w 1657653"/>
              <a:gd name="connsiteY84" fmla="*/ 1080455 h 1679203"/>
              <a:gd name="connsiteX85" fmla="*/ 67449 w 1657653"/>
              <a:gd name="connsiteY85" fmla="*/ 1065474 h 1679203"/>
              <a:gd name="connsiteX86" fmla="*/ 40974 w 1657653"/>
              <a:gd name="connsiteY86" fmla="*/ 974341 h 1679203"/>
              <a:gd name="connsiteX87" fmla="*/ 58624 w 1657653"/>
              <a:gd name="connsiteY87" fmla="*/ 946876 h 1679203"/>
              <a:gd name="connsiteX88" fmla="*/ 1583043 w 1657653"/>
              <a:gd name="connsiteY88" fmla="*/ 796064 h 1679203"/>
              <a:gd name="connsiteX89" fmla="*/ 1630126 w 1657653"/>
              <a:gd name="connsiteY89" fmla="*/ 796064 h 1679203"/>
              <a:gd name="connsiteX90" fmla="*/ 1630126 w 1657653"/>
              <a:gd name="connsiteY90" fmla="*/ 802167 h 1679203"/>
              <a:gd name="connsiteX91" fmla="*/ 1626203 w 1657653"/>
              <a:gd name="connsiteY91" fmla="*/ 885173 h 1679203"/>
              <a:gd name="connsiteX92" fmla="*/ 1602661 w 1657653"/>
              <a:gd name="connsiteY92" fmla="*/ 904704 h 1679203"/>
              <a:gd name="connsiteX93" fmla="*/ 1600045 w 1657653"/>
              <a:gd name="connsiteY93" fmla="*/ 904704 h 1679203"/>
              <a:gd name="connsiteX94" fmla="*/ 1577812 w 1657653"/>
              <a:gd name="connsiteY94" fmla="*/ 880291 h 1679203"/>
              <a:gd name="connsiteX95" fmla="*/ 1583043 w 1657653"/>
              <a:gd name="connsiteY95" fmla="*/ 802167 h 1679203"/>
              <a:gd name="connsiteX96" fmla="*/ 44880 w 1657653"/>
              <a:gd name="connsiteY96" fmla="*/ 763107 h 1679203"/>
              <a:gd name="connsiteX97" fmla="*/ 66586 w 1657653"/>
              <a:gd name="connsiteY97" fmla="*/ 786403 h 1679203"/>
              <a:gd name="connsiteX98" fmla="*/ 66586 w 1657653"/>
              <a:gd name="connsiteY98" fmla="*/ 801117 h 1679203"/>
              <a:gd name="connsiteX99" fmla="*/ 70203 w 1657653"/>
              <a:gd name="connsiteY99" fmla="*/ 874685 h 1679203"/>
              <a:gd name="connsiteX100" fmla="*/ 49704 w 1657653"/>
              <a:gd name="connsiteY100" fmla="*/ 899208 h 1679203"/>
              <a:gd name="connsiteX101" fmla="*/ 48498 w 1657653"/>
              <a:gd name="connsiteY101" fmla="*/ 899208 h 1679203"/>
              <a:gd name="connsiteX102" fmla="*/ 25587 w 1657653"/>
              <a:gd name="connsiteY102" fmla="*/ 878363 h 1679203"/>
              <a:gd name="connsiteX103" fmla="*/ 21969 w 1657653"/>
              <a:gd name="connsiteY103" fmla="*/ 801117 h 1679203"/>
              <a:gd name="connsiteX104" fmla="*/ 21969 w 1657653"/>
              <a:gd name="connsiteY104" fmla="*/ 786403 h 1679203"/>
              <a:gd name="connsiteX105" fmla="*/ 44880 w 1657653"/>
              <a:gd name="connsiteY105" fmla="*/ 763107 h 1679203"/>
              <a:gd name="connsiteX106" fmla="*/ 1591310 w 1657653"/>
              <a:gd name="connsiteY106" fmla="*/ 639228 h 1679203"/>
              <a:gd name="connsiteX107" fmla="*/ 1616387 w 1657653"/>
              <a:gd name="connsiteY107" fmla="*/ 657658 h 1679203"/>
              <a:gd name="connsiteX108" fmla="*/ 1623552 w 1657653"/>
              <a:gd name="connsiteY108" fmla="*/ 704348 h 1679203"/>
              <a:gd name="connsiteX109" fmla="*/ 1603252 w 1657653"/>
              <a:gd name="connsiteY109" fmla="*/ 728922 h 1679203"/>
              <a:gd name="connsiteX110" fmla="*/ 1600863 w 1657653"/>
              <a:gd name="connsiteY110" fmla="*/ 728922 h 1679203"/>
              <a:gd name="connsiteX111" fmla="*/ 1579369 w 1657653"/>
              <a:gd name="connsiteY111" fmla="*/ 709263 h 1679203"/>
              <a:gd name="connsiteX112" fmla="*/ 1573398 w 1657653"/>
              <a:gd name="connsiteY112" fmla="*/ 665030 h 1679203"/>
              <a:gd name="connsiteX113" fmla="*/ 1591310 w 1657653"/>
              <a:gd name="connsiteY113" fmla="*/ 639228 h 1679203"/>
              <a:gd name="connsiteX114" fmla="*/ 66031 w 1657653"/>
              <a:gd name="connsiteY114" fmla="*/ 628241 h 1679203"/>
              <a:gd name="connsiteX115" fmla="*/ 85314 w 1657653"/>
              <a:gd name="connsiteY115" fmla="*/ 654043 h 1679203"/>
              <a:gd name="connsiteX116" fmla="*/ 76315 w 1657653"/>
              <a:gd name="connsiteY116" fmla="*/ 698276 h 1679203"/>
              <a:gd name="connsiteX117" fmla="*/ 53175 w 1657653"/>
              <a:gd name="connsiteY117" fmla="*/ 717935 h 1679203"/>
              <a:gd name="connsiteX118" fmla="*/ 50604 w 1657653"/>
              <a:gd name="connsiteY118" fmla="*/ 717935 h 1679203"/>
              <a:gd name="connsiteX119" fmla="*/ 30035 w 1657653"/>
              <a:gd name="connsiteY119" fmla="*/ 692133 h 1679203"/>
              <a:gd name="connsiteX120" fmla="*/ 37748 w 1657653"/>
              <a:gd name="connsiteY120" fmla="*/ 646671 h 1679203"/>
              <a:gd name="connsiteX121" fmla="*/ 66031 w 1657653"/>
              <a:gd name="connsiteY121" fmla="*/ 628241 h 1679203"/>
              <a:gd name="connsiteX122" fmla="*/ 800160 w 1657653"/>
              <a:gd name="connsiteY122" fmla="*/ 592680 h 1679203"/>
              <a:gd name="connsiteX123" fmla="*/ 793928 w 1657653"/>
              <a:gd name="connsiteY123" fmla="*/ 593925 h 1679203"/>
              <a:gd name="connsiteX124" fmla="*/ 769001 w 1657653"/>
              <a:gd name="connsiteY124" fmla="*/ 627529 h 1679203"/>
              <a:gd name="connsiteX125" fmla="*/ 769001 w 1657653"/>
              <a:gd name="connsiteY125" fmla="*/ 724606 h 1679203"/>
              <a:gd name="connsiteX126" fmla="*/ 769001 w 1657653"/>
              <a:gd name="connsiteY126" fmla="*/ 998415 h 1679203"/>
              <a:gd name="connsiteX127" fmla="*/ 746567 w 1657653"/>
              <a:gd name="connsiteY127" fmla="*/ 1022062 h 1679203"/>
              <a:gd name="connsiteX128" fmla="*/ 722886 w 1657653"/>
              <a:gd name="connsiteY128" fmla="*/ 998415 h 1679203"/>
              <a:gd name="connsiteX129" fmla="*/ 722886 w 1657653"/>
              <a:gd name="connsiteY129" fmla="*/ 724606 h 1679203"/>
              <a:gd name="connsiteX130" fmla="*/ 720393 w 1657653"/>
              <a:gd name="connsiteY130" fmla="*/ 709671 h 1679203"/>
              <a:gd name="connsiteX131" fmla="*/ 719147 w 1657653"/>
              <a:gd name="connsiteY131" fmla="*/ 709671 h 1679203"/>
              <a:gd name="connsiteX132" fmla="*/ 702944 w 1657653"/>
              <a:gd name="connsiteY132" fmla="*/ 692247 h 1679203"/>
              <a:gd name="connsiteX133" fmla="*/ 685495 w 1657653"/>
              <a:gd name="connsiteY133" fmla="*/ 688513 h 1679203"/>
              <a:gd name="connsiteX134" fmla="*/ 683003 w 1657653"/>
              <a:gd name="connsiteY134" fmla="*/ 689758 h 1679203"/>
              <a:gd name="connsiteX135" fmla="*/ 676771 w 1657653"/>
              <a:gd name="connsiteY135" fmla="*/ 691003 h 1679203"/>
              <a:gd name="connsiteX136" fmla="*/ 675525 w 1657653"/>
              <a:gd name="connsiteY136" fmla="*/ 691003 h 1679203"/>
              <a:gd name="connsiteX137" fmla="*/ 656829 w 1657653"/>
              <a:gd name="connsiteY137" fmla="*/ 707182 h 1679203"/>
              <a:gd name="connsiteX138" fmla="*/ 655583 w 1657653"/>
              <a:gd name="connsiteY138" fmla="*/ 707182 h 1679203"/>
              <a:gd name="connsiteX139" fmla="*/ 653090 w 1657653"/>
              <a:gd name="connsiteY139" fmla="*/ 714650 h 1679203"/>
              <a:gd name="connsiteX140" fmla="*/ 653090 w 1657653"/>
              <a:gd name="connsiteY140" fmla="*/ 715894 h 1679203"/>
              <a:gd name="connsiteX141" fmla="*/ 650597 w 1657653"/>
              <a:gd name="connsiteY141" fmla="*/ 724606 h 1679203"/>
              <a:gd name="connsiteX142" fmla="*/ 650597 w 1657653"/>
              <a:gd name="connsiteY142" fmla="*/ 744520 h 1679203"/>
              <a:gd name="connsiteX143" fmla="*/ 650597 w 1657653"/>
              <a:gd name="connsiteY143" fmla="*/ 753232 h 1679203"/>
              <a:gd name="connsiteX144" fmla="*/ 650597 w 1657653"/>
              <a:gd name="connsiteY144" fmla="*/ 974768 h 1679203"/>
              <a:gd name="connsiteX145" fmla="*/ 650597 w 1657653"/>
              <a:gd name="connsiteY145" fmla="*/ 998415 h 1679203"/>
              <a:gd name="connsiteX146" fmla="*/ 650597 w 1657653"/>
              <a:gd name="connsiteY146" fmla="*/ 1000904 h 1679203"/>
              <a:gd name="connsiteX147" fmla="*/ 650597 w 1657653"/>
              <a:gd name="connsiteY147" fmla="*/ 1109183 h 1679203"/>
              <a:gd name="connsiteX148" fmla="*/ 630656 w 1657653"/>
              <a:gd name="connsiteY148" fmla="*/ 1139053 h 1679203"/>
              <a:gd name="connsiteX149" fmla="*/ 594511 w 1657653"/>
              <a:gd name="connsiteY149" fmla="*/ 1134075 h 1679203"/>
              <a:gd name="connsiteX150" fmla="*/ 542165 w 1657653"/>
              <a:gd name="connsiteY150" fmla="*/ 1093004 h 1679203"/>
              <a:gd name="connsiteX151" fmla="*/ 449934 w 1657653"/>
              <a:gd name="connsiteY151" fmla="*/ 1105449 h 1679203"/>
              <a:gd name="connsiteX152" fmla="*/ 434978 w 1657653"/>
              <a:gd name="connsiteY152" fmla="*/ 1158967 h 1679203"/>
              <a:gd name="connsiteX153" fmla="*/ 464891 w 1657653"/>
              <a:gd name="connsiteY153" fmla="*/ 1203772 h 1679203"/>
              <a:gd name="connsiteX154" fmla="*/ 587033 w 1657653"/>
              <a:gd name="connsiteY154" fmla="*/ 1354366 h 1679203"/>
              <a:gd name="connsiteX155" fmla="*/ 608221 w 1657653"/>
              <a:gd name="connsiteY155" fmla="*/ 1389215 h 1679203"/>
              <a:gd name="connsiteX156" fmla="*/ 655583 w 1657653"/>
              <a:gd name="connsiteY156" fmla="*/ 1419085 h 1679203"/>
              <a:gd name="connsiteX157" fmla="*/ 689235 w 1657653"/>
              <a:gd name="connsiteY157" fmla="*/ 1460156 h 1679203"/>
              <a:gd name="connsiteX158" fmla="*/ 689235 w 1657653"/>
              <a:gd name="connsiteY158" fmla="*/ 1481314 h 1679203"/>
              <a:gd name="connsiteX159" fmla="*/ 689235 w 1657653"/>
              <a:gd name="connsiteY159" fmla="*/ 1568436 h 1679203"/>
              <a:gd name="connsiteX160" fmla="*/ 755291 w 1657653"/>
              <a:gd name="connsiteY160" fmla="*/ 1634398 h 1679203"/>
              <a:gd name="connsiteX161" fmla="*/ 937259 w 1657653"/>
              <a:gd name="connsiteY161" fmla="*/ 1634398 h 1679203"/>
              <a:gd name="connsiteX162" fmla="*/ 1003316 w 1657653"/>
              <a:gd name="connsiteY162" fmla="*/ 1568436 h 1679203"/>
              <a:gd name="connsiteX163" fmla="*/ 1003316 w 1657653"/>
              <a:gd name="connsiteY163" fmla="*/ 1471357 h 1679203"/>
              <a:gd name="connsiteX164" fmla="*/ 1038214 w 1657653"/>
              <a:gd name="connsiteY164" fmla="*/ 1415351 h 1679203"/>
              <a:gd name="connsiteX165" fmla="*/ 1075605 w 1657653"/>
              <a:gd name="connsiteY165" fmla="*/ 1356856 h 1679203"/>
              <a:gd name="connsiteX166" fmla="*/ 1075605 w 1657653"/>
              <a:gd name="connsiteY166" fmla="*/ 998415 h 1679203"/>
              <a:gd name="connsiteX167" fmla="*/ 1075605 w 1657653"/>
              <a:gd name="connsiteY167" fmla="*/ 979746 h 1679203"/>
              <a:gd name="connsiteX168" fmla="*/ 1075605 w 1657653"/>
              <a:gd name="connsiteY168" fmla="*/ 971034 h 1679203"/>
              <a:gd name="connsiteX169" fmla="*/ 1075605 w 1657653"/>
              <a:gd name="connsiteY169" fmla="*/ 776879 h 1679203"/>
              <a:gd name="connsiteX170" fmla="*/ 1075605 w 1657653"/>
              <a:gd name="connsiteY170" fmla="*/ 771901 h 1679203"/>
              <a:gd name="connsiteX171" fmla="*/ 1074358 w 1657653"/>
              <a:gd name="connsiteY171" fmla="*/ 768167 h 1679203"/>
              <a:gd name="connsiteX172" fmla="*/ 1060648 w 1657653"/>
              <a:gd name="connsiteY172" fmla="*/ 749498 h 1679203"/>
              <a:gd name="connsiteX173" fmla="*/ 1058156 w 1657653"/>
              <a:gd name="connsiteY173" fmla="*/ 745764 h 1679203"/>
              <a:gd name="connsiteX174" fmla="*/ 1055663 w 1657653"/>
              <a:gd name="connsiteY174" fmla="*/ 744520 h 1679203"/>
              <a:gd name="connsiteX175" fmla="*/ 1051924 w 1657653"/>
              <a:gd name="connsiteY175" fmla="*/ 743275 h 1679203"/>
              <a:gd name="connsiteX176" fmla="*/ 1049431 w 1657653"/>
              <a:gd name="connsiteY176" fmla="*/ 743275 h 1679203"/>
              <a:gd name="connsiteX177" fmla="*/ 1046939 w 1657653"/>
              <a:gd name="connsiteY177" fmla="*/ 742031 h 1679203"/>
              <a:gd name="connsiteX178" fmla="*/ 1039460 w 1657653"/>
              <a:gd name="connsiteY178" fmla="*/ 742031 h 1679203"/>
              <a:gd name="connsiteX179" fmla="*/ 1004562 w 1657653"/>
              <a:gd name="connsiteY179" fmla="*/ 776879 h 1679203"/>
              <a:gd name="connsiteX180" fmla="*/ 1004562 w 1657653"/>
              <a:gd name="connsiteY180" fmla="*/ 998415 h 1679203"/>
              <a:gd name="connsiteX181" fmla="*/ 980882 w 1657653"/>
              <a:gd name="connsiteY181" fmla="*/ 1022062 h 1679203"/>
              <a:gd name="connsiteX182" fmla="*/ 958447 w 1657653"/>
              <a:gd name="connsiteY182" fmla="*/ 998415 h 1679203"/>
              <a:gd name="connsiteX183" fmla="*/ 958447 w 1657653"/>
              <a:gd name="connsiteY183" fmla="*/ 776879 h 1679203"/>
              <a:gd name="connsiteX184" fmla="*/ 958447 w 1657653"/>
              <a:gd name="connsiteY184" fmla="*/ 765678 h 1679203"/>
              <a:gd name="connsiteX185" fmla="*/ 958447 w 1657653"/>
              <a:gd name="connsiteY185" fmla="*/ 700959 h 1679203"/>
              <a:gd name="connsiteX186" fmla="*/ 958447 w 1657653"/>
              <a:gd name="connsiteY186" fmla="*/ 658643 h 1679203"/>
              <a:gd name="connsiteX187" fmla="*/ 957201 w 1657653"/>
              <a:gd name="connsiteY187" fmla="*/ 652420 h 1679203"/>
              <a:gd name="connsiteX188" fmla="*/ 957201 w 1657653"/>
              <a:gd name="connsiteY188" fmla="*/ 648687 h 1679203"/>
              <a:gd name="connsiteX189" fmla="*/ 954708 w 1657653"/>
              <a:gd name="connsiteY189" fmla="*/ 644953 h 1679203"/>
              <a:gd name="connsiteX190" fmla="*/ 953462 w 1657653"/>
              <a:gd name="connsiteY190" fmla="*/ 641219 h 1679203"/>
              <a:gd name="connsiteX191" fmla="*/ 952215 w 1657653"/>
              <a:gd name="connsiteY191" fmla="*/ 638730 h 1679203"/>
              <a:gd name="connsiteX192" fmla="*/ 949723 w 1657653"/>
              <a:gd name="connsiteY192" fmla="*/ 634996 h 1679203"/>
              <a:gd name="connsiteX193" fmla="*/ 948476 w 1657653"/>
              <a:gd name="connsiteY193" fmla="*/ 633752 h 1679203"/>
              <a:gd name="connsiteX194" fmla="*/ 923549 w 1657653"/>
              <a:gd name="connsiteY194" fmla="*/ 622550 h 1679203"/>
              <a:gd name="connsiteX195" fmla="*/ 922303 w 1657653"/>
              <a:gd name="connsiteY195" fmla="*/ 622550 h 1679203"/>
              <a:gd name="connsiteX196" fmla="*/ 917318 w 1657653"/>
              <a:gd name="connsiteY196" fmla="*/ 622550 h 1679203"/>
              <a:gd name="connsiteX197" fmla="*/ 914825 w 1657653"/>
              <a:gd name="connsiteY197" fmla="*/ 623795 h 1679203"/>
              <a:gd name="connsiteX198" fmla="*/ 911086 w 1657653"/>
              <a:gd name="connsiteY198" fmla="*/ 625039 h 1679203"/>
              <a:gd name="connsiteX199" fmla="*/ 908593 w 1657653"/>
              <a:gd name="connsiteY199" fmla="*/ 626284 h 1679203"/>
              <a:gd name="connsiteX200" fmla="*/ 904854 w 1657653"/>
              <a:gd name="connsiteY200" fmla="*/ 627529 h 1679203"/>
              <a:gd name="connsiteX201" fmla="*/ 902361 w 1657653"/>
              <a:gd name="connsiteY201" fmla="*/ 628773 h 1679203"/>
              <a:gd name="connsiteX202" fmla="*/ 898622 w 1657653"/>
              <a:gd name="connsiteY202" fmla="*/ 631262 h 1679203"/>
              <a:gd name="connsiteX203" fmla="*/ 896129 w 1657653"/>
              <a:gd name="connsiteY203" fmla="*/ 633752 h 1679203"/>
              <a:gd name="connsiteX204" fmla="*/ 894883 w 1657653"/>
              <a:gd name="connsiteY204" fmla="*/ 637485 h 1679203"/>
              <a:gd name="connsiteX205" fmla="*/ 892390 w 1657653"/>
              <a:gd name="connsiteY205" fmla="*/ 638730 h 1679203"/>
              <a:gd name="connsiteX206" fmla="*/ 889898 w 1657653"/>
              <a:gd name="connsiteY206" fmla="*/ 643708 h 1679203"/>
              <a:gd name="connsiteX207" fmla="*/ 889898 w 1657653"/>
              <a:gd name="connsiteY207" fmla="*/ 644953 h 1679203"/>
              <a:gd name="connsiteX208" fmla="*/ 887405 w 1657653"/>
              <a:gd name="connsiteY208" fmla="*/ 649931 h 1679203"/>
              <a:gd name="connsiteX209" fmla="*/ 887405 w 1657653"/>
              <a:gd name="connsiteY209" fmla="*/ 651176 h 1679203"/>
              <a:gd name="connsiteX210" fmla="*/ 886159 w 1657653"/>
              <a:gd name="connsiteY210" fmla="*/ 658643 h 1679203"/>
              <a:gd name="connsiteX211" fmla="*/ 886159 w 1657653"/>
              <a:gd name="connsiteY211" fmla="*/ 998415 h 1679203"/>
              <a:gd name="connsiteX212" fmla="*/ 863724 w 1657653"/>
              <a:gd name="connsiteY212" fmla="*/ 1022062 h 1679203"/>
              <a:gd name="connsiteX213" fmla="*/ 841290 w 1657653"/>
              <a:gd name="connsiteY213" fmla="*/ 998415 h 1679203"/>
              <a:gd name="connsiteX214" fmla="*/ 841290 w 1657653"/>
              <a:gd name="connsiteY214" fmla="*/ 658643 h 1679203"/>
              <a:gd name="connsiteX215" fmla="*/ 841290 w 1657653"/>
              <a:gd name="connsiteY215" fmla="*/ 627529 h 1679203"/>
              <a:gd name="connsiteX216" fmla="*/ 805146 w 1657653"/>
              <a:gd name="connsiteY216" fmla="*/ 592680 h 1679203"/>
              <a:gd name="connsiteX217" fmla="*/ 800160 w 1657653"/>
              <a:gd name="connsiteY217" fmla="*/ 592680 h 1679203"/>
              <a:gd name="connsiteX218" fmla="*/ 239300 w 1657653"/>
              <a:gd name="connsiteY218" fmla="*/ 147119 h 1679203"/>
              <a:gd name="connsiteX219" fmla="*/ 193185 w 1657653"/>
              <a:gd name="connsiteY219" fmla="*/ 165788 h 1679203"/>
              <a:gd name="connsiteX220" fmla="*/ 64810 w 1657653"/>
              <a:gd name="connsiteY220" fmla="*/ 295224 h 1679203"/>
              <a:gd name="connsiteX221" fmla="*/ 44869 w 1657653"/>
              <a:gd name="connsiteY221" fmla="*/ 341274 h 1679203"/>
              <a:gd name="connsiteX222" fmla="*/ 64810 w 1657653"/>
              <a:gd name="connsiteY222" fmla="*/ 387324 h 1679203"/>
              <a:gd name="connsiteX223" fmla="*/ 133360 w 1657653"/>
              <a:gd name="connsiteY223" fmla="*/ 457020 h 1679203"/>
              <a:gd name="connsiteX224" fmla="*/ 149563 w 1657653"/>
              <a:gd name="connsiteY224" fmla="*/ 520494 h 1679203"/>
              <a:gd name="connsiteX225" fmla="*/ 163273 w 1657653"/>
              <a:gd name="connsiteY225" fmla="*/ 587702 h 1679203"/>
              <a:gd name="connsiteX226" fmla="*/ 416283 w 1657653"/>
              <a:gd name="connsiteY226" fmla="*/ 841597 h 1679203"/>
              <a:gd name="connsiteX227" fmla="*/ 573323 w 1657653"/>
              <a:gd name="connsiteY227" fmla="*/ 998415 h 1679203"/>
              <a:gd name="connsiteX228" fmla="*/ 605729 w 1657653"/>
              <a:gd name="connsiteY228" fmla="*/ 1007127 h 1679203"/>
              <a:gd name="connsiteX229" fmla="*/ 605729 w 1657653"/>
              <a:gd name="connsiteY229" fmla="*/ 928718 h 1679203"/>
              <a:gd name="connsiteX230" fmla="*/ 467383 w 1657653"/>
              <a:gd name="connsiteY230" fmla="*/ 790569 h 1679203"/>
              <a:gd name="connsiteX231" fmla="*/ 467383 w 1657653"/>
              <a:gd name="connsiteY231" fmla="*/ 758210 h 1679203"/>
              <a:gd name="connsiteX232" fmla="*/ 483586 w 1657653"/>
              <a:gd name="connsiteY232" fmla="*/ 751987 h 1679203"/>
              <a:gd name="connsiteX233" fmla="*/ 499789 w 1657653"/>
              <a:gd name="connsiteY233" fmla="*/ 758210 h 1679203"/>
              <a:gd name="connsiteX234" fmla="*/ 605729 w 1657653"/>
              <a:gd name="connsiteY234" fmla="*/ 864000 h 1679203"/>
              <a:gd name="connsiteX235" fmla="*/ 605729 w 1657653"/>
              <a:gd name="connsiteY235" fmla="*/ 763188 h 1679203"/>
              <a:gd name="connsiteX236" fmla="*/ 550889 w 1657653"/>
              <a:gd name="connsiteY236" fmla="*/ 707182 h 1679203"/>
              <a:gd name="connsiteX237" fmla="*/ 550889 w 1657653"/>
              <a:gd name="connsiteY237" fmla="*/ 676067 h 1679203"/>
              <a:gd name="connsiteX238" fmla="*/ 582048 w 1657653"/>
              <a:gd name="connsiteY238" fmla="*/ 676067 h 1679203"/>
              <a:gd name="connsiteX239" fmla="*/ 609468 w 1657653"/>
              <a:gd name="connsiteY239" fmla="*/ 702204 h 1679203"/>
              <a:gd name="connsiteX240" fmla="*/ 619439 w 1657653"/>
              <a:gd name="connsiteY240" fmla="*/ 679801 h 1679203"/>
              <a:gd name="connsiteX241" fmla="*/ 619439 w 1657653"/>
              <a:gd name="connsiteY241" fmla="*/ 678557 h 1679203"/>
              <a:gd name="connsiteX242" fmla="*/ 629409 w 1657653"/>
              <a:gd name="connsiteY242" fmla="*/ 668600 h 1679203"/>
              <a:gd name="connsiteX243" fmla="*/ 630656 w 1657653"/>
              <a:gd name="connsiteY243" fmla="*/ 666111 h 1679203"/>
              <a:gd name="connsiteX244" fmla="*/ 641873 w 1657653"/>
              <a:gd name="connsiteY244" fmla="*/ 657399 h 1679203"/>
              <a:gd name="connsiteX245" fmla="*/ 643119 w 1657653"/>
              <a:gd name="connsiteY245" fmla="*/ 657399 h 1679203"/>
              <a:gd name="connsiteX246" fmla="*/ 654337 w 1657653"/>
              <a:gd name="connsiteY246" fmla="*/ 649931 h 1679203"/>
              <a:gd name="connsiteX247" fmla="*/ 656829 w 1657653"/>
              <a:gd name="connsiteY247" fmla="*/ 648687 h 1679203"/>
              <a:gd name="connsiteX248" fmla="*/ 633149 w 1657653"/>
              <a:gd name="connsiteY248" fmla="*/ 625039 h 1679203"/>
              <a:gd name="connsiteX249" fmla="*/ 633149 w 1657653"/>
              <a:gd name="connsiteY249" fmla="*/ 592680 h 1679203"/>
              <a:gd name="connsiteX250" fmla="*/ 665554 w 1657653"/>
              <a:gd name="connsiteY250" fmla="*/ 592680 h 1679203"/>
              <a:gd name="connsiteX251" fmla="*/ 722886 w 1657653"/>
              <a:gd name="connsiteY251" fmla="*/ 649931 h 1679203"/>
              <a:gd name="connsiteX252" fmla="*/ 722886 w 1657653"/>
              <a:gd name="connsiteY252" fmla="*/ 627529 h 1679203"/>
              <a:gd name="connsiteX253" fmla="*/ 745321 w 1657653"/>
              <a:gd name="connsiteY253" fmla="*/ 571522 h 1679203"/>
              <a:gd name="connsiteX254" fmla="*/ 716654 w 1657653"/>
              <a:gd name="connsiteY254" fmla="*/ 541652 h 1679203"/>
              <a:gd name="connsiteX255" fmla="*/ 715408 w 1657653"/>
              <a:gd name="connsiteY255" fmla="*/ 541652 h 1679203"/>
              <a:gd name="connsiteX256" fmla="*/ 639380 w 1657653"/>
              <a:gd name="connsiteY256" fmla="*/ 463243 h 1679203"/>
              <a:gd name="connsiteX257" fmla="*/ 630656 w 1657653"/>
              <a:gd name="connsiteY257" fmla="*/ 428395 h 1679203"/>
              <a:gd name="connsiteX258" fmla="*/ 660568 w 1657653"/>
              <a:gd name="connsiteY258" fmla="*/ 405992 h 1679203"/>
              <a:gd name="connsiteX259" fmla="*/ 727872 w 1657653"/>
              <a:gd name="connsiteY259" fmla="*/ 398525 h 1679203"/>
              <a:gd name="connsiteX260" fmla="*/ 783957 w 1657653"/>
              <a:gd name="connsiteY260" fmla="*/ 323850 h 1679203"/>
              <a:gd name="connsiteX261" fmla="*/ 756538 w 1657653"/>
              <a:gd name="connsiteY261" fmla="*/ 276556 h 1679203"/>
              <a:gd name="connsiteX262" fmla="*/ 702944 w 1657653"/>
              <a:gd name="connsiteY262" fmla="*/ 265354 h 1679203"/>
              <a:gd name="connsiteX263" fmla="*/ 509759 w 1657653"/>
              <a:gd name="connsiteY263" fmla="*/ 244196 h 1679203"/>
              <a:gd name="connsiteX264" fmla="*/ 471122 w 1657653"/>
              <a:gd name="connsiteY264" fmla="*/ 235484 h 1679203"/>
              <a:gd name="connsiteX265" fmla="*/ 416283 w 1657653"/>
              <a:gd name="connsiteY265" fmla="*/ 247930 h 1679203"/>
              <a:gd name="connsiteX266" fmla="*/ 362689 w 1657653"/>
              <a:gd name="connsiteY266" fmla="*/ 241707 h 1679203"/>
              <a:gd name="connsiteX267" fmla="*/ 347733 w 1657653"/>
              <a:gd name="connsiteY267" fmla="*/ 228017 h 1679203"/>
              <a:gd name="connsiteX268" fmla="*/ 286662 w 1657653"/>
              <a:gd name="connsiteY268" fmla="*/ 165788 h 1679203"/>
              <a:gd name="connsiteX269" fmla="*/ 239300 w 1657653"/>
              <a:gd name="connsiteY269" fmla="*/ 147119 h 1679203"/>
              <a:gd name="connsiteX270" fmla="*/ 1417106 w 1657653"/>
              <a:gd name="connsiteY270" fmla="*/ 104803 h 1679203"/>
              <a:gd name="connsiteX271" fmla="*/ 1370991 w 1657653"/>
              <a:gd name="connsiteY271" fmla="*/ 123472 h 1679203"/>
              <a:gd name="connsiteX272" fmla="*/ 1302441 w 1657653"/>
              <a:gd name="connsiteY272" fmla="*/ 193168 h 1679203"/>
              <a:gd name="connsiteX273" fmla="*/ 1237631 w 1657653"/>
              <a:gd name="connsiteY273" fmla="*/ 208103 h 1679203"/>
              <a:gd name="connsiteX274" fmla="*/ 1169081 w 1657653"/>
              <a:gd name="connsiteY274" fmla="*/ 223038 h 1679203"/>
              <a:gd name="connsiteX275" fmla="*/ 916071 w 1657653"/>
              <a:gd name="connsiteY275" fmla="*/ 475689 h 1679203"/>
              <a:gd name="connsiteX276" fmla="*/ 896129 w 1657653"/>
              <a:gd name="connsiteY276" fmla="*/ 495603 h 1679203"/>
              <a:gd name="connsiteX277" fmla="*/ 838797 w 1657653"/>
              <a:gd name="connsiteY277" fmla="*/ 552854 h 1679203"/>
              <a:gd name="connsiteX278" fmla="*/ 850014 w 1657653"/>
              <a:gd name="connsiteY278" fmla="*/ 559076 h 1679203"/>
              <a:gd name="connsiteX279" fmla="*/ 851261 w 1657653"/>
              <a:gd name="connsiteY279" fmla="*/ 560321 h 1679203"/>
              <a:gd name="connsiteX280" fmla="*/ 862478 w 1657653"/>
              <a:gd name="connsiteY280" fmla="*/ 569033 h 1679203"/>
              <a:gd name="connsiteX281" fmla="*/ 864971 w 1657653"/>
              <a:gd name="connsiteY281" fmla="*/ 572767 h 1679203"/>
              <a:gd name="connsiteX282" fmla="*/ 871202 w 1657653"/>
              <a:gd name="connsiteY282" fmla="*/ 580234 h 1679203"/>
              <a:gd name="connsiteX283" fmla="*/ 874941 w 1657653"/>
              <a:gd name="connsiteY283" fmla="*/ 585213 h 1679203"/>
              <a:gd name="connsiteX284" fmla="*/ 877434 w 1657653"/>
              <a:gd name="connsiteY284" fmla="*/ 590191 h 1679203"/>
              <a:gd name="connsiteX285" fmla="*/ 888651 w 1657653"/>
              <a:gd name="connsiteY285" fmla="*/ 585213 h 1679203"/>
              <a:gd name="connsiteX286" fmla="*/ 892390 w 1657653"/>
              <a:gd name="connsiteY286" fmla="*/ 582724 h 1679203"/>
              <a:gd name="connsiteX287" fmla="*/ 906100 w 1657653"/>
              <a:gd name="connsiteY287" fmla="*/ 578990 h 1679203"/>
              <a:gd name="connsiteX288" fmla="*/ 916071 w 1657653"/>
              <a:gd name="connsiteY288" fmla="*/ 577745 h 1679203"/>
              <a:gd name="connsiteX289" fmla="*/ 967172 w 1657653"/>
              <a:gd name="connsiteY289" fmla="*/ 526717 h 1679203"/>
              <a:gd name="connsiteX290" fmla="*/ 999577 w 1657653"/>
              <a:gd name="connsiteY290" fmla="*/ 526717 h 1679203"/>
              <a:gd name="connsiteX291" fmla="*/ 999577 w 1657653"/>
              <a:gd name="connsiteY291" fmla="*/ 559076 h 1679203"/>
              <a:gd name="connsiteX292" fmla="*/ 967172 w 1657653"/>
              <a:gd name="connsiteY292" fmla="*/ 590191 h 1679203"/>
              <a:gd name="connsiteX293" fmla="*/ 969665 w 1657653"/>
              <a:gd name="connsiteY293" fmla="*/ 592680 h 1679203"/>
              <a:gd name="connsiteX294" fmla="*/ 978389 w 1657653"/>
              <a:gd name="connsiteY294" fmla="*/ 600148 h 1679203"/>
              <a:gd name="connsiteX295" fmla="*/ 980882 w 1657653"/>
              <a:gd name="connsiteY295" fmla="*/ 601392 h 1679203"/>
              <a:gd name="connsiteX296" fmla="*/ 989606 w 1657653"/>
              <a:gd name="connsiteY296" fmla="*/ 612594 h 1679203"/>
              <a:gd name="connsiteX297" fmla="*/ 990853 w 1657653"/>
              <a:gd name="connsiteY297" fmla="*/ 615083 h 1679203"/>
              <a:gd name="connsiteX298" fmla="*/ 998331 w 1657653"/>
              <a:gd name="connsiteY298" fmla="*/ 627529 h 1679203"/>
              <a:gd name="connsiteX299" fmla="*/ 1002070 w 1657653"/>
              <a:gd name="connsiteY299" fmla="*/ 641219 h 1679203"/>
              <a:gd name="connsiteX300" fmla="*/ 1002070 w 1657653"/>
              <a:gd name="connsiteY300" fmla="*/ 643708 h 1679203"/>
              <a:gd name="connsiteX301" fmla="*/ 1004562 w 1657653"/>
              <a:gd name="connsiteY301" fmla="*/ 654910 h 1679203"/>
              <a:gd name="connsiteX302" fmla="*/ 1049431 w 1657653"/>
              <a:gd name="connsiteY302" fmla="*/ 608860 h 1679203"/>
              <a:gd name="connsiteX303" fmla="*/ 1081837 w 1657653"/>
              <a:gd name="connsiteY303" fmla="*/ 608860 h 1679203"/>
              <a:gd name="connsiteX304" fmla="*/ 1081837 w 1657653"/>
              <a:gd name="connsiteY304" fmla="*/ 642464 h 1679203"/>
              <a:gd name="connsiteX305" fmla="*/ 1028243 w 1657653"/>
              <a:gd name="connsiteY305" fmla="*/ 695981 h 1679203"/>
              <a:gd name="connsiteX306" fmla="*/ 1039460 w 1657653"/>
              <a:gd name="connsiteY306" fmla="*/ 695981 h 1679203"/>
              <a:gd name="connsiteX307" fmla="*/ 1055663 w 1657653"/>
              <a:gd name="connsiteY307" fmla="*/ 697225 h 1679203"/>
              <a:gd name="connsiteX308" fmla="*/ 1058156 w 1657653"/>
              <a:gd name="connsiteY308" fmla="*/ 697225 h 1679203"/>
              <a:gd name="connsiteX309" fmla="*/ 1069373 w 1657653"/>
              <a:gd name="connsiteY309" fmla="*/ 702204 h 1679203"/>
              <a:gd name="connsiteX310" fmla="*/ 1073112 w 1657653"/>
              <a:gd name="connsiteY310" fmla="*/ 702204 h 1679203"/>
              <a:gd name="connsiteX311" fmla="*/ 1083083 w 1657653"/>
              <a:gd name="connsiteY311" fmla="*/ 708427 h 1679203"/>
              <a:gd name="connsiteX312" fmla="*/ 1088068 w 1657653"/>
              <a:gd name="connsiteY312" fmla="*/ 712160 h 1679203"/>
              <a:gd name="connsiteX313" fmla="*/ 1096793 w 1657653"/>
              <a:gd name="connsiteY313" fmla="*/ 717139 h 1679203"/>
              <a:gd name="connsiteX314" fmla="*/ 1100532 w 1657653"/>
              <a:gd name="connsiteY314" fmla="*/ 722117 h 1679203"/>
              <a:gd name="connsiteX315" fmla="*/ 1101778 w 1657653"/>
              <a:gd name="connsiteY315" fmla="*/ 723362 h 1679203"/>
              <a:gd name="connsiteX316" fmla="*/ 1132937 w 1657653"/>
              <a:gd name="connsiteY316" fmla="*/ 692247 h 1679203"/>
              <a:gd name="connsiteX317" fmla="*/ 1165342 w 1657653"/>
              <a:gd name="connsiteY317" fmla="*/ 692247 h 1679203"/>
              <a:gd name="connsiteX318" fmla="*/ 1165342 w 1657653"/>
              <a:gd name="connsiteY318" fmla="*/ 725851 h 1679203"/>
              <a:gd name="connsiteX319" fmla="*/ 1121720 w 1657653"/>
              <a:gd name="connsiteY319" fmla="*/ 769411 h 1679203"/>
              <a:gd name="connsiteX320" fmla="*/ 1121720 w 1657653"/>
              <a:gd name="connsiteY320" fmla="*/ 776879 h 1679203"/>
              <a:gd name="connsiteX321" fmla="*/ 1121720 w 1657653"/>
              <a:gd name="connsiteY321" fmla="*/ 870223 h 1679203"/>
              <a:gd name="connsiteX322" fmla="*/ 1216443 w 1657653"/>
              <a:gd name="connsiteY322" fmla="*/ 775634 h 1679203"/>
              <a:gd name="connsiteX323" fmla="*/ 1216443 w 1657653"/>
              <a:gd name="connsiteY323" fmla="*/ 774390 h 1679203"/>
              <a:gd name="connsiteX324" fmla="*/ 1294963 w 1657653"/>
              <a:gd name="connsiteY324" fmla="*/ 698470 h 1679203"/>
              <a:gd name="connsiteX325" fmla="*/ 1329861 w 1657653"/>
              <a:gd name="connsiteY325" fmla="*/ 689758 h 1679203"/>
              <a:gd name="connsiteX326" fmla="*/ 1352296 w 1657653"/>
              <a:gd name="connsiteY326" fmla="*/ 719628 h 1679203"/>
              <a:gd name="connsiteX327" fmla="*/ 1361020 w 1657653"/>
              <a:gd name="connsiteY327" fmla="*/ 785591 h 1679203"/>
              <a:gd name="connsiteX328" fmla="*/ 1433309 w 1657653"/>
              <a:gd name="connsiteY328" fmla="*/ 842842 h 1679203"/>
              <a:gd name="connsiteX329" fmla="*/ 1481917 w 1657653"/>
              <a:gd name="connsiteY329" fmla="*/ 815461 h 1679203"/>
              <a:gd name="connsiteX330" fmla="*/ 1493134 w 1657653"/>
              <a:gd name="connsiteY330" fmla="*/ 761944 h 1679203"/>
              <a:gd name="connsiteX331" fmla="*/ 1514322 w 1657653"/>
              <a:gd name="connsiteY331" fmla="*/ 569033 h 1679203"/>
              <a:gd name="connsiteX332" fmla="*/ 1523046 w 1657653"/>
              <a:gd name="connsiteY332" fmla="*/ 530451 h 1679203"/>
              <a:gd name="connsiteX333" fmla="*/ 1511829 w 1657653"/>
              <a:gd name="connsiteY333" fmla="*/ 476934 h 1679203"/>
              <a:gd name="connsiteX334" fmla="*/ 1516815 w 1657653"/>
              <a:gd name="connsiteY334" fmla="*/ 423417 h 1679203"/>
              <a:gd name="connsiteX335" fmla="*/ 1531771 w 1657653"/>
              <a:gd name="connsiteY335" fmla="*/ 407237 h 1679203"/>
              <a:gd name="connsiteX336" fmla="*/ 1592842 w 1657653"/>
              <a:gd name="connsiteY336" fmla="*/ 346252 h 1679203"/>
              <a:gd name="connsiteX337" fmla="*/ 1611537 w 1657653"/>
              <a:gd name="connsiteY337" fmla="*/ 300203 h 1679203"/>
              <a:gd name="connsiteX338" fmla="*/ 1592842 w 1657653"/>
              <a:gd name="connsiteY338" fmla="*/ 252908 h 1679203"/>
              <a:gd name="connsiteX339" fmla="*/ 1463221 w 1657653"/>
              <a:gd name="connsiteY339" fmla="*/ 123472 h 1679203"/>
              <a:gd name="connsiteX340" fmla="*/ 1417106 w 1657653"/>
              <a:gd name="connsiteY340" fmla="*/ 104803 h 1679203"/>
              <a:gd name="connsiteX341" fmla="*/ 467711 w 1657653"/>
              <a:gd name="connsiteY341" fmla="*/ 91398 h 1679203"/>
              <a:gd name="connsiteX342" fmla="*/ 481407 w 1657653"/>
              <a:gd name="connsiteY342" fmla="*/ 101988 h 1679203"/>
              <a:gd name="connsiteX343" fmla="*/ 471447 w 1657653"/>
              <a:gd name="connsiteY343" fmla="*/ 132246 h 1679203"/>
              <a:gd name="connsiteX344" fmla="*/ 432848 w 1657653"/>
              <a:gd name="connsiteY344" fmla="*/ 154032 h 1679203"/>
              <a:gd name="connsiteX345" fmla="*/ 420397 w 1657653"/>
              <a:gd name="connsiteY345" fmla="*/ 157662 h 1679203"/>
              <a:gd name="connsiteX346" fmla="*/ 401721 w 1657653"/>
              <a:gd name="connsiteY346" fmla="*/ 145559 h 1679203"/>
              <a:gd name="connsiteX347" fmla="*/ 409191 w 1657653"/>
              <a:gd name="connsiteY347" fmla="*/ 115302 h 1679203"/>
              <a:gd name="connsiteX348" fmla="*/ 450280 w 1657653"/>
              <a:gd name="connsiteY348" fmla="*/ 93516 h 1679203"/>
              <a:gd name="connsiteX349" fmla="*/ 467711 w 1657653"/>
              <a:gd name="connsiteY349" fmla="*/ 91398 h 1679203"/>
              <a:gd name="connsiteX350" fmla="*/ 1143583 w 1657653"/>
              <a:gd name="connsiteY350" fmla="*/ 70191 h 1679203"/>
              <a:gd name="connsiteX351" fmla="*/ 1161706 w 1657653"/>
              <a:gd name="connsiteY351" fmla="*/ 71757 h 1679203"/>
              <a:gd name="connsiteX352" fmla="*/ 1203481 w 1657653"/>
              <a:gd name="connsiteY352" fmla="*/ 91801 h 1679203"/>
              <a:gd name="connsiteX353" fmla="*/ 1212082 w 1657653"/>
              <a:gd name="connsiteY353" fmla="*/ 123120 h 1679203"/>
              <a:gd name="connsiteX354" fmla="*/ 1192423 w 1657653"/>
              <a:gd name="connsiteY354" fmla="*/ 135648 h 1679203"/>
              <a:gd name="connsiteX355" fmla="*/ 1181365 w 1657653"/>
              <a:gd name="connsiteY355" fmla="*/ 133142 h 1679203"/>
              <a:gd name="connsiteX356" fmla="*/ 1142047 w 1657653"/>
              <a:gd name="connsiteY356" fmla="*/ 113098 h 1679203"/>
              <a:gd name="connsiteX357" fmla="*/ 1130989 w 1657653"/>
              <a:gd name="connsiteY357" fmla="*/ 81779 h 1679203"/>
              <a:gd name="connsiteX358" fmla="*/ 1143583 w 1657653"/>
              <a:gd name="connsiteY358" fmla="*/ 70191 h 1679203"/>
              <a:gd name="connsiteX359" fmla="*/ 1417106 w 1657653"/>
              <a:gd name="connsiteY359" fmla="*/ 59998 h 1679203"/>
              <a:gd name="connsiteX360" fmla="*/ 1495627 w 1657653"/>
              <a:gd name="connsiteY360" fmla="*/ 92357 h 1679203"/>
              <a:gd name="connsiteX361" fmla="*/ 1625247 w 1657653"/>
              <a:gd name="connsiteY361" fmla="*/ 220549 h 1679203"/>
              <a:gd name="connsiteX362" fmla="*/ 1657653 w 1657653"/>
              <a:gd name="connsiteY362" fmla="*/ 300203 h 1679203"/>
              <a:gd name="connsiteX363" fmla="*/ 1625247 w 1657653"/>
              <a:gd name="connsiteY363" fmla="*/ 378612 h 1679203"/>
              <a:gd name="connsiteX364" fmla="*/ 1551713 w 1657653"/>
              <a:gd name="connsiteY364" fmla="*/ 453287 h 1679203"/>
              <a:gd name="connsiteX365" fmla="*/ 1569161 w 1657653"/>
              <a:gd name="connsiteY365" fmla="*/ 539163 h 1679203"/>
              <a:gd name="connsiteX366" fmla="*/ 1557944 w 1657653"/>
              <a:gd name="connsiteY366" fmla="*/ 580234 h 1679203"/>
              <a:gd name="connsiteX367" fmla="*/ 1538003 w 1657653"/>
              <a:gd name="connsiteY367" fmla="*/ 751987 h 1679203"/>
              <a:gd name="connsiteX368" fmla="*/ 1518061 w 1657653"/>
              <a:gd name="connsiteY368" fmla="*/ 842842 h 1679203"/>
              <a:gd name="connsiteX369" fmla="*/ 1438294 w 1657653"/>
              <a:gd name="connsiteY369" fmla="*/ 887647 h 1679203"/>
              <a:gd name="connsiteX370" fmla="*/ 1428323 w 1657653"/>
              <a:gd name="connsiteY370" fmla="*/ 888892 h 1679203"/>
              <a:gd name="connsiteX371" fmla="*/ 1316151 w 1657653"/>
              <a:gd name="connsiteY371" fmla="*/ 795548 h 1679203"/>
              <a:gd name="connsiteX372" fmla="*/ 1308673 w 1657653"/>
              <a:gd name="connsiteY372" fmla="*/ 749498 h 1679203"/>
              <a:gd name="connsiteX373" fmla="*/ 1228906 w 1657653"/>
              <a:gd name="connsiteY373" fmla="*/ 827907 h 1679203"/>
              <a:gd name="connsiteX374" fmla="*/ 1121720 w 1657653"/>
              <a:gd name="connsiteY374" fmla="*/ 934941 h 1679203"/>
              <a:gd name="connsiteX375" fmla="*/ 1121720 w 1657653"/>
              <a:gd name="connsiteY375" fmla="*/ 971034 h 1679203"/>
              <a:gd name="connsiteX376" fmla="*/ 1121720 w 1657653"/>
              <a:gd name="connsiteY376" fmla="*/ 998415 h 1679203"/>
              <a:gd name="connsiteX377" fmla="*/ 1121720 w 1657653"/>
              <a:gd name="connsiteY377" fmla="*/ 1356856 h 1679203"/>
              <a:gd name="connsiteX378" fmla="*/ 1058156 w 1657653"/>
              <a:gd name="connsiteY378" fmla="*/ 1456422 h 1679203"/>
              <a:gd name="connsiteX379" fmla="*/ 1049431 w 1657653"/>
              <a:gd name="connsiteY379" fmla="*/ 1470113 h 1679203"/>
              <a:gd name="connsiteX380" fmla="*/ 1049431 w 1657653"/>
              <a:gd name="connsiteY380" fmla="*/ 1568436 h 1679203"/>
              <a:gd name="connsiteX381" fmla="*/ 937259 w 1657653"/>
              <a:gd name="connsiteY381" fmla="*/ 1679203 h 1679203"/>
              <a:gd name="connsiteX382" fmla="*/ 755291 w 1657653"/>
              <a:gd name="connsiteY382" fmla="*/ 1679203 h 1679203"/>
              <a:gd name="connsiteX383" fmla="*/ 643119 w 1657653"/>
              <a:gd name="connsiteY383" fmla="*/ 1568436 h 1679203"/>
              <a:gd name="connsiteX384" fmla="*/ 643119 w 1657653"/>
              <a:gd name="connsiteY384" fmla="*/ 1463890 h 1679203"/>
              <a:gd name="connsiteX385" fmla="*/ 570831 w 1657653"/>
              <a:gd name="connsiteY385" fmla="*/ 1415351 h 1679203"/>
              <a:gd name="connsiteX386" fmla="*/ 547150 w 1657653"/>
              <a:gd name="connsiteY386" fmla="*/ 1378014 h 1679203"/>
              <a:gd name="connsiteX387" fmla="*/ 439963 w 1657653"/>
              <a:gd name="connsiteY387" fmla="*/ 1242354 h 1679203"/>
              <a:gd name="connsiteX388" fmla="*/ 390109 w 1657653"/>
              <a:gd name="connsiteY388" fmla="*/ 1165190 h 1679203"/>
              <a:gd name="connsiteX389" fmla="*/ 413790 w 1657653"/>
              <a:gd name="connsiteY389" fmla="*/ 1075579 h 1679203"/>
              <a:gd name="connsiteX390" fmla="*/ 567092 w 1657653"/>
              <a:gd name="connsiteY390" fmla="*/ 1055666 h 1679203"/>
              <a:gd name="connsiteX391" fmla="*/ 604482 w 1657653"/>
              <a:gd name="connsiteY391" fmla="*/ 1083047 h 1679203"/>
              <a:gd name="connsiteX392" fmla="*/ 605729 w 1657653"/>
              <a:gd name="connsiteY392" fmla="*/ 1054421 h 1679203"/>
              <a:gd name="connsiteX393" fmla="*/ 598251 w 1657653"/>
              <a:gd name="connsiteY393" fmla="*/ 1054421 h 1679203"/>
              <a:gd name="connsiteX394" fmla="*/ 542165 w 1657653"/>
              <a:gd name="connsiteY394" fmla="*/ 1030774 h 1679203"/>
              <a:gd name="connsiteX395" fmla="*/ 403819 w 1657653"/>
              <a:gd name="connsiteY395" fmla="*/ 893870 h 1679203"/>
              <a:gd name="connsiteX396" fmla="*/ 130867 w 1657653"/>
              <a:gd name="connsiteY396" fmla="*/ 621306 h 1679203"/>
              <a:gd name="connsiteX397" fmla="*/ 105940 w 1657653"/>
              <a:gd name="connsiteY397" fmla="*/ 505559 h 1679203"/>
              <a:gd name="connsiteX398" fmla="*/ 100955 w 1657653"/>
              <a:gd name="connsiteY398" fmla="*/ 489380 h 1679203"/>
              <a:gd name="connsiteX399" fmla="*/ 32405 w 1657653"/>
              <a:gd name="connsiteY399" fmla="*/ 419683 h 1679203"/>
              <a:gd name="connsiteX400" fmla="*/ 0 w 1657653"/>
              <a:gd name="connsiteY400" fmla="*/ 341274 h 1679203"/>
              <a:gd name="connsiteX401" fmla="*/ 32405 w 1657653"/>
              <a:gd name="connsiteY401" fmla="*/ 262865 h 1679203"/>
              <a:gd name="connsiteX402" fmla="*/ 160780 w 1657653"/>
              <a:gd name="connsiteY402" fmla="*/ 133428 h 1679203"/>
              <a:gd name="connsiteX403" fmla="*/ 239300 w 1657653"/>
              <a:gd name="connsiteY403" fmla="*/ 101069 h 1679203"/>
              <a:gd name="connsiteX404" fmla="*/ 319067 w 1657653"/>
              <a:gd name="connsiteY404" fmla="*/ 133428 h 1679203"/>
              <a:gd name="connsiteX405" fmla="*/ 393848 w 1657653"/>
              <a:gd name="connsiteY405" fmla="*/ 208103 h 1679203"/>
              <a:gd name="connsiteX406" fmla="*/ 478600 w 1657653"/>
              <a:gd name="connsiteY406" fmla="*/ 190679 h 1679203"/>
              <a:gd name="connsiteX407" fmla="*/ 522223 w 1657653"/>
              <a:gd name="connsiteY407" fmla="*/ 200636 h 1679203"/>
              <a:gd name="connsiteX408" fmla="*/ 694220 w 1657653"/>
              <a:gd name="connsiteY408" fmla="*/ 220549 h 1679203"/>
              <a:gd name="connsiteX409" fmla="*/ 783957 w 1657653"/>
              <a:gd name="connsiteY409" fmla="*/ 239218 h 1679203"/>
              <a:gd name="connsiteX410" fmla="*/ 830073 w 1657653"/>
              <a:gd name="connsiteY410" fmla="*/ 320116 h 1679203"/>
              <a:gd name="connsiteX411" fmla="*/ 735350 w 1657653"/>
              <a:gd name="connsiteY411" fmla="*/ 443330 h 1679203"/>
              <a:gd name="connsiteX412" fmla="*/ 690481 w 1657653"/>
              <a:gd name="connsiteY412" fmla="*/ 449553 h 1679203"/>
              <a:gd name="connsiteX413" fmla="*/ 769001 w 1657653"/>
              <a:gd name="connsiteY413" fmla="*/ 529206 h 1679203"/>
              <a:gd name="connsiteX414" fmla="*/ 782711 w 1657653"/>
              <a:gd name="connsiteY414" fmla="*/ 544141 h 1679203"/>
              <a:gd name="connsiteX415" fmla="*/ 863724 w 1657653"/>
              <a:gd name="connsiteY415" fmla="*/ 463243 h 1679203"/>
              <a:gd name="connsiteX416" fmla="*/ 883666 w 1657653"/>
              <a:gd name="connsiteY416" fmla="*/ 443330 h 1679203"/>
              <a:gd name="connsiteX417" fmla="*/ 1137923 w 1657653"/>
              <a:gd name="connsiteY417" fmla="*/ 190679 h 1679203"/>
              <a:gd name="connsiteX418" fmla="*/ 1253833 w 1657653"/>
              <a:gd name="connsiteY418" fmla="*/ 165788 h 1679203"/>
              <a:gd name="connsiteX419" fmla="*/ 1268790 w 1657653"/>
              <a:gd name="connsiteY419" fmla="*/ 160809 h 1679203"/>
              <a:gd name="connsiteX420" fmla="*/ 1337339 w 1657653"/>
              <a:gd name="connsiteY420" fmla="*/ 92357 h 1679203"/>
              <a:gd name="connsiteX421" fmla="*/ 1417106 w 1657653"/>
              <a:gd name="connsiteY421" fmla="*/ 59998 h 1679203"/>
              <a:gd name="connsiteX422" fmla="*/ 649000 w 1657653"/>
              <a:gd name="connsiteY422" fmla="*/ 19774 h 1679203"/>
              <a:gd name="connsiteX423" fmla="*/ 677426 w 1657653"/>
              <a:gd name="connsiteY423" fmla="*/ 35898 h 1679203"/>
              <a:gd name="connsiteX424" fmla="*/ 658887 w 1657653"/>
              <a:gd name="connsiteY424" fmla="*/ 63186 h 1679203"/>
              <a:gd name="connsiteX425" fmla="*/ 564958 w 1657653"/>
              <a:gd name="connsiteY425" fmla="*/ 90474 h 1679203"/>
              <a:gd name="connsiteX426" fmla="*/ 557542 w 1657653"/>
              <a:gd name="connsiteY426" fmla="*/ 91714 h 1679203"/>
              <a:gd name="connsiteX427" fmla="*/ 536532 w 1657653"/>
              <a:gd name="connsiteY427" fmla="*/ 76830 h 1679203"/>
              <a:gd name="connsiteX428" fmla="*/ 550127 w 1657653"/>
              <a:gd name="connsiteY428" fmla="*/ 49542 h 1679203"/>
              <a:gd name="connsiteX429" fmla="*/ 649000 w 1657653"/>
              <a:gd name="connsiteY429" fmla="*/ 19774 h 1679203"/>
              <a:gd name="connsiteX430" fmla="*/ 961008 w 1657653"/>
              <a:gd name="connsiteY430" fmla="*/ 13067 h 1679203"/>
              <a:gd name="connsiteX431" fmla="*/ 1062356 w 1657653"/>
              <a:gd name="connsiteY431" fmla="*/ 38123 h 1679203"/>
              <a:gd name="connsiteX432" fmla="*/ 1077187 w 1657653"/>
              <a:gd name="connsiteY432" fmla="*/ 65684 h 1679203"/>
              <a:gd name="connsiteX433" fmla="*/ 1056176 w 1657653"/>
              <a:gd name="connsiteY433" fmla="*/ 80717 h 1679203"/>
              <a:gd name="connsiteX434" fmla="*/ 1048760 w 1657653"/>
              <a:gd name="connsiteY434" fmla="*/ 80717 h 1679203"/>
              <a:gd name="connsiteX435" fmla="*/ 953592 w 1657653"/>
              <a:gd name="connsiteY435" fmla="*/ 58167 h 1679203"/>
              <a:gd name="connsiteX436" fmla="*/ 935053 w 1657653"/>
              <a:gd name="connsiteY436" fmla="*/ 31859 h 1679203"/>
              <a:gd name="connsiteX437" fmla="*/ 961008 w 1657653"/>
              <a:gd name="connsiteY437" fmla="*/ 13067 h 1679203"/>
              <a:gd name="connsiteX438" fmla="*/ 854370 w 1657653"/>
              <a:gd name="connsiteY438" fmla="*/ 811 h 1679203"/>
              <a:gd name="connsiteX439" fmla="*/ 876433 w 1657653"/>
              <a:gd name="connsiteY439" fmla="*/ 24293 h 1679203"/>
              <a:gd name="connsiteX440" fmla="*/ 853144 w 1657653"/>
              <a:gd name="connsiteY440" fmla="*/ 45303 h 1679203"/>
              <a:gd name="connsiteX441" fmla="*/ 756314 w 1657653"/>
              <a:gd name="connsiteY441" fmla="*/ 47775 h 1679203"/>
              <a:gd name="connsiteX442" fmla="*/ 755088 w 1657653"/>
              <a:gd name="connsiteY442" fmla="*/ 47775 h 1679203"/>
              <a:gd name="connsiteX443" fmla="*/ 731800 w 1657653"/>
              <a:gd name="connsiteY443" fmla="*/ 28000 h 1679203"/>
              <a:gd name="connsiteX444" fmla="*/ 752637 w 1657653"/>
              <a:gd name="connsiteY444" fmla="*/ 2047 h 1679203"/>
              <a:gd name="connsiteX445" fmla="*/ 854370 w 1657653"/>
              <a:gd name="connsiteY445" fmla="*/ 811 h 167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Lst>
            <a:rect l="l" t="t" r="r" b="b"/>
            <a:pathLst>
              <a:path w="1657653" h="1679203">
                <a:moveTo>
                  <a:pt x="506011" y="1498108"/>
                </a:moveTo>
                <a:cubicBezTo>
                  <a:pt x="511317" y="1496124"/>
                  <a:pt x="517380" y="1496124"/>
                  <a:pt x="522837" y="1498566"/>
                </a:cubicBezTo>
                <a:cubicBezTo>
                  <a:pt x="536177" y="1503449"/>
                  <a:pt x="549517" y="1509552"/>
                  <a:pt x="562857" y="1514435"/>
                </a:cubicBezTo>
                <a:cubicBezTo>
                  <a:pt x="574985" y="1518097"/>
                  <a:pt x="581048" y="1531524"/>
                  <a:pt x="576197" y="1543731"/>
                </a:cubicBezTo>
                <a:cubicBezTo>
                  <a:pt x="573772" y="1552276"/>
                  <a:pt x="564070" y="1558380"/>
                  <a:pt x="555581" y="1558380"/>
                </a:cubicBezTo>
                <a:cubicBezTo>
                  <a:pt x="553156" y="1558380"/>
                  <a:pt x="550730" y="1557159"/>
                  <a:pt x="548305" y="1557159"/>
                </a:cubicBezTo>
                <a:cubicBezTo>
                  <a:pt x="533752" y="1551055"/>
                  <a:pt x="519199" y="1544952"/>
                  <a:pt x="504646" y="1538849"/>
                </a:cubicBezTo>
                <a:cubicBezTo>
                  <a:pt x="493732" y="1533966"/>
                  <a:pt x="488881" y="1520538"/>
                  <a:pt x="493732" y="1509552"/>
                </a:cubicBezTo>
                <a:cubicBezTo>
                  <a:pt x="496158" y="1504059"/>
                  <a:pt x="500705" y="1500092"/>
                  <a:pt x="506011" y="1498108"/>
                </a:cubicBezTo>
                <a:close/>
                <a:moveTo>
                  <a:pt x="1166790" y="1487041"/>
                </a:moveTo>
                <a:cubicBezTo>
                  <a:pt x="1172248" y="1488989"/>
                  <a:pt x="1176796" y="1492884"/>
                  <a:pt x="1179221" y="1498278"/>
                </a:cubicBezTo>
                <a:cubicBezTo>
                  <a:pt x="1185284" y="1509064"/>
                  <a:pt x="1180433" y="1522247"/>
                  <a:pt x="1168306" y="1527041"/>
                </a:cubicBezTo>
                <a:cubicBezTo>
                  <a:pt x="1154966" y="1534232"/>
                  <a:pt x="1141626" y="1540225"/>
                  <a:pt x="1127073" y="1546217"/>
                </a:cubicBezTo>
                <a:cubicBezTo>
                  <a:pt x="1124648" y="1546217"/>
                  <a:pt x="1121010" y="1547416"/>
                  <a:pt x="1118584" y="1547416"/>
                </a:cubicBezTo>
                <a:cubicBezTo>
                  <a:pt x="1108882" y="1547416"/>
                  <a:pt x="1101606" y="1542622"/>
                  <a:pt x="1097968" y="1533034"/>
                </a:cubicBezTo>
                <a:cubicBezTo>
                  <a:pt x="1093117" y="1522247"/>
                  <a:pt x="1099181" y="1509064"/>
                  <a:pt x="1110095" y="1504270"/>
                </a:cubicBezTo>
                <a:cubicBezTo>
                  <a:pt x="1123435" y="1499476"/>
                  <a:pt x="1136775" y="1493483"/>
                  <a:pt x="1148902" y="1487491"/>
                </a:cubicBezTo>
                <a:cubicBezTo>
                  <a:pt x="1154966" y="1485094"/>
                  <a:pt x="1161333" y="1485094"/>
                  <a:pt x="1166790" y="1487041"/>
                </a:cubicBezTo>
                <a:close/>
                <a:moveTo>
                  <a:pt x="352714" y="1403659"/>
                </a:moveTo>
                <a:cubicBezTo>
                  <a:pt x="358735" y="1402743"/>
                  <a:pt x="365074" y="1403964"/>
                  <a:pt x="370144" y="1407626"/>
                </a:cubicBezTo>
                <a:cubicBezTo>
                  <a:pt x="394229" y="1425936"/>
                  <a:pt x="419581" y="1441804"/>
                  <a:pt x="446201" y="1456452"/>
                </a:cubicBezTo>
                <a:cubicBezTo>
                  <a:pt x="457610" y="1462556"/>
                  <a:pt x="460145" y="1477204"/>
                  <a:pt x="455075" y="1486969"/>
                </a:cubicBezTo>
                <a:cubicBezTo>
                  <a:pt x="450004" y="1494294"/>
                  <a:pt x="442399" y="1497956"/>
                  <a:pt x="434793" y="1497956"/>
                </a:cubicBezTo>
                <a:cubicBezTo>
                  <a:pt x="430990" y="1497956"/>
                  <a:pt x="427187" y="1497956"/>
                  <a:pt x="423384" y="1495514"/>
                </a:cubicBezTo>
                <a:cubicBezTo>
                  <a:pt x="394229" y="1479645"/>
                  <a:pt x="367609" y="1462556"/>
                  <a:pt x="342256" y="1443025"/>
                </a:cubicBezTo>
                <a:cubicBezTo>
                  <a:pt x="332115" y="1435701"/>
                  <a:pt x="329580" y="1422274"/>
                  <a:pt x="337186" y="1412508"/>
                </a:cubicBezTo>
                <a:cubicBezTo>
                  <a:pt x="340989" y="1407626"/>
                  <a:pt x="346693" y="1404574"/>
                  <a:pt x="352714" y="1403659"/>
                </a:cubicBezTo>
                <a:close/>
                <a:moveTo>
                  <a:pt x="1315751" y="1392061"/>
                </a:moveTo>
                <a:cubicBezTo>
                  <a:pt x="1321536" y="1392671"/>
                  <a:pt x="1327165" y="1395418"/>
                  <a:pt x="1331543" y="1400301"/>
                </a:cubicBezTo>
                <a:cubicBezTo>
                  <a:pt x="1339048" y="1410066"/>
                  <a:pt x="1336546" y="1423493"/>
                  <a:pt x="1327790" y="1432038"/>
                </a:cubicBezTo>
                <a:cubicBezTo>
                  <a:pt x="1302773" y="1450348"/>
                  <a:pt x="1277755" y="1468658"/>
                  <a:pt x="1252738" y="1484527"/>
                </a:cubicBezTo>
                <a:cubicBezTo>
                  <a:pt x="1248985" y="1485747"/>
                  <a:pt x="1243982" y="1486968"/>
                  <a:pt x="1240229" y="1486968"/>
                </a:cubicBezTo>
                <a:cubicBezTo>
                  <a:pt x="1232724" y="1486968"/>
                  <a:pt x="1225219" y="1483306"/>
                  <a:pt x="1221466" y="1477203"/>
                </a:cubicBezTo>
                <a:cubicBezTo>
                  <a:pt x="1213961" y="1466217"/>
                  <a:pt x="1216463" y="1451569"/>
                  <a:pt x="1228971" y="1445465"/>
                </a:cubicBezTo>
                <a:cubicBezTo>
                  <a:pt x="1252738" y="1430817"/>
                  <a:pt x="1276505" y="1414949"/>
                  <a:pt x="1299020" y="1396639"/>
                </a:cubicBezTo>
                <a:cubicBezTo>
                  <a:pt x="1304023" y="1392977"/>
                  <a:pt x="1309965" y="1391451"/>
                  <a:pt x="1315751" y="1392061"/>
                </a:cubicBezTo>
                <a:close/>
                <a:moveTo>
                  <a:pt x="225802" y="1276725"/>
                </a:moveTo>
                <a:cubicBezTo>
                  <a:pt x="231601" y="1277338"/>
                  <a:pt x="237244" y="1280099"/>
                  <a:pt x="241632" y="1285008"/>
                </a:cubicBezTo>
                <a:cubicBezTo>
                  <a:pt x="260440" y="1307096"/>
                  <a:pt x="280502" y="1329185"/>
                  <a:pt x="303071" y="1350046"/>
                </a:cubicBezTo>
                <a:cubicBezTo>
                  <a:pt x="311848" y="1358636"/>
                  <a:pt x="311848" y="1373362"/>
                  <a:pt x="303071" y="1381952"/>
                </a:cubicBezTo>
                <a:cubicBezTo>
                  <a:pt x="299310" y="1386860"/>
                  <a:pt x="293040" y="1388088"/>
                  <a:pt x="286771" y="1388088"/>
                </a:cubicBezTo>
                <a:cubicBezTo>
                  <a:pt x="280502" y="1388088"/>
                  <a:pt x="275486" y="1386860"/>
                  <a:pt x="270471" y="1381952"/>
                </a:cubicBezTo>
                <a:cubicBezTo>
                  <a:pt x="247901" y="1361091"/>
                  <a:pt x="226586" y="1337775"/>
                  <a:pt x="206524" y="1313232"/>
                </a:cubicBezTo>
                <a:cubicBezTo>
                  <a:pt x="197747" y="1303415"/>
                  <a:pt x="199001" y="1289917"/>
                  <a:pt x="209032" y="1281327"/>
                </a:cubicBezTo>
                <a:cubicBezTo>
                  <a:pt x="214048" y="1277645"/>
                  <a:pt x="220003" y="1276111"/>
                  <a:pt x="225802" y="1276725"/>
                </a:cubicBezTo>
                <a:close/>
                <a:moveTo>
                  <a:pt x="1431676" y="1271258"/>
                </a:moveTo>
                <a:cubicBezTo>
                  <a:pt x="1437385" y="1270638"/>
                  <a:pt x="1443249" y="1272188"/>
                  <a:pt x="1447569" y="1275909"/>
                </a:cubicBezTo>
                <a:cubicBezTo>
                  <a:pt x="1457444" y="1283351"/>
                  <a:pt x="1459913" y="1298236"/>
                  <a:pt x="1452506" y="1308159"/>
                </a:cubicBezTo>
                <a:cubicBezTo>
                  <a:pt x="1432756" y="1331726"/>
                  <a:pt x="1413006" y="1354053"/>
                  <a:pt x="1390787" y="1375139"/>
                </a:cubicBezTo>
                <a:cubicBezTo>
                  <a:pt x="1387083" y="1380101"/>
                  <a:pt x="1380911" y="1382581"/>
                  <a:pt x="1375974" y="1382581"/>
                </a:cubicBezTo>
                <a:cubicBezTo>
                  <a:pt x="1369802" y="1382581"/>
                  <a:pt x="1363630" y="1380101"/>
                  <a:pt x="1358692" y="1375139"/>
                </a:cubicBezTo>
                <a:cubicBezTo>
                  <a:pt x="1351286" y="1366456"/>
                  <a:pt x="1351286" y="1352812"/>
                  <a:pt x="1358692" y="1342889"/>
                </a:cubicBezTo>
                <a:cubicBezTo>
                  <a:pt x="1379677" y="1323043"/>
                  <a:pt x="1398193" y="1300717"/>
                  <a:pt x="1416709" y="1279630"/>
                </a:cubicBezTo>
                <a:cubicBezTo>
                  <a:pt x="1420412" y="1274669"/>
                  <a:pt x="1425967" y="1271878"/>
                  <a:pt x="1431676" y="1271258"/>
                </a:cubicBezTo>
                <a:close/>
                <a:moveTo>
                  <a:pt x="132353" y="1124276"/>
                </a:moveTo>
                <a:cubicBezTo>
                  <a:pt x="137985" y="1126177"/>
                  <a:pt x="142678" y="1130297"/>
                  <a:pt x="145181" y="1136635"/>
                </a:cubicBezTo>
                <a:cubicBezTo>
                  <a:pt x="157697" y="1163255"/>
                  <a:pt x="173967" y="1189875"/>
                  <a:pt x="190238" y="1215228"/>
                </a:cubicBezTo>
                <a:cubicBezTo>
                  <a:pt x="196495" y="1225369"/>
                  <a:pt x="192741" y="1240580"/>
                  <a:pt x="182728" y="1248186"/>
                </a:cubicBezTo>
                <a:cubicBezTo>
                  <a:pt x="178973" y="1249454"/>
                  <a:pt x="173967" y="1250721"/>
                  <a:pt x="170212" y="1250721"/>
                </a:cubicBezTo>
                <a:cubicBezTo>
                  <a:pt x="162703" y="1250721"/>
                  <a:pt x="155194" y="1248186"/>
                  <a:pt x="150187" y="1240580"/>
                </a:cubicBezTo>
                <a:cubicBezTo>
                  <a:pt x="133917" y="1213960"/>
                  <a:pt x="117647" y="1184805"/>
                  <a:pt x="103879" y="1155649"/>
                </a:cubicBezTo>
                <a:cubicBezTo>
                  <a:pt x="98873" y="1144241"/>
                  <a:pt x="102628" y="1130297"/>
                  <a:pt x="113892" y="1125226"/>
                </a:cubicBezTo>
                <a:cubicBezTo>
                  <a:pt x="120150" y="1122691"/>
                  <a:pt x="126721" y="1122374"/>
                  <a:pt x="132353" y="1124276"/>
                </a:cubicBezTo>
                <a:close/>
                <a:moveTo>
                  <a:pt x="1520876" y="1119109"/>
                </a:moveTo>
                <a:cubicBezTo>
                  <a:pt x="1526333" y="1117116"/>
                  <a:pt x="1532700" y="1117116"/>
                  <a:pt x="1538764" y="1119569"/>
                </a:cubicBezTo>
                <a:cubicBezTo>
                  <a:pt x="1549679" y="1125702"/>
                  <a:pt x="1553317" y="1137969"/>
                  <a:pt x="1548466" y="1150235"/>
                </a:cubicBezTo>
                <a:cubicBezTo>
                  <a:pt x="1536339" y="1177220"/>
                  <a:pt x="1520573" y="1202979"/>
                  <a:pt x="1506019" y="1228739"/>
                </a:cubicBezTo>
                <a:cubicBezTo>
                  <a:pt x="1502381" y="1236098"/>
                  <a:pt x="1495104" y="1239778"/>
                  <a:pt x="1486615" y="1239778"/>
                </a:cubicBezTo>
                <a:cubicBezTo>
                  <a:pt x="1482977" y="1239778"/>
                  <a:pt x="1479338" y="1237325"/>
                  <a:pt x="1475700" y="1236098"/>
                </a:cubicBezTo>
                <a:cubicBezTo>
                  <a:pt x="1464785" y="1228739"/>
                  <a:pt x="1461147" y="1215246"/>
                  <a:pt x="1468424" y="1205433"/>
                </a:cubicBezTo>
                <a:cubicBezTo>
                  <a:pt x="1482977" y="1180900"/>
                  <a:pt x="1496317" y="1156368"/>
                  <a:pt x="1508445" y="1130609"/>
                </a:cubicBezTo>
                <a:cubicBezTo>
                  <a:pt x="1510871" y="1125089"/>
                  <a:pt x="1515418" y="1121102"/>
                  <a:pt x="1520876" y="1119109"/>
                </a:cubicBezTo>
                <a:close/>
                <a:moveTo>
                  <a:pt x="1593521" y="953532"/>
                </a:moveTo>
                <a:cubicBezTo>
                  <a:pt x="1606128" y="955973"/>
                  <a:pt x="1613692" y="968180"/>
                  <a:pt x="1611171" y="980387"/>
                </a:cubicBezTo>
                <a:cubicBezTo>
                  <a:pt x="1604867" y="1008462"/>
                  <a:pt x="1596043" y="1037758"/>
                  <a:pt x="1585957" y="1065834"/>
                </a:cubicBezTo>
                <a:cubicBezTo>
                  <a:pt x="1582175" y="1075599"/>
                  <a:pt x="1573350" y="1080482"/>
                  <a:pt x="1564525" y="1080482"/>
                </a:cubicBezTo>
                <a:cubicBezTo>
                  <a:pt x="1562004" y="1080482"/>
                  <a:pt x="1559483" y="1080482"/>
                  <a:pt x="1555701" y="1080482"/>
                </a:cubicBezTo>
                <a:cubicBezTo>
                  <a:pt x="1544354" y="1075599"/>
                  <a:pt x="1538051" y="1063393"/>
                  <a:pt x="1541833" y="1051186"/>
                </a:cubicBezTo>
                <a:cubicBezTo>
                  <a:pt x="1551919" y="1024331"/>
                  <a:pt x="1559483" y="997476"/>
                  <a:pt x="1565786" y="970621"/>
                </a:cubicBezTo>
                <a:cubicBezTo>
                  <a:pt x="1568308" y="958414"/>
                  <a:pt x="1580914" y="949870"/>
                  <a:pt x="1593521" y="953532"/>
                </a:cubicBezTo>
                <a:close/>
                <a:moveTo>
                  <a:pt x="58624" y="946876"/>
                </a:moveTo>
                <a:cubicBezTo>
                  <a:pt x="71231" y="944379"/>
                  <a:pt x="83838" y="951869"/>
                  <a:pt x="86359" y="964353"/>
                </a:cubicBezTo>
                <a:cubicBezTo>
                  <a:pt x="92663" y="994315"/>
                  <a:pt x="100227" y="1023029"/>
                  <a:pt x="111573" y="1050494"/>
                </a:cubicBezTo>
                <a:cubicBezTo>
                  <a:pt x="114094" y="1062978"/>
                  <a:pt x="109052" y="1075462"/>
                  <a:pt x="96445" y="1080455"/>
                </a:cubicBezTo>
                <a:cubicBezTo>
                  <a:pt x="93923" y="1080455"/>
                  <a:pt x="91402" y="1080455"/>
                  <a:pt x="88881" y="1080455"/>
                </a:cubicBezTo>
                <a:cubicBezTo>
                  <a:pt x="78795" y="1080455"/>
                  <a:pt x="71231" y="1075462"/>
                  <a:pt x="67449" y="1065474"/>
                </a:cubicBezTo>
                <a:cubicBezTo>
                  <a:pt x="57363" y="1035513"/>
                  <a:pt x="47278" y="1005551"/>
                  <a:pt x="40974" y="974341"/>
                </a:cubicBezTo>
                <a:cubicBezTo>
                  <a:pt x="38453" y="961856"/>
                  <a:pt x="46017" y="949372"/>
                  <a:pt x="58624" y="946876"/>
                </a:cubicBezTo>
                <a:close/>
                <a:moveTo>
                  <a:pt x="1583043" y="796064"/>
                </a:moveTo>
                <a:lnTo>
                  <a:pt x="1630126" y="796064"/>
                </a:lnTo>
                <a:lnTo>
                  <a:pt x="1630126" y="802167"/>
                </a:lnTo>
                <a:cubicBezTo>
                  <a:pt x="1630126" y="829022"/>
                  <a:pt x="1628818" y="858318"/>
                  <a:pt x="1626203" y="885173"/>
                </a:cubicBezTo>
                <a:cubicBezTo>
                  <a:pt x="1624895" y="897380"/>
                  <a:pt x="1614432" y="904704"/>
                  <a:pt x="1602661" y="904704"/>
                </a:cubicBezTo>
                <a:cubicBezTo>
                  <a:pt x="1601353" y="904704"/>
                  <a:pt x="1600045" y="904704"/>
                  <a:pt x="1600045" y="904704"/>
                </a:cubicBezTo>
                <a:cubicBezTo>
                  <a:pt x="1585659" y="904704"/>
                  <a:pt x="1576504" y="892497"/>
                  <a:pt x="1577812" y="880291"/>
                </a:cubicBezTo>
                <a:cubicBezTo>
                  <a:pt x="1580428" y="854656"/>
                  <a:pt x="1583043" y="827801"/>
                  <a:pt x="1583043" y="802167"/>
                </a:cubicBezTo>
                <a:close/>
                <a:moveTo>
                  <a:pt x="44880" y="763107"/>
                </a:moveTo>
                <a:cubicBezTo>
                  <a:pt x="56939" y="764333"/>
                  <a:pt x="66586" y="774142"/>
                  <a:pt x="66586" y="786403"/>
                </a:cubicBezTo>
                <a:cubicBezTo>
                  <a:pt x="66586" y="791308"/>
                  <a:pt x="66586" y="796212"/>
                  <a:pt x="66586" y="801117"/>
                </a:cubicBezTo>
                <a:cubicBezTo>
                  <a:pt x="66586" y="825640"/>
                  <a:pt x="67791" y="850162"/>
                  <a:pt x="70203" y="874685"/>
                </a:cubicBezTo>
                <a:cubicBezTo>
                  <a:pt x="70203" y="886946"/>
                  <a:pt x="61762" y="897981"/>
                  <a:pt x="49704" y="899208"/>
                </a:cubicBezTo>
                <a:lnTo>
                  <a:pt x="48498" y="899208"/>
                </a:lnTo>
                <a:cubicBezTo>
                  <a:pt x="36439" y="899208"/>
                  <a:pt x="26792" y="890625"/>
                  <a:pt x="25587" y="878363"/>
                </a:cubicBezTo>
                <a:cubicBezTo>
                  <a:pt x="23175" y="853841"/>
                  <a:pt x="21969" y="826866"/>
                  <a:pt x="21969" y="801117"/>
                </a:cubicBezTo>
                <a:cubicBezTo>
                  <a:pt x="21969" y="796212"/>
                  <a:pt x="21969" y="791308"/>
                  <a:pt x="21969" y="786403"/>
                </a:cubicBezTo>
                <a:cubicBezTo>
                  <a:pt x="21969" y="772916"/>
                  <a:pt x="32822" y="763107"/>
                  <a:pt x="44880" y="763107"/>
                </a:cubicBezTo>
                <a:close/>
                <a:moveTo>
                  <a:pt x="1591310" y="639228"/>
                </a:moveTo>
                <a:cubicBezTo>
                  <a:pt x="1603252" y="636771"/>
                  <a:pt x="1613999" y="645372"/>
                  <a:pt x="1616387" y="657658"/>
                </a:cubicBezTo>
                <a:cubicBezTo>
                  <a:pt x="1618775" y="672403"/>
                  <a:pt x="1621163" y="688375"/>
                  <a:pt x="1623552" y="704348"/>
                </a:cubicBezTo>
                <a:cubicBezTo>
                  <a:pt x="1624746" y="715407"/>
                  <a:pt x="1616387" y="727693"/>
                  <a:pt x="1603252" y="728922"/>
                </a:cubicBezTo>
                <a:cubicBezTo>
                  <a:pt x="1603252" y="728922"/>
                  <a:pt x="1602057" y="728922"/>
                  <a:pt x="1600863" y="728922"/>
                </a:cubicBezTo>
                <a:cubicBezTo>
                  <a:pt x="1590116" y="728922"/>
                  <a:pt x="1580563" y="720321"/>
                  <a:pt x="1579369" y="709263"/>
                </a:cubicBezTo>
                <a:cubicBezTo>
                  <a:pt x="1578175" y="694519"/>
                  <a:pt x="1575787" y="679775"/>
                  <a:pt x="1573398" y="665030"/>
                </a:cubicBezTo>
                <a:cubicBezTo>
                  <a:pt x="1571010" y="653972"/>
                  <a:pt x="1579369" y="641685"/>
                  <a:pt x="1591310" y="639228"/>
                </a:cubicBezTo>
                <a:close/>
                <a:moveTo>
                  <a:pt x="66031" y="628241"/>
                </a:moveTo>
                <a:cubicBezTo>
                  <a:pt x="78886" y="630698"/>
                  <a:pt x="86599" y="642985"/>
                  <a:pt x="85314" y="654043"/>
                </a:cubicBezTo>
                <a:cubicBezTo>
                  <a:pt x="81457" y="668788"/>
                  <a:pt x="78886" y="683532"/>
                  <a:pt x="76315" y="698276"/>
                </a:cubicBezTo>
                <a:cubicBezTo>
                  <a:pt x="75029" y="709334"/>
                  <a:pt x="64745" y="717935"/>
                  <a:pt x="53175" y="717935"/>
                </a:cubicBezTo>
                <a:cubicBezTo>
                  <a:pt x="51890" y="717935"/>
                  <a:pt x="51890" y="717935"/>
                  <a:pt x="50604" y="717935"/>
                </a:cubicBezTo>
                <a:cubicBezTo>
                  <a:pt x="37748" y="715478"/>
                  <a:pt x="27464" y="704420"/>
                  <a:pt x="30035" y="692133"/>
                </a:cubicBezTo>
                <a:cubicBezTo>
                  <a:pt x="32606" y="676160"/>
                  <a:pt x="35177" y="661416"/>
                  <a:pt x="37748" y="646671"/>
                </a:cubicBezTo>
                <a:cubicBezTo>
                  <a:pt x="40320" y="633156"/>
                  <a:pt x="53175" y="625784"/>
                  <a:pt x="66031" y="628241"/>
                </a:cubicBezTo>
                <a:close/>
                <a:moveTo>
                  <a:pt x="800160" y="592680"/>
                </a:moveTo>
                <a:cubicBezTo>
                  <a:pt x="798914" y="592680"/>
                  <a:pt x="796421" y="592680"/>
                  <a:pt x="793928" y="593925"/>
                </a:cubicBezTo>
                <a:cubicBezTo>
                  <a:pt x="778972" y="598903"/>
                  <a:pt x="769001" y="611349"/>
                  <a:pt x="769001" y="627529"/>
                </a:cubicBezTo>
                <a:lnTo>
                  <a:pt x="769001" y="724606"/>
                </a:lnTo>
                <a:lnTo>
                  <a:pt x="769001" y="998415"/>
                </a:lnTo>
                <a:cubicBezTo>
                  <a:pt x="769001" y="1010861"/>
                  <a:pt x="759030" y="1022062"/>
                  <a:pt x="746567" y="1022062"/>
                </a:cubicBezTo>
                <a:cubicBezTo>
                  <a:pt x="734103" y="1022062"/>
                  <a:pt x="722886" y="1010861"/>
                  <a:pt x="722886" y="998415"/>
                </a:cubicBezTo>
                <a:lnTo>
                  <a:pt x="722886" y="724606"/>
                </a:lnTo>
                <a:cubicBezTo>
                  <a:pt x="722886" y="719628"/>
                  <a:pt x="721640" y="713405"/>
                  <a:pt x="720393" y="709671"/>
                </a:cubicBezTo>
                <a:cubicBezTo>
                  <a:pt x="720393" y="709671"/>
                  <a:pt x="720393" y="709671"/>
                  <a:pt x="719147" y="709671"/>
                </a:cubicBezTo>
                <a:cubicBezTo>
                  <a:pt x="715408" y="702204"/>
                  <a:pt x="709176" y="695981"/>
                  <a:pt x="702944" y="692247"/>
                </a:cubicBezTo>
                <a:cubicBezTo>
                  <a:pt x="696713" y="689758"/>
                  <a:pt x="690481" y="688513"/>
                  <a:pt x="685495" y="688513"/>
                </a:cubicBezTo>
                <a:cubicBezTo>
                  <a:pt x="685495" y="688513"/>
                  <a:pt x="684249" y="689758"/>
                  <a:pt x="683003" y="689758"/>
                </a:cubicBezTo>
                <a:cubicBezTo>
                  <a:pt x="680510" y="689758"/>
                  <a:pt x="679264" y="689758"/>
                  <a:pt x="676771" y="691003"/>
                </a:cubicBezTo>
                <a:lnTo>
                  <a:pt x="675525" y="691003"/>
                </a:lnTo>
                <a:cubicBezTo>
                  <a:pt x="666800" y="693492"/>
                  <a:pt x="660568" y="699715"/>
                  <a:pt x="656829" y="707182"/>
                </a:cubicBezTo>
                <a:lnTo>
                  <a:pt x="655583" y="707182"/>
                </a:lnTo>
                <a:cubicBezTo>
                  <a:pt x="655583" y="709671"/>
                  <a:pt x="654337" y="712160"/>
                  <a:pt x="653090" y="714650"/>
                </a:cubicBezTo>
                <a:cubicBezTo>
                  <a:pt x="653090" y="715894"/>
                  <a:pt x="653090" y="715894"/>
                  <a:pt x="653090" y="715894"/>
                </a:cubicBezTo>
                <a:cubicBezTo>
                  <a:pt x="651844" y="719628"/>
                  <a:pt x="650597" y="722117"/>
                  <a:pt x="650597" y="724606"/>
                </a:cubicBezTo>
                <a:lnTo>
                  <a:pt x="650597" y="744520"/>
                </a:lnTo>
                <a:lnTo>
                  <a:pt x="650597" y="753232"/>
                </a:lnTo>
                <a:lnTo>
                  <a:pt x="650597" y="974768"/>
                </a:lnTo>
                <a:lnTo>
                  <a:pt x="650597" y="998415"/>
                </a:lnTo>
                <a:cubicBezTo>
                  <a:pt x="650597" y="999660"/>
                  <a:pt x="650597" y="999660"/>
                  <a:pt x="650597" y="1000904"/>
                </a:cubicBezTo>
                <a:lnTo>
                  <a:pt x="650597" y="1109183"/>
                </a:lnTo>
                <a:cubicBezTo>
                  <a:pt x="650597" y="1122874"/>
                  <a:pt x="643119" y="1134075"/>
                  <a:pt x="630656" y="1139053"/>
                </a:cubicBezTo>
                <a:cubicBezTo>
                  <a:pt x="618192" y="1145276"/>
                  <a:pt x="604482" y="1142787"/>
                  <a:pt x="594511" y="1134075"/>
                </a:cubicBezTo>
                <a:cubicBezTo>
                  <a:pt x="577063" y="1117895"/>
                  <a:pt x="558367" y="1104205"/>
                  <a:pt x="542165" y="1093004"/>
                </a:cubicBezTo>
                <a:cubicBezTo>
                  <a:pt x="512252" y="1073090"/>
                  <a:pt x="471122" y="1078069"/>
                  <a:pt x="449934" y="1105449"/>
                </a:cubicBezTo>
                <a:cubicBezTo>
                  <a:pt x="437471" y="1120384"/>
                  <a:pt x="432485" y="1137809"/>
                  <a:pt x="434978" y="1158967"/>
                </a:cubicBezTo>
                <a:cubicBezTo>
                  <a:pt x="438717" y="1176391"/>
                  <a:pt x="449934" y="1193815"/>
                  <a:pt x="464891" y="1203772"/>
                </a:cubicBezTo>
                <a:cubicBezTo>
                  <a:pt x="520977" y="1241109"/>
                  <a:pt x="560860" y="1309561"/>
                  <a:pt x="587033" y="1354366"/>
                </a:cubicBezTo>
                <a:cubicBezTo>
                  <a:pt x="594511" y="1369301"/>
                  <a:pt x="601990" y="1381747"/>
                  <a:pt x="608221" y="1389215"/>
                </a:cubicBezTo>
                <a:cubicBezTo>
                  <a:pt x="618192" y="1404150"/>
                  <a:pt x="636888" y="1415351"/>
                  <a:pt x="655583" y="1419085"/>
                </a:cubicBezTo>
                <a:cubicBezTo>
                  <a:pt x="674278" y="1422819"/>
                  <a:pt x="687988" y="1440243"/>
                  <a:pt x="689235" y="1460156"/>
                </a:cubicBezTo>
                <a:lnTo>
                  <a:pt x="689235" y="1481314"/>
                </a:lnTo>
                <a:lnTo>
                  <a:pt x="689235" y="1568436"/>
                </a:lnTo>
                <a:cubicBezTo>
                  <a:pt x="689235" y="1604528"/>
                  <a:pt x="719147" y="1634398"/>
                  <a:pt x="755291" y="1634398"/>
                </a:cubicBezTo>
                <a:lnTo>
                  <a:pt x="937259" y="1634398"/>
                </a:lnTo>
                <a:cubicBezTo>
                  <a:pt x="974650" y="1634398"/>
                  <a:pt x="1003316" y="1604528"/>
                  <a:pt x="1003316" y="1568436"/>
                </a:cubicBezTo>
                <a:lnTo>
                  <a:pt x="1003316" y="1471357"/>
                </a:lnTo>
                <a:cubicBezTo>
                  <a:pt x="1003316" y="1446466"/>
                  <a:pt x="1015780" y="1424063"/>
                  <a:pt x="1038214" y="1415351"/>
                </a:cubicBezTo>
                <a:cubicBezTo>
                  <a:pt x="1059402" y="1404150"/>
                  <a:pt x="1075605" y="1379258"/>
                  <a:pt x="1075605" y="1356856"/>
                </a:cubicBezTo>
                <a:lnTo>
                  <a:pt x="1075605" y="998415"/>
                </a:lnTo>
                <a:lnTo>
                  <a:pt x="1075605" y="979746"/>
                </a:lnTo>
                <a:lnTo>
                  <a:pt x="1075605" y="971034"/>
                </a:lnTo>
                <a:lnTo>
                  <a:pt x="1075605" y="776879"/>
                </a:lnTo>
                <a:cubicBezTo>
                  <a:pt x="1075605" y="775634"/>
                  <a:pt x="1075605" y="774390"/>
                  <a:pt x="1075605" y="771901"/>
                </a:cubicBezTo>
                <a:cubicBezTo>
                  <a:pt x="1074358" y="770656"/>
                  <a:pt x="1074358" y="769411"/>
                  <a:pt x="1074358" y="768167"/>
                </a:cubicBezTo>
                <a:cubicBezTo>
                  <a:pt x="1071866" y="760699"/>
                  <a:pt x="1066880" y="753232"/>
                  <a:pt x="1060648" y="749498"/>
                </a:cubicBezTo>
                <a:cubicBezTo>
                  <a:pt x="1060648" y="747009"/>
                  <a:pt x="1059402" y="747009"/>
                  <a:pt x="1058156" y="745764"/>
                </a:cubicBezTo>
                <a:cubicBezTo>
                  <a:pt x="1056909" y="745764"/>
                  <a:pt x="1056909" y="745764"/>
                  <a:pt x="1055663" y="744520"/>
                </a:cubicBezTo>
                <a:cubicBezTo>
                  <a:pt x="1054417" y="744520"/>
                  <a:pt x="1053170" y="744520"/>
                  <a:pt x="1051924" y="743275"/>
                </a:cubicBezTo>
                <a:cubicBezTo>
                  <a:pt x="1051924" y="743275"/>
                  <a:pt x="1050678" y="743275"/>
                  <a:pt x="1049431" y="743275"/>
                </a:cubicBezTo>
                <a:cubicBezTo>
                  <a:pt x="1048185" y="743275"/>
                  <a:pt x="1046939" y="742031"/>
                  <a:pt x="1046939" y="742031"/>
                </a:cubicBezTo>
                <a:cubicBezTo>
                  <a:pt x="1044446" y="742031"/>
                  <a:pt x="1041953" y="742031"/>
                  <a:pt x="1039460" y="742031"/>
                </a:cubicBezTo>
                <a:cubicBezTo>
                  <a:pt x="1020765" y="742031"/>
                  <a:pt x="1004562" y="756966"/>
                  <a:pt x="1004562" y="776879"/>
                </a:cubicBezTo>
                <a:lnTo>
                  <a:pt x="1004562" y="998415"/>
                </a:lnTo>
                <a:cubicBezTo>
                  <a:pt x="1004562" y="1010861"/>
                  <a:pt x="994592" y="1022062"/>
                  <a:pt x="980882" y="1022062"/>
                </a:cubicBezTo>
                <a:cubicBezTo>
                  <a:pt x="968418" y="1022062"/>
                  <a:pt x="958447" y="1010861"/>
                  <a:pt x="958447" y="998415"/>
                </a:cubicBezTo>
                <a:lnTo>
                  <a:pt x="958447" y="776879"/>
                </a:lnTo>
                <a:lnTo>
                  <a:pt x="958447" y="765678"/>
                </a:lnTo>
                <a:lnTo>
                  <a:pt x="958447" y="700959"/>
                </a:lnTo>
                <a:lnTo>
                  <a:pt x="958447" y="658643"/>
                </a:lnTo>
                <a:cubicBezTo>
                  <a:pt x="958447" y="657399"/>
                  <a:pt x="958447" y="654910"/>
                  <a:pt x="957201" y="652420"/>
                </a:cubicBezTo>
                <a:cubicBezTo>
                  <a:pt x="957201" y="651176"/>
                  <a:pt x="957201" y="649931"/>
                  <a:pt x="957201" y="648687"/>
                </a:cubicBezTo>
                <a:cubicBezTo>
                  <a:pt x="955955" y="647442"/>
                  <a:pt x="955955" y="646197"/>
                  <a:pt x="954708" y="644953"/>
                </a:cubicBezTo>
                <a:cubicBezTo>
                  <a:pt x="954708" y="643708"/>
                  <a:pt x="954708" y="643708"/>
                  <a:pt x="953462" y="641219"/>
                </a:cubicBezTo>
                <a:cubicBezTo>
                  <a:pt x="953462" y="641219"/>
                  <a:pt x="953462" y="639975"/>
                  <a:pt x="952215" y="638730"/>
                </a:cubicBezTo>
                <a:cubicBezTo>
                  <a:pt x="950969" y="637485"/>
                  <a:pt x="949723" y="636241"/>
                  <a:pt x="949723" y="634996"/>
                </a:cubicBezTo>
                <a:cubicBezTo>
                  <a:pt x="948476" y="634996"/>
                  <a:pt x="948476" y="634996"/>
                  <a:pt x="948476" y="633752"/>
                </a:cubicBezTo>
                <a:cubicBezTo>
                  <a:pt x="942245" y="627529"/>
                  <a:pt x="933520" y="623795"/>
                  <a:pt x="923549" y="622550"/>
                </a:cubicBezTo>
                <a:lnTo>
                  <a:pt x="922303" y="622550"/>
                </a:lnTo>
                <a:cubicBezTo>
                  <a:pt x="919810" y="622550"/>
                  <a:pt x="919810" y="622550"/>
                  <a:pt x="917318" y="622550"/>
                </a:cubicBezTo>
                <a:cubicBezTo>
                  <a:pt x="917318" y="622550"/>
                  <a:pt x="916071" y="623795"/>
                  <a:pt x="914825" y="623795"/>
                </a:cubicBezTo>
                <a:cubicBezTo>
                  <a:pt x="913579" y="623795"/>
                  <a:pt x="912332" y="625039"/>
                  <a:pt x="911086" y="625039"/>
                </a:cubicBezTo>
                <a:cubicBezTo>
                  <a:pt x="909839" y="625039"/>
                  <a:pt x="909839" y="625039"/>
                  <a:pt x="908593" y="626284"/>
                </a:cubicBezTo>
                <a:cubicBezTo>
                  <a:pt x="907347" y="626284"/>
                  <a:pt x="906100" y="627529"/>
                  <a:pt x="904854" y="627529"/>
                </a:cubicBezTo>
                <a:cubicBezTo>
                  <a:pt x="903608" y="628773"/>
                  <a:pt x="902361" y="628773"/>
                  <a:pt x="902361" y="628773"/>
                </a:cubicBezTo>
                <a:cubicBezTo>
                  <a:pt x="901115" y="630018"/>
                  <a:pt x="901115" y="631262"/>
                  <a:pt x="898622" y="631262"/>
                </a:cubicBezTo>
                <a:cubicBezTo>
                  <a:pt x="898622" y="632507"/>
                  <a:pt x="897376" y="633752"/>
                  <a:pt x="896129" y="633752"/>
                </a:cubicBezTo>
                <a:cubicBezTo>
                  <a:pt x="896129" y="634996"/>
                  <a:pt x="894883" y="636241"/>
                  <a:pt x="894883" y="637485"/>
                </a:cubicBezTo>
                <a:cubicBezTo>
                  <a:pt x="893637" y="637485"/>
                  <a:pt x="892390" y="638730"/>
                  <a:pt x="892390" y="638730"/>
                </a:cubicBezTo>
                <a:cubicBezTo>
                  <a:pt x="892390" y="639975"/>
                  <a:pt x="891144" y="641219"/>
                  <a:pt x="889898" y="643708"/>
                </a:cubicBezTo>
                <a:lnTo>
                  <a:pt x="889898" y="644953"/>
                </a:lnTo>
                <a:cubicBezTo>
                  <a:pt x="888651" y="647442"/>
                  <a:pt x="888651" y="648687"/>
                  <a:pt x="887405" y="649931"/>
                </a:cubicBezTo>
                <a:cubicBezTo>
                  <a:pt x="887405" y="651176"/>
                  <a:pt x="887405" y="651176"/>
                  <a:pt x="887405" y="651176"/>
                </a:cubicBezTo>
                <a:cubicBezTo>
                  <a:pt x="886159" y="653665"/>
                  <a:pt x="886159" y="657399"/>
                  <a:pt x="886159" y="658643"/>
                </a:cubicBezTo>
                <a:lnTo>
                  <a:pt x="886159" y="998415"/>
                </a:lnTo>
                <a:cubicBezTo>
                  <a:pt x="886159" y="1010861"/>
                  <a:pt x="876188" y="1022062"/>
                  <a:pt x="863724" y="1022062"/>
                </a:cubicBezTo>
                <a:cubicBezTo>
                  <a:pt x="851261" y="1022062"/>
                  <a:pt x="841290" y="1010861"/>
                  <a:pt x="841290" y="998415"/>
                </a:cubicBezTo>
                <a:lnTo>
                  <a:pt x="841290" y="658643"/>
                </a:lnTo>
                <a:lnTo>
                  <a:pt x="841290" y="627529"/>
                </a:lnTo>
                <a:cubicBezTo>
                  <a:pt x="841290" y="607615"/>
                  <a:pt x="825087" y="592680"/>
                  <a:pt x="805146" y="592680"/>
                </a:cubicBezTo>
                <a:cubicBezTo>
                  <a:pt x="802653" y="592680"/>
                  <a:pt x="801407" y="592680"/>
                  <a:pt x="800160" y="592680"/>
                </a:cubicBezTo>
                <a:close/>
                <a:moveTo>
                  <a:pt x="239300" y="147119"/>
                </a:moveTo>
                <a:cubicBezTo>
                  <a:pt x="221851" y="147119"/>
                  <a:pt x="205649" y="153342"/>
                  <a:pt x="193185" y="165788"/>
                </a:cubicBezTo>
                <a:lnTo>
                  <a:pt x="64810" y="295224"/>
                </a:lnTo>
                <a:cubicBezTo>
                  <a:pt x="52347" y="307670"/>
                  <a:pt x="44869" y="323850"/>
                  <a:pt x="44869" y="341274"/>
                </a:cubicBezTo>
                <a:cubicBezTo>
                  <a:pt x="44869" y="358698"/>
                  <a:pt x="52347" y="374878"/>
                  <a:pt x="64810" y="387324"/>
                </a:cubicBezTo>
                <a:lnTo>
                  <a:pt x="133360" y="457020"/>
                </a:lnTo>
                <a:cubicBezTo>
                  <a:pt x="150809" y="473200"/>
                  <a:pt x="157041" y="498092"/>
                  <a:pt x="149563" y="520494"/>
                </a:cubicBezTo>
                <a:cubicBezTo>
                  <a:pt x="140838" y="544141"/>
                  <a:pt x="147070" y="571522"/>
                  <a:pt x="163273" y="587702"/>
                </a:cubicBezTo>
                <a:lnTo>
                  <a:pt x="416283" y="841597"/>
                </a:lnTo>
                <a:lnTo>
                  <a:pt x="573323" y="998415"/>
                </a:lnTo>
                <a:cubicBezTo>
                  <a:pt x="582048" y="1007127"/>
                  <a:pt x="594511" y="1009616"/>
                  <a:pt x="605729" y="1007127"/>
                </a:cubicBezTo>
                <a:lnTo>
                  <a:pt x="605729" y="928718"/>
                </a:lnTo>
                <a:lnTo>
                  <a:pt x="467383" y="790569"/>
                </a:lnTo>
                <a:cubicBezTo>
                  <a:pt x="458659" y="781857"/>
                  <a:pt x="458659" y="766922"/>
                  <a:pt x="467383" y="758210"/>
                </a:cubicBezTo>
                <a:cubicBezTo>
                  <a:pt x="472369" y="754476"/>
                  <a:pt x="477354" y="751987"/>
                  <a:pt x="483586" y="751987"/>
                </a:cubicBezTo>
                <a:cubicBezTo>
                  <a:pt x="489818" y="751987"/>
                  <a:pt x="494803" y="754476"/>
                  <a:pt x="499789" y="758210"/>
                </a:cubicBezTo>
                <a:lnTo>
                  <a:pt x="605729" y="864000"/>
                </a:lnTo>
                <a:lnTo>
                  <a:pt x="605729" y="763188"/>
                </a:lnTo>
                <a:lnTo>
                  <a:pt x="550889" y="707182"/>
                </a:lnTo>
                <a:cubicBezTo>
                  <a:pt x="542165" y="698470"/>
                  <a:pt x="542165" y="684780"/>
                  <a:pt x="550889" y="676067"/>
                </a:cubicBezTo>
                <a:cubicBezTo>
                  <a:pt x="558367" y="666111"/>
                  <a:pt x="573323" y="666111"/>
                  <a:pt x="582048" y="676067"/>
                </a:cubicBezTo>
                <a:lnTo>
                  <a:pt x="609468" y="702204"/>
                </a:lnTo>
                <a:cubicBezTo>
                  <a:pt x="611961" y="693492"/>
                  <a:pt x="614453" y="687269"/>
                  <a:pt x="619439" y="679801"/>
                </a:cubicBezTo>
                <a:lnTo>
                  <a:pt x="619439" y="678557"/>
                </a:lnTo>
                <a:cubicBezTo>
                  <a:pt x="623178" y="673578"/>
                  <a:pt x="625670" y="671089"/>
                  <a:pt x="629409" y="668600"/>
                </a:cubicBezTo>
                <a:cubicBezTo>
                  <a:pt x="629409" y="667355"/>
                  <a:pt x="629409" y="666111"/>
                  <a:pt x="630656" y="666111"/>
                </a:cubicBezTo>
                <a:cubicBezTo>
                  <a:pt x="634395" y="663622"/>
                  <a:pt x="636888" y="659888"/>
                  <a:pt x="641873" y="657399"/>
                </a:cubicBezTo>
                <a:cubicBezTo>
                  <a:pt x="641873" y="657399"/>
                  <a:pt x="641873" y="657399"/>
                  <a:pt x="643119" y="657399"/>
                </a:cubicBezTo>
                <a:cubicBezTo>
                  <a:pt x="646858" y="654910"/>
                  <a:pt x="650597" y="652420"/>
                  <a:pt x="654337" y="649931"/>
                </a:cubicBezTo>
                <a:cubicBezTo>
                  <a:pt x="655583" y="649931"/>
                  <a:pt x="655583" y="649931"/>
                  <a:pt x="656829" y="648687"/>
                </a:cubicBezTo>
                <a:lnTo>
                  <a:pt x="633149" y="625039"/>
                </a:lnTo>
                <a:cubicBezTo>
                  <a:pt x="624424" y="615083"/>
                  <a:pt x="624424" y="601392"/>
                  <a:pt x="633149" y="592680"/>
                </a:cubicBezTo>
                <a:cubicBezTo>
                  <a:pt x="641873" y="583968"/>
                  <a:pt x="656829" y="583968"/>
                  <a:pt x="665554" y="592680"/>
                </a:cubicBezTo>
                <a:lnTo>
                  <a:pt x="722886" y="649931"/>
                </a:lnTo>
                <a:lnTo>
                  <a:pt x="722886" y="627529"/>
                </a:lnTo>
                <a:cubicBezTo>
                  <a:pt x="722886" y="606371"/>
                  <a:pt x="731611" y="586457"/>
                  <a:pt x="745321" y="571522"/>
                </a:cubicBezTo>
                <a:lnTo>
                  <a:pt x="716654" y="541652"/>
                </a:lnTo>
                <a:lnTo>
                  <a:pt x="715408" y="541652"/>
                </a:lnTo>
                <a:lnTo>
                  <a:pt x="639380" y="463243"/>
                </a:lnTo>
                <a:cubicBezTo>
                  <a:pt x="629409" y="453287"/>
                  <a:pt x="626917" y="439596"/>
                  <a:pt x="630656" y="428395"/>
                </a:cubicBezTo>
                <a:cubicBezTo>
                  <a:pt x="635641" y="415949"/>
                  <a:pt x="646858" y="407237"/>
                  <a:pt x="660568" y="405992"/>
                </a:cubicBezTo>
                <a:cubicBezTo>
                  <a:pt x="685495" y="404748"/>
                  <a:pt x="706683" y="402259"/>
                  <a:pt x="727872" y="398525"/>
                </a:cubicBezTo>
                <a:cubicBezTo>
                  <a:pt x="762769" y="391057"/>
                  <a:pt x="787697" y="358698"/>
                  <a:pt x="783957" y="323850"/>
                </a:cubicBezTo>
                <a:cubicBezTo>
                  <a:pt x="782711" y="305181"/>
                  <a:pt x="772740" y="287757"/>
                  <a:pt x="756538" y="276556"/>
                </a:cubicBezTo>
                <a:cubicBezTo>
                  <a:pt x="741581" y="265354"/>
                  <a:pt x="721640" y="261621"/>
                  <a:pt x="702944" y="265354"/>
                </a:cubicBezTo>
                <a:cubicBezTo>
                  <a:pt x="638134" y="279045"/>
                  <a:pt x="560860" y="257887"/>
                  <a:pt x="509759" y="244196"/>
                </a:cubicBezTo>
                <a:cubicBezTo>
                  <a:pt x="493557" y="240463"/>
                  <a:pt x="479847" y="236729"/>
                  <a:pt x="471122" y="235484"/>
                </a:cubicBezTo>
                <a:cubicBezTo>
                  <a:pt x="452427" y="231751"/>
                  <a:pt x="432485" y="236729"/>
                  <a:pt x="416283" y="247930"/>
                </a:cubicBezTo>
                <a:cubicBezTo>
                  <a:pt x="400080" y="257887"/>
                  <a:pt x="377646" y="255398"/>
                  <a:pt x="362689" y="241707"/>
                </a:cubicBezTo>
                <a:lnTo>
                  <a:pt x="347733" y="228017"/>
                </a:lnTo>
                <a:lnTo>
                  <a:pt x="286662" y="165788"/>
                </a:lnTo>
                <a:cubicBezTo>
                  <a:pt x="274198" y="153342"/>
                  <a:pt x="256749" y="147119"/>
                  <a:pt x="239300" y="147119"/>
                </a:cubicBezTo>
                <a:close/>
                <a:moveTo>
                  <a:pt x="1417106" y="104803"/>
                </a:moveTo>
                <a:cubicBezTo>
                  <a:pt x="1399657" y="104803"/>
                  <a:pt x="1382208" y="112270"/>
                  <a:pt x="1370991" y="123472"/>
                </a:cubicBezTo>
                <a:lnTo>
                  <a:pt x="1302441" y="193168"/>
                </a:lnTo>
                <a:cubicBezTo>
                  <a:pt x="1284992" y="209348"/>
                  <a:pt x="1260065" y="216815"/>
                  <a:pt x="1237631" y="208103"/>
                </a:cubicBezTo>
                <a:cubicBezTo>
                  <a:pt x="1215197" y="200636"/>
                  <a:pt x="1186530" y="206859"/>
                  <a:pt x="1169081" y="223038"/>
                </a:cubicBezTo>
                <a:lnTo>
                  <a:pt x="916071" y="475689"/>
                </a:lnTo>
                <a:lnTo>
                  <a:pt x="896129" y="495603"/>
                </a:lnTo>
                <a:lnTo>
                  <a:pt x="838797" y="552854"/>
                </a:lnTo>
                <a:cubicBezTo>
                  <a:pt x="842536" y="555343"/>
                  <a:pt x="846275" y="556587"/>
                  <a:pt x="850014" y="559076"/>
                </a:cubicBezTo>
                <a:cubicBezTo>
                  <a:pt x="850014" y="559076"/>
                  <a:pt x="850014" y="560321"/>
                  <a:pt x="851261" y="560321"/>
                </a:cubicBezTo>
                <a:cubicBezTo>
                  <a:pt x="855000" y="562810"/>
                  <a:pt x="858739" y="566544"/>
                  <a:pt x="862478" y="569033"/>
                </a:cubicBezTo>
                <a:cubicBezTo>
                  <a:pt x="863724" y="570278"/>
                  <a:pt x="863724" y="571522"/>
                  <a:pt x="864971" y="572767"/>
                </a:cubicBezTo>
                <a:cubicBezTo>
                  <a:pt x="867463" y="575256"/>
                  <a:pt x="869956" y="577745"/>
                  <a:pt x="871202" y="580234"/>
                </a:cubicBezTo>
                <a:cubicBezTo>
                  <a:pt x="872449" y="582724"/>
                  <a:pt x="873695" y="583968"/>
                  <a:pt x="874941" y="585213"/>
                </a:cubicBezTo>
                <a:cubicBezTo>
                  <a:pt x="874941" y="587702"/>
                  <a:pt x="877434" y="588947"/>
                  <a:pt x="877434" y="590191"/>
                </a:cubicBezTo>
                <a:cubicBezTo>
                  <a:pt x="881173" y="587702"/>
                  <a:pt x="884912" y="586457"/>
                  <a:pt x="888651" y="585213"/>
                </a:cubicBezTo>
                <a:cubicBezTo>
                  <a:pt x="889898" y="583968"/>
                  <a:pt x="891144" y="583968"/>
                  <a:pt x="892390" y="582724"/>
                </a:cubicBezTo>
                <a:cubicBezTo>
                  <a:pt x="896129" y="581479"/>
                  <a:pt x="901115" y="580234"/>
                  <a:pt x="906100" y="578990"/>
                </a:cubicBezTo>
                <a:cubicBezTo>
                  <a:pt x="909839" y="578990"/>
                  <a:pt x="912332" y="577745"/>
                  <a:pt x="916071" y="577745"/>
                </a:cubicBezTo>
                <a:lnTo>
                  <a:pt x="967172" y="526717"/>
                </a:lnTo>
                <a:cubicBezTo>
                  <a:pt x="975896" y="518005"/>
                  <a:pt x="990853" y="518005"/>
                  <a:pt x="999577" y="526717"/>
                </a:cubicBezTo>
                <a:cubicBezTo>
                  <a:pt x="1008301" y="535429"/>
                  <a:pt x="1008301" y="550364"/>
                  <a:pt x="999577" y="559076"/>
                </a:cubicBezTo>
                <a:lnTo>
                  <a:pt x="967172" y="590191"/>
                </a:lnTo>
                <a:cubicBezTo>
                  <a:pt x="968418" y="591436"/>
                  <a:pt x="968418" y="592680"/>
                  <a:pt x="969665" y="592680"/>
                </a:cubicBezTo>
                <a:cubicBezTo>
                  <a:pt x="973404" y="595169"/>
                  <a:pt x="975896" y="597659"/>
                  <a:pt x="978389" y="600148"/>
                </a:cubicBezTo>
                <a:cubicBezTo>
                  <a:pt x="979635" y="600148"/>
                  <a:pt x="980882" y="601392"/>
                  <a:pt x="980882" y="601392"/>
                </a:cubicBezTo>
                <a:cubicBezTo>
                  <a:pt x="984621" y="605126"/>
                  <a:pt x="987113" y="608860"/>
                  <a:pt x="989606" y="612594"/>
                </a:cubicBezTo>
                <a:cubicBezTo>
                  <a:pt x="989606" y="613838"/>
                  <a:pt x="990853" y="613838"/>
                  <a:pt x="990853" y="615083"/>
                </a:cubicBezTo>
                <a:cubicBezTo>
                  <a:pt x="993345" y="618817"/>
                  <a:pt x="995838" y="622550"/>
                  <a:pt x="998331" y="627529"/>
                </a:cubicBezTo>
                <a:cubicBezTo>
                  <a:pt x="999577" y="631262"/>
                  <a:pt x="1000823" y="636241"/>
                  <a:pt x="1002070" y="641219"/>
                </a:cubicBezTo>
                <a:cubicBezTo>
                  <a:pt x="1002070" y="641219"/>
                  <a:pt x="1002070" y="642464"/>
                  <a:pt x="1002070" y="643708"/>
                </a:cubicBezTo>
                <a:cubicBezTo>
                  <a:pt x="1003316" y="647442"/>
                  <a:pt x="1004562" y="651176"/>
                  <a:pt x="1004562" y="654910"/>
                </a:cubicBezTo>
                <a:lnTo>
                  <a:pt x="1049431" y="608860"/>
                </a:lnTo>
                <a:cubicBezTo>
                  <a:pt x="1059402" y="600148"/>
                  <a:pt x="1073112" y="600148"/>
                  <a:pt x="1081837" y="608860"/>
                </a:cubicBezTo>
                <a:cubicBezTo>
                  <a:pt x="1090561" y="618817"/>
                  <a:pt x="1090561" y="633752"/>
                  <a:pt x="1081837" y="642464"/>
                </a:cubicBezTo>
                <a:lnTo>
                  <a:pt x="1028243" y="695981"/>
                </a:lnTo>
                <a:cubicBezTo>
                  <a:pt x="1031982" y="695981"/>
                  <a:pt x="1035721" y="695981"/>
                  <a:pt x="1039460" y="695981"/>
                </a:cubicBezTo>
                <a:cubicBezTo>
                  <a:pt x="1045692" y="695981"/>
                  <a:pt x="1049431" y="695981"/>
                  <a:pt x="1055663" y="697225"/>
                </a:cubicBezTo>
                <a:cubicBezTo>
                  <a:pt x="1055663" y="697225"/>
                  <a:pt x="1056909" y="697225"/>
                  <a:pt x="1058156" y="697225"/>
                </a:cubicBezTo>
                <a:cubicBezTo>
                  <a:pt x="1060648" y="698470"/>
                  <a:pt x="1065634" y="699715"/>
                  <a:pt x="1069373" y="702204"/>
                </a:cubicBezTo>
                <a:cubicBezTo>
                  <a:pt x="1071866" y="702204"/>
                  <a:pt x="1071866" y="702204"/>
                  <a:pt x="1073112" y="702204"/>
                </a:cubicBezTo>
                <a:cubicBezTo>
                  <a:pt x="1076851" y="704693"/>
                  <a:pt x="1080590" y="705938"/>
                  <a:pt x="1083083" y="708427"/>
                </a:cubicBezTo>
                <a:cubicBezTo>
                  <a:pt x="1085575" y="709671"/>
                  <a:pt x="1086822" y="709671"/>
                  <a:pt x="1088068" y="712160"/>
                </a:cubicBezTo>
                <a:cubicBezTo>
                  <a:pt x="1090561" y="713405"/>
                  <a:pt x="1093054" y="715894"/>
                  <a:pt x="1096793" y="717139"/>
                </a:cubicBezTo>
                <a:cubicBezTo>
                  <a:pt x="1096793" y="719628"/>
                  <a:pt x="1098039" y="720873"/>
                  <a:pt x="1100532" y="722117"/>
                </a:cubicBezTo>
                <a:cubicBezTo>
                  <a:pt x="1100532" y="723362"/>
                  <a:pt x="1100532" y="723362"/>
                  <a:pt x="1101778" y="723362"/>
                </a:cubicBezTo>
                <a:lnTo>
                  <a:pt x="1132937" y="692247"/>
                </a:lnTo>
                <a:cubicBezTo>
                  <a:pt x="1141661" y="683535"/>
                  <a:pt x="1156618" y="683535"/>
                  <a:pt x="1165342" y="692247"/>
                </a:cubicBezTo>
                <a:cubicBezTo>
                  <a:pt x="1175313" y="702204"/>
                  <a:pt x="1175313" y="715894"/>
                  <a:pt x="1165342" y="725851"/>
                </a:cubicBezTo>
                <a:lnTo>
                  <a:pt x="1121720" y="769411"/>
                </a:lnTo>
                <a:cubicBezTo>
                  <a:pt x="1121720" y="771901"/>
                  <a:pt x="1121720" y="774390"/>
                  <a:pt x="1121720" y="776879"/>
                </a:cubicBezTo>
                <a:lnTo>
                  <a:pt x="1121720" y="870223"/>
                </a:lnTo>
                <a:lnTo>
                  <a:pt x="1216443" y="775634"/>
                </a:lnTo>
                <a:cubicBezTo>
                  <a:pt x="1216443" y="775634"/>
                  <a:pt x="1216443" y="775634"/>
                  <a:pt x="1216443" y="774390"/>
                </a:cubicBezTo>
                <a:lnTo>
                  <a:pt x="1294963" y="698470"/>
                </a:lnTo>
                <a:cubicBezTo>
                  <a:pt x="1303688" y="688513"/>
                  <a:pt x="1317398" y="686024"/>
                  <a:pt x="1329861" y="689758"/>
                </a:cubicBezTo>
                <a:cubicBezTo>
                  <a:pt x="1343571" y="695981"/>
                  <a:pt x="1352296" y="705938"/>
                  <a:pt x="1352296" y="719628"/>
                </a:cubicBezTo>
                <a:cubicBezTo>
                  <a:pt x="1353542" y="743275"/>
                  <a:pt x="1357281" y="765678"/>
                  <a:pt x="1361020" y="785591"/>
                </a:cubicBezTo>
                <a:cubicBezTo>
                  <a:pt x="1367252" y="821684"/>
                  <a:pt x="1399657" y="846576"/>
                  <a:pt x="1433309" y="842842"/>
                </a:cubicBezTo>
                <a:cubicBezTo>
                  <a:pt x="1453250" y="841597"/>
                  <a:pt x="1470699" y="830396"/>
                  <a:pt x="1481917" y="815461"/>
                </a:cubicBezTo>
                <a:cubicBezTo>
                  <a:pt x="1493134" y="800526"/>
                  <a:pt x="1496873" y="780613"/>
                  <a:pt x="1493134" y="761944"/>
                </a:cubicBezTo>
                <a:cubicBezTo>
                  <a:pt x="1480670" y="697225"/>
                  <a:pt x="1500612" y="620061"/>
                  <a:pt x="1514322" y="569033"/>
                </a:cubicBezTo>
                <a:cubicBezTo>
                  <a:pt x="1518061" y="552854"/>
                  <a:pt x="1521800" y="540408"/>
                  <a:pt x="1523046" y="530451"/>
                </a:cubicBezTo>
                <a:cubicBezTo>
                  <a:pt x="1525539" y="513027"/>
                  <a:pt x="1523046" y="491869"/>
                  <a:pt x="1511829" y="476934"/>
                </a:cubicBezTo>
                <a:cubicBezTo>
                  <a:pt x="1500612" y="459510"/>
                  <a:pt x="1503105" y="437107"/>
                  <a:pt x="1516815" y="423417"/>
                </a:cubicBezTo>
                <a:lnTo>
                  <a:pt x="1531771" y="407237"/>
                </a:lnTo>
                <a:lnTo>
                  <a:pt x="1592842" y="346252"/>
                </a:lnTo>
                <a:cubicBezTo>
                  <a:pt x="1604059" y="333807"/>
                  <a:pt x="1611537" y="317627"/>
                  <a:pt x="1611537" y="300203"/>
                </a:cubicBezTo>
                <a:cubicBezTo>
                  <a:pt x="1611537" y="282779"/>
                  <a:pt x="1604059" y="265354"/>
                  <a:pt x="1592842" y="252908"/>
                </a:cubicBezTo>
                <a:lnTo>
                  <a:pt x="1463221" y="123472"/>
                </a:lnTo>
                <a:cubicBezTo>
                  <a:pt x="1450758" y="112270"/>
                  <a:pt x="1434555" y="104803"/>
                  <a:pt x="1417106" y="104803"/>
                </a:cubicBezTo>
                <a:close/>
                <a:moveTo>
                  <a:pt x="467711" y="91398"/>
                </a:moveTo>
                <a:cubicBezTo>
                  <a:pt x="473314" y="92911"/>
                  <a:pt x="478295" y="96542"/>
                  <a:pt x="481407" y="101988"/>
                </a:cubicBezTo>
                <a:cubicBezTo>
                  <a:pt x="487633" y="114091"/>
                  <a:pt x="482652" y="127405"/>
                  <a:pt x="471447" y="132246"/>
                </a:cubicBezTo>
                <a:cubicBezTo>
                  <a:pt x="458995" y="139508"/>
                  <a:pt x="445299" y="145559"/>
                  <a:pt x="432848" y="154032"/>
                </a:cubicBezTo>
                <a:cubicBezTo>
                  <a:pt x="429113" y="156452"/>
                  <a:pt x="424132" y="157662"/>
                  <a:pt x="420397" y="157662"/>
                </a:cubicBezTo>
                <a:cubicBezTo>
                  <a:pt x="412926" y="157662"/>
                  <a:pt x="405456" y="154032"/>
                  <a:pt x="401721" y="145559"/>
                </a:cubicBezTo>
                <a:cubicBezTo>
                  <a:pt x="395495" y="135877"/>
                  <a:pt x="397985" y="121353"/>
                  <a:pt x="409191" y="115302"/>
                </a:cubicBezTo>
                <a:cubicBezTo>
                  <a:pt x="422887" y="108040"/>
                  <a:pt x="436584" y="100778"/>
                  <a:pt x="450280" y="93516"/>
                </a:cubicBezTo>
                <a:cubicBezTo>
                  <a:pt x="455883" y="90491"/>
                  <a:pt x="462109" y="89885"/>
                  <a:pt x="467711" y="91398"/>
                </a:cubicBezTo>
                <a:close/>
                <a:moveTo>
                  <a:pt x="1143583" y="70191"/>
                </a:moveTo>
                <a:cubicBezTo>
                  <a:pt x="1149112" y="68312"/>
                  <a:pt x="1155563" y="68625"/>
                  <a:pt x="1161706" y="71757"/>
                </a:cubicBezTo>
                <a:cubicBezTo>
                  <a:pt x="1175221" y="78020"/>
                  <a:pt x="1188737" y="84284"/>
                  <a:pt x="1203481" y="91801"/>
                </a:cubicBezTo>
                <a:cubicBezTo>
                  <a:pt x="1213311" y="98065"/>
                  <a:pt x="1218225" y="111845"/>
                  <a:pt x="1212082" y="123120"/>
                </a:cubicBezTo>
                <a:cubicBezTo>
                  <a:pt x="1208396" y="130637"/>
                  <a:pt x="1199795" y="135648"/>
                  <a:pt x="1192423" y="135648"/>
                </a:cubicBezTo>
                <a:cubicBezTo>
                  <a:pt x="1188737" y="135648"/>
                  <a:pt x="1185051" y="134395"/>
                  <a:pt x="1181365" y="133142"/>
                </a:cubicBezTo>
                <a:cubicBezTo>
                  <a:pt x="1169078" y="125626"/>
                  <a:pt x="1155562" y="119362"/>
                  <a:pt x="1142047" y="113098"/>
                </a:cubicBezTo>
                <a:cubicBezTo>
                  <a:pt x="1130989" y="106834"/>
                  <a:pt x="1126074" y="93054"/>
                  <a:pt x="1130989" y="81779"/>
                </a:cubicBezTo>
                <a:cubicBezTo>
                  <a:pt x="1133446" y="76141"/>
                  <a:pt x="1138054" y="72070"/>
                  <a:pt x="1143583" y="70191"/>
                </a:cubicBezTo>
                <a:close/>
                <a:moveTo>
                  <a:pt x="1417106" y="59998"/>
                </a:moveTo>
                <a:cubicBezTo>
                  <a:pt x="1447019" y="59998"/>
                  <a:pt x="1474438" y="71199"/>
                  <a:pt x="1495627" y="92357"/>
                </a:cubicBezTo>
                <a:lnTo>
                  <a:pt x="1625247" y="220549"/>
                </a:lnTo>
                <a:cubicBezTo>
                  <a:pt x="1646435" y="241707"/>
                  <a:pt x="1657653" y="270333"/>
                  <a:pt x="1657653" y="300203"/>
                </a:cubicBezTo>
                <a:cubicBezTo>
                  <a:pt x="1657653" y="328828"/>
                  <a:pt x="1646435" y="357454"/>
                  <a:pt x="1625247" y="378612"/>
                </a:cubicBezTo>
                <a:lnTo>
                  <a:pt x="1551713" y="453287"/>
                </a:lnTo>
                <a:cubicBezTo>
                  <a:pt x="1567915" y="478178"/>
                  <a:pt x="1574147" y="509293"/>
                  <a:pt x="1569161" y="539163"/>
                </a:cubicBezTo>
                <a:cubicBezTo>
                  <a:pt x="1566669" y="550364"/>
                  <a:pt x="1562930" y="565299"/>
                  <a:pt x="1557944" y="580234"/>
                </a:cubicBezTo>
                <a:cubicBezTo>
                  <a:pt x="1545481" y="627529"/>
                  <a:pt x="1526785" y="698470"/>
                  <a:pt x="1538003" y="751987"/>
                </a:cubicBezTo>
                <a:cubicBezTo>
                  <a:pt x="1545481" y="784346"/>
                  <a:pt x="1538003" y="816706"/>
                  <a:pt x="1518061" y="842842"/>
                </a:cubicBezTo>
                <a:cubicBezTo>
                  <a:pt x="1499365" y="868978"/>
                  <a:pt x="1470699" y="885158"/>
                  <a:pt x="1438294" y="887647"/>
                </a:cubicBezTo>
                <a:cubicBezTo>
                  <a:pt x="1434555" y="888892"/>
                  <a:pt x="1432062" y="888892"/>
                  <a:pt x="1428323" y="888892"/>
                </a:cubicBezTo>
                <a:cubicBezTo>
                  <a:pt x="1374730" y="888892"/>
                  <a:pt x="1326122" y="849065"/>
                  <a:pt x="1316151" y="795548"/>
                </a:cubicBezTo>
                <a:cubicBezTo>
                  <a:pt x="1312412" y="780613"/>
                  <a:pt x="1309919" y="764433"/>
                  <a:pt x="1308673" y="749498"/>
                </a:cubicBezTo>
                <a:lnTo>
                  <a:pt x="1228906" y="827907"/>
                </a:lnTo>
                <a:lnTo>
                  <a:pt x="1121720" y="934941"/>
                </a:lnTo>
                <a:lnTo>
                  <a:pt x="1121720" y="971034"/>
                </a:lnTo>
                <a:lnTo>
                  <a:pt x="1121720" y="998415"/>
                </a:lnTo>
                <a:lnTo>
                  <a:pt x="1121720" y="1356856"/>
                </a:lnTo>
                <a:cubicBezTo>
                  <a:pt x="1121720" y="1397927"/>
                  <a:pt x="1095546" y="1437754"/>
                  <a:pt x="1058156" y="1456422"/>
                </a:cubicBezTo>
                <a:cubicBezTo>
                  <a:pt x="1051924" y="1457667"/>
                  <a:pt x="1049431" y="1463890"/>
                  <a:pt x="1049431" y="1470113"/>
                </a:cubicBezTo>
                <a:lnTo>
                  <a:pt x="1049431" y="1568436"/>
                </a:lnTo>
                <a:cubicBezTo>
                  <a:pt x="1049431" y="1629420"/>
                  <a:pt x="999577" y="1679203"/>
                  <a:pt x="937259" y="1679203"/>
                </a:cubicBezTo>
                <a:lnTo>
                  <a:pt x="755291" y="1679203"/>
                </a:lnTo>
                <a:cubicBezTo>
                  <a:pt x="694220" y="1679203"/>
                  <a:pt x="643119" y="1629420"/>
                  <a:pt x="643119" y="1568436"/>
                </a:cubicBezTo>
                <a:lnTo>
                  <a:pt x="643119" y="1463890"/>
                </a:lnTo>
                <a:cubicBezTo>
                  <a:pt x="614453" y="1456422"/>
                  <a:pt x="587033" y="1438998"/>
                  <a:pt x="570831" y="1415351"/>
                </a:cubicBezTo>
                <a:cubicBezTo>
                  <a:pt x="563353" y="1405394"/>
                  <a:pt x="555875" y="1392949"/>
                  <a:pt x="547150" y="1378014"/>
                </a:cubicBezTo>
                <a:cubicBezTo>
                  <a:pt x="523469" y="1336942"/>
                  <a:pt x="486079" y="1273468"/>
                  <a:pt x="439963" y="1242354"/>
                </a:cubicBezTo>
                <a:cubicBezTo>
                  <a:pt x="413790" y="1224930"/>
                  <a:pt x="395095" y="1196304"/>
                  <a:pt x="390109" y="1165190"/>
                </a:cubicBezTo>
                <a:cubicBezTo>
                  <a:pt x="385124" y="1132830"/>
                  <a:pt x="393848" y="1101716"/>
                  <a:pt x="413790" y="1075579"/>
                </a:cubicBezTo>
                <a:cubicBezTo>
                  <a:pt x="451181" y="1030774"/>
                  <a:pt x="517237" y="1022062"/>
                  <a:pt x="567092" y="1055666"/>
                </a:cubicBezTo>
                <a:cubicBezTo>
                  <a:pt x="579555" y="1063133"/>
                  <a:pt x="592019" y="1073090"/>
                  <a:pt x="604482" y="1083047"/>
                </a:cubicBezTo>
                <a:lnTo>
                  <a:pt x="605729" y="1054421"/>
                </a:lnTo>
                <a:cubicBezTo>
                  <a:pt x="603236" y="1054421"/>
                  <a:pt x="600743" y="1054421"/>
                  <a:pt x="598251" y="1054421"/>
                </a:cubicBezTo>
                <a:cubicBezTo>
                  <a:pt x="577063" y="1054421"/>
                  <a:pt x="557121" y="1046954"/>
                  <a:pt x="542165" y="1030774"/>
                </a:cubicBezTo>
                <a:lnTo>
                  <a:pt x="403819" y="893870"/>
                </a:lnTo>
                <a:lnTo>
                  <a:pt x="130867" y="621306"/>
                </a:lnTo>
                <a:cubicBezTo>
                  <a:pt x="100955" y="592680"/>
                  <a:pt x="92230" y="545386"/>
                  <a:pt x="105940" y="505559"/>
                </a:cubicBezTo>
                <a:cubicBezTo>
                  <a:pt x="107187" y="500581"/>
                  <a:pt x="105940" y="493113"/>
                  <a:pt x="100955" y="489380"/>
                </a:cubicBezTo>
                <a:lnTo>
                  <a:pt x="32405" y="419683"/>
                </a:lnTo>
                <a:cubicBezTo>
                  <a:pt x="11217" y="398525"/>
                  <a:pt x="0" y="371144"/>
                  <a:pt x="0" y="341274"/>
                </a:cubicBezTo>
                <a:cubicBezTo>
                  <a:pt x="0" y="312649"/>
                  <a:pt x="11217" y="284023"/>
                  <a:pt x="32405" y="262865"/>
                </a:cubicBezTo>
                <a:lnTo>
                  <a:pt x="160780" y="133428"/>
                </a:lnTo>
                <a:cubicBezTo>
                  <a:pt x="181968" y="112270"/>
                  <a:pt x="209388" y="101069"/>
                  <a:pt x="239300" y="101069"/>
                </a:cubicBezTo>
                <a:cubicBezTo>
                  <a:pt x="269213" y="101069"/>
                  <a:pt x="297879" y="112270"/>
                  <a:pt x="319067" y="133428"/>
                </a:cubicBezTo>
                <a:lnTo>
                  <a:pt x="393848" y="208103"/>
                </a:lnTo>
                <a:cubicBezTo>
                  <a:pt x="417529" y="191924"/>
                  <a:pt x="449934" y="184456"/>
                  <a:pt x="478600" y="190679"/>
                </a:cubicBezTo>
                <a:cubicBezTo>
                  <a:pt x="489818" y="191924"/>
                  <a:pt x="504774" y="195658"/>
                  <a:pt x="522223" y="200636"/>
                </a:cubicBezTo>
                <a:cubicBezTo>
                  <a:pt x="568338" y="213082"/>
                  <a:pt x="639380" y="231751"/>
                  <a:pt x="694220" y="220549"/>
                </a:cubicBezTo>
                <a:cubicBezTo>
                  <a:pt x="725379" y="214326"/>
                  <a:pt x="757784" y="220549"/>
                  <a:pt x="783957" y="239218"/>
                </a:cubicBezTo>
                <a:cubicBezTo>
                  <a:pt x="810131" y="259131"/>
                  <a:pt x="826334" y="287757"/>
                  <a:pt x="830073" y="320116"/>
                </a:cubicBezTo>
                <a:cubicBezTo>
                  <a:pt x="836304" y="377367"/>
                  <a:pt x="793928" y="430884"/>
                  <a:pt x="735350" y="443330"/>
                </a:cubicBezTo>
                <a:cubicBezTo>
                  <a:pt x="721640" y="444575"/>
                  <a:pt x="706683" y="447064"/>
                  <a:pt x="690481" y="449553"/>
                </a:cubicBezTo>
                <a:lnTo>
                  <a:pt x="769001" y="529206"/>
                </a:lnTo>
                <a:lnTo>
                  <a:pt x="782711" y="544141"/>
                </a:lnTo>
                <a:lnTo>
                  <a:pt x="863724" y="463243"/>
                </a:lnTo>
                <a:lnTo>
                  <a:pt x="883666" y="443330"/>
                </a:lnTo>
                <a:lnTo>
                  <a:pt x="1137923" y="190679"/>
                </a:lnTo>
                <a:cubicBezTo>
                  <a:pt x="1166589" y="160809"/>
                  <a:pt x="1212704" y="150852"/>
                  <a:pt x="1253833" y="165788"/>
                </a:cubicBezTo>
                <a:cubicBezTo>
                  <a:pt x="1257573" y="167032"/>
                  <a:pt x="1265051" y="165788"/>
                  <a:pt x="1268790" y="160809"/>
                </a:cubicBezTo>
                <a:lnTo>
                  <a:pt x="1337339" y="92357"/>
                </a:lnTo>
                <a:cubicBezTo>
                  <a:pt x="1359774" y="71199"/>
                  <a:pt x="1387193" y="59998"/>
                  <a:pt x="1417106" y="59998"/>
                </a:cubicBezTo>
                <a:close/>
                <a:moveTo>
                  <a:pt x="649000" y="19774"/>
                </a:moveTo>
                <a:cubicBezTo>
                  <a:pt x="661359" y="16053"/>
                  <a:pt x="673719" y="24735"/>
                  <a:pt x="677426" y="35898"/>
                </a:cubicBezTo>
                <a:cubicBezTo>
                  <a:pt x="679898" y="49542"/>
                  <a:pt x="671247" y="60706"/>
                  <a:pt x="658887" y="63186"/>
                </a:cubicBezTo>
                <a:cubicBezTo>
                  <a:pt x="627990" y="70628"/>
                  <a:pt x="595856" y="79311"/>
                  <a:pt x="564958" y="90474"/>
                </a:cubicBezTo>
                <a:cubicBezTo>
                  <a:pt x="563722" y="91714"/>
                  <a:pt x="560014" y="91714"/>
                  <a:pt x="557542" y="91714"/>
                </a:cubicBezTo>
                <a:cubicBezTo>
                  <a:pt x="548891" y="91714"/>
                  <a:pt x="540239" y="85513"/>
                  <a:pt x="536532" y="76830"/>
                </a:cubicBezTo>
                <a:cubicBezTo>
                  <a:pt x="532824" y="65667"/>
                  <a:pt x="537768" y="53263"/>
                  <a:pt x="550127" y="49542"/>
                </a:cubicBezTo>
                <a:cubicBezTo>
                  <a:pt x="582261" y="37139"/>
                  <a:pt x="615630" y="27216"/>
                  <a:pt x="649000" y="19774"/>
                </a:cubicBezTo>
                <a:close/>
                <a:moveTo>
                  <a:pt x="961008" y="13067"/>
                </a:moveTo>
                <a:cubicBezTo>
                  <a:pt x="995615" y="19331"/>
                  <a:pt x="1028985" y="26848"/>
                  <a:pt x="1062356" y="38123"/>
                </a:cubicBezTo>
                <a:cubicBezTo>
                  <a:pt x="1074715" y="41881"/>
                  <a:pt x="1080895" y="54409"/>
                  <a:pt x="1077187" y="65684"/>
                </a:cubicBezTo>
                <a:cubicBezTo>
                  <a:pt x="1074715" y="74453"/>
                  <a:pt x="1066064" y="80717"/>
                  <a:pt x="1056176" y="80717"/>
                </a:cubicBezTo>
                <a:cubicBezTo>
                  <a:pt x="1053704" y="80717"/>
                  <a:pt x="1051232" y="80717"/>
                  <a:pt x="1048760" y="80717"/>
                </a:cubicBezTo>
                <a:cubicBezTo>
                  <a:pt x="1017862" y="70695"/>
                  <a:pt x="985727" y="63178"/>
                  <a:pt x="953592" y="58167"/>
                </a:cubicBezTo>
                <a:cubicBezTo>
                  <a:pt x="941233" y="56914"/>
                  <a:pt x="933817" y="44387"/>
                  <a:pt x="935053" y="31859"/>
                </a:cubicBezTo>
                <a:cubicBezTo>
                  <a:pt x="936289" y="19331"/>
                  <a:pt x="948648" y="10562"/>
                  <a:pt x="961008" y="13067"/>
                </a:cubicBezTo>
                <a:close/>
                <a:moveTo>
                  <a:pt x="854370" y="811"/>
                </a:moveTo>
                <a:cubicBezTo>
                  <a:pt x="867853" y="811"/>
                  <a:pt x="877658" y="10698"/>
                  <a:pt x="876433" y="24293"/>
                </a:cubicBezTo>
                <a:cubicBezTo>
                  <a:pt x="876433" y="36652"/>
                  <a:pt x="866627" y="46539"/>
                  <a:pt x="853144" y="45303"/>
                </a:cubicBezTo>
                <a:cubicBezTo>
                  <a:pt x="821276" y="44067"/>
                  <a:pt x="788182" y="45303"/>
                  <a:pt x="756314" y="47775"/>
                </a:cubicBezTo>
                <a:cubicBezTo>
                  <a:pt x="755088" y="47775"/>
                  <a:pt x="755088" y="47775"/>
                  <a:pt x="755088" y="47775"/>
                </a:cubicBezTo>
                <a:cubicBezTo>
                  <a:pt x="742831" y="47775"/>
                  <a:pt x="733025" y="40359"/>
                  <a:pt x="731800" y="28000"/>
                </a:cubicBezTo>
                <a:cubicBezTo>
                  <a:pt x="730574" y="15641"/>
                  <a:pt x="739154" y="4518"/>
                  <a:pt x="752637" y="2047"/>
                </a:cubicBezTo>
                <a:cubicBezTo>
                  <a:pt x="785731" y="-425"/>
                  <a:pt x="821276" y="-425"/>
                  <a:pt x="854370" y="811"/>
                </a:cubicBezTo>
                <a:close/>
              </a:path>
            </a:pathLst>
          </a:custGeom>
          <a:solidFill>
            <a:schemeClr val="bg1"/>
          </a:solidFill>
          <a:ln>
            <a:noFill/>
          </a:ln>
          <a:effectLst/>
        </p:spPr>
        <p:txBody>
          <a:bodyPr wrap="square" anchor="ctr">
            <a:noAutofit/>
          </a:bodyPr>
          <a:lstStyle/>
          <a:p>
            <a:endParaRPr lang="en-US" sz="1350" dirty="0">
              <a:latin typeface="Poppins" pitchFamily="2" charset="77"/>
            </a:endParaRPr>
          </a:p>
        </p:txBody>
      </p:sp>
      <p:sp>
        <p:nvSpPr>
          <p:cNvPr id="22" name="Freeform 131">
            <a:extLst>
              <a:ext uri="{FF2B5EF4-FFF2-40B4-BE49-F238E27FC236}">
                <a16:creationId xmlns:a16="http://schemas.microsoft.com/office/drawing/2014/main" id="{36D33F75-173A-0641-89A3-FDE18E86BA46}"/>
              </a:ext>
            </a:extLst>
          </p:cNvPr>
          <p:cNvSpPr>
            <a:spLocks noChangeArrowheads="1"/>
          </p:cNvSpPr>
          <p:nvPr/>
        </p:nvSpPr>
        <p:spPr bwMode="auto">
          <a:xfrm>
            <a:off x="7121223" y="1755937"/>
            <a:ext cx="1116462" cy="1318331"/>
          </a:xfrm>
          <a:prstGeom prst="round2SameRect">
            <a:avLst>
              <a:gd name="adj1" fmla="val 50000"/>
              <a:gd name="adj2" fmla="val 0"/>
            </a:avLst>
          </a:prstGeom>
          <a:solidFill>
            <a:schemeClr val="accent4"/>
          </a:solidFill>
          <a:ln>
            <a:noFill/>
          </a:ln>
          <a:effectLst/>
        </p:spPr>
        <p:txBody>
          <a:bodyPr wrap="none" anchor="ctr"/>
          <a:lstStyle/>
          <a:p>
            <a:endParaRPr lang="en-US" sz="1350" dirty="0">
              <a:latin typeface="Poppins" pitchFamily="2" charset="77"/>
            </a:endParaRPr>
          </a:p>
        </p:txBody>
      </p:sp>
      <p:sp>
        <p:nvSpPr>
          <p:cNvPr id="24" name="Freeform 145">
            <a:extLst>
              <a:ext uri="{FF2B5EF4-FFF2-40B4-BE49-F238E27FC236}">
                <a16:creationId xmlns:a16="http://schemas.microsoft.com/office/drawing/2014/main" id="{B7402ABF-4D29-724E-8F06-51381668EF09}"/>
              </a:ext>
            </a:extLst>
          </p:cNvPr>
          <p:cNvSpPr>
            <a:spLocks noChangeArrowheads="1"/>
          </p:cNvSpPr>
          <p:nvPr/>
        </p:nvSpPr>
        <p:spPr bwMode="auto">
          <a:xfrm>
            <a:off x="568447" y="2930379"/>
            <a:ext cx="1895101" cy="1774972"/>
          </a:xfrm>
          <a:prstGeom prst="roundRect">
            <a:avLst>
              <a:gd name="adj" fmla="val 50000"/>
            </a:avLst>
          </a:prstGeom>
          <a:solidFill>
            <a:schemeClr val="accent6">
              <a:alpha val="20000"/>
            </a:schemeClr>
          </a:solidFill>
          <a:ln>
            <a:noFill/>
          </a:ln>
          <a:effectLst/>
        </p:spPr>
        <p:txBody>
          <a:bodyPr wrap="none" anchor="ctr"/>
          <a:lstStyle/>
          <a:p>
            <a:endParaRPr lang="en-US" sz="1350" dirty="0">
              <a:latin typeface="Poppins" pitchFamily="2" charset="77"/>
            </a:endParaRPr>
          </a:p>
        </p:txBody>
      </p:sp>
      <p:sp>
        <p:nvSpPr>
          <p:cNvPr id="25" name="Freeform 173">
            <a:extLst>
              <a:ext uri="{FF2B5EF4-FFF2-40B4-BE49-F238E27FC236}">
                <a16:creationId xmlns:a16="http://schemas.microsoft.com/office/drawing/2014/main" id="{7C50C51D-94BB-6848-AE71-69B0858E3947}"/>
              </a:ext>
            </a:extLst>
          </p:cNvPr>
          <p:cNvSpPr>
            <a:spLocks noChangeArrowheads="1"/>
          </p:cNvSpPr>
          <p:nvPr/>
        </p:nvSpPr>
        <p:spPr bwMode="auto">
          <a:xfrm>
            <a:off x="2604803" y="2975943"/>
            <a:ext cx="1895101" cy="1729407"/>
          </a:xfrm>
          <a:prstGeom prst="roundRect">
            <a:avLst>
              <a:gd name="adj" fmla="val 50000"/>
            </a:avLst>
          </a:prstGeom>
          <a:solidFill>
            <a:schemeClr val="accent6">
              <a:alpha val="20000"/>
            </a:schemeClr>
          </a:solidFill>
          <a:ln>
            <a:noFill/>
          </a:ln>
          <a:effectLst/>
        </p:spPr>
        <p:txBody>
          <a:bodyPr wrap="none" anchor="ctr"/>
          <a:lstStyle/>
          <a:p>
            <a:endParaRPr lang="en-US" sz="1350" dirty="0">
              <a:latin typeface="Poppins" pitchFamily="2" charset="77"/>
            </a:endParaRPr>
          </a:p>
        </p:txBody>
      </p:sp>
      <p:sp>
        <p:nvSpPr>
          <p:cNvPr id="26" name="Freeform 195">
            <a:extLst>
              <a:ext uri="{FF2B5EF4-FFF2-40B4-BE49-F238E27FC236}">
                <a16:creationId xmlns:a16="http://schemas.microsoft.com/office/drawing/2014/main" id="{F49E9960-6235-074A-94F3-29DF9BEDFFD9}"/>
              </a:ext>
            </a:extLst>
          </p:cNvPr>
          <p:cNvSpPr>
            <a:spLocks noChangeArrowheads="1"/>
          </p:cNvSpPr>
          <p:nvPr/>
        </p:nvSpPr>
        <p:spPr bwMode="auto">
          <a:xfrm>
            <a:off x="4642036" y="3000323"/>
            <a:ext cx="1895101" cy="1774971"/>
          </a:xfrm>
          <a:prstGeom prst="roundRect">
            <a:avLst>
              <a:gd name="adj" fmla="val 50000"/>
            </a:avLst>
          </a:prstGeom>
          <a:solidFill>
            <a:schemeClr val="accent6">
              <a:alpha val="20000"/>
            </a:schemeClr>
          </a:solidFill>
          <a:ln>
            <a:noFill/>
          </a:ln>
          <a:effectLst/>
        </p:spPr>
        <p:txBody>
          <a:bodyPr wrap="none" anchor="ctr"/>
          <a:lstStyle/>
          <a:p>
            <a:endParaRPr lang="en-US" sz="1350" dirty="0">
              <a:latin typeface="Poppins" pitchFamily="2" charset="77"/>
            </a:endParaRPr>
          </a:p>
        </p:txBody>
      </p:sp>
      <p:sp>
        <p:nvSpPr>
          <p:cNvPr id="27" name="Freeform 222">
            <a:extLst>
              <a:ext uri="{FF2B5EF4-FFF2-40B4-BE49-F238E27FC236}">
                <a16:creationId xmlns:a16="http://schemas.microsoft.com/office/drawing/2014/main" id="{99D24351-55AC-414D-85A6-FFED2C603EAF}"/>
              </a:ext>
            </a:extLst>
          </p:cNvPr>
          <p:cNvSpPr>
            <a:spLocks noChangeArrowheads="1"/>
          </p:cNvSpPr>
          <p:nvPr/>
        </p:nvSpPr>
        <p:spPr bwMode="auto">
          <a:xfrm>
            <a:off x="6679270" y="3074268"/>
            <a:ext cx="1895101" cy="1701026"/>
          </a:xfrm>
          <a:prstGeom prst="roundRect">
            <a:avLst>
              <a:gd name="adj" fmla="val 50000"/>
            </a:avLst>
          </a:prstGeom>
          <a:solidFill>
            <a:schemeClr val="accent6">
              <a:alpha val="20000"/>
            </a:schemeClr>
          </a:solidFill>
          <a:ln>
            <a:noFill/>
          </a:ln>
          <a:effectLst/>
        </p:spPr>
        <p:txBody>
          <a:bodyPr wrap="none" anchor="ctr"/>
          <a:lstStyle/>
          <a:p>
            <a:endParaRPr lang="en-US" sz="1350" dirty="0">
              <a:latin typeface="Poppins" pitchFamily="2" charset="77"/>
            </a:endParaRPr>
          </a:p>
        </p:txBody>
      </p:sp>
      <p:sp>
        <p:nvSpPr>
          <p:cNvPr id="4" name="TextBox 3">
            <a:extLst>
              <a:ext uri="{FF2B5EF4-FFF2-40B4-BE49-F238E27FC236}">
                <a16:creationId xmlns:a16="http://schemas.microsoft.com/office/drawing/2014/main" id="{936EE792-2013-AD42-B527-E0DE248F0CC8}"/>
              </a:ext>
            </a:extLst>
          </p:cNvPr>
          <p:cNvSpPr txBox="1"/>
          <p:nvPr/>
        </p:nvSpPr>
        <p:spPr>
          <a:xfrm>
            <a:off x="597104" y="279041"/>
            <a:ext cx="8001000" cy="519373"/>
          </a:xfrm>
          <a:prstGeom prst="rect">
            <a:avLst/>
          </a:prstGeom>
          <a:noFill/>
        </p:spPr>
        <p:txBody>
          <a:bodyPr wrap="square" rtlCol="0" anchor="b">
            <a:spAutoFit/>
          </a:bodyPr>
          <a:lstStyle/>
          <a:p>
            <a:pPr algn="ctr"/>
            <a:r>
              <a:rPr lang="en-US" sz="2775" b="1" spc="-109" dirty="0">
                <a:solidFill>
                  <a:schemeClr val="tx2"/>
                </a:solidFill>
                <a:latin typeface="Poppins" pitchFamily="2" charset="77"/>
                <a:cs typeface="Poppins" pitchFamily="2" charset="77"/>
              </a:rPr>
              <a:t>SFDA GEP Principles </a:t>
            </a:r>
          </a:p>
        </p:txBody>
      </p:sp>
      <p:sp>
        <p:nvSpPr>
          <p:cNvPr id="6" name="TextBox 5">
            <a:extLst>
              <a:ext uri="{FF2B5EF4-FFF2-40B4-BE49-F238E27FC236}">
                <a16:creationId xmlns:a16="http://schemas.microsoft.com/office/drawing/2014/main" id="{469C930E-A759-E44D-AC6A-7FFF6F7E6A11}"/>
              </a:ext>
            </a:extLst>
          </p:cNvPr>
          <p:cNvSpPr txBox="1"/>
          <p:nvPr/>
        </p:nvSpPr>
        <p:spPr>
          <a:xfrm>
            <a:off x="2700473" y="1117951"/>
            <a:ext cx="3794262" cy="288541"/>
          </a:xfrm>
          <a:prstGeom prst="rect">
            <a:avLst/>
          </a:prstGeom>
          <a:noFill/>
        </p:spPr>
        <p:txBody>
          <a:bodyPr wrap="square" rtlCol="0" anchor="ctr">
            <a:spAutoFit/>
          </a:bodyPr>
          <a:lstStyle/>
          <a:p>
            <a:pPr algn="ctr"/>
            <a:r>
              <a:rPr lang="en-US" sz="1275" b="1" spc="-11" dirty="0">
                <a:solidFill>
                  <a:schemeClr val="tx2"/>
                </a:solidFill>
                <a:latin typeface="Poppins" pitchFamily="2" charset="77"/>
                <a:cs typeface="Poppins" pitchFamily="2" charset="77"/>
              </a:rPr>
              <a:t>THE key PRINCIPLES OF GEP</a:t>
            </a:r>
          </a:p>
        </p:txBody>
      </p:sp>
      <p:sp>
        <p:nvSpPr>
          <p:cNvPr id="7" name="TextBox 6">
            <a:extLst>
              <a:ext uri="{FF2B5EF4-FFF2-40B4-BE49-F238E27FC236}">
                <a16:creationId xmlns:a16="http://schemas.microsoft.com/office/drawing/2014/main" id="{AB85597D-1117-644F-90E8-7F81314B5B92}"/>
              </a:ext>
            </a:extLst>
          </p:cNvPr>
          <p:cNvSpPr txBox="1"/>
          <p:nvPr/>
        </p:nvSpPr>
        <p:spPr>
          <a:xfrm>
            <a:off x="692953" y="3199419"/>
            <a:ext cx="1646091" cy="484748"/>
          </a:xfrm>
          <a:prstGeom prst="rect">
            <a:avLst/>
          </a:prstGeom>
          <a:noFill/>
        </p:spPr>
        <p:txBody>
          <a:bodyPr wrap="square" rtlCol="0" anchor="b">
            <a:spAutoFit/>
          </a:bodyPr>
          <a:lstStyle/>
          <a:p>
            <a:pPr algn="ctr"/>
            <a:r>
              <a:rPr lang="en-US" sz="1275" b="1" spc="-11" dirty="0">
                <a:solidFill>
                  <a:schemeClr val="tx2"/>
                </a:solidFill>
                <a:latin typeface="Poppins" pitchFamily="2" charset="77"/>
                <a:cs typeface="Poppins" pitchFamily="2" charset="77"/>
              </a:rPr>
              <a:t>Ethical principles and guidelines </a:t>
            </a:r>
          </a:p>
        </p:txBody>
      </p:sp>
      <p:sp>
        <p:nvSpPr>
          <p:cNvPr id="8" name="TextBox 7">
            <a:extLst>
              <a:ext uri="{FF2B5EF4-FFF2-40B4-BE49-F238E27FC236}">
                <a16:creationId xmlns:a16="http://schemas.microsoft.com/office/drawing/2014/main" id="{1C16BFBC-5940-3547-A5F2-3AB53497D8EE}"/>
              </a:ext>
            </a:extLst>
          </p:cNvPr>
          <p:cNvSpPr txBox="1"/>
          <p:nvPr/>
        </p:nvSpPr>
        <p:spPr>
          <a:xfrm>
            <a:off x="685800" y="3670502"/>
            <a:ext cx="1646091" cy="977447"/>
          </a:xfrm>
          <a:prstGeom prst="rect">
            <a:avLst/>
          </a:prstGeom>
          <a:noFill/>
        </p:spPr>
        <p:txBody>
          <a:bodyPr wrap="square" rtlCol="0">
            <a:spAutoFit/>
          </a:bodyPr>
          <a:lstStyle/>
          <a:p>
            <a:pPr algn="ctr">
              <a:lnSpc>
                <a:spcPts val="1350"/>
              </a:lnSpc>
            </a:pPr>
            <a:r>
              <a:rPr lang="en-GB" sz="1000" spc="-8" dirty="0">
                <a:latin typeface="Poppins" pitchFamily="2" charset="77"/>
                <a:cs typeface="Poppins" pitchFamily="2" charset="77"/>
              </a:rPr>
              <a:t>Researchers must ensure the protection of the participants rights, privacy, and confidentiality</a:t>
            </a:r>
            <a:endParaRPr lang="en-US" sz="1000" spc="-8" dirty="0">
              <a:latin typeface="Poppins" pitchFamily="2" charset="77"/>
              <a:cs typeface="Poppins" pitchFamily="2" charset="77"/>
            </a:endParaRPr>
          </a:p>
        </p:txBody>
      </p:sp>
      <p:sp>
        <p:nvSpPr>
          <p:cNvPr id="9" name="TextBox 8">
            <a:extLst>
              <a:ext uri="{FF2B5EF4-FFF2-40B4-BE49-F238E27FC236}">
                <a16:creationId xmlns:a16="http://schemas.microsoft.com/office/drawing/2014/main" id="{0E8B4951-BF6A-C44C-B4D2-39FD2CE3D0EF}"/>
              </a:ext>
            </a:extLst>
          </p:cNvPr>
          <p:cNvSpPr txBox="1"/>
          <p:nvPr/>
        </p:nvSpPr>
        <p:spPr>
          <a:xfrm>
            <a:off x="2732761" y="3074268"/>
            <a:ext cx="1646091" cy="680956"/>
          </a:xfrm>
          <a:prstGeom prst="rect">
            <a:avLst/>
          </a:prstGeom>
          <a:noFill/>
        </p:spPr>
        <p:txBody>
          <a:bodyPr wrap="square" rtlCol="0" anchor="b">
            <a:spAutoFit/>
          </a:bodyPr>
          <a:lstStyle/>
          <a:p>
            <a:pPr algn="ctr"/>
            <a:r>
              <a:rPr lang="en-US" sz="1275" b="1" spc="-11" dirty="0">
                <a:solidFill>
                  <a:schemeClr val="tx2"/>
                </a:solidFill>
                <a:latin typeface="Poppins" pitchFamily="2" charset="77"/>
                <a:cs typeface="Poppins" pitchFamily="2" charset="77"/>
              </a:rPr>
              <a:t>Robust data management systems </a:t>
            </a:r>
          </a:p>
        </p:txBody>
      </p:sp>
      <p:sp>
        <p:nvSpPr>
          <p:cNvPr id="10" name="TextBox 9">
            <a:extLst>
              <a:ext uri="{FF2B5EF4-FFF2-40B4-BE49-F238E27FC236}">
                <a16:creationId xmlns:a16="http://schemas.microsoft.com/office/drawing/2014/main" id="{A420ABD7-A2F4-8544-9C97-DA40779382F8}"/>
              </a:ext>
            </a:extLst>
          </p:cNvPr>
          <p:cNvSpPr txBox="1"/>
          <p:nvPr/>
        </p:nvSpPr>
        <p:spPr>
          <a:xfrm>
            <a:off x="2765562" y="3712780"/>
            <a:ext cx="1646091" cy="981038"/>
          </a:xfrm>
          <a:prstGeom prst="rect">
            <a:avLst/>
          </a:prstGeom>
          <a:noFill/>
        </p:spPr>
        <p:txBody>
          <a:bodyPr wrap="square" rtlCol="0">
            <a:spAutoFit/>
          </a:bodyPr>
          <a:lstStyle/>
          <a:p>
            <a:pPr algn="ctr">
              <a:lnSpc>
                <a:spcPts val="1350"/>
              </a:lnSpc>
            </a:pPr>
            <a:r>
              <a:rPr lang="en-GB" sz="1000" spc="-8" dirty="0">
                <a:latin typeface="Poppins" pitchFamily="2" charset="77"/>
                <a:cs typeface="Poppins" pitchFamily="2" charset="77"/>
              </a:rPr>
              <a:t>should be established to ensure the accuracy, completeness, and integrity of study data</a:t>
            </a:r>
            <a:endParaRPr lang="en-US" sz="1000" spc="-8" dirty="0">
              <a:latin typeface="Poppins" pitchFamily="2" charset="77"/>
              <a:cs typeface="Poppins" pitchFamily="2" charset="77"/>
            </a:endParaRPr>
          </a:p>
        </p:txBody>
      </p:sp>
      <p:sp>
        <p:nvSpPr>
          <p:cNvPr id="11" name="TextBox 10">
            <a:extLst>
              <a:ext uri="{FF2B5EF4-FFF2-40B4-BE49-F238E27FC236}">
                <a16:creationId xmlns:a16="http://schemas.microsoft.com/office/drawing/2014/main" id="{8D4F32DC-320E-264E-8ADF-98BF0E0BCC8E}"/>
              </a:ext>
            </a:extLst>
          </p:cNvPr>
          <p:cNvSpPr txBox="1"/>
          <p:nvPr/>
        </p:nvSpPr>
        <p:spPr>
          <a:xfrm>
            <a:off x="4766540" y="3021590"/>
            <a:ext cx="1646091" cy="680956"/>
          </a:xfrm>
          <a:prstGeom prst="rect">
            <a:avLst/>
          </a:prstGeom>
          <a:noFill/>
        </p:spPr>
        <p:txBody>
          <a:bodyPr wrap="square" rtlCol="0" anchor="b">
            <a:spAutoFit/>
          </a:bodyPr>
          <a:lstStyle/>
          <a:p>
            <a:pPr algn="ctr"/>
            <a:r>
              <a:rPr lang="en-US" sz="1275" b="1" spc="-11" dirty="0">
                <a:solidFill>
                  <a:schemeClr val="tx2"/>
                </a:solidFill>
                <a:latin typeface="Poppins" pitchFamily="2" charset="77"/>
                <a:cs typeface="Poppins" pitchFamily="2" charset="77"/>
              </a:rPr>
              <a:t>Quality assurance measures</a:t>
            </a:r>
          </a:p>
        </p:txBody>
      </p:sp>
      <p:sp>
        <p:nvSpPr>
          <p:cNvPr id="12" name="TextBox 11">
            <a:extLst>
              <a:ext uri="{FF2B5EF4-FFF2-40B4-BE49-F238E27FC236}">
                <a16:creationId xmlns:a16="http://schemas.microsoft.com/office/drawing/2014/main" id="{ACCA3351-CBA5-C049-A9DC-2CFBC8E18F3E}"/>
              </a:ext>
            </a:extLst>
          </p:cNvPr>
          <p:cNvSpPr txBox="1"/>
          <p:nvPr/>
        </p:nvSpPr>
        <p:spPr>
          <a:xfrm>
            <a:off x="4784169" y="3662560"/>
            <a:ext cx="1646091" cy="981038"/>
          </a:xfrm>
          <a:prstGeom prst="rect">
            <a:avLst/>
          </a:prstGeom>
          <a:noFill/>
        </p:spPr>
        <p:txBody>
          <a:bodyPr wrap="square" rtlCol="0">
            <a:spAutoFit/>
          </a:bodyPr>
          <a:lstStyle/>
          <a:p>
            <a:pPr algn="ctr">
              <a:lnSpc>
                <a:spcPts val="1350"/>
              </a:lnSpc>
            </a:pPr>
            <a:r>
              <a:rPr lang="en-GB" sz="1000" spc="-8" dirty="0">
                <a:latin typeface="Poppins" pitchFamily="2" charset="77"/>
                <a:cs typeface="Poppins" pitchFamily="2" charset="77"/>
              </a:rPr>
              <a:t>should be implemented to maintain the highest standards of data quality and reliability.</a:t>
            </a:r>
            <a:endParaRPr lang="en-US" sz="1000" spc="-8" dirty="0">
              <a:latin typeface="Poppins" pitchFamily="2" charset="77"/>
              <a:cs typeface="Poppins" pitchFamily="2" charset="77"/>
            </a:endParaRPr>
          </a:p>
        </p:txBody>
      </p:sp>
      <p:sp>
        <p:nvSpPr>
          <p:cNvPr id="13" name="TextBox 12">
            <a:extLst>
              <a:ext uri="{FF2B5EF4-FFF2-40B4-BE49-F238E27FC236}">
                <a16:creationId xmlns:a16="http://schemas.microsoft.com/office/drawing/2014/main" id="{FC8E312B-4EF8-884C-AF80-CDF59DA73128}"/>
              </a:ext>
            </a:extLst>
          </p:cNvPr>
          <p:cNvSpPr txBox="1"/>
          <p:nvPr/>
        </p:nvSpPr>
        <p:spPr>
          <a:xfrm>
            <a:off x="6812109" y="3190480"/>
            <a:ext cx="1646091" cy="484748"/>
          </a:xfrm>
          <a:prstGeom prst="rect">
            <a:avLst/>
          </a:prstGeom>
          <a:noFill/>
        </p:spPr>
        <p:txBody>
          <a:bodyPr wrap="square" rtlCol="0" anchor="b">
            <a:spAutoFit/>
          </a:bodyPr>
          <a:lstStyle/>
          <a:p>
            <a:pPr algn="ctr"/>
            <a:r>
              <a:rPr lang="en-US" sz="1275" b="1" spc="-11" dirty="0">
                <a:solidFill>
                  <a:schemeClr val="tx2"/>
                </a:solidFill>
                <a:latin typeface="Poppins" pitchFamily="2" charset="77"/>
                <a:cs typeface="Poppins" pitchFamily="2" charset="77"/>
              </a:rPr>
              <a:t>Regulatory Compliance</a:t>
            </a:r>
          </a:p>
        </p:txBody>
      </p:sp>
      <p:sp>
        <p:nvSpPr>
          <p:cNvPr id="14" name="TextBox 13">
            <a:extLst>
              <a:ext uri="{FF2B5EF4-FFF2-40B4-BE49-F238E27FC236}">
                <a16:creationId xmlns:a16="http://schemas.microsoft.com/office/drawing/2014/main" id="{777BA490-2EFD-EE45-8F54-88F9018DAB3B}"/>
              </a:ext>
            </a:extLst>
          </p:cNvPr>
          <p:cNvSpPr txBox="1"/>
          <p:nvPr/>
        </p:nvSpPr>
        <p:spPr>
          <a:xfrm>
            <a:off x="6661641" y="3626337"/>
            <a:ext cx="1895101" cy="977447"/>
          </a:xfrm>
          <a:prstGeom prst="rect">
            <a:avLst/>
          </a:prstGeom>
          <a:noFill/>
        </p:spPr>
        <p:txBody>
          <a:bodyPr wrap="square" rtlCol="0">
            <a:spAutoFit/>
          </a:bodyPr>
          <a:lstStyle/>
          <a:p>
            <a:pPr algn="ctr">
              <a:lnSpc>
                <a:spcPts val="1350"/>
              </a:lnSpc>
            </a:pPr>
            <a:r>
              <a:rPr lang="en-GB" sz="1000" spc="-8" dirty="0">
                <a:latin typeface="Poppins" pitchFamily="2" charset="77"/>
                <a:cs typeface="Poppins" pitchFamily="2" charset="77"/>
              </a:rPr>
              <a:t>Researchers must obtain necessary approvals and permits from regulatory authorities before initiating epidemiological studies. </a:t>
            </a:r>
            <a:endParaRPr lang="en-US" sz="1000" spc="-8" dirty="0">
              <a:latin typeface="Poppins" pitchFamily="2" charset="77"/>
              <a:cs typeface="Poppins" pitchFamily="2" charset="77"/>
            </a:endParaRPr>
          </a:p>
        </p:txBody>
      </p:sp>
      <p:pic>
        <p:nvPicPr>
          <p:cNvPr id="29" name="Picture 28">
            <a:extLst>
              <a:ext uri="{FF2B5EF4-FFF2-40B4-BE49-F238E27FC236}">
                <a16:creationId xmlns:a16="http://schemas.microsoft.com/office/drawing/2014/main" id="{FDA35F4C-568E-EBB7-98BA-5C6C4B881304}"/>
              </a:ext>
            </a:extLst>
          </p:cNvPr>
          <p:cNvPicPr>
            <a:picLocks noChangeAspect="1"/>
          </p:cNvPicPr>
          <p:nvPr/>
        </p:nvPicPr>
        <p:blipFill>
          <a:blip r:embed="rId3"/>
          <a:stretch>
            <a:fillRect/>
          </a:stretch>
        </p:blipFill>
        <p:spPr>
          <a:xfrm>
            <a:off x="7394402" y="2114550"/>
            <a:ext cx="530398" cy="658425"/>
          </a:xfrm>
          <a:prstGeom prst="rect">
            <a:avLst/>
          </a:prstGeom>
        </p:spPr>
      </p:pic>
    </p:spTree>
    <p:extLst>
      <p:ext uri="{BB962C8B-B14F-4D97-AF65-F5344CB8AC3E}">
        <p14:creationId xmlns:p14="http://schemas.microsoft.com/office/powerpoint/2010/main" val="3498706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66">
            <a:extLst>
              <a:ext uri="{FF2B5EF4-FFF2-40B4-BE49-F238E27FC236}">
                <a16:creationId xmlns:a16="http://schemas.microsoft.com/office/drawing/2014/main" id="{0938E795-F2E3-E44A-B2C6-11A6DCD0CCFE}"/>
              </a:ext>
            </a:extLst>
          </p:cNvPr>
          <p:cNvSpPr>
            <a:spLocks noChangeArrowheads="1"/>
          </p:cNvSpPr>
          <p:nvPr/>
        </p:nvSpPr>
        <p:spPr bwMode="auto">
          <a:xfrm>
            <a:off x="2545065" y="1064494"/>
            <a:ext cx="4053869" cy="379020"/>
          </a:xfrm>
          <a:prstGeom prst="roundRect">
            <a:avLst>
              <a:gd name="adj" fmla="val 50000"/>
            </a:avLst>
          </a:prstGeom>
          <a:solidFill>
            <a:schemeClr val="accent6">
              <a:alpha val="20000"/>
            </a:schemeClr>
          </a:solidFill>
          <a:ln>
            <a:noFill/>
          </a:ln>
          <a:effectLst/>
        </p:spPr>
        <p:txBody>
          <a:bodyPr wrap="none" anchor="ctr"/>
          <a:lstStyle/>
          <a:p>
            <a:endParaRPr lang="en-US" sz="1350" dirty="0">
              <a:latin typeface="Poppins" pitchFamily="2" charset="77"/>
            </a:endParaRPr>
          </a:p>
        </p:txBody>
      </p:sp>
      <p:sp>
        <p:nvSpPr>
          <p:cNvPr id="19" name="Freeform 18">
            <a:extLst>
              <a:ext uri="{FF2B5EF4-FFF2-40B4-BE49-F238E27FC236}">
                <a16:creationId xmlns:a16="http://schemas.microsoft.com/office/drawing/2014/main" id="{415D9AED-19CB-F04A-8A40-34CD7D52ADCF}"/>
              </a:ext>
            </a:extLst>
          </p:cNvPr>
          <p:cNvSpPr>
            <a:spLocks noChangeArrowheads="1"/>
          </p:cNvSpPr>
          <p:nvPr/>
        </p:nvSpPr>
        <p:spPr bwMode="auto">
          <a:xfrm>
            <a:off x="3279673" y="2021093"/>
            <a:ext cx="530985" cy="660760"/>
          </a:xfrm>
          <a:custGeom>
            <a:avLst/>
            <a:gdLst>
              <a:gd name="connsiteX0" fmla="*/ 139885 w 1415959"/>
              <a:gd name="connsiteY0" fmla="*/ 1620450 h 1762026"/>
              <a:gd name="connsiteX1" fmla="*/ 192675 w 1415959"/>
              <a:gd name="connsiteY1" fmla="*/ 1620450 h 1762026"/>
              <a:gd name="connsiteX2" fmla="*/ 240437 w 1415959"/>
              <a:gd name="connsiteY2" fmla="*/ 1668815 h 1762026"/>
              <a:gd name="connsiteX3" fmla="*/ 240437 w 1415959"/>
              <a:gd name="connsiteY3" fmla="*/ 1673906 h 1762026"/>
              <a:gd name="connsiteX4" fmla="*/ 192675 w 1415959"/>
              <a:gd name="connsiteY4" fmla="*/ 1723543 h 1762026"/>
              <a:gd name="connsiteX5" fmla="*/ 139885 w 1415959"/>
              <a:gd name="connsiteY5" fmla="*/ 1723543 h 1762026"/>
              <a:gd name="connsiteX6" fmla="*/ 93380 w 1415959"/>
              <a:gd name="connsiteY6" fmla="*/ 1673906 h 1762026"/>
              <a:gd name="connsiteX7" fmla="*/ 93380 w 1415959"/>
              <a:gd name="connsiteY7" fmla="*/ 1668815 h 1762026"/>
              <a:gd name="connsiteX8" fmla="*/ 139885 w 1415959"/>
              <a:gd name="connsiteY8" fmla="*/ 1620450 h 1762026"/>
              <a:gd name="connsiteX9" fmla="*/ 1369799 w 1415959"/>
              <a:gd name="connsiteY9" fmla="*/ 1447200 h 1762026"/>
              <a:gd name="connsiteX10" fmla="*/ 1323641 w 1415959"/>
              <a:gd name="connsiteY10" fmla="*/ 1459644 h 1762026"/>
              <a:gd name="connsiteX11" fmla="*/ 632503 w 1415959"/>
              <a:gd name="connsiteY11" fmla="*/ 1459644 h 1762026"/>
              <a:gd name="connsiteX12" fmla="*/ 632503 w 1415959"/>
              <a:gd name="connsiteY12" fmla="*/ 1503197 h 1762026"/>
              <a:gd name="connsiteX13" fmla="*/ 632503 w 1415959"/>
              <a:gd name="connsiteY13" fmla="*/ 1510663 h 1762026"/>
              <a:gd name="connsiteX14" fmla="*/ 1323641 w 1415959"/>
              <a:gd name="connsiteY14" fmla="*/ 1510663 h 1762026"/>
              <a:gd name="connsiteX15" fmla="*/ 1369799 w 1415959"/>
              <a:gd name="connsiteY15" fmla="*/ 1464621 h 1762026"/>
              <a:gd name="connsiteX16" fmla="*/ 974604 w 1415959"/>
              <a:gd name="connsiteY16" fmla="*/ 1065967 h 1762026"/>
              <a:gd name="connsiteX17" fmla="*/ 974604 w 1415959"/>
              <a:gd name="connsiteY17" fmla="*/ 1266473 h 1762026"/>
              <a:gd name="connsiteX18" fmla="*/ 1223533 w 1415959"/>
              <a:gd name="connsiteY18" fmla="*/ 1266473 h 1762026"/>
              <a:gd name="connsiteX19" fmla="*/ 1223533 w 1415959"/>
              <a:gd name="connsiteY19" fmla="*/ 1098549 h 1762026"/>
              <a:gd name="connsiteX20" fmla="*/ 1114705 w 1415959"/>
              <a:gd name="connsiteY20" fmla="*/ 1206321 h 1762026"/>
              <a:gd name="connsiteX21" fmla="*/ 1098443 w 1415959"/>
              <a:gd name="connsiteY21" fmla="*/ 1213840 h 1762026"/>
              <a:gd name="connsiteX22" fmla="*/ 1082181 w 1415959"/>
              <a:gd name="connsiteY22" fmla="*/ 1206321 h 1762026"/>
              <a:gd name="connsiteX23" fmla="*/ 1008378 w 1415959"/>
              <a:gd name="connsiteY23" fmla="*/ 1133637 h 1762026"/>
              <a:gd name="connsiteX24" fmla="*/ 1008378 w 1415959"/>
              <a:gd name="connsiteY24" fmla="*/ 1101055 h 1762026"/>
              <a:gd name="connsiteX25" fmla="*/ 1040902 w 1415959"/>
              <a:gd name="connsiteY25" fmla="*/ 1101055 h 1762026"/>
              <a:gd name="connsiteX26" fmla="*/ 1098443 w 1415959"/>
              <a:gd name="connsiteY26" fmla="*/ 1157447 h 1762026"/>
              <a:gd name="connsiteX27" fmla="*/ 1189759 w 1415959"/>
              <a:gd name="connsiteY27" fmla="*/ 1065967 h 1762026"/>
              <a:gd name="connsiteX28" fmla="*/ 1281074 w 1415959"/>
              <a:gd name="connsiteY28" fmla="*/ 985451 h 1762026"/>
              <a:gd name="connsiteX29" fmla="*/ 1297336 w 1415959"/>
              <a:gd name="connsiteY29" fmla="*/ 992030 h 1762026"/>
              <a:gd name="connsiteX30" fmla="*/ 1297336 w 1415959"/>
              <a:gd name="connsiteY30" fmla="*/ 1024612 h 1762026"/>
              <a:gd name="connsiteX31" fmla="*/ 1268565 w 1415959"/>
              <a:gd name="connsiteY31" fmla="*/ 1053435 h 1762026"/>
              <a:gd name="connsiteX32" fmla="*/ 1268565 w 1415959"/>
              <a:gd name="connsiteY32" fmla="*/ 1058448 h 1762026"/>
              <a:gd name="connsiteX33" fmla="*/ 1268565 w 1415959"/>
              <a:gd name="connsiteY33" fmla="*/ 1273992 h 1762026"/>
              <a:gd name="connsiteX34" fmla="*/ 1231038 w 1415959"/>
              <a:gd name="connsiteY34" fmla="*/ 1311587 h 1762026"/>
              <a:gd name="connsiteX35" fmla="*/ 967099 w 1415959"/>
              <a:gd name="connsiteY35" fmla="*/ 1311587 h 1762026"/>
              <a:gd name="connsiteX36" fmla="*/ 928321 w 1415959"/>
              <a:gd name="connsiteY36" fmla="*/ 1273992 h 1762026"/>
              <a:gd name="connsiteX37" fmla="*/ 928321 w 1415959"/>
              <a:gd name="connsiteY37" fmla="*/ 1058448 h 1762026"/>
              <a:gd name="connsiteX38" fmla="*/ 967099 w 1415959"/>
              <a:gd name="connsiteY38" fmla="*/ 1019599 h 1762026"/>
              <a:gd name="connsiteX39" fmla="*/ 1231038 w 1415959"/>
              <a:gd name="connsiteY39" fmla="*/ 1019599 h 1762026"/>
              <a:gd name="connsiteX40" fmla="*/ 1236042 w 1415959"/>
              <a:gd name="connsiteY40" fmla="*/ 1020853 h 1762026"/>
              <a:gd name="connsiteX41" fmla="*/ 1264812 w 1415959"/>
              <a:gd name="connsiteY41" fmla="*/ 992030 h 1762026"/>
              <a:gd name="connsiteX42" fmla="*/ 1281074 w 1415959"/>
              <a:gd name="connsiteY42" fmla="*/ 985451 h 1762026"/>
              <a:gd name="connsiteX43" fmla="*/ 343074 w 1415959"/>
              <a:gd name="connsiteY43" fmla="*/ 718000 h 1762026"/>
              <a:gd name="connsiteX44" fmla="*/ 320618 w 1415959"/>
              <a:gd name="connsiteY44" fmla="*/ 724222 h 1762026"/>
              <a:gd name="connsiteX45" fmla="*/ 268221 w 1415959"/>
              <a:gd name="connsiteY45" fmla="*/ 771508 h 1762026"/>
              <a:gd name="connsiteX46" fmla="*/ 138477 w 1415959"/>
              <a:gd name="connsiteY46" fmla="*/ 1065179 h 1762026"/>
              <a:gd name="connsiteX47" fmla="*/ 112279 w 1415959"/>
              <a:gd name="connsiteY47" fmla="*/ 1220725 h 1762026"/>
              <a:gd name="connsiteX48" fmla="*/ 137229 w 1415959"/>
              <a:gd name="connsiteY48" fmla="*/ 1524351 h 1762026"/>
              <a:gd name="connsiteX49" fmla="*/ 585097 w 1415959"/>
              <a:gd name="connsiteY49" fmla="*/ 1524351 h 1762026"/>
              <a:gd name="connsiteX50" fmla="*/ 586344 w 1415959"/>
              <a:gd name="connsiteY50" fmla="*/ 1503197 h 1762026"/>
              <a:gd name="connsiteX51" fmla="*/ 586344 w 1415959"/>
              <a:gd name="connsiteY51" fmla="*/ 1189616 h 1762026"/>
              <a:gd name="connsiteX52" fmla="*/ 537690 w 1415959"/>
              <a:gd name="connsiteY52" fmla="*/ 1131131 h 1762026"/>
              <a:gd name="connsiteX53" fmla="*/ 520224 w 1415959"/>
              <a:gd name="connsiteY53" fmla="*/ 1116198 h 1762026"/>
              <a:gd name="connsiteX54" fmla="*/ 516482 w 1415959"/>
              <a:gd name="connsiteY54" fmla="*/ 1101266 h 1762026"/>
              <a:gd name="connsiteX55" fmla="*/ 537690 w 1415959"/>
              <a:gd name="connsiteY55" fmla="*/ 903411 h 1762026"/>
              <a:gd name="connsiteX56" fmla="*/ 464085 w 1415959"/>
              <a:gd name="connsiteY56" fmla="*/ 836215 h 1762026"/>
              <a:gd name="connsiteX57" fmla="*/ 375510 w 1415959"/>
              <a:gd name="connsiteY57" fmla="*/ 904656 h 1762026"/>
              <a:gd name="connsiteX58" fmla="*/ 339331 w 1415959"/>
              <a:gd name="connsiteY58" fmla="*/ 1256812 h 1762026"/>
              <a:gd name="connsiteX59" fmla="*/ 316875 w 1415959"/>
              <a:gd name="connsiteY59" fmla="*/ 1277966 h 1762026"/>
              <a:gd name="connsiteX60" fmla="*/ 314380 w 1415959"/>
              <a:gd name="connsiteY60" fmla="*/ 1276722 h 1762026"/>
              <a:gd name="connsiteX61" fmla="*/ 294420 w 1415959"/>
              <a:gd name="connsiteY61" fmla="*/ 1251834 h 1762026"/>
              <a:gd name="connsiteX62" fmla="*/ 330598 w 1415959"/>
              <a:gd name="connsiteY62" fmla="*/ 895945 h 1762026"/>
              <a:gd name="connsiteX63" fmla="*/ 343074 w 1415959"/>
              <a:gd name="connsiteY63" fmla="*/ 859858 h 1762026"/>
              <a:gd name="connsiteX64" fmla="*/ 974604 w 1415959"/>
              <a:gd name="connsiteY64" fmla="*/ 626522 h 1762026"/>
              <a:gd name="connsiteX65" fmla="*/ 974604 w 1415959"/>
              <a:gd name="connsiteY65" fmla="*/ 827028 h 1762026"/>
              <a:gd name="connsiteX66" fmla="*/ 1223533 w 1415959"/>
              <a:gd name="connsiteY66" fmla="*/ 827028 h 1762026"/>
              <a:gd name="connsiteX67" fmla="*/ 1223533 w 1415959"/>
              <a:gd name="connsiteY67" fmla="*/ 659104 h 1762026"/>
              <a:gd name="connsiteX68" fmla="*/ 1114705 w 1415959"/>
              <a:gd name="connsiteY68" fmla="*/ 768129 h 1762026"/>
              <a:gd name="connsiteX69" fmla="*/ 1098443 w 1415959"/>
              <a:gd name="connsiteY69" fmla="*/ 774395 h 1762026"/>
              <a:gd name="connsiteX70" fmla="*/ 1082181 w 1415959"/>
              <a:gd name="connsiteY70" fmla="*/ 768129 h 1762026"/>
              <a:gd name="connsiteX71" fmla="*/ 1008378 w 1415959"/>
              <a:gd name="connsiteY71" fmla="*/ 694192 h 1762026"/>
              <a:gd name="connsiteX72" fmla="*/ 1008378 w 1415959"/>
              <a:gd name="connsiteY72" fmla="*/ 660357 h 1762026"/>
              <a:gd name="connsiteX73" fmla="*/ 1040902 w 1415959"/>
              <a:gd name="connsiteY73" fmla="*/ 660357 h 1762026"/>
              <a:gd name="connsiteX74" fmla="*/ 1098443 w 1415959"/>
              <a:gd name="connsiteY74" fmla="*/ 718002 h 1762026"/>
              <a:gd name="connsiteX75" fmla="*/ 1189759 w 1415959"/>
              <a:gd name="connsiteY75" fmla="*/ 626522 h 1762026"/>
              <a:gd name="connsiteX76" fmla="*/ 1281074 w 1415959"/>
              <a:gd name="connsiteY76" fmla="*/ 546006 h 1762026"/>
              <a:gd name="connsiteX77" fmla="*/ 1297336 w 1415959"/>
              <a:gd name="connsiteY77" fmla="*/ 552585 h 1762026"/>
              <a:gd name="connsiteX78" fmla="*/ 1297336 w 1415959"/>
              <a:gd name="connsiteY78" fmla="*/ 585167 h 1762026"/>
              <a:gd name="connsiteX79" fmla="*/ 1268565 w 1415959"/>
              <a:gd name="connsiteY79" fmla="*/ 613990 h 1762026"/>
              <a:gd name="connsiteX80" fmla="*/ 1268565 w 1415959"/>
              <a:gd name="connsiteY80" fmla="*/ 619003 h 1762026"/>
              <a:gd name="connsiteX81" fmla="*/ 1268565 w 1415959"/>
              <a:gd name="connsiteY81" fmla="*/ 834547 h 1762026"/>
              <a:gd name="connsiteX82" fmla="*/ 1231038 w 1415959"/>
              <a:gd name="connsiteY82" fmla="*/ 872142 h 1762026"/>
              <a:gd name="connsiteX83" fmla="*/ 967099 w 1415959"/>
              <a:gd name="connsiteY83" fmla="*/ 872142 h 1762026"/>
              <a:gd name="connsiteX84" fmla="*/ 928321 w 1415959"/>
              <a:gd name="connsiteY84" fmla="*/ 834547 h 1762026"/>
              <a:gd name="connsiteX85" fmla="*/ 928321 w 1415959"/>
              <a:gd name="connsiteY85" fmla="*/ 619003 h 1762026"/>
              <a:gd name="connsiteX86" fmla="*/ 967099 w 1415959"/>
              <a:gd name="connsiteY86" fmla="*/ 580154 h 1762026"/>
              <a:gd name="connsiteX87" fmla="*/ 1231038 w 1415959"/>
              <a:gd name="connsiteY87" fmla="*/ 580154 h 1762026"/>
              <a:gd name="connsiteX88" fmla="*/ 1236042 w 1415959"/>
              <a:gd name="connsiteY88" fmla="*/ 581408 h 1762026"/>
              <a:gd name="connsiteX89" fmla="*/ 1264812 w 1415959"/>
              <a:gd name="connsiteY89" fmla="*/ 552585 h 1762026"/>
              <a:gd name="connsiteX90" fmla="*/ 1281074 w 1415959"/>
              <a:gd name="connsiteY90" fmla="*/ 546006 h 1762026"/>
              <a:gd name="connsiteX91" fmla="*/ 974604 w 1415959"/>
              <a:gd name="connsiteY91" fmla="*/ 187079 h 1762026"/>
              <a:gd name="connsiteX92" fmla="*/ 974604 w 1415959"/>
              <a:gd name="connsiteY92" fmla="*/ 387585 h 1762026"/>
              <a:gd name="connsiteX93" fmla="*/ 1223533 w 1415959"/>
              <a:gd name="connsiteY93" fmla="*/ 387585 h 1762026"/>
              <a:gd name="connsiteX94" fmla="*/ 1223533 w 1415959"/>
              <a:gd name="connsiteY94" fmla="*/ 220914 h 1762026"/>
              <a:gd name="connsiteX95" fmla="*/ 1114705 w 1415959"/>
              <a:gd name="connsiteY95" fmla="*/ 328686 h 1762026"/>
              <a:gd name="connsiteX96" fmla="*/ 1098443 w 1415959"/>
              <a:gd name="connsiteY96" fmla="*/ 334952 h 1762026"/>
              <a:gd name="connsiteX97" fmla="*/ 1082181 w 1415959"/>
              <a:gd name="connsiteY97" fmla="*/ 328686 h 1762026"/>
              <a:gd name="connsiteX98" fmla="*/ 1008378 w 1415959"/>
              <a:gd name="connsiteY98" fmla="*/ 254749 h 1762026"/>
              <a:gd name="connsiteX99" fmla="*/ 1008378 w 1415959"/>
              <a:gd name="connsiteY99" fmla="*/ 222167 h 1762026"/>
              <a:gd name="connsiteX100" fmla="*/ 1040902 w 1415959"/>
              <a:gd name="connsiteY100" fmla="*/ 222167 h 1762026"/>
              <a:gd name="connsiteX101" fmla="*/ 1098443 w 1415959"/>
              <a:gd name="connsiteY101" fmla="*/ 279813 h 1762026"/>
              <a:gd name="connsiteX102" fmla="*/ 1189759 w 1415959"/>
              <a:gd name="connsiteY102" fmla="*/ 187079 h 1762026"/>
              <a:gd name="connsiteX103" fmla="*/ 1281074 w 1415959"/>
              <a:gd name="connsiteY103" fmla="*/ 106563 h 1762026"/>
              <a:gd name="connsiteX104" fmla="*/ 1297336 w 1415959"/>
              <a:gd name="connsiteY104" fmla="*/ 113142 h 1762026"/>
              <a:gd name="connsiteX105" fmla="*/ 1297336 w 1415959"/>
              <a:gd name="connsiteY105" fmla="*/ 145724 h 1762026"/>
              <a:gd name="connsiteX106" fmla="*/ 1268565 w 1415959"/>
              <a:gd name="connsiteY106" fmla="*/ 174547 h 1762026"/>
              <a:gd name="connsiteX107" fmla="*/ 1268565 w 1415959"/>
              <a:gd name="connsiteY107" fmla="*/ 179560 h 1762026"/>
              <a:gd name="connsiteX108" fmla="*/ 1268565 w 1415959"/>
              <a:gd name="connsiteY108" fmla="*/ 395104 h 1762026"/>
              <a:gd name="connsiteX109" fmla="*/ 1231038 w 1415959"/>
              <a:gd name="connsiteY109" fmla="*/ 432699 h 1762026"/>
              <a:gd name="connsiteX110" fmla="*/ 967099 w 1415959"/>
              <a:gd name="connsiteY110" fmla="*/ 432699 h 1762026"/>
              <a:gd name="connsiteX111" fmla="*/ 928321 w 1415959"/>
              <a:gd name="connsiteY111" fmla="*/ 395104 h 1762026"/>
              <a:gd name="connsiteX112" fmla="*/ 928321 w 1415959"/>
              <a:gd name="connsiteY112" fmla="*/ 179560 h 1762026"/>
              <a:gd name="connsiteX113" fmla="*/ 967099 w 1415959"/>
              <a:gd name="connsiteY113" fmla="*/ 141965 h 1762026"/>
              <a:gd name="connsiteX114" fmla="*/ 1231038 w 1415959"/>
              <a:gd name="connsiteY114" fmla="*/ 141965 h 1762026"/>
              <a:gd name="connsiteX115" fmla="*/ 1236042 w 1415959"/>
              <a:gd name="connsiteY115" fmla="*/ 141965 h 1762026"/>
              <a:gd name="connsiteX116" fmla="*/ 1264812 w 1415959"/>
              <a:gd name="connsiteY116" fmla="*/ 113142 h 1762026"/>
              <a:gd name="connsiteX117" fmla="*/ 1281074 w 1415959"/>
              <a:gd name="connsiteY117" fmla="*/ 106563 h 1762026"/>
              <a:gd name="connsiteX118" fmla="*/ 434144 w 1415959"/>
              <a:gd name="connsiteY118" fmla="*/ 46041 h 1762026"/>
              <a:gd name="connsiteX119" fmla="*/ 389233 w 1415959"/>
              <a:gd name="connsiteY119" fmla="*/ 92083 h 1762026"/>
              <a:gd name="connsiteX120" fmla="*/ 389233 w 1415959"/>
              <a:gd name="connsiteY120" fmla="*/ 653293 h 1762026"/>
              <a:gd name="connsiteX121" fmla="*/ 389233 w 1415959"/>
              <a:gd name="connsiteY121" fmla="*/ 685647 h 1762026"/>
              <a:gd name="connsiteX122" fmla="*/ 389233 w 1415959"/>
              <a:gd name="connsiteY122" fmla="*/ 808839 h 1762026"/>
              <a:gd name="connsiteX123" fmla="*/ 464085 w 1415959"/>
              <a:gd name="connsiteY123" fmla="*/ 790174 h 1762026"/>
              <a:gd name="connsiteX124" fmla="*/ 583849 w 1415959"/>
              <a:gd name="connsiteY124" fmla="*/ 904656 h 1762026"/>
              <a:gd name="connsiteX125" fmla="*/ 583849 w 1415959"/>
              <a:gd name="connsiteY125" fmla="*/ 907144 h 1762026"/>
              <a:gd name="connsiteX126" fmla="*/ 563888 w 1415959"/>
              <a:gd name="connsiteY126" fmla="*/ 1091311 h 1762026"/>
              <a:gd name="connsiteX127" fmla="*/ 632503 w 1415959"/>
              <a:gd name="connsiteY127" fmla="*/ 1189616 h 1762026"/>
              <a:gd name="connsiteX128" fmla="*/ 632503 w 1415959"/>
              <a:gd name="connsiteY128" fmla="*/ 1413602 h 1762026"/>
              <a:gd name="connsiteX129" fmla="*/ 1323641 w 1415959"/>
              <a:gd name="connsiteY129" fmla="*/ 1413602 h 1762026"/>
              <a:gd name="connsiteX130" fmla="*/ 1369799 w 1415959"/>
              <a:gd name="connsiteY130" fmla="*/ 1367561 h 1762026"/>
              <a:gd name="connsiteX131" fmla="*/ 1369799 w 1415959"/>
              <a:gd name="connsiteY131" fmla="*/ 1350140 h 1762026"/>
              <a:gd name="connsiteX132" fmla="*/ 1369799 w 1415959"/>
              <a:gd name="connsiteY132" fmla="*/ 92083 h 1762026"/>
              <a:gd name="connsiteX133" fmla="*/ 1323641 w 1415959"/>
              <a:gd name="connsiteY133" fmla="*/ 46041 h 1762026"/>
              <a:gd name="connsiteX134" fmla="*/ 434144 w 1415959"/>
              <a:gd name="connsiteY134" fmla="*/ 0 h 1762026"/>
              <a:gd name="connsiteX135" fmla="*/ 1323641 w 1415959"/>
              <a:gd name="connsiteY135" fmla="*/ 0 h 1762026"/>
              <a:gd name="connsiteX136" fmla="*/ 1415959 w 1415959"/>
              <a:gd name="connsiteY136" fmla="*/ 92083 h 1762026"/>
              <a:gd name="connsiteX137" fmla="*/ 1415959 w 1415959"/>
              <a:gd name="connsiteY137" fmla="*/ 1350140 h 1762026"/>
              <a:gd name="connsiteX138" fmla="*/ 1415959 w 1415959"/>
              <a:gd name="connsiteY138" fmla="*/ 1367561 h 1762026"/>
              <a:gd name="connsiteX139" fmla="*/ 1415959 w 1415959"/>
              <a:gd name="connsiteY139" fmla="*/ 1464621 h 1762026"/>
              <a:gd name="connsiteX140" fmla="*/ 1323641 w 1415959"/>
              <a:gd name="connsiteY140" fmla="*/ 1556705 h 1762026"/>
              <a:gd name="connsiteX141" fmla="*/ 668682 w 1415959"/>
              <a:gd name="connsiteY141" fmla="*/ 1556705 h 1762026"/>
              <a:gd name="connsiteX142" fmla="*/ 681157 w 1415959"/>
              <a:gd name="connsiteY142" fmla="*/ 1600258 h 1762026"/>
              <a:gd name="connsiteX143" fmla="*/ 681157 w 1415959"/>
              <a:gd name="connsiteY143" fmla="*/ 1738383 h 1762026"/>
              <a:gd name="connsiteX144" fmla="*/ 658701 w 1415959"/>
              <a:gd name="connsiteY144" fmla="*/ 1762026 h 1762026"/>
              <a:gd name="connsiteX145" fmla="*/ 636246 w 1415959"/>
              <a:gd name="connsiteY145" fmla="*/ 1738383 h 1762026"/>
              <a:gd name="connsiteX146" fmla="*/ 636246 w 1415959"/>
              <a:gd name="connsiteY146" fmla="*/ 1600258 h 1762026"/>
              <a:gd name="connsiteX147" fmla="*/ 606305 w 1415959"/>
              <a:gd name="connsiteY147" fmla="*/ 1569148 h 1762026"/>
              <a:gd name="connsiteX148" fmla="*/ 76100 w 1415959"/>
              <a:gd name="connsiteY148" fmla="*/ 1569148 h 1762026"/>
              <a:gd name="connsiteX149" fmla="*/ 46159 w 1415959"/>
              <a:gd name="connsiteY149" fmla="*/ 1600258 h 1762026"/>
              <a:gd name="connsiteX150" fmla="*/ 46159 w 1415959"/>
              <a:gd name="connsiteY150" fmla="*/ 1738383 h 1762026"/>
              <a:gd name="connsiteX151" fmla="*/ 23703 w 1415959"/>
              <a:gd name="connsiteY151" fmla="*/ 1762026 h 1762026"/>
              <a:gd name="connsiteX152" fmla="*/ 0 w 1415959"/>
              <a:gd name="connsiteY152" fmla="*/ 1738383 h 1762026"/>
              <a:gd name="connsiteX153" fmla="*/ 0 w 1415959"/>
              <a:gd name="connsiteY153" fmla="*/ 1600258 h 1762026"/>
              <a:gd name="connsiteX154" fmla="*/ 76100 w 1415959"/>
              <a:gd name="connsiteY154" fmla="*/ 1524351 h 1762026"/>
              <a:gd name="connsiteX155" fmla="*/ 91070 w 1415959"/>
              <a:gd name="connsiteY155" fmla="*/ 1524351 h 1762026"/>
              <a:gd name="connsiteX156" fmla="*/ 67367 w 1415959"/>
              <a:gd name="connsiteY156" fmla="*/ 1224458 h 1762026"/>
              <a:gd name="connsiteX157" fmla="*/ 97308 w 1415959"/>
              <a:gd name="connsiteY157" fmla="*/ 1046514 h 1762026"/>
              <a:gd name="connsiteX158" fmla="*/ 225805 w 1415959"/>
              <a:gd name="connsiteY158" fmla="*/ 752843 h 1762026"/>
              <a:gd name="connsiteX159" fmla="*/ 306895 w 1415959"/>
              <a:gd name="connsiteY159" fmla="*/ 680669 h 1762026"/>
              <a:gd name="connsiteX160" fmla="*/ 343074 w 1415959"/>
              <a:gd name="connsiteY160" fmla="*/ 668226 h 1762026"/>
              <a:gd name="connsiteX161" fmla="*/ 343074 w 1415959"/>
              <a:gd name="connsiteY161" fmla="*/ 92083 h 1762026"/>
              <a:gd name="connsiteX162" fmla="*/ 434144 w 1415959"/>
              <a:gd name="connsiteY162" fmla="*/ 0 h 176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1415959" h="1762026">
                <a:moveTo>
                  <a:pt x="139885" y="1620450"/>
                </a:moveTo>
                <a:lnTo>
                  <a:pt x="192675" y="1620450"/>
                </a:lnTo>
                <a:cubicBezTo>
                  <a:pt x="219070" y="1620450"/>
                  <a:pt x="240437" y="1640814"/>
                  <a:pt x="240437" y="1668815"/>
                </a:cubicBezTo>
                <a:lnTo>
                  <a:pt x="240437" y="1673906"/>
                </a:lnTo>
                <a:cubicBezTo>
                  <a:pt x="240437" y="1701906"/>
                  <a:pt x="219070" y="1723543"/>
                  <a:pt x="192675" y="1723543"/>
                </a:cubicBezTo>
                <a:lnTo>
                  <a:pt x="139885" y="1723543"/>
                </a:lnTo>
                <a:cubicBezTo>
                  <a:pt x="114747" y="1723543"/>
                  <a:pt x="93380" y="1701906"/>
                  <a:pt x="93380" y="1673906"/>
                </a:cubicBezTo>
                <a:lnTo>
                  <a:pt x="93380" y="1668815"/>
                </a:lnTo>
                <a:cubicBezTo>
                  <a:pt x="93380" y="1640814"/>
                  <a:pt x="114747" y="1620450"/>
                  <a:pt x="139885" y="1620450"/>
                </a:cubicBezTo>
                <a:close/>
                <a:moveTo>
                  <a:pt x="1369799" y="1447200"/>
                </a:moveTo>
                <a:cubicBezTo>
                  <a:pt x="1356077" y="1454666"/>
                  <a:pt x="1341106" y="1459644"/>
                  <a:pt x="1323641" y="1459644"/>
                </a:cubicBezTo>
                <a:lnTo>
                  <a:pt x="632503" y="1459644"/>
                </a:lnTo>
                <a:lnTo>
                  <a:pt x="632503" y="1503197"/>
                </a:lnTo>
                <a:cubicBezTo>
                  <a:pt x="632503" y="1505686"/>
                  <a:pt x="632503" y="1508174"/>
                  <a:pt x="632503" y="1510663"/>
                </a:cubicBezTo>
                <a:lnTo>
                  <a:pt x="1323641" y="1510663"/>
                </a:lnTo>
                <a:cubicBezTo>
                  <a:pt x="1349839" y="1510663"/>
                  <a:pt x="1369799" y="1490753"/>
                  <a:pt x="1369799" y="1464621"/>
                </a:cubicBezTo>
                <a:close/>
                <a:moveTo>
                  <a:pt x="974604" y="1065967"/>
                </a:moveTo>
                <a:lnTo>
                  <a:pt x="974604" y="1266473"/>
                </a:lnTo>
                <a:lnTo>
                  <a:pt x="1223533" y="1266473"/>
                </a:lnTo>
                <a:lnTo>
                  <a:pt x="1223533" y="1098549"/>
                </a:lnTo>
                <a:lnTo>
                  <a:pt x="1114705" y="1206321"/>
                </a:lnTo>
                <a:cubicBezTo>
                  <a:pt x="1110952" y="1211334"/>
                  <a:pt x="1104698" y="1213840"/>
                  <a:pt x="1098443" y="1213840"/>
                </a:cubicBezTo>
                <a:cubicBezTo>
                  <a:pt x="1093439" y="1213840"/>
                  <a:pt x="1087185" y="1211334"/>
                  <a:pt x="1082181" y="1206321"/>
                </a:cubicBezTo>
                <a:lnTo>
                  <a:pt x="1008378" y="1133637"/>
                </a:lnTo>
                <a:cubicBezTo>
                  <a:pt x="999622" y="1123612"/>
                  <a:pt x="999622" y="1109827"/>
                  <a:pt x="1008378" y="1101055"/>
                </a:cubicBezTo>
                <a:cubicBezTo>
                  <a:pt x="1018386" y="1091030"/>
                  <a:pt x="1032146" y="1091030"/>
                  <a:pt x="1040902" y="1101055"/>
                </a:cubicBezTo>
                <a:lnTo>
                  <a:pt x="1098443" y="1157447"/>
                </a:lnTo>
                <a:lnTo>
                  <a:pt x="1189759" y="1065967"/>
                </a:lnTo>
                <a:close/>
                <a:moveTo>
                  <a:pt x="1281074" y="985451"/>
                </a:moveTo>
                <a:cubicBezTo>
                  <a:pt x="1287016" y="985451"/>
                  <a:pt x="1292958" y="987644"/>
                  <a:pt x="1297336" y="992030"/>
                </a:cubicBezTo>
                <a:cubicBezTo>
                  <a:pt x="1306092" y="1000802"/>
                  <a:pt x="1306092" y="1015840"/>
                  <a:pt x="1297336" y="1024612"/>
                </a:cubicBezTo>
                <a:lnTo>
                  <a:pt x="1268565" y="1053435"/>
                </a:lnTo>
                <a:cubicBezTo>
                  <a:pt x="1268565" y="1054688"/>
                  <a:pt x="1268565" y="1057194"/>
                  <a:pt x="1268565" y="1058448"/>
                </a:cubicBezTo>
                <a:lnTo>
                  <a:pt x="1268565" y="1273992"/>
                </a:lnTo>
                <a:cubicBezTo>
                  <a:pt x="1268565" y="1294042"/>
                  <a:pt x="1251053" y="1311587"/>
                  <a:pt x="1231038" y="1311587"/>
                </a:cubicBezTo>
                <a:lnTo>
                  <a:pt x="967099" y="1311587"/>
                </a:lnTo>
                <a:cubicBezTo>
                  <a:pt x="945834" y="1311587"/>
                  <a:pt x="928321" y="1294042"/>
                  <a:pt x="928321" y="1273992"/>
                </a:cubicBezTo>
                <a:lnTo>
                  <a:pt x="928321" y="1058448"/>
                </a:lnTo>
                <a:cubicBezTo>
                  <a:pt x="928321" y="1037144"/>
                  <a:pt x="945834" y="1019599"/>
                  <a:pt x="967099" y="1019599"/>
                </a:cubicBezTo>
                <a:lnTo>
                  <a:pt x="1231038" y="1019599"/>
                </a:lnTo>
                <a:cubicBezTo>
                  <a:pt x="1232289" y="1019599"/>
                  <a:pt x="1233540" y="1020853"/>
                  <a:pt x="1236042" y="1020853"/>
                </a:cubicBezTo>
                <a:lnTo>
                  <a:pt x="1264812" y="992030"/>
                </a:lnTo>
                <a:cubicBezTo>
                  <a:pt x="1269190" y="987644"/>
                  <a:pt x="1275132" y="985451"/>
                  <a:pt x="1281074" y="985451"/>
                </a:cubicBezTo>
                <a:close/>
                <a:moveTo>
                  <a:pt x="343074" y="718000"/>
                </a:moveTo>
                <a:lnTo>
                  <a:pt x="320618" y="724222"/>
                </a:lnTo>
                <a:cubicBezTo>
                  <a:pt x="298162" y="731688"/>
                  <a:pt x="278202" y="747865"/>
                  <a:pt x="268221" y="771508"/>
                </a:cubicBezTo>
                <a:lnTo>
                  <a:pt x="138477" y="1065179"/>
                </a:lnTo>
                <a:cubicBezTo>
                  <a:pt x="117269" y="1113710"/>
                  <a:pt x="107288" y="1168462"/>
                  <a:pt x="112279" y="1220725"/>
                </a:cubicBezTo>
                <a:lnTo>
                  <a:pt x="137229" y="1524351"/>
                </a:lnTo>
                <a:lnTo>
                  <a:pt x="585097" y="1524351"/>
                </a:lnTo>
                <a:cubicBezTo>
                  <a:pt x="586344" y="1516885"/>
                  <a:pt x="586344" y="1510663"/>
                  <a:pt x="586344" y="1503197"/>
                </a:cubicBezTo>
                <a:lnTo>
                  <a:pt x="586344" y="1189616"/>
                </a:lnTo>
                <a:cubicBezTo>
                  <a:pt x="586344" y="1159751"/>
                  <a:pt x="566383" y="1136108"/>
                  <a:pt x="537690" y="1131131"/>
                </a:cubicBezTo>
                <a:cubicBezTo>
                  <a:pt x="530205" y="1129886"/>
                  <a:pt x="522719" y="1123664"/>
                  <a:pt x="520224" y="1116198"/>
                </a:cubicBezTo>
                <a:cubicBezTo>
                  <a:pt x="517729" y="1111221"/>
                  <a:pt x="516482" y="1106243"/>
                  <a:pt x="516482" y="1101266"/>
                </a:cubicBezTo>
                <a:lnTo>
                  <a:pt x="537690" y="903411"/>
                </a:lnTo>
                <a:cubicBezTo>
                  <a:pt x="537690" y="866080"/>
                  <a:pt x="504006" y="836215"/>
                  <a:pt x="464085" y="836215"/>
                </a:cubicBezTo>
                <a:cubicBezTo>
                  <a:pt x="430401" y="836215"/>
                  <a:pt x="387985" y="848659"/>
                  <a:pt x="375510" y="904656"/>
                </a:cubicBezTo>
                <a:lnTo>
                  <a:pt x="339331" y="1256812"/>
                </a:lnTo>
                <a:cubicBezTo>
                  <a:pt x="338083" y="1268011"/>
                  <a:pt x="328103" y="1277966"/>
                  <a:pt x="316875" y="1277966"/>
                </a:cubicBezTo>
                <a:cubicBezTo>
                  <a:pt x="315628" y="1277966"/>
                  <a:pt x="314380" y="1277966"/>
                  <a:pt x="314380" y="1276722"/>
                </a:cubicBezTo>
                <a:cubicBezTo>
                  <a:pt x="301905" y="1275477"/>
                  <a:pt x="291924" y="1264278"/>
                  <a:pt x="294420" y="1251834"/>
                </a:cubicBezTo>
                <a:lnTo>
                  <a:pt x="330598" y="895945"/>
                </a:lnTo>
                <a:cubicBezTo>
                  <a:pt x="334341" y="883501"/>
                  <a:pt x="338083" y="871058"/>
                  <a:pt x="343074" y="859858"/>
                </a:cubicBezTo>
                <a:close/>
                <a:moveTo>
                  <a:pt x="974604" y="626522"/>
                </a:moveTo>
                <a:lnTo>
                  <a:pt x="974604" y="827028"/>
                </a:lnTo>
                <a:lnTo>
                  <a:pt x="1223533" y="827028"/>
                </a:lnTo>
                <a:lnTo>
                  <a:pt x="1223533" y="659104"/>
                </a:lnTo>
                <a:lnTo>
                  <a:pt x="1114705" y="768129"/>
                </a:lnTo>
                <a:cubicBezTo>
                  <a:pt x="1110952" y="771889"/>
                  <a:pt x="1104698" y="774395"/>
                  <a:pt x="1098443" y="774395"/>
                </a:cubicBezTo>
                <a:cubicBezTo>
                  <a:pt x="1093439" y="774395"/>
                  <a:pt x="1087185" y="771889"/>
                  <a:pt x="1082181" y="768129"/>
                </a:cubicBezTo>
                <a:lnTo>
                  <a:pt x="1008378" y="694192"/>
                </a:lnTo>
                <a:cubicBezTo>
                  <a:pt x="999622" y="685420"/>
                  <a:pt x="999622" y="670382"/>
                  <a:pt x="1008378" y="660357"/>
                </a:cubicBezTo>
                <a:cubicBezTo>
                  <a:pt x="1018386" y="651585"/>
                  <a:pt x="1032146" y="651585"/>
                  <a:pt x="1040902" y="660357"/>
                </a:cubicBezTo>
                <a:lnTo>
                  <a:pt x="1098443" y="718002"/>
                </a:lnTo>
                <a:lnTo>
                  <a:pt x="1189759" y="626522"/>
                </a:lnTo>
                <a:close/>
                <a:moveTo>
                  <a:pt x="1281074" y="546006"/>
                </a:moveTo>
                <a:cubicBezTo>
                  <a:pt x="1287016" y="546006"/>
                  <a:pt x="1292958" y="548199"/>
                  <a:pt x="1297336" y="552585"/>
                </a:cubicBezTo>
                <a:cubicBezTo>
                  <a:pt x="1306092" y="561357"/>
                  <a:pt x="1306092" y="576395"/>
                  <a:pt x="1297336" y="585167"/>
                </a:cubicBezTo>
                <a:lnTo>
                  <a:pt x="1268565" y="613990"/>
                </a:lnTo>
                <a:cubicBezTo>
                  <a:pt x="1268565" y="616496"/>
                  <a:pt x="1268565" y="617749"/>
                  <a:pt x="1268565" y="619003"/>
                </a:cubicBezTo>
                <a:lnTo>
                  <a:pt x="1268565" y="834547"/>
                </a:lnTo>
                <a:cubicBezTo>
                  <a:pt x="1268565" y="854597"/>
                  <a:pt x="1251053" y="872142"/>
                  <a:pt x="1231038" y="872142"/>
                </a:cubicBezTo>
                <a:lnTo>
                  <a:pt x="967099" y="872142"/>
                </a:lnTo>
                <a:cubicBezTo>
                  <a:pt x="945834" y="872142"/>
                  <a:pt x="928321" y="854597"/>
                  <a:pt x="928321" y="834547"/>
                </a:cubicBezTo>
                <a:lnTo>
                  <a:pt x="928321" y="619003"/>
                </a:lnTo>
                <a:cubicBezTo>
                  <a:pt x="928321" y="597699"/>
                  <a:pt x="945834" y="580154"/>
                  <a:pt x="967099" y="580154"/>
                </a:cubicBezTo>
                <a:lnTo>
                  <a:pt x="1231038" y="580154"/>
                </a:lnTo>
                <a:cubicBezTo>
                  <a:pt x="1232289" y="580154"/>
                  <a:pt x="1233540" y="581408"/>
                  <a:pt x="1236042" y="581408"/>
                </a:cubicBezTo>
                <a:lnTo>
                  <a:pt x="1264812" y="552585"/>
                </a:lnTo>
                <a:cubicBezTo>
                  <a:pt x="1269190" y="548199"/>
                  <a:pt x="1275132" y="546006"/>
                  <a:pt x="1281074" y="546006"/>
                </a:cubicBezTo>
                <a:close/>
                <a:moveTo>
                  <a:pt x="974604" y="187079"/>
                </a:moveTo>
                <a:lnTo>
                  <a:pt x="974604" y="387585"/>
                </a:lnTo>
                <a:lnTo>
                  <a:pt x="1223533" y="387585"/>
                </a:lnTo>
                <a:lnTo>
                  <a:pt x="1223533" y="220914"/>
                </a:lnTo>
                <a:lnTo>
                  <a:pt x="1114705" y="328686"/>
                </a:lnTo>
                <a:cubicBezTo>
                  <a:pt x="1110952" y="332446"/>
                  <a:pt x="1104698" y="334952"/>
                  <a:pt x="1098443" y="334952"/>
                </a:cubicBezTo>
                <a:cubicBezTo>
                  <a:pt x="1093439" y="334952"/>
                  <a:pt x="1087185" y="332446"/>
                  <a:pt x="1082181" y="328686"/>
                </a:cubicBezTo>
                <a:lnTo>
                  <a:pt x="1008378" y="254749"/>
                </a:lnTo>
                <a:cubicBezTo>
                  <a:pt x="999622" y="245977"/>
                  <a:pt x="999622" y="230939"/>
                  <a:pt x="1008378" y="222167"/>
                </a:cubicBezTo>
                <a:cubicBezTo>
                  <a:pt x="1018386" y="212142"/>
                  <a:pt x="1032146" y="212142"/>
                  <a:pt x="1040902" y="222167"/>
                </a:cubicBezTo>
                <a:lnTo>
                  <a:pt x="1098443" y="279813"/>
                </a:lnTo>
                <a:lnTo>
                  <a:pt x="1189759" y="187079"/>
                </a:lnTo>
                <a:close/>
                <a:moveTo>
                  <a:pt x="1281074" y="106563"/>
                </a:moveTo>
                <a:cubicBezTo>
                  <a:pt x="1287016" y="106563"/>
                  <a:pt x="1292958" y="108756"/>
                  <a:pt x="1297336" y="113142"/>
                </a:cubicBezTo>
                <a:cubicBezTo>
                  <a:pt x="1306092" y="121914"/>
                  <a:pt x="1306092" y="136952"/>
                  <a:pt x="1297336" y="145724"/>
                </a:cubicBezTo>
                <a:lnTo>
                  <a:pt x="1268565" y="174547"/>
                </a:lnTo>
                <a:cubicBezTo>
                  <a:pt x="1268565" y="177053"/>
                  <a:pt x="1268565" y="178306"/>
                  <a:pt x="1268565" y="179560"/>
                </a:cubicBezTo>
                <a:lnTo>
                  <a:pt x="1268565" y="395104"/>
                </a:lnTo>
                <a:cubicBezTo>
                  <a:pt x="1268565" y="416407"/>
                  <a:pt x="1251053" y="432699"/>
                  <a:pt x="1231038" y="432699"/>
                </a:cubicBezTo>
                <a:lnTo>
                  <a:pt x="967099" y="432699"/>
                </a:lnTo>
                <a:cubicBezTo>
                  <a:pt x="945834" y="432699"/>
                  <a:pt x="928321" y="416407"/>
                  <a:pt x="928321" y="395104"/>
                </a:cubicBezTo>
                <a:lnTo>
                  <a:pt x="928321" y="179560"/>
                </a:lnTo>
                <a:cubicBezTo>
                  <a:pt x="928321" y="159509"/>
                  <a:pt x="945834" y="141965"/>
                  <a:pt x="967099" y="141965"/>
                </a:cubicBezTo>
                <a:lnTo>
                  <a:pt x="1231038" y="141965"/>
                </a:lnTo>
                <a:cubicBezTo>
                  <a:pt x="1232289" y="141965"/>
                  <a:pt x="1233540" y="141965"/>
                  <a:pt x="1236042" y="141965"/>
                </a:cubicBezTo>
                <a:lnTo>
                  <a:pt x="1264812" y="113142"/>
                </a:lnTo>
                <a:cubicBezTo>
                  <a:pt x="1269190" y="108756"/>
                  <a:pt x="1275132" y="106563"/>
                  <a:pt x="1281074" y="106563"/>
                </a:cubicBezTo>
                <a:close/>
                <a:moveTo>
                  <a:pt x="434144" y="46041"/>
                </a:moveTo>
                <a:cubicBezTo>
                  <a:pt x="409193" y="46041"/>
                  <a:pt x="389233" y="65951"/>
                  <a:pt x="389233" y="92083"/>
                </a:cubicBezTo>
                <a:lnTo>
                  <a:pt x="389233" y="653293"/>
                </a:lnTo>
                <a:lnTo>
                  <a:pt x="389233" y="685647"/>
                </a:lnTo>
                <a:lnTo>
                  <a:pt x="389233" y="808839"/>
                </a:lnTo>
                <a:cubicBezTo>
                  <a:pt x="409193" y="797640"/>
                  <a:pt x="434144" y="790174"/>
                  <a:pt x="464085" y="790174"/>
                </a:cubicBezTo>
                <a:cubicBezTo>
                  <a:pt x="530205" y="790174"/>
                  <a:pt x="583849" y="841193"/>
                  <a:pt x="583849" y="904656"/>
                </a:cubicBezTo>
                <a:lnTo>
                  <a:pt x="583849" y="907144"/>
                </a:lnTo>
                <a:lnTo>
                  <a:pt x="563888" y="1091311"/>
                </a:lnTo>
                <a:cubicBezTo>
                  <a:pt x="605057" y="1104999"/>
                  <a:pt x="632503" y="1143574"/>
                  <a:pt x="632503" y="1189616"/>
                </a:cubicBezTo>
                <a:lnTo>
                  <a:pt x="632503" y="1413602"/>
                </a:lnTo>
                <a:lnTo>
                  <a:pt x="1323641" y="1413602"/>
                </a:lnTo>
                <a:cubicBezTo>
                  <a:pt x="1349839" y="1413602"/>
                  <a:pt x="1369799" y="1392448"/>
                  <a:pt x="1369799" y="1367561"/>
                </a:cubicBezTo>
                <a:lnTo>
                  <a:pt x="1369799" y="1350140"/>
                </a:lnTo>
                <a:lnTo>
                  <a:pt x="1369799" y="92083"/>
                </a:lnTo>
                <a:cubicBezTo>
                  <a:pt x="1369799" y="65951"/>
                  <a:pt x="1349839" y="46041"/>
                  <a:pt x="1323641" y="46041"/>
                </a:cubicBezTo>
                <a:close/>
                <a:moveTo>
                  <a:pt x="434144" y="0"/>
                </a:moveTo>
                <a:lnTo>
                  <a:pt x="1323641" y="0"/>
                </a:lnTo>
                <a:cubicBezTo>
                  <a:pt x="1374790" y="0"/>
                  <a:pt x="1415959" y="41064"/>
                  <a:pt x="1415959" y="92083"/>
                </a:cubicBezTo>
                <a:lnTo>
                  <a:pt x="1415959" y="1350140"/>
                </a:lnTo>
                <a:lnTo>
                  <a:pt x="1415959" y="1367561"/>
                </a:lnTo>
                <a:lnTo>
                  <a:pt x="1415959" y="1464621"/>
                </a:lnTo>
                <a:cubicBezTo>
                  <a:pt x="1415959" y="1515641"/>
                  <a:pt x="1374790" y="1556705"/>
                  <a:pt x="1323641" y="1556705"/>
                </a:cubicBezTo>
                <a:lnTo>
                  <a:pt x="668682" y="1556705"/>
                </a:lnTo>
                <a:cubicBezTo>
                  <a:pt x="677415" y="1569148"/>
                  <a:pt x="681157" y="1584081"/>
                  <a:pt x="681157" y="1600258"/>
                </a:cubicBezTo>
                <a:lnTo>
                  <a:pt x="681157" y="1738383"/>
                </a:lnTo>
                <a:cubicBezTo>
                  <a:pt x="681157" y="1750826"/>
                  <a:pt x="671177" y="1762026"/>
                  <a:pt x="658701" y="1762026"/>
                </a:cubicBezTo>
                <a:cubicBezTo>
                  <a:pt x="646226" y="1762026"/>
                  <a:pt x="636246" y="1750826"/>
                  <a:pt x="636246" y="1738383"/>
                </a:cubicBezTo>
                <a:lnTo>
                  <a:pt x="636246" y="1600258"/>
                </a:lnTo>
                <a:cubicBezTo>
                  <a:pt x="636246" y="1582836"/>
                  <a:pt x="622523" y="1569148"/>
                  <a:pt x="606305" y="1569148"/>
                </a:cubicBezTo>
                <a:lnTo>
                  <a:pt x="76100" y="1569148"/>
                </a:lnTo>
                <a:cubicBezTo>
                  <a:pt x="59882" y="1569148"/>
                  <a:pt x="46159" y="1582836"/>
                  <a:pt x="46159" y="1600258"/>
                </a:cubicBezTo>
                <a:lnTo>
                  <a:pt x="46159" y="1738383"/>
                </a:lnTo>
                <a:cubicBezTo>
                  <a:pt x="46159" y="1750826"/>
                  <a:pt x="34931" y="1762026"/>
                  <a:pt x="23703" y="1762026"/>
                </a:cubicBezTo>
                <a:cubicBezTo>
                  <a:pt x="9980" y="1762026"/>
                  <a:pt x="0" y="1750826"/>
                  <a:pt x="0" y="1738383"/>
                </a:cubicBezTo>
                <a:lnTo>
                  <a:pt x="0" y="1600258"/>
                </a:lnTo>
                <a:cubicBezTo>
                  <a:pt x="0" y="1557949"/>
                  <a:pt x="34931" y="1524351"/>
                  <a:pt x="76100" y="1524351"/>
                </a:cubicBezTo>
                <a:lnTo>
                  <a:pt x="91070" y="1524351"/>
                </a:lnTo>
                <a:lnTo>
                  <a:pt x="67367" y="1224458"/>
                </a:lnTo>
                <a:cubicBezTo>
                  <a:pt x="62377" y="1163484"/>
                  <a:pt x="72357" y="1102510"/>
                  <a:pt x="97308" y="1046514"/>
                </a:cubicBezTo>
                <a:lnTo>
                  <a:pt x="225805" y="752843"/>
                </a:lnTo>
                <a:cubicBezTo>
                  <a:pt x="242023" y="718000"/>
                  <a:pt x="270716" y="691869"/>
                  <a:pt x="306895" y="680669"/>
                </a:cubicBezTo>
                <a:lnTo>
                  <a:pt x="343074" y="668226"/>
                </a:lnTo>
                <a:lnTo>
                  <a:pt x="343074" y="92083"/>
                </a:lnTo>
                <a:cubicBezTo>
                  <a:pt x="343074" y="41064"/>
                  <a:pt x="384242" y="0"/>
                  <a:pt x="434144" y="0"/>
                </a:cubicBezTo>
                <a:close/>
              </a:path>
            </a:pathLst>
          </a:custGeom>
          <a:solidFill>
            <a:schemeClr val="bg1"/>
          </a:solidFill>
          <a:ln>
            <a:noFill/>
          </a:ln>
          <a:effectLst/>
        </p:spPr>
        <p:txBody>
          <a:bodyPr wrap="square" anchor="ctr">
            <a:noAutofit/>
          </a:bodyPr>
          <a:lstStyle/>
          <a:p>
            <a:endParaRPr lang="en-US" sz="1350" dirty="0">
              <a:latin typeface="Poppins" pitchFamily="2" charset="77"/>
            </a:endParaRPr>
          </a:p>
        </p:txBody>
      </p:sp>
      <p:sp>
        <p:nvSpPr>
          <p:cNvPr id="21" name="Freeform 20">
            <a:extLst>
              <a:ext uri="{FF2B5EF4-FFF2-40B4-BE49-F238E27FC236}">
                <a16:creationId xmlns:a16="http://schemas.microsoft.com/office/drawing/2014/main" id="{6F5A46D1-F86E-6A45-8DF7-F37E97AD5AC6}"/>
              </a:ext>
            </a:extLst>
          </p:cNvPr>
          <p:cNvSpPr>
            <a:spLocks noChangeArrowheads="1"/>
          </p:cNvSpPr>
          <p:nvPr/>
        </p:nvSpPr>
        <p:spPr bwMode="auto">
          <a:xfrm>
            <a:off x="5288026" y="2043737"/>
            <a:ext cx="621620" cy="629701"/>
          </a:xfrm>
          <a:custGeom>
            <a:avLst/>
            <a:gdLst>
              <a:gd name="connsiteX0" fmla="*/ 506011 w 1657653"/>
              <a:gd name="connsiteY0" fmla="*/ 1498108 h 1679203"/>
              <a:gd name="connsiteX1" fmla="*/ 522837 w 1657653"/>
              <a:gd name="connsiteY1" fmla="*/ 1498566 h 1679203"/>
              <a:gd name="connsiteX2" fmla="*/ 562857 w 1657653"/>
              <a:gd name="connsiteY2" fmla="*/ 1514435 h 1679203"/>
              <a:gd name="connsiteX3" fmla="*/ 576197 w 1657653"/>
              <a:gd name="connsiteY3" fmla="*/ 1543731 h 1679203"/>
              <a:gd name="connsiteX4" fmla="*/ 555581 w 1657653"/>
              <a:gd name="connsiteY4" fmla="*/ 1558380 h 1679203"/>
              <a:gd name="connsiteX5" fmla="*/ 548305 w 1657653"/>
              <a:gd name="connsiteY5" fmla="*/ 1557159 h 1679203"/>
              <a:gd name="connsiteX6" fmla="*/ 504646 w 1657653"/>
              <a:gd name="connsiteY6" fmla="*/ 1538849 h 1679203"/>
              <a:gd name="connsiteX7" fmla="*/ 493732 w 1657653"/>
              <a:gd name="connsiteY7" fmla="*/ 1509552 h 1679203"/>
              <a:gd name="connsiteX8" fmla="*/ 506011 w 1657653"/>
              <a:gd name="connsiteY8" fmla="*/ 1498108 h 1679203"/>
              <a:gd name="connsiteX9" fmla="*/ 1166790 w 1657653"/>
              <a:gd name="connsiteY9" fmla="*/ 1487041 h 1679203"/>
              <a:gd name="connsiteX10" fmla="*/ 1179221 w 1657653"/>
              <a:gd name="connsiteY10" fmla="*/ 1498278 h 1679203"/>
              <a:gd name="connsiteX11" fmla="*/ 1168306 w 1657653"/>
              <a:gd name="connsiteY11" fmla="*/ 1527041 h 1679203"/>
              <a:gd name="connsiteX12" fmla="*/ 1127073 w 1657653"/>
              <a:gd name="connsiteY12" fmla="*/ 1546217 h 1679203"/>
              <a:gd name="connsiteX13" fmla="*/ 1118584 w 1657653"/>
              <a:gd name="connsiteY13" fmla="*/ 1547416 h 1679203"/>
              <a:gd name="connsiteX14" fmla="*/ 1097968 w 1657653"/>
              <a:gd name="connsiteY14" fmla="*/ 1533034 h 1679203"/>
              <a:gd name="connsiteX15" fmla="*/ 1110095 w 1657653"/>
              <a:gd name="connsiteY15" fmla="*/ 1504270 h 1679203"/>
              <a:gd name="connsiteX16" fmla="*/ 1148902 w 1657653"/>
              <a:gd name="connsiteY16" fmla="*/ 1487491 h 1679203"/>
              <a:gd name="connsiteX17" fmla="*/ 1166790 w 1657653"/>
              <a:gd name="connsiteY17" fmla="*/ 1487041 h 1679203"/>
              <a:gd name="connsiteX18" fmla="*/ 352714 w 1657653"/>
              <a:gd name="connsiteY18" fmla="*/ 1403659 h 1679203"/>
              <a:gd name="connsiteX19" fmla="*/ 370144 w 1657653"/>
              <a:gd name="connsiteY19" fmla="*/ 1407626 h 1679203"/>
              <a:gd name="connsiteX20" fmla="*/ 446201 w 1657653"/>
              <a:gd name="connsiteY20" fmla="*/ 1456452 h 1679203"/>
              <a:gd name="connsiteX21" fmla="*/ 455075 w 1657653"/>
              <a:gd name="connsiteY21" fmla="*/ 1486969 h 1679203"/>
              <a:gd name="connsiteX22" fmla="*/ 434793 w 1657653"/>
              <a:gd name="connsiteY22" fmla="*/ 1497956 h 1679203"/>
              <a:gd name="connsiteX23" fmla="*/ 423384 w 1657653"/>
              <a:gd name="connsiteY23" fmla="*/ 1495514 h 1679203"/>
              <a:gd name="connsiteX24" fmla="*/ 342256 w 1657653"/>
              <a:gd name="connsiteY24" fmla="*/ 1443025 h 1679203"/>
              <a:gd name="connsiteX25" fmla="*/ 337186 w 1657653"/>
              <a:gd name="connsiteY25" fmla="*/ 1412508 h 1679203"/>
              <a:gd name="connsiteX26" fmla="*/ 352714 w 1657653"/>
              <a:gd name="connsiteY26" fmla="*/ 1403659 h 1679203"/>
              <a:gd name="connsiteX27" fmla="*/ 1315751 w 1657653"/>
              <a:gd name="connsiteY27" fmla="*/ 1392061 h 1679203"/>
              <a:gd name="connsiteX28" fmla="*/ 1331543 w 1657653"/>
              <a:gd name="connsiteY28" fmla="*/ 1400301 h 1679203"/>
              <a:gd name="connsiteX29" fmla="*/ 1327790 w 1657653"/>
              <a:gd name="connsiteY29" fmla="*/ 1432038 h 1679203"/>
              <a:gd name="connsiteX30" fmla="*/ 1252738 w 1657653"/>
              <a:gd name="connsiteY30" fmla="*/ 1484527 h 1679203"/>
              <a:gd name="connsiteX31" fmla="*/ 1240229 w 1657653"/>
              <a:gd name="connsiteY31" fmla="*/ 1486968 h 1679203"/>
              <a:gd name="connsiteX32" fmla="*/ 1221466 w 1657653"/>
              <a:gd name="connsiteY32" fmla="*/ 1477203 h 1679203"/>
              <a:gd name="connsiteX33" fmla="*/ 1228971 w 1657653"/>
              <a:gd name="connsiteY33" fmla="*/ 1445465 h 1679203"/>
              <a:gd name="connsiteX34" fmla="*/ 1299020 w 1657653"/>
              <a:gd name="connsiteY34" fmla="*/ 1396639 h 1679203"/>
              <a:gd name="connsiteX35" fmla="*/ 1315751 w 1657653"/>
              <a:gd name="connsiteY35" fmla="*/ 1392061 h 1679203"/>
              <a:gd name="connsiteX36" fmla="*/ 225802 w 1657653"/>
              <a:gd name="connsiteY36" fmla="*/ 1276725 h 1679203"/>
              <a:gd name="connsiteX37" fmla="*/ 241632 w 1657653"/>
              <a:gd name="connsiteY37" fmla="*/ 1285008 h 1679203"/>
              <a:gd name="connsiteX38" fmla="*/ 303071 w 1657653"/>
              <a:gd name="connsiteY38" fmla="*/ 1350046 h 1679203"/>
              <a:gd name="connsiteX39" fmla="*/ 303071 w 1657653"/>
              <a:gd name="connsiteY39" fmla="*/ 1381952 h 1679203"/>
              <a:gd name="connsiteX40" fmla="*/ 286771 w 1657653"/>
              <a:gd name="connsiteY40" fmla="*/ 1388088 h 1679203"/>
              <a:gd name="connsiteX41" fmla="*/ 270471 w 1657653"/>
              <a:gd name="connsiteY41" fmla="*/ 1381952 h 1679203"/>
              <a:gd name="connsiteX42" fmla="*/ 206524 w 1657653"/>
              <a:gd name="connsiteY42" fmla="*/ 1313232 h 1679203"/>
              <a:gd name="connsiteX43" fmla="*/ 209032 w 1657653"/>
              <a:gd name="connsiteY43" fmla="*/ 1281327 h 1679203"/>
              <a:gd name="connsiteX44" fmla="*/ 225802 w 1657653"/>
              <a:gd name="connsiteY44" fmla="*/ 1276725 h 1679203"/>
              <a:gd name="connsiteX45" fmla="*/ 1431676 w 1657653"/>
              <a:gd name="connsiteY45" fmla="*/ 1271258 h 1679203"/>
              <a:gd name="connsiteX46" fmla="*/ 1447569 w 1657653"/>
              <a:gd name="connsiteY46" fmla="*/ 1275909 h 1679203"/>
              <a:gd name="connsiteX47" fmla="*/ 1452506 w 1657653"/>
              <a:gd name="connsiteY47" fmla="*/ 1308159 h 1679203"/>
              <a:gd name="connsiteX48" fmla="*/ 1390787 w 1657653"/>
              <a:gd name="connsiteY48" fmla="*/ 1375139 h 1679203"/>
              <a:gd name="connsiteX49" fmla="*/ 1375974 w 1657653"/>
              <a:gd name="connsiteY49" fmla="*/ 1382581 h 1679203"/>
              <a:gd name="connsiteX50" fmla="*/ 1358692 w 1657653"/>
              <a:gd name="connsiteY50" fmla="*/ 1375139 h 1679203"/>
              <a:gd name="connsiteX51" fmla="*/ 1358692 w 1657653"/>
              <a:gd name="connsiteY51" fmla="*/ 1342889 h 1679203"/>
              <a:gd name="connsiteX52" fmla="*/ 1416709 w 1657653"/>
              <a:gd name="connsiteY52" fmla="*/ 1279630 h 1679203"/>
              <a:gd name="connsiteX53" fmla="*/ 1431676 w 1657653"/>
              <a:gd name="connsiteY53" fmla="*/ 1271258 h 1679203"/>
              <a:gd name="connsiteX54" fmla="*/ 132353 w 1657653"/>
              <a:gd name="connsiteY54" fmla="*/ 1124276 h 1679203"/>
              <a:gd name="connsiteX55" fmla="*/ 145181 w 1657653"/>
              <a:gd name="connsiteY55" fmla="*/ 1136635 h 1679203"/>
              <a:gd name="connsiteX56" fmla="*/ 190238 w 1657653"/>
              <a:gd name="connsiteY56" fmla="*/ 1215228 h 1679203"/>
              <a:gd name="connsiteX57" fmla="*/ 182728 w 1657653"/>
              <a:gd name="connsiteY57" fmla="*/ 1248186 h 1679203"/>
              <a:gd name="connsiteX58" fmla="*/ 170212 w 1657653"/>
              <a:gd name="connsiteY58" fmla="*/ 1250721 h 1679203"/>
              <a:gd name="connsiteX59" fmla="*/ 150187 w 1657653"/>
              <a:gd name="connsiteY59" fmla="*/ 1240580 h 1679203"/>
              <a:gd name="connsiteX60" fmla="*/ 103879 w 1657653"/>
              <a:gd name="connsiteY60" fmla="*/ 1155649 h 1679203"/>
              <a:gd name="connsiteX61" fmla="*/ 113892 w 1657653"/>
              <a:gd name="connsiteY61" fmla="*/ 1125226 h 1679203"/>
              <a:gd name="connsiteX62" fmla="*/ 132353 w 1657653"/>
              <a:gd name="connsiteY62" fmla="*/ 1124276 h 1679203"/>
              <a:gd name="connsiteX63" fmla="*/ 1520876 w 1657653"/>
              <a:gd name="connsiteY63" fmla="*/ 1119109 h 1679203"/>
              <a:gd name="connsiteX64" fmla="*/ 1538764 w 1657653"/>
              <a:gd name="connsiteY64" fmla="*/ 1119569 h 1679203"/>
              <a:gd name="connsiteX65" fmla="*/ 1548466 w 1657653"/>
              <a:gd name="connsiteY65" fmla="*/ 1150235 h 1679203"/>
              <a:gd name="connsiteX66" fmla="*/ 1506019 w 1657653"/>
              <a:gd name="connsiteY66" fmla="*/ 1228739 h 1679203"/>
              <a:gd name="connsiteX67" fmla="*/ 1486615 w 1657653"/>
              <a:gd name="connsiteY67" fmla="*/ 1239778 h 1679203"/>
              <a:gd name="connsiteX68" fmla="*/ 1475700 w 1657653"/>
              <a:gd name="connsiteY68" fmla="*/ 1236098 h 1679203"/>
              <a:gd name="connsiteX69" fmla="*/ 1468424 w 1657653"/>
              <a:gd name="connsiteY69" fmla="*/ 1205433 h 1679203"/>
              <a:gd name="connsiteX70" fmla="*/ 1508445 w 1657653"/>
              <a:gd name="connsiteY70" fmla="*/ 1130609 h 1679203"/>
              <a:gd name="connsiteX71" fmla="*/ 1520876 w 1657653"/>
              <a:gd name="connsiteY71" fmla="*/ 1119109 h 1679203"/>
              <a:gd name="connsiteX72" fmla="*/ 1593521 w 1657653"/>
              <a:gd name="connsiteY72" fmla="*/ 953532 h 1679203"/>
              <a:gd name="connsiteX73" fmla="*/ 1611171 w 1657653"/>
              <a:gd name="connsiteY73" fmla="*/ 980387 h 1679203"/>
              <a:gd name="connsiteX74" fmla="*/ 1585957 w 1657653"/>
              <a:gd name="connsiteY74" fmla="*/ 1065834 h 1679203"/>
              <a:gd name="connsiteX75" fmla="*/ 1564525 w 1657653"/>
              <a:gd name="connsiteY75" fmla="*/ 1080482 h 1679203"/>
              <a:gd name="connsiteX76" fmla="*/ 1555701 w 1657653"/>
              <a:gd name="connsiteY76" fmla="*/ 1080482 h 1679203"/>
              <a:gd name="connsiteX77" fmla="*/ 1541833 w 1657653"/>
              <a:gd name="connsiteY77" fmla="*/ 1051186 h 1679203"/>
              <a:gd name="connsiteX78" fmla="*/ 1565786 w 1657653"/>
              <a:gd name="connsiteY78" fmla="*/ 970621 h 1679203"/>
              <a:gd name="connsiteX79" fmla="*/ 1593521 w 1657653"/>
              <a:gd name="connsiteY79" fmla="*/ 953532 h 1679203"/>
              <a:gd name="connsiteX80" fmla="*/ 58624 w 1657653"/>
              <a:gd name="connsiteY80" fmla="*/ 946876 h 1679203"/>
              <a:gd name="connsiteX81" fmla="*/ 86359 w 1657653"/>
              <a:gd name="connsiteY81" fmla="*/ 964353 h 1679203"/>
              <a:gd name="connsiteX82" fmla="*/ 111573 w 1657653"/>
              <a:gd name="connsiteY82" fmla="*/ 1050494 h 1679203"/>
              <a:gd name="connsiteX83" fmla="*/ 96445 w 1657653"/>
              <a:gd name="connsiteY83" fmla="*/ 1080455 h 1679203"/>
              <a:gd name="connsiteX84" fmla="*/ 88881 w 1657653"/>
              <a:gd name="connsiteY84" fmla="*/ 1080455 h 1679203"/>
              <a:gd name="connsiteX85" fmla="*/ 67449 w 1657653"/>
              <a:gd name="connsiteY85" fmla="*/ 1065474 h 1679203"/>
              <a:gd name="connsiteX86" fmla="*/ 40974 w 1657653"/>
              <a:gd name="connsiteY86" fmla="*/ 974341 h 1679203"/>
              <a:gd name="connsiteX87" fmla="*/ 58624 w 1657653"/>
              <a:gd name="connsiteY87" fmla="*/ 946876 h 1679203"/>
              <a:gd name="connsiteX88" fmla="*/ 1583043 w 1657653"/>
              <a:gd name="connsiteY88" fmla="*/ 796064 h 1679203"/>
              <a:gd name="connsiteX89" fmla="*/ 1630126 w 1657653"/>
              <a:gd name="connsiteY89" fmla="*/ 796064 h 1679203"/>
              <a:gd name="connsiteX90" fmla="*/ 1630126 w 1657653"/>
              <a:gd name="connsiteY90" fmla="*/ 802167 h 1679203"/>
              <a:gd name="connsiteX91" fmla="*/ 1626203 w 1657653"/>
              <a:gd name="connsiteY91" fmla="*/ 885173 h 1679203"/>
              <a:gd name="connsiteX92" fmla="*/ 1602661 w 1657653"/>
              <a:gd name="connsiteY92" fmla="*/ 904704 h 1679203"/>
              <a:gd name="connsiteX93" fmla="*/ 1600045 w 1657653"/>
              <a:gd name="connsiteY93" fmla="*/ 904704 h 1679203"/>
              <a:gd name="connsiteX94" fmla="*/ 1577812 w 1657653"/>
              <a:gd name="connsiteY94" fmla="*/ 880291 h 1679203"/>
              <a:gd name="connsiteX95" fmla="*/ 1583043 w 1657653"/>
              <a:gd name="connsiteY95" fmla="*/ 802167 h 1679203"/>
              <a:gd name="connsiteX96" fmla="*/ 44880 w 1657653"/>
              <a:gd name="connsiteY96" fmla="*/ 763107 h 1679203"/>
              <a:gd name="connsiteX97" fmla="*/ 66586 w 1657653"/>
              <a:gd name="connsiteY97" fmla="*/ 786403 h 1679203"/>
              <a:gd name="connsiteX98" fmla="*/ 66586 w 1657653"/>
              <a:gd name="connsiteY98" fmla="*/ 801117 h 1679203"/>
              <a:gd name="connsiteX99" fmla="*/ 70203 w 1657653"/>
              <a:gd name="connsiteY99" fmla="*/ 874685 h 1679203"/>
              <a:gd name="connsiteX100" fmla="*/ 49704 w 1657653"/>
              <a:gd name="connsiteY100" fmla="*/ 899208 h 1679203"/>
              <a:gd name="connsiteX101" fmla="*/ 48498 w 1657653"/>
              <a:gd name="connsiteY101" fmla="*/ 899208 h 1679203"/>
              <a:gd name="connsiteX102" fmla="*/ 25587 w 1657653"/>
              <a:gd name="connsiteY102" fmla="*/ 878363 h 1679203"/>
              <a:gd name="connsiteX103" fmla="*/ 21969 w 1657653"/>
              <a:gd name="connsiteY103" fmla="*/ 801117 h 1679203"/>
              <a:gd name="connsiteX104" fmla="*/ 21969 w 1657653"/>
              <a:gd name="connsiteY104" fmla="*/ 786403 h 1679203"/>
              <a:gd name="connsiteX105" fmla="*/ 44880 w 1657653"/>
              <a:gd name="connsiteY105" fmla="*/ 763107 h 1679203"/>
              <a:gd name="connsiteX106" fmla="*/ 1591310 w 1657653"/>
              <a:gd name="connsiteY106" fmla="*/ 639228 h 1679203"/>
              <a:gd name="connsiteX107" fmla="*/ 1616387 w 1657653"/>
              <a:gd name="connsiteY107" fmla="*/ 657658 h 1679203"/>
              <a:gd name="connsiteX108" fmla="*/ 1623552 w 1657653"/>
              <a:gd name="connsiteY108" fmla="*/ 704348 h 1679203"/>
              <a:gd name="connsiteX109" fmla="*/ 1603252 w 1657653"/>
              <a:gd name="connsiteY109" fmla="*/ 728922 h 1679203"/>
              <a:gd name="connsiteX110" fmla="*/ 1600863 w 1657653"/>
              <a:gd name="connsiteY110" fmla="*/ 728922 h 1679203"/>
              <a:gd name="connsiteX111" fmla="*/ 1579369 w 1657653"/>
              <a:gd name="connsiteY111" fmla="*/ 709263 h 1679203"/>
              <a:gd name="connsiteX112" fmla="*/ 1573398 w 1657653"/>
              <a:gd name="connsiteY112" fmla="*/ 665030 h 1679203"/>
              <a:gd name="connsiteX113" fmla="*/ 1591310 w 1657653"/>
              <a:gd name="connsiteY113" fmla="*/ 639228 h 1679203"/>
              <a:gd name="connsiteX114" fmla="*/ 66031 w 1657653"/>
              <a:gd name="connsiteY114" fmla="*/ 628241 h 1679203"/>
              <a:gd name="connsiteX115" fmla="*/ 85314 w 1657653"/>
              <a:gd name="connsiteY115" fmla="*/ 654043 h 1679203"/>
              <a:gd name="connsiteX116" fmla="*/ 76315 w 1657653"/>
              <a:gd name="connsiteY116" fmla="*/ 698276 h 1679203"/>
              <a:gd name="connsiteX117" fmla="*/ 53175 w 1657653"/>
              <a:gd name="connsiteY117" fmla="*/ 717935 h 1679203"/>
              <a:gd name="connsiteX118" fmla="*/ 50604 w 1657653"/>
              <a:gd name="connsiteY118" fmla="*/ 717935 h 1679203"/>
              <a:gd name="connsiteX119" fmla="*/ 30035 w 1657653"/>
              <a:gd name="connsiteY119" fmla="*/ 692133 h 1679203"/>
              <a:gd name="connsiteX120" fmla="*/ 37748 w 1657653"/>
              <a:gd name="connsiteY120" fmla="*/ 646671 h 1679203"/>
              <a:gd name="connsiteX121" fmla="*/ 66031 w 1657653"/>
              <a:gd name="connsiteY121" fmla="*/ 628241 h 1679203"/>
              <a:gd name="connsiteX122" fmla="*/ 800160 w 1657653"/>
              <a:gd name="connsiteY122" fmla="*/ 592680 h 1679203"/>
              <a:gd name="connsiteX123" fmla="*/ 793928 w 1657653"/>
              <a:gd name="connsiteY123" fmla="*/ 593925 h 1679203"/>
              <a:gd name="connsiteX124" fmla="*/ 769001 w 1657653"/>
              <a:gd name="connsiteY124" fmla="*/ 627529 h 1679203"/>
              <a:gd name="connsiteX125" fmla="*/ 769001 w 1657653"/>
              <a:gd name="connsiteY125" fmla="*/ 724606 h 1679203"/>
              <a:gd name="connsiteX126" fmla="*/ 769001 w 1657653"/>
              <a:gd name="connsiteY126" fmla="*/ 998415 h 1679203"/>
              <a:gd name="connsiteX127" fmla="*/ 746567 w 1657653"/>
              <a:gd name="connsiteY127" fmla="*/ 1022062 h 1679203"/>
              <a:gd name="connsiteX128" fmla="*/ 722886 w 1657653"/>
              <a:gd name="connsiteY128" fmla="*/ 998415 h 1679203"/>
              <a:gd name="connsiteX129" fmla="*/ 722886 w 1657653"/>
              <a:gd name="connsiteY129" fmla="*/ 724606 h 1679203"/>
              <a:gd name="connsiteX130" fmla="*/ 720393 w 1657653"/>
              <a:gd name="connsiteY130" fmla="*/ 709671 h 1679203"/>
              <a:gd name="connsiteX131" fmla="*/ 719147 w 1657653"/>
              <a:gd name="connsiteY131" fmla="*/ 709671 h 1679203"/>
              <a:gd name="connsiteX132" fmla="*/ 702944 w 1657653"/>
              <a:gd name="connsiteY132" fmla="*/ 692247 h 1679203"/>
              <a:gd name="connsiteX133" fmla="*/ 685495 w 1657653"/>
              <a:gd name="connsiteY133" fmla="*/ 688513 h 1679203"/>
              <a:gd name="connsiteX134" fmla="*/ 683003 w 1657653"/>
              <a:gd name="connsiteY134" fmla="*/ 689758 h 1679203"/>
              <a:gd name="connsiteX135" fmla="*/ 676771 w 1657653"/>
              <a:gd name="connsiteY135" fmla="*/ 691003 h 1679203"/>
              <a:gd name="connsiteX136" fmla="*/ 675525 w 1657653"/>
              <a:gd name="connsiteY136" fmla="*/ 691003 h 1679203"/>
              <a:gd name="connsiteX137" fmla="*/ 656829 w 1657653"/>
              <a:gd name="connsiteY137" fmla="*/ 707182 h 1679203"/>
              <a:gd name="connsiteX138" fmla="*/ 655583 w 1657653"/>
              <a:gd name="connsiteY138" fmla="*/ 707182 h 1679203"/>
              <a:gd name="connsiteX139" fmla="*/ 653090 w 1657653"/>
              <a:gd name="connsiteY139" fmla="*/ 714650 h 1679203"/>
              <a:gd name="connsiteX140" fmla="*/ 653090 w 1657653"/>
              <a:gd name="connsiteY140" fmla="*/ 715894 h 1679203"/>
              <a:gd name="connsiteX141" fmla="*/ 650597 w 1657653"/>
              <a:gd name="connsiteY141" fmla="*/ 724606 h 1679203"/>
              <a:gd name="connsiteX142" fmla="*/ 650597 w 1657653"/>
              <a:gd name="connsiteY142" fmla="*/ 744520 h 1679203"/>
              <a:gd name="connsiteX143" fmla="*/ 650597 w 1657653"/>
              <a:gd name="connsiteY143" fmla="*/ 753232 h 1679203"/>
              <a:gd name="connsiteX144" fmla="*/ 650597 w 1657653"/>
              <a:gd name="connsiteY144" fmla="*/ 974768 h 1679203"/>
              <a:gd name="connsiteX145" fmla="*/ 650597 w 1657653"/>
              <a:gd name="connsiteY145" fmla="*/ 998415 h 1679203"/>
              <a:gd name="connsiteX146" fmla="*/ 650597 w 1657653"/>
              <a:gd name="connsiteY146" fmla="*/ 1000904 h 1679203"/>
              <a:gd name="connsiteX147" fmla="*/ 650597 w 1657653"/>
              <a:gd name="connsiteY147" fmla="*/ 1109183 h 1679203"/>
              <a:gd name="connsiteX148" fmla="*/ 630656 w 1657653"/>
              <a:gd name="connsiteY148" fmla="*/ 1139053 h 1679203"/>
              <a:gd name="connsiteX149" fmla="*/ 594511 w 1657653"/>
              <a:gd name="connsiteY149" fmla="*/ 1134075 h 1679203"/>
              <a:gd name="connsiteX150" fmla="*/ 542165 w 1657653"/>
              <a:gd name="connsiteY150" fmla="*/ 1093004 h 1679203"/>
              <a:gd name="connsiteX151" fmla="*/ 449934 w 1657653"/>
              <a:gd name="connsiteY151" fmla="*/ 1105449 h 1679203"/>
              <a:gd name="connsiteX152" fmla="*/ 434978 w 1657653"/>
              <a:gd name="connsiteY152" fmla="*/ 1158967 h 1679203"/>
              <a:gd name="connsiteX153" fmla="*/ 464891 w 1657653"/>
              <a:gd name="connsiteY153" fmla="*/ 1203772 h 1679203"/>
              <a:gd name="connsiteX154" fmla="*/ 587033 w 1657653"/>
              <a:gd name="connsiteY154" fmla="*/ 1354366 h 1679203"/>
              <a:gd name="connsiteX155" fmla="*/ 608221 w 1657653"/>
              <a:gd name="connsiteY155" fmla="*/ 1389215 h 1679203"/>
              <a:gd name="connsiteX156" fmla="*/ 655583 w 1657653"/>
              <a:gd name="connsiteY156" fmla="*/ 1419085 h 1679203"/>
              <a:gd name="connsiteX157" fmla="*/ 689235 w 1657653"/>
              <a:gd name="connsiteY157" fmla="*/ 1460156 h 1679203"/>
              <a:gd name="connsiteX158" fmla="*/ 689235 w 1657653"/>
              <a:gd name="connsiteY158" fmla="*/ 1481314 h 1679203"/>
              <a:gd name="connsiteX159" fmla="*/ 689235 w 1657653"/>
              <a:gd name="connsiteY159" fmla="*/ 1568436 h 1679203"/>
              <a:gd name="connsiteX160" fmla="*/ 755291 w 1657653"/>
              <a:gd name="connsiteY160" fmla="*/ 1634398 h 1679203"/>
              <a:gd name="connsiteX161" fmla="*/ 937259 w 1657653"/>
              <a:gd name="connsiteY161" fmla="*/ 1634398 h 1679203"/>
              <a:gd name="connsiteX162" fmla="*/ 1003316 w 1657653"/>
              <a:gd name="connsiteY162" fmla="*/ 1568436 h 1679203"/>
              <a:gd name="connsiteX163" fmla="*/ 1003316 w 1657653"/>
              <a:gd name="connsiteY163" fmla="*/ 1471357 h 1679203"/>
              <a:gd name="connsiteX164" fmla="*/ 1038214 w 1657653"/>
              <a:gd name="connsiteY164" fmla="*/ 1415351 h 1679203"/>
              <a:gd name="connsiteX165" fmla="*/ 1075605 w 1657653"/>
              <a:gd name="connsiteY165" fmla="*/ 1356856 h 1679203"/>
              <a:gd name="connsiteX166" fmla="*/ 1075605 w 1657653"/>
              <a:gd name="connsiteY166" fmla="*/ 998415 h 1679203"/>
              <a:gd name="connsiteX167" fmla="*/ 1075605 w 1657653"/>
              <a:gd name="connsiteY167" fmla="*/ 979746 h 1679203"/>
              <a:gd name="connsiteX168" fmla="*/ 1075605 w 1657653"/>
              <a:gd name="connsiteY168" fmla="*/ 971034 h 1679203"/>
              <a:gd name="connsiteX169" fmla="*/ 1075605 w 1657653"/>
              <a:gd name="connsiteY169" fmla="*/ 776879 h 1679203"/>
              <a:gd name="connsiteX170" fmla="*/ 1075605 w 1657653"/>
              <a:gd name="connsiteY170" fmla="*/ 771901 h 1679203"/>
              <a:gd name="connsiteX171" fmla="*/ 1074358 w 1657653"/>
              <a:gd name="connsiteY171" fmla="*/ 768167 h 1679203"/>
              <a:gd name="connsiteX172" fmla="*/ 1060648 w 1657653"/>
              <a:gd name="connsiteY172" fmla="*/ 749498 h 1679203"/>
              <a:gd name="connsiteX173" fmla="*/ 1058156 w 1657653"/>
              <a:gd name="connsiteY173" fmla="*/ 745764 h 1679203"/>
              <a:gd name="connsiteX174" fmla="*/ 1055663 w 1657653"/>
              <a:gd name="connsiteY174" fmla="*/ 744520 h 1679203"/>
              <a:gd name="connsiteX175" fmla="*/ 1051924 w 1657653"/>
              <a:gd name="connsiteY175" fmla="*/ 743275 h 1679203"/>
              <a:gd name="connsiteX176" fmla="*/ 1049431 w 1657653"/>
              <a:gd name="connsiteY176" fmla="*/ 743275 h 1679203"/>
              <a:gd name="connsiteX177" fmla="*/ 1046939 w 1657653"/>
              <a:gd name="connsiteY177" fmla="*/ 742031 h 1679203"/>
              <a:gd name="connsiteX178" fmla="*/ 1039460 w 1657653"/>
              <a:gd name="connsiteY178" fmla="*/ 742031 h 1679203"/>
              <a:gd name="connsiteX179" fmla="*/ 1004562 w 1657653"/>
              <a:gd name="connsiteY179" fmla="*/ 776879 h 1679203"/>
              <a:gd name="connsiteX180" fmla="*/ 1004562 w 1657653"/>
              <a:gd name="connsiteY180" fmla="*/ 998415 h 1679203"/>
              <a:gd name="connsiteX181" fmla="*/ 980882 w 1657653"/>
              <a:gd name="connsiteY181" fmla="*/ 1022062 h 1679203"/>
              <a:gd name="connsiteX182" fmla="*/ 958447 w 1657653"/>
              <a:gd name="connsiteY182" fmla="*/ 998415 h 1679203"/>
              <a:gd name="connsiteX183" fmla="*/ 958447 w 1657653"/>
              <a:gd name="connsiteY183" fmla="*/ 776879 h 1679203"/>
              <a:gd name="connsiteX184" fmla="*/ 958447 w 1657653"/>
              <a:gd name="connsiteY184" fmla="*/ 765678 h 1679203"/>
              <a:gd name="connsiteX185" fmla="*/ 958447 w 1657653"/>
              <a:gd name="connsiteY185" fmla="*/ 700959 h 1679203"/>
              <a:gd name="connsiteX186" fmla="*/ 958447 w 1657653"/>
              <a:gd name="connsiteY186" fmla="*/ 658643 h 1679203"/>
              <a:gd name="connsiteX187" fmla="*/ 957201 w 1657653"/>
              <a:gd name="connsiteY187" fmla="*/ 652420 h 1679203"/>
              <a:gd name="connsiteX188" fmla="*/ 957201 w 1657653"/>
              <a:gd name="connsiteY188" fmla="*/ 648687 h 1679203"/>
              <a:gd name="connsiteX189" fmla="*/ 954708 w 1657653"/>
              <a:gd name="connsiteY189" fmla="*/ 644953 h 1679203"/>
              <a:gd name="connsiteX190" fmla="*/ 953462 w 1657653"/>
              <a:gd name="connsiteY190" fmla="*/ 641219 h 1679203"/>
              <a:gd name="connsiteX191" fmla="*/ 952215 w 1657653"/>
              <a:gd name="connsiteY191" fmla="*/ 638730 h 1679203"/>
              <a:gd name="connsiteX192" fmla="*/ 949723 w 1657653"/>
              <a:gd name="connsiteY192" fmla="*/ 634996 h 1679203"/>
              <a:gd name="connsiteX193" fmla="*/ 948476 w 1657653"/>
              <a:gd name="connsiteY193" fmla="*/ 633752 h 1679203"/>
              <a:gd name="connsiteX194" fmla="*/ 923549 w 1657653"/>
              <a:gd name="connsiteY194" fmla="*/ 622550 h 1679203"/>
              <a:gd name="connsiteX195" fmla="*/ 922303 w 1657653"/>
              <a:gd name="connsiteY195" fmla="*/ 622550 h 1679203"/>
              <a:gd name="connsiteX196" fmla="*/ 917318 w 1657653"/>
              <a:gd name="connsiteY196" fmla="*/ 622550 h 1679203"/>
              <a:gd name="connsiteX197" fmla="*/ 914825 w 1657653"/>
              <a:gd name="connsiteY197" fmla="*/ 623795 h 1679203"/>
              <a:gd name="connsiteX198" fmla="*/ 911086 w 1657653"/>
              <a:gd name="connsiteY198" fmla="*/ 625039 h 1679203"/>
              <a:gd name="connsiteX199" fmla="*/ 908593 w 1657653"/>
              <a:gd name="connsiteY199" fmla="*/ 626284 h 1679203"/>
              <a:gd name="connsiteX200" fmla="*/ 904854 w 1657653"/>
              <a:gd name="connsiteY200" fmla="*/ 627529 h 1679203"/>
              <a:gd name="connsiteX201" fmla="*/ 902361 w 1657653"/>
              <a:gd name="connsiteY201" fmla="*/ 628773 h 1679203"/>
              <a:gd name="connsiteX202" fmla="*/ 898622 w 1657653"/>
              <a:gd name="connsiteY202" fmla="*/ 631262 h 1679203"/>
              <a:gd name="connsiteX203" fmla="*/ 896129 w 1657653"/>
              <a:gd name="connsiteY203" fmla="*/ 633752 h 1679203"/>
              <a:gd name="connsiteX204" fmla="*/ 894883 w 1657653"/>
              <a:gd name="connsiteY204" fmla="*/ 637485 h 1679203"/>
              <a:gd name="connsiteX205" fmla="*/ 892390 w 1657653"/>
              <a:gd name="connsiteY205" fmla="*/ 638730 h 1679203"/>
              <a:gd name="connsiteX206" fmla="*/ 889898 w 1657653"/>
              <a:gd name="connsiteY206" fmla="*/ 643708 h 1679203"/>
              <a:gd name="connsiteX207" fmla="*/ 889898 w 1657653"/>
              <a:gd name="connsiteY207" fmla="*/ 644953 h 1679203"/>
              <a:gd name="connsiteX208" fmla="*/ 887405 w 1657653"/>
              <a:gd name="connsiteY208" fmla="*/ 649931 h 1679203"/>
              <a:gd name="connsiteX209" fmla="*/ 887405 w 1657653"/>
              <a:gd name="connsiteY209" fmla="*/ 651176 h 1679203"/>
              <a:gd name="connsiteX210" fmla="*/ 886159 w 1657653"/>
              <a:gd name="connsiteY210" fmla="*/ 658643 h 1679203"/>
              <a:gd name="connsiteX211" fmla="*/ 886159 w 1657653"/>
              <a:gd name="connsiteY211" fmla="*/ 998415 h 1679203"/>
              <a:gd name="connsiteX212" fmla="*/ 863724 w 1657653"/>
              <a:gd name="connsiteY212" fmla="*/ 1022062 h 1679203"/>
              <a:gd name="connsiteX213" fmla="*/ 841290 w 1657653"/>
              <a:gd name="connsiteY213" fmla="*/ 998415 h 1679203"/>
              <a:gd name="connsiteX214" fmla="*/ 841290 w 1657653"/>
              <a:gd name="connsiteY214" fmla="*/ 658643 h 1679203"/>
              <a:gd name="connsiteX215" fmla="*/ 841290 w 1657653"/>
              <a:gd name="connsiteY215" fmla="*/ 627529 h 1679203"/>
              <a:gd name="connsiteX216" fmla="*/ 805146 w 1657653"/>
              <a:gd name="connsiteY216" fmla="*/ 592680 h 1679203"/>
              <a:gd name="connsiteX217" fmla="*/ 800160 w 1657653"/>
              <a:gd name="connsiteY217" fmla="*/ 592680 h 1679203"/>
              <a:gd name="connsiteX218" fmla="*/ 239300 w 1657653"/>
              <a:gd name="connsiteY218" fmla="*/ 147119 h 1679203"/>
              <a:gd name="connsiteX219" fmla="*/ 193185 w 1657653"/>
              <a:gd name="connsiteY219" fmla="*/ 165788 h 1679203"/>
              <a:gd name="connsiteX220" fmla="*/ 64810 w 1657653"/>
              <a:gd name="connsiteY220" fmla="*/ 295224 h 1679203"/>
              <a:gd name="connsiteX221" fmla="*/ 44869 w 1657653"/>
              <a:gd name="connsiteY221" fmla="*/ 341274 h 1679203"/>
              <a:gd name="connsiteX222" fmla="*/ 64810 w 1657653"/>
              <a:gd name="connsiteY222" fmla="*/ 387324 h 1679203"/>
              <a:gd name="connsiteX223" fmla="*/ 133360 w 1657653"/>
              <a:gd name="connsiteY223" fmla="*/ 457020 h 1679203"/>
              <a:gd name="connsiteX224" fmla="*/ 149563 w 1657653"/>
              <a:gd name="connsiteY224" fmla="*/ 520494 h 1679203"/>
              <a:gd name="connsiteX225" fmla="*/ 163273 w 1657653"/>
              <a:gd name="connsiteY225" fmla="*/ 587702 h 1679203"/>
              <a:gd name="connsiteX226" fmla="*/ 416283 w 1657653"/>
              <a:gd name="connsiteY226" fmla="*/ 841597 h 1679203"/>
              <a:gd name="connsiteX227" fmla="*/ 573323 w 1657653"/>
              <a:gd name="connsiteY227" fmla="*/ 998415 h 1679203"/>
              <a:gd name="connsiteX228" fmla="*/ 605729 w 1657653"/>
              <a:gd name="connsiteY228" fmla="*/ 1007127 h 1679203"/>
              <a:gd name="connsiteX229" fmla="*/ 605729 w 1657653"/>
              <a:gd name="connsiteY229" fmla="*/ 928718 h 1679203"/>
              <a:gd name="connsiteX230" fmla="*/ 467383 w 1657653"/>
              <a:gd name="connsiteY230" fmla="*/ 790569 h 1679203"/>
              <a:gd name="connsiteX231" fmla="*/ 467383 w 1657653"/>
              <a:gd name="connsiteY231" fmla="*/ 758210 h 1679203"/>
              <a:gd name="connsiteX232" fmla="*/ 483586 w 1657653"/>
              <a:gd name="connsiteY232" fmla="*/ 751987 h 1679203"/>
              <a:gd name="connsiteX233" fmla="*/ 499789 w 1657653"/>
              <a:gd name="connsiteY233" fmla="*/ 758210 h 1679203"/>
              <a:gd name="connsiteX234" fmla="*/ 605729 w 1657653"/>
              <a:gd name="connsiteY234" fmla="*/ 864000 h 1679203"/>
              <a:gd name="connsiteX235" fmla="*/ 605729 w 1657653"/>
              <a:gd name="connsiteY235" fmla="*/ 763188 h 1679203"/>
              <a:gd name="connsiteX236" fmla="*/ 550889 w 1657653"/>
              <a:gd name="connsiteY236" fmla="*/ 707182 h 1679203"/>
              <a:gd name="connsiteX237" fmla="*/ 550889 w 1657653"/>
              <a:gd name="connsiteY237" fmla="*/ 676067 h 1679203"/>
              <a:gd name="connsiteX238" fmla="*/ 582048 w 1657653"/>
              <a:gd name="connsiteY238" fmla="*/ 676067 h 1679203"/>
              <a:gd name="connsiteX239" fmla="*/ 609468 w 1657653"/>
              <a:gd name="connsiteY239" fmla="*/ 702204 h 1679203"/>
              <a:gd name="connsiteX240" fmla="*/ 619439 w 1657653"/>
              <a:gd name="connsiteY240" fmla="*/ 679801 h 1679203"/>
              <a:gd name="connsiteX241" fmla="*/ 619439 w 1657653"/>
              <a:gd name="connsiteY241" fmla="*/ 678557 h 1679203"/>
              <a:gd name="connsiteX242" fmla="*/ 629409 w 1657653"/>
              <a:gd name="connsiteY242" fmla="*/ 668600 h 1679203"/>
              <a:gd name="connsiteX243" fmla="*/ 630656 w 1657653"/>
              <a:gd name="connsiteY243" fmla="*/ 666111 h 1679203"/>
              <a:gd name="connsiteX244" fmla="*/ 641873 w 1657653"/>
              <a:gd name="connsiteY244" fmla="*/ 657399 h 1679203"/>
              <a:gd name="connsiteX245" fmla="*/ 643119 w 1657653"/>
              <a:gd name="connsiteY245" fmla="*/ 657399 h 1679203"/>
              <a:gd name="connsiteX246" fmla="*/ 654337 w 1657653"/>
              <a:gd name="connsiteY246" fmla="*/ 649931 h 1679203"/>
              <a:gd name="connsiteX247" fmla="*/ 656829 w 1657653"/>
              <a:gd name="connsiteY247" fmla="*/ 648687 h 1679203"/>
              <a:gd name="connsiteX248" fmla="*/ 633149 w 1657653"/>
              <a:gd name="connsiteY248" fmla="*/ 625039 h 1679203"/>
              <a:gd name="connsiteX249" fmla="*/ 633149 w 1657653"/>
              <a:gd name="connsiteY249" fmla="*/ 592680 h 1679203"/>
              <a:gd name="connsiteX250" fmla="*/ 665554 w 1657653"/>
              <a:gd name="connsiteY250" fmla="*/ 592680 h 1679203"/>
              <a:gd name="connsiteX251" fmla="*/ 722886 w 1657653"/>
              <a:gd name="connsiteY251" fmla="*/ 649931 h 1679203"/>
              <a:gd name="connsiteX252" fmla="*/ 722886 w 1657653"/>
              <a:gd name="connsiteY252" fmla="*/ 627529 h 1679203"/>
              <a:gd name="connsiteX253" fmla="*/ 745321 w 1657653"/>
              <a:gd name="connsiteY253" fmla="*/ 571522 h 1679203"/>
              <a:gd name="connsiteX254" fmla="*/ 716654 w 1657653"/>
              <a:gd name="connsiteY254" fmla="*/ 541652 h 1679203"/>
              <a:gd name="connsiteX255" fmla="*/ 715408 w 1657653"/>
              <a:gd name="connsiteY255" fmla="*/ 541652 h 1679203"/>
              <a:gd name="connsiteX256" fmla="*/ 639380 w 1657653"/>
              <a:gd name="connsiteY256" fmla="*/ 463243 h 1679203"/>
              <a:gd name="connsiteX257" fmla="*/ 630656 w 1657653"/>
              <a:gd name="connsiteY257" fmla="*/ 428395 h 1679203"/>
              <a:gd name="connsiteX258" fmla="*/ 660568 w 1657653"/>
              <a:gd name="connsiteY258" fmla="*/ 405992 h 1679203"/>
              <a:gd name="connsiteX259" fmla="*/ 727872 w 1657653"/>
              <a:gd name="connsiteY259" fmla="*/ 398525 h 1679203"/>
              <a:gd name="connsiteX260" fmla="*/ 783957 w 1657653"/>
              <a:gd name="connsiteY260" fmla="*/ 323850 h 1679203"/>
              <a:gd name="connsiteX261" fmla="*/ 756538 w 1657653"/>
              <a:gd name="connsiteY261" fmla="*/ 276556 h 1679203"/>
              <a:gd name="connsiteX262" fmla="*/ 702944 w 1657653"/>
              <a:gd name="connsiteY262" fmla="*/ 265354 h 1679203"/>
              <a:gd name="connsiteX263" fmla="*/ 509759 w 1657653"/>
              <a:gd name="connsiteY263" fmla="*/ 244196 h 1679203"/>
              <a:gd name="connsiteX264" fmla="*/ 471122 w 1657653"/>
              <a:gd name="connsiteY264" fmla="*/ 235484 h 1679203"/>
              <a:gd name="connsiteX265" fmla="*/ 416283 w 1657653"/>
              <a:gd name="connsiteY265" fmla="*/ 247930 h 1679203"/>
              <a:gd name="connsiteX266" fmla="*/ 362689 w 1657653"/>
              <a:gd name="connsiteY266" fmla="*/ 241707 h 1679203"/>
              <a:gd name="connsiteX267" fmla="*/ 347733 w 1657653"/>
              <a:gd name="connsiteY267" fmla="*/ 228017 h 1679203"/>
              <a:gd name="connsiteX268" fmla="*/ 286662 w 1657653"/>
              <a:gd name="connsiteY268" fmla="*/ 165788 h 1679203"/>
              <a:gd name="connsiteX269" fmla="*/ 239300 w 1657653"/>
              <a:gd name="connsiteY269" fmla="*/ 147119 h 1679203"/>
              <a:gd name="connsiteX270" fmla="*/ 1417106 w 1657653"/>
              <a:gd name="connsiteY270" fmla="*/ 104803 h 1679203"/>
              <a:gd name="connsiteX271" fmla="*/ 1370991 w 1657653"/>
              <a:gd name="connsiteY271" fmla="*/ 123472 h 1679203"/>
              <a:gd name="connsiteX272" fmla="*/ 1302441 w 1657653"/>
              <a:gd name="connsiteY272" fmla="*/ 193168 h 1679203"/>
              <a:gd name="connsiteX273" fmla="*/ 1237631 w 1657653"/>
              <a:gd name="connsiteY273" fmla="*/ 208103 h 1679203"/>
              <a:gd name="connsiteX274" fmla="*/ 1169081 w 1657653"/>
              <a:gd name="connsiteY274" fmla="*/ 223038 h 1679203"/>
              <a:gd name="connsiteX275" fmla="*/ 916071 w 1657653"/>
              <a:gd name="connsiteY275" fmla="*/ 475689 h 1679203"/>
              <a:gd name="connsiteX276" fmla="*/ 896129 w 1657653"/>
              <a:gd name="connsiteY276" fmla="*/ 495603 h 1679203"/>
              <a:gd name="connsiteX277" fmla="*/ 838797 w 1657653"/>
              <a:gd name="connsiteY277" fmla="*/ 552854 h 1679203"/>
              <a:gd name="connsiteX278" fmla="*/ 850014 w 1657653"/>
              <a:gd name="connsiteY278" fmla="*/ 559076 h 1679203"/>
              <a:gd name="connsiteX279" fmla="*/ 851261 w 1657653"/>
              <a:gd name="connsiteY279" fmla="*/ 560321 h 1679203"/>
              <a:gd name="connsiteX280" fmla="*/ 862478 w 1657653"/>
              <a:gd name="connsiteY280" fmla="*/ 569033 h 1679203"/>
              <a:gd name="connsiteX281" fmla="*/ 864971 w 1657653"/>
              <a:gd name="connsiteY281" fmla="*/ 572767 h 1679203"/>
              <a:gd name="connsiteX282" fmla="*/ 871202 w 1657653"/>
              <a:gd name="connsiteY282" fmla="*/ 580234 h 1679203"/>
              <a:gd name="connsiteX283" fmla="*/ 874941 w 1657653"/>
              <a:gd name="connsiteY283" fmla="*/ 585213 h 1679203"/>
              <a:gd name="connsiteX284" fmla="*/ 877434 w 1657653"/>
              <a:gd name="connsiteY284" fmla="*/ 590191 h 1679203"/>
              <a:gd name="connsiteX285" fmla="*/ 888651 w 1657653"/>
              <a:gd name="connsiteY285" fmla="*/ 585213 h 1679203"/>
              <a:gd name="connsiteX286" fmla="*/ 892390 w 1657653"/>
              <a:gd name="connsiteY286" fmla="*/ 582724 h 1679203"/>
              <a:gd name="connsiteX287" fmla="*/ 906100 w 1657653"/>
              <a:gd name="connsiteY287" fmla="*/ 578990 h 1679203"/>
              <a:gd name="connsiteX288" fmla="*/ 916071 w 1657653"/>
              <a:gd name="connsiteY288" fmla="*/ 577745 h 1679203"/>
              <a:gd name="connsiteX289" fmla="*/ 967172 w 1657653"/>
              <a:gd name="connsiteY289" fmla="*/ 526717 h 1679203"/>
              <a:gd name="connsiteX290" fmla="*/ 999577 w 1657653"/>
              <a:gd name="connsiteY290" fmla="*/ 526717 h 1679203"/>
              <a:gd name="connsiteX291" fmla="*/ 999577 w 1657653"/>
              <a:gd name="connsiteY291" fmla="*/ 559076 h 1679203"/>
              <a:gd name="connsiteX292" fmla="*/ 967172 w 1657653"/>
              <a:gd name="connsiteY292" fmla="*/ 590191 h 1679203"/>
              <a:gd name="connsiteX293" fmla="*/ 969665 w 1657653"/>
              <a:gd name="connsiteY293" fmla="*/ 592680 h 1679203"/>
              <a:gd name="connsiteX294" fmla="*/ 978389 w 1657653"/>
              <a:gd name="connsiteY294" fmla="*/ 600148 h 1679203"/>
              <a:gd name="connsiteX295" fmla="*/ 980882 w 1657653"/>
              <a:gd name="connsiteY295" fmla="*/ 601392 h 1679203"/>
              <a:gd name="connsiteX296" fmla="*/ 989606 w 1657653"/>
              <a:gd name="connsiteY296" fmla="*/ 612594 h 1679203"/>
              <a:gd name="connsiteX297" fmla="*/ 990853 w 1657653"/>
              <a:gd name="connsiteY297" fmla="*/ 615083 h 1679203"/>
              <a:gd name="connsiteX298" fmla="*/ 998331 w 1657653"/>
              <a:gd name="connsiteY298" fmla="*/ 627529 h 1679203"/>
              <a:gd name="connsiteX299" fmla="*/ 1002070 w 1657653"/>
              <a:gd name="connsiteY299" fmla="*/ 641219 h 1679203"/>
              <a:gd name="connsiteX300" fmla="*/ 1002070 w 1657653"/>
              <a:gd name="connsiteY300" fmla="*/ 643708 h 1679203"/>
              <a:gd name="connsiteX301" fmla="*/ 1004562 w 1657653"/>
              <a:gd name="connsiteY301" fmla="*/ 654910 h 1679203"/>
              <a:gd name="connsiteX302" fmla="*/ 1049431 w 1657653"/>
              <a:gd name="connsiteY302" fmla="*/ 608860 h 1679203"/>
              <a:gd name="connsiteX303" fmla="*/ 1081837 w 1657653"/>
              <a:gd name="connsiteY303" fmla="*/ 608860 h 1679203"/>
              <a:gd name="connsiteX304" fmla="*/ 1081837 w 1657653"/>
              <a:gd name="connsiteY304" fmla="*/ 642464 h 1679203"/>
              <a:gd name="connsiteX305" fmla="*/ 1028243 w 1657653"/>
              <a:gd name="connsiteY305" fmla="*/ 695981 h 1679203"/>
              <a:gd name="connsiteX306" fmla="*/ 1039460 w 1657653"/>
              <a:gd name="connsiteY306" fmla="*/ 695981 h 1679203"/>
              <a:gd name="connsiteX307" fmla="*/ 1055663 w 1657653"/>
              <a:gd name="connsiteY307" fmla="*/ 697225 h 1679203"/>
              <a:gd name="connsiteX308" fmla="*/ 1058156 w 1657653"/>
              <a:gd name="connsiteY308" fmla="*/ 697225 h 1679203"/>
              <a:gd name="connsiteX309" fmla="*/ 1069373 w 1657653"/>
              <a:gd name="connsiteY309" fmla="*/ 702204 h 1679203"/>
              <a:gd name="connsiteX310" fmla="*/ 1073112 w 1657653"/>
              <a:gd name="connsiteY310" fmla="*/ 702204 h 1679203"/>
              <a:gd name="connsiteX311" fmla="*/ 1083083 w 1657653"/>
              <a:gd name="connsiteY311" fmla="*/ 708427 h 1679203"/>
              <a:gd name="connsiteX312" fmla="*/ 1088068 w 1657653"/>
              <a:gd name="connsiteY312" fmla="*/ 712160 h 1679203"/>
              <a:gd name="connsiteX313" fmla="*/ 1096793 w 1657653"/>
              <a:gd name="connsiteY313" fmla="*/ 717139 h 1679203"/>
              <a:gd name="connsiteX314" fmla="*/ 1100532 w 1657653"/>
              <a:gd name="connsiteY314" fmla="*/ 722117 h 1679203"/>
              <a:gd name="connsiteX315" fmla="*/ 1101778 w 1657653"/>
              <a:gd name="connsiteY315" fmla="*/ 723362 h 1679203"/>
              <a:gd name="connsiteX316" fmla="*/ 1132937 w 1657653"/>
              <a:gd name="connsiteY316" fmla="*/ 692247 h 1679203"/>
              <a:gd name="connsiteX317" fmla="*/ 1165342 w 1657653"/>
              <a:gd name="connsiteY317" fmla="*/ 692247 h 1679203"/>
              <a:gd name="connsiteX318" fmla="*/ 1165342 w 1657653"/>
              <a:gd name="connsiteY318" fmla="*/ 725851 h 1679203"/>
              <a:gd name="connsiteX319" fmla="*/ 1121720 w 1657653"/>
              <a:gd name="connsiteY319" fmla="*/ 769411 h 1679203"/>
              <a:gd name="connsiteX320" fmla="*/ 1121720 w 1657653"/>
              <a:gd name="connsiteY320" fmla="*/ 776879 h 1679203"/>
              <a:gd name="connsiteX321" fmla="*/ 1121720 w 1657653"/>
              <a:gd name="connsiteY321" fmla="*/ 870223 h 1679203"/>
              <a:gd name="connsiteX322" fmla="*/ 1216443 w 1657653"/>
              <a:gd name="connsiteY322" fmla="*/ 775634 h 1679203"/>
              <a:gd name="connsiteX323" fmla="*/ 1216443 w 1657653"/>
              <a:gd name="connsiteY323" fmla="*/ 774390 h 1679203"/>
              <a:gd name="connsiteX324" fmla="*/ 1294963 w 1657653"/>
              <a:gd name="connsiteY324" fmla="*/ 698470 h 1679203"/>
              <a:gd name="connsiteX325" fmla="*/ 1329861 w 1657653"/>
              <a:gd name="connsiteY325" fmla="*/ 689758 h 1679203"/>
              <a:gd name="connsiteX326" fmla="*/ 1352296 w 1657653"/>
              <a:gd name="connsiteY326" fmla="*/ 719628 h 1679203"/>
              <a:gd name="connsiteX327" fmla="*/ 1361020 w 1657653"/>
              <a:gd name="connsiteY327" fmla="*/ 785591 h 1679203"/>
              <a:gd name="connsiteX328" fmla="*/ 1433309 w 1657653"/>
              <a:gd name="connsiteY328" fmla="*/ 842842 h 1679203"/>
              <a:gd name="connsiteX329" fmla="*/ 1481917 w 1657653"/>
              <a:gd name="connsiteY329" fmla="*/ 815461 h 1679203"/>
              <a:gd name="connsiteX330" fmla="*/ 1493134 w 1657653"/>
              <a:gd name="connsiteY330" fmla="*/ 761944 h 1679203"/>
              <a:gd name="connsiteX331" fmla="*/ 1514322 w 1657653"/>
              <a:gd name="connsiteY331" fmla="*/ 569033 h 1679203"/>
              <a:gd name="connsiteX332" fmla="*/ 1523046 w 1657653"/>
              <a:gd name="connsiteY332" fmla="*/ 530451 h 1679203"/>
              <a:gd name="connsiteX333" fmla="*/ 1511829 w 1657653"/>
              <a:gd name="connsiteY333" fmla="*/ 476934 h 1679203"/>
              <a:gd name="connsiteX334" fmla="*/ 1516815 w 1657653"/>
              <a:gd name="connsiteY334" fmla="*/ 423417 h 1679203"/>
              <a:gd name="connsiteX335" fmla="*/ 1531771 w 1657653"/>
              <a:gd name="connsiteY335" fmla="*/ 407237 h 1679203"/>
              <a:gd name="connsiteX336" fmla="*/ 1592842 w 1657653"/>
              <a:gd name="connsiteY336" fmla="*/ 346252 h 1679203"/>
              <a:gd name="connsiteX337" fmla="*/ 1611537 w 1657653"/>
              <a:gd name="connsiteY337" fmla="*/ 300203 h 1679203"/>
              <a:gd name="connsiteX338" fmla="*/ 1592842 w 1657653"/>
              <a:gd name="connsiteY338" fmla="*/ 252908 h 1679203"/>
              <a:gd name="connsiteX339" fmla="*/ 1463221 w 1657653"/>
              <a:gd name="connsiteY339" fmla="*/ 123472 h 1679203"/>
              <a:gd name="connsiteX340" fmla="*/ 1417106 w 1657653"/>
              <a:gd name="connsiteY340" fmla="*/ 104803 h 1679203"/>
              <a:gd name="connsiteX341" fmla="*/ 467711 w 1657653"/>
              <a:gd name="connsiteY341" fmla="*/ 91398 h 1679203"/>
              <a:gd name="connsiteX342" fmla="*/ 481407 w 1657653"/>
              <a:gd name="connsiteY342" fmla="*/ 101988 h 1679203"/>
              <a:gd name="connsiteX343" fmla="*/ 471447 w 1657653"/>
              <a:gd name="connsiteY343" fmla="*/ 132246 h 1679203"/>
              <a:gd name="connsiteX344" fmla="*/ 432848 w 1657653"/>
              <a:gd name="connsiteY344" fmla="*/ 154032 h 1679203"/>
              <a:gd name="connsiteX345" fmla="*/ 420397 w 1657653"/>
              <a:gd name="connsiteY345" fmla="*/ 157662 h 1679203"/>
              <a:gd name="connsiteX346" fmla="*/ 401721 w 1657653"/>
              <a:gd name="connsiteY346" fmla="*/ 145559 h 1679203"/>
              <a:gd name="connsiteX347" fmla="*/ 409191 w 1657653"/>
              <a:gd name="connsiteY347" fmla="*/ 115302 h 1679203"/>
              <a:gd name="connsiteX348" fmla="*/ 450280 w 1657653"/>
              <a:gd name="connsiteY348" fmla="*/ 93516 h 1679203"/>
              <a:gd name="connsiteX349" fmla="*/ 467711 w 1657653"/>
              <a:gd name="connsiteY349" fmla="*/ 91398 h 1679203"/>
              <a:gd name="connsiteX350" fmla="*/ 1143583 w 1657653"/>
              <a:gd name="connsiteY350" fmla="*/ 70191 h 1679203"/>
              <a:gd name="connsiteX351" fmla="*/ 1161706 w 1657653"/>
              <a:gd name="connsiteY351" fmla="*/ 71757 h 1679203"/>
              <a:gd name="connsiteX352" fmla="*/ 1203481 w 1657653"/>
              <a:gd name="connsiteY352" fmla="*/ 91801 h 1679203"/>
              <a:gd name="connsiteX353" fmla="*/ 1212082 w 1657653"/>
              <a:gd name="connsiteY353" fmla="*/ 123120 h 1679203"/>
              <a:gd name="connsiteX354" fmla="*/ 1192423 w 1657653"/>
              <a:gd name="connsiteY354" fmla="*/ 135648 h 1679203"/>
              <a:gd name="connsiteX355" fmla="*/ 1181365 w 1657653"/>
              <a:gd name="connsiteY355" fmla="*/ 133142 h 1679203"/>
              <a:gd name="connsiteX356" fmla="*/ 1142047 w 1657653"/>
              <a:gd name="connsiteY356" fmla="*/ 113098 h 1679203"/>
              <a:gd name="connsiteX357" fmla="*/ 1130989 w 1657653"/>
              <a:gd name="connsiteY357" fmla="*/ 81779 h 1679203"/>
              <a:gd name="connsiteX358" fmla="*/ 1143583 w 1657653"/>
              <a:gd name="connsiteY358" fmla="*/ 70191 h 1679203"/>
              <a:gd name="connsiteX359" fmla="*/ 1417106 w 1657653"/>
              <a:gd name="connsiteY359" fmla="*/ 59998 h 1679203"/>
              <a:gd name="connsiteX360" fmla="*/ 1495627 w 1657653"/>
              <a:gd name="connsiteY360" fmla="*/ 92357 h 1679203"/>
              <a:gd name="connsiteX361" fmla="*/ 1625247 w 1657653"/>
              <a:gd name="connsiteY361" fmla="*/ 220549 h 1679203"/>
              <a:gd name="connsiteX362" fmla="*/ 1657653 w 1657653"/>
              <a:gd name="connsiteY362" fmla="*/ 300203 h 1679203"/>
              <a:gd name="connsiteX363" fmla="*/ 1625247 w 1657653"/>
              <a:gd name="connsiteY363" fmla="*/ 378612 h 1679203"/>
              <a:gd name="connsiteX364" fmla="*/ 1551713 w 1657653"/>
              <a:gd name="connsiteY364" fmla="*/ 453287 h 1679203"/>
              <a:gd name="connsiteX365" fmla="*/ 1569161 w 1657653"/>
              <a:gd name="connsiteY365" fmla="*/ 539163 h 1679203"/>
              <a:gd name="connsiteX366" fmla="*/ 1557944 w 1657653"/>
              <a:gd name="connsiteY366" fmla="*/ 580234 h 1679203"/>
              <a:gd name="connsiteX367" fmla="*/ 1538003 w 1657653"/>
              <a:gd name="connsiteY367" fmla="*/ 751987 h 1679203"/>
              <a:gd name="connsiteX368" fmla="*/ 1518061 w 1657653"/>
              <a:gd name="connsiteY368" fmla="*/ 842842 h 1679203"/>
              <a:gd name="connsiteX369" fmla="*/ 1438294 w 1657653"/>
              <a:gd name="connsiteY369" fmla="*/ 887647 h 1679203"/>
              <a:gd name="connsiteX370" fmla="*/ 1428323 w 1657653"/>
              <a:gd name="connsiteY370" fmla="*/ 888892 h 1679203"/>
              <a:gd name="connsiteX371" fmla="*/ 1316151 w 1657653"/>
              <a:gd name="connsiteY371" fmla="*/ 795548 h 1679203"/>
              <a:gd name="connsiteX372" fmla="*/ 1308673 w 1657653"/>
              <a:gd name="connsiteY372" fmla="*/ 749498 h 1679203"/>
              <a:gd name="connsiteX373" fmla="*/ 1228906 w 1657653"/>
              <a:gd name="connsiteY373" fmla="*/ 827907 h 1679203"/>
              <a:gd name="connsiteX374" fmla="*/ 1121720 w 1657653"/>
              <a:gd name="connsiteY374" fmla="*/ 934941 h 1679203"/>
              <a:gd name="connsiteX375" fmla="*/ 1121720 w 1657653"/>
              <a:gd name="connsiteY375" fmla="*/ 971034 h 1679203"/>
              <a:gd name="connsiteX376" fmla="*/ 1121720 w 1657653"/>
              <a:gd name="connsiteY376" fmla="*/ 998415 h 1679203"/>
              <a:gd name="connsiteX377" fmla="*/ 1121720 w 1657653"/>
              <a:gd name="connsiteY377" fmla="*/ 1356856 h 1679203"/>
              <a:gd name="connsiteX378" fmla="*/ 1058156 w 1657653"/>
              <a:gd name="connsiteY378" fmla="*/ 1456422 h 1679203"/>
              <a:gd name="connsiteX379" fmla="*/ 1049431 w 1657653"/>
              <a:gd name="connsiteY379" fmla="*/ 1470113 h 1679203"/>
              <a:gd name="connsiteX380" fmla="*/ 1049431 w 1657653"/>
              <a:gd name="connsiteY380" fmla="*/ 1568436 h 1679203"/>
              <a:gd name="connsiteX381" fmla="*/ 937259 w 1657653"/>
              <a:gd name="connsiteY381" fmla="*/ 1679203 h 1679203"/>
              <a:gd name="connsiteX382" fmla="*/ 755291 w 1657653"/>
              <a:gd name="connsiteY382" fmla="*/ 1679203 h 1679203"/>
              <a:gd name="connsiteX383" fmla="*/ 643119 w 1657653"/>
              <a:gd name="connsiteY383" fmla="*/ 1568436 h 1679203"/>
              <a:gd name="connsiteX384" fmla="*/ 643119 w 1657653"/>
              <a:gd name="connsiteY384" fmla="*/ 1463890 h 1679203"/>
              <a:gd name="connsiteX385" fmla="*/ 570831 w 1657653"/>
              <a:gd name="connsiteY385" fmla="*/ 1415351 h 1679203"/>
              <a:gd name="connsiteX386" fmla="*/ 547150 w 1657653"/>
              <a:gd name="connsiteY386" fmla="*/ 1378014 h 1679203"/>
              <a:gd name="connsiteX387" fmla="*/ 439963 w 1657653"/>
              <a:gd name="connsiteY387" fmla="*/ 1242354 h 1679203"/>
              <a:gd name="connsiteX388" fmla="*/ 390109 w 1657653"/>
              <a:gd name="connsiteY388" fmla="*/ 1165190 h 1679203"/>
              <a:gd name="connsiteX389" fmla="*/ 413790 w 1657653"/>
              <a:gd name="connsiteY389" fmla="*/ 1075579 h 1679203"/>
              <a:gd name="connsiteX390" fmla="*/ 567092 w 1657653"/>
              <a:gd name="connsiteY390" fmla="*/ 1055666 h 1679203"/>
              <a:gd name="connsiteX391" fmla="*/ 604482 w 1657653"/>
              <a:gd name="connsiteY391" fmla="*/ 1083047 h 1679203"/>
              <a:gd name="connsiteX392" fmla="*/ 605729 w 1657653"/>
              <a:gd name="connsiteY392" fmla="*/ 1054421 h 1679203"/>
              <a:gd name="connsiteX393" fmla="*/ 598251 w 1657653"/>
              <a:gd name="connsiteY393" fmla="*/ 1054421 h 1679203"/>
              <a:gd name="connsiteX394" fmla="*/ 542165 w 1657653"/>
              <a:gd name="connsiteY394" fmla="*/ 1030774 h 1679203"/>
              <a:gd name="connsiteX395" fmla="*/ 403819 w 1657653"/>
              <a:gd name="connsiteY395" fmla="*/ 893870 h 1679203"/>
              <a:gd name="connsiteX396" fmla="*/ 130867 w 1657653"/>
              <a:gd name="connsiteY396" fmla="*/ 621306 h 1679203"/>
              <a:gd name="connsiteX397" fmla="*/ 105940 w 1657653"/>
              <a:gd name="connsiteY397" fmla="*/ 505559 h 1679203"/>
              <a:gd name="connsiteX398" fmla="*/ 100955 w 1657653"/>
              <a:gd name="connsiteY398" fmla="*/ 489380 h 1679203"/>
              <a:gd name="connsiteX399" fmla="*/ 32405 w 1657653"/>
              <a:gd name="connsiteY399" fmla="*/ 419683 h 1679203"/>
              <a:gd name="connsiteX400" fmla="*/ 0 w 1657653"/>
              <a:gd name="connsiteY400" fmla="*/ 341274 h 1679203"/>
              <a:gd name="connsiteX401" fmla="*/ 32405 w 1657653"/>
              <a:gd name="connsiteY401" fmla="*/ 262865 h 1679203"/>
              <a:gd name="connsiteX402" fmla="*/ 160780 w 1657653"/>
              <a:gd name="connsiteY402" fmla="*/ 133428 h 1679203"/>
              <a:gd name="connsiteX403" fmla="*/ 239300 w 1657653"/>
              <a:gd name="connsiteY403" fmla="*/ 101069 h 1679203"/>
              <a:gd name="connsiteX404" fmla="*/ 319067 w 1657653"/>
              <a:gd name="connsiteY404" fmla="*/ 133428 h 1679203"/>
              <a:gd name="connsiteX405" fmla="*/ 393848 w 1657653"/>
              <a:gd name="connsiteY405" fmla="*/ 208103 h 1679203"/>
              <a:gd name="connsiteX406" fmla="*/ 478600 w 1657653"/>
              <a:gd name="connsiteY406" fmla="*/ 190679 h 1679203"/>
              <a:gd name="connsiteX407" fmla="*/ 522223 w 1657653"/>
              <a:gd name="connsiteY407" fmla="*/ 200636 h 1679203"/>
              <a:gd name="connsiteX408" fmla="*/ 694220 w 1657653"/>
              <a:gd name="connsiteY408" fmla="*/ 220549 h 1679203"/>
              <a:gd name="connsiteX409" fmla="*/ 783957 w 1657653"/>
              <a:gd name="connsiteY409" fmla="*/ 239218 h 1679203"/>
              <a:gd name="connsiteX410" fmla="*/ 830073 w 1657653"/>
              <a:gd name="connsiteY410" fmla="*/ 320116 h 1679203"/>
              <a:gd name="connsiteX411" fmla="*/ 735350 w 1657653"/>
              <a:gd name="connsiteY411" fmla="*/ 443330 h 1679203"/>
              <a:gd name="connsiteX412" fmla="*/ 690481 w 1657653"/>
              <a:gd name="connsiteY412" fmla="*/ 449553 h 1679203"/>
              <a:gd name="connsiteX413" fmla="*/ 769001 w 1657653"/>
              <a:gd name="connsiteY413" fmla="*/ 529206 h 1679203"/>
              <a:gd name="connsiteX414" fmla="*/ 782711 w 1657653"/>
              <a:gd name="connsiteY414" fmla="*/ 544141 h 1679203"/>
              <a:gd name="connsiteX415" fmla="*/ 863724 w 1657653"/>
              <a:gd name="connsiteY415" fmla="*/ 463243 h 1679203"/>
              <a:gd name="connsiteX416" fmla="*/ 883666 w 1657653"/>
              <a:gd name="connsiteY416" fmla="*/ 443330 h 1679203"/>
              <a:gd name="connsiteX417" fmla="*/ 1137923 w 1657653"/>
              <a:gd name="connsiteY417" fmla="*/ 190679 h 1679203"/>
              <a:gd name="connsiteX418" fmla="*/ 1253833 w 1657653"/>
              <a:gd name="connsiteY418" fmla="*/ 165788 h 1679203"/>
              <a:gd name="connsiteX419" fmla="*/ 1268790 w 1657653"/>
              <a:gd name="connsiteY419" fmla="*/ 160809 h 1679203"/>
              <a:gd name="connsiteX420" fmla="*/ 1337339 w 1657653"/>
              <a:gd name="connsiteY420" fmla="*/ 92357 h 1679203"/>
              <a:gd name="connsiteX421" fmla="*/ 1417106 w 1657653"/>
              <a:gd name="connsiteY421" fmla="*/ 59998 h 1679203"/>
              <a:gd name="connsiteX422" fmla="*/ 649000 w 1657653"/>
              <a:gd name="connsiteY422" fmla="*/ 19774 h 1679203"/>
              <a:gd name="connsiteX423" fmla="*/ 677426 w 1657653"/>
              <a:gd name="connsiteY423" fmla="*/ 35898 h 1679203"/>
              <a:gd name="connsiteX424" fmla="*/ 658887 w 1657653"/>
              <a:gd name="connsiteY424" fmla="*/ 63186 h 1679203"/>
              <a:gd name="connsiteX425" fmla="*/ 564958 w 1657653"/>
              <a:gd name="connsiteY425" fmla="*/ 90474 h 1679203"/>
              <a:gd name="connsiteX426" fmla="*/ 557542 w 1657653"/>
              <a:gd name="connsiteY426" fmla="*/ 91714 h 1679203"/>
              <a:gd name="connsiteX427" fmla="*/ 536532 w 1657653"/>
              <a:gd name="connsiteY427" fmla="*/ 76830 h 1679203"/>
              <a:gd name="connsiteX428" fmla="*/ 550127 w 1657653"/>
              <a:gd name="connsiteY428" fmla="*/ 49542 h 1679203"/>
              <a:gd name="connsiteX429" fmla="*/ 649000 w 1657653"/>
              <a:gd name="connsiteY429" fmla="*/ 19774 h 1679203"/>
              <a:gd name="connsiteX430" fmla="*/ 961008 w 1657653"/>
              <a:gd name="connsiteY430" fmla="*/ 13067 h 1679203"/>
              <a:gd name="connsiteX431" fmla="*/ 1062356 w 1657653"/>
              <a:gd name="connsiteY431" fmla="*/ 38123 h 1679203"/>
              <a:gd name="connsiteX432" fmla="*/ 1077187 w 1657653"/>
              <a:gd name="connsiteY432" fmla="*/ 65684 h 1679203"/>
              <a:gd name="connsiteX433" fmla="*/ 1056176 w 1657653"/>
              <a:gd name="connsiteY433" fmla="*/ 80717 h 1679203"/>
              <a:gd name="connsiteX434" fmla="*/ 1048760 w 1657653"/>
              <a:gd name="connsiteY434" fmla="*/ 80717 h 1679203"/>
              <a:gd name="connsiteX435" fmla="*/ 953592 w 1657653"/>
              <a:gd name="connsiteY435" fmla="*/ 58167 h 1679203"/>
              <a:gd name="connsiteX436" fmla="*/ 935053 w 1657653"/>
              <a:gd name="connsiteY436" fmla="*/ 31859 h 1679203"/>
              <a:gd name="connsiteX437" fmla="*/ 961008 w 1657653"/>
              <a:gd name="connsiteY437" fmla="*/ 13067 h 1679203"/>
              <a:gd name="connsiteX438" fmla="*/ 854370 w 1657653"/>
              <a:gd name="connsiteY438" fmla="*/ 811 h 1679203"/>
              <a:gd name="connsiteX439" fmla="*/ 876433 w 1657653"/>
              <a:gd name="connsiteY439" fmla="*/ 24293 h 1679203"/>
              <a:gd name="connsiteX440" fmla="*/ 853144 w 1657653"/>
              <a:gd name="connsiteY440" fmla="*/ 45303 h 1679203"/>
              <a:gd name="connsiteX441" fmla="*/ 756314 w 1657653"/>
              <a:gd name="connsiteY441" fmla="*/ 47775 h 1679203"/>
              <a:gd name="connsiteX442" fmla="*/ 755088 w 1657653"/>
              <a:gd name="connsiteY442" fmla="*/ 47775 h 1679203"/>
              <a:gd name="connsiteX443" fmla="*/ 731800 w 1657653"/>
              <a:gd name="connsiteY443" fmla="*/ 28000 h 1679203"/>
              <a:gd name="connsiteX444" fmla="*/ 752637 w 1657653"/>
              <a:gd name="connsiteY444" fmla="*/ 2047 h 1679203"/>
              <a:gd name="connsiteX445" fmla="*/ 854370 w 1657653"/>
              <a:gd name="connsiteY445" fmla="*/ 811 h 167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Lst>
            <a:rect l="l" t="t" r="r" b="b"/>
            <a:pathLst>
              <a:path w="1657653" h="1679203">
                <a:moveTo>
                  <a:pt x="506011" y="1498108"/>
                </a:moveTo>
                <a:cubicBezTo>
                  <a:pt x="511317" y="1496124"/>
                  <a:pt x="517380" y="1496124"/>
                  <a:pt x="522837" y="1498566"/>
                </a:cubicBezTo>
                <a:cubicBezTo>
                  <a:pt x="536177" y="1503449"/>
                  <a:pt x="549517" y="1509552"/>
                  <a:pt x="562857" y="1514435"/>
                </a:cubicBezTo>
                <a:cubicBezTo>
                  <a:pt x="574985" y="1518097"/>
                  <a:pt x="581048" y="1531524"/>
                  <a:pt x="576197" y="1543731"/>
                </a:cubicBezTo>
                <a:cubicBezTo>
                  <a:pt x="573772" y="1552276"/>
                  <a:pt x="564070" y="1558380"/>
                  <a:pt x="555581" y="1558380"/>
                </a:cubicBezTo>
                <a:cubicBezTo>
                  <a:pt x="553156" y="1558380"/>
                  <a:pt x="550730" y="1557159"/>
                  <a:pt x="548305" y="1557159"/>
                </a:cubicBezTo>
                <a:cubicBezTo>
                  <a:pt x="533752" y="1551055"/>
                  <a:pt x="519199" y="1544952"/>
                  <a:pt x="504646" y="1538849"/>
                </a:cubicBezTo>
                <a:cubicBezTo>
                  <a:pt x="493732" y="1533966"/>
                  <a:pt x="488881" y="1520538"/>
                  <a:pt x="493732" y="1509552"/>
                </a:cubicBezTo>
                <a:cubicBezTo>
                  <a:pt x="496158" y="1504059"/>
                  <a:pt x="500705" y="1500092"/>
                  <a:pt x="506011" y="1498108"/>
                </a:cubicBezTo>
                <a:close/>
                <a:moveTo>
                  <a:pt x="1166790" y="1487041"/>
                </a:moveTo>
                <a:cubicBezTo>
                  <a:pt x="1172248" y="1488989"/>
                  <a:pt x="1176796" y="1492884"/>
                  <a:pt x="1179221" y="1498278"/>
                </a:cubicBezTo>
                <a:cubicBezTo>
                  <a:pt x="1185284" y="1509064"/>
                  <a:pt x="1180433" y="1522247"/>
                  <a:pt x="1168306" y="1527041"/>
                </a:cubicBezTo>
                <a:cubicBezTo>
                  <a:pt x="1154966" y="1534232"/>
                  <a:pt x="1141626" y="1540225"/>
                  <a:pt x="1127073" y="1546217"/>
                </a:cubicBezTo>
                <a:cubicBezTo>
                  <a:pt x="1124648" y="1546217"/>
                  <a:pt x="1121010" y="1547416"/>
                  <a:pt x="1118584" y="1547416"/>
                </a:cubicBezTo>
                <a:cubicBezTo>
                  <a:pt x="1108882" y="1547416"/>
                  <a:pt x="1101606" y="1542622"/>
                  <a:pt x="1097968" y="1533034"/>
                </a:cubicBezTo>
                <a:cubicBezTo>
                  <a:pt x="1093117" y="1522247"/>
                  <a:pt x="1099181" y="1509064"/>
                  <a:pt x="1110095" y="1504270"/>
                </a:cubicBezTo>
                <a:cubicBezTo>
                  <a:pt x="1123435" y="1499476"/>
                  <a:pt x="1136775" y="1493483"/>
                  <a:pt x="1148902" y="1487491"/>
                </a:cubicBezTo>
                <a:cubicBezTo>
                  <a:pt x="1154966" y="1485094"/>
                  <a:pt x="1161333" y="1485094"/>
                  <a:pt x="1166790" y="1487041"/>
                </a:cubicBezTo>
                <a:close/>
                <a:moveTo>
                  <a:pt x="352714" y="1403659"/>
                </a:moveTo>
                <a:cubicBezTo>
                  <a:pt x="358735" y="1402743"/>
                  <a:pt x="365074" y="1403964"/>
                  <a:pt x="370144" y="1407626"/>
                </a:cubicBezTo>
                <a:cubicBezTo>
                  <a:pt x="394229" y="1425936"/>
                  <a:pt x="419581" y="1441804"/>
                  <a:pt x="446201" y="1456452"/>
                </a:cubicBezTo>
                <a:cubicBezTo>
                  <a:pt x="457610" y="1462556"/>
                  <a:pt x="460145" y="1477204"/>
                  <a:pt x="455075" y="1486969"/>
                </a:cubicBezTo>
                <a:cubicBezTo>
                  <a:pt x="450004" y="1494294"/>
                  <a:pt x="442399" y="1497956"/>
                  <a:pt x="434793" y="1497956"/>
                </a:cubicBezTo>
                <a:cubicBezTo>
                  <a:pt x="430990" y="1497956"/>
                  <a:pt x="427187" y="1497956"/>
                  <a:pt x="423384" y="1495514"/>
                </a:cubicBezTo>
                <a:cubicBezTo>
                  <a:pt x="394229" y="1479645"/>
                  <a:pt x="367609" y="1462556"/>
                  <a:pt x="342256" y="1443025"/>
                </a:cubicBezTo>
                <a:cubicBezTo>
                  <a:pt x="332115" y="1435701"/>
                  <a:pt x="329580" y="1422274"/>
                  <a:pt x="337186" y="1412508"/>
                </a:cubicBezTo>
                <a:cubicBezTo>
                  <a:pt x="340989" y="1407626"/>
                  <a:pt x="346693" y="1404574"/>
                  <a:pt x="352714" y="1403659"/>
                </a:cubicBezTo>
                <a:close/>
                <a:moveTo>
                  <a:pt x="1315751" y="1392061"/>
                </a:moveTo>
                <a:cubicBezTo>
                  <a:pt x="1321536" y="1392671"/>
                  <a:pt x="1327165" y="1395418"/>
                  <a:pt x="1331543" y="1400301"/>
                </a:cubicBezTo>
                <a:cubicBezTo>
                  <a:pt x="1339048" y="1410066"/>
                  <a:pt x="1336546" y="1423493"/>
                  <a:pt x="1327790" y="1432038"/>
                </a:cubicBezTo>
                <a:cubicBezTo>
                  <a:pt x="1302773" y="1450348"/>
                  <a:pt x="1277755" y="1468658"/>
                  <a:pt x="1252738" y="1484527"/>
                </a:cubicBezTo>
                <a:cubicBezTo>
                  <a:pt x="1248985" y="1485747"/>
                  <a:pt x="1243982" y="1486968"/>
                  <a:pt x="1240229" y="1486968"/>
                </a:cubicBezTo>
                <a:cubicBezTo>
                  <a:pt x="1232724" y="1486968"/>
                  <a:pt x="1225219" y="1483306"/>
                  <a:pt x="1221466" y="1477203"/>
                </a:cubicBezTo>
                <a:cubicBezTo>
                  <a:pt x="1213961" y="1466217"/>
                  <a:pt x="1216463" y="1451569"/>
                  <a:pt x="1228971" y="1445465"/>
                </a:cubicBezTo>
                <a:cubicBezTo>
                  <a:pt x="1252738" y="1430817"/>
                  <a:pt x="1276505" y="1414949"/>
                  <a:pt x="1299020" y="1396639"/>
                </a:cubicBezTo>
                <a:cubicBezTo>
                  <a:pt x="1304023" y="1392977"/>
                  <a:pt x="1309965" y="1391451"/>
                  <a:pt x="1315751" y="1392061"/>
                </a:cubicBezTo>
                <a:close/>
                <a:moveTo>
                  <a:pt x="225802" y="1276725"/>
                </a:moveTo>
                <a:cubicBezTo>
                  <a:pt x="231601" y="1277338"/>
                  <a:pt x="237244" y="1280099"/>
                  <a:pt x="241632" y="1285008"/>
                </a:cubicBezTo>
                <a:cubicBezTo>
                  <a:pt x="260440" y="1307096"/>
                  <a:pt x="280502" y="1329185"/>
                  <a:pt x="303071" y="1350046"/>
                </a:cubicBezTo>
                <a:cubicBezTo>
                  <a:pt x="311848" y="1358636"/>
                  <a:pt x="311848" y="1373362"/>
                  <a:pt x="303071" y="1381952"/>
                </a:cubicBezTo>
                <a:cubicBezTo>
                  <a:pt x="299310" y="1386860"/>
                  <a:pt x="293040" y="1388088"/>
                  <a:pt x="286771" y="1388088"/>
                </a:cubicBezTo>
                <a:cubicBezTo>
                  <a:pt x="280502" y="1388088"/>
                  <a:pt x="275486" y="1386860"/>
                  <a:pt x="270471" y="1381952"/>
                </a:cubicBezTo>
                <a:cubicBezTo>
                  <a:pt x="247901" y="1361091"/>
                  <a:pt x="226586" y="1337775"/>
                  <a:pt x="206524" y="1313232"/>
                </a:cubicBezTo>
                <a:cubicBezTo>
                  <a:pt x="197747" y="1303415"/>
                  <a:pt x="199001" y="1289917"/>
                  <a:pt x="209032" y="1281327"/>
                </a:cubicBezTo>
                <a:cubicBezTo>
                  <a:pt x="214048" y="1277645"/>
                  <a:pt x="220003" y="1276111"/>
                  <a:pt x="225802" y="1276725"/>
                </a:cubicBezTo>
                <a:close/>
                <a:moveTo>
                  <a:pt x="1431676" y="1271258"/>
                </a:moveTo>
                <a:cubicBezTo>
                  <a:pt x="1437385" y="1270638"/>
                  <a:pt x="1443249" y="1272188"/>
                  <a:pt x="1447569" y="1275909"/>
                </a:cubicBezTo>
                <a:cubicBezTo>
                  <a:pt x="1457444" y="1283351"/>
                  <a:pt x="1459913" y="1298236"/>
                  <a:pt x="1452506" y="1308159"/>
                </a:cubicBezTo>
                <a:cubicBezTo>
                  <a:pt x="1432756" y="1331726"/>
                  <a:pt x="1413006" y="1354053"/>
                  <a:pt x="1390787" y="1375139"/>
                </a:cubicBezTo>
                <a:cubicBezTo>
                  <a:pt x="1387083" y="1380101"/>
                  <a:pt x="1380911" y="1382581"/>
                  <a:pt x="1375974" y="1382581"/>
                </a:cubicBezTo>
                <a:cubicBezTo>
                  <a:pt x="1369802" y="1382581"/>
                  <a:pt x="1363630" y="1380101"/>
                  <a:pt x="1358692" y="1375139"/>
                </a:cubicBezTo>
                <a:cubicBezTo>
                  <a:pt x="1351286" y="1366456"/>
                  <a:pt x="1351286" y="1352812"/>
                  <a:pt x="1358692" y="1342889"/>
                </a:cubicBezTo>
                <a:cubicBezTo>
                  <a:pt x="1379677" y="1323043"/>
                  <a:pt x="1398193" y="1300717"/>
                  <a:pt x="1416709" y="1279630"/>
                </a:cubicBezTo>
                <a:cubicBezTo>
                  <a:pt x="1420412" y="1274669"/>
                  <a:pt x="1425967" y="1271878"/>
                  <a:pt x="1431676" y="1271258"/>
                </a:cubicBezTo>
                <a:close/>
                <a:moveTo>
                  <a:pt x="132353" y="1124276"/>
                </a:moveTo>
                <a:cubicBezTo>
                  <a:pt x="137985" y="1126177"/>
                  <a:pt x="142678" y="1130297"/>
                  <a:pt x="145181" y="1136635"/>
                </a:cubicBezTo>
                <a:cubicBezTo>
                  <a:pt x="157697" y="1163255"/>
                  <a:pt x="173967" y="1189875"/>
                  <a:pt x="190238" y="1215228"/>
                </a:cubicBezTo>
                <a:cubicBezTo>
                  <a:pt x="196495" y="1225369"/>
                  <a:pt x="192741" y="1240580"/>
                  <a:pt x="182728" y="1248186"/>
                </a:cubicBezTo>
                <a:cubicBezTo>
                  <a:pt x="178973" y="1249454"/>
                  <a:pt x="173967" y="1250721"/>
                  <a:pt x="170212" y="1250721"/>
                </a:cubicBezTo>
                <a:cubicBezTo>
                  <a:pt x="162703" y="1250721"/>
                  <a:pt x="155194" y="1248186"/>
                  <a:pt x="150187" y="1240580"/>
                </a:cubicBezTo>
                <a:cubicBezTo>
                  <a:pt x="133917" y="1213960"/>
                  <a:pt x="117647" y="1184805"/>
                  <a:pt x="103879" y="1155649"/>
                </a:cubicBezTo>
                <a:cubicBezTo>
                  <a:pt x="98873" y="1144241"/>
                  <a:pt x="102628" y="1130297"/>
                  <a:pt x="113892" y="1125226"/>
                </a:cubicBezTo>
                <a:cubicBezTo>
                  <a:pt x="120150" y="1122691"/>
                  <a:pt x="126721" y="1122374"/>
                  <a:pt x="132353" y="1124276"/>
                </a:cubicBezTo>
                <a:close/>
                <a:moveTo>
                  <a:pt x="1520876" y="1119109"/>
                </a:moveTo>
                <a:cubicBezTo>
                  <a:pt x="1526333" y="1117116"/>
                  <a:pt x="1532700" y="1117116"/>
                  <a:pt x="1538764" y="1119569"/>
                </a:cubicBezTo>
                <a:cubicBezTo>
                  <a:pt x="1549679" y="1125702"/>
                  <a:pt x="1553317" y="1137969"/>
                  <a:pt x="1548466" y="1150235"/>
                </a:cubicBezTo>
                <a:cubicBezTo>
                  <a:pt x="1536339" y="1177220"/>
                  <a:pt x="1520573" y="1202979"/>
                  <a:pt x="1506019" y="1228739"/>
                </a:cubicBezTo>
                <a:cubicBezTo>
                  <a:pt x="1502381" y="1236098"/>
                  <a:pt x="1495104" y="1239778"/>
                  <a:pt x="1486615" y="1239778"/>
                </a:cubicBezTo>
                <a:cubicBezTo>
                  <a:pt x="1482977" y="1239778"/>
                  <a:pt x="1479338" y="1237325"/>
                  <a:pt x="1475700" y="1236098"/>
                </a:cubicBezTo>
                <a:cubicBezTo>
                  <a:pt x="1464785" y="1228739"/>
                  <a:pt x="1461147" y="1215246"/>
                  <a:pt x="1468424" y="1205433"/>
                </a:cubicBezTo>
                <a:cubicBezTo>
                  <a:pt x="1482977" y="1180900"/>
                  <a:pt x="1496317" y="1156368"/>
                  <a:pt x="1508445" y="1130609"/>
                </a:cubicBezTo>
                <a:cubicBezTo>
                  <a:pt x="1510871" y="1125089"/>
                  <a:pt x="1515418" y="1121102"/>
                  <a:pt x="1520876" y="1119109"/>
                </a:cubicBezTo>
                <a:close/>
                <a:moveTo>
                  <a:pt x="1593521" y="953532"/>
                </a:moveTo>
                <a:cubicBezTo>
                  <a:pt x="1606128" y="955973"/>
                  <a:pt x="1613692" y="968180"/>
                  <a:pt x="1611171" y="980387"/>
                </a:cubicBezTo>
                <a:cubicBezTo>
                  <a:pt x="1604867" y="1008462"/>
                  <a:pt x="1596043" y="1037758"/>
                  <a:pt x="1585957" y="1065834"/>
                </a:cubicBezTo>
                <a:cubicBezTo>
                  <a:pt x="1582175" y="1075599"/>
                  <a:pt x="1573350" y="1080482"/>
                  <a:pt x="1564525" y="1080482"/>
                </a:cubicBezTo>
                <a:cubicBezTo>
                  <a:pt x="1562004" y="1080482"/>
                  <a:pt x="1559483" y="1080482"/>
                  <a:pt x="1555701" y="1080482"/>
                </a:cubicBezTo>
                <a:cubicBezTo>
                  <a:pt x="1544354" y="1075599"/>
                  <a:pt x="1538051" y="1063393"/>
                  <a:pt x="1541833" y="1051186"/>
                </a:cubicBezTo>
                <a:cubicBezTo>
                  <a:pt x="1551919" y="1024331"/>
                  <a:pt x="1559483" y="997476"/>
                  <a:pt x="1565786" y="970621"/>
                </a:cubicBezTo>
                <a:cubicBezTo>
                  <a:pt x="1568308" y="958414"/>
                  <a:pt x="1580914" y="949870"/>
                  <a:pt x="1593521" y="953532"/>
                </a:cubicBezTo>
                <a:close/>
                <a:moveTo>
                  <a:pt x="58624" y="946876"/>
                </a:moveTo>
                <a:cubicBezTo>
                  <a:pt x="71231" y="944379"/>
                  <a:pt x="83838" y="951869"/>
                  <a:pt x="86359" y="964353"/>
                </a:cubicBezTo>
                <a:cubicBezTo>
                  <a:pt x="92663" y="994315"/>
                  <a:pt x="100227" y="1023029"/>
                  <a:pt x="111573" y="1050494"/>
                </a:cubicBezTo>
                <a:cubicBezTo>
                  <a:pt x="114094" y="1062978"/>
                  <a:pt x="109052" y="1075462"/>
                  <a:pt x="96445" y="1080455"/>
                </a:cubicBezTo>
                <a:cubicBezTo>
                  <a:pt x="93923" y="1080455"/>
                  <a:pt x="91402" y="1080455"/>
                  <a:pt x="88881" y="1080455"/>
                </a:cubicBezTo>
                <a:cubicBezTo>
                  <a:pt x="78795" y="1080455"/>
                  <a:pt x="71231" y="1075462"/>
                  <a:pt x="67449" y="1065474"/>
                </a:cubicBezTo>
                <a:cubicBezTo>
                  <a:pt x="57363" y="1035513"/>
                  <a:pt x="47278" y="1005551"/>
                  <a:pt x="40974" y="974341"/>
                </a:cubicBezTo>
                <a:cubicBezTo>
                  <a:pt x="38453" y="961856"/>
                  <a:pt x="46017" y="949372"/>
                  <a:pt x="58624" y="946876"/>
                </a:cubicBezTo>
                <a:close/>
                <a:moveTo>
                  <a:pt x="1583043" y="796064"/>
                </a:moveTo>
                <a:lnTo>
                  <a:pt x="1630126" y="796064"/>
                </a:lnTo>
                <a:lnTo>
                  <a:pt x="1630126" y="802167"/>
                </a:lnTo>
                <a:cubicBezTo>
                  <a:pt x="1630126" y="829022"/>
                  <a:pt x="1628818" y="858318"/>
                  <a:pt x="1626203" y="885173"/>
                </a:cubicBezTo>
                <a:cubicBezTo>
                  <a:pt x="1624895" y="897380"/>
                  <a:pt x="1614432" y="904704"/>
                  <a:pt x="1602661" y="904704"/>
                </a:cubicBezTo>
                <a:cubicBezTo>
                  <a:pt x="1601353" y="904704"/>
                  <a:pt x="1600045" y="904704"/>
                  <a:pt x="1600045" y="904704"/>
                </a:cubicBezTo>
                <a:cubicBezTo>
                  <a:pt x="1585659" y="904704"/>
                  <a:pt x="1576504" y="892497"/>
                  <a:pt x="1577812" y="880291"/>
                </a:cubicBezTo>
                <a:cubicBezTo>
                  <a:pt x="1580428" y="854656"/>
                  <a:pt x="1583043" y="827801"/>
                  <a:pt x="1583043" y="802167"/>
                </a:cubicBezTo>
                <a:close/>
                <a:moveTo>
                  <a:pt x="44880" y="763107"/>
                </a:moveTo>
                <a:cubicBezTo>
                  <a:pt x="56939" y="764333"/>
                  <a:pt x="66586" y="774142"/>
                  <a:pt x="66586" y="786403"/>
                </a:cubicBezTo>
                <a:cubicBezTo>
                  <a:pt x="66586" y="791308"/>
                  <a:pt x="66586" y="796212"/>
                  <a:pt x="66586" y="801117"/>
                </a:cubicBezTo>
                <a:cubicBezTo>
                  <a:pt x="66586" y="825640"/>
                  <a:pt x="67791" y="850162"/>
                  <a:pt x="70203" y="874685"/>
                </a:cubicBezTo>
                <a:cubicBezTo>
                  <a:pt x="70203" y="886946"/>
                  <a:pt x="61762" y="897981"/>
                  <a:pt x="49704" y="899208"/>
                </a:cubicBezTo>
                <a:lnTo>
                  <a:pt x="48498" y="899208"/>
                </a:lnTo>
                <a:cubicBezTo>
                  <a:pt x="36439" y="899208"/>
                  <a:pt x="26792" y="890625"/>
                  <a:pt x="25587" y="878363"/>
                </a:cubicBezTo>
                <a:cubicBezTo>
                  <a:pt x="23175" y="853841"/>
                  <a:pt x="21969" y="826866"/>
                  <a:pt x="21969" y="801117"/>
                </a:cubicBezTo>
                <a:cubicBezTo>
                  <a:pt x="21969" y="796212"/>
                  <a:pt x="21969" y="791308"/>
                  <a:pt x="21969" y="786403"/>
                </a:cubicBezTo>
                <a:cubicBezTo>
                  <a:pt x="21969" y="772916"/>
                  <a:pt x="32822" y="763107"/>
                  <a:pt x="44880" y="763107"/>
                </a:cubicBezTo>
                <a:close/>
                <a:moveTo>
                  <a:pt x="1591310" y="639228"/>
                </a:moveTo>
                <a:cubicBezTo>
                  <a:pt x="1603252" y="636771"/>
                  <a:pt x="1613999" y="645372"/>
                  <a:pt x="1616387" y="657658"/>
                </a:cubicBezTo>
                <a:cubicBezTo>
                  <a:pt x="1618775" y="672403"/>
                  <a:pt x="1621163" y="688375"/>
                  <a:pt x="1623552" y="704348"/>
                </a:cubicBezTo>
                <a:cubicBezTo>
                  <a:pt x="1624746" y="715407"/>
                  <a:pt x="1616387" y="727693"/>
                  <a:pt x="1603252" y="728922"/>
                </a:cubicBezTo>
                <a:cubicBezTo>
                  <a:pt x="1603252" y="728922"/>
                  <a:pt x="1602057" y="728922"/>
                  <a:pt x="1600863" y="728922"/>
                </a:cubicBezTo>
                <a:cubicBezTo>
                  <a:pt x="1590116" y="728922"/>
                  <a:pt x="1580563" y="720321"/>
                  <a:pt x="1579369" y="709263"/>
                </a:cubicBezTo>
                <a:cubicBezTo>
                  <a:pt x="1578175" y="694519"/>
                  <a:pt x="1575787" y="679775"/>
                  <a:pt x="1573398" y="665030"/>
                </a:cubicBezTo>
                <a:cubicBezTo>
                  <a:pt x="1571010" y="653972"/>
                  <a:pt x="1579369" y="641685"/>
                  <a:pt x="1591310" y="639228"/>
                </a:cubicBezTo>
                <a:close/>
                <a:moveTo>
                  <a:pt x="66031" y="628241"/>
                </a:moveTo>
                <a:cubicBezTo>
                  <a:pt x="78886" y="630698"/>
                  <a:pt x="86599" y="642985"/>
                  <a:pt x="85314" y="654043"/>
                </a:cubicBezTo>
                <a:cubicBezTo>
                  <a:pt x="81457" y="668788"/>
                  <a:pt x="78886" y="683532"/>
                  <a:pt x="76315" y="698276"/>
                </a:cubicBezTo>
                <a:cubicBezTo>
                  <a:pt x="75029" y="709334"/>
                  <a:pt x="64745" y="717935"/>
                  <a:pt x="53175" y="717935"/>
                </a:cubicBezTo>
                <a:cubicBezTo>
                  <a:pt x="51890" y="717935"/>
                  <a:pt x="51890" y="717935"/>
                  <a:pt x="50604" y="717935"/>
                </a:cubicBezTo>
                <a:cubicBezTo>
                  <a:pt x="37748" y="715478"/>
                  <a:pt x="27464" y="704420"/>
                  <a:pt x="30035" y="692133"/>
                </a:cubicBezTo>
                <a:cubicBezTo>
                  <a:pt x="32606" y="676160"/>
                  <a:pt x="35177" y="661416"/>
                  <a:pt x="37748" y="646671"/>
                </a:cubicBezTo>
                <a:cubicBezTo>
                  <a:pt x="40320" y="633156"/>
                  <a:pt x="53175" y="625784"/>
                  <a:pt x="66031" y="628241"/>
                </a:cubicBezTo>
                <a:close/>
                <a:moveTo>
                  <a:pt x="800160" y="592680"/>
                </a:moveTo>
                <a:cubicBezTo>
                  <a:pt x="798914" y="592680"/>
                  <a:pt x="796421" y="592680"/>
                  <a:pt x="793928" y="593925"/>
                </a:cubicBezTo>
                <a:cubicBezTo>
                  <a:pt x="778972" y="598903"/>
                  <a:pt x="769001" y="611349"/>
                  <a:pt x="769001" y="627529"/>
                </a:cubicBezTo>
                <a:lnTo>
                  <a:pt x="769001" y="724606"/>
                </a:lnTo>
                <a:lnTo>
                  <a:pt x="769001" y="998415"/>
                </a:lnTo>
                <a:cubicBezTo>
                  <a:pt x="769001" y="1010861"/>
                  <a:pt x="759030" y="1022062"/>
                  <a:pt x="746567" y="1022062"/>
                </a:cubicBezTo>
                <a:cubicBezTo>
                  <a:pt x="734103" y="1022062"/>
                  <a:pt x="722886" y="1010861"/>
                  <a:pt x="722886" y="998415"/>
                </a:cubicBezTo>
                <a:lnTo>
                  <a:pt x="722886" y="724606"/>
                </a:lnTo>
                <a:cubicBezTo>
                  <a:pt x="722886" y="719628"/>
                  <a:pt x="721640" y="713405"/>
                  <a:pt x="720393" y="709671"/>
                </a:cubicBezTo>
                <a:cubicBezTo>
                  <a:pt x="720393" y="709671"/>
                  <a:pt x="720393" y="709671"/>
                  <a:pt x="719147" y="709671"/>
                </a:cubicBezTo>
                <a:cubicBezTo>
                  <a:pt x="715408" y="702204"/>
                  <a:pt x="709176" y="695981"/>
                  <a:pt x="702944" y="692247"/>
                </a:cubicBezTo>
                <a:cubicBezTo>
                  <a:pt x="696713" y="689758"/>
                  <a:pt x="690481" y="688513"/>
                  <a:pt x="685495" y="688513"/>
                </a:cubicBezTo>
                <a:cubicBezTo>
                  <a:pt x="685495" y="688513"/>
                  <a:pt x="684249" y="689758"/>
                  <a:pt x="683003" y="689758"/>
                </a:cubicBezTo>
                <a:cubicBezTo>
                  <a:pt x="680510" y="689758"/>
                  <a:pt x="679264" y="689758"/>
                  <a:pt x="676771" y="691003"/>
                </a:cubicBezTo>
                <a:lnTo>
                  <a:pt x="675525" y="691003"/>
                </a:lnTo>
                <a:cubicBezTo>
                  <a:pt x="666800" y="693492"/>
                  <a:pt x="660568" y="699715"/>
                  <a:pt x="656829" y="707182"/>
                </a:cubicBezTo>
                <a:lnTo>
                  <a:pt x="655583" y="707182"/>
                </a:lnTo>
                <a:cubicBezTo>
                  <a:pt x="655583" y="709671"/>
                  <a:pt x="654337" y="712160"/>
                  <a:pt x="653090" y="714650"/>
                </a:cubicBezTo>
                <a:cubicBezTo>
                  <a:pt x="653090" y="715894"/>
                  <a:pt x="653090" y="715894"/>
                  <a:pt x="653090" y="715894"/>
                </a:cubicBezTo>
                <a:cubicBezTo>
                  <a:pt x="651844" y="719628"/>
                  <a:pt x="650597" y="722117"/>
                  <a:pt x="650597" y="724606"/>
                </a:cubicBezTo>
                <a:lnTo>
                  <a:pt x="650597" y="744520"/>
                </a:lnTo>
                <a:lnTo>
                  <a:pt x="650597" y="753232"/>
                </a:lnTo>
                <a:lnTo>
                  <a:pt x="650597" y="974768"/>
                </a:lnTo>
                <a:lnTo>
                  <a:pt x="650597" y="998415"/>
                </a:lnTo>
                <a:cubicBezTo>
                  <a:pt x="650597" y="999660"/>
                  <a:pt x="650597" y="999660"/>
                  <a:pt x="650597" y="1000904"/>
                </a:cubicBezTo>
                <a:lnTo>
                  <a:pt x="650597" y="1109183"/>
                </a:lnTo>
                <a:cubicBezTo>
                  <a:pt x="650597" y="1122874"/>
                  <a:pt x="643119" y="1134075"/>
                  <a:pt x="630656" y="1139053"/>
                </a:cubicBezTo>
                <a:cubicBezTo>
                  <a:pt x="618192" y="1145276"/>
                  <a:pt x="604482" y="1142787"/>
                  <a:pt x="594511" y="1134075"/>
                </a:cubicBezTo>
                <a:cubicBezTo>
                  <a:pt x="577063" y="1117895"/>
                  <a:pt x="558367" y="1104205"/>
                  <a:pt x="542165" y="1093004"/>
                </a:cubicBezTo>
                <a:cubicBezTo>
                  <a:pt x="512252" y="1073090"/>
                  <a:pt x="471122" y="1078069"/>
                  <a:pt x="449934" y="1105449"/>
                </a:cubicBezTo>
                <a:cubicBezTo>
                  <a:pt x="437471" y="1120384"/>
                  <a:pt x="432485" y="1137809"/>
                  <a:pt x="434978" y="1158967"/>
                </a:cubicBezTo>
                <a:cubicBezTo>
                  <a:pt x="438717" y="1176391"/>
                  <a:pt x="449934" y="1193815"/>
                  <a:pt x="464891" y="1203772"/>
                </a:cubicBezTo>
                <a:cubicBezTo>
                  <a:pt x="520977" y="1241109"/>
                  <a:pt x="560860" y="1309561"/>
                  <a:pt x="587033" y="1354366"/>
                </a:cubicBezTo>
                <a:cubicBezTo>
                  <a:pt x="594511" y="1369301"/>
                  <a:pt x="601990" y="1381747"/>
                  <a:pt x="608221" y="1389215"/>
                </a:cubicBezTo>
                <a:cubicBezTo>
                  <a:pt x="618192" y="1404150"/>
                  <a:pt x="636888" y="1415351"/>
                  <a:pt x="655583" y="1419085"/>
                </a:cubicBezTo>
                <a:cubicBezTo>
                  <a:pt x="674278" y="1422819"/>
                  <a:pt x="687988" y="1440243"/>
                  <a:pt x="689235" y="1460156"/>
                </a:cubicBezTo>
                <a:lnTo>
                  <a:pt x="689235" y="1481314"/>
                </a:lnTo>
                <a:lnTo>
                  <a:pt x="689235" y="1568436"/>
                </a:lnTo>
                <a:cubicBezTo>
                  <a:pt x="689235" y="1604528"/>
                  <a:pt x="719147" y="1634398"/>
                  <a:pt x="755291" y="1634398"/>
                </a:cubicBezTo>
                <a:lnTo>
                  <a:pt x="937259" y="1634398"/>
                </a:lnTo>
                <a:cubicBezTo>
                  <a:pt x="974650" y="1634398"/>
                  <a:pt x="1003316" y="1604528"/>
                  <a:pt x="1003316" y="1568436"/>
                </a:cubicBezTo>
                <a:lnTo>
                  <a:pt x="1003316" y="1471357"/>
                </a:lnTo>
                <a:cubicBezTo>
                  <a:pt x="1003316" y="1446466"/>
                  <a:pt x="1015780" y="1424063"/>
                  <a:pt x="1038214" y="1415351"/>
                </a:cubicBezTo>
                <a:cubicBezTo>
                  <a:pt x="1059402" y="1404150"/>
                  <a:pt x="1075605" y="1379258"/>
                  <a:pt x="1075605" y="1356856"/>
                </a:cubicBezTo>
                <a:lnTo>
                  <a:pt x="1075605" y="998415"/>
                </a:lnTo>
                <a:lnTo>
                  <a:pt x="1075605" y="979746"/>
                </a:lnTo>
                <a:lnTo>
                  <a:pt x="1075605" y="971034"/>
                </a:lnTo>
                <a:lnTo>
                  <a:pt x="1075605" y="776879"/>
                </a:lnTo>
                <a:cubicBezTo>
                  <a:pt x="1075605" y="775634"/>
                  <a:pt x="1075605" y="774390"/>
                  <a:pt x="1075605" y="771901"/>
                </a:cubicBezTo>
                <a:cubicBezTo>
                  <a:pt x="1074358" y="770656"/>
                  <a:pt x="1074358" y="769411"/>
                  <a:pt x="1074358" y="768167"/>
                </a:cubicBezTo>
                <a:cubicBezTo>
                  <a:pt x="1071866" y="760699"/>
                  <a:pt x="1066880" y="753232"/>
                  <a:pt x="1060648" y="749498"/>
                </a:cubicBezTo>
                <a:cubicBezTo>
                  <a:pt x="1060648" y="747009"/>
                  <a:pt x="1059402" y="747009"/>
                  <a:pt x="1058156" y="745764"/>
                </a:cubicBezTo>
                <a:cubicBezTo>
                  <a:pt x="1056909" y="745764"/>
                  <a:pt x="1056909" y="745764"/>
                  <a:pt x="1055663" y="744520"/>
                </a:cubicBezTo>
                <a:cubicBezTo>
                  <a:pt x="1054417" y="744520"/>
                  <a:pt x="1053170" y="744520"/>
                  <a:pt x="1051924" y="743275"/>
                </a:cubicBezTo>
                <a:cubicBezTo>
                  <a:pt x="1051924" y="743275"/>
                  <a:pt x="1050678" y="743275"/>
                  <a:pt x="1049431" y="743275"/>
                </a:cubicBezTo>
                <a:cubicBezTo>
                  <a:pt x="1048185" y="743275"/>
                  <a:pt x="1046939" y="742031"/>
                  <a:pt x="1046939" y="742031"/>
                </a:cubicBezTo>
                <a:cubicBezTo>
                  <a:pt x="1044446" y="742031"/>
                  <a:pt x="1041953" y="742031"/>
                  <a:pt x="1039460" y="742031"/>
                </a:cubicBezTo>
                <a:cubicBezTo>
                  <a:pt x="1020765" y="742031"/>
                  <a:pt x="1004562" y="756966"/>
                  <a:pt x="1004562" y="776879"/>
                </a:cubicBezTo>
                <a:lnTo>
                  <a:pt x="1004562" y="998415"/>
                </a:lnTo>
                <a:cubicBezTo>
                  <a:pt x="1004562" y="1010861"/>
                  <a:pt x="994592" y="1022062"/>
                  <a:pt x="980882" y="1022062"/>
                </a:cubicBezTo>
                <a:cubicBezTo>
                  <a:pt x="968418" y="1022062"/>
                  <a:pt x="958447" y="1010861"/>
                  <a:pt x="958447" y="998415"/>
                </a:cubicBezTo>
                <a:lnTo>
                  <a:pt x="958447" y="776879"/>
                </a:lnTo>
                <a:lnTo>
                  <a:pt x="958447" y="765678"/>
                </a:lnTo>
                <a:lnTo>
                  <a:pt x="958447" y="700959"/>
                </a:lnTo>
                <a:lnTo>
                  <a:pt x="958447" y="658643"/>
                </a:lnTo>
                <a:cubicBezTo>
                  <a:pt x="958447" y="657399"/>
                  <a:pt x="958447" y="654910"/>
                  <a:pt x="957201" y="652420"/>
                </a:cubicBezTo>
                <a:cubicBezTo>
                  <a:pt x="957201" y="651176"/>
                  <a:pt x="957201" y="649931"/>
                  <a:pt x="957201" y="648687"/>
                </a:cubicBezTo>
                <a:cubicBezTo>
                  <a:pt x="955955" y="647442"/>
                  <a:pt x="955955" y="646197"/>
                  <a:pt x="954708" y="644953"/>
                </a:cubicBezTo>
                <a:cubicBezTo>
                  <a:pt x="954708" y="643708"/>
                  <a:pt x="954708" y="643708"/>
                  <a:pt x="953462" y="641219"/>
                </a:cubicBezTo>
                <a:cubicBezTo>
                  <a:pt x="953462" y="641219"/>
                  <a:pt x="953462" y="639975"/>
                  <a:pt x="952215" y="638730"/>
                </a:cubicBezTo>
                <a:cubicBezTo>
                  <a:pt x="950969" y="637485"/>
                  <a:pt x="949723" y="636241"/>
                  <a:pt x="949723" y="634996"/>
                </a:cubicBezTo>
                <a:cubicBezTo>
                  <a:pt x="948476" y="634996"/>
                  <a:pt x="948476" y="634996"/>
                  <a:pt x="948476" y="633752"/>
                </a:cubicBezTo>
                <a:cubicBezTo>
                  <a:pt x="942245" y="627529"/>
                  <a:pt x="933520" y="623795"/>
                  <a:pt x="923549" y="622550"/>
                </a:cubicBezTo>
                <a:lnTo>
                  <a:pt x="922303" y="622550"/>
                </a:lnTo>
                <a:cubicBezTo>
                  <a:pt x="919810" y="622550"/>
                  <a:pt x="919810" y="622550"/>
                  <a:pt x="917318" y="622550"/>
                </a:cubicBezTo>
                <a:cubicBezTo>
                  <a:pt x="917318" y="622550"/>
                  <a:pt x="916071" y="623795"/>
                  <a:pt x="914825" y="623795"/>
                </a:cubicBezTo>
                <a:cubicBezTo>
                  <a:pt x="913579" y="623795"/>
                  <a:pt x="912332" y="625039"/>
                  <a:pt x="911086" y="625039"/>
                </a:cubicBezTo>
                <a:cubicBezTo>
                  <a:pt x="909839" y="625039"/>
                  <a:pt x="909839" y="625039"/>
                  <a:pt x="908593" y="626284"/>
                </a:cubicBezTo>
                <a:cubicBezTo>
                  <a:pt x="907347" y="626284"/>
                  <a:pt x="906100" y="627529"/>
                  <a:pt x="904854" y="627529"/>
                </a:cubicBezTo>
                <a:cubicBezTo>
                  <a:pt x="903608" y="628773"/>
                  <a:pt x="902361" y="628773"/>
                  <a:pt x="902361" y="628773"/>
                </a:cubicBezTo>
                <a:cubicBezTo>
                  <a:pt x="901115" y="630018"/>
                  <a:pt x="901115" y="631262"/>
                  <a:pt x="898622" y="631262"/>
                </a:cubicBezTo>
                <a:cubicBezTo>
                  <a:pt x="898622" y="632507"/>
                  <a:pt x="897376" y="633752"/>
                  <a:pt x="896129" y="633752"/>
                </a:cubicBezTo>
                <a:cubicBezTo>
                  <a:pt x="896129" y="634996"/>
                  <a:pt x="894883" y="636241"/>
                  <a:pt x="894883" y="637485"/>
                </a:cubicBezTo>
                <a:cubicBezTo>
                  <a:pt x="893637" y="637485"/>
                  <a:pt x="892390" y="638730"/>
                  <a:pt x="892390" y="638730"/>
                </a:cubicBezTo>
                <a:cubicBezTo>
                  <a:pt x="892390" y="639975"/>
                  <a:pt x="891144" y="641219"/>
                  <a:pt x="889898" y="643708"/>
                </a:cubicBezTo>
                <a:lnTo>
                  <a:pt x="889898" y="644953"/>
                </a:lnTo>
                <a:cubicBezTo>
                  <a:pt x="888651" y="647442"/>
                  <a:pt x="888651" y="648687"/>
                  <a:pt x="887405" y="649931"/>
                </a:cubicBezTo>
                <a:cubicBezTo>
                  <a:pt x="887405" y="651176"/>
                  <a:pt x="887405" y="651176"/>
                  <a:pt x="887405" y="651176"/>
                </a:cubicBezTo>
                <a:cubicBezTo>
                  <a:pt x="886159" y="653665"/>
                  <a:pt x="886159" y="657399"/>
                  <a:pt x="886159" y="658643"/>
                </a:cubicBezTo>
                <a:lnTo>
                  <a:pt x="886159" y="998415"/>
                </a:lnTo>
                <a:cubicBezTo>
                  <a:pt x="886159" y="1010861"/>
                  <a:pt x="876188" y="1022062"/>
                  <a:pt x="863724" y="1022062"/>
                </a:cubicBezTo>
                <a:cubicBezTo>
                  <a:pt x="851261" y="1022062"/>
                  <a:pt x="841290" y="1010861"/>
                  <a:pt x="841290" y="998415"/>
                </a:cubicBezTo>
                <a:lnTo>
                  <a:pt x="841290" y="658643"/>
                </a:lnTo>
                <a:lnTo>
                  <a:pt x="841290" y="627529"/>
                </a:lnTo>
                <a:cubicBezTo>
                  <a:pt x="841290" y="607615"/>
                  <a:pt x="825087" y="592680"/>
                  <a:pt x="805146" y="592680"/>
                </a:cubicBezTo>
                <a:cubicBezTo>
                  <a:pt x="802653" y="592680"/>
                  <a:pt x="801407" y="592680"/>
                  <a:pt x="800160" y="592680"/>
                </a:cubicBezTo>
                <a:close/>
                <a:moveTo>
                  <a:pt x="239300" y="147119"/>
                </a:moveTo>
                <a:cubicBezTo>
                  <a:pt x="221851" y="147119"/>
                  <a:pt x="205649" y="153342"/>
                  <a:pt x="193185" y="165788"/>
                </a:cubicBezTo>
                <a:lnTo>
                  <a:pt x="64810" y="295224"/>
                </a:lnTo>
                <a:cubicBezTo>
                  <a:pt x="52347" y="307670"/>
                  <a:pt x="44869" y="323850"/>
                  <a:pt x="44869" y="341274"/>
                </a:cubicBezTo>
                <a:cubicBezTo>
                  <a:pt x="44869" y="358698"/>
                  <a:pt x="52347" y="374878"/>
                  <a:pt x="64810" y="387324"/>
                </a:cubicBezTo>
                <a:lnTo>
                  <a:pt x="133360" y="457020"/>
                </a:lnTo>
                <a:cubicBezTo>
                  <a:pt x="150809" y="473200"/>
                  <a:pt x="157041" y="498092"/>
                  <a:pt x="149563" y="520494"/>
                </a:cubicBezTo>
                <a:cubicBezTo>
                  <a:pt x="140838" y="544141"/>
                  <a:pt x="147070" y="571522"/>
                  <a:pt x="163273" y="587702"/>
                </a:cubicBezTo>
                <a:lnTo>
                  <a:pt x="416283" y="841597"/>
                </a:lnTo>
                <a:lnTo>
                  <a:pt x="573323" y="998415"/>
                </a:lnTo>
                <a:cubicBezTo>
                  <a:pt x="582048" y="1007127"/>
                  <a:pt x="594511" y="1009616"/>
                  <a:pt x="605729" y="1007127"/>
                </a:cubicBezTo>
                <a:lnTo>
                  <a:pt x="605729" y="928718"/>
                </a:lnTo>
                <a:lnTo>
                  <a:pt x="467383" y="790569"/>
                </a:lnTo>
                <a:cubicBezTo>
                  <a:pt x="458659" y="781857"/>
                  <a:pt x="458659" y="766922"/>
                  <a:pt x="467383" y="758210"/>
                </a:cubicBezTo>
                <a:cubicBezTo>
                  <a:pt x="472369" y="754476"/>
                  <a:pt x="477354" y="751987"/>
                  <a:pt x="483586" y="751987"/>
                </a:cubicBezTo>
                <a:cubicBezTo>
                  <a:pt x="489818" y="751987"/>
                  <a:pt x="494803" y="754476"/>
                  <a:pt x="499789" y="758210"/>
                </a:cubicBezTo>
                <a:lnTo>
                  <a:pt x="605729" y="864000"/>
                </a:lnTo>
                <a:lnTo>
                  <a:pt x="605729" y="763188"/>
                </a:lnTo>
                <a:lnTo>
                  <a:pt x="550889" y="707182"/>
                </a:lnTo>
                <a:cubicBezTo>
                  <a:pt x="542165" y="698470"/>
                  <a:pt x="542165" y="684780"/>
                  <a:pt x="550889" y="676067"/>
                </a:cubicBezTo>
                <a:cubicBezTo>
                  <a:pt x="558367" y="666111"/>
                  <a:pt x="573323" y="666111"/>
                  <a:pt x="582048" y="676067"/>
                </a:cubicBezTo>
                <a:lnTo>
                  <a:pt x="609468" y="702204"/>
                </a:lnTo>
                <a:cubicBezTo>
                  <a:pt x="611961" y="693492"/>
                  <a:pt x="614453" y="687269"/>
                  <a:pt x="619439" y="679801"/>
                </a:cubicBezTo>
                <a:lnTo>
                  <a:pt x="619439" y="678557"/>
                </a:lnTo>
                <a:cubicBezTo>
                  <a:pt x="623178" y="673578"/>
                  <a:pt x="625670" y="671089"/>
                  <a:pt x="629409" y="668600"/>
                </a:cubicBezTo>
                <a:cubicBezTo>
                  <a:pt x="629409" y="667355"/>
                  <a:pt x="629409" y="666111"/>
                  <a:pt x="630656" y="666111"/>
                </a:cubicBezTo>
                <a:cubicBezTo>
                  <a:pt x="634395" y="663622"/>
                  <a:pt x="636888" y="659888"/>
                  <a:pt x="641873" y="657399"/>
                </a:cubicBezTo>
                <a:cubicBezTo>
                  <a:pt x="641873" y="657399"/>
                  <a:pt x="641873" y="657399"/>
                  <a:pt x="643119" y="657399"/>
                </a:cubicBezTo>
                <a:cubicBezTo>
                  <a:pt x="646858" y="654910"/>
                  <a:pt x="650597" y="652420"/>
                  <a:pt x="654337" y="649931"/>
                </a:cubicBezTo>
                <a:cubicBezTo>
                  <a:pt x="655583" y="649931"/>
                  <a:pt x="655583" y="649931"/>
                  <a:pt x="656829" y="648687"/>
                </a:cubicBezTo>
                <a:lnTo>
                  <a:pt x="633149" y="625039"/>
                </a:lnTo>
                <a:cubicBezTo>
                  <a:pt x="624424" y="615083"/>
                  <a:pt x="624424" y="601392"/>
                  <a:pt x="633149" y="592680"/>
                </a:cubicBezTo>
                <a:cubicBezTo>
                  <a:pt x="641873" y="583968"/>
                  <a:pt x="656829" y="583968"/>
                  <a:pt x="665554" y="592680"/>
                </a:cubicBezTo>
                <a:lnTo>
                  <a:pt x="722886" y="649931"/>
                </a:lnTo>
                <a:lnTo>
                  <a:pt x="722886" y="627529"/>
                </a:lnTo>
                <a:cubicBezTo>
                  <a:pt x="722886" y="606371"/>
                  <a:pt x="731611" y="586457"/>
                  <a:pt x="745321" y="571522"/>
                </a:cubicBezTo>
                <a:lnTo>
                  <a:pt x="716654" y="541652"/>
                </a:lnTo>
                <a:lnTo>
                  <a:pt x="715408" y="541652"/>
                </a:lnTo>
                <a:lnTo>
                  <a:pt x="639380" y="463243"/>
                </a:lnTo>
                <a:cubicBezTo>
                  <a:pt x="629409" y="453287"/>
                  <a:pt x="626917" y="439596"/>
                  <a:pt x="630656" y="428395"/>
                </a:cubicBezTo>
                <a:cubicBezTo>
                  <a:pt x="635641" y="415949"/>
                  <a:pt x="646858" y="407237"/>
                  <a:pt x="660568" y="405992"/>
                </a:cubicBezTo>
                <a:cubicBezTo>
                  <a:pt x="685495" y="404748"/>
                  <a:pt x="706683" y="402259"/>
                  <a:pt x="727872" y="398525"/>
                </a:cubicBezTo>
                <a:cubicBezTo>
                  <a:pt x="762769" y="391057"/>
                  <a:pt x="787697" y="358698"/>
                  <a:pt x="783957" y="323850"/>
                </a:cubicBezTo>
                <a:cubicBezTo>
                  <a:pt x="782711" y="305181"/>
                  <a:pt x="772740" y="287757"/>
                  <a:pt x="756538" y="276556"/>
                </a:cubicBezTo>
                <a:cubicBezTo>
                  <a:pt x="741581" y="265354"/>
                  <a:pt x="721640" y="261621"/>
                  <a:pt x="702944" y="265354"/>
                </a:cubicBezTo>
                <a:cubicBezTo>
                  <a:pt x="638134" y="279045"/>
                  <a:pt x="560860" y="257887"/>
                  <a:pt x="509759" y="244196"/>
                </a:cubicBezTo>
                <a:cubicBezTo>
                  <a:pt x="493557" y="240463"/>
                  <a:pt x="479847" y="236729"/>
                  <a:pt x="471122" y="235484"/>
                </a:cubicBezTo>
                <a:cubicBezTo>
                  <a:pt x="452427" y="231751"/>
                  <a:pt x="432485" y="236729"/>
                  <a:pt x="416283" y="247930"/>
                </a:cubicBezTo>
                <a:cubicBezTo>
                  <a:pt x="400080" y="257887"/>
                  <a:pt x="377646" y="255398"/>
                  <a:pt x="362689" y="241707"/>
                </a:cubicBezTo>
                <a:lnTo>
                  <a:pt x="347733" y="228017"/>
                </a:lnTo>
                <a:lnTo>
                  <a:pt x="286662" y="165788"/>
                </a:lnTo>
                <a:cubicBezTo>
                  <a:pt x="274198" y="153342"/>
                  <a:pt x="256749" y="147119"/>
                  <a:pt x="239300" y="147119"/>
                </a:cubicBezTo>
                <a:close/>
                <a:moveTo>
                  <a:pt x="1417106" y="104803"/>
                </a:moveTo>
                <a:cubicBezTo>
                  <a:pt x="1399657" y="104803"/>
                  <a:pt x="1382208" y="112270"/>
                  <a:pt x="1370991" y="123472"/>
                </a:cubicBezTo>
                <a:lnTo>
                  <a:pt x="1302441" y="193168"/>
                </a:lnTo>
                <a:cubicBezTo>
                  <a:pt x="1284992" y="209348"/>
                  <a:pt x="1260065" y="216815"/>
                  <a:pt x="1237631" y="208103"/>
                </a:cubicBezTo>
                <a:cubicBezTo>
                  <a:pt x="1215197" y="200636"/>
                  <a:pt x="1186530" y="206859"/>
                  <a:pt x="1169081" y="223038"/>
                </a:cubicBezTo>
                <a:lnTo>
                  <a:pt x="916071" y="475689"/>
                </a:lnTo>
                <a:lnTo>
                  <a:pt x="896129" y="495603"/>
                </a:lnTo>
                <a:lnTo>
                  <a:pt x="838797" y="552854"/>
                </a:lnTo>
                <a:cubicBezTo>
                  <a:pt x="842536" y="555343"/>
                  <a:pt x="846275" y="556587"/>
                  <a:pt x="850014" y="559076"/>
                </a:cubicBezTo>
                <a:cubicBezTo>
                  <a:pt x="850014" y="559076"/>
                  <a:pt x="850014" y="560321"/>
                  <a:pt x="851261" y="560321"/>
                </a:cubicBezTo>
                <a:cubicBezTo>
                  <a:pt x="855000" y="562810"/>
                  <a:pt x="858739" y="566544"/>
                  <a:pt x="862478" y="569033"/>
                </a:cubicBezTo>
                <a:cubicBezTo>
                  <a:pt x="863724" y="570278"/>
                  <a:pt x="863724" y="571522"/>
                  <a:pt x="864971" y="572767"/>
                </a:cubicBezTo>
                <a:cubicBezTo>
                  <a:pt x="867463" y="575256"/>
                  <a:pt x="869956" y="577745"/>
                  <a:pt x="871202" y="580234"/>
                </a:cubicBezTo>
                <a:cubicBezTo>
                  <a:pt x="872449" y="582724"/>
                  <a:pt x="873695" y="583968"/>
                  <a:pt x="874941" y="585213"/>
                </a:cubicBezTo>
                <a:cubicBezTo>
                  <a:pt x="874941" y="587702"/>
                  <a:pt x="877434" y="588947"/>
                  <a:pt x="877434" y="590191"/>
                </a:cubicBezTo>
                <a:cubicBezTo>
                  <a:pt x="881173" y="587702"/>
                  <a:pt x="884912" y="586457"/>
                  <a:pt x="888651" y="585213"/>
                </a:cubicBezTo>
                <a:cubicBezTo>
                  <a:pt x="889898" y="583968"/>
                  <a:pt x="891144" y="583968"/>
                  <a:pt x="892390" y="582724"/>
                </a:cubicBezTo>
                <a:cubicBezTo>
                  <a:pt x="896129" y="581479"/>
                  <a:pt x="901115" y="580234"/>
                  <a:pt x="906100" y="578990"/>
                </a:cubicBezTo>
                <a:cubicBezTo>
                  <a:pt x="909839" y="578990"/>
                  <a:pt x="912332" y="577745"/>
                  <a:pt x="916071" y="577745"/>
                </a:cubicBezTo>
                <a:lnTo>
                  <a:pt x="967172" y="526717"/>
                </a:lnTo>
                <a:cubicBezTo>
                  <a:pt x="975896" y="518005"/>
                  <a:pt x="990853" y="518005"/>
                  <a:pt x="999577" y="526717"/>
                </a:cubicBezTo>
                <a:cubicBezTo>
                  <a:pt x="1008301" y="535429"/>
                  <a:pt x="1008301" y="550364"/>
                  <a:pt x="999577" y="559076"/>
                </a:cubicBezTo>
                <a:lnTo>
                  <a:pt x="967172" y="590191"/>
                </a:lnTo>
                <a:cubicBezTo>
                  <a:pt x="968418" y="591436"/>
                  <a:pt x="968418" y="592680"/>
                  <a:pt x="969665" y="592680"/>
                </a:cubicBezTo>
                <a:cubicBezTo>
                  <a:pt x="973404" y="595169"/>
                  <a:pt x="975896" y="597659"/>
                  <a:pt x="978389" y="600148"/>
                </a:cubicBezTo>
                <a:cubicBezTo>
                  <a:pt x="979635" y="600148"/>
                  <a:pt x="980882" y="601392"/>
                  <a:pt x="980882" y="601392"/>
                </a:cubicBezTo>
                <a:cubicBezTo>
                  <a:pt x="984621" y="605126"/>
                  <a:pt x="987113" y="608860"/>
                  <a:pt x="989606" y="612594"/>
                </a:cubicBezTo>
                <a:cubicBezTo>
                  <a:pt x="989606" y="613838"/>
                  <a:pt x="990853" y="613838"/>
                  <a:pt x="990853" y="615083"/>
                </a:cubicBezTo>
                <a:cubicBezTo>
                  <a:pt x="993345" y="618817"/>
                  <a:pt x="995838" y="622550"/>
                  <a:pt x="998331" y="627529"/>
                </a:cubicBezTo>
                <a:cubicBezTo>
                  <a:pt x="999577" y="631262"/>
                  <a:pt x="1000823" y="636241"/>
                  <a:pt x="1002070" y="641219"/>
                </a:cubicBezTo>
                <a:cubicBezTo>
                  <a:pt x="1002070" y="641219"/>
                  <a:pt x="1002070" y="642464"/>
                  <a:pt x="1002070" y="643708"/>
                </a:cubicBezTo>
                <a:cubicBezTo>
                  <a:pt x="1003316" y="647442"/>
                  <a:pt x="1004562" y="651176"/>
                  <a:pt x="1004562" y="654910"/>
                </a:cubicBezTo>
                <a:lnTo>
                  <a:pt x="1049431" y="608860"/>
                </a:lnTo>
                <a:cubicBezTo>
                  <a:pt x="1059402" y="600148"/>
                  <a:pt x="1073112" y="600148"/>
                  <a:pt x="1081837" y="608860"/>
                </a:cubicBezTo>
                <a:cubicBezTo>
                  <a:pt x="1090561" y="618817"/>
                  <a:pt x="1090561" y="633752"/>
                  <a:pt x="1081837" y="642464"/>
                </a:cubicBezTo>
                <a:lnTo>
                  <a:pt x="1028243" y="695981"/>
                </a:lnTo>
                <a:cubicBezTo>
                  <a:pt x="1031982" y="695981"/>
                  <a:pt x="1035721" y="695981"/>
                  <a:pt x="1039460" y="695981"/>
                </a:cubicBezTo>
                <a:cubicBezTo>
                  <a:pt x="1045692" y="695981"/>
                  <a:pt x="1049431" y="695981"/>
                  <a:pt x="1055663" y="697225"/>
                </a:cubicBezTo>
                <a:cubicBezTo>
                  <a:pt x="1055663" y="697225"/>
                  <a:pt x="1056909" y="697225"/>
                  <a:pt x="1058156" y="697225"/>
                </a:cubicBezTo>
                <a:cubicBezTo>
                  <a:pt x="1060648" y="698470"/>
                  <a:pt x="1065634" y="699715"/>
                  <a:pt x="1069373" y="702204"/>
                </a:cubicBezTo>
                <a:cubicBezTo>
                  <a:pt x="1071866" y="702204"/>
                  <a:pt x="1071866" y="702204"/>
                  <a:pt x="1073112" y="702204"/>
                </a:cubicBezTo>
                <a:cubicBezTo>
                  <a:pt x="1076851" y="704693"/>
                  <a:pt x="1080590" y="705938"/>
                  <a:pt x="1083083" y="708427"/>
                </a:cubicBezTo>
                <a:cubicBezTo>
                  <a:pt x="1085575" y="709671"/>
                  <a:pt x="1086822" y="709671"/>
                  <a:pt x="1088068" y="712160"/>
                </a:cubicBezTo>
                <a:cubicBezTo>
                  <a:pt x="1090561" y="713405"/>
                  <a:pt x="1093054" y="715894"/>
                  <a:pt x="1096793" y="717139"/>
                </a:cubicBezTo>
                <a:cubicBezTo>
                  <a:pt x="1096793" y="719628"/>
                  <a:pt x="1098039" y="720873"/>
                  <a:pt x="1100532" y="722117"/>
                </a:cubicBezTo>
                <a:cubicBezTo>
                  <a:pt x="1100532" y="723362"/>
                  <a:pt x="1100532" y="723362"/>
                  <a:pt x="1101778" y="723362"/>
                </a:cubicBezTo>
                <a:lnTo>
                  <a:pt x="1132937" y="692247"/>
                </a:lnTo>
                <a:cubicBezTo>
                  <a:pt x="1141661" y="683535"/>
                  <a:pt x="1156618" y="683535"/>
                  <a:pt x="1165342" y="692247"/>
                </a:cubicBezTo>
                <a:cubicBezTo>
                  <a:pt x="1175313" y="702204"/>
                  <a:pt x="1175313" y="715894"/>
                  <a:pt x="1165342" y="725851"/>
                </a:cubicBezTo>
                <a:lnTo>
                  <a:pt x="1121720" y="769411"/>
                </a:lnTo>
                <a:cubicBezTo>
                  <a:pt x="1121720" y="771901"/>
                  <a:pt x="1121720" y="774390"/>
                  <a:pt x="1121720" y="776879"/>
                </a:cubicBezTo>
                <a:lnTo>
                  <a:pt x="1121720" y="870223"/>
                </a:lnTo>
                <a:lnTo>
                  <a:pt x="1216443" y="775634"/>
                </a:lnTo>
                <a:cubicBezTo>
                  <a:pt x="1216443" y="775634"/>
                  <a:pt x="1216443" y="775634"/>
                  <a:pt x="1216443" y="774390"/>
                </a:cubicBezTo>
                <a:lnTo>
                  <a:pt x="1294963" y="698470"/>
                </a:lnTo>
                <a:cubicBezTo>
                  <a:pt x="1303688" y="688513"/>
                  <a:pt x="1317398" y="686024"/>
                  <a:pt x="1329861" y="689758"/>
                </a:cubicBezTo>
                <a:cubicBezTo>
                  <a:pt x="1343571" y="695981"/>
                  <a:pt x="1352296" y="705938"/>
                  <a:pt x="1352296" y="719628"/>
                </a:cubicBezTo>
                <a:cubicBezTo>
                  <a:pt x="1353542" y="743275"/>
                  <a:pt x="1357281" y="765678"/>
                  <a:pt x="1361020" y="785591"/>
                </a:cubicBezTo>
                <a:cubicBezTo>
                  <a:pt x="1367252" y="821684"/>
                  <a:pt x="1399657" y="846576"/>
                  <a:pt x="1433309" y="842842"/>
                </a:cubicBezTo>
                <a:cubicBezTo>
                  <a:pt x="1453250" y="841597"/>
                  <a:pt x="1470699" y="830396"/>
                  <a:pt x="1481917" y="815461"/>
                </a:cubicBezTo>
                <a:cubicBezTo>
                  <a:pt x="1493134" y="800526"/>
                  <a:pt x="1496873" y="780613"/>
                  <a:pt x="1493134" y="761944"/>
                </a:cubicBezTo>
                <a:cubicBezTo>
                  <a:pt x="1480670" y="697225"/>
                  <a:pt x="1500612" y="620061"/>
                  <a:pt x="1514322" y="569033"/>
                </a:cubicBezTo>
                <a:cubicBezTo>
                  <a:pt x="1518061" y="552854"/>
                  <a:pt x="1521800" y="540408"/>
                  <a:pt x="1523046" y="530451"/>
                </a:cubicBezTo>
                <a:cubicBezTo>
                  <a:pt x="1525539" y="513027"/>
                  <a:pt x="1523046" y="491869"/>
                  <a:pt x="1511829" y="476934"/>
                </a:cubicBezTo>
                <a:cubicBezTo>
                  <a:pt x="1500612" y="459510"/>
                  <a:pt x="1503105" y="437107"/>
                  <a:pt x="1516815" y="423417"/>
                </a:cubicBezTo>
                <a:lnTo>
                  <a:pt x="1531771" y="407237"/>
                </a:lnTo>
                <a:lnTo>
                  <a:pt x="1592842" y="346252"/>
                </a:lnTo>
                <a:cubicBezTo>
                  <a:pt x="1604059" y="333807"/>
                  <a:pt x="1611537" y="317627"/>
                  <a:pt x="1611537" y="300203"/>
                </a:cubicBezTo>
                <a:cubicBezTo>
                  <a:pt x="1611537" y="282779"/>
                  <a:pt x="1604059" y="265354"/>
                  <a:pt x="1592842" y="252908"/>
                </a:cubicBezTo>
                <a:lnTo>
                  <a:pt x="1463221" y="123472"/>
                </a:lnTo>
                <a:cubicBezTo>
                  <a:pt x="1450758" y="112270"/>
                  <a:pt x="1434555" y="104803"/>
                  <a:pt x="1417106" y="104803"/>
                </a:cubicBezTo>
                <a:close/>
                <a:moveTo>
                  <a:pt x="467711" y="91398"/>
                </a:moveTo>
                <a:cubicBezTo>
                  <a:pt x="473314" y="92911"/>
                  <a:pt x="478295" y="96542"/>
                  <a:pt x="481407" y="101988"/>
                </a:cubicBezTo>
                <a:cubicBezTo>
                  <a:pt x="487633" y="114091"/>
                  <a:pt x="482652" y="127405"/>
                  <a:pt x="471447" y="132246"/>
                </a:cubicBezTo>
                <a:cubicBezTo>
                  <a:pt x="458995" y="139508"/>
                  <a:pt x="445299" y="145559"/>
                  <a:pt x="432848" y="154032"/>
                </a:cubicBezTo>
                <a:cubicBezTo>
                  <a:pt x="429113" y="156452"/>
                  <a:pt x="424132" y="157662"/>
                  <a:pt x="420397" y="157662"/>
                </a:cubicBezTo>
                <a:cubicBezTo>
                  <a:pt x="412926" y="157662"/>
                  <a:pt x="405456" y="154032"/>
                  <a:pt x="401721" y="145559"/>
                </a:cubicBezTo>
                <a:cubicBezTo>
                  <a:pt x="395495" y="135877"/>
                  <a:pt x="397985" y="121353"/>
                  <a:pt x="409191" y="115302"/>
                </a:cubicBezTo>
                <a:cubicBezTo>
                  <a:pt x="422887" y="108040"/>
                  <a:pt x="436584" y="100778"/>
                  <a:pt x="450280" y="93516"/>
                </a:cubicBezTo>
                <a:cubicBezTo>
                  <a:pt x="455883" y="90491"/>
                  <a:pt x="462109" y="89885"/>
                  <a:pt x="467711" y="91398"/>
                </a:cubicBezTo>
                <a:close/>
                <a:moveTo>
                  <a:pt x="1143583" y="70191"/>
                </a:moveTo>
                <a:cubicBezTo>
                  <a:pt x="1149112" y="68312"/>
                  <a:pt x="1155563" y="68625"/>
                  <a:pt x="1161706" y="71757"/>
                </a:cubicBezTo>
                <a:cubicBezTo>
                  <a:pt x="1175221" y="78020"/>
                  <a:pt x="1188737" y="84284"/>
                  <a:pt x="1203481" y="91801"/>
                </a:cubicBezTo>
                <a:cubicBezTo>
                  <a:pt x="1213311" y="98065"/>
                  <a:pt x="1218225" y="111845"/>
                  <a:pt x="1212082" y="123120"/>
                </a:cubicBezTo>
                <a:cubicBezTo>
                  <a:pt x="1208396" y="130637"/>
                  <a:pt x="1199795" y="135648"/>
                  <a:pt x="1192423" y="135648"/>
                </a:cubicBezTo>
                <a:cubicBezTo>
                  <a:pt x="1188737" y="135648"/>
                  <a:pt x="1185051" y="134395"/>
                  <a:pt x="1181365" y="133142"/>
                </a:cubicBezTo>
                <a:cubicBezTo>
                  <a:pt x="1169078" y="125626"/>
                  <a:pt x="1155562" y="119362"/>
                  <a:pt x="1142047" y="113098"/>
                </a:cubicBezTo>
                <a:cubicBezTo>
                  <a:pt x="1130989" y="106834"/>
                  <a:pt x="1126074" y="93054"/>
                  <a:pt x="1130989" y="81779"/>
                </a:cubicBezTo>
                <a:cubicBezTo>
                  <a:pt x="1133446" y="76141"/>
                  <a:pt x="1138054" y="72070"/>
                  <a:pt x="1143583" y="70191"/>
                </a:cubicBezTo>
                <a:close/>
                <a:moveTo>
                  <a:pt x="1417106" y="59998"/>
                </a:moveTo>
                <a:cubicBezTo>
                  <a:pt x="1447019" y="59998"/>
                  <a:pt x="1474438" y="71199"/>
                  <a:pt x="1495627" y="92357"/>
                </a:cubicBezTo>
                <a:lnTo>
                  <a:pt x="1625247" y="220549"/>
                </a:lnTo>
                <a:cubicBezTo>
                  <a:pt x="1646435" y="241707"/>
                  <a:pt x="1657653" y="270333"/>
                  <a:pt x="1657653" y="300203"/>
                </a:cubicBezTo>
                <a:cubicBezTo>
                  <a:pt x="1657653" y="328828"/>
                  <a:pt x="1646435" y="357454"/>
                  <a:pt x="1625247" y="378612"/>
                </a:cubicBezTo>
                <a:lnTo>
                  <a:pt x="1551713" y="453287"/>
                </a:lnTo>
                <a:cubicBezTo>
                  <a:pt x="1567915" y="478178"/>
                  <a:pt x="1574147" y="509293"/>
                  <a:pt x="1569161" y="539163"/>
                </a:cubicBezTo>
                <a:cubicBezTo>
                  <a:pt x="1566669" y="550364"/>
                  <a:pt x="1562930" y="565299"/>
                  <a:pt x="1557944" y="580234"/>
                </a:cubicBezTo>
                <a:cubicBezTo>
                  <a:pt x="1545481" y="627529"/>
                  <a:pt x="1526785" y="698470"/>
                  <a:pt x="1538003" y="751987"/>
                </a:cubicBezTo>
                <a:cubicBezTo>
                  <a:pt x="1545481" y="784346"/>
                  <a:pt x="1538003" y="816706"/>
                  <a:pt x="1518061" y="842842"/>
                </a:cubicBezTo>
                <a:cubicBezTo>
                  <a:pt x="1499365" y="868978"/>
                  <a:pt x="1470699" y="885158"/>
                  <a:pt x="1438294" y="887647"/>
                </a:cubicBezTo>
                <a:cubicBezTo>
                  <a:pt x="1434555" y="888892"/>
                  <a:pt x="1432062" y="888892"/>
                  <a:pt x="1428323" y="888892"/>
                </a:cubicBezTo>
                <a:cubicBezTo>
                  <a:pt x="1374730" y="888892"/>
                  <a:pt x="1326122" y="849065"/>
                  <a:pt x="1316151" y="795548"/>
                </a:cubicBezTo>
                <a:cubicBezTo>
                  <a:pt x="1312412" y="780613"/>
                  <a:pt x="1309919" y="764433"/>
                  <a:pt x="1308673" y="749498"/>
                </a:cubicBezTo>
                <a:lnTo>
                  <a:pt x="1228906" y="827907"/>
                </a:lnTo>
                <a:lnTo>
                  <a:pt x="1121720" y="934941"/>
                </a:lnTo>
                <a:lnTo>
                  <a:pt x="1121720" y="971034"/>
                </a:lnTo>
                <a:lnTo>
                  <a:pt x="1121720" y="998415"/>
                </a:lnTo>
                <a:lnTo>
                  <a:pt x="1121720" y="1356856"/>
                </a:lnTo>
                <a:cubicBezTo>
                  <a:pt x="1121720" y="1397927"/>
                  <a:pt x="1095546" y="1437754"/>
                  <a:pt x="1058156" y="1456422"/>
                </a:cubicBezTo>
                <a:cubicBezTo>
                  <a:pt x="1051924" y="1457667"/>
                  <a:pt x="1049431" y="1463890"/>
                  <a:pt x="1049431" y="1470113"/>
                </a:cubicBezTo>
                <a:lnTo>
                  <a:pt x="1049431" y="1568436"/>
                </a:lnTo>
                <a:cubicBezTo>
                  <a:pt x="1049431" y="1629420"/>
                  <a:pt x="999577" y="1679203"/>
                  <a:pt x="937259" y="1679203"/>
                </a:cubicBezTo>
                <a:lnTo>
                  <a:pt x="755291" y="1679203"/>
                </a:lnTo>
                <a:cubicBezTo>
                  <a:pt x="694220" y="1679203"/>
                  <a:pt x="643119" y="1629420"/>
                  <a:pt x="643119" y="1568436"/>
                </a:cubicBezTo>
                <a:lnTo>
                  <a:pt x="643119" y="1463890"/>
                </a:lnTo>
                <a:cubicBezTo>
                  <a:pt x="614453" y="1456422"/>
                  <a:pt x="587033" y="1438998"/>
                  <a:pt x="570831" y="1415351"/>
                </a:cubicBezTo>
                <a:cubicBezTo>
                  <a:pt x="563353" y="1405394"/>
                  <a:pt x="555875" y="1392949"/>
                  <a:pt x="547150" y="1378014"/>
                </a:cubicBezTo>
                <a:cubicBezTo>
                  <a:pt x="523469" y="1336942"/>
                  <a:pt x="486079" y="1273468"/>
                  <a:pt x="439963" y="1242354"/>
                </a:cubicBezTo>
                <a:cubicBezTo>
                  <a:pt x="413790" y="1224930"/>
                  <a:pt x="395095" y="1196304"/>
                  <a:pt x="390109" y="1165190"/>
                </a:cubicBezTo>
                <a:cubicBezTo>
                  <a:pt x="385124" y="1132830"/>
                  <a:pt x="393848" y="1101716"/>
                  <a:pt x="413790" y="1075579"/>
                </a:cubicBezTo>
                <a:cubicBezTo>
                  <a:pt x="451181" y="1030774"/>
                  <a:pt x="517237" y="1022062"/>
                  <a:pt x="567092" y="1055666"/>
                </a:cubicBezTo>
                <a:cubicBezTo>
                  <a:pt x="579555" y="1063133"/>
                  <a:pt x="592019" y="1073090"/>
                  <a:pt x="604482" y="1083047"/>
                </a:cubicBezTo>
                <a:lnTo>
                  <a:pt x="605729" y="1054421"/>
                </a:lnTo>
                <a:cubicBezTo>
                  <a:pt x="603236" y="1054421"/>
                  <a:pt x="600743" y="1054421"/>
                  <a:pt x="598251" y="1054421"/>
                </a:cubicBezTo>
                <a:cubicBezTo>
                  <a:pt x="577063" y="1054421"/>
                  <a:pt x="557121" y="1046954"/>
                  <a:pt x="542165" y="1030774"/>
                </a:cubicBezTo>
                <a:lnTo>
                  <a:pt x="403819" y="893870"/>
                </a:lnTo>
                <a:lnTo>
                  <a:pt x="130867" y="621306"/>
                </a:lnTo>
                <a:cubicBezTo>
                  <a:pt x="100955" y="592680"/>
                  <a:pt x="92230" y="545386"/>
                  <a:pt x="105940" y="505559"/>
                </a:cubicBezTo>
                <a:cubicBezTo>
                  <a:pt x="107187" y="500581"/>
                  <a:pt x="105940" y="493113"/>
                  <a:pt x="100955" y="489380"/>
                </a:cubicBezTo>
                <a:lnTo>
                  <a:pt x="32405" y="419683"/>
                </a:lnTo>
                <a:cubicBezTo>
                  <a:pt x="11217" y="398525"/>
                  <a:pt x="0" y="371144"/>
                  <a:pt x="0" y="341274"/>
                </a:cubicBezTo>
                <a:cubicBezTo>
                  <a:pt x="0" y="312649"/>
                  <a:pt x="11217" y="284023"/>
                  <a:pt x="32405" y="262865"/>
                </a:cubicBezTo>
                <a:lnTo>
                  <a:pt x="160780" y="133428"/>
                </a:lnTo>
                <a:cubicBezTo>
                  <a:pt x="181968" y="112270"/>
                  <a:pt x="209388" y="101069"/>
                  <a:pt x="239300" y="101069"/>
                </a:cubicBezTo>
                <a:cubicBezTo>
                  <a:pt x="269213" y="101069"/>
                  <a:pt x="297879" y="112270"/>
                  <a:pt x="319067" y="133428"/>
                </a:cubicBezTo>
                <a:lnTo>
                  <a:pt x="393848" y="208103"/>
                </a:lnTo>
                <a:cubicBezTo>
                  <a:pt x="417529" y="191924"/>
                  <a:pt x="449934" y="184456"/>
                  <a:pt x="478600" y="190679"/>
                </a:cubicBezTo>
                <a:cubicBezTo>
                  <a:pt x="489818" y="191924"/>
                  <a:pt x="504774" y="195658"/>
                  <a:pt x="522223" y="200636"/>
                </a:cubicBezTo>
                <a:cubicBezTo>
                  <a:pt x="568338" y="213082"/>
                  <a:pt x="639380" y="231751"/>
                  <a:pt x="694220" y="220549"/>
                </a:cubicBezTo>
                <a:cubicBezTo>
                  <a:pt x="725379" y="214326"/>
                  <a:pt x="757784" y="220549"/>
                  <a:pt x="783957" y="239218"/>
                </a:cubicBezTo>
                <a:cubicBezTo>
                  <a:pt x="810131" y="259131"/>
                  <a:pt x="826334" y="287757"/>
                  <a:pt x="830073" y="320116"/>
                </a:cubicBezTo>
                <a:cubicBezTo>
                  <a:pt x="836304" y="377367"/>
                  <a:pt x="793928" y="430884"/>
                  <a:pt x="735350" y="443330"/>
                </a:cubicBezTo>
                <a:cubicBezTo>
                  <a:pt x="721640" y="444575"/>
                  <a:pt x="706683" y="447064"/>
                  <a:pt x="690481" y="449553"/>
                </a:cubicBezTo>
                <a:lnTo>
                  <a:pt x="769001" y="529206"/>
                </a:lnTo>
                <a:lnTo>
                  <a:pt x="782711" y="544141"/>
                </a:lnTo>
                <a:lnTo>
                  <a:pt x="863724" y="463243"/>
                </a:lnTo>
                <a:lnTo>
                  <a:pt x="883666" y="443330"/>
                </a:lnTo>
                <a:lnTo>
                  <a:pt x="1137923" y="190679"/>
                </a:lnTo>
                <a:cubicBezTo>
                  <a:pt x="1166589" y="160809"/>
                  <a:pt x="1212704" y="150852"/>
                  <a:pt x="1253833" y="165788"/>
                </a:cubicBezTo>
                <a:cubicBezTo>
                  <a:pt x="1257573" y="167032"/>
                  <a:pt x="1265051" y="165788"/>
                  <a:pt x="1268790" y="160809"/>
                </a:cubicBezTo>
                <a:lnTo>
                  <a:pt x="1337339" y="92357"/>
                </a:lnTo>
                <a:cubicBezTo>
                  <a:pt x="1359774" y="71199"/>
                  <a:pt x="1387193" y="59998"/>
                  <a:pt x="1417106" y="59998"/>
                </a:cubicBezTo>
                <a:close/>
                <a:moveTo>
                  <a:pt x="649000" y="19774"/>
                </a:moveTo>
                <a:cubicBezTo>
                  <a:pt x="661359" y="16053"/>
                  <a:pt x="673719" y="24735"/>
                  <a:pt x="677426" y="35898"/>
                </a:cubicBezTo>
                <a:cubicBezTo>
                  <a:pt x="679898" y="49542"/>
                  <a:pt x="671247" y="60706"/>
                  <a:pt x="658887" y="63186"/>
                </a:cubicBezTo>
                <a:cubicBezTo>
                  <a:pt x="627990" y="70628"/>
                  <a:pt x="595856" y="79311"/>
                  <a:pt x="564958" y="90474"/>
                </a:cubicBezTo>
                <a:cubicBezTo>
                  <a:pt x="563722" y="91714"/>
                  <a:pt x="560014" y="91714"/>
                  <a:pt x="557542" y="91714"/>
                </a:cubicBezTo>
                <a:cubicBezTo>
                  <a:pt x="548891" y="91714"/>
                  <a:pt x="540239" y="85513"/>
                  <a:pt x="536532" y="76830"/>
                </a:cubicBezTo>
                <a:cubicBezTo>
                  <a:pt x="532824" y="65667"/>
                  <a:pt x="537768" y="53263"/>
                  <a:pt x="550127" y="49542"/>
                </a:cubicBezTo>
                <a:cubicBezTo>
                  <a:pt x="582261" y="37139"/>
                  <a:pt x="615630" y="27216"/>
                  <a:pt x="649000" y="19774"/>
                </a:cubicBezTo>
                <a:close/>
                <a:moveTo>
                  <a:pt x="961008" y="13067"/>
                </a:moveTo>
                <a:cubicBezTo>
                  <a:pt x="995615" y="19331"/>
                  <a:pt x="1028985" y="26848"/>
                  <a:pt x="1062356" y="38123"/>
                </a:cubicBezTo>
                <a:cubicBezTo>
                  <a:pt x="1074715" y="41881"/>
                  <a:pt x="1080895" y="54409"/>
                  <a:pt x="1077187" y="65684"/>
                </a:cubicBezTo>
                <a:cubicBezTo>
                  <a:pt x="1074715" y="74453"/>
                  <a:pt x="1066064" y="80717"/>
                  <a:pt x="1056176" y="80717"/>
                </a:cubicBezTo>
                <a:cubicBezTo>
                  <a:pt x="1053704" y="80717"/>
                  <a:pt x="1051232" y="80717"/>
                  <a:pt x="1048760" y="80717"/>
                </a:cubicBezTo>
                <a:cubicBezTo>
                  <a:pt x="1017862" y="70695"/>
                  <a:pt x="985727" y="63178"/>
                  <a:pt x="953592" y="58167"/>
                </a:cubicBezTo>
                <a:cubicBezTo>
                  <a:pt x="941233" y="56914"/>
                  <a:pt x="933817" y="44387"/>
                  <a:pt x="935053" y="31859"/>
                </a:cubicBezTo>
                <a:cubicBezTo>
                  <a:pt x="936289" y="19331"/>
                  <a:pt x="948648" y="10562"/>
                  <a:pt x="961008" y="13067"/>
                </a:cubicBezTo>
                <a:close/>
                <a:moveTo>
                  <a:pt x="854370" y="811"/>
                </a:moveTo>
                <a:cubicBezTo>
                  <a:pt x="867853" y="811"/>
                  <a:pt x="877658" y="10698"/>
                  <a:pt x="876433" y="24293"/>
                </a:cubicBezTo>
                <a:cubicBezTo>
                  <a:pt x="876433" y="36652"/>
                  <a:pt x="866627" y="46539"/>
                  <a:pt x="853144" y="45303"/>
                </a:cubicBezTo>
                <a:cubicBezTo>
                  <a:pt x="821276" y="44067"/>
                  <a:pt x="788182" y="45303"/>
                  <a:pt x="756314" y="47775"/>
                </a:cubicBezTo>
                <a:cubicBezTo>
                  <a:pt x="755088" y="47775"/>
                  <a:pt x="755088" y="47775"/>
                  <a:pt x="755088" y="47775"/>
                </a:cubicBezTo>
                <a:cubicBezTo>
                  <a:pt x="742831" y="47775"/>
                  <a:pt x="733025" y="40359"/>
                  <a:pt x="731800" y="28000"/>
                </a:cubicBezTo>
                <a:cubicBezTo>
                  <a:pt x="730574" y="15641"/>
                  <a:pt x="739154" y="4518"/>
                  <a:pt x="752637" y="2047"/>
                </a:cubicBezTo>
                <a:cubicBezTo>
                  <a:pt x="785731" y="-425"/>
                  <a:pt x="821276" y="-425"/>
                  <a:pt x="854370" y="811"/>
                </a:cubicBezTo>
                <a:close/>
              </a:path>
            </a:pathLst>
          </a:custGeom>
          <a:solidFill>
            <a:schemeClr val="bg1"/>
          </a:solidFill>
          <a:ln>
            <a:noFill/>
          </a:ln>
          <a:effectLst/>
        </p:spPr>
        <p:txBody>
          <a:bodyPr wrap="square" anchor="ctr">
            <a:noAutofit/>
          </a:bodyPr>
          <a:lstStyle/>
          <a:p>
            <a:endParaRPr lang="en-US" sz="1350" dirty="0">
              <a:latin typeface="Poppins" pitchFamily="2" charset="77"/>
            </a:endParaRPr>
          </a:p>
        </p:txBody>
      </p:sp>
      <p:sp>
        <p:nvSpPr>
          <p:cNvPr id="22" name="Freeform 131">
            <a:extLst>
              <a:ext uri="{FF2B5EF4-FFF2-40B4-BE49-F238E27FC236}">
                <a16:creationId xmlns:a16="http://schemas.microsoft.com/office/drawing/2014/main" id="{36D33F75-173A-0641-89A3-FDE18E86BA46}"/>
              </a:ext>
            </a:extLst>
          </p:cNvPr>
          <p:cNvSpPr>
            <a:spLocks noChangeArrowheads="1"/>
          </p:cNvSpPr>
          <p:nvPr/>
        </p:nvSpPr>
        <p:spPr bwMode="auto">
          <a:xfrm>
            <a:off x="2545065" y="1710698"/>
            <a:ext cx="3728308" cy="947130"/>
          </a:xfrm>
          <a:prstGeom prst="round2SameRect">
            <a:avLst>
              <a:gd name="adj1" fmla="val 50000"/>
              <a:gd name="adj2" fmla="val 0"/>
            </a:avLst>
          </a:prstGeom>
          <a:solidFill>
            <a:schemeClr val="accent6">
              <a:lumMod val="75000"/>
            </a:schemeClr>
          </a:solidFill>
          <a:ln>
            <a:noFill/>
          </a:ln>
          <a:effectLst/>
        </p:spPr>
        <p:txBody>
          <a:bodyPr wrap="none" anchor="ctr"/>
          <a:lstStyle/>
          <a:p>
            <a:endParaRPr lang="en-US" sz="1350" dirty="0">
              <a:latin typeface="Poppins" pitchFamily="2" charset="77"/>
            </a:endParaRPr>
          </a:p>
        </p:txBody>
      </p:sp>
      <p:sp>
        <p:nvSpPr>
          <p:cNvPr id="23" name="Freeform 22">
            <a:extLst>
              <a:ext uri="{FF2B5EF4-FFF2-40B4-BE49-F238E27FC236}">
                <a16:creationId xmlns:a16="http://schemas.microsoft.com/office/drawing/2014/main" id="{A941BD1E-DF55-9547-8B07-9199391BEB58}"/>
              </a:ext>
            </a:extLst>
          </p:cNvPr>
          <p:cNvSpPr>
            <a:spLocks noChangeArrowheads="1"/>
          </p:cNvSpPr>
          <p:nvPr/>
        </p:nvSpPr>
        <p:spPr bwMode="auto">
          <a:xfrm>
            <a:off x="4026562" y="1845085"/>
            <a:ext cx="697838" cy="650465"/>
          </a:xfrm>
          <a:custGeom>
            <a:avLst/>
            <a:gdLst>
              <a:gd name="connsiteX0" fmla="*/ 751078 w 1860902"/>
              <a:gd name="connsiteY0" fmla="*/ 1571013 h 1734574"/>
              <a:gd name="connsiteX1" fmla="*/ 1097592 w 1860902"/>
              <a:gd name="connsiteY1" fmla="*/ 1571013 h 1734574"/>
              <a:gd name="connsiteX2" fmla="*/ 1178612 w 1860902"/>
              <a:gd name="connsiteY2" fmla="*/ 1616515 h 1734574"/>
              <a:gd name="connsiteX3" fmla="*/ 1179858 w 1860902"/>
              <a:gd name="connsiteY3" fmla="*/ 1618975 h 1734574"/>
              <a:gd name="connsiteX4" fmla="*/ 1464050 w 1860902"/>
              <a:gd name="connsiteY4" fmla="*/ 1618975 h 1734574"/>
              <a:gd name="connsiteX5" fmla="*/ 1558780 w 1860902"/>
              <a:gd name="connsiteY5" fmla="*/ 1711208 h 1734574"/>
              <a:gd name="connsiteX6" fmla="*/ 1535098 w 1860902"/>
              <a:gd name="connsiteY6" fmla="*/ 1734574 h 1734574"/>
              <a:gd name="connsiteX7" fmla="*/ 1512662 w 1860902"/>
              <a:gd name="connsiteY7" fmla="*/ 1711208 h 1734574"/>
              <a:gd name="connsiteX8" fmla="*/ 1464050 w 1860902"/>
              <a:gd name="connsiteY8" fmla="*/ 1664477 h 1734574"/>
              <a:gd name="connsiteX9" fmla="*/ 1117536 w 1860902"/>
              <a:gd name="connsiteY9" fmla="*/ 1664477 h 1734574"/>
              <a:gd name="connsiteX10" fmla="*/ 1070170 w 1860902"/>
              <a:gd name="connsiteY10" fmla="*/ 1711208 h 1734574"/>
              <a:gd name="connsiteX11" fmla="*/ 1046488 w 1860902"/>
              <a:gd name="connsiteY11" fmla="*/ 1734574 h 1734574"/>
              <a:gd name="connsiteX12" fmla="*/ 1024052 w 1860902"/>
              <a:gd name="connsiteY12" fmla="*/ 1711208 h 1734574"/>
              <a:gd name="connsiteX13" fmla="*/ 1113796 w 1860902"/>
              <a:gd name="connsiteY13" fmla="*/ 1618975 h 1734574"/>
              <a:gd name="connsiteX14" fmla="*/ 1097592 w 1860902"/>
              <a:gd name="connsiteY14" fmla="*/ 1616515 h 1734574"/>
              <a:gd name="connsiteX15" fmla="*/ 751078 w 1860902"/>
              <a:gd name="connsiteY15" fmla="*/ 1616515 h 1734574"/>
              <a:gd name="connsiteX16" fmla="*/ 734874 w 1860902"/>
              <a:gd name="connsiteY16" fmla="*/ 1618975 h 1734574"/>
              <a:gd name="connsiteX17" fmla="*/ 824618 w 1860902"/>
              <a:gd name="connsiteY17" fmla="*/ 1711208 h 1734574"/>
              <a:gd name="connsiteX18" fmla="*/ 802182 w 1860902"/>
              <a:gd name="connsiteY18" fmla="*/ 1734574 h 1734574"/>
              <a:gd name="connsiteX19" fmla="*/ 779746 w 1860902"/>
              <a:gd name="connsiteY19" fmla="*/ 1711208 h 1734574"/>
              <a:gd name="connsiteX20" fmla="*/ 731134 w 1860902"/>
              <a:gd name="connsiteY20" fmla="*/ 1664477 h 1734574"/>
              <a:gd name="connsiteX21" fmla="*/ 384620 w 1860902"/>
              <a:gd name="connsiteY21" fmla="*/ 1664477 h 1734574"/>
              <a:gd name="connsiteX22" fmla="*/ 337254 w 1860902"/>
              <a:gd name="connsiteY22" fmla="*/ 1711208 h 1734574"/>
              <a:gd name="connsiteX23" fmla="*/ 313572 w 1860902"/>
              <a:gd name="connsiteY23" fmla="*/ 1734574 h 1734574"/>
              <a:gd name="connsiteX24" fmla="*/ 291136 w 1860902"/>
              <a:gd name="connsiteY24" fmla="*/ 1711208 h 1734574"/>
              <a:gd name="connsiteX25" fmla="*/ 384620 w 1860902"/>
              <a:gd name="connsiteY25" fmla="*/ 1618975 h 1734574"/>
              <a:gd name="connsiteX26" fmla="*/ 670058 w 1860902"/>
              <a:gd name="connsiteY26" fmla="*/ 1618975 h 1734574"/>
              <a:gd name="connsiteX27" fmla="*/ 673796 w 1860902"/>
              <a:gd name="connsiteY27" fmla="*/ 1611596 h 1734574"/>
              <a:gd name="connsiteX28" fmla="*/ 751078 w 1860902"/>
              <a:gd name="connsiteY28" fmla="*/ 1571013 h 1734574"/>
              <a:gd name="connsiteX29" fmla="*/ 1294852 w 1860902"/>
              <a:gd name="connsiteY29" fmla="*/ 1353268 h 1734574"/>
              <a:gd name="connsiteX30" fmla="*/ 1194082 w 1860902"/>
              <a:gd name="connsiteY30" fmla="*/ 1455039 h 1734574"/>
              <a:gd name="connsiteX31" fmla="*/ 1294852 w 1860902"/>
              <a:gd name="connsiteY31" fmla="*/ 1555568 h 1734574"/>
              <a:gd name="connsiteX32" fmla="*/ 1396864 w 1860902"/>
              <a:gd name="connsiteY32" fmla="*/ 1455039 h 1734574"/>
              <a:gd name="connsiteX33" fmla="*/ 1294852 w 1860902"/>
              <a:gd name="connsiteY33" fmla="*/ 1353268 h 1734574"/>
              <a:gd name="connsiteX34" fmla="*/ 560410 w 1860902"/>
              <a:gd name="connsiteY34" fmla="*/ 1352404 h 1734574"/>
              <a:gd name="connsiteX35" fmla="*/ 459536 w 1860902"/>
              <a:gd name="connsiteY35" fmla="*/ 1455033 h 1734574"/>
              <a:gd name="connsiteX36" fmla="*/ 560410 w 1860902"/>
              <a:gd name="connsiteY36" fmla="*/ 1557663 h 1734574"/>
              <a:gd name="connsiteX37" fmla="*/ 662528 w 1860902"/>
              <a:gd name="connsiteY37" fmla="*/ 1455033 h 1734574"/>
              <a:gd name="connsiteX38" fmla="*/ 560410 w 1860902"/>
              <a:gd name="connsiteY38" fmla="*/ 1352404 h 1734574"/>
              <a:gd name="connsiteX39" fmla="*/ 927082 w 1860902"/>
              <a:gd name="connsiteY39" fmla="*/ 1309518 h 1734574"/>
              <a:gd name="connsiteX40" fmla="*/ 826130 w 1860902"/>
              <a:gd name="connsiteY40" fmla="*/ 1410470 h 1734574"/>
              <a:gd name="connsiteX41" fmla="*/ 927082 w 1860902"/>
              <a:gd name="connsiteY41" fmla="*/ 1512668 h 1734574"/>
              <a:gd name="connsiteX42" fmla="*/ 1029280 w 1860902"/>
              <a:gd name="connsiteY42" fmla="*/ 1410470 h 1734574"/>
              <a:gd name="connsiteX43" fmla="*/ 927082 w 1860902"/>
              <a:gd name="connsiteY43" fmla="*/ 1309518 h 1734574"/>
              <a:gd name="connsiteX44" fmla="*/ 1294852 w 1860902"/>
              <a:gd name="connsiteY44" fmla="*/ 1307347 h 1734574"/>
              <a:gd name="connsiteX45" fmla="*/ 1442896 w 1860902"/>
              <a:gd name="connsiteY45" fmla="*/ 1455039 h 1734574"/>
              <a:gd name="connsiteX46" fmla="*/ 1441652 w 1860902"/>
              <a:gd name="connsiteY46" fmla="*/ 1473655 h 1734574"/>
              <a:gd name="connsiteX47" fmla="*/ 1767596 w 1860902"/>
              <a:gd name="connsiteY47" fmla="*/ 1473655 h 1734574"/>
              <a:gd name="connsiteX48" fmla="*/ 1860902 w 1860902"/>
              <a:gd name="connsiteY48" fmla="*/ 1566738 h 1734574"/>
              <a:gd name="connsiteX49" fmla="*/ 1838508 w 1860902"/>
              <a:gd name="connsiteY49" fmla="*/ 1589078 h 1734574"/>
              <a:gd name="connsiteX50" fmla="*/ 1814872 w 1860902"/>
              <a:gd name="connsiteY50" fmla="*/ 1566738 h 1734574"/>
              <a:gd name="connsiteX51" fmla="*/ 1767596 w 1860902"/>
              <a:gd name="connsiteY51" fmla="*/ 1518335 h 1734574"/>
              <a:gd name="connsiteX52" fmla="*/ 1427966 w 1860902"/>
              <a:gd name="connsiteY52" fmla="*/ 1518335 h 1734574"/>
              <a:gd name="connsiteX53" fmla="*/ 1294852 w 1860902"/>
              <a:gd name="connsiteY53" fmla="*/ 1602730 h 1734574"/>
              <a:gd name="connsiteX54" fmla="*/ 1148052 w 1860902"/>
              <a:gd name="connsiteY54" fmla="*/ 1455039 h 1734574"/>
              <a:gd name="connsiteX55" fmla="*/ 1294852 w 1860902"/>
              <a:gd name="connsiteY55" fmla="*/ 1307347 h 1734574"/>
              <a:gd name="connsiteX56" fmla="*/ 560410 w 1860902"/>
              <a:gd name="connsiteY56" fmla="*/ 1307347 h 1734574"/>
              <a:gd name="connsiteX57" fmla="*/ 707360 w 1860902"/>
              <a:gd name="connsiteY57" fmla="*/ 1455033 h 1734574"/>
              <a:gd name="connsiteX58" fmla="*/ 560410 w 1860902"/>
              <a:gd name="connsiteY58" fmla="*/ 1602720 h 1734574"/>
              <a:gd name="connsiteX59" fmla="*/ 429648 w 1860902"/>
              <a:gd name="connsiteY59" fmla="*/ 1523870 h 1734574"/>
              <a:gd name="connsiteX60" fmla="*/ 94648 w 1860902"/>
              <a:gd name="connsiteY60" fmla="*/ 1523870 h 1734574"/>
              <a:gd name="connsiteX61" fmla="*/ 46080 w 1860902"/>
              <a:gd name="connsiteY61" fmla="*/ 1572682 h 1734574"/>
              <a:gd name="connsiteX62" fmla="*/ 23662 w 1860902"/>
              <a:gd name="connsiteY62" fmla="*/ 1595210 h 1734574"/>
              <a:gd name="connsiteX63" fmla="*/ 0 w 1860902"/>
              <a:gd name="connsiteY63" fmla="*/ 1572682 h 1734574"/>
              <a:gd name="connsiteX64" fmla="*/ 94648 w 1860902"/>
              <a:gd name="connsiteY64" fmla="*/ 1478813 h 1734574"/>
              <a:gd name="connsiteX65" fmla="*/ 414704 w 1860902"/>
              <a:gd name="connsiteY65" fmla="*/ 1478813 h 1734574"/>
              <a:gd name="connsiteX66" fmla="*/ 413458 w 1860902"/>
              <a:gd name="connsiteY66" fmla="*/ 1455033 h 1734574"/>
              <a:gd name="connsiteX67" fmla="*/ 560410 w 1860902"/>
              <a:gd name="connsiteY67" fmla="*/ 1307347 h 1734574"/>
              <a:gd name="connsiteX68" fmla="*/ 927082 w 1860902"/>
              <a:gd name="connsiteY68" fmla="*/ 1263404 h 1734574"/>
              <a:gd name="connsiteX69" fmla="*/ 1075394 w 1860902"/>
              <a:gd name="connsiteY69" fmla="*/ 1410470 h 1734574"/>
              <a:gd name="connsiteX70" fmla="*/ 927082 w 1860902"/>
              <a:gd name="connsiteY70" fmla="*/ 1558782 h 1734574"/>
              <a:gd name="connsiteX71" fmla="*/ 780016 w 1860902"/>
              <a:gd name="connsiteY71" fmla="*/ 1410470 h 1734574"/>
              <a:gd name="connsiteX72" fmla="*/ 927082 w 1860902"/>
              <a:gd name="connsiteY72" fmla="*/ 1263404 h 1734574"/>
              <a:gd name="connsiteX73" fmla="*/ 1592988 w 1860902"/>
              <a:gd name="connsiteY73" fmla="*/ 1210642 h 1734574"/>
              <a:gd name="connsiteX74" fmla="*/ 1490788 w 1860902"/>
              <a:gd name="connsiteY74" fmla="*/ 1311594 h 1734574"/>
              <a:gd name="connsiteX75" fmla="*/ 1592988 w 1860902"/>
              <a:gd name="connsiteY75" fmla="*/ 1413792 h 1734574"/>
              <a:gd name="connsiteX76" fmla="*/ 1693938 w 1860902"/>
              <a:gd name="connsiteY76" fmla="*/ 1311594 h 1734574"/>
              <a:gd name="connsiteX77" fmla="*/ 1592988 w 1860902"/>
              <a:gd name="connsiteY77" fmla="*/ 1210642 h 1734574"/>
              <a:gd name="connsiteX78" fmla="*/ 269164 w 1860902"/>
              <a:gd name="connsiteY78" fmla="*/ 1194164 h 1734574"/>
              <a:gd name="connsiteX79" fmla="*/ 166964 w 1860902"/>
              <a:gd name="connsiteY79" fmla="*/ 1295116 h 1734574"/>
              <a:gd name="connsiteX80" fmla="*/ 269164 w 1860902"/>
              <a:gd name="connsiteY80" fmla="*/ 1397314 h 1734574"/>
              <a:gd name="connsiteX81" fmla="*/ 370114 w 1860902"/>
              <a:gd name="connsiteY81" fmla="*/ 1295116 h 1734574"/>
              <a:gd name="connsiteX82" fmla="*/ 269164 w 1860902"/>
              <a:gd name="connsiteY82" fmla="*/ 1194164 h 1734574"/>
              <a:gd name="connsiteX83" fmla="*/ 1592988 w 1860902"/>
              <a:gd name="connsiteY83" fmla="*/ 1164528 h 1734574"/>
              <a:gd name="connsiteX84" fmla="*/ 1740052 w 1860902"/>
              <a:gd name="connsiteY84" fmla="*/ 1311594 h 1734574"/>
              <a:gd name="connsiteX85" fmla="*/ 1592988 w 1860902"/>
              <a:gd name="connsiteY85" fmla="*/ 1459906 h 1734574"/>
              <a:gd name="connsiteX86" fmla="*/ 1444676 w 1860902"/>
              <a:gd name="connsiteY86" fmla="*/ 1311594 h 1734574"/>
              <a:gd name="connsiteX87" fmla="*/ 1592988 w 1860902"/>
              <a:gd name="connsiteY87" fmla="*/ 1164528 h 1734574"/>
              <a:gd name="connsiteX88" fmla="*/ 269164 w 1860902"/>
              <a:gd name="connsiteY88" fmla="*/ 1148050 h 1734574"/>
              <a:gd name="connsiteX89" fmla="*/ 416228 w 1860902"/>
              <a:gd name="connsiteY89" fmla="*/ 1295116 h 1734574"/>
              <a:gd name="connsiteX90" fmla="*/ 269164 w 1860902"/>
              <a:gd name="connsiteY90" fmla="*/ 1443428 h 1734574"/>
              <a:gd name="connsiteX91" fmla="*/ 120852 w 1860902"/>
              <a:gd name="connsiteY91" fmla="*/ 1295116 h 1734574"/>
              <a:gd name="connsiteX92" fmla="*/ 269164 w 1860902"/>
              <a:gd name="connsiteY92" fmla="*/ 1148050 h 1734574"/>
              <a:gd name="connsiteX93" fmla="*/ 753078 w 1860902"/>
              <a:gd name="connsiteY93" fmla="*/ 818468 h 1734574"/>
              <a:gd name="connsiteX94" fmla="*/ 1096832 w 1860902"/>
              <a:gd name="connsiteY94" fmla="*/ 818468 h 1734574"/>
              <a:gd name="connsiteX95" fmla="*/ 1119332 w 1860902"/>
              <a:gd name="connsiteY95" fmla="*/ 842281 h 1734574"/>
              <a:gd name="connsiteX96" fmla="*/ 1119332 w 1860902"/>
              <a:gd name="connsiteY96" fmla="*/ 1239591 h 1734574"/>
              <a:gd name="connsiteX97" fmla="*/ 1096832 w 1860902"/>
              <a:gd name="connsiteY97" fmla="*/ 1262151 h 1734574"/>
              <a:gd name="connsiteX98" fmla="*/ 1073082 w 1860902"/>
              <a:gd name="connsiteY98" fmla="*/ 1239591 h 1734574"/>
              <a:gd name="connsiteX99" fmla="*/ 1073082 w 1860902"/>
              <a:gd name="connsiteY99" fmla="*/ 864841 h 1734574"/>
              <a:gd name="connsiteX100" fmla="*/ 775578 w 1860902"/>
              <a:gd name="connsiteY100" fmla="*/ 864841 h 1734574"/>
              <a:gd name="connsiteX101" fmla="*/ 775578 w 1860902"/>
              <a:gd name="connsiteY101" fmla="*/ 1239591 h 1734574"/>
              <a:gd name="connsiteX102" fmla="*/ 753078 w 1860902"/>
              <a:gd name="connsiteY102" fmla="*/ 1262151 h 1734574"/>
              <a:gd name="connsiteX103" fmla="*/ 730578 w 1860902"/>
              <a:gd name="connsiteY103" fmla="*/ 1239591 h 1734574"/>
              <a:gd name="connsiteX104" fmla="*/ 730578 w 1860902"/>
              <a:gd name="connsiteY104" fmla="*/ 842281 h 1734574"/>
              <a:gd name="connsiteX105" fmla="*/ 753078 w 1860902"/>
              <a:gd name="connsiteY105" fmla="*/ 818468 h 1734574"/>
              <a:gd name="connsiteX106" fmla="*/ 501884 w 1860902"/>
              <a:gd name="connsiteY106" fmla="*/ 662753 h 1734574"/>
              <a:gd name="connsiteX107" fmla="*/ 485650 w 1860902"/>
              <a:gd name="connsiteY107" fmla="*/ 678972 h 1734574"/>
              <a:gd name="connsiteX108" fmla="*/ 485650 w 1860902"/>
              <a:gd name="connsiteY108" fmla="*/ 756325 h 1734574"/>
              <a:gd name="connsiteX109" fmla="*/ 498138 w 1860902"/>
              <a:gd name="connsiteY109" fmla="*/ 772545 h 1734574"/>
              <a:gd name="connsiteX110" fmla="*/ 635500 w 1860902"/>
              <a:gd name="connsiteY110" fmla="*/ 808726 h 1734574"/>
              <a:gd name="connsiteX111" fmla="*/ 635500 w 1860902"/>
              <a:gd name="connsiteY111" fmla="*/ 787516 h 1734574"/>
              <a:gd name="connsiteX112" fmla="*/ 635500 w 1860902"/>
              <a:gd name="connsiteY112" fmla="*/ 785021 h 1734574"/>
              <a:gd name="connsiteX113" fmla="*/ 590544 w 1860902"/>
              <a:gd name="connsiteY113" fmla="*/ 785021 h 1734574"/>
              <a:gd name="connsiteX114" fmla="*/ 568068 w 1860902"/>
              <a:gd name="connsiteY114" fmla="*/ 762563 h 1734574"/>
              <a:gd name="connsiteX115" fmla="*/ 590544 w 1860902"/>
              <a:gd name="connsiteY115" fmla="*/ 740106 h 1734574"/>
              <a:gd name="connsiteX116" fmla="*/ 1246132 w 1860902"/>
              <a:gd name="connsiteY116" fmla="*/ 740106 h 1734574"/>
              <a:gd name="connsiteX117" fmla="*/ 1268610 w 1860902"/>
              <a:gd name="connsiteY117" fmla="*/ 762563 h 1734574"/>
              <a:gd name="connsiteX118" fmla="*/ 1246132 w 1860902"/>
              <a:gd name="connsiteY118" fmla="*/ 785021 h 1734574"/>
              <a:gd name="connsiteX119" fmla="*/ 1219910 w 1860902"/>
              <a:gd name="connsiteY119" fmla="*/ 785021 h 1734574"/>
              <a:gd name="connsiteX120" fmla="*/ 1219910 w 1860902"/>
              <a:gd name="connsiteY120" fmla="*/ 787516 h 1734574"/>
              <a:gd name="connsiteX121" fmla="*/ 1219910 w 1860902"/>
              <a:gd name="connsiteY121" fmla="*/ 807478 h 1734574"/>
              <a:gd name="connsiteX122" fmla="*/ 1357270 w 1860902"/>
              <a:gd name="connsiteY122" fmla="*/ 771297 h 1734574"/>
              <a:gd name="connsiteX123" fmla="*/ 1369758 w 1860902"/>
              <a:gd name="connsiteY123" fmla="*/ 756325 h 1734574"/>
              <a:gd name="connsiteX124" fmla="*/ 1369758 w 1860902"/>
              <a:gd name="connsiteY124" fmla="*/ 678972 h 1734574"/>
              <a:gd name="connsiteX125" fmla="*/ 1353524 w 1860902"/>
              <a:gd name="connsiteY125" fmla="*/ 662753 h 1734574"/>
              <a:gd name="connsiteX126" fmla="*/ 827804 w 1860902"/>
              <a:gd name="connsiteY126" fmla="*/ 471865 h 1734574"/>
              <a:gd name="connsiteX127" fmla="*/ 747886 w 1860902"/>
              <a:gd name="connsiteY127" fmla="*/ 504304 h 1734574"/>
              <a:gd name="connsiteX128" fmla="*/ 706678 w 1860902"/>
              <a:gd name="connsiteY128" fmla="*/ 565438 h 1734574"/>
              <a:gd name="connsiteX129" fmla="*/ 706678 w 1860902"/>
              <a:gd name="connsiteY129" fmla="*/ 616590 h 1734574"/>
              <a:gd name="connsiteX130" fmla="*/ 1149980 w 1860902"/>
              <a:gd name="connsiteY130" fmla="*/ 616590 h 1734574"/>
              <a:gd name="connsiteX131" fmla="*/ 1149980 w 1860902"/>
              <a:gd name="connsiteY131" fmla="*/ 565438 h 1734574"/>
              <a:gd name="connsiteX132" fmla="*/ 1107522 w 1860902"/>
              <a:gd name="connsiteY132" fmla="*/ 504304 h 1734574"/>
              <a:gd name="connsiteX133" fmla="*/ 1027604 w 1860902"/>
              <a:gd name="connsiteY133" fmla="*/ 471865 h 1734574"/>
              <a:gd name="connsiteX134" fmla="*/ 955176 w 1860902"/>
              <a:gd name="connsiteY134" fmla="*/ 532999 h 1734574"/>
              <a:gd name="connsiteX135" fmla="*/ 927704 w 1860902"/>
              <a:gd name="connsiteY135" fmla="*/ 544228 h 1734574"/>
              <a:gd name="connsiteX136" fmla="*/ 901480 w 1860902"/>
              <a:gd name="connsiteY136" fmla="*/ 532999 h 1734574"/>
              <a:gd name="connsiteX137" fmla="*/ 897734 w 1860902"/>
              <a:gd name="connsiteY137" fmla="*/ 458141 h 1734574"/>
              <a:gd name="connsiteX138" fmla="*/ 883998 w 1860902"/>
              <a:gd name="connsiteY138" fmla="*/ 459389 h 1734574"/>
              <a:gd name="connsiteX139" fmla="*/ 927704 w 1860902"/>
              <a:gd name="connsiteY139" fmla="*/ 495570 h 1734574"/>
              <a:gd name="connsiteX140" fmla="*/ 971410 w 1860902"/>
              <a:gd name="connsiteY140" fmla="*/ 459389 h 1734574"/>
              <a:gd name="connsiteX141" fmla="*/ 958922 w 1860902"/>
              <a:gd name="connsiteY141" fmla="*/ 458141 h 1734574"/>
              <a:gd name="connsiteX142" fmla="*/ 897734 w 1860902"/>
              <a:gd name="connsiteY142" fmla="*/ 411979 h 1734574"/>
              <a:gd name="connsiteX143" fmla="*/ 958922 w 1860902"/>
              <a:gd name="connsiteY143" fmla="*/ 411979 h 1734574"/>
              <a:gd name="connsiteX144" fmla="*/ 1042588 w 1860902"/>
              <a:gd name="connsiteY144" fmla="*/ 428198 h 1734574"/>
              <a:gd name="connsiteX145" fmla="*/ 1125004 w 1860902"/>
              <a:gd name="connsiteY145" fmla="*/ 461884 h 1734574"/>
              <a:gd name="connsiteX146" fmla="*/ 1196184 w 1860902"/>
              <a:gd name="connsiteY146" fmla="*/ 565438 h 1734574"/>
              <a:gd name="connsiteX147" fmla="*/ 1196184 w 1860902"/>
              <a:gd name="connsiteY147" fmla="*/ 616590 h 1734574"/>
              <a:gd name="connsiteX148" fmla="*/ 1353524 w 1860902"/>
              <a:gd name="connsiteY148" fmla="*/ 616590 h 1734574"/>
              <a:gd name="connsiteX149" fmla="*/ 1415962 w 1860902"/>
              <a:gd name="connsiteY149" fmla="*/ 678972 h 1734574"/>
              <a:gd name="connsiteX150" fmla="*/ 1415962 w 1860902"/>
              <a:gd name="connsiteY150" fmla="*/ 756325 h 1734574"/>
              <a:gd name="connsiteX151" fmla="*/ 1369758 w 1860902"/>
              <a:gd name="connsiteY151" fmla="*/ 817459 h 1734574"/>
              <a:gd name="connsiteX152" fmla="*/ 1219910 w 1860902"/>
              <a:gd name="connsiteY152" fmla="*/ 854888 h 1734574"/>
              <a:gd name="connsiteX153" fmla="*/ 1219910 w 1860902"/>
              <a:gd name="connsiteY153" fmla="*/ 1178026 h 1734574"/>
              <a:gd name="connsiteX154" fmla="*/ 1197432 w 1860902"/>
              <a:gd name="connsiteY154" fmla="*/ 1201731 h 1734574"/>
              <a:gd name="connsiteX155" fmla="*/ 1173706 w 1860902"/>
              <a:gd name="connsiteY155" fmla="*/ 1178026 h 1734574"/>
              <a:gd name="connsiteX156" fmla="*/ 1173706 w 1860902"/>
              <a:gd name="connsiteY156" fmla="*/ 787516 h 1734574"/>
              <a:gd name="connsiteX157" fmla="*/ 1173706 w 1860902"/>
              <a:gd name="connsiteY157" fmla="*/ 785021 h 1734574"/>
              <a:gd name="connsiteX158" fmla="*/ 681702 w 1860902"/>
              <a:gd name="connsiteY158" fmla="*/ 785021 h 1734574"/>
              <a:gd name="connsiteX159" fmla="*/ 681702 w 1860902"/>
              <a:gd name="connsiteY159" fmla="*/ 787516 h 1734574"/>
              <a:gd name="connsiteX160" fmla="*/ 681702 w 1860902"/>
              <a:gd name="connsiteY160" fmla="*/ 1178026 h 1734574"/>
              <a:gd name="connsiteX161" fmla="*/ 659226 w 1860902"/>
              <a:gd name="connsiteY161" fmla="*/ 1201731 h 1734574"/>
              <a:gd name="connsiteX162" fmla="*/ 635500 w 1860902"/>
              <a:gd name="connsiteY162" fmla="*/ 1178026 h 1734574"/>
              <a:gd name="connsiteX163" fmla="*/ 635500 w 1860902"/>
              <a:gd name="connsiteY163" fmla="*/ 856136 h 1734574"/>
              <a:gd name="connsiteX164" fmla="*/ 485650 w 1860902"/>
              <a:gd name="connsiteY164" fmla="*/ 817459 h 1734574"/>
              <a:gd name="connsiteX165" fmla="*/ 439448 w 1860902"/>
              <a:gd name="connsiteY165" fmla="*/ 756325 h 1734574"/>
              <a:gd name="connsiteX166" fmla="*/ 439448 w 1860902"/>
              <a:gd name="connsiteY166" fmla="*/ 678972 h 1734574"/>
              <a:gd name="connsiteX167" fmla="*/ 501884 w 1860902"/>
              <a:gd name="connsiteY167" fmla="*/ 616590 h 1734574"/>
              <a:gd name="connsiteX168" fmla="*/ 660474 w 1860902"/>
              <a:gd name="connsiteY168" fmla="*/ 616590 h 1734574"/>
              <a:gd name="connsiteX169" fmla="*/ 660474 w 1860902"/>
              <a:gd name="connsiteY169" fmla="*/ 565438 h 1734574"/>
              <a:gd name="connsiteX170" fmla="*/ 730404 w 1860902"/>
              <a:gd name="connsiteY170" fmla="*/ 461884 h 1734574"/>
              <a:gd name="connsiteX171" fmla="*/ 812820 w 1860902"/>
              <a:gd name="connsiteY171" fmla="*/ 428198 h 1734574"/>
              <a:gd name="connsiteX172" fmla="*/ 897734 w 1860902"/>
              <a:gd name="connsiteY172" fmla="*/ 411979 h 1734574"/>
              <a:gd name="connsiteX173" fmla="*/ 1552390 w 1860902"/>
              <a:gd name="connsiteY173" fmla="*/ 186763 h 1734574"/>
              <a:gd name="connsiteX174" fmla="*/ 1575302 w 1860902"/>
              <a:gd name="connsiteY174" fmla="*/ 211483 h 1734574"/>
              <a:gd name="connsiteX175" fmla="*/ 1552390 w 1860902"/>
              <a:gd name="connsiteY175" fmla="*/ 234967 h 1734574"/>
              <a:gd name="connsiteX176" fmla="*/ 1527068 w 1860902"/>
              <a:gd name="connsiteY176" fmla="*/ 211483 h 1734574"/>
              <a:gd name="connsiteX177" fmla="*/ 1552390 w 1860902"/>
              <a:gd name="connsiteY177" fmla="*/ 186763 h 1734574"/>
              <a:gd name="connsiteX178" fmla="*/ 1458406 w 1860902"/>
              <a:gd name="connsiteY178" fmla="*/ 186763 h 1734574"/>
              <a:gd name="connsiteX179" fmla="*/ 1481888 w 1860902"/>
              <a:gd name="connsiteY179" fmla="*/ 211483 h 1734574"/>
              <a:gd name="connsiteX180" fmla="*/ 1458406 w 1860902"/>
              <a:gd name="connsiteY180" fmla="*/ 234967 h 1734574"/>
              <a:gd name="connsiteX181" fmla="*/ 1433688 w 1860902"/>
              <a:gd name="connsiteY181" fmla="*/ 211483 h 1734574"/>
              <a:gd name="connsiteX182" fmla="*/ 1458406 w 1860902"/>
              <a:gd name="connsiteY182" fmla="*/ 186763 h 1734574"/>
              <a:gd name="connsiteX183" fmla="*/ 1358296 w 1860902"/>
              <a:gd name="connsiteY183" fmla="*/ 186763 h 1734574"/>
              <a:gd name="connsiteX184" fmla="*/ 1383014 w 1860902"/>
              <a:gd name="connsiteY184" fmla="*/ 211483 h 1734574"/>
              <a:gd name="connsiteX185" fmla="*/ 1358296 w 1860902"/>
              <a:gd name="connsiteY185" fmla="*/ 234967 h 1734574"/>
              <a:gd name="connsiteX186" fmla="*/ 1334814 w 1860902"/>
              <a:gd name="connsiteY186" fmla="*/ 211483 h 1734574"/>
              <a:gd name="connsiteX187" fmla="*/ 1358296 w 1860902"/>
              <a:gd name="connsiteY187" fmla="*/ 186763 h 1734574"/>
              <a:gd name="connsiteX188" fmla="*/ 924332 w 1860902"/>
              <a:gd name="connsiteY188" fmla="*/ 116541 h 1734574"/>
              <a:gd name="connsiteX189" fmla="*/ 820714 w 1860902"/>
              <a:gd name="connsiteY189" fmla="*/ 220589 h 1734574"/>
              <a:gd name="connsiteX190" fmla="*/ 924332 w 1860902"/>
              <a:gd name="connsiteY190" fmla="*/ 325891 h 1734574"/>
              <a:gd name="connsiteX191" fmla="*/ 1029198 w 1860902"/>
              <a:gd name="connsiteY191" fmla="*/ 220589 h 1734574"/>
              <a:gd name="connsiteX192" fmla="*/ 924332 w 1860902"/>
              <a:gd name="connsiteY192" fmla="*/ 116541 h 1734574"/>
              <a:gd name="connsiteX193" fmla="*/ 924332 w 1860902"/>
              <a:gd name="connsiteY193" fmla="*/ 71412 h 1734574"/>
              <a:gd name="connsiteX194" fmla="*/ 1075390 w 1860902"/>
              <a:gd name="connsiteY194" fmla="*/ 220589 h 1734574"/>
              <a:gd name="connsiteX195" fmla="*/ 924332 w 1860902"/>
              <a:gd name="connsiteY195" fmla="*/ 372274 h 1734574"/>
              <a:gd name="connsiteX196" fmla="*/ 774522 w 1860902"/>
              <a:gd name="connsiteY196" fmla="*/ 220589 h 1734574"/>
              <a:gd name="connsiteX197" fmla="*/ 924332 w 1860902"/>
              <a:gd name="connsiteY197" fmla="*/ 71412 h 1734574"/>
              <a:gd name="connsiteX198" fmla="*/ 1383694 w 1860902"/>
              <a:gd name="connsiteY198" fmla="*/ 44669 h 1734574"/>
              <a:gd name="connsiteX199" fmla="*/ 1216256 w 1860902"/>
              <a:gd name="connsiteY199" fmla="*/ 210939 h 1734574"/>
              <a:gd name="connsiteX200" fmla="*/ 1294978 w 1860902"/>
              <a:gd name="connsiteY200" fmla="*/ 351152 h 1734574"/>
              <a:gd name="connsiteX201" fmla="*/ 1304974 w 1860902"/>
              <a:gd name="connsiteY201" fmla="*/ 371005 h 1734574"/>
              <a:gd name="connsiteX202" fmla="*/ 1304974 w 1860902"/>
              <a:gd name="connsiteY202" fmla="*/ 372246 h 1734574"/>
              <a:gd name="connsiteX203" fmla="*/ 1304974 w 1860902"/>
              <a:gd name="connsiteY203" fmla="*/ 429323 h 1734574"/>
              <a:gd name="connsiteX204" fmla="*/ 1428678 w 1860902"/>
              <a:gd name="connsiteY204" fmla="*/ 378450 h 1734574"/>
              <a:gd name="connsiteX205" fmla="*/ 1438674 w 1860902"/>
              <a:gd name="connsiteY205" fmla="*/ 375968 h 1734574"/>
              <a:gd name="connsiteX206" fmla="*/ 1511148 w 1860902"/>
              <a:gd name="connsiteY206" fmla="*/ 375968 h 1734574"/>
              <a:gd name="connsiteX207" fmla="*/ 1678586 w 1860902"/>
              <a:gd name="connsiteY207" fmla="*/ 210939 h 1734574"/>
              <a:gd name="connsiteX208" fmla="*/ 1511148 w 1860902"/>
              <a:gd name="connsiteY208" fmla="*/ 44669 h 1734574"/>
              <a:gd name="connsiteX209" fmla="*/ 1383694 w 1860902"/>
              <a:gd name="connsiteY209" fmla="*/ 0 h 1734574"/>
              <a:gd name="connsiteX210" fmla="*/ 1511148 w 1860902"/>
              <a:gd name="connsiteY210" fmla="*/ 0 h 1734574"/>
              <a:gd name="connsiteX211" fmla="*/ 1723570 w 1860902"/>
              <a:gd name="connsiteY211" fmla="*/ 210939 h 1734574"/>
              <a:gd name="connsiteX212" fmla="*/ 1511148 w 1860902"/>
              <a:gd name="connsiteY212" fmla="*/ 421878 h 1734574"/>
              <a:gd name="connsiteX213" fmla="*/ 1442424 w 1860902"/>
              <a:gd name="connsiteY213" fmla="*/ 421878 h 1734574"/>
              <a:gd name="connsiteX214" fmla="*/ 1291228 w 1860902"/>
              <a:gd name="connsiteY214" fmla="*/ 485160 h 1734574"/>
              <a:gd name="connsiteX215" fmla="*/ 1281232 w 1860902"/>
              <a:gd name="connsiteY215" fmla="*/ 487642 h 1734574"/>
              <a:gd name="connsiteX216" fmla="*/ 1268736 w 1860902"/>
              <a:gd name="connsiteY216" fmla="*/ 483919 h 1734574"/>
              <a:gd name="connsiteX217" fmla="*/ 1258740 w 1860902"/>
              <a:gd name="connsiteY217" fmla="*/ 464066 h 1734574"/>
              <a:gd name="connsiteX218" fmla="*/ 1258740 w 1860902"/>
              <a:gd name="connsiteY218" fmla="*/ 382172 h 1734574"/>
              <a:gd name="connsiteX219" fmla="*/ 1170024 w 1860902"/>
              <a:gd name="connsiteY219" fmla="*/ 210939 h 1734574"/>
              <a:gd name="connsiteX220" fmla="*/ 1383694 w 1860902"/>
              <a:gd name="connsiteY220" fmla="*/ 0 h 173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860902" h="1734574">
                <a:moveTo>
                  <a:pt x="751078" y="1571013"/>
                </a:moveTo>
                <a:lnTo>
                  <a:pt x="1097592" y="1571013"/>
                </a:lnTo>
                <a:cubicBezTo>
                  <a:pt x="1131246" y="1571013"/>
                  <a:pt x="1162408" y="1588230"/>
                  <a:pt x="1178612" y="1616515"/>
                </a:cubicBezTo>
                <a:cubicBezTo>
                  <a:pt x="1179858" y="1617745"/>
                  <a:pt x="1179858" y="1618975"/>
                  <a:pt x="1179858" y="1618975"/>
                </a:cubicBezTo>
                <a:lnTo>
                  <a:pt x="1464050" y="1618975"/>
                </a:lnTo>
                <a:cubicBezTo>
                  <a:pt x="1516400" y="1618975"/>
                  <a:pt x="1558780" y="1660787"/>
                  <a:pt x="1558780" y="1711208"/>
                </a:cubicBezTo>
                <a:cubicBezTo>
                  <a:pt x="1558780" y="1724736"/>
                  <a:pt x="1547562" y="1734574"/>
                  <a:pt x="1535098" y="1734574"/>
                </a:cubicBezTo>
                <a:cubicBezTo>
                  <a:pt x="1522634" y="1734574"/>
                  <a:pt x="1512662" y="1724736"/>
                  <a:pt x="1512662" y="1711208"/>
                </a:cubicBezTo>
                <a:cubicBezTo>
                  <a:pt x="1512662" y="1685383"/>
                  <a:pt x="1490226" y="1664477"/>
                  <a:pt x="1464050" y="1664477"/>
                </a:cubicBezTo>
                <a:lnTo>
                  <a:pt x="1117536" y="1664477"/>
                </a:lnTo>
                <a:cubicBezTo>
                  <a:pt x="1091360" y="1664477"/>
                  <a:pt x="1070170" y="1685383"/>
                  <a:pt x="1070170" y="1711208"/>
                </a:cubicBezTo>
                <a:cubicBezTo>
                  <a:pt x="1070170" y="1724736"/>
                  <a:pt x="1058952" y="1734574"/>
                  <a:pt x="1046488" y="1734574"/>
                </a:cubicBezTo>
                <a:cubicBezTo>
                  <a:pt x="1034022" y="1734574"/>
                  <a:pt x="1024052" y="1724736"/>
                  <a:pt x="1024052" y="1711208"/>
                </a:cubicBezTo>
                <a:cubicBezTo>
                  <a:pt x="1024052" y="1662017"/>
                  <a:pt x="1063938" y="1621434"/>
                  <a:pt x="1113796" y="1618975"/>
                </a:cubicBezTo>
                <a:cubicBezTo>
                  <a:pt x="1108810" y="1617745"/>
                  <a:pt x="1103824" y="1616515"/>
                  <a:pt x="1097592" y="1616515"/>
                </a:cubicBezTo>
                <a:lnTo>
                  <a:pt x="751078" y="1616515"/>
                </a:lnTo>
                <a:cubicBezTo>
                  <a:pt x="744844" y="1616515"/>
                  <a:pt x="739860" y="1617745"/>
                  <a:pt x="734874" y="1618975"/>
                </a:cubicBezTo>
                <a:cubicBezTo>
                  <a:pt x="784732" y="1621434"/>
                  <a:pt x="824618" y="1662017"/>
                  <a:pt x="824618" y="1711208"/>
                </a:cubicBezTo>
                <a:cubicBezTo>
                  <a:pt x="824618" y="1724736"/>
                  <a:pt x="815892" y="1734574"/>
                  <a:pt x="802182" y="1734574"/>
                </a:cubicBezTo>
                <a:cubicBezTo>
                  <a:pt x="789718" y="1734574"/>
                  <a:pt x="779746" y="1724736"/>
                  <a:pt x="779746" y="1711208"/>
                </a:cubicBezTo>
                <a:cubicBezTo>
                  <a:pt x="779746" y="1685383"/>
                  <a:pt x="758556" y="1664477"/>
                  <a:pt x="731134" y="1664477"/>
                </a:cubicBezTo>
                <a:lnTo>
                  <a:pt x="384620" y="1664477"/>
                </a:lnTo>
                <a:cubicBezTo>
                  <a:pt x="358444" y="1664477"/>
                  <a:pt x="337254" y="1685383"/>
                  <a:pt x="337254" y="1711208"/>
                </a:cubicBezTo>
                <a:cubicBezTo>
                  <a:pt x="337254" y="1724736"/>
                  <a:pt x="326036" y="1734574"/>
                  <a:pt x="313572" y="1734574"/>
                </a:cubicBezTo>
                <a:cubicBezTo>
                  <a:pt x="301106" y="1734574"/>
                  <a:pt x="291136" y="1724736"/>
                  <a:pt x="291136" y="1711208"/>
                </a:cubicBezTo>
                <a:cubicBezTo>
                  <a:pt x="291136" y="1660787"/>
                  <a:pt x="332268" y="1618975"/>
                  <a:pt x="384620" y="1618975"/>
                </a:cubicBezTo>
                <a:lnTo>
                  <a:pt x="670058" y="1618975"/>
                </a:lnTo>
                <a:cubicBezTo>
                  <a:pt x="670058" y="1616515"/>
                  <a:pt x="672550" y="1614056"/>
                  <a:pt x="673796" y="1611596"/>
                </a:cubicBezTo>
                <a:cubicBezTo>
                  <a:pt x="691248" y="1585771"/>
                  <a:pt x="719916" y="1571013"/>
                  <a:pt x="751078" y="1571013"/>
                </a:cubicBezTo>
                <a:close/>
                <a:moveTo>
                  <a:pt x="1294852" y="1353268"/>
                </a:moveTo>
                <a:cubicBezTo>
                  <a:pt x="1238868" y="1353268"/>
                  <a:pt x="1194082" y="1399189"/>
                  <a:pt x="1194082" y="1455039"/>
                </a:cubicBezTo>
                <a:cubicBezTo>
                  <a:pt x="1194082" y="1510888"/>
                  <a:pt x="1238868" y="1555568"/>
                  <a:pt x="1294852" y="1555568"/>
                </a:cubicBezTo>
                <a:cubicBezTo>
                  <a:pt x="1350834" y="1555568"/>
                  <a:pt x="1396864" y="1510888"/>
                  <a:pt x="1396864" y="1455039"/>
                </a:cubicBezTo>
                <a:cubicBezTo>
                  <a:pt x="1396864" y="1399189"/>
                  <a:pt x="1350834" y="1353268"/>
                  <a:pt x="1294852" y="1353268"/>
                </a:cubicBezTo>
                <a:close/>
                <a:moveTo>
                  <a:pt x="560410" y="1352404"/>
                </a:moveTo>
                <a:cubicBezTo>
                  <a:pt x="504368" y="1352404"/>
                  <a:pt x="459536" y="1398712"/>
                  <a:pt x="459536" y="1455033"/>
                </a:cubicBezTo>
                <a:cubicBezTo>
                  <a:pt x="459536" y="1511354"/>
                  <a:pt x="504368" y="1557663"/>
                  <a:pt x="560410" y="1557663"/>
                </a:cubicBezTo>
                <a:cubicBezTo>
                  <a:pt x="616450" y="1557663"/>
                  <a:pt x="662528" y="1511354"/>
                  <a:pt x="662528" y="1455033"/>
                </a:cubicBezTo>
                <a:cubicBezTo>
                  <a:pt x="662528" y="1398712"/>
                  <a:pt x="616450" y="1352404"/>
                  <a:pt x="560410" y="1352404"/>
                </a:cubicBezTo>
                <a:close/>
                <a:moveTo>
                  <a:pt x="927082" y="1309518"/>
                </a:moveTo>
                <a:cubicBezTo>
                  <a:pt x="870998" y="1309518"/>
                  <a:pt x="826130" y="1354386"/>
                  <a:pt x="826130" y="1410470"/>
                </a:cubicBezTo>
                <a:cubicBezTo>
                  <a:pt x="826130" y="1466554"/>
                  <a:pt x="870998" y="1512668"/>
                  <a:pt x="927082" y="1512668"/>
                </a:cubicBezTo>
                <a:cubicBezTo>
                  <a:pt x="983166" y="1512668"/>
                  <a:pt x="1029280" y="1466554"/>
                  <a:pt x="1029280" y="1410470"/>
                </a:cubicBezTo>
                <a:cubicBezTo>
                  <a:pt x="1029280" y="1354386"/>
                  <a:pt x="983166" y="1309518"/>
                  <a:pt x="927082" y="1309518"/>
                </a:cubicBezTo>
                <a:close/>
                <a:moveTo>
                  <a:pt x="1294852" y="1307347"/>
                </a:moveTo>
                <a:cubicBezTo>
                  <a:pt x="1376960" y="1307347"/>
                  <a:pt x="1442896" y="1373126"/>
                  <a:pt x="1442896" y="1455039"/>
                </a:cubicBezTo>
                <a:cubicBezTo>
                  <a:pt x="1442896" y="1461244"/>
                  <a:pt x="1441652" y="1467450"/>
                  <a:pt x="1441652" y="1473655"/>
                </a:cubicBezTo>
                <a:lnTo>
                  <a:pt x="1767596" y="1473655"/>
                </a:lnTo>
                <a:cubicBezTo>
                  <a:pt x="1819848" y="1473655"/>
                  <a:pt x="1860902" y="1514612"/>
                  <a:pt x="1860902" y="1566738"/>
                </a:cubicBezTo>
                <a:cubicBezTo>
                  <a:pt x="1860902" y="1579149"/>
                  <a:pt x="1850950" y="1589078"/>
                  <a:pt x="1838508" y="1589078"/>
                </a:cubicBezTo>
                <a:cubicBezTo>
                  <a:pt x="1826068" y="1589078"/>
                  <a:pt x="1814872" y="1579149"/>
                  <a:pt x="1814872" y="1566738"/>
                </a:cubicBezTo>
                <a:cubicBezTo>
                  <a:pt x="1814872" y="1540675"/>
                  <a:pt x="1793722" y="1518335"/>
                  <a:pt x="1767596" y="1518335"/>
                </a:cubicBezTo>
                <a:lnTo>
                  <a:pt x="1427966" y="1518335"/>
                </a:lnTo>
                <a:cubicBezTo>
                  <a:pt x="1404328" y="1567979"/>
                  <a:pt x="1353322" y="1602730"/>
                  <a:pt x="1294852" y="1602730"/>
                </a:cubicBezTo>
                <a:cubicBezTo>
                  <a:pt x="1213986" y="1602730"/>
                  <a:pt x="1148052" y="1535710"/>
                  <a:pt x="1148052" y="1455039"/>
                </a:cubicBezTo>
                <a:cubicBezTo>
                  <a:pt x="1148052" y="1373126"/>
                  <a:pt x="1213986" y="1307347"/>
                  <a:pt x="1294852" y="1307347"/>
                </a:cubicBezTo>
                <a:close/>
                <a:moveTo>
                  <a:pt x="560410" y="1307347"/>
                </a:moveTo>
                <a:cubicBezTo>
                  <a:pt x="641356" y="1307347"/>
                  <a:pt x="707360" y="1373681"/>
                  <a:pt x="707360" y="1455033"/>
                </a:cubicBezTo>
                <a:cubicBezTo>
                  <a:pt x="707360" y="1536386"/>
                  <a:pt x="641356" y="1602720"/>
                  <a:pt x="560410" y="1602720"/>
                </a:cubicBezTo>
                <a:cubicBezTo>
                  <a:pt x="504368" y="1602720"/>
                  <a:pt x="454554" y="1571430"/>
                  <a:pt x="429648" y="1523870"/>
                </a:cubicBezTo>
                <a:lnTo>
                  <a:pt x="94648" y="1523870"/>
                </a:lnTo>
                <a:cubicBezTo>
                  <a:pt x="68496" y="1523870"/>
                  <a:pt x="46080" y="1546399"/>
                  <a:pt x="46080" y="1572682"/>
                </a:cubicBezTo>
                <a:cubicBezTo>
                  <a:pt x="46080" y="1585198"/>
                  <a:pt x="36116" y="1595210"/>
                  <a:pt x="23662" y="1595210"/>
                </a:cubicBezTo>
                <a:cubicBezTo>
                  <a:pt x="11210" y="1595210"/>
                  <a:pt x="0" y="1585198"/>
                  <a:pt x="0" y="1572682"/>
                </a:cubicBezTo>
                <a:cubicBezTo>
                  <a:pt x="0" y="1520116"/>
                  <a:pt x="42342" y="1478813"/>
                  <a:pt x="94648" y="1478813"/>
                </a:cubicBezTo>
                <a:lnTo>
                  <a:pt x="414704" y="1478813"/>
                </a:lnTo>
                <a:cubicBezTo>
                  <a:pt x="413458" y="1470052"/>
                  <a:pt x="413458" y="1462543"/>
                  <a:pt x="413458" y="1455033"/>
                </a:cubicBezTo>
                <a:cubicBezTo>
                  <a:pt x="413458" y="1373681"/>
                  <a:pt x="479462" y="1307347"/>
                  <a:pt x="560410" y="1307347"/>
                </a:cubicBezTo>
                <a:close/>
                <a:moveTo>
                  <a:pt x="927082" y="1263404"/>
                </a:moveTo>
                <a:cubicBezTo>
                  <a:pt x="1008092" y="1263404"/>
                  <a:pt x="1075394" y="1329459"/>
                  <a:pt x="1075394" y="1410470"/>
                </a:cubicBezTo>
                <a:cubicBezTo>
                  <a:pt x="1075394" y="1491481"/>
                  <a:pt x="1008092" y="1558782"/>
                  <a:pt x="927082" y="1558782"/>
                </a:cubicBezTo>
                <a:cubicBezTo>
                  <a:pt x="846070" y="1558782"/>
                  <a:pt x="780016" y="1491481"/>
                  <a:pt x="780016" y="1410470"/>
                </a:cubicBezTo>
                <a:cubicBezTo>
                  <a:pt x="780016" y="1329459"/>
                  <a:pt x="846070" y="1263404"/>
                  <a:pt x="927082" y="1263404"/>
                </a:cubicBezTo>
                <a:close/>
                <a:moveTo>
                  <a:pt x="1592988" y="1210642"/>
                </a:moveTo>
                <a:cubicBezTo>
                  <a:pt x="1536902" y="1210642"/>
                  <a:pt x="1490788" y="1255510"/>
                  <a:pt x="1490788" y="1311594"/>
                </a:cubicBezTo>
                <a:cubicBezTo>
                  <a:pt x="1490788" y="1367678"/>
                  <a:pt x="1536902" y="1413792"/>
                  <a:pt x="1592988" y="1413792"/>
                </a:cubicBezTo>
                <a:cubicBezTo>
                  <a:pt x="1649072" y="1413792"/>
                  <a:pt x="1693938" y="1367678"/>
                  <a:pt x="1693938" y="1311594"/>
                </a:cubicBezTo>
                <a:cubicBezTo>
                  <a:pt x="1693938" y="1255510"/>
                  <a:pt x="1649072" y="1210642"/>
                  <a:pt x="1592988" y="1210642"/>
                </a:cubicBezTo>
                <a:close/>
                <a:moveTo>
                  <a:pt x="269164" y="1194164"/>
                </a:moveTo>
                <a:cubicBezTo>
                  <a:pt x="213078" y="1194164"/>
                  <a:pt x="166964" y="1239032"/>
                  <a:pt x="166964" y="1295116"/>
                </a:cubicBezTo>
                <a:cubicBezTo>
                  <a:pt x="166964" y="1351200"/>
                  <a:pt x="213078" y="1397314"/>
                  <a:pt x="269164" y="1397314"/>
                </a:cubicBezTo>
                <a:cubicBezTo>
                  <a:pt x="325248" y="1397314"/>
                  <a:pt x="370114" y="1351200"/>
                  <a:pt x="370114" y="1295116"/>
                </a:cubicBezTo>
                <a:cubicBezTo>
                  <a:pt x="370114" y="1239032"/>
                  <a:pt x="325248" y="1194164"/>
                  <a:pt x="269164" y="1194164"/>
                </a:cubicBezTo>
                <a:close/>
                <a:moveTo>
                  <a:pt x="1592988" y="1164528"/>
                </a:moveTo>
                <a:cubicBezTo>
                  <a:pt x="1675244" y="1164528"/>
                  <a:pt x="1740052" y="1230583"/>
                  <a:pt x="1740052" y="1311594"/>
                </a:cubicBezTo>
                <a:cubicBezTo>
                  <a:pt x="1740052" y="1392605"/>
                  <a:pt x="1675244" y="1459906"/>
                  <a:pt x="1592988" y="1459906"/>
                </a:cubicBezTo>
                <a:cubicBezTo>
                  <a:pt x="1511976" y="1459906"/>
                  <a:pt x="1444676" y="1392605"/>
                  <a:pt x="1444676" y="1311594"/>
                </a:cubicBezTo>
                <a:cubicBezTo>
                  <a:pt x="1444676" y="1230583"/>
                  <a:pt x="1511976" y="1164528"/>
                  <a:pt x="1592988" y="1164528"/>
                </a:cubicBezTo>
                <a:close/>
                <a:moveTo>
                  <a:pt x="269164" y="1148050"/>
                </a:moveTo>
                <a:cubicBezTo>
                  <a:pt x="350174" y="1148050"/>
                  <a:pt x="416228" y="1214105"/>
                  <a:pt x="416228" y="1295116"/>
                </a:cubicBezTo>
                <a:cubicBezTo>
                  <a:pt x="416228" y="1376127"/>
                  <a:pt x="350174" y="1443428"/>
                  <a:pt x="269164" y="1443428"/>
                </a:cubicBezTo>
                <a:cubicBezTo>
                  <a:pt x="186906" y="1443428"/>
                  <a:pt x="120852" y="1376127"/>
                  <a:pt x="120852" y="1295116"/>
                </a:cubicBezTo>
                <a:cubicBezTo>
                  <a:pt x="120852" y="1214105"/>
                  <a:pt x="186906" y="1148050"/>
                  <a:pt x="269164" y="1148050"/>
                </a:cubicBezTo>
                <a:close/>
                <a:moveTo>
                  <a:pt x="753078" y="818468"/>
                </a:moveTo>
                <a:lnTo>
                  <a:pt x="1096832" y="818468"/>
                </a:lnTo>
                <a:cubicBezTo>
                  <a:pt x="1108082" y="818468"/>
                  <a:pt x="1119332" y="828494"/>
                  <a:pt x="1119332" y="842281"/>
                </a:cubicBezTo>
                <a:lnTo>
                  <a:pt x="1119332" y="1239591"/>
                </a:lnTo>
                <a:cubicBezTo>
                  <a:pt x="1119332" y="1252124"/>
                  <a:pt x="1108082" y="1262151"/>
                  <a:pt x="1096832" y="1262151"/>
                </a:cubicBezTo>
                <a:cubicBezTo>
                  <a:pt x="1083082" y="1262151"/>
                  <a:pt x="1073082" y="1252124"/>
                  <a:pt x="1073082" y="1239591"/>
                </a:cubicBezTo>
                <a:lnTo>
                  <a:pt x="1073082" y="864841"/>
                </a:lnTo>
                <a:lnTo>
                  <a:pt x="775578" y="864841"/>
                </a:lnTo>
                <a:lnTo>
                  <a:pt x="775578" y="1239591"/>
                </a:lnTo>
                <a:cubicBezTo>
                  <a:pt x="775578" y="1252124"/>
                  <a:pt x="765578" y="1262151"/>
                  <a:pt x="753078" y="1262151"/>
                </a:cubicBezTo>
                <a:cubicBezTo>
                  <a:pt x="739328" y="1262151"/>
                  <a:pt x="730578" y="1252124"/>
                  <a:pt x="730578" y="1239591"/>
                </a:cubicBezTo>
                <a:lnTo>
                  <a:pt x="730578" y="842281"/>
                </a:lnTo>
                <a:cubicBezTo>
                  <a:pt x="730578" y="828494"/>
                  <a:pt x="739328" y="818468"/>
                  <a:pt x="753078" y="818468"/>
                </a:cubicBezTo>
                <a:close/>
                <a:moveTo>
                  <a:pt x="501884" y="662753"/>
                </a:moveTo>
                <a:cubicBezTo>
                  <a:pt x="493142" y="662753"/>
                  <a:pt x="485650" y="670239"/>
                  <a:pt x="485650" y="678972"/>
                </a:cubicBezTo>
                <a:lnTo>
                  <a:pt x="485650" y="756325"/>
                </a:lnTo>
                <a:cubicBezTo>
                  <a:pt x="485650" y="763811"/>
                  <a:pt x="490646" y="770049"/>
                  <a:pt x="498138" y="772545"/>
                </a:cubicBezTo>
                <a:lnTo>
                  <a:pt x="635500" y="808726"/>
                </a:lnTo>
                <a:lnTo>
                  <a:pt x="635500" y="787516"/>
                </a:lnTo>
                <a:cubicBezTo>
                  <a:pt x="635500" y="786269"/>
                  <a:pt x="635500" y="786269"/>
                  <a:pt x="635500" y="785021"/>
                </a:cubicBezTo>
                <a:lnTo>
                  <a:pt x="590544" y="785021"/>
                </a:lnTo>
                <a:cubicBezTo>
                  <a:pt x="578058" y="785021"/>
                  <a:pt x="568068" y="776287"/>
                  <a:pt x="568068" y="762563"/>
                </a:cubicBezTo>
                <a:cubicBezTo>
                  <a:pt x="568068" y="750087"/>
                  <a:pt x="578058" y="740106"/>
                  <a:pt x="590544" y="740106"/>
                </a:cubicBezTo>
                <a:lnTo>
                  <a:pt x="1246132" y="740106"/>
                </a:lnTo>
                <a:cubicBezTo>
                  <a:pt x="1258620" y="740106"/>
                  <a:pt x="1268610" y="750087"/>
                  <a:pt x="1268610" y="762563"/>
                </a:cubicBezTo>
                <a:cubicBezTo>
                  <a:pt x="1268610" y="776287"/>
                  <a:pt x="1258620" y="785021"/>
                  <a:pt x="1246132" y="785021"/>
                </a:cubicBezTo>
                <a:lnTo>
                  <a:pt x="1219910" y="785021"/>
                </a:lnTo>
                <a:cubicBezTo>
                  <a:pt x="1219910" y="786269"/>
                  <a:pt x="1219910" y="786269"/>
                  <a:pt x="1219910" y="787516"/>
                </a:cubicBezTo>
                <a:lnTo>
                  <a:pt x="1219910" y="807478"/>
                </a:lnTo>
                <a:lnTo>
                  <a:pt x="1357270" y="771297"/>
                </a:lnTo>
                <a:cubicBezTo>
                  <a:pt x="1364762" y="770049"/>
                  <a:pt x="1369758" y="763811"/>
                  <a:pt x="1369758" y="756325"/>
                </a:cubicBezTo>
                <a:lnTo>
                  <a:pt x="1369758" y="678972"/>
                </a:lnTo>
                <a:cubicBezTo>
                  <a:pt x="1369758" y="670239"/>
                  <a:pt x="1363514" y="662753"/>
                  <a:pt x="1353524" y="662753"/>
                </a:cubicBezTo>
                <a:close/>
                <a:moveTo>
                  <a:pt x="827804" y="471865"/>
                </a:moveTo>
                <a:lnTo>
                  <a:pt x="747886" y="504304"/>
                </a:lnTo>
                <a:cubicBezTo>
                  <a:pt x="721662" y="514285"/>
                  <a:pt x="706678" y="537990"/>
                  <a:pt x="706678" y="565438"/>
                </a:cubicBezTo>
                <a:lnTo>
                  <a:pt x="706678" y="616590"/>
                </a:lnTo>
                <a:lnTo>
                  <a:pt x="1149980" y="616590"/>
                </a:lnTo>
                <a:lnTo>
                  <a:pt x="1149980" y="565438"/>
                </a:lnTo>
                <a:cubicBezTo>
                  <a:pt x="1149980" y="537990"/>
                  <a:pt x="1133746" y="514285"/>
                  <a:pt x="1107522" y="504304"/>
                </a:cubicBezTo>
                <a:lnTo>
                  <a:pt x="1027604" y="471865"/>
                </a:lnTo>
                <a:lnTo>
                  <a:pt x="955176" y="532999"/>
                </a:lnTo>
                <a:cubicBezTo>
                  <a:pt x="947684" y="540485"/>
                  <a:pt x="938942" y="544228"/>
                  <a:pt x="927704" y="544228"/>
                </a:cubicBezTo>
                <a:cubicBezTo>
                  <a:pt x="917714" y="544228"/>
                  <a:pt x="908974" y="540485"/>
                  <a:pt x="901480" y="532999"/>
                </a:cubicBezTo>
                <a:close/>
                <a:moveTo>
                  <a:pt x="897734" y="458141"/>
                </a:moveTo>
                <a:cubicBezTo>
                  <a:pt x="892740" y="458141"/>
                  <a:pt x="888994" y="458141"/>
                  <a:pt x="883998" y="459389"/>
                </a:cubicBezTo>
                <a:lnTo>
                  <a:pt x="927704" y="495570"/>
                </a:lnTo>
                <a:lnTo>
                  <a:pt x="971410" y="459389"/>
                </a:lnTo>
                <a:cubicBezTo>
                  <a:pt x="967664" y="458141"/>
                  <a:pt x="962668" y="458141"/>
                  <a:pt x="958922" y="458141"/>
                </a:cubicBezTo>
                <a:close/>
                <a:moveTo>
                  <a:pt x="897734" y="411979"/>
                </a:moveTo>
                <a:lnTo>
                  <a:pt x="958922" y="411979"/>
                </a:lnTo>
                <a:cubicBezTo>
                  <a:pt x="987644" y="411979"/>
                  <a:pt x="1015116" y="418217"/>
                  <a:pt x="1042588" y="428198"/>
                </a:cubicBezTo>
                <a:lnTo>
                  <a:pt x="1125004" y="461884"/>
                </a:lnTo>
                <a:cubicBezTo>
                  <a:pt x="1168710" y="479351"/>
                  <a:pt x="1196184" y="519275"/>
                  <a:pt x="1196184" y="565438"/>
                </a:cubicBezTo>
                <a:lnTo>
                  <a:pt x="1196184" y="616590"/>
                </a:lnTo>
                <a:lnTo>
                  <a:pt x="1353524" y="616590"/>
                </a:lnTo>
                <a:cubicBezTo>
                  <a:pt x="1388488" y="616590"/>
                  <a:pt x="1415962" y="645286"/>
                  <a:pt x="1415962" y="678972"/>
                </a:cubicBezTo>
                <a:lnTo>
                  <a:pt x="1415962" y="756325"/>
                </a:lnTo>
                <a:cubicBezTo>
                  <a:pt x="1415962" y="785021"/>
                  <a:pt x="1395982" y="808726"/>
                  <a:pt x="1369758" y="817459"/>
                </a:cubicBezTo>
                <a:lnTo>
                  <a:pt x="1219910" y="854888"/>
                </a:lnTo>
                <a:lnTo>
                  <a:pt x="1219910" y="1178026"/>
                </a:lnTo>
                <a:cubicBezTo>
                  <a:pt x="1219910" y="1190502"/>
                  <a:pt x="1209920" y="1201731"/>
                  <a:pt x="1197432" y="1201731"/>
                </a:cubicBezTo>
                <a:cubicBezTo>
                  <a:pt x="1184944" y="1201731"/>
                  <a:pt x="1173706" y="1190502"/>
                  <a:pt x="1173706" y="1178026"/>
                </a:cubicBezTo>
                <a:lnTo>
                  <a:pt x="1173706" y="787516"/>
                </a:lnTo>
                <a:cubicBezTo>
                  <a:pt x="1173706" y="786269"/>
                  <a:pt x="1173706" y="786269"/>
                  <a:pt x="1173706" y="785021"/>
                </a:cubicBezTo>
                <a:lnTo>
                  <a:pt x="681702" y="785021"/>
                </a:lnTo>
                <a:cubicBezTo>
                  <a:pt x="681702" y="786269"/>
                  <a:pt x="681702" y="786269"/>
                  <a:pt x="681702" y="787516"/>
                </a:cubicBezTo>
                <a:lnTo>
                  <a:pt x="681702" y="1178026"/>
                </a:lnTo>
                <a:cubicBezTo>
                  <a:pt x="681702" y="1190502"/>
                  <a:pt x="670464" y="1201731"/>
                  <a:pt x="659226" y="1201731"/>
                </a:cubicBezTo>
                <a:cubicBezTo>
                  <a:pt x="645490" y="1201731"/>
                  <a:pt x="635500" y="1190502"/>
                  <a:pt x="635500" y="1178026"/>
                </a:cubicBezTo>
                <a:lnTo>
                  <a:pt x="635500" y="856136"/>
                </a:lnTo>
                <a:lnTo>
                  <a:pt x="485650" y="817459"/>
                </a:lnTo>
                <a:cubicBezTo>
                  <a:pt x="459426" y="808726"/>
                  <a:pt x="439448" y="785021"/>
                  <a:pt x="439448" y="756325"/>
                </a:cubicBezTo>
                <a:lnTo>
                  <a:pt x="439448" y="678972"/>
                </a:lnTo>
                <a:cubicBezTo>
                  <a:pt x="439448" y="645286"/>
                  <a:pt x="468168" y="616590"/>
                  <a:pt x="501884" y="616590"/>
                </a:cubicBezTo>
                <a:lnTo>
                  <a:pt x="660474" y="616590"/>
                </a:lnTo>
                <a:lnTo>
                  <a:pt x="660474" y="565438"/>
                </a:lnTo>
                <a:cubicBezTo>
                  <a:pt x="660474" y="519275"/>
                  <a:pt x="687946" y="479351"/>
                  <a:pt x="730404" y="461884"/>
                </a:cubicBezTo>
                <a:lnTo>
                  <a:pt x="812820" y="428198"/>
                </a:lnTo>
                <a:cubicBezTo>
                  <a:pt x="840292" y="418217"/>
                  <a:pt x="867764" y="411979"/>
                  <a:pt x="897734" y="411979"/>
                </a:cubicBezTo>
                <a:close/>
                <a:moveTo>
                  <a:pt x="1552390" y="186763"/>
                </a:moveTo>
                <a:cubicBezTo>
                  <a:pt x="1564450" y="186763"/>
                  <a:pt x="1575302" y="197887"/>
                  <a:pt x="1575302" y="211483"/>
                </a:cubicBezTo>
                <a:cubicBezTo>
                  <a:pt x="1575302" y="223843"/>
                  <a:pt x="1564450" y="234967"/>
                  <a:pt x="1552390" y="234967"/>
                </a:cubicBezTo>
                <a:cubicBezTo>
                  <a:pt x="1539126" y="234967"/>
                  <a:pt x="1527068" y="223843"/>
                  <a:pt x="1527068" y="211483"/>
                </a:cubicBezTo>
                <a:cubicBezTo>
                  <a:pt x="1527068" y="197887"/>
                  <a:pt x="1539126" y="186763"/>
                  <a:pt x="1552390" y="186763"/>
                </a:cubicBezTo>
                <a:close/>
                <a:moveTo>
                  <a:pt x="1458406" y="186763"/>
                </a:moveTo>
                <a:cubicBezTo>
                  <a:pt x="1472000" y="186763"/>
                  <a:pt x="1481888" y="197887"/>
                  <a:pt x="1481888" y="211483"/>
                </a:cubicBezTo>
                <a:cubicBezTo>
                  <a:pt x="1481888" y="223843"/>
                  <a:pt x="1472000" y="234967"/>
                  <a:pt x="1458406" y="234967"/>
                </a:cubicBezTo>
                <a:cubicBezTo>
                  <a:pt x="1444812" y="234967"/>
                  <a:pt x="1433688" y="223843"/>
                  <a:pt x="1433688" y="211483"/>
                </a:cubicBezTo>
                <a:cubicBezTo>
                  <a:pt x="1433688" y="197887"/>
                  <a:pt x="1444812" y="186763"/>
                  <a:pt x="1458406" y="186763"/>
                </a:cubicBezTo>
                <a:close/>
                <a:moveTo>
                  <a:pt x="1358296" y="186763"/>
                </a:moveTo>
                <a:cubicBezTo>
                  <a:pt x="1371892" y="186763"/>
                  <a:pt x="1383014" y="197887"/>
                  <a:pt x="1383014" y="211483"/>
                </a:cubicBezTo>
                <a:cubicBezTo>
                  <a:pt x="1383014" y="223843"/>
                  <a:pt x="1371892" y="234967"/>
                  <a:pt x="1358296" y="234967"/>
                </a:cubicBezTo>
                <a:cubicBezTo>
                  <a:pt x="1344702" y="234967"/>
                  <a:pt x="1334814" y="223843"/>
                  <a:pt x="1334814" y="211483"/>
                </a:cubicBezTo>
                <a:cubicBezTo>
                  <a:pt x="1334814" y="197887"/>
                  <a:pt x="1344702" y="186763"/>
                  <a:pt x="1358296" y="186763"/>
                </a:cubicBezTo>
                <a:close/>
                <a:moveTo>
                  <a:pt x="924332" y="116541"/>
                </a:moveTo>
                <a:cubicBezTo>
                  <a:pt x="866904" y="116541"/>
                  <a:pt x="820714" y="162924"/>
                  <a:pt x="820714" y="220589"/>
                </a:cubicBezTo>
                <a:cubicBezTo>
                  <a:pt x="820714" y="278255"/>
                  <a:pt x="866904" y="325891"/>
                  <a:pt x="924332" y="325891"/>
                </a:cubicBezTo>
                <a:cubicBezTo>
                  <a:pt x="981758" y="325891"/>
                  <a:pt x="1029198" y="278255"/>
                  <a:pt x="1029198" y="220589"/>
                </a:cubicBezTo>
                <a:cubicBezTo>
                  <a:pt x="1029198" y="162924"/>
                  <a:pt x="981758" y="116541"/>
                  <a:pt x="924332" y="116541"/>
                </a:cubicBezTo>
                <a:close/>
                <a:moveTo>
                  <a:pt x="924332" y="71412"/>
                </a:moveTo>
                <a:cubicBezTo>
                  <a:pt x="1007976" y="71412"/>
                  <a:pt x="1075390" y="137852"/>
                  <a:pt x="1075390" y="220589"/>
                </a:cubicBezTo>
                <a:cubicBezTo>
                  <a:pt x="1075390" y="303327"/>
                  <a:pt x="1007976" y="372274"/>
                  <a:pt x="924332" y="372274"/>
                </a:cubicBezTo>
                <a:cubicBezTo>
                  <a:pt x="841936" y="372274"/>
                  <a:pt x="774522" y="303327"/>
                  <a:pt x="774522" y="220589"/>
                </a:cubicBezTo>
                <a:cubicBezTo>
                  <a:pt x="774522" y="137852"/>
                  <a:pt x="841936" y="71412"/>
                  <a:pt x="924332" y="71412"/>
                </a:cubicBezTo>
                <a:close/>
                <a:moveTo>
                  <a:pt x="1383694" y="44669"/>
                </a:moveTo>
                <a:cubicBezTo>
                  <a:pt x="1291228" y="44669"/>
                  <a:pt x="1216256" y="119118"/>
                  <a:pt x="1216256" y="210939"/>
                </a:cubicBezTo>
                <a:cubicBezTo>
                  <a:pt x="1216256" y="266776"/>
                  <a:pt x="1246246" y="320131"/>
                  <a:pt x="1294978" y="351152"/>
                </a:cubicBezTo>
                <a:cubicBezTo>
                  <a:pt x="1301224" y="354874"/>
                  <a:pt x="1304974" y="362319"/>
                  <a:pt x="1304974" y="371005"/>
                </a:cubicBezTo>
                <a:lnTo>
                  <a:pt x="1304974" y="372246"/>
                </a:lnTo>
                <a:lnTo>
                  <a:pt x="1304974" y="429323"/>
                </a:lnTo>
                <a:lnTo>
                  <a:pt x="1428678" y="378450"/>
                </a:lnTo>
                <a:cubicBezTo>
                  <a:pt x="1432428" y="377209"/>
                  <a:pt x="1434926" y="375968"/>
                  <a:pt x="1438674" y="375968"/>
                </a:cubicBezTo>
                <a:lnTo>
                  <a:pt x="1511148" y="375968"/>
                </a:lnTo>
                <a:cubicBezTo>
                  <a:pt x="1603614" y="375968"/>
                  <a:pt x="1678586" y="301519"/>
                  <a:pt x="1678586" y="210939"/>
                </a:cubicBezTo>
                <a:cubicBezTo>
                  <a:pt x="1678586" y="119118"/>
                  <a:pt x="1603614" y="44669"/>
                  <a:pt x="1511148" y="44669"/>
                </a:cubicBezTo>
                <a:close/>
                <a:moveTo>
                  <a:pt x="1383694" y="0"/>
                </a:moveTo>
                <a:lnTo>
                  <a:pt x="1511148" y="0"/>
                </a:lnTo>
                <a:cubicBezTo>
                  <a:pt x="1628606" y="0"/>
                  <a:pt x="1723570" y="93061"/>
                  <a:pt x="1723570" y="210939"/>
                </a:cubicBezTo>
                <a:cubicBezTo>
                  <a:pt x="1723570" y="327576"/>
                  <a:pt x="1628606" y="421878"/>
                  <a:pt x="1511148" y="421878"/>
                </a:cubicBezTo>
                <a:lnTo>
                  <a:pt x="1442424" y="421878"/>
                </a:lnTo>
                <a:lnTo>
                  <a:pt x="1291228" y="485160"/>
                </a:lnTo>
                <a:cubicBezTo>
                  <a:pt x="1287480" y="486401"/>
                  <a:pt x="1284980" y="487642"/>
                  <a:pt x="1281232" y="487642"/>
                </a:cubicBezTo>
                <a:cubicBezTo>
                  <a:pt x="1277484" y="487642"/>
                  <a:pt x="1273736" y="485160"/>
                  <a:pt x="1268736" y="483919"/>
                </a:cubicBezTo>
                <a:cubicBezTo>
                  <a:pt x="1262490" y="478956"/>
                  <a:pt x="1258740" y="471511"/>
                  <a:pt x="1258740" y="464066"/>
                </a:cubicBezTo>
                <a:lnTo>
                  <a:pt x="1258740" y="382172"/>
                </a:lnTo>
                <a:cubicBezTo>
                  <a:pt x="1203760" y="341225"/>
                  <a:pt x="1170024" y="277943"/>
                  <a:pt x="1170024" y="210939"/>
                </a:cubicBezTo>
                <a:cubicBezTo>
                  <a:pt x="1170024" y="93061"/>
                  <a:pt x="1266238" y="0"/>
                  <a:pt x="1383694" y="0"/>
                </a:cubicBezTo>
                <a:close/>
              </a:path>
            </a:pathLst>
          </a:custGeom>
          <a:solidFill>
            <a:schemeClr val="bg1"/>
          </a:solidFill>
          <a:ln>
            <a:noFill/>
          </a:ln>
          <a:effectLst/>
        </p:spPr>
        <p:txBody>
          <a:bodyPr wrap="square" anchor="ctr">
            <a:noAutofit/>
          </a:bodyPr>
          <a:lstStyle/>
          <a:p>
            <a:endParaRPr lang="en-US" sz="1350" dirty="0">
              <a:latin typeface="Poppins" pitchFamily="2" charset="77"/>
            </a:endParaRPr>
          </a:p>
        </p:txBody>
      </p:sp>
      <p:sp>
        <p:nvSpPr>
          <p:cNvPr id="27" name="Freeform 222">
            <a:extLst>
              <a:ext uri="{FF2B5EF4-FFF2-40B4-BE49-F238E27FC236}">
                <a16:creationId xmlns:a16="http://schemas.microsoft.com/office/drawing/2014/main" id="{99D24351-55AC-414D-85A6-FFED2C603EAF}"/>
              </a:ext>
            </a:extLst>
          </p:cNvPr>
          <p:cNvSpPr>
            <a:spLocks noChangeArrowheads="1"/>
          </p:cNvSpPr>
          <p:nvPr/>
        </p:nvSpPr>
        <p:spPr bwMode="auto">
          <a:xfrm>
            <a:off x="1143000" y="2671726"/>
            <a:ext cx="6400800" cy="2056522"/>
          </a:xfrm>
          <a:prstGeom prst="roundRect">
            <a:avLst>
              <a:gd name="adj" fmla="val 50000"/>
            </a:avLst>
          </a:prstGeom>
          <a:solidFill>
            <a:schemeClr val="accent6">
              <a:alpha val="20000"/>
            </a:schemeClr>
          </a:solidFill>
          <a:ln>
            <a:noFill/>
          </a:ln>
          <a:effectLst/>
        </p:spPr>
        <p:txBody>
          <a:bodyPr wrap="none" anchor="ctr"/>
          <a:lstStyle/>
          <a:p>
            <a:endParaRPr lang="en-US" sz="1350" dirty="0">
              <a:latin typeface="Poppins" pitchFamily="2" charset="77"/>
            </a:endParaRPr>
          </a:p>
        </p:txBody>
      </p:sp>
      <p:sp>
        <p:nvSpPr>
          <p:cNvPr id="4" name="TextBox 3">
            <a:extLst>
              <a:ext uri="{FF2B5EF4-FFF2-40B4-BE49-F238E27FC236}">
                <a16:creationId xmlns:a16="http://schemas.microsoft.com/office/drawing/2014/main" id="{936EE792-2013-AD42-B527-E0DE248F0CC8}"/>
              </a:ext>
            </a:extLst>
          </p:cNvPr>
          <p:cNvSpPr txBox="1"/>
          <p:nvPr/>
        </p:nvSpPr>
        <p:spPr>
          <a:xfrm>
            <a:off x="597104" y="279041"/>
            <a:ext cx="8001000" cy="519373"/>
          </a:xfrm>
          <a:prstGeom prst="rect">
            <a:avLst/>
          </a:prstGeom>
          <a:noFill/>
        </p:spPr>
        <p:txBody>
          <a:bodyPr wrap="square" rtlCol="0" anchor="b">
            <a:spAutoFit/>
          </a:bodyPr>
          <a:lstStyle/>
          <a:p>
            <a:pPr algn="ctr"/>
            <a:r>
              <a:rPr lang="en-US" sz="2775" b="1" spc="-109" dirty="0">
                <a:solidFill>
                  <a:schemeClr val="tx2"/>
                </a:solidFill>
                <a:latin typeface="Poppins" pitchFamily="2" charset="77"/>
                <a:cs typeface="Poppins" pitchFamily="2" charset="77"/>
              </a:rPr>
              <a:t>SFDA GEP Principles </a:t>
            </a:r>
          </a:p>
        </p:txBody>
      </p:sp>
      <p:sp>
        <p:nvSpPr>
          <p:cNvPr id="6" name="TextBox 5">
            <a:extLst>
              <a:ext uri="{FF2B5EF4-FFF2-40B4-BE49-F238E27FC236}">
                <a16:creationId xmlns:a16="http://schemas.microsoft.com/office/drawing/2014/main" id="{469C930E-A759-E44D-AC6A-7FFF6F7E6A11}"/>
              </a:ext>
            </a:extLst>
          </p:cNvPr>
          <p:cNvSpPr txBox="1"/>
          <p:nvPr/>
        </p:nvSpPr>
        <p:spPr>
          <a:xfrm>
            <a:off x="2700473" y="1117951"/>
            <a:ext cx="3794262" cy="288541"/>
          </a:xfrm>
          <a:prstGeom prst="rect">
            <a:avLst/>
          </a:prstGeom>
          <a:noFill/>
        </p:spPr>
        <p:txBody>
          <a:bodyPr wrap="square" rtlCol="0" anchor="ctr">
            <a:spAutoFit/>
          </a:bodyPr>
          <a:lstStyle/>
          <a:p>
            <a:pPr algn="ctr"/>
            <a:r>
              <a:rPr lang="en-US" sz="1275" b="1" spc="-11" dirty="0">
                <a:solidFill>
                  <a:schemeClr val="tx2"/>
                </a:solidFill>
                <a:latin typeface="Poppins" pitchFamily="2" charset="77"/>
                <a:cs typeface="Poppins" pitchFamily="2" charset="77"/>
              </a:rPr>
              <a:t>THE key PRINCIPLES OF GEP</a:t>
            </a:r>
          </a:p>
        </p:txBody>
      </p:sp>
      <p:sp>
        <p:nvSpPr>
          <p:cNvPr id="13" name="TextBox 12">
            <a:extLst>
              <a:ext uri="{FF2B5EF4-FFF2-40B4-BE49-F238E27FC236}">
                <a16:creationId xmlns:a16="http://schemas.microsoft.com/office/drawing/2014/main" id="{FC8E312B-4EF8-884C-AF80-CDF59DA73128}"/>
              </a:ext>
            </a:extLst>
          </p:cNvPr>
          <p:cNvSpPr txBox="1"/>
          <p:nvPr/>
        </p:nvSpPr>
        <p:spPr>
          <a:xfrm>
            <a:off x="2895600" y="2742998"/>
            <a:ext cx="3141935" cy="307777"/>
          </a:xfrm>
          <a:prstGeom prst="rect">
            <a:avLst/>
          </a:prstGeom>
          <a:noFill/>
        </p:spPr>
        <p:txBody>
          <a:bodyPr wrap="square" rtlCol="0" anchor="b">
            <a:spAutoFit/>
          </a:bodyPr>
          <a:lstStyle/>
          <a:p>
            <a:pPr algn="ctr"/>
            <a:r>
              <a:rPr lang="en-US" sz="1400" b="1" spc="-11" dirty="0">
                <a:solidFill>
                  <a:schemeClr val="tx2"/>
                </a:solidFill>
                <a:latin typeface="Poppins" pitchFamily="2" charset="77"/>
                <a:cs typeface="Poppins" pitchFamily="2" charset="77"/>
              </a:rPr>
              <a:t>Reporting and Dissemination</a:t>
            </a:r>
          </a:p>
        </p:txBody>
      </p:sp>
      <p:sp>
        <p:nvSpPr>
          <p:cNvPr id="14" name="TextBox 13">
            <a:extLst>
              <a:ext uri="{FF2B5EF4-FFF2-40B4-BE49-F238E27FC236}">
                <a16:creationId xmlns:a16="http://schemas.microsoft.com/office/drawing/2014/main" id="{777BA490-2EFD-EE45-8F54-88F9018DAB3B}"/>
              </a:ext>
            </a:extLst>
          </p:cNvPr>
          <p:cNvSpPr txBox="1"/>
          <p:nvPr/>
        </p:nvSpPr>
        <p:spPr>
          <a:xfrm>
            <a:off x="1524000" y="3169316"/>
            <a:ext cx="5508742" cy="1349087"/>
          </a:xfrm>
          <a:prstGeom prst="rect">
            <a:avLst/>
          </a:prstGeom>
          <a:noFill/>
        </p:spPr>
        <p:txBody>
          <a:bodyPr wrap="square" rtlCol="0">
            <a:spAutoFit/>
          </a:bodyPr>
          <a:lstStyle/>
          <a:p>
            <a:pPr algn="ctr">
              <a:lnSpc>
                <a:spcPts val="1350"/>
              </a:lnSpc>
            </a:pPr>
            <a:r>
              <a:rPr lang="en-GB" sz="1200" spc="-8" dirty="0">
                <a:latin typeface="Poppins" pitchFamily="2" charset="77"/>
                <a:cs typeface="Poppins" pitchFamily="2" charset="77"/>
              </a:rPr>
              <a:t>Researchers are required to prepare comprehensive reports of their study findings, adhering to standardized reporting guidelines and formats.</a:t>
            </a:r>
          </a:p>
          <a:p>
            <a:pPr algn="ctr">
              <a:lnSpc>
                <a:spcPts val="1350"/>
              </a:lnSpc>
            </a:pPr>
            <a:endParaRPr lang="en-GB" sz="1200" spc="-8" dirty="0">
              <a:latin typeface="Poppins" pitchFamily="2" charset="77"/>
              <a:cs typeface="Poppins" pitchFamily="2" charset="77"/>
            </a:endParaRPr>
          </a:p>
          <a:p>
            <a:pPr algn="ctr">
              <a:lnSpc>
                <a:spcPts val="1350"/>
              </a:lnSpc>
            </a:pPr>
            <a:r>
              <a:rPr lang="en-GB" sz="1200" spc="-8" dirty="0">
                <a:latin typeface="Poppins" pitchFamily="2" charset="77"/>
                <a:cs typeface="Poppins" pitchFamily="2" charset="77"/>
              </a:rPr>
              <a:t>Study results should be disseminated through peer-reviewed publications, conference presentations, and other appropriate channels to facilitate knowledge exchange and dissemination. </a:t>
            </a:r>
            <a:endParaRPr lang="en-US" sz="1200" spc="-8" dirty="0">
              <a:latin typeface="Poppins" pitchFamily="2" charset="77"/>
              <a:cs typeface="Poppins" pitchFamily="2" charset="77"/>
            </a:endParaRPr>
          </a:p>
        </p:txBody>
      </p:sp>
    </p:spTree>
    <p:extLst>
      <p:ext uri="{BB962C8B-B14F-4D97-AF65-F5344CB8AC3E}">
        <p14:creationId xmlns:p14="http://schemas.microsoft.com/office/powerpoint/2010/main" val="57064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23546" y="508396"/>
            <a:ext cx="5452110" cy="307777"/>
          </a:xfrm>
        </p:spPr>
        <p:txBody>
          <a:bodyPr/>
          <a:lstStyle/>
          <a:p>
            <a:r>
              <a:rPr lang="en-US" dirty="0">
                <a:solidFill>
                  <a:schemeClr val="tx1">
                    <a:lumMod val="95000"/>
                    <a:lumOff val="5000"/>
                  </a:schemeClr>
                </a:solidFill>
              </a:rPr>
              <a:t>Why is it Important?</a:t>
            </a:r>
          </a:p>
        </p:txBody>
      </p:sp>
      <p:graphicFrame>
        <p:nvGraphicFramePr>
          <p:cNvPr id="10" name="Content Placeholder 2">
            <a:extLst>
              <a:ext uri="{FF2B5EF4-FFF2-40B4-BE49-F238E27FC236}">
                <a16:creationId xmlns:a16="http://schemas.microsoft.com/office/drawing/2014/main" id="{A02F167C-3218-251A-5F98-536ABC55E19D}"/>
              </a:ext>
            </a:extLst>
          </p:cNvPr>
          <p:cNvGraphicFramePr>
            <a:graphicFrameLocks noGrp="1"/>
          </p:cNvGraphicFramePr>
          <p:nvPr>
            <p:ph idx="1"/>
          </p:nvPr>
        </p:nvGraphicFramePr>
        <p:xfrm>
          <a:off x="744600" y="1123950"/>
          <a:ext cx="7408800" cy="3263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138A561-633B-44D4-835F-C5811D96878C}"/>
              </a:ext>
            </a:extLst>
          </p:cNvPr>
          <p:cNvSpPr txBox="1"/>
          <p:nvPr/>
        </p:nvSpPr>
        <p:spPr>
          <a:xfrm>
            <a:off x="2286000" y="4958834"/>
            <a:ext cx="6858000" cy="184666"/>
          </a:xfrm>
          <a:prstGeom prst="rect">
            <a:avLst/>
          </a:prstGeom>
          <a:noFill/>
        </p:spPr>
        <p:txBody>
          <a:bodyPr wrap="square" rtlCol="0">
            <a:spAutoFit/>
          </a:bodyPr>
          <a:lstStyle/>
          <a:p>
            <a:pPr algn="r">
              <a:buClr>
                <a:srgbClr val="09B8E4"/>
              </a:buClr>
            </a:pPr>
            <a:r>
              <a:rPr lang="en-US" altLang="en-US" sz="600" dirty="0"/>
              <a:t> </a:t>
            </a:r>
            <a:r>
              <a:rPr lang="en-US" altLang="en-US" sz="600" dirty="0" err="1"/>
              <a:t>Resnik</a:t>
            </a:r>
            <a:r>
              <a:rPr lang="en-US" altLang="en-US" sz="600" dirty="0"/>
              <a:t> DB. What is Ethics in Research and Why is it Important? [Internet]. NIH. 2015</a:t>
            </a:r>
          </a:p>
        </p:txBody>
      </p:sp>
    </p:spTree>
    <p:extLst>
      <p:ext uri="{BB962C8B-B14F-4D97-AF65-F5344CB8AC3E}">
        <p14:creationId xmlns:p14="http://schemas.microsoft.com/office/powerpoint/2010/main" val="1902744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B2FA16-BAA5-BF78-FC1B-EA72C0DE9DE2}"/>
              </a:ext>
            </a:extLst>
          </p:cNvPr>
          <p:cNvSpPr>
            <a:spLocks noGrp="1"/>
          </p:cNvSpPr>
          <p:nvPr>
            <p:ph type="body" idx="1"/>
          </p:nvPr>
        </p:nvSpPr>
        <p:spPr>
          <a:xfrm>
            <a:off x="914400" y="438150"/>
            <a:ext cx="7084059" cy="1723549"/>
          </a:xfrm>
        </p:spPr>
        <p:txBody>
          <a:bodyPr/>
          <a:lstStyle/>
          <a:p>
            <a:pPr algn="ctr"/>
            <a:r>
              <a:rPr lang="en-GB" sz="4000" dirty="0">
                <a:latin typeface="+mn-lt"/>
              </a:rPr>
              <a:t>The GEP address the following areas:</a:t>
            </a:r>
          </a:p>
          <a:p>
            <a:pPr algn="ctr"/>
            <a:endParaRPr lang="en-GB" sz="2800" dirty="0">
              <a:latin typeface="+mn-lt"/>
            </a:endParaRPr>
          </a:p>
        </p:txBody>
      </p:sp>
      <p:sp>
        <p:nvSpPr>
          <p:cNvPr id="7" name="TextBox 6">
            <a:extLst>
              <a:ext uri="{FF2B5EF4-FFF2-40B4-BE49-F238E27FC236}">
                <a16:creationId xmlns:a16="http://schemas.microsoft.com/office/drawing/2014/main" id="{12F242B8-CE89-5D13-1A51-8584FBCBFDF1}"/>
              </a:ext>
            </a:extLst>
          </p:cNvPr>
          <p:cNvSpPr txBox="1"/>
          <p:nvPr/>
        </p:nvSpPr>
        <p:spPr>
          <a:xfrm>
            <a:off x="938842" y="2114550"/>
            <a:ext cx="6629400" cy="2031325"/>
          </a:xfrm>
          <a:prstGeom prst="rect">
            <a:avLst/>
          </a:prstGeom>
          <a:noFill/>
        </p:spPr>
        <p:txBody>
          <a:bodyPr wrap="square">
            <a:spAutoFit/>
          </a:bodyPr>
          <a:lstStyle/>
          <a:p>
            <a:pPr marL="285750" indent="-285750">
              <a:buFont typeface="Arial" panose="020B0604020202020204" pitchFamily="34" charset="0"/>
              <a:buChar char="•"/>
            </a:pPr>
            <a:r>
              <a:rPr lang="en-GB" dirty="0"/>
              <a:t>Protocol Development</a:t>
            </a:r>
          </a:p>
          <a:p>
            <a:pPr marL="285750" indent="-285750">
              <a:buFont typeface="Arial" panose="020B0604020202020204" pitchFamily="34" charset="0"/>
              <a:buChar char="•"/>
            </a:pPr>
            <a:r>
              <a:rPr lang="en-GB" dirty="0"/>
              <a:t>Responsibilities, Personnel, Facilities, Resource Commitment, and Contractors</a:t>
            </a:r>
          </a:p>
          <a:p>
            <a:pPr marL="285750" indent="-285750">
              <a:buFont typeface="Arial" panose="020B0604020202020204" pitchFamily="34" charset="0"/>
              <a:buChar char="•"/>
            </a:pPr>
            <a:r>
              <a:rPr lang="en-GB" dirty="0"/>
              <a:t>Study Conduct</a:t>
            </a:r>
          </a:p>
          <a:p>
            <a:pPr marL="285750" indent="-285750">
              <a:buFont typeface="Arial" panose="020B0604020202020204" pitchFamily="34" charset="0"/>
              <a:buChar char="•"/>
            </a:pPr>
            <a:r>
              <a:rPr lang="en-GB" dirty="0"/>
              <a:t>Communication</a:t>
            </a:r>
          </a:p>
          <a:p>
            <a:pPr marL="285750" indent="-285750">
              <a:buFont typeface="Arial" panose="020B0604020202020204" pitchFamily="34" charset="0"/>
              <a:buChar char="•"/>
            </a:pPr>
            <a:r>
              <a:rPr lang="en-GB" dirty="0"/>
              <a:t>Adverse Event Reporting</a:t>
            </a:r>
          </a:p>
          <a:p>
            <a:pPr marL="285750" indent="-285750">
              <a:buFont typeface="Arial" panose="020B0604020202020204" pitchFamily="34" charset="0"/>
              <a:buChar char="•"/>
            </a:pPr>
            <a:r>
              <a:rPr lang="en-GB" dirty="0"/>
              <a:t>Archiving</a:t>
            </a:r>
          </a:p>
        </p:txBody>
      </p:sp>
      <p:sp>
        <p:nvSpPr>
          <p:cNvPr id="9" name="TextBox 8">
            <a:extLst>
              <a:ext uri="{FF2B5EF4-FFF2-40B4-BE49-F238E27FC236}">
                <a16:creationId xmlns:a16="http://schemas.microsoft.com/office/drawing/2014/main" id="{09445759-0DA8-9E9D-8881-8D27D9EFF13C}"/>
              </a:ext>
            </a:extLst>
          </p:cNvPr>
          <p:cNvSpPr txBox="1"/>
          <p:nvPr/>
        </p:nvSpPr>
        <p:spPr>
          <a:xfrm>
            <a:off x="4467931" y="4910871"/>
            <a:ext cx="4572000" cy="230832"/>
          </a:xfrm>
          <a:prstGeom prst="rect">
            <a:avLst/>
          </a:prstGeom>
          <a:noFill/>
        </p:spPr>
        <p:txBody>
          <a:bodyPr wrap="square">
            <a:spAutoFit/>
          </a:bodyPr>
          <a:lstStyle/>
          <a:p>
            <a:pPr algn="r"/>
            <a:r>
              <a:rPr lang="en-GB" sz="900" dirty="0"/>
              <a:t>https://www.pharmacoepi.org/resources/policies/guidelines-08027/</a:t>
            </a:r>
          </a:p>
        </p:txBody>
      </p:sp>
    </p:spTree>
    <p:extLst>
      <p:ext uri="{BB962C8B-B14F-4D97-AF65-F5344CB8AC3E}">
        <p14:creationId xmlns:p14="http://schemas.microsoft.com/office/powerpoint/2010/main" val="3424016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70667A-D78F-43CB-90CD-0CFE2D8BC76C}"/>
              </a:ext>
            </a:extLst>
          </p:cNvPr>
          <p:cNvSpPr>
            <a:spLocks noGrp="1"/>
          </p:cNvSpPr>
          <p:nvPr>
            <p:ph type="body" idx="1"/>
          </p:nvPr>
        </p:nvSpPr>
        <p:spPr>
          <a:xfrm>
            <a:off x="604016" y="839659"/>
            <a:ext cx="7549308" cy="3539430"/>
          </a:xfrm>
        </p:spPr>
        <p:txBody>
          <a:bodyPr/>
          <a:lstStyle/>
          <a:p>
            <a:pPr marL="285750" indent="-285750">
              <a:buFont typeface="Wingdings" panose="05000000000000000000" pitchFamily="2" charset="2"/>
              <a:buChar char="ü"/>
            </a:pPr>
            <a:r>
              <a:rPr lang="en-GB" sz="1800" b="0" i="0" dirty="0">
                <a:solidFill>
                  <a:srgbClr val="1B1B1B"/>
                </a:solidFill>
                <a:effectLst/>
                <a:highlight>
                  <a:srgbClr val="FFFFFF"/>
                </a:highlight>
                <a:latin typeface="+mn-lt"/>
              </a:rPr>
              <a:t>Each study should have a </a:t>
            </a:r>
            <a:r>
              <a:rPr lang="en-GB" sz="1800" i="0" dirty="0">
                <a:solidFill>
                  <a:srgbClr val="C00000"/>
                </a:solidFill>
                <a:effectLst/>
                <a:highlight>
                  <a:srgbClr val="FFFFFF"/>
                </a:highlight>
                <a:latin typeface="+mn-lt"/>
              </a:rPr>
              <a:t>written protocol</a:t>
            </a:r>
            <a:r>
              <a:rPr lang="en-GB" sz="1800" b="0" i="0" dirty="0">
                <a:solidFill>
                  <a:srgbClr val="1B1B1B"/>
                </a:solidFill>
                <a:effectLst/>
                <a:highlight>
                  <a:srgbClr val="FFFFFF"/>
                </a:highlight>
                <a:latin typeface="+mn-lt"/>
              </a:rPr>
              <a:t>. A protocol should be drafted as one of the first steps in any research project, and the protocol should be amended or updated as needed throughout the course of the study.</a:t>
            </a:r>
          </a:p>
          <a:p>
            <a:pPr marL="285750" indent="-285750">
              <a:buFont typeface="Wingdings" panose="05000000000000000000" pitchFamily="2" charset="2"/>
              <a:buChar char="ü"/>
            </a:pPr>
            <a:endParaRPr lang="en-GB" sz="1800" b="0" dirty="0">
              <a:solidFill>
                <a:srgbClr val="1B1B1B"/>
              </a:solidFill>
              <a:highlight>
                <a:srgbClr val="FFFFFF"/>
              </a:highlight>
              <a:latin typeface="+mn-lt"/>
            </a:endParaRPr>
          </a:p>
          <a:p>
            <a:pPr marL="285750" indent="-285750">
              <a:buFont typeface="Wingdings" panose="05000000000000000000" pitchFamily="2" charset="2"/>
              <a:buChar char="ü"/>
            </a:pPr>
            <a:endParaRPr lang="en-GB" sz="1800" b="0" dirty="0">
              <a:solidFill>
                <a:srgbClr val="1B1B1B"/>
              </a:solidFill>
              <a:highlight>
                <a:srgbClr val="FFFFFF"/>
              </a:highlight>
              <a:latin typeface="+mn-lt"/>
            </a:endParaRPr>
          </a:p>
          <a:p>
            <a:pPr marL="285750" indent="-285750">
              <a:buFont typeface="Wingdings" panose="05000000000000000000" pitchFamily="2" charset="2"/>
              <a:buChar char="ü"/>
            </a:pPr>
            <a:r>
              <a:rPr lang="en-GB" sz="1800" b="0" i="0" dirty="0">
                <a:solidFill>
                  <a:schemeClr val="tx1"/>
                </a:solidFill>
                <a:effectLst/>
                <a:highlight>
                  <a:srgbClr val="FFFFFF"/>
                </a:highlight>
                <a:latin typeface="+mn-lt"/>
              </a:rPr>
              <a:t>The organization(s) and individual(s) conducting and sponsoring the research shall be fully responsible for the research. </a:t>
            </a:r>
            <a:r>
              <a:rPr lang="en-GB" sz="1800" b="0" i="0" dirty="0">
                <a:solidFill>
                  <a:srgbClr val="1B1B1B"/>
                </a:solidFill>
                <a:effectLst/>
                <a:highlight>
                  <a:srgbClr val="FFFFFF"/>
                </a:highlight>
                <a:latin typeface="+mn-lt"/>
              </a:rPr>
              <a:t>The </a:t>
            </a:r>
            <a:r>
              <a:rPr lang="en-GB" sz="1800" i="0" dirty="0">
                <a:solidFill>
                  <a:srgbClr val="C00000"/>
                </a:solidFill>
                <a:effectLst/>
                <a:highlight>
                  <a:srgbClr val="FFFFFF"/>
                </a:highlight>
                <a:latin typeface="+mn-lt"/>
              </a:rPr>
              <a:t>relationship, roles, and responsibilities of the organizations and/or individuals conducting and sponsoring the study should be described</a:t>
            </a:r>
            <a:r>
              <a:rPr lang="en-GB" sz="1800" b="0" i="0" dirty="0">
                <a:solidFill>
                  <a:srgbClr val="1B1B1B"/>
                </a:solidFill>
                <a:effectLst/>
                <a:highlight>
                  <a:srgbClr val="FFFFFF"/>
                </a:highlight>
                <a:latin typeface="+mn-lt"/>
              </a:rPr>
              <a:t>.</a:t>
            </a:r>
            <a:endParaRPr lang="en-GB" sz="5400" b="0" dirty="0">
              <a:solidFill>
                <a:srgbClr val="1B1B1B"/>
              </a:solidFill>
              <a:highlight>
                <a:srgbClr val="FFFFFF"/>
              </a:highlight>
              <a:latin typeface="+mn-lt"/>
            </a:endParaRPr>
          </a:p>
          <a:p>
            <a:pPr marL="914400" lvl="1" indent="-457200">
              <a:buFont typeface="Wingdings" panose="05000000000000000000" pitchFamily="2" charset="2"/>
              <a:buChar char="ü"/>
            </a:pPr>
            <a:r>
              <a:rPr lang="en-GB" sz="1600" dirty="0"/>
              <a:t>The PI shall be responsible for the overall content of the research project, including the day-to-day conduct of the study, interpretation of the study data, and preparation and publication of  the final report. </a:t>
            </a:r>
          </a:p>
          <a:p>
            <a:pPr lvl="1"/>
            <a:endParaRPr lang="en-GB" sz="2000" dirty="0"/>
          </a:p>
        </p:txBody>
      </p:sp>
      <p:sp>
        <p:nvSpPr>
          <p:cNvPr id="7" name="Title 6">
            <a:extLst>
              <a:ext uri="{FF2B5EF4-FFF2-40B4-BE49-F238E27FC236}">
                <a16:creationId xmlns:a16="http://schemas.microsoft.com/office/drawing/2014/main" id="{A6368F07-76EC-03B3-5177-BC835172668B}"/>
              </a:ext>
            </a:extLst>
          </p:cNvPr>
          <p:cNvSpPr>
            <a:spLocks noGrp="1"/>
          </p:cNvSpPr>
          <p:nvPr>
            <p:ph type="title"/>
          </p:nvPr>
        </p:nvSpPr>
        <p:spPr/>
        <p:txBody>
          <a:bodyPr/>
          <a:lstStyle/>
          <a:p>
            <a:endParaRPr lang="en-GB"/>
          </a:p>
        </p:txBody>
      </p:sp>
      <p:sp>
        <p:nvSpPr>
          <p:cNvPr id="8" name="TextBox 7">
            <a:extLst>
              <a:ext uri="{FF2B5EF4-FFF2-40B4-BE49-F238E27FC236}">
                <a16:creationId xmlns:a16="http://schemas.microsoft.com/office/drawing/2014/main" id="{66E8D561-79FE-0460-88A5-6F0756E7CDAD}"/>
              </a:ext>
            </a:extLst>
          </p:cNvPr>
          <p:cNvSpPr txBox="1"/>
          <p:nvPr/>
        </p:nvSpPr>
        <p:spPr>
          <a:xfrm>
            <a:off x="4467931" y="4910871"/>
            <a:ext cx="4572000" cy="230832"/>
          </a:xfrm>
          <a:prstGeom prst="rect">
            <a:avLst/>
          </a:prstGeom>
          <a:noFill/>
        </p:spPr>
        <p:txBody>
          <a:bodyPr wrap="square">
            <a:spAutoFit/>
          </a:bodyPr>
          <a:lstStyle/>
          <a:p>
            <a:pPr algn="r"/>
            <a:r>
              <a:rPr lang="en-GB" sz="900" dirty="0"/>
              <a:t>https://www.pharmacoepi.org/resources/policies/guidelines-08027/</a:t>
            </a:r>
          </a:p>
        </p:txBody>
      </p:sp>
      <p:sp>
        <p:nvSpPr>
          <p:cNvPr id="10" name="TextBox 9">
            <a:extLst>
              <a:ext uri="{FF2B5EF4-FFF2-40B4-BE49-F238E27FC236}">
                <a16:creationId xmlns:a16="http://schemas.microsoft.com/office/drawing/2014/main" id="{D5D215D2-A268-A221-0FB5-E8D08BBE284B}"/>
              </a:ext>
            </a:extLst>
          </p:cNvPr>
          <p:cNvSpPr txBox="1"/>
          <p:nvPr/>
        </p:nvSpPr>
        <p:spPr>
          <a:xfrm>
            <a:off x="304800" y="4428233"/>
            <a:ext cx="4572000" cy="307777"/>
          </a:xfrm>
          <a:prstGeom prst="rect">
            <a:avLst/>
          </a:prstGeom>
          <a:noFill/>
        </p:spPr>
        <p:txBody>
          <a:bodyPr wrap="square">
            <a:spAutoFit/>
          </a:bodyPr>
          <a:lstStyle/>
          <a:p>
            <a:r>
              <a:rPr lang="en-GB" sz="1400" dirty="0"/>
              <a:t>PI: principal investigator </a:t>
            </a:r>
          </a:p>
        </p:txBody>
      </p:sp>
    </p:spTree>
    <p:extLst>
      <p:ext uri="{BB962C8B-B14F-4D97-AF65-F5344CB8AC3E}">
        <p14:creationId xmlns:p14="http://schemas.microsoft.com/office/powerpoint/2010/main" val="2595036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70667A-D78F-43CB-90CD-0CFE2D8BC76C}"/>
              </a:ext>
            </a:extLst>
          </p:cNvPr>
          <p:cNvSpPr>
            <a:spLocks noGrp="1"/>
          </p:cNvSpPr>
          <p:nvPr>
            <p:ph type="body" idx="1"/>
          </p:nvPr>
        </p:nvSpPr>
        <p:spPr>
          <a:xfrm>
            <a:off x="606808" y="1276350"/>
            <a:ext cx="7622792" cy="2769989"/>
          </a:xfrm>
        </p:spPr>
        <p:txBody>
          <a:bodyPr/>
          <a:lstStyle/>
          <a:p>
            <a:pPr marL="457200" indent="-457200" algn="just" rtl="0">
              <a:buFont typeface="Wingdings" panose="05000000000000000000" pitchFamily="2" charset="2"/>
              <a:buChar char="ü"/>
            </a:pPr>
            <a:r>
              <a:rPr lang="en-GB" sz="1800" b="0" dirty="0">
                <a:solidFill>
                  <a:schemeClr val="tx1"/>
                </a:solidFill>
                <a:latin typeface="+mn-lt"/>
              </a:rPr>
              <a:t>Each organization and its advisory board shall </a:t>
            </a:r>
            <a:r>
              <a:rPr lang="en-GB" sz="1800" dirty="0">
                <a:solidFill>
                  <a:srgbClr val="C00000"/>
                </a:solidFill>
                <a:latin typeface="+mn-lt"/>
              </a:rPr>
              <a:t>predetermine procedures </a:t>
            </a:r>
            <a:r>
              <a:rPr lang="en-GB" sz="1800" b="0" dirty="0">
                <a:solidFill>
                  <a:schemeClr val="tx1"/>
                </a:solidFill>
                <a:latin typeface="+mn-lt"/>
              </a:rPr>
              <a:t>under which communications of the intent, conduct, results, and interpretation of an epidemiologic study will occur.</a:t>
            </a:r>
          </a:p>
          <a:p>
            <a:pPr algn="just" rtl="0"/>
            <a:endParaRPr lang="en-GB" sz="1800" b="0" dirty="0">
              <a:solidFill>
                <a:schemeClr val="tx1"/>
              </a:solidFill>
              <a:latin typeface="+mn-lt"/>
            </a:endParaRPr>
          </a:p>
          <a:p>
            <a:pPr marL="457200" indent="-457200" algn="just" rtl="0">
              <a:buFont typeface="Wingdings" panose="05000000000000000000" pitchFamily="2" charset="2"/>
              <a:buChar char="ü"/>
            </a:pPr>
            <a:r>
              <a:rPr lang="en-GB" sz="1800" b="0" dirty="0">
                <a:solidFill>
                  <a:schemeClr val="tx1"/>
                </a:solidFill>
                <a:latin typeface="+mn-lt"/>
              </a:rPr>
              <a:t>Aggregate analysis of electronic healthcare databases may </a:t>
            </a:r>
            <a:r>
              <a:rPr lang="en-GB" sz="1800" dirty="0">
                <a:solidFill>
                  <a:srgbClr val="C00000"/>
                </a:solidFill>
                <a:latin typeface="+mn-lt"/>
              </a:rPr>
              <a:t>identify an unexpected increase in risk associated with a particular exposure</a:t>
            </a:r>
          </a:p>
          <a:p>
            <a:pPr marL="457200" indent="-457200" algn="just" rtl="0">
              <a:buFont typeface="Wingdings" panose="05000000000000000000" pitchFamily="2" charset="2"/>
              <a:buChar char="ü"/>
            </a:pPr>
            <a:endParaRPr lang="en-GB" sz="1800" b="0" dirty="0">
              <a:solidFill>
                <a:schemeClr val="tx1"/>
              </a:solidFill>
              <a:latin typeface="+mn-lt"/>
            </a:endParaRPr>
          </a:p>
          <a:p>
            <a:pPr marL="457200" indent="-457200" algn="just" rtl="0">
              <a:buFont typeface="Wingdings" panose="05000000000000000000" pitchFamily="2" charset="2"/>
              <a:buChar char="ü"/>
            </a:pPr>
            <a:r>
              <a:rPr lang="en-GB" sz="1800" dirty="0">
                <a:solidFill>
                  <a:srgbClr val="C00000"/>
                </a:solidFill>
                <a:latin typeface="+mn-lt"/>
              </a:rPr>
              <a:t>Secure archives must be maintained </a:t>
            </a:r>
            <a:r>
              <a:rPr lang="en-GB" sz="1800" b="0" dirty="0">
                <a:solidFill>
                  <a:schemeClr val="tx1"/>
                </a:solidFill>
                <a:latin typeface="+mn-lt"/>
              </a:rPr>
              <a:t>for the orderly storage and expedient retrieval of all study related materials (protocol, final report of study, all source data, etc.)</a:t>
            </a:r>
          </a:p>
        </p:txBody>
      </p:sp>
      <p:sp>
        <p:nvSpPr>
          <p:cNvPr id="7" name="Title 6">
            <a:extLst>
              <a:ext uri="{FF2B5EF4-FFF2-40B4-BE49-F238E27FC236}">
                <a16:creationId xmlns:a16="http://schemas.microsoft.com/office/drawing/2014/main" id="{A6368F07-76EC-03B3-5177-BC835172668B}"/>
              </a:ext>
            </a:extLst>
          </p:cNvPr>
          <p:cNvSpPr>
            <a:spLocks noGrp="1"/>
          </p:cNvSpPr>
          <p:nvPr>
            <p:ph type="title"/>
          </p:nvPr>
        </p:nvSpPr>
        <p:spPr/>
        <p:txBody>
          <a:bodyPr/>
          <a:lstStyle/>
          <a:p>
            <a:endParaRPr lang="en-GB"/>
          </a:p>
        </p:txBody>
      </p:sp>
      <p:sp>
        <p:nvSpPr>
          <p:cNvPr id="2" name="TextBox 1">
            <a:extLst>
              <a:ext uri="{FF2B5EF4-FFF2-40B4-BE49-F238E27FC236}">
                <a16:creationId xmlns:a16="http://schemas.microsoft.com/office/drawing/2014/main" id="{76164024-CF38-A455-5429-DA0AC70CAF7A}"/>
              </a:ext>
            </a:extLst>
          </p:cNvPr>
          <p:cNvSpPr txBox="1"/>
          <p:nvPr/>
        </p:nvSpPr>
        <p:spPr>
          <a:xfrm>
            <a:off x="4467931" y="4910871"/>
            <a:ext cx="4572000" cy="230832"/>
          </a:xfrm>
          <a:prstGeom prst="rect">
            <a:avLst/>
          </a:prstGeom>
          <a:noFill/>
        </p:spPr>
        <p:txBody>
          <a:bodyPr wrap="square">
            <a:spAutoFit/>
          </a:bodyPr>
          <a:lstStyle/>
          <a:p>
            <a:pPr algn="r"/>
            <a:r>
              <a:rPr lang="en-GB" sz="900" dirty="0"/>
              <a:t>https://www.pharmacoepi.org/resources/policies/guidelines-08027/</a:t>
            </a:r>
          </a:p>
        </p:txBody>
      </p:sp>
    </p:spTree>
    <p:extLst>
      <p:ext uri="{BB962C8B-B14F-4D97-AF65-F5344CB8AC3E}">
        <p14:creationId xmlns:p14="http://schemas.microsoft.com/office/powerpoint/2010/main" val="2488290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a:extLst>
              <a:ext uri="{FF2B5EF4-FFF2-40B4-BE49-F238E27FC236}">
                <a16:creationId xmlns:a16="http://schemas.microsoft.com/office/drawing/2014/main" id="{25DBAB25-D176-DF87-3BFC-BC0546C0F5ED}"/>
              </a:ext>
            </a:extLst>
          </p:cNvPr>
          <p:cNvSpPr txBox="1">
            <a:spLocks/>
          </p:cNvSpPr>
          <p:nvPr/>
        </p:nvSpPr>
        <p:spPr>
          <a:xfrm>
            <a:off x="694430" y="285750"/>
            <a:ext cx="7755140" cy="492443"/>
          </a:xfrm>
          <a:prstGeom prst="rect">
            <a:avLst/>
          </a:prstGeom>
        </p:spPr>
        <p:txBody>
          <a:bodyPr/>
          <a:lstStyle>
            <a:lvl1pPr>
              <a:defRPr>
                <a:latin typeface="+mj-lt"/>
                <a:ea typeface="+mj-ea"/>
                <a:cs typeface="+mj-cs"/>
              </a:defRPr>
            </a:lvl1pPr>
          </a:lstStyle>
          <a:p>
            <a:pPr algn="ctr"/>
            <a:r>
              <a:rPr lang="en-GB" sz="3200" b="1" dirty="0">
                <a:solidFill>
                  <a:srgbClr val="0070C0"/>
                </a:solidFill>
                <a:highlight>
                  <a:srgbClr val="FFFFFF"/>
                </a:highlight>
                <a:latin typeface="+mn-lt"/>
              </a:rPr>
              <a:t>Good Pharmacovigilance Practices (GVP)</a:t>
            </a:r>
            <a:endParaRPr lang="en-GB" sz="3200" b="1" dirty="0">
              <a:solidFill>
                <a:srgbClr val="0070C0"/>
              </a:solidFill>
            </a:endParaRPr>
          </a:p>
        </p:txBody>
      </p:sp>
      <p:sp>
        <p:nvSpPr>
          <p:cNvPr id="6" name="TextBox 5">
            <a:extLst>
              <a:ext uri="{FF2B5EF4-FFF2-40B4-BE49-F238E27FC236}">
                <a16:creationId xmlns:a16="http://schemas.microsoft.com/office/drawing/2014/main" id="{BADC8009-B23E-11BB-12B6-054C41218EBE}"/>
              </a:ext>
            </a:extLst>
          </p:cNvPr>
          <p:cNvSpPr txBox="1"/>
          <p:nvPr/>
        </p:nvSpPr>
        <p:spPr>
          <a:xfrm>
            <a:off x="700181" y="1504950"/>
            <a:ext cx="7072220" cy="2308324"/>
          </a:xfrm>
          <a:prstGeom prst="rect">
            <a:avLst/>
          </a:prstGeom>
          <a:noFill/>
        </p:spPr>
        <p:txBody>
          <a:bodyPr wrap="square">
            <a:spAutoFit/>
          </a:bodyPr>
          <a:lstStyle/>
          <a:p>
            <a:pPr marL="342900" indent="-342900" algn="just">
              <a:buFont typeface="Wingdings" panose="05000000000000000000" pitchFamily="2" charset="2"/>
              <a:buChar char="v"/>
            </a:pPr>
            <a:r>
              <a:rPr lang="en-GB" b="0" i="0" dirty="0">
                <a:solidFill>
                  <a:srgbClr val="0D0D0D"/>
                </a:solidFill>
                <a:effectLst/>
                <a:highlight>
                  <a:srgbClr val="FFFFFF"/>
                </a:highlight>
                <a:latin typeface="Söhne"/>
              </a:rPr>
              <a:t>GVP encompass a set of principles and guidelines designed to ensure the systematic monitoring, assessment, and management of the safety profile of medicinal products throughout their lifecycle.</a:t>
            </a:r>
          </a:p>
          <a:p>
            <a:pPr marL="342900" indent="-342900" algn="just">
              <a:buFont typeface="Wingdings" panose="05000000000000000000" pitchFamily="2" charset="2"/>
              <a:buChar char="v"/>
            </a:pPr>
            <a:endParaRPr lang="en-GB" dirty="0">
              <a:solidFill>
                <a:srgbClr val="0D0D0D"/>
              </a:solidFill>
              <a:highlight>
                <a:srgbClr val="FFFFFF"/>
              </a:highlight>
              <a:latin typeface="Söhne"/>
            </a:endParaRPr>
          </a:p>
          <a:p>
            <a:pPr marL="342900" indent="-342900" algn="just">
              <a:buFont typeface="Wingdings" panose="05000000000000000000" pitchFamily="2" charset="2"/>
              <a:buChar char="v"/>
            </a:pPr>
            <a:endParaRPr lang="en-GB" b="0" i="0" dirty="0">
              <a:solidFill>
                <a:srgbClr val="0D0D0D"/>
              </a:solidFill>
              <a:effectLst/>
              <a:highlight>
                <a:srgbClr val="FFFFFF"/>
              </a:highlight>
              <a:latin typeface="Söhne"/>
            </a:endParaRPr>
          </a:p>
          <a:p>
            <a:pPr marL="342900" indent="-342900" algn="just">
              <a:buFont typeface="Wingdings" panose="05000000000000000000" pitchFamily="2" charset="2"/>
              <a:buChar char="v"/>
            </a:pPr>
            <a:r>
              <a:rPr lang="en-GB" dirty="0">
                <a:solidFill>
                  <a:srgbClr val="0D0D0D"/>
                </a:solidFill>
                <a:highlight>
                  <a:srgbClr val="FFFFFF"/>
                </a:highlight>
                <a:latin typeface="Söhne"/>
              </a:rPr>
              <a:t>Its </a:t>
            </a:r>
            <a:r>
              <a:rPr lang="en-GB" b="0" i="0" dirty="0">
                <a:solidFill>
                  <a:srgbClr val="0D0D0D"/>
                </a:solidFill>
                <a:effectLst/>
                <a:highlight>
                  <a:srgbClr val="FFFFFF"/>
                </a:highlight>
                <a:latin typeface="Söhne"/>
              </a:rPr>
              <a:t>primary objective is to </a:t>
            </a:r>
            <a:r>
              <a:rPr lang="en-GB" b="1" i="0" dirty="0">
                <a:solidFill>
                  <a:srgbClr val="C00000"/>
                </a:solidFill>
                <a:effectLst/>
                <a:highlight>
                  <a:srgbClr val="FFFFFF"/>
                </a:highlight>
                <a:latin typeface="Söhne"/>
              </a:rPr>
              <a:t>protect public health </a:t>
            </a:r>
            <a:r>
              <a:rPr lang="en-GB" b="0" i="0" dirty="0">
                <a:solidFill>
                  <a:srgbClr val="0D0D0D"/>
                </a:solidFill>
                <a:effectLst/>
                <a:highlight>
                  <a:srgbClr val="FFFFFF"/>
                </a:highlight>
                <a:latin typeface="Söhne"/>
              </a:rPr>
              <a:t>by </a:t>
            </a:r>
            <a:r>
              <a:rPr lang="en-GB" b="0" i="0" u="sng" dirty="0">
                <a:solidFill>
                  <a:srgbClr val="0D0D0D"/>
                </a:solidFill>
                <a:effectLst/>
                <a:highlight>
                  <a:srgbClr val="FFFFFF"/>
                </a:highlight>
                <a:latin typeface="Söhne"/>
              </a:rPr>
              <a:t>minimizing the risks associated with the use of pharmaceutical products </a:t>
            </a:r>
            <a:r>
              <a:rPr lang="en-GB" b="0" i="0" dirty="0">
                <a:solidFill>
                  <a:srgbClr val="0D0D0D"/>
                </a:solidFill>
                <a:effectLst/>
                <a:highlight>
                  <a:srgbClr val="FFFFFF"/>
                </a:highlight>
                <a:latin typeface="Söhne"/>
              </a:rPr>
              <a:t>while </a:t>
            </a:r>
            <a:r>
              <a:rPr lang="en-GB" b="0" i="0" u="sng" dirty="0">
                <a:solidFill>
                  <a:srgbClr val="0D0D0D"/>
                </a:solidFill>
                <a:effectLst/>
                <a:highlight>
                  <a:srgbClr val="FFFFFF"/>
                </a:highlight>
                <a:latin typeface="Söhne"/>
              </a:rPr>
              <a:t>maximizing their therapeutic benefits.</a:t>
            </a:r>
          </a:p>
        </p:txBody>
      </p:sp>
    </p:spTree>
    <p:extLst>
      <p:ext uri="{BB962C8B-B14F-4D97-AF65-F5344CB8AC3E}">
        <p14:creationId xmlns:p14="http://schemas.microsoft.com/office/powerpoint/2010/main" val="2461665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E51B77AA-8A36-9CBB-2405-73B7201DFE1D}"/>
              </a:ext>
            </a:extLst>
          </p:cNvPr>
          <p:cNvSpPr txBox="1">
            <a:spLocks/>
          </p:cNvSpPr>
          <p:nvPr/>
        </p:nvSpPr>
        <p:spPr>
          <a:xfrm>
            <a:off x="152400" y="133350"/>
            <a:ext cx="7755140" cy="492443"/>
          </a:xfrm>
          <a:prstGeom prst="rect">
            <a:avLst/>
          </a:prstGeom>
        </p:spPr>
        <p:txBody>
          <a:bodyPr/>
          <a:lstStyle>
            <a:lvl1pPr>
              <a:defRPr>
                <a:latin typeface="+mj-lt"/>
                <a:ea typeface="+mj-ea"/>
                <a:cs typeface="+mj-cs"/>
              </a:defRPr>
            </a:lvl1pPr>
          </a:lstStyle>
          <a:p>
            <a:pPr algn="l"/>
            <a:endParaRPr lang="en-GB" sz="2000" b="1" dirty="0">
              <a:solidFill>
                <a:srgbClr val="0070C0"/>
              </a:solidFill>
            </a:endParaRPr>
          </a:p>
        </p:txBody>
      </p:sp>
      <p:sp>
        <p:nvSpPr>
          <p:cNvPr id="3" name="TextBox 2">
            <a:extLst>
              <a:ext uri="{FF2B5EF4-FFF2-40B4-BE49-F238E27FC236}">
                <a16:creationId xmlns:a16="http://schemas.microsoft.com/office/drawing/2014/main" id="{93DBEA38-2B14-41A8-C109-EC7E809F5B24}"/>
              </a:ext>
            </a:extLst>
          </p:cNvPr>
          <p:cNvSpPr txBox="1"/>
          <p:nvPr/>
        </p:nvSpPr>
        <p:spPr>
          <a:xfrm>
            <a:off x="609600" y="1279088"/>
            <a:ext cx="7848600" cy="2585323"/>
          </a:xfrm>
          <a:prstGeom prst="rect">
            <a:avLst/>
          </a:prstGeom>
          <a:noFill/>
        </p:spPr>
        <p:txBody>
          <a:bodyPr wrap="square">
            <a:spAutoFit/>
          </a:bodyPr>
          <a:lstStyle/>
          <a:p>
            <a:pPr marL="285750" indent="-285750" algn="just">
              <a:buFont typeface="Wingdings" panose="05000000000000000000" pitchFamily="2" charset="2"/>
              <a:buChar char="v"/>
            </a:pPr>
            <a:r>
              <a:rPr lang="en-GB" dirty="0">
                <a:latin typeface="+mn-lt"/>
              </a:rPr>
              <a:t>GVP plays a crucial role in pharmacovigilance and drug safety by establishing standardized processes and procedures for the detection, assessment, understanding, and prevention of adverse drug reactions (ADRs) and other safety issues.</a:t>
            </a:r>
          </a:p>
          <a:p>
            <a:pPr marL="285750" indent="-285750" algn="just">
              <a:buFont typeface="Wingdings" panose="05000000000000000000" pitchFamily="2" charset="2"/>
              <a:buChar char="v"/>
            </a:pPr>
            <a:endParaRPr lang="en-GB" dirty="0">
              <a:latin typeface="+mn-lt"/>
            </a:endParaRPr>
          </a:p>
          <a:p>
            <a:pPr marL="285750" indent="-285750" algn="just">
              <a:buFont typeface="Wingdings" panose="05000000000000000000" pitchFamily="2" charset="2"/>
              <a:buChar char="v"/>
            </a:pPr>
            <a:endParaRPr lang="en-GB" dirty="0">
              <a:latin typeface="+mn-lt"/>
            </a:endParaRPr>
          </a:p>
          <a:p>
            <a:pPr marL="285750" indent="-285750" algn="just">
              <a:buFont typeface="Wingdings" panose="05000000000000000000" pitchFamily="2" charset="2"/>
              <a:buChar char="v"/>
            </a:pPr>
            <a:r>
              <a:rPr lang="en-GB" dirty="0">
                <a:latin typeface="+mn-lt"/>
              </a:rPr>
              <a:t>Pharmacists, as key stakeholders in pharmacovigilance, are responsible for implementing GVP principles in their practice settings to ensure the safe and effective use of medications</a:t>
            </a:r>
          </a:p>
        </p:txBody>
      </p:sp>
      <p:sp>
        <p:nvSpPr>
          <p:cNvPr id="7" name="TextBox 6">
            <a:extLst>
              <a:ext uri="{FF2B5EF4-FFF2-40B4-BE49-F238E27FC236}">
                <a16:creationId xmlns:a16="http://schemas.microsoft.com/office/drawing/2014/main" id="{E12D7848-633D-7175-BC21-9C6DB2B356E5}"/>
              </a:ext>
            </a:extLst>
          </p:cNvPr>
          <p:cNvSpPr txBox="1"/>
          <p:nvPr/>
        </p:nvSpPr>
        <p:spPr>
          <a:xfrm>
            <a:off x="304800" y="194905"/>
            <a:ext cx="5334000" cy="338554"/>
          </a:xfrm>
          <a:prstGeom prst="rect">
            <a:avLst/>
          </a:prstGeom>
          <a:noFill/>
        </p:spPr>
        <p:txBody>
          <a:bodyPr wrap="square">
            <a:spAutoFit/>
          </a:bodyPr>
          <a:lstStyle/>
          <a:p>
            <a:r>
              <a:rPr lang="en-GB" sz="1600" b="1" dirty="0">
                <a:solidFill>
                  <a:srgbClr val="C00000"/>
                </a:solidFill>
              </a:rPr>
              <a:t>Good Pharmacovigilance Practices (GVP)</a:t>
            </a:r>
          </a:p>
        </p:txBody>
      </p:sp>
    </p:spTree>
    <p:extLst>
      <p:ext uri="{BB962C8B-B14F-4D97-AF65-F5344CB8AC3E}">
        <p14:creationId xmlns:p14="http://schemas.microsoft.com/office/powerpoint/2010/main" val="1262268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9F0D5-DD1B-EE2E-6021-F77A76FC4278}"/>
              </a:ext>
            </a:extLst>
          </p:cNvPr>
          <p:cNvSpPr txBox="1"/>
          <p:nvPr/>
        </p:nvSpPr>
        <p:spPr>
          <a:xfrm>
            <a:off x="609600" y="1200150"/>
            <a:ext cx="7924800" cy="2862322"/>
          </a:xfrm>
          <a:prstGeom prst="rect">
            <a:avLst/>
          </a:prstGeom>
          <a:noFill/>
        </p:spPr>
        <p:txBody>
          <a:bodyPr wrap="square">
            <a:spAutoFit/>
          </a:bodyPr>
          <a:lstStyle/>
          <a:p>
            <a:pPr algn="just"/>
            <a:r>
              <a:rPr lang="en-GB" b="1" dirty="0">
                <a:latin typeface="+mn-lt"/>
              </a:rPr>
              <a:t>GVP is based on several key principles, including:</a:t>
            </a:r>
          </a:p>
          <a:p>
            <a:pPr algn="just"/>
            <a:endParaRPr lang="en-GB" dirty="0">
              <a:latin typeface="+mn-lt"/>
            </a:endParaRPr>
          </a:p>
          <a:p>
            <a:pPr marL="342900" indent="-342900" algn="just">
              <a:buFont typeface="+mj-lt"/>
              <a:buAutoNum type="arabicPeriod"/>
            </a:pPr>
            <a:r>
              <a:rPr lang="en-GB" dirty="0">
                <a:latin typeface="+mn-lt"/>
              </a:rPr>
              <a:t>Proactive risk identification</a:t>
            </a:r>
          </a:p>
          <a:p>
            <a:pPr marL="342900" indent="-342900" algn="just">
              <a:buFont typeface="+mj-lt"/>
              <a:buAutoNum type="arabicPeriod"/>
            </a:pPr>
            <a:r>
              <a:rPr lang="en-GB" dirty="0">
                <a:latin typeface="+mn-lt"/>
              </a:rPr>
              <a:t>Effective risk communication</a:t>
            </a:r>
          </a:p>
          <a:p>
            <a:pPr marL="342900" indent="-342900" algn="just">
              <a:buFont typeface="+mj-lt"/>
              <a:buAutoNum type="arabicPeriod"/>
            </a:pPr>
            <a:r>
              <a:rPr lang="en-GB" dirty="0">
                <a:latin typeface="+mn-lt"/>
              </a:rPr>
              <a:t>Continuous monitoring of safety data</a:t>
            </a:r>
          </a:p>
          <a:p>
            <a:pPr marL="342900" indent="-342900" algn="just">
              <a:buFont typeface="+mj-lt"/>
              <a:buAutoNum type="arabicPeriod"/>
            </a:pPr>
            <a:r>
              <a:rPr lang="en-GB" dirty="0">
                <a:latin typeface="+mn-lt"/>
              </a:rPr>
              <a:t>Prompt implementation of risk minimization measures.</a:t>
            </a:r>
          </a:p>
          <a:p>
            <a:pPr algn="just"/>
            <a:endParaRPr lang="en-GB" dirty="0">
              <a:latin typeface="+mn-lt"/>
            </a:endParaRPr>
          </a:p>
          <a:p>
            <a:pPr algn="just"/>
            <a:r>
              <a:rPr lang="en-GB" dirty="0">
                <a:latin typeface="+mn-lt"/>
              </a:rPr>
              <a:t>The guidelines outline specific requirements for pharmacovigilance activities, such as </a:t>
            </a:r>
            <a:r>
              <a:rPr lang="en-GB" u="sng" dirty="0">
                <a:latin typeface="+mn-lt"/>
              </a:rPr>
              <a:t>adverse event reporting, signal detection, risk management planning, and periodic safety update reporting.</a:t>
            </a:r>
          </a:p>
        </p:txBody>
      </p:sp>
      <p:sp>
        <p:nvSpPr>
          <p:cNvPr id="4" name="TextBox 3">
            <a:extLst>
              <a:ext uri="{FF2B5EF4-FFF2-40B4-BE49-F238E27FC236}">
                <a16:creationId xmlns:a16="http://schemas.microsoft.com/office/drawing/2014/main" id="{55B1D13F-CF99-F046-B780-4B20C9F68A7A}"/>
              </a:ext>
            </a:extLst>
          </p:cNvPr>
          <p:cNvSpPr txBox="1"/>
          <p:nvPr/>
        </p:nvSpPr>
        <p:spPr>
          <a:xfrm>
            <a:off x="2057400" y="265419"/>
            <a:ext cx="5486400" cy="461665"/>
          </a:xfrm>
          <a:prstGeom prst="rect">
            <a:avLst/>
          </a:prstGeom>
          <a:noFill/>
        </p:spPr>
        <p:txBody>
          <a:bodyPr wrap="square">
            <a:spAutoFit/>
          </a:bodyPr>
          <a:lstStyle/>
          <a:p>
            <a:r>
              <a:rPr lang="en-GB" sz="2400" b="1" dirty="0">
                <a:solidFill>
                  <a:srgbClr val="C00000"/>
                </a:solidFill>
              </a:rPr>
              <a:t>GVP Key Principles and Guidelines</a:t>
            </a:r>
          </a:p>
        </p:txBody>
      </p:sp>
    </p:spTree>
    <p:extLst>
      <p:ext uri="{BB962C8B-B14F-4D97-AF65-F5344CB8AC3E}">
        <p14:creationId xmlns:p14="http://schemas.microsoft.com/office/powerpoint/2010/main" val="243685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audi Medical Affairs Specialty Co. - Medical Affairs Services - Saudi  Medical Affairs Spicialty Co. | LinkedIn">
            <a:extLst>
              <a:ext uri="{FF2B5EF4-FFF2-40B4-BE49-F238E27FC236}">
                <a16:creationId xmlns:a16="http://schemas.microsoft.com/office/drawing/2014/main" id="{8D3CB17A-0867-BE9D-CB79-F05F397D62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635319"/>
            <a:ext cx="2177972" cy="29195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C208E9-8039-7FAD-D356-C977B2F78F90}"/>
              </a:ext>
            </a:extLst>
          </p:cNvPr>
          <p:cNvSpPr txBox="1"/>
          <p:nvPr/>
        </p:nvSpPr>
        <p:spPr>
          <a:xfrm>
            <a:off x="304800" y="1504950"/>
            <a:ext cx="6064172" cy="2585323"/>
          </a:xfrm>
          <a:prstGeom prst="rect">
            <a:avLst/>
          </a:prstGeom>
          <a:noFill/>
        </p:spPr>
        <p:txBody>
          <a:bodyPr wrap="square">
            <a:spAutoFit/>
          </a:bodyPr>
          <a:lstStyle/>
          <a:p>
            <a:pPr marL="285750" indent="-285750" algn="just">
              <a:buFont typeface="Arial" panose="020B0604020202020204" pitchFamily="34" charset="0"/>
              <a:buChar char="•"/>
            </a:pPr>
            <a:r>
              <a:rPr lang="en-GB" dirty="0">
                <a:latin typeface="+mn-lt"/>
              </a:rPr>
              <a:t>The SFDA provides comprehensive guidelines for Good Pharmacovigilance Practices to ensure the safety and efficacy of medicinal products in Saudi Arabia. </a:t>
            </a:r>
          </a:p>
          <a:p>
            <a:pPr marL="285750" indent="-285750" algn="just">
              <a:buFont typeface="Arial" panose="020B0604020202020204" pitchFamily="34" charset="0"/>
              <a:buChar char="•"/>
            </a:pPr>
            <a:endParaRPr lang="en-GB" dirty="0">
              <a:latin typeface="+mn-lt"/>
            </a:endParaRPr>
          </a:p>
          <a:p>
            <a:pPr marL="285750" indent="-285750" algn="just">
              <a:buFont typeface="Arial" panose="020B0604020202020204" pitchFamily="34" charset="0"/>
              <a:buChar char="•"/>
            </a:pPr>
            <a:r>
              <a:rPr lang="en-GB" dirty="0">
                <a:latin typeface="+mn-lt"/>
              </a:rPr>
              <a:t>These guidelines outline the </a:t>
            </a:r>
            <a:r>
              <a:rPr lang="en-GB" u="sng" dirty="0">
                <a:latin typeface="+mn-lt"/>
              </a:rPr>
              <a:t>principles, requirements, and procedures </a:t>
            </a:r>
            <a:r>
              <a:rPr lang="en-GB" dirty="0">
                <a:latin typeface="+mn-lt"/>
              </a:rPr>
              <a:t>that pharmaceutical companies, healthcare professionals, and regulatory authorities must follow to monitor and manage the safety of medicines throughout their lifecycle. </a:t>
            </a:r>
          </a:p>
        </p:txBody>
      </p:sp>
      <p:sp>
        <p:nvSpPr>
          <p:cNvPr id="10" name="TextBox 9">
            <a:extLst>
              <a:ext uri="{FF2B5EF4-FFF2-40B4-BE49-F238E27FC236}">
                <a16:creationId xmlns:a16="http://schemas.microsoft.com/office/drawing/2014/main" id="{B067F1E2-1612-961C-FAFC-0DA2C0B18621}"/>
              </a:ext>
            </a:extLst>
          </p:cNvPr>
          <p:cNvSpPr txBox="1"/>
          <p:nvPr/>
        </p:nvSpPr>
        <p:spPr>
          <a:xfrm>
            <a:off x="2362200" y="285750"/>
            <a:ext cx="4572000" cy="523220"/>
          </a:xfrm>
          <a:prstGeom prst="rect">
            <a:avLst/>
          </a:prstGeom>
          <a:noFill/>
        </p:spPr>
        <p:txBody>
          <a:bodyPr wrap="square">
            <a:spAutoFit/>
          </a:bodyPr>
          <a:lstStyle/>
          <a:p>
            <a:r>
              <a:rPr lang="en-GB" sz="2800" b="1" dirty="0">
                <a:solidFill>
                  <a:srgbClr val="C00000"/>
                </a:solidFill>
              </a:rPr>
              <a:t>SFDA guidelines for GVP</a:t>
            </a:r>
          </a:p>
        </p:txBody>
      </p:sp>
    </p:spTree>
    <p:extLst>
      <p:ext uri="{BB962C8B-B14F-4D97-AF65-F5344CB8AC3E}">
        <p14:creationId xmlns:p14="http://schemas.microsoft.com/office/powerpoint/2010/main" val="312076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135">
            <a:extLst>
              <a:ext uri="{FF2B5EF4-FFF2-40B4-BE49-F238E27FC236}">
                <a16:creationId xmlns:a16="http://schemas.microsoft.com/office/drawing/2014/main" id="{116490EA-8EBB-0847-B808-48BEC46CA1B8}"/>
              </a:ext>
            </a:extLst>
          </p:cNvPr>
          <p:cNvSpPr>
            <a:spLocks noChangeArrowheads="1"/>
          </p:cNvSpPr>
          <p:nvPr/>
        </p:nvSpPr>
        <p:spPr bwMode="auto">
          <a:xfrm>
            <a:off x="6217310" y="2769259"/>
            <a:ext cx="945490" cy="945491"/>
          </a:xfrm>
          <a:custGeom>
            <a:avLst/>
            <a:gdLst>
              <a:gd name="T0" fmla="*/ 2024 w 2025"/>
              <a:gd name="T1" fmla="*/ 1012 h 2025"/>
              <a:gd name="T2" fmla="*/ 2024 w 2025"/>
              <a:gd name="T3" fmla="*/ 1012 h 2025"/>
              <a:gd name="T4" fmla="*/ 1013 w 2025"/>
              <a:gd name="T5" fmla="*/ 2024 h 2025"/>
              <a:gd name="T6" fmla="*/ 1013 w 2025"/>
              <a:gd name="T7" fmla="*/ 2024 h 2025"/>
              <a:gd name="T8" fmla="*/ 0 w 2025"/>
              <a:gd name="T9" fmla="*/ 1012 h 2025"/>
              <a:gd name="T10" fmla="*/ 0 w 2025"/>
              <a:gd name="T11" fmla="*/ 1012 h 2025"/>
              <a:gd name="T12" fmla="*/ 1013 w 2025"/>
              <a:gd name="T13" fmla="*/ 0 h 2025"/>
              <a:gd name="T14" fmla="*/ 1013 w 2025"/>
              <a:gd name="T15" fmla="*/ 0 h 2025"/>
              <a:gd name="T16" fmla="*/ 2024 w 2025"/>
              <a:gd name="T17" fmla="*/ 1012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5" h="2025">
                <a:moveTo>
                  <a:pt x="2024" y="1012"/>
                </a:moveTo>
                <a:lnTo>
                  <a:pt x="2024" y="1012"/>
                </a:lnTo>
                <a:cubicBezTo>
                  <a:pt x="2024" y="1571"/>
                  <a:pt x="1571" y="2024"/>
                  <a:pt x="1013" y="2024"/>
                </a:cubicBezTo>
                <a:lnTo>
                  <a:pt x="1013" y="2024"/>
                </a:lnTo>
                <a:cubicBezTo>
                  <a:pt x="453" y="2024"/>
                  <a:pt x="0" y="1571"/>
                  <a:pt x="0" y="1012"/>
                </a:cubicBezTo>
                <a:lnTo>
                  <a:pt x="0" y="1012"/>
                </a:lnTo>
                <a:cubicBezTo>
                  <a:pt x="0" y="453"/>
                  <a:pt x="453" y="0"/>
                  <a:pt x="1013" y="0"/>
                </a:cubicBezTo>
                <a:lnTo>
                  <a:pt x="1013" y="0"/>
                </a:lnTo>
                <a:cubicBezTo>
                  <a:pt x="1571" y="0"/>
                  <a:pt x="2024" y="453"/>
                  <a:pt x="2024" y="1012"/>
                </a:cubicBezTo>
              </a:path>
            </a:pathLst>
          </a:custGeom>
          <a:solidFill>
            <a:schemeClr val="accent4"/>
          </a:solidFill>
          <a:ln>
            <a:noFill/>
          </a:ln>
          <a:effectLst/>
        </p:spPr>
        <p:txBody>
          <a:bodyPr wrap="none" anchor="ctr"/>
          <a:lstStyle/>
          <a:p>
            <a:endParaRPr lang="en-US" sz="1350" dirty="0">
              <a:latin typeface="Poppins" pitchFamily="2" charset="77"/>
            </a:endParaRPr>
          </a:p>
        </p:txBody>
      </p:sp>
      <p:sp>
        <p:nvSpPr>
          <p:cNvPr id="35" name="Freeform 114">
            <a:extLst>
              <a:ext uri="{FF2B5EF4-FFF2-40B4-BE49-F238E27FC236}">
                <a16:creationId xmlns:a16="http://schemas.microsoft.com/office/drawing/2014/main" id="{B528389F-2168-774E-8D45-23A9E0CBB403}"/>
              </a:ext>
            </a:extLst>
          </p:cNvPr>
          <p:cNvSpPr>
            <a:spLocks noChangeArrowheads="1"/>
          </p:cNvSpPr>
          <p:nvPr/>
        </p:nvSpPr>
        <p:spPr bwMode="auto">
          <a:xfrm>
            <a:off x="4464708" y="2759278"/>
            <a:ext cx="945492" cy="945491"/>
          </a:xfrm>
          <a:custGeom>
            <a:avLst/>
            <a:gdLst>
              <a:gd name="T0" fmla="*/ 2023 w 2024"/>
              <a:gd name="T1" fmla="*/ 1012 h 2025"/>
              <a:gd name="T2" fmla="*/ 2023 w 2024"/>
              <a:gd name="T3" fmla="*/ 1012 h 2025"/>
              <a:gd name="T4" fmla="*/ 1012 w 2024"/>
              <a:gd name="T5" fmla="*/ 2024 h 2025"/>
              <a:gd name="T6" fmla="*/ 1012 w 2024"/>
              <a:gd name="T7" fmla="*/ 2024 h 2025"/>
              <a:gd name="T8" fmla="*/ 0 w 2024"/>
              <a:gd name="T9" fmla="*/ 1012 h 2025"/>
              <a:gd name="T10" fmla="*/ 0 w 2024"/>
              <a:gd name="T11" fmla="*/ 1012 h 2025"/>
              <a:gd name="T12" fmla="*/ 1012 w 2024"/>
              <a:gd name="T13" fmla="*/ 0 h 2025"/>
              <a:gd name="T14" fmla="*/ 1012 w 2024"/>
              <a:gd name="T15" fmla="*/ 0 h 2025"/>
              <a:gd name="T16" fmla="*/ 2023 w 2024"/>
              <a:gd name="T17" fmla="*/ 1012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4" h="2025">
                <a:moveTo>
                  <a:pt x="2023" y="1012"/>
                </a:moveTo>
                <a:lnTo>
                  <a:pt x="2023" y="1012"/>
                </a:lnTo>
                <a:cubicBezTo>
                  <a:pt x="2023" y="1571"/>
                  <a:pt x="1571" y="2024"/>
                  <a:pt x="1012" y="2024"/>
                </a:cubicBezTo>
                <a:lnTo>
                  <a:pt x="1012" y="2024"/>
                </a:lnTo>
                <a:cubicBezTo>
                  <a:pt x="453" y="2024"/>
                  <a:pt x="0" y="1571"/>
                  <a:pt x="0" y="1012"/>
                </a:cubicBezTo>
                <a:lnTo>
                  <a:pt x="0" y="1012"/>
                </a:lnTo>
                <a:cubicBezTo>
                  <a:pt x="0" y="453"/>
                  <a:pt x="453" y="0"/>
                  <a:pt x="1012" y="0"/>
                </a:cubicBezTo>
                <a:lnTo>
                  <a:pt x="1012" y="0"/>
                </a:lnTo>
                <a:cubicBezTo>
                  <a:pt x="1571" y="0"/>
                  <a:pt x="2023" y="453"/>
                  <a:pt x="2023" y="1012"/>
                </a:cubicBezTo>
              </a:path>
            </a:pathLst>
          </a:custGeom>
          <a:solidFill>
            <a:schemeClr val="accent3"/>
          </a:solidFill>
          <a:ln>
            <a:noFill/>
          </a:ln>
          <a:effectLst/>
        </p:spPr>
        <p:txBody>
          <a:bodyPr wrap="none" anchor="ctr"/>
          <a:lstStyle/>
          <a:p>
            <a:endParaRPr lang="en-US" sz="1350" dirty="0">
              <a:latin typeface="Poppins" pitchFamily="2" charset="77"/>
            </a:endParaRPr>
          </a:p>
        </p:txBody>
      </p:sp>
      <p:sp>
        <p:nvSpPr>
          <p:cNvPr id="31" name="Freeform 103">
            <a:extLst>
              <a:ext uri="{FF2B5EF4-FFF2-40B4-BE49-F238E27FC236}">
                <a16:creationId xmlns:a16="http://schemas.microsoft.com/office/drawing/2014/main" id="{542773B2-FF15-984D-8CEE-1B507CA9CF60}"/>
              </a:ext>
            </a:extLst>
          </p:cNvPr>
          <p:cNvSpPr>
            <a:spLocks noChangeArrowheads="1"/>
          </p:cNvSpPr>
          <p:nvPr/>
        </p:nvSpPr>
        <p:spPr bwMode="auto">
          <a:xfrm>
            <a:off x="575320" y="2677544"/>
            <a:ext cx="945492" cy="945491"/>
          </a:xfrm>
          <a:custGeom>
            <a:avLst/>
            <a:gdLst>
              <a:gd name="T0" fmla="*/ 2023 w 2024"/>
              <a:gd name="T1" fmla="*/ 1012 h 2025"/>
              <a:gd name="T2" fmla="*/ 2023 w 2024"/>
              <a:gd name="T3" fmla="*/ 1012 h 2025"/>
              <a:gd name="T4" fmla="*/ 1011 w 2024"/>
              <a:gd name="T5" fmla="*/ 2024 h 2025"/>
              <a:gd name="T6" fmla="*/ 1011 w 2024"/>
              <a:gd name="T7" fmla="*/ 2024 h 2025"/>
              <a:gd name="T8" fmla="*/ 0 w 2024"/>
              <a:gd name="T9" fmla="*/ 1012 h 2025"/>
              <a:gd name="T10" fmla="*/ 0 w 2024"/>
              <a:gd name="T11" fmla="*/ 1012 h 2025"/>
              <a:gd name="T12" fmla="*/ 1011 w 2024"/>
              <a:gd name="T13" fmla="*/ 0 h 2025"/>
              <a:gd name="T14" fmla="*/ 1011 w 2024"/>
              <a:gd name="T15" fmla="*/ 0 h 2025"/>
              <a:gd name="T16" fmla="*/ 2023 w 2024"/>
              <a:gd name="T17" fmla="*/ 1012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4" h="2025">
                <a:moveTo>
                  <a:pt x="2023" y="1012"/>
                </a:moveTo>
                <a:lnTo>
                  <a:pt x="2023" y="1012"/>
                </a:lnTo>
                <a:cubicBezTo>
                  <a:pt x="2023" y="1571"/>
                  <a:pt x="1570" y="2024"/>
                  <a:pt x="1011" y="2024"/>
                </a:cubicBezTo>
                <a:lnTo>
                  <a:pt x="1011" y="2024"/>
                </a:lnTo>
                <a:cubicBezTo>
                  <a:pt x="453" y="2024"/>
                  <a:pt x="0" y="1571"/>
                  <a:pt x="0" y="1012"/>
                </a:cubicBezTo>
                <a:lnTo>
                  <a:pt x="0" y="1012"/>
                </a:lnTo>
                <a:cubicBezTo>
                  <a:pt x="0" y="453"/>
                  <a:pt x="453" y="0"/>
                  <a:pt x="1011" y="0"/>
                </a:cubicBezTo>
                <a:lnTo>
                  <a:pt x="1011" y="0"/>
                </a:lnTo>
                <a:cubicBezTo>
                  <a:pt x="1570" y="0"/>
                  <a:pt x="2023" y="453"/>
                  <a:pt x="2023" y="1012"/>
                </a:cubicBezTo>
              </a:path>
            </a:pathLst>
          </a:custGeom>
          <a:solidFill>
            <a:schemeClr val="accent1"/>
          </a:solidFill>
          <a:ln>
            <a:noFill/>
          </a:ln>
          <a:effectLst/>
        </p:spPr>
        <p:txBody>
          <a:bodyPr wrap="none" anchor="ctr"/>
          <a:lstStyle/>
          <a:p>
            <a:endParaRPr lang="en-US" sz="1350" dirty="0">
              <a:latin typeface="Poppins" pitchFamily="2" charset="77"/>
            </a:endParaRPr>
          </a:p>
        </p:txBody>
      </p:sp>
      <p:sp>
        <p:nvSpPr>
          <p:cNvPr id="33" name="Freeform 108">
            <a:extLst>
              <a:ext uri="{FF2B5EF4-FFF2-40B4-BE49-F238E27FC236}">
                <a16:creationId xmlns:a16="http://schemas.microsoft.com/office/drawing/2014/main" id="{402296BB-08E6-2944-A136-D2C158B41CBF}"/>
              </a:ext>
            </a:extLst>
          </p:cNvPr>
          <p:cNvSpPr>
            <a:spLocks noChangeArrowheads="1"/>
          </p:cNvSpPr>
          <p:nvPr/>
        </p:nvSpPr>
        <p:spPr bwMode="auto">
          <a:xfrm>
            <a:off x="2575255" y="2724856"/>
            <a:ext cx="945490" cy="945491"/>
          </a:xfrm>
          <a:custGeom>
            <a:avLst/>
            <a:gdLst>
              <a:gd name="T0" fmla="*/ 2024 w 2025"/>
              <a:gd name="T1" fmla="*/ 1012 h 2025"/>
              <a:gd name="T2" fmla="*/ 2024 w 2025"/>
              <a:gd name="T3" fmla="*/ 1012 h 2025"/>
              <a:gd name="T4" fmla="*/ 1012 w 2025"/>
              <a:gd name="T5" fmla="*/ 2024 h 2025"/>
              <a:gd name="T6" fmla="*/ 1012 w 2025"/>
              <a:gd name="T7" fmla="*/ 2024 h 2025"/>
              <a:gd name="T8" fmla="*/ 0 w 2025"/>
              <a:gd name="T9" fmla="*/ 1012 h 2025"/>
              <a:gd name="T10" fmla="*/ 0 w 2025"/>
              <a:gd name="T11" fmla="*/ 1012 h 2025"/>
              <a:gd name="T12" fmla="*/ 1012 w 2025"/>
              <a:gd name="T13" fmla="*/ 0 h 2025"/>
              <a:gd name="T14" fmla="*/ 1012 w 2025"/>
              <a:gd name="T15" fmla="*/ 0 h 2025"/>
              <a:gd name="T16" fmla="*/ 2024 w 2025"/>
              <a:gd name="T17" fmla="*/ 1012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5" h="2025">
                <a:moveTo>
                  <a:pt x="2024" y="1012"/>
                </a:moveTo>
                <a:lnTo>
                  <a:pt x="2024" y="1012"/>
                </a:lnTo>
                <a:cubicBezTo>
                  <a:pt x="2024" y="1571"/>
                  <a:pt x="1571" y="2024"/>
                  <a:pt x="1012" y="2024"/>
                </a:cubicBezTo>
                <a:lnTo>
                  <a:pt x="1012" y="2024"/>
                </a:lnTo>
                <a:cubicBezTo>
                  <a:pt x="453" y="2024"/>
                  <a:pt x="0" y="1571"/>
                  <a:pt x="0" y="1012"/>
                </a:cubicBezTo>
                <a:lnTo>
                  <a:pt x="0" y="1012"/>
                </a:lnTo>
                <a:cubicBezTo>
                  <a:pt x="0" y="453"/>
                  <a:pt x="453" y="0"/>
                  <a:pt x="1012" y="0"/>
                </a:cubicBezTo>
                <a:lnTo>
                  <a:pt x="1012" y="0"/>
                </a:lnTo>
                <a:cubicBezTo>
                  <a:pt x="1571" y="0"/>
                  <a:pt x="2024" y="453"/>
                  <a:pt x="2024" y="1012"/>
                </a:cubicBezTo>
              </a:path>
            </a:pathLst>
          </a:custGeom>
          <a:solidFill>
            <a:schemeClr val="accent2"/>
          </a:solidFill>
          <a:ln>
            <a:noFill/>
          </a:ln>
          <a:effectLst/>
        </p:spPr>
        <p:txBody>
          <a:bodyPr wrap="none" anchor="ctr"/>
          <a:lstStyle/>
          <a:p>
            <a:endParaRPr lang="en-US" sz="1350" dirty="0">
              <a:latin typeface="Poppins" pitchFamily="2" charset="77"/>
            </a:endParaRPr>
          </a:p>
        </p:txBody>
      </p:sp>
      <p:sp>
        <p:nvSpPr>
          <p:cNvPr id="26" name="Freeform 98">
            <a:extLst>
              <a:ext uri="{FF2B5EF4-FFF2-40B4-BE49-F238E27FC236}">
                <a16:creationId xmlns:a16="http://schemas.microsoft.com/office/drawing/2014/main" id="{AC4E728A-3C16-F147-A708-3FA18E330B91}"/>
              </a:ext>
            </a:extLst>
          </p:cNvPr>
          <p:cNvSpPr>
            <a:spLocks noChangeArrowheads="1"/>
          </p:cNvSpPr>
          <p:nvPr/>
        </p:nvSpPr>
        <p:spPr bwMode="auto">
          <a:xfrm>
            <a:off x="2589848" y="1102296"/>
            <a:ext cx="3961174" cy="418157"/>
          </a:xfrm>
          <a:prstGeom prst="roundRect">
            <a:avLst>
              <a:gd name="adj" fmla="val 12634"/>
            </a:avLst>
          </a:pr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27" name="Freeform 99">
            <a:extLst>
              <a:ext uri="{FF2B5EF4-FFF2-40B4-BE49-F238E27FC236}">
                <a16:creationId xmlns:a16="http://schemas.microsoft.com/office/drawing/2014/main" id="{4687E392-A88E-0E47-B8C7-DD85928DE710}"/>
              </a:ext>
            </a:extLst>
          </p:cNvPr>
          <p:cNvSpPr>
            <a:spLocks noChangeArrowheads="1"/>
          </p:cNvSpPr>
          <p:nvPr/>
        </p:nvSpPr>
        <p:spPr bwMode="auto">
          <a:xfrm>
            <a:off x="1048071" y="2032859"/>
            <a:ext cx="7265597" cy="418157"/>
          </a:xfrm>
          <a:custGeom>
            <a:avLst/>
            <a:gdLst>
              <a:gd name="T0" fmla="*/ 0 w 12738"/>
              <a:gd name="T1" fmla="*/ 655 h 656"/>
              <a:gd name="T2" fmla="*/ 0 w 12738"/>
              <a:gd name="T3" fmla="*/ 122 h 656"/>
              <a:gd name="T4" fmla="*/ 0 w 12738"/>
              <a:gd name="T5" fmla="*/ 122 h 656"/>
              <a:gd name="T6" fmla="*/ 121 w 12738"/>
              <a:gd name="T7" fmla="*/ 0 h 656"/>
              <a:gd name="T8" fmla="*/ 12616 w 12738"/>
              <a:gd name="T9" fmla="*/ 0 h 656"/>
              <a:gd name="T10" fmla="*/ 12616 w 12738"/>
              <a:gd name="T11" fmla="*/ 0 h 656"/>
              <a:gd name="T12" fmla="*/ 12737 w 12738"/>
              <a:gd name="T13" fmla="*/ 122 h 656"/>
              <a:gd name="T14" fmla="*/ 12737 w 12738"/>
              <a:gd name="T15" fmla="*/ 655 h 6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38" h="656">
                <a:moveTo>
                  <a:pt x="0" y="655"/>
                </a:moveTo>
                <a:lnTo>
                  <a:pt x="0" y="122"/>
                </a:lnTo>
                <a:lnTo>
                  <a:pt x="0" y="122"/>
                </a:lnTo>
                <a:cubicBezTo>
                  <a:pt x="0" y="55"/>
                  <a:pt x="55" y="0"/>
                  <a:pt x="121" y="0"/>
                </a:cubicBezTo>
                <a:lnTo>
                  <a:pt x="12616" y="0"/>
                </a:lnTo>
                <a:lnTo>
                  <a:pt x="12616" y="0"/>
                </a:lnTo>
                <a:cubicBezTo>
                  <a:pt x="12682" y="0"/>
                  <a:pt x="12737" y="55"/>
                  <a:pt x="12737" y="122"/>
                </a:cubicBezTo>
                <a:lnTo>
                  <a:pt x="12737" y="655"/>
                </a:lnTo>
              </a:path>
            </a:pathLst>
          </a:cu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dirty="0">
              <a:latin typeface="Poppins" pitchFamily="2" charset="77"/>
            </a:endParaRPr>
          </a:p>
        </p:txBody>
      </p:sp>
      <p:sp>
        <p:nvSpPr>
          <p:cNvPr id="28" name="Line 100">
            <a:extLst>
              <a:ext uri="{FF2B5EF4-FFF2-40B4-BE49-F238E27FC236}">
                <a16:creationId xmlns:a16="http://schemas.microsoft.com/office/drawing/2014/main" id="{F5871272-70FA-134E-A33D-B6F0740BBB21}"/>
              </a:ext>
            </a:extLst>
          </p:cNvPr>
          <p:cNvSpPr>
            <a:spLocks noChangeShapeType="1"/>
          </p:cNvSpPr>
          <p:nvPr/>
        </p:nvSpPr>
        <p:spPr bwMode="auto">
          <a:xfrm>
            <a:off x="4570435" y="1520452"/>
            <a:ext cx="0" cy="517897"/>
          </a:xfrm>
          <a:prstGeom prst="line">
            <a:avLst/>
          </a:prstGeom>
          <a:noFill/>
          <a:ln w="127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dirty="0">
              <a:latin typeface="Poppins" pitchFamily="2" charset="77"/>
            </a:endParaRPr>
          </a:p>
        </p:txBody>
      </p:sp>
      <p:sp>
        <p:nvSpPr>
          <p:cNvPr id="29" name="Line 101">
            <a:extLst>
              <a:ext uri="{FF2B5EF4-FFF2-40B4-BE49-F238E27FC236}">
                <a16:creationId xmlns:a16="http://schemas.microsoft.com/office/drawing/2014/main" id="{3C541FFD-6A66-A149-A2BD-6E6EA7ED21E4}"/>
              </a:ext>
            </a:extLst>
          </p:cNvPr>
          <p:cNvSpPr>
            <a:spLocks noChangeShapeType="1"/>
          </p:cNvSpPr>
          <p:nvPr/>
        </p:nvSpPr>
        <p:spPr bwMode="auto">
          <a:xfrm>
            <a:off x="3044775" y="2032860"/>
            <a:ext cx="0" cy="306925"/>
          </a:xfrm>
          <a:prstGeom prst="line">
            <a:avLst/>
          </a:prstGeom>
          <a:noFill/>
          <a:ln w="127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dirty="0">
              <a:latin typeface="Poppins" pitchFamily="2" charset="77"/>
            </a:endParaRPr>
          </a:p>
        </p:txBody>
      </p:sp>
      <p:sp>
        <p:nvSpPr>
          <p:cNvPr id="30" name="Line 102">
            <a:extLst>
              <a:ext uri="{FF2B5EF4-FFF2-40B4-BE49-F238E27FC236}">
                <a16:creationId xmlns:a16="http://schemas.microsoft.com/office/drawing/2014/main" id="{D32E7C7E-10DD-4E42-AE2E-FAF3607E7921}"/>
              </a:ext>
            </a:extLst>
          </p:cNvPr>
          <p:cNvSpPr>
            <a:spLocks noChangeShapeType="1"/>
          </p:cNvSpPr>
          <p:nvPr/>
        </p:nvSpPr>
        <p:spPr bwMode="auto">
          <a:xfrm>
            <a:off x="4914900" y="2050360"/>
            <a:ext cx="0" cy="306925"/>
          </a:xfrm>
          <a:prstGeom prst="line">
            <a:avLst/>
          </a:prstGeom>
          <a:noFill/>
          <a:ln w="127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dirty="0">
              <a:latin typeface="Poppins" pitchFamily="2" charset="77"/>
            </a:endParaRPr>
          </a:p>
        </p:txBody>
      </p:sp>
      <p:sp>
        <p:nvSpPr>
          <p:cNvPr id="32" name="Freeform 31">
            <a:extLst>
              <a:ext uri="{FF2B5EF4-FFF2-40B4-BE49-F238E27FC236}">
                <a16:creationId xmlns:a16="http://schemas.microsoft.com/office/drawing/2014/main" id="{240FA4BB-C5EB-8B47-B5FC-943C7D628144}"/>
              </a:ext>
            </a:extLst>
          </p:cNvPr>
          <p:cNvSpPr>
            <a:spLocks noChangeArrowheads="1"/>
          </p:cNvSpPr>
          <p:nvPr/>
        </p:nvSpPr>
        <p:spPr bwMode="auto">
          <a:xfrm>
            <a:off x="6400800" y="2952750"/>
            <a:ext cx="545403" cy="545404"/>
          </a:xfrm>
          <a:custGeom>
            <a:avLst/>
            <a:gdLst>
              <a:gd name="connsiteX0" fmla="*/ 723846 w 1454409"/>
              <a:gd name="connsiteY0" fmla="*/ 638183 h 1454410"/>
              <a:gd name="connsiteX1" fmla="*/ 637142 w 1454409"/>
              <a:gd name="connsiteY1" fmla="*/ 724464 h 1454410"/>
              <a:gd name="connsiteX2" fmla="*/ 723846 w 1454409"/>
              <a:gd name="connsiteY2" fmla="*/ 810745 h 1454410"/>
              <a:gd name="connsiteX3" fmla="*/ 810550 w 1454409"/>
              <a:gd name="connsiteY3" fmla="*/ 724464 h 1454410"/>
              <a:gd name="connsiteX4" fmla="*/ 723846 w 1454409"/>
              <a:gd name="connsiteY4" fmla="*/ 638183 h 1454410"/>
              <a:gd name="connsiteX5" fmla="*/ 723846 w 1454409"/>
              <a:gd name="connsiteY5" fmla="*/ 598740 h 1454410"/>
              <a:gd name="connsiteX6" fmla="*/ 850186 w 1454409"/>
              <a:gd name="connsiteY6" fmla="*/ 724464 h 1454410"/>
              <a:gd name="connsiteX7" fmla="*/ 723846 w 1454409"/>
              <a:gd name="connsiteY7" fmla="*/ 850187 h 1454410"/>
              <a:gd name="connsiteX8" fmla="*/ 598744 w 1454409"/>
              <a:gd name="connsiteY8" fmla="*/ 724464 h 1454410"/>
              <a:gd name="connsiteX9" fmla="*/ 723846 w 1454409"/>
              <a:gd name="connsiteY9" fmla="*/ 598740 h 1454410"/>
              <a:gd name="connsiteX10" fmla="*/ 51103 w 1454409"/>
              <a:gd name="connsiteY10" fmla="*/ 280145 h 1454410"/>
              <a:gd name="connsiteX11" fmla="*/ 179483 w 1454409"/>
              <a:gd name="connsiteY11" fmla="*/ 280145 h 1454410"/>
              <a:gd name="connsiteX12" fmla="*/ 199426 w 1454409"/>
              <a:gd name="connsiteY12" fmla="*/ 300090 h 1454410"/>
              <a:gd name="connsiteX13" fmla="*/ 199426 w 1454409"/>
              <a:gd name="connsiteY13" fmla="*/ 428486 h 1454410"/>
              <a:gd name="connsiteX14" fmla="*/ 179483 w 1454409"/>
              <a:gd name="connsiteY14" fmla="*/ 448431 h 1454410"/>
              <a:gd name="connsiteX15" fmla="*/ 159541 w 1454409"/>
              <a:gd name="connsiteY15" fmla="*/ 428486 h 1454410"/>
              <a:gd name="connsiteX16" fmla="*/ 159541 w 1454409"/>
              <a:gd name="connsiteY16" fmla="*/ 339980 h 1454410"/>
              <a:gd name="connsiteX17" fmla="*/ 41132 w 1454409"/>
              <a:gd name="connsiteY17" fmla="*/ 727662 h 1454410"/>
              <a:gd name="connsiteX18" fmla="*/ 725413 w 1454409"/>
              <a:gd name="connsiteY18" fmla="*/ 1413274 h 1454410"/>
              <a:gd name="connsiteX19" fmla="*/ 1204036 w 1454409"/>
              <a:gd name="connsiteY19" fmla="*/ 1220056 h 1454410"/>
              <a:gd name="connsiteX20" fmla="*/ 1232703 w 1454409"/>
              <a:gd name="connsiteY20" fmla="*/ 1220056 h 1454410"/>
              <a:gd name="connsiteX21" fmla="*/ 1231457 w 1454409"/>
              <a:gd name="connsiteY21" fmla="*/ 1248727 h 1454410"/>
              <a:gd name="connsiteX22" fmla="*/ 725413 w 1454409"/>
              <a:gd name="connsiteY22" fmla="*/ 1454410 h 1454410"/>
              <a:gd name="connsiteX23" fmla="*/ 0 w 1454409"/>
              <a:gd name="connsiteY23" fmla="*/ 727662 h 1454410"/>
              <a:gd name="connsiteX24" fmla="*/ 124641 w 1454409"/>
              <a:gd name="connsiteY24" fmla="*/ 320035 h 1454410"/>
              <a:gd name="connsiteX25" fmla="*/ 51103 w 1454409"/>
              <a:gd name="connsiteY25" fmla="*/ 320035 h 1454410"/>
              <a:gd name="connsiteX26" fmla="*/ 31160 w 1454409"/>
              <a:gd name="connsiteY26" fmla="*/ 300090 h 1454410"/>
              <a:gd name="connsiteX27" fmla="*/ 51103 w 1454409"/>
              <a:gd name="connsiteY27" fmla="*/ 280145 h 1454410"/>
              <a:gd name="connsiteX28" fmla="*/ 701431 w 1454409"/>
              <a:gd name="connsiteY28" fmla="*/ 233290 h 1454410"/>
              <a:gd name="connsiteX29" fmla="*/ 681512 w 1454409"/>
              <a:gd name="connsiteY29" fmla="*/ 249455 h 1454410"/>
              <a:gd name="connsiteX30" fmla="*/ 670308 w 1454409"/>
              <a:gd name="connsiteY30" fmla="*/ 304167 h 1454410"/>
              <a:gd name="connsiteX31" fmla="*/ 625490 w 1454409"/>
              <a:gd name="connsiteY31" fmla="*/ 351419 h 1454410"/>
              <a:gd name="connsiteX32" fmla="*/ 529632 w 1454409"/>
              <a:gd name="connsiteY32" fmla="*/ 392454 h 1454410"/>
              <a:gd name="connsiteX33" fmla="*/ 464896 w 1454409"/>
              <a:gd name="connsiteY33" fmla="*/ 388723 h 1454410"/>
              <a:gd name="connsiteX34" fmla="*/ 418834 w 1454409"/>
              <a:gd name="connsiteY34" fmla="*/ 357636 h 1454410"/>
              <a:gd name="connsiteX35" fmla="*/ 391445 w 1454409"/>
              <a:gd name="connsiteY35" fmla="*/ 360123 h 1454410"/>
              <a:gd name="connsiteX36" fmla="*/ 360322 w 1454409"/>
              <a:gd name="connsiteY36" fmla="*/ 392454 h 1454410"/>
              <a:gd name="connsiteX37" fmla="*/ 357833 w 1454409"/>
              <a:gd name="connsiteY37" fmla="*/ 418566 h 1454410"/>
              <a:gd name="connsiteX38" fmla="*/ 388956 w 1454409"/>
              <a:gd name="connsiteY38" fmla="*/ 464574 h 1454410"/>
              <a:gd name="connsiteX39" fmla="*/ 391445 w 1454409"/>
              <a:gd name="connsiteY39" fmla="*/ 530478 h 1454410"/>
              <a:gd name="connsiteX40" fmla="*/ 350363 w 1454409"/>
              <a:gd name="connsiteY40" fmla="*/ 626225 h 1454410"/>
              <a:gd name="connsiteX41" fmla="*/ 303056 w 1454409"/>
              <a:gd name="connsiteY41" fmla="*/ 670990 h 1454410"/>
              <a:gd name="connsiteX42" fmla="*/ 249524 w 1454409"/>
              <a:gd name="connsiteY42" fmla="*/ 680938 h 1454410"/>
              <a:gd name="connsiteX43" fmla="*/ 232096 w 1454409"/>
              <a:gd name="connsiteY43" fmla="*/ 702077 h 1454410"/>
              <a:gd name="connsiteX44" fmla="*/ 232096 w 1454409"/>
              <a:gd name="connsiteY44" fmla="*/ 746842 h 1454410"/>
              <a:gd name="connsiteX45" fmla="*/ 249524 w 1454409"/>
              <a:gd name="connsiteY45" fmla="*/ 766737 h 1454410"/>
              <a:gd name="connsiteX46" fmla="*/ 303056 w 1454409"/>
              <a:gd name="connsiteY46" fmla="*/ 777928 h 1454410"/>
              <a:gd name="connsiteX47" fmla="*/ 350363 w 1454409"/>
              <a:gd name="connsiteY47" fmla="*/ 822693 h 1454410"/>
              <a:gd name="connsiteX48" fmla="*/ 391445 w 1454409"/>
              <a:gd name="connsiteY48" fmla="*/ 918440 h 1454410"/>
              <a:gd name="connsiteX49" fmla="*/ 388956 w 1454409"/>
              <a:gd name="connsiteY49" fmla="*/ 984344 h 1454410"/>
              <a:gd name="connsiteX50" fmla="*/ 357833 w 1454409"/>
              <a:gd name="connsiteY50" fmla="*/ 1029109 h 1454410"/>
              <a:gd name="connsiteX51" fmla="*/ 360322 w 1454409"/>
              <a:gd name="connsiteY51" fmla="*/ 1056465 h 1454410"/>
              <a:gd name="connsiteX52" fmla="*/ 391445 w 1454409"/>
              <a:gd name="connsiteY52" fmla="*/ 1087552 h 1454410"/>
              <a:gd name="connsiteX53" fmla="*/ 418834 w 1454409"/>
              <a:gd name="connsiteY53" fmla="*/ 1090039 h 1454410"/>
              <a:gd name="connsiteX54" fmla="*/ 464896 w 1454409"/>
              <a:gd name="connsiteY54" fmla="*/ 1058952 h 1454410"/>
              <a:gd name="connsiteX55" fmla="*/ 498509 w 1454409"/>
              <a:gd name="connsiteY55" fmla="*/ 1049004 h 1454410"/>
              <a:gd name="connsiteX56" fmla="*/ 529632 w 1454409"/>
              <a:gd name="connsiteY56" fmla="*/ 1057709 h 1454410"/>
              <a:gd name="connsiteX57" fmla="*/ 625490 w 1454409"/>
              <a:gd name="connsiteY57" fmla="*/ 1097500 h 1454410"/>
              <a:gd name="connsiteX58" fmla="*/ 670308 w 1454409"/>
              <a:gd name="connsiteY58" fmla="*/ 1144751 h 1454410"/>
              <a:gd name="connsiteX59" fmla="*/ 681512 w 1454409"/>
              <a:gd name="connsiteY59" fmla="*/ 1199464 h 1454410"/>
              <a:gd name="connsiteX60" fmla="*/ 701431 w 1454409"/>
              <a:gd name="connsiteY60" fmla="*/ 1216873 h 1454410"/>
              <a:gd name="connsiteX61" fmla="*/ 747493 w 1454409"/>
              <a:gd name="connsiteY61" fmla="*/ 1216873 h 1454410"/>
              <a:gd name="connsiteX62" fmla="*/ 767412 w 1454409"/>
              <a:gd name="connsiteY62" fmla="*/ 1199464 h 1454410"/>
              <a:gd name="connsiteX63" fmla="*/ 778616 w 1454409"/>
              <a:gd name="connsiteY63" fmla="*/ 1144751 h 1454410"/>
              <a:gd name="connsiteX64" fmla="*/ 822188 w 1454409"/>
              <a:gd name="connsiteY64" fmla="*/ 1097500 h 1454410"/>
              <a:gd name="connsiteX65" fmla="*/ 919292 w 1454409"/>
              <a:gd name="connsiteY65" fmla="*/ 1057709 h 1454410"/>
              <a:gd name="connsiteX66" fmla="*/ 984028 w 1454409"/>
              <a:gd name="connsiteY66" fmla="*/ 1058952 h 1454410"/>
              <a:gd name="connsiteX67" fmla="*/ 1030090 w 1454409"/>
              <a:gd name="connsiteY67" fmla="*/ 1090039 h 1454410"/>
              <a:gd name="connsiteX68" fmla="*/ 1056233 w 1454409"/>
              <a:gd name="connsiteY68" fmla="*/ 1087552 h 1454410"/>
              <a:gd name="connsiteX69" fmla="*/ 1088601 w 1454409"/>
              <a:gd name="connsiteY69" fmla="*/ 1056465 h 1454410"/>
              <a:gd name="connsiteX70" fmla="*/ 1091091 w 1454409"/>
              <a:gd name="connsiteY70" fmla="*/ 1029109 h 1454410"/>
              <a:gd name="connsiteX71" fmla="*/ 1059968 w 1454409"/>
              <a:gd name="connsiteY71" fmla="*/ 984344 h 1454410"/>
              <a:gd name="connsiteX72" fmla="*/ 1057478 w 1454409"/>
              <a:gd name="connsiteY72" fmla="*/ 918440 h 1454410"/>
              <a:gd name="connsiteX73" fmla="*/ 1098560 w 1454409"/>
              <a:gd name="connsiteY73" fmla="*/ 822693 h 1454410"/>
              <a:gd name="connsiteX74" fmla="*/ 1144622 w 1454409"/>
              <a:gd name="connsiteY74" fmla="*/ 777928 h 1454410"/>
              <a:gd name="connsiteX75" fmla="*/ 1199399 w 1454409"/>
              <a:gd name="connsiteY75" fmla="*/ 766737 h 1454410"/>
              <a:gd name="connsiteX76" fmla="*/ 1216828 w 1454409"/>
              <a:gd name="connsiteY76" fmla="*/ 746842 h 1454410"/>
              <a:gd name="connsiteX77" fmla="*/ 1216828 w 1454409"/>
              <a:gd name="connsiteY77" fmla="*/ 702077 h 1454410"/>
              <a:gd name="connsiteX78" fmla="*/ 1199399 w 1454409"/>
              <a:gd name="connsiteY78" fmla="*/ 680938 h 1454410"/>
              <a:gd name="connsiteX79" fmla="*/ 1144622 w 1454409"/>
              <a:gd name="connsiteY79" fmla="*/ 670990 h 1454410"/>
              <a:gd name="connsiteX80" fmla="*/ 1098560 w 1454409"/>
              <a:gd name="connsiteY80" fmla="*/ 626225 h 1454410"/>
              <a:gd name="connsiteX81" fmla="*/ 1057478 w 1454409"/>
              <a:gd name="connsiteY81" fmla="*/ 530478 h 1454410"/>
              <a:gd name="connsiteX82" fmla="*/ 1059968 w 1454409"/>
              <a:gd name="connsiteY82" fmla="*/ 464574 h 1454410"/>
              <a:gd name="connsiteX83" fmla="*/ 1091091 w 1454409"/>
              <a:gd name="connsiteY83" fmla="*/ 418566 h 1454410"/>
              <a:gd name="connsiteX84" fmla="*/ 1088601 w 1454409"/>
              <a:gd name="connsiteY84" fmla="*/ 392454 h 1454410"/>
              <a:gd name="connsiteX85" fmla="*/ 1056233 w 1454409"/>
              <a:gd name="connsiteY85" fmla="*/ 360123 h 1454410"/>
              <a:gd name="connsiteX86" fmla="*/ 1030090 w 1454409"/>
              <a:gd name="connsiteY86" fmla="*/ 357636 h 1454410"/>
              <a:gd name="connsiteX87" fmla="*/ 984028 w 1454409"/>
              <a:gd name="connsiteY87" fmla="*/ 388723 h 1454410"/>
              <a:gd name="connsiteX88" fmla="*/ 919292 w 1454409"/>
              <a:gd name="connsiteY88" fmla="*/ 392454 h 1454410"/>
              <a:gd name="connsiteX89" fmla="*/ 822188 w 1454409"/>
              <a:gd name="connsiteY89" fmla="*/ 351419 h 1454410"/>
              <a:gd name="connsiteX90" fmla="*/ 778616 w 1454409"/>
              <a:gd name="connsiteY90" fmla="*/ 304167 h 1454410"/>
              <a:gd name="connsiteX91" fmla="*/ 767412 w 1454409"/>
              <a:gd name="connsiteY91" fmla="*/ 249455 h 1454410"/>
              <a:gd name="connsiteX92" fmla="*/ 747493 w 1454409"/>
              <a:gd name="connsiteY92" fmla="*/ 233290 h 1454410"/>
              <a:gd name="connsiteX93" fmla="*/ 701431 w 1454409"/>
              <a:gd name="connsiteY93" fmla="*/ 192255 h 1454410"/>
              <a:gd name="connsiteX94" fmla="*/ 747493 w 1454409"/>
              <a:gd name="connsiteY94" fmla="*/ 192255 h 1454410"/>
              <a:gd name="connsiteX95" fmla="*/ 807249 w 1454409"/>
              <a:gd name="connsiteY95" fmla="*/ 241994 h 1454410"/>
              <a:gd name="connsiteX96" fmla="*/ 817208 w 1454409"/>
              <a:gd name="connsiteY96" fmla="*/ 296707 h 1454410"/>
              <a:gd name="connsiteX97" fmla="*/ 833392 w 1454409"/>
              <a:gd name="connsiteY97" fmla="*/ 314115 h 1454410"/>
              <a:gd name="connsiteX98" fmla="*/ 939211 w 1454409"/>
              <a:gd name="connsiteY98" fmla="*/ 356393 h 1454410"/>
              <a:gd name="connsiteX99" fmla="*/ 961619 w 1454409"/>
              <a:gd name="connsiteY99" fmla="*/ 356393 h 1454410"/>
              <a:gd name="connsiteX100" fmla="*/ 1007681 w 1454409"/>
              <a:gd name="connsiteY100" fmla="*/ 325306 h 1454410"/>
              <a:gd name="connsiteX101" fmla="*/ 1084866 w 1454409"/>
              <a:gd name="connsiteY101" fmla="*/ 332767 h 1454410"/>
              <a:gd name="connsiteX102" fmla="*/ 1117234 w 1454409"/>
              <a:gd name="connsiteY102" fmla="*/ 363854 h 1454410"/>
              <a:gd name="connsiteX103" fmla="*/ 1123459 w 1454409"/>
              <a:gd name="connsiteY103" fmla="*/ 442192 h 1454410"/>
              <a:gd name="connsiteX104" fmla="*/ 1093581 w 1454409"/>
              <a:gd name="connsiteY104" fmla="*/ 486957 h 1454410"/>
              <a:gd name="connsiteX105" fmla="*/ 1092336 w 1454409"/>
              <a:gd name="connsiteY105" fmla="*/ 510583 h 1454410"/>
              <a:gd name="connsiteX106" fmla="*/ 1135908 w 1454409"/>
              <a:gd name="connsiteY106" fmla="*/ 616278 h 1454410"/>
              <a:gd name="connsiteX107" fmla="*/ 1153337 w 1454409"/>
              <a:gd name="connsiteY107" fmla="*/ 632443 h 1454410"/>
              <a:gd name="connsiteX108" fmla="*/ 1206868 w 1454409"/>
              <a:gd name="connsiteY108" fmla="*/ 642390 h 1454410"/>
              <a:gd name="connsiteX109" fmla="*/ 1256665 w 1454409"/>
              <a:gd name="connsiteY109" fmla="*/ 702077 h 1454410"/>
              <a:gd name="connsiteX110" fmla="*/ 1256665 w 1454409"/>
              <a:gd name="connsiteY110" fmla="*/ 746842 h 1454410"/>
              <a:gd name="connsiteX111" fmla="*/ 1206868 w 1454409"/>
              <a:gd name="connsiteY111" fmla="*/ 806528 h 1454410"/>
              <a:gd name="connsiteX112" fmla="*/ 1153337 w 1454409"/>
              <a:gd name="connsiteY112" fmla="*/ 817719 h 1454410"/>
              <a:gd name="connsiteX113" fmla="*/ 1135908 w 1454409"/>
              <a:gd name="connsiteY113" fmla="*/ 832641 h 1454410"/>
              <a:gd name="connsiteX114" fmla="*/ 1092336 w 1454409"/>
              <a:gd name="connsiteY114" fmla="*/ 939579 h 1454410"/>
              <a:gd name="connsiteX115" fmla="*/ 1093581 w 1454409"/>
              <a:gd name="connsiteY115" fmla="*/ 960718 h 1454410"/>
              <a:gd name="connsiteX116" fmla="*/ 1123459 w 1454409"/>
              <a:gd name="connsiteY116" fmla="*/ 1006726 h 1454410"/>
              <a:gd name="connsiteX117" fmla="*/ 1117234 w 1454409"/>
              <a:gd name="connsiteY117" fmla="*/ 1085065 h 1454410"/>
              <a:gd name="connsiteX118" fmla="*/ 1084866 w 1454409"/>
              <a:gd name="connsiteY118" fmla="*/ 1116152 h 1454410"/>
              <a:gd name="connsiteX119" fmla="*/ 1007681 w 1454409"/>
              <a:gd name="connsiteY119" fmla="*/ 1123612 h 1454410"/>
              <a:gd name="connsiteX120" fmla="*/ 961619 w 1454409"/>
              <a:gd name="connsiteY120" fmla="*/ 1092526 h 1454410"/>
              <a:gd name="connsiteX121" fmla="*/ 939211 w 1454409"/>
              <a:gd name="connsiteY121" fmla="*/ 1092526 h 1454410"/>
              <a:gd name="connsiteX122" fmla="*/ 833392 w 1454409"/>
              <a:gd name="connsiteY122" fmla="*/ 1136047 h 1454410"/>
              <a:gd name="connsiteX123" fmla="*/ 817208 w 1454409"/>
              <a:gd name="connsiteY123" fmla="*/ 1152212 h 1454410"/>
              <a:gd name="connsiteX124" fmla="*/ 807249 w 1454409"/>
              <a:gd name="connsiteY124" fmla="*/ 1206925 h 1454410"/>
              <a:gd name="connsiteX125" fmla="*/ 747493 w 1454409"/>
              <a:gd name="connsiteY125" fmla="*/ 1256664 h 1454410"/>
              <a:gd name="connsiteX126" fmla="*/ 701431 w 1454409"/>
              <a:gd name="connsiteY126" fmla="*/ 1256664 h 1454410"/>
              <a:gd name="connsiteX127" fmla="*/ 641674 w 1454409"/>
              <a:gd name="connsiteY127" fmla="*/ 1206925 h 1454410"/>
              <a:gd name="connsiteX128" fmla="*/ 631715 w 1454409"/>
              <a:gd name="connsiteY128" fmla="*/ 1152212 h 1454410"/>
              <a:gd name="connsiteX129" fmla="*/ 615531 w 1454409"/>
              <a:gd name="connsiteY129" fmla="*/ 1136047 h 1454410"/>
              <a:gd name="connsiteX130" fmla="*/ 509713 w 1454409"/>
              <a:gd name="connsiteY130" fmla="*/ 1092526 h 1454410"/>
              <a:gd name="connsiteX131" fmla="*/ 487304 w 1454409"/>
              <a:gd name="connsiteY131" fmla="*/ 1092526 h 1454410"/>
              <a:gd name="connsiteX132" fmla="*/ 441242 w 1454409"/>
              <a:gd name="connsiteY132" fmla="*/ 1123612 h 1454410"/>
              <a:gd name="connsiteX133" fmla="*/ 362812 w 1454409"/>
              <a:gd name="connsiteY133" fmla="*/ 1116152 h 1454410"/>
              <a:gd name="connsiteX134" fmla="*/ 331689 w 1454409"/>
              <a:gd name="connsiteY134" fmla="*/ 1085065 h 1454410"/>
              <a:gd name="connsiteX135" fmla="*/ 324220 w 1454409"/>
              <a:gd name="connsiteY135" fmla="*/ 1006726 h 1454410"/>
              <a:gd name="connsiteX136" fmla="*/ 355343 w 1454409"/>
              <a:gd name="connsiteY136" fmla="*/ 960718 h 1454410"/>
              <a:gd name="connsiteX137" fmla="*/ 356588 w 1454409"/>
              <a:gd name="connsiteY137" fmla="*/ 939579 h 1454410"/>
              <a:gd name="connsiteX138" fmla="*/ 311771 w 1454409"/>
              <a:gd name="connsiteY138" fmla="*/ 832641 h 1454410"/>
              <a:gd name="connsiteX139" fmla="*/ 296831 w 1454409"/>
              <a:gd name="connsiteY139" fmla="*/ 817719 h 1454410"/>
              <a:gd name="connsiteX140" fmla="*/ 240810 w 1454409"/>
              <a:gd name="connsiteY140" fmla="*/ 806528 h 1454410"/>
              <a:gd name="connsiteX141" fmla="*/ 192258 w 1454409"/>
              <a:gd name="connsiteY141" fmla="*/ 746842 h 1454410"/>
              <a:gd name="connsiteX142" fmla="*/ 192258 w 1454409"/>
              <a:gd name="connsiteY142" fmla="*/ 702077 h 1454410"/>
              <a:gd name="connsiteX143" fmla="*/ 240810 w 1454409"/>
              <a:gd name="connsiteY143" fmla="*/ 642390 h 1454410"/>
              <a:gd name="connsiteX144" fmla="*/ 296831 w 1454409"/>
              <a:gd name="connsiteY144" fmla="*/ 632443 h 1454410"/>
              <a:gd name="connsiteX145" fmla="*/ 311771 w 1454409"/>
              <a:gd name="connsiteY145" fmla="*/ 616278 h 1454410"/>
              <a:gd name="connsiteX146" fmla="*/ 356588 w 1454409"/>
              <a:gd name="connsiteY146" fmla="*/ 510583 h 1454410"/>
              <a:gd name="connsiteX147" fmla="*/ 355343 w 1454409"/>
              <a:gd name="connsiteY147" fmla="*/ 486957 h 1454410"/>
              <a:gd name="connsiteX148" fmla="*/ 324220 w 1454409"/>
              <a:gd name="connsiteY148" fmla="*/ 442192 h 1454410"/>
              <a:gd name="connsiteX149" fmla="*/ 331689 w 1454409"/>
              <a:gd name="connsiteY149" fmla="*/ 363854 h 1454410"/>
              <a:gd name="connsiteX150" fmla="*/ 362812 w 1454409"/>
              <a:gd name="connsiteY150" fmla="*/ 332767 h 1454410"/>
              <a:gd name="connsiteX151" fmla="*/ 441242 w 1454409"/>
              <a:gd name="connsiteY151" fmla="*/ 325306 h 1454410"/>
              <a:gd name="connsiteX152" fmla="*/ 487304 w 1454409"/>
              <a:gd name="connsiteY152" fmla="*/ 356393 h 1454410"/>
              <a:gd name="connsiteX153" fmla="*/ 509713 w 1454409"/>
              <a:gd name="connsiteY153" fmla="*/ 356393 h 1454410"/>
              <a:gd name="connsiteX154" fmla="*/ 615531 w 1454409"/>
              <a:gd name="connsiteY154" fmla="*/ 314115 h 1454410"/>
              <a:gd name="connsiteX155" fmla="*/ 631715 w 1454409"/>
              <a:gd name="connsiteY155" fmla="*/ 296707 h 1454410"/>
              <a:gd name="connsiteX156" fmla="*/ 641674 w 1454409"/>
              <a:gd name="connsiteY156" fmla="*/ 241994 h 1454410"/>
              <a:gd name="connsiteX157" fmla="*/ 701431 w 1454409"/>
              <a:gd name="connsiteY157" fmla="*/ 192255 h 1454410"/>
              <a:gd name="connsiteX158" fmla="*/ 726579 w 1454409"/>
              <a:gd name="connsiteY158" fmla="*/ 0 h 1454410"/>
              <a:gd name="connsiteX159" fmla="*/ 1454409 w 1454409"/>
              <a:gd name="connsiteY159" fmla="*/ 726748 h 1454410"/>
              <a:gd name="connsiteX160" fmla="*/ 1328318 w 1454409"/>
              <a:gd name="connsiteY160" fmla="*/ 1134375 h 1454410"/>
              <a:gd name="connsiteX161" fmla="*/ 1409466 w 1454409"/>
              <a:gd name="connsiteY161" fmla="*/ 1134375 h 1454410"/>
              <a:gd name="connsiteX162" fmla="*/ 1429440 w 1454409"/>
              <a:gd name="connsiteY162" fmla="*/ 1154320 h 1454410"/>
              <a:gd name="connsiteX163" fmla="*/ 1409466 w 1454409"/>
              <a:gd name="connsiteY163" fmla="*/ 1174265 h 1454410"/>
              <a:gd name="connsiteX164" fmla="*/ 1280878 w 1454409"/>
              <a:gd name="connsiteY164" fmla="*/ 1174265 h 1454410"/>
              <a:gd name="connsiteX165" fmla="*/ 1260904 w 1454409"/>
              <a:gd name="connsiteY165" fmla="*/ 1154320 h 1454410"/>
              <a:gd name="connsiteX166" fmla="*/ 1260904 w 1454409"/>
              <a:gd name="connsiteY166" fmla="*/ 1025924 h 1454410"/>
              <a:gd name="connsiteX167" fmla="*/ 1280878 w 1454409"/>
              <a:gd name="connsiteY167" fmla="*/ 1005979 h 1454410"/>
              <a:gd name="connsiteX168" fmla="*/ 1300853 w 1454409"/>
              <a:gd name="connsiteY168" fmla="*/ 1025924 h 1454410"/>
              <a:gd name="connsiteX169" fmla="*/ 1300853 w 1454409"/>
              <a:gd name="connsiteY169" fmla="*/ 1103211 h 1454410"/>
              <a:gd name="connsiteX170" fmla="*/ 1414459 w 1454409"/>
              <a:gd name="connsiteY170" fmla="*/ 726748 h 1454410"/>
              <a:gd name="connsiteX171" fmla="*/ 726579 w 1454409"/>
              <a:gd name="connsiteY171" fmla="*/ 41137 h 1454410"/>
              <a:gd name="connsiteX172" fmla="*/ 255924 w 1454409"/>
              <a:gd name="connsiteY172" fmla="*/ 228122 h 1454410"/>
              <a:gd name="connsiteX173" fmla="*/ 227211 w 1454409"/>
              <a:gd name="connsiteY173" fmla="*/ 226875 h 1454410"/>
              <a:gd name="connsiteX174" fmla="*/ 228459 w 1454409"/>
              <a:gd name="connsiteY174" fmla="*/ 198204 h 1454410"/>
              <a:gd name="connsiteX175" fmla="*/ 726579 w 1454409"/>
              <a:gd name="connsiteY175" fmla="*/ 0 h 145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454409" h="1454410">
                <a:moveTo>
                  <a:pt x="723846" y="638183"/>
                </a:moveTo>
                <a:cubicBezTo>
                  <a:pt x="676778" y="638183"/>
                  <a:pt x="637142" y="677625"/>
                  <a:pt x="637142" y="724464"/>
                </a:cubicBezTo>
                <a:cubicBezTo>
                  <a:pt x="637142" y="772535"/>
                  <a:pt x="676778" y="810745"/>
                  <a:pt x="723846" y="810745"/>
                </a:cubicBezTo>
                <a:cubicBezTo>
                  <a:pt x="772152" y="810745"/>
                  <a:pt x="810550" y="772535"/>
                  <a:pt x="810550" y="724464"/>
                </a:cubicBezTo>
                <a:cubicBezTo>
                  <a:pt x="810550" y="677625"/>
                  <a:pt x="772152" y="638183"/>
                  <a:pt x="723846" y="638183"/>
                </a:cubicBezTo>
                <a:close/>
                <a:moveTo>
                  <a:pt x="723846" y="598740"/>
                </a:moveTo>
                <a:cubicBezTo>
                  <a:pt x="793209" y="598740"/>
                  <a:pt x="850186" y="655439"/>
                  <a:pt x="850186" y="724464"/>
                </a:cubicBezTo>
                <a:cubicBezTo>
                  <a:pt x="850186" y="793488"/>
                  <a:pt x="793209" y="850187"/>
                  <a:pt x="723846" y="850187"/>
                </a:cubicBezTo>
                <a:cubicBezTo>
                  <a:pt x="654482" y="850187"/>
                  <a:pt x="598744" y="793488"/>
                  <a:pt x="598744" y="724464"/>
                </a:cubicBezTo>
                <a:cubicBezTo>
                  <a:pt x="598744" y="655439"/>
                  <a:pt x="654482" y="598740"/>
                  <a:pt x="723846" y="598740"/>
                </a:cubicBezTo>
                <a:close/>
                <a:moveTo>
                  <a:pt x="51103" y="280145"/>
                </a:moveTo>
                <a:lnTo>
                  <a:pt x="179483" y="280145"/>
                </a:lnTo>
                <a:cubicBezTo>
                  <a:pt x="190701" y="280145"/>
                  <a:pt x="199426" y="288871"/>
                  <a:pt x="199426" y="300090"/>
                </a:cubicBezTo>
                <a:lnTo>
                  <a:pt x="199426" y="428486"/>
                </a:lnTo>
                <a:cubicBezTo>
                  <a:pt x="199426" y="438459"/>
                  <a:pt x="190701" y="448431"/>
                  <a:pt x="179483" y="448431"/>
                </a:cubicBezTo>
                <a:cubicBezTo>
                  <a:pt x="168266" y="448431"/>
                  <a:pt x="159541" y="438459"/>
                  <a:pt x="159541" y="428486"/>
                </a:cubicBezTo>
                <a:lnTo>
                  <a:pt x="159541" y="339980"/>
                </a:lnTo>
                <a:cubicBezTo>
                  <a:pt x="81017" y="454664"/>
                  <a:pt x="41132" y="588047"/>
                  <a:pt x="41132" y="727662"/>
                </a:cubicBezTo>
                <a:cubicBezTo>
                  <a:pt x="41132" y="1106618"/>
                  <a:pt x="347750" y="1413274"/>
                  <a:pt x="725413" y="1413274"/>
                </a:cubicBezTo>
                <a:cubicBezTo>
                  <a:pt x="906143" y="1413274"/>
                  <a:pt x="1075655" y="1344713"/>
                  <a:pt x="1204036" y="1220056"/>
                </a:cubicBezTo>
                <a:cubicBezTo>
                  <a:pt x="1211514" y="1212577"/>
                  <a:pt x="1223978" y="1212577"/>
                  <a:pt x="1232703" y="1220056"/>
                </a:cubicBezTo>
                <a:cubicBezTo>
                  <a:pt x="1240182" y="1227535"/>
                  <a:pt x="1238935" y="1240001"/>
                  <a:pt x="1231457" y="1248727"/>
                </a:cubicBezTo>
                <a:cubicBezTo>
                  <a:pt x="1095598" y="1380863"/>
                  <a:pt x="916114" y="1454410"/>
                  <a:pt x="725413" y="1454410"/>
                </a:cubicBezTo>
                <a:cubicBezTo>
                  <a:pt x="325314" y="1454410"/>
                  <a:pt x="0" y="1127810"/>
                  <a:pt x="0" y="727662"/>
                </a:cubicBezTo>
                <a:cubicBezTo>
                  <a:pt x="0" y="580567"/>
                  <a:pt x="43624" y="440952"/>
                  <a:pt x="124641" y="320035"/>
                </a:cubicBezTo>
                <a:lnTo>
                  <a:pt x="51103" y="320035"/>
                </a:lnTo>
                <a:cubicBezTo>
                  <a:pt x="41132" y="320035"/>
                  <a:pt x="31160" y="311309"/>
                  <a:pt x="31160" y="300090"/>
                </a:cubicBezTo>
                <a:cubicBezTo>
                  <a:pt x="31160" y="288871"/>
                  <a:pt x="41132" y="280145"/>
                  <a:pt x="51103" y="280145"/>
                </a:cubicBezTo>
                <a:close/>
                <a:moveTo>
                  <a:pt x="701431" y="233290"/>
                </a:moveTo>
                <a:cubicBezTo>
                  <a:pt x="691471" y="233290"/>
                  <a:pt x="682757" y="239507"/>
                  <a:pt x="681512" y="249455"/>
                </a:cubicBezTo>
                <a:lnTo>
                  <a:pt x="670308" y="304167"/>
                </a:lnTo>
                <a:cubicBezTo>
                  <a:pt x="666573" y="326550"/>
                  <a:pt x="649144" y="346445"/>
                  <a:pt x="625490" y="351419"/>
                </a:cubicBezTo>
                <a:cubicBezTo>
                  <a:pt x="591878" y="360123"/>
                  <a:pt x="559510" y="373802"/>
                  <a:pt x="529632" y="392454"/>
                </a:cubicBezTo>
                <a:cubicBezTo>
                  <a:pt x="509713" y="402401"/>
                  <a:pt x="484814" y="402401"/>
                  <a:pt x="464896" y="388723"/>
                </a:cubicBezTo>
                <a:lnTo>
                  <a:pt x="418834" y="357636"/>
                </a:lnTo>
                <a:cubicBezTo>
                  <a:pt x="410119" y="351419"/>
                  <a:pt x="398915" y="353906"/>
                  <a:pt x="391445" y="360123"/>
                </a:cubicBezTo>
                <a:lnTo>
                  <a:pt x="360322" y="392454"/>
                </a:lnTo>
                <a:cubicBezTo>
                  <a:pt x="354098" y="399914"/>
                  <a:pt x="351608" y="411106"/>
                  <a:pt x="357833" y="418566"/>
                </a:cubicBezTo>
                <a:lnTo>
                  <a:pt x="388956" y="464574"/>
                </a:lnTo>
                <a:cubicBezTo>
                  <a:pt x="402650" y="484470"/>
                  <a:pt x="402650" y="510583"/>
                  <a:pt x="391445" y="530478"/>
                </a:cubicBezTo>
                <a:cubicBezTo>
                  <a:pt x="372772" y="560322"/>
                  <a:pt x="360322" y="592652"/>
                  <a:pt x="350363" y="626225"/>
                </a:cubicBezTo>
                <a:cubicBezTo>
                  <a:pt x="345383" y="649851"/>
                  <a:pt x="326710" y="667260"/>
                  <a:pt x="303056" y="670990"/>
                </a:cubicBezTo>
                <a:lnTo>
                  <a:pt x="249524" y="680938"/>
                </a:lnTo>
                <a:cubicBezTo>
                  <a:pt x="239565" y="683425"/>
                  <a:pt x="232096" y="692129"/>
                  <a:pt x="232096" y="702077"/>
                </a:cubicBezTo>
                <a:lnTo>
                  <a:pt x="232096" y="746842"/>
                </a:lnTo>
                <a:cubicBezTo>
                  <a:pt x="232096" y="756789"/>
                  <a:pt x="239565" y="765494"/>
                  <a:pt x="249524" y="766737"/>
                </a:cubicBezTo>
                <a:lnTo>
                  <a:pt x="303056" y="777928"/>
                </a:lnTo>
                <a:cubicBezTo>
                  <a:pt x="326710" y="782902"/>
                  <a:pt x="345383" y="800311"/>
                  <a:pt x="350363" y="822693"/>
                </a:cubicBezTo>
                <a:cubicBezTo>
                  <a:pt x="360322" y="856267"/>
                  <a:pt x="372772" y="888597"/>
                  <a:pt x="391445" y="918440"/>
                </a:cubicBezTo>
                <a:cubicBezTo>
                  <a:pt x="402650" y="939579"/>
                  <a:pt x="402650" y="964449"/>
                  <a:pt x="388956" y="984344"/>
                </a:cubicBezTo>
                <a:lnTo>
                  <a:pt x="357833" y="1029109"/>
                </a:lnTo>
                <a:cubicBezTo>
                  <a:pt x="351608" y="1037813"/>
                  <a:pt x="354098" y="1049004"/>
                  <a:pt x="360322" y="1056465"/>
                </a:cubicBezTo>
                <a:lnTo>
                  <a:pt x="391445" y="1087552"/>
                </a:lnTo>
                <a:cubicBezTo>
                  <a:pt x="398915" y="1095013"/>
                  <a:pt x="410119" y="1096256"/>
                  <a:pt x="418834" y="1090039"/>
                </a:cubicBezTo>
                <a:lnTo>
                  <a:pt x="464896" y="1058952"/>
                </a:lnTo>
                <a:cubicBezTo>
                  <a:pt x="474855" y="1052735"/>
                  <a:pt x="486059" y="1049004"/>
                  <a:pt x="498509" y="1049004"/>
                </a:cubicBezTo>
                <a:cubicBezTo>
                  <a:pt x="509713" y="1049004"/>
                  <a:pt x="519672" y="1051491"/>
                  <a:pt x="529632" y="1057709"/>
                </a:cubicBezTo>
                <a:cubicBezTo>
                  <a:pt x="559510" y="1075117"/>
                  <a:pt x="591878" y="1087552"/>
                  <a:pt x="625490" y="1097500"/>
                </a:cubicBezTo>
                <a:cubicBezTo>
                  <a:pt x="649144" y="1103717"/>
                  <a:pt x="666573" y="1122369"/>
                  <a:pt x="670308" y="1144751"/>
                </a:cubicBezTo>
                <a:lnTo>
                  <a:pt x="681512" y="1199464"/>
                </a:lnTo>
                <a:cubicBezTo>
                  <a:pt x="682757" y="1209412"/>
                  <a:pt x="691471" y="1216873"/>
                  <a:pt x="701431" y="1216873"/>
                </a:cubicBezTo>
                <a:lnTo>
                  <a:pt x="747493" y="1216873"/>
                </a:lnTo>
                <a:cubicBezTo>
                  <a:pt x="756207" y="1216873"/>
                  <a:pt x="766167" y="1209412"/>
                  <a:pt x="767412" y="1199464"/>
                </a:cubicBezTo>
                <a:lnTo>
                  <a:pt x="778616" y="1144751"/>
                </a:lnTo>
                <a:cubicBezTo>
                  <a:pt x="782351" y="1122369"/>
                  <a:pt x="799779" y="1103717"/>
                  <a:pt x="822188" y="1097500"/>
                </a:cubicBezTo>
                <a:cubicBezTo>
                  <a:pt x="857046" y="1087552"/>
                  <a:pt x="888169" y="1075117"/>
                  <a:pt x="919292" y="1057709"/>
                </a:cubicBezTo>
                <a:cubicBezTo>
                  <a:pt x="939211" y="1045274"/>
                  <a:pt x="964109" y="1046517"/>
                  <a:pt x="984028" y="1058952"/>
                </a:cubicBezTo>
                <a:lnTo>
                  <a:pt x="1030090" y="1090039"/>
                </a:lnTo>
                <a:cubicBezTo>
                  <a:pt x="1038804" y="1096256"/>
                  <a:pt x="1050008" y="1095013"/>
                  <a:pt x="1056233" y="1087552"/>
                </a:cubicBezTo>
                <a:lnTo>
                  <a:pt x="1088601" y="1056465"/>
                </a:lnTo>
                <a:cubicBezTo>
                  <a:pt x="1096071" y="1049004"/>
                  <a:pt x="1097315" y="1037813"/>
                  <a:pt x="1091091" y="1029109"/>
                </a:cubicBezTo>
                <a:lnTo>
                  <a:pt x="1059968" y="984344"/>
                </a:lnTo>
                <a:cubicBezTo>
                  <a:pt x="1047519" y="964449"/>
                  <a:pt x="1046274" y="939579"/>
                  <a:pt x="1057478" y="918440"/>
                </a:cubicBezTo>
                <a:cubicBezTo>
                  <a:pt x="1074907" y="888597"/>
                  <a:pt x="1088601" y="856267"/>
                  <a:pt x="1098560" y="822693"/>
                </a:cubicBezTo>
                <a:cubicBezTo>
                  <a:pt x="1103540" y="800311"/>
                  <a:pt x="1122214" y="782902"/>
                  <a:pt x="1144622" y="777928"/>
                </a:cubicBezTo>
                <a:lnTo>
                  <a:pt x="1199399" y="766737"/>
                </a:lnTo>
                <a:cubicBezTo>
                  <a:pt x="1209358" y="765494"/>
                  <a:pt x="1216828" y="756789"/>
                  <a:pt x="1216828" y="746842"/>
                </a:cubicBezTo>
                <a:lnTo>
                  <a:pt x="1216828" y="702077"/>
                </a:lnTo>
                <a:cubicBezTo>
                  <a:pt x="1216828" y="692129"/>
                  <a:pt x="1209358" y="683425"/>
                  <a:pt x="1199399" y="680938"/>
                </a:cubicBezTo>
                <a:lnTo>
                  <a:pt x="1144622" y="670990"/>
                </a:lnTo>
                <a:cubicBezTo>
                  <a:pt x="1122214" y="667260"/>
                  <a:pt x="1103540" y="649851"/>
                  <a:pt x="1098560" y="626225"/>
                </a:cubicBezTo>
                <a:cubicBezTo>
                  <a:pt x="1088601" y="592652"/>
                  <a:pt x="1074907" y="560322"/>
                  <a:pt x="1057478" y="530478"/>
                </a:cubicBezTo>
                <a:cubicBezTo>
                  <a:pt x="1046274" y="510583"/>
                  <a:pt x="1047519" y="484470"/>
                  <a:pt x="1059968" y="464574"/>
                </a:cubicBezTo>
                <a:lnTo>
                  <a:pt x="1091091" y="418566"/>
                </a:lnTo>
                <a:cubicBezTo>
                  <a:pt x="1097315" y="411106"/>
                  <a:pt x="1096071" y="399914"/>
                  <a:pt x="1088601" y="392454"/>
                </a:cubicBezTo>
                <a:lnTo>
                  <a:pt x="1056233" y="360123"/>
                </a:lnTo>
                <a:cubicBezTo>
                  <a:pt x="1050008" y="353906"/>
                  <a:pt x="1038804" y="351419"/>
                  <a:pt x="1030090" y="357636"/>
                </a:cubicBezTo>
                <a:lnTo>
                  <a:pt x="984028" y="388723"/>
                </a:lnTo>
                <a:cubicBezTo>
                  <a:pt x="964109" y="402401"/>
                  <a:pt x="939211" y="402401"/>
                  <a:pt x="919292" y="392454"/>
                </a:cubicBezTo>
                <a:cubicBezTo>
                  <a:pt x="888169" y="373802"/>
                  <a:pt x="857046" y="360123"/>
                  <a:pt x="822188" y="351419"/>
                </a:cubicBezTo>
                <a:cubicBezTo>
                  <a:pt x="799779" y="346445"/>
                  <a:pt x="782351" y="326550"/>
                  <a:pt x="778616" y="304167"/>
                </a:cubicBezTo>
                <a:lnTo>
                  <a:pt x="767412" y="249455"/>
                </a:lnTo>
                <a:cubicBezTo>
                  <a:pt x="766167" y="239507"/>
                  <a:pt x="756207" y="233290"/>
                  <a:pt x="747493" y="233290"/>
                </a:cubicBezTo>
                <a:close/>
                <a:moveTo>
                  <a:pt x="701431" y="192255"/>
                </a:moveTo>
                <a:lnTo>
                  <a:pt x="747493" y="192255"/>
                </a:lnTo>
                <a:cubicBezTo>
                  <a:pt x="776126" y="192255"/>
                  <a:pt x="802269" y="213394"/>
                  <a:pt x="807249" y="241994"/>
                </a:cubicBezTo>
                <a:lnTo>
                  <a:pt x="817208" y="296707"/>
                </a:lnTo>
                <a:cubicBezTo>
                  <a:pt x="818453" y="304167"/>
                  <a:pt x="824678" y="310385"/>
                  <a:pt x="833392" y="314115"/>
                </a:cubicBezTo>
                <a:cubicBezTo>
                  <a:pt x="870740" y="322819"/>
                  <a:pt x="905598" y="337741"/>
                  <a:pt x="939211" y="356393"/>
                </a:cubicBezTo>
                <a:cubicBezTo>
                  <a:pt x="946680" y="361367"/>
                  <a:pt x="955395" y="361367"/>
                  <a:pt x="961619" y="356393"/>
                </a:cubicBezTo>
                <a:lnTo>
                  <a:pt x="1007681" y="325306"/>
                </a:lnTo>
                <a:cubicBezTo>
                  <a:pt x="1031335" y="309141"/>
                  <a:pt x="1064948" y="311628"/>
                  <a:pt x="1084866" y="332767"/>
                </a:cubicBezTo>
                <a:lnTo>
                  <a:pt x="1117234" y="363854"/>
                </a:lnTo>
                <a:cubicBezTo>
                  <a:pt x="1137153" y="384993"/>
                  <a:pt x="1140888" y="417323"/>
                  <a:pt x="1123459" y="442192"/>
                </a:cubicBezTo>
                <a:lnTo>
                  <a:pt x="1093581" y="486957"/>
                </a:lnTo>
                <a:cubicBezTo>
                  <a:pt x="1088601" y="494418"/>
                  <a:pt x="1088601" y="503122"/>
                  <a:pt x="1092336" y="510583"/>
                </a:cubicBezTo>
                <a:cubicBezTo>
                  <a:pt x="1112255" y="542913"/>
                  <a:pt x="1127194" y="578974"/>
                  <a:pt x="1135908" y="616278"/>
                </a:cubicBezTo>
                <a:cubicBezTo>
                  <a:pt x="1138398" y="623738"/>
                  <a:pt x="1144622" y="629956"/>
                  <a:pt x="1153337" y="632443"/>
                </a:cubicBezTo>
                <a:lnTo>
                  <a:pt x="1206868" y="642390"/>
                </a:lnTo>
                <a:cubicBezTo>
                  <a:pt x="1235502" y="647364"/>
                  <a:pt x="1256665" y="673477"/>
                  <a:pt x="1256665" y="702077"/>
                </a:cubicBezTo>
                <a:lnTo>
                  <a:pt x="1256665" y="746842"/>
                </a:lnTo>
                <a:cubicBezTo>
                  <a:pt x="1256665" y="776685"/>
                  <a:pt x="1235502" y="801554"/>
                  <a:pt x="1206868" y="806528"/>
                </a:cubicBezTo>
                <a:lnTo>
                  <a:pt x="1153337" y="817719"/>
                </a:lnTo>
                <a:cubicBezTo>
                  <a:pt x="1144622" y="818963"/>
                  <a:pt x="1138398" y="825180"/>
                  <a:pt x="1135908" y="832641"/>
                </a:cubicBezTo>
                <a:cubicBezTo>
                  <a:pt x="1127194" y="869945"/>
                  <a:pt x="1112255" y="906006"/>
                  <a:pt x="1092336" y="939579"/>
                </a:cubicBezTo>
                <a:cubicBezTo>
                  <a:pt x="1088601" y="945797"/>
                  <a:pt x="1088601" y="955744"/>
                  <a:pt x="1093581" y="960718"/>
                </a:cubicBezTo>
                <a:lnTo>
                  <a:pt x="1123459" y="1006726"/>
                </a:lnTo>
                <a:cubicBezTo>
                  <a:pt x="1140888" y="1031596"/>
                  <a:pt x="1137153" y="1063926"/>
                  <a:pt x="1117234" y="1085065"/>
                </a:cubicBezTo>
                <a:lnTo>
                  <a:pt x="1084866" y="1116152"/>
                </a:lnTo>
                <a:cubicBezTo>
                  <a:pt x="1064948" y="1137291"/>
                  <a:pt x="1031335" y="1141021"/>
                  <a:pt x="1007681" y="1123612"/>
                </a:cubicBezTo>
                <a:lnTo>
                  <a:pt x="961619" y="1092526"/>
                </a:lnTo>
                <a:cubicBezTo>
                  <a:pt x="955395" y="1087552"/>
                  <a:pt x="946680" y="1087552"/>
                  <a:pt x="939211" y="1092526"/>
                </a:cubicBezTo>
                <a:cubicBezTo>
                  <a:pt x="905598" y="1111178"/>
                  <a:pt x="870740" y="1126099"/>
                  <a:pt x="833392" y="1136047"/>
                </a:cubicBezTo>
                <a:cubicBezTo>
                  <a:pt x="824678" y="1137291"/>
                  <a:pt x="818453" y="1144751"/>
                  <a:pt x="817208" y="1152212"/>
                </a:cubicBezTo>
                <a:lnTo>
                  <a:pt x="807249" y="1206925"/>
                </a:lnTo>
                <a:cubicBezTo>
                  <a:pt x="802269" y="1235525"/>
                  <a:pt x="776126" y="1256664"/>
                  <a:pt x="747493" y="1256664"/>
                </a:cubicBezTo>
                <a:lnTo>
                  <a:pt x="701431" y="1256664"/>
                </a:lnTo>
                <a:cubicBezTo>
                  <a:pt x="672798" y="1256664"/>
                  <a:pt x="647899" y="1235525"/>
                  <a:pt x="641674" y="1206925"/>
                </a:cubicBezTo>
                <a:lnTo>
                  <a:pt x="631715" y="1152212"/>
                </a:lnTo>
                <a:cubicBezTo>
                  <a:pt x="629225" y="1144751"/>
                  <a:pt x="624246" y="1137291"/>
                  <a:pt x="615531" y="1136047"/>
                </a:cubicBezTo>
                <a:cubicBezTo>
                  <a:pt x="578184" y="1126099"/>
                  <a:pt x="543326" y="1111178"/>
                  <a:pt x="509713" y="1092526"/>
                </a:cubicBezTo>
                <a:cubicBezTo>
                  <a:pt x="502243" y="1087552"/>
                  <a:pt x="493529" y="1087552"/>
                  <a:pt x="487304" y="1092526"/>
                </a:cubicBezTo>
                <a:lnTo>
                  <a:pt x="441242" y="1123612"/>
                </a:lnTo>
                <a:cubicBezTo>
                  <a:pt x="417589" y="1141021"/>
                  <a:pt x="383976" y="1137291"/>
                  <a:pt x="362812" y="1116152"/>
                </a:cubicBezTo>
                <a:lnTo>
                  <a:pt x="331689" y="1085065"/>
                </a:lnTo>
                <a:cubicBezTo>
                  <a:pt x="310526" y="1063926"/>
                  <a:pt x="308036" y="1031596"/>
                  <a:pt x="324220" y="1006726"/>
                </a:cubicBezTo>
                <a:lnTo>
                  <a:pt x="355343" y="960718"/>
                </a:lnTo>
                <a:cubicBezTo>
                  <a:pt x="360322" y="955744"/>
                  <a:pt x="360322" y="945797"/>
                  <a:pt x="356588" y="939579"/>
                </a:cubicBezTo>
                <a:cubicBezTo>
                  <a:pt x="337914" y="906006"/>
                  <a:pt x="321730" y="869945"/>
                  <a:pt x="311771" y="832641"/>
                </a:cubicBezTo>
                <a:cubicBezTo>
                  <a:pt x="310526" y="825180"/>
                  <a:pt x="304301" y="818963"/>
                  <a:pt x="296831" y="817719"/>
                </a:cubicBezTo>
                <a:lnTo>
                  <a:pt x="240810" y="806528"/>
                </a:lnTo>
                <a:cubicBezTo>
                  <a:pt x="212177" y="801554"/>
                  <a:pt x="192258" y="776685"/>
                  <a:pt x="192258" y="746842"/>
                </a:cubicBezTo>
                <a:lnTo>
                  <a:pt x="192258" y="702077"/>
                </a:lnTo>
                <a:cubicBezTo>
                  <a:pt x="192258" y="673477"/>
                  <a:pt x="212177" y="647364"/>
                  <a:pt x="240810" y="642390"/>
                </a:cubicBezTo>
                <a:lnTo>
                  <a:pt x="296831" y="632443"/>
                </a:lnTo>
                <a:cubicBezTo>
                  <a:pt x="304301" y="629956"/>
                  <a:pt x="310526" y="623738"/>
                  <a:pt x="311771" y="616278"/>
                </a:cubicBezTo>
                <a:cubicBezTo>
                  <a:pt x="321730" y="578974"/>
                  <a:pt x="337914" y="542913"/>
                  <a:pt x="356588" y="510583"/>
                </a:cubicBezTo>
                <a:cubicBezTo>
                  <a:pt x="361567" y="503122"/>
                  <a:pt x="360322" y="494418"/>
                  <a:pt x="355343" y="486957"/>
                </a:cubicBezTo>
                <a:lnTo>
                  <a:pt x="324220" y="442192"/>
                </a:lnTo>
                <a:cubicBezTo>
                  <a:pt x="308036" y="417323"/>
                  <a:pt x="310526" y="384993"/>
                  <a:pt x="331689" y="363854"/>
                </a:cubicBezTo>
                <a:lnTo>
                  <a:pt x="362812" y="332767"/>
                </a:lnTo>
                <a:cubicBezTo>
                  <a:pt x="383976" y="311628"/>
                  <a:pt x="417589" y="309141"/>
                  <a:pt x="441242" y="325306"/>
                </a:cubicBezTo>
                <a:lnTo>
                  <a:pt x="487304" y="356393"/>
                </a:lnTo>
                <a:cubicBezTo>
                  <a:pt x="493529" y="360123"/>
                  <a:pt x="502243" y="361367"/>
                  <a:pt x="509713" y="356393"/>
                </a:cubicBezTo>
                <a:cubicBezTo>
                  <a:pt x="543326" y="337741"/>
                  <a:pt x="578184" y="322819"/>
                  <a:pt x="615531" y="314115"/>
                </a:cubicBezTo>
                <a:cubicBezTo>
                  <a:pt x="624246" y="310385"/>
                  <a:pt x="629225" y="304167"/>
                  <a:pt x="631715" y="296707"/>
                </a:cubicBezTo>
                <a:lnTo>
                  <a:pt x="641674" y="241994"/>
                </a:lnTo>
                <a:cubicBezTo>
                  <a:pt x="647899" y="213394"/>
                  <a:pt x="672798" y="192255"/>
                  <a:pt x="701431" y="192255"/>
                </a:cubicBezTo>
                <a:close/>
                <a:moveTo>
                  <a:pt x="726579" y="0"/>
                </a:moveTo>
                <a:cubicBezTo>
                  <a:pt x="1127322" y="0"/>
                  <a:pt x="1454409" y="326601"/>
                  <a:pt x="1454409" y="726748"/>
                </a:cubicBezTo>
                <a:cubicBezTo>
                  <a:pt x="1454409" y="873843"/>
                  <a:pt x="1410714" y="1014705"/>
                  <a:pt x="1328318" y="1134375"/>
                </a:cubicBezTo>
                <a:lnTo>
                  <a:pt x="1409466" y="1134375"/>
                </a:lnTo>
                <a:cubicBezTo>
                  <a:pt x="1420701" y="1134375"/>
                  <a:pt x="1429440" y="1143101"/>
                  <a:pt x="1429440" y="1154320"/>
                </a:cubicBezTo>
                <a:cubicBezTo>
                  <a:pt x="1429440" y="1165540"/>
                  <a:pt x="1420701" y="1174265"/>
                  <a:pt x="1409466" y="1174265"/>
                </a:cubicBezTo>
                <a:lnTo>
                  <a:pt x="1280878" y="1174265"/>
                </a:lnTo>
                <a:cubicBezTo>
                  <a:pt x="1269642" y="1174265"/>
                  <a:pt x="1260904" y="1165540"/>
                  <a:pt x="1260904" y="1154320"/>
                </a:cubicBezTo>
                <a:lnTo>
                  <a:pt x="1260904" y="1025924"/>
                </a:lnTo>
                <a:cubicBezTo>
                  <a:pt x="1260904" y="1014705"/>
                  <a:pt x="1269642" y="1005979"/>
                  <a:pt x="1280878" y="1005979"/>
                </a:cubicBezTo>
                <a:cubicBezTo>
                  <a:pt x="1292114" y="1005979"/>
                  <a:pt x="1300853" y="1014705"/>
                  <a:pt x="1300853" y="1025924"/>
                </a:cubicBezTo>
                <a:lnTo>
                  <a:pt x="1300853" y="1103211"/>
                </a:lnTo>
                <a:cubicBezTo>
                  <a:pt x="1374510" y="991020"/>
                  <a:pt x="1414459" y="861377"/>
                  <a:pt x="1414459" y="726748"/>
                </a:cubicBezTo>
                <a:cubicBezTo>
                  <a:pt x="1414459" y="349039"/>
                  <a:pt x="1104851" y="41137"/>
                  <a:pt x="726579" y="41137"/>
                </a:cubicBezTo>
                <a:cubicBezTo>
                  <a:pt x="551800" y="41137"/>
                  <a:pt x="383263" y="107205"/>
                  <a:pt x="255924" y="228122"/>
                </a:cubicBezTo>
                <a:cubicBezTo>
                  <a:pt x="247185" y="235601"/>
                  <a:pt x="234701" y="235601"/>
                  <a:pt x="227211" y="226875"/>
                </a:cubicBezTo>
                <a:cubicBezTo>
                  <a:pt x="219720" y="219396"/>
                  <a:pt x="219720" y="206930"/>
                  <a:pt x="228459" y="198204"/>
                </a:cubicBezTo>
                <a:cubicBezTo>
                  <a:pt x="363289" y="71055"/>
                  <a:pt x="540564" y="0"/>
                  <a:pt x="726579" y="0"/>
                </a:cubicBezTo>
                <a:close/>
              </a:path>
            </a:pathLst>
          </a:custGeom>
          <a:solidFill>
            <a:schemeClr val="bg1"/>
          </a:solidFill>
          <a:ln>
            <a:noFill/>
          </a:ln>
          <a:effectLst/>
        </p:spPr>
        <p:txBody>
          <a:bodyPr wrap="square" anchor="ctr">
            <a:noAutofit/>
          </a:bodyPr>
          <a:lstStyle/>
          <a:p>
            <a:endParaRPr lang="en-US" sz="1350" dirty="0">
              <a:latin typeface="Poppins" pitchFamily="2" charset="77"/>
            </a:endParaRPr>
          </a:p>
        </p:txBody>
      </p:sp>
      <p:sp>
        <p:nvSpPr>
          <p:cNvPr id="39" name="Freeform 149">
            <a:extLst>
              <a:ext uri="{FF2B5EF4-FFF2-40B4-BE49-F238E27FC236}">
                <a16:creationId xmlns:a16="http://schemas.microsoft.com/office/drawing/2014/main" id="{45CF3C0E-0E6B-7A46-B945-B10286831EC0}"/>
              </a:ext>
            </a:extLst>
          </p:cNvPr>
          <p:cNvSpPr>
            <a:spLocks noChangeArrowheads="1"/>
          </p:cNvSpPr>
          <p:nvPr/>
        </p:nvSpPr>
        <p:spPr bwMode="auto">
          <a:xfrm>
            <a:off x="290555" y="3790950"/>
            <a:ext cx="1787987" cy="622087"/>
          </a:xfrm>
          <a:prstGeom prst="roundRect">
            <a:avLst>
              <a:gd name="adj" fmla="val 8083"/>
            </a:avLst>
          </a:pr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40" name="Freeform 177">
            <a:extLst>
              <a:ext uri="{FF2B5EF4-FFF2-40B4-BE49-F238E27FC236}">
                <a16:creationId xmlns:a16="http://schemas.microsoft.com/office/drawing/2014/main" id="{5026797A-6968-EB4C-BC90-3D6B6FA91203}"/>
              </a:ext>
            </a:extLst>
          </p:cNvPr>
          <p:cNvSpPr>
            <a:spLocks noChangeArrowheads="1"/>
          </p:cNvSpPr>
          <p:nvPr/>
        </p:nvSpPr>
        <p:spPr bwMode="auto">
          <a:xfrm>
            <a:off x="2202454" y="3799838"/>
            <a:ext cx="1787987" cy="622087"/>
          </a:xfrm>
          <a:prstGeom prst="roundRect">
            <a:avLst>
              <a:gd name="adj" fmla="val 8534"/>
            </a:avLst>
          </a:pr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41" name="Freeform 199">
            <a:extLst>
              <a:ext uri="{FF2B5EF4-FFF2-40B4-BE49-F238E27FC236}">
                <a16:creationId xmlns:a16="http://schemas.microsoft.com/office/drawing/2014/main" id="{AA476106-E954-AF4E-AAA5-1B2CCC0BE220}"/>
              </a:ext>
            </a:extLst>
          </p:cNvPr>
          <p:cNvSpPr>
            <a:spLocks noChangeArrowheads="1"/>
          </p:cNvSpPr>
          <p:nvPr/>
        </p:nvSpPr>
        <p:spPr bwMode="auto">
          <a:xfrm>
            <a:off x="4132989" y="3786810"/>
            <a:ext cx="1582012" cy="622087"/>
          </a:xfrm>
          <a:prstGeom prst="roundRect">
            <a:avLst>
              <a:gd name="adj" fmla="val 8986"/>
            </a:avLst>
          </a:pr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42" name="Freeform 226">
            <a:extLst>
              <a:ext uri="{FF2B5EF4-FFF2-40B4-BE49-F238E27FC236}">
                <a16:creationId xmlns:a16="http://schemas.microsoft.com/office/drawing/2014/main" id="{6B11389F-E128-8742-AEFA-8FFFE22FD8D4}"/>
              </a:ext>
            </a:extLst>
          </p:cNvPr>
          <p:cNvSpPr>
            <a:spLocks noChangeArrowheads="1"/>
          </p:cNvSpPr>
          <p:nvPr/>
        </p:nvSpPr>
        <p:spPr bwMode="auto">
          <a:xfrm>
            <a:off x="5817154" y="3786810"/>
            <a:ext cx="1467737" cy="622087"/>
          </a:xfrm>
          <a:prstGeom prst="roundRect">
            <a:avLst>
              <a:gd name="adj" fmla="val 9438"/>
            </a:avLst>
          </a:pr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sp>
        <p:nvSpPr>
          <p:cNvPr id="10" name="TextBox 9">
            <a:extLst>
              <a:ext uri="{FF2B5EF4-FFF2-40B4-BE49-F238E27FC236}">
                <a16:creationId xmlns:a16="http://schemas.microsoft.com/office/drawing/2014/main" id="{AACB1C30-0DC2-2746-8B97-FDE640687485}"/>
              </a:ext>
            </a:extLst>
          </p:cNvPr>
          <p:cNvSpPr txBox="1"/>
          <p:nvPr/>
        </p:nvSpPr>
        <p:spPr>
          <a:xfrm>
            <a:off x="571500" y="224101"/>
            <a:ext cx="8001000" cy="519373"/>
          </a:xfrm>
          <a:prstGeom prst="rect">
            <a:avLst/>
          </a:prstGeom>
          <a:noFill/>
        </p:spPr>
        <p:txBody>
          <a:bodyPr wrap="square" rtlCol="0" anchor="b">
            <a:spAutoFit/>
          </a:bodyPr>
          <a:lstStyle/>
          <a:p>
            <a:pPr algn="ctr"/>
            <a:r>
              <a:rPr lang="en-US" sz="2775" b="1" spc="-109" dirty="0">
                <a:solidFill>
                  <a:schemeClr val="tx2"/>
                </a:solidFill>
                <a:latin typeface="Poppins" pitchFamily="2" charset="77"/>
                <a:cs typeface="Poppins" pitchFamily="2" charset="77"/>
              </a:rPr>
              <a:t>SFDA GVP guidelines</a:t>
            </a:r>
          </a:p>
        </p:txBody>
      </p:sp>
      <p:sp>
        <p:nvSpPr>
          <p:cNvPr id="16" name="TextBox 15">
            <a:extLst>
              <a:ext uri="{FF2B5EF4-FFF2-40B4-BE49-F238E27FC236}">
                <a16:creationId xmlns:a16="http://schemas.microsoft.com/office/drawing/2014/main" id="{6C548DED-BE1F-8B4E-ADCC-0A590F7ABFF2}"/>
              </a:ext>
            </a:extLst>
          </p:cNvPr>
          <p:cNvSpPr txBox="1"/>
          <p:nvPr/>
        </p:nvSpPr>
        <p:spPr>
          <a:xfrm>
            <a:off x="2673304" y="1155492"/>
            <a:ext cx="3794262" cy="288541"/>
          </a:xfrm>
          <a:prstGeom prst="rect">
            <a:avLst/>
          </a:prstGeom>
          <a:noFill/>
        </p:spPr>
        <p:txBody>
          <a:bodyPr wrap="square" rtlCol="0" anchor="ctr">
            <a:spAutoFit/>
          </a:bodyPr>
          <a:lstStyle/>
          <a:p>
            <a:pPr algn="ctr"/>
            <a:r>
              <a:rPr lang="en-GB" sz="1275" b="1" spc="-11" dirty="0">
                <a:solidFill>
                  <a:schemeClr val="tx2"/>
                </a:solidFill>
                <a:latin typeface="Poppins" pitchFamily="2" charset="77"/>
                <a:cs typeface="Poppins" pitchFamily="2" charset="77"/>
              </a:rPr>
              <a:t>key elements of the SFDA GVP guidelines:</a:t>
            </a:r>
          </a:p>
        </p:txBody>
      </p:sp>
      <p:sp>
        <p:nvSpPr>
          <p:cNvPr id="18" name="TextBox 17">
            <a:extLst>
              <a:ext uri="{FF2B5EF4-FFF2-40B4-BE49-F238E27FC236}">
                <a16:creationId xmlns:a16="http://schemas.microsoft.com/office/drawing/2014/main" id="{8E9FAA4B-3D76-EF42-8B83-1542A646F098}"/>
              </a:ext>
            </a:extLst>
          </p:cNvPr>
          <p:cNvSpPr txBox="1"/>
          <p:nvPr/>
        </p:nvSpPr>
        <p:spPr>
          <a:xfrm>
            <a:off x="228600" y="3778914"/>
            <a:ext cx="1911899" cy="680956"/>
          </a:xfrm>
          <a:prstGeom prst="rect">
            <a:avLst/>
          </a:prstGeom>
          <a:noFill/>
        </p:spPr>
        <p:txBody>
          <a:bodyPr wrap="square" rtlCol="0" anchor="b">
            <a:spAutoFit/>
          </a:bodyPr>
          <a:lstStyle/>
          <a:p>
            <a:pPr algn="ctr"/>
            <a:r>
              <a:rPr lang="en-US" sz="1275" b="1" spc="-11" dirty="0">
                <a:solidFill>
                  <a:schemeClr val="tx2"/>
                </a:solidFill>
                <a:latin typeface="Poppins" pitchFamily="2" charset="77"/>
                <a:cs typeface="Poppins" pitchFamily="2" charset="77"/>
              </a:rPr>
              <a:t>Pharmacovigilance System Master File (PSMF)</a:t>
            </a:r>
          </a:p>
        </p:txBody>
      </p:sp>
      <p:sp>
        <p:nvSpPr>
          <p:cNvPr id="20" name="TextBox 19">
            <a:extLst>
              <a:ext uri="{FF2B5EF4-FFF2-40B4-BE49-F238E27FC236}">
                <a16:creationId xmlns:a16="http://schemas.microsoft.com/office/drawing/2014/main" id="{8E86BDF2-A300-7C4F-ADA5-DC05D05285AA}"/>
              </a:ext>
            </a:extLst>
          </p:cNvPr>
          <p:cNvSpPr txBox="1"/>
          <p:nvPr/>
        </p:nvSpPr>
        <p:spPr>
          <a:xfrm>
            <a:off x="2273355" y="3787715"/>
            <a:ext cx="1745475" cy="646331"/>
          </a:xfrm>
          <a:prstGeom prst="rect">
            <a:avLst/>
          </a:prstGeom>
          <a:noFill/>
        </p:spPr>
        <p:txBody>
          <a:bodyPr wrap="square" rtlCol="0" anchor="b">
            <a:spAutoFit/>
          </a:bodyPr>
          <a:lstStyle/>
          <a:p>
            <a:pPr algn="ctr"/>
            <a:r>
              <a:rPr lang="en-GB" sz="1200" b="1" spc="-11" dirty="0">
                <a:solidFill>
                  <a:schemeClr val="tx2"/>
                </a:solidFill>
                <a:latin typeface="Poppins" pitchFamily="2" charset="77"/>
                <a:cs typeface="Poppins" pitchFamily="2" charset="77"/>
              </a:rPr>
              <a:t>Qualified Person for Pharmacovigilance (QPPV)</a:t>
            </a:r>
            <a:endParaRPr lang="en-US" sz="1200" b="1" spc="-11" dirty="0">
              <a:solidFill>
                <a:schemeClr val="tx2"/>
              </a:solidFill>
              <a:latin typeface="Poppins" pitchFamily="2" charset="77"/>
              <a:cs typeface="Poppins" pitchFamily="2" charset="77"/>
            </a:endParaRPr>
          </a:p>
        </p:txBody>
      </p:sp>
      <p:sp>
        <p:nvSpPr>
          <p:cNvPr id="22" name="TextBox 21">
            <a:extLst>
              <a:ext uri="{FF2B5EF4-FFF2-40B4-BE49-F238E27FC236}">
                <a16:creationId xmlns:a16="http://schemas.microsoft.com/office/drawing/2014/main" id="{2C611E07-BCF7-1849-A17D-5217C1CB178A}"/>
              </a:ext>
            </a:extLst>
          </p:cNvPr>
          <p:cNvSpPr txBox="1"/>
          <p:nvPr/>
        </p:nvSpPr>
        <p:spPr>
          <a:xfrm>
            <a:off x="4217101" y="3833213"/>
            <a:ext cx="1497899" cy="461665"/>
          </a:xfrm>
          <a:prstGeom prst="rect">
            <a:avLst/>
          </a:prstGeom>
          <a:noFill/>
        </p:spPr>
        <p:txBody>
          <a:bodyPr wrap="square" rtlCol="0" anchor="b">
            <a:spAutoFit/>
          </a:bodyPr>
          <a:lstStyle/>
          <a:p>
            <a:pPr algn="ctr"/>
            <a:r>
              <a:rPr lang="en-US" sz="1200" b="1" spc="-11" dirty="0">
                <a:solidFill>
                  <a:schemeClr val="tx2"/>
                </a:solidFill>
                <a:latin typeface="Poppins" pitchFamily="2" charset="77"/>
                <a:cs typeface="Poppins" pitchFamily="2" charset="77"/>
              </a:rPr>
              <a:t>Local Implementation</a:t>
            </a:r>
          </a:p>
        </p:txBody>
      </p:sp>
      <p:sp>
        <p:nvSpPr>
          <p:cNvPr id="24" name="TextBox 23">
            <a:extLst>
              <a:ext uri="{FF2B5EF4-FFF2-40B4-BE49-F238E27FC236}">
                <a16:creationId xmlns:a16="http://schemas.microsoft.com/office/drawing/2014/main" id="{E2F88D88-6428-EF46-9D86-E02B8D8FF465}"/>
              </a:ext>
            </a:extLst>
          </p:cNvPr>
          <p:cNvSpPr txBox="1"/>
          <p:nvPr/>
        </p:nvSpPr>
        <p:spPr>
          <a:xfrm>
            <a:off x="5829160" y="3762566"/>
            <a:ext cx="1455731" cy="646331"/>
          </a:xfrm>
          <a:prstGeom prst="rect">
            <a:avLst/>
          </a:prstGeom>
          <a:noFill/>
        </p:spPr>
        <p:txBody>
          <a:bodyPr wrap="square" rtlCol="0" anchor="b">
            <a:spAutoFit/>
          </a:bodyPr>
          <a:lstStyle/>
          <a:p>
            <a:pPr algn="ctr"/>
            <a:r>
              <a:rPr lang="en-US" sz="1200" b="1" spc="-11" dirty="0">
                <a:solidFill>
                  <a:schemeClr val="tx2"/>
                </a:solidFill>
                <a:latin typeface="Poppins" pitchFamily="2" charset="77"/>
                <a:cs typeface="Poppins" pitchFamily="2" charset="77"/>
              </a:rPr>
              <a:t>Quality Management System (QMS)</a:t>
            </a:r>
          </a:p>
        </p:txBody>
      </p:sp>
      <p:sp>
        <p:nvSpPr>
          <p:cNvPr id="2" name="Line 102">
            <a:extLst>
              <a:ext uri="{FF2B5EF4-FFF2-40B4-BE49-F238E27FC236}">
                <a16:creationId xmlns:a16="http://schemas.microsoft.com/office/drawing/2014/main" id="{84859797-0C64-BFEC-E008-C62D0C57749F}"/>
              </a:ext>
            </a:extLst>
          </p:cNvPr>
          <p:cNvSpPr>
            <a:spLocks noChangeShapeType="1"/>
          </p:cNvSpPr>
          <p:nvPr/>
        </p:nvSpPr>
        <p:spPr bwMode="auto">
          <a:xfrm>
            <a:off x="6629400" y="2032859"/>
            <a:ext cx="0" cy="306925"/>
          </a:xfrm>
          <a:prstGeom prst="line">
            <a:avLst/>
          </a:prstGeom>
          <a:noFill/>
          <a:ln w="127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dirty="0">
              <a:latin typeface="Poppins" pitchFamily="2" charset="77"/>
            </a:endParaRPr>
          </a:p>
        </p:txBody>
      </p:sp>
      <p:sp>
        <p:nvSpPr>
          <p:cNvPr id="34" name="Freeform 33">
            <a:extLst>
              <a:ext uri="{FF2B5EF4-FFF2-40B4-BE49-F238E27FC236}">
                <a16:creationId xmlns:a16="http://schemas.microsoft.com/office/drawing/2014/main" id="{AD698946-D46D-2241-8D3E-A76CBBF9006B}"/>
              </a:ext>
            </a:extLst>
          </p:cNvPr>
          <p:cNvSpPr>
            <a:spLocks noChangeArrowheads="1"/>
          </p:cNvSpPr>
          <p:nvPr/>
        </p:nvSpPr>
        <p:spPr bwMode="auto">
          <a:xfrm>
            <a:off x="830332" y="2876550"/>
            <a:ext cx="465068" cy="578363"/>
          </a:xfrm>
          <a:custGeom>
            <a:avLst/>
            <a:gdLst>
              <a:gd name="connsiteX0" fmla="*/ 124227 w 1240180"/>
              <a:gd name="connsiteY0" fmla="*/ 1417204 h 1542300"/>
              <a:gd name="connsiteX1" fmla="*/ 171129 w 1240180"/>
              <a:gd name="connsiteY1" fmla="*/ 1417204 h 1542300"/>
              <a:gd name="connsiteX2" fmla="*/ 212960 w 1240180"/>
              <a:gd name="connsiteY2" fmla="*/ 1458707 h 1542300"/>
              <a:gd name="connsiteX3" fmla="*/ 212960 w 1240180"/>
              <a:gd name="connsiteY3" fmla="*/ 1463590 h 1542300"/>
              <a:gd name="connsiteX4" fmla="*/ 171129 w 1240180"/>
              <a:gd name="connsiteY4" fmla="*/ 1503872 h 1542300"/>
              <a:gd name="connsiteX5" fmla="*/ 124227 w 1240180"/>
              <a:gd name="connsiteY5" fmla="*/ 1503872 h 1542300"/>
              <a:gd name="connsiteX6" fmla="*/ 82395 w 1240180"/>
              <a:gd name="connsiteY6" fmla="*/ 1463590 h 1542300"/>
              <a:gd name="connsiteX7" fmla="*/ 82395 w 1240180"/>
              <a:gd name="connsiteY7" fmla="*/ 1458707 h 1542300"/>
              <a:gd name="connsiteX8" fmla="*/ 124227 w 1240180"/>
              <a:gd name="connsiteY8" fmla="*/ 1417204 h 1542300"/>
              <a:gd name="connsiteX9" fmla="*/ 1199007 w 1240180"/>
              <a:gd name="connsiteY9" fmla="*/ 1267422 h 1542300"/>
              <a:gd name="connsiteX10" fmla="*/ 1159082 w 1240180"/>
              <a:gd name="connsiteY10" fmla="*/ 1277373 h 1542300"/>
              <a:gd name="connsiteX11" fmla="*/ 553964 w 1240180"/>
              <a:gd name="connsiteY11" fmla="*/ 1277373 h 1542300"/>
              <a:gd name="connsiteX12" fmla="*/ 553964 w 1240180"/>
              <a:gd name="connsiteY12" fmla="*/ 1315930 h 1542300"/>
              <a:gd name="connsiteX13" fmla="*/ 553964 w 1240180"/>
              <a:gd name="connsiteY13" fmla="*/ 1323393 h 1542300"/>
              <a:gd name="connsiteX14" fmla="*/ 1159082 w 1240180"/>
              <a:gd name="connsiteY14" fmla="*/ 1323393 h 1542300"/>
              <a:gd name="connsiteX15" fmla="*/ 1199007 w 1240180"/>
              <a:gd name="connsiteY15" fmla="*/ 1283592 h 1542300"/>
              <a:gd name="connsiteX16" fmla="*/ 854012 w 1240180"/>
              <a:gd name="connsiteY16" fmla="*/ 934125 h 1542300"/>
              <a:gd name="connsiteX17" fmla="*/ 854012 w 1240180"/>
              <a:gd name="connsiteY17" fmla="*/ 1106003 h 1542300"/>
              <a:gd name="connsiteX18" fmla="*/ 1069174 w 1240180"/>
              <a:gd name="connsiteY18" fmla="*/ 1106003 h 1542300"/>
              <a:gd name="connsiteX19" fmla="*/ 1069174 w 1240180"/>
              <a:gd name="connsiteY19" fmla="*/ 961329 h 1542300"/>
              <a:gd name="connsiteX20" fmla="*/ 975896 w 1240180"/>
              <a:gd name="connsiteY20" fmla="*/ 1055305 h 1542300"/>
              <a:gd name="connsiteX21" fmla="*/ 960971 w 1240180"/>
              <a:gd name="connsiteY21" fmla="*/ 1061488 h 1542300"/>
              <a:gd name="connsiteX22" fmla="*/ 947291 w 1240180"/>
              <a:gd name="connsiteY22" fmla="*/ 1055305 h 1542300"/>
              <a:gd name="connsiteX23" fmla="*/ 882618 w 1240180"/>
              <a:gd name="connsiteY23" fmla="*/ 992242 h 1542300"/>
              <a:gd name="connsiteX24" fmla="*/ 882618 w 1240180"/>
              <a:gd name="connsiteY24" fmla="*/ 963802 h 1542300"/>
              <a:gd name="connsiteX25" fmla="*/ 911223 w 1240180"/>
              <a:gd name="connsiteY25" fmla="*/ 963802 h 1542300"/>
              <a:gd name="connsiteX26" fmla="*/ 960971 w 1240180"/>
              <a:gd name="connsiteY26" fmla="*/ 1013263 h 1542300"/>
              <a:gd name="connsiteX27" fmla="*/ 1041813 w 1240180"/>
              <a:gd name="connsiteY27" fmla="*/ 934125 h 1542300"/>
              <a:gd name="connsiteX28" fmla="*/ 1120166 w 1240180"/>
              <a:gd name="connsiteY28" fmla="*/ 864261 h 1542300"/>
              <a:gd name="connsiteX29" fmla="*/ 1133847 w 1240180"/>
              <a:gd name="connsiteY29" fmla="*/ 869825 h 1542300"/>
              <a:gd name="connsiteX30" fmla="*/ 1133847 w 1240180"/>
              <a:gd name="connsiteY30" fmla="*/ 897029 h 1542300"/>
              <a:gd name="connsiteX31" fmla="*/ 1108973 w 1240180"/>
              <a:gd name="connsiteY31" fmla="*/ 922996 h 1542300"/>
              <a:gd name="connsiteX32" fmla="*/ 1110217 w 1240180"/>
              <a:gd name="connsiteY32" fmla="*/ 926706 h 1542300"/>
              <a:gd name="connsiteX33" fmla="*/ 1110217 w 1240180"/>
              <a:gd name="connsiteY33" fmla="*/ 1113422 h 1542300"/>
              <a:gd name="connsiteX34" fmla="*/ 1076636 w 1240180"/>
              <a:gd name="connsiteY34" fmla="*/ 1146808 h 1542300"/>
              <a:gd name="connsiteX35" fmla="*/ 846550 w 1240180"/>
              <a:gd name="connsiteY35" fmla="*/ 1146808 h 1542300"/>
              <a:gd name="connsiteX36" fmla="*/ 812970 w 1240180"/>
              <a:gd name="connsiteY36" fmla="*/ 1113422 h 1542300"/>
              <a:gd name="connsiteX37" fmla="*/ 812970 w 1240180"/>
              <a:gd name="connsiteY37" fmla="*/ 926706 h 1542300"/>
              <a:gd name="connsiteX38" fmla="*/ 846550 w 1240180"/>
              <a:gd name="connsiteY38" fmla="*/ 894556 h 1542300"/>
              <a:gd name="connsiteX39" fmla="*/ 1076636 w 1240180"/>
              <a:gd name="connsiteY39" fmla="*/ 894556 h 1542300"/>
              <a:gd name="connsiteX40" fmla="*/ 1081611 w 1240180"/>
              <a:gd name="connsiteY40" fmla="*/ 894556 h 1542300"/>
              <a:gd name="connsiteX41" fmla="*/ 1106485 w 1240180"/>
              <a:gd name="connsiteY41" fmla="*/ 869825 h 1542300"/>
              <a:gd name="connsiteX42" fmla="*/ 1120166 w 1240180"/>
              <a:gd name="connsiteY42" fmla="*/ 864261 h 1542300"/>
              <a:gd name="connsiteX43" fmla="*/ 300688 w 1240180"/>
              <a:gd name="connsiteY43" fmla="*/ 628114 h 1542300"/>
              <a:gd name="connsiteX44" fmla="*/ 280725 w 1240180"/>
              <a:gd name="connsiteY44" fmla="*/ 634333 h 1542300"/>
              <a:gd name="connsiteX45" fmla="*/ 235809 w 1240180"/>
              <a:gd name="connsiteY45" fmla="*/ 675378 h 1542300"/>
              <a:gd name="connsiteX46" fmla="*/ 122271 w 1240180"/>
              <a:gd name="connsiteY46" fmla="*/ 934087 h 1542300"/>
              <a:gd name="connsiteX47" fmla="*/ 98566 w 1240180"/>
              <a:gd name="connsiteY47" fmla="*/ 1068416 h 1542300"/>
              <a:gd name="connsiteX48" fmla="*/ 119776 w 1240180"/>
              <a:gd name="connsiteY48" fmla="*/ 1334587 h 1542300"/>
              <a:gd name="connsiteX49" fmla="*/ 512791 w 1240180"/>
              <a:gd name="connsiteY49" fmla="*/ 1334587 h 1542300"/>
              <a:gd name="connsiteX50" fmla="*/ 515286 w 1240180"/>
              <a:gd name="connsiteY50" fmla="*/ 1315930 h 1542300"/>
              <a:gd name="connsiteX51" fmla="*/ 515286 w 1240180"/>
              <a:gd name="connsiteY51" fmla="*/ 1041053 h 1542300"/>
              <a:gd name="connsiteX52" fmla="*/ 471618 w 1240180"/>
              <a:gd name="connsiteY52" fmla="*/ 991301 h 1542300"/>
              <a:gd name="connsiteX53" fmla="*/ 455398 w 1240180"/>
              <a:gd name="connsiteY53" fmla="*/ 977619 h 1542300"/>
              <a:gd name="connsiteX54" fmla="*/ 452903 w 1240180"/>
              <a:gd name="connsiteY54" fmla="*/ 963938 h 1542300"/>
              <a:gd name="connsiteX55" fmla="*/ 471618 w 1240180"/>
              <a:gd name="connsiteY55" fmla="*/ 791051 h 1542300"/>
              <a:gd name="connsiteX56" fmla="*/ 405492 w 1240180"/>
              <a:gd name="connsiteY56" fmla="*/ 732593 h 1542300"/>
              <a:gd name="connsiteX57" fmla="*/ 329384 w 1240180"/>
              <a:gd name="connsiteY57" fmla="*/ 792295 h 1542300"/>
              <a:gd name="connsiteX58" fmla="*/ 296945 w 1240180"/>
              <a:gd name="connsiteY58" fmla="*/ 1100755 h 1542300"/>
              <a:gd name="connsiteX59" fmla="*/ 276982 w 1240180"/>
              <a:gd name="connsiteY59" fmla="*/ 1118168 h 1542300"/>
              <a:gd name="connsiteX60" fmla="*/ 274487 w 1240180"/>
              <a:gd name="connsiteY60" fmla="*/ 1118168 h 1542300"/>
              <a:gd name="connsiteX61" fmla="*/ 258267 w 1240180"/>
              <a:gd name="connsiteY61" fmla="*/ 1095779 h 1542300"/>
              <a:gd name="connsiteX62" fmla="*/ 289459 w 1240180"/>
              <a:gd name="connsiteY62" fmla="*/ 784832 h 1542300"/>
              <a:gd name="connsiteX63" fmla="*/ 300688 w 1240180"/>
              <a:gd name="connsiteY63" fmla="*/ 753737 h 1542300"/>
              <a:gd name="connsiteX64" fmla="*/ 854012 w 1240180"/>
              <a:gd name="connsiteY64" fmla="*/ 549610 h 1542300"/>
              <a:gd name="connsiteX65" fmla="*/ 854012 w 1240180"/>
              <a:gd name="connsiteY65" fmla="*/ 722724 h 1542300"/>
              <a:gd name="connsiteX66" fmla="*/ 1069174 w 1240180"/>
              <a:gd name="connsiteY66" fmla="*/ 722724 h 1542300"/>
              <a:gd name="connsiteX67" fmla="*/ 1069174 w 1240180"/>
              <a:gd name="connsiteY67" fmla="*/ 578050 h 1542300"/>
              <a:gd name="connsiteX68" fmla="*/ 975896 w 1240180"/>
              <a:gd name="connsiteY68" fmla="*/ 672027 h 1542300"/>
              <a:gd name="connsiteX69" fmla="*/ 960971 w 1240180"/>
              <a:gd name="connsiteY69" fmla="*/ 676973 h 1542300"/>
              <a:gd name="connsiteX70" fmla="*/ 947291 w 1240180"/>
              <a:gd name="connsiteY70" fmla="*/ 672027 h 1542300"/>
              <a:gd name="connsiteX71" fmla="*/ 882618 w 1240180"/>
              <a:gd name="connsiteY71" fmla="*/ 607727 h 1542300"/>
              <a:gd name="connsiteX72" fmla="*/ 882618 w 1240180"/>
              <a:gd name="connsiteY72" fmla="*/ 579287 h 1542300"/>
              <a:gd name="connsiteX73" fmla="*/ 911223 w 1240180"/>
              <a:gd name="connsiteY73" fmla="*/ 579287 h 1542300"/>
              <a:gd name="connsiteX74" fmla="*/ 960971 w 1240180"/>
              <a:gd name="connsiteY74" fmla="*/ 628748 h 1542300"/>
              <a:gd name="connsiteX75" fmla="*/ 1041813 w 1240180"/>
              <a:gd name="connsiteY75" fmla="*/ 549610 h 1542300"/>
              <a:gd name="connsiteX76" fmla="*/ 1120166 w 1240180"/>
              <a:gd name="connsiteY76" fmla="*/ 479746 h 1542300"/>
              <a:gd name="connsiteX77" fmla="*/ 1133847 w 1240180"/>
              <a:gd name="connsiteY77" fmla="*/ 485310 h 1542300"/>
              <a:gd name="connsiteX78" fmla="*/ 1133847 w 1240180"/>
              <a:gd name="connsiteY78" fmla="*/ 513750 h 1542300"/>
              <a:gd name="connsiteX79" fmla="*/ 1108973 w 1240180"/>
              <a:gd name="connsiteY79" fmla="*/ 538481 h 1542300"/>
              <a:gd name="connsiteX80" fmla="*/ 1110217 w 1240180"/>
              <a:gd name="connsiteY80" fmla="*/ 543427 h 1542300"/>
              <a:gd name="connsiteX81" fmla="*/ 1110217 w 1240180"/>
              <a:gd name="connsiteY81" fmla="*/ 728907 h 1542300"/>
              <a:gd name="connsiteX82" fmla="*/ 1076636 w 1240180"/>
              <a:gd name="connsiteY82" fmla="*/ 762293 h 1542300"/>
              <a:gd name="connsiteX83" fmla="*/ 846550 w 1240180"/>
              <a:gd name="connsiteY83" fmla="*/ 762293 h 1542300"/>
              <a:gd name="connsiteX84" fmla="*/ 812970 w 1240180"/>
              <a:gd name="connsiteY84" fmla="*/ 728907 h 1542300"/>
              <a:gd name="connsiteX85" fmla="*/ 812970 w 1240180"/>
              <a:gd name="connsiteY85" fmla="*/ 543427 h 1542300"/>
              <a:gd name="connsiteX86" fmla="*/ 846550 w 1240180"/>
              <a:gd name="connsiteY86" fmla="*/ 510041 h 1542300"/>
              <a:gd name="connsiteX87" fmla="*/ 1076636 w 1240180"/>
              <a:gd name="connsiteY87" fmla="*/ 510041 h 1542300"/>
              <a:gd name="connsiteX88" fmla="*/ 1081611 w 1240180"/>
              <a:gd name="connsiteY88" fmla="*/ 510041 h 1542300"/>
              <a:gd name="connsiteX89" fmla="*/ 1106485 w 1240180"/>
              <a:gd name="connsiteY89" fmla="*/ 485310 h 1542300"/>
              <a:gd name="connsiteX90" fmla="*/ 1120166 w 1240180"/>
              <a:gd name="connsiteY90" fmla="*/ 479746 h 1542300"/>
              <a:gd name="connsiteX91" fmla="*/ 854012 w 1240180"/>
              <a:gd name="connsiteY91" fmla="*/ 165097 h 1542300"/>
              <a:gd name="connsiteX92" fmla="*/ 854012 w 1240180"/>
              <a:gd name="connsiteY92" fmla="*/ 338211 h 1542300"/>
              <a:gd name="connsiteX93" fmla="*/ 1069174 w 1240180"/>
              <a:gd name="connsiteY93" fmla="*/ 338211 h 1542300"/>
              <a:gd name="connsiteX94" fmla="*/ 1069174 w 1240180"/>
              <a:gd name="connsiteY94" fmla="*/ 193537 h 1542300"/>
              <a:gd name="connsiteX95" fmla="*/ 975896 w 1240180"/>
              <a:gd name="connsiteY95" fmla="*/ 287513 h 1542300"/>
              <a:gd name="connsiteX96" fmla="*/ 960971 w 1240180"/>
              <a:gd name="connsiteY96" fmla="*/ 292459 h 1542300"/>
              <a:gd name="connsiteX97" fmla="*/ 947291 w 1240180"/>
              <a:gd name="connsiteY97" fmla="*/ 287513 h 1542300"/>
              <a:gd name="connsiteX98" fmla="*/ 882618 w 1240180"/>
              <a:gd name="connsiteY98" fmla="*/ 223214 h 1542300"/>
              <a:gd name="connsiteX99" fmla="*/ 882618 w 1240180"/>
              <a:gd name="connsiteY99" fmla="*/ 194773 h 1542300"/>
              <a:gd name="connsiteX100" fmla="*/ 911223 w 1240180"/>
              <a:gd name="connsiteY100" fmla="*/ 194773 h 1542300"/>
              <a:gd name="connsiteX101" fmla="*/ 960971 w 1240180"/>
              <a:gd name="connsiteY101" fmla="*/ 244235 h 1542300"/>
              <a:gd name="connsiteX102" fmla="*/ 1041813 w 1240180"/>
              <a:gd name="connsiteY102" fmla="*/ 165097 h 1542300"/>
              <a:gd name="connsiteX103" fmla="*/ 1120166 w 1240180"/>
              <a:gd name="connsiteY103" fmla="*/ 95233 h 1542300"/>
              <a:gd name="connsiteX104" fmla="*/ 1133847 w 1240180"/>
              <a:gd name="connsiteY104" fmla="*/ 100797 h 1542300"/>
              <a:gd name="connsiteX105" fmla="*/ 1133847 w 1240180"/>
              <a:gd name="connsiteY105" fmla="*/ 129237 h 1542300"/>
              <a:gd name="connsiteX106" fmla="*/ 1108973 w 1240180"/>
              <a:gd name="connsiteY106" fmla="*/ 153968 h 1542300"/>
              <a:gd name="connsiteX107" fmla="*/ 1110217 w 1240180"/>
              <a:gd name="connsiteY107" fmla="*/ 158914 h 1542300"/>
              <a:gd name="connsiteX108" fmla="*/ 1110217 w 1240180"/>
              <a:gd name="connsiteY108" fmla="*/ 344394 h 1542300"/>
              <a:gd name="connsiteX109" fmla="*/ 1076636 w 1240180"/>
              <a:gd name="connsiteY109" fmla="*/ 377780 h 1542300"/>
              <a:gd name="connsiteX110" fmla="*/ 846550 w 1240180"/>
              <a:gd name="connsiteY110" fmla="*/ 377780 h 1542300"/>
              <a:gd name="connsiteX111" fmla="*/ 812970 w 1240180"/>
              <a:gd name="connsiteY111" fmla="*/ 344394 h 1542300"/>
              <a:gd name="connsiteX112" fmla="*/ 812970 w 1240180"/>
              <a:gd name="connsiteY112" fmla="*/ 158914 h 1542300"/>
              <a:gd name="connsiteX113" fmla="*/ 846550 w 1240180"/>
              <a:gd name="connsiteY113" fmla="*/ 125528 h 1542300"/>
              <a:gd name="connsiteX114" fmla="*/ 1076636 w 1240180"/>
              <a:gd name="connsiteY114" fmla="*/ 125528 h 1542300"/>
              <a:gd name="connsiteX115" fmla="*/ 1081611 w 1240180"/>
              <a:gd name="connsiteY115" fmla="*/ 125528 h 1542300"/>
              <a:gd name="connsiteX116" fmla="*/ 1106485 w 1240180"/>
              <a:gd name="connsiteY116" fmla="*/ 100797 h 1542300"/>
              <a:gd name="connsiteX117" fmla="*/ 1120166 w 1240180"/>
              <a:gd name="connsiteY117" fmla="*/ 95233 h 1542300"/>
              <a:gd name="connsiteX118" fmla="*/ 380538 w 1240180"/>
              <a:gd name="connsiteY118" fmla="*/ 41045 h 1542300"/>
              <a:gd name="connsiteX119" fmla="*/ 340613 w 1240180"/>
              <a:gd name="connsiteY119" fmla="*/ 79602 h 1542300"/>
              <a:gd name="connsiteX120" fmla="*/ 340613 w 1240180"/>
              <a:gd name="connsiteY120" fmla="*/ 573387 h 1542300"/>
              <a:gd name="connsiteX121" fmla="*/ 340613 w 1240180"/>
              <a:gd name="connsiteY121" fmla="*/ 600751 h 1542300"/>
              <a:gd name="connsiteX122" fmla="*/ 340613 w 1240180"/>
              <a:gd name="connsiteY122" fmla="*/ 708961 h 1542300"/>
              <a:gd name="connsiteX123" fmla="*/ 405492 w 1240180"/>
              <a:gd name="connsiteY123" fmla="*/ 692791 h 1542300"/>
              <a:gd name="connsiteX124" fmla="*/ 511543 w 1240180"/>
              <a:gd name="connsiteY124" fmla="*/ 792295 h 1542300"/>
              <a:gd name="connsiteX125" fmla="*/ 510296 w 1240180"/>
              <a:gd name="connsiteY125" fmla="*/ 794782 h 1542300"/>
              <a:gd name="connsiteX126" fmla="*/ 494076 w 1240180"/>
              <a:gd name="connsiteY126" fmla="*/ 955231 h 1542300"/>
              <a:gd name="connsiteX127" fmla="*/ 553964 w 1240180"/>
              <a:gd name="connsiteY127" fmla="*/ 1041053 h 1542300"/>
              <a:gd name="connsiteX128" fmla="*/ 553964 w 1240180"/>
              <a:gd name="connsiteY128" fmla="*/ 1237572 h 1542300"/>
              <a:gd name="connsiteX129" fmla="*/ 1159082 w 1240180"/>
              <a:gd name="connsiteY129" fmla="*/ 1237572 h 1542300"/>
              <a:gd name="connsiteX130" fmla="*/ 1199007 w 1240180"/>
              <a:gd name="connsiteY130" fmla="*/ 1197770 h 1542300"/>
              <a:gd name="connsiteX131" fmla="*/ 1199007 w 1240180"/>
              <a:gd name="connsiteY131" fmla="*/ 1182845 h 1542300"/>
              <a:gd name="connsiteX132" fmla="*/ 1199007 w 1240180"/>
              <a:gd name="connsiteY132" fmla="*/ 79602 h 1542300"/>
              <a:gd name="connsiteX133" fmla="*/ 1159082 w 1240180"/>
              <a:gd name="connsiteY133" fmla="*/ 41045 h 1542300"/>
              <a:gd name="connsiteX134" fmla="*/ 380538 w 1240180"/>
              <a:gd name="connsiteY134" fmla="*/ 0 h 1542300"/>
              <a:gd name="connsiteX135" fmla="*/ 1159082 w 1240180"/>
              <a:gd name="connsiteY135" fmla="*/ 0 h 1542300"/>
              <a:gd name="connsiteX136" fmla="*/ 1240180 w 1240180"/>
              <a:gd name="connsiteY136" fmla="*/ 79602 h 1542300"/>
              <a:gd name="connsiteX137" fmla="*/ 1240180 w 1240180"/>
              <a:gd name="connsiteY137" fmla="*/ 1182845 h 1542300"/>
              <a:gd name="connsiteX138" fmla="*/ 1240180 w 1240180"/>
              <a:gd name="connsiteY138" fmla="*/ 1197770 h 1542300"/>
              <a:gd name="connsiteX139" fmla="*/ 1240180 w 1240180"/>
              <a:gd name="connsiteY139" fmla="*/ 1283592 h 1542300"/>
              <a:gd name="connsiteX140" fmla="*/ 1159082 w 1240180"/>
              <a:gd name="connsiteY140" fmla="*/ 1363194 h 1542300"/>
              <a:gd name="connsiteX141" fmla="*/ 585156 w 1240180"/>
              <a:gd name="connsiteY141" fmla="*/ 1363194 h 1542300"/>
              <a:gd name="connsiteX142" fmla="*/ 597632 w 1240180"/>
              <a:gd name="connsiteY142" fmla="*/ 1401752 h 1542300"/>
              <a:gd name="connsiteX143" fmla="*/ 597632 w 1240180"/>
              <a:gd name="connsiteY143" fmla="*/ 1522400 h 1542300"/>
              <a:gd name="connsiteX144" fmla="*/ 577670 w 1240180"/>
              <a:gd name="connsiteY144" fmla="*/ 1542300 h 1542300"/>
              <a:gd name="connsiteX145" fmla="*/ 557707 w 1240180"/>
              <a:gd name="connsiteY145" fmla="*/ 1522400 h 1542300"/>
              <a:gd name="connsiteX146" fmla="*/ 557707 w 1240180"/>
              <a:gd name="connsiteY146" fmla="*/ 1401752 h 1542300"/>
              <a:gd name="connsiteX147" fmla="*/ 530258 w 1240180"/>
              <a:gd name="connsiteY147" fmla="*/ 1374388 h 1542300"/>
              <a:gd name="connsiteX148" fmla="*/ 67374 w 1240180"/>
              <a:gd name="connsiteY148" fmla="*/ 1374388 h 1542300"/>
              <a:gd name="connsiteX149" fmla="*/ 41173 w 1240180"/>
              <a:gd name="connsiteY149" fmla="*/ 1401752 h 1542300"/>
              <a:gd name="connsiteX150" fmla="*/ 41173 w 1240180"/>
              <a:gd name="connsiteY150" fmla="*/ 1522400 h 1542300"/>
              <a:gd name="connsiteX151" fmla="*/ 19963 w 1240180"/>
              <a:gd name="connsiteY151" fmla="*/ 1542300 h 1542300"/>
              <a:gd name="connsiteX152" fmla="*/ 0 w 1240180"/>
              <a:gd name="connsiteY152" fmla="*/ 1522400 h 1542300"/>
              <a:gd name="connsiteX153" fmla="*/ 0 w 1240180"/>
              <a:gd name="connsiteY153" fmla="*/ 1401752 h 1542300"/>
              <a:gd name="connsiteX154" fmla="*/ 67374 w 1240180"/>
              <a:gd name="connsiteY154" fmla="*/ 1334587 h 1542300"/>
              <a:gd name="connsiteX155" fmla="*/ 79851 w 1240180"/>
              <a:gd name="connsiteY155" fmla="*/ 1334587 h 1542300"/>
              <a:gd name="connsiteX156" fmla="*/ 58640 w 1240180"/>
              <a:gd name="connsiteY156" fmla="*/ 1072147 h 1542300"/>
              <a:gd name="connsiteX157" fmla="*/ 84841 w 1240180"/>
              <a:gd name="connsiteY157" fmla="*/ 916674 h 1542300"/>
              <a:gd name="connsiteX158" fmla="*/ 198379 w 1240180"/>
              <a:gd name="connsiteY158" fmla="*/ 659209 h 1542300"/>
              <a:gd name="connsiteX159" fmla="*/ 269496 w 1240180"/>
              <a:gd name="connsiteY159" fmla="*/ 597019 h 1542300"/>
              <a:gd name="connsiteX160" fmla="*/ 300688 w 1240180"/>
              <a:gd name="connsiteY160" fmla="*/ 587069 h 1542300"/>
              <a:gd name="connsiteX161" fmla="*/ 300688 w 1240180"/>
              <a:gd name="connsiteY161" fmla="*/ 79602 h 1542300"/>
              <a:gd name="connsiteX162" fmla="*/ 380538 w 1240180"/>
              <a:gd name="connsiteY162" fmla="*/ 0 h 154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1240180" h="1542300">
                <a:moveTo>
                  <a:pt x="124227" y="1417204"/>
                </a:moveTo>
                <a:lnTo>
                  <a:pt x="171129" y="1417204"/>
                </a:lnTo>
                <a:cubicBezTo>
                  <a:pt x="193946" y="1417204"/>
                  <a:pt x="212960" y="1435514"/>
                  <a:pt x="212960" y="1458707"/>
                </a:cubicBezTo>
                <a:lnTo>
                  <a:pt x="212960" y="1463590"/>
                </a:lnTo>
                <a:cubicBezTo>
                  <a:pt x="212960" y="1485562"/>
                  <a:pt x="193946" y="1503872"/>
                  <a:pt x="171129" y="1503872"/>
                </a:cubicBezTo>
                <a:lnTo>
                  <a:pt x="124227" y="1503872"/>
                </a:lnTo>
                <a:cubicBezTo>
                  <a:pt x="101409" y="1503872"/>
                  <a:pt x="82395" y="1485562"/>
                  <a:pt x="82395" y="1463590"/>
                </a:cubicBezTo>
                <a:lnTo>
                  <a:pt x="82395" y="1458707"/>
                </a:lnTo>
                <a:cubicBezTo>
                  <a:pt x="82395" y="1435514"/>
                  <a:pt x="101409" y="1417204"/>
                  <a:pt x="124227" y="1417204"/>
                </a:cubicBezTo>
                <a:close/>
                <a:moveTo>
                  <a:pt x="1199007" y="1267422"/>
                </a:moveTo>
                <a:cubicBezTo>
                  <a:pt x="1187778" y="1274885"/>
                  <a:pt x="1174054" y="1277373"/>
                  <a:pt x="1159082" y="1277373"/>
                </a:cubicBezTo>
                <a:lnTo>
                  <a:pt x="553964" y="1277373"/>
                </a:lnTo>
                <a:lnTo>
                  <a:pt x="553964" y="1315930"/>
                </a:lnTo>
                <a:cubicBezTo>
                  <a:pt x="553964" y="1319662"/>
                  <a:pt x="553964" y="1320906"/>
                  <a:pt x="553964" y="1323393"/>
                </a:cubicBezTo>
                <a:lnTo>
                  <a:pt x="1159082" y="1323393"/>
                </a:lnTo>
                <a:cubicBezTo>
                  <a:pt x="1181540" y="1323393"/>
                  <a:pt x="1199007" y="1305980"/>
                  <a:pt x="1199007" y="1283592"/>
                </a:cubicBezTo>
                <a:close/>
                <a:moveTo>
                  <a:pt x="854012" y="934125"/>
                </a:moveTo>
                <a:lnTo>
                  <a:pt x="854012" y="1106003"/>
                </a:lnTo>
                <a:lnTo>
                  <a:pt x="1069174" y="1106003"/>
                </a:lnTo>
                <a:lnTo>
                  <a:pt x="1069174" y="961329"/>
                </a:lnTo>
                <a:lnTo>
                  <a:pt x="975896" y="1055305"/>
                </a:lnTo>
                <a:cubicBezTo>
                  <a:pt x="972165" y="1059015"/>
                  <a:pt x="967190" y="1061488"/>
                  <a:pt x="960971" y="1061488"/>
                </a:cubicBezTo>
                <a:cubicBezTo>
                  <a:pt x="955997" y="1061488"/>
                  <a:pt x="952265" y="1059015"/>
                  <a:pt x="947291" y="1055305"/>
                </a:cubicBezTo>
                <a:lnTo>
                  <a:pt x="882618" y="992242"/>
                </a:lnTo>
                <a:cubicBezTo>
                  <a:pt x="875155" y="983586"/>
                  <a:pt x="875155" y="972457"/>
                  <a:pt x="882618" y="963802"/>
                </a:cubicBezTo>
                <a:cubicBezTo>
                  <a:pt x="891324" y="956382"/>
                  <a:pt x="903761" y="956382"/>
                  <a:pt x="911223" y="963802"/>
                </a:cubicBezTo>
                <a:lnTo>
                  <a:pt x="960971" y="1013263"/>
                </a:lnTo>
                <a:lnTo>
                  <a:pt x="1041813" y="934125"/>
                </a:lnTo>
                <a:close/>
                <a:moveTo>
                  <a:pt x="1120166" y="864261"/>
                </a:moveTo>
                <a:cubicBezTo>
                  <a:pt x="1125141" y="864261"/>
                  <a:pt x="1130116" y="866115"/>
                  <a:pt x="1133847" y="869825"/>
                </a:cubicBezTo>
                <a:cubicBezTo>
                  <a:pt x="1141309" y="877244"/>
                  <a:pt x="1141309" y="889610"/>
                  <a:pt x="1133847" y="897029"/>
                </a:cubicBezTo>
                <a:lnTo>
                  <a:pt x="1108973" y="922996"/>
                </a:lnTo>
                <a:cubicBezTo>
                  <a:pt x="1108973" y="924233"/>
                  <a:pt x="1110217" y="925469"/>
                  <a:pt x="1110217" y="926706"/>
                </a:cubicBezTo>
                <a:lnTo>
                  <a:pt x="1110217" y="1113422"/>
                </a:lnTo>
                <a:cubicBezTo>
                  <a:pt x="1110217" y="1130734"/>
                  <a:pt x="1095292" y="1146808"/>
                  <a:pt x="1076636" y="1146808"/>
                </a:cubicBezTo>
                <a:lnTo>
                  <a:pt x="846550" y="1146808"/>
                </a:lnTo>
                <a:cubicBezTo>
                  <a:pt x="829138" y="1146808"/>
                  <a:pt x="812970" y="1130734"/>
                  <a:pt x="812970" y="1113422"/>
                </a:cubicBezTo>
                <a:lnTo>
                  <a:pt x="812970" y="926706"/>
                </a:lnTo>
                <a:cubicBezTo>
                  <a:pt x="812970" y="909394"/>
                  <a:pt x="829138" y="894556"/>
                  <a:pt x="846550" y="894556"/>
                </a:cubicBezTo>
                <a:lnTo>
                  <a:pt x="1076636" y="894556"/>
                </a:lnTo>
                <a:cubicBezTo>
                  <a:pt x="1077880" y="894556"/>
                  <a:pt x="1079124" y="894556"/>
                  <a:pt x="1081611" y="894556"/>
                </a:cubicBezTo>
                <a:lnTo>
                  <a:pt x="1106485" y="869825"/>
                </a:lnTo>
                <a:cubicBezTo>
                  <a:pt x="1110217" y="866115"/>
                  <a:pt x="1115191" y="864261"/>
                  <a:pt x="1120166" y="864261"/>
                </a:cubicBezTo>
                <a:close/>
                <a:moveTo>
                  <a:pt x="300688" y="628114"/>
                </a:moveTo>
                <a:lnTo>
                  <a:pt x="280725" y="634333"/>
                </a:lnTo>
                <a:cubicBezTo>
                  <a:pt x="260762" y="641796"/>
                  <a:pt x="244543" y="656721"/>
                  <a:pt x="235809" y="675378"/>
                </a:cubicBezTo>
                <a:lnTo>
                  <a:pt x="122271" y="934087"/>
                </a:lnTo>
                <a:cubicBezTo>
                  <a:pt x="102309" y="975132"/>
                  <a:pt x="94823" y="1022396"/>
                  <a:pt x="98566" y="1068416"/>
                </a:cubicBezTo>
                <a:lnTo>
                  <a:pt x="119776" y="1334587"/>
                </a:lnTo>
                <a:lnTo>
                  <a:pt x="512791" y="1334587"/>
                </a:lnTo>
                <a:cubicBezTo>
                  <a:pt x="514039" y="1328368"/>
                  <a:pt x="515286" y="1323393"/>
                  <a:pt x="515286" y="1315930"/>
                </a:cubicBezTo>
                <a:lnTo>
                  <a:pt x="515286" y="1041053"/>
                </a:lnTo>
                <a:cubicBezTo>
                  <a:pt x="515286" y="1016177"/>
                  <a:pt x="496571" y="995032"/>
                  <a:pt x="471618" y="991301"/>
                </a:cubicBezTo>
                <a:cubicBezTo>
                  <a:pt x="464132" y="990057"/>
                  <a:pt x="457894" y="983838"/>
                  <a:pt x="455398" y="977619"/>
                </a:cubicBezTo>
                <a:cubicBezTo>
                  <a:pt x="454151" y="973888"/>
                  <a:pt x="451655" y="968913"/>
                  <a:pt x="452903" y="963938"/>
                </a:cubicBezTo>
                <a:lnTo>
                  <a:pt x="471618" y="791051"/>
                </a:lnTo>
                <a:cubicBezTo>
                  <a:pt x="470370" y="759956"/>
                  <a:pt x="441674" y="732593"/>
                  <a:pt x="405492" y="732593"/>
                </a:cubicBezTo>
                <a:cubicBezTo>
                  <a:pt x="376795" y="732593"/>
                  <a:pt x="339365" y="742543"/>
                  <a:pt x="329384" y="792295"/>
                </a:cubicBezTo>
                <a:lnTo>
                  <a:pt x="296945" y="1100755"/>
                </a:lnTo>
                <a:cubicBezTo>
                  <a:pt x="296945" y="1110705"/>
                  <a:pt x="286963" y="1118168"/>
                  <a:pt x="276982" y="1118168"/>
                </a:cubicBezTo>
                <a:cubicBezTo>
                  <a:pt x="276982" y="1118168"/>
                  <a:pt x="275734" y="1118168"/>
                  <a:pt x="274487" y="1118168"/>
                </a:cubicBezTo>
                <a:cubicBezTo>
                  <a:pt x="264505" y="1118168"/>
                  <a:pt x="255772" y="1106974"/>
                  <a:pt x="258267" y="1095779"/>
                </a:cubicBezTo>
                <a:lnTo>
                  <a:pt x="289459" y="784832"/>
                </a:lnTo>
                <a:cubicBezTo>
                  <a:pt x="291954" y="773638"/>
                  <a:pt x="295697" y="762444"/>
                  <a:pt x="300688" y="753737"/>
                </a:cubicBezTo>
                <a:close/>
                <a:moveTo>
                  <a:pt x="854012" y="549610"/>
                </a:moveTo>
                <a:lnTo>
                  <a:pt x="854012" y="722724"/>
                </a:lnTo>
                <a:lnTo>
                  <a:pt x="1069174" y="722724"/>
                </a:lnTo>
                <a:lnTo>
                  <a:pt x="1069174" y="578050"/>
                </a:lnTo>
                <a:lnTo>
                  <a:pt x="975896" y="672027"/>
                </a:lnTo>
                <a:cubicBezTo>
                  <a:pt x="972165" y="675736"/>
                  <a:pt x="967190" y="676973"/>
                  <a:pt x="960971" y="676973"/>
                </a:cubicBezTo>
                <a:cubicBezTo>
                  <a:pt x="955997" y="676973"/>
                  <a:pt x="952265" y="675736"/>
                  <a:pt x="947291" y="672027"/>
                </a:cubicBezTo>
                <a:lnTo>
                  <a:pt x="882618" y="607727"/>
                </a:lnTo>
                <a:cubicBezTo>
                  <a:pt x="875155" y="600308"/>
                  <a:pt x="875155" y="587942"/>
                  <a:pt x="882618" y="579287"/>
                </a:cubicBezTo>
                <a:cubicBezTo>
                  <a:pt x="891324" y="571867"/>
                  <a:pt x="903761" y="571867"/>
                  <a:pt x="911223" y="579287"/>
                </a:cubicBezTo>
                <a:lnTo>
                  <a:pt x="960971" y="628748"/>
                </a:lnTo>
                <a:lnTo>
                  <a:pt x="1041813" y="549610"/>
                </a:lnTo>
                <a:close/>
                <a:moveTo>
                  <a:pt x="1120166" y="479746"/>
                </a:moveTo>
                <a:cubicBezTo>
                  <a:pt x="1125141" y="479746"/>
                  <a:pt x="1130116" y="481601"/>
                  <a:pt x="1133847" y="485310"/>
                </a:cubicBezTo>
                <a:cubicBezTo>
                  <a:pt x="1141309" y="492729"/>
                  <a:pt x="1141309" y="506331"/>
                  <a:pt x="1133847" y="513750"/>
                </a:cubicBezTo>
                <a:lnTo>
                  <a:pt x="1108973" y="538481"/>
                </a:lnTo>
                <a:cubicBezTo>
                  <a:pt x="1108973" y="539718"/>
                  <a:pt x="1110217" y="540954"/>
                  <a:pt x="1110217" y="543427"/>
                </a:cubicBezTo>
                <a:lnTo>
                  <a:pt x="1110217" y="728907"/>
                </a:lnTo>
                <a:cubicBezTo>
                  <a:pt x="1110217" y="747455"/>
                  <a:pt x="1095292" y="762293"/>
                  <a:pt x="1076636" y="762293"/>
                </a:cubicBezTo>
                <a:lnTo>
                  <a:pt x="846550" y="762293"/>
                </a:lnTo>
                <a:cubicBezTo>
                  <a:pt x="829138" y="762293"/>
                  <a:pt x="812970" y="747455"/>
                  <a:pt x="812970" y="728907"/>
                </a:cubicBezTo>
                <a:lnTo>
                  <a:pt x="812970" y="543427"/>
                </a:lnTo>
                <a:cubicBezTo>
                  <a:pt x="812970" y="524879"/>
                  <a:pt x="829138" y="510041"/>
                  <a:pt x="846550" y="510041"/>
                </a:cubicBezTo>
                <a:lnTo>
                  <a:pt x="1076636" y="510041"/>
                </a:lnTo>
                <a:cubicBezTo>
                  <a:pt x="1077880" y="510041"/>
                  <a:pt x="1079124" y="510041"/>
                  <a:pt x="1081611" y="510041"/>
                </a:cubicBezTo>
                <a:lnTo>
                  <a:pt x="1106485" y="485310"/>
                </a:lnTo>
                <a:cubicBezTo>
                  <a:pt x="1110217" y="481601"/>
                  <a:pt x="1115191" y="479746"/>
                  <a:pt x="1120166" y="479746"/>
                </a:cubicBezTo>
                <a:close/>
                <a:moveTo>
                  <a:pt x="854012" y="165097"/>
                </a:moveTo>
                <a:lnTo>
                  <a:pt x="854012" y="338211"/>
                </a:lnTo>
                <a:lnTo>
                  <a:pt x="1069174" y="338211"/>
                </a:lnTo>
                <a:lnTo>
                  <a:pt x="1069174" y="193537"/>
                </a:lnTo>
                <a:lnTo>
                  <a:pt x="975896" y="287513"/>
                </a:lnTo>
                <a:cubicBezTo>
                  <a:pt x="972165" y="291223"/>
                  <a:pt x="967190" y="292459"/>
                  <a:pt x="960971" y="292459"/>
                </a:cubicBezTo>
                <a:cubicBezTo>
                  <a:pt x="955997" y="292459"/>
                  <a:pt x="952265" y="291223"/>
                  <a:pt x="947291" y="287513"/>
                </a:cubicBezTo>
                <a:lnTo>
                  <a:pt x="882618" y="223214"/>
                </a:lnTo>
                <a:cubicBezTo>
                  <a:pt x="875155" y="215794"/>
                  <a:pt x="875155" y="202193"/>
                  <a:pt x="882618" y="194773"/>
                </a:cubicBezTo>
                <a:cubicBezTo>
                  <a:pt x="891324" y="187354"/>
                  <a:pt x="903761" y="187354"/>
                  <a:pt x="911223" y="194773"/>
                </a:cubicBezTo>
                <a:lnTo>
                  <a:pt x="960971" y="244235"/>
                </a:lnTo>
                <a:lnTo>
                  <a:pt x="1041813" y="165097"/>
                </a:lnTo>
                <a:close/>
                <a:moveTo>
                  <a:pt x="1120166" y="95233"/>
                </a:moveTo>
                <a:cubicBezTo>
                  <a:pt x="1125141" y="95233"/>
                  <a:pt x="1130116" y="97087"/>
                  <a:pt x="1133847" y="100797"/>
                </a:cubicBezTo>
                <a:cubicBezTo>
                  <a:pt x="1141309" y="108216"/>
                  <a:pt x="1141309" y="121818"/>
                  <a:pt x="1133847" y="129237"/>
                </a:cubicBezTo>
                <a:lnTo>
                  <a:pt x="1108973" y="153968"/>
                </a:lnTo>
                <a:cubicBezTo>
                  <a:pt x="1108973" y="155204"/>
                  <a:pt x="1110217" y="157677"/>
                  <a:pt x="1110217" y="158914"/>
                </a:cubicBezTo>
                <a:lnTo>
                  <a:pt x="1110217" y="344394"/>
                </a:lnTo>
                <a:cubicBezTo>
                  <a:pt x="1110217" y="362942"/>
                  <a:pt x="1095292" y="377780"/>
                  <a:pt x="1076636" y="377780"/>
                </a:cubicBezTo>
                <a:lnTo>
                  <a:pt x="846550" y="377780"/>
                </a:lnTo>
                <a:cubicBezTo>
                  <a:pt x="829138" y="377780"/>
                  <a:pt x="812970" y="362942"/>
                  <a:pt x="812970" y="344394"/>
                </a:cubicBezTo>
                <a:lnTo>
                  <a:pt x="812970" y="158914"/>
                </a:lnTo>
                <a:cubicBezTo>
                  <a:pt x="812970" y="140366"/>
                  <a:pt x="829138" y="125528"/>
                  <a:pt x="846550" y="125528"/>
                </a:cubicBezTo>
                <a:lnTo>
                  <a:pt x="1076636" y="125528"/>
                </a:lnTo>
                <a:cubicBezTo>
                  <a:pt x="1077880" y="125528"/>
                  <a:pt x="1079124" y="125528"/>
                  <a:pt x="1081611" y="125528"/>
                </a:cubicBezTo>
                <a:lnTo>
                  <a:pt x="1106485" y="100797"/>
                </a:lnTo>
                <a:cubicBezTo>
                  <a:pt x="1110217" y="97087"/>
                  <a:pt x="1115191" y="95233"/>
                  <a:pt x="1120166" y="95233"/>
                </a:cubicBezTo>
                <a:close/>
                <a:moveTo>
                  <a:pt x="380538" y="41045"/>
                </a:moveTo>
                <a:cubicBezTo>
                  <a:pt x="358080" y="41045"/>
                  <a:pt x="340613" y="58458"/>
                  <a:pt x="340613" y="79602"/>
                </a:cubicBezTo>
                <a:lnTo>
                  <a:pt x="340613" y="573387"/>
                </a:lnTo>
                <a:lnTo>
                  <a:pt x="340613" y="600751"/>
                </a:lnTo>
                <a:lnTo>
                  <a:pt x="340613" y="708961"/>
                </a:lnTo>
                <a:cubicBezTo>
                  <a:pt x="358080" y="697766"/>
                  <a:pt x="380538" y="692791"/>
                  <a:pt x="405492" y="692791"/>
                </a:cubicBezTo>
                <a:cubicBezTo>
                  <a:pt x="464132" y="692791"/>
                  <a:pt x="511543" y="737568"/>
                  <a:pt x="511543" y="792295"/>
                </a:cubicBezTo>
                <a:lnTo>
                  <a:pt x="510296" y="794782"/>
                </a:lnTo>
                <a:lnTo>
                  <a:pt x="494076" y="955231"/>
                </a:lnTo>
                <a:cubicBezTo>
                  <a:pt x="530258" y="968913"/>
                  <a:pt x="553964" y="1002495"/>
                  <a:pt x="553964" y="1041053"/>
                </a:cubicBezTo>
                <a:lnTo>
                  <a:pt x="553964" y="1237572"/>
                </a:lnTo>
                <a:lnTo>
                  <a:pt x="1159082" y="1237572"/>
                </a:lnTo>
                <a:cubicBezTo>
                  <a:pt x="1181540" y="1237572"/>
                  <a:pt x="1199007" y="1220158"/>
                  <a:pt x="1199007" y="1197770"/>
                </a:cubicBezTo>
                <a:lnTo>
                  <a:pt x="1199007" y="1182845"/>
                </a:lnTo>
                <a:lnTo>
                  <a:pt x="1199007" y="79602"/>
                </a:lnTo>
                <a:cubicBezTo>
                  <a:pt x="1199007" y="58458"/>
                  <a:pt x="1181540" y="41045"/>
                  <a:pt x="1159082" y="41045"/>
                </a:cubicBezTo>
                <a:close/>
                <a:moveTo>
                  <a:pt x="380538" y="0"/>
                </a:moveTo>
                <a:lnTo>
                  <a:pt x="1159082" y="0"/>
                </a:lnTo>
                <a:cubicBezTo>
                  <a:pt x="1203998" y="0"/>
                  <a:pt x="1240180" y="36070"/>
                  <a:pt x="1240180" y="79602"/>
                </a:cubicBezTo>
                <a:lnTo>
                  <a:pt x="1240180" y="1182845"/>
                </a:lnTo>
                <a:lnTo>
                  <a:pt x="1240180" y="1197770"/>
                </a:lnTo>
                <a:lnTo>
                  <a:pt x="1240180" y="1283592"/>
                </a:lnTo>
                <a:cubicBezTo>
                  <a:pt x="1240180" y="1327124"/>
                  <a:pt x="1203998" y="1363194"/>
                  <a:pt x="1159082" y="1363194"/>
                </a:cubicBezTo>
                <a:lnTo>
                  <a:pt x="585156" y="1363194"/>
                </a:lnTo>
                <a:cubicBezTo>
                  <a:pt x="593889" y="1374388"/>
                  <a:pt x="597632" y="1386826"/>
                  <a:pt x="597632" y="1401752"/>
                </a:cubicBezTo>
                <a:lnTo>
                  <a:pt x="597632" y="1522400"/>
                </a:lnTo>
                <a:cubicBezTo>
                  <a:pt x="597632" y="1533594"/>
                  <a:pt x="587651" y="1542300"/>
                  <a:pt x="577670" y="1542300"/>
                </a:cubicBezTo>
                <a:cubicBezTo>
                  <a:pt x="566440" y="1542300"/>
                  <a:pt x="557707" y="1533594"/>
                  <a:pt x="557707" y="1522400"/>
                </a:cubicBezTo>
                <a:lnTo>
                  <a:pt x="557707" y="1401752"/>
                </a:lnTo>
                <a:cubicBezTo>
                  <a:pt x="557707" y="1386826"/>
                  <a:pt x="545230" y="1374388"/>
                  <a:pt x="530258" y="1374388"/>
                </a:cubicBezTo>
                <a:lnTo>
                  <a:pt x="67374" y="1374388"/>
                </a:lnTo>
                <a:cubicBezTo>
                  <a:pt x="52402" y="1374388"/>
                  <a:pt x="41173" y="1386826"/>
                  <a:pt x="41173" y="1401752"/>
                </a:cubicBezTo>
                <a:lnTo>
                  <a:pt x="41173" y="1522400"/>
                </a:lnTo>
                <a:cubicBezTo>
                  <a:pt x="41173" y="1533594"/>
                  <a:pt x="31192" y="1542300"/>
                  <a:pt x="19963" y="1542300"/>
                </a:cubicBezTo>
                <a:cubicBezTo>
                  <a:pt x="9981" y="1542300"/>
                  <a:pt x="0" y="1533594"/>
                  <a:pt x="0" y="1522400"/>
                </a:cubicBezTo>
                <a:lnTo>
                  <a:pt x="0" y="1401752"/>
                </a:lnTo>
                <a:cubicBezTo>
                  <a:pt x="0" y="1364438"/>
                  <a:pt x="29944" y="1334587"/>
                  <a:pt x="67374" y="1334587"/>
                </a:cubicBezTo>
                <a:lnTo>
                  <a:pt x="79851" y="1334587"/>
                </a:lnTo>
                <a:lnTo>
                  <a:pt x="58640" y="1072147"/>
                </a:lnTo>
                <a:cubicBezTo>
                  <a:pt x="54897" y="1019908"/>
                  <a:pt x="63631" y="965181"/>
                  <a:pt x="84841" y="916674"/>
                </a:cubicBezTo>
                <a:lnTo>
                  <a:pt x="198379" y="659209"/>
                </a:lnTo>
                <a:cubicBezTo>
                  <a:pt x="212103" y="629358"/>
                  <a:pt x="238304" y="606970"/>
                  <a:pt x="269496" y="597019"/>
                </a:cubicBezTo>
                <a:lnTo>
                  <a:pt x="300688" y="587069"/>
                </a:lnTo>
                <a:lnTo>
                  <a:pt x="300688" y="79602"/>
                </a:lnTo>
                <a:cubicBezTo>
                  <a:pt x="300688" y="36070"/>
                  <a:pt x="336870" y="0"/>
                  <a:pt x="380538" y="0"/>
                </a:cubicBezTo>
                <a:close/>
              </a:path>
            </a:pathLst>
          </a:custGeom>
          <a:solidFill>
            <a:schemeClr val="bg1"/>
          </a:solidFill>
          <a:ln>
            <a:noFill/>
          </a:ln>
          <a:effectLst/>
        </p:spPr>
        <p:txBody>
          <a:bodyPr wrap="square" anchor="ctr">
            <a:noAutofit/>
          </a:bodyPr>
          <a:lstStyle/>
          <a:p>
            <a:endParaRPr lang="en-US" sz="1350" dirty="0">
              <a:latin typeface="Poppins" pitchFamily="2" charset="77"/>
            </a:endParaRPr>
          </a:p>
        </p:txBody>
      </p:sp>
      <p:sp>
        <p:nvSpPr>
          <p:cNvPr id="3" name="Freeform 114">
            <a:extLst>
              <a:ext uri="{FF2B5EF4-FFF2-40B4-BE49-F238E27FC236}">
                <a16:creationId xmlns:a16="http://schemas.microsoft.com/office/drawing/2014/main" id="{9EBC6E7F-B8ED-A818-E745-11CECCE0D89A}"/>
              </a:ext>
            </a:extLst>
          </p:cNvPr>
          <p:cNvSpPr>
            <a:spLocks noChangeArrowheads="1"/>
          </p:cNvSpPr>
          <p:nvPr/>
        </p:nvSpPr>
        <p:spPr bwMode="auto">
          <a:xfrm>
            <a:off x="7799708" y="2718940"/>
            <a:ext cx="945492" cy="945491"/>
          </a:xfrm>
          <a:custGeom>
            <a:avLst/>
            <a:gdLst>
              <a:gd name="T0" fmla="*/ 2023 w 2024"/>
              <a:gd name="T1" fmla="*/ 1012 h 2025"/>
              <a:gd name="T2" fmla="*/ 2023 w 2024"/>
              <a:gd name="T3" fmla="*/ 1012 h 2025"/>
              <a:gd name="T4" fmla="*/ 1012 w 2024"/>
              <a:gd name="T5" fmla="*/ 2024 h 2025"/>
              <a:gd name="T6" fmla="*/ 1012 w 2024"/>
              <a:gd name="T7" fmla="*/ 2024 h 2025"/>
              <a:gd name="T8" fmla="*/ 0 w 2024"/>
              <a:gd name="T9" fmla="*/ 1012 h 2025"/>
              <a:gd name="T10" fmla="*/ 0 w 2024"/>
              <a:gd name="T11" fmla="*/ 1012 h 2025"/>
              <a:gd name="T12" fmla="*/ 1012 w 2024"/>
              <a:gd name="T13" fmla="*/ 0 h 2025"/>
              <a:gd name="T14" fmla="*/ 1012 w 2024"/>
              <a:gd name="T15" fmla="*/ 0 h 2025"/>
              <a:gd name="T16" fmla="*/ 2023 w 2024"/>
              <a:gd name="T17" fmla="*/ 1012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4" h="2025">
                <a:moveTo>
                  <a:pt x="2023" y="1012"/>
                </a:moveTo>
                <a:lnTo>
                  <a:pt x="2023" y="1012"/>
                </a:lnTo>
                <a:cubicBezTo>
                  <a:pt x="2023" y="1571"/>
                  <a:pt x="1571" y="2024"/>
                  <a:pt x="1012" y="2024"/>
                </a:cubicBezTo>
                <a:lnTo>
                  <a:pt x="1012" y="2024"/>
                </a:lnTo>
                <a:cubicBezTo>
                  <a:pt x="453" y="2024"/>
                  <a:pt x="0" y="1571"/>
                  <a:pt x="0" y="1012"/>
                </a:cubicBezTo>
                <a:lnTo>
                  <a:pt x="0" y="1012"/>
                </a:lnTo>
                <a:cubicBezTo>
                  <a:pt x="0" y="453"/>
                  <a:pt x="453" y="0"/>
                  <a:pt x="1012" y="0"/>
                </a:cubicBezTo>
                <a:lnTo>
                  <a:pt x="1012" y="0"/>
                </a:lnTo>
                <a:cubicBezTo>
                  <a:pt x="1571" y="0"/>
                  <a:pt x="2023" y="453"/>
                  <a:pt x="2023" y="1012"/>
                </a:cubicBezTo>
              </a:path>
            </a:pathLst>
          </a:custGeom>
          <a:solidFill>
            <a:schemeClr val="accent6">
              <a:lumMod val="75000"/>
            </a:schemeClr>
          </a:solidFill>
          <a:ln>
            <a:noFill/>
          </a:ln>
          <a:effectLst/>
        </p:spPr>
        <p:txBody>
          <a:bodyPr wrap="none" anchor="ctr"/>
          <a:lstStyle/>
          <a:p>
            <a:endParaRPr lang="en-US" sz="1350" dirty="0">
              <a:latin typeface="Poppins" pitchFamily="2" charset="77"/>
            </a:endParaRPr>
          </a:p>
        </p:txBody>
      </p:sp>
      <p:sp>
        <p:nvSpPr>
          <p:cNvPr id="4" name="TextBox 3">
            <a:extLst>
              <a:ext uri="{FF2B5EF4-FFF2-40B4-BE49-F238E27FC236}">
                <a16:creationId xmlns:a16="http://schemas.microsoft.com/office/drawing/2014/main" id="{3D9D7A3F-8C92-0812-315A-C093FC0EEA35}"/>
              </a:ext>
            </a:extLst>
          </p:cNvPr>
          <p:cNvSpPr txBox="1"/>
          <p:nvPr/>
        </p:nvSpPr>
        <p:spPr>
          <a:xfrm>
            <a:off x="7411990" y="3888559"/>
            <a:ext cx="1455731" cy="461665"/>
          </a:xfrm>
          <a:prstGeom prst="rect">
            <a:avLst/>
          </a:prstGeom>
          <a:noFill/>
        </p:spPr>
        <p:txBody>
          <a:bodyPr wrap="square" rtlCol="0" anchor="b">
            <a:spAutoFit/>
          </a:bodyPr>
          <a:lstStyle/>
          <a:p>
            <a:pPr algn="ctr"/>
            <a:r>
              <a:rPr lang="en-US" sz="1200" b="1" spc="-11" dirty="0">
                <a:solidFill>
                  <a:schemeClr val="tx2"/>
                </a:solidFill>
                <a:latin typeface="Poppins" pitchFamily="2" charset="77"/>
                <a:cs typeface="Poppins" pitchFamily="2" charset="77"/>
              </a:rPr>
              <a:t>Submission Requirements</a:t>
            </a:r>
          </a:p>
        </p:txBody>
      </p:sp>
      <p:sp>
        <p:nvSpPr>
          <p:cNvPr id="5" name="Freeform 226">
            <a:extLst>
              <a:ext uri="{FF2B5EF4-FFF2-40B4-BE49-F238E27FC236}">
                <a16:creationId xmlns:a16="http://schemas.microsoft.com/office/drawing/2014/main" id="{32F02C98-89E2-967D-4808-0E377519209A}"/>
              </a:ext>
            </a:extLst>
          </p:cNvPr>
          <p:cNvSpPr>
            <a:spLocks noChangeArrowheads="1"/>
          </p:cNvSpPr>
          <p:nvPr/>
        </p:nvSpPr>
        <p:spPr bwMode="auto">
          <a:xfrm>
            <a:off x="7385708" y="3799838"/>
            <a:ext cx="1467737" cy="622087"/>
          </a:xfrm>
          <a:prstGeom prst="roundRect">
            <a:avLst>
              <a:gd name="adj" fmla="val 9438"/>
            </a:avLst>
          </a:pr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dirty="0">
              <a:latin typeface="Poppins" pitchFamily="2" charset="77"/>
            </a:endParaRPr>
          </a:p>
        </p:txBody>
      </p:sp>
      <p:pic>
        <p:nvPicPr>
          <p:cNvPr id="8" name="Graphic 7" descr="Open folder outline">
            <a:extLst>
              <a:ext uri="{FF2B5EF4-FFF2-40B4-BE49-F238E27FC236}">
                <a16:creationId xmlns:a16="http://schemas.microsoft.com/office/drawing/2014/main" id="{CB3C017D-A87E-6861-B5C4-E8C63D2132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32668" y="2784731"/>
            <a:ext cx="762000" cy="762000"/>
          </a:xfrm>
          <a:prstGeom prst="rect">
            <a:avLst/>
          </a:prstGeom>
        </p:spPr>
      </p:pic>
      <p:pic>
        <p:nvPicPr>
          <p:cNvPr id="12" name="Graphic 11" descr="Employee badge outline">
            <a:extLst>
              <a:ext uri="{FF2B5EF4-FFF2-40B4-BE49-F238E27FC236}">
                <a16:creationId xmlns:a16="http://schemas.microsoft.com/office/drawing/2014/main" id="{88937FF1-3679-2D69-FED1-17CA09F6E3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94103" y="2833301"/>
            <a:ext cx="701345" cy="701345"/>
          </a:xfrm>
          <a:prstGeom prst="rect">
            <a:avLst/>
          </a:prstGeom>
        </p:spPr>
      </p:pic>
      <p:pic>
        <p:nvPicPr>
          <p:cNvPr id="14" name="Graphic 13" descr="CheckList outline">
            <a:extLst>
              <a:ext uri="{FF2B5EF4-FFF2-40B4-BE49-F238E27FC236}">
                <a16:creationId xmlns:a16="http://schemas.microsoft.com/office/drawing/2014/main" id="{B91BE720-29F2-957B-5AC6-DC0522A2D6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0" y="2876550"/>
            <a:ext cx="685800" cy="685800"/>
          </a:xfrm>
          <a:prstGeom prst="rect">
            <a:avLst/>
          </a:prstGeom>
        </p:spPr>
      </p:pic>
    </p:spTree>
    <p:extLst>
      <p:ext uri="{BB962C8B-B14F-4D97-AF65-F5344CB8AC3E}">
        <p14:creationId xmlns:p14="http://schemas.microsoft.com/office/powerpoint/2010/main" val="197770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C15892-B33D-37B0-8CE9-3F362ECE7226}"/>
              </a:ext>
            </a:extLst>
          </p:cNvPr>
          <p:cNvSpPr txBox="1"/>
          <p:nvPr/>
        </p:nvSpPr>
        <p:spPr>
          <a:xfrm>
            <a:off x="571500" y="742950"/>
            <a:ext cx="8001000" cy="3785652"/>
          </a:xfrm>
          <a:prstGeom prst="rect">
            <a:avLst/>
          </a:prstGeom>
          <a:noFill/>
        </p:spPr>
        <p:txBody>
          <a:bodyPr wrap="square">
            <a:spAutoFit/>
          </a:bodyPr>
          <a:lstStyle/>
          <a:p>
            <a:pPr marL="342900" lvl="2" indent="-342900" algn="just">
              <a:buFont typeface="+mj-lt"/>
              <a:buAutoNum type="arabicParenR"/>
            </a:pPr>
            <a:r>
              <a:rPr lang="en-GB" sz="1600" b="1" i="0" dirty="0">
                <a:solidFill>
                  <a:srgbClr val="0D0D0D"/>
                </a:solidFill>
                <a:effectLst/>
                <a:highlight>
                  <a:srgbClr val="FFFFFF"/>
                </a:highlight>
                <a:latin typeface="+mn-lt"/>
              </a:rPr>
              <a:t>Pharmacovigilance System Master File (PSMF)</a:t>
            </a:r>
            <a:r>
              <a:rPr lang="en-GB" sz="1600" b="0" i="0" dirty="0">
                <a:solidFill>
                  <a:srgbClr val="0D0D0D"/>
                </a:solidFill>
                <a:effectLst/>
                <a:highlight>
                  <a:srgbClr val="FFFFFF"/>
                </a:highlight>
                <a:latin typeface="+mn-lt"/>
              </a:rPr>
              <a:t>: </a:t>
            </a:r>
          </a:p>
          <a:p>
            <a:pPr lvl="2" algn="just"/>
            <a:endParaRPr lang="en-GB" sz="1600" b="0" i="0" dirty="0">
              <a:solidFill>
                <a:srgbClr val="0D0D0D"/>
              </a:solidFill>
              <a:effectLst/>
              <a:highlight>
                <a:srgbClr val="FFFFFF"/>
              </a:highlight>
              <a:latin typeface="+mn-lt"/>
            </a:endParaRPr>
          </a:p>
          <a:p>
            <a:pPr marL="896938" lvl="4" indent="-361950" algn="just">
              <a:buFont typeface="Wingdings" panose="05000000000000000000" pitchFamily="2" charset="2"/>
              <a:buChar char="§"/>
            </a:pPr>
            <a:r>
              <a:rPr lang="en-GB" sz="1600" b="0" i="0" dirty="0">
                <a:solidFill>
                  <a:srgbClr val="0D0D0D"/>
                </a:solidFill>
                <a:effectLst/>
                <a:highlight>
                  <a:srgbClr val="FFFFFF"/>
                </a:highlight>
                <a:latin typeface="+mn-lt"/>
              </a:rPr>
              <a:t>Each Marketing Authorization Holder (MAH) must maintain a PSMF that details their pharmacovigilance system. </a:t>
            </a:r>
          </a:p>
          <a:p>
            <a:pPr marL="896938" lvl="4" indent="-361950" algn="just">
              <a:buFont typeface="Wingdings" panose="05000000000000000000" pitchFamily="2" charset="2"/>
              <a:buChar char="§"/>
            </a:pPr>
            <a:r>
              <a:rPr lang="en-GB" sz="1600" b="0" i="0" dirty="0">
                <a:solidFill>
                  <a:srgbClr val="0D0D0D"/>
                </a:solidFill>
                <a:effectLst/>
                <a:highlight>
                  <a:srgbClr val="FFFFFF"/>
                </a:highlight>
                <a:latin typeface="+mn-lt"/>
              </a:rPr>
              <a:t>This file should include information on the pharmacovigilance activities, organizational structure, and roles and responsibilities related to pharmacovigilance. </a:t>
            </a:r>
          </a:p>
          <a:p>
            <a:pPr marL="896938" lvl="4" indent="-361950" algn="just">
              <a:buFont typeface="Wingdings" panose="05000000000000000000" pitchFamily="2" charset="2"/>
              <a:buChar char="§"/>
            </a:pPr>
            <a:r>
              <a:rPr lang="en-GB" sz="1600" b="0" i="0" dirty="0">
                <a:solidFill>
                  <a:srgbClr val="0D0D0D"/>
                </a:solidFill>
                <a:effectLst/>
                <a:highlight>
                  <a:srgbClr val="FFFFFF"/>
                </a:highlight>
                <a:latin typeface="+mn-lt"/>
              </a:rPr>
              <a:t>It should be accessible and provided to the SFDA upon request.</a:t>
            </a:r>
          </a:p>
          <a:p>
            <a:pPr algn="just"/>
            <a:endParaRPr lang="en-GB" sz="1600" dirty="0">
              <a:solidFill>
                <a:srgbClr val="0D0D0D"/>
              </a:solidFill>
              <a:highlight>
                <a:srgbClr val="FFFFFF"/>
              </a:highlight>
              <a:latin typeface="+mn-lt"/>
            </a:endParaRPr>
          </a:p>
          <a:p>
            <a:pPr algn="just"/>
            <a:endParaRPr lang="en-GB" sz="1600" dirty="0">
              <a:solidFill>
                <a:srgbClr val="0D0D0D"/>
              </a:solidFill>
              <a:highlight>
                <a:srgbClr val="FFFFFF"/>
              </a:highlight>
              <a:latin typeface="+mn-lt"/>
            </a:endParaRPr>
          </a:p>
          <a:p>
            <a:pPr marL="361950" indent="-361950" algn="just">
              <a:buAutoNum type="arabicParenR" startAt="2"/>
            </a:pPr>
            <a:r>
              <a:rPr lang="en-GB" sz="1600" b="1" i="0" dirty="0">
                <a:solidFill>
                  <a:srgbClr val="0D0D0D"/>
                </a:solidFill>
                <a:effectLst/>
                <a:highlight>
                  <a:srgbClr val="FFFFFF"/>
                </a:highlight>
                <a:latin typeface="+mn-lt"/>
              </a:rPr>
              <a:t>Qualified Person for Pharmacovigilance (QPPV)</a:t>
            </a:r>
            <a:r>
              <a:rPr lang="en-GB" sz="1600" b="0" i="0" dirty="0">
                <a:solidFill>
                  <a:srgbClr val="0D0D0D"/>
                </a:solidFill>
                <a:effectLst/>
                <a:highlight>
                  <a:srgbClr val="FFFFFF"/>
                </a:highlight>
                <a:latin typeface="+mn-lt"/>
              </a:rPr>
              <a:t>: </a:t>
            </a:r>
          </a:p>
          <a:p>
            <a:pPr marL="361950" indent="-361950" algn="just">
              <a:buAutoNum type="arabicParenR" startAt="2"/>
            </a:pPr>
            <a:endParaRPr lang="en-GB" sz="1600" b="0" i="0" dirty="0">
              <a:solidFill>
                <a:srgbClr val="0D0D0D"/>
              </a:solidFill>
              <a:effectLst/>
              <a:highlight>
                <a:srgbClr val="FFFFFF"/>
              </a:highlight>
              <a:latin typeface="+mn-lt"/>
            </a:endParaRPr>
          </a:p>
          <a:p>
            <a:pPr marL="896938" indent="-361950" algn="just">
              <a:buFont typeface="Wingdings" panose="05000000000000000000" pitchFamily="2" charset="2"/>
              <a:buChar char="§"/>
            </a:pPr>
            <a:r>
              <a:rPr lang="en-GB" sz="1600" b="0" i="0" dirty="0">
                <a:solidFill>
                  <a:srgbClr val="0D0D0D"/>
                </a:solidFill>
                <a:effectLst/>
                <a:highlight>
                  <a:srgbClr val="FFFFFF"/>
                </a:highlight>
                <a:latin typeface="+mn-lt"/>
              </a:rPr>
              <a:t>The guidelines require a QPPV to oversee the pharmacovigilance system. </a:t>
            </a:r>
          </a:p>
          <a:p>
            <a:pPr marL="896938" lvl="1" indent="-361950" algn="just">
              <a:buFont typeface="Wingdings" panose="05000000000000000000" pitchFamily="2" charset="2"/>
              <a:buChar char="§"/>
            </a:pPr>
            <a:r>
              <a:rPr lang="en-GB" sz="1600" b="0" i="0" dirty="0">
                <a:solidFill>
                  <a:srgbClr val="0D0D0D"/>
                </a:solidFill>
                <a:effectLst/>
                <a:highlight>
                  <a:srgbClr val="FFFFFF"/>
                </a:highlight>
                <a:latin typeface="+mn-lt"/>
              </a:rPr>
              <a:t>This individual must have sufficient qualifications and authority to ensure compliance with pharmacovigilance requirements and must reside in Saudi Arabia.</a:t>
            </a:r>
          </a:p>
        </p:txBody>
      </p:sp>
      <p:sp>
        <p:nvSpPr>
          <p:cNvPr id="6" name="TextBox 5">
            <a:extLst>
              <a:ext uri="{FF2B5EF4-FFF2-40B4-BE49-F238E27FC236}">
                <a16:creationId xmlns:a16="http://schemas.microsoft.com/office/drawing/2014/main" id="{472A290B-A758-D27F-6CCF-1D3756F7DDCA}"/>
              </a:ext>
            </a:extLst>
          </p:cNvPr>
          <p:cNvSpPr txBox="1"/>
          <p:nvPr/>
        </p:nvSpPr>
        <p:spPr>
          <a:xfrm>
            <a:off x="76200" y="169324"/>
            <a:ext cx="8001000" cy="369332"/>
          </a:xfrm>
          <a:prstGeom prst="rect">
            <a:avLst/>
          </a:prstGeom>
          <a:noFill/>
        </p:spPr>
        <p:txBody>
          <a:bodyPr wrap="square" rtlCol="0" anchor="b">
            <a:spAutoFit/>
          </a:bodyPr>
          <a:lstStyle/>
          <a:p>
            <a:pPr algn="l"/>
            <a:r>
              <a:rPr lang="en-US" b="1" spc="-109" dirty="0">
                <a:solidFill>
                  <a:srgbClr val="C00000"/>
                </a:solidFill>
                <a:latin typeface="Poppins" pitchFamily="2" charset="77"/>
                <a:cs typeface="Poppins" pitchFamily="2" charset="77"/>
              </a:rPr>
              <a:t>SFDA GVP guidelines</a:t>
            </a:r>
          </a:p>
        </p:txBody>
      </p:sp>
    </p:spTree>
    <p:extLst>
      <p:ext uri="{BB962C8B-B14F-4D97-AF65-F5344CB8AC3E}">
        <p14:creationId xmlns:p14="http://schemas.microsoft.com/office/powerpoint/2010/main" val="4030501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9F6C24-D252-3994-2E01-939D7FFB29C8}"/>
              </a:ext>
            </a:extLst>
          </p:cNvPr>
          <p:cNvSpPr txBox="1"/>
          <p:nvPr/>
        </p:nvSpPr>
        <p:spPr>
          <a:xfrm>
            <a:off x="762000" y="1123950"/>
            <a:ext cx="7467600" cy="3139321"/>
          </a:xfrm>
          <a:prstGeom prst="rect">
            <a:avLst/>
          </a:prstGeom>
          <a:noFill/>
        </p:spPr>
        <p:txBody>
          <a:bodyPr wrap="square">
            <a:spAutoFit/>
          </a:bodyPr>
          <a:lstStyle/>
          <a:p>
            <a:pPr marL="342900" indent="-342900" algn="just">
              <a:buFont typeface="+mj-lt"/>
              <a:buAutoNum type="arabicParenR" startAt="3"/>
            </a:pPr>
            <a:r>
              <a:rPr lang="en-GB" b="1" i="0" dirty="0">
                <a:solidFill>
                  <a:srgbClr val="0D0D0D"/>
                </a:solidFill>
                <a:effectLst/>
                <a:highlight>
                  <a:srgbClr val="FFFFFF"/>
                </a:highlight>
                <a:latin typeface="+mn-lt"/>
              </a:rPr>
              <a:t>Local Implementation</a:t>
            </a:r>
            <a:r>
              <a:rPr lang="en-GB" b="0" i="0" dirty="0">
                <a:solidFill>
                  <a:srgbClr val="0D0D0D"/>
                </a:solidFill>
                <a:effectLst/>
                <a:highlight>
                  <a:srgbClr val="FFFFFF"/>
                </a:highlight>
                <a:latin typeface="+mn-lt"/>
              </a:rPr>
              <a:t>: </a:t>
            </a:r>
          </a:p>
          <a:p>
            <a:pPr marL="896938" indent="-361950" algn="just">
              <a:buFont typeface="Wingdings" panose="05000000000000000000" pitchFamily="2" charset="2"/>
              <a:buChar char="§"/>
            </a:pPr>
            <a:r>
              <a:rPr lang="en-GB" b="0" i="0" dirty="0">
                <a:solidFill>
                  <a:srgbClr val="0D0D0D"/>
                </a:solidFill>
                <a:effectLst/>
                <a:highlight>
                  <a:srgbClr val="FFFFFF"/>
                </a:highlight>
                <a:latin typeface="+mn-lt"/>
              </a:rPr>
              <a:t>Foreign pharmaceutical companies must have a local pharmacovigilance system in place, which can be managed internally or through outsourcing to local service providers approved by the SFDA.</a:t>
            </a:r>
          </a:p>
          <a:p>
            <a:pPr marL="342900" indent="-342900" algn="just">
              <a:buFont typeface="+mj-lt"/>
              <a:buAutoNum type="arabicParenR" startAt="3"/>
            </a:pPr>
            <a:endParaRPr lang="en-GB" b="0" i="0" dirty="0">
              <a:solidFill>
                <a:srgbClr val="0D0D0D"/>
              </a:solidFill>
              <a:effectLst/>
              <a:highlight>
                <a:srgbClr val="FFFFFF"/>
              </a:highlight>
              <a:latin typeface="+mn-lt"/>
            </a:endParaRPr>
          </a:p>
          <a:p>
            <a:pPr algn="just"/>
            <a:endParaRPr lang="en-GB" b="0" i="0" dirty="0">
              <a:solidFill>
                <a:srgbClr val="0D0D0D"/>
              </a:solidFill>
              <a:effectLst/>
              <a:highlight>
                <a:srgbClr val="FFFFFF"/>
              </a:highlight>
              <a:latin typeface="+mn-lt"/>
            </a:endParaRPr>
          </a:p>
          <a:p>
            <a:pPr marL="342900" indent="-342900" algn="just">
              <a:buFont typeface="+mj-lt"/>
              <a:buAutoNum type="arabicParenR" startAt="4"/>
            </a:pPr>
            <a:r>
              <a:rPr lang="en-GB" b="1" i="0" dirty="0">
                <a:solidFill>
                  <a:srgbClr val="0D0D0D"/>
                </a:solidFill>
                <a:effectLst/>
                <a:highlight>
                  <a:srgbClr val="FFFFFF"/>
                </a:highlight>
                <a:latin typeface="+mn-lt"/>
              </a:rPr>
              <a:t>Quality Management System (QMS)</a:t>
            </a:r>
            <a:r>
              <a:rPr lang="en-GB" b="0" i="0" dirty="0">
                <a:solidFill>
                  <a:srgbClr val="0D0D0D"/>
                </a:solidFill>
                <a:effectLst/>
                <a:highlight>
                  <a:srgbClr val="FFFFFF"/>
                </a:highlight>
                <a:latin typeface="+mn-lt"/>
              </a:rPr>
              <a:t>: </a:t>
            </a:r>
          </a:p>
          <a:p>
            <a:pPr marL="896938" indent="-361950" algn="just">
              <a:buFont typeface="Wingdings" panose="05000000000000000000" pitchFamily="2" charset="2"/>
              <a:buChar char="§"/>
            </a:pPr>
            <a:r>
              <a:rPr lang="en-GB" b="0" i="0" dirty="0">
                <a:solidFill>
                  <a:srgbClr val="0D0D0D"/>
                </a:solidFill>
                <a:effectLst/>
                <a:highlight>
                  <a:srgbClr val="FFFFFF"/>
                </a:highlight>
                <a:latin typeface="+mn-lt"/>
              </a:rPr>
              <a:t>MAHs must establish a QMS that supports pharmacovigilance activities, ensuring compliance with standard operating procedures, document control, and corrective and preventive actions.</a:t>
            </a:r>
          </a:p>
        </p:txBody>
      </p:sp>
      <p:sp>
        <p:nvSpPr>
          <p:cNvPr id="4" name="TextBox 3">
            <a:extLst>
              <a:ext uri="{FF2B5EF4-FFF2-40B4-BE49-F238E27FC236}">
                <a16:creationId xmlns:a16="http://schemas.microsoft.com/office/drawing/2014/main" id="{76DA5A74-45E4-17CD-2086-C99C2C7E46DB}"/>
              </a:ext>
            </a:extLst>
          </p:cNvPr>
          <p:cNvSpPr txBox="1"/>
          <p:nvPr/>
        </p:nvSpPr>
        <p:spPr>
          <a:xfrm>
            <a:off x="76200" y="169324"/>
            <a:ext cx="8001000" cy="369332"/>
          </a:xfrm>
          <a:prstGeom prst="rect">
            <a:avLst/>
          </a:prstGeom>
          <a:noFill/>
        </p:spPr>
        <p:txBody>
          <a:bodyPr wrap="square" rtlCol="0" anchor="b">
            <a:spAutoFit/>
          </a:bodyPr>
          <a:lstStyle/>
          <a:p>
            <a:pPr algn="l"/>
            <a:r>
              <a:rPr lang="en-US" b="1" spc="-109" dirty="0">
                <a:solidFill>
                  <a:srgbClr val="C00000"/>
                </a:solidFill>
                <a:latin typeface="Poppins" pitchFamily="2" charset="77"/>
                <a:cs typeface="Poppins" pitchFamily="2" charset="77"/>
              </a:rPr>
              <a:t>SFDA GVP guidelines</a:t>
            </a:r>
          </a:p>
        </p:txBody>
      </p:sp>
    </p:spTree>
    <p:extLst>
      <p:ext uri="{BB962C8B-B14F-4D97-AF65-F5344CB8AC3E}">
        <p14:creationId xmlns:p14="http://schemas.microsoft.com/office/powerpoint/2010/main" val="413637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23546" y="471325"/>
            <a:ext cx="5452110" cy="307777"/>
          </a:xfrm>
        </p:spPr>
        <p:txBody>
          <a:bodyPr/>
          <a:lstStyle/>
          <a:p>
            <a:r>
              <a:rPr lang="en-US" dirty="0">
                <a:solidFill>
                  <a:schemeClr val="tx1">
                    <a:lumMod val="95000"/>
                    <a:lumOff val="5000"/>
                  </a:schemeClr>
                </a:solidFill>
              </a:rPr>
              <a:t>Why is it Important?</a:t>
            </a:r>
          </a:p>
        </p:txBody>
      </p:sp>
      <p:graphicFrame>
        <p:nvGraphicFramePr>
          <p:cNvPr id="10" name="Content Placeholder 2">
            <a:extLst>
              <a:ext uri="{FF2B5EF4-FFF2-40B4-BE49-F238E27FC236}">
                <a16:creationId xmlns:a16="http://schemas.microsoft.com/office/drawing/2014/main" id="{A02F167C-3218-251A-5F98-536ABC55E19D}"/>
              </a:ext>
            </a:extLst>
          </p:cNvPr>
          <p:cNvGraphicFramePr>
            <a:graphicFrameLocks noGrp="1"/>
          </p:cNvGraphicFramePr>
          <p:nvPr>
            <p:ph idx="1"/>
          </p:nvPr>
        </p:nvGraphicFramePr>
        <p:xfrm>
          <a:off x="749847" y="1352550"/>
          <a:ext cx="7251153" cy="2097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138A561-633B-44D4-835F-C5811D96878C}"/>
              </a:ext>
            </a:extLst>
          </p:cNvPr>
          <p:cNvSpPr txBox="1"/>
          <p:nvPr/>
        </p:nvSpPr>
        <p:spPr>
          <a:xfrm>
            <a:off x="623546" y="4940950"/>
            <a:ext cx="6858000" cy="184666"/>
          </a:xfrm>
          <a:prstGeom prst="rect">
            <a:avLst/>
          </a:prstGeom>
          <a:noFill/>
        </p:spPr>
        <p:txBody>
          <a:bodyPr wrap="square" rtlCol="0">
            <a:spAutoFit/>
          </a:bodyPr>
          <a:lstStyle/>
          <a:p>
            <a:pPr algn="r">
              <a:buClr>
                <a:srgbClr val="09B8E4"/>
              </a:buClr>
            </a:pPr>
            <a:r>
              <a:rPr lang="en-US" altLang="en-US" sz="600" dirty="0"/>
              <a:t> </a:t>
            </a:r>
            <a:r>
              <a:rPr lang="en-US" altLang="en-US" sz="600" dirty="0" err="1"/>
              <a:t>Resnik</a:t>
            </a:r>
            <a:r>
              <a:rPr lang="en-US" altLang="en-US" sz="600" dirty="0"/>
              <a:t> DB. What is Ethics in Research and Why is it Important? [Internet]. NIH. 2015</a:t>
            </a:r>
          </a:p>
        </p:txBody>
      </p:sp>
    </p:spTree>
    <p:extLst>
      <p:ext uri="{BB962C8B-B14F-4D97-AF65-F5344CB8AC3E}">
        <p14:creationId xmlns:p14="http://schemas.microsoft.com/office/powerpoint/2010/main" val="2386789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C4078-A8C3-FD33-05DA-5F79C6C56D40}"/>
              </a:ext>
            </a:extLst>
          </p:cNvPr>
          <p:cNvSpPr txBox="1"/>
          <p:nvPr/>
        </p:nvSpPr>
        <p:spPr>
          <a:xfrm>
            <a:off x="838200" y="1313152"/>
            <a:ext cx="7391400" cy="1200329"/>
          </a:xfrm>
          <a:prstGeom prst="rect">
            <a:avLst/>
          </a:prstGeom>
          <a:noFill/>
        </p:spPr>
        <p:txBody>
          <a:bodyPr wrap="square">
            <a:spAutoFit/>
          </a:bodyPr>
          <a:lstStyle/>
          <a:p>
            <a:pPr marL="342900" indent="-342900" algn="l">
              <a:buFont typeface="+mj-lt"/>
              <a:buAutoNum type="arabicParenR" startAt="5"/>
            </a:pPr>
            <a:r>
              <a:rPr lang="en-GB" b="1" i="0" dirty="0">
                <a:solidFill>
                  <a:srgbClr val="0D0D0D"/>
                </a:solidFill>
                <a:effectLst/>
                <a:highlight>
                  <a:srgbClr val="FFFFFF"/>
                </a:highlight>
                <a:latin typeface="+mn-lt"/>
              </a:rPr>
              <a:t>Submission Requirements</a:t>
            </a:r>
            <a:r>
              <a:rPr lang="en-GB" b="0" i="0" dirty="0">
                <a:solidFill>
                  <a:srgbClr val="0D0D0D"/>
                </a:solidFill>
                <a:effectLst/>
                <a:highlight>
                  <a:srgbClr val="FFFFFF"/>
                </a:highlight>
                <a:latin typeface="+mn-lt"/>
              </a:rPr>
              <a:t>: </a:t>
            </a:r>
          </a:p>
          <a:p>
            <a:pPr marL="982663" indent="-352425" algn="just">
              <a:buFont typeface="Wingdings" panose="05000000000000000000" pitchFamily="2" charset="2"/>
              <a:buChar char="§"/>
            </a:pPr>
            <a:r>
              <a:rPr lang="en-GB" b="0" i="0" dirty="0">
                <a:solidFill>
                  <a:srgbClr val="0D0D0D"/>
                </a:solidFill>
                <a:effectLst/>
                <a:highlight>
                  <a:srgbClr val="FFFFFF"/>
                </a:highlight>
                <a:latin typeface="+mn-lt"/>
              </a:rPr>
              <a:t>At drug registration, MAHs need to submit detailed pharmacovigilance documentation, including the PSMF, risk management plans, and details of the QPPV.</a:t>
            </a:r>
          </a:p>
        </p:txBody>
      </p:sp>
      <p:sp>
        <p:nvSpPr>
          <p:cNvPr id="5" name="TextBox 4">
            <a:extLst>
              <a:ext uri="{FF2B5EF4-FFF2-40B4-BE49-F238E27FC236}">
                <a16:creationId xmlns:a16="http://schemas.microsoft.com/office/drawing/2014/main" id="{C13F0726-115E-C281-EFFD-1B88BDCB115F}"/>
              </a:ext>
            </a:extLst>
          </p:cNvPr>
          <p:cNvSpPr txBox="1"/>
          <p:nvPr/>
        </p:nvSpPr>
        <p:spPr>
          <a:xfrm>
            <a:off x="914400" y="3105150"/>
            <a:ext cx="73152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GB" b="0" i="0" dirty="0">
                <a:solidFill>
                  <a:srgbClr val="0D0D0D"/>
                </a:solidFill>
                <a:effectLst/>
                <a:highlight>
                  <a:srgbClr val="FFFFFF"/>
                </a:highlight>
                <a:latin typeface="+mn-lt"/>
              </a:rPr>
              <a:t>These guidelines are designed to </a:t>
            </a:r>
            <a:r>
              <a:rPr lang="en-GB" b="1" i="0" dirty="0">
                <a:solidFill>
                  <a:srgbClr val="C00000"/>
                </a:solidFill>
                <a:highlight>
                  <a:srgbClr val="FFFFFF"/>
                </a:highlight>
                <a:latin typeface="+mn-lt"/>
              </a:rPr>
              <a:t>protect public health </a:t>
            </a:r>
            <a:r>
              <a:rPr lang="en-GB" b="0" i="0" dirty="0">
                <a:solidFill>
                  <a:srgbClr val="0D0D0D"/>
                </a:solidFill>
                <a:effectLst/>
                <a:highlight>
                  <a:srgbClr val="FFFFFF"/>
                </a:highlight>
                <a:latin typeface="+mn-lt"/>
              </a:rPr>
              <a:t>by ensuring that all parties involved in the distribution and management of medicinal products maintain high safety standards through effective pharmacovigilance practices.</a:t>
            </a:r>
            <a:endParaRPr lang="en-GB" dirty="0">
              <a:latin typeface="+mn-lt"/>
            </a:endParaRPr>
          </a:p>
        </p:txBody>
      </p:sp>
      <p:sp>
        <p:nvSpPr>
          <p:cNvPr id="6" name="TextBox 5">
            <a:extLst>
              <a:ext uri="{FF2B5EF4-FFF2-40B4-BE49-F238E27FC236}">
                <a16:creationId xmlns:a16="http://schemas.microsoft.com/office/drawing/2014/main" id="{B2A40B0E-1B6D-44B7-9EE1-701268A3C26F}"/>
              </a:ext>
            </a:extLst>
          </p:cNvPr>
          <p:cNvSpPr txBox="1"/>
          <p:nvPr/>
        </p:nvSpPr>
        <p:spPr>
          <a:xfrm>
            <a:off x="76200" y="169324"/>
            <a:ext cx="8001000" cy="369332"/>
          </a:xfrm>
          <a:prstGeom prst="rect">
            <a:avLst/>
          </a:prstGeom>
          <a:noFill/>
        </p:spPr>
        <p:txBody>
          <a:bodyPr wrap="square" rtlCol="0" anchor="b">
            <a:spAutoFit/>
          </a:bodyPr>
          <a:lstStyle/>
          <a:p>
            <a:pPr algn="l"/>
            <a:r>
              <a:rPr lang="en-US" b="1" spc="-109" dirty="0">
                <a:solidFill>
                  <a:srgbClr val="C00000"/>
                </a:solidFill>
                <a:latin typeface="Poppins" pitchFamily="2" charset="77"/>
                <a:cs typeface="Poppins" pitchFamily="2" charset="77"/>
              </a:rPr>
              <a:t>SFDA GVP guidelines</a:t>
            </a:r>
          </a:p>
        </p:txBody>
      </p:sp>
    </p:spTree>
    <p:extLst>
      <p:ext uri="{BB962C8B-B14F-4D97-AF65-F5344CB8AC3E}">
        <p14:creationId xmlns:p14="http://schemas.microsoft.com/office/powerpoint/2010/main" val="3252201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6D9A0F-5D6F-F075-D18F-79D4D41A55EC}"/>
              </a:ext>
            </a:extLst>
          </p:cNvPr>
          <p:cNvSpPr txBox="1"/>
          <p:nvPr/>
        </p:nvSpPr>
        <p:spPr>
          <a:xfrm>
            <a:off x="1905000" y="514350"/>
            <a:ext cx="5715000" cy="400110"/>
          </a:xfrm>
          <a:prstGeom prst="rect">
            <a:avLst/>
          </a:prstGeom>
          <a:noFill/>
        </p:spPr>
        <p:txBody>
          <a:bodyPr wrap="square" rtlCol="0">
            <a:spAutoFit/>
          </a:bodyPr>
          <a:lstStyle/>
          <a:p>
            <a:r>
              <a:rPr lang="en-GB" sz="2000" b="1" dirty="0">
                <a:solidFill>
                  <a:schemeClr val="tx1"/>
                </a:solidFill>
                <a:effectLst>
                  <a:outerShdw blurRad="38100" dist="38100" dir="2700000" algn="tl">
                    <a:srgbClr val="000000">
                      <a:alpha val="43137"/>
                    </a:srgbClr>
                  </a:outerShdw>
                </a:effectLst>
              </a:rPr>
              <a:t>How to Integrate between GEP and GVP?</a:t>
            </a:r>
          </a:p>
        </p:txBody>
      </p:sp>
      <p:sp>
        <p:nvSpPr>
          <p:cNvPr id="4" name="TextBox 3">
            <a:extLst>
              <a:ext uri="{FF2B5EF4-FFF2-40B4-BE49-F238E27FC236}">
                <a16:creationId xmlns:a16="http://schemas.microsoft.com/office/drawing/2014/main" id="{1917C675-8093-BA10-F885-A34E44F0AE6A}"/>
              </a:ext>
            </a:extLst>
          </p:cNvPr>
          <p:cNvSpPr txBox="1"/>
          <p:nvPr/>
        </p:nvSpPr>
        <p:spPr>
          <a:xfrm>
            <a:off x="952500" y="1648420"/>
            <a:ext cx="7239000" cy="1631216"/>
          </a:xfrm>
          <a:prstGeom prst="rect">
            <a:avLst/>
          </a:prstGeom>
          <a:noFill/>
        </p:spPr>
        <p:txBody>
          <a:bodyPr wrap="square">
            <a:spAutoFit/>
          </a:bodyPr>
          <a:lstStyle/>
          <a:p>
            <a:pPr algn="ctr"/>
            <a:r>
              <a:rPr lang="en-GB" sz="2000" b="0" i="0" dirty="0">
                <a:solidFill>
                  <a:srgbClr val="0D0D0D"/>
                </a:solidFill>
                <a:effectLst/>
                <a:highlight>
                  <a:srgbClr val="FFFFFF"/>
                </a:highlight>
                <a:latin typeface="Söhne"/>
              </a:rPr>
              <a:t>The integration of these practices a crucial aspect of </a:t>
            </a:r>
            <a:r>
              <a:rPr lang="en-GB" sz="2000" b="1" i="0" dirty="0">
                <a:solidFill>
                  <a:srgbClr val="0D0D0D"/>
                </a:solidFill>
                <a:effectLst/>
                <a:highlight>
                  <a:srgbClr val="FFFFFF"/>
                </a:highlight>
                <a:latin typeface="Söhne"/>
              </a:rPr>
              <a:t>pharmacovigilance</a:t>
            </a:r>
            <a:r>
              <a:rPr lang="en-GB" sz="2000" b="0" i="0" dirty="0">
                <a:solidFill>
                  <a:srgbClr val="0D0D0D"/>
                </a:solidFill>
                <a:effectLst/>
                <a:highlight>
                  <a:srgbClr val="FFFFFF"/>
                </a:highlight>
                <a:latin typeface="Söhne"/>
              </a:rPr>
              <a:t>, as it combines the </a:t>
            </a:r>
            <a:r>
              <a:rPr lang="en-GB" sz="2000" b="0" i="0" u="sng" dirty="0">
                <a:solidFill>
                  <a:srgbClr val="0D0D0D"/>
                </a:solidFill>
                <a:effectLst/>
                <a:highlight>
                  <a:srgbClr val="FFFFFF"/>
                </a:highlight>
                <a:latin typeface="Söhne"/>
              </a:rPr>
              <a:t>strengths of epidemiological</a:t>
            </a:r>
            <a:r>
              <a:rPr lang="en-GB" sz="2000" u="sng" dirty="0">
                <a:solidFill>
                  <a:srgbClr val="0D0D0D"/>
                </a:solidFill>
                <a:highlight>
                  <a:srgbClr val="FFFFFF"/>
                </a:highlight>
                <a:latin typeface="Söhne"/>
              </a:rPr>
              <a:t> </a:t>
            </a:r>
            <a:r>
              <a:rPr lang="en-GB" sz="2000" b="0" i="0" u="sng" dirty="0">
                <a:solidFill>
                  <a:srgbClr val="0D0D0D"/>
                </a:solidFill>
                <a:effectLst/>
                <a:highlight>
                  <a:srgbClr val="FFFFFF"/>
                </a:highlight>
                <a:latin typeface="Söhne"/>
              </a:rPr>
              <a:t>methods </a:t>
            </a:r>
            <a:r>
              <a:rPr lang="en-GB" sz="2000" b="0" i="0" dirty="0">
                <a:solidFill>
                  <a:srgbClr val="0D0D0D"/>
                </a:solidFill>
                <a:effectLst/>
                <a:highlight>
                  <a:srgbClr val="FFFFFF"/>
                </a:highlight>
                <a:latin typeface="Söhne"/>
              </a:rPr>
              <a:t>with </a:t>
            </a:r>
          </a:p>
          <a:p>
            <a:pPr algn="ctr"/>
            <a:r>
              <a:rPr lang="en-GB" sz="2000" b="0" i="0" u="sng" dirty="0">
                <a:solidFill>
                  <a:srgbClr val="0D0D0D"/>
                </a:solidFill>
                <a:effectLst/>
                <a:highlight>
                  <a:srgbClr val="FFFFFF"/>
                </a:highlight>
                <a:latin typeface="Söhne"/>
              </a:rPr>
              <a:t>the regulatory frameworks </a:t>
            </a:r>
            <a:r>
              <a:rPr lang="en-GB" sz="2000" b="0" i="0" dirty="0">
                <a:solidFill>
                  <a:srgbClr val="0D0D0D"/>
                </a:solidFill>
                <a:effectLst/>
                <a:highlight>
                  <a:srgbClr val="FFFFFF"/>
                </a:highlight>
                <a:latin typeface="Söhne"/>
              </a:rPr>
              <a:t>designed to </a:t>
            </a:r>
            <a:r>
              <a:rPr lang="en-GB" sz="2000" b="1" i="0" dirty="0">
                <a:solidFill>
                  <a:srgbClr val="C00000"/>
                </a:solidFill>
                <a:effectLst/>
                <a:highlight>
                  <a:srgbClr val="FFFFFF"/>
                </a:highlight>
                <a:latin typeface="Söhne"/>
              </a:rPr>
              <a:t>ensure drug safety and efficacy.</a:t>
            </a:r>
            <a:endParaRPr lang="en-GB" sz="2000" b="1" dirty="0">
              <a:solidFill>
                <a:srgbClr val="C00000"/>
              </a:solidFill>
            </a:endParaRPr>
          </a:p>
        </p:txBody>
      </p:sp>
    </p:spTree>
    <p:extLst>
      <p:ext uri="{BB962C8B-B14F-4D97-AF65-F5344CB8AC3E}">
        <p14:creationId xmlns:p14="http://schemas.microsoft.com/office/powerpoint/2010/main" val="1428769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AF81C19-F426-4AE7-DF23-607CF224F72D}"/>
              </a:ext>
            </a:extLst>
          </p:cNvPr>
          <p:cNvGraphicFramePr>
            <a:graphicFrameLocks noGrp="1"/>
          </p:cNvGraphicFramePr>
          <p:nvPr>
            <p:extLst>
              <p:ext uri="{D42A27DB-BD31-4B8C-83A1-F6EECF244321}">
                <p14:modId xmlns:p14="http://schemas.microsoft.com/office/powerpoint/2010/main" val="2672362733"/>
              </p:ext>
            </p:extLst>
          </p:nvPr>
        </p:nvGraphicFramePr>
        <p:xfrm>
          <a:off x="457200" y="566420"/>
          <a:ext cx="8077200" cy="4010659"/>
        </p:xfrm>
        <a:graphic>
          <a:graphicData uri="http://schemas.openxmlformats.org/drawingml/2006/table">
            <a:tbl>
              <a:tblPr firstRow="1" bandRow="1">
                <a:tableStyleId>{69012ECD-51FC-41F1-AA8D-1B2483CD663E}</a:tableStyleId>
              </a:tblPr>
              <a:tblGrid>
                <a:gridCol w="1905000">
                  <a:extLst>
                    <a:ext uri="{9D8B030D-6E8A-4147-A177-3AD203B41FA5}">
                      <a16:colId xmlns:a16="http://schemas.microsoft.com/office/drawing/2014/main" val="2926113734"/>
                    </a:ext>
                  </a:extLst>
                </a:gridCol>
                <a:gridCol w="3479800">
                  <a:extLst>
                    <a:ext uri="{9D8B030D-6E8A-4147-A177-3AD203B41FA5}">
                      <a16:colId xmlns:a16="http://schemas.microsoft.com/office/drawing/2014/main" val="3227705450"/>
                    </a:ext>
                  </a:extLst>
                </a:gridCol>
                <a:gridCol w="2692400">
                  <a:extLst>
                    <a:ext uri="{9D8B030D-6E8A-4147-A177-3AD203B41FA5}">
                      <a16:colId xmlns:a16="http://schemas.microsoft.com/office/drawing/2014/main" val="3434508913"/>
                    </a:ext>
                  </a:extLst>
                </a:gridCol>
              </a:tblGrid>
              <a:tr h="482336">
                <a:tc>
                  <a:txBody>
                    <a:bodyPr/>
                    <a:lstStyle/>
                    <a:p>
                      <a:endParaRPr lang="en-GB" sz="1600">
                        <a:latin typeface="+mn-lt"/>
                      </a:endParaRPr>
                    </a:p>
                  </a:txBody>
                  <a:tcPr/>
                </a:tc>
                <a:tc>
                  <a:txBody>
                    <a:bodyPr/>
                    <a:lstStyle/>
                    <a:p>
                      <a:pPr algn="ctr"/>
                      <a:r>
                        <a:rPr lang="en-GB" sz="2400" dirty="0">
                          <a:solidFill>
                            <a:schemeClr val="bg1"/>
                          </a:solidFill>
                        </a:rPr>
                        <a:t>GEP</a:t>
                      </a:r>
                      <a:endParaRPr lang="en-GB" sz="2400" dirty="0">
                        <a:solidFill>
                          <a:schemeClr val="bg1"/>
                        </a:solidFill>
                        <a:latin typeface="+mn-lt"/>
                      </a:endParaRPr>
                    </a:p>
                  </a:txBody>
                  <a:tcPr anchor="ctr"/>
                </a:tc>
                <a:tc>
                  <a:txBody>
                    <a:bodyPr/>
                    <a:lstStyle/>
                    <a:p>
                      <a:pPr algn="ctr"/>
                      <a:r>
                        <a:rPr lang="en-GB" sz="2400" dirty="0">
                          <a:solidFill>
                            <a:schemeClr val="bg1"/>
                          </a:solidFill>
                        </a:rPr>
                        <a:t>GVP</a:t>
                      </a:r>
                      <a:endParaRPr lang="en-GB" sz="2400" dirty="0">
                        <a:solidFill>
                          <a:schemeClr val="bg1"/>
                        </a:solidFill>
                        <a:latin typeface="+mn-lt"/>
                      </a:endParaRPr>
                    </a:p>
                  </a:txBody>
                  <a:tcPr anchor="ctr"/>
                </a:tc>
                <a:extLst>
                  <a:ext uri="{0D108BD9-81ED-4DB2-BD59-A6C34878D82A}">
                    <a16:rowId xmlns:a16="http://schemas.microsoft.com/office/drawing/2014/main" val="4038322851"/>
                  </a:ext>
                </a:extLst>
              </a:tr>
              <a:tr h="951458">
                <a:tc>
                  <a:txBody>
                    <a:bodyPr/>
                    <a:lstStyle/>
                    <a:p>
                      <a:pPr marL="0" indent="0" algn="ctr">
                        <a:buFont typeface="+mj-lt"/>
                        <a:buNone/>
                      </a:pPr>
                      <a:r>
                        <a:rPr lang="en-GB" sz="1600" b="1" dirty="0"/>
                        <a:t>Practice Goals</a:t>
                      </a:r>
                      <a:endParaRPr lang="en-GB" sz="1600" b="1" dirty="0">
                        <a:latin typeface="+mn-lt"/>
                      </a:endParaRPr>
                    </a:p>
                  </a:txBody>
                  <a:tcPr anchor="ctr"/>
                </a:tc>
                <a:tc gridSpan="2">
                  <a:txBody>
                    <a:bodyPr/>
                    <a:lstStyle/>
                    <a:p>
                      <a:pPr algn="ctr"/>
                      <a:r>
                        <a:rPr lang="en-GB" sz="1400" dirty="0"/>
                        <a:t>Both aim to monitor and evaluate the effects of drugs on populations, ensuring public health safety by identifying, assessing, and preventing adverse events and other drug-related problems.</a:t>
                      </a:r>
                      <a:endParaRPr lang="en-GB" sz="1400" dirty="0">
                        <a:latin typeface="+mn-lt"/>
                      </a:endParaRPr>
                    </a:p>
                  </a:txBody>
                  <a:tcPr anchor="ctr">
                    <a:solidFill>
                      <a:schemeClr val="accent5">
                        <a:lumMod val="20000"/>
                        <a:lumOff val="80000"/>
                      </a:schemeClr>
                    </a:solidFill>
                  </a:tcPr>
                </a:tc>
                <a:tc hMerge="1">
                  <a:txBody>
                    <a:bodyPr/>
                    <a:lstStyle/>
                    <a:p>
                      <a:endParaRPr lang="en-GB" dirty="0"/>
                    </a:p>
                  </a:txBody>
                  <a:tcPr/>
                </a:tc>
                <a:extLst>
                  <a:ext uri="{0D108BD9-81ED-4DB2-BD59-A6C34878D82A}">
                    <a16:rowId xmlns:a16="http://schemas.microsoft.com/office/drawing/2014/main" val="2058893353"/>
                  </a:ext>
                </a:extLst>
              </a:tr>
              <a:tr h="951458">
                <a:tc>
                  <a:txBody>
                    <a:bodyPr/>
                    <a:lstStyle/>
                    <a:p>
                      <a:pPr algn="ctr"/>
                      <a:r>
                        <a:rPr lang="en-GB" sz="1600" b="1" dirty="0"/>
                        <a:t>Data Analysis and Interpretation</a:t>
                      </a:r>
                      <a:endParaRPr lang="en-GB" sz="1600" b="1" dirty="0">
                        <a:latin typeface="+mn-lt"/>
                      </a:endParaRPr>
                    </a:p>
                  </a:txBody>
                  <a:tcPr anchor="ctr"/>
                </a:tc>
                <a:tc gridSpan="2">
                  <a:txBody>
                    <a:bodyPr/>
                    <a:lstStyle/>
                    <a:p>
                      <a:pPr algn="ctr"/>
                      <a:r>
                        <a:rPr lang="en-GB" sz="1400" dirty="0"/>
                        <a:t>GEP provides robust methodologies for the design, conduct, and interpretation of studies, which are essential for the evidence-based decision-making process in GVP</a:t>
                      </a:r>
                      <a:endParaRPr lang="en-GB" sz="1400" dirty="0">
                        <a:latin typeface="+mn-lt"/>
                      </a:endParaRPr>
                    </a:p>
                  </a:txBody>
                  <a:tcPr anchor="ctr">
                    <a:solidFill>
                      <a:schemeClr val="accent5">
                        <a:lumMod val="20000"/>
                        <a:lumOff val="80000"/>
                      </a:schemeClr>
                    </a:solidFill>
                  </a:tcPr>
                </a:tc>
                <a:tc hMerge="1">
                  <a:txBody>
                    <a:bodyPr/>
                    <a:lstStyle/>
                    <a:p>
                      <a:endParaRPr lang="en-GB" dirty="0"/>
                    </a:p>
                  </a:txBody>
                  <a:tcPr/>
                </a:tc>
                <a:extLst>
                  <a:ext uri="{0D108BD9-81ED-4DB2-BD59-A6C34878D82A}">
                    <a16:rowId xmlns:a16="http://schemas.microsoft.com/office/drawing/2014/main" val="15951555"/>
                  </a:ext>
                </a:extLst>
              </a:tr>
              <a:tr h="951458">
                <a:tc>
                  <a:txBody>
                    <a:bodyPr/>
                    <a:lstStyle/>
                    <a:p>
                      <a:pPr algn="ctr"/>
                      <a:r>
                        <a:rPr lang="en-GB" sz="1600" b="1" dirty="0"/>
                        <a:t>Risk Assessment</a:t>
                      </a:r>
                      <a:endParaRPr lang="en-GB" sz="1600" b="1" dirty="0">
                        <a:latin typeface="+mn-lt"/>
                      </a:endParaRPr>
                    </a:p>
                  </a:txBody>
                  <a:tcPr anchor="ctr"/>
                </a:tc>
                <a:tc>
                  <a:txBody>
                    <a:bodyPr/>
                    <a:lstStyle/>
                    <a:p>
                      <a:pPr algn="ctr"/>
                      <a:r>
                        <a:rPr lang="en-GB" sz="1400" dirty="0"/>
                        <a:t>Contributes to the risk assessment process by providing data about the incidence and prevalence of adverse events</a:t>
                      </a:r>
                      <a:endParaRPr lang="en-GB" sz="1400" dirty="0">
                        <a:latin typeface="+mn-lt"/>
                      </a:endParaRPr>
                    </a:p>
                  </a:txBody>
                  <a:tcPr anchor="ctr"/>
                </a:tc>
                <a:tc>
                  <a:txBody>
                    <a:bodyPr/>
                    <a:lstStyle/>
                    <a:p>
                      <a:pPr algn="ctr"/>
                      <a:r>
                        <a:rPr lang="en-GB" sz="1400" dirty="0"/>
                        <a:t>Uses the data obtained by GEP to implement risk management plans</a:t>
                      </a:r>
                      <a:endParaRPr lang="en-GB" sz="1400" dirty="0">
                        <a:latin typeface="+mn-lt"/>
                      </a:endParaRPr>
                    </a:p>
                  </a:txBody>
                  <a:tcPr anchor="ctr"/>
                </a:tc>
                <a:extLst>
                  <a:ext uri="{0D108BD9-81ED-4DB2-BD59-A6C34878D82A}">
                    <a16:rowId xmlns:a16="http://schemas.microsoft.com/office/drawing/2014/main" val="3112045982"/>
                  </a:ext>
                </a:extLst>
              </a:tr>
              <a:tr h="673949">
                <a:tc>
                  <a:txBody>
                    <a:bodyPr/>
                    <a:lstStyle/>
                    <a:p>
                      <a:pPr algn="ctr"/>
                      <a:r>
                        <a:rPr lang="en-GB" sz="1600" b="1" dirty="0"/>
                        <a:t>Signal Detection</a:t>
                      </a:r>
                      <a:endParaRPr lang="en-GB" sz="1600" b="1" dirty="0">
                        <a:latin typeface="+mn-lt"/>
                      </a:endParaRPr>
                    </a:p>
                  </a:txBody>
                  <a:tcPr anchor="ctr"/>
                </a:tc>
                <a:tc>
                  <a:txBody>
                    <a:bodyPr/>
                    <a:lstStyle/>
                    <a:p>
                      <a:pPr algn="ctr"/>
                      <a:r>
                        <a:rPr lang="en-GB" sz="1400" dirty="0"/>
                        <a:t>GEP methodologies enhance the detection of safety signals from real-world data</a:t>
                      </a:r>
                      <a:endParaRPr lang="en-GB" sz="1400" dirty="0">
                        <a:latin typeface="+mn-lt"/>
                      </a:endParaRPr>
                    </a:p>
                  </a:txBody>
                  <a:tcPr anchor="ctr"/>
                </a:tc>
                <a:tc>
                  <a:txBody>
                    <a:bodyPr/>
                    <a:lstStyle/>
                    <a:p>
                      <a:pPr algn="ctr"/>
                      <a:r>
                        <a:rPr lang="en-GB" sz="1400" dirty="0"/>
                        <a:t>GVP then investigates through pharmacovigilance activities</a:t>
                      </a:r>
                      <a:endParaRPr lang="en-GB" sz="1400" dirty="0">
                        <a:latin typeface="+mn-lt"/>
                      </a:endParaRPr>
                    </a:p>
                  </a:txBody>
                  <a:tcPr anchor="ctr"/>
                </a:tc>
                <a:extLst>
                  <a:ext uri="{0D108BD9-81ED-4DB2-BD59-A6C34878D82A}">
                    <a16:rowId xmlns:a16="http://schemas.microsoft.com/office/drawing/2014/main" val="854199948"/>
                  </a:ext>
                </a:extLst>
              </a:tr>
            </a:tbl>
          </a:graphicData>
        </a:graphic>
      </p:graphicFrame>
      <p:sp>
        <p:nvSpPr>
          <p:cNvPr id="5" name="TextBox 4">
            <a:extLst>
              <a:ext uri="{FF2B5EF4-FFF2-40B4-BE49-F238E27FC236}">
                <a16:creationId xmlns:a16="http://schemas.microsoft.com/office/drawing/2014/main" id="{4CB5911A-A242-EDC9-7A8D-AC40B819D5E8}"/>
              </a:ext>
            </a:extLst>
          </p:cNvPr>
          <p:cNvSpPr txBox="1"/>
          <p:nvPr/>
        </p:nvSpPr>
        <p:spPr>
          <a:xfrm>
            <a:off x="152400" y="133350"/>
            <a:ext cx="5715000" cy="307777"/>
          </a:xfrm>
          <a:prstGeom prst="rect">
            <a:avLst/>
          </a:prstGeom>
          <a:noFill/>
        </p:spPr>
        <p:txBody>
          <a:bodyPr wrap="square" rtlCol="0">
            <a:spAutoFit/>
          </a:bodyPr>
          <a:lstStyle/>
          <a:p>
            <a:r>
              <a:rPr lang="en-GB" sz="1400" b="1" dirty="0">
                <a:solidFill>
                  <a:schemeClr val="tx1"/>
                </a:solidFill>
                <a:effectLst>
                  <a:outerShdw blurRad="38100" dist="38100" dir="2700000" algn="tl">
                    <a:srgbClr val="000000">
                      <a:alpha val="43137"/>
                    </a:srgbClr>
                  </a:outerShdw>
                </a:effectLst>
              </a:rPr>
              <a:t>How to Integrate between GEP and GVP?</a:t>
            </a:r>
          </a:p>
        </p:txBody>
      </p:sp>
    </p:spTree>
    <p:extLst>
      <p:ext uri="{BB962C8B-B14F-4D97-AF65-F5344CB8AC3E}">
        <p14:creationId xmlns:p14="http://schemas.microsoft.com/office/powerpoint/2010/main" val="3111440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F6778-A1D5-2260-A8C1-8869D1E7DB0F}"/>
              </a:ext>
            </a:extLst>
          </p:cNvPr>
          <p:cNvSpPr txBox="1"/>
          <p:nvPr/>
        </p:nvSpPr>
        <p:spPr>
          <a:xfrm>
            <a:off x="1066800" y="1276350"/>
            <a:ext cx="7315200" cy="2585323"/>
          </a:xfrm>
          <a:prstGeom prst="rect">
            <a:avLst/>
          </a:prstGeom>
          <a:noFill/>
        </p:spPr>
        <p:txBody>
          <a:bodyPr wrap="square">
            <a:spAutoFit/>
          </a:bodyPr>
          <a:lstStyle/>
          <a:p>
            <a:pPr marL="285750" indent="-285750" algn="l">
              <a:buFont typeface="Wingdings" panose="05000000000000000000" pitchFamily="2" charset="2"/>
              <a:buChar char="Ø"/>
            </a:pPr>
            <a:endParaRPr lang="en-GB" b="0" i="0" dirty="0">
              <a:solidFill>
                <a:srgbClr val="0D0D0D"/>
              </a:solidFill>
              <a:effectLst/>
              <a:highlight>
                <a:srgbClr val="FFFFFF"/>
              </a:highlight>
              <a:latin typeface="Söhne"/>
            </a:endParaRPr>
          </a:p>
          <a:p>
            <a:pPr marL="285750" indent="-285750" algn="l">
              <a:buFont typeface="Wingdings" panose="05000000000000000000" pitchFamily="2" charset="2"/>
              <a:buChar char="Ø"/>
            </a:pPr>
            <a:r>
              <a:rPr lang="en-GB" b="1" i="0" dirty="0">
                <a:solidFill>
                  <a:srgbClr val="0D0D0D"/>
                </a:solidFill>
                <a:effectLst/>
                <a:highlight>
                  <a:srgbClr val="FFFFFF"/>
                </a:highlight>
                <a:latin typeface="Söhne"/>
              </a:rPr>
              <a:t>Data Quality and Standardization:</a:t>
            </a:r>
            <a:r>
              <a:rPr lang="en-GB" b="0" i="0" dirty="0">
                <a:solidFill>
                  <a:srgbClr val="0D0D0D"/>
                </a:solidFill>
                <a:effectLst/>
                <a:highlight>
                  <a:srgbClr val="FFFFFF"/>
                </a:highlight>
                <a:latin typeface="Söhne"/>
              </a:rPr>
              <a:t> </a:t>
            </a:r>
          </a:p>
          <a:p>
            <a:pPr marL="285750" lvl="3" indent="-285750" algn="ctr">
              <a:buFont typeface="Wingdings" panose="05000000000000000000" pitchFamily="2" charset="2"/>
              <a:buChar char="§"/>
            </a:pPr>
            <a:r>
              <a:rPr lang="en-GB" b="0" i="0" dirty="0">
                <a:solidFill>
                  <a:srgbClr val="0D0D0D"/>
                </a:solidFill>
                <a:effectLst/>
                <a:highlight>
                  <a:srgbClr val="FFFFFF"/>
                </a:highlight>
                <a:latin typeface="Söhne"/>
              </a:rPr>
              <a:t>Integrating data from various sources can be challenging due to differences in quality, format, and completeness.</a:t>
            </a:r>
          </a:p>
          <a:p>
            <a:pPr marL="285750" indent="-285750" algn="l">
              <a:buFont typeface="Wingdings" panose="05000000000000000000" pitchFamily="2" charset="2"/>
              <a:buChar char="Ø"/>
            </a:pPr>
            <a:endParaRPr lang="en-GB" b="0" i="0" dirty="0">
              <a:solidFill>
                <a:srgbClr val="0D0D0D"/>
              </a:solidFill>
              <a:effectLst/>
              <a:highlight>
                <a:srgbClr val="FFFFFF"/>
              </a:highlight>
              <a:latin typeface="Söhne"/>
            </a:endParaRPr>
          </a:p>
          <a:p>
            <a:pPr marL="285750" indent="-285750" algn="l">
              <a:buFont typeface="Wingdings" panose="05000000000000000000" pitchFamily="2" charset="2"/>
              <a:buChar char="Ø"/>
            </a:pPr>
            <a:endParaRPr lang="en-GB" b="0" i="0" dirty="0">
              <a:solidFill>
                <a:srgbClr val="0D0D0D"/>
              </a:solidFill>
              <a:effectLst/>
              <a:highlight>
                <a:srgbClr val="FFFFFF"/>
              </a:highlight>
              <a:latin typeface="Söhne"/>
            </a:endParaRPr>
          </a:p>
          <a:p>
            <a:pPr marL="285750" indent="-285750" algn="l">
              <a:buFont typeface="Wingdings" panose="05000000000000000000" pitchFamily="2" charset="2"/>
              <a:buChar char="Ø"/>
            </a:pPr>
            <a:r>
              <a:rPr lang="en-GB" b="1" i="0" dirty="0">
                <a:solidFill>
                  <a:srgbClr val="0D0D0D"/>
                </a:solidFill>
                <a:effectLst/>
                <a:highlight>
                  <a:srgbClr val="FFFFFF"/>
                </a:highlight>
                <a:latin typeface="Söhne"/>
              </a:rPr>
              <a:t>Regulatory Variability:</a:t>
            </a:r>
            <a:r>
              <a:rPr lang="en-GB" b="0" i="0" dirty="0">
                <a:solidFill>
                  <a:srgbClr val="0D0D0D"/>
                </a:solidFill>
                <a:effectLst/>
                <a:highlight>
                  <a:srgbClr val="FFFFFF"/>
                </a:highlight>
                <a:latin typeface="Söhne"/>
              </a:rPr>
              <a:t> </a:t>
            </a:r>
          </a:p>
          <a:p>
            <a:pPr marL="630238" lvl="2" indent="-363538" algn="ctr">
              <a:buFont typeface="Wingdings" panose="05000000000000000000" pitchFamily="2" charset="2"/>
              <a:buChar char="§"/>
            </a:pPr>
            <a:r>
              <a:rPr lang="en-GB" b="0" i="0" dirty="0">
                <a:solidFill>
                  <a:srgbClr val="0D0D0D"/>
                </a:solidFill>
                <a:effectLst/>
                <a:highlight>
                  <a:srgbClr val="FFFFFF"/>
                </a:highlight>
                <a:latin typeface="Söhne"/>
              </a:rPr>
              <a:t>Differences in pharmacovigilance regulations across countries can complicate the application of standardized epidemiological methods.</a:t>
            </a:r>
          </a:p>
        </p:txBody>
      </p:sp>
      <p:sp>
        <p:nvSpPr>
          <p:cNvPr id="5" name="TextBox 4">
            <a:extLst>
              <a:ext uri="{FF2B5EF4-FFF2-40B4-BE49-F238E27FC236}">
                <a16:creationId xmlns:a16="http://schemas.microsoft.com/office/drawing/2014/main" id="{32C8343C-F58E-C6D6-F7FC-0E843757B09B}"/>
              </a:ext>
            </a:extLst>
          </p:cNvPr>
          <p:cNvSpPr txBox="1"/>
          <p:nvPr/>
        </p:nvSpPr>
        <p:spPr>
          <a:xfrm>
            <a:off x="1676400" y="361950"/>
            <a:ext cx="5562600" cy="461665"/>
          </a:xfrm>
          <a:prstGeom prst="rect">
            <a:avLst/>
          </a:prstGeom>
          <a:noFill/>
        </p:spPr>
        <p:txBody>
          <a:bodyPr wrap="square">
            <a:spAutoFit/>
          </a:bodyPr>
          <a:lstStyle/>
          <a:p>
            <a:pPr algn="ctr"/>
            <a:r>
              <a:rPr lang="en-GB" sz="2400" b="1" i="0" dirty="0">
                <a:solidFill>
                  <a:srgbClr val="0D0D0D"/>
                </a:solidFill>
                <a:effectLst/>
                <a:highlight>
                  <a:srgbClr val="FFFFFF"/>
                </a:highlight>
                <a:latin typeface="Söhne"/>
              </a:rPr>
              <a:t>Challenges of implementing GEP and GVP</a:t>
            </a:r>
          </a:p>
        </p:txBody>
      </p:sp>
    </p:spTree>
    <p:extLst>
      <p:ext uri="{BB962C8B-B14F-4D97-AF65-F5344CB8AC3E}">
        <p14:creationId xmlns:p14="http://schemas.microsoft.com/office/powerpoint/2010/main" val="1083613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CC7098-5318-99A7-300C-6EAD649A34D3}"/>
              </a:ext>
            </a:extLst>
          </p:cNvPr>
          <p:cNvSpPr txBox="1"/>
          <p:nvPr/>
        </p:nvSpPr>
        <p:spPr>
          <a:xfrm>
            <a:off x="1066800" y="1504950"/>
            <a:ext cx="7315200" cy="2585323"/>
          </a:xfrm>
          <a:prstGeom prst="rect">
            <a:avLst/>
          </a:prstGeom>
          <a:noFill/>
        </p:spPr>
        <p:txBody>
          <a:bodyPr wrap="square">
            <a:spAutoFit/>
          </a:bodyPr>
          <a:lstStyle/>
          <a:p>
            <a:pPr marL="285750" indent="-285750" algn="l">
              <a:buFont typeface="Wingdings" panose="05000000000000000000" pitchFamily="2" charset="2"/>
              <a:buChar char="Ø"/>
            </a:pPr>
            <a:r>
              <a:rPr lang="en-GB" b="1" i="0" dirty="0">
                <a:solidFill>
                  <a:srgbClr val="0D0D0D"/>
                </a:solidFill>
                <a:effectLst/>
                <a:highlight>
                  <a:srgbClr val="FFFFFF"/>
                </a:highlight>
                <a:latin typeface="Söhne"/>
              </a:rPr>
              <a:t>Technological Barriers:</a:t>
            </a:r>
            <a:r>
              <a:rPr lang="en-GB" b="0" i="0" dirty="0">
                <a:solidFill>
                  <a:srgbClr val="0D0D0D"/>
                </a:solidFill>
                <a:effectLst/>
                <a:highlight>
                  <a:srgbClr val="FFFFFF"/>
                </a:highlight>
                <a:latin typeface="Söhne"/>
              </a:rPr>
              <a:t> </a:t>
            </a:r>
          </a:p>
          <a:p>
            <a:pPr marL="534988" lvl="2" indent="-354013" algn="ctr">
              <a:buFont typeface="Wingdings" panose="05000000000000000000" pitchFamily="2" charset="2"/>
              <a:buChar char="§"/>
            </a:pPr>
            <a:r>
              <a:rPr lang="en-GB" b="0" i="0" dirty="0">
                <a:solidFill>
                  <a:srgbClr val="0D0D0D"/>
                </a:solidFill>
                <a:effectLst/>
                <a:highlight>
                  <a:srgbClr val="FFFFFF"/>
                </a:highlight>
                <a:latin typeface="Söhne"/>
              </a:rPr>
              <a:t>The integration of new technologies like big data analytics and artificial intelligence into traditional pharmacovigilance systems can be difficult.</a:t>
            </a:r>
          </a:p>
          <a:p>
            <a:pPr marL="361950" lvl="1" algn="ctr"/>
            <a:endParaRPr lang="en-GB" b="0" i="0" dirty="0">
              <a:solidFill>
                <a:srgbClr val="0D0D0D"/>
              </a:solidFill>
              <a:effectLst/>
              <a:highlight>
                <a:srgbClr val="FFFFFF"/>
              </a:highlight>
              <a:latin typeface="Söhne"/>
            </a:endParaRPr>
          </a:p>
          <a:p>
            <a:pPr marL="285750" indent="-285750" algn="l">
              <a:buFont typeface="Wingdings" panose="05000000000000000000" pitchFamily="2" charset="2"/>
              <a:buChar char="Ø"/>
            </a:pPr>
            <a:r>
              <a:rPr lang="en-GB" b="1" i="0" dirty="0">
                <a:solidFill>
                  <a:srgbClr val="0D0D0D"/>
                </a:solidFill>
                <a:effectLst/>
                <a:highlight>
                  <a:srgbClr val="FFFFFF"/>
                </a:highlight>
                <a:latin typeface="Söhne"/>
              </a:rPr>
              <a:t>Resource Limitations:</a:t>
            </a:r>
            <a:r>
              <a:rPr lang="en-GB" b="0" i="0" dirty="0">
                <a:solidFill>
                  <a:srgbClr val="0D0D0D"/>
                </a:solidFill>
                <a:effectLst/>
                <a:highlight>
                  <a:srgbClr val="FFFFFF"/>
                </a:highlight>
                <a:latin typeface="Söhne"/>
              </a:rPr>
              <a:t> </a:t>
            </a:r>
          </a:p>
          <a:p>
            <a:pPr marL="715963" indent="-266700" algn="ctr">
              <a:buFont typeface="Wingdings" panose="05000000000000000000" pitchFamily="2" charset="2"/>
              <a:buChar char="§"/>
            </a:pPr>
            <a:r>
              <a:rPr lang="en-GB" b="0" i="0" dirty="0">
                <a:solidFill>
                  <a:srgbClr val="0D0D0D"/>
                </a:solidFill>
                <a:effectLst/>
                <a:highlight>
                  <a:srgbClr val="FFFFFF"/>
                </a:highlight>
                <a:latin typeface="Söhne"/>
              </a:rPr>
              <a:t>Both fields require specialized knowledge and skills, and there may be a shortage of trained professionals to implement integrated approaches effectively.</a:t>
            </a:r>
          </a:p>
        </p:txBody>
      </p:sp>
      <p:sp>
        <p:nvSpPr>
          <p:cNvPr id="4" name="TextBox 3">
            <a:extLst>
              <a:ext uri="{FF2B5EF4-FFF2-40B4-BE49-F238E27FC236}">
                <a16:creationId xmlns:a16="http://schemas.microsoft.com/office/drawing/2014/main" id="{3D213043-CEA6-1687-F00D-F77D2F71F54F}"/>
              </a:ext>
            </a:extLst>
          </p:cNvPr>
          <p:cNvSpPr txBox="1"/>
          <p:nvPr/>
        </p:nvSpPr>
        <p:spPr>
          <a:xfrm>
            <a:off x="1676400" y="361950"/>
            <a:ext cx="5562600" cy="461665"/>
          </a:xfrm>
          <a:prstGeom prst="rect">
            <a:avLst/>
          </a:prstGeom>
          <a:noFill/>
        </p:spPr>
        <p:txBody>
          <a:bodyPr wrap="square">
            <a:spAutoFit/>
          </a:bodyPr>
          <a:lstStyle/>
          <a:p>
            <a:pPr algn="ctr"/>
            <a:r>
              <a:rPr lang="en-GB" sz="2400" b="1" i="0" dirty="0">
                <a:solidFill>
                  <a:srgbClr val="0D0D0D"/>
                </a:solidFill>
                <a:effectLst/>
                <a:highlight>
                  <a:srgbClr val="FFFFFF"/>
                </a:highlight>
                <a:latin typeface="Söhne"/>
              </a:rPr>
              <a:t>Challenges of implementing GEP and GVP</a:t>
            </a:r>
          </a:p>
        </p:txBody>
      </p:sp>
    </p:spTree>
    <p:extLst>
      <p:ext uri="{BB962C8B-B14F-4D97-AF65-F5344CB8AC3E}">
        <p14:creationId xmlns:p14="http://schemas.microsoft.com/office/powerpoint/2010/main" val="1076040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0BB6EE54-5257-4F17-A0AA-A759618F2F68}"/>
              </a:ext>
            </a:extLst>
          </p:cNvPr>
          <p:cNvSpPr/>
          <p:nvPr/>
        </p:nvSpPr>
        <p:spPr>
          <a:xfrm>
            <a:off x="1191" y="0"/>
            <a:ext cx="3100534" cy="4532866"/>
          </a:xfrm>
          <a:custGeom>
            <a:avLst/>
            <a:gdLst>
              <a:gd name="connsiteX0" fmla="*/ 0 w 8268090"/>
              <a:gd name="connsiteY0" fmla="*/ 0 h 12087642"/>
              <a:gd name="connsiteX1" fmla="*/ 8198888 w 8268090"/>
              <a:gd name="connsiteY1" fmla="*/ 0 h 12087642"/>
              <a:gd name="connsiteX2" fmla="*/ 8206010 w 8268090"/>
              <a:gd name="connsiteY2" fmla="*/ 20497 h 12087642"/>
              <a:gd name="connsiteX3" fmla="*/ 8268090 w 8268090"/>
              <a:gd name="connsiteY3" fmla="*/ 478553 h 12087642"/>
              <a:gd name="connsiteX4" fmla="*/ 8268090 w 8268090"/>
              <a:gd name="connsiteY4" fmla="*/ 7052245 h 12087642"/>
              <a:gd name="connsiteX5" fmla="*/ 7384213 w 8268090"/>
              <a:gd name="connsiteY5" fmla="*/ 8562650 h 12087642"/>
              <a:gd name="connsiteX6" fmla="*/ 1694794 w 8268090"/>
              <a:gd name="connsiteY6" fmla="*/ 11849496 h 12087642"/>
              <a:gd name="connsiteX7" fmla="*/ 158570 w 8268090"/>
              <a:gd name="connsiteY7" fmla="*/ 11953685 h 12087642"/>
              <a:gd name="connsiteX8" fmla="*/ 0 w 8268090"/>
              <a:gd name="connsiteY8" fmla="*/ 11873400 h 1208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8090" h="12087642">
                <a:moveTo>
                  <a:pt x="0" y="0"/>
                </a:moveTo>
                <a:lnTo>
                  <a:pt x="8198888" y="0"/>
                </a:lnTo>
                <a:lnTo>
                  <a:pt x="8206010" y="20497"/>
                </a:lnTo>
                <a:cubicBezTo>
                  <a:pt x="8246637" y="167998"/>
                  <a:pt x="8268090" y="321935"/>
                  <a:pt x="8268090" y="478553"/>
                </a:cubicBezTo>
                <a:lnTo>
                  <a:pt x="8268090" y="7052245"/>
                </a:lnTo>
                <a:cubicBezTo>
                  <a:pt x="8268090" y="7670138"/>
                  <a:pt x="7924837" y="8245122"/>
                  <a:pt x="7384213" y="8562650"/>
                </a:cubicBezTo>
                <a:lnTo>
                  <a:pt x="1694794" y="11849496"/>
                </a:lnTo>
                <a:cubicBezTo>
                  <a:pt x="1229258" y="12127333"/>
                  <a:pt x="652030" y="12162063"/>
                  <a:pt x="158570" y="11953685"/>
                </a:cubicBezTo>
                <a:lnTo>
                  <a:pt x="0" y="11873400"/>
                </a:lnTo>
                <a:close/>
              </a:path>
            </a:pathLst>
          </a:custGeom>
          <a:solidFill>
            <a:schemeClr val="accent2"/>
          </a:solidFill>
          <a:ln cap="flat">
            <a:noFill/>
            <a:prstDash val="solid"/>
          </a:ln>
        </p:spPr>
        <p:txBody>
          <a:bodyPr vert="horz" wrap="square" lIns="33750" tIns="16875" rIns="33750" bIns="16875" anchor="ctr" anchorCtr="1" compatLnSpc="0">
            <a:noAutofit/>
          </a:bodyPr>
          <a:lstStyle/>
          <a:p>
            <a:pPr hangingPunct="0"/>
            <a:endParaRPr lang="en-US" sz="675" dirty="0">
              <a:solidFill>
                <a:schemeClr val="tx1"/>
              </a:solidFill>
              <a:latin typeface="Poppins" panose="00000500000000000000" pitchFamily="2" charset="0"/>
              <a:ea typeface="Microsoft YaHei" pitchFamily="2"/>
            </a:endParaRPr>
          </a:p>
        </p:txBody>
      </p:sp>
      <p:sp>
        <p:nvSpPr>
          <p:cNvPr id="2" name="TextBox 1">
            <a:extLst>
              <a:ext uri="{FF2B5EF4-FFF2-40B4-BE49-F238E27FC236}">
                <a16:creationId xmlns:a16="http://schemas.microsoft.com/office/drawing/2014/main" id="{4ADEE0E7-6FF0-469C-8BB2-4BD06533600D}"/>
              </a:ext>
            </a:extLst>
          </p:cNvPr>
          <p:cNvSpPr txBox="1"/>
          <p:nvPr/>
        </p:nvSpPr>
        <p:spPr>
          <a:xfrm>
            <a:off x="4876800" y="4095750"/>
            <a:ext cx="3913254" cy="756041"/>
          </a:xfrm>
          <a:prstGeom prst="rect">
            <a:avLst/>
          </a:prstGeom>
          <a:noFill/>
        </p:spPr>
        <p:txBody>
          <a:bodyPr wrap="square" rtlCol="0" anchor="b">
            <a:spAutoFit/>
          </a:bodyPr>
          <a:lstStyle/>
          <a:p>
            <a:pPr algn="r"/>
            <a:r>
              <a:rPr lang="en-US" sz="4313" b="1" spc="-109" dirty="0">
                <a:solidFill>
                  <a:schemeClr val="tx2"/>
                </a:solidFill>
                <a:latin typeface="+mn-lt"/>
                <a:cs typeface="Poppins" pitchFamily="2" charset="77"/>
              </a:rPr>
              <a:t>SUMMARY</a:t>
            </a:r>
          </a:p>
        </p:txBody>
      </p:sp>
      <p:sp>
        <p:nvSpPr>
          <p:cNvPr id="7" name="TextBox 6">
            <a:extLst>
              <a:ext uri="{FF2B5EF4-FFF2-40B4-BE49-F238E27FC236}">
                <a16:creationId xmlns:a16="http://schemas.microsoft.com/office/drawing/2014/main" id="{1D245940-85E6-0C69-3529-AD4AC906C8BD}"/>
              </a:ext>
            </a:extLst>
          </p:cNvPr>
          <p:cNvSpPr txBox="1"/>
          <p:nvPr/>
        </p:nvSpPr>
        <p:spPr>
          <a:xfrm>
            <a:off x="3657600" y="1428750"/>
            <a:ext cx="4572000" cy="1477328"/>
          </a:xfrm>
          <a:prstGeom prst="rect">
            <a:avLst/>
          </a:prstGeom>
          <a:noFill/>
        </p:spPr>
        <p:txBody>
          <a:bodyPr wrap="square">
            <a:spAutoFit/>
          </a:bodyPr>
          <a:lstStyle/>
          <a:p>
            <a:pPr algn="ctr"/>
            <a:r>
              <a:rPr lang="en-GB" dirty="0">
                <a:latin typeface="+mn-lt"/>
              </a:rPr>
              <a:t>The successful integration of GEP and GVP can enhance the efficiency and effectiveness of pharmacovigilance systems, leading to better health outcomes and improved public health safety. </a:t>
            </a:r>
          </a:p>
        </p:txBody>
      </p:sp>
    </p:spTree>
    <p:extLst>
      <p:ext uri="{BB962C8B-B14F-4D97-AF65-F5344CB8AC3E}">
        <p14:creationId xmlns:p14="http://schemas.microsoft.com/office/powerpoint/2010/main" val="4276838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question mark&#10;&#10;Description automatically generated">
            <a:extLst>
              <a:ext uri="{FF2B5EF4-FFF2-40B4-BE49-F238E27FC236}">
                <a16:creationId xmlns:a16="http://schemas.microsoft.com/office/drawing/2014/main" id="{00A02AE4-48B2-8786-BC7B-0CAB3C554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0222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3EE4-552F-9504-1A46-7B0DF50BF58D}"/>
              </a:ext>
            </a:extLst>
          </p:cNvPr>
          <p:cNvSpPr>
            <a:spLocks noGrp="1"/>
          </p:cNvSpPr>
          <p:nvPr>
            <p:ph type="title"/>
          </p:nvPr>
        </p:nvSpPr>
        <p:spPr>
          <a:xfrm>
            <a:off x="762000" y="438150"/>
            <a:ext cx="3373694" cy="994172"/>
          </a:xfrm>
        </p:spPr>
        <p:txBody>
          <a:bodyPr>
            <a:normAutofit/>
          </a:bodyPr>
          <a:lstStyle/>
          <a:p>
            <a:r>
              <a:rPr lang="en-GB" sz="3200" dirty="0">
                <a:solidFill>
                  <a:schemeClr val="tx1">
                    <a:lumMod val="95000"/>
                    <a:lumOff val="5000"/>
                  </a:schemeClr>
                </a:solidFill>
              </a:rPr>
              <a:t>Facts!</a:t>
            </a:r>
          </a:p>
        </p:txBody>
      </p:sp>
      <p:sp>
        <p:nvSpPr>
          <p:cNvPr id="3" name="Content Placeholder 2">
            <a:extLst>
              <a:ext uri="{FF2B5EF4-FFF2-40B4-BE49-F238E27FC236}">
                <a16:creationId xmlns:a16="http://schemas.microsoft.com/office/drawing/2014/main" id="{B0B1E6B6-8D4F-0863-22B4-F5DBF26F62C2}"/>
              </a:ext>
            </a:extLst>
          </p:cNvPr>
          <p:cNvSpPr>
            <a:spLocks noGrp="1"/>
          </p:cNvSpPr>
          <p:nvPr>
            <p:ph idx="1"/>
          </p:nvPr>
        </p:nvSpPr>
        <p:spPr>
          <a:xfrm>
            <a:off x="914400" y="1621626"/>
            <a:ext cx="6781800" cy="3263503"/>
          </a:xfrm>
        </p:spPr>
        <p:txBody>
          <a:bodyPr>
            <a:normAutofit/>
          </a:bodyPr>
          <a:lstStyle/>
          <a:p>
            <a:pPr marL="285750" indent="-285750">
              <a:buFont typeface="Wingdings" panose="05000000000000000000" pitchFamily="2" charset="2"/>
              <a:buChar char="ü"/>
            </a:pPr>
            <a:r>
              <a:rPr lang="en-US" sz="1800" b="0" dirty="0">
                <a:solidFill>
                  <a:schemeClr val="tx1">
                    <a:lumMod val="95000"/>
                    <a:lumOff val="5000"/>
                  </a:schemeClr>
                </a:solidFill>
                <a:latin typeface="Arial" panose="020B0604020202020204" pitchFamily="34" charset="0"/>
                <a:cs typeface="Arial" panose="020B0604020202020204" pitchFamily="34" charset="0"/>
              </a:rPr>
              <a:t>The history of research has not always been one of ethics and regulations</a:t>
            </a:r>
          </a:p>
          <a:p>
            <a:pPr marL="285750" indent="-285750">
              <a:buFont typeface="Wingdings" panose="05000000000000000000" pitchFamily="2" charset="2"/>
              <a:buChar char="ü"/>
            </a:pPr>
            <a:endParaRPr lang="en-GB" sz="1800" b="0" dirty="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GB" sz="1800" b="0" dirty="0">
                <a:solidFill>
                  <a:schemeClr val="tx1">
                    <a:lumMod val="95000"/>
                    <a:lumOff val="5000"/>
                  </a:schemeClr>
                </a:solidFill>
                <a:latin typeface="Arial" panose="020B0604020202020204" pitchFamily="34" charset="0"/>
                <a:cs typeface="Arial" panose="020B0604020202020204" pitchFamily="34" charset="0"/>
              </a:rPr>
              <a:t>Medical research has been misused numerous times throughout history.</a:t>
            </a:r>
          </a:p>
          <a:p>
            <a:pPr marL="571500" indent="-571500">
              <a:buFont typeface="Wingdings" panose="05000000000000000000" pitchFamily="2" charset="2"/>
              <a:buChar char="ü"/>
            </a:pPr>
            <a:endParaRPr lang="en-GB"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531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371" y="1202436"/>
            <a:ext cx="7784465" cy="2530436"/>
          </a:xfrm>
          <a:prstGeom prst="rect">
            <a:avLst/>
          </a:prstGeom>
        </p:spPr>
        <p:txBody>
          <a:bodyPr vert="horz" wrap="square" lIns="0" tIns="12700" rIns="0" bIns="0" rtlCol="0">
            <a:spAutoFit/>
          </a:bodyPr>
          <a:lstStyle/>
          <a:p>
            <a:pPr marL="361950" marR="5080" indent="-349250">
              <a:lnSpc>
                <a:spcPct val="148600"/>
              </a:lnSpc>
              <a:spcBef>
                <a:spcPts val="100"/>
              </a:spcBef>
              <a:buSzPct val="135714"/>
              <a:buChar char="•"/>
              <a:tabLst>
                <a:tab pos="361950" algn="l"/>
              </a:tabLst>
            </a:pPr>
            <a:r>
              <a:rPr sz="1400" dirty="0">
                <a:latin typeface="Arial"/>
                <a:cs typeface="Arial"/>
              </a:rPr>
              <a:t>Generally,</a:t>
            </a:r>
            <a:r>
              <a:rPr sz="1400" spc="-30" dirty="0">
                <a:latin typeface="Arial"/>
                <a:cs typeface="Arial"/>
              </a:rPr>
              <a:t> </a:t>
            </a:r>
            <a:r>
              <a:rPr sz="1400" dirty="0">
                <a:latin typeface="Arial"/>
                <a:cs typeface="Arial"/>
              </a:rPr>
              <a:t>pharmaceutical</a:t>
            </a:r>
            <a:r>
              <a:rPr sz="1400" spc="-25" dirty="0">
                <a:latin typeface="Arial"/>
                <a:cs typeface="Arial"/>
              </a:rPr>
              <a:t> </a:t>
            </a:r>
            <a:r>
              <a:rPr sz="1400" dirty="0">
                <a:latin typeface="Arial"/>
                <a:cs typeface="Arial"/>
              </a:rPr>
              <a:t>companies</a:t>
            </a:r>
            <a:r>
              <a:rPr sz="1400" spc="-30" dirty="0">
                <a:latin typeface="Arial"/>
                <a:cs typeface="Arial"/>
              </a:rPr>
              <a:t> </a:t>
            </a:r>
            <a:r>
              <a:rPr sz="1400" dirty="0">
                <a:latin typeface="Arial"/>
                <a:cs typeface="Arial"/>
              </a:rPr>
              <a:t>will</a:t>
            </a:r>
            <a:r>
              <a:rPr sz="1400" spc="-25" dirty="0">
                <a:latin typeface="Arial"/>
                <a:cs typeface="Arial"/>
              </a:rPr>
              <a:t> </a:t>
            </a:r>
            <a:r>
              <a:rPr sz="1400" dirty="0">
                <a:latin typeface="Arial"/>
                <a:cs typeface="Arial"/>
              </a:rPr>
              <a:t>invest</a:t>
            </a:r>
            <a:r>
              <a:rPr sz="1400" spc="-30" dirty="0">
                <a:latin typeface="Arial"/>
                <a:cs typeface="Arial"/>
              </a:rPr>
              <a:t> </a:t>
            </a:r>
            <a:r>
              <a:rPr sz="1400" dirty="0">
                <a:latin typeface="Arial"/>
                <a:cs typeface="Arial"/>
              </a:rPr>
              <a:t>more</a:t>
            </a:r>
            <a:r>
              <a:rPr sz="1400" spc="-30" dirty="0">
                <a:latin typeface="Arial"/>
                <a:cs typeface="Arial"/>
              </a:rPr>
              <a:t> </a:t>
            </a:r>
            <a:r>
              <a:rPr sz="1400" dirty="0">
                <a:latin typeface="Arial"/>
                <a:cs typeface="Arial"/>
              </a:rPr>
              <a:t>on</a:t>
            </a:r>
            <a:r>
              <a:rPr sz="1400" spc="-30" dirty="0">
                <a:latin typeface="Arial"/>
                <a:cs typeface="Arial"/>
              </a:rPr>
              <a:t> </a:t>
            </a:r>
            <a:r>
              <a:rPr sz="1400" dirty="0">
                <a:latin typeface="Arial"/>
                <a:cs typeface="Arial"/>
              </a:rPr>
              <a:t>research</a:t>
            </a:r>
            <a:r>
              <a:rPr sz="1400" spc="-25" dirty="0">
                <a:latin typeface="Arial"/>
                <a:cs typeface="Arial"/>
              </a:rPr>
              <a:t> </a:t>
            </a:r>
            <a:r>
              <a:rPr sz="1400" dirty="0">
                <a:latin typeface="Arial"/>
                <a:cs typeface="Arial"/>
              </a:rPr>
              <a:t>for</a:t>
            </a:r>
            <a:r>
              <a:rPr sz="1400" spc="-35" dirty="0">
                <a:latin typeface="Arial"/>
                <a:cs typeface="Arial"/>
              </a:rPr>
              <a:t> </a:t>
            </a:r>
            <a:r>
              <a:rPr sz="1400" dirty="0">
                <a:latin typeface="Arial"/>
                <a:cs typeface="Arial"/>
              </a:rPr>
              <a:t>drugs</a:t>
            </a:r>
            <a:r>
              <a:rPr sz="1400" spc="-30" dirty="0">
                <a:latin typeface="Arial"/>
                <a:cs typeface="Arial"/>
              </a:rPr>
              <a:t> </a:t>
            </a:r>
            <a:r>
              <a:rPr sz="1400" dirty="0">
                <a:latin typeface="Arial"/>
                <a:cs typeface="Arial"/>
              </a:rPr>
              <a:t>which</a:t>
            </a:r>
            <a:r>
              <a:rPr sz="1400" spc="-30" dirty="0">
                <a:latin typeface="Arial"/>
                <a:cs typeface="Arial"/>
              </a:rPr>
              <a:t> </a:t>
            </a:r>
            <a:r>
              <a:rPr sz="1400" dirty="0">
                <a:latin typeface="Arial"/>
                <a:cs typeface="Arial"/>
              </a:rPr>
              <a:t>are</a:t>
            </a:r>
            <a:r>
              <a:rPr sz="1400" spc="-30" dirty="0">
                <a:latin typeface="Arial"/>
                <a:cs typeface="Arial"/>
              </a:rPr>
              <a:t> </a:t>
            </a:r>
            <a:r>
              <a:rPr sz="1400" dirty="0">
                <a:latin typeface="Arial"/>
                <a:cs typeface="Arial"/>
              </a:rPr>
              <a:t>likely</a:t>
            </a:r>
            <a:r>
              <a:rPr sz="1400" spc="-30" dirty="0">
                <a:latin typeface="Arial"/>
                <a:cs typeface="Arial"/>
              </a:rPr>
              <a:t> </a:t>
            </a:r>
            <a:r>
              <a:rPr sz="1400" spc="-25" dirty="0">
                <a:latin typeface="Arial"/>
                <a:cs typeface="Arial"/>
              </a:rPr>
              <a:t>to </a:t>
            </a:r>
            <a:r>
              <a:rPr sz="1400" dirty="0">
                <a:latin typeface="Arial"/>
                <a:cs typeface="Arial"/>
              </a:rPr>
              <a:t>be</a:t>
            </a:r>
            <a:r>
              <a:rPr sz="1400" spc="-20" dirty="0">
                <a:latin typeface="Arial"/>
                <a:cs typeface="Arial"/>
              </a:rPr>
              <a:t> </a:t>
            </a:r>
            <a:r>
              <a:rPr sz="1400" dirty="0">
                <a:latin typeface="Arial"/>
                <a:cs typeface="Arial"/>
              </a:rPr>
              <a:t>more</a:t>
            </a:r>
            <a:r>
              <a:rPr sz="1400" spc="-20" dirty="0">
                <a:latin typeface="Arial"/>
                <a:cs typeface="Arial"/>
              </a:rPr>
              <a:t> </a:t>
            </a:r>
            <a:r>
              <a:rPr sz="1400" dirty="0">
                <a:latin typeface="Arial"/>
                <a:cs typeface="Arial"/>
              </a:rPr>
              <a:t>lucrative</a:t>
            </a:r>
            <a:r>
              <a:rPr sz="1400" spc="-20" dirty="0">
                <a:latin typeface="Arial"/>
                <a:cs typeface="Arial"/>
              </a:rPr>
              <a:t> </a:t>
            </a:r>
            <a:r>
              <a:rPr sz="1400" dirty="0">
                <a:latin typeface="Arial"/>
                <a:cs typeface="Arial"/>
              </a:rPr>
              <a:t>in</a:t>
            </a:r>
            <a:r>
              <a:rPr sz="1400" spc="-20" dirty="0">
                <a:latin typeface="Arial"/>
                <a:cs typeface="Arial"/>
              </a:rPr>
              <a:t> </a:t>
            </a:r>
            <a:r>
              <a:rPr sz="1400" dirty="0">
                <a:latin typeface="Arial"/>
                <a:cs typeface="Arial"/>
              </a:rPr>
              <a:t>their</a:t>
            </a:r>
            <a:r>
              <a:rPr sz="1400" spc="-25" dirty="0">
                <a:latin typeface="Arial"/>
                <a:cs typeface="Arial"/>
              </a:rPr>
              <a:t> </a:t>
            </a:r>
            <a:r>
              <a:rPr sz="1400" spc="-10" dirty="0">
                <a:latin typeface="Arial"/>
                <a:cs typeface="Arial"/>
              </a:rPr>
              <a:t>sales.</a:t>
            </a:r>
            <a:endParaRPr sz="1400" dirty="0">
              <a:latin typeface="Arial"/>
              <a:cs typeface="Arial"/>
            </a:endParaRPr>
          </a:p>
          <a:p>
            <a:pPr>
              <a:lnSpc>
                <a:spcPct val="100000"/>
              </a:lnSpc>
              <a:spcBef>
                <a:spcPts val="1410"/>
              </a:spcBef>
              <a:buFont typeface="Arial"/>
              <a:buChar char="•"/>
            </a:pPr>
            <a:endParaRPr sz="1400" dirty="0">
              <a:latin typeface="Arial"/>
              <a:cs typeface="Arial"/>
            </a:endParaRPr>
          </a:p>
          <a:p>
            <a:pPr marL="361950" marR="103505" indent="-349250">
              <a:lnSpc>
                <a:spcPct val="148600"/>
              </a:lnSpc>
              <a:buSzPct val="135714"/>
              <a:buChar char="•"/>
              <a:tabLst>
                <a:tab pos="361950" algn="l"/>
              </a:tabLst>
            </a:pPr>
            <a:r>
              <a:rPr sz="1400" dirty="0">
                <a:latin typeface="Arial"/>
                <a:cs typeface="Arial"/>
              </a:rPr>
              <a:t>Usually</a:t>
            </a:r>
            <a:r>
              <a:rPr sz="1400" spc="-30" dirty="0">
                <a:latin typeface="Arial"/>
                <a:cs typeface="Arial"/>
              </a:rPr>
              <a:t> </a:t>
            </a:r>
            <a:r>
              <a:rPr sz="1400" dirty="0">
                <a:latin typeface="Arial"/>
                <a:cs typeface="Arial"/>
              </a:rPr>
              <a:t>those</a:t>
            </a:r>
            <a:r>
              <a:rPr sz="1400" spc="-25" dirty="0">
                <a:latin typeface="Arial"/>
                <a:cs typeface="Arial"/>
              </a:rPr>
              <a:t> </a:t>
            </a:r>
            <a:r>
              <a:rPr sz="1400" dirty="0">
                <a:latin typeface="Arial"/>
                <a:cs typeface="Arial"/>
              </a:rPr>
              <a:t>diseases</a:t>
            </a:r>
            <a:r>
              <a:rPr sz="1400" spc="-30" dirty="0">
                <a:latin typeface="Arial"/>
                <a:cs typeface="Arial"/>
              </a:rPr>
              <a:t> </a:t>
            </a:r>
            <a:r>
              <a:rPr sz="1400" dirty="0">
                <a:latin typeface="Arial"/>
                <a:cs typeface="Arial"/>
              </a:rPr>
              <a:t>suffered</a:t>
            </a:r>
            <a:r>
              <a:rPr sz="1400" spc="-25" dirty="0">
                <a:latin typeface="Arial"/>
                <a:cs typeface="Arial"/>
              </a:rPr>
              <a:t> </a:t>
            </a:r>
            <a:r>
              <a:rPr sz="1400" dirty="0">
                <a:latin typeface="Arial"/>
                <a:cs typeface="Arial"/>
              </a:rPr>
              <a:t>by</a:t>
            </a:r>
            <a:r>
              <a:rPr sz="1400" spc="-25" dirty="0">
                <a:latin typeface="Arial"/>
                <a:cs typeface="Arial"/>
              </a:rPr>
              <a:t> </a:t>
            </a:r>
            <a:r>
              <a:rPr sz="1400" dirty="0">
                <a:latin typeface="Arial"/>
                <a:cs typeface="Arial"/>
              </a:rPr>
              <a:t>people</a:t>
            </a:r>
            <a:r>
              <a:rPr sz="1400" spc="-30" dirty="0">
                <a:latin typeface="Arial"/>
                <a:cs typeface="Arial"/>
              </a:rPr>
              <a:t> </a:t>
            </a:r>
            <a:r>
              <a:rPr sz="1400" dirty="0">
                <a:latin typeface="Arial"/>
                <a:cs typeface="Arial"/>
              </a:rPr>
              <a:t>in</a:t>
            </a:r>
            <a:r>
              <a:rPr sz="1400" spc="-25" dirty="0">
                <a:latin typeface="Arial"/>
                <a:cs typeface="Arial"/>
              </a:rPr>
              <a:t> </a:t>
            </a:r>
            <a:r>
              <a:rPr sz="1400" dirty="0">
                <a:latin typeface="Arial"/>
                <a:cs typeface="Arial"/>
              </a:rPr>
              <a:t>developed</a:t>
            </a:r>
            <a:r>
              <a:rPr sz="1400" spc="-25" dirty="0">
                <a:latin typeface="Arial"/>
                <a:cs typeface="Arial"/>
              </a:rPr>
              <a:t> </a:t>
            </a:r>
            <a:r>
              <a:rPr sz="1400" dirty="0">
                <a:latin typeface="Arial"/>
                <a:cs typeface="Arial"/>
              </a:rPr>
              <a:t>nations</a:t>
            </a:r>
            <a:r>
              <a:rPr sz="1400" spc="-30" dirty="0">
                <a:latin typeface="Arial"/>
                <a:cs typeface="Arial"/>
              </a:rPr>
              <a:t> </a:t>
            </a:r>
            <a:r>
              <a:rPr sz="1400" dirty="0">
                <a:latin typeface="Arial"/>
                <a:cs typeface="Arial"/>
              </a:rPr>
              <a:t>will</a:t>
            </a:r>
            <a:r>
              <a:rPr sz="1400" spc="-20" dirty="0">
                <a:latin typeface="Arial"/>
                <a:cs typeface="Arial"/>
              </a:rPr>
              <a:t> </a:t>
            </a:r>
            <a:r>
              <a:rPr sz="1400" dirty="0">
                <a:latin typeface="Arial"/>
                <a:cs typeface="Arial"/>
              </a:rPr>
              <a:t>be</a:t>
            </a:r>
            <a:r>
              <a:rPr sz="1400" spc="-25" dirty="0">
                <a:latin typeface="Arial"/>
                <a:cs typeface="Arial"/>
              </a:rPr>
              <a:t> </a:t>
            </a:r>
            <a:r>
              <a:rPr sz="1400" dirty="0">
                <a:latin typeface="Arial"/>
                <a:cs typeface="Arial"/>
              </a:rPr>
              <a:t>more</a:t>
            </a:r>
            <a:r>
              <a:rPr sz="1400" spc="-30" dirty="0">
                <a:latin typeface="Arial"/>
                <a:cs typeface="Arial"/>
              </a:rPr>
              <a:t> </a:t>
            </a:r>
            <a:r>
              <a:rPr sz="1400" dirty="0">
                <a:latin typeface="Arial"/>
                <a:cs typeface="Arial"/>
              </a:rPr>
              <a:t>attractive</a:t>
            </a:r>
            <a:r>
              <a:rPr sz="1400" spc="-25" dirty="0">
                <a:latin typeface="Arial"/>
                <a:cs typeface="Arial"/>
              </a:rPr>
              <a:t> </a:t>
            </a:r>
            <a:r>
              <a:rPr sz="1400" dirty="0">
                <a:latin typeface="Arial"/>
                <a:cs typeface="Arial"/>
              </a:rPr>
              <a:t>for</a:t>
            </a:r>
            <a:r>
              <a:rPr sz="1400" spc="-30" dirty="0">
                <a:latin typeface="Arial"/>
                <a:cs typeface="Arial"/>
              </a:rPr>
              <a:t> </a:t>
            </a:r>
            <a:r>
              <a:rPr sz="1400" spc="-25" dirty="0">
                <a:latin typeface="Arial"/>
                <a:cs typeface="Arial"/>
              </a:rPr>
              <a:t>the </a:t>
            </a:r>
            <a:r>
              <a:rPr sz="1400" dirty="0">
                <a:latin typeface="Arial"/>
                <a:cs typeface="Arial"/>
              </a:rPr>
              <a:t>pharmaceutical</a:t>
            </a:r>
            <a:r>
              <a:rPr sz="1400" spc="-70" dirty="0">
                <a:latin typeface="Arial"/>
                <a:cs typeface="Arial"/>
              </a:rPr>
              <a:t> </a:t>
            </a:r>
            <a:r>
              <a:rPr sz="1400" spc="-10" dirty="0">
                <a:latin typeface="Arial"/>
                <a:cs typeface="Arial"/>
              </a:rPr>
              <a:t>companies.</a:t>
            </a:r>
            <a:endParaRPr sz="1400" dirty="0">
              <a:latin typeface="Arial"/>
              <a:cs typeface="Arial"/>
            </a:endParaRPr>
          </a:p>
          <a:p>
            <a:pPr marL="819150" marR="36195" lvl="1" indent="-323850">
              <a:lnSpc>
                <a:spcPts val="2210"/>
              </a:lnSpc>
              <a:spcBef>
                <a:spcPts val="140"/>
              </a:spcBef>
              <a:buSzPct val="125000"/>
              <a:buChar char="•"/>
              <a:tabLst>
                <a:tab pos="819150" algn="l"/>
              </a:tabLst>
            </a:pPr>
            <a:r>
              <a:rPr sz="1200" dirty="0">
                <a:solidFill>
                  <a:srgbClr val="3D85C6"/>
                </a:solidFill>
                <a:latin typeface="Arial"/>
                <a:cs typeface="Arial"/>
              </a:rPr>
              <a:t>For</a:t>
            </a:r>
            <a:r>
              <a:rPr sz="1200" spc="-25" dirty="0">
                <a:solidFill>
                  <a:srgbClr val="3D85C6"/>
                </a:solidFill>
                <a:latin typeface="Arial"/>
                <a:cs typeface="Arial"/>
              </a:rPr>
              <a:t> </a:t>
            </a:r>
            <a:r>
              <a:rPr sz="1200" dirty="0">
                <a:solidFill>
                  <a:srgbClr val="3D85C6"/>
                </a:solidFill>
                <a:latin typeface="Arial"/>
                <a:cs typeface="Arial"/>
              </a:rPr>
              <a:t>example,</a:t>
            </a:r>
            <a:r>
              <a:rPr sz="1200" spc="-20" dirty="0">
                <a:solidFill>
                  <a:srgbClr val="3D85C6"/>
                </a:solidFill>
                <a:latin typeface="Arial"/>
                <a:cs typeface="Arial"/>
              </a:rPr>
              <a:t> </a:t>
            </a:r>
            <a:r>
              <a:rPr sz="1200" dirty="0">
                <a:solidFill>
                  <a:srgbClr val="3D85C6"/>
                </a:solidFill>
                <a:latin typeface="Arial"/>
                <a:cs typeface="Arial"/>
              </a:rPr>
              <a:t>not</a:t>
            </a:r>
            <a:r>
              <a:rPr sz="1200" spc="-15" dirty="0">
                <a:solidFill>
                  <a:srgbClr val="3D85C6"/>
                </a:solidFill>
                <a:latin typeface="Arial"/>
                <a:cs typeface="Arial"/>
              </a:rPr>
              <a:t> </a:t>
            </a:r>
            <a:r>
              <a:rPr sz="1200" dirty="0">
                <a:solidFill>
                  <a:srgbClr val="3D85C6"/>
                </a:solidFill>
                <a:latin typeface="Arial"/>
                <a:cs typeface="Arial"/>
              </a:rPr>
              <a:t>much</a:t>
            </a:r>
            <a:r>
              <a:rPr sz="1200" spc="-30" dirty="0">
                <a:solidFill>
                  <a:srgbClr val="3D85C6"/>
                </a:solidFill>
                <a:latin typeface="Arial"/>
                <a:cs typeface="Arial"/>
              </a:rPr>
              <a:t> </a:t>
            </a:r>
            <a:r>
              <a:rPr sz="1200" dirty="0">
                <a:solidFill>
                  <a:srgbClr val="3D85C6"/>
                </a:solidFill>
                <a:latin typeface="Arial"/>
                <a:cs typeface="Arial"/>
              </a:rPr>
              <a:t>research</a:t>
            </a:r>
            <a:r>
              <a:rPr sz="1200" spc="-30" dirty="0">
                <a:solidFill>
                  <a:srgbClr val="3D85C6"/>
                </a:solidFill>
                <a:latin typeface="Arial"/>
                <a:cs typeface="Arial"/>
              </a:rPr>
              <a:t> </a:t>
            </a:r>
            <a:r>
              <a:rPr sz="1200" dirty="0">
                <a:solidFill>
                  <a:srgbClr val="3D85C6"/>
                </a:solidFill>
                <a:latin typeface="Arial"/>
                <a:cs typeface="Arial"/>
              </a:rPr>
              <a:t>is</a:t>
            </a:r>
            <a:r>
              <a:rPr sz="1200" spc="-20" dirty="0">
                <a:solidFill>
                  <a:srgbClr val="3D85C6"/>
                </a:solidFill>
                <a:latin typeface="Arial"/>
                <a:cs typeface="Arial"/>
              </a:rPr>
              <a:t> </a:t>
            </a:r>
            <a:r>
              <a:rPr sz="1200" dirty="0">
                <a:solidFill>
                  <a:srgbClr val="3D85C6"/>
                </a:solidFill>
                <a:latin typeface="Arial"/>
                <a:cs typeface="Arial"/>
              </a:rPr>
              <a:t>being</a:t>
            </a:r>
            <a:r>
              <a:rPr sz="1200" spc="-30" dirty="0">
                <a:solidFill>
                  <a:srgbClr val="3D85C6"/>
                </a:solidFill>
                <a:latin typeface="Arial"/>
                <a:cs typeface="Arial"/>
              </a:rPr>
              <a:t> </a:t>
            </a:r>
            <a:r>
              <a:rPr sz="1200" dirty="0">
                <a:solidFill>
                  <a:srgbClr val="3D85C6"/>
                </a:solidFill>
                <a:latin typeface="Arial"/>
                <a:cs typeface="Arial"/>
              </a:rPr>
              <a:t>carried</a:t>
            </a:r>
            <a:r>
              <a:rPr sz="1200" spc="-25" dirty="0">
                <a:solidFill>
                  <a:srgbClr val="3D85C6"/>
                </a:solidFill>
                <a:latin typeface="Arial"/>
                <a:cs typeface="Arial"/>
              </a:rPr>
              <a:t> </a:t>
            </a:r>
            <a:r>
              <a:rPr sz="1200" dirty="0">
                <a:solidFill>
                  <a:srgbClr val="3D85C6"/>
                </a:solidFill>
                <a:latin typeface="Arial"/>
                <a:cs typeface="Arial"/>
              </a:rPr>
              <a:t>out</a:t>
            </a:r>
            <a:r>
              <a:rPr sz="1200" spc="-20" dirty="0">
                <a:solidFill>
                  <a:srgbClr val="3D85C6"/>
                </a:solidFill>
                <a:latin typeface="Arial"/>
                <a:cs typeface="Arial"/>
              </a:rPr>
              <a:t> </a:t>
            </a:r>
            <a:r>
              <a:rPr sz="1200" dirty="0">
                <a:solidFill>
                  <a:srgbClr val="3D85C6"/>
                </a:solidFill>
                <a:latin typeface="Arial"/>
                <a:cs typeface="Arial"/>
              </a:rPr>
              <a:t>by</a:t>
            </a:r>
            <a:r>
              <a:rPr sz="1200" spc="-20" dirty="0">
                <a:solidFill>
                  <a:srgbClr val="3D85C6"/>
                </a:solidFill>
                <a:latin typeface="Arial"/>
                <a:cs typeface="Arial"/>
              </a:rPr>
              <a:t> </a:t>
            </a:r>
            <a:r>
              <a:rPr sz="1200" dirty="0">
                <a:solidFill>
                  <a:srgbClr val="3D85C6"/>
                </a:solidFill>
                <a:latin typeface="Arial"/>
                <a:cs typeface="Arial"/>
              </a:rPr>
              <a:t>pharmaceutical</a:t>
            </a:r>
            <a:r>
              <a:rPr sz="1200" spc="-25" dirty="0">
                <a:solidFill>
                  <a:srgbClr val="3D85C6"/>
                </a:solidFill>
                <a:latin typeface="Arial"/>
                <a:cs typeface="Arial"/>
              </a:rPr>
              <a:t> </a:t>
            </a:r>
            <a:r>
              <a:rPr sz="1200" dirty="0">
                <a:solidFill>
                  <a:srgbClr val="3D85C6"/>
                </a:solidFill>
                <a:latin typeface="Arial"/>
                <a:cs typeface="Arial"/>
              </a:rPr>
              <a:t>companies</a:t>
            </a:r>
            <a:r>
              <a:rPr sz="1200" spc="-25" dirty="0">
                <a:solidFill>
                  <a:srgbClr val="3D85C6"/>
                </a:solidFill>
                <a:latin typeface="Arial"/>
                <a:cs typeface="Arial"/>
              </a:rPr>
              <a:t> </a:t>
            </a:r>
            <a:r>
              <a:rPr sz="1200" dirty="0">
                <a:solidFill>
                  <a:srgbClr val="3D85C6"/>
                </a:solidFill>
                <a:latin typeface="Arial"/>
                <a:cs typeface="Arial"/>
              </a:rPr>
              <a:t>on</a:t>
            </a:r>
            <a:r>
              <a:rPr sz="1200" spc="-25" dirty="0">
                <a:solidFill>
                  <a:srgbClr val="3D85C6"/>
                </a:solidFill>
                <a:latin typeface="Arial"/>
                <a:cs typeface="Arial"/>
              </a:rPr>
              <a:t> </a:t>
            </a:r>
            <a:r>
              <a:rPr sz="1200" dirty="0">
                <a:solidFill>
                  <a:srgbClr val="3D85C6"/>
                </a:solidFill>
                <a:latin typeface="Arial"/>
                <a:cs typeface="Arial"/>
              </a:rPr>
              <a:t>drugs</a:t>
            </a:r>
            <a:r>
              <a:rPr sz="1200" spc="-25" dirty="0">
                <a:solidFill>
                  <a:srgbClr val="3D85C6"/>
                </a:solidFill>
                <a:latin typeface="Arial"/>
                <a:cs typeface="Arial"/>
              </a:rPr>
              <a:t> </a:t>
            </a:r>
            <a:r>
              <a:rPr sz="1200" dirty="0">
                <a:solidFill>
                  <a:srgbClr val="3D85C6"/>
                </a:solidFill>
                <a:latin typeface="Arial"/>
                <a:cs typeface="Arial"/>
              </a:rPr>
              <a:t>for</a:t>
            </a:r>
            <a:r>
              <a:rPr sz="1200" spc="-20" dirty="0">
                <a:solidFill>
                  <a:srgbClr val="3D85C6"/>
                </a:solidFill>
                <a:latin typeface="Arial"/>
                <a:cs typeface="Arial"/>
              </a:rPr>
              <a:t> AIDS </a:t>
            </a:r>
            <a:r>
              <a:rPr sz="1200" dirty="0">
                <a:solidFill>
                  <a:srgbClr val="3D85C6"/>
                </a:solidFill>
                <a:latin typeface="Arial"/>
                <a:cs typeface="Arial"/>
              </a:rPr>
              <a:t>as</a:t>
            </a:r>
            <a:r>
              <a:rPr sz="1200" spc="-30" dirty="0">
                <a:solidFill>
                  <a:srgbClr val="3D85C6"/>
                </a:solidFill>
                <a:latin typeface="Arial"/>
                <a:cs typeface="Arial"/>
              </a:rPr>
              <a:t> </a:t>
            </a:r>
            <a:r>
              <a:rPr sz="1200" dirty="0">
                <a:solidFill>
                  <a:srgbClr val="3D85C6"/>
                </a:solidFill>
                <a:latin typeface="Arial"/>
                <a:cs typeface="Arial"/>
              </a:rPr>
              <a:t>the</a:t>
            </a:r>
            <a:r>
              <a:rPr sz="1200" spc="-25" dirty="0">
                <a:solidFill>
                  <a:srgbClr val="3D85C6"/>
                </a:solidFill>
                <a:latin typeface="Arial"/>
                <a:cs typeface="Arial"/>
              </a:rPr>
              <a:t> </a:t>
            </a:r>
            <a:r>
              <a:rPr sz="1200" dirty="0">
                <a:solidFill>
                  <a:srgbClr val="3D85C6"/>
                </a:solidFill>
                <a:latin typeface="Arial"/>
                <a:cs typeface="Arial"/>
              </a:rPr>
              <a:t>vast</a:t>
            </a:r>
            <a:r>
              <a:rPr sz="1200" spc="-15" dirty="0">
                <a:solidFill>
                  <a:srgbClr val="3D85C6"/>
                </a:solidFill>
                <a:latin typeface="Arial"/>
                <a:cs typeface="Arial"/>
              </a:rPr>
              <a:t> </a:t>
            </a:r>
            <a:r>
              <a:rPr sz="1200" dirty="0">
                <a:solidFill>
                  <a:srgbClr val="3D85C6"/>
                </a:solidFill>
                <a:latin typeface="Arial"/>
                <a:cs typeface="Arial"/>
              </a:rPr>
              <a:t>majority</a:t>
            </a:r>
            <a:r>
              <a:rPr sz="1200" spc="-15" dirty="0">
                <a:solidFill>
                  <a:srgbClr val="3D85C6"/>
                </a:solidFill>
                <a:latin typeface="Arial"/>
                <a:cs typeface="Arial"/>
              </a:rPr>
              <a:t> </a:t>
            </a:r>
            <a:r>
              <a:rPr sz="1200" dirty="0">
                <a:solidFill>
                  <a:srgbClr val="3D85C6"/>
                </a:solidFill>
                <a:latin typeface="Arial"/>
                <a:cs typeface="Arial"/>
              </a:rPr>
              <a:t>of</a:t>
            </a:r>
            <a:r>
              <a:rPr sz="1200" spc="-15" dirty="0">
                <a:solidFill>
                  <a:srgbClr val="3D85C6"/>
                </a:solidFill>
                <a:latin typeface="Arial"/>
                <a:cs typeface="Arial"/>
              </a:rPr>
              <a:t> </a:t>
            </a:r>
            <a:r>
              <a:rPr sz="1200" dirty="0">
                <a:solidFill>
                  <a:srgbClr val="3D85C6"/>
                </a:solidFill>
                <a:latin typeface="Arial"/>
                <a:cs typeface="Arial"/>
              </a:rPr>
              <a:t>AIDS</a:t>
            </a:r>
            <a:r>
              <a:rPr sz="1200" spc="-20" dirty="0">
                <a:solidFill>
                  <a:srgbClr val="3D85C6"/>
                </a:solidFill>
                <a:latin typeface="Arial"/>
                <a:cs typeface="Arial"/>
              </a:rPr>
              <a:t> </a:t>
            </a:r>
            <a:r>
              <a:rPr sz="1200" dirty="0">
                <a:solidFill>
                  <a:srgbClr val="3D85C6"/>
                </a:solidFill>
                <a:latin typeface="Arial"/>
                <a:cs typeface="Arial"/>
              </a:rPr>
              <a:t>sufferers</a:t>
            </a:r>
            <a:r>
              <a:rPr sz="1200" spc="-15" dirty="0">
                <a:solidFill>
                  <a:srgbClr val="3D85C6"/>
                </a:solidFill>
                <a:latin typeface="Arial"/>
                <a:cs typeface="Arial"/>
              </a:rPr>
              <a:t> </a:t>
            </a:r>
            <a:r>
              <a:rPr sz="1200" dirty="0">
                <a:solidFill>
                  <a:srgbClr val="3D85C6"/>
                </a:solidFill>
                <a:latin typeface="Arial"/>
                <a:cs typeface="Arial"/>
              </a:rPr>
              <a:t>are</a:t>
            </a:r>
            <a:r>
              <a:rPr sz="1200" spc="-25" dirty="0">
                <a:solidFill>
                  <a:srgbClr val="3D85C6"/>
                </a:solidFill>
                <a:latin typeface="Arial"/>
                <a:cs typeface="Arial"/>
              </a:rPr>
              <a:t> </a:t>
            </a:r>
            <a:r>
              <a:rPr sz="1200" dirty="0">
                <a:solidFill>
                  <a:srgbClr val="3D85C6"/>
                </a:solidFill>
                <a:latin typeface="Arial"/>
                <a:cs typeface="Arial"/>
              </a:rPr>
              <a:t>from</a:t>
            </a:r>
            <a:r>
              <a:rPr sz="1200" spc="-20" dirty="0">
                <a:solidFill>
                  <a:srgbClr val="3D85C6"/>
                </a:solidFill>
                <a:latin typeface="Arial"/>
                <a:cs typeface="Arial"/>
              </a:rPr>
              <a:t> </a:t>
            </a:r>
            <a:r>
              <a:rPr sz="1200" dirty="0">
                <a:solidFill>
                  <a:srgbClr val="3D85C6"/>
                </a:solidFill>
                <a:latin typeface="Arial"/>
                <a:cs typeface="Arial"/>
              </a:rPr>
              <a:t>the</a:t>
            </a:r>
            <a:r>
              <a:rPr sz="1200" spc="-20" dirty="0">
                <a:solidFill>
                  <a:srgbClr val="3D85C6"/>
                </a:solidFill>
                <a:latin typeface="Arial"/>
                <a:cs typeface="Arial"/>
              </a:rPr>
              <a:t> </a:t>
            </a:r>
            <a:r>
              <a:rPr sz="1200" dirty="0">
                <a:solidFill>
                  <a:srgbClr val="3D85C6"/>
                </a:solidFill>
                <a:latin typeface="Arial"/>
                <a:cs typeface="Arial"/>
              </a:rPr>
              <a:t>third</a:t>
            </a:r>
            <a:r>
              <a:rPr sz="1200" spc="-25" dirty="0">
                <a:solidFill>
                  <a:srgbClr val="3D85C6"/>
                </a:solidFill>
                <a:latin typeface="Arial"/>
                <a:cs typeface="Arial"/>
              </a:rPr>
              <a:t> </a:t>
            </a:r>
            <a:r>
              <a:rPr sz="1200" dirty="0">
                <a:solidFill>
                  <a:srgbClr val="3D85C6"/>
                </a:solidFill>
                <a:latin typeface="Arial"/>
                <a:cs typeface="Arial"/>
              </a:rPr>
              <a:t>world</a:t>
            </a:r>
            <a:r>
              <a:rPr sz="1200" spc="-25" dirty="0">
                <a:solidFill>
                  <a:srgbClr val="3D85C6"/>
                </a:solidFill>
                <a:latin typeface="Arial"/>
                <a:cs typeface="Arial"/>
              </a:rPr>
              <a:t> </a:t>
            </a:r>
            <a:r>
              <a:rPr sz="1200" dirty="0">
                <a:solidFill>
                  <a:srgbClr val="3D85C6"/>
                </a:solidFill>
                <a:latin typeface="Arial"/>
                <a:cs typeface="Arial"/>
              </a:rPr>
              <a:t>such</a:t>
            </a:r>
            <a:r>
              <a:rPr sz="1200" spc="-20" dirty="0">
                <a:solidFill>
                  <a:srgbClr val="3D85C6"/>
                </a:solidFill>
                <a:latin typeface="Arial"/>
                <a:cs typeface="Arial"/>
              </a:rPr>
              <a:t> </a:t>
            </a:r>
            <a:r>
              <a:rPr sz="1200" dirty="0">
                <a:solidFill>
                  <a:srgbClr val="3D85C6"/>
                </a:solidFill>
                <a:latin typeface="Arial"/>
                <a:cs typeface="Arial"/>
              </a:rPr>
              <a:t>as</a:t>
            </a:r>
            <a:r>
              <a:rPr sz="1200" spc="-20" dirty="0">
                <a:solidFill>
                  <a:srgbClr val="3D85C6"/>
                </a:solidFill>
                <a:latin typeface="Arial"/>
                <a:cs typeface="Arial"/>
              </a:rPr>
              <a:t> </a:t>
            </a:r>
            <a:r>
              <a:rPr sz="1200" dirty="0">
                <a:solidFill>
                  <a:srgbClr val="3D85C6"/>
                </a:solidFill>
                <a:latin typeface="Arial"/>
                <a:cs typeface="Arial"/>
              </a:rPr>
              <a:t>those</a:t>
            </a:r>
            <a:r>
              <a:rPr sz="1200" spc="-25" dirty="0">
                <a:solidFill>
                  <a:srgbClr val="3D85C6"/>
                </a:solidFill>
                <a:latin typeface="Arial"/>
                <a:cs typeface="Arial"/>
              </a:rPr>
              <a:t> </a:t>
            </a:r>
            <a:r>
              <a:rPr sz="1200" dirty="0">
                <a:solidFill>
                  <a:srgbClr val="3D85C6"/>
                </a:solidFill>
                <a:latin typeface="Arial"/>
                <a:cs typeface="Arial"/>
              </a:rPr>
              <a:t>from</a:t>
            </a:r>
            <a:r>
              <a:rPr sz="1200" spc="-15" dirty="0">
                <a:solidFill>
                  <a:srgbClr val="3D85C6"/>
                </a:solidFill>
                <a:latin typeface="Arial"/>
                <a:cs typeface="Arial"/>
              </a:rPr>
              <a:t> </a:t>
            </a:r>
            <a:r>
              <a:rPr sz="1200" dirty="0">
                <a:solidFill>
                  <a:srgbClr val="3D85C6"/>
                </a:solidFill>
                <a:latin typeface="Arial"/>
                <a:cs typeface="Arial"/>
              </a:rPr>
              <a:t>the</a:t>
            </a:r>
            <a:r>
              <a:rPr sz="1200" spc="-25" dirty="0">
                <a:solidFill>
                  <a:srgbClr val="3D85C6"/>
                </a:solidFill>
                <a:latin typeface="Arial"/>
                <a:cs typeface="Arial"/>
              </a:rPr>
              <a:t> </a:t>
            </a:r>
            <a:r>
              <a:rPr sz="1200" dirty="0">
                <a:solidFill>
                  <a:srgbClr val="3D85C6"/>
                </a:solidFill>
                <a:latin typeface="Arial"/>
                <a:cs typeface="Arial"/>
              </a:rPr>
              <a:t>African</a:t>
            </a:r>
            <a:r>
              <a:rPr sz="1200" spc="-20" dirty="0">
                <a:solidFill>
                  <a:srgbClr val="3D85C6"/>
                </a:solidFill>
                <a:latin typeface="Arial"/>
                <a:cs typeface="Arial"/>
              </a:rPr>
              <a:t> </a:t>
            </a:r>
            <a:r>
              <a:rPr sz="1200" spc="-10" dirty="0">
                <a:solidFill>
                  <a:srgbClr val="3D85C6"/>
                </a:solidFill>
                <a:latin typeface="Arial"/>
                <a:cs typeface="Arial"/>
              </a:rPr>
              <a:t>continent.</a:t>
            </a:r>
            <a:endParaRPr sz="1200" dirty="0">
              <a:latin typeface="Arial"/>
              <a:cs typeface="Arial"/>
            </a:endParaRPr>
          </a:p>
          <a:p>
            <a:pPr lvl="1">
              <a:lnSpc>
                <a:spcPct val="100000"/>
              </a:lnSpc>
              <a:spcBef>
                <a:spcPts val="565"/>
              </a:spcBef>
              <a:buClr>
                <a:srgbClr val="3D85C6"/>
              </a:buClr>
            </a:pPr>
            <a:endParaRPr sz="12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110743" rIns="0" bIns="0" rtlCol="0">
            <a:spAutoFit/>
          </a:bodyPr>
          <a:lstStyle/>
          <a:p>
            <a:pPr marL="875030">
              <a:lnSpc>
                <a:spcPct val="100000"/>
              </a:lnSpc>
              <a:spcBef>
                <a:spcPts val="100"/>
              </a:spcBef>
            </a:pPr>
            <a:r>
              <a:rPr sz="2500" dirty="0">
                <a:solidFill>
                  <a:srgbClr val="0B5394"/>
                </a:solidFill>
              </a:rPr>
              <a:t>Ethical</a:t>
            </a:r>
            <a:r>
              <a:rPr sz="2500" spc="-15" dirty="0">
                <a:solidFill>
                  <a:srgbClr val="0B5394"/>
                </a:solidFill>
              </a:rPr>
              <a:t> </a:t>
            </a:r>
            <a:r>
              <a:rPr sz="2500" dirty="0">
                <a:solidFill>
                  <a:srgbClr val="0B5394"/>
                </a:solidFill>
              </a:rPr>
              <a:t>Issues</a:t>
            </a:r>
            <a:r>
              <a:rPr sz="2500" spc="-20" dirty="0">
                <a:solidFill>
                  <a:srgbClr val="0B5394"/>
                </a:solidFill>
              </a:rPr>
              <a:t> </a:t>
            </a:r>
            <a:r>
              <a:rPr sz="2500" dirty="0">
                <a:solidFill>
                  <a:srgbClr val="0B5394"/>
                </a:solidFill>
              </a:rPr>
              <a:t>In</a:t>
            </a:r>
            <a:r>
              <a:rPr sz="2500" spc="-20" dirty="0">
                <a:solidFill>
                  <a:srgbClr val="0B5394"/>
                </a:solidFill>
              </a:rPr>
              <a:t> </a:t>
            </a:r>
            <a:r>
              <a:rPr sz="2500" dirty="0">
                <a:solidFill>
                  <a:srgbClr val="0B5394"/>
                </a:solidFill>
              </a:rPr>
              <a:t>Research</a:t>
            </a:r>
            <a:r>
              <a:rPr sz="2500" spc="-25" dirty="0">
                <a:solidFill>
                  <a:srgbClr val="0B5394"/>
                </a:solidFill>
              </a:rPr>
              <a:t> </a:t>
            </a:r>
            <a:r>
              <a:rPr sz="2500" dirty="0">
                <a:solidFill>
                  <a:srgbClr val="0B5394"/>
                </a:solidFill>
              </a:rPr>
              <a:t>And</a:t>
            </a:r>
            <a:r>
              <a:rPr sz="2500" spc="-20" dirty="0">
                <a:solidFill>
                  <a:srgbClr val="0B5394"/>
                </a:solidFill>
              </a:rPr>
              <a:t> </a:t>
            </a:r>
            <a:r>
              <a:rPr sz="2500" dirty="0">
                <a:solidFill>
                  <a:srgbClr val="0B5394"/>
                </a:solidFill>
              </a:rPr>
              <a:t>Clinical</a:t>
            </a:r>
            <a:r>
              <a:rPr sz="2500" spc="-10" dirty="0">
                <a:solidFill>
                  <a:srgbClr val="0B5394"/>
                </a:solidFill>
              </a:rPr>
              <a:t> Trials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9003" rIns="0" bIns="0" rtlCol="0">
            <a:spAutoFit/>
          </a:bodyPr>
          <a:lstStyle/>
          <a:p>
            <a:pPr marL="1336040">
              <a:lnSpc>
                <a:spcPct val="100000"/>
              </a:lnSpc>
              <a:spcBef>
                <a:spcPts val="100"/>
              </a:spcBef>
            </a:pPr>
            <a:r>
              <a:rPr sz="3200" dirty="0">
                <a:solidFill>
                  <a:srgbClr val="0B5394"/>
                </a:solidFill>
              </a:rPr>
              <a:t>Clinical</a:t>
            </a:r>
            <a:r>
              <a:rPr sz="3200" spc="-30" dirty="0">
                <a:solidFill>
                  <a:srgbClr val="0B5394"/>
                </a:solidFill>
              </a:rPr>
              <a:t> </a:t>
            </a:r>
            <a:r>
              <a:rPr sz="3200" dirty="0">
                <a:solidFill>
                  <a:srgbClr val="0B5394"/>
                </a:solidFill>
              </a:rPr>
              <a:t>Trials</a:t>
            </a:r>
            <a:r>
              <a:rPr sz="3200" spc="-30" dirty="0">
                <a:solidFill>
                  <a:srgbClr val="0B5394"/>
                </a:solidFill>
              </a:rPr>
              <a:t> </a:t>
            </a:r>
            <a:r>
              <a:rPr sz="3200" dirty="0">
                <a:solidFill>
                  <a:srgbClr val="0B5394"/>
                </a:solidFill>
              </a:rPr>
              <a:t>For</a:t>
            </a:r>
            <a:r>
              <a:rPr sz="3200" spc="-25" dirty="0">
                <a:solidFill>
                  <a:srgbClr val="0B5394"/>
                </a:solidFill>
              </a:rPr>
              <a:t> </a:t>
            </a:r>
            <a:r>
              <a:rPr sz="3200" dirty="0">
                <a:solidFill>
                  <a:srgbClr val="0B5394"/>
                </a:solidFill>
              </a:rPr>
              <a:t>New</a:t>
            </a:r>
            <a:r>
              <a:rPr sz="3200" spc="-25" dirty="0">
                <a:solidFill>
                  <a:srgbClr val="0B5394"/>
                </a:solidFill>
              </a:rPr>
              <a:t> </a:t>
            </a:r>
            <a:r>
              <a:rPr sz="3200" spc="-10" dirty="0">
                <a:solidFill>
                  <a:srgbClr val="0B5394"/>
                </a:solidFill>
              </a:rPr>
              <a:t>Drugs</a:t>
            </a:r>
            <a:endParaRPr sz="3200"/>
          </a:p>
        </p:txBody>
      </p:sp>
      <p:sp>
        <p:nvSpPr>
          <p:cNvPr id="3" name="object 3"/>
          <p:cNvSpPr txBox="1"/>
          <p:nvPr/>
        </p:nvSpPr>
        <p:spPr>
          <a:xfrm>
            <a:off x="537215" y="1199388"/>
            <a:ext cx="7872730" cy="3113405"/>
          </a:xfrm>
          <a:prstGeom prst="rect">
            <a:avLst/>
          </a:prstGeom>
        </p:spPr>
        <p:txBody>
          <a:bodyPr vert="horz" wrap="square" lIns="0" tIns="12700" rIns="0" bIns="0" rtlCol="0">
            <a:spAutoFit/>
          </a:bodyPr>
          <a:lstStyle/>
          <a:p>
            <a:pPr marL="361950" marR="152400" indent="-349250">
              <a:lnSpc>
                <a:spcPct val="148600"/>
              </a:lnSpc>
              <a:spcBef>
                <a:spcPts val="100"/>
              </a:spcBef>
              <a:buSzPct val="135714"/>
              <a:buChar char="•"/>
              <a:tabLst>
                <a:tab pos="361950" algn="l"/>
              </a:tabLst>
            </a:pPr>
            <a:r>
              <a:rPr sz="1400" dirty="0">
                <a:latin typeface="Arial"/>
                <a:cs typeface="Arial"/>
              </a:rPr>
              <a:t>In</a:t>
            </a:r>
            <a:r>
              <a:rPr sz="1400" spc="-25"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study</a:t>
            </a:r>
            <a:r>
              <a:rPr sz="1400" spc="-25" dirty="0">
                <a:latin typeface="Arial"/>
                <a:cs typeface="Arial"/>
              </a:rPr>
              <a:t> </a:t>
            </a:r>
            <a:r>
              <a:rPr sz="1400" dirty="0">
                <a:latin typeface="Arial"/>
                <a:cs typeface="Arial"/>
              </a:rPr>
              <a:t>of</a:t>
            </a:r>
            <a:r>
              <a:rPr sz="1400" spc="-20" dirty="0">
                <a:latin typeface="Arial"/>
                <a:cs typeface="Arial"/>
              </a:rPr>
              <a:t> </a:t>
            </a:r>
            <a:r>
              <a:rPr sz="1400" dirty="0">
                <a:latin typeface="Arial"/>
                <a:cs typeface="Arial"/>
              </a:rPr>
              <a:t>a</a:t>
            </a:r>
            <a:r>
              <a:rPr sz="1400" spc="-25" dirty="0">
                <a:latin typeface="Arial"/>
                <a:cs typeface="Arial"/>
              </a:rPr>
              <a:t> </a:t>
            </a:r>
            <a:r>
              <a:rPr sz="1400" dirty="0">
                <a:latin typeface="Arial"/>
                <a:cs typeface="Arial"/>
              </a:rPr>
              <a:t>new</a:t>
            </a:r>
            <a:r>
              <a:rPr sz="1400" spc="-20" dirty="0">
                <a:latin typeface="Arial"/>
                <a:cs typeface="Arial"/>
              </a:rPr>
              <a:t> </a:t>
            </a:r>
            <a:r>
              <a:rPr sz="1400" dirty="0">
                <a:latin typeface="Arial"/>
                <a:cs typeface="Arial"/>
              </a:rPr>
              <a:t>chemical</a:t>
            </a:r>
            <a:r>
              <a:rPr sz="1400" spc="-15" dirty="0">
                <a:latin typeface="Arial"/>
                <a:cs typeface="Arial"/>
              </a:rPr>
              <a:t> </a:t>
            </a:r>
            <a:r>
              <a:rPr sz="1400" dirty="0">
                <a:latin typeface="Arial"/>
                <a:cs typeface="Arial"/>
              </a:rPr>
              <a:t>entity</a:t>
            </a:r>
            <a:r>
              <a:rPr sz="1400" spc="-25" dirty="0">
                <a:latin typeface="Arial"/>
                <a:cs typeface="Arial"/>
              </a:rPr>
              <a:t> </a:t>
            </a:r>
            <a:r>
              <a:rPr sz="1400" dirty="0">
                <a:latin typeface="Arial"/>
                <a:cs typeface="Arial"/>
              </a:rPr>
              <a:t>for</a:t>
            </a:r>
            <a:r>
              <a:rPr sz="1400" spc="-3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purpose</a:t>
            </a:r>
            <a:r>
              <a:rPr sz="1400" spc="-20" dirty="0">
                <a:latin typeface="Arial"/>
                <a:cs typeface="Arial"/>
              </a:rPr>
              <a:t> </a:t>
            </a:r>
            <a:r>
              <a:rPr sz="1400" dirty="0">
                <a:latin typeface="Arial"/>
                <a:cs typeface="Arial"/>
              </a:rPr>
              <a:t>of</a:t>
            </a:r>
            <a:r>
              <a:rPr sz="1400" spc="-25" dirty="0">
                <a:latin typeface="Arial"/>
                <a:cs typeface="Arial"/>
              </a:rPr>
              <a:t> </a:t>
            </a:r>
            <a:r>
              <a:rPr sz="1400" dirty="0">
                <a:latin typeface="Arial"/>
                <a:cs typeface="Arial"/>
              </a:rPr>
              <a:t>developing</a:t>
            </a:r>
            <a:r>
              <a:rPr sz="1400" spc="-2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medicine,</a:t>
            </a:r>
            <a:r>
              <a:rPr sz="1400" spc="-25" dirty="0">
                <a:latin typeface="Arial"/>
                <a:cs typeface="Arial"/>
              </a:rPr>
              <a:t> </a:t>
            </a:r>
            <a:r>
              <a:rPr sz="1400" dirty="0">
                <a:solidFill>
                  <a:srgbClr val="C00000"/>
                </a:solidFill>
                <a:latin typeface="Arial"/>
                <a:cs typeface="Arial"/>
              </a:rPr>
              <a:t>clinical</a:t>
            </a:r>
            <a:r>
              <a:rPr sz="1400" spc="-20" dirty="0">
                <a:solidFill>
                  <a:srgbClr val="C00000"/>
                </a:solidFill>
                <a:latin typeface="Arial"/>
                <a:cs typeface="Arial"/>
              </a:rPr>
              <a:t> </a:t>
            </a:r>
            <a:r>
              <a:rPr sz="1400" dirty="0">
                <a:solidFill>
                  <a:srgbClr val="C00000"/>
                </a:solidFill>
                <a:latin typeface="Arial"/>
                <a:cs typeface="Arial"/>
              </a:rPr>
              <a:t>trials</a:t>
            </a:r>
            <a:r>
              <a:rPr sz="1400" spc="-20" dirty="0">
                <a:solidFill>
                  <a:srgbClr val="C00000"/>
                </a:solidFill>
                <a:latin typeface="Arial"/>
                <a:cs typeface="Arial"/>
              </a:rPr>
              <a:t> </a:t>
            </a:r>
            <a:r>
              <a:rPr sz="1400" spc="-25" dirty="0">
                <a:solidFill>
                  <a:srgbClr val="C00000"/>
                </a:solidFill>
                <a:latin typeface="Arial"/>
                <a:cs typeface="Arial"/>
              </a:rPr>
              <a:t>in </a:t>
            </a:r>
            <a:r>
              <a:rPr sz="1400" dirty="0">
                <a:solidFill>
                  <a:srgbClr val="C00000"/>
                </a:solidFill>
                <a:latin typeface="Arial"/>
                <a:cs typeface="Arial"/>
              </a:rPr>
              <a:t>humans</a:t>
            </a:r>
            <a:r>
              <a:rPr sz="1400" spc="-20" dirty="0">
                <a:solidFill>
                  <a:srgbClr val="C00000"/>
                </a:solidFill>
                <a:latin typeface="Arial"/>
                <a:cs typeface="Arial"/>
              </a:rPr>
              <a:t> </a:t>
            </a:r>
            <a:r>
              <a:rPr sz="1400" dirty="0">
                <a:latin typeface="Arial"/>
                <a:cs typeface="Arial"/>
              </a:rPr>
              <a:t>are</a:t>
            </a:r>
            <a:r>
              <a:rPr sz="1400" spc="-25" dirty="0">
                <a:latin typeface="Arial"/>
                <a:cs typeface="Arial"/>
              </a:rPr>
              <a:t> </a:t>
            </a:r>
            <a:r>
              <a:rPr sz="1400" dirty="0">
                <a:latin typeface="Arial"/>
                <a:cs typeface="Arial"/>
              </a:rPr>
              <a:t>among</a:t>
            </a:r>
            <a:r>
              <a:rPr sz="1400" spc="-25" dirty="0">
                <a:latin typeface="Arial"/>
                <a:cs typeface="Arial"/>
              </a:rPr>
              <a:t> </a:t>
            </a:r>
            <a:r>
              <a:rPr sz="1400" dirty="0">
                <a:latin typeface="Arial"/>
                <a:cs typeface="Arial"/>
              </a:rPr>
              <a:t>the</a:t>
            </a:r>
            <a:r>
              <a:rPr sz="1400" spc="-20" dirty="0">
                <a:latin typeface="Arial"/>
                <a:cs typeface="Arial"/>
              </a:rPr>
              <a:t> </a:t>
            </a:r>
            <a:r>
              <a:rPr sz="1400" dirty="0">
                <a:solidFill>
                  <a:srgbClr val="C00000"/>
                </a:solidFill>
                <a:latin typeface="Arial"/>
                <a:cs typeface="Arial"/>
              </a:rPr>
              <a:t>last</a:t>
            </a:r>
            <a:r>
              <a:rPr sz="1400" spc="-15" dirty="0">
                <a:solidFill>
                  <a:srgbClr val="C00000"/>
                </a:solidFill>
                <a:latin typeface="Arial"/>
                <a:cs typeface="Arial"/>
              </a:rPr>
              <a:t> </a:t>
            </a:r>
            <a:r>
              <a:rPr sz="1400" dirty="0">
                <a:solidFill>
                  <a:srgbClr val="C00000"/>
                </a:solidFill>
                <a:latin typeface="Arial"/>
                <a:cs typeface="Arial"/>
              </a:rPr>
              <a:t>steps</a:t>
            </a:r>
            <a:r>
              <a:rPr sz="1400" spc="-20" dirty="0">
                <a:solidFill>
                  <a:srgbClr val="C00000"/>
                </a:solidFill>
                <a:latin typeface="Arial"/>
                <a:cs typeface="Arial"/>
              </a:rPr>
              <a:t> </a:t>
            </a:r>
            <a:r>
              <a:rPr sz="1400" dirty="0">
                <a:latin typeface="Arial"/>
                <a:cs typeface="Arial"/>
              </a:rPr>
              <a:t>to</a:t>
            </a:r>
            <a:r>
              <a:rPr sz="1400" spc="-20" dirty="0">
                <a:latin typeface="Arial"/>
                <a:cs typeface="Arial"/>
              </a:rPr>
              <a:t> </a:t>
            </a:r>
            <a:r>
              <a:rPr sz="1400" dirty="0">
                <a:latin typeface="Arial"/>
                <a:cs typeface="Arial"/>
              </a:rPr>
              <a:t>be</a:t>
            </a:r>
            <a:r>
              <a:rPr sz="1400" spc="-20" dirty="0">
                <a:latin typeface="Arial"/>
                <a:cs typeface="Arial"/>
              </a:rPr>
              <a:t> </a:t>
            </a:r>
            <a:r>
              <a:rPr sz="1400" dirty="0">
                <a:latin typeface="Arial"/>
                <a:cs typeface="Arial"/>
              </a:rPr>
              <a:t>carried</a:t>
            </a:r>
            <a:r>
              <a:rPr sz="1400" spc="-20" dirty="0">
                <a:latin typeface="Arial"/>
                <a:cs typeface="Arial"/>
              </a:rPr>
              <a:t> out</a:t>
            </a:r>
            <a:r>
              <a:rPr sz="1400" spc="-20" dirty="0">
                <a:solidFill>
                  <a:srgbClr val="C00000"/>
                </a:solidFill>
                <a:latin typeface="Arial"/>
                <a:cs typeface="Arial"/>
              </a:rPr>
              <a:t>.</a:t>
            </a:r>
            <a:endParaRPr sz="1400">
              <a:latin typeface="Arial"/>
              <a:cs typeface="Arial"/>
            </a:endParaRPr>
          </a:p>
          <a:p>
            <a:pPr>
              <a:lnSpc>
                <a:spcPct val="100000"/>
              </a:lnSpc>
              <a:buFont typeface="Arial"/>
              <a:buChar char="•"/>
            </a:pPr>
            <a:endParaRPr sz="1400">
              <a:latin typeface="Arial"/>
              <a:cs typeface="Arial"/>
            </a:endParaRPr>
          </a:p>
          <a:p>
            <a:pPr>
              <a:lnSpc>
                <a:spcPct val="100000"/>
              </a:lnSpc>
              <a:spcBef>
                <a:spcPts val="175"/>
              </a:spcBef>
              <a:buFont typeface="Arial"/>
              <a:buChar char="•"/>
            </a:pPr>
            <a:endParaRPr sz="1400">
              <a:latin typeface="Arial"/>
              <a:cs typeface="Arial"/>
            </a:endParaRPr>
          </a:p>
          <a:p>
            <a:pPr marL="361950" marR="5080" indent="-349250">
              <a:lnSpc>
                <a:spcPct val="149300"/>
              </a:lnSpc>
              <a:buSzPct val="135714"/>
              <a:buChar char="•"/>
              <a:tabLst>
                <a:tab pos="361950" algn="l"/>
              </a:tabLst>
            </a:pPr>
            <a:r>
              <a:rPr sz="1400" dirty="0">
                <a:latin typeface="Arial"/>
                <a:cs typeface="Arial"/>
              </a:rPr>
              <a:t>They</a:t>
            </a:r>
            <a:r>
              <a:rPr sz="1400" spc="-30" dirty="0">
                <a:latin typeface="Arial"/>
                <a:cs typeface="Arial"/>
              </a:rPr>
              <a:t> </a:t>
            </a:r>
            <a:r>
              <a:rPr sz="1400" dirty="0">
                <a:latin typeface="Arial"/>
                <a:cs typeface="Arial"/>
              </a:rPr>
              <a:t>will</a:t>
            </a:r>
            <a:r>
              <a:rPr sz="1400" spc="-25" dirty="0">
                <a:latin typeface="Arial"/>
                <a:cs typeface="Arial"/>
              </a:rPr>
              <a:t> </a:t>
            </a:r>
            <a:r>
              <a:rPr sz="1400" dirty="0">
                <a:latin typeface="Arial"/>
                <a:cs typeface="Arial"/>
              </a:rPr>
              <a:t>only</a:t>
            </a:r>
            <a:r>
              <a:rPr sz="1400" spc="-25" dirty="0">
                <a:latin typeface="Arial"/>
                <a:cs typeface="Arial"/>
              </a:rPr>
              <a:t> </a:t>
            </a:r>
            <a:r>
              <a:rPr sz="1400" dirty="0">
                <a:latin typeface="Arial"/>
                <a:cs typeface="Arial"/>
              </a:rPr>
              <a:t>be</a:t>
            </a:r>
            <a:r>
              <a:rPr sz="1400" spc="-30" dirty="0">
                <a:latin typeface="Arial"/>
                <a:cs typeface="Arial"/>
              </a:rPr>
              <a:t> </a:t>
            </a:r>
            <a:r>
              <a:rPr sz="1400" dirty="0">
                <a:latin typeface="Arial"/>
                <a:cs typeface="Arial"/>
              </a:rPr>
              <a:t>started</a:t>
            </a:r>
            <a:r>
              <a:rPr sz="1400" spc="-25" dirty="0">
                <a:latin typeface="Arial"/>
                <a:cs typeface="Arial"/>
              </a:rPr>
              <a:t> </a:t>
            </a:r>
            <a:r>
              <a:rPr sz="1400" dirty="0">
                <a:latin typeface="Arial"/>
                <a:cs typeface="Arial"/>
              </a:rPr>
              <a:t>after</a:t>
            </a:r>
            <a:r>
              <a:rPr sz="1400" spc="-35"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chemical</a:t>
            </a:r>
            <a:r>
              <a:rPr sz="1400" spc="-20" dirty="0">
                <a:latin typeface="Arial"/>
                <a:cs typeface="Arial"/>
              </a:rPr>
              <a:t> </a:t>
            </a:r>
            <a:r>
              <a:rPr sz="1400" dirty="0">
                <a:latin typeface="Arial"/>
                <a:cs typeface="Arial"/>
              </a:rPr>
              <a:t>entity</a:t>
            </a:r>
            <a:r>
              <a:rPr sz="1400" spc="-30" dirty="0">
                <a:latin typeface="Arial"/>
                <a:cs typeface="Arial"/>
              </a:rPr>
              <a:t> </a:t>
            </a:r>
            <a:r>
              <a:rPr sz="1400" dirty="0">
                <a:latin typeface="Arial"/>
                <a:cs typeface="Arial"/>
              </a:rPr>
              <a:t>has</a:t>
            </a:r>
            <a:r>
              <a:rPr sz="1400" spc="-25" dirty="0">
                <a:latin typeface="Arial"/>
                <a:cs typeface="Arial"/>
              </a:rPr>
              <a:t> </a:t>
            </a:r>
            <a:r>
              <a:rPr sz="1400" dirty="0">
                <a:latin typeface="Arial"/>
                <a:cs typeface="Arial"/>
              </a:rPr>
              <a:t>gone</a:t>
            </a:r>
            <a:r>
              <a:rPr sz="1400" spc="-30" dirty="0">
                <a:latin typeface="Arial"/>
                <a:cs typeface="Arial"/>
              </a:rPr>
              <a:t> </a:t>
            </a:r>
            <a:r>
              <a:rPr sz="1400" dirty="0">
                <a:latin typeface="Arial"/>
                <a:cs typeface="Arial"/>
              </a:rPr>
              <a:t>through</a:t>
            </a:r>
            <a:r>
              <a:rPr sz="1400" spc="-30" dirty="0">
                <a:latin typeface="Arial"/>
                <a:cs typeface="Arial"/>
              </a:rPr>
              <a:t> </a:t>
            </a:r>
            <a:r>
              <a:rPr sz="1400" dirty="0">
                <a:latin typeface="Arial"/>
                <a:cs typeface="Arial"/>
              </a:rPr>
              <a:t>extensive</a:t>
            </a:r>
            <a:r>
              <a:rPr sz="1400" spc="-25" dirty="0">
                <a:latin typeface="Arial"/>
                <a:cs typeface="Arial"/>
              </a:rPr>
              <a:t> </a:t>
            </a:r>
            <a:r>
              <a:rPr sz="1400" dirty="0">
                <a:latin typeface="Arial"/>
                <a:cs typeface="Arial"/>
              </a:rPr>
              <a:t>preclinical</a:t>
            </a:r>
            <a:r>
              <a:rPr sz="1400" spc="-25" dirty="0">
                <a:latin typeface="Arial"/>
                <a:cs typeface="Arial"/>
              </a:rPr>
              <a:t> </a:t>
            </a:r>
            <a:r>
              <a:rPr sz="1400" spc="-10" dirty="0">
                <a:latin typeface="Arial"/>
                <a:cs typeface="Arial"/>
              </a:rPr>
              <a:t>studies </a:t>
            </a:r>
            <a:r>
              <a:rPr sz="1400" dirty="0">
                <a:latin typeface="Arial"/>
                <a:cs typeface="Arial"/>
              </a:rPr>
              <a:t>and</a:t>
            </a:r>
            <a:r>
              <a:rPr sz="1400" spc="-20" dirty="0">
                <a:latin typeface="Arial"/>
                <a:cs typeface="Arial"/>
              </a:rPr>
              <a:t> </a:t>
            </a:r>
            <a:r>
              <a:rPr sz="1400" dirty="0">
                <a:latin typeface="Arial"/>
                <a:cs typeface="Arial"/>
              </a:rPr>
              <a:t>found</a:t>
            </a:r>
            <a:r>
              <a:rPr sz="1400" spc="-20" dirty="0">
                <a:latin typeface="Arial"/>
                <a:cs typeface="Arial"/>
              </a:rPr>
              <a:t> </a:t>
            </a:r>
            <a:r>
              <a:rPr sz="1400" dirty="0">
                <a:latin typeface="Arial"/>
                <a:cs typeface="Arial"/>
              </a:rPr>
              <a:t>to</a:t>
            </a:r>
            <a:r>
              <a:rPr sz="1400" spc="-15" dirty="0">
                <a:latin typeface="Arial"/>
                <a:cs typeface="Arial"/>
              </a:rPr>
              <a:t> </a:t>
            </a:r>
            <a:r>
              <a:rPr sz="1400" dirty="0">
                <a:latin typeface="Arial"/>
                <a:cs typeface="Arial"/>
              </a:rPr>
              <a:t>be</a:t>
            </a:r>
            <a:r>
              <a:rPr sz="1400" spc="-20" dirty="0">
                <a:latin typeface="Arial"/>
                <a:cs typeface="Arial"/>
              </a:rPr>
              <a:t> </a:t>
            </a:r>
            <a:r>
              <a:rPr sz="1400" dirty="0">
                <a:latin typeface="Arial"/>
                <a:cs typeface="Arial"/>
              </a:rPr>
              <a:t>fit</a:t>
            </a:r>
            <a:r>
              <a:rPr sz="1400" spc="-15"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proper</a:t>
            </a:r>
            <a:r>
              <a:rPr sz="1400" spc="-20" dirty="0">
                <a:latin typeface="Arial"/>
                <a:cs typeface="Arial"/>
              </a:rPr>
              <a:t> </a:t>
            </a:r>
            <a:r>
              <a:rPr sz="1400" dirty="0">
                <a:latin typeface="Arial"/>
                <a:cs typeface="Arial"/>
              </a:rPr>
              <a:t>for</a:t>
            </a:r>
            <a:r>
              <a:rPr sz="1400" spc="-25" dirty="0">
                <a:latin typeface="Arial"/>
                <a:cs typeface="Arial"/>
              </a:rPr>
              <a:t> </a:t>
            </a:r>
            <a:r>
              <a:rPr sz="1400" dirty="0">
                <a:latin typeface="Arial"/>
                <a:cs typeface="Arial"/>
              </a:rPr>
              <a:t>human</a:t>
            </a:r>
            <a:r>
              <a:rPr sz="1400" spc="-20" dirty="0">
                <a:latin typeface="Arial"/>
                <a:cs typeface="Arial"/>
              </a:rPr>
              <a:t> </a:t>
            </a:r>
            <a:r>
              <a:rPr sz="1400" dirty="0">
                <a:latin typeface="Arial"/>
                <a:cs typeface="Arial"/>
              </a:rPr>
              <a:t>use</a:t>
            </a:r>
            <a:r>
              <a:rPr sz="1400" spc="-15"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a</a:t>
            </a:r>
            <a:r>
              <a:rPr sz="1400" spc="-15" dirty="0">
                <a:latin typeface="Arial"/>
                <a:cs typeface="Arial"/>
              </a:rPr>
              <a:t> </a:t>
            </a:r>
            <a:r>
              <a:rPr sz="1400" dirty="0">
                <a:latin typeface="Arial"/>
                <a:cs typeface="Arial"/>
              </a:rPr>
              <a:t>dosage</a:t>
            </a:r>
            <a:r>
              <a:rPr sz="1400" spc="-20" dirty="0">
                <a:latin typeface="Arial"/>
                <a:cs typeface="Arial"/>
              </a:rPr>
              <a:t> </a:t>
            </a:r>
            <a:r>
              <a:rPr sz="1400" dirty="0">
                <a:latin typeface="Arial"/>
                <a:cs typeface="Arial"/>
              </a:rPr>
              <a:t>form</a:t>
            </a:r>
            <a:r>
              <a:rPr sz="1400" spc="-20" dirty="0">
                <a:latin typeface="Arial"/>
                <a:cs typeface="Arial"/>
              </a:rPr>
              <a:t> </a:t>
            </a:r>
            <a:r>
              <a:rPr sz="1400" dirty="0">
                <a:latin typeface="Arial"/>
                <a:cs typeface="Arial"/>
              </a:rPr>
              <a:t>for</a:t>
            </a:r>
            <a:r>
              <a:rPr sz="1400" spc="-25" dirty="0">
                <a:latin typeface="Arial"/>
                <a:cs typeface="Arial"/>
              </a:rPr>
              <a:t> </a:t>
            </a:r>
            <a:r>
              <a:rPr sz="1400" dirty="0">
                <a:latin typeface="Arial"/>
                <a:cs typeface="Arial"/>
              </a:rPr>
              <a:t>humans</a:t>
            </a:r>
            <a:r>
              <a:rPr sz="1400" spc="-20" dirty="0">
                <a:latin typeface="Arial"/>
                <a:cs typeface="Arial"/>
              </a:rPr>
              <a:t> </a:t>
            </a:r>
            <a:r>
              <a:rPr sz="1400" dirty="0">
                <a:latin typeface="Arial"/>
                <a:cs typeface="Arial"/>
              </a:rPr>
              <a:t>has</a:t>
            </a:r>
            <a:r>
              <a:rPr sz="1400" spc="-15" dirty="0">
                <a:latin typeface="Arial"/>
                <a:cs typeface="Arial"/>
              </a:rPr>
              <a:t> </a:t>
            </a:r>
            <a:r>
              <a:rPr sz="1400" spc="-20" dirty="0">
                <a:latin typeface="Arial"/>
                <a:cs typeface="Arial"/>
              </a:rPr>
              <a:t>been </a:t>
            </a:r>
            <a:r>
              <a:rPr sz="1400" spc="-10" dirty="0">
                <a:latin typeface="Arial"/>
                <a:cs typeface="Arial"/>
              </a:rPr>
              <a:t>developed.</a:t>
            </a:r>
            <a:endParaRPr sz="1400">
              <a:latin typeface="Arial"/>
              <a:cs typeface="Arial"/>
            </a:endParaRPr>
          </a:p>
          <a:p>
            <a:pPr>
              <a:lnSpc>
                <a:spcPct val="100000"/>
              </a:lnSpc>
              <a:spcBef>
                <a:spcPts val="1555"/>
              </a:spcBef>
              <a:buFont typeface="Arial"/>
              <a:buChar char="•"/>
            </a:pPr>
            <a:endParaRPr sz="1400">
              <a:latin typeface="Arial"/>
              <a:cs typeface="Arial"/>
            </a:endParaRPr>
          </a:p>
          <a:p>
            <a:pPr marL="361950" marR="485775" indent="-349250">
              <a:lnSpc>
                <a:spcPct val="155700"/>
              </a:lnSpc>
              <a:buSzPct val="135714"/>
              <a:buChar char="•"/>
              <a:tabLst>
                <a:tab pos="361950" algn="l"/>
              </a:tabLst>
            </a:pPr>
            <a:r>
              <a:rPr sz="1400" dirty="0">
                <a:latin typeface="Arial"/>
                <a:cs typeface="Arial"/>
              </a:rPr>
              <a:t>Clinical</a:t>
            </a:r>
            <a:r>
              <a:rPr sz="1400" spc="-20" dirty="0">
                <a:latin typeface="Arial"/>
                <a:cs typeface="Arial"/>
              </a:rPr>
              <a:t> </a:t>
            </a:r>
            <a:r>
              <a:rPr sz="1400" dirty="0">
                <a:latin typeface="Arial"/>
                <a:cs typeface="Arial"/>
              </a:rPr>
              <a:t>trials</a:t>
            </a:r>
            <a:r>
              <a:rPr sz="1400" spc="-25" dirty="0">
                <a:latin typeface="Arial"/>
                <a:cs typeface="Arial"/>
              </a:rPr>
              <a:t> </a:t>
            </a:r>
            <a:r>
              <a:rPr sz="1400" dirty="0">
                <a:latin typeface="Arial"/>
                <a:cs typeface="Arial"/>
              </a:rPr>
              <a:t>enable</a:t>
            </a:r>
            <a:r>
              <a:rPr sz="1400" spc="-25" dirty="0">
                <a:latin typeface="Arial"/>
                <a:cs typeface="Arial"/>
              </a:rPr>
              <a:t> </a:t>
            </a:r>
            <a:r>
              <a:rPr sz="1400" dirty="0">
                <a:latin typeface="Arial"/>
                <a:cs typeface="Arial"/>
              </a:rPr>
              <a:t>us</a:t>
            </a:r>
            <a:r>
              <a:rPr sz="1400" spc="-20" dirty="0">
                <a:latin typeface="Arial"/>
                <a:cs typeface="Arial"/>
              </a:rPr>
              <a:t> </a:t>
            </a:r>
            <a:r>
              <a:rPr sz="1400" dirty="0">
                <a:latin typeface="Arial"/>
                <a:cs typeface="Arial"/>
              </a:rPr>
              <a:t>to</a:t>
            </a:r>
            <a:r>
              <a:rPr sz="1400" spc="-25" dirty="0">
                <a:latin typeface="Arial"/>
                <a:cs typeface="Arial"/>
              </a:rPr>
              <a:t> </a:t>
            </a:r>
            <a:r>
              <a:rPr sz="1400" dirty="0">
                <a:latin typeface="Arial"/>
                <a:cs typeface="Arial"/>
              </a:rPr>
              <a:t>evaluate</a:t>
            </a:r>
            <a:r>
              <a:rPr sz="1400" spc="-25" dirty="0">
                <a:latin typeface="Arial"/>
                <a:cs typeface="Arial"/>
              </a:rPr>
              <a:t> </a:t>
            </a:r>
            <a:r>
              <a:rPr sz="1400" dirty="0">
                <a:latin typeface="Arial"/>
                <a:cs typeface="Arial"/>
              </a:rPr>
              <a:t>and</a:t>
            </a:r>
            <a:r>
              <a:rPr sz="1400" spc="-25" dirty="0">
                <a:latin typeface="Arial"/>
                <a:cs typeface="Arial"/>
              </a:rPr>
              <a:t> </a:t>
            </a:r>
            <a:r>
              <a:rPr sz="1400" dirty="0">
                <a:latin typeface="Arial"/>
                <a:cs typeface="Arial"/>
              </a:rPr>
              <a:t>assess</a:t>
            </a:r>
            <a:r>
              <a:rPr sz="1400" spc="-20" dirty="0">
                <a:latin typeface="Arial"/>
                <a:cs typeface="Arial"/>
              </a:rPr>
              <a:t> </a:t>
            </a:r>
            <a:r>
              <a:rPr sz="1400" dirty="0">
                <a:latin typeface="Arial"/>
                <a:cs typeface="Arial"/>
              </a:rPr>
              <a:t>the</a:t>
            </a:r>
            <a:r>
              <a:rPr sz="1400" spc="-30" dirty="0">
                <a:latin typeface="Arial"/>
                <a:cs typeface="Arial"/>
              </a:rPr>
              <a:t> </a:t>
            </a:r>
            <a:r>
              <a:rPr sz="1400" dirty="0">
                <a:solidFill>
                  <a:srgbClr val="C00000"/>
                </a:solidFill>
                <a:latin typeface="Arial"/>
                <a:cs typeface="Arial"/>
              </a:rPr>
              <a:t>effectiveness</a:t>
            </a:r>
            <a:r>
              <a:rPr sz="1400" spc="-25" dirty="0">
                <a:solidFill>
                  <a:srgbClr val="C00000"/>
                </a:solidFill>
                <a:latin typeface="Arial"/>
                <a:cs typeface="Arial"/>
              </a:rPr>
              <a:t> </a:t>
            </a:r>
            <a:r>
              <a:rPr sz="1400" dirty="0">
                <a:latin typeface="Arial"/>
                <a:cs typeface="Arial"/>
              </a:rPr>
              <a:t>of</a:t>
            </a:r>
            <a:r>
              <a:rPr sz="1400" spc="-20" dirty="0">
                <a:latin typeface="Arial"/>
                <a:cs typeface="Arial"/>
              </a:rPr>
              <a:t> </a:t>
            </a:r>
            <a:r>
              <a:rPr sz="1400" dirty="0">
                <a:latin typeface="Arial"/>
                <a:cs typeface="Arial"/>
              </a:rPr>
              <a:t>a</a:t>
            </a:r>
            <a:r>
              <a:rPr sz="1400" spc="-25" dirty="0">
                <a:latin typeface="Arial"/>
                <a:cs typeface="Arial"/>
              </a:rPr>
              <a:t> </a:t>
            </a:r>
            <a:r>
              <a:rPr sz="1400" dirty="0">
                <a:latin typeface="Arial"/>
                <a:cs typeface="Arial"/>
              </a:rPr>
              <a:t>new</a:t>
            </a:r>
            <a:r>
              <a:rPr sz="1400" spc="-20" dirty="0">
                <a:latin typeface="Arial"/>
                <a:cs typeface="Arial"/>
              </a:rPr>
              <a:t> </a:t>
            </a:r>
            <a:r>
              <a:rPr sz="1400" dirty="0">
                <a:latin typeface="Arial"/>
                <a:cs typeface="Arial"/>
              </a:rPr>
              <a:t>medicine</a:t>
            </a:r>
            <a:r>
              <a:rPr sz="1400" spc="-25" dirty="0">
                <a:latin typeface="Arial"/>
                <a:cs typeface="Arial"/>
              </a:rPr>
              <a:t> </a:t>
            </a:r>
            <a:r>
              <a:rPr sz="1400" dirty="0">
                <a:latin typeface="Arial"/>
                <a:cs typeface="Arial"/>
              </a:rPr>
              <a:t>in</a:t>
            </a:r>
            <a:r>
              <a:rPr sz="1400" spc="-20" dirty="0">
                <a:latin typeface="Arial"/>
                <a:cs typeface="Arial"/>
              </a:rPr>
              <a:t> </a:t>
            </a:r>
            <a:r>
              <a:rPr sz="1400" spc="-25" dirty="0">
                <a:latin typeface="Arial"/>
                <a:cs typeface="Arial"/>
              </a:rPr>
              <a:t>the </a:t>
            </a:r>
            <a:r>
              <a:rPr sz="1400" dirty="0">
                <a:latin typeface="Arial"/>
                <a:cs typeface="Arial"/>
              </a:rPr>
              <a:t>treatment</a:t>
            </a:r>
            <a:r>
              <a:rPr sz="1400" spc="-30" dirty="0">
                <a:latin typeface="Arial"/>
                <a:cs typeface="Arial"/>
              </a:rPr>
              <a:t> </a:t>
            </a:r>
            <a:r>
              <a:rPr sz="1400" dirty="0">
                <a:latin typeface="Arial"/>
                <a:cs typeface="Arial"/>
              </a:rPr>
              <a:t>of</a:t>
            </a:r>
            <a:r>
              <a:rPr sz="1400" spc="-30" dirty="0">
                <a:latin typeface="Arial"/>
                <a:cs typeface="Arial"/>
              </a:rPr>
              <a:t> </a:t>
            </a:r>
            <a:r>
              <a:rPr sz="1400" dirty="0">
                <a:latin typeface="Arial"/>
                <a:cs typeface="Arial"/>
              </a:rPr>
              <a:t>a</a:t>
            </a:r>
            <a:r>
              <a:rPr sz="1400" spc="-25" dirty="0">
                <a:latin typeface="Arial"/>
                <a:cs typeface="Arial"/>
              </a:rPr>
              <a:t> </a:t>
            </a:r>
            <a:r>
              <a:rPr sz="1400" dirty="0">
                <a:latin typeface="Arial"/>
                <a:cs typeface="Arial"/>
              </a:rPr>
              <a:t>particular</a:t>
            </a:r>
            <a:r>
              <a:rPr sz="1400" spc="-35" dirty="0">
                <a:latin typeface="Arial"/>
                <a:cs typeface="Arial"/>
              </a:rPr>
              <a:t> </a:t>
            </a:r>
            <a:r>
              <a:rPr sz="1400" dirty="0">
                <a:latin typeface="Arial"/>
                <a:cs typeface="Arial"/>
              </a:rPr>
              <a:t>condition</a:t>
            </a:r>
            <a:r>
              <a:rPr sz="1400" spc="-25" dirty="0">
                <a:latin typeface="Arial"/>
                <a:cs typeface="Arial"/>
              </a:rPr>
              <a:t> </a:t>
            </a:r>
            <a:r>
              <a:rPr sz="1400" dirty="0">
                <a:latin typeface="Arial"/>
                <a:cs typeface="Arial"/>
              </a:rPr>
              <a:t>and</a:t>
            </a:r>
            <a:r>
              <a:rPr sz="1400" spc="-30" dirty="0">
                <a:latin typeface="Arial"/>
                <a:cs typeface="Arial"/>
              </a:rPr>
              <a:t> </a:t>
            </a:r>
            <a:r>
              <a:rPr sz="1400" dirty="0">
                <a:latin typeface="Arial"/>
                <a:cs typeface="Arial"/>
              </a:rPr>
              <a:t>also</a:t>
            </a:r>
            <a:r>
              <a:rPr sz="1400" spc="-25" dirty="0">
                <a:latin typeface="Arial"/>
                <a:cs typeface="Arial"/>
              </a:rPr>
              <a:t> </a:t>
            </a:r>
            <a:r>
              <a:rPr sz="1400" dirty="0">
                <a:latin typeface="Arial"/>
                <a:cs typeface="Arial"/>
              </a:rPr>
              <a:t>help</a:t>
            </a:r>
            <a:r>
              <a:rPr sz="1400" spc="-30" dirty="0">
                <a:latin typeface="Arial"/>
                <a:cs typeface="Arial"/>
              </a:rPr>
              <a:t> </a:t>
            </a:r>
            <a:r>
              <a:rPr sz="1400" dirty="0">
                <a:latin typeface="Arial"/>
                <a:cs typeface="Arial"/>
              </a:rPr>
              <a:t>to</a:t>
            </a:r>
            <a:r>
              <a:rPr sz="1400" spc="-30" dirty="0">
                <a:latin typeface="Arial"/>
                <a:cs typeface="Arial"/>
              </a:rPr>
              <a:t> </a:t>
            </a:r>
            <a:r>
              <a:rPr sz="1400" dirty="0">
                <a:latin typeface="Arial"/>
                <a:cs typeface="Arial"/>
              </a:rPr>
              <a:t>disclose</a:t>
            </a:r>
            <a:r>
              <a:rPr sz="1400" spc="-25" dirty="0">
                <a:latin typeface="Arial"/>
                <a:cs typeface="Arial"/>
              </a:rPr>
              <a:t> </a:t>
            </a:r>
            <a:r>
              <a:rPr sz="1400" dirty="0">
                <a:latin typeface="Arial"/>
                <a:cs typeface="Arial"/>
              </a:rPr>
              <a:t>possible</a:t>
            </a:r>
            <a:r>
              <a:rPr sz="1400" spc="-30" dirty="0">
                <a:latin typeface="Arial"/>
                <a:cs typeface="Arial"/>
              </a:rPr>
              <a:t> </a:t>
            </a:r>
            <a:r>
              <a:rPr sz="1400" dirty="0">
                <a:solidFill>
                  <a:srgbClr val="C00000"/>
                </a:solidFill>
                <a:latin typeface="Arial"/>
                <a:cs typeface="Arial"/>
              </a:rPr>
              <a:t>side</a:t>
            </a:r>
            <a:r>
              <a:rPr sz="1400" spc="-25" dirty="0">
                <a:solidFill>
                  <a:srgbClr val="C00000"/>
                </a:solidFill>
                <a:latin typeface="Arial"/>
                <a:cs typeface="Arial"/>
              </a:rPr>
              <a:t> </a:t>
            </a:r>
            <a:r>
              <a:rPr sz="1400" spc="-10" dirty="0">
                <a:solidFill>
                  <a:srgbClr val="C00000"/>
                </a:solidFill>
                <a:latin typeface="Arial"/>
                <a:cs typeface="Arial"/>
              </a:rPr>
              <a:t>effects</a:t>
            </a:r>
            <a:r>
              <a:rPr sz="1400" spc="-10" dirty="0">
                <a:latin typeface="Arial"/>
                <a:cs typeface="Arial"/>
              </a:rPr>
              <a:t>.</a:t>
            </a:r>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4619" rIns="0" bIns="0" rtlCol="0">
            <a:spAutoFit/>
          </a:bodyPr>
          <a:lstStyle/>
          <a:p>
            <a:pPr marL="1353820">
              <a:lnSpc>
                <a:spcPct val="100000"/>
              </a:lnSpc>
              <a:spcBef>
                <a:spcPts val="100"/>
              </a:spcBef>
            </a:pPr>
            <a:r>
              <a:rPr sz="3200" dirty="0">
                <a:solidFill>
                  <a:srgbClr val="0B5394"/>
                </a:solidFill>
              </a:rPr>
              <a:t>Clinical</a:t>
            </a:r>
            <a:r>
              <a:rPr sz="3200" spc="-30" dirty="0">
                <a:solidFill>
                  <a:srgbClr val="0B5394"/>
                </a:solidFill>
              </a:rPr>
              <a:t> </a:t>
            </a:r>
            <a:r>
              <a:rPr sz="3200" dirty="0">
                <a:solidFill>
                  <a:srgbClr val="0B5394"/>
                </a:solidFill>
              </a:rPr>
              <a:t>Trials</a:t>
            </a:r>
            <a:r>
              <a:rPr sz="3200" spc="-30" dirty="0">
                <a:solidFill>
                  <a:srgbClr val="0B5394"/>
                </a:solidFill>
              </a:rPr>
              <a:t> </a:t>
            </a:r>
            <a:r>
              <a:rPr sz="3200" dirty="0">
                <a:solidFill>
                  <a:srgbClr val="0B5394"/>
                </a:solidFill>
              </a:rPr>
              <a:t>For</a:t>
            </a:r>
            <a:r>
              <a:rPr sz="3200" spc="-25" dirty="0">
                <a:solidFill>
                  <a:srgbClr val="0B5394"/>
                </a:solidFill>
              </a:rPr>
              <a:t> </a:t>
            </a:r>
            <a:r>
              <a:rPr sz="3200" dirty="0">
                <a:solidFill>
                  <a:srgbClr val="0B5394"/>
                </a:solidFill>
              </a:rPr>
              <a:t>New</a:t>
            </a:r>
            <a:r>
              <a:rPr sz="3200" spc="-25" dirty="0">
                <a:solidFill>
                  <a:srgbClr val="0B5394"/>
                </a:solidFill>
              </a:rPr>
              <a:t> </a:t>
            </a:r>
            <a:r>
              <a:rPr sz="3200" spc="-10" dirty="0">
                <a:solidFill>
                  <a:srgbClr val="0B5394"/>
                </a:solidFill>
              </a:rPr>
              <a:t>Drugs</a:t>
            </a:r>
            <a:endParaRPr sz="3200"/>
          </a:p>
        </p:txBody>
      </p:sp>
      <p:sp>
        <p:nvSpPr>
          <p:cNvPr id="3" name="object 3"/>
          <p:cNvSpPr txBox="1"/>
          <p:nvPr/>
        </p:nvSpPr>
        <p:spPr>
          <a:xfrm>
            <a:off x="570287" y="1522476"/>
            <a:ext cx="8028940" cy="2043430"/>
          </a:xfrm>
          <a:prstGeom prst="rect">
            <a:avLst/>
          </a:prstGeom>
        </p:spPr>
        <p:txBody>
          <a:bodyPr vert="horz" wrap="square" lIns="0" tIns="12700" rIns="0" bIns="0" rtlCol="0">
            <a:spAutoFit/>
          </a:bodyPr>
          <a:lstStyle/>
          <a:p>
            <a:pPr marL="367665" marR="166370" indent="-355600">
              <a:lnSpc>
                <a:spcPct val="148600"/>
              </a:lnSpc>
              <a:spcBef>
                <a:spcPts val="100"/>
              </a:spcBef>
              <a:buSzPct val="142857"/>
              <a:buChar char="•"/>
              <a:tabLst>
                <a:tab pos="367665" algn="l"/>
              </a:tabLst>
            </a:pPr>
            <a:r>
              <a:rPr sz="1400" dirty="0">
                <a:latin typeface="Arial"/>
                <a:cs typeface="Arial"/>
              </a:rPr>
              <a:t>Before</a:t>
            </a:r>
            <a:r>
              <a:rPr sz="1400" spc="-25" dirty="0">
                <a:latin typeface="Arial"/>
                <a:cs typeface="Arial"/>
              </a:rPr>
              <a:t> </a:t>
            </a:r>
            <a:r>
              <a:rPr sz="1400" dirty="0">
                <a:latin typeface="Arial"/>
                <a:cs typeface="Arial"/>
              </a:rPr>
              <a:t>such</a:t>
            </a:r>
            <a:r>
              <a:rPr sz="1400" spc="-25" dirty="0">
                <a:latin typeface="Arial"/>
                <a:cs typeface="Arial"/>
              </a:rPr>
              <a:t> </a:t>
            </a:r>
            <a:r>
              <a:rPr sz="1400" dirty="0">
                <a:latin typeface="Arial"/>
                <a:cs typeface="Arial"/>
              </a:rPr>
              <a:t>a</a:t>
            </a:r>
            <a:r>
              <a:rPr sz="1400" spc="-25" dirty="0">
                <a:latin typeface="Arial"/>
                <a:cs typeface="Arial"/>
              </a:rPr>
              <a:t> </a:t>
            </a:r>
            <a:r>
              <a:rPr sz="1400" dirty="0">
                <a:latin typeface="Arial"/>
                <a:cs typeface="Arial"/>
              </a:rPr>
              <a:t>new</a:t>
            </a:r>
            <a:r>
              <a:rPr sz="1400" spc="-20" dirty="0">
                <a:latin typeface="Arial"/>
                <a:cs typeface="Arial"/>
              </a:rPr>
              <a:t> </a:t>
            </a:r>
            <a:r>
              <a:rPr sz="1400" dirty="0">
                <a:latin typeface="Arial"/>
                <a:cs typeface="Arial"/>
              </a:rPr>
              <a:t>medicine</a:t>
            </a:r>
            <a:r>
              <a:rPr sz="1400" spc="-20" dirty="0">
                <a:latin typeface="Arial"/>
                <a:cs typeface="Arial"/>
              </a:rPr>
              <a:t> </a:t>
            </a:r>
            <a:r>
              <a:rPr sz="1400" dirty="0">
                <a:latin typeface="Arial"/>
                <a:cs typeface="Arial"/>
              </a:rPr>
              <a:t>can</a:t>
            </a:r>
            <a:r>
              <a:rPr sz="1400" spc="-25" dirty="0">
                <a:latin typeface="Arial"/>
                <a:cs typeface="Arial"/>
              </a:rPr>
              <a:t> </a:t>
            </a:r>
            <a:r>
              <a:rPr sz="1400" dirty="0">
                <a:latin typeface="Arial"/>
                <a:cs typeface="Arial"/>
              </a:rPr>
              <a:t>be</a:t>
            </a:r>
            <a:r>
              <a:rPr sz="1400" spc="-25" dirty="0">
                <a:latin typeface="Arial"/>
                <a:cs typeface="Arial"/>
              </a:rPr>
              <a:t> </a:t>
            </a:r>
            <a:r>
              <a:rPr sz="1400" dirty="0">
                <a:latin typeface="Arial"/>
                <a:cs typeface="Arial"/>
              </a:rPr>
              <a:t>approved</a:t>
            </a:r>
            <a:r>
              <a:rPr sz="1400" spc="-25" dirty="0">
                <a:latin typeface="Arial"/>
                <a:cs typeface="Arial"/>
              </a:rPr>
              <a:t> </a:t>
            </a:r>
            <a:r>
              <a:rPr sz="1400" dirty="0">
                <a:latin typeface="Arial"/>
                <a:cs typeface="Arial"/>
              </a:rPr>
              <a:t>by</a:t>
            </a:r>
            <a:r>
              <a:rPr sz="1400" spc="-2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regulatory</a:t>
            </a:r>
            <a:r>
              <a:rPr sz="1400" spc="-25" dirty="0">
                <a:latin typeface="Arial"/>
                <a:cs typeface="Arial"/>
              </a:rPr>
              <a:t> </a:t>
            </a:r>
            <a:r>
              <a:rPr sz="1400" dirty="0">
                <a:latin typeface="Arial"/>
                <a:cs typeface="Arial"/>
              </a:rPr>
              <a:t>authorities,</a:t>
            </a:r>
            <a:r>
              <a:rPr sz="1400" spc="-25" dirty="0">
                <a:latin typeface="Arial"/>
                <a:cs typeface="Arial"/>
              </a:rPr>
              <a:t> </a:t>
            </a:r>
            <a:r>
              <a:rPr sz="1400" dirty="0">
                <a:latin typeface="Arial"/>
                <a:cs typeface="Arial"/>
              </a:rPr>
              <a:t>it</a:t>
            </a:r>
            <a:r>
              <a:rPr sz="1400" spc="-20" dirty="0">
                <a:latin typeface="Arial"/>
                <a:cs typeface="Arial"/>
              </a:rPr>
              <a:t> </a:t>
            </a:r>
            <a:r>
              <a:rPr sz="1400" dirty="0">
                <a:latin typeface="Arial"/>
                <a:cs typeface="Arial"/>
              </a:rPr>
              <a:t>must</a:t>
            </a:r>
            <a:r>
              <a:rPr sz="1400" spc="-25" dirty="0">
                <a:latin typeface="Arial"/>
                <a:cs typeface="Arial"/>
              </a:rPr>
              <a:t> </a:t>
            </a:r>
            <a:r>
              <a:rPr sz="1400" dirty="0">
                <a:latin typeface="Arial"/>
                <a:cs typeface="Arial"/>
              </a:rPr>
              <a:t>be</a:t>
            </a:r>
            <a:r>
              <a:rPr sz="1400" spc="-25" dirty="0">
                <a:latin typeface="Arial"/>
                <a:cs typeface="Arial"/>
              </a:rPr>
              <a:t> </a:t>
            </a:r>
            <a:r>
              <a:rPr sz="1400" dirty="0">
                <a:latin typeface="Arial"/>
                <a:cs typeface="Arial"/>
              </a:rPr>
              <a:t>proven</a:t>
            </a:r>
            <a:r>
              <a:rPr sz="1400" spc="-25" dirty="0">
                <a:latin typeface="Arial"/>
                <a:cs typeface="Arial"/>
              </a:rPr>
              <a:t> to </a:t>
            </a:r>
            <a:r>
              <a:rPr sz="1400" dirty="0">
                <a:latin typeface="Arial"/>
                <a:cs typeface="Arial"/>
              </a:rPr>
              <a:t>be</a:t>
            </a:r>
            <a:r>
              <a:rPr sz="1400" spc="-30" dirty="0">
                <a:latin typeface="Arial"/>
                <a:cs typeface="Arial"/>
              </a:rPr>
              <a:t> </a:t>
            </a:r>
            <a:r>
              <a:rPr sz="1400" dirty="0">
                <a:solidFill>
                  <a:srgbClr val="FF0000"/>
                </a:solidFill>
                <a:latin typeface="Arial"/>
                <a:cs typeface="Arial"/>
              </a:rPr>
              <a:t>efficacious</a:t>
            </a:r>
            <a:r>
              <a:rPr sz="1400" spc="-25" dirty="0">
                <a:solidFill>
                  <a:srgbClr val="FF0000"/>
                </a:solidFill>
                <a:latin typeface="Arial"/>
                <a:cs typeface="Arial"/>
              </a:rPr>
              <a:t> </a:t>
            </a:r>
            <a:r>
              <a:rPr sz="1400" dirty="0">
                <a:latin typeface="Arial"/>
                <a:cs typeface="Arial"/>
              </a:rPr>
              <a:t>and</a:t>
            </a:r>
            <a:r>
              <a:rPr sz="1400" spc="-30" dirty="0">
                <a:latin typeface="Arial"/>
                <a:cs typeface="Arial"/>
              </a:rPr>
              <a:t> </a:t>
            </a:r>
            <a:r>
              <a:rPr sz="1400" dirty="0">
                <a:solidFill>
                  <a:srgbClr val="FF0000"/>
                </a:solidFill>
                <a:latin typeface="Arial"/>
                <a:cs typeface="Arial"/>
              </a:rPr>
              <a:t>safe</a:t>
            </a:r>
            <a:r>
              <a:rPr sz="1400" spc="-25" dirty="0">
                <a:solidFill>
                  <a:srgbClr val="FF0000"/>
                </a:solidFill>
                <a:latin typeface="Arial"/>
                <a:cs typeface="Arial"/>
              </a:rPr>
              <a:t> </a:t>
            </a:r>
            <a:r>
              <a:rPr sz="1400" dirty="0">
                <a:latin typeface="Arial"/>
                <a:cs typeface="Arial"/>
              </a:rPr>
              <a:t>in</a:t>
            </a:r>
            <a:r>
              <a:rPr sz="1400" spc="-25"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targeted</a:t>
            </a:r>
            <a:r>
              <a:rPr sz="1400" spc="-25" dirty="0">
                <a:latin typeface="Arial"/>
                <a:cs typeface="Arial"/>
              </a:rPr>
              <a:t> </a:t>
            </a:r>
            <a:r>
              <a:rPr sz="1400" dirty="0">
                <a:latin typeface="Arial"/>
                <a:cs typeface="Arial"/>
              </a:rPr>
              <a:t>patient</a:t>
            </a:r>
            <a:r>
              <a:rPr sz="1400" spc="-25" dirty="0">
                <a:latin typeface="Arial"/>
                <a:cs typeface="Arial"/>
              </a:rPr>
              <a:t> </a:t>
            </a:r>
            <a:r>
              <a:rPr sz="1400" spc="-10" dirty="0">
                <a:latin typeface="Arial"/>
                <a:cs typeface="Arial"/>
              </a:rPr>
              <a:t>population</a:t>
            </a:r>
            <a:endParaRPr sz="1400">
              <a:latin typeface="Arial"/>
              <a:cs typeface="Arial"/>
            </a:endParaRPr>
          </a:p>
          <a:p>
            <a:pPr>
              <a:lnSpc>
                <a:spcPct val="100000"/>
              </a:lnSpc>
              <a:buFont typeface="Arial"/>
              <a:buChar char="•"/>
            </a:pPr>
            <a:endParaRPr sz="1400">
              <a:latin typeface="Arial"/>
              <a:cs typeface="Arial"/>
            </a:endParaRPr>
          </a:p>
          <a:p>
            <a:pPr>
              <a:lnSpc>
                <a:spcPct val="100000"/>
              </a:lnSpc>
              <a:spcBef>
                <a:spcPts val="185"/>
              </a:spcBef>
              <a:buFont typeface="Arial"/>
              <a:buChar char="•"/>
            </a:pPr>
            <a:endParaRPr sz="1400">
              <a:latin typeface="Arial"/>
              <a:cs typeface="Arial"/>
            </a:endParaRPr>
          </a:p>
          <a:p>
            <a:pPr marL="367665" marR="5080" indent="-355600">
              <a:lnSpc>
                <a:spcPct val="148600"/>
              </a:lnSpc>
              <a:buSzPct val="142857"/>
              <a:buChar char="•"/>
              <a:tabLst>
                <a:tab pos="367665" algn="l"/>
              </a:tabLst>
            </a:pPr>
            <a:r>
              <a:rPr sz="1400" dirty="0">
                <a:latin typeface="Arial"/>
                <a:cs typeface="Arial"/>
              </a:rPr>
              <a:t>Clinical</a:t>
            </a:r>
            <a:r>
              <a:rPr sz="1400" spc="-25" dirty="0">
                <a:latin typeface="Arial"/>
                <a:cs typeface="Arial"/>
              </a:rPr>
              <a:t> </a:t>
            </a:r>
            <a:r>
              <a:rPr sz="1400" dirty="0">
                <a:latin typeface="Arial"/>
                <a:cs typeface="Arial"/>
              </a:rPr>
              <a:t>trials</a:t>
            </a:r>
            <a:r>
              <a:rPr sz="1400" spc="-25" dirty="0">
                <a:latin typeface="Arial"/>
                <a:cs typeface="Arial"/>
              </a:rPr>
              <a:t> </a:t>
            </a:r>
            <a:r>
              <a:rPr sz="1400" dirty="0">
                <a:latin typeface="Arial"/>
                <a:cs typeface="Arial"/>
              </a:rPr>
              <a:t>will</a:t>
            </a:r>
            <a:r>
              <a:rPr sz="1400" spc="-20" dirty="0">
                <a:latin typeface="Arial"/>
                <a:cs typeface="Arial"/>
              </a:rPr>
              <a:t> </a:t>
            </a:r>
            <a:r>
              <a:rPr sz="1400" dirty="0">
                <a:latin typeface="Arial"/>
                <a:cs typeface="Arial"/>
              </a:rPr>
              <a:t>involve</a:t>
            </a:r>
            <a:r>
              <a:rPr sz="1400" spc="-25" dirty="0">
                <a:latin typeface="Arial"/>
                <a:cs typeface="Arial"/>
              </a:rPr>
              <a:t> </a:t>
            </a:r>
            <a:r>
              <a:rPr sz="1400" dirty="0">
                <a:latin typeface="Arial"/>
                <a:cs typeface="Arial"/>
              </a:rPr>
              <a:t>human</a:t>
            </a:r>
            <a:r>
              <a:rPr sz="1400" spc="-25" dirty="0">
                <a:latin typeface="Arial"/>
                <a:cs typeface="Arial"/>
              </a:rPr>
              <a:t> </a:t>
            </a:r>
            <a:r>
              <a:rPr sz="1400" dirty="0">
                <a:latin typeface="Arial"/>
                <a:cs typeface="Arial"/>
              </a:rPr>
              <a:t>subjects</a:t>
            </a:r>
            <a:r>
              <a:rPr sz="1400" spc="-25" dirty="0">
                <a:latin typeface="Arial"/>
                <a:cs typeface="Arial"/>
              </a:rPr>
              <a:t> </a:t>
            </a:r>
            <a:r>
              <a:rPr sz="1400" dirty="0">
                <a:latin typeface="Arial"/>
                <a:cs typeface="Arial"/>
              </a:rPr>
              <a:t>as</a:t>
            </a:r>
            <a:r>
              <a:rPr sz="1400" spc="-25" dirty="0">
                <a:latin typeface="Arial"/>
                <a:cs typeface="Arial"/>
              </a:rPr>
              <a:t> </a:t>
            </a:r>
            <a:r>
              <a:rPr sz="1400" dirty="0">
                <a:latin typeface="Arial"/>
                <a:cs typeface="Arial"/>
              </a:rPr>
              <a:t>volunteers</a:t>
            </a:r>
            <a:r>
              <a:rPr sz="1400" spc="-25" dirty="0">
                <a:latin typeface="Arial"/>
                <a:cs typeface="Arial"/>
              </a:rPr>
              <a:t> </a:t>
            </a:r>
            <a:r>
              <a:rPr sz="1400" dirty="0">
                <a:latin typeface="Arial"/>
                <a:cs typeface="Arial"/>
              </a:rPr>
              <a:t>so</a:t>
            </a:r>
            <a:r>
              <a:rPr sz="1400" spc="-25" dirty="0">
                <a:latin typeface="Arial"/>
                <a:cs typeface="Arial"/>
              </a:rPr>
              <a:t> </a:t>
            </a:r>
            <a:r>
              <a:rPr sz="1400" dirty="0">
                <a:latin typeface="Arial"/>
                <a:cs typeface="Arial"/>
              </a:rPr>
              <a:t>it</a:t>
            </a:r>
            <a:r>
              <a:rPr sz="1400" spc="-25" dirty="0">
                <a:latin typeface="Arial"/>
                <a:cs typeface="Arial"/>
              </a:rPr>
              <a:t> </a:t>
            </a:r>
            <a:r>
              <a:rPr sz="1400" dirty="0">
                <a:latin typeface="Arial"/>
                <a:cs typeface="Arial"/>
              </a:rPr>
              <a:t>is</a:t>
            </a:r>
            <a:r>
              <a:rPr sz="1400" spc="-25" dirty="0">
                <a:latin typeface="Arial"/>
                <a:cs typeface="Arial"/>
              </a:rPr>
              <a:t> </a:t>
            </a:r>
            <a:r>
              <a:rPr sz="1400" dirty="0">
                <a:latin typeface="Arial"/>
                <a:cs typeface="Arial"/>
              </a:rPr>
              <a:t>of</a:t>
            </a:r>
            <a:r>
              <a:rPr sz="1400" spc="-25" dirty="0">
                <a:latin typeface="Arial"/>
                <a:cs typeface="Arial"/>
              </a:rPr>
              <a:t> </a:t>
            </a:r>
            <a:r>
              <a:rPr sz="1400" dirty="0">
                <a:latin typeface="Arial"/>
                <a:cs typeface="Arial"/>
              </a:rPr>
              <a:t>paramount</a:t>
            </a:r>
            <a:r>
              <a:rPr sz="1400" spc="-25" dirty="0">
                <a:latin typeface="Arial"/>
                <a:cs typeface="Arial"/>
              </a:rPr>
              <a:t> </a:t>
            </a:r>
            <a:r>
              <a:rPr sz="1400" dirty="0">
                <a:latin typeface="Arial"/>
                <a:cs typeface="Arial"/>
              </a:rPr>
              <a:t>importance</a:t>
            </a:r>
            <a:r>
              <a:rPr sz="1400" spc="-30" dirty="0">
                <a:latin typeface="Arial"/>
                <a:cs typeface="Arial"/>
              </a:rPr>
              <a:t> </a:t>
            </a:r>
            <a:r>
              <a:rPr sz="1400" dirty="0">
                <a:latin typeface="Arial"/>
                <a:cs typeface="Arial"/>
              </a:rPr>
              <a:t>to</a:t>
            </a:r>
            <a:r>
              <a:rPr sz="1400" spc="-30" dirty="0">
                <a:latin typeface="Arial"/>
                <a:cs typeface="Arial"/>
              </a:rPr>
              <a:t> </a:t>
            </a:r>
            <a:r>
              <a:rPr sz="1400" spc="-10" dirty="0">
                <a:solidFill>
                  <a:srgbClr val="C00000"/>
                </a:solidFill>
                <a:latin typeface="Arial"/>
                <a:cs typeface="Arial"/>
              </a:rPr>
              <a:t>ensure </a:t>
            </a:r>
            <a:r>
              <a:rPr sz="1400" dirty="0">
                <a:solidFill>
                  <a:srgbClr val="C00000"/>
                </a:solidFill>
                <a:latin typeface="Arial"/>
                <a:cs typeface="Arial"/>
              </a:rPr>
              <a:t>the</a:t>
            </a:r>
            <a:r>
              <a:rPr sz="1400" spc="-25" dirty="0">
                <a:solidFill>
                  <a:srgbClr val="C00000"/>
                </a:solidFill>
                <a:latin typeface="Arial"/>
                <a:cs typeface="Arial"/>
              </a:rPr>
              <a:t> </a:t>
            </a:r>
            <a:r>
              <a:rPr sz="1400" dirty="0">
                <a:solidFill>
                  <a:srgbClr val="C00000"/>
                </a:solidFill>
                <a:latin typeface="Arial"/>
                <a:cs typeface="Arial"/>
              </a:rPr>
              <a:t>safety</a:t>
            </a:r>
            <a:r>
              <a:rPr sz="1400" spc="-20" dirty="0">
                <a:solidFill>
                  <a:srgbClr val="C00000"/>
                </a:solidFill>
                <a:latin typeface="Arial"/>
                <a:cs typeface="Arial"/>
              </a:rPr>
              <a:t> </a:t>
            </a:r>
            <a:r>
              <a:rPr sz="1400" dirty="0">
                <a:solidFill>
                  <a:srgbClr val="C00000"/>
                </a:solidFill>
                <a:latin typeface="Arial"/>
                <a:cs typeface="Arial"/>
              </a:rPr>
              <a:t>and</a:t>
            </a:r>
            <a:r>
              <a:rPr sz="1400" spc="-25" dirty="0">
                <a:solidFill>
                  <a:srgbClr val="C00000"/>
                </a:solidFill>
                <a:latin typeface="Arial"/>
                <a:cs typeface="Arial"/>
              </a:rPr>
              <a:t> </a:t>
            </a:r>
            <a:r>
              <a:rPr sz="1400" spc="-10" dirty="0">
                <a:solidFill>
                  <a:srgbClr val="C00000"/>
                </a:solidFill>
                <a:latin typeface="Arial"/>
                <a:cs typeface="Arial"/>
              </a:rPr>
              <a:t>well-</a:t>
            </a:r>
            <a:r>
              <a:rPr sz="1400" dirty="0">
                <a:solidFill>
                  <a:srgbClr val="C00000"/>
                </a:solidFill>
                <a:latin typeface="Arial"/>
                <a:cs typeface="Arial"/>
              </a:rPr>
              <a:t>being</a:t>
            </a:r>
            <a:r>
              <a:rPr sz="1400" spc="-20" dirty="0">
                <a:solidFill>
                  <a:srgbClr val="C00000"/>
                </a:solidFill>
                <a:latin typeface="Arial"/>
                <a:cs typeface="Arial"/>
              </a:rPr>
              <a:t> </a:t>
            </a:r>
            <a:r>
              <a:rPr sz="1400" dirty="0">
                <a:solidFill>
                  <a:srgbClr val="C00000"/>
                </a:solidFill>
                <a:latin typeface="Arial"/>
                <a:cs typeface="Arial"/>
              </a:rPr>
              <a:t>of</a:t>
            </a:r>
            <a:r>
              <a:rPr sz="1400" spc="-25" dirty="0">
                <a:solidFill>
                  <a:srgbClr val="C00000"/>
                </a:solidFill>
                <a:latin typeface="Arial"/>
                <a:cs typeface="Arial"/>
              </a:rPr>
              <a:t> </a:t>
            </a:r>
            <a:r>
              <a:rPr sz="1400" dirty="0">
                <a:solidFill>
                  <a:srgbClr val="C00000"/>
                </a:solidFill>
                <a:latin typeface="Arial"/>
                <a:cs typeface="Arial"/>
              </a:rPr>
              <a:t>these</a:t>
            </a:r>
            <a:r>
              <a:rPr sz="1400" spc="-20" dirty="0">
                <a:solidFill>
                  <a:srgbClr val="C00000"/>
                </a:solidFill>
                <a:latin typeface="Arial"/>
                <a:cs typeface="Arial"/>
              </a:rPr>
              <a:t> </a:t>
            </a:r>
            <a:r>
              <a:rPr sz="1400" dirty="0">
                <a:solidFill>
                  <a:srgbClr val="C00000"/>
                </a:solidFill>
                <a:latin typeface="Arial"/>
                <a:cs typeface="Arial"/>
              </a:rPr>
              <a:t>volunteers</a:t>
            </a:r>
            <a:r>
              <a:rPr sz="1400" spc="-25" dirty="0">
                <a:solidFill>
                  <a:srgbClr val="C00000"/>
                </a:solidFill>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that</a:t>
            </a:r>
            <a:r>
              <a:rPr sz="1400" spc="-20" dirty="0">
                <a:latin typeface="Arial"/>
                <a:cs typeface="Arial"/>
              </a:rPr>
              <a:t> </a:t>
            </a:r>
            <a:r>
              <a:rPr sz="1400" dirty="0">
                <a:latin typeface="Arial"/>
                <a:cs typeface="Arial"/>
              </a:rPr>
              <a:t>all</a:t>
            </a:r>
            <a:r>
              <a:rPr sz="1400" spc="-20" dirty="0">
                <a:latin typeface="Arial"/>
                <a:cs typeface="Arial"/>
              </a:rPr>
              <a:t> </a:t>
            </a:r>
            <a:r>
              <a:rPr sz="1400" dirty="0">
                <a:latin typeface="Arial"/>
                <a:cs typeface="Arial"/>
              </a:rPr>
              <a:t>trials</a:t>
            </a:r>
            <a:r>
              <a:rPr sz="1400" spc="-20" dirty="0">
                <a:latin typeface="Arial"/>
                <a:cs typeface="Arial"/>
              </a:rPr>
              <a:t> </a:t>
            </a:r>
            <a:r>
              <a:rPr sz="1400" dirty="0">
                <a:latin typeface="Arial"/>
                <a:cs typeface="Arial"/>
              </a:rPr>
              <a:t>are</a:t>
            </a:r>
            <a:r>
              <a:rPr sz="1400" spc="-25" dirty="0">
                <a:latin typeface="Arial"/>
                <a:cs typeface="Arial"/>
              </a:rPr>
              <a:t> </a:t>
            </a:r>
            <a:r>
              <a:rPr sz="1400" dirty="0">
                <a:latin typeface="Arial"/>
                <a:cs typeface="Arial"/>
              </a:rPr>
              <a:t>conducted</a:t>
            </a:r>
            <a:r>
              <a:rPr sz="1400" spc="-20" dirty="0">
                <a:latin typeface="Arial"/>
                <a:cs typeface="Arial"/>
              </a:rPr>
              <a:t> </a:t>
            </a:r>
            <a:r>
              <a:rPr sz="1400" dirty="0">
                <a:latin typeface="Arial"/>
                <a:cs typeface="Arial"/>
              </a:rPr>
              <a:t>in</a:t>
            </a:r>
            <a:r>
              <a:rPr sz="1400" spc="-25" dirty="0">
                <a:latin typeface="Arial"/>
                <a:cs typeface="Arial"/>
              </a:rPr>
              <a:t> </a:t>
            </a:r>
            <a:r>
              <a:rPr sz="1400" dirty="0">
                <a:latin typeface="Arial"/>
                <a:cs typeface="Arial"/>
              </a:rPr>
              <a:t>accordance</a:t>
            </a:r>
            <a:r>
              <a:rPr sz="1400" spc="-20" dirty="0">
                <a:latin typeface="Arial"/>
                <a:cs typeface="Arial"/>
              </a:rPr>
              <a:t> with </a:t>
            </a:r>
            <a:r>
              <a:rPr sz="1400" dirty="0">
                <a:latin typeface="Arial"/>
                <a:cs typeface="Arial"/>
              </a:rPr>
              <a:t>global</a:t>
            </a:r>
            <a:r>
              <a:rPr sz="1400" spc="-30" dirty="0">
                <a:latin typeface="Arial"/>
                <a:cs typeface="Arial"/>
              </a:rPr>
              <a:t> </a:t>
            </a:r>
            <a:r>
              <a:rPr sz="1400" dirty="0">
                <a:latin typeface="Arial"/>
                <a:cs typeface="Arial"/>
              </a:rPr>
              <a:t>ethical</a:t>
            </a:r>
            <a:r>
              <a:rPr sz="1400" spc="-30" dirty="0">
                <a:latin typeface="Arial"/>
                <a:cs typeface="Arial"/>
              </a:rPr>
              <a:t> </a:t>
            </a:r>
            <a:r>
              <a:rPr sz="1400" spc="-10" dirty="0">
                <a:latin typeface="Arial"/>
                <a:cs typeface="Arial"/>
              </a:rPr>
              <a:t>principles.</a:t>
            </a:r>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2323" rIns="0" bIns="0" rtlCol="0">
            <a:spAutoFit/>
          </a:bodyPr>
          <a:lstStyle/>
          <a:p>
            <a:pPr marL="1353820">
              <a:lnSpc>
                <a:spcPct val="100000"/>
              </a:lnSpc>
              <a:spcBef>
                <a:spcPts val="100"/>
              </a:spcBef>
            </a:pPr>
            <a:r>
              <a:rPr sz="3200" dirty="0">
                <a:solidFill>
                  <a:srgbClr val="0B5394"/>
                </a:solidFill>
              </a:rPr>
              <a:t>Clinical</a:t>
            </a:r>
            <a:r>
              <a:rPr sz="3200" spc="-30" dirty="0">
                <a:solidFill>
                  <a:srgbClr val="0B5394"/>
                </a:solidFill>
              </a:rPr>
              <a:t> </a:t>
            </a:r>
            <a:r>
              <a:rPr sz="3200" dirty="0">
                <a:solidFill>
                  <a:srgbClr val="0B5394"/>
                </a:solidFill>
              </a:rPr>
              <a:t>Trials</a:t>
            </a:r>
            <a:r>
              <a:rPr sz="3200" spc="-30" dirty="0">
                <a:solidFill>
                  <a:srgbClr val="0B5394"/>
                </a:solidFill>
              </a:rPr>
              <a:t> </a:t>
            </a:r>
            <a:r>
              <a:rPr sz="3200" dirty="0">
                <a:solidFill>
                  <a:srgbClr val="0B5394"/>
                </a:solidFill>
              </a:rPr>
              <a:t>For</a:t>
            </a:r>
            <a:r>
              <a:rPr sz="3200" spc="-25" dirty="0">
                <a:solidFill>
                  <a:srgbClr val="0B5394"/>
                </a:solidFill>
              </a:rPr>
              <a:t> </a:t>
            </a:r>
            <a:r>
              <a:rPr sz="3200" dirty="0">
                <a:solidFill>
                  <a:srgbClr val="0B5394"/>
                </a:solidFill>
              </a:rPr>
              <a:t>New</a:t>
            </a:r>
            <a:r>
              <a:rPr sz="3200" spc="-25" dirty="0">
                <a:solidFill>
                  <a:srgbClr val="0B5394"/>
                </a:solidFill>
              </a:rPr>
              <a:t> </a:t>
            </a:r>
            <a:r>
              <a:rPr sz="3200" spc="-10" dirty="0">
                <a:solidFill>
                  <a:srgbClr val="0B5394"/>
                </a:solidFill>
              </a:rPr>
              <a:t>Drugs</a:t>
            </a:r>
            <a:endParaRPr sz="3200"/>
          </a:p>
        </p:txBody>
      </p:sp>
      <p:sp>
        <p:nvSpPr>
          <p:cNvPr id="3" name="object 3"/>
          <p:cNvSpPr txBox="1"/>
          <p:nvPr/>
        </p:nvSpPr>
        <p:spPr>
          <a:xfrm>
            <a:off x="619596" y="1235964"/>
            <a:ext cx="7899400" cy="2781300"/>
          </a:xfrm>
          <a:prstGeom prst="rect">
            <a:avLst/>
          </a:prstGeom>
        </p:spPr>
        <p:txBody>
          <a:bodyPr vert="horz" wrap="square" lIns="0" tIns="12700" rIns="0" bIns="0" rtlCol="0">
            <a:spAutoFit/>
          </a:bodyPr>
          <a:lstStyle/>
          <a:p>
            <a:pPr marL="367665" marR="132080" indent="-355600">
              <a:lnSpc>
                <a:spcPct val="148600"/>
              </a:lnSpc>
              <a:spcBef>
                <a:spcPts val="100"/>
              </a:spcBef>
              <a:buSzPct val="142857"/>
              <a:buChar char="•"/>
              <a:tabLst>
                <a:tab pos="367665" algn="l"/>
              </a:tabLst>
            </a:pPr>
            <a:r>
              <a:rPr sz="1400" dirty="0">
                <a:latin typeface="Arial"/>
                <a:cs typeface="Arial"/>
              </a:rPr>
              <a:t>Clinical</a:t>
            </a:r>
            <a:r>
              <a:rPr sz="1400" spc="-25" dirty="0">
                <a:latin typeface="Arial"/>
                <a:cs typeface="Arial"/>
              </a:rPr>
              <a:t> </a:t>
            </a:r>
            <a:r>
              <a:rPr sz="1400" dirty="0">
                <a:latin typeface="Arial"/>
                <a:cs typeface="Arial"/>
              </a:rPr>
              <a:t>trials</a:t>
            </a:r>
            <a:r>
              <a:rPr sz="1400" spc="-25" dirty="0">
                <a:latin typeface="Arial"/>
                <a:cs typeface="Arial"/>
              </a:rPr>
              <a:t> </a:t>
            </a:r>
            <a:r>
              <a:rPr sz="1400" dirty="0">
                <a:latin typeface="Arial"/>
                <a:cs typeface="Arial"/>
              </a:rPr>
              <a:t>deal</a:t>
            </a:r>
            <a:r>
              <a:rPr sz="1400" spc="-20" dirty="0">
                <a:latin typeface="Arial"/>
                <a:cs typeface="Arial"/>
              </a:rPr>
              <a:t> </a:t>
            </a:r>
            <a:r>
              <a:rPr sz="1400" dirty="0">
                <a:latin typeface="Arial"/>
                <a:cs typeface="Arial"/>
              </a:rPr>
              <a:t>with</a:t>
            </a:r>
            <a:r>
              <a:rPr sz="1400" spc="-30" dirty="0">
                <a:latin typeface="Arial"/>
                <a:cs typeface="Arial"/>
              </a:rPr>
              <a:t> </a:t>
            </a:r>
            <a:r>
              <a:rPr sz="1400" dirty="0">
                <a:latin typeface="Arial"/>
                <a:cs typeface="Arial"/>
              </a:rPr>
              <a:t>human</a:t>
            </a:r>
            <a:r>
              <a:rPr sz="1400" spc="-25" dirty="0">
                <a:latin typeface="Arial"/>
                <a:cs typeface="Arial"/>
              </a:rPr>
              <a:t> </a:t>
            </a:r>
            <a:r>
              <a:rPr sz="1400" dirty="0">
                <a:latin typeface="Arial"/>
                <a:cs typeface="Arial"/>
              </a:rPr>
              <a:t>beings</a:t>
            </a:r>
            <a:r>
              <a:rPr sz="1400" spc="-25" dirty="0">
                <a:latin typeface="Arial"/>
                <a:cs typeface="Arial"/>
              </a:rPr>
              <a:t> </a:t>
            </a:r>
            <a:r>
              <a:rPr sz="1400" dirty="0">
                <a:latin typeface="Arial"/>
                <a:cs typeface="Arial"/>
              </a:rPr>
              <a:t>so</a:t>
            </a:r>
            <a:r>
              <a:rPr sz="1400" spc="-30" dirty="0">
                <a:latin typeface="Arial"/>
                <a:cs typeface="Arial"/>
              </a:rPr>
              <a:t> </a:t>
            </a:r>
            <a:r>
              <a:rPr sz="1400" dirty="0">
                <a:latin typeface="Arial"/>
                <a:cs typeface="Arial"/>
              </a:rPr>
              <a:t>the</a:t>
            </a:r>
            <a:r>
              <a:rPr sz="1400" spc="-30" dirty="0">
                <a:latin typeface="Arial"/>
                <a:cs typeface="Arial"/>
              </a:rPr>
              <a:t> </a:t>
            </a:r>
            <a:r>
              <a:rPr sz="1400" dirty="0">
                <a:solidFill>
                  <a:srgbClr val="C00000"/>
                </a:solidFill>
                <a:latin typeface="Arial"/>
                <a:cs typeface="Arial"/>
              </a:rPr>
              <a:t>human</a:t>
            </a:r>
            <a:r>
              <a:rPr sz="1400" spc="-25" dirty="0">
                <a:solidFill>
                  <a:srgbClr val="C00000"/>
                </a:solidFill>
                <a:latin typeface="Arial"/>
                <a:cs typeface="Arial"/>
              </a:rPr>
              <a:t> </a:t>
            </a:r>
            <a:r>
              <a:rPr sz="1400" dirty="0">
                <a:solidFill>
                  <a:srgbClr val="C00000"/>
                </a:solidFill>
                <a:latin typeface="Arial"/>
                <a:cs typeface="Arial"/>
              </a:rPr>
              <a:t>rights</a:t>
            </a:r>
            <a:r>
              <a:rPr sz="1400" spc="-30" dirty="0">
                <a:solidFill>
                  <a:srgbClr val="C00000"/>
                </a:solidFill>
                <a:latin typeface="Arial"/>
                <a:cs typeface="Arial"/>
              </a:rPr>
              <a:t> </a:t>
            </a:r>
            <a:r>
              <a:rPr sz="1400" dirty="0">
                <a:latin typeface="Arial"/>
                <a:cs typeface="Arial"/>
              </a:rPr>
              <a:t>and</a:t>
            </a:r>
            <a:r>
              <a:rPr sz="1400" spc="-30" dirty="0">
                <a:latin typeface="Arial"/>
                <a:cs typeface="Arial"/>
              </a:rPr>
              <a:t> </a:t>
            </a:r>
            <a:r>
              <a:rPr sz="1400" dirty="0">
                <a:solidFill>
                  <a:srgbClr val="C00000"/>
                </a:solidFill>
                <a:latin typeface="Arial"/>
                <a:cs typeface="Arial"/>
              </a:rPr>
              <a:t>dignity</a:t>
            </a:r>
            <a:r>
              <a:rPr sz="1400" spc="-25" dirty="0">
                <a:solidFill>
                  <a:srgbClr val="C00000"/>
                </a:solidFill>
                <a:latin typeface="Arial"/>
                <a:cs typeface="Arial"/>
              </a:rPr>
              <a:t> </a:t>
            </a:r>
            <a:r>
              <a:rPr sz="1400" dirty="0">
                <a:latin typeface="Arial"/>
                <a:cs typeface="Arial"/>
              </a:rPr>
              <a:t>of</a:t>
            </a:r>
            <a:r>
              <a:rPr sz="1400" spc="-25" dirty="0">
                <a:latin typeface="Arial"/>
                <a:cs typeface="Arial"/>
              </a:rPr>
              <a:t> </a:t>
            </a:r>
            <a:r>
              <a:rPr sz="1400" dirty="0">
                <a:latin typeface="Arial"/>
                <a:cs typeface="Arial"/>
              </a:rPr>
              <a:t>people</a:t>
            </a:r>
            <a:r>
              <a:rPr sz="1400" spc="-30" dirty="0">
                <a:latin typeface="Arial"/>
                <a:cs typeface="Arial"/>
              </a:rPr>
              <a:t> </a:t>
            </a:r>
            <a:r>
              <a:rPr sz="1400" dirty="0">
                <a:latin typeface="Arial"/>
                <a:cs typeface="Arial"/>
              </a:rPr>
              <a:t>participating</a:t>
            </a:r>
            <a:r>
              <a:rPr sz="1400" spc="-25" dirty="0">
                <a:latin typeface="Arial"/>
                <a:cs typeface="Arial"/>
              </a:rPr>
              <a:t> in </a:t>
            </a:r>
            <a:r>
              <a:rPr sz="1400" dirty="0">
                <a:latin typeface="Arial"/>
                <a:cs typeface="Arial"/>
              </a:rPr>
              <a:t>clinical</a:t>
            </a:r>
            <a:r>
              <a:rPr sz="1400" spc="-20" dirty="0">
                <a:latin typeface="Arial"/>
                <a:cs typeface="Arial"/>
              </a:rPr>
              <a:t> </a:t>
            </a:r>
            <a:r>
              <a:rPr sz="1400" dirty="0">
                <a:latin typeface="Arial"/>
                <a:cs typeface="Arial"/>
              </a:rPr>
              <a:t>trials</a:t>
            </a:r>
            <a:r>
              <a:rPr sz="1400" spc="-20" dirty="0">
                <a:latin typeface="Arial"/>
                <a:cs typeface="Arial"/>
              </a:rPr>
              <a:t> </a:t>
            </a:r>
            <a:r>
              <a:rPr sz="1400" dirty="0">
                <a:latin typeface="Arial"/>
                <a:cs typeface="Arial"/>
              </a:rPr>
              <a:t>need</a:t>
            </a:r>
            <a:r>
              <a:rPr sz="1400" spc="-25" dirty="0">
                <a:latin typeface="Arial"/>
                <a:cs typeface="Arial"/>
              </a:rPr>
              <a:t> </a:t>
            </a:r>
            <a:r>
              <a:rPr sz="1400" dirty="0">
                <a:latin typeface="Arial"/>
                <a:cs typeface="Arial"/>
              </a:rPr>
              <a:t>to</a:t>
            </a:r>
            <a:r>
              <a:rPr sz="1400" spc="-20" dirty="0">
                <a:latin typeface="Arial"/>
                <a:cs typeface="Arial"/>
              </a:rPr>
              <a:t> </a:t>
            </a:r>
            <a:r>
              <a:rPr sz="1400" dirty="0">
                <a:latin typeface="Arial"/>
                <a:cs typeface="Arial"/>
              </a:rPr>
              <a:t>be</a:t>
            </a:r>
            <a:r>
              <a:rPr sz="1400" spc="-25" dirty="0">
                <a:latin typeface="Arial"/>
                <a:cs typeface="Arial"/>
              </a:rPr>
              <a:t> </a:t>
            </a:r>
            <a:r>
              <a:rPr sz="1400" spc="-10" dirty="0">
                <a:latin typeface="Arial"/>
                <a:cs typeface="Arial"/>
              </a:rPr>
              <a:t>protected.</a:t>
            </a:r>
            <a:endParaRPr sz="1400">
              <a:latin typeface="Arial"/>
              <a:cs typeface="Arial"/>
            </a:endParaRPr>
          </a:p>
          <a:p>
            <a:pPr>
              <a:lnSpc>
                <a:spcPct val="100000"/>
              </a:lnSpc>
              <a:buFont typeface="Arial"/>
              <a:buChar char="•"/>
            </a:pPr>
            <a:endParaRPr sz="1400">
              <a:latin typeface="Arial"/>
              <a:cs typeface="Arial"/>
            </a:endParaRPr>
          </a:p>
          <a:p>
            <a:pPr>
              <a:lnSpc>
                <a:spcPct val="100000"/>
              </a:lnSpc>
              <a:spcBef>
                <a:spcPts val="185"/>
              </a:spcBef>
              <a:buFont typeface="Arial"/>
              <a:buChar char="•"/>
            </a:pPr>
            <a:endParaRPr sz="1400">
              <a:latin typeface="Arial"/>
              <a:cs typeface="Arial"/>
            </a:endParaRPr>
          </a:p>
          <a:p>
            <a:pPr marL="367665" marR="5080" indent="-355600">
              <a:lnSpc>
                <a:spcPct val="148600"/>
              </a:lnSpc>
              <a:buSzPct val="142857"/>
              <a:buChar char="•"/>
              <a:tabLst>
                <a:tab pos="367665" algn="l"/>
              </a:tabLst>
            </a:pPr>
            <a:r>
              <a:rPr sz="1400" dirty="0">
                <a:latin typeface="Arial"/>
                <a:cs typeface="Arial"/>
              </a:rPr>
              <a:t>Clinical</a:t>
            </a:r>
            <a:r>
              <a:rPr sz="1400" spc="-20" dirty="0">
                <a:latin typeface="Arial"/>
                <a:cs typeface="Arial"/>
              </a:rPr>
              <a:t> </a:t>
            </a:r>
            <a:r>
              <a:rPr sz="1400" dirty="0">
                <a:latin typeface="Arial"/>
                <a:cs typeface="Arial"/>
              </a:rPr>
              <a:t>trials</a:t>
            </a:r>
            <a:r>
              <a:rPr sz="1400" spc="-25" dirty="0">
                <a:latin typeface="Arial"/>
                <a:cs typeface="Arial"/>
              </a:rPr>
              <a:t> </a:t>
            </a:r>
            <a:r>
              <a:rPr sz="1400" dirty="0">
                <a:latin typeface="Arial"/>
                <a:cs typeface="Arial"/>
              </a:rPr>
              <a:t>follow</a:t>
            </a:r>
            <a:r>
              <a:rPr sz="1400" spc="-20" dirty="0">
                <a:latin typeface="Arial"/>
                <a:cs typeface="Arial"/>
              </a:rPr>
              <a:t> </a:t>
            </a:r>
            <a:r>
              <a:rPr sz="1400" dirty="0">
                <a:latin typeface="Arial"/>
                <a:cs typeface="Arial"/>
              </a:rPr>
              <a:t>a</a:t>
            </a:r>
            <a:r>
              <a:rPr sz="1400" spc="-25" dirty="0">
                <a:latin typeface="Arial"/>
                <a:cs typeface="Arial"/>
              </a:rPr>
              <a:t> </a:t>
            </a:r>
            <a:r>
              <a:rPr sz="1400" dirty="0">
                <a:latin typeface="Arial"/>
                <a:cs typeface="Arial"/>
              </a:rPr>
              <a:t>set</a:t>
            </a:r>
            <a:r>
              <a:rPr sz="1400" spc="-25" dirty="0">
                <a:latin typeface="Arial"/>
                <a:cs typeface="Arial"/>
              </a:rPr>
              <a:t> </a:t>
            </a:r>
            <a:r>
              <a:rPr sz="1400" dirty="0">
                <a:latin typeface="Arial"/>
                <a:cs typeface="Arial"/>
              </a:rPr>
              <a:t>of</a:t>
            </a:r>
            <a:r>
              <a:rPr sz="1400" spc="-25" dirty="0">
                <a:latin typeface="Arial"/>
                <a:cs typeface="Arial"/>
              </a:rPr>
              <a:t> </a:t>
            </a:r>
            <a:r>
              <a:rPr sz="1400" dirty="0">
                <a:solidFill>
                  <a:srgbClr val="C00000"/>
                </a:solidFill>
                <a:latin typeface="Arial"/>
                <a:cs typeface="Arial"/>
              </a:rPr>
              <a:t>global</a:t>
            </a:r>
            <a:r>
              <a:rPr sz="1400" spc="-20" dirty="0">
                <a:solidFill>
                  <a:srgbClr val="C00000"/>
                </a:solidFill>
                <a:latin typeface="Arial"/>
                <a:cs typeface="Arial"/>
              </a:rPr>
              <a:t> </a:t>
            </a:r>
            <a:r>
              <a:rPr sz="1400" dirty="0">
                <a:solidFill>
                  <a:srgbClr val="C00000"/>
                </a:solidFill>
                <a:latin typeface="Arial"/>
                <a:cs typeface="Arial"/>
              </a:rPr>
              <a:t>accepted</a:t>
            </a:r>
            <a:r>
              <a:rPr sz="1400" spc="-25" dirty="0">
                <a:solidFill>
                  <a:srgbClr val="C00000"/>
                </a:solidFill>
                <a:latin typeface="Arial"/>
                <a:cs typeface="Arial"/>
              </a:rPr>
              <a:t> </a:t>
            </a:r>
            <a:r>
              <a:rPr sz="1400" dirty="0">
                <a:solidFill>
                  <a:srgbClr val="C00000"/>
                </a:solidFill>
                <a:latin typeface="Arial"/>
                <a:cs typeface="Arial"/>
              </a:rPr>
              <a:t>protocol</a:t>
            </a:r>
            <a:r>
              <a:rPr sz="1400" spc="-20" dirty="0">
                <a:solidFill>
                  <a:srgbClr val="C00000"/>
                </a:solidFill>
                <a:latin typeface="Arial"/>
                <a:cs typeface="Arial"/>
              </a:rPr>
              <a:t> </a:t>
            </a:r>
            <a:r>
              <a:rPr sz="1400" dirty="0">
                <a:latin typeface="Arial"/>
                <a:cs typeface="Arial"/>
              </a:rPr>
              <a:t>in</a:t>
            </a:r>
            <a:r>
              <a:rPr sz="1400" spc="-25" dirty="0">
                <a:latin typeface="Arial"/>
                <a:cs typeface="Arial"/>
              </a:rPr>
              <a:t> </a:t>
            </a:r>
            <a:r>
              <a:rPr sz="1400" dirty="0">
                <a:latin typeface="Arial"/>
                <a:cs typeface="Arial"/>
              </a:rPr>
              <a:t>line</a:t>
            </a:r>
            <a:r>
              <a:rPr sz="1400" spc="-25" dirty="0">
                <a:latin typeface="Arial"/>
                <a:cs typeface="Arial"/>
              </a:rPr>
              <a:t> </a:t>
            </a:r>
            <a:r>
              <a:rPr sz="1400" dirty="0">
                <a:latin typeface="Arial"/>
                <a:cs typeface="Arial"/>
              </a:rPr>
              <a:t>with</a:t>
            </a:r>
            <a:r>
              <a:rPr sz="1400" spc="-25"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requirements</a:t>
            </a:r>
            <a:r>
              <a:rPr sz="1400" spc="-25" dirty="0">
                <a:latin typeface="Arial"/>
                <a:cs typeface="Arial"/>
              </a:rPr>
              <a:t> </a:t>
            </a:r>
            <a:r>
              <a:rPr sz="1400" dirty="0">
                <a:latin typeface="Arial"/>
                <a:cs typeface="Arial"/>
              </a:rPr>
              <a:t>of</a:t>
            </a:r>
            <a:r>
              <a:rPr sz="1400" spc="-25" dirty="0">
                <a:latin typeface="Arial"/>
                <a:cs typeface="Arial"/>
              </a:rPr>
              <a:t> </a:t>
            </a:r>
            <a:r>
              <a:rPr sz="1400" dirty="0">
                <a:latin typeface="Arial"/>
                <a:cs typeface="Arial"/>
              </a:rPr>
              <a:t>the</a:t>
            </a:r>
            <a:r>
              <a:rPr sz="1400" spc="-30" dirty="0">
                <a:latin typeface="Arial"/>
                <a:cs typeface="Arial"/>
              </a:rPr>
              <a:t> </a:t>
            </a:r>
            <a:r>
              <a:rPr sz="1400" spc="-10" dirty="0">
                <a:solidFill>
                  <a:srgbClr val="C00000"/>
                </a:solidFill>
                <a:latin typeface="Arial"/>
                <a:cs typeface="Arial"/>
              </a:rPr>
              <a:t>national </a:t>
            </a:r>
            <a:r>
              <a:rPr sz="1400" dirty="0">
                <a:solidFill>
                  <a:srgbClr val="C00000"/>
                </a:solidFill>
                <a:latin typeface="Arial"/>
                <a:cs typeface="Arial"/>
              </a:rPr>
              <a:t>health</a:t>
            </a:r>
            <a:r>
              <a:rPr sz="1400" spc="-30" dirty="0">
                <a:solidFill>
                  <a:srgbClr val="C00000"/>
                </a:solidFill>
                <a:latin typeface="Arial"/>
                <a:cs typeface="Arial"/>
              </a:rPr>
              <a:t> </a:t>
            </a:r>
            <a:r>
              <a:rPr sz="1400" spc="-10" dirty="0">
                <a:solidFill>
                  <a:srgbClr val="C00000"/>
                </a:solidFill>
                <a:latin typeface="Arial"/>
                <a:cs typeface="Arial"/>
              </a:rPr>
              <a:t>authority</a:t>
            </a:r>
            <a:r>
              <a:rPr sz="1400" spc="-10" dirty="0">
                <a:latin typeface="Arial"/>
                <a:cs typeface="Arial"/>
              </a:rPr>
              <a:t>.</a:t>
            </a:r>
            <a:endParaRPr sz="1400">
              <a:latin typeface="Arial"/>
              <a:cs typeface="Arial"/>
            </a:endParaRPr>
          </a:p>
          <a:p>
            <a:pPr>
              <a:lnSpc>
                <a:spcPct val="100000"/>
              </a:lnSpc>
              <a:buFont typeface="Arial"/>
              <a:buChar char="•"/>
            </a:pPr>
            <a:endParaRPr sz="1400">
              <a:latin typeface="Arial"/>
              <a:cs typeface="Arial"/>
            </a:endParaRPr>
          </a:p>
          <a:p>
            <a:pPr>
              <a:lnSpc>
                <a:spcPct val="100000"/>
              </a:lnSpc>
              <a:spcBef>
                <a:spcPts val="45"/>
              </a:spcBef>
              <a:buFont typeface="Arial"/>
              <a:buChar char="•"/>
            </a:pPr>
            <a:endParaRPr sz="1400">
              <a:latin typeface="Arial"/>
              <a:cs typeface="Arial"/>
            </a:endParaRPr>
          </a:p>
          <a:p>
            <a:pPr marL="367665" marR="179705" indent="-355600">
              <a:lnSpc>
                <a:spcPct val="150000"/>
              </a:lnSpc>
              <a:buSzPct val="142857"/>
              <a:buChar char="•"/>
              <a:tabLst>
                <a:tab pos="367665" algn="l"/>
              </a:tabLst>
            </a:pPr>
            <a:r>
              <a:rPr sz="1400" dirty="0">
                <a:latin typeface="Arial"/>
                <a:cs typeface="Arial"/>
              </a:rPr>
              <a:t>All</a:t>
            </a:r>
            <a:r>
              <a:rPr sz="1400" spc="-25" dirty="0">
                <a:latin typeface="Arial"/>
                <a:cs typeface="Arial"/>
              </a:rPr>
              <a:t> </a:t>
            </a:r>
            <a:r>
              <a:rPr sz="1400" dirty="0">
                <a:latin typeface="Arial"/>
                <a:cs typeface="Arial"/>
              </a:rPr>
              <a:t>clinical</a:t>
            </a:r>
            <a:r>
              <a:rPr sz="1400" spc="-20" dirty="0">
                <a:latin typeface="Arial"/>
                <a:cs typeface="Arial"/>
              </a:rPr>
              <a:t> </a:t>
            </a:r>
            <a:r>
              <a:rPr sz="1400" dirty="0">
                <a:latin typeface="Arial"/>
                <a:cs typeface="Arial"/>
              </a:rPr>
              <a:t>trials</a:t>
            </a:r>
            <a:r>
              <a:rPr sz="1400" spc="-30" dirty="0">
                <a:latin typeface="Arial"/>
                <a:cs typeface="Arial"/>
              </a:rPr>
              <a:t> </a:t>
            </a:r>
            <a:r>
              <a:rPr sz="1400" dirty="0">
                <a:latin typeface="Arial"/>
                <a:cs typeface="Arial"/>
              </a:rPr>
              <a:t>need</a:t>
            </a:r>
            <a:r>
              <a:rPr sz="1400" spc="-25" dirty="0">
                <a:latin typeface="Arial"/>
                <a:cs typeface="Arial"/>
              </a:rPr>
              <a:t> </a:t>
            </a:r>
            <a:r>
              <a:rPr sz="1400" dirty="0">
                <a:latin typeface="Arial"/>
                <a:cs typeface="Arial"/>
              </a:rPr>
              <a:t>to</a:t>
            </a:r>
            <a:r>
              <a:rPr sz="1400" spc="-25" dirty="0">
                <a:latin typeface="Arial"/>
                <a:cs typeface="Arial"/>
              </a:rPr>
              <a:t> </a:t>
            </a:r>
            <a:r>
              <a:rPr sz="1400" dirty="0">
                <a:latin typeface="Arial"/>
                <a:cs typeface="Arial"/>
              </a:rPr>
              <a:t>be</a:t>
            </a:r>
            <a:r>
              <a:rPr sz="1400" spc="-30" dirty="0">
                <a:latin typeface="Arial"/>
                <a:cs typeface="Arial"/>
              </a:rPr>
              <a:t> </a:t>
            </a:r>
            <a:r>
              <a:rPr sz="1400" dirty="0">
                <a:latin typeface="Arial"/>
                <a:cs typeface="Arial"/>
              </a:rPr>
              <a:t>approved</a:t>
            </a:r>
            <a:r>
              <a:rPr sz="1400" spc="-25" dirty="0">
                <a:latin typeface="Arial"/>
                <a:cs typeface="Arial"/>
              </a:rPr>
              <a:t> </a:t>
            </a:r>
            <a:r>
              <a:rPr sz="1400" dirty="0">
                <a:latin typeface="Arial"/>
                <a:cs typeface="Arial"/>
              </a:rPr>
              <a:t>by</a:t>
            </a:r>
            <a:r>
              <a:rPr sz="1400" spc="-3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national</a:t>
            </a:r>
            <a:r>
              <a:rPr sz="1400" spc="-20" dirty="0">
                <a:latin typeface="Arial"/>
                <a:cs typeface="Arial"/>
              </a:rPr>
              <a:t> </a:t>
            </a:r>
            <a:r>
              <a:rPr sz="1400" dirty="0">
                <a:latin typeface="Arial"/>
                <a:cs typeface="Arial"/>
              </a:rPr>
              <a:t>institutional</a:t>
            </a:r>
            <a:r>
              <a:rPr sz="1400" spc="-25" dirty="0">
                <a:latin typeface="Arial"/>
                <a:cs typeface="Arial"/>
              </a:rPr>
              <a:t> </a:t>
            </a:r>
            <a:r>
              <a:rPr sz="1400" dirty="0">
                <a:latin typeface="Arial"/>
                <a:cs typeface="Arial"/>
              </a:rPr>
              <a:t>ethics</a:t>
            </a:r>
            <a:r>
              <a:rPr sz="1400" spc="-25" dirty="0">
                <a:latin typeface="Arial"/>
                <a:cs typeface="Arial"/>
              </a:rPr>
              <a:t> </a:t>
            </a:r>
            <a:r>
              <a:rPr sz="1400" dirty="0">
                <a:latin typeface="Arial"/>
                <a:cs typeface="Arial"/>
              </a:rPr>
              <a:t>committee</a:t>
            </a:r>
            <a:r>
              <a:rPr sz="1400" spc="-30" dirty="0">
                <a:latin typeface="Arial"/>
                <a:cs typeface="Arial"/>
              </a:rPr>
              <a:t> </a:t>
            </a:r>
            <a:r>
              <a:rPr sz="1400" dirty="0">
                <a:latin typeface="Arial"/>
                <a:cs typeface="Arial"/>
              </a:rPr>
              <a:t>(IEC)</a:t>
            </a:r>
            <a:r>
              <a:rPr sz="1400" spc="-30" dirty="0">
                <a:latin typeface="Arial"/>
                <a:cs typeface="Arial"/>
              </a:rPr>
              <a:t> </a:t>
            </a:r>
            <a:r>
              <a:rPr sz="1400" dirty="0">
                <a:latin typeface="Arial"/>
                <a:cs typeface="Arial"/>
              </a:rPr>
              <a:t>in</a:t>
            </a:r>
            <a:r>
              <a:rPr sz="1400" spc="-25" dirty="0">
                <a:latin typeface="Arial"/>
                <a:cs typeface="Arial"/>
              </a:rPr>
              <a:t> the </a:t>
            </a:r>
            <a:r>
              <a:rPr sz="1400" dirty="0">
                <a:latin typeface="Arial"/>
                <a:cs typeface="Arial"/>
              </a:rPr>
              <a:t>country</a:t>
            </a:r>
            <a:r>
              <a:rPr sz="1400" spc="-30" dirty="0">
                <a:latin typeface="Arial"/>
                <a:cs typeface="Arial"/>
              </a:rPr>
              <a:t> </a:t>
            </a:r>
            <a:r>
              <a:rPr sz="1400" dirty="0">
                <a:latin typeface="Arial"/>
                <a:cs typeface="Arial"/>
              </a:rPr>
              <a:t>where</a:t>
            </a:r>
            <a:r>
              <a:rPr sz="1400" spc="-25" dirty="0">
                <a:latin typeface="Arial"/>
                <a:cs typeface="Arial"/>
              </a:rPr>
              <a:t> </a:t>
            </a:r>
            <a:r>
              <a:rPr sz="1400" dirty="0">
                <a:latin typeface="Arial"/>
                <a:cs typeface="Arial"/>
              </a:rPr>
              <a:t>they</a:t>
            </a:r>
            <a:r>
              <a:rPr sz="1400" spc="-25" dirty="0">
                <a:latin typeface="Arial"/>
                <a:cs typeface="Arial"/>
              </a:rPr>
              <a:t> </a:t>
            </a:r>
            <a:r>
              <a:rPr sz="1400" dirty="0">
                <a:latin typeface="Arial"/>
                <a:cs typeface="Arial"/>
              </a:rPr>
              <a:t>are</a:t>
            </a:r>
            <a:r>
              <a:rPr sz="1400" spc="-30" dirty="0">
                <a:latin typeface="Arial"/>
                <a:cs typeface="Arial"/>
              </a:rPr>
              <a:t> </a:t>
            </a:r>
            <a:r>
              <a:rPr sz="1400" dirty="0">
                <a:latin typeface="Arial"/>
                <a:cs typeface="Arial"/>
              </a:rPr>
              <a:t>carried</a:t>
            </a:r>
            <a:r>
              <a:rPr sz="1400" spc="-25" dirty="0">
                <a:latin typeface="Arial"/>
                <a:cs typeface="Arial"/>
              </a:rPr>
              <a:t> </a:t>
            </a:r>
            <a:r>
              <a:rPr sz="1400" spc="-20" dirty="0">
                <a:latin typeface="Arial"/>
                <a:cs typeface="Arial"/>
              </a:rPr>
              <a:t>out.</a:t>
            </a:r>
            <a:endParaRPr sz="1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5530</TotalTime>
  <Words>3016</Words>
  <Application>Microsoft Office PowerPoint</Application>
  <PresentationFormat>On-screen Show (16:9)</PresentationFormat>
  <Paragraphs>292</Paragraphs>
  <Slides>46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Aptos</vt:lpstr>
      <vt:lpstr>Arial</vt:lpstr>
      <vt:lpstr>Calibri</vt:lpstr>
      <vt:lpstr>Century Gothic</vt:lpstr>
      <vt:lpstr>Poppins</vt:lpstr>
      <vt:lpstr>Söhne</vt:lpstr>
      <vt:lpstr>Wingdings</vt:lpstr>
      <vt:lpstr>Office Theme</vt:lpstr>
      <vt:lpstr>PowerPoint Presentation</vt:lpstr>
      <vt:lpstr>What is Ethics in Research</vt:lpstr>
      <vt:lpstr>Why is it Important?</vt:lpstr>
      <vt:lpstr>Why is it Important?</vt:lpstr>
      <vt:lpstr>Facts!</vt:lpstr>
      <vt:lpstr>Ethical Issues In Research And Clinical Trials</vt:lpstr>
      <vt:lpstr>Clinical Trials For New Drugs</vt:lpstr>
      <vt:lpstr>Clinical Trials For New Drugs</vt:lpstr>
      <vt:lpstr>Clinical Trials For New Drugs</vt:lpstr>
      <vt:lpstr>Clinical Trials For New Drugs</vt:lpstr>
      <vt:lpstr>Clinical Trials For New Drugs</vt:lpstr>
      <vt:lpstr>Clinical Trials For New Drugs</vt:lpstr>
      <vt:lpstr>Clinical Trials For New Drugs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lpstr>PowerPoint Presentation</vt:lpstr>
      <vt:lpstr>Outline </vt:lpstr>
      <vt:lpstr>Good Epidemiological Practices (GEP)</vt:lpstr>
      <vt:lpstr>PowerPoint Presentation</vt:lpstr>
      <vt:lpstr>SFDA Guidelines on Good Epidemiological Practices (GEP)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Pharmacists’ role in clinical trials safety (DSMB)  April  2024</dc:title>
  <cp:lastModifiedBy>Nora Kalagi</cp:lastModifiedBy>
  <cp:revision>94</cp:revision>
  <dcterms:created xsi:type="dcterms:W3CDTF">2024-04-18T20:06:03Z</dcterms:created>
  <dcterms:modified xsi:type="dcterms:W3CDTF">2024-04-24T19:48:07Z</dcterms:modified>
</cp:coreProperties>
</file>