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notesMasterIdLst>
    <p:notesMasterId r:id="rId57"/>
  </p:notesMasterIdLst>
  <p:handoutMasterIdLst>
    <p:handoutMasterId r:id="rId58"/>
  </p:handoutMasterIdLst>
  <p:sldIdLst>
    <p:sldId id="256" r:id="rId2"/>
    <p:sldId id="535" r:id="rId3"/>
    <p:sldId id="348" r:id="rId4"/>
    <p:sldId id="437" r:id="rId5"/>
    <p:sldId id="526" r:id="rId6"/>
    <p:sldId id="440" r:id="rId7"/>
    <p:sldId id="441" r:id="rId8"/>
    <p:sldId id="442" r:id="rId9"/>
    <p:sldId id="527" r:id="rId10"/>
    <p:sldId id="443" r:id="rId11"/>
    <p:sldId id="444" r:id="rId12"/>
    <p:sldId id="445" r:id="rId13"/>
    <p:sldId id="446" r:id="rId14"/>
    <p:sldId id="447" r:id="rId15"/>
    <p:sldId id="448" r:id="rId16"/>
    <p:sldId id="449" r:id="rId17"/>
    <p:sldId id="450" r:id="rId18"/>
    <p:sldId id="528" r:id="rId19"/>
    <p:sldId id="456" r:id="rId20"/>
    <p:sldId id="514" r:id="rId21"/>
    <p:sldId id="457" r:id="rId22"/>
    <p:sldId id="458" r:id="rId23"/>
    <p:sldId id="459" r:id="rId24"/>
    <p:sldId id="460" r:id="rId25"/>
    <p:sldId id="537" r:id="rId26"/>
    <p:sldId id="461" r:id="rId27"/>
    <p:sldId id="462" r:id="rId28"/>
    <p:sldId id="529" r:id="rId29"/>
    <p:sldId id="538" r:id="rId30"/>
    <p:sldId id="463" r:id="rId31"/>
    <p:sldId id="536" r:id="rId32"/>
    <p:sldId id="465" r:id="rId33"/>
    <p:sldId id="469" r:id="rId34"/>
    <p:sldId id="504" r:id="rId35"/>
    <p:sldId id="473" r:id="rId36"/>
    <p:sldId id="530" r:id="rId37"/>
    <p:sldId id="474" r:id="rId38"/>
    <p:sldId id="506" r:id="rId39"/>
    <p:sldId id="531" r:id="rId40"/>
    <p:sldId id="476" r:id="rId41"/>
    <p:sldId id="507" r:id="rId42"/>
    <p:sldId id="508" r:id="rId43"/>
    <p:sldId id="509" r:id="rId44"/>
    <p:sldId id="480" r:id="rId45"/>
    <p:sldId id="500" r:id="rId46"/>
    <p:sldId id="501" r:id="rId47"/>
    <p:sldId id="518" r:id="rId48"/>
    <p:sldId id="519" r:id="rId49"/>
    <p:sldId id="520" r:id="rId50"/>
    <p:sldId id="525" r:id="rId51"/>
    <p:sldId id="521" r:id="rId52"/>
    <p:sldId id="522" r:id="rId53"/>
    <p:sldId id="523" r:id="rId54"/>
    <p:sldId id="524" r:id="rId55"/>
    <p:sldId id="371" r:id="rId5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79" autoAdjust="0"/>
    <p:restoredTop sz="94694"/>
  </p:normalViewPr>
  <p:slideViewPr>
    <p:cSldViewPr>
      <p:cViewPr varScale="1">
        <p:scale>
          <a:sx n="117" d="100"/>
          <a:sy n="117" d="100"/>
        </p:scale>
        <p:origin x="1560" y="1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235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237331-A252-4951-A2A2-703945CC3CDF}"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4B84B258-AB4D-4A8B-B9EB-D6C56D15084F}">
      <dgm:prSet custT="1"/>
      <dgm:spPr/>
      <dgm:t>
        <a:bodyPr/>
        <a:lstStyle/>
        <a:p>
          <a:r>
            <a:rPr lang="en-US" sz="2400"/>
            <a:t>What is Cohort study?</a:t>
          </a:r>
        </a:p>
      </dgm:t>
    </dgm:pt>
    <dgm:pt modelId="{8D911101-B7BB-4250-A68C-F71CB091C197}" type="parTrans" cxnId="{75902D63-00A5-42C5-80B4-68CB7FF55531}">
      <dgm:prSet/>
      <dgm:spPr/>
      <dgm:t>
        <a:bodyPr/>
        <a:lstStyle/>
        <a:p>
          <a:endParaRPr lang="en-US" sz="2400"/>
        </a:p>
      </dgm:t>
    </dgm:pt>
    <dgm:pt modelId="{234FCEC8-47EE-4F39-8A64-5C3067D59E44}" type="sibTrans" cxnId="{75902D63-00A5-42C5-80B4-68CB7FF55531}">
      <dgm:prSet/>
      <dgm:spPr/>
      <dgm:t>
        <a:bodyPr/>
        <a:lstStyle/>
        <a:p>
          <a:endParaRPr lang="en-US" sz="2400"/>
        </a:p>
      </dgm:t>
    </dgm:pt>
    <dgm:pt modelId="{77CB219D-3AEA-4641-B77E-B9F44DA9567B}">
      <dgm:prSet custT="1"/>
      <dgm:spPr/>
      <dgm:t>
        <a:bodyPr/>
        <a:lstStyle/>
        <a:p>
          <a:r>
            <a:rPr lang="en-US" sz="2400"/>
            <a:t>Measures of association in cohorts </a:t>
          </a:r>
        </a:p>
      </dgm:t>
    </dgm:pt>
    <dgm:pt modelId="{24080150-85E4-4B53-A275-8B300BDB7738}" type="parTrans" cxnId="{C9E98F65-380F-4209-83C6-DD4087B72F84}">
      <dgm:prSet/>
      <dgm:spPr/>
      <dgm:t>
        <a:bodyPr/>
        <a:lstStyle/>
        <a:p>
          <a:endParaRPr lang="en-US" sz="2400"/>
        </a:p>
      </dgm:t>
    </dgm:pt>
    <dgm:pt modelId="{2602C505-E82B-4202-B097-8E54FC666DEB}" type="sibTrans" cxnId="{C9E98F65-380F-4209-83C6-DD4087B72F84}">
      <dgm:prSet/>
      <dgm:spPr/>
      <dgm:t>
        <a:bodyPr/>
        <a:lstStyle/>
        <a:p>
          <a:endParaRPr lang="en-US" sz="2400"/>
        </a:p>
      </dgm:t>
    </dgm:pt>
    <dgm:pt modelId="{30DAD9DD-0119-400D-A92D-FC72A34445A7}">
      <dgm:prSet custT="1"/>
      <dgm:spPr/>
      <dgm:t>
        <a:bodyPr/>
        <a:lstStyle/>
        <a:p>
          <a:r>
            <a:rPr lang="en-US" sz="2400"/>
            <a:t>Types of Cohorts</a:t>
          </a:r>
        </a:p>
      </dgm:t>
    </dgm:pt>
    <dgm:pt modelId="{C4993444-9AB0-4E85-9E46-A42A3C104201}" type="parTrans" cxnId="{E0DA0CB7-1382-4B3A-83CB-6000B435488D}">
      <dgm:prSet/>
      <dgm:spPr/>
      <dgm:t>
        <a:bodyPr/>
        <a:lstStyle/>
        <a:p>
          <a:endParaRPr lang="en-US" sz="2400"/>
        </a:p>
      </dgm:t>
    </dgm:pt>
    <dgm:pt modelId="{4FEE1E7C-D7A4-4389-BE4B-AD75C79E5775}" type="sibTrans" cxnId="{E0DA0CB7-1382-4B3A-83CB-6000B435488D}">
      <dgm:prSet/>
      <dgm:spPr/>
      <dgm:t>
        <a:bodyPr/>
        <a:lstStyle/>
        <a:p>
          <a:endParaRPr lang="en-US" sz="2400"/>
        </a:p>
      </dgm:t>
    </dgm:pt>
    <dgm:pt modelId="{F3F731BE-71F4-4A7E-A810-AA6B72F253E3}">
      <dgm:prSet custT="1"/>
      <dgm:spPr/>
      <dgm:t>
        <a:bodyPr/>
        <a:lstStyle/>
        <a:p>
          <a:r>
            <a:rPr lang="en-US" sz="2400"/>
            <a:t>Open vs. closed</a:t>
          </a:r>
        </a:p>
      </dgm:t>
    </dgm:pt>
    <dgm:pt modelId="{39E396F2-5BA9-4078-9B94-29CF0328F92A}" type="parTrans" cxnId="{7B1D9104-1926-4625-B080-960ABAF7EB93}">
      <dgm:prSet/>
      <dgm:spPr/>
      <dgm:t>
        <a:bodyPr/>
        <a:lstStyle/>
        <a:p>
          <a:endParaRPr lang="en-US" sz="2400"/>
        </a:p>
      </dgm:t>
    </dgm:pt>
    <dgm:pt modelId="{BE06A00A-C1A0-4655-907D-65F6DEFD49BA}" type="sibTrans" cxnId="{7B1D9104-1926-4625-B080-960ABAF7EB93}">
      <dgm:prSet/>
      <dgm:spPr/>
      <dgm:t>
        <a:bodyPr/>
        <a:lstStyle/>
        <a:p>
          <a:endParaRPr lang="en-US" sz="2400"/>
        </a:p>
      </dgm:t>
    </dgm:pt>
    <dgm:pt modelId="{BFFF0CE6-EFFD-4F72-A520-C8FEFC0213C5}">
      <dgm:prSet custT="1"/>
      <dgm:spPr/>
      <dgm:t>
        <a:bodyPr/>
        <a:lstStyle/>
        <a:p>
          <a:r>
            <a:rPr lang="en-US" sz="2400"/>
            <a:t>Retrospective and prospective</a:t>
          </a:r>
        </a:p>
      </dgm:t>
    </dgm:pt>
    <dgm:pt modelId="{9E7D82D5-DA37-4736-A090-157B4F936C24}" type="parTrans" cxnId="{E42FDCB9-0E46-44F2-9226-8CD59CD4BB77}">
      <dgm:prSet/>
      <dgm:spPr/>
      <dgm:t>
        <a:bodyPr/>
        <a:lstStyle/>
        <a:p>
          <a:endParaRPr lang="en-US" sz="2400"/>
        </a:p>
      </dgm:t>
    </dgm:pt>
    <dgm:pt modelId="{5BA32751-CEFB-44BC-9DA0-A2E9DCD98215}" type="sibTrans" cxnId="{E42FDCB9-0E46-44F2-9226-8CD59CD4BB77}">
      <dgm:prSet/>
      <dgm:spPr/>
      <dgm:t>
        <a:bodyPr/>
        <a:lstStyle/>
        <a:p>
          <a:endParaRPr lang="en-US" sz="2400"/>
        </a:p>
      </dgm:t>
    </dgm:pt>
    <dgm:pt modelId="{F9181B87-44A8-423E-BFD0-69E9F9987A56}">
      <dgm:prSet custT="1"/>
      <dgm:spPr/>
      <dgm:t>
        <a:bodyPr/>
        <a:lstStyle/>
        <a:p>
          <a:r>
            <a:rPr lang="en-US" sz="2400"/>
            <a:t>General vs. exposure/special </a:t>
          </a:r>
        </a:p>
      </dgm:t>
    </dgm:pt>
    <dgm:pt modelId="{18C5BD73-1CF7-49F9-BBF8-8F77C2D68A80}" type="parTrans" cxnId="{C5BEE652-78A8-4FC0-9C93-7F4FE0330436}">
      <dgm:prSet/>
      <dgm:spPr/>
      <dgm:t>
        <a:bodyPr/>
        <a:lstStyle/>
        <a:p>
          <a:endParaRPr lang="en-US" sz="2400"/>
        </a:p>
      </dgm:t>
    </dgm:pt>
    <dgm:pt modelId="{57A6452E-6B1C-461B-B54E-D32B3C6FEF5D}" type="sibTrans" cxnId="{C5BEE652-78A8-4FC0-9C93-7F4FE0330436}">
      <dgm:prSet/>
      <dgm:spPr/>
      <dgm:t>
        <a:bodyPr/>
        <a:lstStyle/>
        <a:p>
          <a:endParaRPr lang="en-US" sz="2400"/>
        </a:p>
      </dgm:t>
    </dgm:pt>
    <dgm:pt modelId="{AC64B240-5D54-4A15-B624-7DFCFAC5E7BF}">
      <dgm:prSet custT="1"/>
      <dgm:spPr/>
      <dgm:t>
        <a:bodyPr/>
        <a:lstStyle/>
        <a:p>
          <a:r>
            <a:rPr lang="en-US" sz="2400"/>
            <a:t>Time in a cohort study</a:t>
          </a:r>
        </a:p>
      </dgm:t>
    </dgm:pt>
    <dgm:pt modelId="{5A7F9097-45F4-4E6F-90BE-EBE1C65B6766}" type="parTrans" cxnId="{E55CB98A-4181-4731-9ABC-4D5844855649}">
      <dgm:prSet/>
      <dgm:spPr/>
      <dgm:t>
        <a:bodyPr/>
        <a:lstStyle/>
        <a:p>
          <a:endParaRPr lang="en-US" sz="2400"/>
        </a:p>
      </dgm:t>
    </dgm:pt>
    <dgm:pt modelId="{3FA3CF83-4615-4CDB-BE54-D9D2B77B8405}" type="sibTrans" cxnId="{E55CB98A-4181-4731-9ABC-4D5844855649}">
      <dgm:prSet/>
      <dgm:spPr/>
      <dgm:t>
        <a:bodyPr/>
        <a:lstStyle/>
        <a:p>
          <a:endParaRPr lang="en-US" sz="2400"/>
        </a:p>
      </dgm:t>
    </dgm:pt>
    <dgm:pt modelId="{4AF1C42C-0EAE-47C2-A4F3-CD86AD5CC4C3}">
      <dgm:prSet custT="1"/>
      <dgm:spPr/>
      <dgm:t>
        <a:bodyPr/>
        <a:lstStyle/>
        <a:p>
          <a:r>
            <a:rPr lang="en-US" sz="2400"/>
            <a:t>Cohort-specific biases</a:t>
          </a:r>
        </a:p>
      </dgm:t>
    </dgm:pt>
    <dgm:pt modelId="{3D6882B2-3021-4B96-B040-EA7AFC94DF67}" type="parTrans" cxnId="{6A07129A-9835-4918-AD60-5D09CB349452}">
      <dgm:prSet/>
      <dgm:spPr/>
      <dgm:t>
        <a:bodyPr/>
        <a:lstStyle/>
        <a:p>
          <a:endParaRPr lang="en-US" sz="2400"/>
        </a:p>
      </dgm:t>
    </dgm:pt>
    <dgm:pt modelId="{32C3C9AB-7046-44C6-8243-968FE08E9F05}" type="sibTrans" cxnId="{6A07129A-9835-4918-AD60-5D09CB349452}">
      <dgm:prSet/>
      <dgm:spPr/>
      <dgm:t>
        <a:bodyPr/>
        <a:lstStyle/>
        <a:p>
          <a:endParaRPr lang="en-US" sz="2400"/>
        </a:p>
      </dgm:t>
    </dgm:pt>
    <dgm:pt modelId="{47BBD431-FBBA-42F9-86E0-856BE3F1675B}" type="pres">
      <dgm:prSet presAssocID="{F1237331-A252-4951-A2A2-703945CC3CDF}" presName="linear" presStyleCnt="0">
        <dgm:presLayoutVars>
          <dgm:dir/>
          <dgm:animLvl val="lvl"/>
          <dgm:resizeHandles val="exact"/>
        </dgm:presLayoutVars>
      </dgm:prSet>
      <dgm:spPr/>
    </dgm:pt>
    <dgm:pt modelId="{3818DCA3-D408-4484-BB79-490EFCBB34E9}" type="pres">
      <dgm:prSet presAssocID="{4B84B258-AB4D-4A8B-B9EB-D6C56D15084F}" presName="parentLin" presStyleCnt="0"/>
      <dgm:spPr/>
    </dgm:pt>
    <dgm:pt modelId="{3EA0A00C-E15B-4802-B179-7AA0116C2D45}" type="pres">
      <dgm:prSet presAssocID="{4B84B258-AB4D-4A8B-B9EB-D6C56D15084F}" presName="parentLeftMargin" presStyleLbl="node1" presStyleIdx="0" presStyleCnt="5"/>
      <dgm:spPr/>
    </dgm:pt>
    <dgm:pt modelId="{D0BA6D37-D953-4FA4-9268-88554015379C}" type="pres">
      <dgm:prSet presAssocID="{4B84B258-AB4D-4A8B-B9EB-D6C56D15084F}" presName="parentText" presStyleLbl="node1" presStyleIdx="0" presStyleCnt="5">
        <dgm:presLayoutVars>
          <dgm:chMax val="0"/>
          <dgm:bulletEnabled val="1"/>
        </dgm:presLayoutVars>
      </dgm:prSet>
      <dgm:spPr/>
    </dgm:pt>
    <dgm:pt modelId="{7F38B2A9-154A-47EF-BD6A-0FE636593F4F}" type="pres">
      <dgm:prSet presAssocID="{4B84B258-AB4D-4A8B-B9EB-D6C56D15084F}" presName="negativeSpace" presStyleCnt="0"/>
      <dgm:spPr/>
    </dgm:pt>
    <dgm:pt modelId="{51BCFD79-4B94-4E94-A3F0-B2B0953A80C5}" type="pres">
      <dgm:prSet presAssocID="{4B84B258-AB4D-4A8B-B9EB-D6C56D15084F}" presName="childText" presStyleLbl="conFgAcc1" presStyleIdx="0" presStyleCnt="5">
        <dgm:presLayoutVars>
          <dgm:bulletEnabled val="1"/>
        </dgm:presLayoutVars>
      </dgm:prSet>
      <dgm:spPr/>
    </dgm:pt>
    <dgm:pt modelId="{D4D40EC6-B1EF-4767-B5C2-653D3686A02F}" type="pres">
      <dgm:prSet presAssocID="{234FCEC8-47EE-4F39-8A64-5C3067D59E44}" presName="spaceBetweenRectangles" presStyleCnt="0"/>
      <dgm:spPr/>
    </dgm:pt>
    <dgm:pt modelId="{ECE5C286-82AB-41E0-9617-6A77DAE445A6}" type="pres">
      <dgm:prSet presAssocID="{77CB219D-3AEA-4641-B77E-B9F44DA9567B}" presName="parentLin" presStyleCnt="0"/>
      <dgm:spPr/>
    </dgm:pt>
    <dgm:pt modelId="{0CD3B7A5-5860-488A-BB7B-4D4BBCE7FAE7}" type="pres">
      <dgm:prSet presAssocID="{77CB219D-3AEA-4641-B77E-B9F44DA9567B}" presName="parentLeftMargin" presStyleLbl="node1" presStyleIdx="0" presStyleCnt="5"/>
      <dgm:spPr/>
    </dgm:pt>
    <dgm:pt modelId="{4C8C6736-A044-48AD-8E78-3340E3C11F8F}" type="pres">
      <dgm:prSet presAssocID="{77CB219D-3AEA-4641-B77E-B9F44DA9567B}" presName="parentText" presStyleLbl="node1" presStyleIdx="1" presStyleCnt="5">
        <dgm:presLayoutVars>
          <dgm:chMax val="0"/>
          <dgm:bulletEnabled val="1"/>
        </dgm:presLayoutVars>
      </dgm:prSet>
      <dgm:spPr/>
    </dgm:pt>
    <dgm:pt modelId="{70EB11C7-96CC-4DE8-B3EF-6816C32BAC38}" type="pres">
      <dgm:prSet presAssocID="{77CB219D-3AEA-4641-B77E-B9F44DA9567B}" presName="negativeSpace" presStyleCnt="0"/>
      <dgm:spPr/>
    </dgm:pt>
    <dgm:pt modelId="{43C6848F-07C2-4E6B-961B-6A0B4D19AD1F}" type="pres">
      <dgm:prSet presAssocID="{77CB219D-3AEA-4641-B77E-B9F44DA9567B}" presName="childText" presStyleLbl="conFgAcc1" presStyleIdx="1" presStyleCnt="5">
        <dgm:presLayoutVars>
          <dgm:bulletEnabled val="1"/>
        </dgm:presLayoutVars>
      </dgm:prSet>
      <dgm:spPr/>
    </dgm:pt>
    <dgm:pt modelId="{CE171512-C82E-406C-B6A3-05CB34A7DC76}" type="pres">
      <dgm:prSet presAssocID="{2602C505-E82B-4202-B097-8E54FC666DEB}" presName="spaceBetweenRectangles" presStyleCnt="0"/>
      <dgm:spPr/>
    </dgm:pt>
    <dgm:pt modelId="{CBD57378-416C-48FB-AD69-A09D9949F448}" type="pres">
      <dgm:prSet presAssocID="{30DAD9DD-0119-400D-A92D-FC72A34445A7}" presName="parentLin" presStyleCnt="0"/>
      <dgm:spPr/>
    </dgm:pt>
    <dgm:pt modelId="{A6EDC00E-DCDB-4ED3-9638-995B83AAF7D9}" type="pres">
      <dgm:prSet presAssocID="{30DAD9DD-0119-400D-A92D-FC72A34445A7}" presName="parentLeftMargin" presStyleLbl="node1" presStyleIdx="1" presStyleCnt="5"/>
      <dgm:spPr/>
    </dgm:pt>
    <dgm:pt modelId="{17592AC4-7694-4744-8CB9-5BA15775A05D}" type="pres">
      <dgm:prSet presAssocID="{30DAD9DD-0119-400D-A92D-FC72A34445A7}" presName="parentText" presStyleLbl="node1" presStyleIdx="2" presStyleCnt="5">
        <dgm:presLayoutVars>
          <dgm:chMax val="0"/>
          <dgm:bulletEnabled val="1"/>
        </dgm:presLayoutVars>
      </dgm:prSet>
      <dgm:spPr/>
    </dgm:pt>
    <dgm:pt modelId="{9C9CD906-DAE3-4DE5-BE28-9D526CE0F16D}" type="pres">
      <dgm:prSet presAssocID="{30DAD9DD-0119-400D-A92D-FC72A34445A7}" presName="negativeSpace" presStyleCnt="0"/>
      <dgm:spPr/>
    </dgm:pt>
    <dgm:pt modelId="{DC53DAB2-D008-4B31-9597-2C3A949F9453}" type="pres">
      <dgm:prSet presAssocID="{30DAD9DD-0119-400D-A92D-FC72A34445A7}" presName="childText" presStyleLbl="conFgAcc1" presStyleIdx="2" presStyleCnt="5">
        <dgm:presLayoutVars>
          <dgm:bulletEnabled val="1"/>
        </dgm:presLayoutVars>
      </dgm:prSet>
      <dgm:spPr/>
    </dgm:pt>
    <dgm:pt modelId="{1EF95001-B41A-4FF3-ADB1-8181CD95DA85}" type="pres">
      <dgm:prSet presAssocID="{4FEE1E7C-D7A4-4389-BE4B-AD75C79E5775}" presName="spaceBetweenRectangles" presStyleCnt="0"/>
      <dgm:spPr/>
    </dgm:pt>
    <dgm:pt modelId="{D78BBADE-ADB3-47CE-A8B1-32B897D512E7}" type="pres">
      <dgm:prSet presAssocID="{AC64B240-5D54-4A15-B624-7DFCFAC5E7BF}" presName="parentLin" presStyleCnt="0"/>
      <dgm:spPr/>
    </dgm:pt>
    <dgm:pt modelId="{65D67EFC-D471-4DEC-B48F-62B5DF50685C}" type="pres">
      <dgm:prSet presAssocID="{AC64B240-5D54-4A15-B624-7DFCFAC5E7BF}" presName="parentLeftMargin" presStyleLbl="node1" presStyleIdx="2" presStyleCnt="5"/>
      <dgm:spPr/>
    </dgm:pt>
    <dgm:pt modelId="{465D7BD3-9330-4496-AE89-2357AA84676F}" type="pres">
      <dgm:prSet presAssocID="{AC64B240-5D54-4A15-B624-7DFCFAC5E7BF}" presName="parentText" presStyleLbl="node1" presStyleIdx="3" presStyleCnt="5">
        <dgm:presLayoutVars>
          <dgm:chMax val="0"/>
          <dgm:bulletEnabled val="1"/>
        </dgm:presLayoutVars>
      </dgm:prSet>
      <dgm:spPr/>
    </dgm:pt>
    <dgm:pt modelId="{F95C1A43-FEC9-4E95-A417-1192FE6E0165}" type="pres">
      <dgm:prSet presAssocID="{AC64B240-5D54-4A15-B624-7DFCFAC5E7BF}" presName="negativeSpace" presStyleCnt="0"/>
      <dgm:spPr/>
    </dgm:pt>
    <dgm:pt modelId="{3E1639D5-7839-4143-AD16-13064ED1A844}" type="pres">
      <dgm:prSet presAssocID="{AC64B240-5D54-4A15-B624-7DFCFAC5E7BF}" presName="childText" presStyleLbl="conFgAcc1" presStyleIdx="3" presStyleCnt="5">
        <dgm:presLayoutVars>
          <dgm:bulletEnabled val="1"/>
        </dgm:presLayoutVars>
      </dgm:prSet>
      <dgm:spPr/>
    </dgm:pt>
    <dgm:pt modelId="{7320711D-8B6B-4E58-8FA9-6CB9F8B9527A}" type="pres">
      <dgm:prSet presAssocID="{3FA3CF83-4615-4CDB-BE54-D9D2B77B8405}" presName="spaceBetweenRectangles" presStyleCnt="0"/>
      <dgm:spPr/>
    </dgm:pt>
    <dgm:pt modelId="{8CD33E91-9F0B-4E4E-B446-B5EA96DBEB70}" type="pres">
      <dgm:prSet presAssocID="{4AF1C42C-0EAE-47C2-A4F3-CD86AD5CC4C3}" presName="parentLin" presStyleCnt="0"/>
      <dgm:spPr/>
    </dgm:pt>
    <dgm:pt modelId="{23E7D381-6A01-4411-A9FE-A92BFC986D6D}" type="pres">
      <dgm:prSet presAssocID="{4AF1C42C-0EAE-47C2-A4F3-CD86AD5CC4C3}" presName="parentLeftMargin" presStyleLbl="node1" presStyleIdx="3" presStyleCnt="5"/>
      <dgm:spPr/>
    </dgm:pt>
    <dgm:pt modelId="{AB82C91C-CFF9-422E-AB27-BB422984FADE}" type="pres">
      <dgm:prSet presAssocID="{4AF1C42C-0EAE-47C2-A4F3-CD86AD5CC4C3}" presName="parentText" presStyleLbl="node1" presStyleIdx="4" presStyleCnt="5">
        <dgm:presLayoutVars>
          <dgm:chMax val="0"/>
          <dgm:bulletEnabled val="1"/>
        </dgm:presLayoutVars>
      </dgm:prSet>
      <dgm:spPr/>
    </dgm:pt>
    <dgm:pt modelId="{C269CD17-EAC9-43FB-A0B5-226FD5A6C88B}" type="pres">
      <dgm:prSet presAssocID="{4AF1C42C-0EAE-47C2-A4F3-CD86AD5CC4C3}" presName="negativeSpace" presStyleCnt="0"/>
      <dgm:spPr/>
    </dgm:pt>
    <dgm:pt modelId="{D4C430D9-F77C-4498-852F-4021190D7C22}" type="pres">
      <dgm:prSet presAssocID="{4AF1C42C-0EAE-47C2-A4F3-CD86AD5CC4C3}" presName="childText" presStyleLbl="conFgAcc1" presStyleIdx="4" presStyleCnt="5">
        <dgm:presLayoutVars>
          <dgm:bulletEnabled val="1"/>
        </dgm:presLayoutVars>
      </dgm:prSet>
      <dgm:spPr/>
    </dgm:pt>
  </dgm:ptLst>
  <dgm:cxnLst>
    <dgm:cxn modelId="{7B1D9104-1926-4625-B080-960ABAF7EB93}" srcId="{30DAD9DD-0119-400D-A92D-FC72A34445A7}" destId="{F3F731BE-71F4-4A7E-A810-AA6B72F253E3}" srcOrd="0" destOrd="0" parTransId="{39E396F2-5BA9-4078-9B94-29CF0328F92A}" sibTransId="{BE06A00A-C1A0-4655-907D-65F6DEFD49BA}"/>
    <dgm:cxn modelId="{22C9F00A-1964-4C68-9874-AB08A60CD9F2}" type="presOf" srcId="{BFFF0CE6-EFFD-4F72-A520-C8FEFC0213C5}" destId="{DC53DAB2-D008-4B31-9597-2C3A949F9453}" srcOrd="0" destOrd="1" presId="urn:microsoft.com/office/officeart/2005/8/layout/list1"/>
    <dgm:cxn modelId="{B0B7471E-D528-40F4-9AA8-3A343028ACBD}" type="presOf" srcId="{F3F731BE-71F4-4A7E-A810-AA6B72F253E3}" destId="{DC53DAB2-D008-4B31-9597-2C3A949F9453}" srcOrd="0" destOrd="0" presId="urn:microsoft.com/office/officeart/2005/8/layout/list1"/>
    <dgm:cxn modelId="{320C3423-0C70-4FB1-8E70-79BE15C5D7C7}" type="presOf" srcId="{4AF1C42C-0EAE-47C2-A4F3-CD86AD5CC4C3}" destId="{23E7D381-6A01-4411-A9FE-A92BFC986D6D}" srcOrd="0" destOrd="0" presId="urn:microsoft.com/office/officeart/2005/8/layout/list1"/>
    <dgm:cxn modelId="{618DC52B-9E52-4899-B394-FD71F02AD47B}" type="presOf" srcId="{77CB219D-3AEA-4641-B77E-B9F44DA9567B}" destId="{0CD3B7A5-5860-488A-BB7B-4D4BBCE7FAE7}" srcOrd="0" destOrd="0" presId="urn:microsoft.com/office/officeart/2005/8/layout/list1"/>
    <dgm:cxn modelId="{684D4130-FD00-461E-A374-32B6B53D9692}" type="presOf" srcId="{4B84B258-AB4D-4A8B-B9EB-D6C56D15084F}" destId="{3EA0A00C-E15B-4802-B179-7AA0116C2D45}" srcOrd="0" destOrd="0" presId="urn:microsoft.com/office/officeart/2005/8/layout/list1"/>
    <dgm:cxn modelId="{CAD40F3D-46E1-41FD-8522-927F559EF542}" type="presOf" srcId="{4AF1C42C-0EAE-47C2-A4F3-CD86AD5CC4C3}" destId="{AB82C91C-CFF9-422E-AB27-BB422984FADE}" srcOrd="1" destOrd="0" presId="urn:microsoft.com/office/officeart/2005/8/layout/list1"/>
    <dgm:cxn modelId="{C5BEE652-78A8-4FC0-9C93-7F4FE0330436}" srcId="{30DAD9DD-0119-400D-A92D-FC72A34445A7}" destId="{F9181B87-44A8-423E-BFD0-69E9F9987A56}" srcOrd="2" destOrd="0" parTransId="{18C5BD73-1CF7-49F9-BBF8-8F77C2D68A80}" sibTransId="{57A6452E-6B1C-461B-B54E-D32B3C6FEF5D}"/>
    <dgm:cxn modelId="{75902D63-00A5-42C5-80B4-68CB7FF55531}" srcId="{F1237331-A252-4951-A2A2-703945CC3CDF}" destId="{4B84B258-AB4D-4A8B-B9EB-D6C56D15084F}" srcOrd="0" destOrd="0" parTransId="{8D911101-B7BB-4250-A68C-F71CB091C197}" sibTransId="{234FCEC8-47EE-4F39-8A64-5C3067D59E44}"/>
    <dgm:cxn modelId="{C9E98F65-380F-4209-83C6-DD4087B72F84}" srcId="{F1237331-A252-4951-A2A2-703945CC3CDF}" destId="{77CB219D-3AEA-4641-B77E-B9F44DA9567B}" srcOrd="1" destOrd="0" parTransId="{24080150-85E4-4B53-A275-8B300BDB7738}" sibTransId="{2602C505-E82B-4202-B097-8E54FC666DEB}"/>
    <dgm:cxn modelId="{F83E8E7C-5A9F-4403-832C-B0D29E39FCFA}" type="presOf" srcId="{30DAD9DD-0119-400D-A92D-FC72A34445A7}" destId="{A6EDC00E-DCDB-4ED3-9638-995B83AAF7D9}" srcOrd="0" destOrd="0" presId="urn:microsoft.com/office/officeart/2005/8/layout/list1"/>
    <dgm:cxn modelId="{E55CB98A-4181-4731-9ABC-4D5844855649}" srcId="{F1237331-A252-4951-A2A2-703945CC3CDF}" destId="{AC64B240-5D54-4A15-B624-7DFCFAC5E7BF}" srcOrd="3" destOrd="0" parTransId="{5A7F9097-45F4-4E6F-90BE-EBE1C65B6766}" sibTransId="{3FA3CF83-4615-4CDB-BE54-D9D2B77B8405}"/>
    <dgm:cxn modelId="{03A37D95-9BEC-4F95-80ED-67DE773E6B24}" type="presOf" srcId="{AC64B240-5D54-4A15-B624-7DFCFAC5E7BF}" destId="{465D7BD3-9330-4496-AE89-2357AA84676F}" srcOrd="1" destOrd="0" presId="urn:microsoft.com/office/officeart/2005/8/layout/list1"/>
    <dgm:cxn modelId="{6A07129A-9835-4918-AD60-5D09CB349452}" srcId="{F1237331-A252-4951-A2A2-703945CC3CDF}" destId="{4AF1C42C-0EAE-47C2-A4F3-CD86AD5CC4C3}" srcOrd="4" destOrd="0" parTransId="{3D6882B2-3021-4B96-B040-EA7AFC94DF67}" sibTransId="{32C3C9AB-7046-44C6-8243-968FE08E9F05}"/>
    <dgm:cxn modelId="{A94F77A5-F4AD-44AB-9280-95E974F4C6A1}" type="presOf" srcId="{F1237331-A252-4951-A2A2-703945CC3CDF}" destId="{47BBD431-FBBA-42F9-86E0-856BE3F1675B}" srcOrd="0" destOrd="0" presId="urn:microsoft.com/office/officeart/2005/8/layout/list1"/>
    <dgm:cxn modelId="{201F4FAC-8718-435A-B319-14CBF89845EC}" type="presOf" srcId="{4B84B258-AB4D-4A8B-B9EB-D6C56D15084F}" destId="{D0BA6D37-D953-4FA4-9268-88554015379C}" srcOrd="1" destOrd="0" presId="urn:microsoft.com/office/officeart/2005/8/layout/list1"/>
    <dgm:cxn modelId="{74CFFBAF-4F2C-48FB-8E1C-BC21EA56237D}" type="presOf" srcId="{77CB219D-3AEA-4641-B77E-B9F44DA9567B}" destId="{4C8C6736-A044-48AD-8E78-3340E3C11F8F}" srcOrd="1" destOrd="0" presId="urn:microsoft.com/office/officeart/2005/8/layout/list1"/>
    <dgm:cxn modelId="{E0DA0CB7-1382-4B3A-83CB-6000B435488D}" srcId="{F1237331-A252-4951-A2A2-703945CC3CDF}" destId="{30DAD9DD-0119-400D-A92D-FC72A34445A7}" srcOrd="2" destOrd="0" parTransId="{C4993444-9AB0-4E85-9E46-A42A3C104201}" sibTransId="{4FEE1E7C-D7A4-4389-BE4B-AD75C79E5775}"/>
    <dgm:cxn modelId="{E42FDCB9-0E46-44F2-9226-8CD59CD4BB77}" srcId="{30DAD9DD-0119-400D-A92D-FC72A34445A7}" destId="{BFFF0CE6-EFFD-4F72-A520-C8FEFC0213C5}" srcOrd="1" destOrd="0" parTransId="{9E7D82D5-DA37-4736-A090-157B4F936C24}" sibTransId="{5BA32751-CEFB-44BC-9DA0-A2E9DCD98215}"/>
    <dgm:cxn modelId="{9944ADCB-3C9D-4878-BE60-DD501CEE987A}" type="presOf" srcId="{F9181B87-44A8-423E-BFD0-69E9F9987A56}" destId="{DC53DAB2-D008-4B31-9597-2C3A949F9453}" srcOrd="0" destOrd="2" presId="urn:microsoft.com/office/officeart/2005/8/layout/list1"/>
    <dgm:cxn modelId="{B4FCAED6-E734-4CC9-AD63-8F10A727BE61}" type="presOf" srcId="{AC64B240-5D54-4A15-B624-7DFCFAC5E7BF}" destId="{65D67EFC-D471-4DEC-B48F-62B5DF50685C}" srcOrd="0" destOrd="0" presId="urn:microsoft.com/office/officeart/2005/8/layout/list1"/>
    <dgm:cxn modelId="{379CE7E4-1563-4180-B573-DDAF27FABDA4}" type="presOf" srcId="{30DAD9DD-0119-400D-A92D-FC72A34445A7}" destId="{17592AC4-7694-4744-8CB9-5BA15775A05D}" srcOrd="1" destOrd="0" presId="urn:microsoft.com/office/officeart/2005/8/layout/list1"/>
    <dgm:cxn modelId="{8A823545-65CF-4378-B6A8-70127B841B1E}" type="presParOf" srcId="{47BBD431-FBBA-42F9-86E0-856BE3F1675B}" destId="{3818DCA3-D408-4484-BB79-490EFCBB34E9}" srcOrd="0" destOrd="0" presId="urn:microsoft.com/office/officeart/2005/8/layout/list1"/>
    <dgm:cxn modelId="{714DBFD7-E4F7-4666-8DDF-310AFE063470}" type="presParOf" srcId="{3818DCA3-D408-4484-BB79-490EFCBB34E9}" destId="{3EA0A00C-E15B-4802-B179-7AA0116C2D45}" srcOrd="0" destOrd="0" presId="urn:microsoft.com/office/officeart/2005/8/layout/list1"/>
    <dgm:cxn modelId="{6E554C8E-D737-41A7-A1DC-DD8808F60BCA}" type="presParOf" srcId="{3818DCA3-D408-4484-BB79-490EFCBB34E9}" destId="{D0BA6D37-D953-4FA4-9268-88554015379C}" srcOrd="1" destOrd="0" presId="urn:microsoft.com/office/officeart/2005/8/layout/list1"/>
    <dgm:cxn modelId="{230FF9C9-58F2-4622-91F0-AAB2923BDCDD}" type="presParOf" srcId="{47BBD431-FBBA-42F9-86E0-856BE3F1675B}" destId="{7F38B2A9-154A-47EF-BD6A-0FE636593F4F}" srcOrd="1" destOrd="0" presId="urn:microsoft.com/office/officeart/2005/8/layout/list1"/>
    <dgm:cxn modelId="{9A01555E-940A-4B4B-8DC0-F2F69E7F0606}" type="presParOf" srcId="{47BBD431-FBBA-42F9-86E0-856BE3F1675B}" destId="{51BCFD79-4B94-4E94-A3F0-B2B0953A80C5}" srcOrd="2" destOrd="0" presId="urn:microsoft.com/office/officeart/2005/8/layout/list1"/>
    <dgm:cxn modelId="{7767B007-6292-4283-8908-91972F243762}" type="presParOf" srcId="{47BBD431-FBBA-42F9-86E0-856BE3F1675B}" destId="{D4D40EC6-B1EF-4767-B5C2-653D3686A02F}" srcOrd="3" destOrd="0" presId="urn:microsoft.com/office/officeart/2005/8/layout/list1"/>
    <dgm:cxn modelId="{48A80A7D-A4E7-4861-BD80-1E001F87DD23}" type="presParOf" srcId="{47BBD431-FBBA-42F9-86E0-856BE3F1675B}" destId="{ECE5C286-82AB-41E0-9617-6A77DAE445A6}" srcOrd="4" destOrd="0" presId="urn:microsoft.com/office/officeart/2005/8/layout/list1"/>
    <dgm:cxn modelId="{655F0572-0706-4BEC-A80B-C97F09780FC8}" type="presParOf" srcId="{ECE5C286-82AB-41E0-9617-6A77DAE445A6}" destId="{0CD3B7A5-5860-488A-BB7B-4D4BBCE7FAE7}" srcOrd="0" destOrd="0" presId="urn:microsoft.com/office/officeart/2005/8/layout/list1"/>
    <dgm:cxn modelId="{0A7226D5-F421-4CAB-8A7C-CD9EE9F167CE}" type="presParOf" srcId="{ECE5C286-82AB-41E0-9617-6A77DAE445A6}" destId="{4C8C6736-A044-48AD-8E78-3340E3C11F8F}" srcOrd="1" destOrd="0" presId="urn:microsoft.com/office/officeart/2005/8/layout/list1"/>
    <dgm:cxn modelId="{6504E85A-2B46-4750-B28B-F0E108CEDF52}" type="presParOf" srcId="{47BBD431-FBBA-42F9-86E0-856BE3F1675B}" destId="{70EB11C7-96CC-4DE8-B3EF-6816C32BAC38}" srcOrd="5" destOrd="0" presId="urn:microsoft.com/office/officeart/2005/8/layout/list1"/>
    <dgm:cxn modelId="{F4513949-7B38-43D8-A79E-E2561114883A}" type="presParOf" srcId="{47BBD431-FBBA-42F9-86E0-856BE3F1675B}" destId="{43C6848F-07C2-4E6B-961B-6A0B4D19AD1F}" srcOrd="6" destOrd="0" presId="urn:microsoft.com/office/officeart/2005/8/layout/list1"/>
    <dgm:cxn modelId="{64A3CA60-64B5-4677-8BE4-218CC7355D36}" type="presParOf" srcId="{47BBD431-FBBA-42F9-86E0-856BE3F1675B}" destId="{CE171512-C82E-406C-B6A3-05CB34A7DC76}" srcOrd="7" destOrd="0" presId="urn:microsoft.com/office/officeart/2005/8/layout/list1"/>
    <dgm:cxn modelId="{68AE3C38-7812-4CFE-89D5-C84211A6E97C}" type="presParOf" srcId="{47BBD431-FBBA-42F9-86E0-856BE3F1675B}" destId="{CBD57378-416C-48FB-AD69-A09D9949F448}" srcOrd="8" destOrd="0" presId="urn:microsoft.com/office/officeart/2005/8/layout/list1"/>
    <dgm:cxn modelId="{856976C1-D45F-4BAC-A06F-08F5FB4150B5}" type="presParOf" srcId="{CBD57378-416C-48FB-AD69-A09D9949F448}" destId="{A6EDC00E-DCDB-4ED3-9638-995B83AAF7D9}" srcOrd="0" destOrd="0" presId="urn:microsoft.com/office/officeart/2005/8/layout/list1"/>
    <dgm:cxn modelId="{879C4D22-6AB6-4CB0-8B29-51FCAB6C535A}" type="presParOf" srcId="{CBD57378-416C-48FB-AD69-A09D9949F448}" destId="{17592AC4-7694-4744-8CB9-5BA15775A05D}" srcOrd="1" destOrd="0" presId="urn:microsoft.com/office/officeart/2005/8/layout/list1"/>
    <dgm:cxn modelId="{62046692-E8EA-4016-B6D3-5091B073D118}" type="presParOf" srcId="{47BBD431-FBBA-42F9-86E0-856BE3F1675B}" destId="{9C9CD906-DAE3-4DE5-BE28-9D526CE0F16D}" srcOrd="9" destOrd="0" presId="urn:microsoft.com/office/officeart/2005/8/layout/list1"/>
    <dgm:cxn modelId="{6F26D513-148D-4564-8478-9A3A65B20030}" type="presParOf" srcId="{47BBD431-FBBA-42F9-86E0-856BE3F1675B}" destId="{DC53DAB2-D008-4B31-9597-2C3A949F9453}" srcOrd="10" destOrd="0" presId="urn:microsoft.com/office/officeart/2005/8/layout/list1"/>
    <dgm:cxn modelId="{0270999A-B93F-407C-BFF8-286E33263FEE}" type="presParOf" srcId="{47BBD431-FBBA-42F9-86E0-856BE3F1675B}" destId="{1EF95001-B41A-4FF3-ADB1-8181CD95DA85}" srcOrd="11" destOrd="0" presId="urn:microsoft.com/office/officeart/2005/8/layout/list1"/>
    <dgm:cxn modelId="{14D34A21-CCE7-442E-9DA4-53CE38516AFD}" type="presParOf" srcId="{47BBD431-FBBA-42F9-86E0-856BE3F1675B}" destId="{D78BBADE-ADB3-47CE-A8B1-32B897D512E7}" srcOrd="12" destOrd="0" presId="urn:microsoft.com/office/officeart/2005/8/layout/list1"/>
    <dgm:cxn modelId="{4B407431-DAFB-4AA4-87BB-59DA846EC519}" type="presParOf" srcId="{D78BBADE-ADB3-47CE-A8B1-32B897D512E7}" destId="{65D67EFC-D471-4DEC-B48F-62B5DF50685C}" srcOrd="0" destOrd="0" presId="urn:microsoft.com/office/officeart/2005/8/layout/list1"/>
    <dgm:cxn modelId="{FEBF1286-933F-40C2-9294-EE75ED82D780}" type="presParOf" srcId="{D78BBADE-ADB3-47CE-A8B1-32B897D512E7}" destId="{465D7BD3-9330-4496-AE89-2357AA84676F}" srcOrd="1" destOrd="0" presId="urn:microsoft.com/office/officeart/2005/8/layout/list1"/>
    <dgm:cxn modelId="{7D2B2E08-7EA0-40EB-9C3C-67B0DC7EFC5E}" type="presParOf" srcId="{47BBD431-FBBA-42F9-86E0-856BE3F1675B}" destId="{F95C1A43-FEC9-4E95-A417-1192FE6E0165}" srcOrd="13" destOrd="0" presId="urn:microsoft.com/office/officeart/2005/8/layout/list1"/>
    <dgm:cxn modelId="{023F2754-C31B-4F34-B91E-E189FEF64329}" type="presParOf" srcId="{47BBD431-FBBA-42F9-86E0-856BE3F1675B}" destId="{3E1639D5-7839-4143-AD16-13064ED1A844}" srcOrd="14" destOrd="0" presId="urn:microsoft.com/office/officeart/2005/8/layout/list1"/>
    <dgm:cxn modelId="{F8EA668B-26ED-4F2A-83D2-2C7568453512}" type="presParOf" srcId="{47BBD431-FBBA-42F9-86E0-856BE3F1675B}" destId="{7320711D-8B6B-4E58-8FA9-6CB9F8B9527A}" srcOrd="15" destOrd="0" presId="urn:microsoft.com/office/officeart/2005/8/layout/list1"/>
    <dgm:cxn modelId="{279BFAB2-E2AF-41C3-B984-E99507692B5A}" type="presParOf" srcId="{47BBD431-FBBA-42F9-86E0-856BE3F1675B}" destId="{8CD33E91-9F0B-4E4E-B446-B5EA96DBEB70}" srcOrd="16" destOrd="0" presId="urn:microsoft.com/office/officeart/2005/8/layout/list1"/>
    <dgm:cxn modelId="{313D545D-1BE8-4E8A-8DE1-57D0CE4D206B}" type="presParOf" srcId="{8CD33E91-9F0B-4E4E-B446-B5EA96DBEB70}" destId="{23E7D381-6A01-4411-A9FE-A92BFC986D6D}" srcOrd="0" destOrd="0" presId="urn:microsoft.com/office/officeart/2005/8/layout/list1"/>
    <dgm:cxn modelId="{102942C1-A177-4559-A5A7-A436E5F00A8B}" type="presParOf" srcId="{8CD33E91-9F0B-4E4E-B446-B5EA96DBEB70}" destId="{AB82C91C-CFF9-422E-AB27-BB422984FADE}" srcOrd="1" destOrd="0" presId="urn:microsoft.com/office/officeart/2005/8/layout/list1"/>
    <dgm:cxn modelId="{6374D7FC-1AFD-4B8D-9A3C-EB3B4F4CD71E}" type="presParOf" srcId="{47BBD431-FBBA-42F9-86E0-856BE3F1675B}" destId="{C269CD17-EAC9-43FB-A0B5-226FD5A6C88B}" srcOrd="17" destOrd="0" presId="urn:microsoft.com/office/officeart/2005/8/layout/list1"/>
    <dgm:cxn modelId="{F48834B0-EBBF-47C9-982A-769F916DCCC7}" type="presParOf" srcId="{47BBD431-FBBA-42F9-86E0-856BE3F1675B}" destId="{D4C430D9-F77C-4498-852F-4021190D7C22}"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1404D7-C0FD-4A83-A166-1BE3DF2A63B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C218D29-2727-46A5-9B11-0945C923F338}">
      <dgm:prSet custT="1"/>
      <dgm:spPr/>
      <dgm:t>
        <a:bodyPr/>
        <a:lstStyle/>
        <a:p>
          <a:r>
            <a:rPr lang="en-US" sz="2800"/>
            <a:t>Prevalence</a:t>
          </a:r>
        </a:p>
      </dgm:t>
    </dgm:pt>
    <dgm:pt modelId="{3775831F-2990-42A2-99BA-BEA8B1D9148F}" type="parTrans" cxnId="{BF6B9FCB-7C4F-4C77-8F9A-3FB966FF3447}">
      <dgm:prSet/>
      <dgm:spPr/>
      <dgm:t>
        <a:bodyPr/>
        <a:lstStyle/>
        <a:p>
          <a:endParaRPr lang="en-US" sz="1200"/>
        </a:p>
      </dgm:t>
    </dgm:pt>
    <dgm:pt modelId="{08262BF2-3FFD-49EC-BE04-ED725EBF61C4}" type="sibTrans" cxnId="{BF6B9FCB-7C4F-4C77-8F9A-3FB966FF3447}">
      <dgm:prSet/>
      <dgm:spPr/>
      <dgm:t>
        <a:bodyPr/>
        <a:lstStyle/>
        <a:p>
          <a:endParaRPr lang="en-US" sz="1200"/>
        </a:p>
      </dgm:t>
    </dgm:pt>
    <dgm:pt modelId="{64DECBC8-F2BB-4986-B9A3-778F99D94B4A}">
      <dgm:prSet custT="1"/>
      <dgm:spPr/>
      <dgm:t>
        <a:bodyPr/>
        <a:lstStyle/>
        <a:p>
          <a:r>
            <a:rPr lang="en-US" sz="2800"/>
            <a:t>Incidence Rate</a:t>
          </a:r>
        </a:p>
      </dgm:t>
    </dgm:pt>
    <dgm:pt modelId="{2EF3436D-D6D7-41E0-896D-85EFA3D6CB07}" type="parTrans" cxnId="{230578D1-9E84-4732-BCA1-D9A0EDD916A4}">
      <dgm:prSet/>
      <dgm:spPr/>
      <dgm:t>
        <a:bodyPr/>
        <a:lstStyle/>
        <a:p>
          <a:endParaRPr lang="en-US" sz="1200"/>
        </a:p>
      </dgm:t>
    </dgm:pt>
    <dgm:pt modelId="{BB9AACB7-D173-48DA-8B7C-9FDF20B27230}" type="sibTrans" cxnId="{230578D1-9E84-4732-BCA1-D9A0EDD916A4}">
      <dgm:prSet/>
      <dgm:spPr/>
      <dgm:t>
        <a:bodyPr/>
        <a:lstStyle/>
        <a:p>
          <a:endParaRPr lang="en-US" sz="1200"/>
        </a:p>
      </dgm:t>
    </dgm:pt>
    <dgm:pt modelId="{EC3F7F48-1E74-41E4-9CB8-EB87A740A906}">
      <dgm:prSet custT="1"/>
      <dgm:spPr/>
      <dgm:t>
        <a:bodyPr/>
        <a:lstStyle/>
        <a:p>
          <a:r>
            <a:rPr lang="en-US" sz="2800"/>
            <a:t>Cumulative Incidence (or “Risk”)</a:t>
          </a:r>
        </a:p>
      </dgm:t>
    </dgm:pt>
    <dgm:pt modelId="{770C012F-47E1-4945-92E3-4C81ED08B0A2}" type="parTrans" cxnId="{DC3FE7C3-6BD5-4315-9143-2470883A238F}">
      <dgm:prSet/>
      <dgm:spPr/>
      <dgm:t>
        <a:bodyPr/>
        <a:lstStyle/>
        <a:p>
          <a:endParaRPr lang="en-US" sz="1200"/>
        </a:p>
      </dgm:t>
    </dgm:pt>
    <dgm:pt modelId="{FD4BD7AD-B19C-44B4-B490-4DE4486999DE}" type="sibTrans" cxnId="{DC3FE7C3-6BD5-4315-9143-2470883A238F}">
      <dgm:prSet/>
      <dgm:spPr/>
      <dgm:t>
        <a:bodyPr/>
        <a:lstStyle/>
        <a:p>
          <a:endParaRPr lang="en-US" sz="1200"/>
        </a:p>
      </dgm:t>
    </dgm:pt>
    <dgm:pt modelId="{BBCDB5AA-4462-4E14-9A1E-0944A2EB2634}">
      <dgm:prSet custT="1"/>
      <dgm:spPr/>
      <dgm:t>
        <a:bodyPr/>
        <a:lstStyle/>
        <a:p>
          <a:r>
            <a:rPr lang="en-US" sz="2800"/>
            <a:t>Odds</a:t>
          </a:r>
        </a:p>
      </dgm:t>
    </dgm:pt>
    <dgm:pt modelId="{CDA4746E-CE38-4B2B-B5E8-60D3604F3CD5}" type="parTrans" cxnId="{C2B084DC-E31F-4203-8582-3F7427244982}">
      <dgm:prSet/>
      <dgm:spPr/>
      <dgm:t>
        <a:bodyPr/>
        <a:lstStyle/>
        <a:p>
          <a:endParaRPr lang="en-US" sz="1200"/>
        </a:p>
      </dgm:t>
    </dgm:pt>
    <dgm:pt modelId="{4BD73CC7-601F-4E9C-9FCE-43FFB77F08B3}" type="sibTrans" cxnId="{C2B084DC-E31F-4203-8582-3F7427244982}">
      <dgm:prSet/>
      <dgm:spPr/>
      <dgm:t>
        <a:bodyPr/>
        <a:lstStyle/>
        <a:p>
          <a:endParaRPr lang="en-US" sz="1200"/>
        </a:p>
      </dgm:t>
    </dgm:pt>
    <dgm:pt modelId="{AF15357E-17CC-44F0-8518-3BC0D12390F9}" type="pres">
      <dgm:prSet presAssocID="{2A1404D7-C0FD-4A83-A166-1BE3DF2A63BC}" presName="linear" presStyleCnt="0">
        <dgm:presLayoutVars>
          <dgm:animLvl val="lvl"/>
          <dgm:resizeHandles val="exact"/>
        </dgm:presLayoutVars>
      </dgm:prSet>
      <dgm:spPr/>
    </dgm:pt>
    <dgm:pt modelId="{35B4DB43-1159-4E76-8926-B9A17DEF2B54}" type="pres">
      <dgm:prSet presAssocID="{CC218D29-2727-46A5-9B11-0945C923F338}" presName="parentText" presStyleLbl="node1" presStyleIdx="0" presStyleCnt="4">
        <dgm:presLayoutVars>
          <dgm:chMax val="0"/>
          <dgm:bulletEnabled val="1"/>
        </dgm:presLayoutVars>
      </dgm:prSet>
      <dgm:spPr/>
    </dgm:pt>
    <dgm:pt modelId="{A114F77E-4259-47FD-B0E7-F6F21177D4EE}" type="pres">
      <dgm:prSet presAssocID="{08262BF2-3FFD-49EC-BE04-ED725EBF61C4}" presName="spacer" presStyleCnt="0"/>
      <dgm:spPr/>
    </dgm:pt>
    <dgm:pt modelId="{4D7F5A5F-3256-4D4B-886F-A8BD094AC807}" type="pres">
      <dgm:prSet presAssocID="{64DECBC8-F2BB-4986-B9A3-778F99D94B4A}" presName="parentText" presStyleLbl="node1" presStyleIdx="1" presStyleCnt="4">
        <dgm:presLayoutVars>
          <dgm:chMax val="0"/>
          <dgm:bulletEnabled val="1"/>
        </dgm:presLayoutVars>
      </dgm:prSet>
      <dgm:spPr/>
    </dgm:pt>
    <dgm:pt modelId="{3364366A-86D5-4521-8EEE-BDD50477330D}" type="pres">
      <dgm:prSet presAssocID="{BB9AACB7-D173-48DA-8B7C-9FDF20B27230}" presName="spacer" presStyleCnt="0"/>
      <dgm:spPr/>
    </dgm:pt>
    <dgm:pt modelId="{956C64E3-9F23-4516-9F4E-ABA05114CCFD}" type="pres">
      <dgm:prSet presAssocID="{EC3F7F48-1E74-41E4-9CB8-EB87A740A906}" presName="parentText" presStyleLbl="node1" presStyleIdx="2" presStyleCnt="4">
        <dgm:presLayoutVars>
          <dgm:chMax val="0"/>
          <dgm:bulletEnabled val="1"/>
        </dgm:presLayoutVars>
      </dgm:prSet>
      <dgm:spPr/>
    </dgm:pt>
    <dgm:pt modelId="{D71CC018-0B4B-4959-AB38-402FBC24EE1F}" type="pres">
      <dgm:prSet presAssocID="{FD4BD7AD-B19C-44B4-B490-4DE4486999DE}" presName="spacer" presStyleCnt="0"/>
      <dgm:spPr/>
    </dgm:pt>
    <dgm:pt modelId="{35CFE2FB-8C28-4823-B4D5-A5797912D20F}" type="pres">
      <dgm:prSet presAssocID="{BBCDB5AA-4462-4E14-9A1E-0944A2EB2634}" presName="parentText" presStyleLbl="node1" presStyleIdx="3" presStyleCnt="4">
        <dgm:presLayoutVars>
          <dgm:chMax val="0"/>
          <dgm:bulletEnabled val="1"/>
        </dgm:presLayoutVars>
      </dgm:prSet>
      <dgm:spPr/>
    </dgm:pt>
  </dgm:ptLst>
  <dgm:cxnLst>
    <dgm:cxn modelId="{434D7018-C548-4A52-B130-825BC868BD0A}" type="presOf" srcId="{64DECBC8-F2BB-4986-B9A3-778F99D94B4A}" destId="{4D7F5A5F-3256-4D4B-886F-A8BD094AC807}" srcOrd="0" destOrd="0" presId="urn:microsoft.com/office/officeart/2005/8/layout/vList2"/>
    <dgm:cxn modelId="{77CEA018-BE29-4C14-A751-D4B02FCEB328}" type="presOf" srcId="{EC3F7F48-1E74-41E4-9CB8-EB87A740A906}" destId="{956C64E3-9F23-4516-9F4E-ABA05114CCFD}" srcOrd="0" destOrd="0" presId="urn:microsoft.com/office/officeart/2005/8/layout/vList2"/>
    <dgm:cxn modelId="{AFD3E227-7B0D-46A0-946A-598A7FCA5351}" type="presOf" srcId="{2A1404D7-C0FD-4A83-A166-1BE3DF2A63BC}" destId="{AF15357E-17CC-44F0-8518-3BC0D12390F9}" srcOrd="0" destOrd="0" presId="urn:microsoft.com/office/officeart/2005/8/layout/vList2"/>
    <dgm:cxn modelId="{9C8B9B36-18D7-4A00-BA50-D5D71949D230}" type="presOf" srcId="{BBCDB5AA-4462-4E14-9A1E-0944A2EB2634}" destId="{35CFE2FB-8C28-4823-B4D5-A5797912D20F}" srcOrd="0" destOrd="0" presId="urn:microsoft.com/office/officeart/2005/8/layout/vList2"/>
    <dgm:cxn modelId="{55012B7C-FE4C-42E7-9153-533E82DA88F6}" type="presOf" srcId="{CC218D29-2727-46A5-9B11-0945C923F338}" destId="{35B4DB43-1159-4E76-8926-B9A17DEF2B54}" srcOrd="0" destOrd="0" presId="urn:microsoft.com/office/officeart/2005/8/layout/vList2"/>
    <dgm:cxn modelId="{DC3FE7C3-6BD5-4315-9143-2470883A238F}" srcId="{2A1404D7-C0FD-4A83-A166-1BE3DF2A63BC}" destId="{EC3F7F48-1E74-41E4-9CB8-EB87A740A906}" srcOrd="2" destOrd="0" parTransId="{770C012F-47E1-4945-92E3-4C81ED08B0A2}" sibTransId="{FD4BD7AD-B19C-44B4-B490-4DE4486999DE}"/>
    <dgm:cxn modelId="{BF6B9FCB-7C4F-4C77-8F9A-3FB966FF3447}" srcId="{2A1404D7-C0FD-4A83-A166-1BE3DF2A63BC}" destId="{CC218D29-2727-46A5-9B11-0945C923F338}" srcOrd="0" destOrd="0" parTransId="{3775831F-2990-42A2-99BA-BEA8B1D9148F}" sibTransId="{08262BF2-3FFD-49EC-BE04-ED725EBF61C4}"/>
    <dgm:cxn modelId="{230578D1-9E84-4732-BCA1-D9A0EDD916A4}" srcId="{2A1404D7-C0FD-4A83-A166-1BE3DF2A63BC}" destId="{64DECBC8-F2BB-4986-B9A3-778F99D94B4A}" srcOrd="1" destOrd="0" parTransId="{2EF3436D-D6D7-41E0-896D-85EFA3D6CB07}" sibTransId="{BB9AACB7-D173-48DA-8B7C-9FDF20B27230}"/>
    <dgm:cxn modelId="{C2B084DC-E31F-4203-8582-3F7427244982}" srcId="{2A1404D7-C0FD-4A83-A166-1BE3DF2A63BC}" destId="{BBCDB5AA-4462-4E14-9A1E-0944A2EB2634}" srcOrd="3" destOrd="0" parTransId="{CDA4746E-CE38-4B2B-B5E8-60D3604F3CD5}" sibTransId="{4BD73CC7-601F-4E9C-9FCE-43FFB77F08B3}"/>
    <dgm:cxn modelId="{806B3793-915C-499D-B4FF-3E7ADB2A50CB}" type="presParOf" srcId="{AF15357E-17CC-44F0-8518-3BC0D12390F9}" destId="{35B4DB43-1159-4E76-8926-B9A17DEF2B54}" srcOrd="0" destOrd="0" presId="urn:microsoft.com/office/officeart/2005/8/layout/vList2"/>
    <dgm:cxn modelId="{0FC300C2-0E61-4B64-ACA1-5FA2B2C0D504}" type="presParOf" srcId="{AF15357E-17CC-44F0-8518-3BC0D12390F9}" destId="{A114F77E-4259-47FD-B0E7-F6F21177D4EE}" srcOrd="1" destOrd="0" presId="urn:microsoft.com/office/officeart/2005/8/layout/vList2"/>
    <dgm:cxn modelId="{9C0B927B-DE04-4D45-9E8C-FCD21701616B}" type="presParOf" srcId="{AF15357E-17CC-44F0-8518-3BC0D12390F9}" destId="{4D7F5A5F-3256-4D4B-886F-A8BD094AC807}" srcOrd="2" destOrd="0" presId="urn:microsoft.com/office/officeart/2005/8/layout/vList2"/>
    <dgm:cxn modelId="{0CC0FFD5-7CBC-4FA3-A168-132A3D4247EE}" type="presParOf" srcId="{AF15357E-17CC-44F0-8518-3BC0D12390F9}" destId="{3364366A-86D5-4521-8EEE-BDD50477330D}" srcOrd="3" destOrd="0" presId="urn:microsoft.com/office/officeart/2005/8/layout/vList2"/>
    <dgm:cxn modelId="{32021112-2021-4F95-B4DC-015D355BDB7E}" type="presParOf" srcId="{AF15357E-17CC-44F0-8518-3BC0D12390F9}" destId="{956C64E3-9F23-4516-9F4E-ABA05114CCFD}" srcOrd="4" destOrd="0" presId="urn:microsoft.com/office/officeart/2005/8/layout/vList2"/>
    <dgm:cxn modelId="{D45CF4F3-6FF1-4268-8D0F-2243FCCD487C}" type="presParOf" srcId="{AF15357E-17CC-44F0-8518-3BC0D12390F9}" destId="{D71CC018-0B4B-4959-AB38-402FBC24EE1F}" srcOrd="5" destOrd="0" presId="urn:microsoft.com/office/officeart/2005/8/layout/vList2"/>
    <dgm:cxn modelId="{C08BD56C-4E0D-4BC8-8F14-3D545931D4FD}" type="presParOf" srcId="{AF15357E-17CC-44F0-8518-3BC0D12390F9}" destId="{35CFE2FB-8C28-4823-B4D5-A5797912D20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20AACB-08F6-4628-97C0-3F9E4BA10F5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DF076B0-1BC3-47F6-8A1A-838642038674}">
      <dgm:prSet/>
      <dgm:spPr/>
      <dgm:t>
        <a:bodyPr/>
        <a:lstStyle/>
        <a:p>
          <a:pPr>
            <a:lnSpc>
              <a:spcPct val="100000"/>
            </a:lnSpc>
          </a:pPr>
          <a:r>
            <a:rPr lang="en-US" dirty="0"/>
            <a:t>Closed vs. Open (Dynamic)</a:t>
          </a:r>
        </a:p>
      </dgm:t>
    </dgm:pt>
    <dgm:pt modelId="{26C2E1CE-04DF-44D3-A69C-9095559A3DD3}" type="parTrans" cxnId="{E1E867CE-B69D-4928-B178-A20444637AFD}">
      <dgm:prSet/>
      <dgm:spPr/>
      <dgm:t>
        <a:bodyPr/>
        <a:lstStyle/>
        <a:p>
          <a:endParaRPr lang="en-US"/>
        </a:p>
      </dgm:t>
    </dgm:pt>
    <dgm:pt modelId="{E6F5B261-D9EE-4709-B743-B5FE05200F24}" type="sibTrans" cxnId="{E1E867CE-B69D-4928-B178-A20444637AFD}">
      <dgm:prSet/>
      <dgm:spPr/>
      <dgm:t>
        <a:bodyPr/>
        <a:lstStyle/>
        <a:p>
          <a:endParaRPr lang="en-US"/>
        </a:p>
      </dgm:t>
    </dgm:pt>
    <dgm:pt modelId="{3F58A77C-0FF5-4878-A90D-7AD98E1551FF}">
      <dgm:prSet custT="1"/>
      <dgm:spPr/>
      <dgm:t>
        <a:bodyPr/>
        <a:lstStyle/>
        <a:p>
          <a:pPr>
            <a:lnSpc>
              <a:spcPct val="100000"/>
            </a:lnSpc>
          </a:pPr>
          <a:r>
            <a:rPr lang="en-US" sz="2000" dirty="0"/>
            <a:t>Determine appropriate measure of disease incidence</a:t>
          </a:r>
        </a:p>
      </dgm:t>
    </dgm:pt>
    <dgm:pt modelId="{3659F6C9-D6A9-4109-8847-E15C33C813ED}" type="parTrans" cxnId="{C5AFA675-A449-46A8-B923-B31170B77CAD}">
      <dgm:prSet/>
      <dgm:spPr/>
      <dgm:t>
        <a:bodyPr/>
        <a:lstStyle/>
        <a:p>
          <a:endParaRPr lang="en-US"/>
        </a:p>
      </dgm:t>
    </dgm:pt>
    <dgm:pt modelId="{1C26B802-92CD-475F-9CA7-8B62FD75913D}" type="sibTrans" cxnId="{C5AFA675-A449-46A8-B923-B31170B77CAD}">
      <dgm:prSet/>
      <dgm:spPr/>
      <dgm:t>
        <a:bodyPr/>
        <a:lstStyle/>
        <a:p>
          <a:endParaRPr lang="en-US"/>
        </a:p>
      </dgm:t>
    </dgm:pt>
    <dgm:pt modelId="{75F55533-E140-420A-B69E-550F154B7F87}">
      <dgm:prSet/>
      <dgm:spPr/>
      <dgm:t>
        <a:bodyPr/>
        <a:lstStyle/>
        <a:p>
          <a:pPr>
            <a:lnSpc>
              <a:spcPct val="100000"/>
            </a:lnSpc>
          </a:pPr>
          <a:r>
            <a:rPr lang="en-US" dirty="0"/>
            <a:t>Retrospective vs. Prospective</a:t>
          </a:r>
        </a:p>
      </dgm:t>
    </dgm:pt>
    <dgm:pt modelId="{74A34185-7531-4E38-9C55-76414FB9AC8B}" type="parTrans" cxnId="{2140EBC2-36B2-4B69-B7E6-15BD8A25B492}">
      <dgm:prSet/>
      <dgm:spPr/>
      <dgm:t>
        <a:bodyPr/>
        <a:lstStyle/>
        <a:p>
          <a:endParaRPr lang="en-US"/>
        </a:p>
      </dgm:t>
    </dgm:pt>
    <dgm:pt modelId="{5D424DBB-79B9-4169-92D1-529F0F88CC4A}" type="sibTrans" cxnId="{2140EBC2-36B2-4B69-B7E6-15BD8A25B492}">
      <dgm:prSet/>
      <dgm:spPr/>
      <dgm:t>
        <a:bodyPr/>
        <a:lstStyle/>
        <a:p>
          <a:endParaRPr lang="en-US"/>
        </a:p>
      </dgm:t>
    </dgm:pt>
    <dgm:pt modelId="{E1ACD8D1-E20A-45F6-BA67-CE1CFEED1C9B}">
      <dgm:prSet custT="1"/>
      <dgm:spPr/>
      <dgm:t>
        <a:bodyPr/>
        <a:lstStyle/>
        <a:p>
          <a:pPr>
            <a:lnSpc>
              <a:spcPct val="100000"/>
            </a:lnSpc>
          </a:pPr>
          <a:r>
            <a:rPr lang="en-US" sz="2000" dirty="0"/>
            <a:t>Can impact bias in measurement and follow-up</a:t>
          </a:r>
        </a:p>
      </dgm:t>
    </dgm:pt>
    <dgm:pt modelId="{3BAAA286-F048-4A22-A0B9-39695AADD560}" type="parTrans" cxnId="{2F6E79E1-A365-4243-BC3F-A767C5C2C0A5}">
      <dgm:prSet/>
      <dgm:spPr/>
      <dgm:t>
        <a:bodyPr/>
        <a:lstStyle/>
        <a:p>
          <a:endParaRPr lang="en-US"/>
        </a:p>
      </dgm:t>
    </dgm:pt>
    <dgm:pt modelId="{CEF3E8A8-A06F-47BA-95C9-AE122314841D}" type="sibTrans" cxnId="{2F6E79E1-A365-4243-BC3F-A767C5C2C0A5}">
      <dgm:prSet/>
      <dgm:spPr/>
      <dgm:t>
        <a:bodyPr/>
        <a:lstStyle/>
        <a:p>
          <a:endParaRPr lang="en-US"/>
        </a:p>
      </dgm:t>
    </dgm:pt>
    <dgm:pt modelId="{BB83DCE8-3C75-4FA2-8511-A7F3F8509F1F}">
      <dgm:prSet/>
      <dgm:spPr/>
      <dgm:t>
        <a:bodyPr/>
        <a:lstStyle/>
        <a:p>
          <a:pPr>
            <a:lnSpc>
              <a:spcPct val="100000"/>
            </a:lnSpc>
          </a:pPr>
          <a:r>
            <a:rPr lang="en-US" dirty="0"/>
            <a:t>Special (Exposure) vs. General</a:t>
          </a:r>
        </a:p>
      </dgm:t>
    </dgm:pt>
    <dgm:pt modelId="{E3607D82-1FDA-42AC-9B44-ACFD148258DD}" type="parTrans" cxnId="{833BDAEB-590C-4D54-83BD-213E195894BF}">
      <dgm:prSet/>
      <dgm:spPr/>
      <dgm:t>
        <a:bodyPr/>
        <a:lstStyle/>
        <a:p>
          <a:endParaRPr lang="en-US"/>
        </a:p>
      </dgm:t>
    </dgm:pt>
    <dgm:pt modelId="{21A0F248-5BA3-4FB6-83CB-C95D3586FABC}" type="sibTrans" cxnId="{833BDAEB-590C-4D54-83BD-213E195894BF}">
      <dgm:prSet/>
      <dgm:spPr/>
      <dgm:t>
        <a:bodyPr/>
        <a:lstStyle/>
        <a:p>
          <a:endParaRPr lang="en-US"/>
        </a:p>
      </dgm:t>
    </dgm:pt>
    <dgm:pt modelId="{28797FA9-DBDE-4C3F-980A-FDA31096B993}">
      <dgm:prSet custT="1"/>
      <dgm:spPr/>
      <dgm:t>
        <a:bodyPr/>
        <a:lstStyle/>
        <a:p>
          <a:pPr>
            <a:lnSpc>
              <a:spcPct val="100000"/>
            </a:lnSpc>
          </a:pPr>
          <a:r>
            <a:rPr lang="en-US" sz="2000" dirty="0"/>
            <a:t>Can affect study power depending on rarity of exposure</a:t>
          </a:r>
        </a:p>
      </dgm:t>
    </dgm:pt>
    <dgm:pt modelId="{AB197704-0EF4-4D87-8086-1BF109C657F9}" type="parTrans" cxnId="{DB8EF87F-3E1D-4367-B7A2-96F9089BD469}">
      <dgm:prSet/>
      <dgm:spPr/>
      <dgm:t>
        <a:bodyPr/>
        <a:lstStyle/>
        <a:p>
          <a:endParaRPr lang="en-US"/>
        </a:p>
      </dgm:t>
    </dgm:pt>
    <dgm:pt modelId="{4CEB61D0-28F8-440A-B1F5-F28D5D360D68}" type="sibTrans" cxnId="{DB8EF87F-3E1D-4367-B7A2-96F9089BD469}">
      <dgm:prSet/>
      <dgm:spPr/>
      <dgm:t>
        <a:bodyPr/>
        <a:lstStyle/>
        <a:p>
          <a:endParaRPr lang="en-US"/>
        </a:p>
      </dgm:t>
    </dgm:pt>
    <dgm:pt modelId="{492E5A61-884A-4732-A98C-098AE4273E7A}" type="pres">
      <dgm:prSet presAssocID="{D820AACB-08F6-4628-97C0-3F9E4BA10F54}" presName="root" presStyleCnt="0">
        <dgm:presLayoutVars>
          <dgm:dir/>
          <dgm:resizeHandles val="exact"/>
        </dgm:presLayoutVars>
      </dgm:prSet>
      <dgm:spPr/>
    </dgm:pt>
    <dgm:pt modelId="{31AD781A-9ED6-4823-A717-8C028F7481A7}" type="pres">
      <dgm:prSet presAssocID="{9DF076B0-1BC3-47F6-8A1A-838642038674}" presName="compNode" presStyleCnt="0"/>
      <dgm:spPr/>
    </dgm:pt>
    <dgm:pt modelId="{CD922600-FA9A-47E3-B356-7D3059A60F71}" type="pres">
      <dgm:prSet presAssocID="{9DF076B0-1BC3-47F6-8A1A-838642038674}" presName="bgRect" presStyleLbl="bgShp" presStyleIdx="0" presStyleCnt="3"/>
      <dgm:spPr/>
    </dgm:pt>
    <dgm:pt modelId="{924FAAA8-B0C0-4265-BA85-69C4A52BBB1E}" type="pres">
      <dgm:prSet presAssocID="{9DF076B0-1BC3-47F6-8A1A-838642038674}"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oor Open with solid fill"/>
        </a:ext>
      </dgm:extLst>
    </dgm:pt>
    <dgm:pt modelId="{0A3D5AAA-C683-47DF-AD7A-3F39BAE56EB1}" type="pres">
      <dgm:prSet presAssocID="{9DF076B0-1BC3-47F6-8A1A-838642038674}" presName="spaceRect" presStyleCnt="0"/>
      <dgm:spPr/>
    </dgm:pt>
    <dgm:pt modelId="{E38045E3-A2E9-4314-8381-4E2ABB5F9A3B}" type="pres">
      <dgm:prSet presAssocID="{9DF076B0-1BC3-47F6-8A1A-838642038674}" presName="parTx" presStyleLbl="revTx" presStyleIdx="0" presStyleCnt="6">
        <dgm:presLayoutVars>
          <dgm:chMax val="0"/>
          <dgm:chPref val="0"/>
        </dgm:presLayoutVars>
      </dgm:prSet>
      <dgm:spPr/>
    </dgm:pt>
    <dgm:pt modelId="{381CC691-31A3-4049-99EC-46EA26C95FE9}" type="pres">
      <dgm:prSet presAssocID="{9DF076B0-1BC3-47F6-8A1A-838642038674}" presName="desTx" presStyleLbl="revTx" presStyleIdx="1" presStyleCnt="6" custScaleX="116781" custLinFactNeighborX="-10506" custLinFactNeighborY="-557">
        <dgm:presLayoutVars/>
      </dgm:prSet>
      <dgm:spPr/>
    </dgm:pt>
    <dgm:pt modelId="{B1468914-6D41-4395-A583-C3F61505A109}" type="pres">
      <dgm:prSet presAssocID="{E6F5B261-D9EE-4709-B743-B5FE05200F24}" presName="sibTrans" presStyleCnt="0"/>
      <dgm:spPr/>
    </dgm:pt>
    <dgm:pt modelId="{52AC4496-ED6D-44DD-9C83-89A8926930F4}" type="pres">
      <dgm:prSet presAssocID="{75F55533-E140-420A-B69E-550F154B7F87}" presName="compNode" presStyleCnt="0"/>
      <dgm:spPr/>
    </dgm:pt>
    <dgm:pt modelId="{9D1280DE-95B8-4338-812E-7EB091079BBA}" type="pres">
      <dgm:prSet presAssocID="{75F55533-E140-420A-B69E-550F154B7F87}" presName="bgRect" presStyleLbl="bgShp" presStyleIdx="1" presStyleCnt="3"/>
      <dgm:spPr/>
    </dgm:pt>
    <dgm:pt modelId="{233DEB1A-B690-4B81-9CB2-9509E12E1755}" type="pres">
      <dgm:prSet presAssocID="{75F55533-E140-420A-B69E-550F154B7F87}"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estions"/>
        </a:ext>
      </dgm:extLst>
    </dgm:pt>
    <dgm:pt modelId="{A30B8AC3-87C7-4F70-AB78-43957D0B4080}" type="pres">
      <dgm:prSet presAssocID="{75F55533-E140-420A-B69E-550F154B7F87}" presName="spaceRect" presStyleCnt="0"/>
      <dgm:spPr/>
    </dgm:pt>
    <dgm:pt modelId="{94FD3C58-7A6D-4F40-9CE2-F0D88C626DDC}" type="pres">
      <dgm:prSet presAssocID="{75F55533-E140-420A-B69E-550F154B7F87}" presName="parTx" presStyleLbl="revTx" presStyleIdx="2" presStyleCnt="6">
        <dgm:presLayoutVars>
          <dgm:chMax val="0"/>
          <dgm:chPref val="0"/>
        </dgm:presLayoutVars>
      </dgm:prSet>
      <dgm:spPr/>
    </dgm:pt>
    <dgm:pt modelId="{286CB5F1-14E8-4A9E-8646-8B905538CBBC}" type="pres">
      <dgm:prSet presAssocID="{75F55533-E140-420A-B69E-550F154B7F87}" presName="desTx" presStyleLbl="revTx" presStyleIdx="3" presStyleCnt="6" custScaleX="119573" custLinFactNeighborX="-9110" custLinFactNeighborY="530">
        <dgm:presLayoutVars/>
      </dgm:prSet>
      <dgm:spPr/>
    </dgm:pt>
    <dgm:pt modelId="{F189DDA9-8F0E-4AAF-A279-6D7139AF033B}" type="pres">
      <dgm:prSet presAssocID="{5D424DBB-79B9-4169-92D1-529F0F88CC4A}" presName="sibTrans" presStyleCnt="0"/>
      <dgm:spPr/>
    </dgm:pt>
    <dgm:pt modelId="{00AA9A56-F80A-4477-B910-C4115A4FC017}" type="pres">
      <dgm:prSet presAssocID="{BB83DCE8-3C75-4FA2-8511-A7F3F8509F1F}" presName="compNode" presStyleCnt="0"/>
      <dgm:spPr/>
    </dgm:pt>
    <dgm:pt modelId="{64331C77-3BE1-4565-8DF6-3C8465544F4F}" type="pres">
      <dgm:prSet presAssocID="{BB83DCE8-3C75-4FA2-8511-A7F3F8509F1F}" presName="bgRect" presStyleLbl="bgShp" presStyleIdx="2" presStyleCnt="3"/>
      <dgm:spPr/>
    </dgm:pt>
    <dgm:pt modelId="{6DEB120F-6028-4D2C-A467-2FD86432A394}" type="pres">
      <dgm:prSet presAssocID="{BB83DCE8-3C75-4FA2-8511-A7F3F8509F1F}"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arning"/>
        </a:ext>
      </dgm:extLst>
    </dgm:pt>
    <dgm:pt modelId="{9137305A-CDDB-4C41-9D37-AC4D7ACF8888}" type="pres">
      <dgm:prSet presAssocID="{BB83DCE8-3C75-4FA2-8511-A7F3F8509F1F}" presName="spaceRect" presStyleCnt="0"/>
      <dgm:spPr/>
    </dgm:pt>
    <dgm:pt modelId="{6543EA3A-1F69-432D-9CBA-52472AD9BDD3}" type="pres">
      <dgm:prSet presAssocID="{BB83DCE8-3C75-4FA2-8511-A7F3F8509F1F}" presName="parTx" presStyleLbl="revTx" presStyleIdx="4" presStyleCnt="6">
        <dgm:presLayoutVars>
          <dgm:chMax val="0"/>
          <dgm:chPref val="0"/>
        </dgm:presLayoutVars>
      </dgm:prSet>
      <dgm:spPr/>
    </dgm:pt>
    <dgm:pt modelId="{4ADE633E-0296-4B23-9D76-66A1C71A595E}" type="pres">
      <dgm:prSet presAssocID="{BB83DCE8-3C75-4FA2-8511-A7F3F8509F1F}" presName="desTx" presStyleLbl="revTx" presStyleIdx="5" presStyleCnt="6" custScaleX="114585" custLinFactNeighborX="-9107" custLinFactNeighborY="1616">
        <dgm:presLayoutVars/>
      </dgm:prSet>
      <dgm:spPr/>
    </dgm:pt>
  </dgm:ptLst>
  <dgm:cxnLst>
    <dgm:cxn modelId="{64120F72-3356-4151-9A37-8619862EEB91}" type="presOf" srcId="{BB83DCE8-3C75-4FA2-8511-A7F3F8509F1F}" destId="{6543EA3A-1F69-432D-9CBA-52472AD9BDD3}" srcOrd="0" destOrd="0" presId="urn:microsoft.com/office/officeart/2018/2/layout/IconVerticalSolidList"/>
    <dgm:cxn modelId="{C5AFA675-A449-46A8-B923-B31170B77CAD}" srcId="{9DF076B0-1BC3-47F6-8A1A-838642038674}" destId="{3F58A77C-0FF5-4878-A90D-7AD98E1551FF}" srcOrd="0" destOrd="0" parTransId="{3659F6C9-D6A9-4109-8847-E15C33C813ED}" sibTransId="{1C26B802-92CD-475F-9CA7-8B62FD75913D}"/>
    <dgm:cxn modelId="{DB8EF87F-3E1D-4367-B7A2-96F9089BD469}" srcId="{BB83DCE8-3C75-4FA2-8511-A7F3F8509F1F}" destId="{28797FA9-DBDE-4C3F-980A-FDA31096B993}" srcOrd="0" destOrd="0" parTransId="{AB197704-0EF4-4D87-8086-1BF109C657F9}" sibTransId="{4CEB61D0-28F8-440A-B1F5-F28D5D360D68}"/>
    <dgm:cxn modelId="{BB516190-D87E-4DD6-9D29-9878BFB8A0F0}" type="presOf" srcId="{9DF076B0-1BC3-47F6-8A1A-838642038674}" destId="{E38045E3-A2E9-4314-8381-4E2ABB5F9A3B}" srcOrd="0" destOrd="0" presId="urn:microsoft.com/office/officeart/2018/2/layout/IconVerticalSolidList"/>
    <dgm:cxn modelId="{E6837291-EABB-4AE1-A2FE-E45367912A95}" type="presOf" srcId="{D820AACB-08F6-4628-97C0-3F9E4BA10F54}" destId="{492E5A61-884A-4732-A98C-098AE4273E7A}" srcOrd="0" destOrd="0" presId="urn:microsoft.com/office/officeart/2018/2/layout/IconVerticalSolidList"/>
    <dgm:cxn modelId="{0FE8CE93-625B-40B9-BA8E-589B34FF96D3}" type="presOf" srcId="{28797FA9-DBDE-4C3F-980A-FDA31096B993}" destId="{4ADE633E-0296-4B23-9D76-66A1C71A595E}" srcOrd="0" destOrd="0" presId="urn:microsoft.com/office/officeart/2018/2/layout/IconVerticalSolidList"/>
    <dgm:cxn modelId="{E6F939AA-B638-45DF-82E3-D83F8B4DB8DA}" type="presOf" srcId="{3F58A77C-0FF5-4878-A90D-7AD98E1551FF}" destId="{381CC691-31A3-4049-99EC-46EA26C95FE9}" srcOrd="0" destOrd="0" presId="urn:microsoft.com/office/officeart/2018/2/layout/IconVerticalSolidList"/>
    <dgm:cxn modelId="{5F1E23AB-A90F-4F0E-8BE0-FF4154864A5E}" type="presOf" srcId="{E1ACD8D1-E20A-45F6-BA67-CE1CFEED1C9B}" destId="{286CB5F1-14E8-4A9E-8646-8B905538CBBC}" srcOrd="0" destOrd="0" presId="urn:microsoft.com/office/officeart/2018/2/layout/IconVerticalSolidList"/>
    <dgm:cxn modelId="{2140EBC2-36B2-4B69-B7E6-15BD8A25B492}" srcId="{D820AACB-08F6-4628-97C0-3F9E4BA10F54}" destId="{75F55533-E140-420A-B69E-550F154B7F87}" srcOrd="1" destOrd="0" parTransId="{74A34185-7531-4E38-9C55-76414FB9AC8B}" sibTransId="{5D424DBB-79B9-4169-92D1-529F0F88CC4A}"/>
    <dgm:cxn modelId="{E98CF6C7-D141-4EA4-AC75-A7BAE66408B4}" type="presOf" srcId="{75F55533-E140-420A-B69E-550F154B7F87}" destId="{94FD3C58-7A6D-4F40-9CE2-F0D88C626DDC}" srcOrd="0" destOrd="0" presId="urn:microsoft.com/office/officeart/2018/2/layout/IconVerticalSolidList"/>
    <dgm:cxn modelId="{E1E867CE-B69D-4928-B178-A20444637AFD}" srcId="{D820AACB-08F6-4628-97C0-3F9E4BA10F54}" destId="{9DF076B0-1BC3-47F6-8A1A-838642038674}" srcOrd="0" destOrd="0" parTransId="{26C2E1CE-04DF-44D3-A69C-9095559A3DD3}" sibTransId="{E6F5B261-D9EE-4709-B743-B5FE05200F24}"/>
    <dgm:cxn modelId="{2F6E79E1-A365-4243-BC3F-A767C5C2C0A5}" srcId="{75F55533-E140-420A-B69E-550F154B7F87}" destId="{E1ACD8D1-E20A-45F6-BA67-CE1CFEED1C9B}" srcOrd="0" destOrd="0" parTransId="{3BAAA286-F048-4A22-A0B9-39695AADD560}" sibTransId="{CEF3E8A8-A06F-47BA-95C9-AE122314841D}"/>
    <dgm:cxn modelId="{833BDAEB-590C-4D54-83BD-213E195894BF}" srcId="{D820AACB-08F6-4628-97C0-3F9E4BA10F54}" destId="{BB83DCE8-3C75-4FA2-8511-A7F3F8509F1F}" srcOrd="2" destOrd="0" parTransId="{E3607D82-1FDA-42AC-9B44-ACFD148258DD}" sibTransId="{21A0F248-5BA3-4FB6-83CB-C95D3586FABC}"/>
    <dgm:cxn modelId="{BA40FB55-A695-4C3A-ACF3-8FDAFB04C507}" type="presParOf" srcId="{492E5A61-884A-4732-A98C-098AE4273E7A}" destId="{31AD781A-9ED6-4823-A717-8C028F7481A7}" srcOrd="0" destOrd="0" presId="urn:microsoft.com/office/officeart/2018/2/layout/IconVerticalSolidList"/>
    <dgm:cxn modelId="{40A39A34-59CA-419E-AFA0-D2B1F7023652}" type="presParOf" srcId="{31AD781A-9ED6-4823-A717-8C028F7481A7}" destId="{CD922600-FA9A-47E3-B356-7D3059A60F71}" srcOrd="0" destOrd="0" presId="urn:microsoft.com/office/officeart/2018/2/layout/IconVerticalSolidList"/>
    <dgm:cxn modelId="{869E6D35-6CD1-49D4-8E1C-89719F55D341}" type="presParOf" srcId="{31AD781A-9ED6-4823-A717-8C028F7481A7}" destId="{924FAAA8-B0C0-4265-BA85-69C4A52BBB1E}" srcOrd="1" destOrd="0" presId="urn:microsoft.com/office/officeart/2018/2/layout/IconVerticalSolidList"/>
    <dgm:cxn modelId="{44CE79A5-2996-46C7-85E1-24F7132D47E7}" type="presParOf" srcId="{31AD781A-9ED6-4823-A717-8C028F7481A7}" destId="{0A3D5AAA-C683-47DF-AD7A-3F39BAE56EB1}" srcOrd="2" destOrd="0" presId="urn:microsoft.com/office/officeart/2018/2/layout/IconVerticalSolidList"/>
    <dgm:cxn modelId="{9A6B7975-577B-417A-9340-FBBE6850F145}" type="presParOf" srcId="{31AD781A-9ED6-4823-A717-8C028F7481A7}" destId="{E38045E3-A2E9-4314-8381-4E2ABB5F9A3B}" srcOrd="3" destOrd="0" presId="urn:microsoft.com/office/officeart/2018/2/layout/IconVerticalSolidList"/>
    <dgm:cxn modelId="{950A904C-C2B8-4980-9DFB-1A51F6F2E7C2}" type="presParOf" srcId="{31AD781A-9ED6-4823-A717-8C028F7481A7}" destId="{381CC691-31A3-4049-99EC-46EA26C95FE9}" srcOrd="4" destOrd="0" presId="urn:microsoft.com/office/officeart/2018/2/layout/IconVerticalSolidList"/>
    <dgm:cxn modelId="{915BFFFA-633E-41EF-9B72-25553FCBBA85}" type="presParOf" srcId="{492E5A61-884A-4732-A98C-098AE4273E7A}" destId="{B1468914-6D41-4395-A583-C3F61505A109}" srcOrd="1" destOrd="0" presId="urn:microsoft.com/office/officeart/2018/2/layout/IconVerticalSolidList"/>
    <dgm:cxn modelId="{9BC2F4D2-02D0-4A82-A9A0-BC039EFCB41F}" type="presParOf" srcId="{492E5A61-884A-4732-A98C-098AE4273E7A}" destId="{52AC4496-ED6D-44DD-9C83-89A8926930F4}" srcOrd="2" destOrd="0" presId="urn:microsoft.com/office/officeart/2018/2/layout/IconVerticalSolidList"/>
    <dgm:cxn modelId="{B690E482-56E9-4BDD-B4F7-409ED99213F5}" type="presParOf" srcId="{52AC4496-ED6D-44DD-9C83-89A8926930F4}" destId="{9D1280DE-95B8-4338-812E-7EB091079BBA}" srcOrd="0" destOrd="0" presId="urn:microsoft.com/office/officeart/2018/2/layout/IconVerticalSolidList"/>
    <dgm:cxn modelId="{F40678CD-8362-44C4-97D6-99E02634A612}" type="presParOf" srcId="{52AC4496-ED6D-44DD-9C83-89A8926930F4}" destId="{233DEB1A-B690-4B81-9CB2-9509E12E1755}" srcOrd="1" destOrd="0" presId="urn:microsoft.com/office/officeart/2018/2/layout/IconVerticalSolidList"/>
    <dgm:cxn modelId="{1A5446D3-F7FC-48F5-95B9-5D893D470A69}" type="presParOf" srcId="{52AC4496-ED6D-44DD-9C83-89A8926930F4}" destId="{A30B8AC3-87C7-4F70-AB78-43957D0B4080}" srcOrd="2" destOrd="0" presId="urn:microsoft.com/office/officeart/2018/2/layout/IconVerticalSolidList"/>
    <dgm:cxn modelId="{8FF6E16C-C0A0-40A8-AA26-5DCD09D522DA}" type="presParOf" srcId="{52AC4496-ED6D-44DD-9C83-89A8926930F4}" destId="{94FD3C58-7A6D-4F40-9CE2-F0D88C626DDC}" srcOrd="3" destOrd="0" presId="urn:microsoft.com/office/officeart/2018/2/layout/IconVerticalSolidList"/>
    <dgm:cxn modelId="{521DC4F6-32F9-4D32-87B3-E9A36B4434FB}" type="presParOf" srcId="{52AC4496-ED6D-44DD-9C83-89A8926930F4}" destId="{286CB5F1-14E8-4A9E-8646-8B905538CBBC}" srcOrd="4" destOrd="0" presId="urn:microsoft.com/office/officeart/2018/2/layout/IconVerticalSolidList"/>
    <dgm:cxn modelId="{026471E0-86F4-421B-9EFB-1515194AB252}" type="presParOf" srcId="{492E5A61-884A-4732-A98C-098AE4273E7A}" destId="{F189DDA9-8F0E-4AAF-A279-6D7139AF033B}" srcOrd="3" destOrd="0" presId="urn:microsoft.com/office/officeart/2018/2/layout/IconVerticalSolidList"/>
    <dgm:cxn modelId="{91567E1B-928C-4444-A579-4372DA378C94}" type="presParOf" srcId="{492E5A61-884A-4732-A98C-098AE4273E7A}" destId="{00AA9A56-F80A-4477-B910-C4115A4FC017}" srcOrd="4" destOrd="0" presId="urn:microsoft.com/office/officeart/2018/2/layout/IconVerticalSolidList"/>
    <dgm:cxn modelId="{70581C75-B93F-421A-90AB-389D1A649D6D}" type="presParOf" srcId="{00AA9A56-F80A-4477-B910-C4115A4FC017}" destId="{64331C77-3BE1-4565-8DF6-3C8465544F4F}" srcOrd="0" destOrd="0" presId="urn:microsoft.com/office/officeart/2018/2/layout/IconVerticalSolidList"/>
    <dgm:cxn modelId="{4B943799-C9F0-461A-B9C1-94DA587EBA36}" type="presParOf" srcId="{00AA9A56-F80A-4477-B910-C4115A4FC017}" destId="{6DEB120F-6028-4D2C-A467-2FD86432A394}" srcOrd="1" destOrd="0" presId="urn:microsoft.com/office/officeart/2018/2/layout/IconVerticalSolidList"/>
    <dgm:cxn modelId="{CB2BDA83-D1ED-4BB7-B38E-82803593EDE8}" type="presParOf" srcId="{00AA9A56-F80A-4477-B910-C4115A4FC017}" destId="{9137305A-CDDB-4C41-9D37-AC4D7ACF8888}" srcOrd="2" destOrd="0" presId="urn:microsoft.com/office/officeart/2018/2/layout/IconVerticalSolidList"/>
    <dgm:cxn modelId="{1AFE14A0-8F72-40A3-9D72-8331A70C8437}" type="presParOf" srcId="{00AA9A56-F80A-4477-B910-C4115A4FC017}" destId="{6543EA3A-1F69-432D-9CBA-52472AD9BDD3}" srcOrd="3" destOrd="0" presId="urn:microsoft.com/office/officeart/2018/2/layout/IconVerticalSolidList"/>
    <dgm:cxn modelId="{3FBA6263-7A9E-4B8E-90E5-17726F356FA4}" type="presParOf" srcId="{00AA9A56-F80A-4477-B910-C4115A4FC017}" destId="{4ADE633E-0296-4B23-9D76-66A1C71A595E}"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CFD79-4B94-4E94-A3F0-B2B0953A80C5}">
      <dsp:nvSpPr>
        <dsp:cNvPr id="0" name=""/>
        <dsp:cNvSpPr/>
      </dsp:nvSpPr>
      <dsp:spPr>
        <a:xfrm>
          <a:off x="0" y="283232"/>
          <a:ext cx="8280920" cy="4031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BA6D37-D953-4FA4-9268-88554015379C}">
      <dsp:nvSpPr>
        <dsp:cNvPr id="0" name=""/>
        <dsp:cNvSpPr/>
      </dsp:nvSpPr>
      <dsp:spPr>
        <a:xfrm>
          <a:off x="414046" y="47072"/>
          <a:ext cx="5796643"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9099" tIns="0" rIns="219099" bIns="0" numCol="1" spcCol="1270" anchor="ctr" anchorCtr="0">
          <a:noAutofit/>
        </a:bodyPr>
        <a:lstStyle/>
        <a:p>
          <a:pPr marL="0" lvl="0" indent="0" algn="l" defTabSz="1066800">
            <a:lnSpc>
              <a:spcPct val="90000"/>
            </a:lnSpc>
            <a:spcBef>
              <a:spcPct val="0"/>
            </a:spcBef>
            <a:spcAft>
              <a:spcPct val="35000"/>
            </a:spcAft>
            <a:buNone/>
          </a:pPr>
          <a:r>
            <a:rPr lang="en-US" sz="2400" kern="1200"/>
            <a:t>What is Cohort study?</a:t>
          </a:r>
        </a:p>
      </dsp:txBody>
      <dsp:txXfrm>
        <a:off x="437103" y="70129"/>
        <a:ext cx="5750529" cy="426206"/>
      </dsp:txXfrm>
    </dsp:sp>
    <dsp:sp modelId="{43C6848F-07C2-4E6B-961B-6A0B4D19AD1F}">
      <dsp:nvSpPr>
        <dsp:cNvPr id="0" name=""/>
        <dsp:cNvSpPr/>
      </dsp:nvSpPr>
      <dsp:spPr>
        <a:xfrm>
          <a:off x="0" y="1008992"/>
          <a:ext cx="8280920" cy="4031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8C6736-A044-48AD-8E78-3340E3C11F8F}">
      <dsp:nvSpPr>
        <dsp:cNvPr id="0" name=""/>
        <dsp:cNvSpPr/>
      </dsp:nvSpPr>
      <dsp:spPr>
        <a:xfrm>
          <a:off x="414046" y="772832"/>
          <a:ext cx="5796643"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9099" tIns="0" rIns="219099" bIns="0" numCol="1" spcCol="1270" anchor="ctr" anchorCtr="0">
          <a:noAutofit/>
        </a:bodyPr>
        <a:lstStyle/>
        <a:p>
          <a:pPr marL="0" lvl="0" indent="0" algn="l" defTabSz="1066800">
            <a:lnSpc>
              <a:spcPct val="90000"/>
            </a:lnSpc>
            <a:spcBef>
              <a:spcPct val="0"/>
            </a:spcBef>
            <a:spcAft>
              <a:spcPct val="35000"/>
            </a:spcAft>
            <a:buNone/>
          </a:pPr>
          <a:r>
            <a:rPr lang="en-US" sz="2400" kern="1200"/>
            <a:t>Measures of association in cohorts </a:t>
          </a:r>
        </a:p>
      </dsp:txBody>
      <dsp:txXfrm>
        <a:off x="437103" y="795889"/>
        <a:ext cx="5750529" cy="426206"/>
      </dsp:txXfrm>
    </dsp:sp>
    <dsp:sp modelId="{DC53DAB2-D008-4B31-9597-2C3A949F9453}">
      <dsp:nvSpPr>
        <dsp:cNvPr id="0" name=""/>
        <dsp:cNvSpPr/>
      </dsp:nvSpPr>
      <dsp:spPr>
        <a:xfrm>
          <a:off x="0" y="1734752"/>
          <a:ext cx="8280920" cy="16631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2691" tIns="333248" rIns="642691"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Open vs. closed</a:t>
          </a:r>
        </a:p>
        <a:p>
          <a:pPr marL="228600" lvl="1" indent="-228600" algn="l" defTabSz="1066800">
            <a:lnSpc>
              <a:spcPct val="90000"/>
            </a:lnSpc>
            <a:spcBef>
              <a:spcPct val="0"/>
            </a:spcBef>
            <a:spcAft>
              <a:spcPct val="15000"/>
            </a:spcAft>
            <a:buChar char="•"/>
          </a:pPr>
          <a:r>
            <a:rPr lang="en-US" sz="2400" kern="1200"/>
            <a:t>Retrospective and prospective</a:t>
          </a:r>
        </a:p>
        <a:p>
          <a:pPr marL="228600" lvl="1" indent="-228600" algn="l" defTabSz="1066800">
            <a:lnSpc>
              <a:spcPct val="90000"/>
            </a:lnSpc>
            <a:spcBef>
              <a:spcPct val="0"/>
            </a:spcBef>
            <a:spcAft>
              <a:spcPct val="15000"/>
            </a:spcAft>
            <a:buChar char="•"/>
          </a:pPr>
          <a:r>
            <a:rPr lang="en-US" sz="2400" kern="1200"/>
            <a:t>General vs. exposure/special </a:t>
          </a:r>
        </a:p>
      </dsp:txBody>
      <dsp:txXfrm>
        <a:off x="0" y="1734752"/>
        <a:ext cx="8280920" cy="1663199"/>
      </dsp:txXfrm>
    </dsp:sp>
    <dsp:sp modelId="{17592AC4-7694-4744-8CB9-5BA15775A05D}">
      <dsp:nvSpPr>
        <dsp:cNvPr id="0" name=""/>
        <dsp:cNvSpPr/>
      </dsp:nvSpPr>
      <dsp:spPr>
        <a:xfrm>
          <a:off x="414046" y="1498592"/>
          <a:ext cx="5796643"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9099" tIns="0" rIns="219099" bIns="0" numCol="1" spcCol="1270" anchor="ctr" anchorCtr="0">
          <a:noAutofit/>
        </a:bodyPr>
        <a:lstStyle/>
        <a:p>
          <a:pPr marL="0" lvl="0" indent="0" algn="l" defTabSz="1066800">
            <a:lnSpc>
              <a:spcPct val="90000"/>
            </a:lnSpc>
            <a:spcBef>
              <a:spcPct val="0"/>
            </a:spcBef>
            <a:spcAft>
              <a:spcPct val="35000"/>
            </a:spcAft>
            <a:buNone/>
          </a:pPr>
          <a:r>
            <a:rPr lang="en-US" sz="2400" kern="1200"/>
            <a:t>Types of Cohorts</a:t>
          </a:r>
        </a:p>
      </dsp:txBody>
      <dsp:txXfrm>
        <a:off x="437103" y="1521649"/>
        <a:ext cx="5750529" cy="426206"/>
      </dsp:txXfrm>
    </dsp:sp>
    <dsp:sp modelId="{3E1639D5-7839-4143-AD16-13064ED1A844}">
      <dsp:nvSpPr>
        <dsp:cNvPr id="0" name=""/>
        <dsp:cNvSpPr/>
      </dsp:nvSpPr>
      <dsp:spPr>
        <a:xfrm>
          <a:off x="0" y="3720512"/>
          <a:ext cx="8280920" cy="4031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5D7BD3-9330-4496-AE89-2357AA84676F}">
      <dsp:nvSpPr>
        <dsp:cNvPr id="0" name=""/>
        <dsp:cNvSpPr/>
      </dsp:nvSpPr>
      <dsp:spPr>
        <a:xfrm>
          <a:off x="414046" y="3484352"/>
          <a:ext cx="5796643"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9099" tIns="0" rIns="219099" bIns="0" numCol="1" spcCol="1270" anchor="ctr" anchorCtr="0">
          <a:noAutofit/>
        </a:bodyPr>
        <a:lstStyle/>
        <a:p>
          <a:pPr marL="0" lvl="0" indent="0" algn="l" defTabSz="1066800">
            <a:lnSpc>
              <a:spcPct val="90000"/>
            </a:lnSpc>
            <a:spcBef>
              <a:spcPct val="0"/>
            </a:spcBef>
            <a:spcAft>
              <a:spcPct val="35000"/>
            </a:spcAft>
            <a:buNone/>
          </a:pPr>
          <a:r>
            <a:rPr lang="en-US" sz="2400" kern="1200"/>
            <a:t>Time in a cohort study</a:t>
          </a:r>
        </a:p>
      </dsp:txBody>
      <dsp:txXfrm>
        <a:off x="437103" y="3507409"/>
        <a:ext cx="5750529" cy="426206"/>
      </dsp:txXfrm>
    </dsp:sp>
    <dsp:sp modelId="{D4C430D9-F77C-4498-852F-4021190D7C22}">
      <dsp:nvSpPr>
        <dsp:cNvPr id="0" name=""/>
        <dsp:cNvSpPr/>
      </dsp:nvSpPr>
      <dsp:spPr>
        <a:xfrm>
          <a:off x="0" y="4446272"/>
          <a:ext cx="8280920" cy="4031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82C91C-CFF9-422E-AB27-BB422984FADE}">
      <dsp:nvSpPr>
        <dsp:cNvPr id="0" name=""/>
        <dsp:cNvSpPr/>
      </dsp:nvSpPr>
      <dsp:spPr>
        <a:xfrm>
          <a:off x="414046" y="4210112"/>
          <a:ext cx="5796643"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9099" tIns="0" rIns="219099" bIns="0" numCol="1" spcCol="1270" anchor="ctr" anchorCtr="0">
          <a:noAutofit/>
        </a:bodyPr>
        <a:lstStyle/>
        <a:p>
          <a:pPr marL="0" lvl="0" indent="0" algn="l" defTabSz="1066800">
            <a:lnSpc>
              <a:spcPct val="90000"/>
            </a:lnSpc>
            <a:spcBef>
              <a:spcPct val="0"/>
            </a:spcBef>
            <a:spcAft>
              <a:spcPct val="35000"/>
            </a:spcAft>
            <a:buNone/>
          </a:pPr>
          <a:r>
            <a:rPr lang="en-US" sz="2400" kern="1200"/>
            <a:t>Cohort-specific biases</a:t>
          </a:r>
        </a:p>
      </dsp:txBody>
      <dsp:txXfrm>
        <a:off x="437103" y="4233169"/>
        <a:ext cx="5750529"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4DB43-1159-4E76-8926-B9A17DEF2B54}">
      <dsp:nvSpPr>
        <dsp:cNvPr id="0" name=""/>
        <dsp:cNvSpPr/>
      </dsp:nvSpPr>
      <dsp:spPr>
        <a:xfrm>
          <a:off x="0" y="37972"/>
          <a:ext cx="7863992" cy="936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Prevalence</a:t>
          </a:r>
        </a:p>
      </dsp:txBody>
      <dsp:txXfrm>
        <a:off x="45692" y="83664"/>
        <a:ext cx="7772608" cy="844616"/>
      </dsp:txXfrm>
    </dsp:sp>
    <dsp:sp modelId="{4D7F5A5F-3256-4D4B-886F-A8BD094AC807}">
      <dsp:nvSpPr>
        <dsp:cNvPr id="0" name=""/>
        <dsp:cNvSpPr/>
      </dsp:nvSpPr>
      <dsp:spPr>
        <a:xfrm>
          <a:off x="0" y="1117972"/>
          <a:ext cx="7863992" cy="936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Incidence Rate</a:t>
          </a:r>
        </a:p>
      </dsp:txBody>
      <dsp:txXfrm>
        <a:off x="45692" y="1163664"/>
        <a:ext cx="7772608" cy="844616"/>
      </dsp:txXfrm>
    </dsp:sp>
    <dsp:sp modelId="{956C64E3-9F23-4516-9F4E-ABA05114CCFD}">
      <dsp:nvSpPr>
        <dsp:cNvPr id="0" name=""/>
        <dsp:cNvSpPr/>
      </dsp:nvSpPr>
      <dsp:spPr>
        <a:xfrm>
          <a:off x="0" y="2197972"/>
          <a:ext cx="7863992" cy="936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Cumulative Incidence (or “Risk”)</a:t>
          </a:r>
        </a:p>
      </dsp:txBody>
      <dsp:txXfrm>
        <a:off x="45692" y="2243664"/>
        <a:ext cx="7772608" cy="844616"/>
      </dsp:txXfrm>
    </dsp:sp>
    <dsp:sp modelId="{35CFE2FB-8C28-4823-B4D5-A5797912D20F}">
      <dsp:nvSpPr>
        <dsp:cNvPr id="0" name=""/>
        <dsp:cNvSpPr/>
      </dsp:nvSpPr>
      <dsp:spPr>
        <a:xfrm>
          <a:off x="0" y="3277972"/>
          <a:ext cx="7863992" cy="936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Odds</a:t>
          </a:r>
        </a:p>
      </dsp:txBody>
      <dsp:txXfrm>
        <a:off x="45692" y="3323664"/>
        <a:ext cx="7772608" cy="8446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922600-FA9A-47E3-B356-7D3059A60F71}">
      <dsp:nvSpPr>
        <dsp:cNvPr id="0" name=""/>
        <dsp:cNvSpPr/>
      </dsp:nvSpPr>
      <dsp:spPr>
        <a:xfrm>
          <a:off x="-139652" y="7310"/>
          <a:ext cx="8008008" cy="13135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4FAAA8-B0C0-4265-BA85-69C4A52BBB1E}">
      <dsp:nvSpPr>
        <dsp:cNvPr id="0" name=""/>
        <dsp:cNvSpPr/>
      </dsp:nvSpPr>
      <dsp:spPr>
        <a:xfrm>
          <a:off x="257690" y="302855"/>
          <a:ext cx="722442" cy="72244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8045E3-A2E9-4314-8381-4E2ABB5F9A3B}">
      <dsp:nvSpPr>
        <dsp:cNvPr id="0" name=""/>
        <dsp:cNvSpPr/>
      </dsp:nvSpPr>
      <dsp:spPr>
        <a:xfrm>
          <a:off x="1377477" y="7310"/>
          <a:ext cx="3603603" cy="1313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015" tIns="139015" rIns="139015" bIns="139015" numCol="1" spcCol="1270" anchor="ctr" anchorCtr="0">
          <a:noAutofit/>
        </a:bodyPr>
        <a:lstStyle/>
        <a:p>
          <a:pPr marL="0" lvl="0" indent="0" algn="l" defTabSz="1111250">
            <a:lnSpc>
              <a:spcPct val="100000"/>
            </a:lnSpc>
            <a:spcBef>
              <a:spcPct val="0"/>
            </a:spcBef>
            <a:spcAft>
              <a:spcPct val="35000"/>
            </a:spcAft>
            <a:buNone/>
          </a:pPr>
          <a:r>
            <a:rPr lang="en-US" sz="2500" kern="1200" dirty="0"/>
            <a:t>Closed vs. Open (Dynamic)</a:t>
          </a:r>
        </a:p>
      </dsp:txBody>
      <dsp:txXfrm>
        <a:off x="1377477" y="7310"/>
        <a:ext cx="3603603" cy="1313532"/>
      </dsp:txXfrm>
    </dsp:sp>
    <dsp:sp modelId="{381CC691-31A3-4049-99EC-46EA26C95FE9}">
      <dsp:nvSpPr>
        <dsp:cNvPr id="0" name=""/>
        <dsp:cNvSpPr/>
      </dsp:nvSpPr>
      <dsp:spPr>
        <a:xfrm>
          <a:off x="4436047" y="0"/>
          <a:ext cx="3368322" cy="1313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015" tIns="139015" rIns="139015" bIns="139015" numCol="1" spcCol="1270" anchor="ctr" anchorCtr="0">
          <a:noAutofit/>
        </a:bodyPr>
        <a:lstStyle/>
        <a:p>
          <a:pPr marL="0" lvl="0" indent="0" algn="l" defTabSz="889000">
            <a:lnSpc>
              <a:spcPct val="100000"/>
            </a:lnSpc>
            <a:spcBef>
              <a:spcPct val="0"/>
            </a:spcBef>
            <a:spcAft>
              <a:spcPct val="35000"/>
            </a:spcAft>
            <a:buNone/>
          </a:pPr>
          <a:r>
            <a:rPr lang="en-US" sz="2000" kern="1200" dirty="0"/>
            <a:t>Determine appropriate measure of disease incidence</a:t>
          </a:r>
        </a:p>
      </dsp:txBody>
      <dsp:txXfrm>
        <a:off x="4436047" y="0"/>
        <a:ext cx="3368322" cy="1313532"/>
      </dsp:txXfrm>
    </dsp:sp>
    <dsp:sp modelId="{9D1280DE-95B8-4338-812E-7EB091079BBA}">
      <dsp:nvSpPr>
        <dsp:cNvPr id="0" name=""/>
        <dsp:cNvSpPr/>
      </dsp:nvSpPr>
      <dsp:spPr>
        <a:xfrm>
          <a:off x="-139652" y="1649225"/>
          <a:ext cx="8008008" cy="13135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3DEB1A-B690-4B81-9CB2-9509E12E1755}">
      <dsp:nvSpPr>
        <dsp:cNvPr id="0" name=""/>
        <dsp:cNvSpPr/>
      </dsp:nvSpPr>
      <dsp:spPr>
        <a:xfrm>
          <a:off x="257690" y="1944770"/>
          <a:ext cx="722442" cy="72244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FD3C58-7A6D-4F40-9CE2-F0D88C626DDC}">
      <dsp:nvSpPr>
        <dsp:cNvPr id="0" name=""/>
        <dsp:cNvSpPr/>
      </dsp:nvSpPr>
      <dsp:spPr>
        <a:xfrm>
          <a:off x="1377477" y="1649225"/>
          <a:ext cx="3603603" cy="1313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015" tIns="139015" rIns="139015" bIns="139015" numCol="1" spcCol="1270" anchor="ctr" anchorCtr="0">
          <a:noAutofit/>
        </a:bodyPr>
        <a:lstStyle/>
        <a:p>
          <a:pPr marL="0" lvl="0" indent="0" algn="l" defTabSz="1111250">
            <a:lnSpc>
              <a:spcPct val="100000"/>
            </a:lnSpc>
            <a:spcBef>
              <a:spcPct val="0"/>
            </a:spcBef>
            <a:spcAft>
              <a:spcPct val="35000"/>
            </a:spcAft>
            <a:buNone/>
          </a:pPr>
          <a:r>
            <a:rPr lang="en-US" sz="2500" kern="1200" dirty="0"/>
            <a:t>Retrospective vs. Prospective</a:t>
          </a:r>
        </a:p>
      </dsp:txBody>
      <dsp:txXfrm>
        <a:off x="1377477" y="1649225"/>
        <a:ext cx="3603603" cy="1313532"/>
      </dsp:txXfrm>
    </dsp:sp>
    <dsp:sp modelId="{286CB5F1-14E8-4A9E-8646-8B905538CBBC}">
      <dsp:nvSpPr>
        <dsp:cNvPr id="0" name=""/>
        <dsp:cNvSpPr/>
      </dsp:nvSpPr>
      <dsp:spPr>
        <a:xfrm>
          <a:off x="4436047" y="1656187"/>
          <a:ext cx="3448852" cy="1313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015" tIns="139015" rIns="139015" bIns="139015" numCol="1" spcCol="1270" anchor="ctr" anchorCtr="0">
          <a:noAutofit/>
        </a:bodyPr>
        <a:lstStyle/>
        <a:p>
          <a:pPr marL="0" lvl="0" indent="0" algn="l" defTabSz="889000">
            <a:lnSpc>
              <a:spcPct val="100000"/>
            </a:lnSpc>
            <a:spcBef>
              <a:spcPct val="0"/>
            </a:spcBef>
            <a:spcAft>
              <a:spcPct val="35000"/>
            </a:spcAft>
            <a:buNone/>
          </a:pPr>
          <a:r>
            <a:rPr lang="en-US" sz="2000" kern="1200" dirty="0"/>
            <a:t>Can impact bias in measurement and follow-up</a:t>
          </a:r>
        </a:p>
      </dsp:txBody>
      <dsp:txXfrm>
        <a:off x="4436047" y="1656187"/>
        <a:ext cx="3448852" cy="1313532"/>
      </dsp:txXfrm>
    </dsp:sp>
    <dsp:sp modelId="{64331C77-3BE1-4565-8DF6-3C8465544F4F}">
      <dsp:nvSpPr>
        <dsp:cNvPr id="0" name=""/>
        <dsp:cNvSpPr/>
      </dsp:nvSpPr>
      <dsp:spPr>
        <a:xfrm>
          <a:off x="-139652" y="3291141"/>
          <a:ext cx="8008008" cy="13135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EB120F-6028-4D2C-A467-2FD86432A394}">
      <dsp:nvSpPr>
        <dsp:cNvPr id="0" name=""/>
        <dsp:cNvSpPr/>
      </dsp:nvSpPr>
      <dsp:spPr>
        <a:xfrm>
          <a:off x="257690" y="3586685"/>
          <a:ext cx="722442" cy="722442"/>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43EA3A-1F69-432D-9CBA-52472AD9BDD3}">
      <dsp:nvSpPr>
        <dsp:cNvPr id="0" name=""/>
        <dsp:cNvSpPr/>
      </dsp:nvSpPr>
      <dsp:spPr>
        <a:xfrm>
          <a:off x="1377477" y="3291141"/>
          <a:ext cx="3603603" cy="1313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015" tIns="139015" rIns="139015" bIns="139015" numCol="1" spcCol="1270" anchor="ctr" anchorCtr="0">
          <a:noAutofit/>
        </a:bodyPr>
        <a:lstStyle/>
        <a:p>
          <a:pPr marL="0" lvl="0" indent="0" algn="l" defTabSz="1111250">
            <a:lnSpc>
              <a:spcPct val="100000"/>
            </a:lnSpc>
            <a:spcBef>
              <a:spcPct val="0"/>
            </a:spcBef>
            <a:spcAft>
              <a:spcPct val="35000"/>
            </a:spcAft>
            <a:buNone/>
          </a:pPr>
          <a:r>
            <a:rPr lang="en-US" sz="2500" kern="1200" dirty="0"/>
            <a:t>Special (Exposure) vs. General</a:t>
          </a:r>
        </a:p>
      </dsp:txBody>
      <dsp:txXfrm>
        <a:off x="1377477" y="3291141"/>
        <a:ext cx="3603603" cy="1313532"/>
      </dsp:txXfrm>
    </dsp:sp>
    <dsp:sp modelId="{4ADE633E-0296-4B23-9D76-66A1C71A595E}">
      <dsp:nvSpPr>
        <dsp:cNvPr id="0" name=""/>
        <dsp:cNvSpPr/>
      </dsp:nvSpPr>
      <dsp:spPr>
        <a:xfrm>
          <a:off x="4508068" y="3298451"/>
          <a:ext cx="3304983" cy="1313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015" tIns="139015" rIns="139015" bIns="139015" numCol="1" spcCol="1270" anchor="ctr" anchorCtr="0">
          <a:noAutofit/>
        </a:bodyPr>
        <a:lstStyle/>
        <a:p>
          <a:pPr marL="0" lvl="0" indent="0" algn="l" defTabSz="889000">
            <a:lnSpc>
              <a:spcPct val="100000"/>
            </a:lnSpc>
            <a:spcBef>
              <a:spcPct val="0"/>
            </a:spcBef>
            <a:spcAft>
              <a:spcPct val="35000"/>
            </a:spcAft>
            <a:buNone/>
          </a:pPr>
          <a:r>
            <a:rPr lang="en-US" sz="2000" kern="1200" dirty="0"/>
            <a:t>Can affect study power depending on rarity of exposure</a:t>
          </a:r>
        </a:p>
      </dsp:txBody>
      <dsp:txXfrm>
        <a:off x="4508068" y="3298451"/>
        <a:ext cx="3304983" cy="131353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46DFDDBA-A09B-4B47-8BC1-D843A167BE8A}" type="datetimeFigureOut">
              <a:rPr lang="en-US" smtClean="0"/>
              <a:t>9/11/23</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E7A33F87-ABAD-4159-8FD9-665D17F64D16}" type="slidenum">
              <a:rPr lang="en-US" smtClean="0"/>
              <a:t>‹#›</a:t>
            </a:fld>
            <a:endParaRPr lang="en-US"/>
          </a:p>
        </p:txBody>
      </p:sp>
    </p:spTree>
    <p:extLst>
      <p:ext uri="{BB962C8B-B14F-4D97-AF65-F5344CB8AC3E}">
        <p14:creationId xmlns:p14="http://schemas.microsoft.com/office/powerpoint/2010/main" val="397662534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6T13:53:44.201"/>
    </inkml:context>
    <inkml:brush xml:id="br0">
      <inkml:brushProperty name="width" value="0.21167" units="cm"/>
      <inkml:brushProperty name="height" value="0.21167" units="cm"/>
      <inkml:brushProperty name="color" value="#ED1C24"/>
      <inkml:brushProperty name="ignorePressure" value="1"/>
    </inkml:brush>
  </inkml:definitions>
  <inkml:trace contextRef="#ctx0" brushRef="#br0">38020 22370,'1'2,"1"4,-1 3,2 3,1 7,0 2,0 1,0 0,0-1,1-3,-2-2,-1 0,2 0,0-1,-1-2,0-1,-2-1,0-1,-1 0,0 2,0 0,1-3,2-1,2-8,7-7,5-7,4-9,7-15,11-14,5-11,9-8,0 1,-5 5,-5 9,-2 4,-1 3,-4 7,-4 2,0 3,-2 5,-5 5,-4 5,-3 6,-2-3,3 0,2-2,1-5,2-2,0 1,-1 2,-1 5,-4 4,-3 5,-1 3,-3 1,-2 2,0 1,-2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6T13:53:54.768"/>
    </inkml:context>
    <inkml:brush xml:id="br0">
      <inkml:brushProperty name="width" value="0.21167" units="cm"/>
      <inkml:brushProperty name="height" value="0.21167" units="cm"/>
      <inkml:brushProperty name="color" value="#ED1C24"/>
      <inkml:brushProperty name="ignorePressure" value="1"/>
    </inkml:brush>
  </inkml:definitions>
  <inkml:trace contextRef="#ctx0" brushRef="#br0">38020 22370,'1'2,"1"4,-1 3,2 3,1 7,0 2,0 1,0 0,0-1,1-3,-2-2,-1 0,2 0,0-1,-1-2,0-1,-2-1,0-1,-1 0,0 2,0 0,1-3,2-1,2-8,7-7,5-7,4-9,7-15,11-14,5-11,9-8,0 1,-5 5,-5 9,-2 4,-1 3,-4 7,-4 2,0 3,-2 5,-5 5,-4 5,-3 6,-2-3,3 0,2-2,1-5,2-2,0 1,-1 2,-1 5,-4 4,-3 5,-1 3,-3 1,-2 2,0 1,-2 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1A2B4458-E606-4A92-849A-30BDC848BCA8}" type="datetimeFigureOut">
              <a:rPr lang="en-US" smtClean="0"/>
              <a:t>9/11/23</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E67772F1-DE33-4A88-B833-1FB70039A590}" type="slidenum">
              <a:rPr lang="en-US" smtClean="0"/>
              <a:t>‹#›</a:t>
            </a:fld>
            <a:endParaRPr lang="en-US"/>
          </a:p>
        </p:txBody>
      </p:sp>
    </p:spTree>
    <p:extLst>
      <p:ext uri="{BB962C8B-B14F-4D97-AF65-F5344CB8AC3E}">
        <p14:creationId xmlns:p14="http://schemas.microsoft.com/office/powerpoint/2010/main" val="1010107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67772F1-DE33-4A88-B833-1FB70039A590}" type="slidenum">
              <a:rPr lang="en-US" smtClean="0"/>
              <a:t>1</a:t>
            </a:fld>
            <a:endParaRPr lang="en-US"/>
          </a:p>
        </p:txBody>
      </p:sp>
    </p:spTree>
    <p:extLst>
      <p:ext uri="{BB962C8B-B14F-4D97-AF65-F5344CB8AC3E}">
        <p14:creationId xmlns:p14="http://schemas.microsoft.com/office/powerpoint/2010/main" val="195698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7772F1-DE33-4A88-B833-1FB70039A590}" type="slidenum">
              <a:rPr lang="en-US" smtClean="0"/>
              <a:t>17</a:t>
            </a:fld>
            <a:endParaRPr lang="en-US"/>
          </a:p>
        </p:txBody>
      </p:sp>
    </p:spTree>
    <p:extLst>
      <p:ext uri="{BB962C8B-B14F-4D97-AF65-F5344CB8AC3E}">
        <p14:creationId xmlns:p14="http://schemas.microsoft.com/office/powerpoint/2010/main" val="2468994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notions of time in Cohort</a:t>
            </a:r>
            <a:r>
              <a:rPr lang="en-US" baseline="0" dirty="0"/>
              <a:t> studies </a:t>
            </a:r>
            <a:endParaRPr lang="en-US" dirty="0"/>
          </a:p>
        </p:txBody>
      </p:sp>
      <p:sp>
        <p:nvSpPr>
          <p:cNvPr id="4" name="Slide Number Placeholder 3"/>
          <p:cNvSpPr>
            <a:spLocks noGrp="1"/>
          </p:cNvSpPr>
          <p:nvPr>
            <p:ph type="sldNum" sz="quarter" idx="10"/>
          </p:nvPr>
        </p:nvSpPr>
        <p:spPr/>
        <p:txBody>
          <a:bodyPr/>
          <a:lstStyle/>
          <a:p>
            <a:fld id="{E67772F1-DE33-4A88-B833-1FB70039A590}" type="slidenum">
              <a:rPr lang="en-US" smtClean="0"/>
              <a:t>29</a:t>
            </a:fld>
            <a:endParaRPr lang="en-US"/>
          </a:p>
        </p:txBody>
      </p:sp>
    </p:spTree>
    <p:extLst>
      <p:ext uri="{BB962C8B-B14F-4D97-AF65-F5344CB8AC3E}">
        <p14:creationId xmlns:p14="http://schemas.microsoft.com/office/powerpoint/2010/main" val="3219590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67772F1-DE33-4A88-B833-1FB70039A590}" type="slidenum">
              <a:rPr lang="en-US" smtClean="0"/>
              <a:t>31</a:t>
            </a:fld>
            <a:endParaRPr lang="en-US"/>
          </a:p>
        </p:txBody>
      </p:sp>
    </p:spTree>
    <p:extLst>
      <p:ext uri="{BB962C8B-B14F-4D97-AF65-F5344CB8AC3E}">
        <p14:creationId xmlns:p14="http://schemas.microsoft.com/office/powerpoint/2010/main" val="4100497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mn-lt"/>
                <a:ea typeface="+mn-ea"/>
                <a:cs typeface="+mn-cs"/>
              </a:rPr>
              <a:t>The retrospective cohort study is a way to maintain methodological strength while gaining some efficiencies</a:t>
            </a:r>
          </a:p>
          <a:p>
            <a:r>
              <a:rPr lang="en-US" sz="1200" b="0" i="1" u="none" strike="noStrike" kern="1200" baseline="0" dirty="0">
                <a:solidFill>
                  <a:schemeClr val="tx1"/>
                </a:solidFill>
                <a:latin typeface="+mn-lt"/>
                <a:ea typeface="+mn-ea"/>
                <a:cs typeface="+mn-cs"/>
              </a:rPr>
              <a:t>associated with using existing data. </a:t>
            </a:r>
            <a:r>
              <a:rPr lang="en-US" sz="1200" b="0" i="1" u="none" strike="noStrike" kern="1200" baseline="0" dirty="0" err="1">
                <a:solidFill>
                  <a:schemeClr val="tx1"/>
                </a:solidFill>
                <a:latin typeface="+mn-lt"/>
                <a:ea typeface="+mn-ea"/>
                <a:cs typeface="+mn-cs"/>
              </a:rPr>
              <a:t>Doepker</a:t>
            </a:r>
            <a:r>
              <a:rPr lang="en-US" sz="1200" b="0" i="1" u="none" strike="noStrike" kern="1200" baseline="0" dirty="0">
                <a:solidFill>
                  <a:schemeClr val="tx1"/>
                </a:solidFill>
                <a:latin typeface="+mn-lt"/>
                <a:ea typeface="+mn-ea"/>
                <a:cs typeface="+mn-cs"/>
              </a:rPr>
              <a:t> et al.58 used a retrospective cohort approach to examine the</a:t>
            </a:r>
          </a:p>
          <a:p>
            <a:r>
              <a:rPr lang="en-US" sz="1200" b="0" i="1" u="none" strike="noStrike" kern="1200" baseline="0" dirty="0">
                <a:solidFill>
                  <a:schemeClr val="tx1"/>
                </a:solidFill>
                <a:latin typeface="+mn-lt"/>
                <a:ea typeface="+mn-ea"/>
                <a:cs typeface="+mn-cs"/>
              </a:rPr>
              <a:t>relationship between incidence of venous thromboembolism (VTE) and the use of vasopressin in patients with</a:t>
            </a:r>
          </a:p>
          <a:p>
            <a:r>
              <a:rPr lang="en-US" sz="1200" b="0" i="1" u="none" strike="noStrike" kern="1200" baseline="0" dirty="0">
                <a:solidFill>
                  <a:schemeClr val="tx1"/>
                </a:solidFill>
                <a:latin typeface="+mn-lt"/>
                <a:ea typeface="+mn-ea"/>
                <a:cs typeface="+mn-cs"/>
              </a:rPr>
              <a:t>shock. The authors examined the medical record to identify all patients aged 18 and older who were admitted to</a:t>
            </a:r>
          </a:p>
          <a:p>
            <a:r>
              <a:rPr lang="en-US" sz="1200" b="0" i="1" u="none" strike="noStrike" kern="1200" baseline="0" dirty="0">
                <a:solidFill>
                  <a:schemeClr val="tx1"/>
                </a:solidFill>
                <a:latin typeface="+mn-lt"/>
                <a:ea typeface="+mn-ea"/>
                <a:cs typeface="+mn-cs"/>
              </a:rPr>
              <a:t>the surgical or medical intensive care unit from September 2001 to June 2004 with a diagnosis code for shock.</a:t>
            </a:r>
          </a:p>
          <a:p>
            <a:r>
              <a:rPr lang="en-US" sz="1200" b="0" i="1" u="none" strike="noStrike" kern="1200" baseline="0" dirty="0">
                <a:solidFill>
                  <a:schemeClr val="tx1"/>
                </a:solidFill>
                <a:latin typeface="+mn-lt"/>
                <a:ea typeface="+mn-ea"/>
                <a:cs typeface="+mn-cs"/>
              </a:rPr>
              <a:t>To ensure that the selected subjects were free of the outcome at the beginning of the study, the authors excluded</a:t>
            </a:r>
          </a:p>
          <a:p>
            <a:r>
              <a:rPr lang="en-US" sz="1200" b="0" i="1" u="none" strike="noStrike" kern="1200" baseline="0" dirty="0">
                <a:solidFill>
                  <a:schemeClr val="tx1"/>
                </a:solidFill>
                <a:latin typeface="+mn-lt"/>
                <a:ea typeface="+mn-ea"/>
                <a:cs typeface="+mn-cs"/>
              </a:rPr>
              <a:t>any patients admitted to the critical care units with active treatment for VTE. The authors also excluded subjects</a:t>
            </a:r>
          </a:p>
          <a:p>
            <a:r>
              <a:rPr lang="en-US" sz="1200" b="0" i="1" u="none" strike="noStrike" kern="1200" baseline="0" dirty="0">
                <a:solidFill>
                  <a:schemeClr val="tx1"/>
                </a:solidFill>
                <a:latin typeface="+mn-lt"/>
                <a:ea typeface="+mn-ea"/>
                <a:cs typeface="+mn-cs"/>
              </a:rPr>
              <a:t>with a past history of VTE prior to vasopressin therapy, as well as those receiving vasopressin for any reason</a:t>
            </a:r>
          </a:p>
          <a:p>
            <a:r>
              <a:rPr lang="en-US" sz="1200" b="0" i="1" u="none" strike="noStrike" kern="1200" baseline="0" dirty="0">
                <a:solidFill>
                  <a:schemeClr val="tx1"/>
                </a:solidFill>
                <a:latin typeface="+mn-lt"/>
                <a:ea typeface="+mn-ea"/>
                <a:cs typeface="+mn-cs"/>
              </a:rPr>
              <a:t>other than the treatment of shock (e.g., variceal hemorrhage). Using the above criteria, the authors selected a</a:t>
            </a:r>
          </a:p>
          <a:p>
            <a:r>
              <a:rPr lang="en-US" sz="1200" b="0" i="1" u="none" strike="noStrike" kern="1200" baseline="0" dirty="0">
                <a:solidFill>
                  <a:schemeClr val="tx1"/>
                </a:solidFill>
                <a:latin typeface="+mn-lt"/>
                <a:ea typeface="+mn-ea"/>
                <a:cs typeface="+mn-cs"/>
              </a:rPr>
              <a:t>random sample of 350 subjects for the study. With this designated study cohort, subjects were separated into two</a:t>
            </a:r>
          </a:p>
          <a:p>
            <a:r>
              <a:rPr lang="en-US" sz="1200" b="0" i="1" u="none" strike="noStrike" kern="1200" baseline="0" dirty="0">
                <a:solidFill>
                  <a:schemeClr val="tx1"/>
                </a:solidFill>
                <a:latin typeface="+mn-lt"/>
                <a:ea typeface="+mn-ea"/>
                <a:cs typeface="+mn-cs"/>
              </a:rPr>
              <a:t>groups based on exposure status: vasopressin plus catecholamine therapy (e.g., epinephrine and dopamine) or</a:t>
            </a:r>
          </a:p>
          <a:p>
            <a:r>
              <a:rPr lang="en-US" sz="1200" b="0" i="1" u="none" strike="noStrike" kern="1200" baseline="0" dirty="0">
                <a:solidFill>
                  <a:schemeClr val="tx1"/>
                </a:solidFill>
                <a:latin typeface="+mn-lt"/>
                <a:ea typeface="+mn-ea"/>
                <a:cs typeface="+mn-cs"/>
              </a:rPr>
              <a:t>catecholamine therapy alone. Each subject could have a different index (start) date based on admission to the</a:t>
            </a:r>
          </a:p>
          <a:p>
            <a:r>
              <a:rPr lang="en-US" sz="1200" b="0" i="1" u="none" strike="noStrike" kern="1200" baseline="0" dirty="0">
                <a:solidFill>
                  <a:schemeClr val="tx1"/>
                </a:solidFill>
                <a:latin typeface="+mn-lt"/>
                <a:ea typeface="+mn-ea"/>
                <a:cs typeface="+mn-cs"/>
              </a:rPr>
              <a:t>critical care unit since this was an open cohort. Subjects' medical records were examined for the occurrence of</a:t>
            </a:r>
          </a:p>
          <a:p>
            <a:r>
              <a:rPr lang="en-US" sz="1200" b="0" i="1" u="none" strike="noStrike" kern="1200" baseline="0" dirty="0">
                <a:solidFill>
                  <a:schemeClr val="tx1"/>
                </a:solidFill>
                <a:latin typeface="+mn-lt"/>
                <a:ea typeface="+mn-ea"/>
                <a:cs typeface="+mn-cs"/>
              </a:rPr>
              <a:t>VTE after initiation of vasopressin or catecholamine therapy. To reduce the potential for bias in identifying the</a:t>
            </a:r>
          </a:p>
          <a:p>
            <a:r>
              <a:rPr lang="en-US" sz="1200" b="0" i="1" u="none" strike="noStrike" kern="1200" baseline="0" dirty="0">
                <a:solidFill>
                  <a:schemeClr val="tx1"/>
                </a:solidFill>
                <a:latin typeface="+mn-lt"/>
                <a:ea typeface="+mn-ea"/>
                <a:cs typeface="+mn-cs"/>
              </a:rPr>
              <a:t>outcome, the authors required positive evidence of a VTE from either a Doppler ultrasound or a spiral computer</a:t>
            </a:r>
          </a:p>
          <a:p>
            <a:r>
              <a:rPr lang="en-US" sz="1200" b="0" i="1" u="none" strike="noStrike" kern="1200" baseline="0" dirty="0">
                <a:solidFill>
                  <a:schemeClr val="tx1"/>
                </a:solidFill>
                <a:latin typeface="+mn-lt"/>
                <a:ea typeface="+mn-ea"/>
                <a:cs typeface="+mn-cs"/>
              </a:rPr>
              <a:t>tomography scan or a documented diagnosis for VTE on the official hospital discharge summary. The incidence</a:t>
            </a:r>
          </a:p>
          <a:p>
            <a:r>
              <a:rPr lang="en-US" sz="1200" b="0" i="1" u="none" strike="noStrike" kern="1200" baseline="0" dirty="0">
                <a:solidFill>
                  <a:schemeClr val="tx1"/>
                </a:solidFill>
                <a:latin typeface="+mn-lt"/>
                <a:ea typeface="+mn-ea"/>
                <a:cs typeface="+mn-cs"/>
              </a:rPr>
              <a:t>of VTE in the vasopressin group was 7.4% compared with 8% in the catecholamine therapy group. This was not</a:t>
            </a:r>
          </a:p>
          <a:p>
            <a:r>
              <a:rPr lang="en-US" sz="1200" b="0" i="1" u="none" strike="noStrike" kern="1200" baseline="0" dirty="0">
                <a:solidFill>
                  <a:schemeClr val="tx1"/>
                </a:solidFill>
                <a:latin typeface="+mn-lt"/>
                <a:ea typeface="+mn-ea"/>
                <a:cs typeface="+mn-cs"/>
              </a:rPr>
              <a:t>significantly different and remained so after adjusting for potential confounders</a:t>
            </a:r>
            <a:endParaRPr lang="en-US" dirty="0"/>
          </a:p>
        </p:txBody>
      </p:sp>
      <p:sp>
        <p:nvSpPr>
          <p:cNvPr id="4" name="Slide Number Placeholder 3"/>
          <p:cNvSpPr>
            <a:spLocks noGrp="1"/>
          </p:cNvSpPr>
          <p:nvPr>
            <p:ph type="sldNum" sz="quarter" idx="10"/>
          </p:nvPr>
        </p:nvSpPr>
        <p:spPr/>
        <p:txBody>
          <a:bodyPr/>
          <a:lstStyle/>
          <a:p>
            <a:fld id="{E67772F1-DE33-4A88-B833-1FB70039A590}" type="slidenum">
              <a:rPr lang="en-US" smtClean="0"/>
              <a:t>33</a:t>
            </a:fld>
            <a:endParaRPr lang="en-US"/>
          </a:p>
        </p:txBody>
      </p:sp>
    </p:spTree>
    <p:extLst>
      <p:ext uri="{BB962C8B-B14F-4D97-AF65-F5344CB8AC3E}">
        <p14:creationId xmlns:p14="http://schemas.microsoft.com/office/powerpoint/2010/main" val="2573413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mn-lt"/>
                <a:ea typeface="+mn-ea"/>
                <a:cs typeface="+mn-cs"/>
              </a:rPr>
              <a:t>The retrospective cohort study is a way to maintain methodological strength while gaining some efficiencies</a:t>
            </a:r>
          </a:p>
          <a:p>
            <a:r>
              <a:rPr lang="en-US" sz="1200" b="0" i="1" u="none" strike="noStrike" kern="1200" baseline="0" dirty="0">
                <a:solidFill>
                  <a:schemeClr val="tx1"/>
                </a:solidFill>
                <a:latin typeface="+mn-lt"/>
                <a:ea typeface="+mn-ea"/>
                <a:cs typeface="+mn-cs"/>
              </a:rPr>
              <a:t>associated with using existing data. </a:t>
            </a:r>
            <a:r>
              <a:rPr lang="en-US" sz="1200" b="0" i="1" u="none" strike="noStrike" kern="1200" baseline="0" dirty="0" err="1">
                <a:solidFill>
                  <a:schemeClr val="tx1"/>
                </a:solidFill>
                <a:latin typeface="+mn-lt"/>
                <a:ea typeface="+mn-ea"/>
                <a:cs typeface="+mn-cs"/>
              </a:rPr>
              <a:t>Doepker</a:t>
            </a:r>
            <a:r>
              <a:rPr lang="en-US" sz="1200" b="0" i="1" u="none" strike="noStrike" kern="1200" baseline="0" dirty="0">
                <a:solidFill>
                  <a:schemeClr val="tx1"/>
                </a:solidFill>
                <a:latin typeface="+mn-lt"/>
                <a:ea typeface="+mn-ea"/>
                <a:cs typeface="+mn-cs"/>
              </a:rPr>
              <a:t> et al.58 used a retrospective cohort approach to examine the</a:t>
            </a:r>
          </a:p>
          <a:p>
            <a:r>
              <a:rPr lang="en-US" sz="1200" b="0" i="1" u="none" strike="noStrike" kern="1200" baseline="0" dirty="0">
                <a:solidFill>
                  <a:schemeClr val="tx1"/>
                </a:solidFill>
                <a:latin typeface="+mn-lt"/>
                <a:ea typeface="+mn-ea"/>
                <a:cs typeface="+mn-cs"/>
              </a:rPr>
              <a:t>relationship between incidence of venous thromboembolism (VTE) and the use of vasopressin in patients with</a:t>
            </a:r>
          </a:p>
          <a:p>
            <a:r>
              <a:rPr lang="en-US" sz="1200" b="0" i="1" u="none" strike="noStrike" kern="1200" baseline="0" dirty="0">
                <a:solidFill>
                  <a:schemeClr val="tx1"/>
                </a:solidFill>
                <a:latin typeface="+mn-lt"/>
                <a:ea typeface="+mn-ea"/>
                <a:cs typeface="+mn-cs"/>
              </a:rPr>
              <a:t>shock. The authors examined the medical record to identify all patients aged 18 and older who were admitted to</a:t>
            </a:r>
          </a:p>
          <a:p>
            <a:r>
              <a:rPr lang="en-US" sz="1200" b="0" i="1" u="none" strike="noStrike" kern="1200" baseline="0" dirty="0">
                <a:solidFill>
                  <a:schemeClr val="tx1"/>
                </a:solidFill>
                <a:latin typeface="+mn-lt"/>
                <a:ea typeface="+mn-ea"/>
                <a:cs typeface="+mn-cs"/>
              </a:rPr>
              <a:t>the surgical or medical intensive care unit from September 2001 to June 2004 with a diagnosis code for shock.</a:t>
            </a:r>
          </a:p>
          <a:p>
            <a:r>
              <a:rPr lang="en-US" sz="1200" b="0" i="1" u="none" strike="noStrike" kern="1200" baseline="0" dirty="0">
                <a:solidFill>
                  <a:schemeClr val="tx1"/>
                </a:solidFill>
                <a:latin typeface="+mn-lt"/>
                <a:ea typeface="+mn-ea"/>
                <a:cs typeface="+mn-cs"/>
              </a:rPr>
              <a:t>To ensure that the selected subjects were free of the outcome at the beginning of the study, the authors excluded</a:t>
            </a:r>
          </a:p>
          <a:p>
            <a:r>
              <a:rPr lang="en-US" sz="1200" b="0" i="1" u="none" strike="noStrike" kern="1200" baseline="0" dirty="0">
                <a:solidFill>
                  <a:schemeClr val="tx1"/>
                </a:solidFill>
                <a:latin typeface="+mn-lt"/>
                <a:ea typeface="+mn-ea"/>
                <a:cs typeface="+mn-cs"/>
              </a:rPr>
              <a:t>any patients admitted to the critical care units with active treatment for VTE. The authors also excluded subjects</a:t>
            </a:r>
          </a:p>
          <a:p>
            <a:r>
              <a:rPr lang="en-US" sz="1200" b="0" i="1" u="none" strike="noStrike" kern="1200" baseline="0" dirty="0">
                <a:solidFill>
                  <a:schemeClr val="tx1"/>
                </a:solidFill>
                <a:latin typeface="+mn-lt"/>
                <a:ea typeface="+mn-ea"/>
                <a:cs typeface="+mn-cs"/>
              </a:rPr>
              <a:t>with a past history of VTE prior to vasopressin therapy, as well as those receiving vasopressin for any reason</a:t>
            </a:r>
          </a:p>
          <a:p>
            <a:r>
              <a:rPr lang="en-US" sz="1200" b="0" i="1" u="none" strike="noStrike" kern="1200" baseline="0" dirty="0">
                <a:solidFill>
                  <a:schemeClr val="tx1"/>
                </a:solidFill>
                <a:latin typeface="+mn-lt"/>
                <a:ea typeface="+mn-ea"/>
                <a:cs typeface="+mn-cs"/>
              </a:rPr>
              <a:t>other than the treatment of shock (e.g., variceal hemorrhage). Using the above criteria, the authors selected a</a:t>
            </a:r>
          </a:p>
          <a:p>
            <a:r>
              <a:rPr lang="en-US" sz="1200" b="0" i="1" u="none" strike="noStrike" kern="1200" baseline="0" dirty="0">
                <a:solidFill>
                  <a:schemeClr val="tx1"/>
                </a:solidFill>
                <a:latin typeface="+mn-lt"/>
                <a:ea typeface="+mn-ea"/>
                <a:cs typeface="+mn-cs"/>
              </a:rPr>
              <a:t>random sample of 350 subjects for the study. With this designated study cohort, subjects were separated into two</a:t>
            </a:r>
          </a:p>
          <a:p>
            <a:r>
              <a:rPr lang="en-US" sz="1200" b="0" i="1" u="none" strike="noStrike" kern="1200" baseline="0" dirty="0">
                <a:solidFill>
                  <a:schemeClr val="tx1"/>
                </a:solidFill>
                <a:latin typeface="+mn-lt"/>
                <a:ea typeface="+mn-ea"/>
                <a:cs typeface="+mn-cs"/>
              </a:rPr>
              <a:t>groups based on exposure status: vasopressin plus catecholamine therapy (e.g., epinephrine and dopamine) or</a:t>
            </a:r>
          </a:p>
          <a:p>
            <a:r>
              <a:rPr lang="en-US" sz="1200" b="0" i="1" u="none" strike="noStrike" kern="1200" baseline="0" dirty="0">
                <a:solidFill>
                  <a:schemeClr val="tx1"/>
                </a:solidFill>
                <a:latin typeface="+mn-lt"/>
                <a:ea typeface="+mn-ea"/>
                <a:cs typeface="+mn-cs"/>
              </a:rPr>
              <a:t>catecholamine therapy alone. Each subject could have a different index (start) date based on admission to the</a:t>
            </a:r>
          </a:p>
          <a:p>
            <a:r>
              <a:rPr lang="en-US" sz="1200" b="0" i="1" u="none" strike="noStrike" kern="1200" baseline="0" dirty="0">
                <a:solidFill>
                  <a:schemeClr val="tx1"/>
                </a:solidFill>
                <a:latin typeface="+mn-lt"/>
                <a:ea typeface="+mn-ea"/>
                <a:cs typeface="+mn-cs"/>
              </a:rPr>
              <a:t>critical care unit since this was an open cohort. Subjects' medical records were examined for the occurrence of</a:t>
            </a:r>
          </a:p>
          <a:p>
            <a:r>
              <a:rPr lang="en-US" sz="1200" b="0" i="1" u="none" strike="noStrike" kern="1200" baseline="0" dirty="0">
                <a:solidFill>
                  <a:schemeClr val="tx1"/>
                </a:solidFill>
                <a:latin typeface="+mn-lt"/>
                <a:ea typeface="+mn-ea"/>
                <a:cs typeface="+mn-cs"/>
              </a:rPr>
              <a:t>VTE after initiation of vasopressin or catecholamine therapy. To reduce the potential for bias in identifying the</a:t>
            </a:r>
          </a:p>
          <a:p>
            <a:r>
              <a:rPr lang="en-US" sz="1200" b="0" i="1" u="none" strike="noStrike" kern="1200" baseline="0" dirty="0">
                <a:solidFill>
                  <a:schemeClr val="tx1"/>
                </a:solidFill>
                <a:latin typeface="+mn-lt"/>
                <a:ea typeface="+mn-ea"/>
                <a:cs typeface="+mn-cs"/>
              </a:rPr>
              <a:t>outcome, the authors required positive evidence of a VTE from either a Doppler ultrasound or a spiral computer</a:t>
            </a:r>
          </a:p>
          <a:p>
            <a:r>
              <a:rPr lang="en-US" sz="1200" b="0" i="1" u="none" strike="noStrike" kern="1200" baseline="0" dirty="0">
                <a:solidFill>
                  <a:schemeClr val="tx1"/>
                </a:solidFill>
                <a:latin typeface="+mn-lt"/>
                <a:ea typeface="+mn-ea"/>
                <a:cs typeface="+mn-cs"/>
              </a:rPr>
              <a:t>tomography scan or a documented diagnosis for VTE on the official hospital discharge summary. The incidence</a:t>
            </a:r>
          </a:p>
          <a:p>
            <a:r>
              <a:rPr lang="en-US" sz="1200" b="0" i="1" u="none" strike="noStrike" kern="1200" baseline="0" dirty="0">
                <a:solidFill>
                  <a:schemeClr val="tx1"/>
                </a:solidFill>
                <a:latin typeface="+mn-lt"/>
                <a:ea typeface="+mn-ea"/>
                <a:cs typeface="+mn-cs"/>
              </a:rPr>
              <a:t>of VTE in the vasopressin group was 7.4% compared with 8% in the catecholamine therapy group. This was not</a:t>
            </a:r>
          </a:p>
          <a:p>
            <a:r>
              <a:rPr lang="en-US" sz="1200" b="0" i="1" u="none" strike="noStrike" kern="1200" baseline="0" dirty="0">
                <a:solidFill>
                  <a:schemeClr val="tx1"/>
                </a:solidFill>
                <a:latin typeface="+mn-lt"/>
                <a:ea typeface="+mn-ea"/>
                <a:cs typeface="+mn-cs"/>
              </a:rPr>
              <a:t>significantly different and remained so after adjusting for potential confounders</a:t>
            </a:r>
            <a:endParaRPr lang="en-US" dirty="0"/>
          </a:p>
        </p:txBody>
      </p:sp>
      <p:sp>
        <p:nvSpPr>
          <p:cNvPr id="4" name="Slide Number Placeholder 3"/>
          <p:cNvSpPr>
            <a:spLocks noGrp="1"/>
          </p:cNvSpPr>
          <p:nvPr>
            <p:ph type="sldNum" sz="quarter" idx="10"/>
          </p:nvPr>
        </p:nvSpPr>
        <p:spPr/>
        <p:txBody>
          <a:bodyPr/>
          <a:lstStyle/>
          <a:p>
            <a:fld id="{E67772F1-DE33-4A88-B833-1FB70039A590}" type="slidenum">
              <a:rPr lang="en-US" smtClean="0"/>
              <a:t>34</a:t>
            </a:fld>
            <a:endParaRPr lang="en-US"/>
          </a:p>
        </p:txBody>
      </p:sp>
    </p:spTree>
    <p:extLst>
      <p:ext uri="{BB962C8B-B14F-4D97-AF65-F5344CB8AC3E}">
        <p14:creationId xmlns:p14="http://schemas.microsoft.com/office/powerpoint/2010/main" val="3892520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Poor quality-limited to</a:t>
            </a:r>
            <a:r>
              <a:rPr lang="en-US" baseline="0" dirty="0"/>
              <a:t> what is selected</a:t>
            </a:r>
            <a:endParaRPr lang="en-US" dirty="0"/>
          </a:p>
        </p:txBody>
      </p:sp>
      <p:sp>
        <p:nvSpPr>
          <p:cNvPr id="4" name="Slide Number Placeholder 3"/>
          <p:cNvSpPr>
            <a:spLocks noGrp="1"/>
          </p:cNvSpPr>
          <p:nvPr>
            <p:ph type="sldNum" sz="quarter" idx="10"/>
          </p:nvPr>
        </p:nvSpPr>
        <p:spPr/>
        <p:txBody>
          <a:bodyPr/>
          <a:lstStyle/>
          <a:p>
            <a:fld id="{E67772F1-DE33-4A88-B833-1FB70039A590}" type="slidenum">
              <a:rPr lang="en-US" smtClean="0"/>
              <a:t>35</a:t>
            </a:fld>
            <a:endParaRPr lang="en-US"/>
          </a:p>
        </p:txBody>
      </p:sp>
    </p:spTree>
    <p:extLst>
      <p:ext uri="{BB962C8B-B14F-4D97-AF65-F5344CB8AC3E}">
        <p14:creationId xmlns:p14="http://schemas.microsoft.com/office/powerpoint/2010/main" val="4039756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Diethylstilbestrol (DES), was prescribed to millions of pregnant women from 1938 to 1971 to help prevent pregnancy complications. In the late 1960s, doctors realized that there was a strong association between in utero exposure to DES and the incidence of rare vaginal and cervical cancer in young women and girls.</a:t>
            </a:r>
            <a:endParaRPr lang="en-US" dirty="0"/>
          </a:p>
        </p:txBody>
      </p:sp>
      <p:sp>
        <p:nvSpPr>
          <p:cNvPr id="4" name="Slide Number Placeholder 3"/>
          <p:cNvSpPr>
            <a:spLocks noGrp="1"/>
          </p:cNvSpPr>
          <p:nvPr>
            <p:ph type="sldNum" sz="quarter" idx="10"/>
          </p:nvPr>
        </p:nvSpPr>
        <p:spPr/>
        <p:txBody>
          <a:bodyPr/>
          <a:lstStyle/>
          <a:p>
            <a:fld id="{E67772F1-DE33-4A88-B833-1FB70039A590}" type="slidenum">
              <a:rPr lang="en-US" smtClean="0"/>
              <a:t>38</a:t>
            </a:fld>
            <a:endParaRPr lang="en-US"/>
          </a:p>
        </p:txBody>
      </p:sp>
    </p:spTree>
    <p:extLst>
      <p:ext uri="{BB962C8B-B14F-4D97-AF65-F5344CB8AC3E}">
        <p14:creationId xmlns:p14="http://schemas.microsoft.com/office/powerpoint/2010/main" val="3381673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Eliminate some period of the follow -up </a:t>
            </a:r>
          </a:p>
        </p:txBody>
      </p:sp>
      <p:sp>
        <p:nvSpPr>
          <p:cNvPr id="4" name="Slide Number Placeholder 3"/>
          <p:cNvSpPr>
            <a:spLocks noGrp="1"/>
          </p:cNvSpPr>
          <p:nvPr>
            <p:ph type="sldNum" sz="quarter" idx="10"/>
          </p:nvPr>
        </p:nvSpPr>
        <p:spPr/>
        <p:txBody>
          <a:bodyPr/>
          <a:lstStyle/>
          <a:p>
            <a:fld id="{E67772F1-DE33-4A88-B833-1FB70039A590}" type="slidenum">
              <a:rPr lang="en-US" smtClean="0"/>
              <a:t>44</a:t>
            </a:fld>
            <a:endParaRPr lang="en-US"/>
          </a:p>
        </p:txBody>
      </p:sp>
    </p:spTree>
    <p:extLst>
      <p:ext uri="{BB962C8B-B14F-4D97-AF65-F5344CB8AC3E}">
        <p14:creationId xmlns:p14="http://schemas.microsoft.com/office/powerpoint/2010/main" val="460505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7238" y="1038688"/>
            <a:ext cx="7629525" cy="2746422"/>
          </a:xfrm>
        </p:spPr>
        <p:txBody>
          <a:bodyPr anchor="ctr">
            <a:normAutofit/>
          </a:bodyPr>
          <a:lstStyle>
            <a:lvl1pPr algn="ctr">
              <a:defRPr sz="3300">
                <a:solidFill>
                  <a:schemeClr val="tx1"/>
                </a:solidFill>
                <a:latin typeface="+mn-lt"/>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757238" y="3921634"/>
            <a:ext cx="7629525" cy="1655762"/>
          </a:xfrm>
        </p:spPr>
        <p:txBody>
          <a:bodyPr anchor="ctr">
            <a:normAutofit/>
          </a:bodyPr>
          <a:lstStyle>
            <a:lvl1pPr marL="0" indent="0" algn="ctr">
              <a:buNone/>
              <a:defRPr sz="2400">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55CA77-F0EA-4AAF-86CA-9CA21FF51974}" type="datetimeFigureOut">
              <a:rPr lang="en-US" smtClean="0"/>
              <a:pPr/>
              <a:t>9/11/23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A0AE2-D1B3-41FA-AD56-87061FA37DE1}" type="slidenum">
              <a:rPr lang="en-US" smtClean="0"/>
              <a:pPr/>
              <a:t>‹#›</a:t>
            </a:fld>
            <a:endParaRPr lang="en-US"/>
          </a:p>
        </p:txBody>
      </p:sp>
      <p:cxnSp>
        <p:nvCxnSpPr>
          <p:cNvPr id="9" name="Straight Connector 8">
            <a:extLst>
              <a:ext uri="{FF2B5EF4-FFF2-40B4-BE49-F238E27FC236}">
                <a16:creationId xmlns:a16="http://schemas.microsoft.com/office/drawing/2014/main" id="{87F46704-5DDF-4334-B341-E05214416D50}"/>
              </a:ext>
            </a:extLst>
          </p:cNvPr>
          <p:cNvCxnSpPr>
            <a:cxnSpLocks/>
          </p:cNvCxnSpPr>
          <p:nvPr userDrawn="1"/>
        </p:nvCxnSpPr>
        <p:spPr>
          <a:xfrm flipH="1">
            <a:off x="685800" y="3543300"/>
            <a:ext cx="8439151" cy="9525"/>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067BB24-2F78-425F-9289-899E4D78F18A}"/>
              </a:ext>
            </a:extLst>
          </p:cNvPr>
          <p:cNvCxnSpPr>
            <a:cxnSpLocks/>
          </p:cNvCxnSpPr>
          <p:nvPr userDrawn="1"/>
        </p:nvCxnSpPr>
        <p:spPr>
          <a:xfrm flipH="1">
            <a:off x="47625" y="3552825"/>
            <a:ext cx="485774" cy="0"/>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8FC9B81-A8F2-4774-87A5-1B464697FCC8}"/>
              </a:ext>
            </a:extLst>
          </p:cNvPr>
          <p:cNvCxnSpPr>
            <a:cxnSpLocks/>
          </p:cNvCxnSpPr>
          <p:nvPr userDrawn="1"/>
        </p:nvCxnSpPr>
        <p:spPr>
          <a:xfrm flipH="1">
            <a:off x="0" y="6781800"/>
            <a:ext cx="9144000" cy="0"/>
          </a:xfrm>
          <a:prstGeom prst="line">
            <a:avLst/>
          </a:prstGeom>
          <a:ln w="1524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0098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55CA77-F0EA-4AAF-86CA-9CA21FF51974}" type="datetimeFigureOut">
              <a:rPr lang="en-US" smtClean="0"/>
              <a:pPr/>
              <a:t>9/11/23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A0AE2-D1B3-41FA-AD56-87061FA37DE1}" type="slidenum">
              <a:rPr lang="en-US" smtClean="0"/>
              <a:pPr/>
              <a:t>‹#›</a:t>
            </a:fld>
            <a:endParaRPr lang="en-US"/>
          </a:p>
        </p:txBody>
      </p:sp>
    </p:spTree>
    <p:extLst>
      <p:ext uri="{BB962C8B-B14F-4D97-AF65-F5344CB8AC3E}">
        <p14:creationId xmlns:p14="http://schemas.microsoft.com/office/powerpoint/2010/main" val="181567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55CA77-F0EA-4AAF-86CA-9CA21FF51974}" type="datetimeFigureOut">
              <a:rPr lang="en-US" smtClean="0"/>
              <a:pPr/>
              <a:t>9/11/23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A0AE2-D1B3-41FA-AD56-87061FA37DE1}" type="slidenum">
              <a:rPr lang="en-US" smtClean="0"/>
              <a:pPr/>
              <a:t>‹#›</a:t>
            </a:fld>
            <a:endParaRPr lang="en-US"/>
          </a:p>
        </p:txBody>
      </p:sp>
    </p:spTree>
    <p:extLst>
      <p:ext uri="{BB962C8B-B14F-4D97-AF65-F5344CB8AC3E}">
        <p14:creationId xmlns:p14="http://schemas.microsoft.com/office/powerpoint/2010/main" val="3254018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fld id="{1E55CA77-F0EA-4AAF-86CA-9CA21FF51974}" type="datetimeFigureOut">
              <a:rPr lang="en-US" smtClean="0"/>
              <a:pPr/>
              <a:t>9/11/23</a:t>
            </a:fld>
            <a:endParaRPr lang="en-US"/>
          </a:p>
        </p:txBody>
      </p:sp>
      <p:sp>
        <p:nvSpPr>
          <p:cNvPr id="6" name="Rectangle 3"/>
          <p:cNvSpPr>
            <a:spLocks noGrp="1" noChangeArrowheads="1"/>
          </p:cNvSpPr>
          <p:nvPr>
            <p:ph type="sldNum" sz="quarter" idx="11"/>
          </p:nvPr>
        </p:nvSpPr>
        <p:spPr>
          <a:ln/>
        </p:spPr>
        <p:txBody>
          <a:bodyPr/>
          <a:lstStyle>
            <a:lvl1pPr>
              <a:defRPr/>
            </a:lvl1pPr>
          </a:lstStyle>
          <a:p>
            <a:fld id="{91AA0AE2-D1B3-41FA-AD56-87061FA37DE1}" type="slidenum">
              <a:rPr lang="en-US" smtClean="0"/>
              <a:pPr/>
              <a:t>‹#›</a:t>
            </a:fld>
            <a:endParaRPr lang="en-US"/>
          </a:p>
        </p:txBody>
      </p:sp>
      <p:sp>
        <p:nvSpPr>
          <p:cNvPr id="7" name="Rectangle 14"/>
          <p:cNvSpPr>
            <a:spLocks noGrp="1" noChangeArrowheads="1"/>
          </p:cNvSpPr>
          <p:nvPr>
            <p:ph type="ftr" sz="quarter" idx="12"/>
          </p:nvPr>
        </p:nvSpPr>
        <p:spPr>
          <a:ln/>
        </p:spPr>
        <p:txBody>
          <a:bodyPr/>
          <a:lstStyle>
            <a:lvl1pPr>
              <a:defRPr/>
            </a:lvl1pPr>
          </a:lstStyle>
          <a:p>
            <a:endParaRPr lang="en-US"/>
          </a:p>
        </p:txBody>
      </p:sp>
    </p:spTree>
    <p:extLst>
      <p:ext uri="{BB962C8B-B14F-4D97-AF65-F5344CB8AC3E}">
        <p14:creationId xmlns:p14="http://schemas.microsoft.com/office/powerpoint/2010/main" val="2549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004" y="1556792"/>
            <a:ext cx="7863992" cy="4900016"/>
          </a:xfrm>
        </p:spPr>
        <p:txBody>
          <a:bodyPr>
            <a:normAutofit/>
          </a:bodyPr>
          <a:lstStyle>
            <a:lvl1pPr>
              <a:lnSpc>
                <a:spcPct val="120000"/>
              </a:lnSpc>
              <a:spcBef>
                <a:spcPts val="1200"/>
              </a:spcBef>
              <a:spcAft>
                <a:spcPts val="1200"/>
              </a:spcAft>
              <a:defRPr sz="2400">
                <a:latin typeface="+mn-lt"/>
                <a:cs typeface="Arial" panose="020B0604020202020204" pitchFamily="34" charset="0"/>
              </a:defRPr>
            </a:lvl1pPr>
            <a:lvl2pPr>
              <a:lnSpc>
                <a:spcPct val="120000"/>
              </a:lnSpc>
              <a:spcBef>
                <a:spcPts val="1200"/>
              </a:spcBef>
              <a:spcAft>
                <a:spcPts val="1200"/>
              </a:spcAft>
              <a:defRPr sz="2400">
                <a:latin typeface="+mn-lt"/>
                <a:cs typeface="Arial" panose="020B0604020202020204" pitchFamily="34" charset="0"/>
              </a:defRPr>
            </a:lvl2pPr>
            <a:lvl3pPr>
              <a:lnSpc>
                <a:spcPct val="120000"/>
              </a:lnSpc>
              <a:spcBef>
                <a:spcPts val="1200"/>
              </a:spcBef>
              <a:spcAft>
                <a:spcPts val="1200"/>
              </a:spcAft>
              <a:defRPr sz="2400">
                <a:latin typeface="+mn-lt"/>
                <a:cs typeface="Arial" panose="020B0604020202020204" pitchFamily="34" charset="0"/>
              </a:defRPr>
            </a:lvl3pPr>
            <a:lvl4pPr>
              <a:lnSpc>
                <a:spcPct val="120000"/>
              </a:lnSpc>
              <a:spcBef>
                <a:spcPts val="1200"/>
              </a:spcBef>
              <a:spcAft>
                <a:spcPts val="1200"/>
              </a:spcAft>
              <a:defRPr sz="2400">
                <a:latin typeface="+mn-lt"/>
                <a:cs typeface="Arial" panose="020B0604020202020204" pitchFamily="34" charset="0"/>
              </a:defRPr>
            </a:lvl4pPr>
            <a:lvl5pPr>
              <a:lnSpc>
                <a:spcPct val="120000"/>
              </a:lnSpc>
              <a:spcBef>
                <a:spcPts val="1200"/>
              </a:spcBef>
              <a:spcAft>
                <a:spcPts val="1200"/>
              </a:spcAft>
              <a:defRPr sz="2400">
                <a:latin typeface="+mn-lt"/>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E55CA77-F0EA-4AAF-86CA-9CA21FF51974}" type="datetimeFigureOut">
              <a:rPr lang="en-US" smtClean="0"/>
              <a:pPr/>
              <a:t>9/11/23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A0AE2-D1B3-41FA-AD56-87061FA37DE1}" type="slidenum">
              <a:rPr lang="en-US" smtClean="0"/>
              <a:pPr/>
              <a:t>‹#›</a:t>
            </a:fld>
            <a:endParaRPr lang="en-US"/>
          </a:p>
        </p:txBody>
      </p:sp>
      <p:sp>
        <p:nvSpPr>
          <p:cNvPr id="10" name="Title 1">
            <a:extLst>
              <a:ext uri="{FF2B5EF4-FFF2-40B4-BE49-F238E27FC236}">
                <a16:creationId xmlns:a16="http://schemas.microsoft.com/office/drawing/2014/main" id="{8BE52C2E-E3FB-422E-A659-375DC79067F7}"/>
              </a:ext>
            </a:extLst>
          </p:cNvPr>
          <p:cNvSpPr>
            <a:spLocks noGrp="1"/>
          </p:cNvSpPr>
          <p:nvPr>
            <p:ph type="title"/>
          </p:nvPr>
        </p:nvSpPr>
        <p:spPr>
          <a:xfrm>
            <a:off x="480301" y="214837"/>
            <a:ext cx="8023695" cy="1108567"/>
          </a:xfrm>
        </p:spPr>
        <p:txBody>
          <a:bodyPr>
            <a:normAutofit/>
          </a:bodyPr>
          <a:lstStyle>
            <a:lvl1pPr>
              <a:defRPr sz="3300">
                <a:solidFill>
                  <a:schemeClr val="tx1"/>
                </a:solidFill>
                <a:latin typeface="+mn-lt"/>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2D6DD4C0-3DBE-49C8-B28F-FE1C7A0A69C3}"/>
              </a:ext>
            </a:extLst>
          </p:cNvPr>
          <p:cNvCxnSpPr>
            <a:cxnSpLocks/>
          </p:cNvCxnSpPr>
          <p:nvPr userDrawn="1"/>
        </p:nvCxnSpPr>
        <p:spPr>
          <a:xfrm flipH="1">
            <a:off x="685800" y="1485900"/>
            <a:ext cx="8439151" cy="9525"/>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5B6FE8E-A3E4-456F-881C-797BC6F9DCC8}"/>
              </a:ext>
            </a:extLst>
          </p:cNvPr>
          <p:cNvCxnSpPr>
            <a:cxnSpLocks/>
          </p:cNvCxnSpPr>
          <p:nvPr userDrawn="1"/>
        </p:nvCxnSpPr>
        <p:spPr>
          <a:xfrm flipH="1">
            <a:off x="47625" y="1495425"/>
            <a:ext cx="485774" cy="0"/>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BBAB05A-70BA-457A-BFF9-4ABC7412E69A}"/>
              </a:ext>
            </a:extLst>
          </p:cNvPr>
          <p:cNvCxnSpPr>
            <a:cxnSpLocks/>
          </p:cNvCxnSpPr>
          <p:nvPr userDrawn="1"/>
        </p:nvCxnSpPr>
        <p:spPr>
          <a:xfrm flipH="1">
            <a:off x="0" y="6781800"/>
            <a:ext cx="9144000" cy="0"/>
          </a:xfrm>
          <a:prstGeom prst="line">
            <a:avLst/>
          </a:prstGeom>
          <a:ln w="1524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251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55CA77-F0EA-4AAF-86CA-9CA21FF51974}" type="datetimeFigureOut">
              <a:rPr lang="en-US" smtClean="0"/>
              <a:pPr/>
              <a:t>9/11/23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A0AE2-D1B3-41FA-AD56-87061FA37DE1}" type="slidenum">
              <a:rPr lang="en-US" smtClean="0"/>
              <a:pPr/>
              <a:t>‹#›</a:t>
            </a:fld>
            <a:endParaRPr lang="en-US"/>
          </a:p>
        </p:txBody>
      </p:sp>
    </p:spTree>
    <p:extLst>
      <p:ext uri="{BB962C8B-B14F-4D97-AF65-F5344CB8AC3E}">
        <p14:creationId xmlns:p14="http://schemas.microsoft.com/office/powerpoint/2010/main" val="2207513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55CA77-F0EA-4AAF-86CA-9CA21FF51974}" type="datetimeFigureOut">
              <a:rPr lang="en-US" smtClean="0"/>
              <a:pPr/>
              <a:t>9/11/23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A0AE2-D1B3-41FA-AD56-87061FA37DE1}" type="slidenum">
              <a:rPr lang="en-US" smtClean="0"/>
              <a:pPr/>
              <a:t>‹#›</a:t>
            </a:fld>
            <a:endParaRPr lang="en-US"/>
          </a:p>
        </p:txBody>
      </p:sp>
    </p:spTree>
    <p:extLst>
      <p:ext uri="{BB962C8B-B14F-4D97-AF65-F5344CB8AC3E}">
        <p14:creationId xmlns:p14="http://schemas.microsoft.com/office/powerpoint/2010/main" val="99014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55CA77-F0EA-4AAF-86CA-9CA21FF51974}" type="datetimeFigureOut">
              <a:rPr lang="en-US" smtClean="0"/>
              <a:pPr/>
              <a:t>9/11/23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AA0AE2-D1B3-41FA-AD56-87061FA37DE1}" type="slidenum">
              <a:rPr lang="en-US" smtClean="0"/>
              <a:pPr/>
              <a:t>‹#›</a:t>
            </a:fld>
            <a:endParaRPr lang="en-US"/>
          </a:p>
        </p:txBody>
      </p:sp>
    </p:spTree>
    <p:extLst>
      <p:ext uri="{BB962C8B-B14F-4D97-AF65-F5344CB8AC3E}">
        <p14:creationId xmlns:p14="http://schemas.microsoft.com/office/powerpoint/2010/main" val="1542761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55CA77-F0EA-4AAF-86CA-9CA21FF51974}" type="datetimeFigureOut">
              <a:rPr lang="en-US" smtClean="0"/>
              <a:pPr/>
              <a:t>9/11/23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AA0AE2-D1B3-41FA-AD56-87061FA37DE1}" type="slidenum">
              <a:rPr lang="en-US" smtClean="0"/>
              <a:pPr/>
              <a:t>‹#›</a:t>
            </a:fld>
            <a:endParaRPr lang="en-US"/>
          </a:p>
        </p:txBody>
      </p:sp>
    </p:spTree>
    <p:extLst>
      <p:ext uri="{BB962C8B-B14F-4D97-AF65-F5344CB8AC3E}">
        <p14:creationId xmlns:p14="http://schemas.microsoft.com/office/powerpoint/2010/main" val="606466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5CA77-F0EA-4AAF-86CA-9CA21FF51974}" type="datetimeFigureOut">
              <a:rPr lang="en-US" smtClean="0"/>
              <a:pPr/>
              <a:t>9/11/23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AA0AE2-D1B3-41FA-AD56-87061FA37DE1}" type="slidenum">
              <a:rPr lang="en-US" smtClean="0"/>
              <a:pPr/>
              <a:t>‹#›</a:t>
            </a:fld>
            <a:endParaRPr lang="en-US"/>
          </a:p>
        </p:txBody>
      </p:sp>
      <p:sp>
        <p:nvSpPr>
          <p:cNvPr id="5" name="Rectangle 4"/>
          <p:cNvSpPr/>
          <p:nvPr/>
        </p:nvSpPr>
        <p:spPr>
          <a:xfrm>
            <a:off x="0" y="0"/>
            <a:ext cx="9144000" cy="6858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931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E55CA77-F0EA-4AAF-86CA-9CA21FF51974}" type="datetimeFigureOut">
              <a:rPr lang="en-US" smtClean="0"/>
              <a:pPr/>
              <a:t>9/11/23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A0AE2-D1B3-41FA-AD56-87061FA37DE1}" type="slidenum">
              <a:rPr lang="en-US" smtClean="0"/>
              <a:pPr/>
              <a:t>‹#›</a:t>
            </a:fld>
            <a:endParaRPr lang="en-US"/>
          </a:p>
        </p:txBody>
      </p:sp>
    </p:spTree>
    <p:extLst>
      <p:ext uri="{BB962C8B-B14F-4D97-AF65-F5344CB8AC3E}">
        <p14:creationId xmlns:p14="http://schemas.microsoft.com/office/powerpoint/2010/main" val="3107300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E55CA77-F0EA-4AAF-86CA-9CA21FF51974}" type="datetimeFigureOut">
              <a:rPr lang="en-US" smtClean="0"/>
              <a:pPr/>
              <a:t>9/11/23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A0AE2-D1B3-41FA-AD56-87061FA37DE1}" type="slidenum">
              <a:rPr lang="en-US" smtClean="0"/>
              <a:pPr/>
              <a:t>‹#›</a:t>
            </a:fld>
            <a:endParaRPr lang="en-US"/>
          </a:p>
        </p:txBody>
      </p:sp>
    </p:spTree>
    <p:extLst>
      <p:ext uri="{BB962C8B-B14F-4D97-AF65-F5344CB8AC3E}">
        <p14:creationId xmlns:p14="http://schemas.microsoft.com/office/powerpoint/2010/main" val="238696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CA77-F0EA-4AAF-86CA-9CA21FF51974}" type="datetimeFigureOut">
              <a:rPr lang="en-US" smtClean="0"/>
              <a:pPr/>
              <a:t>9/11/23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1AA0AE2-D1B3-41FA-AD56-87061FA37DE1}" type="slidenum">
              <a:rPr lang="en-US" smtClean="0"/>
              <a:pPr/>
              <a:t>‹#›</a:t>
            </a:fld>
            <a:endParaRPr lang="en-US"/>
          </a:p>
        </p:txBody>
      </p:sp>
    </p:spTree>
    <p:extLst>
      <p:ext uri="{BB962C8B-B14F-4D97-AF65-F5344CB8AC3E}">
        <p14:creationId xmlns:p14="http://schemas.microsoft.com/office/powerpoint/2010/main" val="524793017"/>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customXml" Target="../ink/ink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mailto:yalbogami@ksu.edu.sa" TargetMode="External"/><Relationship Id="rId2" Type="http://schemas.openxmlformats.org/officeDocument/2006/relationships/hyperlink" Target="mailto:nakalagi@ksu.edu.sa" TargetMode="External"/><Relationship Id="rId1" Type="http://schemas.openxmlformats.org/officeDocument/2006/relationships/slideLayout" Target="../slideLayouts/slideLayout1.xml"/><Relationship Id="rId5" Type="http://schemas.openxmlformats.org/officeDocument/2006/relationships/image" Target="../media/image19.sv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ctrTitle"/>
          </p:nvPr>
        </p:nvSpPr>
        <p:spPr>
          <a:xfrm>
            <a:off x="756672" y="1052736"/>
            <a:ext cx="7629525" cy="2746422"/>
          </a:xfrm>
        </p:spPr>
        <p:txBody>
          <a:bodyPr>
            <a:normAutofit/>
          </a:bodyPr>
          <a:lstStyle/>
          <a:p>
            <a:r>
              <a:rPr lang="en-US" sz="4400" dirty="0"/>
              <a:t>Observational Studies II</a:t>
            </a:r>
            <a:endParaRPr lang="en-US" sz="4400" dirty="0">
              <a:solidFill>
                <a:srgbClr val="FF0000"/>
              </a:solidFill>
            </a:endParaRPr>
          </a:p>
        </p:txBody>
      </p:sp>
      <p:sp>
        <p:nvSpPr>
          <p:cNvPr id="11" name="Subtitle 2"/>
          <p:cNvSpPr>
            <a:spLocks noGrp="1"/>
          </p:cNvSpPr>
          <p:nvPr>
            <p:ph type="subTitle" idx="1"/>
          </p:nvPr>
        </p:nvSpPr>
        <p:spPr>
          <a:xfrm>
            <a:off x="747554" y="4437112"/>
            <a:ext cx="7629525" cy="1655762"/>
          </a:xfrm>
        </p:spPr>
        <p:txBody>
          <a:bodyPr>
            <a:noAutofit/>
          </a:bodyPr>
          <a:lstStyle/>
          <a:p>
            <a:r>
              <a:rPr lang="en-US" dirty="0">
                <a:latin typeface="+mn-lt"/>
              </a:rPr>
              <a:t>Nora Kalagi, MSc., PhD</a:t>
            </a:r>
          </a:p>
          <a:p>
            <a:r>
              <a:rPr lang="en-US" dirty="0">
                <a:latin typeface="+mn-lt"/>
              </a:rPr>
              <a:t>Yasser </a:t>
            </a:r>
            <a:r>
              <a:rPr lang="en-US" dirty="0" err="1">
                <a:latin typeface="+mn-lt"/>
              </a:rPr>
              <a:t>Albogami</a:t>
            </a:r>
            <a:r>
              <a:rPr lang="en-US" dirty="0">
                <a:latin typeface="+mn-lt"/>
              </a:rPr>
              <a:t>, MPH., PhD</a:t>
            </a:r>
          </a:p>
          <a:p>
            <a:endParaRPr lang="en-US" dirty="0">
              <a:latin typeface="+mn-lt"/>
            </a:endParaRPr>
          </a:p>
          <a:p>
            <a:r>
              <a:rPr lang="en-US" dirty="0">
                <a:latin typeface="+mn-lt"/>
              </a:rPr>
              <a:t>PHCL 435</a:t>
            </a:r>
          </a:p>
          <a:p>
            <a:r>
              <a:rPr lang="en-US" dirty="0">
                <a:latin typeface="+mn-lt"/>
              </a:rPr>
              <a:t>September 2023</a:t>
            </a:r>
          </a:p>
          <a:p>
            <a:endParaRPr lang="en-US" b="1"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4">
            <a:extLst>
              <a:ext uri="{FF2B5EF4-FFF2-40B4-BE49-F238E27FC236}">
                <a16:creationId xmlns:a16="http://schemas.microsoft.com/office/drawing/2014/main" id="{C831B9A9-8CDE-E0D0-F624-E288378BB308}"/>
              </a:ext>
            </a:extLst>
          </p:cNvPr>
          <p:cNvGraphicFramePr>
            <a:graphicFrameLocks noGrp="1"/>
          </p:cNvGraphicFramePr>
          <p:nvPr>
            <p:ph idx="1"/>
            <p:extLst>
              <p:ext uri="{D42A27DB-BD31-4B8C-83A1-F6EECF244321}">
                <p14:modId xmlns:p14="http://schemas.microsoft.com/office/powerpoint/2010/main" val="3066851480"/>
              </p:ext>
            </p:extLst>
          </p:nvPr>
        </p:nvGraphicFramePr>
        <p:xfrm>
          <a:off x="640004" y="2204864"/>
          <a:ext cx="7863992" cy="42519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p:cNvSpPr txBox="1">
            <a:spLocks noGrp="1"/>
          </p:cNvSpPr>
          <p:nvPr>
            <p:ph type="title"/>
          </p:nvPr>
        </p:nvSpPr>
        <p:spPr/>
        <p:txBody>
          <a:bodyPr/>
          <a:lstStyle/>
          <a:p>
            <a:r>
              <a:rPr lang="en-US" dirty="0"/>
              <a:t>How to measure disease frequency in a cohort study?</a:t>
            </a:r>
          </a:p>
        </p:txBody>
      </p:sp>
    </p:spTree>
    <p:extLst>
      <p:ext uri="{BB962C8B-B14F-4D97-AF65-F5344CB8AC3E}">
        <p14:creationId xmlns:p14="http://schemas.microsoft.com/office/powerpoint/2010/main" val="579888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7686" y="188640"/>
            <a:ext cx="8959234" cy="1108567"/>
          </a:xfrm>
        </p:spPr>
        <p:txBody>
          <a:bodyPr/>
          <a:lstStyle/>
          <a:p>
            <a:r>
              <a:rPr lang="en-US" dirty="0"/>
              <a:t>2x2 Tables for Calculating Risk</a:t>
            </a:r>
          </a:p>
        </p:txBody>
      </p:sp>
      <p:graphicFrame>
        <p:nvGraphicFramePr>
          <p:cNvPr id="3" name="object 3"/>
          <p:cNvGraphicFramePr>
            <a:graphicFrameLocks noGrp="1"/>
          </p:cNvGraphicFramePr>
          <p:nvPr>
            <p:extLst>
              <p:ext uri="{D42A27DB-BD31-4B8C-83A1-F6EECF244321}">
                <p14:modId xmlns:p14="http://schemas.microsoft.com/office/powerpoint/2010/main" val="1028974506"/>
              </p:ext>
            </p:extLst>
          </p:nvPr>
        </p:nvGraphicFramePr>
        <p:xfrm>
          <a:off x="460375" y="1814512"/>
          <a:ext cx="8212137" cy="3086100"/>
        </p:xfrm>
        <a:graphic>
          <a:graphicData uri="http://schemas.openxmlformats.org/drawingml/2006/table">
            <a:tbl>
              <a:tblPr firstRow="1" bandRow="1">
                <a:tableStyleId>{2D5ABB26-0587-4C30-8999-92F81FD0307C}</a:tableStyleId>
              </a:tblPr>
              <a:tblGrid>
                <a:gridCol w="2736913">
                  <a:extLst>
                    <a:ext uri="{9D8B030D-6E8A-4147-A177-3AD203B41FA5}">
                      <a16:colId xmlns:a16="http://schemas.microsoft.com/office/drawing/2014/main" val="20000"/>
                    </a:ext>
                  </a:extLst>
                </a:gridCol>
                <a:gridCol w="2738374">
                  <a:extLst>
                    <a:ext uri="{9D8B030D-6E8A-4147-A177-3AD203B41FA5}">
                      <a16:colId xmlns:a16="http://schemas.microsoft.com/office/drawing/2014/main" val="20001"/>
                    </a:ext>
                  </a:extLst>
                </a:gridCol>
                <a:gridCol w="2736850">
                  <a:extLst>
                    <a:ext uri="{9D8B030D-6E8A-4147-A177-3AD203B41FA5}">
                      <a16:colId xmlns:a16="http://schemas.microsoft.com/office/drawing/2014/main" val="20002"/>
                    </a:ext>
                  </a:extLst>
                </a:gridCol>
              </a:tblGrid>
              <a:tr h="677799">
                <a:tc>
                  <a:txBody>
                    <a:bodyPr/>
                    <a:lstStyle/>
                    <a:p>
                      <a:endParaRPr sz="2400" dirty="0">
                        <a:latin typeface="Arial" panose="020B0604020202020204" pitchFamily="34" charset="0"/>
                        <a:cs typeface="Arial" panose="020B0604020202020204" pitchFamily="34" charset="0"/>
                      </a:endParaRPr>
                    </a:p>
                  </a:txBody>
                  <a:tcPr marL="0" marR="0" marT="0" marB="0" anchor="ctr">
                    <a:lnR w="12700">
                      <a:solidFill>
                        <a:srgbClr val="000000"/>
                      </a:solidFill>
                      <a:prstDash val="solid"/>
                    </a:lnR>
                    <a:lnB w="12700">
                      <a:solidFill>
                        <a:srgbClr val="000000"/>
                      </a:solidFill>
                      <a:prstDash val="solid"/>
                    </a:lnB>
                  </a:tcPr>
                </a:tc>
                <a:tc gridSpan="2">
                  <a:txBody>
                    <a:bodyPr/>
                    <a:lstStyle/>
                    <a:p>
                      <a:pPr marL="9525" algn="ctr">
                        <a:lnSpc>
                          <a:spcPct val="100000"/>
                        </a:lnSpc>
                        <a:spcBef>
                          <a:spcPts val="965"/>
                        </a:spcBef>
                      </a:pPr>
                      <a:r>
                        <a:rPr sz="2000" spc="-5" dirty="0">
                          <a:latin typeface="Arial" panose="020B0604020202020204" pitchFamily="34" charset="0"/>
                          <a:cs typeface="Arial" panose="020B0604020202020204" pitchFamily="34" charset="0"/>
                        </a:rPr>
                        <a:t>Disease</a:t>
                      </a:r>
                      <a:r>
                        <a:rPr sz="2000" spc="-95"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Status</a:t>
                      </a:r>
                      <a:endParaRPr sz="2000" dirty="0">
                        <a:latin typeface="Arial" panose="020B0604020202020204" pitchFamily="34" charset="0"/>
                        <a:cs typeface="Arial" panose="020B0604020202020204" pitchFamily="34" charset="0"/>
                      </a:endParaRPr>
                    </a:p>
                  </a:txBody>
                  <a:tcPr marL="0" marR="0" marT="0" marB="0" anchor="ctr">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chemeClr val="accent1">
                        <a:lumMod val="40000"/>
                        <a:lumOff val="60000"/>
                      </a:schemeClr>
                    </a:solidFill>
                  </a:tcPr>
                </a:tc>
                <a:tc hMerge="1">
                  <a:txBody>
                    <a:bodyPr/>
                    <a:lstStyle/>
                    <a:p>
                      <a:endParaRPr/>
                    </a:p>
                  </a:txBody>
                  <a:tcPr marL="0" marR="0" marT="0" marB="0"/>
                </a:tc>
                <a:extLst>
                  <a:ext uri="{0D108BD9-81ED-4DB2-BD59-A6C34878D82A}">
                    <a16:rowId xmlns:a16="http://schemas.microsoft.com/office/drawing/2014/main" val="10000"/>
                  </a:ext>
                </a:extLst>
              </a:tr>
              <a:tr h="676275">
                <a:tc>
                  <a:txBody>
                    <a:bodyPr/>
                    <a:lstStyle/>
                    <a:p>
                      <a:pPr marL="76835">
                        <a:lnSpc>
                          <a:spcPct val="100000"/>
                        </a:lnSpc>
                        <a:spcBef>
                          <a:spcPts val="1019"/>
                        </a:spcBef>
                      </a:pPr>
                      <a:r>
                        <a:rPr sz="2000" spc="-10" dirty="0">
                          <a:latin typeface="Arial" panose="020B0604020202020204" pitchFamily="34" charset="0"/>
                          <a:cs typeface="Arial" panose="020B0604020202020204" pitchFamily="34" charset="0"/>
                        </a:rPr>
                        <a:t>Exposure</a:t>
                      </a:r>
                      <a:r>
                        <a:rPr sz="2000" spc="-85"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Status</a:t>
                      </a:r>
                      <a:endParaRPr sz="2000" dirty="0">
                        <a:latin typeface="Arial" panose="020B0604020202020204" pitchFamily="34" charset="0"/>
                        <a:cs typeface="Arial" panose="020B0604020202020204" pitchFamily="34" charset="0"/>
                      </a:endParaRP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4">
                        <a:lumMod val="40000"/>
                        <a:lumOff val="60000"/>
                      </a:schemeClr>
                    </a:solidFill>
                  </a:tcPr>
                </a:tc>
                <a:tc>
                  <a:txBody>
                    <a:bodyPr/>
                    <a:lstStyle/>
                    <a:p>
                      <a:pPr algn="ctr">
                        <a:lnSpc>
                          <a:spcPct val="100000"/>
                        </a:lnSpc>
                        <a:spcBef>
                          <a:spcPts val="1019"/>
                        </a:spcBef>
                      </a:pPr>
                      <a:r>
                        <a:rPr sz="2000" spc="-15" dirty="0">
                          <a:latin typeface="Arial" panose="020B0604020202020204" pitchFamily="34" charset="0"/>
                          <a:cs typeface="Arial" panose="020B0604020202020204" pitchFamily="34" charset="0"/>
                        </a:rPr>
                        <a:t>Positive</a:t>
                      </a:r>
                      <a:endParaRPr sz="2000" dirty="0">
                        <a:latin typeface="Arial" panose="020B0604020202020204" pitchFamily="34" charset="0"/>
                        <a:cs typeface="Arial" panose="020B0604020202020204" pitchFamily="34" charset="0"/>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85" algn="ctr">
                        <a:lnSpc>
                          <a:spcPct val="100000"/>
                        </a:lnSpc>
                        <a:spcBef>
                          <a:spcPts val="1019"/>
                        </a:spcBef>
                      </a:pPr>
                      <a:r>
                        <a:rPr sz="2000" spc="-15" dirty="0">
                          <a:latin typeface="Arial" panose="020B0604020202020204" pitchFamily="34" charset="0"/>
                          <a:cs typeface="Arial" panose="020B0604020202020204" pitchFamily="34" charset="0"/>
                        </a:rPr>
                        <a:t>Negative</a:t>
                      </a:r>
                      <a:endParaRPr sz="2000" dirty="0">
                        <a:latin typeface="Arial" panose="020B0604020202020204" pitchFamily="34" charset="0"/>
                        <a:cs typeface="Arial" panose="020B0604020202020204" pitchFamily="34" charset="0"/>
                      </a:endParaRP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828675">
                <a:tc>
                  <a:txBody>
                    <a:bodyPr/>
                    <a:lstStyle/>
                    <a:p>
                      <a:pPr marL="76835">
                        <a:lnSpc>
                          <a:spcPct val="100000"/>
                        </a:lnSpc>
                        <a:spcBef>
                          <a:spcPts val="1625"/>
                        </a:spcBef>
                      </a:pPr>
                      <a:r>
                        <a:rPr sz="2000" spc="-5" dirty="0">
                          <a:latin typeface="Arial" panose="020B0604020202020204" pitchFamily="34" charset="0"/>
                          <a:cs typeface="Arial" panose="020B0604020202020204" pitchFamily="34" charset="0"/>
                        </a:rPr>
                        <a:t>Exposed</a:t>
                      </a:r>
                      <a:endParaRPr sz="2000">
                        <a:latin typeface="Arial" panose="020B0604020202020204" pitchFamily="34" charset="0"/>
                        <a:cs typeface="Arial" panose="020B0604020202020204" pitchFamily="34" charset="0"/>
                      </a:endParaRP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625"/>
                        </a:spcBef>
                      </a:pPr>
                      <a:r>
                        <a:rPr sz="2000" dirty="0">
                          <a:latin typeface="Arial" panose="020B0604020202020204" pitchFamily="34" charset="0"/>
                          <a:cs typeface="Arial" panose="020B0604020202020204" pitchFamily="34" charset="0"/>
                        </a:rPr>
                        <a:t>a</a:t>
                      </a: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1625"/>
                        </a:spcBef>
                      </a:pPr>
                      <a:r>
                        <a:rPr sz="2000" dirty="0">
                          <a:latin typeface="Arial" panose="020B0604020202020204" pitchFamily="34" charset="0"/>
                          <a:cs typeface="Arial" panose="020B0604020202020204" pitchFamily="34" charset="0"/>
                        </a:rPr>
                        <a:t>b</a:t>
                      </a:r>
                      <a:endParaRPr sz="2000">
                        <a:latin typeface="Arial" panose="020B0604020202020204" pitchFamily="34" charset="0"/>
                        <a:cs typeface="Arial" panose="020B0604020202020204" pitchFamily="34" charset="0"/>
                      </a:endParaRP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903351">
                <a:tc>
                  <a:txBody>
                    <a:bodyPr/>
                    <a:lstStyle/>
                    <a:p>
                      <a:pPr marL="76835">
                        <a:lnSpc>
                          <a:spcPct val="100000"/>
                        </a:lnSpc>
                        <a:spcBef>
                          <a:spcPts val="1920"/>
                        </a:spcBef>
                      </a:pPr>
                      <a:r>
                        <a:rPr sz="2000" spc="-10" dirty="0">
                          <a:latin typeface="Arial" panose="020B0604020202020204" pitchFamily="34" charset="0"/>
                          <a:cs typeface="Arial" panose="020B0604020202020204" pitchFamily="34" charset="0"/>
                        </a:rPr>
                        <a:t>Unexposed</a:t>
                      </a:r>
                      <a:endParaRPr sz="2000">
                        <a:latin typeface="Arial" panose="020B0604020202020204" pitchFamily="34" charset="0"/>
                        <a:cs typeface="Arial" panose="020B0604020202020204" pitchFamily="34" charset="0"/>
                      </a:endParaRP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1920"/>
                        </a:spcBef>
                      </a:pPr>
                      <a:r>
                        <a:rPr sz="2000" dirty="0">
                          <a:latin typeface="Arial" panose="020B0604020202020204" pitchFamily="34" charset="0"/>
                          <a:cs typeface="Arial" panose="020B0604020202020204" pitchFamily="34" charset="0"/>
                        </a:rPr>
                        <a:t>c</a:t>
                      </a: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0160" algn="ctr">
                        <a:lnSpc>
                          <a:spcPct val="100000"/>
                        </a:lnSpc>
                        <a:spcBef>
                          <a:spcPts val="1920"/>
                        </a:spcBef>
                      </a:pPr>
                      <a:r>
                        <a:rPr sz="2000" dirty="0">
                          <a:latin typeface="Arial" panose="020B0604020202020204" pitchFamily="34" charset="0"/>
                          <a:cs typeface="Arial" panose="020B0604020202020204" pitchFamily="34" charset="0"/>
                        </a:rPr>
                        <a:t>d</a:t>
                      </a: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sp>
        <p:nvSpPr>
          <p:cNvPr id="4" name="object 4"/>
          <p:cNvSpPr txBox="1"/>
          <p:nvPr/>
        </p:nvSpPr>
        <p:spPr>
          <a:xfrm>
            <a:off x="4837303" y="5141721"/>
            <a:ext cx="3557904" cy="795089"/>
          </a:xfrm>
          <a:prstGeom prst="rect">
            <a:avLst/>
          </a:prstGeom>
        </p:spPr>
        <p:txBody>
          <a:bodyPr vert="horz" wrap="square" lIns="0" tIns="0" rIns="0" bIns="0" rtlCol="0">
            <a:spAutoFit/>
          </a:bodyPr>
          <a:lstStyle/>
          <a:p>
            <a:pPr marL="12700">
              <a:lnSpc>
                <a:spcPct val="100000"/>
              </a:lnSpc>
            </a:pPr>
            <a:r>
              <a:rPr sz="2000" spc="-35" dirty="0">
                <a:latin typeface="Arial" panose="020B0604020202020204" pitchFamily="34" charset="0"/>
                <a:cs typeface="Arial" panose="020B0604020202020204" pitchFamily="34" charset="0"/>
              </a:rPr>
              <a:t>Total </a:t>
            </a:r>
            <a:r>
              <a:rPr sz="2000" dirty="0">
                <a:latin typeface="Arial" panose="020B0604020202020204" pitchFamily="34" charset="0"/>
                <a:cs typeface="Arial" panose="020B0604020202020204" pitchFamily="34" charset="0"/>
              </a:rPr>
              <a:t>with disease = a +</a:t>
            </a:r>
            <a:r>
              <a:rPr sz="2000" spc="-12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c</a:t>
            </a:r>
            <a:endParaRPr sz="2000">
              <a:latin typeface="Arial" panose="020B0604020202020204" pitchFamily="34" charset="0"/>
              <a:cs typeface="Arial" panose="020B0604020202020204" pitchFamily="34" charset="0"/>
            </a:endParaRPr>
          </a:p>
          <a:p>
            <a:pPr marL="12700">
              <a:lnSpc>
                <a:spcPct val="100000"/>
              </a:lnSpc>
              <a:spcBef>
                <a:spcPts val="1440"/>
              </a:spcBef>
            </a:pPr>
            <a:r>
              <a:rPr sz="2000" spc="-35" dirty="0">
                <a:latin typeface="Arial" panose="020B0604020202020204" pitchFamily="34" charset="0"/>
                <a:cs typeface="Arial" panose="020B0604020202020204" pitchFamily="34" charset="0"/>
              </a:rPr>
              <a:t>Total </a:t>
            </a:r>
            <a:r>
              <a:rPr sz="2000" dirty="0">
                <a:latin typeface="Arial" panose="020B0604020202020204" pitchFamily="34" charset="0"/>
                <a:cs typeface="Arial" panose="020B0604020202020204" pitchFamily="34" charset="0"/>
              </a:rPr>
              <a:t>without disease = b +</a:t>
            </a:r>
            <a:r>
              <a:rPr sz="2000" spc="-13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d</a:t>
            </a:r>
            <a:endParaRPr sz="2000">
              <a:latin typeface="Arial" panose="020B0604020202020204" pitchFamily="34" charset="0"/>
              <a:cs typeface="Arial" panose="020B0604020202020204" pitchFamily="34" charset="0"/>
            </a:endParaRPr>
          </a:p>
        </p:txBody>
      </p:sp>
      <p:sp>
        <p:nvSpPr>
          <p:cNvPr id="5" name="object 5"/>
          <p:cNvSpPr txBox="1"/>
          <p:nvPr/>
        </p:nvSpPr>
        <p:spPr>
          <a:xfrm>
            <a:off x="620064" y="5141721"/>
            <a:ext cx="2958465" cy="795089"/>
          </a:xfrm>
          <a:prstGeom prst="rect">
            <a:avLst/>
          </a:prstGeom>
        </p:spPr>
        <p:txBody>
          <a:bodyPr vert="horz" wrap="square" lIns="0" tIns="0" rIns="0" bIns="0" rtlCol="0">
            <a:spAutoFit/>
          </a:bodyPr>
          <a:lstStyle/>
          <a:p>
            <a:pPr marL="12700">
              <a:lnSpc>
                <a:spcPct val="100000"/>
              </a:lnSpc>
            </a:pPr>
            <a:r>
              <a:rPr sz="2000" spc="-35" dirty="0">
                <a:latin typeface="Arial" panose="020B0604020202020204" pitchFamily="34" charset="0"/>
                <a:cs typeface="Arial" panose="020B0604020202020204" pitchFamily="34" charset="0"/>
              </a:rPr>
              <a:t>Total </a:t>
            </a:r>
            <a:r>
              <a:rPr sz="2000" dirty="0">
                <a:latin typeface="Arial" panose="020B0604020202020204" pitchFamily="34" charset="0"/>
                <a:cs typeface="Arial" panose="020B0604020202020204" pitchFamily="34" charset="0"/>
              </a:rPr>
              <a:t>exposed = a +</a:t>
            </a:r>
            <a:r>
              <a:rPr sz="2000" spc="-114"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b</a:t>
            </a:r>
            <a:endParaRPr sz="2000">
              <a:latin typeface="Arial" panose="020B0604020202020204" pitchFamily="34" charset="0"/>
              <a:cs typeface="Arial" panose="020B0604020202020204" pitchFamily="34" charset="0"/>
            </a:endParaRPr>
          </a:p>
          <a:p>
            <a:pPr marL="12700">
              <a:lnSpc>
                <a:spcPct val="100000"/>
              </a:lnSpc>
              <a:spcBef>
                <a:spcPts val="1440"/>
              </a:spcBef>
            </a:pPr>
            <a:r>
              <a:rPr sz="2000" spc="-35" dirty="0">
                <a:latin typeface="Arial" panose="020B0604020202020204" pitchFamily="34" charset="0"/>
                <a:cs typeface="Arial" panose="020B0604020202020204" pitchFamily="34" charset="0"/>
              </a:rPr>
              <a:t>Total </a:t>
            </a:r>
            <a:r>
              <a:rPr sz="2000" dirty="0">
                <a:latin typeface="Arial" panose="020B0604020202020204" pitchFamily="34" charset="0"/>
                <a:cs typeface="Arial" panose="020B0604020202020204" pitchFamily="34" charset="0"/>
              </a:rPr>
              <a:t>unexposed = c +</a:t>
            </a:r>
            <a:r>
              <a:rPr sz="2000" spc="-11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d</a:t>
            </a:r>
            <a:endParaRPr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2636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84556"/>
            <a:ext cx="8959234" cy="1108567"/>
          </a:xfrm>
        </p:spPr>
        <p:txBody>
          <a:bodyPr/>
          <a:lstStyle/>
          <a:p>
            <a:r>
              <a:rPr lang="en-US" dirty="0"/>
              <a:t>Cumulative Incidence Formula</a:t>
            </a:r>
          </a:p>
        </p:txBody>
      </p:sp>
      <p:grpSp>
        <p:nvGrpSpPr>
          <p:cNvPr id="12" name="Group 11">
            <a:extLst>
              <a:ext uri="{FF2B5EF4-FFF2-40B4-BE49-F238E27FC236}">
                <a16:creationId xmlns:a16="http://schemas.microsoft.com/office/drawing/2014/main" id="{DDC7ED23-09F9-4098-ADF6-4C31D7665F0D}"/>
              </a:ext>
            </a:extLst>
          </p:cNvPr>
          <p:cNvGrpSpPr/>
          <p:nvPr/>
        </p:nvGrpSpPr>
        <p:grpSpPr>
          <a:xfrm>
            <a:off x="394208" y="1844824"/>
            <a:ext cx="8355584" cy="4391981"/>
            <a:chOff x="228600" y="1676400"/>
            <a:chExt cx="8355584" cy="4391981"/>
          </a:xfrm>
        </p:grpSpPr>
        <p:sp>
          <p:nvSpPr>
            <p:cNvPr id="3" name="object 3"/>
            <p:cNvSpPr txBox="1"/>
            <p:nvPr/>
          </p:nvSpPr>
          <p:spPr>
            <a:xfrm>
              <a:off x="228600" y="1676400"/>
              <a:ext cx="3961768" cy="389209"/>
            </a:xfrm>
            <a:prstGeom prst="rect">
              <a:avLst/>
            </a:prstGeom>
            <a:ln w="28575">
              <a:solidFill>
                <a:srgbClr val="FF0000"/>
              </a:solidFill>
            </a:ln>
          </p:spPr>
          <p:txBody>
            <a:bodyPr vert="horz" wrap="square" lIns="0" tIns="19685" rIns="0" bIns="0" rtlCol="0">
              <a:spAutoFit/>
            </a:bodyPr>
            <a:lstStyle/>
            <a:p>
              <a:pPr marL="81280">
                <a:lnSpc>
                  <a:spcPct val="100000"/>
                </a:lnSpc>
                <a:spcBef>
                  <a:spcPts val="155"/>
                </a:spcBef>
              </a:pPr>
              <a:r>
                <a:rPr sz="2400" spc="-5" dirty="0">
                  <a:cs typeface="Arial" panose="020B0604020202020204" pitchFamily="34" charset="0"/>
                </a:rPr>
                <a:t>Cumulative Incidence or Risk</a:t>
              </a:r>
              <a:r>
                <a:rPr sz="2400" spc="-70" dirty="0">
                  <a:cs typeface="Arial" panose="020B0604020202020204" pitchFamily="34" charset="0"/>
                </a:rPr>
                <a:t> </a:t>
              </a:r>
              <a:r>
                <a:rPr sz="2400" spc="-5" dirty="0">
                  <a:cs typeface="Arial" panose="020B0604020202020204" pitchFamily="34" charset="0"/>
                </a:rPr>
                <a:t>=</a:t>
              </a:r>
              <a:endParaRPr sz="2400">
                <a:cs typeface="Arial" panose="020B0604020202020204" pitchFamily="34" charset="0"/>
              </a:endParaRPr>
            </a:p>
          </p:txBody>
        </p:sp>
        <p:sp>
          <p:nvSpPr>
            <p:cNvPr id="4" name="object 4"/>
            <p:cNvSpPr txBox="1"/>
            <p:nvPr/>
          </p:nvSpPr>
          <p:spPr>
            <a:xfrm>
              <a:off x="228600" y="3200400"/>
              <a:ext cx="5791200" cy="390492"/>
            </a:xfrm>
            <a:prstGeom prst="rect">
              <a:avLst/>
            </a:prstGeom>
            <a:ln w="28575">
              <a:solidFill>
                <a:srgbClr val="FF0000"/>
              </a:solidFill>
            </a:ln>
          </p:spPr>
          <p:txBody>
            <a:bodyPr vert="horz" wrap="square" lIns="0" tIns="20955" rIns="0" bIns="0" rtlCol="0">
              <a:spAutoFit/>
            </a:bodyPr>
            <a:lstStyle/>
            <a:p>
              <a:pPr marL="83185">
                <a:lnSpc>
                  <a:spcPct val="100000"/>
                </a:lnSpc>
                <a:spcBef>
                  <a:spcPts val="165"/>
                </a:spcBef>
              </a:pPr>
              <a:r>
                <a:rPr sz="2400" spc="-10" dirty="0">
                  <a:cs typeface="Arial" panose="020B0604020202020204" pitchFamily="34" charset="0"/>
                </a:rPr>
                <a:t>Cumulative Incidence </a:t>
              </a:r>
              <a:r>
                <a:rPr sz="2400" spc="-5" dirty="0">
                  <a:cs typeface="Arial" panose="020B0604020202020204" pitchFamily="34" charset="0"/>
                </a:rPr>
                <a:t>in the </a:t>
              </a:r>
              <a:r>
                <a:rPr sz="2400" spc="-10" dirty="0">
                  <a:cs typeface="Arial" panose="020B0604020202020204" pitchFamily="34" charset="0"/>
                </a:rPr>
                <a:t>Exposed</a:t>
              </a:r>
              <a:r>
                <a:rPr sz="2400" spc="15" dirty="0">
                  <a:cs typeface="Arial" panose="020B0604020202020204" pitchFamily="34" charset="0"/>
                </a:rPr>
                <a:t> </a:t>
              </a:r>
              <a:r>
                <a:rPr sz="2400" spc="-5" dirty="0">
                  <a:cs typeface="Arial" panose="020B0604020202020204" pitchFamily="34" charset="0"/>
                </a:rPr>
                <a:t>=</a:t>
              </a:r>
              <a:endParaRPr sz="2400">
                <a:cs typeface="Arial" panose="020B0604020202020204" pitchFamily="34" charset="0"/>
              </a:endParaRPr>
            </a:p>
          </p:txBody>
        </p:sp>
        <p:sp>
          <p:nvSpPr>
            <p:cNvPr id="5" name="object 5"/>
            <p:cNvSpPr txBox="1"/>
            <p:nvPr/>
          </p:nvSpPr>
          <p:spPr>
            <a:xfrm>
              <a:off x="228600" y="4800600"/>
              <a:ext cx="6019800" cy="394339"/>
            </a:xfrm>
            <a:prstGeom prst="rect">
              <a:avLst/>
            </a:prstGeom>
            <a:ln w="28575">
              <a:solidFill>
                <a:srgbClr val="FF0000"/>
              </a:solidFill>
            </a:ln>
          </p:spPr>
          <p:txBody>
            <a:bodyPr vert="horz" wrap="square" lIns="0" tIns="24765" rIns="0" bIns="0" rtlCol="0">
              <a:spAutoFit/>
            </a:bodyPr>
            <a:lstStyle/>
            <a:p>
              <a:pPr marL="86360">
                <a:lnSpc>
                  <a:spcPct val="100000"/>
                </a:lnSpc>
                <a:spcBef>
                  <a:spcPts val="195"/>
                </a:spcBef>
              </a:pPr>
              <a:r>
                <a:rPr sz="2400" spc="-10" dirty="0">
                  <a:cs typeface="Arial" panose="020B0604020202020204" pitchFamily="34" charset="0"/>
                </a:rPr>
                <a:t>Cumulative Incidence </a:t>
              </a:r>
              <a:r>
                <a:rPr sz="2400" spc="-5" dirty="0">
                  <a:cs typeface="Arial" panose="020B0604020202020204" pitchFamily="34" charset="0"/>
                </a:rPr>
                <a:t>in the </a:t>
              </a:r>
              <a:r>
                <a:rPr sz="2400" spc="-10" dirty="0">
                  <a:cs typeface="Arial" panose="020B0604020202020204" pitchFamily="34" charset="0"/>
                </a:rPr>
                <a:t>Unexposed</a:t>
              </a:r>
              <a:r>
                <a:rPr sz="2400" spc="5" dirty="0">
                  <a:cs typeface="Arial" panose="020B0604020202020204" pitchFamily="34" charset="0"/>
                </a:rPr>
                <a:t> </a:t>
              </a:r>
              <a:r>
                <a:rPr sz="2400" spc="-5" dirty="0">
                  <a:cs typeface="Arial" panose="020B0604020202020204" pitchFamily="34" charset="0"/>
                </a:rPr>
                <a:t>=</a:t>
              </a:r>
              <a:endParaRPr sz="2400">
                <a:cs typeface="Arial" panose="020B0604020202020204" pitchFamily="34" charset="0"/>
              </a:endParaRPr>
            </a:p>
          </p:txBody>
        </p:sp>
        <p:sp>
          <p:nvSpPr>
            <p:cNvPr id="6" name="object 6"/>
            <p:cNvSpPr txBox="1"/>
            <p:nvPr/>
          </p:nvSpPr>
          <p:spPr>
            <a:xfrm>
              <a:off x="3110248" y="2217590"/>
              <a:ext cx="4525645" cy="695062"/>
            </a:xfrm>
            <a:prstGeom prst="rect">
              <a:avLst/>
            </a:prstGeom>
          </p:spPr>
          <p:txBody>
            <a:bodyPr vert="horz" wrap="square" lIns="0" tIns="0" rIns="0" bIns="0" rtlCol="0">
              <a:spAutoFit/>
            </a:bodyPr>
            <a:lstStyle/>
            <a:p>
              <a:pPr algn="ctr">
                <a:lnSpc>
                  <a:spcPct val="100000"/>
                </a:lnSpc>
              </a:pPr>
              <a:r>
                <a:rPr spc="-5" dirty="0">
                  <a:cs typeface="Arial" panose="020B0604020202020204" pitchFamily="34" charset="0"/>
                </a:rPr>
                <a:t>Number of incident</a:t>
              </a:r>
              <a:r>
                <a:rPr spc="-55" dirty="0">
                  <a:cs typeface="Arial" panose="020B0604020202020204" pitchFamily="34" charset="0"/>
                </a:rPr>
                <a:t> </a:t>
              </a:r>
              <a:r>
                <a:rPr spc="-5" dirty="0">
                  <a:cs typeface="Arial" panose="020B0604020202020204" pitchFamily="34" charset="0"/>
                </a:rPr>
                <a:t>cases</a:t>
              </a:r>
              <a:endParaRPr dirty="0">
                <a:cs typeface="Arial" panose="020B0604020202020204" pitchFamily="34" charset="0"/>
              </a:endParaRPr>
            </a:p>
            <a:p>
              <a:pPr algn="ctr">
                <a:lnSpc>
                  <a:spcPct val="100000"/>
                </a:lnSpc>
                <a:spcBef>
                  <a:spcPts val="1080"/>
                </a:spcBef>
              </a:pPr>
              <a:r>
                <a:rPr dirty="0">
                  <a:cs typeface="Arial" panose="020B0604020202020204" pitchFamily="34" charset="0"/>
                </a:rPr>
                <a:t>Total number at </a:t>
              </a:r>
              <a:r>
                <a:rPr spc="-5" dirty="0">
                  <a:cs typeface="Arial" panose="020B0604020202020204" pitchFamily="34" charset="0"/>
                </a:rPr>
                <a:t>risk </a:t>
              </a:r>
              <a:r>
                <a:rPr dirty="0">
                  <a:cs typeface="Arial" panose="020B0604020202020204" pitchFamily="34" charset="0"/>
                </a:rPr>
                <a:t>at </a:t>
              </a:r>
              <a:r>
                <a:rPr spc="-5" dirty="0">
                  <a:cs typeface="Arial" panose="020B0604020202020204" pitchFamily="34" charset="0"/>
                </a:rPr>
                <a:t>the start of</a:t>
              </a:r>
              <a:r>
                <a:rPr spc="-20" dirty="0">
                  <a:cs typeface="Arial" panose="020B0604020202020204" pitchFamily="34" charset="0"/>
                </a:rPr>
                <a:t> </a:t>
              </a:r>
              <a:r>
                <a:rPr dirty="0">
                  <a:cs typeface="Arial" panose="020B0604020202020204" pitchFamily="34" charset="0"/>
                </a:rPr>
                <a:t>follow-up</a:t>
              </a:r>
            </a:p>
          </p:txBody>
        </p:sp>
        <p:sp>
          <p:nvSpPr>
            <p:cNvPr id="7" name="object 7"/>
            <p:cNvSpPr/>
            <p:nvPr/>
          </p:nvSpPr>
          <p:spPr>
            <a:xfrm>
              <a:off x="2972327" y="2575731"/>
              <a:ext cx="4953000" cy="0"/>
            </a:xfrm>
            <a:custGeom>
              <a:avLst/>
              <a:gdLst/>
              <a:ahLst/>
              <a:cxnLst/>
              <a:rect l="l" t="t" r="r" b="b"/>
              <a:pathLst>
                <a:path w="4953000">
                  <a:moveTo>
                    <a:pt x="0" y="0"/>
                  </a:moveTo>
                  <a:lnTo>
                    <a:pt x="4953000" y="0"/>
                  </a:lnTo>
                </a:path>
              </a:pathLst>
            </a:custGeom>
            <a:ln w="28575">
              <a:solidFill>
                <a:srgbClr val="000000"/>
              </a:solidFill>
            </a:ln>
          </p:spPr>
          <p:txBody>
            <a:bodyPr wrap="square" lIns="0" tIns="0" rIns="0" bIns="0" rtlCol="0"/>
            <a:lstStyle/>
            <a:p>
              <a:endParaRPr>
                <a:cs typeface="Arial" panose="020B0604020202020204" pitchFamily="34" charset="0"/>
              </a:endParaRPr>
            </a:p>
          </p:txBody>
        </p:sp>
        <p:sp>
          <p:nvSpPr>
            <p:cNvPr id="8" name="object 8"/>
            <p:cNvSpPr txBox="1"/>
            <p:nvPr/>
          </p:nvSpPr>
          <p:spPr>
            <a:xfrm>
              <a:off x="2179701" y="3848989"/>
              <a:ext cx="6386195" cy="695062"/>
            </a:xfrm>
            <a:prstGeom prst="rect">
              <a:avLst/>
            </a:prstGeom>
          </p:spPr>
          <p:txBody>
            <a:bodyPr vert="horz" wrap="square" lIns="0" tIns="0" rIns="0" bIns="0" rtlCol="0">
              <a:spAutoFit/>
            </a:bodyPr>
            <a:lstStyle/>
            <a:p>
              <a:pPr algn="ctr">
                <a:lnSpc>
                  <a:spcPct val="100000"/>
                </a:lnSpc>
              </a:pPr>
              <a:r>
                <a:rPr spc="-5" dirty="0">
                  <a:cs typeface="Arial" panose="020B0604020202020204" pitchFamily="34" charset="0"/>
                </a:rPr>
                <a:t>Number of incident cases </a:t>
              </a:r>
              <a:r>
                <a:rPr dirty="0">
                  <a:cs typeface="Arial" panose="020B0604020202020204" pitchFamily="34" charset="0"/>
                </a:rPr>
                <a:t>among </a:t>
              </a:r>
              <a:r>
                <a:rPr spc="-5" dirty="0">
                  <a:cs typeface="Arial" panose="020B0604020202020204" pitchFamily="34" charset="0"/>
                </a:rPr>
                <a:t>the</a:t>
              </a:r>
              <a:r>
                <a:rPr spc="-10" dirty="0">
                  <a:cs typeface="Arial" panose="020B0604020202020204" pitchFamily="34" charset="0"/>
                </a:rPr>
                <a:t> </a:t>
              </a:r>
              <a:r>
                <a:rPr spc="-5" dirty="0">
                  <a:cs typeface="Arial" panose="020B0604020202020204" pitchFamily="34" charset="0"/>
                </a:rPr>
                <a:t>exposed</a:t>
              </a:r>
              <a:endParaRPr>
                <a:cs typeface="Arial" panose="020B0604020202020204" pitchFamily="34" charset="0"/>
              </a:endParaRPr>
            </a:p>
            <a:p>
              <a:pPr algn="ctr">
                <a:lnSpc>
                  <a:spcPct val="100000"/>
                </a:lnSpc>
                <a:spcBef>
                  <a:spcPts val="1080"/>
                </a:spcBef>
              </a:pPr>
              <a:r>
                <a:rPr dirty="0">
                  <a:cs typeface="Arial" panose="020B0604020202020204" pitchFamily="34" charset="0"/>
                </a:rPr>
                <a:t>Total number </a:t>
              </a:r>
              <a:r>
                <a:rPr spc="-5" dirty="0">
                  <a:cs typeface="Arial" panose="020B0604020202020204" pitchFamily="34" charset="0"/>
                </a:rPr>
                <a:t>of </a:t>
              </a:r>
              <a:r>
                <a:rPr dirty="0">
                  <a:cs typeface="Arial" panose="020B0604020202020204" pitchFamily="34" charset="0"/>
                </a:rPr>
                <a:t>exposed </a:t>
              </a:r>
              <a:r>
                <a:rPr spc="-5" dirty="0">
                  <a:cs typeface="Arial" panose="020B0604020202020204" pitchFamily="34" charset="0"/>
                </a:rPr>
                <a:t>people </a:t>
              </a:r>
              <a:r>
                <a:rPr dirty="0">
                  <a:cs typeface="Arial" panose="020B0604020202020204" pitchFamily="34" charset="0"/>
                </a:rPr>
                <a:t>at </a:t>
              </a:r>
              <a:r>
                <a:rPr spc="-5" dirty="0">
                  <a:cs typeface="Arial" panose="020B0604020202020204" pitchFamily="34" charset="0"/>
                </a:rPr>
                <a:t>risk </a:t>
              </a:r>
              <a:r>
                <a:rPr dirty="0">
                  <a:cs typeface="Arial" panose="020B0604020202020204" pitchFamily="34" charset="0"/>
                </a:rPr>
                <a:t>at </a:t>
              </a:r>
              <a:r>
                <a:rPr spc="-5" dirty="0">
                  <a:cs typeface="Arial" panose="020B0604020202020204" pitchFamily="34" charset="0"/>
                </a:rPr>
                <a:t>the start of</a:t>
              </a:r>
              <a:r>
                <a:rPr spc="15" dirty="0">
                  <a:cs typeface="Arial" panose="020B0604020202020204" pitchFamily="34" charset="0"/>
                </a:rPr>
                <a:t> </a:t>
              </a:r>
              <a:r>
                <a:rPr dirty="0">
                  <a:cs typeface="Arial" panose="020B0604020202020204" pitchFamily="34" charset="0"/>
                </a:rPr>
                <a:t>follow-up</a:t>
              </a:r>
              <a:endParaRPr>
                <a:cs typeface="Arial" panose="020B0604020202020204" pitchFamily="34" charset="0"/>
              </a:endParaRPr>
            </a:p>
          </p:txBody>
        </p:sp>
        <p:sp>
          <p:nvSpPr>
            <p:cNvPr id="9" name="object 9"/>
            <p:cNvSpPr/>
            <p:nvPr/>
          </p:nvSpPr>
          <p:spPr>
            <a:xfrm>
              <a:off x="2438400" y="4206875"/>
              <a:ext cx="5943600" cy="0"/>
            </a:xfrm>
            <a:custGeom>
              <a:avLst/>
              <a:gdLst/>
              <a:ahLst/>
              <a:cxnLst/>
              <a:rect l="l" t="t" r="r" b="b"/>
              <a:pathLst>
                <a:path w="5943600">
                  <a:moveTo>
                    <a:pt x="0" y="0"/>
                  </a:moveTo>
                  <a:lnTo>
                    <a:pt x="5943600" y="0"/>
                  </a:lnTo>
                </a:path>
              </a:pathLst>
            </a:custGeom>
            <a:ln w="28575">
              <a:solidFill>
                <a:srgbClr val="000000"/>
              </a:solidFill>
            </a:ln>
          </p:spPr>
          <p:txBody>
            <a:bodyPr wrap="square" lIns="0" tIns="0" rIns="0" bIns="0" rtlCol="0"/>
            <a:lstStyle/>
            <a:p>
              <a:endParaRPr>
                <a:cs typeface="Arial" panose="020B0604020202020204" pitchFamily="34" charset="0"/>
              </a:endParaRPr>
            </a:p>
          </p:txBody>
        </p:sp>
        <p:sp>
          <p:nvSpPr>
            <p:cNvPr id="10" name="object 10"/>
            <p:cNvSpPr txBox="1"/>
            <p:nvPr/>
          </p:nvSpPr>
          <p:spPr>
            <a:xfrm>
              <a:off x="1931289" y="5373319"/>
              <a:ext cx="6652895" cy="695062"/>
            </a:xfrm>
            <a:prstGeom prst="rect">
              <a:avLst/>
            </a:prstGeom>
          </p:spPr>
          <p:txBody>
            <a:bodyPr vert="horz" wrap="square" lIns="0" tIns="0" rIns="0" bIns="0" rtlCol="0">
              <a:spAutoFit/>
            </a:bodyPr>
            <a:lstStyle/>
            <a:p>
              <a:pPr algn="ctr">
                <a:lnSpc>
                  <a:spcPct val="100000"/>
                </a:lnSpc>
              </a:pPr>
              <a:r>
                <a:rPr spc="-5" dirty="0">
                  <a:cs typeface="Arial" panose="020B0604020202020204" pitchFamily="34" charset="0"/>
                </a:rPr>
                <a:t>Number of incident cases </a:t>
              </a:r>
              <a:r>
                <a:rPr dirty="0">
                  <a:cs typeface="Arial" panose="020B0604020202020204" pitchFamily="34" charset="0"/>
                </a:rPr>
                <a:t>among </a:t>
              </a:r>
              <a:r>
                <a:rPr spc="-5" dirty="0">
                  <a:cs typeface="Arial" panose="020B0604020202020204" pitchFamily="34" charset="0"/>
                </a:rPr>
                <a:t>the unexposed</a:t>
              </a:r>
              <a:endParaRPr>
                <a:cs typeface="Arial" panose="020B0604020202020204" pitchFamily="34" charset="0"/>
              </a:endParaRPr>
            </a:p>
            <a:p>
              <a:pPr algn="ctr">
                <a:lnSpc>
                  <a:spcPct val="100000"/>
                </a:lnSpc>
                <a:spcBef>
                  <a:spcPts val="1080"/>
                </a:spcBef>
              </a:pPr>
              <a:r>
                <a:rPr dirty="0">
                  <a:cs typeface="Arial" panose="020B0604020202020204" pitchFamily="34" charset="0"/>
                </a:rPr>
                <a:t>Total number </a:t>
              </a:r>
              <a:r>
                <a:rPr spc="-5" dirty="0">
                  <a:cs typeface="Arial" panose="020B0604020202020204" pitchFamily="34" charset="0"/>
                </a:rPr>
                <a:t>of unexposed people </a:t>
              </a:r>
              <a:r>
                <a:rPr dirty="0">
                  <a:cs typeface="Arial" panose="020B0604020202020204" pitchFamily="34" charset="0"/>
                </a:rPr>
                <a:t>at </a:t>
              </a:r>
              <a:r>
                <a:rPr spc="-5" dirty="0">
                  <a:cs typeface="Arial" panose="020B0604020202020204" pitchFamily="34" charset="0"/>
                </a:rPr>
                <a:t>risk </a:t>
              </a:r>
              <a:r>
                <a:rPr dirty="0">
                  <a:cs typeface="Arial" panose="020B0604020202020204" pitchFamily="34" charset="0"/>
                </a:rPr>
                <a:t>at </a:t>
              </a:r>
              <a:r>
                <a:rPr spc="-5" dirty="0">
                  <a:cs typeface="Arial" panose="020B0604020202020204" pitchFamily="34" charset="0"/>
                </a:rPr>
                <a:t>the start of</a:t>
              </a:r>
              <a:r>
                <a:rPr spc="55" dirty="0">
                  <a:cs typeface="Arial" panose="020B0604020202020204" pitchFamily="34" charset="0"/>
                </a:rPr>
                <a:t> </a:t>
              </a:r>
              <a:r>
                <a:rPr dirty="0">
                  <a:cs typeface="Arial" panose="020B0604020202020204" pitchFamily="34" charset="0"/>
                </a:rPr>
                <a:t>follow-up</a:t>
              </a:r>
              <a:endParaRPr>
                <a:cs typeface="Arial" panose="020B0604020202020204" pitchFamily="34" charset="0"/>
              </a:endParaRPr>
            </a:p>
          </p:txBody>
        </p:sp>
        <p:sp>
          <p:nvSpPr>
            <p:cNvPr id="11" name="object 11"/>
            <p:cNvSpPr/>
            <p:nvPr/>
          </p:nvSpPr>
          <p:spPr>
            <a:xfrm>
              <a:off x="2362200" y="5730875"/>
              <a:ext cx="5943600" cy="0"/>
            </a:xfrm>
            <a:custGeom>
              <a:avLst/>
              <a:gdLst/>
              <a:ahLst/>
              <a:cxnLst/>
              <a:rect l="l" t="t" r="r" b="b"/>
              <a:pathLst>
                <a:path w="5943600">
                  <a:moveTo>
                    <a:pt x="0" y="0"/>
                  </a:moveTo>
                  <a:lnTo>
                    <a:pt x="5943600" y="0"/>
                  </a:lnTo>
                </a:path>
              </a:pathLst>
            </a:custGeom>
            <a:ln w="28575">
              <a:solidFill>
                <a:srgbClr val="000000"/>
              </a:solidFill>
            </a:ln>
          </p:spPr>
          <p:txBody>
            <a:bodyPr wrap="square" lIns="0" tIns="0" rIns="0" bIns="0" rtlCol="0"/>
            <a:lstStyle/>
            <a:p>
              <a:endParaRPr>
                <a:cs typeface="Arial" panose="020B0604020202020204" pitchFamily="34" charset="0"/>
              </a:endParaRPr>
            </a:p>
          </p:txBody>
        </p:sp>
      </p:grpSp>
    </p:spTree>
    <p:extLst>
      <p:ext uri="{BB962C8B-B14F-4D97-AF65-F5344CB8AC3E}">
        <p14:creationId xmlns:p14="http://schemas.microsoft.com/office/powerpoint/2010/main" val="953863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528" y="260648"/>
            <a:ext cx="8959234" cy="1108567"/>
          </a:xfrm>
        </p:spPr>
        <p:txBody>
          <a:bodyPr/>
          <a:lstStyle/>
          <a:p>
            <a:r>
              <a:rPr lang="en-US" dirty="0"/>
              <a:t>Risk Ratio or Cumulative Incidence Ratio</a:t>
            </a:r>
          </a:p>
        </p:txBody>
      </p:sp>
      <p:sp>
        <p:nvSpPr>
          <p:cNvPr id="8" name="Content Placeholder 7"/>
          <p:cNvSpPr>
            <a:spLocks noGrp="1"/>
          </p:cNvSpPr>
          <p:nvPr>
            <p:ph idx="4294967295"/>
          </p:nvPr>
        </p:nvSpPr>
        <p:spPr>
          <a:xfrm>
            <a:off x="567995" y="1772816"/>
            <a:ext cx="8008009" cy="4611984"/>
          </a:xfrm>
        </p:spPr>
        <p:txBody>
          <a:bodyPr/>
          <a:lstStyle/>
          <a:p>
            <a:r>
              <a:rPr lang="en-US" dirty="0"/>
              <a:t>Risk of disease among those who were </a:t>
            </a:r>
            <a:r>
              <a:rPr lang="en-US" dirty="0">
                <a:solidFill>
                  <a:srgbClr val="FF0000"/>
                </a:solidFill>
              </a:rPr>
              <a:t>exposed</a:t>
            </a:r>
          </a:p>
          <a:p>
            <a:pPr lvl="1">
              <a:buFont typeface="Wingdings" panose="05000000000000000000" pitchFamily="2" charset="2"/>
              <a:buChar char="Ø"/>
            </a:pPr>
            <a:r>
              <a:rPr lang="en-US" dirty="0"/>
              <a:t>Cumulative incidence=a/(a + b)</a:t>
            </a:r>
          </a:p>
          <a:p>
            <a:pPr lvl="1">
              <a:buFont typeface="Wingdings" panose="05000000000000000000" pitchFamily="2" charset="2"/>
              <a:buChar char="Ø"/>
            </a:pPr>
            <a:endParaRPr lang="en-US" dirty="0"/>
          </a:p>
          <a:p>
            <a:r>
              <a:rPr lang="en-US" dirty="0"/>
              <a:t>Risk of disease among those who were </a:t>
            </a:r>
            <a:r>
              <a:rPr lang="en-US" dirty="0">
                <a:solidFill>
                  <a:srgbClr val="FF0000"/>
                </a:solidFill>
              </a:rPr>
              <a:t>not exposed</a:t>
            </a:r>
          </a:p>
          <a:p>
            <a:pPr lvl="1">
              <a:buFont typeface="Wingdings" panose="05000000000000000000" pitchFamily="2" charset="2"/>
              <a:buChar char="Ø"/>
            </a:pPr>
            <a:r>
              <a:rPr lang="en-US" dirty="0"/>
              <a:t>Cumulative incidence=c/(c + d)</a:t>
            </a:r>
          </a:p>
          <a:p>
            <a:pPr lvl="1">
              <a:buFont typeface="Wingdings" panose="05000000000000000000" pitchFamily="2" charset="2"/>
              <a:buChar char="Ø"/>
            </a:pPr>
            <a:endParaRPr lang="en-US" dirty="0"/>
          </a:p>
          <a:p>
            <a:r>
              <a:rPr lang="en-US" dirty="0"/>
              <a:t>Risk ratio = [a/(a + b)] / [c/(c + d)]</a:t>
            </a:r>
          </a:p>
          <a:p>
            <a:endParaRPr lang="en-US" dirty="0"/>
          </a:p>
        </p:txBody>
      </p:sp>
      <p:graphicFrame>
        <p:nvGraphicFramePr>
          <p:cNvPr id="3" name="object 3"/>
          <p:cNvGraphicFramePr>
            <a:graphicFrameLocks noGrp="1"/>
          </p:cNvGraphicFramePr>
          <p:nvPr>
            <p:extLst>
              <p:ext uri="{D42A27DB-BD31-4B8C-83A1-F6EECF244321}">
                <p14:modId xmlns:p14="http://schemas.microsoft.com/office/powerpoint/2010/main" val="690869538"/>
              </p:ext>
            </p:extLst>
          </p:nvPr>
        </p:nvGraphicFramePr>
        <p:xfrm>
          <a:off x="5472112" y="4224337"/>
          <a:ext cx="3319526" cy="1552575"/>
        </p:xfrm>
        <a:graphic>
          <a:graphicData uri="http://schemas.openxmlformats.org/drawingml/2006/table">
            <a:tbl>
              <a:tblPr firstRow="1" bandRow="1">
                <a:tableStyleId>{2D5ABB26-0587-4C30-8999-92F81FD0307C}</a:tableStyleId>
              </a:tblPr>
              <a:tblGrid>
                <a:gridCol w="841375">
                  <a:extLst>
                    <a:ext uri="{9D8B030D-6E8A-4147-A177-3AD203B41FA5}">
                      <a16:colId xmlns:a16="http://schemas.microsoft.com/office/drawing/2014/main" val="20000"/>
                    </a:ext>
                  </a:extLst>
                </a:gridCol>
                <a:gridCol w="1190625">
                  <a:extLst>
                    <a:ext uri="{9D8B030D-6E8A-4147-A177-3AD203B41FA5}">
                      <a16:colId xmlns:a16="http://schemas.microsoft.com/office/drawing/2014/main" val="20001"/>
                    </a:ext>
                  </a:extLst>
                </a:gridCol>
                <a:gridCol w="1287526">
                  <a:extLst>
                    <a:ext uri="{9D8B030D-6E8A-4147-A177-3AD203B41FA5}">
                      <a16:colId xmlns:a16="http://schemas.microsoft.com/office/drawing/2014/main" val="20002"/>
                    </a:ext>
                  </a:extLst>
                </a:gridCol>
              </a:tblGrid>
              <a:tr h="517525">
                <a:tc>
                  <a:txBody>
                    <a:bodyPr/>
                    <a:lstStyle/>
                    <a:p>
                      <a:pPr algn="ctr"/>
                      <a:endParaRPr sz="2800">
                        <a:latin typeface="Arial" panose="020B0604020202020204" pitchFamily="34" charset="0"/>
                        <a:cs typeface="Arial" panose="020B0604020202020204" pitchFamily="34" charset="0"/>
                      </a:endParaRPr>
                    </a:p>
                  </a:txBody>
                  <a:tcPr marL="0" marR="0" marT="0" marB="0" anchor="ctr">
                    <a:lnR w="12700">
                      <a:solidFill>
                        <a:srgbClr val="000000"/>
                      </a:solidFill>
                      <a:prstDash val="solid"/>
                    </a:lnR>
                    <a:lnB w="12700">
                      <a:solidFill>
                        <a:srgbClr val="000000"/>
                      </a:solidFill>
                      <a:prstDash val="solid"/>
                    </a:lnB>
                  </a:tcPr>
                </a:tc>
                <a:tc>
                  <a:txBody>
                    <a:bodyPr/>
                    <a:lstStyle/>
                    <a:p>
                      <a:pPr algn="ctr">
                        <a:lnSpc>
                          <a:spcPct val="100000"/>
                        </a:lnSpc>
                        <a:spcBef>
                          <a:spcPts val="335"/>
                        </a:spcBef>
                      </a:pPr>
                      <a:r>
                        <a:rPr sz="2000" spc="-5" dirty="0">
                          <a:latin typeface="Arial" panose="020B0604020202020204" pitchFamily="34" charset="0"/>
                          <a:cs typeface="Arial" panose="020B0604020202020204" pitchFamily="34" charset="0"/>
                        </a:rPr>
                        <a:t>D+</a:t>
                      </a:r>
                      <a:endParaRPr sz="2000">
                        <a:latin typeface="Arial" panose="020B0604020202020204" pitchFamily="34" charset="0"/>
                        <a:cs typeface="Arial" panose="020B0604020202020204" pitchFamily="34" charset="0"/>
                      </a:endParaRPr>
                    </a:p>
                  </a:txBody>
                  <a:tcPr marL="0" marR="0" marT="0" marB="0" anchor="ctr">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10160" algn="ctr">
                        <a:lnSpc>
                          <a:spcPct val="100000"/>
                        </a:lnSpc>
                        <a:spcBef>
                          <a:spcPts val="335"/>
                        </a:spcBef>
                      </a:pPr>
                      <a:r>
                        <a:rPr sz="2000" spc="-5" dirty="0">
                          <a:latin typeface="Arial" panose="020B0604020202020204" pitchFamily="34" charset="0"/>
                          <a:cs typeface="Arial" panose="020B0604020202020204" pitchFamily="34" charset="0"/>
                        </a:rPr>
                        <a:t>D-</a:t>
                      </a:r>
                      <a:endParaRPr sz="2000">
                        <a:latin typeface="Arial" panose="020B0604020202020204" pitchFamily="34" charset="0"/>
                        <a:cs typeface="Arial" panose="020B0604020202020204" pitchFamily="34" charset="0"/>
                      </a:endParaRPr>
                    </a:p>
                  </a:txBody>
                  <a:tcPr marL="0" marR="0" marT="0" marB="0" anchor="ctr">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17525">
                <a:tc>
                  <a:txBody>
                    <a:bodyPr/>
                    <a:lstStyle/>
                    <a:p>
                      <a:pPr marL="77470" algn="ctr">
                        <a:lnSpc>
                          <a:spcPct val="100000"/>
                        </a:lnSpc>
                        <a:spcBef>
                          <a:spcPts val="400"/>
                        </a:spcBef>
                      </a:pPr>
                      <a:r>
                        <a:rPr sz="2000" dirty="0">
                          <a:latin typeface="Arial" panose="020B0604020202020204" pitchFamily="34" charset="0"/>
                          <a:cs typeface="Arial" panose="020B0604020202020204" pitchFamily="34" charset="0"/>
                        </a:rPr>
                        <a:t>E+</a:t>
                      </a:r>
                      <a:endParaRPr sz="2000">
                        <a:latin typeface="Arial" panose="020B0604020202020204" pitchFamily="34" charset="0"/>
                        <a:cs typeface="Arial" panose="020B0604020202020204" pitchFamily="34" charset="0"/>
                      </a:endParaRP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400"/>
                        </a:spcBef>
                      </a:pPr>
                      <a:r>
                        <a:rPr sz="2000" dirty="0">
                          <a:latin typeface="Arial" panose="020B0604020202020204" pitchFamily="34" charset="0"/>
                          <a:cs typeface="Arial" panose="020B0604020202020204" pitchFamily="34" charset="0"/>
                        </a:rPr>
                        <a:t>a</a:t>
                      </a:r>
                      <a:endParaRPr sz="2000">
                        <a:latin typeface="Arial" panose="020B0604020202020204" pitchFamily="34" charset="0"/>
                        <a:cs typeface="Arial" panose="020B0604020202020204" pitchFamily="34" charset="0"/>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255" algn="ctr">
                        <a:lnSpc>
                          <a:spcPct val="100000"/>
                        </a:lnSpc>
                        <a:spcBef>
                          <a:spcPts val="400"/>
                        </a:spcBef>
                      </a:pPr>
                      <a:r>
                        <a:rPr sz="2000" dirty="0">
                          <a:latin typeface="Arial" panose="020B0604020202020204" pitchFamily="34" charset="0"/>
                          <a:cs typeface="Arial" panose="020B0604020202020204" pitchFamily="34" charset="0"/>
                        </a:rPr>
                        <a:t>b</a:t>
                      </a: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17525">
                <a:tc>
                  <a:txBody>
                    <a:bodyPr/>
                    <a:lstStyle/>
                    <a:p>
                      <a:pPr marL="77470" algn="ctr">
                        <a:lnSpc>
                          <a:spcPct val="100000"/>
                        </a:lnSpc>
                        <a:spcBef>
                          <a:spcPts val="400"/>
                        </a:spcBef>
                      </a:pPr>
                      <a:r>
                        <a:rPr sz="2000" dirty="0">
                          <a:latin typeface="Arial" panose="020B0604020202020204" pitchFamily="34" charset="0"/>
                          <a:cs typeface="Arial" panose="020B0604020202020204" pitchFamily="34" charset="0"/>
                        </a:rPr>
                        <a:t>E-</a:t>
                      </a:r>
                      <a:endParaRPr sz="2000">
                        <a:latin typeface="Arial" panose="020B0604020202020204" pitchFamily="34" charset="0"/>
                        <a:cs typeface="Arial" panose="020B0604020202020204" pitchFamily="34" charset="0"/>
                      </a:endParaRP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400"/>
                        </a:spcBef>
                      </a:pPr>
                      <a:r>
                        <a:rPr sz="2000" dirty="0">
                          <a:latin typeface="Arial" panose="020B0604020202020204" pitchFamily="34" charset="0"/>
                          <a:cs typeface="Arial" panose="020B0604020202020204" pitchFamily="34" charset="0"/>
                        </a:rPr>
                        <a:t>c</a:t>
                      </a:r>
                      <a:endParaRPr sz="2000">
                        <a:latin typeface="Arial" panose="020B0604020202020204" pitchFamily="34" charset="0"/>
                        <a:cs typeface="Arial" panose="020B0604020202020204" pitchFamily="34" charset="0"/>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255" algn="ctr">
                        <a:lnSpc>
                          <a:spcPct val="100000"/>
                        </a:lnSpc>
                        <a:spcBef>
                          <a:spcPts val="400"/>
                        </a:spcBef>
                      </a:pPr>
                      <a:r>
                        <a:rPr sz="2000" dirty="0">
                          <a:latin typeface="Arial" panose="020B0604020202020204" pitchFamily="34" charset="0"/>
                          <a:cs typeface="Arial" panose="020B0604020202020204" pitchFamily="34" charset="0"/>
                        </a:rPr>
                        <a:t>d</a:t>
                      </a: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16010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77500" lnSpcReduction="20000"/>
          </a:bodyPr>
          <a:lstStyle/>
          <a:p>
            <a:r>
              <a:rPr lang="en-US" dirty="0"/>
              <a:t>Risk ratio compares the risk of disease in the exposed to the risk of disease in the unexposed</a:t>
            </a:r>
          </a:p>
          <a:p>
            <a:r>
              <a:rPr lang="en-US" dirty="0"/>
              <a:t>Risk ratio = 1.0</a:t>
            </a:r>
          </a:p>
          <a:p>
            <a:pPr lvl="1">
              <a:buFont typeface="Wingdings" panose="05000000000000000000" pitchFamily="2" charset="2"/>
              <a:buChar char="ü"/>
            </a:pPr>
            <a:r>
              <a:rPr lang="en-US" dirty="0"/>
              <a:t>No association between exposure and risk of disease</a:t>
            </a:r>
          </a:p>
          <a:p>
            <a:pPr lvl="1">
              <a:buFont typeface="Wingdings" panose="05000000000000000000" pitchFamily="2" charset="2"/>
              <a:buChar char="ü"/>
            </a:pPr>
            <a:r>
              <a:rPr lang="en-US" dirty="0"/>
              <a:t>Null value</a:t>
            </a:r>
          </a:p>
          <a:p>
            <a:r>
              <a:rPr lang="en-US" dirty="0"/>
              <a:t>Risk ratio &lt;1</a:t>
            </a:r>
          </a:p>
          <a:p>
            <a:pPr lvl="1">
              <a:buFont typeface="Wingdings" panose="05000000000000000000" pitchFamily="2" charset="2"/>
              <a:buChar char="ü"/>
            </a:pPr>
            <a:r>
              <a:rPr lang="en-US" dirty="0"/>
              <a:t>Exposure is protective, decreases risk of disease</a:t>
            </a:r>
          </a:p>
          <a:p>
            <a:r>
              <a:rPr lang="en-US" dirty="0"/>
              <a:t>Risk ratio &gt;1</a:t>
            </a:r>
          </a:p>
          <a:p>
            <a:pPr lvl="1">
              <a:buFont typeface="Wingdings" panose="05000000000000000000" pitchFamily="2" charset="2"/>
              <a:buChar char="ü"/>
            </a:pPr>
            <a:r>
              <a:rPr lang="en-US" dirty="0"/>
              <a:t>Exposure is harmful, increases risk of disease</a:t>
            </a:r>
          </a:p>
        </p:txBody>
      </p:sp>
      <p:sp>
        <p:nvSpPr>
          <p:cNvPr id="2" name="object 2"/>
          <p:cNvSpPr txBox="1">
            <a:spLocks noGrp="1"/>
          </p:cNvSpPr>
          <p:nvPr>
            <p:ph type="title"/>
          </p:nvPr>
        </p:nvSpPr>
        <p:spPr/>
        <p:txBody>
          <a:bodyPr/>
          <a:lstStyle/>
          <a:p>
            <a:r>
              <a:rPr lang="en-US" dirty="0"/>
              <a:t>Risk Ratio Interpretation</a:t>
            </a:r>
          </a:p>
        </p:txBody>
      </p:sp>
    </p:spTree>
    <p:extLst>
      <p:ext uri="{BB962C8B-B14F-4D97-AF65-F5344CB8AC3E}">
        <p14:creationId xmlns:p14="http://schemas.microsoft.com/office/powerpoint/2010/main" val="3887617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983" y="174882"/>
            <a:ext cx="8959234" cy="1108567"/>
          </a:xfrm>
        </p:spPr>
        <p:txBody>
          <a:bodyPr/>
          <a:lstStyle/>
          <a:p>
            <a:r>
              <a:rPr lang="en-US" dirty="0"/>
              <a:t>Incidence Rate (IR) Formula</a:t>
            </a:r>
          </a:p>
        </p:txBody>
      </p:sp>
      <p:grpSp>
        <p:nvGrpSpPr>
          <p:cNvPr id="13" name="Group 12">
            <a:extLst>
              <a:ext uri="{FF2B5EF4-FFF2-40B4-BE49-F238E27FC236}">
                <a16:creationId xmlns:a16="http://schemas.microsoft.com/office/drawing/2014/main" id="{9BB9F75E-6649-46FE-92B3-B72E42B0930E}"/>
              </a:ext>
            </a:extLst>
          </p:cNvPr>
          <p:cNvGrpSpPr/>
          <p:nvPr/>
        </p:nvGrpSpPr>
        <p:grpSpPr>
          <a:xfrm>
            <a:off x="539552" y="1844824"/>
            <a:ext cx="7924800" cy="4501733"/>
            <a:chOff x="457200" y="1638553"/>
            <a:chExt cx="7924800" cy="4501733"/>
          </a:xfrm>
        </p:grpSpPr>
        <p:sp>
          <p:nvSpPr>
            <p:cNvPr id="3" name="object 3"/>
            <p:cNvSpPr txBox="1"/>
            <p:nvPr/>
          </p:nvSpPr>
          <p:spPr>
            <a:xfrm>
              <a:off x="457200" y="1676400"/>
              <a:ext cx="2667000" cy="387286"/>
            </a:xfrm>
            <a:prstGeom prst="rect">
              <a:avLst/>
            </a:prstGeom>
            <a:ln w="22225">
              <a:solidFill>
                <a:srgbClr val="FF0000"/>
              </a:solidFill>
            </a:ln>
          </p:spPr>
          <p:txBody>
            <a:bodyPr vert="horz" wrap="square" lIns="0" tIns="17780" rIns="0" bIns="0" rtlCol="0">
              <a:spAutoFit/>
            </a:bodyPr>
            <a:lstStyle/>
            <a:p>
              <a:pPr marL="80010">
                <a:lnSpc>
                  <a:spcPct val="100000"/>
                </a:lnSpc>
                <a:spcBef>
                  <a:spcPts val="140"/>
                </a:spcBef>
              </a:pPr>
              <a:r>
                <a:rPr sz="2400" spc="-5" dirty="0">
                  <a:cs typeface="Arial" panose="020B0604020202020204" pitchFamily="34" charset="0"/>
                </a:rPr>
                <a:t>Incidence Rate</a:t>
              </a:r>
              <a:r>
                <a:rPr sz="2400" spc="-80" dirty="0">
                  <a:cs typeface="Arial" panose="020B0604020202020204" pitchFamily="34" charset="0"/>
                </a:rPr>
                <a:t> </a:t>
              </a:r>
              <a:r>
                <a:rPr sz="2400" spc="-5" dirty="0">
                  <a:cs typeface="Arial" panose="020B0604020202020204" pitchFamily="34" charset="0"/>
                </a:rPr>
                <a:t>=</a:t>
              </a:r>
              <a:endParaRPr sz="2400">
                <a:cs typeface="Arial" panose="020B0604020202020204" pitchFamily="34" charset="0"/>
              </a:endParaRPr>
            </a:p>
          </p:txBody>
        </p:sp>
        <p:sp>
          <p:nvSpPr>
            <p:cNvPr id="4" name="object 4"/>
            <p:cNvSpPr txBox="1"/>
            <p:nvPr/>
          </p:nvSpPr>
          <p:spPr>
            <a:xfrm>
              <a:off x="457200" y="2819400"/>
              <a:ext cx="4343400" cy="387286"/>
            </a:xfrm>
            <a:prstGeom prst="rect">
              <a:avLst/>
            </a:prstGeom>
            <a:ln w="22225">
              <a:solidFill>
                <a:srgbClr val="FF0000"/>
              </a:solidFill>
            </a:ln>
          </p:spPr>
          <p:txBody>
            <a:bodyPr vert="horz" wrap="square" lIns="0" tIns="17780" rIns="0" bIns="0" rtlCol="0">
              <a:spAutoFit/>
            </a:bodyPr>
            <a:lstStyle/>
            <a:p>
              <a:pPr marL="80010">
                <a:lnSpc>
                  <a:spcPct val="100000"/>
                </a:lnSpc>
                <a:spcBef>
                  <a:spcPts val="140"/>
                </a:spcBef>
              </a:pPr>
              <a:r>
                <a:rPr sz="2400" spc="-5" dirty="0">
                  <a:cs typeface="Arial" panose="020B0604020202020204" pitchFamily="34" charset="0"/>
                </a:rPr>
                <a:t>Incidence </a:t>
              </a:r>
              <a:r>
                <a:rPr sz="2400" spc="-20" dirty="0">
                  <a:cs typeface="Arial" panose="020B0604020202020204" pitchFamily="34" charset="0"/>
                </a:rPr>
                <a:t>Rate </a:t>
              </a:r>
              <a:r>
                <a:rPr sz="2400" spc="-5" dirty="0">
                  <a:cs typeface="Arial" panose="020B0604020202020204" pitchFamily="34" charset="0"/>
                </a:rPr>
                <a:t>in the Exposed</a:t>
              </a:r>
              <a:r>
                <a:rPr sz="2400" spc="-20" dirty="0">
                  <a:cs typeface="Arial" panose="020B0604020202020204" pitchFamily="34" charset="0"/>
                </a:rPr>
                <a:t> </a:t>
              </a:r>
              <a:r>
                <a:rPr sz="2400" spc="-5" dirty="0">
                  <a:cs typeface="Arial" panose="020B0604020202020204" pitchFamily="34" charset="0"/>
                </a:rPr>
                <a:t>=</a:t>
              </a:r>
              <a:endParaRPr sz="2400">
                <a:cs typeface="Arial" panose="020B0604020202020204" pitchFamily="34" charset="0"/>
              </a:endParaRPr>
            </a:p>
          </p:txBody>
        </p:sp>
        <p:sp>
          <p:nvSpPr>
            <p:cNvPr id="5" name="object 5"/>
            <p:cNvSpPr txBox="1"/>
            <p:nvPr/>
          </p:nvSpPr>
          <p:spPr>
            <a:xfrm>
              <a:off x="457200" y="4648200"/>
              <a:ext cx="4800600" cy="387927"/>
            </a:xfrm>
            <a:prstGeom prst="rect">
              <a:avLst/>
            </a:prstGeom>
            <a:ln w="22225">
              <a:solidFill>
                <a:srgbClr val="FF0000"/>
              </a:solidFill>
            </a:ln>
          </p:spPr>
          <p:txBody>
            <a:bodyPr vert="horz" wrap="square" lIns="0" tIns="18415" rIns="0" bIns="0" rtlCol="0">
              <a:spAutoFit/>
            </a:bodyPr>
            <a:lstStyle/>
            <a:p>
              <a:pPr marL="80010">
                <a:lnSpc>
                  <a:spcPct val="100000"/>
                </a:lnSpc>
                <a:spcBef>
                  <a:spcPts val="145"/>
                </a:spcBef>
              </a:pPr>
              <a:r>
                <a:rPr sz="2400" spc="-5" dirty="0">
                  <a:cs typeface="Arial" panose="020B0604020202020204" pitchFamily="34" charset="0"/>
                </a:rPr>
                <a:t>Incidence </a:t>
              </a:r>
              <a:r>
                <a:rPr sz="2400" spc="-20" dirty="0">
                  <a:cs typeface="Arial" panose="020B0604020202020204" pitchFamily="34" charset="0"/>
                </a:rPr>
                <a:t>Rate </a:t>
              </a:r>
              <a:r>
                <a:rPr sz="2400" spc="-5" dirty="0">
                  <a:cs typeface="Arial" panose="020B0604020202020204" pitchFamily="34" charset="0"/>
                </a:rPr>
                <a:t>in </a:t>
              </a:r>
              <a:r>
                <a:rPr sz="2400" spc="-10" dirty="0">
                  <a:cs typeface="Arial" panose="020B0604020202020204" pitchFamily="34" charset="0"/>
                </a:rPr>
                <a:t>the Unexposed</a:t>
              </a:r>
              <a:r>
                <a:rPr sz="2400" spc="20" dirty="0">
                  <a:cs typeface="Arial" panose="020B0604020202020204" pitchFamily="34" charset="0"/>
                </a:rPr>
                <a:t> </a:t>
              </a:r>
              <a:r>
                <a:rPr sz="2400" spc="-5" dirty="0">
                  <a:cs typeface="Arial" panose="020B0604020202020204" pitchFamily="34" charset="0"/>
                </a:rPr>
                <a:t>=</a:t>
              </a:r>
              <a:endParaRPr sz="2400">
                <a:cs typeface="Arial" panose="020B0604020202020204" pitchFamily="34" charset="0"/>
              </a:endParaRPr>
            </a:p>
          </p:txBody>
        </p:sp>
        <p:sp>
          <p:nvSpPr>
            <p:cNvPr id="6" name="object 6"/>
            <p:cNvSpPr txBox="1"/>
            <p:nvPr/>
          </p:nvSpPr>
          <p:spPr>
            <a:xfrm>
              <a:off x="4612385" y="1638553"/>
              <a:ext cx="2586355" cy="276999"/>
            </a:xfrm>
            <a:prstGeom prst="rect">
              <a:avLst/>
            </a:prstGeom>
          </p:spPr>
          <p:txBody>
            <a:bodyPr vert="horz" wrap="square" lIns="0" tIns="0" rIns="0" bIns="0" rtlCol="0">
              <a:spAutoFit/>
            </a:bodyPr>
            <a:lstStyle/>
            <a:p>
              <a:pPr marL="12700">
                <a:lnSpc>
                  <a:spcPct val="100000"/>
                </a:lnSpc>
              </a:pPr>
              <a:r>
                <a:rPr spc="-5" dirty="0">
                  <a:cs typeface="Arial" panose="020B0604020202020204" pitchFamily="34" charset="0"/>
                </a:rPr>
                <a:t>Number of incident</a:t>
              </a:r>
              <a:r>
                <a:rPr spc="-55" dirty="0">
                  <a:cs typeface="Arial" panose="020B0604020202020204" pitchFamily="34" charset="0"/>
                </a:rPr>
                <a:t> </a:t>
              </a:r>
              <a:r>
                <a:rPr spc="-5" dirty="0">
                  <a:cs typeface="Arial" panose="020B0604020202020204" pitchFamily="34" charset="0"/>
                </a:rPr>
                <a:t>cases</a:t>
              </a:r>
              <a:endParaRPr>
                <a:cs typeface="Arial" panose="020B0604020202020204" pitchFamily="34" charset="0"/>
              </a:endParaRPr>
            </a:p>
          </p:txBody>
        </p:sp>
        <p:sp>
          <p:nvSpPr>
            <p:cNvPr id="7" name="object 7"/>
            <p:cNvSpPr txBox="1"/>
            <p:nvPr/>
          </p:nvSpPr>
          <p:spPr>
            <a:xfrm>
              <a:off x="4626102" y="2050415"/>
              <a:ext cx="2559685" cy="276999"/>
            </a:xfrm>
            <a:prstGeom prst="rect">
              <a:avLst/>
            </a:prstGeom>
          </p:spPr>
          <p:txBody>
            <a:bodyPr vert="horz" wrap="square" lIns="0" tIns="0" rIns="0" bIns="0" rtlCol="0">
              <a:spAutoFit/>
            </a:bodyPr>
            <a:lstStyle/>
            <a:p>
              <a:pPr marL="12700">
                <a:lnSpc>
                  <a:spcPct val="100000"/>
                </a:lnSpc>
              </a:pPr>
              <a:r>
                <a:rPr dirty="0">
                  <a:cs typeface="Arial" panose="020B0604020202020204" pitchFamily="34" charset="0"/>
                </a:rPr>
                <a:t>Total at-risk</a:t>
              </a:r>
              <a:r>
                <a:rPr spc="-80" dirty="0">
                  <a:cs typeface="Arial" panose="020B0604020202020204" pitchFamily="34" charset="0"/>
                </a:rPr>
                <a:t> </a:t>
              </a:r>
              <a:r>
                <a:rPr spc="-5" dirty="0">
                  <a:cs typeface="Arial" panose="020B0604020202020204" pitchFamily="34" charset="0"/>
                </a:rPr>
                <a:t>person-time</a:t>
              </a:r>
              <a:endParaRPr dirty="0">
                <a:cs typeface="Arial" panose="020B0604020202020204" pitchFamily="34" charset="0"/>
              </a:endParaRPr>
            </a:p>
          </p:txBody>
        </p:sp>
        <p:sp>
          <p:nvSpPr>
            <p:cNvPr id="8" name="object 8"/>
            <p:cNvSpPr/>
            <p:nvPr/>
          </p:nvSpPr>
          <p:spPr>
            <a:xfrm>
              <a:off x="4343400" y="1997075"/>
              <a:ext cx="2971800" cy="0"/>
            </a:xfrm>
            <a:custGeom>
              <a:avLst/>
              <a:gdLst/>
              <a:ahLst/>
              <a:cxnLst/>
              <a:rect l="l" t="t" r="r" b="b"/>
              <a:pathLst>
                <a:path w="2971800">
                  <a:moveTo>
                    <a:pt x="0" y="0"/>
                  </a:moveTo>
                  <a:lnTo>
                    <a:pt x="2971800" y="0"/>
                  </a:lnTo>
                </a:path>
              </a:pathLst>
            </a:custGeom>
            <a:ln w="28575">
              <a:solidFill>
                <a:srgbClr val="000000"/>
              </a:solidFill>
            </a:ln>
          </p:spPr>
          <p:txBody>
            <a:bodyPr wrap="square" lIns="0" tIns="0" rIns="0" bIns="0" rtlCol="0"/>
            <a:lstStyle/>
            <a:p>
              <a:endParaRPr>
                <a:cs typeface="Arial" panose="020B0604020202020204" pitchFamily="34" charset="0"/>
              </a:endParaRPr>
            </a:p>
          </p:txBody>
        </p:sp>
        <p:sp>
          <p:nvSpPr>
            <p:cNvPr id="9" name="object 9"/>
            <p:cNvSpPr txBox="1"/>
            <p:nvPr/>
          </p:nvSpPr>
          <p:spPr>
            <a:xfrm>
              <a:off x="3076194" y="3659589"/>
              <a:ext cx="4589780" cy="695062"/>
            </a:xfrm>
            <a:prstGeom prst="rect">
              <a:avLst/>
            </a:prstGeom>
          </p:spPr>
          <p:txBody>
            <a:bodyPr vert="horz" wrap="square" lIns="0" tIns="0" rIns="0" bIns="0" rtlCol="0">
              <a:spAutoFit/>
            </a:bodyPr>
            <a:lstStyle/>
            <a:p>
              <a:pPr algn="ctr">
                <a:lnSpc>
                  <a:spcPct val="100000"/>
                </a:lnSpc>
              </a:pPr>
              <a:r>
                <a:rPr spc="-5" dirty="0">
                  <a:cs typeface="Arial" panose="020B0604020202020204" pitchFamily="34" charset="0"/>
                </a:rPr>
                <a:t>Number of incident cases </a:t>
              </a:r>
              <a:r>
                <a:rPr dirty="0">
                  <a:cs typeface="Arial" panose="020B0604020202020204" pitchFamily="34" charset="0"/>
                </a:rPr>
                <a:t>among </a:t>
              </a:r>
              <a:r>
                <a:rPr spc="-5" dirty="0">
                  <a:cs typeface="Arial" panose="020B0604020202020204" pitchFamily="34" charset="0"/>
                </a:rPr>
                <a:t>the</a:t>
              </a:r>
              <a:r>
                <a:rPr spc="-10" dirty="0">
                  <a:cs typeface="Arial" panose="020B0604020202020204" pitchFamily="34" charset="0"/>
                </a:rPr>
                <a:t> </a:t>
              </a:r>
              <a:r>
                <a:rPr spc="-5" dirty="0">
                  <a:cs typeface="Arial" panose="020B0604020202020204" pitchFamily="34" charset="0"/>
                </a:rPr>
                <a:t>exposed</a:t>
              </a:r>
              <a:endParaRPr>
                <a:cs typeface="Arial" panose="020B0604020202020204" pitchFamily="34" charset="0"/>
              </a:endParaRPr>
            </a:p>
            <a:p>
              <a:pPr marL="2540" algn="ctr">
                <a:lnSpc>
                  <a:spcPct val="100000"/>
                </a:lnSpc>
                <a:spcBef>
                  <a:spcPts val="1080"/>
                </a:spcBef>
              </a:pPr>
              <a:r>
                <a:rPr dirty="0">
                  <a:cs typeface="Arial" panose="020B0604020202020204" pitchFamily="34" charset="0"/>
                </a:rPr>
                <a:t>Total at-risk </a:t>
              </a:r>
              <a:r>
                <a:rPr spc="-5" dirty="0">
                  <a:cs typeface="Arial" panose="020B0604020202020204" pitchFamily="34" charset="0"/>
                </a:rPr>
                <a:t>exposed</a:t>
              </a:r>
              <a:r>
                <a:rPr spc="-55" dirty="0">
                  <a:cs typeface="Arial" panose="020B0604020202020204" pitchFamily="34" charset="0"/>
                </a:rPr>
                <a:t> </a:t>
              </a:r>
              <a:r>
                <a:rPr spc="-5" dirty="0">
                  <a:cs typeface="Arial" panose="020B0604020202020204" pitchFamily="34" charset="0"/>
                </a:rPr>
                <a:t>person-time</a:t>
              </a:r>
              <a:endParaRPr>
                <a:cs typeface="Arial" panose="020B0604020202020204" pitchFamily="34" charset="0"/>
              </a:endParaRPr>
            </a:p>
          </p:txBody>
        </p:sp>
        <p:sp>
          <p:nvSpPr>
            <p:cNvPr id="10" name="object 10"/>
            <p:cNvSpPr/>
            <p:nvPr/>
          </p:nvSpPr>
          <p:spPr>
            <a:xfrm>
              <a:off x="2438400" y="3978275"/>
              <a:ext cx="5943600" cy="0"/>
            </a:xfrm>
            <a:custGeom>
              <a:avLst/>
              <a:gdLst/>
              <a:ahLst/>
              <a:cxnLst/>
              <a:rect l="l" t="t" r="r" b="b"/>
              <a:pathLst>
                <a:path w="5943600">
                  <a:moveTo>
                    <a:pt x="0" y="0"/>
                  </a:moveTo>
                  <a:lnTo>
                    <a:pt x="5943600" y="0"/>
                  </a:lnTo>
                </a:path>
              </a:pathLst>
            </a:custGeom>
            <a:ln w="28575">
              <a:solidFill>
                <a:srgbClr val="000000"/>
              </a:solidFill>
            </a:ln>
          </p:spPr>
          <p:txBody>
            <a:bodyPr wrap="square" lIns="0" tIns="0" rIns="0" bIns="0" rtlCol="0"/>
            <a:lstStyle/>
            <a:p>
              <a:endParaRPr>
                <a:cs typeface="Arial" panose="020B0604020202020204" pitchFamily="34" charset="0"/>
              </a:endParaRPr>
            </a:p>
          </p:txBody>
        </p:sp>
        <p:sp>
          <p:nvSpPr>
            <p:cNvPr id="11" name="object 11"/>
            <p:cNvSpPr txBox="1"/>
            <p:nvPr/>
          </p:nvSpPr>
          <p:spPr>
            <a:xfrm>
              <a:off x="2829305" y="5445224"/>
              <a:ext cx="4855845" cy="695062"/>
            </a:xfrm>
            <a:prstGeom prst="rect">
              <a:avLst/>
            </a:prstGeom>
          </p:spPr>
          <p:txBody>
            <a:bodyPr vert="horz" wrap="square" lIns="0" tIns="0" rIns="0" bIns="0" rtlCol="0">
              <a:spAutoFit/>
            </a:bodyPr>
            <a:lstStyle/>
            <a:p>
              <a:pPr algn="ctr">
                <a:lnSpc>
                  <a:spcPct val="100000"/>
                </a:lnSpc>
              </a:pPr>
              <a:r>
                <a:rPr spc="-5" dirty="0">
                  <a:cs typeface="Arial" panose="020B0604020202020204" pitchFamily="34" charset="0"/>
                </a:rPr>
                <a:t>Number of incident cases </a:t>
              </a:r>
              <a:r>
                <a:rPr dirty="0">
                  <a:cs typeface="Arial" panose="020B0604020202020204" pitchFamily="34" charset="0"/>
                </a:rPr>
                <a:t>among </a:t>
              </a:r>
              <a:r>
                <a:rPr spc="-5" dirty="0">
                  <a:cs typeface="Arial" panose="020B0604020202020204" pitchFamily="34" charset="0"/>
                </a:rPr>
                <a:t>the unexposed</a:t>
              </a:r>
              <a:endParaRPr>
                <a:cs typeface="Arial" panose="020B0604020202020204" pitchFamily="34" charset="0"/>
              </a:endParaRPr>
            </a:p>
            <a:p>
              <a:pPr algn="ctr">
                <a:lnSpc>
                  <a:spcPct val="100000"/>
                </a:lnSpc>
                <a:spcBef>
                  <a:spcPts val="1080"/>
                </a:spcBef>
              </a:pPr>
              <a:r>
                <a:rPr dirty="0">
                  <a:cs typeface="Arial" panose="020B0604020202020204" pitchFamily="34" charset="0"/>
                </a:rPr>
                <a:t>Total at-risk </a:t>
              </a:r>
              <a:r>
                <a:rPr spc="-5" dirty="0">
                  <a:cs typeface="Arial" panose="020B0604020202020204" pitchFamily="34" charset="0"/>
                </a:rPr>
                <a:t>unexposed</a:t>
              </a:r>
              <a:r>
                <a:rPr spc="-50" dirty="0">
                  <a:cs typeface="Arial" panose="020B0604020202020204" pitchFamily="34" charset="0"/>
                </a:rPr>
                <a:t> </a:t>
              </a:r>
              <a:r>
                <a:rPr spc="-5" dirty="0">
                  <a:cs typeface="Arial" panose="020B0604020202020204" pitchFamily="34" charset="0"/>
                </a:rPr>
                <a:t>person-time</a:t>
              </a:r>
              <a:endParaRPr>
                <a:cs typeface="Arial" panose="020B0604020202020204" pitchFamily="34" charset="0"/>
              </a:endParaRPr>
            </a:p>
          </p:txBody>
        </p:sp>
        <p:sp>
          <p:nvSpPr>
            <p:cNvPr id="12" name="object 12"/>
            <p:cNvSpPr/>
            <p:nvPr/>
          </p:nvSpPr>
          <p:spPr>
            <a:xfrm>
              <a:off x="2362200" y="5730875"/>
              <a:ext cx="5943600" cy="0"/>
            </a:xfrm>
            <a:custGeom>
              <a:avLst/>
              <a:gdLst/>
              <a:ahLst/>
              <a:cxnLst/>
              <a:rect l="l" t="t" r="r" b="b"/>
              <a:pathLst>
                <a:path w="5943600">
                  <a:moveTo>
                    <a:pt x="0" y="0"/>
                  </a:moveTo>
                  <a:lnTo>
                    <a:pt x="5943600" y="0"/>
                  </a:lnTo>
                </a:path>
              </a:pathLst>
            </a:custGeom>
            <a:ln w="28575">
              <a:solidFill>
                <a:srgbClr val="000000"/>
              </a:solidFill>
            </a:ln>
          </p:spPr>
          <p:txBody>
            <a:bodyPr wrap="square" lIns="0" tIns="0" rIns="0" bIns="0" rtlCol="0"/>
            <a:lstStyle/>
            <a:p>
              <a:endParaRPr>
                <a:cs typeface="Arial" panose="020B0604020202020204" pitchFamily="34" charset="0"/>
              </a:endParaRPr>
            </a:p>
          </p:txBody>
        </p:sp>
      </p:grpSp>
    </p:spTree>
    <p:extLst>
      <p:ext uri="{BB962C8B-B14F-4D97-AF65-F5344CB8AC3E}">
        <p14:creationId xmlns:p14="http://schemas.microsoft.com/office/powerpoint/2010/main" val="1381805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a:t>Rate of disease among those who were exposed</a:t>
            </a:r>
          </a:p>
          <a:p>
            <a:pPr lvl="1">
              <a:buFont typeface="Wingdings" panose="05000000000000000000" pitchFamily="2" charset="2"/>
              <a:buChar char="ü"/>
            </a:pPr>
            <a:r>
              <a:rPr lang="en-US" dirty="0"/>
              <a:t>Incidence rate = a/N1</a:t>
            </a:r>
          </a:p>
          <a:p>
            <a:r>
              <a:rPr lang="en-US" dirty="0"/>
              <a:t>Rate of disease among those who were not exposed</a:t>
            </a:r>
          </a:p>
          <a:p>
            <a:pPr lvl="1">
              <a:buFont typeface="Wingdings" panose="05000000000000000000" pitchFamily="2" charset="2"/>
              <a:buChar char="ü"/>
            </a:pPr>
            <a:r>
              <a:rPr lang="en-US" dirty="0"/>
              <a:t>Incidence rate = c/N0</a:t>
            </a:r>
          </a:p>
          <a:p>
            <a:r>
              <a:rPr lang="en-US" dirty="0"/>
              <a:t>Rate ratio = [a/N1] / [c/N0]</a:t>
            </a:r>
          </a:p>
          <a:p>
            <a:endParaRPr lang="en-US" dirty="0"/>
          </a:p>
        </p:txBody>
      </p:sp>
      <p:sp>
        <p:nvSpPr>
          <p:cNvPr id="2" name="object 2"/>
          <p:cNvSpPr txBox="1">
            <a:spLocks noGrp="1"/>
          </p:cNvSpPr>
          <p:nvPr>
            <p:ph type="title"/>
          </p:nvPr>
        </p:nvSpPr>
        <p:spPr/>
        <p:txBody>
          <a:bodyPr/>
          <a:lstStyle/>
          <a:p>
            <a:r>
              <a:rPr lang="en-US" dirty="0"/>
              <a:t>Incidence Rate Ratio</a:t>
            </a:r>
          </a:p>
        </p:txBody>
      </p:sp>
      <p:graphicFrame>
        <p:nvGraphicFramePr>
          <p:cNvPr id="3" name="object 3"/>
          <p:cNvGraphicFramePr>
            <a:graphicFrameLocks noGrp="1"/>
          </p:cNvGraphicFramePr>
          <p:nvPr>
            <p:extLst>
              <p:ext uri="{D42A27DB-BD31-4B8C-83A1-F6EECF244321}">
                <p14:modId xmlns:p14="http://schemas.microsoft.com/office/powerpoint/2010/main" val="587389751"/>
              </p:ext>
            </p:extLst>
          </p:nvPr>
        </p:nvGraphicFramePr>
        <p:xfrm>
          <a:off x="4139952" y="4581128"/>
          <a:ext cx="4605401" cy="1552575"/>
        </p:xfrm>
        <a:graphic>
          <a:graphicData uri="http://schemas.openxmlformats.org/drawingml/2006/table">
            <a:tbl>
              <a:tblPr firstRow="1" bandRow="1">
                <a:tableStyleId>{2D5ABB26-0587-4C30-8999-92F81FD0307C}</a:tableStyleId>
              </a:tblPr>
              <a:tblGrid>
                <a:gridCol w="841375">
                  <a:extLst>
                    <a:ext uri="{9D8B030D-6E8A-4147-A177-3AD203B41FA5}">
                      <a16:colId xmlns:a16="http://schemas.microsoft.com/office/drawing/2014/main" val="20000"/>
                    </a:ext>
                  </a:extLst>
                </a:gridCol>
                <a:gridCol w="1190625">
                  <a:extLst>
                    <a:ext uri="{9D8B030D-6E8A-4147-A177-3AD203B41FA5}">
                      <a16:colId xmlns:a16="http://schemas.microsoft.com/office/drawing/2014/main" val="20001"/>
                    </a:ext>
                  </a:extLst>
                </a:gridCol>
                <a:gridCol w="1285875">
                  <a:extLst>
                    <a:ext uri="{9D8B030D-6E8A-4147-A177-3AD203B41FA5}">
                      <a16:colId xmlns:a16="http://schemas.microsoft.com/office/drawing/2014/main" val="20002"/>
                    </a:ext>
                  </a:extLst>
                </a:gridCol>
                <a:gridCol w="1287526">
                  <a:extLst>
                    <a:ext uri="{9D8B030D-6E8A-4147-A177-3AD203B41FA5}">
                      <a16:colId xmlns:a16="http://schemas.microsoft.com/office/drawing/2014/main" val="20003"/>
                    </a:ext>
                  </a:extLst>
                </a:gridCol>
              </a:tblGrid>
              <a:tr h="517525">
                <a:tc>
                  <a:txBody>
                    <a:bodyPr/>
                    <a:lstStyle/>
                    <a:p>
                      <a:pPr algn="ctr"/>
                      <a:endParaRPr sz="2400">
                        <a:latin typeface="Arial" panose="020B0604020202020204" pitchFamily="34" charset="0"/>
                        <a:cs typeface="Arial" panose="020B0604020202020204" pitchFamily="34" charset="0"/>
                      </a:endParaRPr>
                    </a:p>
                  </a:txBody>
                  <a:tcPr marL="0" marR="0" marT="0" marB="0" anchor="ctr">
                    <a:lnR w="12700">
                      <a:solidFill>
                        <a:srgbClr val="000000"/>
                      </a:solidFill>
                      <a:prstDash val="solid"/>
                    </a:lnR>
                    <a:lnB w="12700">
                      <a:solidFill>
                        <a:srgbClr val="000000"/>
                      </a:solidFill>
                      <a:prstDash val="solid"/>
                    </a:lnB>
                  </a:tcPr>
                </a:tc>
                <a:tc>
                  <a:txBody>
                    <a:bodyPr/>
                    <a:lstStyle/>
                    <a:p>
                      <a:pPr algn="ctr">
                        <a:lnSpc>
                          <a:spcPct val="100000"/>
                        </a:lnSpc>
                        <a:spcBef>
                          <a:spcPts val="335"/>
                        </a:spcBef>
                      </a:pPr>
                      <a:r>
                        <a:rPr sz="2000" spc="-5" dirty="0">
                          <a:latin typeface="Arial" panose="020B0604020202020204" pitchFamily="34" charset="0"/>
                          <a:cs typeface="Arial" panose="020B0604020202020204" pitchFamily="34" charset="0"/>
                        </a:rPr>
                        <a:t>D+</a:t>
                      </a:r>
                      <a:endParaRPr sz="2000">
                        <a:latin typeface="Arial" panose="020B0604020202020204" pitchFamily="34" charset="0"/>
                        <a:cs typeface="Arial" panose="020B0604020202020204" pitchFamily="34" charset="0"/>
                      </a:endParaRPr>
                    </a:p>
                  </a:txBody>
                  <a:tcPr marL="0" marR="0" marT="0" marB="0" anchor="ctr">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635" algn="ctr">
                        <a:lnSpc>
                          <a:spcPct val="100000"/>
                        </a:lnSpc>
                        <a:spcBef>
                          <a:spcPts val="335"/>
                        </a:spcBef>
                      </a:pPr>
                      <a:r>
                        <a:rPr sz="2000" spc="-5" dirty="0">
                          <a:latin typeface="Arial" panose="020B0604020202020204" pitchFamily="34" charset="0"/>
                          <a:cs typeface="Arial" panose="020B0604020202020204" pitchFamily="34" charset="0"/>
                        </a:rPr>
                        <a:t>D-</a:t>
                      </a:r>
                      <a:endParaRPr sz="2000">
                        <a:latin typeface="Arial" panose="020B0604020202020204" pitchFamily="34" charset="0"/>
                        <a:cs typeface="Arial" panose="020B0604020202020204" pitchFamily="34" charset="0"/>
                      </a:endParaRPr>
                    </a:p>
                  </a:txBody>
                  <a:tcPr marL="0" marR="0" marT="0" marB="0" anchor="ctr">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6985" algn="ctr">
                        <a:lnSpc>
                          <a:spcPct val="100000"/>
                        </a:lnSpc>
                        <a:spcBef>
                          <a:spcPts val="335"/>
                        </a:spcBef>
                      </a:pPr>
                      <a:r>
                        <a:rPr sz="2000" spc="-5" dirty="0">
                          <a:latin typeface="Arial" panose="020B0604020202020204" pitchFamily="34" charset="0"/>
                          <a:cs typeface="Arial" panose="020B0604020202020204" pitchFamily="34" charset="0"/>
                        </a:rPr>
                        <a:t>P-Time</a:t>
                      </a:r>
                      <a:endParaRPr sz="2000">
                        <a:latin typeface="Arial" panose="020B0604020202020204" pitchFamily="34" charset="0"/>
                        <a:cs typeface="Arial" panose="020B0604020202020204" pitchFamily="34" charset="0"/>
                      </a:endParaRPr>
                    </a:p>
                  </a:txBody>
                  <a:tcPr marL="0" marR="0" marT="0" marB="0" anchor="ctr">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17525">
                <a:tc>
                  <a:txBody>
                    <a:bodyPr/>
                    <a:lstStyle/>
                    <a:p>
                      <a:pPr marL="77470" algn="ctr">
                        <a:lnSpc>
                          <a:spcPct val="100000"/>
                        </a:lnSpc>
                        <a:spcBef>
                          <a:spcPts val="400"/>
                        </a:spcBef>
                      </a:pPr>
                      <a:r>
                        <a:rPr sz="2000" dirty="0">
                          <a:latin typeface="Arial" panose="020B0604020202020204" pitchFamily="34" charset="0"/>
                          <a:cs typeface="Arial" panose="020B0604020202020204" pitchFamily="34" charset="0"/>
                        </a:rPr>
                        <a:t>E+</a:t>
                      </a:r>
                      <a:endParaRPr sz="2000">
                        <a:latin typeface="Arial" panose="020B0604020202020204" pitchFamily="34" charset="0"/>
                        <a:cs typeface="Arial" panose="020B0604020202020204" pitchFamily="34" charset="0"/>
                      </a:endParaRP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0"/>
                        </a:spcBef>
                      </a:pPr>
                      <a:r>
                        <a:rPr sz="2000" dirty="0">
                          <a:latin typeface="Arial" panose="020B0604020202020204" pitchFamily="34" charset="0"/>
                          <a:cs typeface="Arial" panose="020B0604020202020204" pitchFamily="34" charset="0"/>
                        </a:rPr>
                        <a:t>a</a:t>
                      </a:r>
                      <a:endParaRPr sz="2000">
                        <a:latin typeface="Arial" panose="020B0604020202020204" pitchFamily="34" charset="0"/>
                        <a:cs typeface="Arial" panose="020B0604020202020204" pitchFamily="34" charset="0"/>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400"/>
                        </a:spcBef>
                      </a:pPr>
                      <a:r>
                        <a:rPr sz="2000" dirty="0">
                          <a:latin typeface="Arial" panose="020B0604020202020204" pitchFamily="34" charset="0"/>
                          <a:cs typeface="Arial" panose="020B0604020202020204" pitchFamily="34" charset="0"/>
                        </a:rPr>
                        <a:t>b</a:t>
                      </a:r>
                      <a:endParaRPr sz="2000">
                        <a:latin typeface="Arial" panose="020B0604020202020204" pitchFamily="34" charset="0"/>
                        <a:cs typeface="Arial" panose="020B0604020202020204" pitchFamily="34" charset="0"/>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0"/>
                        </a:spcBef>
                      </a:pPr>
                      <a:r>
                        <a:rPr sz="2000" spc="-5" dirty="0">
                          <a:latin typeface="Arial" panose="020B0604020202020204" pitchFamily="34" charset="0"/>
                          <a:cs typeface="Arial" panose="020B0604020202020204" pitchFamily="34" charset="0"/>
                        </a:rPr>
                        <a:t>N</a:t>
                      </a:r>
                      <a:r>
                        <a:rPr sz="2000" spc="-7" baseline="-20833" dirty="0">
                          <a:latin typeface="Arial" panose="020B0604020202020204" pitchFamily="34" charset="0"/>
                          <a:cs typeface="Arial" panose="020B0604020202020204" pitchFamily="34" charset="0"/>
                        </a:rPr>
                        <a:t>1</a:t>
                      </a:r>
                      <a:endParaRPr sz="2000" baseline="-20833">
                        <a:latin typeface="Arial" panose="020B0604020202020204" pitchFamily="34" charset="0"/>
                        <a:cs typeface="Arial" panose="020B0604020202020204" pitchFamily="34" charset="0"/>
                      </a:endParaRP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17525">
                <a:tc>
                  <a:txBody>
                    <a:bodyPr/>
                    <a:lstStyle/>
                    <a:p>
                      <a:pPr marL="77470" algn="ctr">
                        <a:lnSpc>
                          <a:spcPct val="100000"/>
                        </a:lnSpc>
                        <a:spcBef>
                          <a:spcPts val="405"/>
                        </a:spcBef>
                      </a:pPr>
                      <a:r>
                        <a:rPr sz="2000" dirty="0">
                          <a:latin typeface="Arial" panose="020B0604020202020204" pitchFamily="34" charset="0"/>
                          <a:cs typeface="Arial" panose="020B0604020202020204" pitchFamily="34" charset="0"/>
                        </a:rPr>
                        <a:t>E-</a:t>
                      </a:r>
                      <a:endParaRPr sz="2000">
                        <a:latin typeface="Arial" panose="020B0604020202020204" pitchFamily="34" charset="0"/>
                        <a:cs typeface="Arial" panose="020B0604020202020204" pitchFamily="34" charset="0"/>
                      </a:endParaRP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405"/>
                        </a:spcBef>
                      </a:pPr>
                      <a:r>
                        <a:rPr sz="2000" dirty="0">
                          <a:latin typeface="Arial" panose="020B0604020202020204" pitchFamily="34" charset="0"/>
                          <a:cs typeface="Arial" panose="020B0604020202020204" pitchFamily="34" charset="0"/>
                        </a:rPr>
                        <a:t>c</a:t>
                      </a:r>
                      <a:endParaRPr sz="2000">
                        <a:latin typeface="Arial" panose="020B0604020202020204" pitchFamily="34" charset="0"/>
                        <a:cs typeface="Arial" panose="020B0604020202020204" pitchFamily="34" charset="0"/>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905" algn="ctr">
                        <a:lnSpc>
                          <a:spcPct val="100000"/>
                        </a:lnSpc>
                        <a:spcBef>
                          <a:spcPts val="405"/>
                        </a:spcBef>
                      </a:pPr>
                      <a:r>
                        <a:rPr sz="2000" dirty="0">
                          <a:latin typeface="Arial" panose="020B0604020202020204" pitchFamily="34" charset="0"/>
                          <a:cs typeface="Arial" panose="020B0604020202020204" pitchFamily="34" charset="0"/>
                        </a:rPr>
                        <a:t>d</a:t>
                      </a:r>
                      <a:endParaRPr sz="2000">
                        <a:latin typeface="Arial" panose="020B0604020202020204" pitchFamily="34" charset="0"/>
                        <a:cs typeface="Arial" panose="020B0604020202020204" pitchFamily="34" charset="0"/>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0160" algn="ctr">
                        <a:lnSpc>
                          <a:spcPct val="100000"/>
                        </a:lnSpc>
                        <a:spcBef>
                          <a:spcPts val="405"/>
                        </a:spcBef>
                      </a:pPr>
                      <a:r>
                        <a:rPr sz="2000" spc="-5" dirty="0">
                          <a:latin typeface="Arial" panose="020B0604020202020204" pitchFamily="34" charset="0"/>
                          <a:cs typeface="Arial" panose="020B0604020202020204" pitchFamily="34" charset="0"/>
                        </a:rPr>
                        <a:t>N</a:t>
                      </a:r>
                      <a:r>
                        <a:rPr sz="2000" spc="-7" baseline="-20833" dirty="0">
                          <a:latin typeface="Arial" panose="020B0604020202020204" pitchFamily="34" charset="0"/>
                          <a:cs typeface="Arial" panose="020B0604020202020204" pitchFamily="34" charset="0"/>
                        </a:rPr>
                        <a:t>0</a:t>
                      </a:r>
                      <a:endParaRPr sz="2000" baseline="-20833" dirty="0">
                        <a:latin typeface="Arial" panose="020B0604020202020204" pitchFamily="34" charset="0"/>
                        <a:cs typeface="Arial" panose="020B0604020202020204" pitchFamily="34" charset="0"/>
                      </a:endParaRP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65701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77500" lnSpcReduction="20000"/>
          </a:bodyPr>
          <a:lstStyle/>
          <a:p>
            <a:r>
              <a:rPr lang="en-US" dirty="0"/>
              <a:t>Rate ratio compares the rate of disease in the exposed to the rate of disease in the unexposed</a:t>
            </a:r>
          </a:p>
          <a:p>
            <a:r>
              <a:rPr lang="en-US" dirty="0"/>
              <a:t>Rate ratio = 1.0</a:t>
            </a:r>
          </a:p>
          <a:p>
            <a:pPr lvl="1">
              <a:buFont typeface="Wingdings" panose="05000000000000000000" pitchFamily="2" charset="2"/>
              <a:buChar char="ü"/>
            </a:pPr>
            <a:r>
              <a:rPr lang="en-US" dirty="0"/>
              <a:t>No association between exposure and rate of disease</a:t>
            </a:r>
          </a:p>
          <a:p>
            <a:pPr lvl="1">
              <a:buFont typeface="Wingdings" panose="05000000000000000000" pitchFamily="2" charset="2"/>
              <a:buChar char="ü"/>
            </a:pPr>
            <a:r>
              <a:rPr lang="en-US" dirty="0"/>
              <a:t>Null value</a:t>
            </a:r>
          </a:p>
          <a:p>
            <a:r>
              <a:rPr lang="en-US" dirty="0"/>
              <a:t>Rate ratio &lt;1</a:t>
            </a:r>
          </a:p>
          <a:p>
            <a:pPr lvl="1">
              <a:buFont typeface="Wingdings" panose="05000000000000000000" pitchFamily="2" charset="2"/>
              <a:buChar char="ü"/>
            </a:pPr>
            <a:r>
              <a:rPr lang="en-US" dirty="0"/>
              <a:t>Exposure is protective, decreases rate of disease</a:t>
            </a:r>
          </a:p>
          <a:p>
            <a:r>
              <a:rPr lang="en-US" dirty="0"/>
              <a:t>Rate ratio &gt;1</a:t>
            </a:r>
          </a:p>
          <a:p>
            <a:pPr lvl="1">
              <a:buFont typeface="Wingdings" panose="05000000000000000000" pitchFamily="2" charset="2"/>
              <a:buChar char="ü"/>
            </a:pPr>
            <a:r>
              <a:rPr lang="en-US" dirty="0"/>
              <a:t>Exposure is harmful, increases rate of disease</a:t>
            </a:r>
          </a:p>
        </p:txBody>
      </p:sp>
      <p:sp>
        <p:nvSpPr>
          <p:cNvPr id="2" name="object 2"/>
          <p:cNvSpPr txBox="1">
            <a:spLocks noGrp="1"/>
          </p:cNvSpPr>
          <p:nvPr>
            <p:ph type="title"/>
          </p:nvPr>
        </p:nvSpPr>
        <p:spPr/>
        <p:txBody>
          <a:bodyPr/>
          <a:lstStyle/>
          <a:p>
            <a:r>
              <a:rPr lang="en-US" dirty="0"/>
              <a:t>Rate Ratio Interpretation</a:t>
            </a:r>
          </a:p>
        </p:txBody>
      </p:sp>
    </p:spTree>
    <p:extLst>
      <p:ext uri="{BB962C8B-B14F-4D97-AF65-F5344CB8AC3E}">
        <p14:creationId xmlns:p14="http://schemas.microsoft.com/office/powerpoint/2010/main" val="286435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143002" y="1999615"/>
            <a:ext cx="6858000" cy="2764028"/>
          </a:xfrm>
        </p:spPr>
        <p:txBody>
          <a:bodyPr anchor="ctr">
            <a:normAutofit/>
          </a:bodyPr>
          <a:lstStyle/>
          <a:p>
            <a:pPr>
              <a:spcBef>
                <a:spcPts val="600"/>
              </a:spcBef>
              <a:spcAft>
                <a:spcPts val="600"/>
              </a:spcAft>
            </a:pPr>
            <a:r>
              <a:rPr lang="en-US" sz="6300" dirty="0"/>
              <a:t>Types of Cohort Studies</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5524786"/>
            <a:ext cx="356616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5708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854" y="188640"/>
            <a:ext cx="8959234" cy="1108567"/>
          </a:xfrm>
        </p:spPr>
        <p:txBody>
          <a:bodyPr/>
          <a:lstStyle/>
          <a:p>
            <a:r>
              <a:rPr lang="en-US" dirty="0"/>
              <a:t>Types of Cohort Studies</a:t>
            </a:r>
          </a:p>
        </p:txBody>
      </p:sp>
      <p:graphicFrame>
        <p:nvGraphicFramePr>
          <p:cNvPr id="7" name="Content Placeholder 4">
            <a:extLst>
              <a:ext uri="{FF2B5EF4-FFF2-40B4-BE49-F238E27FC236}">
                <a16:creationId xmlns:a16="http://schemas.microsoft.com/office/drawing/2014/main" id="{36F8C68C-693D-0857-1C73-38CCB40AE70A}"/>
              </a:ext>
            </a:extLst>
          </p:cNvPr>
          <p:cNvGraphicFramePr>
            <a:graphicFrameLocks noGrp="1"/>
          </p:cNvGraphicFramePr>
          <p:nvPr>
            <p:ph idx="4294967295"/>
            <p:extLst>
              <p:ext uri="{D42A27DB-BD31-4B8C-83A1-F6EECF244321}">
                <p14:modId xmlns:p14="http://schemas.microsoft.com/office/powerpoint/2010/main" val="841505053"/>
              </p:ext>
            </p:extLst>
          </p:nvPr>
        </p:nvGraphicFramePr>
        <p:xfrm>
          <a:off x="567996" y="1916832"/>
          <a:ext cx="8008008" cy="4611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315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
            <a:extLst>
              <a:ext uri="{FF2B5EF4-FFF2-40B4-BE49-F238E27FC236}">
                <a16:creationId xmlns:a16="http://schemas.microsoft.com/office/drawing/2014/main" id="{E44BD754-E694-CA2F-C13A-84E2AABF8450}"/>
              </a:ext>
            </a:extLst>
          </p:cNvPr>
          <p:cNvSpPr>
            <a:spLocks noGrp="1"/>
          </p:cNvSpPr>
          <p:nvPr>
            <p:ph type="title"/>
          </p:nvPr>
        </p:nvSpPr>
        <p:spPr>
          <a:xfrm>
            <a:off x="0" y="643467"/>
            <a:ext cx="9143999" cy="744836"/>
          </a:xfrm>
          <a:solidFill>
            <a:srgbClr val="002060"/>
          </a:solidFill>
        </p:spPr>
        <p:txBody>
          <a:bodyPr>
            <a:normAutofit/>
          </a:bodyPr>
          <a:lstStyle/>
          <a:p>
            <a:pPr algn="ctr"/>
            <a:r>
              <a:rPr lang="en-GB" sz="3200" b="1" dirty="0">
                <a:solidFill>
                  <a:schemeClr val="bg1"/>
                </a:solidFill>
                <a:cs typeface="Times New Roman" panose="02020603050405020304" pitchFamily="18" charset="0"/>
              </a:rPr>
              <a:t>Clinical Research Types</a:t>
            </a:r>
            <a:endParaRPr lang="en-GB" sz="3200" b="1" dirty="0">
              <a:solidFill>
                <a:schemeClr val="bg1"/>
              </a:solidFill>
            </a:endParaRPr>
          </a:p>
        </p:txBody>
      </p:sp>
      <p:pic>
        <p:nvPicPr>
          <p:cNvPr id="69" name="Picture 68" descr="A diagram of a scientific research&#10;&#10;Description automatically generated with medium confidence">
            <a:extLst>
              <a:ext uri="{FF2B5EF4-FFF2-40B4-BE49-F238E27FC236}">
                <a16:creationId xmlns:a16="http://schemas.microsoft.com/office/drawing/2014/main" id="{DF109D7B-920C-941F-F7CB-A155F153E56E}"/>
              </a:ext>
            </a:extLst>
          </p:cNvPr>
          <p:cNvPicPr>
            <a:picLocks noChangeAspect="1"/>
          </p:cNvPicPr>
          <p:nvPr/>
        </p:nvPicPr>
        <p:blipFill rotWithShape="1">
          <a:blip r:embed="rId2">
            <a:extLst>
              <a:ext uri="{28A0092B-C50C-407E-A947-70E740481C1C}">
                <a14:useLocalDpi xmlns:a14="http://schemas.microsoft.com/office/drawing/2010/main" val="0"/>
              </a:ext>
            </a:extLst>
          </a:blip>
          <a:srcRect b="6234"/>
          <a:stretch/>
        </p:blipFill>
        <p:spPr>
          <a:xfrm>
            <a:off x="-34257" y="1772816"/>
            <a:ext cx="9178256" cy="4433432"/>
          </a:xfrm>
          <a:prstGeom prst="rect">
            <a:avLst/>
          </a:prstGeom>
        </p:spPr>
      </p:pic>
      <p:sp>
        <p:nvSpPr>
          <p:cNvPr id="2" name="Oval 1">
            <a:extLst>
              <a:ext uri="{FF2B5EF4-FFF2-40B4-BE49-F238E27FC236}">
                <a16:creationId xmlns:a16="http://schemas.microsoft.com/office/drawing/2014/main" id="{99D165F3-A3B0-51AA-D8C2-DBC134C3D5B4}"/>
              </a:ext>
            </a:extLst>
          </p:cNvPr>
          <p:cNvSpPr/>
          <p:nvPr/>
        </p:nvSpPr>
        <p:spPr>
          <a:xfrm>
            <a:off x="7164288" y="5157192"/>
            <a:ext cx="1979711" cy="73183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100C065B-F0C2-5B92-06AE-40FEA8B99D98}"/>
                  </a:ext>
                </a:extLst>
              </p14:cNvPr>
              <p14:cNvContentPartPr/>
              <p14:nvPr/>
            </p14:nvContentPartPr>
            <p14:xfrm>
              <a:off x="8604448" y="4590223"/>
              <a:ext cx="341783" cy="364912"/>
            </p14:xfrm>
          </p:contentPart>
        </mc:Choice>
        <mc:Fallback xmlns="">
          <p:pic>
            <p:nvPicPr>
              <p:cNvPr id="3" name="Ink 2">
                <a:extLst>
                  <a:ext uri="{FF2B5EF4-FFF2-40B4-BE49-F238E27FC236}">
                    <a16:creationId xmlns:a16="http://schemas.microsoft.com/office/drawing/2014/main" id="{100C065B-F0C2-5B92-06AE-40FEA8B99D98}"/>
                  </a:ext>
                </a:extLst>
              </p:cNvPr>
              <p:cNvPicPr/>
              <p:nvPr/>
            </p:nvPicPr>
            <p:blipFill>
              <a:blip r:embed="rId4"/>
              <a:stretch>
                <a:fillRect/>
              </a:stretch>
            </p:blipFill>
            <p:spPr>
              <a:xfrm>
                <a:off x="8566312" y="4552114"/>
                <a:ext cx="417695" cy="44041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55453120-C776-BAC7-F80C-5DC788A83F81}"/>
                  </a:ext>
                </a:extLst>
              </p14:cNvPr>
              <p14:cNvContentPartPr/>
              <p14:nvPr/>
            </p14:nvContentPartPr>
            <p14:xfrm>
              <a:off x="8737590" y="3891177"/>
              <a:ext cx="341783" cy="364912"/>
            </p14:xfrm>
          </p:contentPart>
        </mc:Choice>
        <mc:Fallback xmlns="">
          <p:pic>
            <p:nvPicPr>
              <p:cNvPr id="4" name="Ink 3">
                <a:extLst>
                  <a:ext uri="{FF2B5EF4-FFF2-40B4-BE49-F238E27FC236}">
                    <a16:creationId xmlns:a16="http://schemas.microsoft.com/office/drawing/2014/main" id="{55453120-C776-BAC7-F80C-5DC788A83F81}"/>
                  </a:ext>
                </a:extLst>
              </p:cNvPr>
              <p:cNvPicPr/>
              <p:nvPr/>
            </p:nvPicPr>
            <p:blipFill>
              <a:blip r:embed="rId4"/>
              <a:stretch>
                <a:fillRect/>
              </a:stretch>
            </p:blipFill>
            <p:spPr>
              <a:xfrm>
                <a:off x="8699454" y="3853068"/>
                <a:ext cx="417695" cy="440411"/>
              </a:xfrm>
              <a:prstGeom prst="rect">
                <a:avLst/>
              </a:prstGeom>
            </p:spPr>
          </p:pic>
        </mc:Fallback>
      </mc:AlternateContent>
    </p:spTree>
    <p:extLst>
      <p:ext uri="{BB962C8B-B14F-4D97-AF65-F5344CB8AC3E}">
        <p14:creationId xmlns:p14="http://schemas.microsoft.com/office/powerpoint/2010/main" val="887061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nchor="t">
            <a:normAutofit/>
          </a:bodyPr>
          <a:lstStyle/>
          <a:p>
            <a:r>
              <a:rPr lang="en-US" sz="3600" dirty="0">
                <a:solidFill>
                  <a:schemeClr val="tx2"/>
                </a:solidFill>
              </a:rPr>
              <a:t>Types of Cohort Studies</a:t>
            </a:r>
            <a:br>
              <a:rPr lang="en-US" sz="3600" dirty="0">
                <a:solidFill>
                  <a:schemeClr val="tx2"/>
                </a:solidFill>
              </a:rPr>
            </a:br>
            <a:br>
              <a:rPr lang="en-US" sz="3600" dirty="0">
                <a:solidFill>
                  <a:schemeClr val="tx2"/>
                </a:solidFill>
              </a:rPr>
            </a:br>
            <a:br>
              <a:rPr lang="en-US" sz="3600" dirty="0">
                <a:solidFill>
                  <a:schemeClr val="tx2"/>
                </a:solidFill>
              </a:rPr>
            </a:br>
            <a:r>
              <a:rPr lang="en-US" sz="3600" dirty="0">
                <a:solidFill>
                  <a:srgbClr val="FF0000"/>
                </a:solidFill>
              </a:rPr>
              <a:t>Closed vs. Open Cohort</a:t>
            </a:r>
          </a:p>
        </p:txBody>
      </p:sp>
    </p:spTree>
    <p:extLst>
      <p:ext uri="{BB962C8B-B14F-4D97-AF65-F5344CB8AC3E}">
        <p14:creationId xmlns:p14="http://schemas.microsoft.com/office/powerpoint/2010/main" val="755333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20000"/>
          </a:bodyPr>
          <a:lstStyle/>
          <a:p>
            <a:r>
              <a:rPr lang="en-US" dirty="0"/>
              <a:t>Defined by an irrevocable event (define start point and end point)</a:t>
            </a:r>
          </a:p>
          <a:p>
            <a:pPr lvl="1">
              <a:buFont typeface="Wingdings" panose="05000000000000000000" pitchFamily="2" charset="2"/>
              <a:buChar char="ü"/>
            </a:pPr>
            <a:r>
              <a:rPr lang="en-US" dirty="0"/>
              <a:t>Fall 2020 epi class</a:t>
            </a:r>
          </a:p>
          <a:p>
            <a:pPr lvl="1">
              <a:buFont typeface="Wingdings" panose="05000000000000000000" pitchFamily="2" charset="2"/>
              <a:buChar char="ü"/>
            </a:pPr>
            <a:r>
              <a:rPr lang="en-US" dirty="0"/>
              <a:t>Birth in the year 2000</a:t>
            </a:r>
          </a:p>
          <a:p>
            <a:r>
              <a:rPr lang="en-US" dirty="0"/>
              <a:t>Exposure doesn’t change over time</a:t>
            </a:r>
          </a:p>
          <a:p>
            <a:r>
              <a:rPr lang="en-US" dirty="0"/>
              <a:t>No losses to follow-up</a:t>
            </a:r>
          </a:p>
          <a:p>
            <a:r>
              <a:rPr lang="en-US" dirty="0"/>
              <a:t>Incidence measure:</a:t>
            </a:r>
          </a:p>
          <a:p>
            <a:pPr lvl="1">
              <a:buFont typeface="Wingdings" panose="05000000000000000000" pitchFamily="2" charset="2"/>
              <a:buChar char="ü"/>
            </a:pPr>
            <a:r>
              <a:rPr lang="en-US" dirty="0"/>
              <a:t>Cumulative Incidence or Incidence Rate depending on the  circumstances</a:t>
            </a:r>
          </a:p>
          <a:p>
            <a:endParaRPr lang="en-US" dirty="0"/>
          </a:p>
        </p:txBody>
      </p:sp>
      <p:sp>
        <p:nvSpPr>
          <p:cNvPr id="2" name="object 2"/>
          <p:cNvSpPr txBox="1">
            <a:spLocks noGrp="1"/>
          </p:cNvSpPr>
          <p:nvPr>
            <p:ph type="title"/>
          </p:nvPr>
        </p:nvSpPr>
        <p:spPr/>
        <p:txBody>
          <a:bodyPr/>
          <a:lstStyle/>
          <a:p>
            <a:r>
              <a:rPr lang="en-US" dirty="0"/>
              <a:t>Closed Cohort</a:t>
            </a:r>
          </a:p>
        </p:txBody>
      </p:sp>
    </p:spTree>
    <p:extLst>
      <p:ext uri="{BB962C8B-B14F-4D97-AF65-F5344CB8AC3E}">
        <p14:creationId xmlns:p14="http://schemas.microsoft.com/office/powerpoint/2010/main" val="387678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5536" y="196755"/>
            <a:ext cx="8959234" cy="1108567"/>
          </a:xfrm>
        </p:spPr>
        <p:txBody>
          <a:bodyPr/>
          <a:lstStyle/>
          <a:p>
            <a:r>
              <a:rPr lang="en-US" dirty="0"/>
              <a:t>Closed Cohort Studies</a:t>
            </a:r>
          </a:p>
        </p:txBody>
      </p:sp>
      <p:sp>
        <p:nvSpPr>
          <p:cNvPr id="3" name="object 3"/>
          <p:cNvSpPr/>
          <p:nvPr/>
        </p:nvSpPr>
        <p:spPr>
          <a:xfrm>
            <a:off x="609600" y="2300188"/>
            <a:ext cx="6708775" cy="158750"/>
          </a:xfrm>
          <a:custGeom>
            <a:avLst/>
            <a:gdLst/>
            <a:ahLst/>
            <a:cxnLst/>
            <a:rect l="l" t="t" r="r" b="b"/>
            <a:pathLst>
              <a:path w="6708775" h="158750">
                <a:moveTo>
                  <a:pt x="6629400" y="0"/>
                </a:moveTo>
                <a:lnTo>
                  <a:pt x="6598513" y="6240"/>
                </a:lnTo>
                <a:lnTo>
                  <a:pt x="6573281" y="23256"/>
                </a:lnTo>
                <a:lnTo>
                  <a:pt x="6556265" y="48488"/>
                </a:lnTo>
                <a:lnTo>
                  <a:pt x="6550025" y="79375"/>
                </a:lnTo>
                <a:lnTo>
                  <a:pt x="6556265" y="110261"/>
                </a:lnTo>
                <a:lnTo>
                  <a:pt x="6573281" y="135493"/>
                </a:lnTo>
                <a:lnTo>
                  <a:pt x="6598513" y="152509"/>
                </a:lnTo>
                <a:lnTo>
                  <a:pt x="6629400" y="158750"/>
                </a:lnTo>
                <a:lnTo>
                  <a:pt x="6660286" y="152509"/>
                </a:lnTo>
                <a:lnTo>
                  <a:pt x="6685518" y="135493"/>
                </a:lnTo>
                <a:lnTo>
                  <a:pt x="6702534" y="110261"/>
                </a:lnTo>
                <a:lnTo>
                  <a:pt x="6705567" y="95250"/>
                </a:lnTo>
                <a:lnTo>
                  <a:pt x="6629400" y="95250"/>
                </a:lnTo>
                <a:lnTo>
                  <a:pt x="6629400" y="63500"/>
                </a:lnTo>
                <a:lnTo>
                  <a:pt x="6705567" y="63500"/>
                </a:lnTo>
                <a:lnTo>
                  <a:pt x="6702534" y="48488"/>
                </a:lnTo>
                <a:lnTo>
                  <a:pt x="6685518" y="23256"/>
                </a:lnTo>
                <a:lnTo>
                  <a:pt x="6660286" y="6240"/>
                </a:lnTo>
                <a:lnTo>
                  <a:pt x="6629400" y="0"/>
                </a:lnTo>
                <a:close/>
              </a:path>
              <a:path w="6708775" h="158750">
                <a:moveTo>
                  <a:pt x="6553232" y="63500"/>
                </a:moveTo>
                <a:lnTo>
                  <a:pt x="0" y="63500"/>
                </a:lnTo>
                <a:lnTo>
                  <a:pt x="0" y="95250"/>
                </a:lnTo>
                <a:lnTo>
                  <a:pt x="6553232" y="95250"/>
                </a:lnTo>
                <a:lnTo>
                  <a:pt x="6550025" y="79375"/>
                </a:lnTo>
                <a:lnTo>
                  <a:pt x="6553232" y="63500"/>
                </a:lnTo>
                <a:close/>
              </a:path>
              <a:path w="6708775" h="158750">
                <a:moveTo>
                  <a:pt x="6705567" y="63500"/>
                </a:moveTo>
                <a:lnTo>
                  <a:pt x="6629400" y="63500"/>
                </a:lnTo>
                <a:lnTo>
                  <a:pt x="6629400" y="95250"/>
                </a:lnTo>
                <a:lnTo>
                  <a:pt x="6705567" y="95250"/>
                </a:lnTo>
                <a:lnTo>
                  <a:pt x="6708775" y="79375"/>
                </a:lnTo>
                <a:lnTo>
                  <a:pt x="6705567" y="63500"/>
                </a:lnTo>
                <a:close/>
              </a:path>
            </a:pathLst>
          </a:custGeom>
          <a:solidFill>
            <a:srgbClr val="000000"/>
          </a:solidFill>
        </p:spPr>
        <p:txBody>
          <a:bodyPr wrap="square" lIns="0" tIns="0" rIns="0" bIns="0" rtlCol="0"/>
          <a:lstStyle/>
          <a:p>
            <a:endParaRPr/>
          </a:p>
        </p:txBody>
      </p:sp>
      <p:sp>
        <p:nvSpPr>
          <p:cNvPr id="4" name="object 4"/>
          <p:cNvSpPr/>
          <p:nvPr/>
        </p:nvSpPr>
        <p:spPr>
          <a:xfrm>
            <a:off x="609600" y="2604988"/>
            <a:ext cx="7391400" cy="158750"/>
          </a:xfrm>
          <a:custGeom>
            <a:avLst/>
            <a:gdLst/>
            <a:ahLst/>
            <a:cxnLst/>
            <a:rect l="l" t="t" r="r" b="b"/>
            <a:pathLst>
              <a:path w="7391400" h="158750">
                <a:moveTo>
                  <a:pt x="7232650" y="0"/>
                </a:moveTo>
                <a:lnTo>
                  <a:pt x="7232650" y="158750"/>
                </a:lnTo>
                <a:lnTo>
                  <a:pt x="7359650" y="95250"/>
                </a:lnTo>
                <a:lnTo>
                  <a:pt x="7248525" y="95250"/>
                </a:lnTo>
                <a:lnTo>
                  <a:pt x="7248525" y="63500"/>
                </a:lnTo>
                <a:lnTo>
                  <a:pt x="7359650" y="63500"/>
                </a:lnTo>
                <a:lnTo>
                  <a:pt x="7232650" y="0"/>
                </a:lnTo>
                <a:close/>
              </a:path>
              <a:path w="7391400" h="158750">
                <a:moveTo>
                  <a:pt x="7232650" y="63500"/>
                </a:moveTo>
                <a:lnTo>
                  <a:pt x="0" y="63500"/>
                </a:lnTo>
                <a:lnTo>
                  <a:pt x="0" y="95250"/>
                </a:lnTo>
                <a:lnTo>
                  <a:pt x="7232650" y="95250"/>
                </a:lnTo>
                <a:lnTo>
                  <a:pt x="7232650" y="63500"/>
                </a:lnTo>
                <a:close/>
              </a:path>
              <a:path w="7391400" h="158750">
                <a:moveTo>
                  <a:pt x="7359650" y="63500"/>
                </a:moveTo>
                <a:lnTo>
                  <a:pt x="7248525" y="63500"/>
                </a:lnTo>
                <a:lnTo>
                  <a:pt x="7248525" y="95250"/>
                </a:lnTo>
                <a:lnTo>
                  <a:pt x="7359650" y="95250"/>
                </a:lnTo>
                <a:lnTo>
                  <a:pt x="7391400" y="79375"/>
                </a:lnTo>
                <a:lnTo>
                  <a:pt x="7359650" y="63500"/>
                </a:lnTo>
                <a:close/>
              </a:path>
            </a:pathLst>
          </a:custGeom>
          <a:solidFill>
            <a:srgbClr val="000000"/>
          </a:solidFill>
        </p:spPr>
        <p:txBody>
          <a:bodyPr wrap="square" lIns="0" tIns="0" rIns="0" bIns="0" rtlCol="0"/>
          <a:lstStyle/>
          <a:p>
            <a:endParaRPr/>
          </a:p>
        </p:txBody>
      </p:sp>
      <p:sp>
        <p:nvSpPr>
          <p:cNvPr id="5" name="object 5"/>
          <p:cNvSpPr/>
          <p:nvPr/>
        </p:nvSpPr>
        <p:spPr>
          <a:xfrm>
            <a:off x="609600" y="2900263"/>
            <a:ext cx="1908175" cy="158750"/>
          </a:xfrm>
          <a:custGeom>
            <a:avLst/>
            <a:gdLst/>
            <a:ahLst/>
            <a:cxnLst/>
            <a:rect l="l" t="t" r="r" b="b"/>
            <a:pathLst>
              <a:path w="1908175" h="158750">
                <a:moveTo>
                  <a:pt x="1828800" y="0"/>
                </a:moveTo>
                <a:lnTo>
                  <a:pt x="1797913" y="6240"/>
                </a:lnTo>
                <a:lnTo>
                  <a:pt x="1772681" y="23256"/>
                </a:lnTo>
                <a:lnTo>
                  <a:pt x="1755665" y="48488"/>
                </a:lnTo>
                <a:lnTo>
                  <a:pt x="1749425" y="79375"/>
                </a:lnTo>
                <a:lnTo>
                  <a:pt x="1755665" y="110261"/>
                </a:lnTo>
                <a:lnTo>
                  <a:pt x="1772681" y="135493"/>
                </a:lnTo>
                <a:lnTo>
                  <a:pt x="1797913" y="152509"/>
                </a:lnTo>
                <a:lnTo>
                  <a:pt x="1828800" y="158750"/>
                </a:lnTo>
                <a:lnTo>
                  <a:pt x="1859686" y="152509"/>
                </a:lnTo>
                <a:lnTo>
                  <a:pt x="1884918" y="135493"/>
                </a:lnTo>
                <a:lnTo>
                  <a:pt x="1901934" y="110261"/>
                </a:lnTo>
                <a:lnTo>
                  <a:pt x="1904967" y="95250"/>
                </a:lnTo>
                <a:lnTo>
                  <a:pt x="1828800" y="95250"/>
                </a:lnTo>
                <a:lnTo>
                  <a:pt x="1828800" y="63500"/>
                </a:lnTo>
                <a:lnTo>
                  <a:pt x="1904967" y="63500"/>
                </a:lnTo>
                <a:lnTo>
                  <a:pt x="1901934" y="48488"/>
                </a:lnTo>
                <a:lnTo>
                  <a:pt x="1884918" y="23256"/>
                </a:lnTo>
                <a:lnTo>
                  <a:pt x="1859686" y="6240"/>
                </a:lnTo>
                <a:lnTo>
                  <a:pt x="1828800" y="0"/>
                </a:lnTo>
                <a:close/>
              </a:path>
              <a:path w="1908175" h="158750">
                <a:moveTo>
                  <a:pt x="1752632" y="63500"/>
                </a:moveTo>
                <a:lnTo>
                  <a:pt x="0" y="63500"/>
                </a:lnTo>
                <a:lnTo>
                  <a:pt x="0" y="95250"/>
                </a:lnTo>
                <a:lnTo>
                  <a:pt x="1752632" y="95250"/>
                </a:lnTo>
                <a:lnTo>
                  <a:pt x="1749425" y="79375"/>
                </a:lnTo>
                <a:lnTo>
                  <a:pt x="1752632" y="63500"/>
                </a:lnTo>
                <a:close/>
              </a:path>
              <a:path w="1908175" h="158750">
                <a:moveTo>
                  <a:pt x="1904967" y="63500"/>
                </a:moveTo>
                <a:lnTo>
                  <a:pt x="1828800" y="63500"/>
                </a:lnTo>
                <a:lnTo>
                  <a:pt x="1828800" y="95250"/>
                </a:lnTo>
                <a:lnTo>
                  <a:pt x="1904967" y="95250"/>
                </a:lnTo>
                <a:lnTo>
                  <a:pt x="1908175" y="79375"/>
                </a:lnTo>
                <a:lnTo>
                  <a:pt x="1904967" y="63500"/>
                </a:lnTo>
                <a:close/>
              </a:path>
            </a:pathLst>
          </a:custGeom>
          <a:solidFill>
            <a:srgbClr val="000000"/>
          </a:solidFill>
        </p:spPr>
        <p:txBody>
          <a:bodyPr wrap="square" lIns="0" tIns="0" rIns="0" bIns="0" rtlCol="0"/>
          <a:lstStyle/>
          <a:p>
            <a:endParaRPr/>
          </a:p>
        </p:txBody>
      </p:sp>
      <p:sp>
        <p:nvSpPr>
          <p:cNvPr id="6" name="object 6"/>
          <p:cNvSpPr/>
          <p:nvPr/>
        </p:nvSpPr>
        <p:spPr>
          <a:xfrm>
            <a:off x="609600" y="3171661"/>
            <a:ext cx="5718175" cy="158750"/>
          </a:xfrm>
          <a:custGeom>
            <a:avLst/>
            <a:gdLst/>
            <a:ahLst/>
            <a:cxnLst/>
            <a:rect l="l" t="t" r="r" b="b"/>
            <a:pathLst>
              <a:path w="5718175" h="158750">
                <a:moveTo>
                  <a:pt x="5638800" y="0"/>
                </a:moveTo>
                <a:lnTo>
                  <a:pt x="5607913" y="6240"/>
                </a:lnTo>
                <a:lnTo>
                  <a:pt x="5582681" y="23256"/>
                </a:lnTo>
                <a:lnTo>
                  <a:pt x="5565665" y="48488"/>
                </a:lnTo>
                <a:lnTo>
                  <a:pt x="5559425" y="79375"/>
                </a:lnTo>
                <a:lnTo>
                  <a:pt x="5565665" y="110315"/>
                </a:lnTo>
                <a:lnTo>
                  <a:pt x="5582681" y="135540"/>
                </a:lnTo>
                <a:lnTo>
                  <a:pt x="5607913" y="152526"/>
                </a:lnTo>
                <a:lnTo>
                  <a:pt x="5638800" y="158750"/>
                </a:lnTo>
                <a:lnTo>
                  <a:pt x="5669686" y="152526"/>
                </a:lnTo>
                <a:lnTo>
                  <a:pt x="5694918" y="135540"/>
                </a:lnTo>
                <a:lnTo>
                  <a:pt x="5711934" y="110315"/>
                </a:lnTo>
                <a:lnTo>
                  <a:pt x="5714972" y="95250"/>
                </a:lnTo>
                <a:lnTo>
                  <a:pt x="5638800" y="95250"/>
                </a:lnTo>
                <a:lnTo>
                  <a:pt x="5638800" y="63500"/>
                </a:lnTo>
                <a:lnTo>
                  <a:pt x="5714967" y="63500"/>
                </a:lnTo>
                <a:lnTo>
                  <a:pt x="5711934" y="48488"/>
                </a:lnTo>
                <a:lnTo>
                  <a:pt x="5694918" y="23256"/>
                </a:lnTo>
                <a:lnTo>
                  <a:pt x="5669686" y="6240"/>
                </a:lnTo>
                <a:lnTo>
                  <a:pt x="5638800" y="0"/>
                </a:lnTo>
                <a:close/>
              </a:path>
              <a:path w="5718175" h="158750">
                <a:moveTo>
                  <a:pt x="5562632" y="63500"/>
                </a:moveTo>
                <a:lnTo>
                  <a:pt x="0" y="63500"/>
                </a:lnTo>
                <a:lnTo>
                  <a:pt x="0" y="95250"/>
                </a:lnTo>
                <a:lnTo>
                  <a:pt x="5562627" y="95250"/>
                </a:lnTo>
                <a:lnTo>
                  <a:pt x="5559425" y="79375"/>
                </a:lnTo>
                <a:lnTo>
                  <a:pt x="5562632" y="63500"/>
                </a:lnTo>
                <a:close/>
              </a:path>
              <a:path w="5718175" h="158750">
                <a:moveTo>
                  <a:pt x="5714967" y="63500"/>
                </a:moveTo>
                <a:lnTo>
                  <a:pt x="5638800" y="63500"/>
                </a:lnTo>
                <a:lnTo>
                  <a:pt x="5638800" y="95250"/>
                </a:lnTo>
                <a:lnTo>
                  <a:pt x="5714972" y="95250"/>
                </a:lnTo>
                <a:lnTo>
                  <a:pt x="5718175" y="79375"/>
                </a:lnTo>
                <a:lnTo>
                  <a:pt x="5714967" y="63500"/>
                </a:lnTo>
                <a:close/>
              </a:path>
            </a:pathLst>
          </a:custGeom>
          <a:solidFill>
            <a:srgbClr val="FF0000"/>
          </a:solidFill>
        </p:spPr>
        <p:txBody>
          <a:bodyPr wrap="square" lIns="0" tIns="0" rIns="0" bIns="0" rtlCol="0"/>
          <a:lstStyle/>
          <a:p>
            <a:endParaRPr/>
          </a:p>
        </p:txBody>
      </p:sp>
      <p:sp>
        <p:nvSpPr>
          <p:cNvPr id="7" name="object 7"/>
          <p:cNvSpPr/>
          <p:nvPr/>
        </p:nvSpPr>
        <p:spPr>
          <a:xfrm>
            <a:off x="609600" y="3395563"/>
            <a:ext cx="6327775" cy="158750"/>
          </a:xfrm>
          <a:custGeom>
            <a:avLst/>
            <a:gdLst/>
            <a:ahLst/>
            <a:cxnLst/>
            <a:rect l="l" t="t" r="r" b="b"/>
            <a:pathLst>
              <a:path w="6327775" h="158750">
                <a:moveTo>
                  <a:pt x="6248400" y="0"/>
                </a:moveTo>
                <a:lnTo>
                  <a:pt x="6217513" y="6240"/>
                </a:lnTo>
                <a:lnTo>
                  <a:pt x="6192281" y="23256"/>
                </a:lnTo>
                <a:lnTo>
                  <a:pt x="6175265" y="48488"/>
                </a:lnTo>
                <a:lnTo>
                  <a:pt x="6169025" y="79375"/>
                </a:lnTo>
                <a:lnTo>
                  <a:pt x="6175265" y="110261"/>
                </a:lnTo>
                <a:lnTo>
                  <a:pt x="6192281" y="135493"/>
                </a:lnTo>
                <a:lnTo>
                  <a:pt x="6217513" y="152509"/>
                </a:lnTo>
                <a:lnTo>
                  <a:pt x="6248400" y="158750"/>
                </a:lnTo>
                <a:lnTo>
                  <a:pt x="6279286" y="152509"/>
                </a:lnTo>
                <a:lnTo>
                  <a:pt x="6304518" y="135493"/>
                </a:lnTo>
                <a:lnTo>
                  <a:pt x="6321534" y="110261"/>
                </a:lnTo>
                <a:lnTo>
                  <a:pt x="6324567" y="95250"/>
                </a:lnTo>
                <a:lnTo>
                  <a:pt x="6248400" y="95250"/>
                </a:lnTo>
                <a:lnTo>
                  <a:pt x="6248400" y="63500"/>
                </a:lnTo>
                <a:lnTo>
                  <a:pt x="6324567" y="63500"/>
                </a:lnTo>
                <a:lnTo>
                  <a:pt x="6321534" y="48488"/>
                </a:lnTo>
                <a:lnTo>
                  <a:pt x="6304518" y="23256"/>
                </a:lnTo>
                <a:lnTo>
                  <a:pt x="6279286" y="6240"/>
                </a:lnTo>
                <a:lnTo>
                  <a:pt x="6248400" y="0"/>
                </a:lnTo>
                <a:close/>
              </a:path>
              <a:path w="6327775" h="158750">
                <a:moveTo>
                  <a:pt x="6172232" y="63500"/>
                </a:moveTo>
                <a:lnTo>
                  <a:pt x="0" y="63500"/>
                </a:lnTo>
                <a:lnTo>
                  <a:pt x="0" y="95250"/>
                </a:lnTo>
                <a:lnTo>
                  <a:pt x="6172232" y="95250"/>
                </a:lnTo>
                <a:lnTo>
                  <a:pt x="6169025" y="79375"/>
                </a:lnTo>
                <a:lnTo>
                  <a:pt x="6172232" y="63500"/>
                </a:lnTo>
                <a:close/>
              </a:path>
              <a:path w="6327775" h="158750">
                <a:moveTo>
                  <a:pt x="6324567" y="63500"/>
                </a:moveTo>
                <a:lnTo>
                  <a:pt x="6248400" y="63500"/>
                </a:lnTo>
                <a:lnTo>
                  <a:pt x="6248400" y="95250"/>
                </a:lnTo>
                <a:lnTo>
                  <a:pt x="6324567" y="95250"/>
                </a:lnTo>
                <a:lnTo>
                  <a:pt x="6327775" y="79375"/>
                </a:lnTo>
                <a:lnTo>
                  <a:pt x="6324567" y="63500"/>
                </a:lnTo>
                <a:close/>
              </a:path>
            </a:pathLst>
          </a:custGeom>
          <a:solidFill>
            <a:srgbClr val="000000"/>
          </a:solidFill>
        </p:spPr>
        <p:txBody>
          <a:bodyPr wrap="square" lIns="0" tIns="0" rIns="0" bIns="0" rtlCol="0"/>
          <a:lstStyle/>
          <a:p>
            <a:endParaRPr/>
          </a:p>
        </p:txBody>
      </p:sp>
      <p:sp>
        <p:nvSpPr>
          <p:cNvPr id="8" name="object 8"/>
          <p:cNvSpPr/>
          <p:nvPr/>
        </p:nvSpPr>
        <p:spPr>
          <a:xfrm>
            <a:off x="609600" y="2071588"/>
            <a:ext cx="7467600" cy="158750"/>
          </a:xfrm>
          <a:custGeom>
            <a:avLst/>
            <a:gdLst/>
            <a:ahLst/>
            <a:cxnLst/>
            <a:rect l="l" t="t" r="r" b="b"/>
            <a:pathLst>
              <a:path w="7467600" h="158750">
                <a:moveTo>
                  <a:pt x="7308850" y="0"/>
                </a:moveTo>
                <a:lnTo>
                  <a:pt x="7308850" y="158750"/>
                </a:lnTo>
                <a:lnTo>
                  <a:pt x="7435850" y="95250"/>
                </a:lnTo>
                <a:lnTo>
                  <a:pt x="7324725" y="95250"/>
                </a:lnTo>
                <a:lnTo>
                  <a:pt x="7324725" y="63500"/>
                </a:lnTo>
                <a:lnTo>
                  <a:pt x="7435850" y="63500"/>
                </a:lnTo>
                <a:lnTo>
                  <a:pt x="7308850" y="0"/>
                </a:lnTo>
                <a:close/>
              </a:path>
              <a:path w="7467600" h="158750">
                <a:moveTo>
                  <a:pt x="7308850" y="63500"/>
                </a:moveTo>
                <a:lnTo>
                  <a:pt x="0" y="63500"/>
                </a:lnTo>
                <a:lnTo>
                  <a:pt x="0" y="95250"/>
                </a:lnTo>
                <a:lnTo>
                  <a:pt x="7308850" y="95250"/>
                </a:lnTo>
                <a:lnTo>
                  <a:pt x="7308850" y="63500"/>
                </a:lnTo>
                <a:close/>
              </a:path>
              <a:path w="7467600" h="158750">
                <a:moveTo>
                  <a:pt x="7435850" y="63500"/>
                </a:moveTo>
                <a:lnTo>
                  <a:pt x="7324725" y="63500"/>
                </a:lnTo>
                <a:lnTo>
                  <a:pt x="7324725" y="95250"/>
                </a:lnTo>
                <a:lnTo>
                  <a:pt x="7435850" y="95250"/>
                </a:lnTo>
                <a:lnTo>
                  <a:pt x="7467600" y="79375"/>
                </a:lnTo>
                <a:lnTo>
                  <a:pt x="7435850" y="63500"/>
                </a:lnTo>
                <a:close/>
              </a:path>
            </a:pathLst>
          </a:custGeom>
          <a:solidFill>
            <a:srgbClr val="FF0000"/>
          </a:solidFill>
        </p:spPr>
        <p:txBody>
          <a:bodyPr wrap="square" lIns="0" tIns="0" rIns="0" bIns="0" rtlCol="0"/>
          <a:lstStyle/>
          <a:p>
            <a:endParaRPr/>
          </a:p>
        </p:txBody>
      </p:sp>
      <p:sp>
        <p:nvSpPr>
          <p:cNvPr id="9" name="object 9"/>
          <p:cNvSpPr/>
          <p:nvPr/>
        </p:nvSpPr>
        <p:spPr>
          <a:xfrm>
            <a:off x="609600" y="3628861"/>
            <a:ext cx="7391400" cy="158750"/>
          </a:xfrm>
          <a:custGeom>
            <a:avLst/>
            <a:gdLst/>
            <a:ahLst/>
            <a:cxnLst/>
            <a:rect l="l" t="t" r="r" b="b"/>
            <a:pathLst>
              <a:path w="7391400" h="158750">
                <a:moveTo>
                  <a:pt x="7232650" y="0"/>
                </a:moveTo>
                <a:lnTo>
                  <a:pt x="7232650" y="158750"/>
                </a:lnTo>
                <a:lnTo>
                  <a:pt x="7359650" y="95250"/>
                </a:lnTo>
                <a:lnTo>
                  <a:pt x="7248525" y="95250"/>
                </a:lnTo>
                <a:lnTo>
                  <a:pt x="7248525" y="63500"/>
                </a:lnTo>
                <a:lnTo>
                  <a:pt x="7359650" y="63500"/>
                </a:lnTo>
                <a:lnTo>
                  <a:pt x="7232650" y="0"/>
                </a:lnTo>
                <a:close/>
              </a:path>
              <a:path w="7391400" h="158750">
                <a:moveTo>
                  <a:pt x="7232650" y="63500"/>
                </a:moveTo>
                <a:lnTo>
                  <a:pt x="0" y="63500"/>
                </a:lnTo>
                <a:lnTo>
                  <a:pt x="0" y="95250"/>
                </a:lnTo>
                <a:lnTo>
                  <a:pt x="7232650" y="95250"/>
                </a:lnTo>
                <a:lnTo>
                  <a:pt x="7232650" y="63500"/>
                </a:lnTo>
                <a:close/>
              </a:path>
              <a:path w="7391400" h="158750">
                <a:moveTo>
                  <a:pt x="7359650" y="63500"/>
                </a:moveTo>
                <a:lnTo>
                  <a:pt x="7248525" y="63500"/>
                </a:lnTo>
                <a:lnTo>
                  <a:pt x="7248525" y="95250"/>
                </a:lnTo>
                <a:lnTo>
                  <a:pt x="7359650" y="95250"/>
                </a:lnTo>
                <a:lnTo>
                  <a:pt x="7391400" y="79375"/>
                </a:lnTo>
                <a:lnTo>
                  <a:pt x="7359650" y="63500"/>
                </a:lnTo>
                <a:close/>
              </a:path>
            </a:pathLst>
          </a:custGeom>
          <a:solidFill>
            <a:srgbClr val="FF0000"/>
          </a:solidFill>
        </p:spPr>
        <p:txBody>
          <a:bodyPr wrap="square" lIns="0" tIns="0" rIns="0" bIns="0" rtlCol="0"/>
          <a:lstStyle/>
          <a:p>
            <a:endParaRPr/>
          </a:p>
        </p:txBody>
      </p:sp>
      <p:sp>
        <p:nvSpPr>
          <p:cNvPr id="10" name="object 10"/>
          <p:cNvSpPr/>
          <p:nvPr/>
        </p:nvSpPr>
        <p:spPr>
          <a:xfrm>
            <a:off x="609600" y="1842988"/>
            <a:ext cx="1908175" cy="158750"/>
          </a:xfrm>
          <a:custGeom>
            <a:avLst/>
            <a:gdLst/>
            <a:ahLst/>
            <a:cxnLst/>
            <a:rect l="l" t="t" r="r" b="b"/>
            <a:pathLst>
              <a:path w="1908175" h="158750">
                <a:moveTo>
                  <a:pt x="1828800" y="0"/>
                </a:moveTo>
                <a:lnTo>
                  <a:pt x="1797913" y="6240"/>
                </a:lnTo>
                <a:lnTo>
                  <a:pt x="1772681" y="23256"/>
                </a:lnTo>
                <a:lnTo>
                  <a:pt x="1755665" y="48488"/>
                </a:lnTo>
                <a:lnTo>
                  <a:pt x="1749425" y="79375"/>
                </a:lnTo>
                <a:lnTo>
                  <a:pt x="1755665" y="110261"/>
                </a:lnTo>
                <a:lnTo>
                  <a:pt x="1772681" y="135493"/>
                </a:lnTo>
                <a:lnTo>
                  <a:pt x="1797913" y="152509"/>
                </a:lnTo>
                <a:lnTo>
                  <a:pt x="1828800" y="158750"/>
                </a:lnTo>
                <a:lnTo>
                  <a:pt x="1859686" y="152509"/>
                </a:lnTo>
                <a:lnTo>
                  <a:pt x="1884918" y="135493"/>
                </a:lnTo>
                <a:lnTo>
                  <a:pt x="1901934" y="110261"/>
                </a:lnTo>
                <a:lnTo>
                  <a:pt x="1904967" y="95250"/>
                </a:lnTo>
                <a:lnTo>
                  <a:pt x="1828800" y="95250"/>
                </a:lnTo>
                <a:lnTo>
                  <a:pt x="1828800" y="63500"/>
                </a:lnTo>
                <a:lnTo>
                  <a:pt x="1904967" y="63500"/>
                </a:lnTo>
                <a:lnTo>
                  <a:pt x="1901934" y="48488"/>
                </a:lnTo>
                <a:lnTo>
                  <a:pt x="1884918" y="23256"/>
                </a:lnTo>
                <a:lnTo>
                  <a:pt x="1859686" y="6240"/>
                </a:lnTo>
                <a:lnTo>
                  <a:pt x="1828800" y="0"/>
                </a:lnTo>
                <a:close/>
              </a:path>
              <a:path w="1908175" h="158750">
                <a:moveTo>
                  <a:pt x="1752632" y="63500"/>
                </a:moveTo>
                <a:lnTo>
                  <a:pt x="0" y="63500"/>
                </a:lnTo>
                <a:lnTo>
                  <a:pt x="0" y="95250"/>
                </a:lnTo>
                <a:lnTo>
                  <a:pt x="1752632" y="95250"/>
                </a:lnTo>
                <a:lnTo>
                  <a:pt x="1749425" y="79375"/>
                </a:lnTo>
                <a:lnTo>
                  <a:pt x="1752632" y="63500"/>
                </a:lnTo>
                <a:close/>
              </a:path>
              <a:path w="1908175" h="158750">
                <a:moveTo>
                  <a:pt x="1904967" y="63500"/>
                </a:moveTo>
                <a:lnTo>
                  <a:pt x="1828800" y="63500"/>
                </a:lnTo>
                <a:lnTo>
                  <a:pt x="1828800" y="95250"/>
                </a:lnTo>
                <a:lnTo>
                  <a:pt x="1904967" y="95250"/>
                </a:lnTo>
                <a:lnTo>
                  <a:pt x="1908175" y="79375"/>
                </a:lnTo>
                <a:lnTo>
                  <a:pt x="1904967" y="63500"/>
                </a:lnTo>
                <a:close/>
              </a:path>
            </a:pathLst>
          </a:custGeom>
          <a:solidFill>
            <a:srgbClr val="FF0000"/>
          </a:solidFill>
        </p:spPr>
        <p:txBody>
          <a:bodyPr wrap="square" lIns="0" tIns="0" rIns="0" bIns="0" rtlCol="0"/>
          <a:lstStyle/>
          <a:p>
            <a:endParaRPr/>
          </a:p>
        </p:txBody>
      </p:sp>
      <p:sp>
        <p:nvSpPr>
          <p:cNvPr id="11" name="object 11"/>
          <p:cNvSpPr/>
          <p:nvPr/>
        </p:nvSpPr>
        <p:spPr>
          <a:xfrm>
            <a:off x="609600" y="3852763"/>
            <a:ext cx="7391400" cy="158750"/>
          </a:xfrm>
          <a:custGeom>
            <a:avLst/>
            <a:gdLst/>
            <a:ahLst/>
            <a:cxnLst/>
            <a:rect l="l" t="t" r="r" b="b"/>
            <a:pathLst>
              <a:path w="7391400" h="158750">
                <a:moveTo>
                  <a:pt x="7232650" y="0"/>
                </a:moveTo>
                <a:lnTo>
                  <a:pt x="7232650" y="158750"/>
                </a:lnTo>
                <a:lnTo>
                  <a:pt x="7359650" y="95250"/>
                </a:lnTo>
                <a:lnTo>
                  <a:pt x="7248525" y="95250"/>
                </a:lnTo>
                <a:lnTo>
                  <a:pt x="7248525" y="63500"/>
                </a:lnTo>
                <a:lnTo>
                  <a:pt x="7359650" y="63500"/>
                </a:lnTo>
                <a:lnTo>
                  <a:pt x="7232650" y="0"/>
                </a:lnTo>
                <a:close/>
              </a:path>
              <a:path w="7391400" h="158750">
                <a:moveTo>
                  <a:pt x="7232650" y="63500"/>
                </a:moveTo>
                <a:lnTo>
                  <a:pt x="0" y="63500"/>
                </a:lnTo>
                <a:lnTo>
                  <a:pt x="0" y="95250"/>
                </a:lnTo>
                <a:lnTo>
                  <a:pt x="7232650" y="95250"/>
                </a:lnTo>
                <a:lnTo>
                  <a:pt x="7232650" y="63500"/>
                </a:lnTo>
                <a:close/>
              </a:path>
              <a:path w="7391400" h="158750">
                <a:moveTo>
                  <a:pt x="7359650" y="63500"/>
                </a:moveTo>
                <a:lnTo>
                  <a:pt x="7248525" y="63500"/>
                </a:lnTo>
                <a:lnTo>
                  <a:pt x="7248525" y="95250"/>
                </a:lnTo>
                <a:lnTo>
                  <a:pt x="7359650" y="95250"/>
                </a:lnTo>
                <a:lnTo>
                  <a:pt x="7391400" y="79375"/>
                </a:lnTo>
                <a:lnTo>
                  <a:pt x="7359650" y="63500"/>
                </a:lnTo>
                <a:close/>
              </a:path>
            </a:pathLst>
          </a:custGeom>
          <a:solidFill>
            <a:srgbClr val="000000"/>
          </a:solidFill>
        </p:spPr>
        <p:txBody>
          <a:bodyPr wrap="square" lIns="0" tIns="0" rIns="0" bIns="0" rtlCol="0"/>
          <a:lstStyle/>
          <a:p>
            <a:endParaRPr/>
          </a:p>
        </p:txBody>
      </p:sp>
      <p:graphicFrame>
        <p:nvGraphicFramePr>
          <p:cNvPr id="12" name="object 12"/>
          <p:cNvGraphicFramePr>
            <a:graphicFrameLocks noGrp="1"/>
          </p:cNvGraphicFramePr>
          <p:nvPr>
            <p:extLst>
              <p:ext uri="{D42A27DB-BD31-4B8C-83A1-F6EECF244321}">
                <p14:modId xmlns:p14="http://schemas.microsoft.com/office/powerpoint/2010/main" val="3182470103"/>
              </p:ext>
            </p:extLst>
          </p:nvPr>
        </p:nvGraphicFramePr>
        <p:xfrm>
          <a:off x="1127125" y="4497288"/>
          <a:ext cx="1676400" cy="1524000"/>
        </p:xfrm>
        <a:graphic>
          <a:graphicData uri="http://schemas.openxmlformats.org/drawingml/2006/table">
            <a:tbl>
              <a:tblPr firstRow="1" bandRow="1">
                <a:tableStyleId>{2D5ABB26-0587-4C30-8999-92F81FD0307C}</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762000">
                <a:tc>
                  <a:txBody>
                    <a:bodyPr/>
                    <a:lstStyle/>
                    <a:p>
                      <a:pPr>
                        <a:lnSpc>
                          <a:spcPct val="100000"/>
                        </a:lnSpc>
                        <a:spcBef>
                          <a:spcPts val="30"/>
                        </a:spcBef>
                      </a:pPr>
                      <a:endParaRPr sz="1700">
                        <a:latin typeface="Times New Roman"/>
                        <a:cs typeface="Times New Roman"/>
                      </a:endParaRPr>
                    </a:p>
                    <a:p>
                      <a:pPr marR="286385" algn="r">
                        <a:lnSpc>
                          <a:spcPct val="100000"/>
                        </a:lnSpc>
                        <a:spcBef>
                          <a:spcPts val="5"/>
                        </a:spcBef>
                      </a:pPr>
                      <a:r>
                        <a:rPr sz="2000" b="1" dirty="0">
                          <a:latin typeface="Arial"/>
                          <a:cs typeface="Arial"/>
                        </a:rPr>
                        <a:t>a</a:t>
                      </a:r>
                      <a:endParaRPr sz="2000">
                        <a:latin typeface="Arial"/>
                        <a:cs typeface="Arial"/>
                      </a:endParaRPr>
                    </a:p>
                  </a:txBody>
                  <a:tcPr marL="0" marR="0" marT="0" marB="0">
                    <a:lnL w="31750">
                      <a:solidFill>
                        <a:srgbClr val="000000"/>
                      </a:solidFill>
                      <a:prstDash val="solid"/>
                    </a:lnL>
                    <a:lnR w="31750">
                      <a:solidFill>
                        <a:srgbClr val="000000"/>
                      </a:solidFill>
                      <a:prstDash val="solid"/>
                    </a:lnR>
                    <a:lnT w="31750">
                      <a:solidFill>
                        <a:srgbClr val="000000"/>
                      </a:solidFill>
                      <a:prstDash val="solid"/>
                    </a:lnT>
                    <a:lnB w="31750">
                      <a:solidFill>
                        <a:srgbClr val="000000"/>
                      </a:solidFill>
                      <a:prstDash val="solid"/>
                    </a:lnB>
                  </a:tcPr>
                </a:tc>
                <a:tc>
                  <a:txBody>
                    <a:bodyPr/>
                    <a:lstStyle/>
                    <a:p>
                      <a:pPr>
                        <a:lnSpc>
                          <a:spcPct val="100000"/>
                        </a:lnSpc>
                        <a:spcBef>
                          <a:spcPts val="30"/>
                        </a:spcBef>
                      </a:pPr>
                      <a:endParaRPr sz="1700">
                        <a:latin typeface="Times New Roman"/>
                        <a:cs typeface="Times New Roman"/>
                      </a:endParaRPr>
                    </a:p>
                    <a:p>
                      <a:pPr marR="280035" algn="r">
                        <a:lnSpc>
                          <a:spcPct val="100000"/>
                        </a:lnSpc>
                        <a:spcBef>
                          <a:spcPts val="5"/>
                        </a:spcBef>
                      </a:pPr>
                      <a:r>
                        <a:rPr sz="2000" b="1" dirty="0">
                          <a:latin typeface="Arial"/>
                          <a:cs typeface="Arial"/>
                        </a:rPr>
                        <a:t>b</a:t>
                      </a:r>
                      <a:endParaRPr sz="2000">
                        <a:latin typeface="Arial"/>
                        <a:cs typeface="Arial"/>
                      </a:endParaRPr>
                    </a:p>
                  </a:txBody>
                  <a:tcPr marL="0" marR="0" marT="0" marB="0">
                    <a:lnL w="31750">
                      <a:solidFill>
                        <a:srgbClr val="000000"/>
                      </a:solidFill>
                      <a:prstDash val="solid"/>
                    </a:lnL>
                    <a:lnR w="31750">
                      <a:solidFill>
                        <a:srgbClr val="000000"/>
                      </a:solidFill>
                      <a:prstDash val="solid"/>
                    </a:lnR>
                    <a:lnT w="31750">
                      <a:solidFill>
                        <a:srgbClr val="000000"/>
                      </a:solidFill>
                      <a:prstDash val="solid"/>
                    </a:lnT>
                    <a:lnB w="31750">
                      <a:solidFill>
                        <a:srgbClr val="000000"/>
                      </a:solidFill>
                      <a:prstDash val="solid"/>
                    </a:lnB>
                  </a:tcPr>
                </a:tc>
                <a:extLst>
                  <a:ext uri="{0D108BD9-81ED-4DB2-BD59-A6C34878D82A}">
                    <a16:rowId xmlns:a16="http://schemas.microsoft.com/office/drawing/2014/main" val="10000"/>
                  </a:ext>
                </a:extLst>
              </a:tr>
              <a:tr h="762000">
                <a:tc>
                  <a:txBody>
                    <a:bodyPr/>
                    <a:lstStyle/>
                    <a:p>
                      <a:pPr>
                        <a:lnSpc>
                          <a:spcPct val="100000"/>
                        </a:lnSpc>
                        <a:spcBef>
                          <a:spcPts val="45"/>
                        </a:spcBef>
                      </a:pPr>
                      <a:endParaRPr sz="1700">
                        <a:latin typeface="Times New Roman"/>
                        <a:cs typeface="Times New Roman"/>
                      </a:endParaRPr>
                    </a:p>
                    <a:p>
                      <a:pPr marR="286385" algn="r">
                        <a:lnSpc>
                          <a:spcPct val="100000"/>
                        </a:lnSpc>
                      </a:pPr>
                      <a:r>
                        <a:rPr sz="2000" b="1" dirty="0">
                          <a:latin typeface="Arial"/>
                          <a:cs typeface="Arial"/>
                        </a:rPr>
                        <a:t>c</a:t>
                      </a:r>
                      <a:endParaRPr sz="2000">
                        <a:latin typeface="Arial"/>
                        <a:cs typeface="Arial"/>
                      </a:endParaRPr>
                    </a:p>
                  </a:txBody>
                  <a:tcPr marL="0" marR="0" marT="0" marB="0">
                    <a:lnL w="31750">
                      <a:solidFill>
                        <a:srgbClr val="000000"/>
                      </a:solidFill>
                      <a:prstDash val="solid"/>
                    </a:lnL>
                    <a:lnR w="31750">
                      <a:solidFill>
                        <a:srgbClr val="000000"/>
                      </a:solidFill>
                      <a:prstDash val="solid"/>
                    </a:lnR>
                    <a:lnT w="31750">
                      <a:solidFill>
                        <a:srgbClr val="000000"/>
                      </a:solidFill>
                      <a:prstDash val="solid"/>
                    </a:lnT>
                    <a:lnB w="31750">
                      <a:solidFill>
                        <a:srgbClr val="000000"/>
                      </a:solidFill>
                      <a:prstDash val="solid"/>
                    </a:lnB>
                  </a:tcPr>
                </a:tc>
                <a:tc>
                  <a:txBody>
                    <a:bodyPr/>
                    <a:lstStyle/>
                    <a:p>
                      <a:pPr>
                        <a:lnSpc>
                          <a:spcPct val="100000"/>
                        </a:lnSpc>
                        <a:spcBef>
                          <a:spcPts val="35"/>
                        </a:spcBef>
                      </a:pPr>
                      <a:endParaRPr sz="1700">
                        <a:latin typeface="Times New Roman"/>
                        <a:cs typeface="Times New Roman"/>
                      </a:endParaRPr>
                    </a:p>
                    <a:p>
                      <a:pPr marR="280035" algn="r">
                        <a:lnSpc>
                          <a:spcPct val="100000"/>
                        </a:lnSpc>
                      </a:pPr>
                      <a:r>
                        <a:rPr sz="2000" b="1" dirty="0">
                          <a:latin typeface="Arial"/>
                          <a:cs typeface="Arial"/>
                        </a:rPr>
                        <a:t>d</a:t>
                      </a:r>
                      <a:endParaRPr sz="2000">
                        <a:latin typeface="Arial"/>
                        <a:cs typeface="Arial"/>
                      </a:endParaRPr>
                    </a:p>
                  </a:txBody>
                  <a:tcPr marL="0" marR="0" marT="0" marB="0">
                    <a:lnL w="31750">
                      <a:solidFill>
                        <a:srgbClr val="000000"/>
                      </a:solidFill>
                      <a:prstDash val="solid"/>
                    </a:lnL>
                    <a:lnR w="31750">
                      <a:solidFill>
                        <a:srgbClr val="000000"/>
                      </a:solidFill>
                      <a:prstDash val="solid"/>
                    </a:lnR>
                    <a:lnT w="31750">
                      <a:solidFill>
                        <a:srgbClr val="000000"/>
                      </a:solidFill>
                      <a:prstDash val="solid"/>
                    </a:lnT>
                    <a:lnB w="31750">
                      <a:solidFill>
                        <a:srgbClr val="000000"/>
                      </a:solidFill>
                      <a:prstDash val="solid"/>
                    </a:lnB>
                  </a:tcPr>
                </a:tc>
                <a:extLst>
                  <a:ext uri="{0D108BD9-81ED-4DB2-BD59-A6C34878D82A}">
                    <a16:rowId xmlns:a16="http://schemas.microsoft.com/office/drawing/2014/main" val="10001"/>
                  </a:ext>
                </a:extLst>
              </a:tr>
            </a:tbl>
          </a:graphicData>
        </a:graphic>
      </p:graphicFrame>
      <p:sp>
        <p:nvSpPr>
          <p:cNvPr id="13" name="object 13"/>
          <p:cNvSpPr txBox="1"/>
          <p:nvPr/>
        </p:nvSpPr>
        <p:spPr>
          <a:xfrm>
            <a:off x="1420749" y="4095459"/>
            <a:ext cx="359410" cy="315595"/>
          </a:xfrm>
          <a:prstGeom prst="rect">
            <a:avLst/>
          </a:prstGeom>
        </p:spPr>
        <p:txBody>
          <a:bodyPr vert="horz" wrap="square" lIns="0" tIns="0" rIns="0" bIns="0" rtlCol="0">
            <a:spAutoFit/>
          </a:bodyPr>
          <a:lstStyle/>
          <a:p>
            <a:pPr marL="12700">
              <a:lnSpc>
                <a:spcPct val="100000"/>
              </a:lnSpc>
            </a:pPr>
            <a:r>
              <a:rPr sz="2000" b="1" spc="5" dirty="0">
                <a:latin typeface="Arial"/>
                <a:cs typeface="Arial"/>
              </a:rPr>
              <a:t>D+</a:t>
            </a:r>
            <a:endParaRPr sz="2000">
              <a:latin typeface="Arial"/>
              <a:cs typeface="Arial"/>
            </a:endParaRPr>
          </a:p>
        </p:txBody>
      </p:sp>
      <p:sp>
        <p:nvSpPr>
          <p:cNvPr id="14" name="object 14"/>
          <p:cNvSpPr txBox="1"/>
          <p:nvPr/>
        </p:nvSpPr>
        <p:spPr>
          <a:xfrm>
            <a:off x="2290952" y="4095459"/>
            <a:ext cx="294640" cy="315595"/>
          </a:xfrm>
          <a:prstGeom prst="rect">
            <a:avLst/>
          </a:prstGeom>
        </p:spPr>
        <p:txBody>
          <a:bodyPr vert="horz" wrap="square" lIns="0" tIns="0" rIns="0" bIns="0" rtlCol="0">
            <a:spAutoFit/>
          </a:bodyPr>
          <a:lstStyle/>
          <a:p>
            <a:pPr marL="12700">
              <a:lnSpc>
                <a:spcPct val="100000"/>
              </a:lnSpc>
            </a:pPr>
            <a:r>
              <a:rPr sz="2000" b="1" spc="5" dirty="0">
                <a:latin typeface="Arial"/>
                <a:cs typeface="Arial"/>
              </a:rPr>
              <a:t>D</a:t>
            </a:r>
            <a:r>
              <a:rPr sz="2000" b="1" dirty="0">
                <a:latin typeface="Arial"/>
                <a:cs typeface="Arial"/>
              </a:rPr>
              <a:t>-</a:t>
            </a:r>
            <a:endParaRPr sz="2000">
              <a:latin typeface="Arial"/>
              <a:cs typeface="Arial"/>
            </a:endParaRPr>
          </a:p>
        </p:txBody>
      </p:sp>
      <p:sp>
        <p:nvSpPr>
          <p:cNvPr id="15" name="object 15"/>
          <p:cNvSpPr txBox="1"/>
          <p:nvPr/>
        </p:nvSpPr>
        <p:spPr>
          <a:xfrm>
            <a:off x="612140" y="4781641"/>
            <a:ext cx="7412355" cy="1168400"/>
          </a:xfrm>
          <a:prstGeom prst="rect">
            <a:avLst/>
          </a:prstGeom>
        </p:spPr>
        <p:txBody>
          <a:bodyPr vert="horz" wrap="square" lIns="0" tIns="0" rIns="0" bIns="0" rtlCol="0">
            <a:spAutoFit/>
          </a:bodyPr>
          <a:lstStyle/>
          <a:p>
            <a:pPr marL="12700">
              <a:lnSpc>
                <a:spcPct val="100000"/>
              </a:lnSpc>
            </a:pPr>
            <a:r>
              <a:rPr sz="2000" b="1" spc="-5" dirty="0">
                <a:latin typeface="Arial"/>
                <a:cs typeface="Arial"/>
              </a:rPr>
              <a:t>E+</a:t>
            </a:r>
            <a:endParaRPr sz="2000">
              <a:latin typeface="Arial"/>
              <a:cs typeface="Arial"/>
            </a:endParaRPr>
          </a:p>
          <a:p>
            <a:pPr marL="3442335">
              <a:lnSpc>
                <a:spcPct val="100000"/>
              </a:lnSpc>
              <a:spcBef>
                <a:spcPts val="155"/>
              </a:spcBef>
            </a:pPr>
            <a:r>
              <a:rPr sz="1800" b="1" spc="-5" dirty="0">
                <a:latin typeface="Verdana"/>
                <a:cs typeface="Verdana"/>
              </a:rPr>
              <a:t>Risk ratio </a:t>
            </a:r>
            <a:r>
              <a:rPr sz="1800" dirty="0">
                <a:latin typeface="Verdana"/>
                <a:cs typeface="Verdana"/>
              </a:rPr>
              <a:t>= </a:t>
            </a:r>
            <a:r>
              <a:rPr sz="1800" spc="-5" dirty="0">
                <a:latin typeface="Verdana"/>
                <a:cs typeface="Verdana"/>
              </a:rPr>
              <a:t>(a </a:t>
            </a:r>
            <a:r>
              <a:rPr sz="1800" dirty="0">
                <a:latin typeface="Verdana"/>
                <a:cs typeface="Verdana"/>
              </a:rPr>
              <a:t>/ a+b) / </a:t>
            </a:r>
            <a:r>
              <a:rPr sz="1800" spc="-5" dirty="0">
                <a:latin typeface="Verdana"/>
                <a:cs typeface="Verdana"/>
              </a:rPr>
              <a:t>(c </a:t>
            </a:r>
            <a:r>
              <a:rPr sz="1800" dirty="0">
                <a:latin typeface="Verdana"/>
                <a:cs typeface="Verdana"/>
              </a:rPr>
              <a:t>/</a:t>
            </a:r>
            <a:r>
              <a:rPr sz="1800" spc="-65" dirty="0">
                <a:latin typeface="Verdana"/>
                <a:cs typeface="Verdana"/>
              </a:rPr>
              <a:t> </a:t>
            </a:r>
            <a:r>
              <a:rPr sz="1800" dirty="0">
                <a:latin typeface="Verdana"/>
                <a:cs typeface="Verdana"/>
              </a:rPr>
              <a:t>c+d)</a:t>
            </a:r>
            <a:endParaRPr sz="1800">
              <a:latin typeface="Verdana"/>
              <a:cs typeface="Verdana"/>
            </a:endParaRPr>
          </a:p>
          <a:p>
            <a:pPr>
              <a:lnSpc>
                <a:spcPct val="100000"/>
              </a:lnSpc>
              <a:spcBef>
                <a:spcPts val="40"/>
              </a:spcBef>
            </a:pPr>
            <a:endParaRPr sz="1700">
              <a:latin typeface="Times New Roman"/>
              <a:cs typeface="Times New Roman"/>
            </a:endParaRPr>
          </a:p>
          <a:p>
            <a:pPr marL="12700">
              <a:lnSpc>
                <a:spcPct val="100000"/>
              </a:lnSpc>
            </a:pPr>
            <a:r>
              <a:rPr sz="2000" b="1" spc="-5" dirty="0">
                <a:latin typeface="Arial"/>
                <a:cs typeface="Arial"/>
              </a:rPr>
              <a:t>E-</a:t>
            </a:r>
            <a:endParaRPr sz="2000">
              <a:latin typeface="Arial"/>
              <a:cs typeface="Arial"/>
            </a:endParaRPr>
          </a:p>
        </p:txBody>
      </p:sp>
    </p:spTree>
    <p:extLst>
      <p:ext uri="{BB962C8B-B14F-4D97-AF65-F5344CB8AC3E}">
        <p14:creationId xmlns:p14="http://schemas.microsoft.com/office/powerpoint/2010/main" val="3933394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a:t>Closed Cohort Studies- Time Varying Follow-Up</a:t>
            </a:r>
          </a:p>
        </p:txBody>
      </p:sp>
      <p:sp>
        <p:nvSpPr>
          <p:cNvPr id="3" name="object 3"/>
          <p:cNvSpPr/>
          <p:nvPr/>
        </p:nvSpPr>
        <p:spPr>
          <a:xfrm>
            <a:off x="609600" y="2253005"/>
            <a:ext cx="6708775" cy="158750"/>
          </a:xfrm>
          <a:custGeom>
            <a:avLst/>
            <a:gdLst/>
            <a:ahLst/>
            <a:cxnLst/>
            <a:rect l="l" t="t" r="r" b="b"/>
            <a:pathLst>
              <a:path w="6708775" h="158750">
                <a:moveTo>
                  <a:pt x="6629400" y="0"/>
                </a:moveTo>
                <a:lnTo>
                  <a:pt x="6598513" y="6240"/>
                </a:lnTo>
                <a:lnTo>
                  <a:pt x="6573281" y="23256"/>
                </a:lnTo>
                <a:lnTo>
                  <a:pt x="6556265" y="48488"/>
                </a:lnTo>
                <a:lnTo>
                  <a:pt x="6550025" y="79375"/>
                </a:lnTo>
                <a:lnTo>
                  <a:pt x="6556265" y="110261"/>
                </a:lnTo>
                <a:lnTo>
                  <a:pt x="6573281" y="135493"/>
                </a:lnTo>
                <a:lnTo>
                  <a:pt x="6598513" y="152509"/>
                </a:lnTo>
                <a:lnTo>
                  <a:pt x="6629400" y="158750"/>
                </a:lnTo>
                <a:lnTo>
                  <a:pt x="6660286" y="152509"/>
                </a:lnTo>
                <a:lnTo>
                  <a:pt x="6685518" y="135493"/>
                </a:lnTo>
                <a:lnTo>
                  <a:pt x="6702534" y="110261"/>
                </a:lnTo>
                <a:lnTo>
                  <a:pt x="6705567" y="95250"/>
                </a:lnTo>
                <a:lnTo>
                  <a:pt x="6629400" y="95250"/>
                </a:lnTo>
                <a:lnTo>
                  <a:pt x="6629400" y="63500"/>
                </a:lnTo>
                <a:lnTo>
                  <a:pt x="6705567" y="63500"/>
                </a:lnTo>
                <a:lnTo>
                  <a:pt x="6702534" y="48488"/>
                </a:lnTo>
                <a:lnTo>
                  <a:pt x="6685518" y="23256"/>
                </a:lnTo>
                <a:lnTo>
                  <a:pt x="6660286" y="6240"/>
                </a:lnTo>
                <a:lnTo>
                  <a:pt x="6629400" y="0"/>
                </a:lnTo>
                <a:close/>
              </a:path>
              <a:path w="6708775" h="158750">
                <a:moveTo>
                  <a:pt x="6553232" y="63500"/>
                </a:moveTo>
                <a:lnTo>
                  <a:pt x="0" y="63500"/>
                </a:lnTo>
                <a:lnTo>
                  <a:pt x="0" y="95250"/>
                </a:lnTo>
                <a:lnTo>
                  <a:pt x="6553232" y="95250"/>
                </a:lnTo>
                <a:lnTo>
                  <a:pt x="6550025" y="79375"/>
                </a:lnTo>
                <a:lnTo>
                  <a:pt x="6553232" y="63500"/>
                </a:lnTo>
                <a:close/>
              </a:path>
              <a:path w="6708775" h="158750">
                <a:moveTo>
                  <a:pt x="6705567" y="63500"/>
                </a:moveTo>
                <a:lnTo>
                  <a:pt x="6629400" y="63500"/>
                </a:lnTo>
                <a:lnTo>
                  <a:pt x="6629400" y="95250"/>
                </a:lnTo>
                <a:lnTo>
                  <a:pt x="6705567" y="95250"/>
                </a:lnTo>
                <a:lnTo>
                  <a:pt x="6708775" y="79375"/>
                </a:lnTo>
                <a:lnTo>
                  <a:pt x="6705567" y="63500"/>
                </a:lnTo>
                <a:close/>
              </a:path>
            </a:pathLst>
          </a:custGeom>
          <a:solidFill>
            <a:srgbClr val="000000"/>
          </a:solidFill>
        </p:spPr>
        <p:txBody>
          <a:bodyPr wrap="square" lIns="0" tIns="0" rIns="0" bIns="0" rtlCol="0"/>
          <a:lstStyle/>
          <a:p>
            <a:endParaRPr/>
          </a:p>
        </p:txBody>
      </p:sp>
      <p:sp>
        <p:nvSpPr>
          <p:cNvPr id="4" name="object 4"/>
          <p:cNvSpPr/>
          <p:nvPr/>
        </p:nvSpPr>
        <p:spPr>
          <a:xfrm>
            <a:off x="609600" y="2557805"/>
            <a:ext cx="7391400" cy="158750"/>
          </a:xfrm>
          <a:custGeom>
            <a:avLst/>
            <a:gdLst/>
            <a:ahLst/>
            <a:cxnLst/>
            <a:rect l="l" t="t" r="r" b="b"/>
            <a:pathLst>
              <a:path w="7391400" h="158750">
                <a:moveTo>
                  <a:pt x="7232650" y="0"/>
                </a:moveTo>
                <a:lnTo>
                  <a:pt x="7232650" y="158750"/>
                </a:lnTo>
                <a:lnTo>
                  <a:pt x="7359650" y="95250"/>
                </a:lnTo>
                <a:lnTo>
                  <a:pt x="7248525" y="95250"/>
                </a:lnTo>
                <a:lnTo>
                  <a:pt x="7248525" y="63500"/>
                </a:lnTo>
                <a:lnTo>
                  <a:pt x="7359650" y="63500"/>
                </a:lnTo>
                <a:lnTo>
                  <a:pt x="7232650" y="0"/>
                </a:lnTo>
                <a:close/>
              </a:path>
              <a:path w="7391400" h="158750">
                <a:moveTo>
                  <a:pt x="7232650" y="63500"/>
                </a:moveTo>
                <a:lnTo>
                  <a:pt x="0" y="63500"/>
                </a:lnTo>
                <a:lnTo>
                  <a:pt x="0" y="95250"/>
                </a:lnTo>
                <a:lnTo>
                  <a:pt x="7232650" y="95250"/>
                </a:lnTo>
                <a:lnTo>
                  <a:pt x="7232650" y="63500"/>
                </a:lnTo>
                <a:close/>
              </a:path>
              <a:path w="7391400" h="158750">
                <a:moveTo>
                  <a:pt x="7359650" y="63500"/>
                </a:moveTo>
                <a:lnTo>
                  <a:pt x="7248525" y="63500"/>
                </a:lnTo>
                <a:lnTo>
                  <a:pt x="7248525" y="95250"/>
                </a:lnTo>
                <a:lnTo>
                  <a:pt x="7359650" y="95250"/>
                </a:lnTo>
                <a:lnTo>
                  <a:pt x="7391400" y="79375"/>
                </a:lnTo>
                <a:lnTo>
                  <a:pt x="7359650" y="63500"/>
                </a:lnTo>
                <a:close/>
              </a:path>
            </a:pathLst>
          </a:custGeom>
          <a:solidFill>
            <a:srgbClr val="000000"/>
          </a:solidFill>
        </p:spPr>
        <p:txBody>
          <a:bodyPr wrap="square" lIns="0" tIns="0" rIns="0" bIns="0" rtlCol="0"/>
          <a:lstStyle/>
          <a:p>
            <a:endParaRPr/>
          </a:p>
        </p:txBody>
      </p:sp>
      <p:sp>
        <p:nvSpPr>
          <p:cNvPr id="5" name="object 5"/>
          <p:cNvSpPr/>
          <p:nvPr/>
        </p:nvSpPr>
        <p:spPr>
          <a:xfrm>
            <a:off x="609600" y="2932455"/>
            <a:ext cx="1828800" cy="0"/>
          </a:xfrm>
          <a:custGeom>
            <a:avLst/>
            <a:gdLst/>
            <a:ahLst/>
            <a:cxnLst/>
            <a:rect l="l" t="t" r="r" b="b"/>
            <a:pathLst>
              <a:path w="1828800">
                <a:moveTo>
                  <a:pt x="0" y="0"/>
                </a:moveTo>
                <a:lnTo>
                  <a:pt x="1828800" y="0"/>
                </a:lnTo>
              </a:path>
            </a:pathLst>
          </a:custGeom>
          <a:ln w="31750">
            <a:solidFill>
              <a:srgbClr val="000000"/>
            </a:solidFill>
          </a:ln>
        </p:spPr>
        <p:txBody>
          <a:bodyPr wrap="square" lIns="0" tIns="0" rIns="0" bIns="0" rtlCol="0"/>
          <a:lstStyle/>
          <a:p>
            <a:endParaRPr/>
          </a:p>
        </p:txBody>
      </p:sp>
      <p:sp>
        <p:nvSpPr>
          <p:cNvPr id="6" name="object 6"/>
          <p:cNvSpPr/>
          <p:nvPr/>
        </p:nvSpPr>
        <p:spPr>
          <a:xfrm>
            <a:off x="609600" y="3124478"/>
            <a:ext cx="5718175" cy="158750"/>
          </a:xfrm>
          <a:custGeom>
            <a:avLst/>
            <a:gdLst/>
            <a:ahLst/>
            <a:cxnLst/>
            <a:rect l="l" t="t" r="r" b="b"/>
            <a:pathLst>
              <a:path w="5718175" h="158750">
                <a:moveTo>
                  <a:pt x="5638800" y="0"/>
                </a:moveTo>
                <a:lnTo>
                  <a:pt x="5607913" y="6240"/>
                </a:lnTo>
                <a:lnTo>
                  <a:pt x="5582681" y="23256"/>
                </a:lnTo>
                <a:lnTo>
                  <a:pt x="5565665" y="48488"/>
                </a:lnTo>
                <a:lnTo>
                  <a:pt x="5559425" y="79375"/>
                </a:lnTo>
                <a:lnTo>
                  <a:pt x="5565665" y="110315"/>
                </a:lnTo>
                <a:lnTo>
                  <a:pt x="5582681" y="135540"/>
                </a:lnTo>
                <a:lnTo>
                  <a:pt x="5607913" y="152526"/>
                </a:lnTo>
                <a:lnTo>
                  <a:pt x="5638800" y="158750"/>
                </a:lnTo>
                <a:lnTo>
                  <a:pt x="5669686" y="152526"/>
                </a:lnTo>
                <a:lnTo>
                  <a:pt x="5694918" y="135540"/>
                </a:lnTo>
                <a:lnTo>
                  <a:pt x="5711934" y="110315"/>
                </a:lnTo>
                <a:lnTo>
                  <a:pt x="5714972" y="95250"/>
                </a:lnTo>
                <a:lnTo>
                  <a:pt x="5638800" y="95250"/>
                </a:lnTo>
                <a:lnTo>
                  <a:pt x="5638800" y="63500"/>
                </a:lnTo>
                <a:lnTo>
                  <a:pt x="5714967" y="63500"/>
                </a:lnTo>
                <a:lnTo>
                  <a:pt x="5711934" y="48488"/>
                </a:lnTo>
                <a:lnTo>
                  <a:pt x="5694918" y="23256"/>
                </a:lnTo>
                <a:lnTo>
                  <a:pt x="5669686" y="6240"/>
                </a:lnTo>
                <a:lnTo>
                  <a:pt x="5638800" y="0"/>
                </a:lnTo>
                <a:close/>
              </a:path>
              <a:path w="5718175" h="158750">
                <a:moveTo>
                  <a:pt x="5562632" y="63500"/>
                </a:moveTo>
                <a:lnTo>
                  <a:pt x="0" y="63500"/>
                </a:lnTo>
                <a:lnTo>
                  <a:pt x="0" y="95250"/>
                </a:lnTo>
                <a:lnTo>
                  <a:pt x="5562627" y="95250"/>
                </a:lnTo>
                <a:lnTo>
                  <a:pt x="5559425" y="79375"/>
                </a:lnTo>
                <a:lnTo>
                  <a:pt x="5562632" y="63500"/>
                </a:lnTo>
                <a:close/>
              </a:path>
              <a:path w="5718175" h="158750">
                <a:moveTo>
                  <a:pt x="5714967" y="63500"/>
                </a:moveTo>
                <a:lnTo>
                  <a:pt x="5638800" y="63500"/>
                </a:lnTo>
                <a:lnTo>
                  <a:pt x="5638800" y="95250"/>
                </a:lnTo>
                <a:lnTo>
                  <a:pt x="5714972" y="95250"/>
                </a:lnTo>
                <a:lnTo>
                  <a:pt x="5718175" y="79375"/>
                </a:lnTo>
                <a:lnTo>
                  <a:pt x="5714967" y="63500"/>
                </a:lnTo>
                <a:close/>
              </a:path>
            </a:pathLst>
          </a:custGeom>
          <a:solidFill>
            <a:srgbClr val="FF0000"/>
          </a:solidFill>
        </p:spPr>
        <p:txBody>
          <a:bodyPr wrap="square" lIns="0" tIns="0" rIns="0" bIns="0" rtlCol="0"/>
          <a:lstStyle/>
          <a:p>
            <a:endParaRPr/>
          </a:p>
        </p:txBody>
      </p:sp>
      <p:sp>
        <p:nvSpPr>
          <p:cNvPr id="7" name="object 7"/>
          <p:cNvSpPr/>
          <p:nvPr/>
        </p:nvSpPr>
        <p:spPr>
          <a:xfrm>
            <a:off x="609600" y="3427755"/>
            <a:ext cx="6248400" cy="0"/>
          </a:xfrm>
          <a:custGeom>
            <a:avLst/>
            <a:gdLst/>
            <a:ahLst/>
            <a:cxnLst/>
            <a:rect l="l" t="t" r="r" b="b"/>
            <a:pathLst>
              <a:path w="6248400">
                <a:moveTo>
                  <a:pt x="0" y="0"/>
                </a:moveTo>
                <a:lnTo>
                  <a:pt x="6248400" y="0"/>
                </a:lnTo>
              </a:path>
            </a:pathLst>
          </a:custGeom>
          <a:ln w="31750">
            <a:solidFill>
              <a:srgbClr val="000000"/>
            </a:solidFill>
          </a:ln>
        </p:spPr>
        <p:txBody>
          <a:bodyPr wrap="square" lIns="0" tIns="0" rIns="0" bIns="0" rtlCol="0"/>
          <a:lstStyle/>
          <a:p>
            <a:endParaRPr/>
          </a:p>
        </p:txBody>
      </p:sp>
      <p:sp>
        <p:nvSpPr>
          <p:cNvPr id="8" name="object 8"/>
          <p:cNvSpPr/>
          <p:nvPr/>
        </p:nvSpPr>
        <p:spPr>
          <a:xfrm>
            <a:off x="609600" y="2024405"/>
            <a:ext cx="7467600" cy="158750"/>
          </a:xfrm>
          <a:custGeom>
            <a:avLst/>
            <a:gdLst/>
            <a:ahLst/>
            <a:cxnLst/>
            <a:rect l="l" t="t" r="r" b="b"/>
            <a:pathLst>
              <a:path w="7467600" h="158750">
                <a:moveTo>
                  <a:pt x="7308850" y="0"/>
                </a:moveTo>
                <a:lnTo>
                  <a:pt x="7308850" y="158750"/>
                </a:lnTo>
                <a:lnTo>
                  <a:pt x="7435850" y="95250"/>
                </a:lnTo>
                <a:lnTo>
                  <a:pt x="7324725" y="95250"/>
                </a:lnTo>
                <a:lnTo>
                  <a:pt x="7324725" y="63500"/>
                </a:lnTo>
                <a:lnTo>
                  <a:pt x="7435850" y="63500"/>
                </a:lnTo>
                <a:lnTo>
                  <a:pt x="7308850" y="0"/>
                </a:lnTo>
                <a:close/>
              </a:path>
              <a:path w="7467600" h="158750">
                <a:moveTo>
                  <a:pt x="7308850" y="63500"/>
                </a:moveTo>
                <a:lnTo>
                  <a:pt x="0" y="63500"/>
                </a:lnTo>
                <a:lnTo>
                  <a:pt x="0" y="95250"/>
                </a:lnTo>
                <a:lnTo>
                  <a:pt x="7308850" y="95250"/>
                </a:lnTo>
                <a:lnTo>
                  <a:pt x="7308850" y="63500"/>
                </a:lnTo>
                <a:close/>
              </a:path>
              <a:path w="7467600" h="158750">
                <a:moveTo>
                  <a:pt x="7435850" y="63500"/>
                </a:moveTo>
                <a:lnTo>
                  <a:pt x="7324725" y="63500"/>
                </a:lnTo>
                <a:lnTo>
                  <a:pt x="7324725" y="95250"/>
                </a:lnTo>
                <a:lnTo>
                  <a:pt x="7435850" y="95250"/>
                </a:lnTo>
                <a:lnTo>
                  <a:pt x="7467600" y="79375"/>
                </a:lnTo>
                <a:lnTo>
                  <a:pt x="7435850" y="63500"/>
                </a:lnTo>
                <a:close/>
              </a:path>
            </a:pathLst>
          </a:custGeom>
          <a:solidFill>
            <a:srgbClr val="FF0000"/>
          </a:solidFill>
        </p:spPr>
        <p:txBody>
          <a:bodyPr wrap="square" lIns="0" tIns="0" rIns="0" bIns="0" rtlCol="0"/>
          <a:lstStyle/>
          <a:p>
            <a:endParaRPr/>
          </a:p>
        </p:txBody>
      </p:sp>
      <p:sp>
        <p:nvSpPr>
          <p:cNvPr id="9" name="object 9"/>
          <p:cNvSpPr/>
          <p:nvPr/>
        </p:nvSpPr>
        <p:spPr>
          <a:xfrm>
            <a:off x="609600" y="3581678"/>
            <a:ext cx="7391400" cy="158750"/>
          </a:xfrm>
          <a:custGeom>
            <a:avLst/>
            <a:gdLst/>
            <a:ahLst/>
            <a:cxnLst/>
            <a:rect l="l" t="t" r="r" b="b"/>
            <a:pathLst>
              <a:path w="7391400" h="158750">
                <a:moveTo>
                  <a:pt x="7232650" y="0"/>
                </a:moveTo>
                <a:lnTo>
                  <a:pt x="7232650" y="158750"/>
                </a:lnTo>
                <a:lnTo>
                  <a:pt x="7359650" y="95250"/>
                </a:lnTo>
                <a:lnTo>
                  <a:pt x="7248525" y="95250"/>
                </a:lnTo>
                <a:lnTo>
                  <a:pt x="7248525" y="63500"/>
                </a:lnTo>
                <a:lnTo>
                  <a:pt x="7359650" y="63500"/>
                </a:lnTo>
                <a:lnTo>
                  <a:pt x="7232650" y="0"/>
                </a:lnTo>
                <a:close/>
              </a:path>
              <a:path w="7391400" h="158750">
                <a:moveTo>
                  <a:pt x="7232650" y="63500"/>
                </a:moveTo>
                <a:lnTo>
                  <a:pt x="0" y="63500"/>
                </a:lnTo>
                <a:lnTo>
                  <a:pt x="0" y="95250"/>
                </a:lnTo>
                <a:lnTo>
                  <a:pt x="7232650" y="95250"/>
                </a:lnTo>
                <a:lnTo>
                  <a:pt x="7232650" y="63500"/>
                </a:lnTo>
                <a:close/>
              </a:path>
              <a:path w="7391400" h="158750">
                <a:moveTo>
                  <a:pt x="7359650" y="63500"/>
                </a:moveTo>
                <a:lnTo>
                  <a:pt x="7248525" y="63500"/>
                </a:lnTo>
                <a:lnTo>
                  <a:pt x="7248525" y="95250"/>
                </a:lnTo>
                <a:lnTo>
                  <a:pt x="7359650" y="95250"/>
                </a:lnTo>
                <a:lnTo>
                  <a:pt x="7391400" y="79375"/>
                </a:lnTo>
                <a:lnTo>
                  <a:pt x="7359650" y="63500"/>
                </a:lnTo>
                <a:close/>
              </a:path>
            </a:pathLst>
          </a:custGeom>
          <a:solidFill>
            <a:srgbClr val="FF0000"/>
          </a:solidFill>
        </p:spPr>
        <p:txBody>
          <a:bodyPr wrap="square" lIns="0" tIns="0" rIns="0" bIns="0" rtlCol="0"/>
          <a:lstStyle/>
          <a:p>
            <a:endParaRPr/>
          </a:p>
        </p:txBody>
      </p:sp>
      <p:sp>
        <p:nvSpPr>
          <p:cNvPr id="10" name="object 10"/>
          <p:cNvSpPr/>
          <p:nvPr/>
        </p:nvSpPr>
        <p:spPr>
          <a:xfrm>
            <a:off x="609600" y="1875180"/>
            <a:ext cx="1828800" cy="0"/>
          </a:xfrm>
          <a:custGeom>
            <a:avLst/>
            <a:gdLst/>
            <a:ahLst/>
            <a:cxnLst/>
            <a:rect l="l" t="t" r="r" b="b"/>
            <a:pathLst>
              <a:path w="1828800">
                <a:moveTo>
                  <a:pt x="0" y="0"/>
                </a:moveTo>
                <a:lnTo>
                  <a:pt x="1828800" y="0"/>
                </a:lnTo>
              </a:path>
            </a:pathLst>
          </a:custGeom>
          <a:ln w="31750">
            <a:solidFill>
              <a:srgbClr val="FF0000"/>
            </a:solidFill>
          </a:ln>
        </p:spPr>
        <p:txBody>
          <a:bodyPr wrap="square" lIns="0" tIns="0" rIns="0" bIns="0" rtlCol="0"/>
          <a:lstStyle/>
          <a:p>
            <a:endParaRPr/>
          </a:p>
        </p:txBody>
      </p:sp>
      <p:sp>
        <p:nvSpPr>
          <p:cNvPr id="11" name="object 11"/>
          <p:cNvSpPr/>
          <p:nvPr/>
        </p:nvSpPr>
        <p:spPr>
          <a:xfrm>
            <a:off x="609600" y="3805580"/>
            <a:ext cx="7391400" cy="158750"/>
          </a:xfrm>
          <a:custGeom>
            <a:avLst/>
            <a:gdLst/>
            <a:ahLst/>
            <a:cxnLst/>
            <a:rect l="l" t="t" r="r" b="b"/>
            <a:pathLst>
              <a:path w="7391400" h="158750">
                <a:moveTo>
                  <a:pt x="7232650" y="0"/>
                </a:moveTo>
                <a:lnTo>
                  <a:pt x="7232650" y="158750"/>
                </a:lnTo>
                <a:lnTo>
                  <a:pt x="7359650" y="95250"/>
                </a:lnTo>
                <a:lnTo>
                  <a:pt x="7248525" y="95250"/>
                </a:lnTo>
                <a:lnTo>
                  <a:pt x="7248525" y="63500"/>
                </a:lnTo>
                <a:lnTo>
                  <a:pt x="7359650" y="63500"/>
                </a:lnTo>
                <a:lnTo>
                  <a:pt x="7232650" y="0"/>
                </a:lnTo>
                <a:close/>
              </a:path>
              <a:path w="7391400" h="158750">
                <a:moveTo>
                  <a:pt x="7232650" y="63500"/>
                </a:moveTo>
                <a:lnTo>
                  <a:pt x="0" y="63500"/>
                </a:lnTo>
                <a:lnTo>
                  <a:pt x="0" y="95250"/>
                </a:lnTo>
                <a:lnTo>
                  <a:pt x="7232650" y="95250"/>
                </a:lnTo>
                <a:lnTo>
                  <a:pt x="7232650" y="63500"/>
                </a:lnTo>
                <a:close/>
              </a:path>
              <a:path w="7391400" h="158750">
                <a:moveTo>
                  <a:pt x="7359650" y="63500"/>
                </a:moveTo>
                <a:lnTo>
                  <a:pt x="7248525" y="63500"/>
                </a:lnTo>
                <a:lnTo>
                  <a:pt x="7248525" y="95250"/>
                </a:lnTo>
                <a:lnTo>
                  <a:pt x="7359650" y="95250"/>
                </a:lnTo>
                <a:lnTo>
                  <a:pt x="7391400" y="79375"/>
                </a:lnTo>
                <a:lnTo>
                  <a:pt x="7359650" y="6350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graphicFrame>
        <p:nvGraphicFramePr>
          <p:cNvPr id="12" name="object 12"/>
          <p:cNvGraphicFramePr>
            <a:graphicFrameLocks noGrp="1"/>
          </p:cNvGraphicFramePr>
          <p:nvPr>
            <p:extLst>
              <p:ext uri="{D42A27DB-BD31-4B8C-83A1-F6EECF244321}">
                <p14:modId xmlns:p14="http://schemas.microsoft.com/office/powerpoint/2010/main" val="3911626782"/>
              </p:ext>
            </p:extLst>
          </p:nvPr>
        </p:nvGraphicFramePr>
        <p:xfrm>
          <a:off x="1127125" y="4526305"/>
          <a:ext cx="1676400" cy="1524000"/>
        </p:xfrm>
        <a:graphic>
          <a:graphicData uri="http://schemas.openxmlformats.org/drawingml/2006/table">
            <a:tbl>
              <a:tblPr firstRow="1" bandRow="1">
                <a:tableStyleId>{2D5ABB26-0587-4C30-8999-92F81FD0307C}</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762000">
                <a:tc>
                  <a:txBody>
                    <a:bodyPr/>
                    <a:lstStyle/>
                    <a:p>
                      <a:pPr>
                        <a:lnSpc>
                          <a:spcPct val="100000"/>
                        </a:lnSpc>
                        <a:spcBef>
                          <a:spcPts val="30"/>
                        </a:spcBef>
                      </a:pPr>
                      <a:endParaRPr sz="1700">
                        <a:latin typeface="Times New Roman"/>
                        <a:cs typeface="Times New Roman"/>
                      </a:endParaRPr>
                    </a:p>
                    <a:p>
                      <a:pPr marR="286385" algn="r">
                        <a:lnSpc>
                          <a:spcPct val="100000"/>
                        </a:lnSpc>
                        <a:spcBef>
                          <a:spcPts val="5"/>
                        </a:spcBef>
                      </a:pPr>
                      <a:r>
                        <a:rPr sz="2000" b="1" dirty="0">
                          <a:latin typeface="Arial"/>
                          <a:cs typeface="Arial"/>
                        </a:rPr>
                        <a:t>a</a:t>
                      </a:r>
                      <a:endParaRPr sz="2000">
                        <a:latin typeface="Arial"/>
                        <a:cs typeface="Arial"/>
                      </a:endParaRPr>
                    </a:p>
                  </a:txBody>
                  <a:tcPr marL="0" marR="0" marT="0" marB="0">
                    <a:lnL w="31750">
                      <a:solidFill>
                        <a:srgbClr val="000000"/>
                      </a:solidFill>
                      <a:prstDash val="solid"/>
                    </a:lnL>
                    <a:lnR w="31750">
                      <a:solidFill>
                        <a:srgbClr val="000000"/>
                      </a:solidFill>
                      <a:prstDash val="solid"/>
                    </a:lnR>
                    <a:lnT w="31750">
                      <a:solidFill>
                        <a:srgbClr val="000000"/>
                      </a:solidFill>
                      <a:prstDash val="solid"/>
                    </a:lnT>
                    <a:lnB w="31750">
                      <a:solidFill>
                        <a:srgbClr val="000000"/>
                      </a:solidFill>
                      <a:prstDash val="solid"/>
                    </a:lnB>
                  </a:tcPr>
                </a:tc>
                <a:tc>
                  <a:txBody>
                    <a:bodyPr/>
                    <a:lstStyle/>
                    <a:p>
                      <a:pPr>
                        <a:lnSpc>
                          <a:spcPct val="100000"/>
                        </a:lnSpc>
                        <a:spcBef>
                          <a:spcPts val="30"/>
                        </a:spcBef>
                      </a:pPr>
                      <a:endParaRPr sz="1700">
                        <a:latin typeface="Times New Roman"/>
                        <a:cs typeface="Times New Roman"/>
                      </a:endParaRPr>
                    </a:p>
                    <a:p>
                      <a:pPr marR="280035" algn="r">
                        <a:lnSpc>
                          <a:spcPct val="100000"/>
                        </a:lnSpc>
                        <a:spcBef>
                          <a:spcPts val="5"/>
                        </a:spcBef>
                      </a:pPr>
                      <a:r>
                        <a:rPr sz="2000" b="1" dirty="0">
                          <a:latin typeface="Arial"/>
                          <a:cs typeface="Arial"/>
                        </a:rPr>
                        <a:t>b</a:t>
                      </a:r>
                      <a:endParaRPr sz="2000">
                        <a:latin typeface="Arial"/>
                        <a:cs typeface="Arial"/>
                      </a:endParaRPr>
                    </a:p>
                  </a:txBody>
                  <a:tcPr marL="0" marR="0" marT="0" marB="0">
                    <a:lnL w="31750">
                      <a:solidFill>
                        <a:srgbClr val="000000"/>
                      </a:solidFill>
                      <a:prstDash val="solid"/>
                    </a:lnL>
                    <a:lnR w="31750">
                      <a:solidFill>
                        <a:srgbClr val="000000"/>
                      </a:solidFill>
                      <a:prstDash val="solid"/>
                    </a:lnR>
                    <a:lnT w="31750">
                      <a:solidFill>
                        <a:srgbClr val="000000"/>
                      </a:solidFill>
                      <a:prstDash val="solid"/>
                    </a:lnT>
                    <a:lnB w="31750">
                      <a:solidFill>
                        <a:srgbClr val="000000"/>
                      </a:solidFill>
                      <a:prstDash val="solid"/>
                    </a:lnB>
                  </a:tcPr>
                </a:tc>
                <a:extLst>
                  <a:ext uri="{0D108BD9-81ED-4DB2-BD59-A6C34878D82A}">
                    <a16:rowId xmlns:a16="http://schemas.microsoft.com/office/drawing/2014/main" val="10000"/>
                  </a:ext>
                </a:extLst>
              </a:tr>
              <a:tr h="762000">
                <a:tc>
                  <a:txBody>
                    <a:bodyPr/>
                    <a:lstStyle/>
                    <a:p>
                      <a:pPr>
                        <a:lnSpc>
                          <a:spcPct val="100000"/>
                        </a:lnSpc>
                        <a:spcBef>
                          <a:spcPts val="45"/>
                        </a:spcBef>
                      </a:pPr>
                      <a:endParaRPr sz="1700">
                        <a:latin typeface="Times New Roman"/>
                        <a:cs typeface="Times New Roman"/>
                      </a:endParaRPr>
                    </a:p>
                    <a:p>
                      <a:pPr marR="286385" algn="r">
                        <a:lnSpc>
                          <a:spcPct val="100000"/>
                        </a:lnSpc>
                      </a:pPr>
                      <a:r>
                        <a:rPr sz="2000" b="1" dirty="0">
                          <a:latin typeface="Arial"/>
                          <a:cs typeface="Arial"/>
                        </a:rPr>
                        <a:t>c</a:t>
                      </a:r>
                      <a:endParaRPr sz="2000">
                        <a:latin typeface="Arial"/>
                        <a:cs typeface="Arial"/>
                      </a:endParaRPr>
                    </a:p>
                  </a:txBody>
                  <a:tcPr marL="0" marR="0" marT="0" marB="0">
                    <a:lnL w="31750">
                      <a:solidFill>
                        <a:srgbClr val="000000"/>
                      </a:solidFill>
                      <a:prstDash val="solid"/>
                    </a:lnL>
                    <a:lnR w="31750">
                      <a:solidFill>
                        <a:srgbClr val="000000"/>
                      </a:solidFill>
                      <a:prstDash val="solid"/>
                    </a:lnR>
                    <a:lnT w="31750">
                      <a:solidFill>
                        <a:srgbClr val="000000"/>
                      </a:solidFill>
                      <a:prstDash val="solid"/>
                    </a:lnT>
                    <a:lnB w="31750">
                      <a:solidFill>
                        <a:srgbClr val="000000"/>
                      </a:solidFill>
                      <a:prstDash val="solid"/>
                    </a:lnB>
                  </a:tcPr>
                </a:tc>
                <a:tc>
                  <a:txBody>
                    <a:bodyPr/>
                    <a:lstStyle/>
                    <a:p>
                      <a:pPr>
                        <a:lnSpc>
                          <a:spcPct val="100000"/>
                        </a:lnSpc>
                        <a:spcBef>
                          <a:spcPts val="35"/>
                        </a:spcBef>
                      </a:pPr>
                      <a:endParaRPr sz="1700">
                        <a:latin typeface="Times New Roman"/>
                        <a:cs typeface="Times New Roman"/>
                      </a:endParaRPr>
                    </a:p>
                    <a:p>
                      <a:pPr marR="280035" algn="r">
                        <a:lnSpc>
                          <a:spcPct val="100000"/>
                        </a:lnSpc>
                      </a:pPr>
                      <a:r>
                        <a:rPr sz="2000" b="1" dirty="0">
                          <a:latin typeface="Arial"/>
                          <a:cs typeface="Arial"/>
                        </a:rPr>
                        <a:t>d</a:t>
                      </a:r>
                      <a:endParaRPr sz="2000">
                        <a:latin typeface="Arial"/>
                        <a:cs typeface="Arial"/>
                      </a:endParaRPr>
                    </a:p>
                  </a:txBody>
                  <a:tcPr marL="0" marR="0" marT="0" marB="0">
                    <a:lnL w="31750">
                      <a:solidFill>
                        <a:srgbClr val="000000"/>
                      </a:solidFill>
                      <a:prstDash val="solid"/>
                    </a:lnL>
                    <a:lnR w="31750">
                      <a:solidFill>
                        <a:srgbClr val="000000"/>
                      </a:solidFill>
                      <a:prstDash val="solid"/>
                    </a:lnR>
                    <a:lnT w="31750">
                      <a:solidFill>
                        <a:srgbClr val="000000"/>
                      </a:solidFill>
                      <a:prstDash val="solid"/>
                    </a:lnT>
                    <a:lnB w="31750">
                      <a:solidFill>
                        <a:srgbClr val="000000"/>
                      </a:solidFill>
                      <a:prstDash val="solid"/>
                    </a:lnB>
                  </a:tcPr>
                </a:tc>
                <a:extLst>
                  <a:ext uri="{0D108BD9-81ED-4DB2-BD59-A6C34878D82A}">
                    <a16:rowId xmlns:a16="http://schemas.microsoft.com/office/drawing/2014/main" val="10001"/>
                  </a:ext>
                </a:extLst>
              </a:tr>
            </a:tbl>
          </a:graphicData>
        </a:graphic>
      </p:graphicFrame>
      <p:sp>
        <p:nvSpPr>
          <p:cNvPr id="13" name="object 13"/>
          <p:cNvSpPr txBox="1"/>
          <p:nvPr/>
        </p:nvSpPr>
        <p:spPr>
          <a:xfrm>
            <a:off x="612140" y="4810658"/>
            <a:ext cx="342900" cy="315595"/>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cs typeface="Arial" panose="020B0604020202020204" pitchFamily="34" charset="0"/>
              </a:rPr>
              <a:t>E+</a:t>
            </a:r>
            <a:endParaRPr sz="2000">
              <a:latin typeface="Arial" panose="020B0604020202020204" pitchFamily="34" charset="0"/>
              <a:cs typeface="Arial" panose="020B0604020202020204" pitchFamily="34" charset="0"/>
            </a:endParaRPr>
          </a:p>
        </p:txBody>
      </p:sp>
      <p:sp>
        <p:nvSpPr>
          <p:cNvPr id="14" name="object 14"/>
          <p:cNvSpPr txBox="1"/>
          <p:nvPr/>
        </p:nvSpPr>
        <p:spPr>
          <a:xfrm>
            <a:off x="612140" y="5663437"/>
            <a:ext cx="280035" cy="315595"/>
          </a:xfrm>
          <a:prstGeom prst="rect">
            <a:avLst/>
          </a:prstGeom>
        </p:spPr>
        <p:txBody>
          <a:bodyPr vert="horz" wrap="square" lIns="0" tIns="0" rIns="0" bIns="0" rtlCol="0">
            <a:spAutoFit/>
          </a:bodyPr>
          <a:lstStyle/>
          <a:p>
            <a:pPr marL="12700">
              <a:lnSpc>
                <a:spcPct val="100000"/>
              </a:lnSpc>
            </a:pPr>
            <a:r>
              <a:rPr sz="2000" b="1" spc="-10" dirty="0">
                <a:latin typeface="Arial" panose="020B0604020202020204" pitchFamily="34" charset="0"/>
                <a:cs typeface="Arial" panose="020B0604020202020204" pitchFamily="34" charset="0"/>
              </a:rPr>
              <a:t>E</a:t>
            </a:r>
            <a:r>
              <a:rPr sz="2000" b="1" dirty="0">
                <a:latin typeface="Arial" panose="020B0604020202020204" pitchFamily="34" charset="0"/>
                <a:cs typeface="Arial" panose="020B0604020202020204" pitchFamily="34" charset="0"/>
              </a:rPr>
              <a:t>-</a:t>
            </a:r>
            <a:endParaRPr sz="2000">
              <a:latin typeface="Arial" panose="020B0604020202020204" pitchFamily="34" charset="0"/>
              <a:cs typeface="Arial" panose="020B0604020202020204" pitchFamily="34" charset="0"/>
            </a:endParaRPr>
          </a:p>
        </p:txBody>
      </p:sp>
      <p:sp>
        <p:nvSpPr>
          <p:cNvPr id="15" name="object 15"/>
          <p:cNvSpPr txBox="1"/>
          <p:nvPr/>
        </p:nvSpPr>
        <p:spPr>
          <a:xfrm>
            <a:off x="1420749" y="4124476"/>
            <a:ext cx="359410" cy="315595"/>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cs typeface="Arial" panose="020B0604020202020204" pitchFamily="34" charset="0"/>
              </a:rPr>
              <a:t>D+</a:t>
            </a:r>
            <a:endParaRPr sz="2000">
              <a:latin typeface="Arial" panose="020B0604020202020204" pitchFamily="34" charset="0"/>
              <a:cs typeface="Arial" panose="020B0604020202020204" pitchFamily="34" charset="0"/>
            </a:endParaRPr>
          </a:p>
        </p:txBody>
      </p:sp>
      <p:sp>
        <p:nvSpPr>
          <p:cNvPr id="16" name="object 16"/>
          <p:cNvSpPr txBox="1"/>
          <p:nvPr/>
        </p:nvSpPr>
        <p:spPr>
          <a:xfrm>
            <a:off x="2290952" y="4124476"/>
            <a:ext cx="294640" cy="315595"/>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cs typeface="Arial" panose="020B0604020202020204" pitchFamily="34" charset="0"/>
              </a:rPr>
              <a:t>D</a:t>
            </a:r>
            <a:r>
              <a:rPr sz="2000" b="1" dirty="0">
                <a:latin typeface="Arial" panose="020B0604020202020204" pitchFamily="34" charset="0"/>
                <a:cs typeface="Arial" panose="020B0604020202020204" pitchFamily="34" charset="0"/>
              </a:rPr>
              <a:t>-</a:t>
            </a:r>
            <a:endParaRPr sz="2000">
              <a:latin typeface="Arial" panose="020B0604020202020204" pitchFamily="34" charset="0"/>
              <a:cs typeface="Arial" panose="020B0604020202020204" pitchFamily="34" charset="0"/>
            </a:endParaRPr>
          </a:p>
        </p:txBody>
      </p:sp>
      <p:sp>
        <p:nvSpPr>
          <p:cNvPr id="17" name="object 17"/>
          <p:cNvSpPr/>
          <p:nvPr/>
        </p:nvSpPr>
        <p:spPr>
          <a:xfrm>
            <a:off x="4191000" y="4389780"/>
            <a:ext cx="3048000" cy="1143000"/>
          </a:xfrm>
          <a:custGeom>
            <a:avLst/>
            <a:gdLst/>
            <a:ahLst/>
            <a:cxnLst/>
            <a:rect l="l" t="t" r="r" b="b"/>
            <a:pathLst>
              <a:path w="3048000" h="1143000">
                <a:moveTo>
                  <a:pt x="0" y="0"/>
                </a:moveTo>
                <a:lnTo>
                  <a:pt x="3048000" y="1143000"/>
                </a:lnTo>
              </a:path>
            </a:pathLst>
          </a:custGeom>
          <a:ln w="5715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8" name="object 18"/>
          <p:cNvSpPr/>
          <p:nvPr/>
        </p:nvSpPr>
        <p:spPr>
          <a:xfrm>
            <a:off x="4343400" y="4237380"/>
            <a:ext cx="1981200" cy="1371600"/>
          </a:xfrm>
          <a:custGeom>
            <a:avLst/>
            <a:gdLst/>
            <a:ahLst/>
            <a:cxnLst/>
            <a:rect l="l" t="t" r="r" b="b"/>
            <a:pathLst>
              <a:path w="1981200" h="1371600">
                <a:moveTo>
                  <a:pt x="0" y="1371600"/>
                </a:moveTo>
                <a:lnTo>
                  <a:pt x="1981200" y="0"/>
                </a:lnTo>
              </a:path>
            </a:pathLst>
          </a:custGeom>
          <a:ln w="5715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9" name="object 19"/>
          <p:cNvSpPr txBox="1"/>
          <p:nvPr/>
        </p:nvSpPr>
        <p:spPr>
          <a:xfrm>
            <a:off x="5486400" y="5608980"/>
            <a:ext cx="2819400" cy="580928"/>
          </a:xfrm>
          <a:prstGeom prst="rect">
            <a:avLst/>
          </a:prstGeom>
          <a:ln w="28575">
            <a:solidFill>
              <a:srgbClr val="000000"/>
            </a:solidFill>
          </a:ln>
        </p:spPr>
        <p:txBody>
          <a:bodyPr vert="horz" wrap="square" lIns="0" tIns="26670" rIns="0" bIns="0" rtlCol="0">
            <a:spAutoFit/>
          </a:bodyPr>
          <a:lstStyle/>
          <a:p>
            <a:pPr marL="77470">
              <a:lnSpc>
                <a:spcPct val="100000"/>
              </a:lnSpc>
              <a:spcBef>
                <a:spcPts val="210"/>
              </a:spcBef>
            </a:pPr>
            <a:r>
              <a:rPr sz="1800" spc="-35" dirty="0">
                <a:latin typeface="Arial" panose="020B0604020202020204" pitchFamily="34" charset="0"/>
                <a:cs typeface="Arial" panose="020B0604020202020204" pitchFamily="34" charset="0"/>
              </a:rPr>
              <a:t>LTFU </a:t>
            </a:r>
            <a:r>
              <a:rPr sz="1800" spc="-5" dirty="0">
                <a:latin typeface="Arial" panose="020B0604020202020204" pitchFamily="34" charset="0"/>
                <a:cs typeface="Arial" panose="020B0604020202020204" pitchFamily="34" charset="0"/>
              </a:rPr>
              <a:t>invalidates</a:t>
            </a:r>
            <a:r>
              <a:rPr sz="1800" spc="-40"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person-</a:t>
            </a:r>
            <a:endParaRPr sz="1800">
              <a:latin typeface="Arial" panose="020B0604020202020204" pitchFamily="34" charset="0"/>
              <a:cs typeface="Arial" panose="020B0604020202020204" pitchFamily="34" charset="0"/>
            </a:endParaRPr>
          </a:p>
          <a:p>
            <a:pPr marL="77470">
              <a:lnSpc>
                <a:spcPct val="100000"/>
              </a:lnSpc>
            </a:pPr>
            <a:r>
              <a:rPr sz="1800" spc="-5" dirty="0">
                <a:latin typeface="Arial" panose="020B0604020202020204" pitchFamily="34" charset="0"/>
                <a:cs typeface="Arial" panose="020B0604020202020204" pitchFamily="34" charset="0"/>
              </a:rPr>
              <a:t>based</a:t>
            </a:r>
            <a:r>
              <a:rPr sz="1800" spc="-65" dirty="0">
                <a:latin typeface="Arial" panose="020B0604020202020204" pitchFamily="34" charset="0"/>
                <a:cs typeface="Arial" panose="020B0604020202020204" pitchFamily="34" charset="0"/>
              </a:rPr>
              <a:t> </a:t>
            </a:r>
            <a:r>
              <a:rPr sz="1800" spc="-10" dirty="0">
                <a:latin typeface="Arial" panose="020B0604020202020204" pitchFamily="34" charset="0"/>
                <a:cs typeface="Arial" panose="020B0604020202020204" pitchFamily="34" charset="0"/>
              </a:rPr>
              <a:t>analysis</a:t>
            </a:r>
            <a:endParaRPr sz="1800">
              <a:latin typeface="Arial" panose="020B0604020202020204" pitchFamily="34" charset="0"/>
              <a:cs typeface="Arial" panose="020B0604020202020204" pitchFamily="34" charset="0"/>
            </a:endParaRPr>
          </a:p>
        </p:txBody>
      </p:sp>
      <p:sp>
        <p:nvSpPr>
          <p:cNvPr id="20" name="object 20"/>
          <p:cNvSpPr txBox="1"/>
          <p:nvPr/>
        </p:nvSpPr>
        <p:spPr>
          <a:xfrm>
            <a:off x="2501645" y="1700808"/>
            <a:ext cx="165100" cy="285115"/>
          </a:xfrm>
          <a:prstGeom prst="rect">
            <a:avLst/>
          </a:prstGeom>
        </p:spPr>
        <p:txBody>
          <a:bodyPr vert="horz" wrap="square" lIns="0" tIns="0" rIns="0" bIns="0" rtlCol="0">
            <a:spAutoFit/>
          </a:bodyPr>
          <a:lstStyle/>
          <a:p>
            <a:pPr marL="12700">
              <a:lnSpc>
                <a:spcPct val="100000"/>
              </a:lnSpc>
            </a:pPr>
            <a:r>
              <a:rPr sz="1800" b="1" dirty="0">
                <a:latin typeface="Arial"/>
                <a:cs typeface="Arial"/>
              </a:rPr>
              <a:t>?</a:t>
            </a:r>
            <a:endParaRPr sz="1800">
              <a:latin typeface="Arial"/>
              <a:cs typeface="Arial"/>
            </a:endParaRPr>
          </a:p>
        </p:txBody>
      </p:sp>
      <p:sp>
        <p:nvSpPr>
          <p:cNvPr id="21" name="object 21"/>
          <p:cNvSpPr txBox="1"/>
          <p:nvPr/>
        </p:nvSpPr>
        <p:spPr>
          <a:xfrm>
            <a:off x="2517394" y="2767989"/>
            <a:ext cx="4569460" cy="772160"/>
          </a:xfrm>
          <a:prstGeom prst="rect">
            <a:avLst/>
          </a:prstGeom>
        </p:spPr>
        <p:txBody>
          <a:bodyPr vert="horz" wrap="square" lIns="0" tIns="0" rIns="0" bIns="0" rtlCol="0">
            <a:spAutoFit/>
          </a:bodyPr>
          <a:lstStyle/>
          <a:p>
            <a:pPr marL="12700">
              <a:lnSpc>
                <a:spcPct val="100000"/>
              </a:lnSpc>
            </a:pPr>
            <a:r>
              <a:rPr sz="1800" b="1" dirty="0">
                <a:latin typeface="Arial"/>
                <a:cs typeface="Arial"/>
              </a:rPr>
              <a:t>?</a:t>
            </a:r>
            <a:endParaRPr sz="1800">
              <a:latin typeface="Arial"/>
              <a:cs typeface="Arial"/>
            </a:endParaRPr>
          </a:p>
          <a:p>
            <a:pPr>
              <a:lnSpc>
                <a:spcPct val="100000"/>
              </a:lnSpc>
              <a:spcBef>
                <a:spcPts val="5"/>
              </a:spcBef>
            </a:pPr>
            <a:endParaRPr sz="1450">
              <a:latin typeface="Times New Roman"/>
              <a:cs typeface="Times New Roman"/>
            </a:endParaRPr>
          </a:p>
          <a:p>
            <a:pPr marR="5080" algn="r">
              <a:lnSpc>
                <a:spcPct val="100000"/>
              </a:lnSpc>
              <a:spcBef>
                <a:spcPts val="5"/>
              </a:spcBef>
            </a:pPr>
            <a:r>
              <a:rPr sz="1800" b="1" dirty="0">
                <a:latin typeface="Arial"/>
                <a:cs typeface="Arial"/>
              </a:rPr>
              <a:t>?</a:t>
            </a:r>
            <a:endParaRPr sz="1800">
              <a:latin typeface="Arial"/>
              <a:cs typeface="Arial"/>
            </a:endParaRPr>
          </a:p>
        </p:txBody>
      </p:sp>
      <p:sp>
        <p:nvSpPr>
          <p:cNvPr id="22" name="object 22"/>
          <p:cNvSpPr txBox="1"/>
          <p:nvPr/>
        </p:nvSpPr>
        <p:spPr>
          <a:xfrm>
            <a:off x="3736975" y="4740046"/>
            <a:ext cx="3982720" cy="281305"/>
          </a:xfrm>
          <a:prstGeom prst="rect">
            <a:avLst/>
          </a:prstGeom>
        </p:spPr>
        <p:txBody>
          <a:bodyPr vert="horz" wrap="square" lIns="0" tIns="0" rIns="0" bIns="0" rtlCol="0">
            <a:spAutoFit/>
          </a:bodyPr>
          <a:lstStyle/>
          <a:p>
            <a:pPr marL="12700">
              <a:lnSpc>
                <a:spcPct val="100000"/>
              </a:lnSpc>
            </a:pPr>
            <a:r>
              <a:rPr sz="1800" b="1" spc="-5" dirty="0">
                <a:latin typeface="Arial" panose="020B0604020202020204" pitchFamily="34" charset="0"/>
                <a:cs typeface="Arial" panose="020B0604020202020204" pitchFamily="34" charset="0"/>
              </a:rPr>
              <a:t>Risk ratio </a:t>
            </a:r>
            <a:r>
              <a:rPr sz="1800"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(a </a:t>
            </a:r>
            <a:r>
              <a:rPr sz="1800" dirty="0">
                <a:latin typeface="Arial" panose="020B0604020202020204" pitchFamily="34" charset="0"/>
                <a:cs typeface="Arial" panose="020B0604020202020204" pitchFamily="34" charset="0"/>
              </a:rPr>
              <a:t>/ a+b) / </a:t>
            </a:r>
            <a:r>
              <a:rPr sz="1800" spc="-5" dirty="0">
                <a:latin typeface="Arial" panose="020B0604020202020204" pitchFamily="34" charset="0"/>
                <a:cs typeface="Arial" panose="020B0604020202020204" pitchFamily="34" charset="0"/>
              </a:rPr>
              <a:t>(c </a:t>
            </a:r>
            <a:r>
              <a:rPr sz="1800" dirty="0">
                <a:latin typeface="Arial" panose="020B0604020202020204" pitchFamily="34" charset="0"/>
                <a:cs typeface="Arial" panose="020B0604020202020204" pitchFamily="34" charset="0"/>
              </a:rPr>
              <a:t>/</a:t>
            </a:r>
            <a:r>
              <a:rPr sz="1800" spc="-65" dirty="0">
                <a:latin typeface="Arial" panose="020B0604020202020204" pitchFamily="34" charset="0"/>
                <a:cs typeface="Arial" panose="020B0604020202020204" pitchFamily="34" charset="0"/>
              </a:rPr>
              <a:t> </a:t>
            </a:r>
            <a:r>
              <a:rPr sz="1800" dirty="0">
                <a:latin typeface="Arial" panose="020B0604020202020204" pitchFamily="34" charset="0"/>
                <a:cs typeface="Arial" panose="020B0604020202020204" pitchFamily="34" charset="0"/>
              </a:rPr>
              <a:t>c+d)</a:t>
            </a:r>
            <a:endParaRPr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07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a:t>Closed Cohort Studies: Time Varying Exposures</a:t>
            </a:r>
          </a:p>
        </p:txBody>
      </p:sp>
      <p:sp>
        <p:nvSpPr>
          <p:cNvPr id="3" name="object 3"/>
          <p:cNvSpPr/>
          <p:nvPr/>
        </p:nvSpPr>
        <p:spPr>
          <a:xfrm>
            <a:off x="4267200" y="2306786"/>
            <a:ext cx="2670175" cy="158750"/>
          </a:xfrm>
          <a:custGeom>
            <a:avLst/>
            <a:gdLst/>
            <a:ahLst/>
            <a:cxnLst/>
            <a:rect l="l" t="t" r="r" b="b"/>
            <a:pathLst>
              <a:path w="2670175" h="158750">
                <a:moveTo>
                  <a:pt x="31750" y="63500"/>
                </a:moveTo>
                <a:lnTo>
                  <a:pt x="0" y="63500"/>
                </a:lnTo>
                <a:lnTo>
                  <a:pt x="0" y="95250"/>
                </a:lnTo>
                <a:lnTo>
                  <a:pt x="31750" y="95250"/>
                </a:lnTo>
                <a:lnTo>
                  <a:pt x="31750" y="63500"/>
                </a:lnTo>
                <a:close/>
              </a:path>
              <a:path w="2670175" h="158750">
                <a:moveTo>
                  <a:pt x="95250" y="63500"/>
                </a:moveTo>
                <a:lnTo>
                  <a:pt x="63500" y="63500"/>
                </a:lnTo>
                <a:lnTo>
                  <a:pt x="63500" y="95250"/>
                </a:lnTo>
                <a:lnTo>
                  <a:pt x="95250" y="95250"/>
                </a:lnTo>
                <a:lnTo>
                  <a:pt x="95250" y="63500"/>
                </a:lnTo>
                <a:close/>
              </a:path>
              <a:path w="2670175" h="158750">
                <a:moveTo>
                  <a:pt x="158750" y="63500"/>
                </a:moveTo>
                <a:lnTo>
                  <a:pt x="127000" y="63500"/>
                </a:lnTo>
                <a:lnTo>
                  <a:pt x="127000" y="95250"/>
                </a:lnTo>
                <a:lnTo>
                  <a:pt x="158750" y="95250"/>
                </a:lnTo>
                <a:lnTo>
                  <a:pt x="158750" y="63500"/>
                </a:lnTo>
                <a:close/>
              </a:path>
              <a:path w="2670175" h="158750">
                <a:moveTo>
                  <a:pt x="222250" y="63500"/>
                </a:moveTo>
                <a:lnTo>
                  <a:pt x="190500" y="63500"/>
                </a:lnTo>
                <a:lnTo>
                  <a:pt x="190500" y="95250"/>
                </a:lnTo>
                <a:lnTo>
                  <a:pt x="222250" y="95250"/>
                </a:lnTo>
                <a:lnTo>
                  <a:pt x="222250" y="63500"/>
                </a:lnTo>
                <a:close/>
              </a:path>
              <a:path w="2670175" h="158750">
                <a:moveTo>
                  <a:pt x="285750" y="63500"/>
                </a:moveTo>
                <a:lnTo>
                  <a:pt x="254000" y="63500"/>
                </a:lnTo>
                <a:lnTo>
                  <a:pt x="254000" y="95250"/>
                </a:lnTo>
                <a:lnTo>
                  <a:pt x="285750" y="95250"/>
                </a:lnTo>
                <a:lnTo>
                  <a:pt x="285750" y="63500"/>
                </a:lnTo>
                <a:close/>
              </a:path>
              <a:path w="2670175" h="158750">
                <a:moveTo>
                  <a:pt x="349250" y="63500"/>
                </a:moveTo>
                <a:lnTo>
                  <a:pt x="317500" y="63500"/>
                </a:lnTo>
                <a:lnTo>
                  <a:pt x="317500" y="95250"/>
                </a:lnTo>
                <a:lnTo>
                  <a:pt x="349250" y="95250"/>
                </a:lnTo>
                <a:lnTo>
                  <a:pt x="349250" y="63500"/>
                </a:lnTo>
                <a:close/>
              </a:path>
              <a:path w="2670175" h="158750">
                <a:moveTo>
                  <a:pt x="412750" y="63500"/>
                </a:moveTo>
                <a:lnTo>
                  <a:pt x="381000" y="63500"/>
                </a:lnTo>
                <a:lnTo>
                  <a:pt x="381000" y="95250"/>
                </a:lnTo>
                <a:lnTo>
                  <a:pt x="412750" y="95250"/>
                </a:lnTo>
                <a:lnTo>
                  <a:pt x="412750" y="63500"/>
                </a:lnTo>
                <a:close/>
              </a:path>
              <a:path w="2670175" h="158750">
                <a:moveTo>
                  <a:pt x="476250" y="63500"/>
                </a:moveTo>
                <a:lnTo>
                  <a:pt x="444500" y="63500"/>
                </a:lnTo>
                <a:lnTo>
                  <a:pt x="444500" y="95250"/>
                </a:lnTo>
                <a:lnTo>
                  <a:pt x="476250" y="95250"/>
                </a:lnTo>
                <a:lnTo>
                  <a:pt x="476250" y="63500"/>
                </a:lnTo>
                <a:close/>
              </a:path>
              <a:path w="2670175" h="158750">
                <a:moveTo>
                  <a:pt x="539750" y="63500"/>
                </a:moveTo>
                <a:lnTo>
                  <a:pt x="508000" y="63500"/>
                </a:lnTo>
                <a:lnTo>
                  <a:pt x="508000" y="95250"/>
                </a:lnTo>
                <a:lnTo>
                  <a:pt x="539750" y="95250"/>
                </a:lnTo>
                <a:lnTo>
                  <a:pt x="539750" y="63500"/>
                </a:lnTo>
                <a:close/>
              </a:path>
              <a:path w="2670175" h="158750">
                <a:moveTo>
                  <a:pt x="603250" y="63500"/>
                </a:moveTo>
                <a:lnTo>
                  <a:pt x="571500" y="63500"/>
                </a:lnTo>
                <a:lnTo>
                  <a:pt x="571500" y="95250"/>
                </a:lnTo>
                <a:lnTo>
                  <a:pt x="603250" y="95250"/>
                </a:lnTo>
                <a:lnTo>
                  <a:pt x="603250" y="63500"/>
                </a:lnTo>
                <a:close/>
              </a:path>
              <a:path w="2670175" h="158750">
                <a:moveTo>
                  <a:pt x="666750" y="63500"/>
                </a:moveTo>
                <a:lnTo>
                  <a:pt x="635000" y="63500"/>
                </a:lnTo>
                <a:lnTo>
                  <a:pt x="635000" y="95250"/>
                </a:lnTo>
                <a:lnTo>
                  <a:pt x="666750" y="95250"/>
                </a:lnTo>
                <a:lnTo>
                  <a:pt x="666750" y="63500"/>
                </a:lnTo>
                <a:close/>
              </a:path>
              <a:path w="2670175" h="158750">
                <a:moveTo>
                  <a:pt x="730250" y="63500"/>
                </a:moveTo>
                <a:lnTo>
                  <a:pt x="698500" y="63500"/>
                </a:lnTo>
                <a:lnTo>
                  <a:pt x="698500" y="95250"/>
                </a:lnTo>
                <a:lnTo>
                  <a:pt x="730250" y="95250"/>
                </a:lnTo>
                <a:lnTo>
                  <a:pt x="730250" y="63500"/>
                </a:lnTo>
                <a:close/>
              </a:path>
              <a:path w="2670175" h="158750">
                <a:moveTo>
                  <a:pt x="793750" y="63500"/>
                </a:moveTo>
                <a:lnTo>
                  <a:pt x="762000" y="63500"/>
                </a:lnTo>
                <a:lnTo>
                  <a:pt x="762000" y="95250"/>
                </a:lnTo>
                <a:lnTo>
                  <a:pt x="793750" y="95250"/>
                </a:lnTo>
                <a:lnTo>
                  <a:pt x="793750" y="63500"/>
                </a:lnTo>
                <a:close/>
              </a:path>
              <a:path w="2670175" h="158750">
                <a:moveTo>
                  <a:pt x="857250" y="63500"/>
                </a:moveTo>
                <a:lnTo>
                  <a:pt x="825500" y="63500"/>
                </a:lnTo>
                <a:lnTo>
                  <a:pt x="825500" y="95250"/>
                </a:lnTo>
                <a:lnTo>
                  <a:pt x="857250" y="95250"/>
                </a:lnTo>
                <a:lnTo>
                  <a:pt x="857250" y="63500"/>
                </a:lnTo>
                <a:close/>
              </a:path>
              <a:path w="2670175" h="158750">
                <a:moveTo>
                  <a:pt x="920750" y="63500"/>
                </a:moveTo>
                <a:lnTo>
                  <a:pt x="889000" y="63500"/>
                </a:lnTo>
                <a:lnTo>
                  <a:pt x="889000" y="95250"/>
                </a:lnTo>
                <a:lnTo>
                  <a:pt x="920750" y="95250"/>
                </a:lnTo>
                <a:lnTo>
                  <a:pt x="920750" y="63500"/>
                </a:lnTo>
                <a:close/>
              </a:path>
              <a:path w="2670175" h="158750">
                <a:moveTo>
                  <a:pt x="984250" y="63500"/>
                </a:moveTo>
                <a:lnTo>
                  <a:pt x="952500" y="63500"/>
                </a:lnTo>
                <a:lnTo>
                  <a:pt x="952500" y="95250"/>
                </a:lnTo>
                <a:lnTo>
                  <a:pt x="984250" y="95250"/>
                </a:lnTo>
                <a:lnTo>
                  <a:pt x="984250" y="63500"/>
                </a:lnTo>
                <a:close/>
              </a:path>
              <a:path w="2670175" h="158750">
                <a:moveTo>
                  <a:pt x="1047750" y="63500"/>
                </a:moveTo>
                <a:lnTo>
                  <a:pt x="1016000" y="63500"/>
                </a:lnTo>
                <a:lnTo>
                  <a:pt x="1016000" y="95250"/>
                </a:lnTo>
                <a:lnTo>
                  <a:pt x="1047750" y="95250"/>
                </a:lnTo>
                <a:lnTo>
                  <a:pt x="1047750" y="63500"/>
                </a:lnTo>
                <a:close/>
              </a:path>
              <a:path w="2670175" h="158750">
                <a:moveTo>
                  <a:pt x="1111250" y="63500"/>
                </a:moveTo>
                <a:lnTo>
                  <a:pt x="1079500" y="63500"/>
                </a:lnTo>
                <a:lnTo>
                  <a:pt x="1079500" y="95250"/>
                </a:lnTo>
                <a:lnTo>
                  <a:pt x="1111250" y="95250"/>
                </a:lnTo>
                <a:lnTo>
                  <a:pt x="1111250" y="63500"/>
                </a:lnTo>
                <a:close/>
              </a:path>
              <a:path w="2670175" h="158750">
                <a:moveTo>
                  <a:pt x="1174750" y="63500"/>
                </a:moveTo>
                <a:lnTo>
                  <a:pt x="1143000" y="63500"/>
                </a:lnTo>
                <a:lnTo>
                  <a:pt x="1143000" y="95250"/>
                </a:lnTo>
                <a:lnTo>
                  <a:pt x="1174750" y="95250"/>
                </a:lnTo>
                <a:lnTo>
                  <a:pt x="1174750" y="63500"/>
                </a:lnTo>
                <a:close/>
              </a:path>
              <a:path w="2670175" h="158750">
                <a:moveTo>
                  <a:pt x="1238250" y="63500"/>
                </a:moveTo>
                <a:lnTo>
                  <a:pt x="1206500" y="63500"/>
                </a:lnTo>
                <a:lnTo>
                  <a:pt x="1206500" y="95250"/>
                </a:lnTo>
                <a:lnTo>
                  <a:pt x="1238250" y="95250"/>
                </a:lnTo>
                <a:lnTo>
                  <a:pt x="1238250" y="63500"/>
                </a:lnTo>
                <a:close/>
              </a:path>
              <a:path w="2670175" h="158750">
                <a:moveTo>
                  <a:pt x="1301750" y="63500"/>
                </a:moveTo>
                <a:lnTo>
                  <a:pt x="1270000" y="63500"/>
                </a:lnTo>
                <a:lnTo>
                  <a:pt x="1270000" y="95250"/>
                </a:lnTo>
                <a:lnTo>
                  <a:pt x="1301750" y="95250"/>
                </a:lnTo>
                <a:lnTo>
                  <a:pt x="1301750" y="63500"/>
                </a:lnTo>
                <a:close/>
              </a:path>
              <a:path w="2670175" h="158750">
                <a:moveTo>
                  <a:pt x="1365250" y="63500"/>
                </a:moveTo>
                <a:lnTo>
                  <a:pt x="1333500" y="63500"/>
                </a:lnTo>
                <a:lnTo>
                  <a:pt x="1333500" y="95250"/>
                </a:lnTo>
                <a:lnTo>
                  <a:pt x="1365250" y="95250"/>
                </a:lnTo>
                <a:lnTo>
                  <a:pt x="1365250" y="63500"/>
                </a:lnTo>
                <a:close/>
              </a:path>
              <a:path w="2670175" h="158750">
                <a:moveTo>
                  <a:pt x="1428750" y="63500"/>
                </a:moveTo>
                <a:lnTo>
                  <a:pt x="1397000" y="63500"/>
                </a:lnTo>
                <a:lnTo>
                  <a:pt x="1397000" y="95250"/>
                </a:lnTo>
                <a:lnTo>
                  <a:pt x="1428750" y="95250"/>
                </a:lnTo>
                <a:lnTo>
                  <a:pt x="1428750" y="63500"/>
                </a:lnTo>
                <a:close/>
              </a:path>
              <a:path w="2670175" h="158750">
                <a:moveTo>
                  <a:pt x="1492250" y="63500"/>
                </a:moveTo>
                <a:lnTo>
                  <a:pt x="1460500" y="63500"/>
                </a:lnTo>
                <a:lnTo>
                  <a:pt x="1460500" y="95250"/>
                </a:lnTo>
                <a:lnTo>
                  <a:pt x="1492250" y="95250"/>
                </a:lnTo>
                <a:lnTo>
                  <a:pt x="1492250" y="63500"/>
                </a:lnTo>
                <a:close/>
              </a:path>
              <a:path w="2670175" h="158750">
                <a:moveTo>
                  <a:pt x="1555750" y="63500"/>
                </a:moveTo>
                <a:lnTo>
                  <a:pt x="1524000" y="63500"/>
                </a:lnTo>
                <a:lnTo>
                  <a:pt x="1524000" y="95250"/>
                </a:lnTo>
                <a:lnTo>
                  <a:pt x="1555750" y="95250"/>
                </a:lnTo>
                <a:lnTo>
                  <a:pt x="1555750" y="63500"/>
                </a:lnTo>
                <a:close/>
              </a:path>
              <a:path w="2670175" h="158750">
                <a:moveTo>
                  <a:pt x="1619250" y="63500"/>
                </a:moveTo>
                <a:lnTo>
                  <a:pt x="1587500" y="63500"/>
                </a:lnTo>
                <a:lnTo>
                  <a:pt x="1587500" y="95250"/>
                </a:lnTo>
                <a:lnTo>
                  <a:pt x="1619250" y="95250"/>
                </a:lnTo>
                <a:lnTo>
                  <a:pt x="1619250" y="63500"/>
                </a:lnTo>
                <a:close/>
              </a:path>
              <a:path w="2670175" h="158750">
                <a:moveTo>
                  <a:pt x="1682750" y="63500"/>
                </a:moveTo>
                <a:lnTo>
                  <a:pt x="1651000" y="63500"/>
                </a:lnTo>
                <a:lnTo>
                  <a:pt x="1651000" y="95250"/>
                </a:lnTo>
                <a:lnTo>
                  <a:pt x="1682750" y="95250"/>
                </a:lnTo>
                <a:lnTo>
                  <a:pt x="1682750" y="63500"/>
                </a:lnTo>
                <a:close/>
              </a:path>
              <a:path w="2670175" h="158750">
                <a:moveTo>
                  <a:pt x="1746250" y="63500"/>
                </a:moveTo>
                <a:lnTo>
                  <a:pt x="1714500" y="63500"/>
                </a:lnTo>
                <a:lnTo>
                  <a:pt x="1714500" y="95250"/>
                </a:lnTo>
                <a:lnTo>
                  <a:pt x="1746250" y="95250"/>
                </a:lnTo>
                <a:lnTo>
                  <a:pt x="1746250" y="63500"/>
                </a:lnTo>
                <a:close/>
              </a:path>
              <a:path w="2670175" h="158750">
                <a:moveTo>
                  <a:pt x="1809750" y="63500"/>
                </a:moveTo>
                <a:lnTo>
                  <a:pt x="1778000" y="63500"/>
                </a:lnTo>
                <a:lnTo>
                  <a:pt x="1778000" y="95250"/>
                </a:lnTo>
                <a:lnTo>
                  <a:pt x="1809750" y="95250"/>
                </a:lnTo>
                <a:lnTo>
                  <a:pt x="1809750" y="63500"/>
                </a:lnTo>
                <a:close/>
              </a:path>
              <a:path w="2670175" h="158750">
                <a:moveTo>
                  <a:pt x="1873250" y="63500"/>
                </a:moveTo>
                <a:lnTo>
                  <a:pt x="1841500" y="63500"/>
                </a:lnTo>
                <a:lnTo>
                  <a:pt x="1841500" y="95250"/>
                </a:lnTo>
                <a:lnTo>
                  <a:pt x="1873250" y="95250"/>
                </a:lnTo>
                <a:lnTo>
                  <a:pt x="1873250" y="63500"/>
                </a:lnTo>
                <a:close/>
              </a:path>
              <a:path w="2670175" h="158750">
                <a:moveTo>
                  <a:pt x="1936750" y="63500"/>
                </a:moveTo>
                <a:lnTo>
                  <a:pt x="1905000" y="63500"/>
                </a:lnTo>
                <a:lnTo>
                  <a:pt x="1905000" y="95250"/>
                </a:lnTo>
                <a:lnTo>
                  <a:pt x="1936750" y="95250"/>
                </a:lnTo>
                <a:lnTo>
                  <a:pt x="1936750" y="63500"/>
                </a:lnTo>
                <a:close/>
              </a:path>
              <a:path w="2670175" h="158750">
                <a:moveTo>
                  <a:pt x="2000250" y="63500"/>
                </a:moveTo>
                <a:lnTo>
                  <a:pt x="1968500" y="63500"/>
                </a:lnTo>
                <a:lnTo>
                  <a:pt x="1968500" y="95250"/>
                </a:lnTo>
                <a:lnTo>
                  <a:pt x="2000250" y="95250"/>
                </a:lnTo>
                <a:lnTo>
                  <a:pt x="2000250" y="63500"/>
                </a:lnTo>
                <a:close/>
              </a:path>
              <a:path w="2670175" h="158750">
                <a:moveTo>
                  <a:pt x="2063750" y="63500"/>
                </a:moveTo>
                <a:lnTo>
                  <a:pt x="2032000" y="63500"/>
                </a:lnTo>
                <a:lnTo>
                  <a:pt x="2032000" y="95250"/>
                </a:lnTo>
                <a:lnTo>
                  <a:pt x="2063750" y="95250"/>
                </a:lnTo>
                <a:lnTo>
                  <a:pt x="2063750" y="63500"/>
                </a:lnTo>
                <a:close/>
              </a:path>
              <a:path w="2670175" h="158750">
                <a:moveTo>
                  <a:pt x="2127250" y="63500"/>
                </a:moveTo>
                <a:lnTo>
                  <a:pt x="2095500" y="63500"/>
                </a:lnTo>
                <a:lnTo>
                  <a:pt x="2095500" y="95250"/>
                </a:lnTo>
                <a:lnTo>
                  <a:pt x="2127250" y="95250"/>
                </a:lnTo>
                <a:lnTo>
                  <a:pt x="2127250" y="63500"/>
                </a:lnTo>
                <a:close/>
              </a:path>
              <a:path w="2670175" h="158750">
                <a:moveTo>
                  <a:pt x="2190750" y="63500"/>
                </a:moveTo>
                <a:lnTo>
                  <a:pt x="2159000" y="63500"/>
                </a:lnTo>
                <a:lnTo>
                  <a:pt x="2159000" y="95250"/>
                </a:lnTo>
                <a:lnTo>
                  <a:pt x="2190750" y="95250"/>
                </a:lnTo>
                <a:lnTo>
                  <a:pt x="2190750" y="63500"/>
                </a:lnTo>
                <a:close/>
              </a:path>
              <a:path w="2670175" h="158750">
                <a:moveTo>
                  <a:pt x="2254250" y="63500"/>
                </a:moveTo>
                <a:lnTo>
                  <a:pt x="2222500" y="63500"/>
                </a:lnTo>
                <a:lnTo>
                  <a:pt x="2222500" y="95250"/>
                </a:lnTo>
                <a:lnTo>
                  <a:pt x="2254250" y="95250"/>
                </a:lnTo>
                <a:lnTo>
                  <a:pt x="2254250" y="63500"/>
                </a:lnTo>
                <a:close/>
              </a:path>
              <a:path w="2670175" h="158750">
                <a:moveTo>
                  <a:pt x="2317750" y="63500"/>
                </a:moveTo>
                <a:lnTo>
                  <a:pt x="2286000" y="63500"/>
                </a:lnTo>
                <a:lnTo>
                  <a:pt x="2286000" y="95250"/>
                </a:lnTo>
                <a:lnTo>
                  <a:pt x="2317750" y="95250"/>
                </a:lnTo>
                <a:lnTo>
                  <a:pt x="2317750" y="63500"/>
                </a:lnTo>
                <a:close/>
              </a:path>
              <a:path w="2670175" h="158750">
                <a:moveTo>
                  <a:pt x="2381250" y="63500"/>
                </a:moveTo>
                <a:lnTo>
                  <a:pt x="2349500" y="63500"/>
                </a:lnTo>
                <a:lnTo>
                  <a:pt x="2349500" y="95250"/>
                </a:lnTo>
                <a:lnTo>
                  <a:pt x="2381250" y="95250"/>
                </a:lnTo>
                <a:lnTo>
                  <a:pt x="2381250" y="63500"/>
                </a:lnTo>
                <a:close/>
              </a:path>
              <a:path w="2670175" h="158750">
                <a:moveTo>
                  <a:pt x="2444750" y="63500"/>
                </a:moveTo>
                <a:lnTo>
                  <a:pt x="2413000" y="63500"/>
                </a:lnTo>
                <a:lnTo>
                  <a:pt x="2413000" y="95250"/>
                </a:lnTo>
                <a:lnTo>
                  <a:pt x="2444750" y="95250"/>
                </a:lnTo>
                <a:lnTo>
                  <a:pt x="2444750" y="63500"/>
                </a:lnTo>
                <a:close/>
              </a:path>
              <a:path w="2670175" h="158750">
                <a:moveTo>
                  <a:pt x="2508250" y="63500"/>
                </a:moveTo>
                <a:lnTo>
                  <a:pt x="2476500" y="63500"/>
                </a:lnTo>
                <a:lnTo>
                  <a:pt x="2476500" y="95250"/>
                </a:lnTo>
                <a:lnTo>
                  <a:pt x="2508250" y="95250"/>
                </a:lnTo>
                <a:lnTo>
                  <a:pt x="2508250" y="63500"/>
                </a:lnTo>
                <a:close/>
              </a:path>
              <a:path w="2670175" h="158750">
                <a:moveTo>
                  <a:pt x="2590800" y="0"/>
                </a:moveTo>
                <a:lnTo>
                  <a:pt x="2559913" y="6240"/>
                </a:lnTo>
                <a:lnTo>
                  <a:pt x="2534681" y="23256"/>
                </a:lnTo>
                <a:lnTo>
                  <a:pt x="2517665" y="48488"/>
                </a:lnTo>
                <a:lnTo>
                  <a:pt x="2511425" y="79375"/>
                </a:lnTo>
                <a:lnTo>
                  <a:pt x="2517665" y="110261"/>
                </a:lnTo>
                <a:lnTo>
                  <a:pt x="2534681" y="135493"/>
                </a:lnTo>
                <a:lnTo>
                  <a:pt x="2559913" y="152509"/>
                </a:lnTo>
                <a:lnTo>
                  <a:pt x="2590800" y="158750"/>
                </a:lnTo>
                <a:lnTo>
                  <a:pt x="2621686" y="152509"/>
                </a:lnTo>
                <a:lnTo>
                  <a:pt x="2646918" y="135493"/>
                </a:lnTo>
                <a:lnTo>
                  <a:pt x="2663934" y="110261"/>
                </a:lnTo>
                <a:lnTo>
                  <a:pt x="2666967" y="95250"/>
                </a:lnTo>
                <a:lnTo>
                  <a:pt x="2540000" y="95250"/>
                </a:lnTo>
                <a:lnTo>
                  <a:pt x="2540000" y="63500"/>
                </a:lnTo>
                <a:lnTo>
                  <a:pt x="2666967" y="63500"/>
                </a:lnTo>
                <a:lnTo>
                  <a:pt x="2663934" y="48488"/>
                </a:lnTo>
                <a:lnTo>
                  <a:pt x="2646918" y="23256"/>
                </a:lnTo>
                <a:lnTo>
                  <a:pt x="2621686" y="6240"/>
                </a:lnTo>
                <a:lnTo>
                  <a:pt x="2590800" y="0"/>
                </a:lnTo>
                <a:close/>
              </a:path>
              <a:path w="2670175" h="158750">
                <a:moveTo>
                  <a:pt x="2571750" y="63500"/>
                </a:moveTo>
                <a:lnTo>
                  <a:pt x="2540000" y="63500"/>
                </a:lnTo>
                <a:lnTo>
                  <a:pt x="2540000" y="95250"/>
                </a:lnTo>
                <a:lnTo>
                  <a:pt x="2571750" y="95250"/>
                </a:lnTo>
                <a:lnTo>
                  <a:pt x="2571750" y="63500"/>
                </a:lnTo>
                <a:close/>
              </a:path>
              <a:path w="2670175" h="158750">
                <a:moveTo>
                  <a:pt x="2666967" y="63500"/>
                </a:moveTo>
                <a:lnTo>
                  <a:pt x="2571750" y="63500"/>
                </a:lnTo>
                <a:lnTo>
                  <a:pt x="2571750" y="95250"/>
                </a:lnTo>
                <a:lnTo>
                  <a:pt x="2666967" y="95250"/>
                </a:lnTo>
                <a:lnTo>
                  <a:pt x="2670175" y="79375"/>
                </a:lnTo>
                <a:lnTo>
                  <a:pt x="2666967" y="63500"/>
                </a:lnTo>
                <a:close/>
              </a:path>
            </a:pathLst>
          </a:custGeom>
          <a:solidFill>
            <a:srgbClr val="000000"/>
          </a:solidFill>
        </p:spPr>
        <p:txBody>
          <a:bodyPr wrap="square" lIns="0" tIns="0" rIns="0" bIns="0" rtlCol="0"/>
          <a:lstStyle/>
          <a:p>
            <a:endParaRPr/>
          </a:p>
        </p:txBody>
      </p:sp>
      <p:sp>
        <p:nvSpPr>
          <p:cNvPr id="4" name="object 4"/>
          <p:cNvSpPr/>
          <p:nvPr/>
        </p:nvSpPr>
        <p:spPr>
          <a:xfrm>
            <a:off x="609600" y="2611586"/>
            <a:ext cx="6934200" cy="158750"/>
          </a:xfrm>
          <a:custGeom>
            <a:avLst/>
            <a:gdLst/>
            <a:ahLst/>
            <a:cxnLst/>
            <a:rect l="l" t="t" r="r" b="b"/>
            <a:pathLst>
              <a:path w="6934200" h="158750">
                <a:moveTo>
                  <a:pt x="31750" y="63500"/>
                </a:moveTo>
                <a:lnTo>
                  <a:pt x="0" y="63500"/>
                </a:lnTo>
                <a:lnTo>
                  <a:pt x="0" y="95250"/>
                </a:lnTo>
                <a:lnTo>
                  <a:pt x="31750" y="95250"/>
                </a:lnTo>
                <a:lnTo>
                  <a:pt x="31750" y="63500"/>
                </a:lnTo>
                <a:close/>
              </a:path>
              <a:path w="6934200" h="158750">
                <a:moveTo>
                  <a:pt x="95250" y="63500"/>
                </a:moveTo>
                <a:lnTo>
                  <a:pt x="63500" y="63500"/>
                </a:lnTo>
                <a:lnTo>
                  <a:pt x="63500" y="95250"/>
                </a:lnTo>
                <a:lnTo>
                  <a:pt x="95250" y="95250"/>
                </a:lnTo>
                <a:lnTo>
                  <a:pt x="95250" y="63500"/>
                </a:lnTo>
                <a:close/>
              </a:path>
              <a:path w="6934200" h="158750">
                <a:moveTo>
                  <a:pt x="158750" y="63500"/>
                </a:moveTo>
                <a:lnTo>
                  <a:pt x="127000" y="63500"/>
                </a:lnTo>
                <a:lnTo>
                  <a:pt x="127000" y="95250"/>
                </a:lnTo>
                <a:lnTo>
                  <a:pt x="158750" y="95250"/>
                </a:lnTo>
                <a:lnTo>
                  <a:pt x="158750" y="63500"/>
                </a:lnTo>
                <a:close/>
              </a:path>
              <a:path w="6934200" h="158750">
                <a:moveTo>
                  <a:pt x="222250" y="63500"/>
                </a:moveTo>
                <a:lnTo>
                  <a:pt x="190500" y="63500"/>
                </a:lnTo>
                <a:lnTo>
                  <a:pt x="190500" y="95250"/>
                </a:lnTo>
                <a:lnTo>
                  <a:pt x="222250" y="95250"/>
                </a:lnTo>
                <a:lnTo>
                  <a:pt x="222250" y="63500"/>
                </a:lnTo>
                <a:close/>
              </a:path>
              <a:path w="6934200" h="158750">
                <a:moveTo>
                  <a:pt x="285750" y="63500"/>
                </a:moveTo>
                <a:lnTo>
                  <a:pt x="254000" y="63500"/>
                </a:lnTo>
                <a:lnTo>
                  <a:pt x="254000" y="95250"/>
                </a:lnTo>
                <a:lnTo>
                  <a:pt x="285750" y="95250"/>
                </a:lnTo>
                <a:lnTo>
                  <a:pt x="285750" y="63500"/>
                </a:lnTo>
                <a:close/>
              </a:path>
              <a:path w="6934200" h="158750">
                <a:moveTo>
                  <a:pt x="349250" y="63500"/>
                </a:moveTo>
                <a:lnTo>
                  <a:pt x="317500" y="63500"/>
                </a:lnTo>
                <a:lnTo>
                  <a:pt x="317500" y="95250"/>
                </a:lnTo>
                <a:lnTo>
                  <a:pt x="349250" y="95250"/>
                </a:lnTo>
                <a:lnTo>
                  <a:pt x="349250" y="63500"/>
                </a:lnTo>
                <a:close/>
              </a:path>
              <a:path w="6934200" h="158750">
                <a:moveTo>
                  <a:pt x="412750" y="63500"/>
                </a:moveTo>
                <a:lnTo>
                  <a:pt x="381000" y="63500"/>
                </a:lnTo>
                <a:lnTo>
                  <a:pt x="381000" y="95250"/>
                </a:lnTo>
                <a:lnTo>
                  <a:pt x="412750" y="95250"/>
                </a:lnTo>
                <a:lnTo>
                  <a:pt x="412750" y="63500"/>
                </a:lnTo>
                <a:close/>
              </a:path>
              <a:path w="6934200" h="158750">
                <a:moveTo>
                  <a:pt x="476250" y="63500"/>
                </a:moveTo>
                <a:lnTo>
                  <a:pt x="444500" y="63500"/>
                </a:lnTo>
                <a:lnTo>
                  <a:pt x="444500" y="95250"/>
                </a:lnTo>
                <a:lnTo>
                  <a:pt x="476250" y="95250"/>
                </a:lnTo>
                <a:lnTo>
                  <a:pt x="476250" y="63500"/>
                </a:lnTo>
                <a:close/>
              </a:path>
              <a:path w="6934200" h="158750">
                <a:moveTo>
                  <a:pt x="539750" y="63500"/>
                </a:moveTo>
                <a:lnTo>
                  <a:pt x="508000" y="63500"/>
                </a:lnTo>
                <a:lnTo>
                  <a:pt x="508000" y="95250"/>
                </a:lnTo>
                <a:lnTo>
                  <a:pt x="539750" y="95250"/>
                </a:lnTo>
                <a:lnTo>
                  <a:pt x="539750" y="63500"/>
                </a:lnTo>
                <a:close/>
              </a:path>
              <a:path w="6934200" h="158750">
                <a:moveTo>
                  <a:pt x="603250" y="63500"/>
                </a:moveTo>
                <a:lnTo>
                  <a:pt x="571500" y="63500"/>
                </a:lnTo>
                <a:lnTo>
                  <a:pt x="571500" y="95250"/>
                </a:lnTo>
                <a:lnTo>
                  <a:pt x="603250" y="95250"/>
                </a:lnTo>
                <a:lnTo>
                  <a:pt x="603250" y="63500"/>
                </a:lnTo>
                <a:close/>
              </a:path>
              <a:path w="6934200" h="158750">
                <a:moveTo>
                  <a:pt x="666750" y="63500"/>
                </a:moveTo>
                <a:lnTo>
                  <a:pt x="635000" y="63500"/>
                </a:lnTo>
                <a:lnTo>
                  <a:pt x="635000" y="95250"/>
                </a:lnTo>
                <a:lnTo>
                  <a:pt x="666750" y="95250"/>
                </a:lnTo>
                <a:lnTo>
                  <a:pt x="666750" y="63500"/>
                </a:lnTo>
                <a:close/>
              </a:path>
              <a:path w="6934200" h="158750">
                <a:moveTo>
                  <a:pt x="730250" y="63500"/>
                </a:moveTo>
                <a:lnTo>
                  <a:pt x="698500" y="63500"/>
                </a:lnTo>
                <a:lnTo>
                  <a:pt x="698500" y="95250"/>
                </a:lnTo>
                <a:lnTo>
                  <a:pt x="730250" y="95250"/>
                </a:lnTo>
                <a:lnTo>
                  <a:pt x="730250" y="63500"/>
                </a:lnTo>
                <a:close/>
              </a:path>
              <a:path w="6934200" h="158750">
                <a:moveTo>
                  <a:pt x="793750" y="63500"/>
                </a:moveTo>
                <a:lnTo>
                  <a:pt x="762000" y="63500"/>
                </a:lnTo>
                <a:lnTo>
                  <a:pt x="762000" y="95250"/>
                </a:lnTo>
                <a:lnTo>
                  <a:pt x="793750" y="95250"/>
                </a:lnTo>
                <a:lnTo>
                  <a:pt x="793750" y="63500"/>
                </a:lnTo>
                <a:close/>
              </a:path>
              <a:path w="6934200" h="158750">
                <a:moveTo>
                  <a:pt x="857250" y="63500"/>
                </a:moveTo>
                <a:lnTo>
                  <a:pt x="825500" y="63500"/>
                </a:lnTo>
                <a:lnTo>
                  <a:pt x="825500" y="95250"/>
                </a:lnTo>
                <a:lnTo>
                  <a:pt x="857250" y="95250"/>
                </a:lnTo>
                <a:lnTo>
                  <a:pt x="857250" y="63500"/>
                </a:lnTo>
                <a:close/>
              </a:path>
              <a:path w="6934200" h="158750">
                <a:moveTo>
                  <a:pt x="920750" y="63500"/>
                </a:moveTo>
                <a:lnTo>
                  <a:pt x="889000" y="63500"/>
                </a:lnTo>
                <a:lnTo>
                  <a:pt x="889000" y="95250"/>
                </a:lnTo>
                <a:lnTo>
                  <a:pt x="920750" y="95250"/>
                </a:lnTo>
                <a:lnTo>
                  <a:pt x="920750" y="63500"/>
                </a:lnTo>
                <a:close/>
              </a:path>
              <a:path w="6934200" h="158750">
                <a:moveTo>
                  <a:pt x="984250" y="63500"/>
                </a:moveTo>
                <a:lnTo>
                  <a:pt x="952500" y="63500"/>
                </a:lnTo>
                <a:lnTo>
                  <a:pt x="952500" y="95250"/>
                </a:lnTo>
                <a:lnTo>
                  <a:pt x="984250" y="95250"/>
                </a:lnTo>
                <a:lnTo>
                  <a:pt x="984250" y="63500"/>
                </a:lnTo>
                <a:close/>
              </a:path>
              <a:path w="6934200" h="158750">
                <a:moveTo>
                  <a:pt x="1047750" y="63500"/>
                </a:moveTo>
                <a:lnTo>
                  <a:pt x="1016000" y="63500"/>
                </a:lnTo>
                <a:lnTo>
                  <a:pt x="1016000" y="95250"/>
                </a:lnTo>
                <a:lnTo>
                  <a:pt x="1047750" y="95250"/>
                </a:lnTo>
                <a:lnTo>
                  <a:pt x="1047750" y="63500"/>
                </a:lnTo>
                <a:close/>
              </a:path>
              <a:path w="6934200" h="158750">
                <a:moveTo>
                  <a:pt x="1111250" y="63500"/>
                </a:moveTo>
                <a:lnTo>
                  <a:pt x="1079500" y="63500"/>
                </a:lnTo>
                <a:lnTo>
                  <a:pt x="1079500" y="95250"/>
                </a:lnTo>
                <a:lnTo>
                  <a:pt x="1111250" y="95250"/>
                </a:lnTo>
                <a:lnTo>
                  <a:pt x="1111250" y="63500"/>
                </a:lnTo>
                <a:close/>
              </a:path>
              <a:path w="6934200" h="158750">
                <a:moveTo>
                  <a:pt x="1174750" y="63500"/>
                </a:moveTo>
                <a:lnTo>
                  <a:pt x="1143000" y="63500"/>
                </a:lnTo>
                <a:lnTo>
                  <a:pt x="1143000" y="95250"/>
                </a:lnTo>
                <a:lnTo>
                  <a:pt x="1174750" y="95250"/>
                </a:lnTo>
                <a:lnTo>
                  <a:pt x="1174750" y="63500"/>
                </a:lnTo>
                <a:close/>
              </a:path>
              <a:path w="6934200" h="158750">
                <a:moveTo>
                  <a:pt x="1238250" y="63500"/>
                </a:moveTo>
                <a:lnTo>
                  <a:pt x="1206500" y="63500"/>
                </a:lnTo>
                <a:lnTo>
                  <a:pt x="1206500" y="95250"/>
                </a:lnTo>
                <a:lnTo>
                  <a:pt x="1238250" y="95250"/>
                </a:lnTo>
                <a:lnTo>
                  <a:pt x="1238250" y="63500"/>
                </a:lnTo>
                <a:close/>
              </a:path>
              <a:path w="6934200" h="158750">
                <a:moveTo>
                  <a:pt x="1301750" y="63500"/>
                </a:moveTo>
                <a:lnTo>
                  <a:pt x="1270000" y="63500"/>
                </a:lnTo>
                <a:lnTo>
                  <a:pt x="1270000" y="95250"/>
                </a:lnTo>
                <a:lnTo>
                  <a:pt x="1301750" y="95250"/>
                </a:lnTo>
                <a:lnTo>
                  <a:pt x="1301750" y="63500"/>
                </a:lnTo>
                <a:close/>
              </a:path>
              <a:path w="6934200" h="158750">
                <a:moveTo>
                  <a:pt x="1365250" y="63500"/>
                </a:moveTo>
                <a:lnTo>
                  <a:pt x="1333500" y="63500"/>
                </a:lnTo>
                <a:lnTo>
                  <a:pt x="1333500" y="95250"/>
                </a:lnTo>
                <a:lnTo>
                  <a:pt x="1365250" y="95250"/>
                </a:lnTo>
                <a:lnTo>
                  <a:pt x="1365250" y="63500"/>
                </a:lnTo>
                <a:close/>
              </a:path>
              <a:path w="6934200" h="158750">
                <a:moveTo>
                  <a:pt x="1428750" y="63500"/>
                </a:moveTo>
                <a:lnTo>
                  <a:pt x="1397000" y="63500"/>
                </a:lnTo>
                <a:lnTo>
                  <a:pt x="1397000" y="95250"/>
                </a:lnTo>
                <a:lnTo>
                  <a:pt x="1428750" y="95250"/>
                </a:lnTo>
                <a:lnTo>
                  <a:pt x="1428750" y="63500"/>
                </a:lnTo>
                <a:close/>
              </a:path>
              <a:path w="6934200" h="158750">
                <a:moveTo>
                  <a:pt x="1492250" y="63500"/>
                </a:moveTo>
                <a:lnTo>
                  <a:pt x="1460500" y="63500"/>
                </a:lnTo>
                <a:lnTo>
                  <a:pt x="1460500" y="95250"/>
                </a:lnTo>
                <a:lnTo>
                  <a:pt x="1492250" y="95250"/>
                </a:lnTo>
                <a:lnTo>
                  <a:pt x="1492250" y="63500"/>
                </a:lnTo>
                <a:close/>
              </a:path>
              <a:path w="6934200" h="158750">
                <a:moveTo>
                  <a:pt x="1555750" y="63500"/>
                </a:moveTo>
                <a:lnTo>
                  <a:pt x="1524000" y="63500"/>
                </a:lnTo>
                <a:lnTo>
                  <a:pt x="1524000" y="95250"/>
                </a:lnTo>
                <a:lnTo>
                  <a:pt x="1555750" y="95250"/>
                </a:lnTo>
                <a:lnTo>
                  <a:pt x="1555750" y="63500"/>
                </a:lnTo>
                <a:close/>
              </a:path>
              <a:path w="6934200" h="158750">
                <a:moveTo>
                  <a:pt x="1619250" y="63500"/>
                </a:moveTo>
                <a:lnTo>
                  <a:pt x="1587500" y="63500"/>
                </a:lnTo>
                <a:lnTo>
                  <a:pt x="1587500" y="95250"/>
                </a:lnTo>
                <a:lnTo>
                  <a:pt x="1619250" y="95250"/>
                </a:lnTo>
                <a:lnTo>
                  <a:pt x="1619250" y="63500"/>
                </a:lnTo>
                <a:close/>
              </a:path>
              <a:path w="6934200" h="158750">
                <a:moveTo>
                  <a:pt x="1682750" y="63500"/>
                </a:moveTo>
                <a:lnTo>
                  <a:pt x="1651000" y="63500"/>
                </a:lnTo>
                <a:lnTo>
                  <a:pt x="1651000" y="95250"/>
                </a:lnTo>
                <a:lnTo>
                  <a:pt x="1682750" y="95250"/>
                </a:lnTo>
                <a:lnTo>
                  <a:pt x="1682750" y="63500"/>
                </a:lnTo>
                <a:close/>
              </a:path>
              <a:path w="6934200" h="158750">
                <a:moveTo>
                  <a:pt x="1746250" y="63500"/>
                </a:moveTo>
                <a:lnTo>
                  <a:pt x="1714500" y="63500"/>
                </a:lnTo>
                <a:lnTo>
                  <a:pt x="1714500" y="95250"/>
                </a:lnTo>
                <a:lnTo>
                  <a:pt x="1746250" y="95250"/>
                </a:lnTo>
                <a:lnTo>
                  <a:pt x="1746250" y="63500"/>
                </a:lnTo>
                <a:close/>
              </a:path>
              <a:path w="6934200" h="158750">
                <a:moveTo>
                  <a:pt x="1809750" y="63500"/>
                </a:moveTo>
                <a:lnTo>
                  <a:pt x="1778000" y="63500"/>
                </a:lnTo>
                <a:lnTo>
                  <a:pt x="1778000" y="95250"/>
                </a:lnTo>
                <a:lnTo>
                  <a:pt x="1809750" y="95250"/>
                </a:lnTo>
                <a:lnTo>
                  <a:pt x="1809750" y="63500"/>
                </a:lnTo>
                <a:close/>
              </a:path>
              <a:path w="6934200" h="158750">
                <a:moveTo>
                  <a:pt x="1873250" y="63500"/>
                </a:moveTo>
                <a:lnTo>
                  <a:pt x="1841500" y="63500"/>
                </a:lnTo>
                <a:lnTo>
                  <a:pt x="1841500" y="95250"/>
                </a:lnTo>
                <a:lnTo>
                  <a:pt x="1873250" y="95250"/>
                </a:lnTo>
                <a:lnTo>
                  <a:pt x="1873250" y="63500"/>
                </a:lnTo>
                <a:close/>
              </a:path>
              <a:path w="6934200" h="158750">
                <a:moveTo>
                  <a:pt x="1936750" y="63500"/>
                </a:moveTo>
                <a:lnTo>
                  <a:pt x="1905000" y="63500"/>
                </a:lnTo>
                <a:lnTo>
                  <a:pt x="1905000" y="95250"/>
                </a:lnTo>
                <a:lnTo>
                  <a:pt x="1936750" y="95250"/>
                </a:lnTo>
                <a:lnTo>
                  <a:pt x="1936750" y="63500"/>
                </a:lnTo>
                <a:close/>
              </a:path>
              <a:path w="6934200" h="158750">
                <a:moveTo>
                  <a:pt x="2000250" y="63500"/>
                </a:moveTo>
                <a:lnTo>
                  <a:pt x="1968500" y="63500"/>
                </a:lnTo>
                <a:lnTo>
                  <a:pt x="1968500" y="95250"/>
                </a:lnTo>
                <a:lnTo>
                  <a:pt x="2000250" y="95250"/>
                </a:lnTo>
                <a:lnTo>
                  <a:pt x="2000250" y="63500"/>
                </a:lnTo>
                <a:close/>
              </a:path>
              <a:path w="6934200" h="158750">
                <a:moveTo>
                  <a:pt x="2063750" y="63500"/>
                </a:moveTo>
                <a:lnTo>
                  <a:pt x="2032000" y="63500"/>
                </a:lnTo>
                <a:lnTo>
                  <a:pt x="2032000" y="95250"/>
                </a:lnTo>
                <a:lnTo>
                  <a:pt x="2063750" y="95250"/>
                </a:lnTo>
                <a:lnTo>
                  <a:pt x="2063750" y="63500"/>
                </a:lnTo>
                <a:close/>
              </a:path>
              <a:path w="6934200" h="158750">
                <a:moveTo>
                  <a:pt x="2127250" y="63500"/>
                </a:moveTo>
                <a:lnTo>
                  <a:pt x="2095500" y="63500"/>
                </a:lnTo>
                <a:lnTo>
                  <a:pt x="2095500" y="95250"/>
                </a:lnTo>
                <a:lnTo>
                  <a:pt x="2127250" y="95250"/>
                </a:lnTo>
                <a:lnTo>
                  <a:pt x="2127250" y="63500"/>
                </a:lnTo>
                <a:close/>
              </a:path>
              <a:path w="6934200" h="158750">
                <a:moveTo>
                  <a:pt x="2190750" y="63500"/>
                </a:moveTo>
                <a:lnTo>
                  <a:pt x="2159000" y="63500"/>
                </a:lnTo>
                <a:lnTo>
                  <a:pt x="2159000" y="95250"/>
                </a:lnTo>
                <a:lnTo>
                  <a:pt x="2190750" y="95250"/>
                </a:lnTo>
                <a:lnTo>
                  <a:pt x="2190750" y="63500"/>
                </a:lnTo>
                <a:close/>
              </a:path>
              <a:path w="6934200" h="158750">
                <a:moveTo>
                  <a:pt x="2254250" y="63500"/>
                </a:moveTo>
                <a:lnTo>
                  <a:pt x="2222500" y="63500"/>
                </a:lnTo>
                <a:lnTo>
                  <a:pt x="2222500" y="95250"/>
                </a:lnTo>
                <a:lnTo>
                  <a:pt x="2254250" y="95250"/>
                </a:lnTo>
                <a:lnTo>
                  <a:pt x="2254250" y="63500"/>
                </a:lnTo>
                <a:close/>
              </a:path>
              <a:path w="6934200" h="158750">
                <a:moveTo>
                  <a:pt x="2317750" y="63500"/>
                </a:moveTo>
                <a:lnTo>
                  <a:pt x="2286000" y="63500"/>
                </a:lnTo>
                <a:lnTo>
                  <a:pt x="2286000" y="95250"/>
                </a:lnTo>
                <a:lnTo>
                  <a:pt x="2317750" y="95250"/>
                </a:lnTo>
                <a:lnTo>
                  <a:pt x="2317750" y="63500"/>
                </a:lnTo>
                <a:close/>
              </a:path>
              <a:path w="6934200" h="158750">
                <a:moveTo>
                  <a:pt x="2381250" y="63500"/>
                </a:moveTo>
                <a:lnTo>
                  <a:pt x="2349500" y="63500"/>
                </a:lnTo>
                <a:lnTo>
                  <a:pt x="2349500" y="95250"/>
                </a:lnTo>
                <a:lnTo>
                  <a:pt x="2381250" y="95250"/>
                </a:lnTo>
                <a:lnTo>
                  <a:pt x="2381250" y="63500"/>
                </a:lnTo>
                <a:close/>
              </a:path>
              <a:path w="6934200" h="158750">
                <a:moveTo>
                  <a:pt x="2444750" y="63500"/>
                </a:moveTo>
                <a:lnTo>
                  <a:pt x="2413000" y="63500"/>
                </a:lnTo>
                <a:lnTo>
                  <a:pt x="2413000" y="95250"/>
                </a:lnTo>
                <a:lnTo>
                  <a:pt x="2444750" y="95250"/>
                </a:lnTo>
                <a:lnTo>
                  <a:pt x="2444750" y="63500"/>
                </a:lnTo>
                <a:close/>
              </a:path>
              <a:path w="6934200" h="158750">
                <a:moveTo>
                  <a:pt x="2508250" y="63500"/>
                </a:moveTo>
                <a:lnTo>
                  <a:pt x="2476500" y="63500"/>
                </a:lnTo>
                <a:lnTo>
                  <a:pt x="2476500" y="95250"/>
                </a:lnTo>
                <a:lnTo>
                  <a:pt x="2508250" y="95250"/>
                </a:lnTo>
                <a:lnTo>
                  <a:pt x="2508250" y="63500"/>
                </a:lnTo>
                <a:close/>
              </a:path>
              <a:path w="6934200" h="158750">
                <a:moveTo>
                  <a:pt x="2571750" y="63500"/>
                </a:moveTo>
                <a:lnTo>
                  <a:pt x="2540000" y="63500"/>
                </a:lnTo>
                <a:lnTo>
                  <a:pt x="2540000" y="95250"/>
                </a:lnTo>
                <a:lnTo>
                  <a:pt x="2571750" y="95250"/>
                </a:lnTo>
                <a:lnTo>
                  <a:pt x="2571750" y="63500"/>
                </a:lnTo>
                <a:close/>
              </a:path>
              <a:path w="6934200" h="158750">
                <a:moveTo>
                  <a:pt x="2635250" y="63500"/>
                </a:moveTo>
                <a:lnTo>
                  <a:pt x="2603500" y="63500"/>
                </a:lnTo>
                <a:lnTo>
                  <a:pt x="2603500" y="95250"/>
                </a:lnTo>
                <a:lnTo>
                  <a:pt x="2635250" y="95250"/>
                </a:lnTo>
                <a:lnTo>
                  <a:pt x="2635250" y="63500"/>
                </a:lnTo>
                <a:close/>
              </a:path>
              <a:path w="6934200" h="158750">
                <a:moveTo>
                  <a:pt x="2698750" y="63500"/>
                </a:moveTo>
                <a:lnTo>
                  <a:pt x="2667000" y="63500"/>
                </a:lnTo>
                <a:lnTo>
                  <a:pt x="2667000" y="95250"/>
                </a:lnTo>
                <a:lnTo>
                  <a:pt x="2698750" y="95250"/>
                </a:lnTo>
                <a:lnTo>
                  <a:pt x="2698750" y="63500"/>
                </a:lnTo>
                <a:close/>
              </a:path>
              <a:path w="6934200" h="158750">
                <a:moveTo>
                  <a:pt x="2762250" y="63500"/>
                </a:moveTo>
                <a:lnTo>
                  <a:pt x="2730500" y="63500"/>
                </a:lnTo>
                <a:lnTo>
                  <a:pt x="2730500" y="95250"/>
                </a:lnTo>
                <a:lnTo>
                  <a:pt x="2762250" y="95250"/>
                </a:lnTo>
                <a:lnTo>
                  <a:pt x="2762250" y="63500"/>
                </a:lnTo>
                <a:close/>
              </a:path>
              <a:path w="6934200" h="158750">
                <a:moveTo>
                  <a:pt x="2825750" y="63500"/>
                </a:moveTo>
                <a:lnTo>
                  <a:pt x="2794000" y="63500"/>
                </a:lnTo>
                <a:lnTo>
                  <a:pt x="2794000" y="95250"/>
                </a:lnTo>
                <a:lnTo>
                  <a:pt x="2825750" y="95250"/>
                </a:lnTo>
                <a:lnTo>
                  <a:pt x="2825750" y="63500"/>
                </a:lnTo>
                <a:close/>
              </a:path>
              <a:path w="6934200" h="158750">
                <a:moveTo>
                  <a:pt x="2889250" y="63500"/>
                </a:moveTo>
                <a:lnTo>
                  <a:pt x="2857500" y="63500"/>
                </a:lnTo>
                <a:lnTo>
                  <a:pt x="2857500" y="95250"/>
                </a:lnTo>
                <a:lnTo>
                  <a:pt x="2889250" y="95250"/>
                </a:lnTo>
                <a:lnTo>
                  <a:pt x="2889250" y="63500"/>
                </a:lnTo>
                <a:close/>
              </a:path>
              <a:path w="6934200" h="158750">
                <a:moveTo>
                  <a:pt x="2952750" y="63500"/>
                </a:moveTo>
                <a:lnTo>
                  <a:pt x="2921000" y="63500"/>
                </a:lnTo>
                <a:lnTo>
                  <a:pt x="2921000" y="95250"/>
                </a:lnTo>
                <a:lnTo>
                  <a:pt x="2952750" y="95250"/>
                </a:lnTo>
                <a:lnTo>
                  <a:pt x="2952750" y="63500"/>
                </a:lnTo>
                <a:close/>
              </a:path>
              <a:path w="6934200" h="158750">
                <a:moveTo>
                  <a:pt x="3016250" y="63500"/>
                </a:moveTo>
                <a:lnTo>
                  <a:pt x="2984500" y="63500"/>
                </a:lnTo>
                <a:lnTo>
                  <a:pt x="2984500" y="95250"/>
                </a:lnTo>
                <a:lnTo>
                  <a:pt x="3016250" y="95250"/>
                </a:lnTo>
                <a:lnTo>
                  <a:pt x="3016250" y="63500"/>
                </a:lnTo>
                <a:close/>
              </a:path>
              <a:path w="6934200" h="158750">
                <a:moveTo>
                  <a:pt x="3079750" y="63500"/>
                </a:moveTo>
                <a:lnTo>
                  <a:pt x="3048000" y="63500"/>
                </a:lnTo>
                <a:lnTo>
                  <a:pt x="3048000" y="95250"/>
                </a:lnTo>
                <a:lnTo>
                  <a:pt x="3079750" y="95250"/>
                </a:lnTo>
                <a:lnTo>
                  <a:pt x="3079750" y="63500"/>
                </a:lnTo>
                <a:close/>
              </a:path>
              <a:path w="6934200" h="158750">
                <a:moveTo>
                  <a:pt x="3143250" y="63500"/>
                </a:moveTo>
                <a:lnTo>
                  <a:pt x="3111500" y="63500"/>
                </a:lnTo>
                <a:lnTo>
                  <a:pt x="3111500" y="95250"/>
                </a:lnTo>
                <a:lnTo>
                  <a:pt x="3143250" y="95250"/>
                </a:lnTo>
                <a:lnTo>
                  <a:pt x="3143250" y="63500"/>
                </a:lnTo>
                <a:close/>
              </a:path>
              <a:path w="6934200" h="158750">
                <a:moveTo>
                  <a:pt x="3206750" y="63500"/>
                </a:moveTo>
                <a:lnTo>
                  <a:pt x="3175000" y="63500"/>
                </a:lnTo>
                <a:lnTo>
                  <a:pt x="3175000" y="95250"/>
                </a:lnTo>
                <a:lnTo>
                  <a:pt x="3206750" y="95250"/>
                </a:lnTo>
                <a:lnTo>
                  <a:pt x="3206750" y="63500"/>
                </a:lnTo>
                <a:close/>
              </a:path>
              <a:path w="6934200" h="158750">
                <a:moveTo>
                  <a:pt x="3270250" y="63500"/>
                </a:moveTo>
                <a:lnTo>
                  <a:pt x="3238500" y="63500"/>
                </a:lnTo>
                <a:lnTo>
                  <a:pt x="3238500" y="95250"/>
                </a:lnTo>
                <a:lnTo>
                  <a:pt x="3270250" y="95250"/>
                </a:lnTo>
                <a:lnTo>
                  <a:pt x="3270250" y="63500"/>
                </a:lnTo>
                <a:close/>
              </a:path>
              <a:path w="6934200" h="158750">
                <a:moveTo>
                  <a:pt x="3333750" y="63500"/>
                </a:moveTo>
                <a:lnTo>
                  <a:pt x="3302000" y="63500"/>
                </a:lnTo>
                <a:lnTo>
                  <a:pt x="3302000" y="95250"/>
                </a:lnTo>
                <a:lnTo>
                  <a:pt x="3333750" y="95250"/>
                </a:lnTo>
                <a:lnTo>
                  <a:pt x="3333750" y="63500"/>
                </a:lnTo>
                <a:close/>
              </a:path>
              <a:path w="6934200" h="158750">
                <a:moveTo>
                  <a:pt x="3397250" y="63500"/>
                </a:moveTo>
                <a:lnTo>
                  <a:pt x="3365500" y="63500"/>
                </a:lnTo>
                <a:lnTo>
                  <a:pt x="3365500" y="95250"/>
                </a:lnTo>
                <a:lnTo>
                  <a:pt x="3397250" y="95250"/>
                </a:lnTo>
                <a:lnTo>
                  <a:pt x="3397250" y="63500"/>
                </a:lnTo>
                <a:close/>
              </a:path>
              <a:path w="6934200" h="158750">
                <a:moveTo>
                  <a:pt x="3460750" y="63500"/>
                </a:moveTo>
                <a:lnTo>
                  <a:pt x="3429000" y="63500"/>
                </a:lnTo>
                <a:lnTo>
                  <a:pt x="3429000" y="95250"/>
                </a:lnTo>
                <a:lnTo>
                  <a:pt x="3460750" y="95250"/>
                </a:lnTo>
                <a:lnTo>
                  <a:pt x="3460750" y="63500"/>
                </a:lnTo>
                <a:close/>
              </a:path>
              <a:path w="6934200" h="158750">
                <a:moveTo>
                  <a:pt x="3524250" y="63500"/>
                </a:moveTo>
                <a:lnTo>
                  <a:pt x="3492500" y="63500"/>
                </a:lnTo>
                <a:lnTo>
                  <a:pt x="3492500" y="95250"/>
                </a:lnTo>
                <a:lnTo>
                  <a:pt x="3524250" y="95250"/>
                </a:lnTo>
                <a:lnTo>
                  <a:pt x="3524250" y="63500"/>
                </a:lnTo>
                <a:close/>
              </a:path>
              <a:path w="6934200" h="158750">
                <a:moveTo>
                  <a:pt x="3587750" y="63500"/>
                </a:moveTo>
                <a:lnTo>
                  <a:pt x="3556000" y="63500"/>
                </a:lnTo>
                <a:lnTo>
                  <a:pt x="3556000" y="95250"/>
                </a:lnTo>
                <a:lnTo>
                  <a:pt x="3587750" y="95250"/>
                </a:lnTo>
                <a:lnTo>
                  <a:pt x="3587750" y="63500"/>
                </a:lnTo>
                <a:close/>
              </a:path>
              <a:path w="6934200" h="158750">
                <a:moveTo>
                  <a:pt x="3651250" y="63500"/>
                </a:moveTo>
                <a:lnTo>
                  <a:pt x="3619500" y="63500"/>
                </a:lnTo>
                <a:lnTo>
                  <a:pt x="3619500" y="95250"/>
                </a:lnTo>
                <a:lnTo>
                  <a:pt x="3651250" y="95250"/>
                </a:lnTo>
                <a:lnTo>
                  <a:pt x="3651250" y="63500"/>
                </a:lnTo>
                <a:close/>
              </a:path>
              <a:path w="6934200" h="158750">
                <a:moveTo>
                  <a:pt x="3714750" y="63500"/>
                </a:moveTo>
                <a:lnTo>
                  <a:pt x="3683000" y="63500"/>
                </a:lnTo>
                <a:lnTo>
                  <a:pt x="3683000" y="95250"/>
                </a:lnTo>
                <a:lnTo>
                  <a:pt x="3714750" y="95250"/>
                </a:lnTo>
                <a:lnTo>
                  <a:pt x="3714750" y="63500"/>
                </a:lnTo>
                <a:close/>
              </a:path>
              <a:path w="6934200" h="158750">
                <a:moveTo>
                  <a:pt x="3778250" y="63500"/>
                </a:moveTo>
                <a:lnTo>
                  <a:pt x="3746500" y="63500"/>
                </a:lnTo>
                <a:lnTo>
                  <a:pt x="3746500" y="95250"/>
                </a:lnTo>
                <a:lnTo>
                  <a:pt x="3778250" y="95250"/>
                </a:lnTo>
                <a:lnTo>
                  <a:pt x="3778250" y="63500"/>
                </a:lnTo>
                <a:close/>
              </a:path>
              <a:path w="6934200" h="158750">
                <a:moveTo>
                  <a:pt x="3841750" y="63500"/>
                </a:moveTo>
                <a:lnTo>
                  <a:pt x="3810000" y="63500"/>
                </a:lnTo>
                <a:lnTo>
                  <a:pt x="3810000" y="95250"/>
                </a:lnTo>
                <a:lnTo>
                  <a:pt x="3841750" y="95250"/>
                </a:lnTo>
                <a:lnTo>
                  <a:pt x="3841750" y="63500"/>
                </a:lnTo>
                <a:close/>
              </a:path>
              <a:path w="6934200" h="158750">
                <a:moveTo>
                  <a:pt x="3905250" y="63500"/>
                </a:moveTo>
                <a:lnTo>
                  <a:pt x="3873500" y="63500"/>
                </a:lnTo>
                <a:lnTo>
                  <a:pt x="3873500" y="95250"/>
                </a:lnTo>
                <a:lnTo>
                  <a:pt x="3905250" y="95250"/>
                </a:lnTo>
                <a:lnTo>
                  <a:pt x="3905250" y="63500"/>
                </a:lnTo>
                <a:close/>
              </a:path>
              <a:path w="6934200" h="158750">
                <a:moveTo>
                  <a:pt x="3968750" y="63500"/>
                </a:moveTo>
                <a:lnTo>
                  <a:pt x="3937000" y="63500"/>
                </a:lnTo>
                <a:lnTo>
                  <a:pt x="3937000" y="95250"/>
                </a:lnTo>
                <a:lnTo>
                  <a:pt x="3968750" y="95250"/>
                </a:lnTo>
                <a:lnTo>
                  <a:pt x="3968750" y="63500"/>
                </a:lnTo>
                <a:close/>
              </a:path>
              <a:path w="6934200" h="158750">
                <a:moveTo>
                  <a:pt x="4032250" y="63500"/>
                </a:moveTo>
                <a:lnTo>
                  <a:pt x="4000500" y="63500"/>
                </a:lnTo>
                <a:lnTo>
                  <a:pt x="4000500" y="95250"/>
                </a:lnTo>
                <a:lnTo>
                  <a:pt x="4032250" y="95250"/>
                </a:lnTo>
                <a:lnTo>
                  <a:pt x="4032250" y="63500"/>
                </a:lnTo>
                <a:close/>
              </a:path>
              <a:path w="6934200" h="158750">
                <a:moveTo>
                  <a:pt x="4095750" y="63500"/>
                </a:moveTo>
                <a:lnTo>
                  <a:pt x="4064000" y="63500"/>
                </a:lnTo>
                <a:lnTo>
                  <a:pt x="4064000" y="95250"/>
                </a:lnTo>
                <a:lnTo>
                  <a:pt x="4095750" y="95250"/>
                </a:lnTo>
                <a:lnTo>
                  <a:pt x="4095750" y="63500"/>
                </a:lnTo>
                <a:close/>
              </a:path>
              <a:path w="6934200" h="158750">
                <a:moveTo>
                  <a:pt x="4159250" y="63500"/>
                </a:moveTo>
                <a:lnTo>
                  <a:pt x="4127500" y="63500"/>
                </a:lnTo>
                <a:lnTo>
                  <a:pt x="4127500" y="95250"/>
                </a:lnTo>
                <a:lnTo>
                  <a:pt x="4159250" y="95250"/>
                </a:lnTo>
                <a:lnTo>
                  <a:pt x="4159250" y="63500"/>
                </a:lnTo>
                <a:close/>
              </a:path>
              <a:path w="6934200" h="158750">
                <a:moveTo>
                  <a:pt x="4222750" y="63500"/>
                </a:moveTo>
                <a:lnTo>
                  <a:pt x="4191000" y="63500"/>
                </a:lnTo>
                <a:lnTo>
                  <a:pt x="4191000" y="95250"/>
                </a:lnTo>
                <a:lnTo>
                  <a:pt x="4222750" y="95250"/>
                </a:lnTo>
                <a:lnTo>
                  <a:pt x="4222750" y="63500"/>
                </a:lnTo>
                <a:close/>
              </a:path>
              <a:path w="6934200" h="158750">
                <a:moveTo>
                  <a:pt x="4286250" y="63500"/>
                </a:moveTo>
                <a:lnTo>
                  <a:pt x="4254500" y="63500"/>
                </a:lnTo>
                <a:lnTo>
                  <a:pt x="4254500" y="95250"/>
                </a:lnTo>
                <a:lnTo>
                  <a:pt x="4286250" y="95250"/>
                </a:lnTo>
                <a:lnTo>
                  <a:pt x="4286250" y="63500"/>
                </a:lnTo>
                <a:close/>
              </a:path>
              <a:path w="6934200" h="158750">
                <a:moveTo>
                  <a:pt x="4349750" y="63500"/>
                </a:moveTo>
                <a:lnTo>
                  <a:pt x="4318000" y="63500"/>
                </a:lnTo>
                <a:lnTo>
                  <a:pt x="4318000" y="95250"/>
                </a:lnTo>
                <a:lnTo>
                  <a:pt x="4349750" y="95250"/>
                </a:lnTo>
                <a:lnTo>
                  <a:pt x="4349750" y="63500"/>
                </a:lnTo>
                <a:close/>
              </a:path>
              <a:path w="6934200" h="158750">
                <a:moveTo>
                  <a:pt x="4413250" y="63500"/>
                </a:moveTo>
                <a:lnTo>
                  <a:pt x="4381500" y="63500"/>
                </a:lnTo>
                <a:lnTo>
                  <a:pt x="4381500" y="95250"/>
                </a:lnTo>
                <a:lnTo>
                  <a:pt x="4413250" y="95250"/>
                </a:lnTo>
                <a:lnTo>
                  <a:pt x="4413250" y="63500"/>
                </a:lnTo>
                <a:close/>
              </a:path>
              <a:path w="6934200" h="158750">
                <a:moveTo>
                  <a:pt x="4476750" y="63500"/>
                </a:moveTo>
                <a:lnTo>
                  <a:pt x="4445000" y="63500"/>
                </a:lnTo>
                <a:lnTo>
                  <a:pt x="4445000" y="95250"/>
                </a:lnTo>
                <a:lnTo>
                  <a:pt x="4476750" y="95250"/>
                </a:lnTo>
                <a:lnTo>
                  <a:pt x="4476750" y="63500"/>
                </a:lnTo>
                <a:close/>
              </a:path>
              <a:path w="6934200" h="158750">
                <a:moveTo>
                  <a:pt x="4540250" y="63500"/>
                </a:moveTo>
                <a:lnTo>
                  <a:pt x="4508500" y="63500"/>
                </a:lnTo>
                <a:lnTo>
                  <a:pt x="4508500" y="95250"/>
                </a:lnTo>
                <a:lnTo>
                  <a:pt x="4540250" y="95250"/>
                </a:lnTo>
                <a:lnTo>
                  <a:pt x="4540250" y="63500"/>
                </a:lnTo>
                <a:close/>
              </a:path>
              <a:path w="6934200" h="158750">
                <a:moveTo>
                  <a:pt x="4603750" y="63500"/>
                </a:moveTo>
                <a:lnTo>
                  <a:pt x="4572000" y="63500"/>
                </a:lnTo>
                <a:lnTo>
                  <a:pt x="4572000" y="95250"/>
                </a:lnTo>
                <a:lnTo>
                  <a:pt x="4603750" y="95250"/>
                </a:lnTo>
                <a:lnTo>
                  <a:pt x="4603750" y="63500"/>
                </a:lnTo>
                <a:close/>
              </a:path>
              <a:path w="6934200" h="158750">
                <a:moveTo>
                  <a:pt x="4667250" y="63500"/>
                </a:moveTo>
                <a:lnTo>
                  <a:pt x="4635500" y="63500"/>
                </a:lnTo>
                <a:lnTo>
                  <a:pt x="4635500" y="95250"/>
                </a:lnTo>
                <a:lnTo>
                  <a:pt x="4667250" y="95250"/>
                </a:lnTo>
                <a:lnTo>
                  <a:pt x="4667250" y="63500"/>
                </a:lnTo>
                <a:close/>
              </a:path>
              <a:path w="6934200" h="158750">
                <a:moveTo>
                  <a:pt x="4730750" y="63500"/>
                </a:moveTo>
                <a:lnTo>
                  <a:pt x="4699000" y="63500"/>
                </a:lnTo>
                <a:lnTo>
                  <a:pt x="4699000" y="95250"/>
                </a:lnTo>
                <a:lnTo>
                  <a:pt x="4730750" y="95250"/>
                </a:lnTo>
                <a:lnTo>
                  <a:pt x="4730750" y="63500"/>
                </a:lnTo>
                <a:close/>
              </a:path>
              <a:path w="6934200" h="158750">
                <a:moveTo>
                  <a:pt x="4794250" y="63500"/>
                </a:moveTo>
                <a:lnTo>
                  <a:pt x="4762500" y="63500"/>
                </a:lnTo>
                <a:lnTo>
                  <a:pt x="4762500" y="95250"/>
                </a:lnTo>
                <a:lnTo>
                  <a:pt x="4794250" y="95250"/>
                </a:lnTo>
                <a:lnTo>
                  <a:pt x="4794250" y="63500"/>
                </a:lnTo>
                <a:close/>
              </a:path>
              <a:path w="6934200" h="158750">
                <a:moveTo>
                  <a:pt x="4857750" y="63500"/>
                </a:moveTo>
                <a:lnTo>
                  <a:pt x="4826000" y="63500"/>
                </a:lnTo>
                <a:lnTo>
                  <a:pt x="4826000" y="95250"/>
                </a:lnTo>
                <a:lnTo>
                  <a:pt x="4857750" y="95250"/>
                </a:lnTo>
                <a:lnTo>
                  <a:pt x="4857750" y="63500"/>
                </a:lnTo>
                <a:close/>
              </a:path>
              <a:path w="6934200" h="158750">
                <a:moveTo>
                  <a:pt x="4921250" y="63500"/>
                </a:moveTo>
                <a:lnTo>
                  <a:pt x="4889500" y="63500"/>
                </a:lnTo>
                <a:lnTo>
                  <a:pt x="4889500" y="95250"/>
                </a:lnTo>
                <a:lnTo>
                  <a:pt x="4921250" y="95250"/>
                </a:lnTo>
                <a:lnTo>
                  <a:pt x="4921250" y="63500"/>
                </a:lnTo>
                <a:close/>
              </a:path>
              <a:path w="6934200" h="158750">
                <a:moveTo>
                  <a:pt x="4984750" y="63500"/>
                </a:moveTo>
                <a:lnTo>
                  <a:pt x="4953000" y="63500"/>
                </a:lnTo>
                <a:lnTo>
                  <a:pt x="4953000" y="95250"/>
                </a:lnTo>
                <a:lnTo>
                  <a:pt x="4984750" y="95250"/>
                </a:lnTo>
                <a:lnTo>
                  <a:pt x="4984750" y="63500"/>
                </a:lnTo>
                <a:close/>
              </a:path>
              <a:path w="6934200" h="158750">
                <a:moveTo>
                  <a:pt x="5048250" y="63500"/>
                </a:moveTo>
                <a:lnTo>
                  <a:pt x="5016500" y="63500"/>
                </a:lnTo>
                <a:lnTo>
                  <a:pt x="5016500" y="95250"/>
                </a:lnTo>
                <a:lnTo>
                  <a:pt x="5048250" y="95250"/>
                </a:lnTo>
                <a:lnTo>
                  <a:pt x="5048250" y="63500"/>
                </a:lnTo>
                <a:close/>
              </a:path>
              <a:path w="6934200" h="158750">
                <a:moveTo>
                  <a:pt x="5111750" y="63500"/>
                </a:moveTo>
                <a:lnTo>
                  <a:pt x="5080000" y="63500"/>
                </a:lnTo>
                <a:lnTo>
                  <a:pt x="5080000" y="95250"/>
                </a:lnTo>
                <a:lnTo>
                  <a:pt x="5111750" y="95250"/>
                </a:lnTo>
                <a:lnTo>
                  <a:pt x="5111750" y="63500"/>
                </a:lnTo>
                <a:close/>
              </a:path>
              <a:path w="6934200" h="158750">
                <a:moveTo>
                  <a:pt x="5175250" y="63500"/>
                </a:moveTo>
                <a:lnTo>
                  <a:pt x="5143500" y="63500"/>
                </a:lnTo>
                <a:lnTo>
                  <a:pt x="5143500" y="95250"/>
                </a:lnTo>
                <a:lnTo>
                  <a:pt x="5175250" y="95250"/>
                </a:lnTo>
                <a:lnTo>
                  <a:pt x="5175250" y="63500"/>
                </a:lnTo>
                <a:close/>
              </a:path>
              <a:path w="6934200" h="158750">
                <a:moveTo>
                  <a:pt x="5238750" y="63500"/>
                </a:moveTo>
                <a:lnTo>
                  <a:pt x="5207000" y="63500"/>
                </a:lnTo>
                <a:lnTo>
                  <a:pt x="5207000" y="95250"/>
                </a:lnTo>
                <a:lnTo>
                  <a:pt x="5238750" y="95250"/>
                </a:lnTo>
                <a:lnTo>
                  <a:pt x="5238750" y="63500"/>
                </a:lnTo>
                <a:close/>
              </a:path>
              <a:path w="6934200" h="158750">
                <a:moveTo>
                  <a:pt x="5302250" y="63500"/>
                </a:moveTo>
                <a:lnTo>
                  <a:pt x="5270500" y="63500"/>
                </a:lnTo>
                <a:lnTo>
                  <a:pt x="5270500" y="95250"/>
                </a:lnTo>
                <a:lnTo>
                  <a:pt x="5302250" y="95250"/>
                </a:lnTo>
                <a:lnTo>
                  <a:pt x="5302250" y="63500"/>
                </a:lnTo>
                <a:close/>
              </a:path>
              <a:path w="6934200" h="158750">
                <a:moveTo>
                  <a:pt x="5365750" y="63500"/>
                </a:moveTo>
                <a:lnTo>
                  <a:pt x="5334000" y="63500"/>
                </a:lnTo>
                <a:lnTo>
                  <a:pt x="5334000" y="95250"/>
                </a:lnTo>
                <a:lnTo>
                  <a:pt x="5365750" y="95250"/>
                </a:lnTo>
                <a:lnTo>
                  <a:pt x="5365750" y="63500"/>
                </a:lnTo>
                <a:close/>
              </a:path>
              <a:path w="6934200" h="158750">
                <a:moveTo>
                  <a:pt x="5429250" y="63500"/>
                </a:moveTo>
                <a:lnTo>
                  <a:pt x="5397500" y="63500"/>
                </a:lnTo>
                <a:lnTo>
                  <a:pt x="5397500" y="95250"/>
                </a:lnTo>
                <a:lnTo>
                  <a:pt x="5429250" y="95250"/>
                </a:lnTo>
                <a:lnTo>
                  <a:pt x="5429250" y="63500"/>
                </a:lnTo>
                <a:close/>
              </a:path>
              <a:path w="6934200" h="158750">
                <a:moveTo>
                  <a:pt x="5492750" y="63500"/>
                </a:moveTo>
                <a:lnTo>
                  <a:pt x="5461000" y="63500"/>
                </a:lnTo>
                <a:lnTo>
                  <a:pt x="5461000" y="95250"/>
                </a:lnTo>
                <a:lnTo>
                  <a:pt x="5492750" y="95250"/>
                </a:lnTo>
                <a:lnTo>
                  <a:pt x="5492750" y="63500"/>
                </a:lnTo>
                <a:close/>
              </a:path>
              <a:path w="6934200" h="158750">
                <a:moveTo>
                  <a:pt x="5556250" y="63500"/>
                </a:moveTo>
                <a:lnTo>
                  <a:pt x="5524500" y="63500"/>
                </a:lnTo>
                <a:lnTo>
                  <a:pt x="5524500" y="95250"/>
                </a:lnTo>
                <a:lnTo>
                  <a:pt x="5556250" y="95250"/>
                </a:lnTo>
                <a:lnTo>
                  <a:pt x="5556250" y="63500"/>
                </a:lnTo>
                <a:close/>
              </a:path>
              <a:path w="6934200" h="158750">
                <a:moveTo>
                  <a:pt x="5619750" y="63500"/>
                </a:moveTo>
                <a:lnTo>
                  <a:pt x="5588000" y="63500"/>
                </a:lnTo>
                <a:lnTo>
                  <a:pt x="5588000" y="95250"/>
                </a:lnTo>
                <a:lnTo>
                  <a:pt x="5619750" y="95250"/>
                </a:lnTo>
                <a:lnTo>
                  <a:pt x="5619750" y="63500"/>
                </a:lnTo>
                <a:close/>
              </a:path>
              <a:path w="6934200" h="158750">
                <a:moveTo>
                  <a:pt x="5683250" y="63500"/>
                </a:moveTo>
                <a:lnTo>
                  <a:pt x="5651500" y="63500"/>
                </a:lnTo>
                <a:lnTo>
                  <a:pt x="5651500" y="95250"/>
                </a:lnTo>
                <a:lnTo>
                  <a:pt x="5683250" y="95250"/>
                </a:lnTo>
                <a:lnTo>
                  <a:pt x="5683250" y="63500"/>
                </a:lnTo>
                <a:close/>
              </a:path>
              <a:path w="6934200" h="158750">
                <a:moveTo>
                  <a:pt x="5746750" y="63500"/>
                </a:moveTo>
                <a:lnTo>
                  <a:pt x="5715000" y="63500"/>
                </a:lnTo>
                <a:lnTo>
                  <a:pt x="5715000" y="95250"/>
                </a:lnTo>
                <a:lnTo>
                  <a:pt x="5746750" y="95250"/>
                </a:lnTo>
                <a:lnTo>
                  <a:pt x="5746750" y="63500"/>
                </a:lnTo>
                <a:close/>
              </a:path>
              <a:path w="6934200" h="158750">
                <a:moveTo>
                  <a:pt x="5810250" y="63500"/>
                </a:moveTo>
                <a:lnTo>
                  <a:pt x="5778500" y="63500"/>
                </a:lnTo>
                <a:lnTo>
                  <a:pt x="5778500" y="95250"/>
                </a:lnTo>
                <a:lnTo>
                  <a:pt x="5810250" y="95250"/>
                </a:lnTo>
                <a:lnTo>
                  <a:pt x="5810250" y="63500"/>
                </a:lnTo>
                <a:close/>
              </a:path>
              <a:path w="6934200" h="158750">
                <a:moveTo>
                  <a:pt x="5873750" y="63500"/>
                </a:moveTo>
                <a:lnTo>
                  <a:pt x="5842000" y="63500"/>
                </a:lnTo>
                <a:lnTo>
                  <a:pt x="5842000" y="95250"/>
                </a:lnTo>
                <a:lnTo>
                  <a:pt x="5873750" y="95250"/>
                </a:lnTo>
                <a:lnTo>
                  <a:pt x="5873750" y="63500"/>
                </a:lnTo>
                <a:close/>
              </a:path>
              <a:path w="6934200" h="158750">
                <a:moveTo>
                  <a:pt x="5937250" y="63500"/>
                </a:moveTo>
                <a:lnTo>
                  <a:pt x="5905500" y="63500"/>
                </a:lnTo>
                <a:lnTo>
                  <a:pt x="5905500" y="95250"/>
                </a:lnTo>
                <a:lnTo>
                  <a:pt x="5937250" y="95250"/>
                </a:lnTo>
                <a:lnTo>
                  <a:pt x="5937250" y="63500"/>
                </a:lnTo>
                <a:close/>
              </a:path>
              <a:path w="6934200" h="158750">
                <a:moveTo>
                  <a:pt x="6000750" y="63500"/>
                </a:moveTo>
                <a:lnTo>
                  <a:pt x="5969000" y="63500"/>
                </a:lnTo>
                <a:lnTo>
                  <a:pt x="5969000" y="95250"/>
                </a:lnTo>
                <a:lnTo>
                  <a:pt x="6000750" y="95250"/>
                </a:lnTo>
                <a:lnTo>
                  <a:pt x="6000750" y="63500"/>
                </a:lnTo>
                <a:close/>
              </a:path>
              <a:path w="6934200" h="158750">
                <a:moveTo>
                  <a:pt x="6064250" y="63500"/>
                </a:moveTo>
                <a:lnTo>
                  <a:pt x="6032500" y="63500"/>
                </a:lnTo>
                <a:lnTo>
                  <a:pt x="6032500" y="95250"/>
                </a:lnTo>
                <a:lnTo>
                  <a:pt x="6064250" y="95250"/>
                </a:lnTo>
                <a:lnTo>
                  <a:pt x="6064250" y="63500"/>
                </a:lnTo>
                <a:close/>
              </a:path>
              <a:path w="6934200" h="158750">
                <a:moveTo>
                  <a:pt x="6127750" y="63500"/>
                </a:moveTo>
                <a:lnTo>
                  <a:pt x="6096000" y="63500"/>
                </a:lnTo>
                <a:lnTo>
                  <a:pt x="6096000" y="95250"/>
                </a:lnTo>
                <a:lnTo>
                  <a:pt x="6127750" y="95250"/>
                </a:lnTo>
                <a:lnTo>
                  <a:pt x="6127750" y="63500"/>
                </a:lnTo>
                <a:close/>
              </a:path>
              <a:path w="6934200" h="158750">
                <a:moveTo>
                  <a:pt x="6191250" y="63500"/>
                </a:moveTo>
                <a:lnTo>
                  <a:pt x="6159500" y="63500"/>
                </a:lnTo>
                <a:lnTo>
                  <a:pt x="6159500" y="95250"/>
                </a:lnTo>
                <a:lnTo>
                  <a:pt x="6191250" y="95250"/>
                </a:lnTo>
                <a:lnTo>
                  <a:pt x="6191250" y="63500"/>
                </a:lnTo>
                <a:close/>
              </a:path>
              <a:path w="6934200" h="158750">
                <a:moveTo>
                  <a:pt x="6254750" y="63500"/>
                </a:moveTo>
                <a:lnTo>
                  <a:pt x="6223000" y="63500"/>
                </a:lnTo>
                <a:lnTo>
                  <a:pt x="6223000" y="95250"/>
                </a:lnTo>
                <a:lnTo>
                  <a:pt x="6254750" y="95250"/>
                </a:lnTo>
                <a:lnTo>
                  <a:pt x="6254750" y="63500"/>
                </a:lnTo>
                <a:close/>
              </a:path>
              <a:path w="6934200" h="158750">
                <a:moveTo>
                  <a:pt x="6318250" y="63500"/>
                </a:moveTo>
                <a:lnTo>
                  <a:pt x="6286500" y="63500"/>
                </a:lnTo>
                <a:lnTo>
                  <a:pt x="6286500" y="95250"/>
                </a:lnTo>
                <a:lnTo>
                  <a:pt x="6318250" y="95250"/>
                </a:lnTo>
                <a:lnTo>
                  <a:pt x="6318250" y="63500"/>
                </a:lnTo>
                <a:close/>
              </a:path>
              <a:path w="6934200" h="158750">
                <a:moveTo>
                  <a:pt x="6381750" y="63500"/>
                </a:moveTo>
                <a:lnTo>
                  <a:pt x="6350000" y="63500"/>
                </a:lnTo>
                <a:lnTo>
                  <a:pt x="6350000" y="95250"/>
                </a:lnTo>
                <a:lnTo>
                  <a:pt x="6381750" y="95250"/>
                </a:lnTo>
                <a:lnTo>
                  <a:pt x="6381750" y="63500"/>
                </a:lnTo>
                <a:close/>
              </a:path>
              <a:path w="6934200" h="158750">
                <a:moveTo>
                  <a:pt x="6445250" y="63500"/>
                </a:moveTo>
                <a:lnTo>
                  <a:pt x="6413500" y="63500"/>
                </a:lnTo>
                <a:lnTo>
                  <a:pt x="6413500" y="95250"/>
                </a:lnTo>
                <a:lnTo>
                  <a:pt x="6445250" y="95250"/>
                </a:lnTo>
                <a:lnTo>
                  <a:pt x="6445250" y="63500"/>
                </a:lnTo>
                <a:close/>
              </a:path>
              <a:path w="6934200" h="158750">
                <a:moveTo>
                  <a:pt x="6508750" y="63500"/>
                </a:moveTo>
                <a:lnTo>
                  <a:pt x="6477000" y="63500"/>
                </a:lnTo>
                <a:lnTo>
                  <a:pt x="6477000" y="95250"/>
                </a:lnTo>
                <a:lnTo>
                  <a:pt x="6508750" y="95250"/>
                </a:lnTo>
                <a:lnTo>
                  <a:pt x="6508750" y="63500"/>
                </a:lnTo>
                <a:close/>
              </a:path>
              <a:path w="6934200" h="158750">
                <a:moveTo>
                  <a:pt x="6572250" y="63500"/>
                </a:moveTo>
                <a:lnTo>
                  <a:pt x="6540500" y="63500"/>
                </a:lnTo>
                <a:lnTo>
                  <a:pt x="6540500" y="95250"/>
                </a:lnTo>
                <a:lnTo>
                  <a:pt x="6572250" y="95250"/>
                </a:lnTo>
                <a:lnTo>
                  <a:pt x="6572250" y="63500"/>
                </a:lnTo>
                <a:close/>
              </a:path>
              <a:path w="6934200" h="158750">
                <a:moveTo>
                  <a:pt x="6635750" y="63500"/>
                </a:moveTo>
                <a:lnTo>
                  <a:pt x="6604000" y="63500"/>
                </a:lnTo>
                <a:lnTo>
                  <a:pt x="6604000" y="95250"/>
                </a:lnTo>
                <a:lnTo>
                  <a:pt x="6635750" y="95250"/>
                </a:lnTo>
                <a:lnTo>
                  <a:pt x="6635750" y="63500"/>
                </a:lnTo>
                <a:close/>
              </a:path>
              <a:path w="6934200" h="158750">
                <a:moveTo>
                  <a:pt x="6699250" y="63500"/>
                </a:moveTo>
                <a:lnTo>
                  <a:pt x="6667500" y="63500"/>
                </a:lnTo>
                <a:lnTo>
                  <a:pt x="6667500" y="95250"/>
                </a:lnTo>
                <a:lnTo>
                  <a:pt x="6699250" y="95250"/>
                </a:lnTo>
                <a:lnTo>
                  <a:pt x="6699250" y="63500"/>
                </a:lnTo>
                <a:close/>
              </a:path>
              <a:path w="6934200" h="158750">
                <a:moveTo>
                  <a:pt x="6762750" y="63500"/>
                </a:moveTo>
                <a:lnTo>
                  <a:pt x="6731000" y="63500"/>
                </a:lnTo>
                <a:lnTo>
                  <a:pt x="6731000" y="95250"/>
                </a:lnTo>
                <a:lnTo>
                  <a:pt x="6762750" y="95250"/>
                </a:lnTo>
                <a:lnTo>
                  <a:pt x="6762750" y="63500"/>
                </a:lnTo>
                <a:close/>
              </a:path>
              <a:path w="6934200" h="158750">
                <a:moveTo>
                  <a:pt x="6775450" y="0"/>
                </a:moveTo>
                <a:lnTo>
                  <a:pt x="6775450" y="158750"/>
                </a:lnTo>
                <a:lnTo>
                  <a:pt x="6934200" y="79375"/>
                </a:lnTo>
                <a:lnTo>
                  <a:pt x="6775450" y="0"/>
                </a:lnTo>
                <a:close/>
              </a:path>
            </a:pathLst>
          </a:custGeom>
          <a:solidFill>
            <a:srgbClr val="000000"/>
          </a:solidFill>
        </p:spPr>
        <p:txBody>
          <a:bodyPr wrap="square" lIns="0" tIns="0" rIns="0" bIns="0" rtlCol="0"/>
          <a:lstStyle/>
          <a:p>
            <a:endParaRPr/>
          </a:p>
        </p:txBody>
      </p:sp>
      <p:sp>
        <p:nvSpPr>
          <p:cNvPr id="5" name="object 5"/>
          <p:cNvSpPr/>
          <p:nvPr/>
        </p:nvSpPr>
        <p:spPr>
          <a:xfrm>
            <a:off x="2438400" y="2976711"/>
            <a:ext cx="1828800" cy="0"/>
          </a:xfrm>
          <a:custGeom>
            <a:avLst/>
            <a:gdLst/>
            <a:ahLst/>
            <a:cxnLst/>
            <a:rect l="l" t="t" r="r" b="b"/>
            <a:pathLst>
              <a:path w="1828800">
                <a:moveTo>
                  <a:pt x="0" y="0"/>
                </a:moveTo>
                <a:lnTo>
                  <a:pt x="1828800" y="0"/>
                </a:lnTo>
              </a:path>
            </a:pathLst>
          </a:custGeom>
          <a:ln w="31750">
            <a:solidFill>
              <a:srgbClr val="000000"/>
            </a:solidFill>
            <a:prstDash val="dash"/>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6" name="object 6"/>
          <p:cNvSpPr/>
          <p:nvPr/>
        </p:nvSpPr>
        <p:spPr>
          <a:xfrm>
            <a:off x="609600" y="3178259"/>
            <a:ext cx="5718175" cy="158750"/>
          </a:xfrm>
          <a:custGeom>
            <a:avLst/>
            <a:gdLst/>
            <a:ahLst/>
            <a:cxnLst/>
            <a:rect l="l" t="t" r="r" b="b"/>
            <a:pathLst>
              <a:path w="5718175" h="158750">
                <a:moveTo>
                  <a:pt x="31750" y="63500"/>
                </a:moveTo>
                <a:lnTo>
                  <a:pt x="0" y="63500"/>
                </a:lnTo>
                <a:lnTo>
                  <a:pt x="0" y="95250"/>
                </a:lnTo>
                <a:lnTo>
                  <a:pt x="31750" y="95250"/>
                </a:lnTo>
                <a:lnTo>
                  <a:pt x="31750" y="63500"/>
                </a:lnTo>
                <a:close/>
              </a:path>
              <a:path w="5718175" h="158750">
                <a:moveTo>
                  <a:pt x="95250" y="63500"/>
                </a:moveTo>
                <a:lnTo>
                  <a:pt x="63500" y="63500"/>
                </a:lnTo>
                <a:lnTo>
                  <a:pt x="63500" y="95250"/>
                </a:lnTo>
                <a:lnTo>
                  <a:pt x="95250" y="95250"/>
                </a:lnTo>
                <a:lnTo>
                  <a:pt x="95250" y="63500"/>
                </a:lnTo>
                <a:close/>
              </a:path>
              <a:path w="5718175" h="158750">
                <a:moveTo>
                  <a:pt x="158750" y="63500"/>
                </a:moveTo>
                <a:lnTo>
                  <a:pt x="127000" y="63500"/>
                </a:lnTo>
                <a:lnTo>
                  <a:pt x="127000" y="95250"/>
                </a:lnTo>
                <a:lnTo>
                  <a:pt x="158750" y="95250"/>
                </a:lnTo>
                <a:lnTo>
                  <a:pt x="158750" y="63500"/>
                </a:lnTo>
                <a:close/>
              </a:path>
              <a:path w="5718175" h="158750">
                <a:moveTo>
                  <a:pt x="222250" y="63500"/>
                </a:moveTo>
                <a:lnTo>
                  <a:pt x="190500" y="63500"/>
                </a:lnTo>
                <a:lnTo>
                  <a:pt x="190500" y="95250"/>
                </a:lnTo>
                <a:lnTo>
                  <a:pt x="222250" y="95250"/>
                </a:lnTo>
                <a:lnTo>
                  <a:pt x="222250" y="63500"/>
                </a:lnTo>
                <a:close/>
              </a:path>
              <a:path w="5718175" h="158750">
                <a:moveTo>
                  <a:pt x="285750" y="63500"/>
                </a:moveTo>
                <a:lnTo>
                  <a:pt x="254000" y="63500"/>
                </a:lnTo>
                <a:lnTo>
                  <a:pt x="254000" y="95250"/>
                </a:lnTo>
                <a:lnTo>
                  <a:pt x="285750" y="95250"/>
                </a:lnTo>
                <a:lnTo>
                  <a:pt x="285750" y="63500"/>
                </a:lnTo>
                <a:close/>
              </a:path>
              <a:path w="5718175" h="158750">
                <a:moveTo>
                  <a:pt x="349250" y="63500"/>
                </a:moveTo>
                <a:lnTo>
                  <a:pt x="317500" y="63500"/>
                </a:lnTo>
                <a:lnTo>
                  <a:pt x="317500" y="95250"/>
                </a:lnTo>
                <a:lnTo>
                  <a:pt x="349250" y="95250"/>
                </a:lnTo>
                <a:lnTo>
                  <a:pt x="349250" y="63500"/>
                </a:lnTo>
                <a:close/>
              </a:path>
              <a:path w="5718175" h="158750">
                <a:moveTo>
                  <a:pt x="412750" y="63500"/>
                </a:moveTo>
                <a:lnTo>
                  <a:pt x="381000" y="63500"/>
                </a:lnTo>
                <a:lnTo>
                  <a:pt x="381000" y="95250"/>
                </a:lnTo>
                <a:lnTo>
                  <a:pt x="412750" y="95250"/>
                </a:lnTo>
                <a:lnTo>
                  <a:pt x="412750" y="63500"/>
                </a:lnTo>
                <a:close/>
              </a:path>
              <a:path w="5718175" h="158750">
                <a:moveTo>
                  <a:pt x="476250" y="63500"/>
                </a:moveTo>
                <a:lnTo>
                  <a:pt x="444500" y="63500"/>
                </a:lnTo>
                <a:lnTo>
                  <a:pt x="444500" y="95250"/>
                </a:lnTo>
                <a:lnTo>
                  <a:pt x="476250" y="95250"/>
                </a:lnTo>
                <a:lnTo>
                  <a:pt x="476250" y="63500"/>
                </a:lnTo>
                <a:close/>
              </a:path>
              <a:path w="5718175" h="158750">
                <a:moveTo>
                  <a:pt x="539750" y="63500"/>
                </a:moveTo>
                <a:lnTo>
                  <a:pt x="508000" y="63500"/>
                </a:lnTo>
                <a:lnTo>
                  <a:pt x="508000" y="95250"/>
                </a:lnTo>
                <a:lnTo>
                  <a:pt x="539750" y="95250"/>
                </a:lnTo>
                <a:lnTo>
                  <a:pt x="539750" y="63500"/>
                </a:lnTo>
                <a:close/>
              </a:path>
              <a:path w="5718175" h="158750">
                <a:moveTo>
                  <a:pt x="603250" y="63500"/>
                </a:moveTo>
                <a:lnTo>
                  <a:pt x="571500" y="63500"/>
                </a:lnTo>
                <a:lnTo>
                  <a:pt x="571500" y="95250"/>
                </a:lnTo>
                <a:lnTo>
                  <a:pt x="603250" y="95250"/>
                </a:lnTo>
                <a:lnTo>
                  <a:pt x="603250" y="63500"/>
                </a:lnTo>
                <a:close/>
              </a:path>
              <a:path w="5718175" h="158750">
                <a:moveTo>
                  <a:pt x="666750" y="63500"/>
                </a:moveTo>
                <a:lnTo>
                  <a:pt x="635000" y="63500"/>
                </a:lnTo>
                <a:lnTo>
                  <a:pt x="635000" y="95250"/>
                </a:lnTo>
                <a:lnTo>
                  <a:pt x="666750" y="95250"/>
                </a:lnTo>
                <a:lnTo>
                  <a:pt x="666750" y="63500"/>
                </a:lnTo>
                <a:close/>
              </a:path>
              <a:path w="5718175" h="158750">
                <a:moveTo>
                  <a:pt x="730250" y="63500"/>
                </a:moveTo>
                <a:lnTo>
                  <a:pt x="698500" y="63500"/>
                </a:lnTo>
                <a:lnTo>
                  <a:pt x="698500" y="95250"/>
                </a:lnTo>
                <a:lnTo>
                  <a:pt x="730250" y="95250"/>
                </a:lnTo>
                <a:lnTo>
                  <a:pt x="730250" y="63500"/>
                </a:lnTo>
                <a:close/>
              </a:path>
              <a:path w="5718175" h="158750">
                <a:moveTo>
                  <a:pt x="793750" y="63500"/>
                </a:moveTo>
                <a:lnTo>
                  <a:pt x="762000" y="63500"/>
                </a:lnTo>
                <a:lnTo>
                  <a:pt x="762000" y="95250"/>
                </a:lnTo>
                <a:lnTo>
                  <a:pt x="793750" y="95250"/>
                </a:lnTo>
                <a:lnTo>
                  <a:pt x="793750" y="63500"/>
                </a:lnTo>
                <a:close/>
              </a:path>
              <a:path w="5718175" h="158750">
                <a:moveTo>
                  <a:pt x="857250" y="63500"/>
                </a:moveTo>
                <a:lnTo>
                  <a:pt x="825500" y="63500"/>
                </a:lnTo>
                <a:lnTo>
                  <a:pt x="825500" y="95250"/>
                </a:lnTo>
                <a:lnTo>
                  <a:pt x="857250" y="95250"/>
                </a:lnTo>
                <a:lnTo>
                  <a:pt x="857250" y="63500"/>
                </a:lnTo>
                <a:close/>
              </a:path>
              <a:path w="5718175" h="158750">
                <a:moveTo>
                  <a:pt x="920750" y="63500"/>
                </a:moveTo>
                <a:lnTo>
                  <a:pt x="889000" y="63500"/>
                </a:lnTo>
                <a:lnTo>
                  <a:pt x="889000" y="95250"/>
                </a:lnTo>
                <a:lnTo>
                  <a:pt x="920750" y="95250"/>
                </a:lnTo>
                <a:lnTo>
                  <a:pt x="920750" y="63500"/>
                </a:lnTo>
                <a:close/>
              </a:path>
              <a:path w="5718175" h="158750">
                <a:moveTo>
                  <a:pt x="984250" y="63500"/>
                </a:moveTo>
                <a:lnTo>
                  <a:pt x="952500" y="63500"/>
                </a:lnTo>
                <a:lnTo>
                  <a:pt x="952500" y="95250"/>
                </a:lnTo>
                <a:lnTo>
                  <a:pt x="984250" y="95250"/>
                </a:lnTo>
                <a:lnTo>
                  <a:pt x="984250" y="63500"/>
                </a:lnTo>
                <a:close/>
              </a:path>
              <a:path w="5718175" h="158750">
                <a:moveTo>
                  <a:pt x="1047750" y="63500"/>
                </a:moveTo>
                <a:lnTo>
                  <a:pt x="1016000" y="63500"/>
                </a:lnTo>
                <a:lnTo>
                  <a:pt x="1016000" y="95250"/>
                </a:lnTo>
                <a:lnTo>
                  <a:pt x="1047750" y="95250"/>
                </a:lnTo>
                <a:lnTo>
                  <a:pt x="1047750" y="63500"/>
                </a:lnTo>
                <a:close/>
              </a:path>
              <a:path w="5718175" h="158750">
                <a:moveTo>
                  <a:pt x="1111250" y="63500"/>
                </a:moveTo>
                <a:lnTo>
                  <a:pt x="1079500" y="63500"/>
                </a:lnTo>
                <a:lnTo>
                  <a:pt x="1079500" y="95250"/>
                </a:lnTo>
                <a:lnTo>
                  <a:pt x="1111250" y="95250"/>
                </a:lnTo>
                <a:lnTo>
                  <a:pt x="1111250" y="63500"/>
                </a:lnTo>
                <a:close/>
              </a:path>
              <a:path w="5718175" h="158750">
                <a:moveTo>
                  <a:pt x="1174750" y="63500"/>
                </a:moveTo>
                <a:lnTo>
                  <a:pt x="1143000" y="63500"/>
                </a:lnTo>
                <a:lnTo>
                  <a:pt x="1143000" y="95250"/>
                </a:lnTo>
                <a:lnTo>
                  <a:pt x="1174750" y="95250"/>
                </a:lnTo>
                <a:lnTo>
                  <a:pt x="1174750" y="63500"/>
                </a:lnTo>
                <a:close/>
              </a:path>
              <a:path w="5718175" h="158750">
                <a:moveTo>
                  <a:pt x="1238250" y="63500"/>
                </a:moveTo>
                <a:lnTo>
                  <a:pt x="1206500" y="63500"/>
                </a:lnTo>
                <a:lnTo>
                  <a:pt x="1206500" y="95250"/>
                </a:lnTo>
                <a:lnTo>
                  <a:pt x="1238250" y="95250"/>
                </a:lnTo>
                <a:lnTo>
                  <a:pt x="1238250" y="63500"/>
                </a:lnTo>
                <a:close/>
              </a:path>
              <a:path w="5718175" h="158750">
                <a:moveTo>
                  <a:pt x="1301750" y="63500"/>
                </a:moveTo>
                <a:lnTo>
                  <a:pt x="1270000" y="63500"/>
                </a:lnTo>
                <a:lnTo>
                  <a:pt x="1270000" y="95250"/>
                </a:lnTo>
                <a:lnTo>
                  <a:pt x="1301750" y="95250"/>
                </a:lnTo>
                <a:lnTo>
                  <a:pt x="1301750" y="63500"/>
                </a:lnTo>
                <a:close/>
              </a:path>
              <a:path w="5718175" h="158750">
                <a:moveTo>
                  <a:pt x="1365250" y="63500"/>
                </a:moveTo>
                <a:lnTo>
                  <a:pt x="1333500" y="63500"/>
                </a:lnTo>
                <a:lnTo>
                  <a:pt x="1333500" y="95250"/>
                </a:lnTo>
                <a:lnTo>
                  <a:pt x="1365250" y="95250"/>
                </a:lnTo>
                <a:lnTo>
                  <a:pt x="1365250" y="63500"/>
                </a:lnTo>
                <a:close/>
              </a:path>
              <a:path w="5718175" h="158750">
                <a:moveTo>
                  <a:pt x="1428750" y="63500"/>
                </a:moveTo>
                <a:lnTo>
                  <a:pt x="1397000" y="63500"/>
                </a:lnTo>
                <a:lnTo>
                  <a:pt x="1397000" y="95250"/>
                </a:lnTo>
                <a:lnTo>
                  <a:pt x="1428750" y="95250"/>
                </a:lnTo>
                <a:lnTo>
                  <a:pt x="1428750" y="63500"/>
                </a:lnTo>
                <a:close/>
              </a:path>
              <a:path w="5718175" h="158750">
                <a:moveTo>
                  <a:pt x="1492250" y="63500"/>
                </a:moveTo>
                <a:lnTo>
                  <a:pt x="1460500" y="63500"/>
                </a:lnTo>
                <a:lnTo>
                  <a:pt x="1460500" y="95250"/>
                </a:lnTo>
                <a:lnTo>
                  <a:pt x="1492250" y="95250"/>
                </a:lnTo>
                <a:lnTo>
                  <a:pt x="1492250" y="63500"/>
                </a:lnTo>
                <a:close/>
              </a:path>
              <a:path w="5718175" h="158750">
                <a:moveTo>
                  <a:pt x="1555750" y="63500"/>
                </a:moveTo>
                <a:lnTo>
                  <a:pt x="1524000" y="63500"/>
                </a:lnTo>
                <a:lnTo>
                  <a:pt x="1524000" y="95250"/>
                </a:lnTo>
                <a:lnTo>
                  <a:pt x="1555750" y="95250"/>
                </a:lnTo>
                <a:lnTo>
                  <a:pt x="1555750" y="63500"/>
                </a:lnTo>
                <a:close/>
              </a:path>
              <a:path w="5718175" h="158750">
                <a:moveTo>
                  <a:pt x="1619250" y="63500"/>
                </a:moveTo>
                <a:lnTo>
                  <a:pt x="1587500" y="63500"/>
                </a:lnTo>
                <a:lnTo>
                  <a:pt x="1587500" y="95250"/>
                </a:lnTo>
                <a:lnTo>
                  <a:pt x="1619250" y="95250"/>
                </a:lnTo>
                <a:lnTo>
                  <a:pt x="1619250" y="63500"/>
                </a:lnTo>
                <a:close/>
              </a:path>
              <a:path w="5718175" h="158750">
                <a:moveTo>
                  <a:pt x="1682750" y="63500"/>
                </a:moveTo>
                <a:lnTo>
                  <a:pt x="1651000" y="63500"/>
                </a:lnTo>
                <a:lnTo>
                  <a:pt x="1651000" y="95250"/>
                </a:lnTo>
                <a:lnTo>
                  <a:pt x="1682750" y="95250"/>
                </a:lnTo>
                <a:lnTo>
                  <a:pt x="1682750" y="63500"/>
                </a:lnTo>
                <a:close/>
              </a:path>
              <a:path w="5718175" h="158750">
                <a:moveTo>
                  <a:pt x="1746250" y="63500"/>
                </a:moveTo>
                <a:lnTo>
                  <a:pt x="1714500" y="63500"/>
                </a:lnTo>
                <a:lnTo>
                  <a:pt x="1714500" y="95250"/>
                </a:lnTo>
                <a:lnTo>
                  <a:pt x="1746250" y="95250"/>
                </a:lnTo>
                <a:lnTo>
                  <a:pt x="1746250" y="63500"/>
                </a:lnTo>
                <a:close/>
              </a:path>
              <a:path w="5718175" h="158750">
                <a:moveTo>
                  <a:pt x="1809750" y="63500"/>
                </a:moveTo>
                <a:lnTo>
                  <a:pt x="1778000" y="63500"/>
                </a:lnTo>
                <a:lnTo>
                  <a:pt x="1778000" y="95250"/>
                </a:lnTo>
                <a:lnTo>
                  <a:pt x="1809750" y="95250"/>
                </a:lnTo>
                <a:lnTo>
                  <a:pt x="1809750" y="63500"/>
                </a:lnTo>
                <a:close/>
              </a:path>
              <a:path w="5718175" h="158750">
                <a:moveTo>
                  <a:pt x="1873250" y="63500"/>
                </a:moveTo>
                <a:lnTo>
                  <a:pt x="1841500" y="63500"/>
                </a:lnTo>
                <a:lnTo>
                  <a:pt x="1841500" y="95250"/>
                </a:lnTo>
                <a:lnTo>
                  <a:pt x="1873250" y="95250"/>
                </a:lnTo>
                <a:lnTo>
                  <a:pt x="1873250" y="63500"/>
                </a:lnTo>
                <a:close/>
              </a:path>
              <a:path w="5718175" h="158750">
                <a:moveTo>
                  <a:pt x="1936750" y="63500"/>
                </a:moveTo>
                <a:lnTo>
                  <a:pt x="1905000" y="63500"/>
                </a:lnTo>
                <a:lnTo>
                  <a:pt x="1905000" y="95250"/>
                </a:lnTo>
                <a:lnTo>
                  <a:pt x="1936750" y="95250"/>
                </a:lnTo>
                <a:lnTo>
                  <a:pt x="1936750" y="63500"/>
                </a:lnTo>
                <a:close/>
              </a:path>
              <a:path w="5718175" h="158750">
                <a:moveTo>
                  <a:pt x="2000250" y="63500"/>
                </a:moveTo>
                <a:lnTo>
                  <a:pt x="1968500" y="63500"/>
                </a:lnTo>
                <a:lnTo>
                  <a:pt x="1968500" y="95250"/>
                </a:lnTo>
                <a:lnTo>
                  <a:pt x="2000250" y="95250"/>
                </a:lnTo>
                <a:lnTo>
                  <a:pt x="2000250" y="63500"/>
                </a:lnTo>
                <a:close/>
              </a:path>
              <a:path w="5718175" h="158750">
                <a:moveTo>
                  <a:pt x="2063750" y="63500"/>
                </a:moveTo>
                <a:lnTo>
                  <a:pt x="2032000" y="63500"/>
                </a:lnTo>
                <a:lnTo>
                  <a:pt x="2032000" y="95250"/>
                </a:lnTo>
                <a:lnTo>
                  <a:pt x="2063750" y="95250"/>
                </a:lnTo>
                <a:lnTo>
                  <a:pt x="2063750" y="63500"/>
                </a:lnTo>
                <a:close/>
              </a:path>
              <a:path w="5718175" h="158750">
                <a:moveTo>
                  <a:pt x="2127250" y="63500"/>
                </a:moveTo>
                <a:lnTo>
                  <a:pt x="2095500" y="63500"/>
                </a:lnTo>
                <a:lnTo>
                  <a:pt x="2095500" y="95250"/>
                </a:lnTo>
                <a:lnTo>
                  <a:pt x="2127250" y="95250"/>
                </a:lnTo>
                <a:lnTo>
                  <a:pt x="2127250" y="63500"/>
                </a:lnTo>
                <a:close/>
              </a:path>
              <a:path w="5718175" h="158750">
                <a:moveTo>
                  <a:pt x="2190750" y="63500"/>
                </a:moveTo>
                <a:lnTo>
                  <a:pt x="2159000" y="63500"/>
                </a:lnTo>
                <a:lnTo>
                  <a:pt x="2159000" y="95250"/>
                </a:lnTo>
                <a:lnTo>
                  <a:pt x="2190750" y="95250"/>
                </a:lnTo>
                <a:lnTo>
                  <a:pt x="2190750" y="63500"/>
                </a:lnTo>
                <a:close/>
              </a:path>
              <a:path w="5718175" h="158750">
                <a:moveTo>
                  <a:pt x="2254250" y="63500"/>
                </a:moveTo>
                <a:lnTo>
                  <a:pt x="2222500" y="63500"/>
                </a:lnTo>
                <a:lnTo>
                  <a:pt x="2222500" y="95250"/>
                </a:lnTo>
                <a:lnTo>
                  <a:pt x="2254250" y="95250"/>
                </a:lnTo>
                <a:lnTo>
                  <a:pt x="2254250" y="63500"/>
                </a:lnTo>
                <a:close/>
              </a:path>
              <a:path w="5718175" h="158750">
                <a:moveTo>
                  <a:pt x="2317750" y="63500"/>
                </a:moveTo>
                <a:lnTo>
                  <a:pt x="2286000" y="63500"/>
                </a:lnTo>
                <a:lnTo>
                  <a:pt x="2286000" y="95250"/>
                </a:lnTo>
                <a:lnTo>
                  <a:pt x="2317750" y="95250"/>
                </a:lnTo>
                <a:lnTo>
                  <a:pt x="2317750" y="63500"/>
                </a:lnTo>
                <a:close/>
              </a:path>
              <a:path w="5718175" h="158750">
                <a:moveTo>
                  <a:pt x="2381250" y="63500"/>
                </a:moveTo>
                <a:lnTo>
                  <a:pt x="2349500" y="63500"/>
                </a:lnTo>
                <a:lnTo>
                  <a:pt x="2349500" y="95250"/>
                </a:lnTo>
                <a:lnTo>
                  <a:pt x="2381250" y="95250"/>
                </a:lnTo>
                <a:lnTo>
                  <a:pt x="2381250" y="63500"/>
                </a:lnTo>
                <a:close/>
              </a:path>
              <a:path w="5718175" h="158750">
                <a:moveTo>
                  <a:pt x="2444750" y="63500"/>
                </a:moveTo>
                <a:lnTo>
                  <a:pt x="2413000" y="63500"/>
                </a:lnTo>
                <a:lnTo>
                  <a:pt x="2413000" y="95250"/>
                </a:lnTo>
                <a:lnTo>
                  <a:pt x="2444750" y="95250"/>
                </a:lnTo>
                <a:lnTo>
                  <a:pt x="2444750" y="63500"/>
                </a:lnTo>
                <a:close/>
              </a:path>
              <a:path w="5718175" h="158750">
                <a:moveTo>
                  <a:pt x="2508250" y="63500"/>
                </a:moveTo>
                <a:lnTo>
                  <a:pt x="2476500" y="63500"/>
                </a:lnTo>
                <a:lnTo>
                  <a:pt x="2476500" y="95250"/>
                </a:lnTo>
                <a:lnTo>
                  <a:pt x="2508250" y="95250"/>
                </a:lnTo>
                <a:lnTo>
                  <a:pt x="2508250" y="63500"/>
                </a:lnTo>
                <a:close/>
              </a:path>
              <a:path w="5718175" h="158750">
                <a:moveTo>
                  <a:pt x="2571750" y="63500"/>
                </a:moveTo>
                <a:lnTo>
                  <a:pt x="2540000" y="63500"/>
                </a:lnTo>
                <a:lnTo>
                  <a:pt x="2540000" y="95250"/>
                </a:lnTo>
                <a:lnTo>
                  <a:pt x="2571750" y="95250"/>
                </a:lnTo>
                <a:lnTo>
                  <a:pt x="2571750" y="63500"/>
                </a:lnTo>
                <a:close/>
              </a:path>
              <a:path w="5718175" h="158750">
                <a:moveTo>
                  <a:pt x="2635250" y="63500"/>
                </a:moveTo>
                <a:lnTo>
                  <a:pt x="2603500" y="63500"/>
                </a:lnTo>
                <a:lnTo>
                  <a:pt x="2603500" y="95250"/>
                </a:lnTo>
                <a:lnTo>
                  <a:pt x="2635250" y="95250"/>
                </a:lnTo>
                <a:lnTo>
                  <a:pt x="2635250" y="63500"/>
                </a:lnTo>
                <a:close/>
              </a:path>
              <a:path w="5718175" h="158750">
                <a:moveTo>
                  <a:pt x="2698750" y="63500"/>
                </a:moveTo>
                <a:lnTo>
                  <a:pt x="2667000" y="63500"/>
                </a:lnTo>
                <a:lnTo>
                  <a:pt x="2667000" y="95250"/>
                </a:lnTo>
                <a:lnTo>
                  <a:pt x="2698750" y="95250"/>
                </a:lnTo>
                <a:lnTo>
                  <a:pt x="2698750" y="63500"/>
                </a:lnTo>
                <a:close/>
              </a:path>
              <a:path w="5718175" h="158750">
                <a:moveTo>
                  <a:pt x="2762250" y="63500"/>
                </a:moveTo>
                <a:lnTo>
                  <a:pt x="2730500" y="63500"/>
                </a:lnTo>
                <a:lnTo>
                  <a:pt x="2730500" y="95250"/>
                </a:lnTo>
                <a:lnTo>
                  <a:pt x="2762250" y="95250"/>
                </a:lnTo>
                <a:lnTo>
                  <a:pt x="2762250" y="63500"/>
                </a:lnTo>
                <a:close/>
              </a:path>
              <a:path w="5718175" h="158750">
                <a:moveTo>
                  <a:pt x="2825750" y="63500"/>
                </a:moveTo>
                <a:lnTo>
                  <a:pt x="2794000" y="63500"/>
                </a:lnTo>
                <a:lnTo>
                  <a:pt x="2794000" y="95250"/>
                </a:lnTo>
                <a:lnTo>
                  <a:pt x="2825750" y="95250"/>
                </a:lnTo>
                <a:lnTo>
                  <a:pt x="2825750" y="63500"/>
                </a:lnTo>
                <a:close/>
              </a:path>
              <a:path w="5718175" h="158750">
                <a:moveTo>
                  <a:pt x="2889250" y="63500"/>
                </a:moveTo>
                <a:lnTo>
                  <a:pt x="2857500" y="63500"/>
                </a:lnTo>
                <a:lnTo>
                  <a:pt x="2857500" y="95250"/>
                </a:lnTo>
                <a:lnTo>
                  <a:pt x="2889250" y="95250"/>
                </a:lnTo>
                <a:lnTo>
                  <a:pt x="2889250" y="63500"/>
                </a:lnTo>
                <a:close/>
              </a:path>
              <a:path w="5718175" h="158750">
                <a:moveTo>
                  <a:pt x="2952750" y="63500"/>
                </a:moveTo>
                <a:lnTo>
                  <a:pt x="2921000" y="63500"/>
                </a:lnTo>
                <a:lnTo>
                  <a:pt x="2921000" y="95250"/>
                </a:lnTo>
                <a:lnTo>
                  <a:pt x="2952750" y="95250"/>
                </a:lnTo>
                <a:lnTo>
                  <a:pt x="2952750" y="63500"/>
                </a:lnTo>
                <a:close/>
              </a:path>
              <a:path w="5718175" h="158750">
                <a:moveTo>
                  <a:pt x="3016250" y="63500"/>
                </a:moveTo>
                <a:lnTo>
                  <a:pt x="2984500" y="63500"/>
                </a:lnTo>
                <a:lnTo>
                  <a:pt x="2984500" y="95250"/>
                </a:lnTo>
                <a:lnTo>
                  <a:pt x="3016250" y="95250"/>
                </a:lnTo>
                <a:lnTo>
                  <a:pt x="3016250" y="63500"/>
                </a:lnTo>
                <a:close/>
              </a:path>
              <a:path w="5718175" h="158750">
                <a:moveTo>
                  <a:pt x="3079750" y="63500"/>
                </a:moveTo>
                <a:lnTo>
                  <a:pt x="3048000" y="63500"/>
                </a:lnTo>
                <a:lnTo>
                  <a:pt x="3048000" y="95250"/>
                </a:lnTo>
                <a:lnTo>
                  <a:pt x="3079750" y="95250"/>
                </a:lnTo>
                <a:lnTo>
                  <a:pt x="3079750" y="63500"/>
                </a:lnTo>
                <a:close/>
              </a:path>
              <a:path w="5718175" h="158750">
                <a:moveTo>
                  <a:pt x="3143250" y="63500"/>
                </a:moveTo>
                <a:lnTo>
                  <a:pt x="3111500" y="63500"/>
                </a:lnTo>
                <a:lnTo>
                  <a:pt x="3111500" y="95250"/>
                </a:lnTo>
                <a:lnTo>
                  <a:pt x="3143250" y="95250"/>
                </a:lnTo>
                <a:lnTo>
                  <a:pt x="3143250" y="63500"/>
                </a:lnTo>
                <a:close/>
              </a:path>
              <a:path w="5718175" h="158750">
                <a:moveTo>
                  <a:pt x="3206750" y="63500"/>
                </a:moveTo>
                <a:lnTo>
                  <a:pt x="3175000" y="63500"/>
                </a:lnTo>
                <a:lnTo>
                  <a:pt x="3175000" y="95250"/>
                </a:lnTo>
                <a:lnTo>
                  <a:pt x="3206750" y="95250"/>
                </a:lnTo>
                <a:lnTo>
                  <a:pt x="3206750" y="63500"/>
                </a:lnTo>
                <a:close/>
              </a:path>
              <a:path w="5718175" h="158750">
                <a:moveTo>
                  <a:pt x="3270250" y="63500"/>
                </a:moveTo>
                <a:lnTo>
                  <a:pt x="3238500" y="63500"/>
                </a:lnTo>
                <a:lnTo>
                  <a:pt x="3238500" y="95250"/>
                </a:lnTo>
                <a:lnTo>
                  <a:pt x="3270250" y="95250"/>
                </a:lnTo>
                <a:lnTo>
                  <a:pt x="3270250" y="63500"/>
                </a:lnTo>
                <a:close/>
              </a:path>
              <a:path w="5718175" h="158750">
                <a:moveTo>
                  <a:pt x="3333750" y="63500"/>
                </a:moveTo>
                <a:lnTo>
                  <a:pt x="3302000" y="63500"/>
                </a:lnTo>
                <a:lnTo>
                  <a:pt x="3302000" y="95250"/>
                </a:lnTo>
                <a:lnTo>
                  <a:pt x="3333750" y="95250"/>
                </a:lnTo>
                <a:lnTo>
                  <a:pt x="3333750" y="63500"/>
                </a:lnTo>
                <a:close/>
              </a:path>
              <a:path w="5718175" h="158750">
                <a:moveTo>
                  <a:pt x="3397250" y="63500"/>
                </a:moveTo>
                <a:lnTo>
                  <a:pt x="3365500" y="63500"/>
                </a:lnTo>
                <a:lnTo>
                  <a:pt x="3365500" y="95250"/>
                </a:lnTo>
                <a:lnTo>
                  <a:pt x="3397250" y="95250"/>
                </a:lnTo>
                <a:lnTo>
                  <a:pt x="3397250" y="63500"/>
                </a:lnTo>
                <a:close/>
              </a:path>
              <a:path w="5718175" h="158750">
                <a:moveTo>
                  <a:pt x="3460750" y="63500"/>
                </a:moveTo>
                <a:lnTo>
                  <a:pt x="3429000" y="63500"/>
                </a:lnTo>
                <a:lnTo>
                  <a:pt x="3429000" y="95250"/>
                </a:lnTo>
                <a:lnTo>
                  <a:pt x="3460750" y="95250"/>
                </a:lnTo>
                <a:lnTo>
                  <a:pt x="3460750" y="63500"/>
                </a:lnTo>
                <a:close/>
              </a:path>
              <a:path w="5718175" h="158750">
                <a:moveTo>
                  <a:pt x="3524250" y="63500"/>
                </a:moveTo>
                <a:lnTo>
                  <a:pt x="3492500" y="63500"/>
                </a:lnTo>
                <a:lnTo>
                  <a:pt x="3492500" y="95250"/>
                </a:lnTo>
                <a:lnTo>
                  <a:pt x="3524250" y="95250"/>
                </a:lnTo>
                <a:lnTo>
                  <a:pt x="3524250" y="63500"/>
                </a:lnTo>
                <a:close/>
              </a:path>
              <a:path w="5718175" h="158750">
                <a:moveTo>
                  <a:pt x="3587750" y="63500"/>
                </a:moveTo>
                <a:lnTo>
                  <a:pt x="3556000" y="63500"/>
                </a:lnTo>
                <a:lnTo>
                  <a:pt x="3556000" y="95250"/>
                </a:lnTo>
                <a:lnTo>
                  <a:pt x="3587750" y="95250"/>
                </a:lnTo>
                <a:lnTo>
                  <a:pt x="3587750" y="63500"/>
                </a:lnTo>
                <a:close/>
              </a:path>
              <a:path w="5718175" h="158750">
                <a:moveTo>
                  <a:pt x="3651250" y="63500"/>
                </a:moveTo>
                <a:lnTo>
                  <a:pt x="3619500" y="63500"/>
                </a:lnTo>
                <a:lnTo>
                  <a:pt x="3619500" y="95250"/>
                </a:lnTo>
                <a:lnTo>
                  <a:pt x="3651250" y="95250"/>
                </a:lnTo>
                <a:lnTo>
                  <a:pt x="3651250" y="63500"/>
                </a:lnTo>
                <a:close/>
              </a:path>
              <a:path w="5718175" h="158750">
                <a:moveTo>
                  <a:pt x="3714750" y="63500"/>
                </a:moveTo>
                <a:lnTo>
                  <a:pt x="3683000" y="63500"/>
                </a:lnTo>
                <a:lnTo>
                  <a:pt x="3683000" y="95250"/>
                </a:lnTo>
                <a:lnTo>
                  <a:pt x="3714750" y="95250"/>
                </a:lnTo>
                <a:lnTo>
                  <a:pt x="3714750" y="63500"/>
                </a:lnTo>
                <a:close/>
              </a:path>
              <a:path w="5718175" h="158750">
                <a:moveTo>
                  <a:pt x="3778250" y="63500"/>
                </a:moveTo>
                <a:lnTo>
                  <a:pt x="3746500" y="63500"/>
                </a:lnTo>
                <a:lnTo>
                  <a:pt x="3746500" y="95250"/>
                </a:lnTo>
                <a:lnTo>
                  <a:pt x="3778250" y="95250"/>
                </a:lnTo>
                <a:lnTo>
                  <a:pt x="3778250" y="63500"/>
                </a:lnTo>
                <a:close/>
              </a:path>
              <a:path w="5718175" h="158750">
                <a:moveTo>
                  <a:pt x="3841750" y="63500"/>
                </a:moveTo>
                <a:lnTo>
                  <a:pt x="3810000" y="63500"/>
                </a:lnTo>
                <a:lnTo>
                  <a:pt x="3810000" y="95250"/>
                </a:lnTo>
                <a:lnTo>
                  <a:pt x="3841750" y="95250"/>
                </a:lnTo>
                <a:lnTo>
                  <a:pt x="3841750" y="63500"/>
                </a:lnTo>
                <a:close/>
              </a:path>
              <a:path w="5718175" h="158750">
                <a:moveTo>
                  <a:pt x="3905250" y="63500"/>
                </a:moveTo>
                <a:lnTo>
                  <a:pt x="3873500" y="63500"/>
                </a:lnTo>
                <a:lnTo>
                  <a:pt x="3873500" y="95250"/>
                </a:lnTo>
                <a:lnTo>
                  <a:pt x="3905250" y="95250"/>
                </a:lnTo>
                <a:lnTo>
                  <a:pt x="3905250" y="63500"/>
                </a:lnTo>
                <a:close/>
              </a:path>
              <a:path w="5718175" h="158750">
                <a:moveTo>
                  <a:pt x="3968750" y="63500"/>
                </a:moveTo>
                <a:lnTo>
                  <a:pt x="3937000" y="63500"/>
                </a:lnTo>
                <a:lnTo>
                  <a:pt x="3937000" y="95250"/>
                </a:lnTo>
                <a:lnTo>
                  <a:pt x="3968750" y="95250"/>
                </a:lnTo>
                <a:lnTo>
                  <a:pt x="3968750" y="63500"/>
                </a:lnTo>
                <a:close/>
              </a:path>
              <a:path w="5718175" h="158750">
                <a:moveTo>
                  <a:pt x="4032250" y="63500"/>
                </a:moveTo>
                <a:lnTo>
                  <a:pt x="4000500" y="63500"/>
                </a:lnTo>
                <a:lnTo>
                  <a:pt x="4000500" y="95250"/>
                </a:lnTo>
                <a:lnTo>
                  <a:pt x="4032250" y="95250"/>
                </a:lnTo>
                <a:lnTo>
                  <a:pt x="4032250" y="63500"/>
                </a:lnTo>
                <a:close/>
              </a:path>
              <a:path w="5718175" h="158750">
                <a:moveTo>
                  <a:pt x="4095750" y="63500"/>
                </a:moveTo>
                <a:lnTo>
                  <a:pt x="4064000" y="63500"/>
                </a:lnTo>
                <a:lnTo>
                  <a:pt x="4064000" y="95250"/>
                </a:lnTo>
                <a:lnTo>
                  <a:pt x="4095750" y="95250"/>
                </a:lnTo>
                <a:lnTo>
                  <a:pt x="4095750" y="63500"/>
                </a:lnTo>
                <a:close/>
              </a:path>
              <a:path w="5718175" h="158750">
                <a:moveTo>
                  <a:pt x="4159250" y="63500"/>
                </a:moveTo>
                <a:lnTo>
                  <a:pt x="4127500" y="63500"/>
                </a:lnTo>
                <a:lnTo>
                  <a:pt x="4127500" y="95250"/>
                </a:lnTo>
                <a:lnTo>
                  <a:pt x="4159250" y="95250"/>
                </a:lnTo>
                <a:lnTo>
                  <a:pt x="4159250" y="63500"/>
                </a:lnTo>
                <a:close/>
              </a:path>
              <a:path w="5718175" h="158750">
                <a:moveTo>
                  <a:pt x="4222750" y="63500"/>
                </a:moveTo>
                <a:lnTo>
                  <a:pt x="4191000" y="63500"/>
                </a:lnTo>
                <a:lnTo>
                  <a:pt x="4191000" y="95250"/>
                </a:lnTo>
                <a:lnTo>
                  <a:pt x="4222750" y="95250"/>
                </a:lnTo>
                <a:lnTo>
                  <a:pt x="4222750" y="63500"/>
                </a:lnTo>
                <a:close/>
              </a:path>
              <a:path w="5718175" h="158750">
                <a:moveTo>
                  <a:pt x="4286250" y="63500"/>
                </a:moveTo>
                <a:lnTo>
                  <a:pt x="4254500" y="63500"/>
                </a:lnTo>
                <a:lnTo>
                  <a:pt x="4254500" y="95250"/>
                </a:lnTo>
                <a:lnTo>
                  <a:pt x="4286250" y="95250"/>
                </a:lnTo>
                <a:lnTo>
                  <a:pt x="4286250" y="63500"/>
                </a:lnTo>
                <a:close/>
              </a:path>
              <a:path w="5718175" h="158750">
                <a:moveTo>
                  <a:pt x="4349750" y="63500"/>
                </a:moveTo>
                <a:lnTo>
                  <a:pt x="4318000" y="63500"/>
                </a:lnTo>
                <a:lnTo>
                  <a:pt x="4318000" y="95250"/>
                </a:lnTo>
                <a:lnTo>
                  <a:pt x="4349750" y="95250"/>
                </a:lnTo>
                <a:lnTo>
                  <a:pt x="4349750" y="63500"/>
                </a:lnTo>
                <a:close/>
              </a:path>
              <a:path w="5718175" h="158750">
                <a:moveTo>
                  <a:pt x="4413250" y="63500"/>
                </a:moveTo>
                <a:lnTo>
                  <a:pt x="4381500" y="63500"/>
                </a:lnTo>
                <a:lnTo>
                  <a:pt x="4381500" y="95250"/>
                </a:lnTo>
                <a:lnTo>
                  <a:pt x="4413250" y="95250"/>
                </a:lnTo>
                <a:lnTo>
                  <a:pt x="4413250" y="63500"/>
                </a:lnTo>
                <a:close/>
              </a:path>
              <a:path w="5718175" h="158750">
                <a:moveTo>
                  <a:pt x="4476750" y="63500"/>
                </a:moveTo>
                <a:lnTo>
                  <a:pt x="4445000" y="63500"/>
                </a:lnTo>
                <a:lnTo>
                  <a:pt x="4445000" y="95250"/>
                </a:lnTo>
                <a:lnTo>
                  <a:pt x="4476750" y="95250"/>
                </a:lnTo>
                <a:lnTo>
                  <a:pt x="4476750" y="63500"/>
                </a:lnTo>
                <a:close/>
              </a:path>
              <a:path w="5718175" h="158750">
                <a:moveTo>
                  <a:pt x="4540250" y="63500"/>
                </a:moveTo>
                <a:lnTo>
                  <a:pt x="4508500" y="63500"/>
                </a:lnTo>
                <a:lnTo>
                  <a:pt x="4508500" y="95250"/>
                </a:lnTo>
                <a:lnTo>
                  <a:pt x="4540250" y="95250"/>
                </a:lnTo>
                <a:lnTo>
                  <a:pt x="4540250" y="63500"/>
                </a:lnTo>
                <a:close/>
              </a:path>
              <a:path w="5718175" h="158750">
                <a:moveTo>
                  <a:pt x="4603750" y="63500"/>
                </a:moveTo>
                <a:lnTo>
                  <a:pt x="4572000" y="63500"/>
                </a:lnTo>
                <a:lnTo>
                  <a:pt x="4572000" y="95250"/>
                </a:lnTo>
                <a:lnTo>
                  <a:pt x="4603750" y="95250"/>
                </a:lnTo>
                <a:lnTo>
                  <a:pt x="4603750" y="63500"/>
                </a:lnTo>
                <a:close/>
              </a:path>
              <a:path w="5718175" h="158750">
                <a:moveTo>
                  <a:pt x="4667250" y="63500"/>
                </a:moveTo>
                <a:lnTo>
                  <a:pt x="4635500" y="63500"/>
                </a:lnTo>
                <a:lnTo>
                  <a:pt x="4635500" y="95250"/>
                </a:lnTo>
                <a:lnTo>
                  <a:pt x="4667250" y="95250"/>
                </a:lnTo>
                <a:lnTo>
                  <a:pt x="4667250" y="63500"/>
                </a:lnTo>
                <a:close/>
              </a:path>
              <a:path w="5718175" h="158750">
                <a:moveTo>
                  <a:pt x="4730750" y="63500"/>
                </a:moveTo>
                <a:lnTo>
                  <a:pt x="4699000" y="63500"/>
                </a:lnTo>
                <a:lnTo>
                  <a:pt x="4699000" y="95250"/>
                </a:lnTo>
                <a:lnTo>
                  <a:pt x="4730750" y="95250"/>
                </a:lnTo>
                <a:lnTo>
                  <a:pt x="4730750" y="63500"/>
                </a:lnTo>
                <a:close/>
              </a:path>
              <a:path w="5718175" h="158750">
                <a:moveTo>
                  <a:pt x="4794250" y="63500"/>
                </a:moveTo>
                <a:lnTo>
                  <a:pt x="4762500" y="63500"/>
                </a:lnTo>
                <a:lnTo>
                  <a:pt x="4762500" y="95250"/>
                </a:lnTo>
                <a:lnTo>
                  <a:pt x="4794250" y="95250"/>
                </a:lnTo>
                <a:lnTo>
                  <a:pt x="4794250" y="63500"/>
                </a:lnTo>
                <a:close/>
              </a:path>
              <a:path w="5718175" h="158750">
                <a:moveTo>
                  <a:pt x="4857750" y="63500"/>
                </a:moveTo>
                <a:lnTo>
                  <a:pt x="4826000" y="63500"/>
                </a:lnTo>
                <a:lnTo>
                  <a:pt x="4826000" y="95250"/>
                </a:lnTo>
                <a:lnTo>
                  <a:pt x="4857750" y="95250"/>
                </a:lnTo>
                <a:lnTo>
                  <a:pt x="4857750" y="63500"/>
                </a:lnTo>
                <a:close/>
              </a:path>
              <a:path w="5718175" h="158750">
                <a:moveTo>
                  <a:pt x="4921250" y="63500"/>
                </a:moveTo>
                <a:lnTo>
                  <a:pt x="4889500" y="63500"/>
                </a:lnTo>
                <a:lnTo>
                  <a:pt x="4889500" y="95250"/>
                </a:lnTo>
                <a:lnTo>
                  <a:pt x="4921250" y="95250"/>
                </a:lnTo>
                <a:lnTo>
                  <a:pt x="4921250" y="63500"/>
                </a:lnTo>
                <a:close/>
              </a:path>
              <a:path w="5718175" h="158750">
                <a:moveTo>
                  <a:pt x="4984750" y="63500"/>
                </a:moveTo>
                <a:lnTo>
                  <a:pt x="4953000" y="63500"/>
                </a:lnTo>
                <a:lnTo>
                  <a:pt x="4953000" y="95250"/>
                </a:lnTo>
                <a:lnTo>
                  <a:pt x="4984750" y="95250"/>
                </a:lnTo>
                <a:lnTo>
                  <a:pt x="4984750" y="63500"/>
                </a:lnTo>
                <a:close/>
              </a:path>
              <a:path w="5718175" h="158750">
                <a:moveTo>
                  <a:pt x="5048250" y="63500"/>
                </a:moveTo>
                <a:lnTo>
                  <a:pt x="5016500" y="63500"/>
                </a:lnTo>
                <a:lnTo>
                  <a:pt x="5016500" y="95250"/>
                </a:lnTo>
                <a:lnTo>
                  <a:pt x="5048250" y="95250"/>
                </a:lnTo>
                <a:lnTo>
                  <a:pt x="5048250" y="63500"/>
                </a:lnTo>
                <a:close/>
              </a:path>
              <a:path w="5718175" h="158750">
                <a:moveTo>
                  <a:pt x="5111750" y="63500"/>
                </a:moveTo>
                <a:lnTo>
                  <a:pt x="5080000" y="63500"/>
                </a:lnTo>
                <a:lnTo>
                  <a:pt x="5080000" y="95250"/>
                </a:lnTo>
                <a:lnTo>
                  <a:pt x="5111750" y="95250"/>
                </a:lnTo>
                <a:lnTo>
                  <a:pt x="5111750" y="63500"/>
                </a:lnTo>
                <a:close/>
              </a:path>
              <a:path w="5718175" h="158750">
                <a:moveTo>
                  <a:pt x="5175250" y="63500"/>
                </a:moveTo>
                <a:lnTo>
                  <a:pt x="5143500" y="63500"/>
                </a:lnTo>
                <a:lnTo>
                  <a:pt x="5143500" y="95250"/>
                </a:lnTo>
                <a:lnTo>
                  <a:pt x="5175250" y="95250"/>
                </a:lnTo>
                <a:lnTo>
                  <a:pt x="5175250" y="63500"/>
                </a:lnTo>
                <a:close/>
              </a:path>
              <a:path w="5718175" h="158750">
                <a:moveTo>
                  <a:pt x="5238750" y="63500"/>
                </a:moveTo>
                <a:lnTo>
                  <a:pt x="5207000" y="63500"/>
                </a:lnTo>
                <a:lnTo>
                  <a:pt x="5207000" y="95250"/>
                </a:lnTo>
                <a:lnTo>
                  <a:pt x="5238750" y="95250"/>
                </a:lnTo>
                <a:lnTo>
                  <a:pt x="5238750" y="63500"/>
                </a:lnTo>
                <a:close/>
              </a:path>
              <a:path w="5718175" h="158750">
                <a:moveTo>
                  <a:pt x="5302250" y="63500"/>
                </a:moveTo>
                <a:lnTo>
                  <a:pt x="5270500" y="63500"/>
                </a:lnTo>
                <a:lnTo>
                  <a:pt x="5270500" y="95250"/>
                </a:lnTo>
                <a:lnTo>
                  <a:pt x="5302250" y="95250"/>
                </a:lnTo>
                <a:lnTo>
                  <a:pt x="5302250" y="63500"/>
                </a:lnTo>
                <a:close/>
              </a:path>
              <a:path w="5718175" h="158750">
                <a:moveTo>
                  <a:pt x="5365750" y="63500"/>
                </a:moveTo>
                <a:lnTo>
                  <a:pt x="5334000" y="63500"/>
                </a:lnTo>
                <a:lnTo>
                  <a:pt x="5334000" y="95250"/>
                </a:lnTo>
                <a:lnTo>
                  <a:pt x="5365750" y="95250"/>
                </a:lnTo>
                <a:lnTo>
                  <a:pt x="5365750" y="63500"/>
                </a:lnTo>
                <a:close/>
              </a:path>
              <a:path w="5718175" h="158750">
                <a:moveTo>
                  <a:pt x="5429250" y="63500"/>
                </a:moveTo>
                <a:lnTo>
                  <a:pt x="5397500" y="63500"/>
                </a:lnTo>
                <a:lnTo>
                  <a:pt x="5397500" y="95250"/>
                </a:lnTo>
                <a:lnTo>
                  <a:pt x="5429250" y="95250"/>
                </a:lnTo>
                <a:lnTo>
                  <a:pt x="5429250" y="63500"/>
                </a:lnTo>
                <a:close/>
              </a:path>
              <a:path w="5718175" h="158750">
                <a:moveTo>
                  <a:pt x="5492750" y="63500"/>
                </a:moveTo>
                <a:lnTo>
                  <a:pt x="5461000" y="63500"/>
                </a:lnTo>
                <a:lnTo>
                  <a:pt x="5461000" y="95250"/>
                </a:lnTo>
                <a:lnTo>
                  <a:pt x="5492750" y="95250"/>
                </a:lnTo>
                <a:lnTo>
                  <a:pt x="5492750" y="63500"/>
                </a:lnTo>
                <a:close/>
              </a:path>
              <a:path w="5718175" h="158750">
                <a:moveTo>
                  <a:pt x="5556250" y="63500"/>
                </a:moveTo>
                <a:lnTo>
                  <a:pt x="5524500" y="63500"/>
                </a:lnTo>
                <a:lnTo>
                  <a:pt x="5524500" y="95250"/>
                </a:lnTo>
                <a:lnTo>
                  <a:pt x="5556250" y="95250"/>
                </a:lnTo>
                <a:lnTo>
                  <a:pt x="5556250" y="63500"/>
                </a:lnTo>
                <a:close/>
              </a:path>
              <a:path w="5718175" h="158750">
                <a:moveTo>
                  <a:pt x="5638800" y="0"/>
                </a:moveTo>
                <a:lnTo>
                  <a:pt x="5607913" y="6240"/>
                </a:lnTo>
                <a:lnTo>
                  <a:pt x="5582681" y="23256"/>
                </a:lnTo>
                <a:lnTo>
                  <a:pt x="5565665" y="48488"/>
                </a:lnTo>
                <a:lnTo>
                  <a:pt x="5559425" y="79375"/>
                </a:lnTo>
                <a:lnTo>
                  <a:pt x="5565665" y="110315"/>
                </a:lnTo>
                <a:lnTo>
                  <a:pt x="5582681" y="135540"/>
                </a:lnTo>
                <a:lnTo>
                  <a:pt x="5607913" y="152526"/>
                </a:lnTo>
                <a:lnTo>
                  <a:pt x="5638800" y="158750"/>
                </a:lnTo>
                <a:lnTo>
                  <a:pt x="5669686" y="152526"/>
                </a:lnTo>
                <a:lnTo>
                  <a:pt x="5694918" y="135540"/>
                </a:lnTo>
                <a:lnTo>
                  <a:pt x="5711934" y="110315"/>
                </a:lnTo>
                <a:lnTo>
                  <a:pt x="5714972" y="95250"/>
                </a:lnTo>
                <a:lnTo>
                  <a:pt x="5588000" y="95250"/>
                </a:lnTo>
                <a:lnTo>
                  <a:pt x="5588000" y="63500"/>
                </a:lnTo>
                <a:lnTo>
                  <a:pt x="5714967" y="63500"/>
                </a:lnTo>
                <a:lnTo>
                  <a:pt x="5711934" y="48488"/>
                </a:lnTo>
                <a:lnTo>
                  <a:pt x="5694918" y="23256"/>
                </a:lnTo>
                <a:lnTo>
                  <a:pt x="5669686" y="6240"/>
                </a:lnTo>
                <a:lnTo>
                  <a:pt x="5638800" y="0"/>
                </a:lnTo>
                <a:close/>
              </a:path>
              <a:path w="5718175" h="158750">
                <a:moveTo>
                  <a:pt x="5619750" y="63500"/>
                </a:moveTo>
                <a:lnTo>
                  <a:pt x="5588000" y="63500"/>
                </a:lnTo>
                <a:lnTo>
                  <a:pt x="5588000" y="95250"/>
                </a:lnTo>
                <a:lnTo>
                  <a:pt x="5619750" y="95250"/>
                </a:lnTo>
                <a:lnTo>
                  <a:pt x="5619750" y="63500"/>
                </a:lnTo>
                <a:close/>
              </a:path>
              <a:path w="5718175" h="158750">
                <a:moveTo>
                  <a:pt x="5714967" y="63500"/>
                </a:moveTo>
                <a:lnTo>
                  <a:pt x="5619750" y="63500"/>
                </a:lnTo>
                <a:lnTo>
                  <a:pt x="5619750" y="95250"/>
                </a:lnTo>
                <a:lnTo>
                  <a:pt x="5714972" y="95250"/>
                </a:lnTo>
                <a:lnTo>
                  <a:pt x="5718175" y="79375"/>
                </a:lnTo>
                <a:lnTo>
                  <a:pt x="5714967" y="63500"/>
                </a:lnTo>
                <a:close/>
              </a:path>
            </a:pathLst>
          </a:custGeom>
          <a:solidFill>
            <a:srgbClr val="FF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7" name="object 7"/>
          <p:cNvSpPr/>
          <p:nvPr/>
        </p:nvSpPr>
        <p:spPr>
          <a:xfrm>
            <a:off x="609600" y="3402161"/>
            <a:ext cx="6327775" cy="158750"/>
          </a:xfrm>
          <a:custGeom>
            <a:avLst/>
            <a:gdLst/>
            <a:ahLst/>
            <a:cxnLst/>
            <a:rect l="l" t="t" r="r" b="b"/>
            <a:pathLst>
              <a:path w="6327775" h="158750">
                <a:moveTo>
                  <a:pt x="31750" y="63500"/>
                </a:moveTo>
                <a:lnTo>
                  <a:pt x="0" y="63500"/>
                </a:lnTo>
                <a:lnTo>
                  <a:pt x="0" y="95250"/>
                </a:lnTo>
                <a:lnTo>
                  <a:pt x="31750" y="95250"/>
                </a:lnTo>
                <a:lnTo>
                  <a:pt x="31750" y="63500"/>
                </a:lnTo>
                <a:close/>
              </a:path>
              <a:path w="6327775" h="158750">
                <a:moveTo>
                  <a:pt x="95250" y="63500"/>
                </a:moveTo>
                <a:lnTo>
                  <a:pt x="63500" y="63500"/>
                </a:lnTo>
                <a:lnTo>
                  <a:pt x="63500" y="95250"/>
                </a:lnTo>
                <a:lnTo>
                  <a:pt x="95250" y="95250"/>
                </a:lnTo>
                <a:lnTo>
                  <a:pt x="95250" y="63500"/>
                </a:lnTo>
                <a:close/>
              </a:path>
              <a:path w="6327775" h="158750">
                <a:moveTo>
                  <a:pt x="158750" y="63500"/>
                </a:moveTo>
                <a:lnTo>
                  <a:pt x="127000" y="63500"/>
                </a:lnTo>
                <a:lnTo>
                  <a:pt x="127000" y="95250"/>
                </a:lnTo>
                <a:lnTo>
                  <a:pt x="158750" y="95250"/>
                </a:lnTo>
                <a:lnTo>
                  <a:pt x="158750" y="63500"/>
                </a:lnTo>
                <a:close/>
              </a:path>
              <a:path w="6327775" h="158750">
                <a:moveTo>
                  <a:pt x="222250" y="63500"/>
                </a:moveTo>
                <a:lnTo>
                  <a:pt x="190500" y="63500"/>
                </a:lnTo>
                <a:lnTo>
                  <a:pt x="190500" y="95250"/>
                </a:lnTo>
                <a:lnTo>
                  <a:pt x="222250" y="95250"/>
                </a:lnTo>
                <a:lnTo>
                  <a:pt x="222250" y="63500"/>
                </a:lnTo>
                <a:close/>
              </a:path>
              <a:path w="6327775" h="158750">
                <a:moveTo>
                  <a:pt x="285750" y="63500"/>
                </a:moveTo>
                <a:lnTo>
                  <a:pt x="254000" y="63500"/>
                </a:lnTo>
                <a:lnTo>
                  <a:pt x="254000" y="95250"/>
                </a:lnTo>
                <a:lnTo>
                  <a:pt x="285750" y="95250"/>
                </a:lnTo>
                <a:lnTo>
                  <a:pt x="285750" y="63500"/>
                </a:lnTo>
                <a:close/>
              </a:path>
              <a:path w="6327775" h="158750">
                <a:moveTo>
                  <a:pt x="349250" y="63500"/>
                </a:moveTo>
                <a:lnTo>
                  <a:pt x="317500" y="63500"/>
                </a:lnTo>
                <a:lnTo>
                  <a:pt x="317500" y="95250"/>
                </a:lnTo>
                <a:lnTo>
                  <a:pt x="349250" y="95250"/>
                </a:lnTo>
                <a:lnTo>
                  <a:pt x="349250" y="63500"/>
                </a:lnTo>
                <a:close/>
              </a:path>
              <a:path w="6327775" h="158750">
                <a:moveTo>
                  <a:pt x="412750" y="63500"/>
                </a:moveTo>
                <a:lnTo>
                  <a:pt x="381000" y="63500"/>
                </a:lnTo>
                <a:lnTo>
                  <a:pt x="381000" y="95250"/>
                </a:lnTo>
                <a:lnTo>
                  <a:pt x="412750" y="95250"/>
                </a:lnTo>
                <a:lnTo>
                  <a:pt x="412750" y="63500"/>
                </a:lnTo>
                <a:close/>
              </a:path>
              <a:path w="6327775" h="158750">
                <a:moveTo>
                  <a:pt x="476250" y="63500"/>
                </a:moveTo>
                <a:lnTo>
                  <a:pt x="444500" y="63500"/>
                </a:lnTo>
                <a:lnTo>
                  <a:pt x="444500" y="95250"/>
                </a:lnTo>
                <a:lnTo>
                  <a:pt x="476250" y="95250"/>
                </a:lnTo>
                <a:lnTo>
                  <a:pt x="476250" y="63500"/>
                </a:lnTo>
                <a:close/>
              </a:path>
              <a:path w="6327775" h="158750">
                <a:moveTo>
                  <a:pt x="539750" y="63500"/>
                </a:moveTo>
                <a:lnTo>
                  <a:pt x="508000" y="63500"/>
                </a:lnTo>
                <a:lnTo>
                  <a:pt x="508000" y="95250"/>
                </a:lnTo>
                <a:lnTo>
                  <a:pt x="539750" y="95250"/>
                </a:lnTo>
                <a:lnTo>
                  <a:pt x="539750" y="63500"/>
                </a:lnTo>
                <a:close/>
              </a:path>
              <a:path w="6327775" h="158750">
                <a:moveTo>
                  <a:pt x="603250" y="63500"/>
                </a:moveTo>
                <a:lnTo>
                  <a:pt x="571500" y="63500"/>
                </a:lnTo>
                <a:lnTo>
                  <a:pt x="571500" y="95250"/>
                </a:lnTo>
                <a:lnTo>
                  <a:pt x="603250" y="95250"/>
                </a:lnTo>
                <a:lnTo>
                  <a:pt x="603250" y="63500"/>
                </a:lnTo>
                <a:close/>
              </a:path>
              <a:path w="6327775" h="158750">
                <a:moveTo>
                  <a:pt x="666750" y="63500"/>
                </a:moveTo>
                <a:lnTo>
                  <a:pt x="635000" y="63500"/>
                </a:lnTo>
                <a:lnTo>
                  <a:pt x="635000" y="95250"/>
                </a:lnTo>
                <a:lnTo>
                  <a:pt x="666750" y="95250"/>
                </a:lnTo>
                <a:lnTo>
                  <a:pt x="666750" y="63500"/>
                </a:lnTo>
                <a:close/>
              </a:path>
              <a:path w="6327775" h="158750">
                <a:moveTo>
                  <a:pt x="730250" y="63500"/>
                </a:moveTo>
                <a:lnTo>
                  <a:pt x="698500" y="63500"/>
                </a:lnTo>
                <a:lnTo>
                  <a:pt x="698500" y="95250"/>
                </a:lnTo>
                <a:lnTo>
                  <a:pt x="730250" y="95250"/>
                </a:lnTo>
                <a:lnTo>
                  <a:pt x="730250" y="63500"/>
                </a:lnTo>
                <a:close/>
              </a:path>
              <a:path w="6327775" h="158750">
                <a:moveTo>
                  <a:pt x="793750" y="63500"/>
                </a:moveTo>
                <a:lnTo>
                  <a:pt x="762000" y="63500"/>
                </a:lnTo>
                <a:lnTo>
                  <a:pt x="762000" y="95250"/>
                </a:lnTo>
                <a:lnTo>
                  <a:pt x="793750" y="95250"/>
                </a:lnTo>
                <a:lnTo>
                  <a:pt x="793750" y="63500"/>
                </a:lnTo>
                <a:close/>
              </a:path>
              <a:path w="6327775" h="158750">
                <a:moveTo>
                  <a:pt x="857250" y="63500"/>
                </a:moveTo>
                <a:lnTo>
                  <a:pt x="825500" y="63500"/>
                </a:lnTo>
                <a:lnTo>
                  <a:pt x="825500" y="95250"/>
                </a:lnTo>
                <a:lnTo>
                  <a:pt x="857250" y="95250"/>
                </a:lnTo>
                <a:lnTo>
                  <a:pt x="857250" y="63500"/>
                </a:lnTo>
                <a:close/>
              </a:path>
              <a:path w="6327775" h="158750">
                <a:moveTo>
                  <a:pt x="920750" y="63500"/>
                </a:moveTo>
                <a:lnTo>
                  <a:pt x="889000" y="63500"/>
                </a:lnTo>
                <a:lnTo>
                  <a:pt x="889000" y="95250"/>
                </a:lnTo>
                <a:lnTo>
                  <a:pt x="920750" y="95250"/>
                </a:lnTo>
                <a:lnTo>
                  <a:pt x="920750" y="63500"/>
                </a:lnTo>
                <a:close/>
              </a:path>
              <a:path w="6327775" h="158750">
                <a:moveTo>
                  <a:pt x="984250" y="63500"/>
                </a:moveTo>
                <a:lnTo>
                  <a:pt x="952500" y="63500"/>
                </a:lnTo>
                <a:lnTo>
                  <a:pt x="952500" y="95250"/>
                </a:lnTo>
                <a:lnTo>
                  <a:pt x="984250" y="95250"/>
                </a:lnTo>
                <a:lnTo>
                  <a:pt x="984250" y="63500"/>
                </a:lnTo>
                <a:close/>
              </a:path>
              <a:path w="6327775" h="158750">
                <a:moveTo>
                  <a:pt x="1047750" y="63500"/>
                </a:moveTo>
                <a:lnTo>
                  <a:pt x="1016000" y="63500"/>
                </a:lnTo>
                <a:lnTo>
                  <a:pt x="1016000" y="95250"/>
                </a:lnTo>
                <a:lnTo>
                  <a:pt x="1047750" y="95250"/>
                </a:lnTo>
                <a:lnTo>
                  <a:pt x="1047750" y="63500"/>
                </a:lnTo>
                <a:close/>
              </a:path>
              <a:path w="6327775" h="158750">
                <a:moveTo>
                  <a:pt x="1111250" y="63500"/>
                </a:moveTo>
                <a:lnTo>
                  <a:pt x="1079500" y="63500"/>
                </a:lnTo>
                <a:lnTo>
                  <a:pt x="1079500" y="95250"/>
                </a:lnTo>
                <a:lnTo>
                  <a:pt x="1111250" y="95250"/>
                </a:lnTo>
                <a:lnTo>
                  <a:pt x="1111250" y="63500"/>
                </a:lnTo>
                <a:close/>
              </a:path>
              <a:path w="6327775" h="158750">
                <a:moveTo>
                  <a:pt x="1174750" y="63500"/>
                </a:moveTo>
                <a:lnTo>
                  <a:pt x="1143000" y="63500"/>
                </a:lnTo>
                <a:lnTo>
                  <a:pt x="1143000" y="95250"/>
                </a:lnTo>
                <a:lnTo>
                  <a:pt x="1174750" y="95250"/>
                </a:lnTo>
                <a:lnTo>
                  <a:pt x="1174750" y="63500"/>
                </a:lnTo>
                <a:close/>
              </a:path>
              <a:path w="6327775" h="158750">
                <a:moveTo>
                  <a:pt x="1238250" y="63500"/>
                </a:moveTo>
                <a:lnTo>
                  <a:pt x="1206500" y="63500"/>
                </a:lnTo>
                <a:lnTo>
                  <a:pt x="1206500" y="95250"/>
                </a:lnTo>
                <a:lnTo>
                  <a:pt x="1238250" y="95250"/>
                </a:lnTo>
                <a:lnTo>
                  <a:pt x="1238250" y="63500"/>
                </a:lnTo>
                <a:close/>
              </a:path>
              <a:path w="6327775" h="158750">
                <a:moveTo>
                  <a:pt x="1301750" y="63500"/>
                </a:moveTo>
                <a:lnTo>
                  <a:pt x="1270000" y="63500"/>
                </a:lnTo>
                <a:lnTo>
                  <a:pt x="1270000" y="95250"/>
                </a:lnTo>
                <a:lnTo>
                  <a:pt x="1301750" y="95250"/>
                </a:lnTo>
                <a:lnTo>
                  <a:pt x="1301750" y="63500"/>
                </a:lnTo>
                <a:close/>
              </a:path>
              <a:path w="6327775" h="158750">
                <a:moveTo>
                  <a:pt x="1365250" y="63500"/>
                </a:moveTo>
                <a:lnTo>
                  <a:pt x="1333500" y="63500"/>
                </a:lnTo>
                <a:lnTo>
                  <a:pt x="1333500" y="95250"/>
                </a:lnTo>
                <a:lnTo>
                  <a:pt x="1365250" y="95250"/>
                </a:lnTo>
                <a:lnTo>
                  <a:pt x="1365250" y="63500"/>
                </a:lnTo>
                <a:close/>
              </a:path>
              <a:path w="6327775" h="158750">
                <a:moveTo>
                  <a:pt x="1428750" y="63500"/>
                </a:moveTo>
                <a:lnTo>
                  <a:pt x="1397000" y="63500"/>
                </a:lnTo>
                <a:lnTo>
                  <a:pt x="1397000" y="95250"/>
                </a:lnTo>
                <a:lnTo>
                  <a:pt x="1428750" y="95250"/>
                </a:lnTo>
                <a:lnTo>
                  <a:pt x="1428750" y="63500"/>
                </a:lnTo>
                <a:close/>
              </a:path>
              <a:path w="6327775" h="158750">
                <a:moveTo>
                  <a:pt x="1492250" y="63500"/>
                </a:moveTo>
                <a:lnTo>
                  <a:pt x="1460500" y="63500"/>
                </a:lnTo>
                <a:lnTo>
                  <a:pt x="1460500" y="95250"/>
                </a:lnTo>
                <a:lnTo>
                  <a:pt x="1492250" y="95250"/>
                </a:lnTo>
                <a:lnTo>
                  <a:pt x="1492250" y="63500"/>
                </a:lnTo>
                <a:close/>
              </a:path>
              <a:path w="6327775" h="158750">
                <a:moveTo>
                  <a:pt x="1555750" y="63500"/>
                </a:moveTo>
                <a:lnTo>
                  <a:pt x="1524000" y="63500"/>
                </a:lnTo>
                <a:lnTo>
                  <a:pt x="1524000" y="95250"/>
                </a:lnTo>
                <a:lnTo>
                  <a:pt x="1555750" y="95250"/>
                </a:lnTo>
                <a:lnTo>
                  <a:pt x="1555750" y="63500"/>
                </a:lnTo>
                <a:close/>
              </a:path>
              <a:path w="6327775" h="158750">
                <a:moveTo>
                  <a:pt x="1619250" y="63500"/>
                </a:moveTo>
                <a:lnTo>
                  <a:pt x="1587500" y="63500"/>
                </a:lnTo>
                <a:lnTo>
                  <a:pt x="1587500" y="95250"/>
                </a:lnTo>
                <a:lnTo>
                  <a:pt x="1619250" y="95250"/>
                </a:lnTo>
                <a:lnTo>
                  <a:pt x="1619250" y="63500"/>
                </a:lnTo>
                <a:close/>
              </a:path>
              <a:path w="6327775" h="158750">
                <a:moveTo>
                  <a:pt x="1682750" y="63500"/>
                </a:moveTo>
                <a:lnTo>
                  <a:pt x="1651000" y="63500"/>
                </a:lnTo>
                <a:lnTo>
                  <a:pt x="1651000" y="95250"/>
                </a:lnTo>
                <a:lnTo>
                  <a:pt x="1682750" y="95250"/>
                </a:lnTo>
                <a:lnTo>
                  <a:pt x="1682750" y="63500"/>
                </a:lnTo>
                <a:close/>
              </a:path>
              <a:path w="6327775" h="158750">
                <a:moveTo>
                  <a:pt x="1746250" y="63500"/>
                </a:moveTo>
                <a:lnTo>
                  <a:pt x="1714500" y="63500"/>
                </a:lnTo>
                <a:lnTo>
                  <a:pt x="1714500" y="95250"/>
                </a:lnTo>
                <a:lnTo>
                  <a:pt x="1746250" y="95250"/>
                </a:lnTo>
                <a:lnTo>
                  <a:pt x="1746250" y="63500"/>
                </a:lnTo>
                <a:close/>
              </a:path>
              <a:path w="6327775" h="158750">
                <a:moveTo>
                  <a:pt x="1809750" y="63500"/>
                </a:moveTo>
                <a:lnTo>
                  <a:pt x="1778000" y="63500"/>
                </a:lnTo>
                <a:lnTo>
                  <a:pt x="1778000" y="95250"/>
                </a:lnTo>
                <a:lnTo>
                  <a:pt x="1809750" y="95250"/>
                </a:lnTo>
                <a:lnTo>
                  <a:pt x="1809750" y="63500"/>
                </a:lnTo>
                <a:close/>
              </a:path>
              <a:path w="6327775" h="158750">
                <a:moveTo>
                  <a:pt x="1873250" y="63500"/>
                </a:moveTo>
                <a:lnTo>
                  <a:pt x="1841500" y="63500"/>
                </a:lnTo>
                <a:lnTo>
                  <a:pt x="1841500" y="95250"/>
                </a:lnTo>
                <a:lnTo>
                  <a:pt x="1873250" y="95250"/>
                </a:lnTo>
                <a:lnTo>
                  <a:pt x="1873250" y="63500"/>
                </a:lnTo>
                <a:close/>
              </a:path>
              <a:path w="6327775" h="158750">
                <a:moveTo>
                  <a:pt x="1936750" y="63500"/>
                </a:moveTo>
                <a:lnTo>
                  <a:pt x="1905000" y="63500"/>
                </a:lnTo>
                <a:lnTo>
                  <a:pt x="1905000" y="95250"/>
                </a:lnTo>
                <a:lnTo>
                  <a:pt x="1936750" y="95250"/>
                </a:lnTo>
                <a:lnTo>
                  <a:pt x="1936750" y="63500"/>
                </a:lnTo>
                <a:close/>
              </a:path>
              <a:path w="6327775" h="158750">
                <a:moveTo>
                  <a:pt x="2000250" y="63500"/>
                </a:moveTo>
                <a:lnTo>
                  <a:pt x="1968500" y="63500"/>
                </a:lnTo>
                <a:lnTo>
                  <a:pt x="1968500" y="95250"/>
                </a:lnTo>
                <a:lnTo>
                  <a:pt x="2000250" y="95250"/>
                </a:lnTo>
                <a:lnTo>
                  <a:pt x="2000250" y="63500"/>
                </a:lnTo>
                <a:close/>
              </a:path>
              <a:path w="6327775" h="158750">
                <a:moveTo>
                  <a:pt x="2063750" y="63500"/>
                </a:moveTo>
                <a:lnTo>
                  <a:pt x="2032000" y="63500"/>
                </a:lnTo>
                <a:lnTo>
                  <a:pt x="2032000" y="95250"/>
                </a:lnTo>
                <a:lnTo>
                  <a:pt x="2063750" y="95250"/>
                </a:lnTo>
                <a:lnTo>
                  <a:pt x="2063750" y="63500"/>
                </a:lnTo>
                <a:close/>
              </a:path>
              <a:path w="6327775" h="158750">
                <a:moveTo>
                  <a:pt x="2127250" y="63500"/>
                </a:moveTo>
                <a:lnTo>
                  <a:pt x="2095500" y="63500"/>
                </a:lnTo>
                <a:lnTo>
                  <a:pt x="2095500" y="95250"/>
                </a:lnTo>
                <a:lnTo>
                  <a:pt x="2127250" y="95250"/>
                </a:lnTo>
                <a:lnTo>
                  <a:pt x="2127250" y="63500"/>
                </a:lnTo>
                <a:close/>
              </a:path>
              <a:path w="6327775" h="158750">
                <a:moveTo>
                  <a:pt x="2190750" y="63500"/>
                </a:moveTo>
                <a:lnTo>
                  <a:pt x="2159000" y="63500"/>
                </a:lnTo>
                <a:lnTo>
                  <a:pt x="2159000" y="95250"/>
                </a:lnTo>
                <a:lnTo>
                  <a:pt x="2190750" y="95250"/>
                </a:lnTo>
                <a:lnTo>
                  <a:pt x="2190750" y="63500"/>
                </a:lnTo>
                <a:close/>
              </a:path>
              <a:path w="6327775" h="158750">
                <a:moveTo>
                  <a:pt x="2254250" y="63500"/>
                </a:moveTo>
                <a:lnTo>
                  <a:pt x="2222500" y="63500"/>
                </a:lnTo>
                <a:lnTo>
                  <a:pt x="2222500" y="95250"/>
                </a:lnTo>
                <a:lnTo>
                  <a:pt x="2254250" y="95250"/>
                </a:lnTo>
                <a:lnTo>
                  <a:pt x="2254250" y="63500"/>
                </a:lnTo>
                <a:close/>
              </a:path>
              <a:path w="6327775" h="158750">
                <a:moveTo>
                  <a:pt x="2317750" y="63500"/>
                </a:moveTo>
                <a:lnTo>
                  <a:pt x="2286000" y="63500"/>
                </a:lnTo>
                <a:lnTo>
                  <a:pt x="2286000" y="95250"/>
                </a:lnTo>
                <a:lnTo>
                  <a:pt x="2317750" y="95250"/>
                </a:lnTo>
                <a:lnTo>
                  <a:pt x="2317750" y="63500"/>
                </a:lnTo>
                <a:close/>
              </a:path>
              <a:path w="6327775" h="158750">
                <a:moveTo>
                  <a:pt x="2381250" y="63500"/>
                </a:moveTo>
                <a:lnTo>
                  <a:pt x="2349500" y="63500"/>
                </a:lnTo>
                <a:lnTo>
                  <a:pt x="2349500" y="95250"/>
                </a:lnTo>
                <a:lnTo>
                  <a:pt x="2381250" y="95250"/>
                </a:lnTo>
                <a:lnTo>
                  <a:pt x="2381250" y="63500"/>
                </a:lnTo>
                <a:close/>
              </a:path>
              <a:path w="6327775" h="158750">
                <a:moveTo>
                  <a:pt x="2444750" y="63500"/>
                </a:moveTo>
                <a:lnTo>
                  <a:pt x="2413000" y="63500"/>
                </a:lnTo>
                <a:lnTo>
                  <a:pt x="2413000" y="95250"/>
                </a:lnTo>
                <a:lnTo>
                  <a:pt x="2444750" y="95250"/>
                </a:lnTo>
                <a:lnTo>
                  <a:pt x="2444750" y="63500"/>
                </a:lnTo>
                <a:close/>
              </a:path>
              <a:path w="6327775" h="158750">
                <a:moveTo>
                  <a:pt x="2508250" y="63500"/>
                </a:moveTo>
                <a:lnTo>
                  <a:pt x="2476500" y="63500"/>
                </a:lnTo>
                <a:lnTo>
                  <a:pt x="2476500" y="95250"/>
                </a:lnTo>
                <a:lnTo>
                  <a:pt x="2508250" y="95250"/>
                </a:lnTo>
                <a:lnTo>
                  <a:pt x="2508250" y="63500"/>
                </a:lnTo>
                <a:close/>
              </a:path>
              <a:path w="6327775" h="158750">
                <a:moveTo>
                  <a:pt x="2571750" y="63500"/>
                </a:moveTo>
                <a:lnTo>
                  <a:pt x="2540000" y="63500"/>
                </a:lnTo>
                <a:lnTo>
                  <a:pt x="2540000" y="95250"/>
                </a:lnTo>
                <a:lnTo>
                  <a:pt x="2571750" y="95250"/>
                </a:lnTo>
                <a:lnTo>
                  <a:pt x="2571750" y="63500"/>
                </a:lnTo>
                <a:close/>
              </a:path>
              <a:path w="6327775" h="158750">
                <a:moveTo>
                  <a:pt x="2635250" y="63500"/>
                </a:moveTo>
                <a:lnTo>
                  <a:pt x="2603500" y="63500"/>
                </a:lnTo>
                <a:lnTo>
                  <a:pt x="2603500" y="95250"/>
                </a:lnTo>
                <a:lnTo>
                  <a:pt x="2635250" y="95250"/>
                </a:lnTo>
                <a:lnTo>
                  <a:pt x="2635250" y="63500"/>
                </a:lnTo>
                <a:close/>
              </a:path>
              <a:path w="6327775" h="158750">
                <a:moveTo>
                  <a:pt x="2698750" y="63500"/>
                </a:moveTo>
                <a:lnTo>
                  <a:pt x="2667000" y="63500"/>
                </a:lnTo>
                <a:lnTo>
                  <a:pt x="2667000" y="95250"/>
                </a:lnTo>
                <a:lnTo>
                  <a:pt x="2698750" y="95250"/>
                </a:lnTo>
                <a:lnTo>
                  <a:pt x="2698750" y="63500"/>
                </a:lnTo>
                <a:close/>
              </a:path>
              <a:path w="6327775" h="158750">
                <a:moveTo>
                  <a:pt x="2762250" y="63500"/>
                </a:moveTo>
                <a:lnTo>
                  <a:pt x="2730500" y="63500"/>
                </a:lnTo>
                <a:lnTo>
                  <a:pt x="2730500" y="95250"/>
                </a:lnTo>
                <a:lnTo>
                  <a:pt x="2762250" y="95250"/>
                </a:lnTo>
                <a:lnTo>
                  <a:pt x="2762250" y="63500"/>
                </a:lnTo>
                <a:close/>
              </a:path>
              <a:path w="6327775" h="158750">
                <a:moveTo>
                  <a:pt x="2825750" y="63500"/>
                </a:moveTo>
                <a:lnTo>
                  <a:pt x="2794000" y="63500"/>
                </a:lnTo>
                <a:lnTo>
                  <a:pt x="2794000" y="95250"/>
                </a:lnTo>
                <a:lnTo>
                  <a:pt x="2825750" y="95250"/>
                </a:lnTo>
                <a:lnTo>
                  <a:pt x="2825750" y="63500"/>
                </a:lnTo>
                <a:close/>
              </a:path>
              <a:path w="6327775" h="158750">
                <a:moveTo>
                  <a:pt x="2889250" y="63500"/>
                </a:moveTo>
                <a:lnTo>
                  <a:pt x="2857500" y="63500"/>
                </a:lnTo>
                <a:lnTo>
                  <a:pt x="2857500" y="95250"/>
                </a:lnTo>
                <a:lnTo>
                  <a:pt x="2889250" y="95250"/>
                </a:lnTo>
                <a:lnTo>
                  <a:pt x="2889250" y="63500"/>
                </a:lnTo>
                <a:close/>
              </a:path>
              <a:path w="6327775" h="158750">
                <a:moveTo>
                  <a:pt x="2952750" y="63500"/>
                </a:moveTo>
                <a:lnTo>
                  <a:pt x="2921000" y="63500"/>
                </a:lnTo>
                <a:lnTo>
                  <a:pt x="2921000" y="95250"/>
                </a:lnTo>
                <a:lnTo>
                  <a:pt x="2952750" y="95250"/>
                </a:lnTo>
                <a:lnTo>
                  <a:pt x="2952750" y="63500"/>
                </a:lnTo>
                <a:close/>
              </a:path>
              <a:path w="6327775" h="158750">
                <a:moveTo>
                  <a:pt x="3016250" y="63500"/>
                </a:moveTo>
                <a:lnTo>
                  <a:pt x="2984500" y="63500"/>
                </a:lnTo>
                <a:lnTo>
                  <a:pt x="2984500" y="95250"/>
                </a:lnTo>
                <a:lnTo>
                  <a:pt x="3016250" y="95250"/>
                </a:lnTo>
                <a:lnTo>
                  <a:pt x="3016250" y="63500"/>
                </a:lnTo>
                <a:close/>
              </a:path>
              <a:path w="6327775" h="158750">
                <a:moveTo>
                  <a:pt x="3079750" y="63500"/>
                </a:moveTo>
                <a:lnTo>
                  <a:pt x="3048000" y="63500"/>
                </a:lnTo>
                <a:lnTo>
                  <a:pt x="3048000" y="95250"/>
                </a:lnTo>
                <a:lnTo>
                  <a:pt x="3079750" y="95250"/>
                </a:lnTo>
                <a:lnTo>
                  <a:pt x="3079750" y="63500"/>
                </a:lnTo>
                <a:close/>
              </a:path>
              <a:path w="6327775" h="158750">
                <a:moveTo>
                  <a:pt x="3143250" y="63500"/>
                </a:moveTo>
                <a:lnTo>
                  <a:pt x="3111500" y="63500"/>
                </a:lnTo>
                <a:lnTo>
                  <a:pt x="3111500" y="95250"/>
                </a:lnTo>
                <a:lnTo>
                  <a:pt x="3143250" y="95250"/>
                </a:lnTo>
                <a:lnTo>
                  <a:pt x="3143250" y="63500"/>
                </a:lnTo>
                <a:close/>
              </a:path>
              <a:path w="6327775" h="158750">
                <a:moveTo>
                  <a:pt x="3206750" y="63500"/>
                </a:moveTo>
                <a:lnTo>
                  <a:pt x="3175000" y="63500"/>
                </a:lnTo>
                <a:lnTo>
                  <a:pt x="3175000" y="95250"/>
                </a:lnTo>
                <a:lnTo>
                  <a:pt x="3206750" y="95250"/>
                </a:lnTo>
                <a:lnTo>
                  <a:pt x="3206750" y="63500"/>
                </a:lnTo>
                <a:close/>
              </a:path>
              <a:path w="6327775" h="158750">
                <a:moveTo>
                  <a:pt x="3270250" y="63500"/>
                </a:moveTo>
                <a:lnTo>
                  <a:pt x="3238500" y="63500"/>
                </a:lnTo>
                <a:lnTo>
                  <a:pt x="3238500" y="95250"/>
                </a:lnTo>
                <a:lnTo>
                  <a:pt x="3270250" y="95250"/>
                </a:lnTo>
                <a:lnTo>
                  <a:pt x="3270250" y="63500"/>
                </a:lnTo>
                <a:close/>
              </a:path>
              <a:path w="6327775" h="158750">
                <a:moveTo>
                  <a:pt x="3333750" y="63500"/>
                </a:moveTo>
                <a:lnTo>
                  <a:pt x="3302000" y="63500"/>
                </a:lnTo>
                <a:lnTo>
                  <a:pt x="3302000" y="95250"/>
                </a:lnTo>
                <a:lnTo>
                  <a:pt x="3333750" y="95250"/>
                </a:lnTo>
                <a:lnTo>
                  <a:pt x="3333750" y="63500"/>
                </a:lnTo>
                <a:close/>
              </a:path>
              <a:path w="6327775" h="158750">
                <a:moveTo>
                  <a:pt x="3397250" y="63500"/>
                </a:moveTo>
                <a:lnTo>
                  <a:pt x="3365500" y="63500"/>
                </a:lnTo>
                <a:lnTo>
                  <a:pt x="3365500" y="95250"/>
                </a:lnTo>
                <a:lnTo>
                  <a:pt x="3397250" y="95250"/>
                </a:lnTo>
                <a:lnTo>
                  <a:pt x="3397250" y="63500"/>
                </a:lnTo>
                <a:close/>
              </a:path>
              <a:path w="6327775" h="158750">
                <a:moveTo>
                  <a:pt x="3460750" y="63500"/>
                </a:moveTo>
                <a:lnTo>
                  <a:pt x="3429000" y="63500"/>
                </a:lnTo>
                <a:lnTo>
                  <a:pt x="3429000" y="95250"/>
                </a:lnTo>
                <a:lnTo>
                  <a:pt x="3460750" y="95250"/>
                </a:lnTo>
                <a:lnTo>
                  <a:pt x="3460750" y="63500"/>
                </a:lnTo>
                <a:close/>
              </a:path>
              <a:path w="6327775" h="158750">
                <a:moveTo>
                  <a:pt x="3524250" y="63500"/>
                </a:moveTo>
                <a:lnTo>
                  <a:pt x="3492500" y="63500"/>
                </a:lnTo>
                <a:lnTo>
                  <a:pt x="3492500" y="95250"/>
                </a:lnTo>
                <a:lnTo>
                  <a:pt x="3524250" y="95250"/>
                </a:lnTo>
                <a:lnTo>
                  <a:pt x="3524250" y="63500"/>
                </a:lnTo>
                <a:close/>
              </a:path>
              <a:path w="6327775" h="158750">
                <a:moveTo>
                  <a:pt x="3587750" y="63500"/>
                </a:moveTo>
                <a:lnTo>
                  <a:pt x="3556000" y="63500"/>
                </a:lnTo>
                <a:lnTo>
                  <a:pt x="3556000" y="95250"/>
                </a:lnTo>
                <a:lnTo>
                  <a:pt x="3587750" y="95250"/>
                </a:lnTo>
                <a:lnTo>
                  <a:pt x="3587750" y="63500"/>
                </a:lnTo>
                <a:close/>
              </a:path>
              <a:path w="6327775" h="158750">
                <a:moveTo>
                  <a:pt x="3651250" y="63500"/>
                </a:moveTo>
                <a:lnTo>
                  <a:pt x="3619500" y="63500"/>
                </a:lnTo>
                <a:lnTo>
                  <a:pt x="3619500" y="95250"/>
                </a:lnTo>
                <a:lnTo>
                  <a:pt x="3651250" y="95250"/>
                </a:lnTo>
                <a:lnTo>
                  <a:pt x="3651250" y="63500"/>
                </a:lnTo>
                <a:close/>
              </a:path>
              <a:path w="6327775" h="158750">
                <a:moveTo>
                  <a:pt x="3714750" y="63500"/>
                </a:moveTo>
                <a:lnTo>
                  <a:pt x="3683000" y="63500"/>
                </a:lnTo>
                <a:lnTo>
                  <a:pt x="3683000" y="95250"/>
                </a:lnTo>
                <a:lnTo>
                  <a:pt x="3714750" y="95250"/>
                </a:lnTo>
                <a:lnTo>
                  <a:pt x="3714750" y="63500"/>
                </a:lnTo>
                <a:close/>
              </a:path>
              <a:path w="6327775" h="158750">
                <a:moveTo>
                  <a:pt x="3778250" y="63500"/>
                </a:moveTo>
                <a:lnTo>
                  <a:pt x="3746500" y="63500"/>
                </a:lnTo>
                <a:lnTo>
                  <a:pt x="3746500" y="95250"/>
                </a:lnTo>
                <a:lnTo>
                  <a:pt x="3778250" y="95250"/>
                </a:lnTo>
                <a:lnTo>
                  <a:pt x="3778250" y="63500"/>
                </a:lnTo>
                <a:close/>
              </a:path>
              <a:path w="6327775" h="158750">
                <a:moveTo>
                  <a:pt x="3841750" y="63500"/>
                </a:moveTo>
                <a:lnTo>
                  <a:pt x="3810000" y="63500"/>
                </a:lnTo>
                <a:lnTo>
                  <a:pt x="3810000" y="95250"/>
                </a:lnTo>
                <a:lnTo>
                  <a:pt x="3841750" y="95250"/>
                </a:lnTo>
                <a:lnTo>
                  <a:pt x="3841750" y="63500"/>
                </a:lnTo>
                <a:close/>
              </a:path>
              <a:path w="6327775" h="158750">
                <a:moveTo>
                  <a:pt x="3905250" y="63500"/>
                </a:moveTo>
                <a:lnTo>
                  <a:pt x="3873500" y="63500"/>
                </a:lnTo>
                <a:lnTo>
                  <a:pt x="3873500" y="95250"/>
                </a:lnTo>
                <a:lnTo>
                  <a:pt x="3905250" y="95250"/>
                </a:lnTo>
                <a:lnTo>
                  <a:pt x="3905250" y="63500"/>
                </a:lnTo>
                <a:close/>
              </a:path>
              <a:path w="6327775" h="158750">
                <a:moveTo>
                  <a:pt x="3968750" y="63500"/>
                </a:moveTo>
                <a:lnTo>
                  <a:pt x="3937000" y="63500"/>
                </a:lnTo>
                <a:lnTo>
                  <a:pt x="3937000" y="95250"/>
                </a:lnTo>
                <a:lnTo>
                  <a:pt x="3968750" y="95250"/>
                </a:lnTo>
                <a:lnTo>
                  <a:pt x="3968750" y="63500"/>
                </a:lnTo>
                <a:close/>
              </a:path>
              <a:path w="6327775" h="158750">
                <a:moveTo>
                  <a:pt x="4032250" y="63500"/>
                </a:moveTo>
                <a:lnTo>
                  <a:pt x="4000500" y="63500"/>
                </a:lnTo>
                <a:lnTo>
                  <a:pt x="4000500" y="95250"/>
                </a:lnTo>
                <a:lnTo>
                  <a:pt x="4032250" y="95250"/>
                </a:lnTo>
                <a:lnTo>
                  <a:pt x="4032250" y="63500"/>
                </a:lnTo>
                <a:close/>
              </a:path>
              <a:path w="6327775" h="158750">
                <a:moveTo>
                  <a:pt x="4095750" y="63500"/>
                </a:moveTo>
                <a:lnTo>
                  <a:pt x="4064000" y="63500"/>
                </a:lnTo>
                <a:lnTo>
                  <a:pt x="4064000" y="95250"/>
                </a:lnTo>
                <a:lnTo>
                  <a:pt x="4095750" y="95250"/>
                </a:lnTo>
                <a:lnTo>
                  <a:pt x="4095750" y="63500"/>
                </a:lnTo>
                <a:close/>
              </a:path>
              <a:path w="6327775" h="158750">
                <a:moveTo>
                  <a:pt x="4159250" y="63500"/>
                </a:moveTo>
                <a:lnTo>
                  <a:pt x="4127500" y="63500"/>
                </a:lnTo>
                <a:lnTo>
                  <a:pt x="4127500" y="95250"/>
                </a:lnTo>
                <a:lnTo>
                  <a:pt x="4159250" y="95250"/>
                </a:lnTo>
                <a:lnTo>
                  <a:pt x="4159250" y="63500"/>
                </a:lnTo>
                <a:close/>
              </a:path>
              <a:path w="6327775" h="158750">
                <a:moveTo>
                  <a:pt x="4222750" y="63500"/>
                </a:moveTo>
                <a:lnTo>
                  <a:pt x="4191000" y="63500"/>
                </a:lnTo>
                <a:lnTo>
                  <a:pt x="4191000" y="95250"/>
                </a:lnTo>
                <a:lnTo>
                  <a:pt x="4222750" y="95250"/>
                </a:lnTo>
                <a:lnTo>
                  <a:pt x="4222750" y="63500"/>
                </a:lnTo>
                <a:close/>
              </a:path>
              <a:path w="6327775" h="158750">
                <a:moveTo>
                  <a:pt x="4286250" y="63500"/>
                </a:moveTo>
                <a:lnTo>
                  <a:pt x="4254500" y="63500"/>
                </a:lnTo>
                <a:lnTo>
                  <a:pt x="4254500" y="95250"/>
                </a:lnTo>
                <a:lnTo>
                  <a:pt x="4286250" y="95250"/>
                </a:lnTo>
                <a:lnTo>
                  <a:pt x="4286250" y="63500"/>
                </a:lnTo>
                <a:close/>
              </a:path>
              <a:path w="6327775" h="158750">
                <a:moveTo>
                  <a:pt x="4349750" y="63500"/>
                </a:moveTo>
                <a:lnTo>
                  <a:pt x="4318000" y="63500"/>
                </a:lnTo>
                <a:lnTo>
                  <a:pt x="4318000" y="95250"/>
                </a:lnTo>
                <a:lnTo>
                  <a:pt x="4349750" y="95250"/>
                </a:lnTo>
                <a:lnTo>
                  <a:pt x="4349750" y="63500"/>
                </a:lnTo>
                <a:close/>
              </a:path>
              <a:path w="6327775" h="158750">
                <a:moveTo>
                  <a:pt x="4413250" y="63500"/>
                </a:moveTo>
                <a:lnTo>
                  <a:pt x="4381500" y="63500"/>
                </a:lnTo>
                <a:lnTo>
                  <a:pt x="4381500" y="95250"/>
                </a:lnTo>
                <a:lnTo>
                  <a:pt x="4413250" y="95250"/>
                </a:lnTo>
                <a:lnTo>
                  <a:pt x="4413250" y="63500"/>
                </a:lnTo>
                <a:close/>
              </a:path>
              <a:path w="6327775" h="158750">
                <a:moveTo>
                  <a:pt x="4476750" y="63500"/>
                </a:moveTo>
                <a:lnTo>
                  <a:pt x="4445000" y="63500"/>
                </a:lnTo>
                <a:lnTo>
                  <a:pt x="4445000" y="95250"/>
                </a:lnTo>
                <a:lnTo>
                  <a:pt x="4476750" y="95250"/>
                </a:lnTo>
                <a:lnTo>
                  <a:pt x="4476750" y="63500"/>
                </a:lnTo>
                <a:close/>
              </a:path>
              <a:path w="6327775" h="158750">
                <a:moveTo>
                  <a:pt x="4540250" y="63500"/>
                </a:moveTo>
                <a:lnTo>
                  <a:pt x="4508500" y="63500"/>
                </a:lnTo>
                <a:lnTo>
                  <a:pt x="4508500" y="95250"/>
                </a:lnTo>
                <a:lnTo>
                  <a:pt x="4540250" y="95250"/>
                </a:lnTo>
                <a:lnTo>
                  <a:pt x="4540250" y="63500"/>
                </a:lnTo>
                <a:close/>
              </a:path>
              <a:path w="6327775" h="158750">
                <a:moveTo>
                  <a:pt x="4603750" y="63500"/>
                </a:moveTo>
                <a:lnTo>
                  <a:pt x="4572000" y="63500"/>
                </a:lnTo>
                <a:lnTo>
                  <a:pt x="4572000" y="95250"/>
                </a:lnTo>
                <a:lnTo>
                  <a:pt x="4603750" y="95250"/>
                </a:lnTo>
                <a:lnTo>
                  <a:pt x="4603750" y="63500"/>
                </a:lnTo>
                <a:close/>
              </a:path>
              <a:path w="6327775" h="158750">
                <a:moveTo>
                  <a:pt x="4667250" y="63500"/>
                </a:moveTo>
                <a:lnTo>
                  <a:pt x="4635500" y="63500"/>
                </a:lnTo>
                <a:lnTo>
                  <a:pt x="4635500" y="95250"/>
                </a:lnTo>
                <a:lnTo>
                  <a:pt x="4667250" y="95250"/>
                </a:lnTo>
                <a:lnTo>
                  <a:pt x="4667250" y="63500"/>
                </a:lnTo>
                <a:close/>
              </a:path>
              <a:path w="6327775" h="158750">
                <a:moveTo>
                  <a:pt x="4730750" y="63500"/>
                </a:moveTo>
                <a:lnTo>
                  <a:pt x="4699000" y="63500"/>
                </a:lnTo>
                <a:lnTo>
                  <a:pt x="4699000" y="95250"/>
                </a:lnTo>
                <a:lnTo>
                  <a:pt x="4730750" y="95250"/>
                </a:lnTo>
                <a:lnTo>
                  <a:pt x="4730750" y="63500"/>
                </a:lnTo>
                <a:close/>
              </a:path>
              <a:path w="6327775" h="158750">
                <a:moveTo>
                  <a:pt x="4794250" y="63500"/>
                </a:moveTo>
                <a:lnTo>
                  <a:pt x="4762500" y="63500"/>
                </a:lnTo>
                <a:lnTo>
                  <a:pt x="4762500" y="95250"/>
                </a:lnTo>
                <a:lnTo>
                  <a:pt x="4794250" y="95250"/>
                </a:lnTo>
                <a:lnTo>
                  <a:pt x="4794250" y="63500"/>
                </a:lnTo>
                <a:close/>
              </a:path>
              <a:path w="6327775" h="158750">
                <a:moveTo>
                  <a:pt x="4857750" y="63500"/>
                </a:moveTo>
                <a:lnTo>
                  <a:pt x="4826000" y="63500"/>
                </a:lnTo>
                <a:lnTo>
                  <a:pt x="4826000" y="95250"/>
                </a:lnTo>
                <a:lnTo>
                  <a:pt x="4857750" y="95250"/>
                </a:lnTo>
                <a:lnTo>
                  <a:pt x="4857750" y="63500"/>
                </a:lnTo>
                <a:close/>
              </a:path>
              <a:path w="6327775" h="158750">
                <a:moveTo>
                  <a:pt x="4921250" y="63500"/>
                </a:moveTo>
                <a:lnTo>
                  <a:pt x="4889500" y="63500"/>
                </a:lnTo>
                <a:lnTo>
                  <a:pt x="4889500" y="95250"/>
                </a:lnTo>
                <a:lnTo>
                  <a:pt x="4921250" y="95250"/>
                </a:lnTo>
                <a:lnTo>
                  <a:pt x="4921250" y="63500"/>
                </a:lnTo>
                <a:close/>
              </a:path>
              <a:path w="6327775" h="158750">
                <a:moveTo>
                  <a:pt x="4984750" y="63500"/>
                </a:moveTo>
                <a:lnTo>
                  <a:pt x="4953000" y="63500"/>
                </a:lnTo>
                <a:lnTo>
                  <a:pt x="4953000" y="95250"/>
                </a:lnTo>
                <a:lnTo>
                  <a:pt x="4984750" y="95250"/>
                </a:lnTo>
                <a:lnTo>
                  <a:pt x="4984750" y="63500"/>
                </a:lnTo>
                <a:close/>
              </a:path>
              <a:path w="6327775" h="158750">
                <a:moveTo>
                  <a:pt x="5048250" y="63500"/>
                </a:moveTo>
                <a:lnTo>
                  <a:pt x="5016500" y="63500"/>
                </a:lnTo>
                <a:lnTo>
                  <a:pt x="5016500" y="95250"/>
                </a:lnTo>
                <a:lnTo>
                  <a:pt x="5048250" y="95250"/>
                </a:lnTo>
                <a:lnTo>
                  <a:pt x="5048250" y="63500"/>
                </a:lnTo>
                <a:close/>
              </a:path>
              <a:path w="6327775" h="158750">
                <a:moveTo>
                  <a:pt x="5111750" y="63500"/>
                </a:moveTo>
                <a:lnTo>
                  <a:pt x="5080000" y="63500"/>
                </a:lnTo>
                <a:lnTo>
                  <a:pt x="5080000" y="95250"/>
                </a:lnTo>
                <a:lnTo>
                  <a:pt x="5111750" y="95250"/>
                </a:lnTo>
                <a:lnTo>
                  <a:pt x="5111750" y="63500"/>
                </a:lnTo>
                <a:close/>
              </a:path>
              <a:path w="6327775" h="158750">
                <a:moveTo>
                  <a:pt x="5175250" y="63500"/>
                </a:moveTo>
                <a:lnTo>
                  <a:pt x="5143500" y="63500"/>
                </a:lnTo>
                <a:lnTo>
                  <a:pt x="5143500" y="95250"/>
                </a:lnTo>
                <a:lnTo>
                  <a:pt x="5175250" y="95250"/>
                </a:lnTo>
                <a:lnTo>
                  <a:pt x="5175250" y="63500"/>
                </a:lnTo>
                <a:close/>
              </a:path>
              <a:path w="6327775" h="158750">
                <a:moveTo>
                  <a:pt x="5238750" y="63500"/>
                </a:moveTo>
                <a:lnTo>
                  <a:pt x="5207000" y="63500"/>
                </a:lnTo>
                <a:lnTo>
                  <a:pt x="5207000" y="95250"/>
                </a:lnTo>
                <a:lnTo>
                  <a:pt x="5238750" y="95250"/>
                </a:lnTo>
                <a:lnTo>
                  <a:pt x="5238750" y="63500"/>
                </a:lnTo>
                <a:close/>
              </a:path>
              <a:path w="6327775" h="158750">
                <a:moveTo>
                  <a:pt x="5302250" y="63500"/>
                </a:moveTo>
                <a:lnTo>
                  <a:pt x="5270500" y="63500"/>
                </a:lnTo>
                <a:lnTo>
                  <a:pt x="5270500" y="95250"/>
                </a:lnTo>
                <a:lnTo>
                  <a:pt x="5302250" y="95250"/>
                </a:lnTo>
                <a:lnTo>
                  <a:pt x="5302250" y="63500"/>
                </a:lnTo>
                <a:close/>
              </a:path>
              <a:path w="6327775" h="158750">
                <a:moveTo>
                  <a:pt x="5365750" y="63500"/>
                </a:moveTo>
                <a:lnTo>
                  <a:pt x="5334000" y="63500"/>
                </a:lnTo>
                <a:lnTo>
                  <a:pt x="5334000" y="95250"/>
                </a:lnTo>
                <a:lnTo>
                  <a:pt x="5365750" y="95250"/>
                </a:lnTo>
                <a:lnTo>
                  <a:pt x="5365750" y="63500"/>
                </a:lnTo>
                <a:close/>
              </a:path>
              <a:path w="6327775" h="158750">
                <a:moveTo>
                  <a:pt x="5429250" y="63500"/>
                </a:moveTo>
                <a:lnTo>
                  <a:pt x="5397500" y="63500"/>
                </a:lnTo>
                <a:lnTo>
                  <a:pt x="5397500" y="95250"/>
                </a:lnTo>
                <a:lnTo>
                  <a:pt x="5429250" y="95250"/>
                </a:lnTo>
                <a:lnTo>
                  <a:pt x="5429250" y="63500"/>
                </a:lnTo>
                <a:close/>
              </a:path>
              <a:path w="6327775" h="158750">
                <a:moveTo>
                  <a:pt x="5492750" y="63500"/>
                </a:moveTo>
                <a:lnTo>
                  <a:pt x="5461000" y="63500"/>
                </a:lnTo>
                <a:lnTo>
                  <a:pt x="5461000" y="95250"/>
                </a:lnTo>
                <a:lnTo>
                  <a:pt x="5492750" y="95250"/>
                </a:lnTo>
                <a:lnTo>
                  <a:pt x="5492750" y="63500"/>
                </a:lnTo>
                <a:close/>
              </a:path>
              <a:path w="6327775" h="158750">
                <a:moveTo>
                  <a:pt x="5556250" y="63500"/>
                </a:moveTo>
                <a:lnTo>
                  <a:pt x="5524500" y="63500"/>
                </a:lnTo>
                <a:lnTo>
                  <a:pt x="5524500" y="95250"/>
                </a:lnTo>
                <a:lnTo>
                  <a:pt x="5556250" y="95250"/>
                </a:lnTo>
                <a:lnTo>
                  <a:pt x="5556250" y="63500"/>
                </a:lnTo>
                <a:close/>
              </a:path>
              <a:path w="6327775" h="158750">
                <a:moveTo>
                  <a:pt x="5619750" y="63500"/>
                </a:moveTo>
                <a:lnTo>
                  <a:pt x="5588000" y="63500"/>
                </a:lnTo>
                <a:lnTo>
                  <a:pt x="5588000" y="95250"/>
                </a:lnTo>
                <a:lnTo>
                  <a:pt x="5619750" y="95250"/>
                </a:lnTo>
                <a:lnTo>
                  <a:pt x="5619750" y="63500"/>
                </a:lnTo>
                <a:close/>
              </a:path>
              <a:path w="6327775" h="158750">
                <a:moveTo>
                  <a:pt x="5683250" y="63500"/>
                </a:moveTo>
                <a:lnTo>
                  <a:pt x="5651500" y="63500"/>
                </a:lnTo>
                <a:lnTo>
                  <a:pt x="5651500" y="95250"/>
                </a:lnTo>
                <a:lnTo>
                  <a:pt x="5683250" y="95250"/>
                </a:lnTo>
                <a:lnTo>
                  <a:pt x="5683250" y="63500"/>
                </a:lnTo>
                <a:close/>
              </a:path>
              <a:path w="6327775" h="158750">
                <a:moveTo>
                  <a:pt x="5746750" y="63500"/>
                </a:moveTo>
                <a:lnTo>
                  <a:pt x="5715000" y="63500"/>
                </a:lnTo>
                <a:lnTo>
                  <a:pt x="5715000" y="95250"/>
                </a:lnTo>
                <a:lnTo>
                  <a:pt x="5746750" y="95250"/>
                </a:lnTo>
                <a:lnTo>
                  <a:pt x="5746750" y="63500"/>
                </a:lnTo>
                <a:close/>
              </a:path>
              <a:path w="6327775" h="158750">
                <a:moveTo>
                  <a:pt x="5810250" y="63500"/>
                </a:moveTo>
                <a:lnTo>
                  <a:pt x="5778500" y="63500"/>
                </a:lnTo>
                <a:lnTo>
                  <a:pt x="5778500" y="95250"/>
                </a:lnTo>
                <a:lnTo>
                  <a:pt x="5810250" y="95250"/>
                </a:lnTo>
                <a:lnTo>
                  <a:pt x="5810250" y="63500"/>
                </a:lnTo>
                <a:close/>
              </a:path>
              <a:path w="6327775" h="158750">
                <a:moveTo>
                  <a:pt x="5873750" y="63500"/>
                </a:moveTo>
                <a:lnTo>
                  <a:pt x="5842000" y="63500"/>
                </a:lnTo>
                <a:lnTo>
                  <a:pt x="5842000" y="95250"/>
                </a:lnTo>
                <a:lnTo>
                  <a:pt x="5873750" y="95250"/>
                </a:lnTo>
                <a:lnTo>
                  <a:pt x="5873750" y="63500"/>
                </a:lnTo>
                <a:close/>
              </a:path>
              <a:path w="6327775" h="158750">
                <a:moveTo>
                  <a:pt x="5937250" y="63500"/>
                </a:moveTo>
                <a:lnTo>
                  <a:pt x="5905500" y="63500"/>
                </a:lnTo>
                <a:lnTo>
                  <a:pt x="5905500" y="95250"/>
                </a:lnTo>
                <a:lnTo>
                  <a:pt x="5937250" y="95250"/>
                </a:lnTo>
                <a:lnTo>
                  <a:pt x="5937250" y="63500"/>
                </a:lnTo>
                <a:close/>
              </a:path>
              <a:path w="6327775" h="158750">
                <a:moveTo>
                  <a:pt x="6000750" y="63500"/>
                </a:moveTo>
                <a:lnTo>
                  <a:pt x="5969000" y="63500"/>
                </a:lnTo>
                <a:lnTo>
                  <a:pt x="5969000" y="95250"/>
                </a:lnTo>
                <a:lnTo>
                  <a:pt x="6000750" y="95250"/>
                </a:lnTo>
                <a:lnTo>
                  <a:pt x="6000750" y="63500"/>
                </a:lnTo>
                <a:close/>
              </a:path>
              <a:path w="6327775" h="158750">
                <a:moveTo>
                  <a:pt x="6064250" y="63500"/>
                </a:moveTo>
                <a:lnTo>
                  <a:pt x="6032500" y="63500"/>
                </a:lnTo>
                <a:lnTo>
                  <a:pt x="6032500" y="95250"/>
                </a:lnTo>
                <a:lnTo>
                  <a:pt x="6064250" y="95250"/>
                </a:lnTo>
                <a:lnTo>
                  <a:pt x="6064250" y="63500"/>
                </a:lnTo>
                <a:close/>
              </a:path>
              <a:path w="6327775" h="158750">
                <a:moveTo>
                  <a:pt x="6127750" y="63500"/>
                </a:moveTo>
                <a:lnTo>
                  <a:pt x="6096000" y="63500"/>
                </a:lnTo>
                <a:lnTo>
                  <a:pt x="6096000" y="95250"/>
                </a:lnTo>
                <a:lnTo>
                  <a:pt x="6127750" y="95250"/>
                </a:lnTo>
                <a:lnTo>
                  <a:pt x="6127750" y="63500"/>
                </a:lnTo>
                <a:close/>
              </a:path>
              <a:path w="6327775" h="158750">
                <a:moveTo>
                  <a:pt x="6248400" y="0"/>
                </a:moveTo>
                <a:lnTo>
                  <a:pt x="6217513" y="6240"/>
                </a:lnTo>
                <a:lnTo>
                  <a:pt x="6192281" y="23256"/>
                </a:lnTo>
                <a:lnTo>
                  <a:pt x="6175265" y="48488"/>
                </a:lnTo>
                <a:lnTo>
                  <a:pt x="6169025" y="79375"/>
                </a:lnTo>
                <a:lnTo>
                  <a:pt x="6175265" y="110261"/>
                </a:lnTo>
                <a:lnTo>
                  <a:pt x="6192281" y="135493"/>
                </a:lnTo>
                <a:lnTo>
                  <a:pt x="6217513" y="152509"/>
                </a:lnTo>
                <a:lnTo>
                  <a:pt x="6248400" y="158750"/>
                </a:lnTo>
                <a:lnTo>
                  <a:pt x="6279286" y="152509"/>
                </a:lnTo>
                <a:lnTo>
                  <a:pt x="6304518" y="135493"/>
                </a:lnTo>
                <a:lnTo>
                  <a:pt x="6321534" y="110261"/>
                </a:lnTo>
                <a:lnTo>
                  <a:pt x="6324567" y="95250"/>
                </a:lnTo>
                <a:lnTo>
                  <a:pt x="6191250" y="95250"/>
                </a:lnTo>
                <a:lnTo>
                  <a:pt x="6191250" y="63500"/>
                </a:lnTo>
                <a:lnTo>
                  <a:pt x="6324567" y="63500"/>
                </a:lnTo>
                <a:lnTo>
                  <a:pt x="6321534" y="48488"/>
                </a:lnTo>
                <a:lnTo>
                  <a:pt x="6304518" y="23256"/>
                </a:lnTo>
                <a:lnTo>
                  <a:pt x="6279286" y="6240"/>
                </a:lnTo>
                <a:lnTo>
                  <a:pt x="6248400" y="0"/>
                </a:lnTo>
                <a:close/>
              </a:path>
              <a:path w="6327775" h="158750">
                <a:moveTo>
                  <a:pt x="6172232" y="63500"/>
                </a:moveTo>
                <a:lnTo>
                  <a:pt x="6159500" y="63500"/>
                </a:lnTo>
                <a:lnTo>
                  <a:pt x="6159500" y="95250"/>
                </a:lnTo>
                <a:lnTo>
                  <a:pt x="6172232" y="95250"/>
                </a:lnTo>
                <a:lnTo>
                  <a:pt x="6169025" y="79375"/>
                </a:lnTo>
                <a:lnTo>
                  <a:pt x="6172232" y="63500"/>
                </a:lnTo>
                <a:close/>
              </a:path>
              <a:path w="6327775" h="158750">
                <a:moveTo>
                  <a:pt x="6223000" y="63500"/>
                </a:moveTo>
                <a:lnTo>
                  <a:pt x="6191250" y="63500"/>
                </a:lnTo>
                <a:lnTo>
                  <a:pt x="6191250" y="95250"/>
                </a:lnTo>
                <a:lnTo>
                  <a:pt x="6223000" y="95250"/>
                </a:lnTo>
                <a:lnTo>
                  <a:pt x="6223000" y="63500"/>
                </a:lnTo>
                <a:close/>
              </a:path>
              <a:path w="6327775" h="158750">
                <a:moveTo>
                  <a:pt x="6248400" y="63500"/>
                </a:moveTo>
                <a:lnTo>
                  <a:pt x="6223000" y="63500"/>
                </a:lnTo>
                <a:lnTo>
                  <a:pt x="6223000" y="95250"/>
                </a:lnTo>
                <a:lnTo>
                  <a:pt x="6248400" y="95250"/>
                </a:lnTo>
                <a:lnTo>
                  <a:pt x="6248400" y="63500"/>
                </a:lnTo>
                <a:close/>
              </a:path>
              <a:path w="6327775" h="158750">
                <a:moveTo>
                  <a:pt x="6324567" y="63500"/>
                </a:moveTo>
                <a:lnTo>
                  <a:pt x="6248400" y="63500"/>
                </a:lnTo>
                <a:lnTo>
                  <a:pt x="6248400" y="95250"/>
                </a:lnTo>
                <a:lnTo>
                  <a:pt x="6324567" y="95250"/>
                </a:lnTo>
                <a:lnTo>
                  <a:pt x="6327775" y="79375"/>
                </a:lnTo>
                <a:lnTo>
                  <a:pt x="6324567" y="6350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8" name="object 8"/>
          <p:cNvSpPr/>
          <p:nvPr/>
        </p:nvSpPr>
        <p:spPr>
          <a:xfrm>
            <a:off x="2438400" y="2106761"/>
            <a:ext cx="5257800" cy="158750"/>
          </a:xfrm>
          <a:custGeom>
            <a:avLst/>
            <a:gdLst/>
            <a:ahLst/>
            <a:cxnLst/>
            <a:rect l="l" t="t" r="r" b="b"/>
            <a:pathLst>
              <a:path w="5257800" h="158750">
                <a:moveTo>
                  <a:pt x="31750" y="63500"/>
                </a:moveTo>
                <a:lnTo>
                  <a:pt x="0" y="63500"/>
                </a:lnTo>
                <a:lnTo>
                  <a:pt x="0" y="95250"/>
                </a:lnTo>
                <a:lnTo>
                  <a:pt x="31750" y="95250"/>
                </a:lnTo>
                <a:lnTo>
                  <a:pt x="31750" y="63500"/>
                </a:lnTo>
                <a:close/>
              </a:path>
              <a:path w="5257800" h="158750">
                <a:moveTo>
                  <a:pt x="95250" y="63500"/>
                </a:moveTo>
                <a:lnTo>
                  <a:pt x="63500" y="63500"/>
                </a:lnTo>
                <a:lnTo>
                  <a:pt x="63500" y="95250"/>
                </a:lnTo>
                <a:lnTo>
                  <a:pt x="95250" y="95250"/>
                </a:lnTo>
                <a:lnTo>
                  <a:pt x="95250" y="63500"/>
                </a:lnTo>
                <a:close/>
              </a:path>
              <a:path w="5257800" h="158750">
                <a:moveTo>
                  <a:pt x="158750" y="63500"/>
                </a:moveTo>
                <a:lnTo>
                  <a:pt x="127000" y="63500"/>
                </a:lnTo>
                <a:lnTo>
                  <a:pt x="127000" y="95250"/>
                </a:lnTo>
                <a:lnTo>
                  <a:pt x="158750" y="95250"/>
                </a:lnTo>
                <a:lnTo>
                  <a:pt x="158750" y="63500"/>
                </a:lnTo>
                <a:close/>
              </a:path>
              <a:path w="5257800" h="158750">
                <a:moveTo>
                  <a:pt x="222250" y="63500"/>
                </a:moveTo>
                <a:lnTo>
                  <a:pt x="190500" y="63500"/>
                </a:lnTo>
                <a:lnTo>
                  <a:pt x="190500" y="95250"/>
                </a:lnTo>
                <a:lnTo>
                  <a:pt x="222250" y="95250"/>
                </a:lnTo>
                <a:lnTo>
                  <a:pt x="222250" y="63500"/>
                </a:lnTo>
                <a:close/>
              </a:path>
              <a:path w="5257800" h="158750">
                <a:moveTo>
                  <a:pt x="285750" y="63500"/>
                </a:moveTo>
                <a:lnTo>
                  <a:pt x="254000" y="63500"/>
                </a:lnTo>
                <a:lnTo>
                  <a:pt x="254000" y="95250"/>
                </a:lnTo>
                <a:lnTo>
                  <a:pt x="285750" y="95250"/>
                </a:lnTo>
                <a:lnTo>
                  <a:pt x="285750" y="63500"/>
                </a:lnTo>
                <a:close/>
              </a:path>
              <a:path w="5257800" h="158750">
                <a:moveTo>
                  <a:pt x="349250" y="63500"/>
                </a:moveTo>
                <a:lnTo>
                  <a:pt x="317500" y="63500"/>
                </a:lnTo>
                <a:lnTo>
                  <a:pt x="317500" y="95250"/>
                </a:lnTo>
                <a:lnTo>
                  <a:pt x="349250" y="95250"/>
                </a:lnTo>
                <a:lnTo>
                  <a:pt x="349250" y="63500"/>
                </a:lnTo>
                <a:close/>
              </a:path>
              <a:path w="5257800" h="158750">
                <a:moveTo>
                  <a:pt x="412750" y="63500"/>
                </a:moveTo>
                <a:lnTo>
                  <a:pt x="381000" y="63500"/>
                </a:lnTo>
                <a:lnTo>
                  <a:pt x="381000" y="95250"/>
                </a:lnTo>
                <a:lnTo>
                  <a:pt x="412750" y="95250"/>
                </a:lnTo>
                <a:lnTo>
                  <a:pt x="412750" y="63500"/>
                </a:lnTo>
                <a:close/>
              </a:path>
              <a:path w="5257800" h="158750">
                <a:moveTo>
                  <a:pt x="476250" y="63500"/>
                </a:moveTo>
                <a:lnTo>
                  <a:pt x="444500" y="63500"/>
                </a:lnTo>
                <a:lnTo>
                  <a:pt x="444500" y="95250"/>
                </a:lnTo>
                <a:lnTo>
                  <a:pt x="476250" y="95250"/>
                </a:lnTo>
                <a:lnTo>
                  <a:pt x="476250" y="63500"/>
                </a:lnTo>
                <a:close/>
              </a:path>
              <a:path w="5257800" h="158750">
                <a:moveTo>
                  <a:pt x="539750" y="63500"/>
                </a:moveTo>
                <a:lnTo>
                  <a:pt x="508000" y="63500"/>
                </a:lnTo>
                <a:lnTo>
                  <a:pt x="508000" y="95250"/>
                </a:lnTo>
                <a:lnTo>
                  <a:pt x="539750" y="95250"/>
                </a:lnTo>
                <a:lnTo>
                  <a:pt x="539750" y="63500"/>
                </a:lnTo>
                <a:close/>
              </a:path>
              <a:path w="5257800" h="158750">
                <a:moveTo>
                  <a:pt x="603250" y="63500"/>
                </a:moveTo>
                <a:lnTo>
                  <a:pt x="571500" y="63500"/>
                </a:lnTo>
                <a:lnTo>
                  <a:pt x="571500" y="95250"/>
                </a:lnTo>
                <a:lnTo>
                  <a:pt x="603250" y="95250"/>
                </a:lnTo>
                <a:lnTo>
                  <a:pt x="603250" y="63500"/>
                </a:lnTo>
                <a:close/>
              </a:path>
              <a:path w="5257800" h="158750">
                <a:moveTo>
                  <a:pt x="666750" y="63500"/>
                </a:moveTo>
                <a:lnTo>
                  <a:pt x="635000" y="63500"/>
                </a:lnTo>
                <a:lnTo>
                  <a:pt x="635000" y="95250"/>
                </a:lnTo>
                <a:lnTo>
                  <a:pt x="666750" y="95250"/>
                </a:lnTo>
                <a:lnTo>
                  <a:pt x="666750" y="63500"/>
                </a:lnTo>
                <a:close/>
              </a:path>
              <a:path w="5257800" h="158750">
                <a:moveTo>
                  <a:pt x="730250" y="63500"/>
                </a:moveTo>
                <a:lnTo>
                  <a:pt x="698500" y="63500"/>
                </a:lnTo>
                <a:lnTo>
                  <a:pt x="698500" y="95250"/>
                </a:lnTo>
                <a:lnTo>
                  <a:pt x="730250" y="95250"/>
                </a:lnTo>
                <a:lnTo>
                  <a:pt x="730250" y="63500"/>
                </a:lnTo>
                <a:close/>
              </a:path>
              <a:path w="5257800" h="158750">
                <a:moveTo>
                  <a:pt x="793750" y="63500"/>
                </a:moveTo>
                <a:lnTo>
                  <a:pt x="762000" y="63500"/>
                </a:lnTo>
                <a:lnTo>
                  <a:pt x="762000" y="95250"/>
                </a:lnTo>
                <a:lnTo>
                  <a:pt x="793750" y="95250"/>
                </a:lnTo>
                <a:lnTo>
                  <a:pt x="793750" y="63500"/>
                </a:lnTo>
                <a:close/>
              </a:path>
              <a:path w="5257800" h="158750">
                <a:moveTo>
                  <a:pt x="857250" y="63500"/>
                </a:moveTo>
                <a:lnTo>
                  <a:pt x="825500" y="63500"/>
                </a:lnTo>
                <a:lnTo>
                  <a:pt x="825500" y="95250"/>
                </a:lnTo>
                <a:lnTo>
                  <a:pt x="857250" y="95250"/>
                </a:lnTo>
                <a:lnTo>
                  <a:pt x="857250" y="63500"/>
                </a:lnTo>
                <a:close/>
              </a:path>
              <a:path w="5257800" h="158750">
                <a:moveTo>
                  <a:pt x="920750" y="63500"/>
                </a:moveTo>
                <a:lnTo>
                  <a:pt x="889000" y="63500"/>
                </a:lnTo>
                <a:lnTo>
                  <a:pt x="889000" y="95250"/>
                </a:lnTo>
                <a:lnTo>
                  <a:pt x="920750" y="95250"/>
                </a:lnTo>
                <a:lnTo>
                  <a:pt x="920750" y="63500"/>
                </a:lnTo>
                <a:close/>
              </a:path>
              <a:path w="5257800" h="158750">
                <a:moveTo>
                  <a:pt x="984250" y="63500"/>
                </a:moveTo>
                <a:lnTo>
                  <a:pt x="952500" y="63500"/>
                </a:lnTo>
                <a:lnTo>
                  <a:pt x="952500" y="95250"/>
                </a:lnTo>
                <a:lnTo>
                  <a:pt x="984250" y="95250"/>
                </a:lnTo>
                <a:lnTo>
                  <a:pt x="984250" y="63500"/>
                </a:lnTo>
                <a:close/>
              </a:path>
              <a:path w="5257800" h="158750">
                <a:moveTo>
                  <a:pt x="1047750" y="63500"/>
                </a:moveTo>
                <a:lnTo>
                  <a:pt x="1016000" y="63500"/>
                </a:lnTo>
                <a:lnTo>
                  <a:pt x="1016000" y="95250"/>
                </a:lnTo>
                <a:lnTo>
                  <a:pt x="1047750" y="95250"/>
                </a:lnTo>
                <a:lnTo>
                  <a:pt x="1047750" y="63500"/>
                </a:lnTo>
                <a:close/>
              </a:path>
              <a:path w="5257800" h="158750">
                <a:moveTo>
                  <a:pt x="1111250" y="63500"/>
                </a:moveTo>
                <a:lnTo>
                  <a:pt x="1079500" y="63500"/>
                </a:lnTo>
                <a:lnTo>
                  <a:pt x="1079500" y="95250"/>
                </a:lnTo>
                <a:lnTo>
                  <a:pt x="1111250" y="95250"/>
                </a:lnTo>
                <a:lnTo>
                  <a:pt x="1111250" y="63500"/>
                </a:lnTo>
                <a:close/>
              </a:path>
              <a:path w="5257800" h="158750">
                <a:moveTo>
                  <a:pt x="1174750" y="63500"/>
                </a:moveTo>
                <a:lnTo>
                  <a:pt x="1143000" y="63500"/>
                </a:lnTo>
                <a:lnTo>
                  <a:pt x="1143000" y="95250"/>
                </a:lnTo>
                <a:lnTo>
                  <a:pt x="1174750" y="95250"/>
                </a:lnTo>
                <a:lnTo>
                  <a:pt x="1174750" y="63500"/>
                </a:lnTo>
                <a:close/>
              </a:path>
              <a:path w="5257800" h="158750">
                <a:moveTo>
                  <a:pt x="1238250" y="63500"/>
                </a:moveTo>
                <a:lnTo>
                  <a:pt x="1206500" y="63500"/>
                </a:lnTo>
                <a:lnTo>
                  <a:pt x="1206500" y="95250"/>
                </a:lnTo>
                <a:lnTo>
                  <a:pt x="1238250" y="95250"/>
                </a:lnTo>
                <a:lnTo>
                  <a:pt x="1238250" y="63500"/>
                </a:lnTo>
                <a:close/>
              </a:path>
              <a:path w="5257800" h="158750">
                <a:moveTo>
                  <a:pt x="1301750" y="63500"/>
                </a:moveTo>
                <a:lnTo>
                  <a:pt x="1270000" y="63500"/>
                </a:lnTo>
                <a:lnTo>
                  <a:pt x="1270000" y="95250"/>
                </a:lnTo>
                <a:lnTo>
                  <a:pt x="1301750" y="95250"/>
                </a:lnTo>
                <a:lnTo>
                  <a:pt x="1301750" y="63500"/>
                </a:lnTo>
                <a:close/>
              </a:path>
              <a:path w="5257800" h="158750">
                <a:moveTo>
                  <a:pt x="1365250" y="63500"/>
                </a:moveTo>
                <a:lnTo>
                  <a:pt x="1333500" y="63500"/>
                </a:lnTo>
                <a:lnTo>
                  <a:pt x="1333500" y="95250"/>
                </a:lnTo>
                <a:lnTo>
                  <a:pt x="1365250" y="95250"/>
                </a:lnTo>
                <a:lnTo>
                  <a:pt x="1365250" y="63500"/>
                </a:lnTo>
                <a:close/>
              </a:path>
              <a:path w="5257800" h="158750">
                <a:moveTo>
                  <a:pt x="1428750" y="63500"/>
                </a:moveTo>
                <a:lnTo>
                  <a:pt x="1397000" y="63500"/>
                </a:lnTo>
                <a:lnTo>
                  <a:pt x="1397000" y="95250"/>
                </a:lnTo>
                <a:lnTo>
                  <a:pt x="1428750" y="95250"/>
                </a:lnTo>
                <a:lnTo>
                  <a:pt x="1428750" y="63500"/>
                </a:lnTo>
                <a:close/>
              </a:path>
              <a:path w="5257800" h="158750">
                <a:moveTo>
                  <a:pt x="1492250" y="63500"/>
                </a:moveTo>
                <a:lnTo>
                  <a:pt x="1460500" y="63500"/>
                </a:lnTo>
                <a:lnTo>
                  <a:pt x="1460500" y="95250"/>
                </a:lnTo>
                <a:lnTo>
                  <a:pt x="1492250" y="95250"/>
                </a:lnTo>
                <a:lnTo>
                  <a:pt x="1492250" y="63500"/>
                </a:lnTo>
                <a:close/>
              </a:path>
              <a:path w="5257800" h="158750">
                <a:moveTo>
                  <a:pt x="1555750" y="63500"/>
                </a:moveTo>
                <a:lnTo>
                  <a:pt x="1524000" y="63500"/>
                </a:lnTo>
                <a:lnTo>
                  <a:pt x="1524000" y="95250"/>
                </a:lnTo>
                <a:lnTo>
                  <a:pt x="1555750" y="95250"/>
                </a:lnTo>
                <a:lnTo>
                  <a:pt x="1555750" y="63500"/>
                </a:lnTo>
                <a:close/>
              </a:path>
              <a:path w="5257800" h="158750">
                <a:moveTo>
                  <a:pt x="1619250" y="63500"/>
                </a:moveTo>
                <a:lnTo>
                  <a:pt x="1587500" y="63500"/>
                </a:lnTo>
                <a:lnTo>
                  <a:pt x="1587500" y="95250"/>
                </a:lnTo>
                <a:lnTo>
                  <a:pt x="1619250" y="95250"/>
                </a:lnTo>
                <a:lnTo>
                  <a:pt x="1619250" y="63500"/>
                </a:lnTo>
                <a:close/>
              </a:path>
              <a:path w="5257800" h="158750">
                <a:moveTo>
                  <a:pt x="1682750" y="63500"/>
                </a:moveTo>
                <a:lnTo>
                  <a:pt x="1651000" y="63500"/>
                </a:lnTo>
                <a:lnTo>
                  <a:pt x="1651000" y="95250"/>
                </a:lnTo>
                <a:lnTo>
                  <a:pt x="1682750" y="95250"/>
                </a:lnTo>
                <a:lnTo>
                  <a:pt x="1682750" y="63500"/>
                </a:lnTo>
                <a:close/>
              </a:path>
              <a:path w="5257800" h="158750">
                <a:moveTo>
                  <a:pt x="1746250" y="63500"/>
                </a:moveTo>
                <a:lnTo>
                  <a:pt x="1714500" y="63500"/>
                </a:lnTo>
                <a:lnTo>
                  <a:pt x="1714500" y="95250"/>
                </a:lnTo>
                <a:lnTo>
                  <a:pt x="1746250" y="95250"/>
                </a:lnTo>
                <a:lnTo>
                  <a:pt x="1746250" y="63500"/>
                </a:lnTo>
                <a:close/>
              </a:path>
              <a:path w="5257800" h="158750">
                <a:moveTo>
                  <a:pt x="1809750" y="63500"/>
                </a:moveTo>
                <a:lnTo>
                  <a:pt x="1778000" y="63500"/>
                </a:lnTo>
                <a:lnTo>
                  <a:pt x="1778000" y="95250"/>
                </a:lnTo>
                <a:lnTo>
                  <a:pt x="1809750" y="95250"/>
                </a:lnTo>
                <a:lnTo>
                  <a:pt x="1809750" y="63500"/>
                </a:lnTo>
                <a:close/>
              </a:path>
              <a:path w="5257800" h="158750">
                <a:moveTo>
                  <a:pt x="1873250" y="63500"/>
                </a:moveTo>
                <a:lnTo>
                  <a:pt x="1841500" y="63500"/>
                </a:lnTo>
                <a:lnTo>
                  <a:pt x="1841500" y="95250"/>
                </a:lnTo>
                <a:lnTo>
                  <a:pt x="1873250" y="95250"/>
                </a:lnTo>
                <a:lnTo>
                  <a:pt x="1873250" y="63500"/>
                </a:lnTo>
                <a:close/>
              </a:path>
              <a:path w="5257800" h="158750">
                <a:moveTo>
                  <a:pt x="1936750" y="63500"/>
                </a:moveTo>
                <a:lnTo>
                  <a:pt x="1905000" y="63500"/>
                </a:lnTo>
                <a:lnTo>
                  <a:pt x="1905000" y="95250"/>
                </a:lnTo>
                <a:lnTo>
                  <a:pt x="1936750" y="95250"/>
                </a:lnTo>
                <a:lnTo>
                  <a:pt x="1936750" y="63500"/>
                </a:lnTo>
                <a:close/>
              </a:path>
              <a:path w="5257800" h="158750">
                <a:moveTo>
                  <a:pt x="2000250" y="63500"/>
                </a:moveTo>
                <a:lnTo>
                  <a:pt x="1968500" y="63500"/>
                </a:lnTo>
                <a:lnTo>
                  <a:pt x="1968500" y="95250"/>
                </a:lnTo>
                <a:lnTo>
                  <a:pt x="2000250" y="95250"/>
                </a:lnTo>
                <a:lnTo>
                  <a:pt x="2000250" y="63500"/>
                </a:lnTo>
                <a:close/>
              </a:path>
              <a:path w="5257800" h="158750">
                <a:moveTo>
                  <a:pt x="2063750" y="63500"/>
                </a:moveTo>
                <a:lnTo>
                  <a:pt x="2032000" y="63500"/>
                </a:lnTo>
                <a:lnTo>
                  <a:pt x="2032000" y="95250"/>
                </a:lnTo>
                <a:lnTo>
                  <a:pt x="2063750" y="95250"/>
                </a:lnTo>
                <a:lnTo>
                  <a:pt x="2063750" y="63500"/>
                </a:lnTo>
                <a:close/>
              </a:path>
              <a:path w="5257800" h="158750">
                <a:moveTo>
                  <a:pt x="2127250" y="63500"/>
                </a:moveTo>
                <a:lnTo>
                  <a:pt x="2095500" y="63500"/>
                </a:lnTo>
                <a:lnTo>
                  <a:pt x="2095500" y="95250"/>
                </a:lnTo>
                <a:lnTo>
                  <a:pt x="2127250" y="95250"/>
                </a:lnTo>
                <a:lnTo>
                  <a:pt x="2127250" y="63500"/>
                </a:lnTo>
                <a:close/>
              </a:path>
              <a:path w="5257800" h="158750">
                <a:moveTo>
                  <a:pt x="2190750" y="63500"/>
                </a:moveTo>
                <a:lnTo>
                  <a:pt x="2159000" y="63500"/>
                </a:lnTo>
                <a:lnTo>
                  <a:pt x="2159000" y="95250"/>
                </a:lnTo>
                <a:lnTo>
                  <a:pt x="2190750" y="95250"/>
                </a:lnTo>
                <a:lnTo>
                  <a:pt x="2190750" y="63500"/>
                </a:lnTo>
                <a:close/>
              </a:path>
              <a:path w="5257800" h="158750">
                <a:moveTo>
                  <a:pt x="2254250" y="63500"/>
                </a:moveTo>
                <a:lnTo>
                  <a:pt x="2222500" y="63500"/>
                </a:lnTo>
                <a:lnTo>
                  <a:pt x="2222500" y="95250"/>
                </a:lnTo>
                <a:lnTo>
                  <a:pt x="2254250" y="95250"/>
                </a:lnTo>
                <a:lnTo>
                  <a:pt x="2254250" y="63500"/>
                </a:lnTo>
                <a:close/>
              </a:path>
              <a:path w="5257800" h="158750">
                <a:moveTo>
                  <a:pt x="2317750" y="63500"/>
                </a:moveTo>
                <a:lnTo>
                  <a:pt x="2286000" y="63500"/>
                </a:lnTo>
                <a:lnTo>
                  <a:pt x="2286000" y="95250"/>
                </a:lnTo>
                <a:lnTo>
                  <a:pt x="2317750" y="95250"/>
                </a:lnTo>
                <a:lnTo>
                  <a:pt x="2317750" y="63500"/>
                </a:lnTo>
                <a:close/>
              </a:path>
              <a:path w="5257800" h="158750">
                <a:moveTo>
                  <a:pt x="2381250" y="63500"/>
                </a:moveTo>
                <a:lnTo>
                  <a:pt x="2349500" y="63500"/>
                </a:lnTo>
                <a:lnTo>
                  <a:pt x="2349500" y="95250"/>
                </a:lnTo>
                <a:lnTo>
                  <a:pt x="2381250" y="95250"/>
                </a:lnTo>
                <a:lnTo>
                  <a:pt x="2381250" y="63500"/>
                </a:lnTo>
                <a:close/>
              </a:path>
              <a:path w="5257800" h="158750">
                <a:moveTo>
                  <a:pt x="2444750" y="63500"/>
                </a:moveTo>
                <a:lnTo>
                  <a:pt x="2413000" y="63500"/>
                </a:lnTo>
                <a:lnTo>
                  <a:pt x="2413000" y="95250"/>
                </a:lnTo>
                <a:lnTo>
                  <a:pt x="2444750" y="95250"/>
                </a:lnTo>
                <a:lnTo>
                  <a:pt x="2444750" y="63500"/>
                </a:lnTo>
                <a:close/>
              </a:path>
              <a:path w="5257800" h="158750">
                <a:moveTo>
                  <a:pt x="2508250" y="63500"/>
                </a:moveTo>
                <a:lnTo>
                  <a:pt x="2476500" y="63500"/>
                </a:lnTo>
                <a:lnTo>
                  <a:pt x="2476500" y="95250"/>
                </a:lnTo>
                <a:lnTo>
                  <a:pt x="2508250" y="95250"/>
                </a:lnTo>
                <a:lnTo>
                  <a:pt x="2508250" y="63500"/>
                </a:lnTo>
                <a:close/>
              </a:path>
              <a:path w="5257800" h="158750">
                <a:moveTo>
                  <a:pt x="2571750" y="63500"/>
                </a:moveTo>
                <a:lnTo>
                  <a:pt x="2540000" y="63500"/>
                </a:lnTo>
                <a:lnTo>
                  <a:pt x="2540000" y="95250"/>
                </a:lnTo>
                <a:lnTo>
                  <a:pt x="2571750" y="95250"/>
                </a:lnTo>
                <a:lnTo>
                  <a:pt x="2571750" y="63500"/>
                </a:lnTo>
                <a:close/>
              </a:path>
              <a:path w="5257800" h="158750">
                <a:moveTo>
                  <a:pt x="2635250" y="63500"/>
                </a:moveTo>
                <a:lnTo>
                  <a:pt x="2603500" y="63500"/>
                </a:lnTo>
                <a:lnTo>
                  <a:pt x="2603500" y="95250"/>
                </a:lnTo>
                <a:lnTo>
                  <a:pt x="2635250" y="95250"/>
                </a:lnTo>
                <a:lnTo>
                  <a:pt x="2635250" y="63500"/>
                </a:lnTo>
                <a:close/>
              </a:path>
              <a:path w="5257800" h="158750">
                <a:moveTo>
                  <a:pt x="2698750" y="63500"/>
                </a:moveTo>
                <a:lnTo>
                  <a:pt x="2667000" y="63500"/>
                </a:lnTo>
                <a:lnTo>
                  <a:pt x="2667000" y="95250"/>
                </a:lnTo>
                <a:lnTo>
                  <a:pt x="2698750" y="95250"/>
                </a:lnTo>
                <a:lnTo>
                  <a:pt x="2698750" y="63500"/>
                </a:lnTo>
                <a:close/>
              </a:path>
              <a:path w="5257800" h="158750">
                <a:moveTo>
                  <a:pt x="2762250" y="63500"/>
                </a:moveTo>
                <a:lnTo>
                  <a:pt x="2730500" y="63500"/>
                </a:lnTo>
                <a:lnTo>
                  <a:pt x="2730500" y="95250"/>
                </a:lnTo>
                <a:lnTo>
                  <a:pt x="2762250" y="95250"/>
                </a:lnTo>
                <a:lnTo>
                  <a:pt x="2762250" y="63500"/>
                </a:lnTo>
                <a:close/>
              </a:path>
              <a:path w="5257800" h="158750">
                <a:moveTo>
                  <a:pt x="2825750" y="63500"/>
                </a:moveTo>
                <a:lnTo>
                  <a:pt x="2794000" y="63500"/>
                </a:lnTo>
                <a:lnTo>
                  <a:pt x="2794000" y="95250"/>
                </a:lnTo>
                <a:lnTo>
                  <a:pt x="2825750" y="95250"/>
                </a:lnTo>
                <a:lnTo>
                  <a:pt x="2825750" y="63500"/>
                </a:lnTo>
                <a:close/>
              </a:path>
              <a:path w="5257800" h="158750">
                <a:moveTo>
                  <a:pt x="2889250" y="63500"/>
                </a:moveTo>
                <a:lnTo>
                  <a:pt x="2857500" y="63500"/>
                </a:lnTo>
                <a:lnTo>
                  <a:pt x="2857500" y="95250"/>
                </a:lnTo>
                <a:lnTo>
                  <a:pt x="2889250" y="95250"/>
                </a:lnTo>
                <a:lnTo>
                  <a:pt x="2889250" y="63500"/>
                </a:lnTo>
                <a:close/>
              </a:path>
              <a:path w="5257800" h="158750">
                <a:moveTo>
                  <a:pt x="2952750" y="63500"/>
                </a:moveTo>
                <a:lnTo>
                  <a:pt x="2921000" y="63500"/>
                </a:lnTo>
                <a:lnTo>
                  <a:pt x="2921000" y="95250"/>
                </a:lnTo>
                <a:lnTo>
                  <a:pt x="2952750" y="95250"/>
                </a:lnTo>
                <a:lnTo>
                  <a:pt x="2952750" y="63500"/>
                </a:lnTo>
                <a:close/>
              </a:path>
              <a:path w="5257800" h="158750">
                <a:moveTo>
                  <a:pt x="3016250" y="63500"/>
                </a:moveTo>
                <a:lnTo>
                  <a:pt x="2984500" y="63500"/>
                </a:lnTo>
                <a:lnTo>
                  <a:pt x="2984500" y="95250"/>
                </a:lnTo>
                <a:lnTo>
                  <a:pt x="3016250" y="95250"/>
                </a:lnTo>
                <a:lnTo>
                  <a:pt x="3016250" y="63500"/>
                </a:lnTo>
                <a:close/>
              </a:path>
              <a:path w="5257800" h="158750">
                <a:moveTo>
                  <a:pt x="3079750" y="63500"/>
                </a:moveTo>
                <a:lnTo>
                  <a:pt x="3048000" y="63500"/>
                </a:lnTo>
                <a:lnTo>
                  <a:pt x="3048000" y="95250"/>
                </a:lnTo>
                <a:lnTo>
                  <a:pt x="3079750" y="95250"/>
                </a:lnTo>
                <a:lnTo>
                  <a:pt x="3079750" y="63500"/>
                </a:lnTo>
                <a:close/>
              </a:path>
              <a:path w="5257800" h="158750">
                <a:moveTo>
                  <a:pt x="3143250" y="63500"/>
                </a:moveTo>
                <a:lnTo>
                  <a:pt x="3111500" y="63500"/>
                </a:lnTo>
                <a:lnTo>
                  <a:pt x="3111500" y="95250"/>
                </a:lnTo>
                <a:lnTo>
                  <a:pt x="3143250" y="95250"/>
                </a:lnTo>
                <a:lnTo>
                  <a:pt x="3143250" y="63500"/>
                </a:lnTo>
                <a:close/>
              </a:path>
              <a:path w="5257800" h="158750">
                <a:moveTo>
                  <a:pt x="3206750" y="63500"/>
                </a:moveTo>
                <a:lnTo>
                  <a:pt x="3175000" y="63500"/>
                </a:lnTo>
                <a:lnTo>
                  <a:pt x="3175000" y="95250"/>
                </a:lnTo>
                <a:lnTo>
                  <a:pt x="3206750" y="95250"/>
                </a:lnTo>
                <a:lnTo>
                  <a:pt x="3206750" y="63500"/>
                </a:lnTo>
                <a:close/>
              </a:path>
              <a:path w="5257800" h="158750">
                <a:moveTo>
                  <a:pt x="3270250" y="63500"/>
                </a:moveTo>
                <a:lnTo>
                  <a:pt x="3238500" y="63500"/>
                </a:lnTo>
                <a:lnTo>
                  <a:pt x="3238500" y="95250"/>
                </a:lnTo>
                <a:lnTo>
                  <a:pt x="3270250" y="95250"/>
                </a:lnTo>
                <a:lnTo>
                  <a:pt x="3270250" y="63500"/>
                </a:lnTo>
                <a:close/>
              </a:path>
              <a:path w="5257800" h="158750">
                <a:moveTo>
                  <a:pt x="3333750" y="63500"/>
                </a:moveTo>
                <a:lnTo>
                  <a:pt x="3302000" y="63500"/>
                </a:lnTo>
                <a:lnTo>
                  <a:pt x="3302000" y="95250"/>
                </a:lnTo>
                <a:lnTo>
                  <a:pt x="3333750" y="95250"/>
                </a:lnTo>
                <a:lnTo>
                  <a:pt x="3333750" y="63500"/>
                </a:lnTo>
                <a:close/>
              </a:path>
              <a:path w="5257800" h="158750">
                <a:moveTo>
                  <a:pt x="3397250" y="63500"/>
                </a:moveTo>
                <a:lnTo>
                  <a:pt x="3365500" y="63500"/>
                </a:lnTo>
                <a:lnTo>
                  <a:pt x="3365500" y="95250"/>
                </a:lnTo>
                <a:lnTo>
                  <a:pt x="3397250" y="95250"/>
                </a:lnTo>
                <a:lnTo>
                  <a:pt x="3397250" y="63500"/>
                </a:lnTo>
                <a:close/>
              </a:path>
              <a:path w="5257800" h="158750">
                <a:moveTo>
                  <a:pt x="3460750" y="63500"/>
                </a:moveTo>
                <a:lnTo>
                  <a:pt x="3429000" y="63500"/>
                </a:lnTo>
                <a:lnTo>
                  <a:pt x="3429000" y="95250"/>
                </a:lnTo>
                <a:lnTo>
                  <a:pt x="3460750" y="95250"/>
                </a:lnTo>
                <a:lnTo>
                  <a:pt x="3460750" y="63500"/>
                </a:lnTo>
                <a:close/>
              </a:path>
              <a:path w="5257800" h="158750">
                <a:moveTo>
                  <a:pt x="3524250" y="63500"/>
                </a:moveTo>
                <a:lnTo>
                  <a:pt x="3492500" y="63500"/>
                </a:lnTo>
                <a:lnTo>
                  <a:pt x="3492500" y="95250"/>
                </a:lnTo>
                <a:lnTo>
                  <a:pt x="3524250" y="95250"/>
                </a:lnTo>
                <a:lnTo>
                  <a:pt x="3524250" y="63500"/>
                </a:lnTo>
                <a:close/>
              </a:path>
              <a:path w="5257800" h="158750">
                <a:moveTo>
                  <a:pt x="3587750" y="63500"/>
                </a:moveTo>
                <a:lnTo>
                  <a:pt x="3556000" y="63500"/>
                </a:lnTo>
                <a:lnTo>
                  <a:pt x="3556000" y="95250"/>
                </a:lnTo>
                <a:lnTo>
                  <a:pt x="3587750" y="95250"/>
                </a:lnTo>
                <a:lnTo>
                  <a:pt x="3587750" y="63500"/>
                </a:lnTo>
                <a:close/>
              </a:path>
              <a:path w="5257800" h="158750">
                <a:moveTo>
                  <a:pt x="3651250" y="63500"/>
                </a:moveTo>
                <a:lnTo>
                  <a:pt x="3619500" y="63500"/>
                </a:lnTo>
                <a:lnTo>
                  <a:pt x="3619500" y="95250"/>
                </a:lnTo>
                <a:lnTo>
                  <a:pt x="3651250" y="95250"/>
                </a:lnTo>
                <a:lnTo>
                  <a:pt x="3651250" y="63500"/>
                </a:lnTo>
                <a:close/>
              </a:path>
              <a:path w="5257800" h="158750">
                <a:moveTo>
                  <a:pt x="3714750" y="63500"/>
                </a:moveTo>
                <a:lnTo>
                  <a:pt x="3683000" y="63500"/>
                </a:lnTo>
                <a:lnTo>
                  <a:pt x="3683000" y="95250"/>
                </a:lnTo>
                <a:lnTo>
                  <a:pt x="3714750" y="95250"/>
                </a:lnTo>
                <a:lnTo>
                  <a:pt x="3714750" y="63500"/>
                </a:lnTo>
                <a:close/>
              </a:path>
              <a:path w="5257800" h="158750">
                <a:moveTo>
                  <a:pt x="3778250" y="63500"/>
                </a:moveTo>
                <a:lnTo>
                  <a:pt x="3746500" y="63500"/>
                </a:lnTo>
                <a:lnTo>
                  <a:pt x="3746500" y="95250"/>
                </a:lnTo>
                <a:lnTo>
                  <a:pt x="3778250" y="95250"/>
                </a:lnTo>
                <a:lnTo>
                  <a:pt x="3778250" y="63500"/>
                </a:lnTo>
                <a:close/>
              </a:path>
              <a:path w="5257800" h="158750">
                <a:moveTo>
                  <a:pt x="3841750" y="63500"/>
                </a:moveTo>
                <a:lnTo>
                  <a:pt x="3810000" y="63500"/>
                </a:lnTo>
                <a:lnTo>
                  <a:pt x="3810000" y="95250"/>
                </a:lnTo>
                <a:lnTo>
                  <a:pt x="3841750" y="95250"/>
                </a:lnTo>
                <a:lnTo>
                  <a:pt x="3841750" y="63500"/>
                </a:lnTo>
                <a:close/>
              </a:path>
              <a:path w="5257800" h="158750">
                <a:moveTo>
                  <a:pt x="3905250" y="63500"/>
                </a:moveTo>
                <a:lnTo>
                  <a:pt x="3873500" y="63500"/>
                </a:lnTo>
                <a:lnTo>
                  <a:pt x="3873500" y="95250"/>
                </a:lnTo>
                <a:lnTo>
                  <a:pt x="3905250" y="95250"/>
                </a:lnTo>
                <a:lnTo>
                  <a:pt x="3905250" y="63500"/>
                </a:lnTo>
                <a:close/>
              </a:path>
              <a:path w="5257800" h="158750">
                <a:moveTo>
                  <a:pt x="3968750" y="63500"/>
                </a:moveTo>
                <a:lnTo>
                  <a:pt x="3937000" y="63500"/>
                </a:lnTo>
                <a:lnTo>
                  <a:pt x="3937000" y="95250"/>
                </a:lnTo>
                <a:lnTo>
                  <a:pt x="3968750" y="95250"/>
                </a:lnTo>
                <a:lnTo>
                  <a:pt x="3968750" y="63500"/>
                </a:lnTo>
                <a:close/>
              </a:path>
              <a:path w="5257800" h="158750">
                <a:moveTo>
                  <a:pt x="4032250" y="63500"/>
                </a:moveTo>
                <a:lnTo>
                  <a:pt x="4000500" y="63500"/>
                </a:lnTo>
                <a:lnTo>
                  <a:pt x="4000500" y="95250"/>
                </a:lnTo>
                <a:lnTo>
                  <a:pt x="4032250" y="95250"/>
                </a:lnTo>
                <a:lnTo>
                  <a:pt x="4032250" y="63500"/>
                </a:lnTo>
                <a:close/>
              </a:path>
              <a:path w="5257800" h="158750">
                <a:moveTo>
                  <a:pt x="4095750" y="63500"/>
                </a:moveTo>
                <a:lnTo>
                  <a:pt x="4064000" y="63500"/>
                </a:lnTo>
                <a:lnTo>
                  <a:pt x="4064000" y="95250"/>
                </a:lnTo>
                <a:lnTo>
                  <a:pt x="4095750" y="95250"/>
                </a:lnTo>
                <a:lnTo>
                  <a:pt x="4095750" y="63500"/>
                </a:lnTo>
                <a:close/>
              </a:path>
              <a:path w="5257800" h="158750">
                <a:moveTo>
                  <a:pt x="4159250" y="63500"/>
                </a:moveTo>
                <a:lnTo>
                  <a:pt x="4127500" y="63500"/>
                </a:lnTo>
                <a:lnTo>
                  <a:pt x="4127500" y="95250"/>
                </a:lnTo>
                <a:lnTo>
                  <a:pt x="4159250" y="95250"/>
                </a:lnTo>
                <a:lnTo>
                  <a:pt x="4159250" y="63500"/>
                </a:lnTo>
                <a:close/>
              </a:path>
              <a:path w="5257800" h="158750">
                <a:moveTo>
                  <a:pt x="4222750" y="63500"/>
                </a:moveTo>
                <a:lnTo>
                  <a:pt x="4191000" y="63500"/>
                </a:lnTo>
                <a:lnTo>
                  <a:pt x="4191000" y="95250"/>
                </a:lnTo>
                <a:lnTo>
                  <a:pt x="4222750" y="95250"/>
                </a:lnTo>
                <a:lnTo>
                  <a:pt x="4222750" y="63500"/>
                </a:lnTo>
                <a:close/>
              </a:path>
              <a:path w="5257800" h="158750">
                <a:moveTo>
                  <a:pt x="4286250" y="63500"/>
                </a:moveTo>
                <a:lnTo>
                  <a:pt x="4254500" y="63500"/>
                </a:lnTo>
                <a:lnTo>
                  <a:pt x="4254500" y="95250"/>
                </a:lnTo>
                <a:lnTo>
                  <a:pt x="4286250" y="95250"/>
                </a:lnTo>
                <a:lnTo>
                  <a:pt x="4286250" y="63500"/>
                </a:lnTo>
                <a:close/>
              </a:path>
              <a:path w="5257800" h="158750">
                <a:moveTo>
                  <a:pt x="4349750" y="63500"/>
                </a:moveTo>
                <a:lnTo>
                  <a:pt x="4318000" y="63500"/>
                </a:lnTo>
                <a:lnTo>
                  <a:pt x="4318000" y="95250"/>
                </a:lnTo>
                <a:lnTo>
                  <a:pt x="4349750" y="95250"/>
                </a:lnTo>
                <a:lnTo>
                  <a:pt x="4349750" y="63500"/>
                </a:lnTo>
                <a:close/>
              </a:path>
              <a:path w="5257800" h="158750">
                <a:moveTo>
                  <a:pt x="4413250" y="63500"/>
                </a:moveTo>
                <a:lnTo>
                  <a:pt x="4381500" y="63500"/>
                </a:lnTo>
                <a:lnTo>
                  <a:pt x="4381500" y="95250"/>
                </a:lnTo>
                <a:lnTo>
                  <a:pt x="4413250" y="95250"/>
                </a:lnTo>
                <a:lnTo>
                  <a:pt x="4413250" y="63500"/>
                </a:lnTo>
                <a:close/>
              </a:path>
              <a:path w="5257800" h="158750">
                <a:moveTo>
                  <a:pt x="4476750" y="63500"/>
                </a:moveTo>
                <a:lnTo>
                  <a:pt x="4445000" y="63500"/>
                </a:lnTo>
                <a:lnTo>
                  <a:pt x="4445000" y="95250"/>
                </a:lnTo>
                <a:lnTo>
                  <a:pt x="4476750" y="95250"/>
                </a:lnTo>
                <a:lnTo>
                  <a:pt x="4476750" y="63500"/>
                </a:lnTo>
                <a:close/>
              </a:path>
              <a:path w="5257800" h="158750">
                <a:moveTo>
                  <a:pt x="4540250" y="63500"/>
                </a:moveTo>
                <a:lnTo>
                  <a:pt x="4508500" y="63500"/>
                </a:lnTo>
                <a:lnTo>
                  <a:pt x="4508500" y="95250"/>
                </a:lnTo>
                <a:lnTo>
                  <a:pt x="4540250" y="95250"/>
                </a:lnTo>
                <a:lnTo>
                  <a:pt x="4540250" y="63500"/>
                </a:lnTo>
                <a:close/>
              </a:path>
              <a:path w="5257800" h="158750">
                <a:moveTo>
                  <a:pt x="4603750" y="63500"/>
                </a:moveTo>
                <a:lnTo>
                  <a:pt x="4572000" y="63500"/>
                </a:lnTo>
                <a:lnTo>
                  <a:pt x="4572000" y="95250"/>
                </a:lnTo>
                <a:lnTo>
                  <a:pt x="4603750" y="95250"/>
                </a:lnTo>
                <a:lnTo>
                  <a:pt x="4603750" y="63500"/>
                </a:lnTo>
                <a:close/>
              </a:path>
              <a:path w="5257800" h="158750">
                <a:moveTo>
                  <a:pt x="4667250" y="63500"/>
                </a:moveTo>
                <a:lnTo>
                  <a:pt x="4635500" y="63500"/>
                </a:lnTo>
                <a:lnTo>
                  <a:pt x="4635500" y="95250"/>
                </a:lnTo>
                <a:lnTo>
                  <a:pt x="4667250" y="95250"/>
                </a:lnTo>
                <a:lnTo>
                  <a:pt x="4667250" y="63500"/>
                </a:lnTo>
                <a:close/>
              </a:path>
              <a:path w="5257800" h="158750">
                <a:moveTo>
                  <a:pt x="4730750" y="63500"/>
                </a:moveTo>
                <a:lnTo>
                  <a:pt x="4699000" y="63500"/>
                </a:lnTo>
                <a:lnTo>
                  <a:pt x="4699000" y="95250"/>
                </a:lnTo>
                <a:lnTo>
                  <a:pt x="4730750" y="95250"/>
                </a:lnTo>
                <a:lnTo>
                  <a:pt x="4730750" y="63500"/>
                </a:lnTo>
                <a:close/>
              </a:path>
              <a:path w="5257800" h="158750">
                <a:moveTo>
                  <a:pt x="4794250" y="63500"/>
                </a:moveTo>
                <a:lnTo>
                  <a:pt x="4762500" y="63500"/>
                </a:lnTo>
                <a:lnTo>
                  <a:pt x="4762500" y="95250"/>
                </a:lnTo>
                <a:lnTo>
                  <a:pt x="4794250" y="95250"/>
                </a:lnTo>
                <a:lnTo>
                  <a:pt x="4794250" y="63500"/>
                </a:lnTo>
                <a:close/>
              </a:path>
              <a:path w="5257800" h="158750">
                <a:moveTo>
                  <a:pt x="4857750" y="63500"/>
                </a:moveTo>
                <a:lnTo>
                  <a:pt x="4826000" y="63500"/>
                </a:lnTo>
                <a:lnTo>
                  <a:pt x="4826000" y="95250"/>
                </a:lnTo>
                <a:lnTo>
                  <a:pt x="4857750" y="95250"/>
                </a:lnTo>
                <a:lnTo>
                  <a:pt x="4857750" y="63500"/>
                </a:lnTo>
                <a:close/>
              </a:path>
              <a:path w="5257800" h="158750">
                <a:moveTo>
                  <a:pt x="4921250" y="63500"/>
                </a:moveTo>
                <a:lnTo>
                  <a:pt x="4889500" y="63500"/>
                </a:lnTo>
                <a:lnTo>
                  <a:pt x="4889500" y="95250"/>
                </a:lnTo>
                <a:lnTo>
                  <a:pt x="4921250" y="95250"/>
                </a:lnTo>
                <a:lnTo>
                  <a:pt x="4921250" y="63500"/>
                </a:lnTo>
                <a:close/>
              </a:path>
              <a:path w="5257800" h="158750">
                <a:moveTo>
                  <a:pt x="4984750" y="63500"/>
                </a:moveTo>
                <a:lnTo>
                  <a:pt x="4953000" y="63500"/>
                </a:lnTo>
                <a:lnTo>
                  <a:pt x="4953000" y="95250"/>
                </a:lnTo>
                <a:lnTo>
                  <a:pt x="4984750" y="95250"/>
                </a:lnTo>
                <a:lnTo>
                  <a:pt x="4984750" y="63500"/>
                </a:lnTo>
                <a:close/>
              </a:path>
              <a:path w="5257800" h="158750">
                <a:moveTo>
                  <a:pt x="5048250" y="63500"/>
                </a:moveTo>
                <a:lnTo>
                  <a:pt x="5016500" y="63500"/>
                </a:lnTo>
                <a:lnTo>
                  <a:pt x="5016500" y="95250"/>
                </a:lnTo>
                <a:lnTo>
                  <a:pt x="5048250" y="95250"/>
                </a:lnTo>
                <a:lnTo>
                  <a:pt x="5048250" y="63500"/>
                </a:lnTo>
                <a:close/>
              </a:path>
              <a:path w="5257800" h="158750">
                <a:moveTo>
                  <a:pt x="5099050" y="0"/>
                </a:moveTo>
                <a:lnTo>
                  <a:pt x="5099050" y="158750"/>
                </a:lnTo>
                <a:lnTo>
                  <a:pt x="5226050" y="95250"/>
                </a:lnTo>
                <a:lnTo>
                  <a:pt x="5111750" y="95250"/>
                </a:lnTo>
                <a:lnTo>
                  <a:pt x="5111750" y="63500"/>
                </a:lnTo>
                <a:lnTo>
                  <a:pt x="5226050" y="63500"/>
                </a:lnTo>
                <a:lnTo>
                  <a:pt x="5099050" y="0"/>
                </a:lnTo>
                <a:close/>
              </a:path>
              <a:path w="5257800" h="158750">
                <a:moveTo>
                  <a:pt x="5099050" y="63500"/>
                </a:moveTo>
                <a:lnTo>
                  <a:pt x="5080000" y="63500"/>
                </a:lnTo>
                <a:lnTo>
                  <a:pt x="5080000" y="95250"/>
                </a:lnTo>
                <a:lnTo>
                  <a:pt x="5099050" y="95250"/>
                </a:lnTo>
                <a:lnTo>
                  <a:pt x="5099050" y="63500"/>
                </a:lnTo>
                <a:close/>
              </a:path>
              <a:path w="5257800" h="158750">
                <a:moveTo>
                  <a:pt x="5226050" y="63500"/>
                </a:moveTo>
                <a:lnTo>
                  <a:pt x="5111750" y="63500"/>
                </a:lnTo>
                <a:lnTo>
                  <a:pt x="5111750" y="95250"/>
                </a:lnTo>
                <a:lnTo>
                  <a:pt x="5226050" y="95250"/>
                </a:lnTo>
                <a:lnTo>
                  <a:pt x="5257800" y="79375"/>
                </a:lnTo>
                <a:lnTo>
                  <a:pt x="5226050" y="63500"/>
                </a:lnTo>
                <a:close/>
              </a:path>
            </a:pathLst>
          </a:custGeom>
          <a:solidFill>
            <a:srgbClr val="FF0000"/>
          </a:solidFill>
        </p:spPr>
        <p:txBody>
          <a:bodyPr wrap="square" lIns="0" tIns="0" rIns="0" bIns="0" rtlCol="0"/>
          <a:lstStyle/>
          <a:p>
            <a:endParaRPr/>
          </a:p>
        </p:txBody>
      </p:sp>
      <p:sp>
        <p:nvSpPr>
          <p:cNvPr id="9" name="object 9"/>
          <p:cNvSpPr/>
          <p:nvPr/>
        </p:nvSpPr>
        <p:spPr>
          <a:xfrm>
            <a:off x="2419350" y="3635459"/>
            <a:ext cx="5276850" cy="158750"/>
          </a:xfrm>
          <a:custGeom>
            <a:avLst/>
            <a:gdLst/>
            <a:ahLst/>
            <a:cxnLst/>
            <a:rect l="l" t="t" r="r" b="b"/>
            <a:pathLst>
              <a:path w="5276850" h="158750">
                <a:moveTo>
                  <a:pt x="31750" y="63500"/>
                </a:moveTo>
                <a:lnTo>
                  <a:pt x="0" y="63500"/>
                </a:lnTo>
                <a:lnTo>
                  <a:pt x="0" y="95250"/>
                </a:lnTo>
                <a:lnTo>
                  <a:pt x="31750" y="95250"/>
                </a:lnTo>
                <a:lnTo>
                  <a:pt x="31750" y="63500"/>
                </a:lnTo>
                <a:close/>
              </a:path>
              <a:path w="5276850" h="158750">
                <a:moveTo>
                  <a:pt x="95250" y="63500"/>
                </a:moveTo>
                <a:lnTo>
                  <a:pt x="63500" y="63500"/>
                </a:lnTo>
                <a:lnTo>
                  <a:pt x="63500" y="95250"/>
                </a:lnTo>
                <a:lnTo>
                  <a:pt x="95250" y="95250"/>
                </a:lnTo>
                <a:lnTo>
                  <a:pt x="95250" y="63500"/>
                </a:lnTo>
                <a:close/>
              </a:path>
              <a:path w="5276850" h="158750">
                <a:moveTo>
                  <a:pt x="158750" y="63500"/>
                </a:moveTo>
                <a:lnTo>
                  <a:pt x="127000" y="63500"/>
                </a:lnTo>
                <a:lnTo>
                  <a:pt x="127000" y="95250"/>
                </a:lnTo>
                <a:lnTo>
                  <a:pt x="158750" y="95250"/>
                </a:lnTo>
                <a:lnTo>
                  <a:pt x="158750" y="63500"/>
                </a:lnTo>
                <a:close/>
              </a:path>
              <a:path w="5276850" h="158750">
                <a:moveTo>
                  <a:pt x="222250" y="63500"/>
                </a:moveTo>
                <a:lnTo>
                  <a:pt x="190500" y="63500"/>
                </a:lnTo>
                <a:lnTo>
                  <a:pt x="190500" y="95250"/>
                </a:lnTo>
                <a:lnTo>
                  <a:pt x="222250" y="95250"/>
                </a:lnTo>
                <a:lnTo>
                  <a:pt x="222250" y="63500"/>
                </a:lnTo>
                <a:close/>
              </a:path>
              <a:path w="5276850" h="158750">
                <a:moveTo>
                  <a:pt x="285750" y="63500"/>
                </a:moveTo>
                <a:lnTo>
                  <a:pt x="254000" y="63500"/>
                </a:lnTo>
                <a:lnTo>
                  <a:pt x="254000" y="95250"/>
                </a:lnTo>
                <a:lnTo>
                  <a:pt x="285750" y="95250"/>
                </a:lnTo>
                <a:lnTo>
                  <a:pt x="285750" y="63500"/>
                </a:lnTo>
                <a:close/>
              </a:path>
              <a:path w="5276850" h="158750">
                <a:moveTo>
                  <a:pt x="349250" y="63500"/>
                </a:moveTo>
                <a:lnTo>
                  <a:pt x="317500" y="63500"/>
                </a:lnTo>
                <a:lnTo>
                  <a:pt x="317500" y="95250"/>
                </a:lnTo>
                <a:lnTo>
                  <a:pt x="349250" y="95250"/>
                </a:lnTo>
                <a:lnTo>
                  <a:pt x="349250" y="63500"/>
                </a:lnTo>
                <a:close/>
              </a:path>
              <a:path w="5276850" h="158750">
                <a:moveTo>
                  <a:pt x="412750" y="63500"/>
                </a:moveTo>
                <a:lnTo>
                  <a:pt x="381000" y="63500"/>
                </a:lnTo>
                <a:lnTo>
                  <a:pt x="381000" y="95250"/>
                </a:lnTo>
                <a:lnTo>
                  <a:pt x="412750" y="95250"/>
                </a:lnTo>
                <a:lnTo>
                  <a:pt x="412750" y="63500"/>
                </a:lnTo>
                <a:close/>
              </a:path>
              <a:path w="5276850" h="158750">
                <a:moveTo>
                  <a:pt x="476250" y="63500"/>
                </a:moveTo>
                <a:lnTo>
                  <a:pt x="444500" y="63500"/>
                </a:lnTo>
                <a:lnTo>
                  <a:pt x="444500" y="95250"/>
                </a:lnTo>
                <a:lnTo>
                  <a:pt x="476250" y="95250"/>
                </a:lnTo>
                <a:lnTo>
                  <a:pt x="476250" y="63500"/>
                </a:lnTo>
                <a:close/>
              </a:path>
              <a:path w="5276850" h="158750">
                <a:moveTo>
                  <a:pt x="539750" y="63500"/>
                </a:moveTo>
                <a:lnTo>
                  <a:pt x="508000" y="63500"/>
                </a:lnTo>
                <a:lnTo>
                  <a:pt x="508000" y="95250"/>
                </a:lnTo>
                <a:lnTo>
                  <a:pt x="539750" y="95250"/>
                </a:lnTo>
                <a:lnTo>
                  <a:pt x="539750" y="63500"/>
                </a:lnTo>
                <a:close/>
              </a:path>
              <a:path w="5276850" h="158750">
                <a:moveTo>
                  <a:pt x="603250" y="63500"/>
                </a:moveTo>
                <a:lnTo>
                  <a:pt x="571500" y="63500"/>
                </a:lnTo>
                <a:lnTo>
                  <a:pt x="571500" y="95250"/>
                </a:lnTo>
                <a:lnTo>
                  <a:pt x="603250" y="95250"/>
                </a:lnTo>
                <a:lnTo>
                  <a:pt x="603250" y="63500"/>
                </a:lnTo>
                <a:close/>
              </a:path>
              <a:path w="5276850" h="158750">
                <a:moveTo>
                  <a:pt x="666750" y="63500"/>
                </a:moveTo>
                <a:lnTo>
                  <a:pt x="635000" y="63500"/>
                </a:lnTo>
                <a:lnTo>
                  <a:pt x="635000" y="95250"/>
                </a:lnTo>
                <a:lnTo>
                  <a:pt x="666750" y="95250"/>
                </a:lnTo>
                <a:lnTo>
                  <a:pt x="666750" y="63500"/>
                </a:lnTo>
                <a:close/>
              </a:path>
              <a:path w="5276850" h="158750">
                <a:moveTo>
                  <a:pt x="730250" y="63500"/>
                </a:moveTo>
                <a:lnTo>
                  <a:pt x="698500" y="63500"/>
                </a:lnTo>
                <a:lnTo>
                  <a:pt x="698500" y="95250"/>
                </a:lnTo>
                <a:lnTo>
                  <a:pt x="730250" y="95250"/>
                </a:lnTo>
                <a:lnTo>
                  <a:pt x="730250" y="63500"/>
                </a:lnTo>
                <a:close/>
              </a:path>
              <a:path w="5276850" h="158750">
                <a:moveTo>
                  <a:pt x="793750" y="63500"/>
                </a:moveTo>
                <a:lnTo>
                  <a:pt x="762000" y="63500"/>
                </a:lnTo>
                <a:lnTo>
                  <a:pt x="762000" y="95250"/>
                </a:lnTo>
                <a:lnTo>
                  <a:pt x="793750" y="95250"/>
                </a:lnTo>
                <a:lnTo>
                  <a:pt x="793750" y="63500"/>
                </a:lnTo>
                <a:close/>
              </a:path>
              <a:path w="5276850" h="158750">
                <a:moveTo>
                  <a:pt x="857250" y="63500"/>
                </a:moveTo>
                <a:lnTo>
                  <a:pt x="825500" y="63500"/>
                </a:lnTo>
                <a:lnTo>
                  <a:pt x="825500" y="95250"/>
                </a:lnTo>
                <a:lnTo>
                  <a:pt x="857250" y="95250"/>
                </a:lnTo>
                <a:lnTo>
                  <a:pt x="857250" y="63500"/>
                </a:lnTo>
                <a:close/>
              </a:path>
              <a:path w="5276850" h="158750">
                <a:moveTo>
                  <a:pt x="920750" y="63500"/>
                </a:moveTo>
                <a:lnTo>
                  <a:pt x="889000" y="63500"/>
                </a:lnTo>
                <a:lnTo>
                  <a:pt x="889000" y="95250"/>
                </a:lnTo>
                <a:lnTo>
                  <a:pt x="920750" y="95250"/>
                </a:lnTo>
                <a:lnTo>
                  <a:pt x="920750" y="63500"/>
                </a:lnTo>
                <a:close/>
              </a:path>
              <a:path w="5276850" h="158750">
                <a:moveTo>
                  <a:pt x="984250" y="63500"/>
                </a:moveTo>
                <a:lnTo>
                  <a:pt x="952500" y="63500"/>
                </a:lnTo>
                <a:lnTo>
                  <a:pt x="952500" y="95250"/>
                </a:lnTo>
                <a:lnTo>
                  <a:pt x="984250" y="95250"/>
                </a:lnTo>
                <a:lnTo>
                  <a:pt x="984250" y="63500"/>
                </a:lnTo>
                <a:close/>
              </a:path>
              <a:path w="5276850" h="158750">
                <a:moveTo>
                  <a:pt x="1047750" y="63500"/>
                </a:moveTo>
                <a:lnTo>
                  <a:pt x="1016000" y="63500"/>
                </a:lnTo>
                <a:lnTo>
                  <a:pt x="1016000" y="95250"/>
                </a:lnTo>
                <a:lnTo>
                  <a:pt x="1047750" y="95250"/>
                </a:lnTo>
                <a:lnTo>
                  <a:pt x="1047750" y="63500"/>
                </a:lnTo>
                <a:close/>
              </a:path>
              <a:path w="5276850" h="158750">
                <a:moveTo>
                  <a:pt x="1111250" y="63500"/>
                </a:moveTo>
                <a:lnTo>
                  <a:pt x="1079500" y="63500"/>
                </a:lnTo>
                <a:lnTo>
                  <a:pt x="1079500" y="95250"/>
                </a:lnTo>
                <a:lnTo>
                  <a:pt x="1111250" y="95250"/>
                </a:lnTo>
                <a:lnTo>
                  <a:pt x="1111250" y="63500"/>
                </a:lnTo>
                <a:close/>
              </a:path>
              <a:path w="5276850" h="158750">
                <a:moveTo>
                  <a:pt x="1174750" y="63500"/>
                </a:moveTo>
                <a:lnTo>
                  <a:pt x="1143000" y="63500"/>
                </a:lnTo>
                <a:lnTo>
                  <a:pt x="1143000" y="95250"/>
                </a:lnTo>
                <a:lnTo>
                  <a:pt x="1174750" y="95250"/>
                </a:lnTo>
                <a:lnTo>
                  <a:pt x="1174750" y="63500"/>
                </a:lnTo>
                <a:close/>
              </a:path>
              <a:path w="5276850" h="158750">
                <a:moveTo>
                  <a:pt x="1238250" y="63500"/>
                </a:moveTo>
                <a:lnTo>
                  <a:pt x="1206500" y="63500"/>
                </a:lnTo>
                <a:lnTo>
                  <a:pt x="1206500" y="95250"/>
                </a:lnTo>
                <a:lnTo>
                  <a:pt x="1238250" y="95250"/>
                </a:lnTo>
                <a:lnTo>
                  <a:pt x="1238250" y="63500"/>
                </a:lnTo>
                <a:close/>
              </a:path>
              <a:path w="5276850" h="158750">
                <a:moveTo>
                  <a:pt x="1301750" y="63500"/>
                </a:moveTo>
                <a:lnTo>
                  <a:pt x="1270000" y="63500"/>
                </a:lnTo>
                <a:lnTo>
                  <a:pt x="1270000" y="95250"/>
                </a:lnTo>
                <a:lnTo>
                  <a:pt x="1301750" y="95250"/>
                </a:lnTo>
                <a:lnTo>
                  <a:pt x="1301750" y="63500"/>
                </a:lnTo>
                <a:close/>
              </a:path>
              <a:path w="5276850" h="158750">
                <a:moveTo>
                  <a:pt x="1365250" y="63500"/>
                </a:moveTo>
                <a:lnTo>
                  <a:pt x="1333500" y="63500"/>
                </a:lnTo>
                <a:lnTo>
                  <a:pt x="1333500" y="95250"/>
                </a:lnTo>
                <a:lnTo>
                  <a:pt x="1365250" y="95250"/>
                </a:lnTo>
                <a:lnTo>
                  <a:pt x="1365250" y="63500"/>
                </a:lnTo>
                <a:close/>
              </a:path>
              <a:path w="5276850" h="158750">
                <a:moveTo>
                  <a:pt x="1428750" y="63500"/>
                </a:moveTo>
                <a:lnTo>
                  <a:pt x="1397000" y="63500"/>
                </a:lnTo>
                <a:lnTo>
                  <a:pt x="1397000" y="95250"/>
                </a:lnTo>
                <a:lnTo>
                  <a:pt x="1428750" y="95250"/>
                </a:lnTo>
                <a:lnTo>
                  <a:pt x="1428750" y="63500"/>
                </a:lnTo>
                <a:close/>
              </a:path>
              <a:path w="5276850" h="158750">
                <a:moveTo>
                  <a:pt x="1492250" y="63500"/>
                </a:moveTo>
                <a:lnTo>
                  <a:pt x="1460500" y="63500"/>
                </a:lnTo>
                <a:lnTo>
                  <a:pt x="1460500" y="95250"/>
                </a:lnTo>
                <a:lnTo>
                  <a:pt x="1492250" y="95250"/>
                </a:lnTo>
                <a:lnTo>
                  <a:pt x="1492250" y="63500"/>
                </a:lnTo>
                <a:close/>
              </a:path>
              <a:path w="5276850" h="158750">
                <a:moveTo>
                  <a:pt x="1555750" y="63500"/>
                </a:moveTo>
                <a:lnTo>
                  <a:pt x="1524000" y="63500"/>
                </a:lnTo>
                <a:lnTo>
                  <a:pt x="1524000" y="95250"/>
                </a:lnTo>
                <a:lnTo>
                  <a:pt x="1555750" y="95250"/>
                </a:lnTo>
                <a:lnTo>
                  <a:pt x="1555750" y="63500"/>
                </a:lnTo>
                <a:close/>
              </a:path>
              <a:path w="5276850" h="158750">
                <a:moveTo>
                  <a:pt x="1619250" y="63500"/>
                </a:moveTo>
                <a:lnTo>
                  <a:pt x="1587500" y="63500"/>
                </a:lnTo>
                <a:lnTo>
                  <a:pt x="1587500" y="95250"/>
                </a:lnTo>
                <a:lnTo>
                  <a:pt x="1619250" y="95250"/>
                </a:lnTo>
                <a:lnTo>
                  <a:pt x="1619250" y="63500"/>
                </a:lnTo>
                <a:close/>
              </a:path>
              <a:path w="5276850" h="158750">
                <a:moveTo>
                  <a:pt x="1682750" y="63500"/>
                </a:moveTo>
                <a:lnTo>
                  <a:pt x="1651000" y="63500"/>
                </a:lnTo>
                <a:lnTo>
                  <a:pt x="1651000" y="95250"/>
                </a:lnTo>
                <a:lnTo>
                  <a:pt x="1682750" y="95250"/>
                </a:lnTo>
                <a:lnTo>
                  <a:pt x="1682750" y="63500"/>
                </a:lnTo>
                <a:close/>
              </a:path>
              <a:path w="5276850" h="158750">
                <a:moveTo>
                  <a:pt x="1746250" y="63500"/>
                </a:moveTo>
                <a:lnTo>
                  <a:pt x="1714500" y="63500"/>
                </a:lnTo>
                <a:lnTo>
                  <a:pt x="1714500" y="95250"/>
                </a:lnTo>
                <a:lnTo>
                  <a:pt x="1746250" y="95250"/>
                </a:lnTo>
                <a:lnTo>
                  <a:pt x="1746250" y="63500"/>
                </a:lnTo>
                <a:close/>
              </a:path>
              <a:path w="5276850" h="158750">
                <a:moveTo>
                  <a:pt x="1809750" y="63500"/>
                </a:moveTo>
                <a:lnTo>
                  <a:pt x="1778000" y="63500"/>
                </a:lnTo>
                <a:lnTo>
                  <a:pt x="1778000" y="95250"/>
                </a:lnTo>
                <a:lnTo>
                  <a:pt x="1809750" y="95250"/>
                </a:lnTo>
                <a:lnTo>
                  <a:pt x="1809750" y="63500"/>
                </a:lnTo>
                <a:close/>
              </a:path>
              <a:path w="5276850" h="158750">
                <a:moveTo>
                  <a:pt x="1873250" y="63500"/>
                </a:moveTo>
                <a:lnTo>
                  <a:pt x="1841500" y="63500"/>
                </a:lnTo>
                <a:lnTo>
                  <a:pt x="1841500" y="95250"/>
                </a:lnTo>
                <a:lnTo>
                  <a:pt x="1873250" y="95250"/>
                </a:lnTo>
                <a:lnTo>
                  <a:pt x="1873250" y="63500"/>
                </a:lnTo>
                <a:close/>
              </a:path>
              <a:path w="5276850" h="158750">
                <a:moveTo>
                  <a:pt x="1936750" y="63500"/>
                </a:moveTo>
                <a:lnTo>
                  <a:pt x="1905000" y="63500"/>
                </a:lnTo>
                <a:lnTo>
                  <a:pt x="1905000" y="95250"/>
                </a:lnTo>
                <a:lnTo>
                  <a:pt x="1936750" y="95250"/>
                </a:lnTo>
                <a:lnTo>
                  <a:pt x="1936750" y="63500"/>
                </a:lnTo>
                <a:close/>
              </a:path>
              <a:path w="5276850" h="158750">
                <a:moveTo>
                  <a:pt x="2000250" y="63500"/>
                </a:moveTo>
                <a:lnTo>
                  <a:pt x="1968500" y="63500"/>
                </a:lnTo>
                <a:lnTo>
                  <a:pt x="1968500" y="95250"/>
                </a:lnTo>
                <a:lnTo>
                  <a:pt x="2000250" y="95250"/>
                </a:lnTo>
                <a:lnTo>
                  <a:pt x="2000250" y="63500"/>
                </a:lnTo>
                <a:close/>
              </a:path>
              <a:path w="5276850" h="158750">
                <a:moveTo>
                  <a:pt x="2063750" y="63500"/>
                </a:moveTo>
                <a:lnTo>
                  <a:pt x="2032000" y="63500"/>
                </a:lnTo>
                <a:lnTo>
                  <a:pt x="2032000" y="95250"/>
                </a:lnTo>
                <a:lnTo>
                  <a:pt x="2063750" y="95250"/>
                </a:lnTo>
                <a:lnTo>
                  <a:pt x="2063750" y="63500"/>
                </a:lnTo>
                <a:close/>
              </a:path>
              <a:path w="5276850" h="158750">
                <a:moveTo>
                  <a:pt x="2127250" y="63500"/>
                </a:moveTo>
                <a:lnTo>
                  <a:pt x="2095500" y="63500"/>
                </a:lnTo>
                <a:lnTo>
                  <a:pt x="2095500" y="95250"/>
                </a:lnTo>
                <a:lnTo>
                  <a:pt x="2127250" y="95250"/>
                </a:lnTo>
                <a:lnTo>
                  <a:pt x="2127250" y="63500"/>
                </a:lnTo>
                <a:close/>
              </a:path>
              <a:path w="5276850" h="158750">
                <a:moveTo>
                  <a:pt x="2190750" y="63500"/>
                </a:moveTo>
                <a:lnTo>
                  <a:pt x="2159000" y="63500"/>
                </a:lnTo>
                <a:lnTo>
                  <a:pt x="2159000" y="95250"/>
                </a:lnTo>
                <a:lnTo>
                  <a:pt x="2190750" y="95250"/>
                </a:lnTo>
                <a:lnTo>
                  <a:pt x="2190750" y="63500"/>
                </a:lnTo>
                <a:close/>
              </a:path>
              <a:path w="5276850" h="158750">
                <a:moveTo>
                  <a:pt x="2254250" y="63500"/>
                </a:moveTo>
                <a:lnTo>
                  <a:pt x="2222500" y="63500"/>
                </a:lnTo>
                <a:lnTo>
                  <a:pt x="2222500" y="95250"/>
                </a:lnTo>
                <a:lnTo>
                  <a:pt x="2254250" y="95250"/>
                </a:lnTo>
                <a:lnTo>
                  <a:pt x="2254250" y="63500"/>
                </a:lnTo>
                <a:close/>
              </a:path>
              <a:path w="5276850" h="158750">
                <a:moveTo>
                  <a:pt x="2317750" y="63500"/>
                </a:moveTo>
                <a:lnTo>
                  <a:pt x="2286000" y="63500"/>
                </a:lnTo>
                <a:lnTo>
                  <a:pt x="2286000" y="95250"/>
                </a:lnTo>
                <a:lnTo>
                  <a:pt x="2317750" y="95250"/>
                </a:lnTo>
                <a:lnTo>
                  <a:pt x="2317750" y="63500"/>
                </a:lnTo>
                <a:close/>
              </a:path>
              <a:path w="5276850" h="158750">
                <a:moveTo>
                  <a:pt x="2381250" y="63500"/>
                </a:moveTo>
                <a:lnTo>
                  <a:pt x="2349500" y="63500"/>
                </a:lnTo>
                <a:lnTo>
                  <a:pt x="2349500" y="95250"/>
                </a:lnTo>
                <a:lnTo>
                  <a:pt x="2381250" y="95250"/>
                </a:lnTo>
                <a:lnTo>
                  <a:pt x="2381250" y="63500"/>
                </a:lnTo>
                <a:close/>
              </a:path>
              <a:path w="5276850" h="158750">
                <a:moveTo>
                  <a:pt x="2444750" y="63500"/>
                </a:moveTo>
                <a:lnTo>
                  <a:pt x="2413000" y="63500"/>
                </a:lnTo>
                <a:lnTo>
                  <a:pt x="2413000" y="95250"/>
                </a:lnTo>
                <a:lnTo>
                  <a:pt x="2444750" y="95250"/>
                </a:lnTo>
                <a:lnTo>
                  <a:pt x="2444750" y="63500"/>
                </a:lnTo>
                <a:close/>
              </a:path>
              <a:path w="5276850" h="158750">
                <a:moveTo>
                  <a:pt x="2508250" y="63500"/>
                </a:moveTo>
                <a:lnTo>
                  <a:pt x="2476500" y="63500"/>
                </a:lnTo>
                <a:lnTo>
                  <a:pt x="2476500" y="95250"/>
                </a:lnTo>
                <a:lnTo>
                  <a:pt x="2508250" y="95250"/>
                </a:lnTo>
                <a:lnTo>
                  <a:pt x="2508250" y="63500"/>
                </a:lnTo>
                <a:close/>
              </a:path>
              <a:path w="5276850" h="158750">
                <a:moveTo>
                  <a:pt x="2571750" y="63500"/>
                </a:moveTo>
                <a:lnTo>
                  <a:pt x="2540000" y="63500"/>
                </a:lnTo>
                <a:lnTo>
                  <a:pt x="2540000" y="95250"/>
                </a:lnTo>
                <a:lnTo>
                  <a:pt x="2571750" y="95250"/>
                </a:lnTo>
                <a:lnTo>
                  <a:pt x="2571750" y="63500"/>
                </a:lnTo>
                <a:close/>
              </a:path>
              <a:path w="5276850" h="158750">
                <a:moveTo>
                  <a:pt x="2635250" y="63500"/>
                </a:moveTo>
                <a:lnTo>
                  <a:pt x="2603500" y="63500"/>
                </a:lnTo>
                <a:lnTo>
                  <a:pt x="2603500" y="95250"/>
                </a:lnTo>
                <a:lnTo>
                  <a:pt x="2635250" y="95250"/>
                </a:lnTo>
                <a:lnTo>
                  <a:pt x="2635250" y="63500"/>
                </a:lnTo>
                <a:close/>
              </a:path>
              <a:path w="5276850" h="158750">
                <a:moveTo>
                  <a:pt x="2698750" y="63500"/>
                </a:moveTo>
                <a:lnTo>
                  <a:pt x="2667000" y="63500"/>
                </a:lnTo>
                <a:lnTo>
                  <a:pt x="2667000" y="95250"/>
                </a:lnTo>
                <a:lnTo>
                  <a:pt x="2698750" y="95250"/>
                </a:lnTo>
                <a:lnTo>
                  <a:pt x="2698750" y="63500"/>
                </a:lnTo>
                <a:close/>
              </a:path>
              <a:path w="5276850" h="158750">
                <a:moveTo>
                  <a:pt x="2762250" y="63500"/>
                </a:moveTo>
                <a:lnTo>
                  <a:pt x="2730500" y="63500"/>
                </a:lnTo>
                <a:lnTo>
                  <a:pt x="2730500" y="95250"/>
                </a:lnTo>
                <a:lnTo>
                  <a:pt x="2762250" y="95250"/>
                </a:lnTo>
                <a:lnTo>
                  <a:pt x="2762250" y="63500"/>
                </a:lnTo>
                <a:close/>
              </a:path>
              <a:path w="5276850" h="158750">
                <a:moveTo>
                  <a:pt x="2825750" y="63500"/>
                </a:moveTo>
                <a:lnTo>
                  <a:pt x="2794000" y="63500"/>
                </a:lnTo>
                <a:lnTo>
                  <a:pt x="2794000" y="95250"/>
                </a:lnTo>
                <a:lnTo>
                  <a:pt x="2825750" y="95250"/>
                </a:lnTo>
                <a:lnTo>
                  <a:pt x="2825750" y="63500"/>
                </a:lnTo>
                <a:close/>
              </a:path>
              <a:path w="5276850" h="158750">
                <a:moveTo>
                  <a:pt x="2889250" y="63500"/>
                </a:moveTo>
                <a:lnTo>
                  <a:pt x="2857500" y="63500"/>
                </a:lnTo>
                <a:lnTo>
                  <a:pt x="2857500" y="95250"/>
                </a:lnTo>
                <a:lnTo>
                  <a:pt x="2889250" y="95250"/>
                </a:lnTo>
                <a:lnTo>
                  <a:pt x="2889250" y="63500"/>
                </a:lnTo>
                <a:close/>
              </a:path>
              <a:path w="5276850" h="158750">
                <a:moveTo>
                  <a:pt x="2952750" y="63500"/>
                </a:moveTo>
                <a:lnTo>
                  <a:pt x="2921000" y="63500"/>
                </a:lnTo>
                <a:lnTo>
                  <a:pt x="2921000" y="95250"/>
                </a:lnTo>
                <a:lnTo>
                  <a:pt x="2952750" y="95250"/>
                </a:lnTo>
                <a:lnTo>
                  <a:pt x="2952750" y="63500"/>
                </a:lnTo>
                <a:close/>
              </a:path>
              <a:path w="5276850" h="158750">
                <a:moveTo>
                  <a:pt x="3016250" y="63500"/>
                </a:moveTo>
                <a:lnTo>
                  <a:pt x="2984500" y="63500"/>
                </a:lnTo>
                <a:lnTo>
                  <a:pt x="2984500" y="95250"/>
                </a:lnTo>
                <a:lnTo>
                  <a:pt x="3016250" y="95250"/>
                </a:lnTo>
                <a:lnTo>
                  <a:pt x="3016250" y="63500"/>
                </a:lnTo>
                <a:close/>
              </a:path>
              <a:path w="5276850" h="158750">
                <a:moveTo>
                  <a:pt x="3079750" y="63500"/>
                </a:moveTo>
                <a:lnTo>
                  <a:pt x="3048000" y="63500"/>
                </a:lnTo>
                <a:lnTo>
                  <a:pt x="3048000" y="95250"/>
                </a:lnTo>
                <a:lnTo>
                  <a:pt x="3079750" y="95250"/>
                </a:lnTo>
                <a:lnTo>
                  <a:pt x="3079750" y="63500"/>
                </a:lnTo>
                <a:close/>
              </a:path>
              <a:path w="5276850" h="158750">
                <a:moveTo>
                  <a:pt x="3143250" y="63500"/>
                </a:moveTo>
                <a:lnTo>
                  <a:pt x="3111500" y="63500"/>
                </a:lnTo>
                <a:lnTo>
                  <a:pt x="3111500" y="95250"/>
                </a:lnTo>
                <a:lnTo>
                  <a:pt x="3143250" y="95250"/>
                </a:lnTo>
                <a:lnTo>
                  <a:pt x="3143250" y="63500"/>
                </a:lnTo>
                <a:close/>
              </a:path>
              <a:path w="5276850" h="158750">
                <a:moveTo>
                  <a:pt x="3206750" y="63500"/>
                </a:moveTo>
                <a:lnTo>
                  <a:pt x="3175000" y="63500"/>
                </a:lnTo>
                <a:lnTo>
                  <a:pt x="3175000" y="95250"/>
                </a:lnTo>
                <a:lnTo>
                  <a:pt x="3206750" y="95250"/>
                </a:lnTo>
                <a:lnTo>
                  <a:pt x="3206750" y="63500"/>
                </a:lnTo>
                <a:close/>
              </a:path>
              <a:path w="5276850" h="158750">
                <a:moveTo>
                  <a:pt x="3270250" y="63500"/>
                </a:moveTo>
                <a:lnTo>
                  <a:pt x="3238500" y="63500"/>
                </a:lnTo>
                <a:lnTo>
                  <a:pt x="3238500" y="95250"/>
                </a:lnTo>
                <a:lnTo>
                  <a:pt x="3270250" y="95250"/>
                </a:lnTo>
                <a:lnTo>
                  <a:pt x="3270250" y="63500"/>
                </a:lnTo>
                <a:close/>
              </a:path>
              <a:path w="5276850" h="158750">
                <a:moveTo>
                  <a:pt x="3333750" y="63500"/>
                </a:moveTo>
                <a:lnTo>
                  <a:pt x="3302000" y="63500"/>
                </a:lnTo>
                <a:lnTo>
                  <a:pt x="3302000" y="95250"/>
                </a:lnTo>
                <a:lnTo>
                  <a:pt x="3333750" y="95250"/>
                </a:lnTo>
                <a:lnTo>
                  <a:pt x="3333750" y="63500"/>
                </a:lnTo>
                <a:close/>
              </a:path>
              <a:path w="5276850" h="158750">
                <a:moveTo>
                  <a:pt x="3397250" y="63500"/>
                </a:moveTo>
                <a:lnTo>
                  <a:pt x="3365500" y="63500"/>
                </a:lnTo>
                <a:lnTo>
                  <a:pt x="3365500" y="95250"/>
                </a:lnTo>
                <a:lnTo>
                  <a:pt x="3397250" y="95250"/>
                </a:lnTo>
                <a:lnTo>
                  <a:pt x="3397250" y="63500"/>
                </a:lnTo>
                <a:close/>
              </a:path>
              <a:path w="5276850" h="158750">
                <a:moveTo>
                  <a:pt x="3460750" y="63500"/>
                </a:moveTo>
                <a:lnTo>
                  <a:pt x="3429000" y="63500"/>
                </a:lnTo>
                <a:lnTo>
                  <a:pt x="3429000" y="95250"/>
                </a:lnTo>
                <a:lnTo>
                  <a:pt x="3460750" y="95250"/>
                </a:lnTo>
                <a:lnTo>
                  <a:pt x="3460750" y="63500"/>
                </a:lnTo>
                <a:close/>
              </a:path>
              <a:path w="5276850" h="158750">
                <a:moveTo>
                  <a:pt x="3524250" y="63500"/>
                </a:moveTo>
                <a:lnTo>
                  <a:pt x="3492500" y="63500"/>
                </a:lnTo>
                <a:lnTo>
                  <a:pt x="3492500" y="95250"/>
                </a:lnTo>
                <a:lnTo>
                  <a:pt x="3524250" y="95250"/>
                </a:lnTo>
                <a:lnTo>
                  <a:pt x="3524250" y="63500"/>
                </a:lnTo>
                <a:close/>
              </a:path>
              <a:path w="5276850" h="158750">
                <a:moveTo>
                  <a:pt x="3587750" y="63500"/>
                </a:moveTo>
                <a:lnTo>
                  <a:pt x="3556000" y="63500"/>
                </a:lnTo>
                <a:lnTo>
                  <a:pt x="3556000" y="95250"/>
                </a:lnTo>
                <a:lnTo>
                  <a:pt x="3587750" y="95250"/>
                </a:lnTo>
                <a:lnTo>
                  <a:pt x="3587750" y="63500"/>
                </a:lnTo>
                <a:close/>
              </a:path>
              <a:path w="5276850" h="158750">
                <a:moveTo>
                  <a:pt x="3651250" y="63500"/>
                </a:moveTo>
                <a:lnTo>
                  <a:pt x="3619500" y="63500"/>
                </a:lnTo>
                <a:lnTo>
                  <a:pt x="3619500" y="95250"/>
                </a:lnTo>
                <a:lnTo>
                  <a:pt x="3651250" y="95250"/>
                </a:lnTo>
                <a:lnTo>
                  <a:pt x="3651250" y="63500"/>
                </a:lnTo>
                <a:close/>
              </a:path>
              <a:path w="5276850" h="158750">
                <a:moveTo>
                  <a:pt x="3714750" y="63500"/>
                </a:moveTo>
                <a:lnTo>
                  <a:pt x="3683000" y="63500"/>
                </a:lnTo>
                <a:lnTo>
                  <a:pt x="3683000" y="95250"/>
                </a:lnTo>
                <a:lnTo>
                  <a:pt x="3714750" y="95250"/>
                </a:lnTo>
                <a:lnTo>
                  <a:pt x="3714750" y="63500"/>
                </a:lnTo>
                <a:close/>
              </a:path>
              <a:path w="5276850" h="158750">
                <a:moveTo>
                  <a:pt x="3778250" y="63500"/>
                </a:moveTo>
                <a:lnTo>
                  <a:pt x="3746500" y="63500"/>
                </a:lnTo>
                <a:lnTo>
                  <a:pt x="3746500" y="95250"/>
                </a:lnTo>
                <a:lnTo>
                  <a:pt x="3778250" y="95250"/>
                </a:lnTo>
                <a:lnTo>
                  <a:pt x="3778250" y="63500"/>
                </a:lnTo>
                <a:close/>
              </a:path>
              <a:path w="5276850" h="158750">
                <a:moveTo>
                  <a:pt x="3841750" y="63500"/>
                </a:moveTo>
                <a:lnTo>
                  <a:pt x="3810000" y="63500"/>
                </a:lnTo>
                <a:lnTo>
                  <a:pt x="3810000" y="95250"/>
                </a:lnTo>
                <a:lnTo>
                  <a:pt x="3841750" y="95250"/>
                </a:lnTo>
                <a:lnTo>
                  <a:pt x="3841750" y="63500"/>
                </a:lnTo>
                <a:close/>
              </a:path>
              <a:path w="5276850" h="158750">
                <a:moveTo>
                  <a:pt x="3905250" y="63500"/>
                </a:moveTo>
                <a:lnTo>
                  <a:pt x="3873500" y="63500"/>
                </a:lnTo>
                <a:lnTo>
                  <a:pt x="3873500" y="95250"/>
                </a:lnTo>
                <a:lnTo>
                  <a:pt x="3905250" y="95250"/>
                </a:lnTo>
                <a:lnTo>
                  <a:pt x="3905250" y="63500"/>
                </a:lnTo>
                <a:close/>
              </a:path>
              <a:path w="5276850" h="158750">
                <a:moveTo>
                  <a:pt x="3968750" y="63500"/>
                </a:moveTo>
                <a:lnTo>
                  <a:pt x="3937000" y="63500"/>
                </a:lnTo>
                <a:lnTo>
                  <a:pt x="3937000" y="95250"/>
                </a:lnTo>
                <a:lnTo>
                  <a:pt x="3968750" y="95250"/>
                </a:lnTo>
                <a:lnTo>
                  <a:pt x="3968750" y="63500"/>
                </a:lnTo>
                <a:close/>
              </a:path>
              <a:path w="5276850" h="158750">
                <a:moveTo>
                  <a:pt x="4032250" y="63500"/>
                </a:moveTo>
                <a:lnTo>
                  <a:pt x="4000500" y="63500"/>
                </a:lnTo>
                <a:lnTo>
                  <a:pt x="4000500" y="95250"/>
                </a:lnTo>
                <a:lnTo>
                  <a:pt x="4032250" y="95250"/>
                </a:lnTo>
                <a:lnTo>
                  <a:pt x="4032250" y="63500"/>
                </a:lnTo>
                <a:close/>
              </a:path>
              <a:path w="5276850" h="158750">
                <a:moveTo>
                  <a:pt x="4095750" y="63500"/>
                </a:moveTo>
                <a:lnTo>
                  <a:pt x="4064000" y="63500"/>
                </a:lnTo>
                <a:lnTo>
                  <a:pt x="4064000" y="95250"/>
                </a:lnTo>
                <a:lnTo>
                  <a:pt x="4095750" y="95250"/>
                </a:lnTo>
                <a:lnTo>
                  <a:pt x="4095750" y="63500"/>
                </a:lnTo>
                <a:close/>
              </a:path>
              <a:path w="5276850" h="158750">
                <a:moveTo>
                  <a:pt x="4159250" y="63500"/>
                </a:moveTo>
                <a:lnTo>
                  <a:pt x="4127500" y="63500"/>
                </a:lnTo>
                <a:lnTo>
                  <a:pt x="4127500" y="95250"/>
                </a:lnTo>
                <a:lnTo>
                  <a:pt x="4159250" y="95250"/>
                </a:lnTo>
                <a:lnTo>
                  <a:pt x="4159250" y="63500"/>
                </a:lnTo>
                <a:close/>
              </a:path>
              <a:path w="5276850" h="158750">
                <a:moveTo>
                  <a:pt x="4222750" y="63500"/>
                </a:moveTo>
                <a:lnTo>
                  <a:pt x="4191000" y="63500"/>
                </a:lnTo>
                <a:lnTo>
                  <a:pt x="4191000" y="95250"/>
                </a:lnTo>
                <a:lnTo>
                  <a:pt x="4222750" y="95250"/>
                </a:lnTo>
                <a:lnTo>
                  <a:pt x="4222750" y="63500"/>
                </a:lnTo>
                <a:close/>
              </a:path>
              <a:path w="5276850" h="158750">
                <a:moveTo>
                  <a:pt x="4286250" y="63500"/>
                </a:moveTo>
                <a:lnTo>
                  <a:pt x="4254500" y="63500"/>
                </a:lnTo>
                <a:lnTo>
                  <a:pt x="4254500" y="95250"/>
                </a:lnTo>
                <a:lnTo>
                  <a:pt x="4286250" y="95250"/>
                </a:lnTo>
                <a:lnTo>
                  <a:pt x="4286250" y="63500"/>
                </a:lnTo>
                <a:close/>
              </a:path>
              <a:path w="5276850" h="158750">
                <a:moveTo>
                  <a:pt x="4349750" y="63500"/>
                </a:moveTo>
                <a:lnTo>
                  <a:pt x="4318000" y="63500"/>
                </a:lnTo>
                <a:lnTo>
                  <a:pt x="4318000" y="95250"/>
                </a:lnTo>
                <a:lnTo>
                  <a:pt x="4349750" y="95250"/>
                </a:lnTo>
                <a:lnTo>
                  <a:pt x="4349750" y="63500"/>
                </a:lnTo>
                <a:close/>
              </a:path>
              <a:path w="5276850" h="158750">
                <a:moveTo>
                  <a:pt x="4413250" y="63500"/>
                </a:moveTo>
                <a:lnTo>
                  <a:pt x="4381500" y="63500"/>
                </a:lnTo>
                <a:lnTo>
                  <a:pt x="4381500" y="95250"/>
                </a:lnTo>
                <a:lnTo>
                  <a:pt x="4413250" y="95250"/>
                </a:lnTo>
                <a:lnTo>
                  <a:pt x="4413250" y="63500"/>
                </a:lnTo>
                <a:close/>
              </a:path>
              <a:path w="5276850" h="158750">
                <a:moveTo>
                  <a:pt x="4476750" y="63500"/>
                </a:moveTo>
                <a:lnTo>
                  <a:pt x="4445000" y="63500"/>
                </a:lnTo>
                <a:lnTo>
                  <a:pt x="4445000" y="95250"/>
                </a:lnTo>
                <a:lnTo>
                  <a:pt x="4476750" y="95250"/>
                </a:lnTo>
                <a:lnTo>
                  <a:pt x="4476750" y="63500"/>
                </a:lnTo>
                <a:close/>
              </a:path>
              <a:path w="5276850" h="158750">
                <a:moveTo>
                  <a:pt x="4540250" y="63500"/>
                </a:moveTo>
                <a:lnTo>
                  <a:pt x="4508500" y="63500"/>
                </a:lnTo>
                <a:lnTo>
                  <a:pt x="4508500" y="95250"/>
                </a:lnTo>
                <a:lnTo>
                  <a:pt x="4540250" y="95250"/>
                </a:lnTo>
                <a:lnTo>
                  <a:pt x="4540250" y="63500"/>
                </a:lnTo>
                <a:close/>
              </a:path>
              <a:path w="5276850" h="158750">
                <a:moveTo>
                  <a:pt x="4603750" y="63500"/>
                </a:moveTo>
                <a:lnTo>
                  <a:pt x="4572000" y="63500"/>
                </a:lnTo>
                <a:lnTo>
                  <a:pt x="4572000" y="95250"/>
                </a:lnTo>
                <a:lnTo>
                  <a:pt x="4603750" y="95250"/>
                </a:lnTo>
                <a:lnTo>
                  <a:pt x="4603750" y="63500"/>
                </a:lnTo>
                <a:close/>
              </a:path>
              <a:path w="5276850" h="158750">
                <a:moveTo>
                  <a:pt x="4667250" y="63500"/>
                </a:moveTo>
                <a:lnTo>
                  <a:pt x="4635500" y="63500"/>
                </a:lnTo>
                <a:lnTo>
                  <a:pt x="4635500" y="95250"/>
                </a:lnTo>
                <a:lnTo>
                  <a:pt x="4667250" y="95250"/>
                </a:lnTo>
                <a:lnTo>
                  <a:pt x="4667250" y="63500"/>
                </a:lnTo>
                <a:close/>
              </a:path>
              <a:path w="5276850" h="158750">
                <a:moveTo>
                  <a:pt x="4730750" y="63500"/>
                </a:moveTo>
                <a:lnTo>
                  <a:pt x="4699000" y="63500"/>
                </a:lnTo>
                <a:lnTo>
                  <a:pt x="4699000" y="95250"/>
                </a:lnTo>
                <a:lnTo>
                  <a:pt x="4730750" y="95250"/>
                </a:lnTo>
                <a:lnTo>
                  <a:pt x="4730750" y="63500"/>
                </a:lnTo>
                <a:close/>
              </a:path>
              <a:path w="5276850" h="158750">
                <a:moveTo>
                  <a:pt x="4794250" y="63500"/>
                </a:moveTo>
                <a:lnTo>
                  <a:pt x="4762500" y="63500"/>
                </a:lnTo>
                <a:lnTo>
                  <a:pt x="4762500" y="95250"/>
                </a:lnTo>
                <a:lnTo>
                  <a:pt x="4794250" y="95250"/>
                </a:lnTo>
                <a:lnTo>
                  <a:pt x="4794250" y="63500"/>
                </a:lnTo>
                <a:close/>
              </a:path>
              <a:path w="5276850" h="158750">
                <a:moveTo>
                  <a:pt x="4857750" y="63500"/>
                </a:moveTo>
                <a:lnTo>
                  <a:pt x="4826000" y="63500"/>
                </a:lnTo>
                <a:lnTo>
                  <a:pt x="4826000" y="95250"/>
                </a:lnTo>
                <a:lnTo>
                  <a:pt x="4857750" y="95250"/>
                </a:lnTo>
                <a:lnTo>
                  <a:pt x="4857750" y="63500"/>
                </a:lnTo>
                <a:close/>
              </a:path>
              <a:path w="5276850" h="158750">
                <a:moveTo>
                  <a:pt x="4921250" y="63500"/>
                </a:moveTo>
                <a:lnTo>
                  <a:pt x="4889500" y="63500"/>
                </a:lnTo>
                <a:lnTo>
                  <a:pt x="4889500" y="95250"/>
                </a:lnTo>
                <a:lnTo>
                  <a:pt x="4921250" y="95250"/>
                </a:lnTo>
                <a:lnTo>
                  <a:pt x="4921250" y="63500"/>
                </a:lnTo>
                <a:close/>
              </a:path>
              <a:path w="5276850" h="158750">
                <a:moveTo>
                  <a:pt x="4984750" y="63500"/>
                </a:moveTo>
                <a:lnTo>
                  <a:pt x="4953000" y="63500"/>
                </a:lnTo>
                <a:lnTo>
                  <a:pt x="4953000" y="95250"/>
                </a:lnTo>
                <a:lnTo>
                  <a:pt x="4984750" y="95250"/>
                </a:lnTo>
                <a:lnTo>
                  <a:pt x="4984750" y="63500"/>
                </a:lnTo>
                <a:close/>
              </a:path>
              <a:path w="5276850" h="158750">
                <a:moveTo>
                  <a:pt x="5048250" y="63500"/>
                </a:moveTo>
                <a:lnTo>
                  <a:pt x="5016500" y="63500"/>
                </a:lnTo>
                <a:lnTo>
                  <a:pt x="5016500" y="95250"/>
                </a:lnTo>
                <a:lnTo>
                  <a:pt x="5048250" y="95250"/>
                </a:lnTo>
                <a:lnTo>
                  <a:pt x="5048250" y="63500"/>
                </a:lnTo>
                <a:close/>
              </a:path>
              <a:path w="5276850" h="158750">
                <a:moveTo>
                  <a:pt x="5111750" y="63500"/>
                </a:moveTo>
                <a:lnTo>
                  <a:pt x="5080000" y="63500"/>
                </a:lnTo>
                <a:lnTo>
                  <a:pt x="5080000" y="95250"/>
                </a:lnTo>
                <a:lnTo>
                  <a:pt x="5111750" y="95250"/>
                </a:lnTo>
                <a:lnTo>
                  <a:pt x="5111750" y="63500"/>
                </a:lnTo>
                <a:close/>
              </a:path>
              <a:path w="5276850" h="158750">
                <a:moveTo>
                  <a:pt x="5118100" y="0"/>
                </a:moveTo>
                <a:lnTo>
                  <a:pt x="5118100" y="158750"/>
                </a:lnTo>
                <a:lnTo>
                  <a:pt x="5276850" y="79375"/>
                </a:lnTo>
                <a:lnTo>
                  <a:pt x="5118100" y="0"/>
                </a:lnTo>
                <a:close/>
              </a:path>
            </a:pathLst>
          </a:custGeom>
          <a:solidFill>
            <a:srgbClr val="FF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0" name="object 10"/>
          <p:cNvSpPr/>
          <p:nvPr/>
        </p:nvSpPr>
        <p:spPr>
          <a:xfrm>
            <a:off x="609600" y="1849586"/>
            <a:ext cx="1908175" cy="158750"/>
          </a:xfrm>
          <a:custGeom>
            <a:avLst/>
            <a:gdLst/>
            <a:ahLst/>
            <a:cxnLst/>
            <a:rect l="l" t="t" r="r" b="b"/>
            <a:pathLst>
              <a:path w="1908175" h="158750">
                <a:moveTo>
                  <a:pt x="31750" y="63500"/>
                </a:moveTo>
                <a:lnTo>
                  <a:pt x="0" y="63500"/>
                </a:lnTo>
                <a:lnTo>
                  <a:pt x="0" y="95250"/>
                </a:lnTo>
                <a:lnTo>
                  <a:pt x="31750" y="95250"/>
                </a:lnTo>
                <a:lnTo>
                  <a:pt x="31750" y="63500"/>
                </a:lnTo>
                <a:close/>
              </a:path>
              <a:path w="1908175" h="158750">
                <a:moveTo>
                  <a:pt x="95250" y="63500"/>
                </a:moveTo>
                <a:lnTo>
                  <a:pt x="63500" y="63500"/>
                </a:lnTo>
                <a:lnTo>
                  <a:pt x="63500" y="95250"/>
                </a:lnTo>
                <a:lnTo>
                  <a:pt x="95250" y="95250"/>
                </a:lnTo>
                <a:lnTo>
                  <a:pt x="95250" y="63500"/>
                </a:lnTo>
                <a:close/>
              </a:path>
              <a:path w="1908175" h="158750">
                <a:moveTo>
                  <a:pt x="158750" y="63500"/>
                </a:moveTo>
                <a:lnTo>
                  <a:pt x="127000" y="63500"/>
                </a:lnTo>
                <a:lnTo>
                  <a:pt x="127000" y="95250"/>
                </a:lnTo>
                <a:lnTo>
                  <a:pt x="158750" y="95250"/>
                </a:lnTo>
                <a:lnTo>
                  <a:pt x="158750" y="63500"/>
                </a:lnTo>
                <a:close/>
              </a:path>
              <a:path w="1908175" h="158750">
                <a:moveTo>
                  <a:pt x="222250" y="63500"/>
                </a:moveTo>
                <a:lnTo>
                  <a:pt x="190500" y="63500"/>
                </a:lnTo>
                <a:lnTo>
                  <a:pt x="190500" y="95250"/>
                </a:lnTo>
                <a:lnTo>
                  <a:pt x="222250" y="95250"/>
                </a:lnTo>
                <a:lnTo>
                  <a:pt x="222250" y="63500"/>
                </a:lnTo>
                <a:close/>
              </a:path>
              <a:path w="1908175" h="158750">
                <a:moveTo>
                  <a:pt x="285750" y="63500"/>
                </a:moveTo>
                <a:lnTo>
                  <a:pt x="254000" y="63500"/>
                </a:lnTo>
                <a:lnTo>
                  <a:pt x="254000" y="95250"/>
                </a:lnTo>
                <a:lnTo>
                  <a:pt x="285750" y="95250"/>
                </a:lnTo>
                <a:lnTo>
                  <a:pt x="285750" y="63500"/>
                </a:lnTo>
                <a:close/>
              </a:path>
              <a:path w="1908175" h="158750">
                <a:moveTo>
                  <a:pt x="349250" y="63500"/>
                </a:moveTo>
                <a:lnTo>
                  <a:pt x="317500" y="63500"/>
                </a:lnTo>
                <a:lnTo>
                  <a:pt x="317500" y="95250"/>
                </a:lnTo>
                <a:lnTo>
                  <a:pt x="349250" y="95250"/>
                </a:lnTo>
                <a:lnTo>
                  <a:pt x="349250" y="63500"/>
                </a:lnTo>
                <a:close/>
              </a:path>
              <a:path w="1908175" h="158750">
                <a:moveTo>
                  <a:pt x="412750" y="63500"/>
                </a:moveTo>
                <a:lnTo>
                  <a:pt x="381000" y="63500"/>
                </a:lnTo>
                <a:lnTo>
                  <a:pt x="381000" y="95250"/>
                </a:lnTo>
                <a:lnTo>
                  <a:pt x="412750" y="95250"/>
                </a:lnTo>
                <a:lnTo>
                  <a:pt x="412750" y="63500"/>
                </a:lnTo>
                <a:close/>
              </a:path>
              <a:path w="1908175" h="158750">
                <a:moveTo>
                  <a:pt x="476250" y="63500"/>
                </a:moveTo>
                <a:lnTo>
                  <a:pt x="444500" y="63500"/>
                </a:lnTo>
                <a:lnTo>
                  <a:pt x="444500" y="95250"/>
                </a:lnTo>
                <a:lnTo>
                  <a:pt x="476250" y="95250"/>
                </a:lnTo>
                <a:lnTo>
                  <a:pt x="476250" y="63500"/>
                </a:lnTo>
                <a:close/>
              </a:path>
              <a:path w="1908175" h="158750">
                <a:moveTo>
                  <a:pt x="539750" y="63500"/>
                </a:moveTo>
                <a:lnTo>
                  <a:pt x="508000" y="63500"/>
                </a:lnTo>
                <a:lnTo>
                  <a:pt x="508000" y="95250"/>
                </a:lnTo>
                <a:lnTo>
                  <a:pt x="539750" y="95250"/>
                </a:lnTo>
                <a:lnTo>
                  <a:pt x="539750" y="63500"/>
                </a:lnTo>
                <a:close/>
              </a:path>
              <a:path w="1908175" h="158750">
                <a:moveTo>
                  <a:pt x="603250" y="63500"/>
                </a:moveTo>
                <a:lnTo>
                  <a:pt x="571500" y="63500"/>
                </a:lnTo>
                <a:lnTo>
                  <a:pt x="571500" y="95250"/>
                </a:lnTo>
                <a:lnTo>
                  <a:pt x="603250" y="95250"/>
                </a:lnTo>
                <a:lnTo>
                  <a:pt x="603250" y="63500"/>
                </a:lnTo>
                <a:close/>
              </a:path>
              <a:path w="1908175" h="158750">
                <a:moveTo>
                  <a:pt x="666750" y="63500"/>
                </a:moveTo>
                <a:lnTo>
                  <a:pt x="635000" y="63500"/>
                </a:lnTo>
                <a:lnTo>
                  <a:pt x="635000" y="95250"/>
                </a:lnTo>
                <a:lnTo>
                  <a:pt x="666750" y="95250"/>
                </a:lnTo>
                <a:lnTo>
                  <a:pt x="666750" y="63500"/>
                </a:lnTo>
                <a:close/>
              </a:path>
              <a:path w="1908175" h="158750">
                <a:moveTo>
                  <a:pt x="730250" y="63500"/>
                </a:moveTo>
                <a:lnTo>
                  <a:pt x="698500" y="63500"/>
                </a:lnTo>
                <a:lnTo>
                  <a:pt x="698500" y="95250"/>
                </a:lnTo>
                <a:lnTo>
                  <a:pt x="730250" y="95250"/>
                </a:lnTo>
                <a:lnTo>
                  <a:pt x="730250" y="63500"/>
                </a:lnTo>
                <a:close/>
              </a:path>
              <a:path w="1908175" h="158750">
                <a:moveTo>
                  <a:pt x="793750" y="63500"/>
                </a:moveTo>
                <a:lnTo>
                  <a:pt x="762000" y="63500"/>
                </a:lnTo>
                <a:lnTo>
                  <a:pt x="762000" y="95250"/>
                </a:lnTo>
                <a:lnTo>
                  <a:pt x="793750" y="95250"/>
                </a:lnTo>
                <a:lnTo>
                  <a:pt x="793750" y="63500"/>
                </a:lnTo>
                <a:close/>
              </a:path>
              <a:path w="1908175" h="158750">
                <a:moveTo>
                  <a:pt x="857250" y="63500"/>
                </a:moveTo>
                <a:lnTo>
                  <a:pt x="825500" y="63500"/>
                </a:lnTo>
                <a:lnTo>
                  <a:pt x="825500" y="95250"/>
                </a:lnTo>
                <a:lnTo>
                  <a:pt x="857250" y="95250"/>
                </a:lnTo>
                <a:lnTo>
                  <a:pt x="857250" y="63500"/>
                </a:lnTo>
                <a:close/>
              </a:path>
              <a:path w="1908175" h="158750">
                <a:moveTo>
                  <a:pt x="920750" y="63500"/>
                </a:moveTo>
                <a:lnTo>
                  <a:pt x="889000" y="63500"/>
                </a:lnTo>
                <a:lnTo>
                  <a:pt x="889000" y="95250"/>
                </a:lnTo>
                <a:lnTo>
                  <a:pt x="920750" y="95250"/>
                </a:lnTo>
                <a:lnTo>
                  <a:pt x="920750" y="63500"/>
                </a:lnTo>
                <a:close/>
              </a:path>
              <a:path w="1908175" h="158750">
                <a:moveTo>
                  <a:pt x="984250" y="63500"/>
                </a:moveTo>
                <a:lnTo>
                  <a:pt x="952500" y="63500"/>
                </a:lnTo>
                <a:lnTo>
                  <a:pt x="952500" y="95250"/>
                </a:lnTo>
                <a:lnTo>
                  <a:pt x="984250" y="95250"/>
                </a:lnTo>
                <a:lnTo>
                  <a:pt x="984250" y="63500"/>
                </a:lnTo>
                <a:close/>
              </a:path>
              <a:path w="1908175" h="158750">
                <a:moveTo>
                  <a:pt x="1047750" y="63500"/>
                </a:moveTo>
                <a:lnTo>
                  <a:pt x="1016000" y="63500"/>
                </a:lnTo>
                <a:lnTo>
                  <a:pt x="1016000" y="95250"/>
                </a:lnTo>
                <a:lnTo>
                  <a:pt x="1047750" y="95250"/>
                </a:lnTo>
                <a:lnTo>
                  <a:pt x="1047750" y="63500"/>
                </a:lnTo>
                <a:close/>
              </a:path>
              <a:path w="1908175" h="158750">
                <a:moveTo>
                  <a:pt x="1111250" y="63500"/>
                </a:moveTo>
                <a:lnTo>
                  <a:pt x="1079500" y="63500"/>
                </a:lnTo>
                <a:lnTo>
                  <a:pt x="1079500" y="95250"/>
                </a:lnTo>
                <a:lnTo>
                  <a:pt x="1111250" y="95250"/>
                </a:lnTo>
                <a:lnTo>
                  <a:pt x="1111250" y="63500"/>
                </a:lnTo>
                <a:close/>
              </a:path>
              <a:path w="1908175" h="158750">
                <a:moveTo>
                  <a:pt x="1174750" y="63500"/>
                </a:moveTo>
                <a:lnTo>
                  <a:pt x="1143000" y="63500"/>
                </a:lnTo>
                <a:lnTo>
                  <a:pt x="1143000" y="95250"/>
                </a:lnTo>
                <a:lnTo>
                  <a:pt x="1174750" y="95250"/>
                </a:lnTo>
                <a:lnTo>
                  <a:pt x="1174750" y="63500"/>
                </a:lnTo>
                <a:close/>
              </a:path>
              <a:path w="1908175" h="158750">
                <a:moveTo>
                  <a:pt x="1238250" y="63500"/>
                </a:moveTo>
                <a:lnTo>
                  <a:pt x="1206500" y="63500"/>
                </a:lnTo>
                <a:lnTo>
                  <a:pt x="1206500" y="95250"/>
                </a:lnTo>
                <a:lnTo>
                  <a:pt x="1238250" y="95250"/>
                </a:lnTo>
                <a:lnTo>
                  <a:pt x="1238250" y="63500"/>
                </a:lnTo>
                <a:close/>
              </a:path>
              <a:path w="1908175" h="158750">
                <a:moveTo>
                  <a:pt x="1301750" y="63500"/>
                </a:moveTo>
                <a:lnTo>
                  <a:pt x="1270000" y="63500"/>
                </a:lnTo>
                <a:lnTo>
                  <a:pt x="1270000" y="95250"/>
                </a:lnTo>
                <a:lnTo>
                  <a:pt x="1301750" y="95250"/>
                </a:lnTo>
                <a:lnTo>
                  <a:pt x="1301750" y="63500"/>
                </a:lnTo>
                <a:close/>
              </a:path>
              <a:path w="1908175" h="158750">
                <a:moveTo>
                  <a:pt x="1365250" y="63500"/>
                </a:moveTo>
                <a:lnTo>
                  <a:pt x="1333500" y="63500"/>
                </a:lnTo>
                <a:lnTo>
                  <a:pt x="1333500" y="95250"/>
                </a:lnTo>
                <a:lnTo>
                  <a:pt x="1365250" y="95250"/>
                </a:lnTo>
                <a:lnTo>
                  <a:pt x="1365250" y="63500"/>
                </a:lnTo>
                <a:close/>
              </a:path>
              <a:path w="1908175" h="158750">
                <a:moveTo>
                  <a:pt x="1428750" y="63500"/>
                </a:moveTo>
                <a:lnTo>
                  <a:pt x="1397000" y="63500"/>
                </a:lnTo>
                <a:lnTo>
                  <a:pt x="1397000" y="95250"/>
                </a:lnTo>
                <a:lnTo>
                  <a:pt x="1428750" y="95250"/>
                </a:lnTo>
                <a:lnTo>
                  <a:pt x="1428750" y="63500"/>
                </a:lnTo>
                <a:close/>
              </a:path>
              <a:path w="1908175" h="158750">
                <a:moveTo>
                  <a:pt x="1492250" y="63500"/>
                </a:moveTo>
                <a:lnTo>
                  <a:pt x="1460500" y="63500"/>
                </a:lnTo>
                <a:lnTo>
                  <a:pt x="1460500" y="95250"/>
                </a:lnTo>
                <a:lnTo>
                  <a:pt x="1492250" y="95250"/>
                </a:lnTo>
                <a:lnTo>
                  <a:pt x="1492250" y="63500"/>
                </a:lnTo>
                <a:close/>
              </a:path>
              <a:path w="1908175" h="158750">
                <a:moveTo>
                  <a:pt x="1555750" y="63500"/>
                </a:moveTo>
                <a:lnTo>
                  <a:pt x="1524000" y="63500"/>
                </a:lnTo>
                <a:lnTo>
                  <a:pt x="1524000" y="95250"/>
                </a:lnTo>
                <a:lnTo>
                  <a:pt x="1555750" y="95250"/>
                </a:lnTo>
                <a:lnTo>
                  <a:pt x="1555750" y="63500"/>
                </a:lnTo>
                <a:close/>
              </a:path>
              <a:path w="1908175" h="158750">
                <a:moveTo>
                  <a:pt x="1619250" y="63500"/>
                </a:moveTo>
                <a:lnTo>
                  <a:pt x="1587500" y="63500"/>
                </a:lnTo>
                <a:lnTo>
                  <a:pt x="1587500" y="95250"/>
                </a:lnTo>
                <a:lnTo>
                  <a:pt x="1619250" y="95250"/>
                </a:lnTo>
                <a:lnTo>
                  <a:pt x="1619250" y="63500"/>
                </a:lnTo>
                <a:close/>
              </a:path>
              <a:path w="1908175" h="158750">
                <a:moveTo>
                  <a:pt x="1682750" y="63500"/>
                </a:moveTo>
                <a:lnTo>
                  <a:pt x="1651000" y="63500"/>
                </a:lnTo>
                <a:lnTo>
                  <a:pt x="1651000" y="95250"/>
                </a:lnTo>
                <a:lnTo>
                  <a:pt x="1682750" y="95250"/>
                </a:lnTo>
                <a:lnTo>
                  <a:pt x="1682750" y="63500"/>
                </a:lnTo>
                <a:close/>
              </a:path>
              <a:path w="1908175" h="158750">
                <a:moveTo>
                  <a:pt x="1746250" y="63500"/>
                </a:moveTo>
                <a:lnTo>
                  <a:pt x="1714500" y="63500"/>
                </a:lnTo>
                <a:lnTo>
                  <a:pt x="1714500" y="95250"/>
                </a:lnTo>
                <a:lnTo>
                  <a:pt x="1746250" y="95250"/>
                </a:lnTo>
                <a:lnTo>
                  <a:pt x="1746250" y="63500"/>
                </a:lnTo>
                <a:close/>
              </a:path>
              <a:path w="1908175" h="158750">
                <a:moveTo>
                  <a:pt x="1828800" y="0"/>
                </a:moveTo>
                <a:lnTo>
                  <a:pt x="1797913" y="6240"/>
                </a:lnTo>
                <a:lnTo>
                  <a:pt x="1772681" y="23256"/>
                </a:lnTo>
                <a:lnTo>
                  <a:pt x="1755665" y="48488"/>
                </a:lnTo>
                <a:lnTo>
                  <a:pt x="1749425" y="79375"/>
                </a:lnTo>
                <a:lnTo>
                  <a:pt x="1755665" y="110261"/>
                </a:lnTo>
                <a:lnTo>
                  <a:pt x="1772681" y="135493"/>
                </a:lnTo>
                <a:lnTo>
                  <a:pt x="1797913" y="152509"/>
                </a:lnTo>
                <a:lnTo>
                  <a:pt x="1828800" y="158750"/>
                </a:lnTo>
                <a:lnTo>
                  <a:pt x="1859686" y="152509"/>
                </a:lnTo>
                <a:lnTo>
                  <a:pt x="1884918" y="135493"/>
                </a:lnTo>
                <a:lnTo>
                  <a:pt x="1901934" y="110261"/>
                </a:lnTo>
                <a:lnTo>
                  <a:pt x="1904967" y="95250"/>
                </a:lnTo>
                <a:lnTo>
                  <a:pt x="1778000" y="95250"/>
                </a:lnTo>
                <a:lnTo>
                  <a:pt x="1778000" y="63500"/>
                </a:lnTo>
                <a:lnTo>
                  <a:pt x="1904967" y="63500"/>
                </a:lnTo>
                <a:lnTo>
                  <a:pt x="1901934" y="48488"/>
                </a:lnTo>
                <a:lnTo>
                  <a:pt x="1884918" y="23256"/>
                </a:lnTo>
                <a:lnTo>
                  <a:pt x="1859686" y="6240"/>
                </a:lnTo>
                <a:lnTo>
                  <a:pt x="1828800" y="0"/>
                </a:lnTo>
                <a:close/>
              </a:path>
              <a:path w="1908175" h="158750">
                <a:moveTo>
                  <a:pt x="1809750" y="63500"/>
                </a:moveTo>
                <a:lnTo>
                  <a:pt x="1778000" y="63500"/>
                </a:lnTo>
                <a:lnTo>
                  <a:pt x="1778000" y="95250"/>
                </a:lnTo>
                <a:lnTo>
                  <a:pt x="1809750" y="95250"/>
                </a:lnTo>
                <a:lnTo>
                  <a:pt x="1809750" y="63500"/>
                </a:lnTo>
                <a:close/>
              </a:path>
              <a:path w="1908175" h="158750">
                <a:moveTo>
                  <a:pt x="1904967" y="63500"/>
                </a:moveTo>
                <a:lnTo>
                  <a:pt x="1809750" y="63500"/>
                </a:lnTo>
                <a:lnTo>
                  <a:pt x="1809750" y="95250"/>
                </a:lnTo>
                <a:lnTo>
                  <a:pt x="1904967" y="95250"/>
                </a:lnTo>
                <a:lnTo>
                  <a:pt x="1908175" y="79375"/>
                </a:lnTo>
                <a:lnTo>
                  <a:pt x="1904967" y="63500"/>
                </a:lnTo>
                <a:close/>
              </a:path>
            </a:pathLst>
          </a:custGeom>
          <a:solidFill>
            <a:srgbClr val="FF0000"/>
          </a:solidFill>
        </p:spPr>
        <p:txBody>
          <a:bodyPr wrap="square" lIns="0" tIns="0" rIns="0" bIns="0" rtlCol="0"/>
          <a:lstStyle/>
          <a:p>
            <a:endParaRPr/>
          </a:p>
        </p:txBody>
      </p:sp>
      <p:sp>
        <p:nvSpPr>
          <p:cNvPr id="11" name="object 11"/>
          <p:cNvSpPr/>
          <p:nvPr/>
        </p:nvSpPr>
        <p:spPr>
          <a:xfrm>
            <a:off x="2438400" y="3859361"/>
            <a:ext cx="5181600" cy="158750"/>
          </a:xfrm>
          <a:custGeom>
            <a:avLst/>
            <a:gdLst/>
            <a:ahLst/>
            <a:cxnLst/>
            <a:rect l="l" t="t" r="r" b="b"/>
            <a:pathLst>
              <a:path w="5181600" h="158750">
                <a:moveTo>
                  <a:pt x="31750" y="63500"/>
                </a:moveTo>
                <a:lnTo>
                  <a:pt x="0" y="63500"/>
                </a:lnTo>
                <a:lnTo>
                  <a:pt x="0" y="95250"/>
                </a:lnTo>
                <a:lnTo>
                  <a:pt x="31750" y="95250"/>
                </a:lnTo>
                <a:lnTo>
                  <a:pt x="31750" y="63500"/>
                </a:lnTo>
                <a:close/>
              </a:path>
              <a:path w="5181600" h="158750">
                <a:moveTo>
                  <a:pt x="95250" y="63500"/>
                </a:moveTo>
                <a:lnTo>
                  <a:pt x="63500" y="63500"/>
                </a:lnTo>
                <a:lnTo>
                  <a:pt x="63500" y="95250"/>
                </a:lnTo>
                <a:lnTo>
                  <a:pt x="95250" y="95250"/>
                </a:lnTo>
                <a:lnTo>
                  <a:pt x="95250" y="63500"/>
                </a:lnTo>
                <a:close/>
              </a:path>
              <a:path w="5181600" h="158750">
                <a:moveTo>
                  <a:pt x="158750" y="63500"/>
                </a:moveTo>
                <a:lnTo>
                  <a:pt x="127000" y="63500"/>
                </a:lnTo>
                <a:lnTo>
                  <a:pt x="127000" y="95250"/>
                </a:lnTo>
                <a:lnTo>
                  <a:pt x="158750" y="95250"/>
                </a:lnTo>
                <a:lnTo>
                  <a:pt x="158750" y="63500"/>
                </a:lnTo>
                <a:close/>
              </a:path>
              <a:path w="5181600" h="158750">
                <a:moveTo>
                  <a:pt x="222250" y="63500"/>
                </a:moveTo>
                <a:lnTo>
                  <a:pt x="190500" y="63500"/>
                </a:lnTo>
                <a:lnTo>
                  <a:pt x="190500" y="95250"/>
                </a:lnTo>
                <a:lnTo>
                  <a:pt x="222250" y="95250"/>
                </a:lnTo>
                <a:lnTo>
                  <a:pt x="222250" y="63500"/>
                </a:lnTo>
                <a:close/>
              </a:path>
              <a:path w="5181600" h="158750">
                <a:moveTo>
                  <a:pt x="285750" y="63500"/>
                </a:moveTo>
                <a:lnTo>
                  <a:pt x="254000" y="63500"/>
                </a:lnTo>
                <a:lnTo>
                  <a:pt x="254000" y="95250"/>
                </a:lnTo>
                <a:lnTo>
                  <a:pt x="285750" y="95250"/>
                </a:lnTo>
                <a:lnTo>
                  <a:pt x="285750" y="63500"/>
                </a:lnTo>
                <a:close/>
              </a:path>
              <a:path w="5181600" h="158750">
                <a:moveTo>
                  <a:pt x="349250" y="63500"/>
                </a:moveTo>
                <a:lnTo>
                  <a:pt x="317500" y="63500"/>
                </a:lnTo>
                <a:lnTo>
                  <a:pt x="317500" y="95250"/>
                </a:lnTo>
                <a:lnTo>
                  <a:pt x="349250" y="95250"/>
                </a:lnTo>
                <a:lnTo>
                  <a:pt x="349250" y="63500"/>
                </a:lnTo>
                <a:close/>
              </a:path>
              <a:path w="5181600" h="158750">
                <a:moveTo>
                  <a:pt x="412750" y="63500"/>
                </a:moveTo>
                <a:lnTo>
                  <a:pt x="381000" y="63500"/>
                </a:lnTo>
                <a:lnTo>
                  <a:pt x="381000" y="95250"/>
                </a:lnTo>
                <a:lnTo>
                  <a:pt x="412750" y="95250"/>
                </a:lnTo>
                <a:lnTo>
                  <a:pt x="412750" y="63500"/>
                </a:lnTo>
                <a:close/>
              </a:path>
              <a:path w="5181600" h="158750">
                <a:moveTo>
                  <a:pt x="476250" y="63500"/>
                </a:moveTo>
                <a:lnTo>
                  <a:pt x="444500" y="63500"/>
                </a:lnTo>
                <a:lnTo>
                  <a:pt x="444500" y="95250"/>
                </a:lnTo>
                <a:lnTo>
                  <a:pt x="476250" y="95250"/>
                </a:lnTo>
                <a:lnTo>
                  <a:pt x="476250" y="63500"/>
                </a:lnTo>
                <a:close/>
              </a:path>
              <a:path w="5181600" h="158750">
                <a:moveTo>
                  <a:pt x="539750" y="63500"/>
                </a:moveTo>
                <a:lnTo>
                  <a:pt x="508000" y="63500"/>
                </a:lnTo>
                <a:lnTo>
                  <a:pt x="508000" y="95250"/>
                </a:lnTo>
                <a:lnTo>
                  <a:pt x="539750" y="95250"/>
                </a:lnTo>
                <a:lnTo>
                  <a:pt x="539750" y="63500"/>
                </a:lnTo>
                <a:close/>
              </a:path>
              <a:path w="5181600" h="158750">
                <a:moveTo>
                  <a:pt x="603250" y="63500"/>
                </a:moveTo>
                <a:lnTo>
                  <a:pt x="571500" y="63500"/>
                </a:lnTo>
                <a:lnTo>
                  <a:pt x="571500" y="95250"/>
                </a:lnTo>
                <a:lnTo>
                  <a:pt x="603250" y="95250"/>
                </a:lnTo>
                <a:lnTo>
                  <a:pt x="603250" y="63500"/>
                </a:lnTo>
                <a:close/>
              </a:path>
              <a:path w="5181600" h="158750">
                <a:moveTo>
                  <a:pt x="666750" y="63500"/>
                </a:moveTo>
                <a:lnTo>
                  <a:pt x="635000" y="63500"/>
                </a:lnTo>
                <a:lnTo>
                  <a:pt x="635000" y="95250"/>
                </a:lnTo>
                <a:lnTo>
                  <a:pt x="666750" y="95250"/>
                </a:lnTo>
                <a:lnTo>
                  <a:pt x="666750" y="63500"/>
                </a:lnTo>
                <a:close/>
              </a:path>
              <a:path w="5181600" h="158750">
                <a:moveTo>
                  <a:pt x="730250" y="63500"/>
                </a:moveTo>
                <a:lnTo>
                  <a:pt x="698500" y="63500"/>
                </a:lnTo>
                <a:lnTo>
                  <a:pt x="698500" y="95250"/>
                </a:lnTo>
                <a:lnTo>
                  <a:pt x="730250" y="95250"/>
                </a:lnTo>
                <a:lnTo>
                  <a:pt x="730250" y="63500"/>
                </a:lnTo>
                <a:close/>
              </a:path>
              <a:path w="5181600" h="158750">
                <a:moveTo>
                  <a:pt x="793750" y="63500"/>
                </a:moveTo>
                <a:lnTo>
                  <a:pt x="762000" y="63500"/>
                </a:lnTo>
                <a:lnTo>
                  <a:pt x="762000" y="95250"/>
                </a:lnTo>
                <a:lnTo>
                  <a:pt x="793750" y="95250"/>
                </a:lnTo>
                <a:lnTo>
                  <a:pt x="793750" y="63500"/>
                </a:lnTo>
                <a:close/>
              </a:path>
              <a:path w="5181600" h="158750">
                <a:moveTo>
                  <a:pt x="857250" y="63500"/>
                </a:moveTo>
                <a:lnTo>
                  <a:pt x="825500" y="63500"/>
                </a:lnTo>
                <a:lnTo>
                  <a:pt x="825500" y="95250"/>
                </a:lnTo>
                <a:lnTo>
                  <a:pt x="857250" y="95250"/>
                </a:lnTo>
                <a:lnTo>
                  <a:pt x="857250" y="63500"/>
                </a:lnTo>
                <a:close/>
              </a:path>
              <a:path w="5181600" h="158750">
                <a:moveTo>
                  <a:pt x="920750" y="63500"/>
                </a:moveTo>
                <a:lnTo>
                  <a:pt x="889000" y="63500"/>
                </a:lnTo>
                <a:lnTo>
                  <a:pt x="889000" y="95250"/>
                </a:lnTo>
                <a:lnTo>
                  <a:pt x="920750" y="95250"/>
                </a:lnTo>
                <a:lnTo>
                  <a:pt x="920750" y="63500"/>
                </a:lnTo>
                <a:close/>
              </a:path>
              <a:path w="5181600" h="158750">
                <a:moveTo>
                  <a:pt x="984250" y="63500"/>
                </a:moveTo>
                <a:lnTo>
                  <a:pt x="952500" y="63500"/>
                </a:lnTo>
                <a:lnTo>
                  <a:pt x="952500" y="95250"/>
                </a:lnTo>
                <a:lnTo>
                  <a:pt x="984250" y="95250"/>
                </a:lnTo>
                <a:lnTo>
                  <a:pt x="984250" y="63500"/>
                </a:lnTo>
                <a:close/>
              </a:path>
              <a:path w="5181600" h="158750">
                <a:moveTo>
                  <a:pt x="1047750" y="63500"/>
                </a:moveTo>
                <a:lnTo>
                  <a:pt x="1016000" y="63500"/>
                </a:lnTo>
                <a:lnTo>
                  <a:pt x="1016000" y="95250"/>
                </a:lnTo>
                <a:lnTo>
                  <a:pt x="1047750" y="95250"/>
                </a:lnTo>
                <a:lnTo>
                  <a:pt x="1047750" y="63500"/>
                </a:lnTo>
                <a:close/>
              </a:path>
              <a:path w="5181600" h="158750">
                <a:moveTo>
                  <a:pt x="1111250" y="63500"/>
                </a:moveTo>
                <a:lnTo>
                  <a:pt x="1079500" y="63500"/>
                </a:lnTo>
                <a:lnTo>
                  <a:pt x="1079500" y="95250"/>
                </a:lnTo>
                <a:lnTo>
                  <a:pt x="1111250" y="95250"/>
                </a:lnTo>
                <a:lnTo>
                  <a:pt x="1111250" y="63500"/>
                </a:lnTo>
                <a:close/>
              </a:path>
              <a:path w="5181600" h="158750">
                <a:moveTo>
                  <a:pt x="1174750" y="63500"/>
                </a:moveTo>
                <a:lnTo>
                  <a:pt x="1143000" y="63500"/>
                </a:lnTo>
                <a:lnTo>
                  <a:pt x="1143000" y="95250"/>
                </a:lnTo>
                <a:lnTo>
                  <a:pt x="1174750" y="95250"/>
                </a:lnTo>
                <a:lnTo>
                  <a:pt x="1174750" y="63500"/>
                </a:lnTo>
                <a:close/>
              </a:path>
              <a:path w="5181600" h="158750">
                <a:moveTo>
                  <a:pt x="1238250" y="63500"/>
                </a:moveTo>
                <a:lnTo>
                  <a:pt x="1206500" y="63500"/>
                </a:lnTo>
                <a:lnTo>
                  <a:pt x="1206500" y="95250"/>
                </a:lnTo>
                <a:lnTo>
                  <a:pt x="1238250" y="95250"/>
                </a:lnTo>
                <a:lnTo>
                  <a:pt x="1238250" y="63500"/>
                </a:lnTo>
                <a:close/>
              </a:path>
              <a:path w="5181600" h="158750">
                <a:moveTo>
                  <a:pt x="1301750" y="63500"/>
                </a:moveTo>
                <a:lnTo>
                  <a:pt x="1270000" y="63500"/>
                </a:lnTo>
                <a:lnTo>
                  <a:pt x="1270000" y="95250"/>
                </a:lnTo>
                <a:lnTo>
                  <a:pt x="1301750" y="95250"/>
                </a:lnTo>
                <a:lnTo>
                  <a:pt x="1301750" y="63500"/>
                </a:lnTo>
                <a:close/>
              </a:path>
              <a:path w="5181600" h="158750">
                <a:moveTo>
                  <a:pt x="1365250" y="63500"/>
                </a:moveTo>
                <a:lnTo>
                  <a:pt x="1333500" y="63500"/>
                </a:lnTo>
                <a:lnTo>
                  <a:pt x="1333500" y="95250"/>
                </a:lnTo>
                <a:lnTo>
                  <a:pt x="1365250" y="95250"/>
                </a:lnTo>
                <a:lnTo>
                  <a:pt x="1365250" y="63500"/>
                </a:lnTo>
                <a:close/>
              </a:path>
              <a:path w="5181600" h="158750">
                <a:moveTo>
                  <a:pt x="1428750" y="63500"/>
                </a:moveTo>
                <a:lnTo>
                  <a:pt x="1397000" y="63500"/>
                </a:lnTo>
                <a:lnTo>
                  <a:pt x="1397000" y="95250"/>
                </a:lnTo>
                <a:lnTo>
                  <a:pt x="1428750" y="95250"/>
                </a:lnTo>
                <a:lnTo>
                  <a:pt x="1428750" y="63500"/>
                </a:lnTo>
                <a:close/>
              </a:path>
              <a:path w="5181600" h="158750">
                <a:moveTo>
                  <a:pt x="1492250" y="63500"/>
                </a:moveTo>
                <a:lnTo>
                  <a:pt x="1460500" y="63500"/>
                </a:lnTo>
                <a:lnTo>
                  <a:pt x="1460500" y="95250"/>
                </a:lnTo>
                <a:lnTo>
                  <a:pt x="1492250" y="95250"/>
                </a:lnTo>
                <a:lnTo>
                  <a:pt x="1492250" y="63500"/>
                </a:lnTo>
                <a:close/>
              </a:path>
              <a:path w="5181600" h="158750">
                <a:moveTo>
                  <a:pt x="1555750" y="63500"/>
                </a:moveTo>
                <a:lnTo>
                  <a:pt x="1524000" y="63500"/>
                </a:lnTo>
                <a:lnTo>
                  <a:pt x="1524000" y="95250"/>
                </a:lnTo>
                <a:lnTo>
                  <a:pt x="1555750" y="95250"/>
                </a:lnTo>
                <a:lnTo>
                  <a:pt x="1555750" y="63500"/>
                </a:lnTo>
                <a:close/>
              </a:path>
              <a:path w="5181600" h="158750">
                <a:moveTo>
                  <a:pt x="1619250" y="63500"/>
                </a:moveTo>
                <a:lnTo>
                  <a:pt x="1587500" y="63500"/>
                </a:lnTo>
                <a:lnTo>
                  <a:pt x="1587500" y="95250"/>
                </a:lnTo>
                <a:lnTo>
                  <a:pt x="1619250" y="95250"/>
                </a:lnTo>
                <a:lnTo>
                  <a:pt x="1619250" y="63500"/>
                </a:lnTo>
                <a:close/>
              </a:path>
              <a:path w="5181600" h="158750">
                <a:moveTo>
                  <a:pt x="1682750" y="63500"/>
                </a:moveTo>
                <a:lnTo>
                  <a:pt x="1651000" y="63500"/>
                </a:lnTo>
                <a:lnTo>
                  <a:pt x="1651000" y="95250"/>
                </a:lnTo>
                <a:lnTo>
                  <a:pt x="1682750" y="95250"/>
                </a:lnTo>
                <a:lnTo>
                  <a:pt x="1682750" y="63500"/>
                </a:lnTo>
                <a:close/>
              </a:path>
              <a:path w="5181600" h="158750">
                <a:moveTo>
                  <a:pt x="1746250" y="63500"/>
                </a:moveTo>
                <a:lnTo>
                  <a:pt x="1714500" y="63500"/>
                </a:lnTo>
                <a:lnTo>
                  <a:pt x="1714500" y="95250"/>
                </a:lnTo>
                <a:lnTo>
                  <a:pt x="1746250" y="95250"/>
                </a:lnTo>
                <a:lnTo>
                  <a:pt x="1746250" y="63500"/>
                </a:lnTo>
                <a:close/>
              </a:path>
              <a:path w="5181600" h="158750">
                <a:moveTo>
                  <a:pt x="1809750" y="63500"/>
                </a:moveTo>
                <a:lnTo>
                  <a:pt x="1778000" y="63500"/>
                </a:lnTo>
                <a:lnTo>
                  <a:pt x="1778000" y="95250"/>
                </a:lnTo>
                <a:lnTo>
                  <a:pt x="1809750" y="95250"/>
                </a:lnTo>
                <a:lnTo>
                  <a:pt x="1809750" y="63500"/>
                </a:lnTo>
                <a:close/>
              </a:path>
              <a:path w="5181600" h="158750">
                <a:moveTo>
                  <a:pt x="1873250" y="63500"/>
                </a:moveTo>
                <a:lnTo>
                  <a:pt x="1841500" y="63500"/>
                </a:lnTo>
                <a:lnTo>
                  <a:pt x="1841500" y="95250"/>
                </a:lnTo>
                <a:lnTo>
                  <a:pt x="1873250" y="95250"/>
                </a:lnTo>
                <a:lnTo>
                  <a:pt x="1873250" y="63500"/>
                </a:lnTo>
                <a:close/>
              </a:path>
              <a:path w="5181600" h="158750">
                <a:moveTo>
                  <a:pt x="1936750" y="63500"/>
                </a:moveTo>
                <a:lnTo>
                  <a:pt x="1905000" y="63500"/>
                </a:lnTo>
                <a:lnTo>
                  <a:pt x="1905000" y="95250"/>
                </a:lnTo>
                <a:lnTo>
                  <a:pt x="1936750" y="95250"/>
                </a:lnTo>
                <a:lnTo>
                  <a:pt x="1936750" y="63500"/>
                </a:lnTo>
                <a:close/>
              </a:path>
              <a:path w="5181600" h="158750">
                <a:moveTo>
                  <a:pt x="2000250" y="63500"/>
                </a:moveTo>
                <a:lnTo>
                  <a:pt x="1968500" y="63500"/>
                </a:lnTo>
                <a:lnTo>
                  <a:pt x="1968500" y="95250"/>
                </a:lnTo>
                <a:lnTo>
                  <a:pt x="2000250" y="95250"/>
                </a:lnTo>
                <a:lnTo>
                  <a:pt x="2000250" y="63500"/>
                </a:lnTo>
                <a:close/>
              </a:path>
              <a:path w="5181600" h="158750">
                <a:moveTo>
                  <a:pt x="2063750" y="63500"/>
                </a:moveTo>
                <a:lnTo>
                  <a:pt x="2032000" y="63500"/>
                </a:lnTo>
                <a:lnTo>
                  <a:pt x="2032000" y="95250"/>
                </a:lnTo>
                <a:lnTo>
                  <a:pt x="2063750" y="95250"/>
                </a:lnTo>
                <a:lnTo>
                  <a:pt x="2063750" y="63500"/>
                </a:lnTo>
                <a:close/>
              </a:path>
              <a:path w="5181600" h="158750">
                <a:moveTo>
                  <a:pt x="2127250" y="63500"/>
                </a:moveTo>
                <a:lnTo>
                  <a:pt x="2095500" y="63500"/>
                </a:lnTo>
                <a:lnTo>
                  <a:pt x="2095500" y="95250"/>
                </a:lnTo>
                <a:lnTo>
                  <a:pt x="2127250" y="95250"/>
                </a:lnTo>
                <a:lnTo>
                  <a:pt x="2127250" y="63500"/>
                </a:lnTo>
                <a:close/>
              </a:path>
              <a:path w="5181600" h="158750">
                <a:moveTo>
                  <a:pt x="2190750" y="63500"/>
                </a:moveTo>
                <a:lnTo>
                  <a:pt x="2159000" y="63500"/>
                </a:lnTo>
                <a:lnTo>
                  <a:pt x="2159000" y="95250"/>
                </a:lnTo>
                <a:lnTo>
                  <a:pt x="2190750" y="95250"/>
                </a:lnTo>
                <a:lnTo>
                  <a:pt x="2190750" y="63500"/>
                </a:lnTo>
                <a:close/>
              </a:path>
              <a:path w="5181600" h="158750">
                <a:moveTo>
                  <a:pt x="2254250" y="63500"/>
                </a:moveTo>
                <a:lnTo>
                  <a:pt x="2222500" y="63500"/>
                </a:lnTo>
                <a:lnTo>
                  <a:pt x="2222500" y="95250"/>
                </a:lnTo>
                <a:lnTo>
                  <a:pt x="2254250" y="95250"/>
                </a:lnTo>
                <a:lnTo>
                  <a:pt x="2254250" y="63500"/>
                </a:lnTo>
                <a:close/>
              </a:path>
              <a:path w="5181600" h="158750">
                <a:moveTo>
                  <a:pt x="2317750" y="63500"/>
                </a:moveTo>
                <a:lnTo>
                  <a:pt x="2286000" y="63500"/>
                </a:lnTo>
                <a:lnTo>
                  <a:pt x="2286000" y="95250"/>
                </a:lnTo>
                <a:lnTo>
                  <a:pt x="2317750" y="95250"/>
                </a:lnTo>
                <a:lnTo>
                  <a:pt x="2317750" y="63500"/>
                </a:lnTo>
                <a:close/>
              </a:path>
              <a:path w="5181600" h="158750">
                <a:moveTo>
                  <a:pt x="2381250" y="63500"/>
                </a:moveTo>
                <a:lnTo>
                  <a:pt x="2349500" y="63500"/>
                </a:lnTo>
                <a:lnTo>
                  <a:pt x="2349500" y="95250"/>
                </a:lnTo>
                <a:lnTo>
                  <a:pt x="2381250" y="95250"/>
                </a:lnTo>
                <a:lnTo>
                  <a:pt x="2381250" y="63500"/>
                </a:lnTo>
                <a:close/>
              </a:path>
              <a:path w="5181600" h="158750">
                <a:moveTo>
                  <a:pt x="2444750" y="63500"/>
                </a:moveTo>
                <a:lnTo>
                  <a:pt x="2413000" y="63500"/>
                </a:lnTo>
                <a:lnTo>
                  <a:pt x="2413000" y="95250"/>
                </a:lnTo>
                <a:lnTo>
                  <a:pt x="2444750" y="95250"/>
                </a:lnTo>
                <a:lnTo>
                  <a:pt x="2444750" y="63500"/>
                </a:lnTo>
                <a:close/>
              </a:path>
              <a:path w="5181600" h="158750">
                <a:moveTo>
                  <a:pt x="2508250" y="63500"/>
                </a:moveTo>
                <a:lnTo>
                  <a:pt x="2476500" y="63500"/>
                </a:lnTo>
                <a:lnTo>
                  <a:pt x="2476500" y="95250"/>
                </a:lnTo>
                <a:lnTo>
                  <a:pt x="2508250" y="95250"/>
                </a:lnTo>
                <a:lnTo>
                  <a:pt x="2508250" y="63500"/>
                </a:lnTo>
                <a:close/>
              </a:path>
              <a:path w="5181600" h="158750">
                <a:moveTo>
                  <a:pt x="2571750" y="63500"/>
                </a:moveTo>
                <a:lnTo>
                  <a:pt x="2540000" y="63500"/>
                </a:lnTo>
                <a:lnTo>
                  <a:pt x="2540000" y="95250"/>
                </a:lnTo>
                <a:lnTo>
                  <a:pt x="2571750" y="95250"/>
                </a:lnTo>
                <a:lnTo>
                  <a:pt x="2571750" y="63500"/>
                </a:lnTo>
                <a:close/>
              </a:path>
              <a:path w="5181600" h="158750">
                <a:moveTo>
                  <a:pt x="2635250" y="63500"/>
                </a:moveTo>
                <a:lnTo>
                  <a:pt x="2603500" y="63500"/>
                </a:lnTo>
                <a:lnTo>
                  <a:pt x="2603500" y="95250"/>
                </a:lnTo>
                <a:lnTo>
                  <a:pt x="2635250" y="95250"/>
                </a:lnTo>
                <a:lnTo>
                  <a:pt x="2635250" y="63500"/>
                </a:lnTo>
                <a:close/>
              </a:path>
              <a:path w="5181600" h="158750">
                <a:moveTo>
                  <a:pt x="2698750" y="63500"/>
                </a:moveTo>
                <a:lnTo>
                  <a:pt x="2667000" y="63500"/>
                </a:lnTo>
                <a:lnTo>
                  <a:pt x="2667000" y="95250"/>
                </a:lnTo>
                <a:lnTo>
                  <a:pt x="2698750" y="95250"/>
                </a:lnTo>
                <a:lnTo>
                  <a:pt x="2698750" y="63500"/>
                </a:lnTo>
                <a:close/>
              </a:path>
              <a:path w="5181600" h="158750">
                <a:moveTo>
                  <a:pt x="2762250" y="63500"/>
                </a:moveTo>
                <a:lnTo>
                  <a:pt x="2730500" y="63500"/>
                </a:lnTo>
                <a:lnTo>
                  <a:pt x="2730500" y="95250"/>
                </a:lnTo>
                <a:lnTo>
                  <a:pt x="2762250" y="95250"/>
                </a:lnTo>
                <a:lnTo>
                  <a:pt x="2762250" y="63500"/>
                </a:lnTo>
                <a:close/>
              </a:path>
              <a:path w="5181600" h="158750">
                <a:moveTo>
                  <a:pt x="2825750" y="63500"/>
                </a:moveTo>
                <a:lnTo>
                  <a:pt x="2794000" y="63500"/>
                </a:lnTo>
                <a:lnTo>
                  <a:pt x="2794000" y="95250"/>
                </a:lnTo>
                <a:lnTo>
                  <a:pt x="2825750" y="95250"/>
                </a:lnTo>
                <a:lnTo>
                  <a:pt x="2825750" y="63500"/>
                </a:lnTo>
                <a:close/>
              </a:path>
              <a:path w="5181600" h="158750">
                <a:moveTo>
                  <a:pt x="2889250" y="63500"/>
                </a:moveTo>
                <a:lnTo>
                  <a:pt x="2857500" y="63500"/>
                </a:lnTo>
                <a:lnTo>
                  <a:pt x="2857500" y="95250"/>
                </a:lnTo>
                <a:lnTo>
                  <a:pt x="2889250" y="95250"/>
                </a:lnTo>
                <a:lnTo>
                  <a:pt x="2889250" y="63500"/>
                </a:lnTo>
                <a:close/>
              </a:path>
              <a:path w="5181600" h="158750">
                <a:moveTo>
                  <a:pt x="2952750" y="63500"/>
                </a:moveTo>
                <a:lnTo>
                  <a:pt x="2921000" y="63500"/>
                </a:lnTo>
                <a:lnTo>
                  <a:pt x="2921000" y="95250"/>
                </a:lnTo>
                <a:lnTo>
                  <a:pt x="2952750" y="95250"/>
                </a:lnTo>
                <a:lnTo>
                  <a:pt x="2952750" y="63500"/>
                </a:lnTo>
                <a:close/>
              </a:path>
              <a:path w="5181600" h="158750">
                <a:moveTo>
                  <a:pt x="3016250" y="63500"/>
                </a:moveTo>
                <a:lnTo>
                  <a:pt x="2984500" y="63500"/>
                </a:lnTo>
                <a:lnTo>
                  <a:pt x="2984500" y="95250"/>
                </a:lnTo>
                <a:lnTo>
                  <a:pt x="3016250" y="95250"/>
                </a:lnTo>
                <a:lnTo>
                  <a:pt x="3016250" y="63500"/>
                </a:lnTo>
                <a:close/>
              </a:path>
              <a:path w="5181600" h="158750">
                <a:moveTo>
                  <a:pt x="3079750" y="63500"/>
                </a:moveTo>
                <a:lnTo>
                  <a:pt x="3048000" y="63500"/>
                </a:lnTo>
                <a:lnTo>
                  <a:pt x="3048000" y="95250"/>
                </a:lnTo>
                <a:lnTo>
                  <a:pt x="3079750" y="95250"/>
                </a:lnTo>
                <a:lnTo>
                  <a:pt x="3079750" y="63500"/>
                </a:lnTo>
                <a:close/>
              </a:path>
              <a:path w="5181600" h="158750">
                <a:moveTo>
                  <a:pt x="3143250" y="63500"/>
                </a:moveTo>
                <a:lnTo>
                  <a:pt x="3111500" y="63500"/>
                </a:lnTo>
                <a:lnTo>
                  <a:pt x="3111500" y="95250"/>
                </a:lnTo>
                <a:lnTo>
                  <a:pt x="3143250" y="95250"/>
                </a:lnTo>
                <a:lnTo>
                  <a:pt x="3143250" y="63500"/>
                </a:lnTo>
                <a:close/>
              </a:path>
              <a:path w="5181600" h="158750">
                <a:moveTo>
                  <a:pt x="3206750" y="63500"/>
                </a:moveTo>
                <a:lnTo>
                  <a:pt x="3175000" y="63500"/>
                </a:lnTo>
                <a:lnTo>
                  <a:pt x="3175000" y="95250"/>
                </a:lnTo>
                <a:lnTo>
                  <a:pt x="3206750" y="95250"/>
                </a:lnTo>
                <a:lnTo>
                  <a:pt x="3206750" y="63500"/>
                </a:lnTo>
                <a:close/>
              </a:path>
              <a:path w="5181600" h="158750">
                <a:moveTo>
                  <a:pt x="3270250" y="63500"/>
                </a:moveTo>
                <a:lnTo>
                  <a:pt x="3238500" y="63500"/>
                </a:lnTo>
                <a:lnTo>
                  <a:pt x="3238500" y="95250"/>
                </a:lnTo>
                <a:lnTo>
                  <a:pt x="3270250" y="95250"/>
                </a:lnTo>
                <a:lnTo>
                  <a:pt x="3270250" y="63500"/>
                </a:lnTo>
                <a:close/>
              </a:path>
              <a:path w="5181600" h="158750">
                <a:moveTo>
                  <a:pt x="3333750" y="63500"/>
                </a:moveTo>
                <a:lnTo>
                  <a:pt x="3302000" y="63500"/>
                </a:lnTo>
                <a:lnTo>
                  <a:pt x="3302000" y="95250"/>
                </a:lnTo>
                <a:lnTo>
                  <a:pt x="3333750" y="95250"/>
                </a:lnTo>
                <a:lnTo>
                  <a:pt x="3333750" y="63500"/>
                </a:lnTo>
                <a:close/>
              </a:path>
              <a:path w="5181600" h="158750">
                <a:moveTo>
                  <a:pt x="3397250" y="63500"/>
                </a:moveTo>
                <a:lnTo>
                  <a:pt x="3365500" y="63500"/>
                </a:lnTo>
                <a:lnTo>
                  <a:pt x="3365500" y="95250"/>
                </a:lnTo>
                <a:lnTo>
                  <a:pt x="3397250" y="95250"/>
                </a:lnTo>
                <a:lnTo>
                  <a:pt x="3397250" y="63500"/>
                </a:lnTo>
                <a:close/>
              </a:path>
              <a:path w="5181600" h="158750">
                <a:moveTo>
                  <a:pt x="3460750" y="63500"/>
                </a:moveTo>
                <a:lnTo>
                  <a:pt x="3429000" y="63500"/>
                </a:lnTo>
                <a:lnTo>
                  <a:pt x="3429000" y="95250"/>
                </a:lnTo>
                <a:lnTo>
                  <a:pt x="3460750" y="95250"/>
                </a:lnTo>
                <a:lnTo>
                  <a:pt x="3460750" y="63500"/>
                </a:lnTo>
                <a:close/>
              </a:path>
              <a:path w="5181600" h="158750">
                <a:moveTo>
                  <a:pt x="3524250" y="63500"/>
                </a:moveTo>
                <a:lnTo>
                  <a:pt x="3492500" y="63500"/>
                </a:lnTo>
                <a:lnTo>
                  <a:pt x="3492500" y="95250"/>
                </a:lnTo>
                <a:lnTo>
                  <a:pt x="3524250" y="95250"/>
                </a:lnTo>
                <a:lnTo>
                  <a:pt x="3524250" y="63500"/>
                </a:lnTo>
                <a:close/>
              </a:path>
              <a:path w="5181600" h="158750">
                <a:moveTo>
                  <a:pt x="3587750" y="63500"/>
                </a:moveTo>
                <a:lnTo>
                  <a:pt x="3556000" y="63500"/>
                </a:lnTo>
                <a:lnTo>
                  <a:pt x="3556000" y="95250"/>
                </a:lnTo>
                <a:lnTo>
                  <a:pt x="3587750" y="95250"/>
                </a:lnTo>
                <a:lnTo>
                  <a:pt x="3587750" y="63500"/>
                </a:lnTo>
                <a:close/>
              </a:path>
              <a:path w="5181600" h="158750">
                <a:moveTo>
                  <a:pt x="3651250" y="63500"/>
                </a:moveTo>
                <a:lnTo>
                  <a:pt x="3619500" y="63500"/>
                </a:lnTo>
                <a:lnTo>
                  <a:pt x="3619500" y="95250"/>
                </a:lnTo>
                <a:lnTo>
                  <a:pt x="3651250" y="95250"/>
                </a:lnTo>
                <a:lnTo>
                  <a:pt x="3651250" y="63500"/>
                </a:lnTo>
                <a:close/>
              </a:path>
              <a:path w="5181600" h="158750">
                <a:moveTo>
                  <a:pt x="3714750" y="63500"/>
                </a:moveTo>
                <a:lnTo>
                  <a:pt x="3683000" y="63500"/>
                </a:lnTo>
                <a:lnTo>
                  <a:pt x="3683000" y="95250"/>
                </a:lnTo>
                <a:lnTo>
                  <a:pt x="3714750" y="95250"/>
                </a:lnTo>
                <a:lnTo>
                  <a:pt x="3714750" y="63500"/>
                </a:lnTo>
                <a:close/>
              </a:path>
              <a:path w="5181600" h="158750">
                <a:moveTo>
                  <a:pt x="3778250" y="63500"/>
                </a:moveTo>
                <a:lnTo>
                  <a:pt x="3746500" y="63500"/>
                </a:lnTo>
                <a:lnTo>
                  <a:pt x="3746500" y="95250"/>
                </a:lnTo>
                <a:lnTo>
                  <a:pt x="3778250" y="95250"/>
                </a:lnTo>
                <a:lnTo>
                  <a:pt x="3778250" y="63500"/>
                </a:lnTo>
                <a:close/>
              </a:path>
              <a:path w="5181600" h="158750">
                <a:moveTo>
                  <a:pt x="3841750" y="63500"/>
                </a:moveTo>
                <a:lnTo>
                  <a:pt x="3810000" y="63500"/>
                </a:lnTo>
                <a:lnTo>
                  <a:pt x="3810000" y="95250"/>
                </a:lnTo>
                <a:lnTo>
                  <a:pt x="3841750" y="95250"/>
                </a:lnTo>
                <a:lnTo>
                  <a:pt x="3841750" y="63500"/>
                </a:lnTo>
                <a:close/>
              </a:path>
              <a:path w="5181600" h="158750">
                <a:moveTo>
                  <a:pt x="3905250" y="63500"/>
                </a:moveTo>
                <a:lnTo>
                  <a:pt x="3873500" y="63500"/>
                </a:lnTo>
                <a:lnTo>
                  <a:pt x="3873500" y="95250"/>
                </a:lnTo>
                <a:lnTo>
                  <a:pt x="3905250" y="95250"/>
                </a:lnTo>
                <a:lnTo>
                  <a:pt x="3905250" y="63500"/>
                </a:lnTo>
                <a:close/>
              </a:path>
              <a:path w="5181600" h="158750">
                <a:moveTo>
                  <a:pt x="3968750" y="63500"/>
                </a:moveTo>
                <a:lnTo>
                  <a:pt x="3937000" y="63500"/>
                </a:lnTo>
                <a:lnTo>
                  <a:pt x="3937000" y="95250"/>
                </a:lnTo>
                <a:lnTo>
                  <a:pt x="3968750" y="95250"/>
                </a:lnTo>
                <a:lnTo>
                  <a:pt x="3968750" y="63500"/>
                </a:lnTo>
                <a:close/>
              </a:path>
              <a:path w="5181600" h="158750">
                <a:moveTo>
                  <a:pt x="4032250" y="63500"/>
                </a:moveTo>
                <a:lnTo>
                  <a:pt x="4000500" y="63500"/>
                </a:lnTo>
                <a:lnTo>
                  <a:pt x="4000500" y="95250"/>
                </a:lnTo>
                <a:lnTo>
                  <a:pt x="4032250" y="95250"/>
                </a:lnTo>
                <a:lnTo>
                  <a:pt x="4032250" y="63500"/>
                </a:lnTo>
                <a:close/>
              </a:path>
              <a:path w="5181600" h="158750">
                <a:moveTo>
                  <a:pt x="4095750" y="63500"/>
                </a:moveTo>
                <a:lnTo>
                  <a:pt x="4064000" y="63500"/>
                </a:lnTo>
                <a:lnTo>
                  <a:pt x="4064000" y="95250"/>
                </a:lnTo>
                <a:lnTo>
                  <a:pt x="4095750" y="95250"/>
                </a:lnTo>
                <a:lnTo>
                  <a:pt x="4095750" y="63500"/>
                </a:lnTo>
                <a:close/>
              </a:path>
              <a:path w="5181600" h="158750">
                <a:moveTo>
                  <a:pt x="4159250" y="63500"/>
                </a:moveTo>
                <a:lnTo>
                  <a:pt x="4127500" y="63500"/>
                </a:lnTo>
                <a:lnTo>
                  <a:pt x="4127500" y="95250"/>
                </a:lnTo>
                <a:lnTo>
                  <a:pt x="4159250" y="95250"/>
                </a:lnTo>
                <a:lnTo>
                  <a:pt x="4159250" y="63500"/>
                </a:lnTo>
                <a:close/>
              </a:path>
              <a:path w="5181600" h="158750">
                <a:moveTo>
                  <a:pt x="4222750" y="63500"/>
                </a:moveTo>
                <a:lnTo>
                  <a:pt x="4191000" y="63500"/>
                </a:lnTo>
                <a:lnTo>
                  <a:pt x="4191000" y="95250"/>
                </a:lnTo>
                <a:lnTo>
                  <a:pt x="4222750" y="95250"/>
                </a:lnTo>
                <a:lnTo>
                  <a:pt x="4222750" y="63500"/>
                </a:lnTo>
                <a:close/>
              </a:path>
              <a:path w="5181600" h="158750">
                <a:moveTo>
                  <a:pt x="4286250" y="63500"/>
                </a:moveTo>
                <a:lnTo>
                  <a:pt x="4254500" y="63500"/>
                </a:lnTo>
                <a:lnTo>
                  <a:pt x="4254500" y="95250"/>
                </a:lnTo>
                <a:lnTo>
                  <a:pt x="4286250" y="95250"/>
                </a:lnTo>
                <a:lnTo>
                  <a:pt x="4286250" y="63500"/>
                </a:lnTo>
                <a:close/>
              </a:path>
              <a:path w="5181600" h="158750">
                <a:moveTo>
                  <a:pt x="4349750" y="63500"/>
                </a:moveTo>
                <a:lnTo>
                  <a:pt x="4318000" y="63500"/>
                </a:lnTo>
                <a:lnTo>
                  <a:pt x="4318000" y="95250"/>
                </a:lnTo>
                <a:lnTo>
                  <a:pt x="4349750" y="95250"/>
                </a:lnTo>
                <a:lnTo>
                  <a:pt x="4349750" y="63500"/>
                </a:lnTo>
                <a:close/>
              </a:path>
              <a:path w="5181600" h="158750">
                <a:moveTo>
                  <a:pt x="4413250" y="63500"/>
                </a:moveTo>
                <a:lnTo>
                  <a:pt x="4381500" y="63500"/>
                </a:lnTo>
                <a:lnTo>
                  <a:pt x="4381500" y="95250"/>
                </a:lnTo>
                <a:lnTo>
                  <a:pt x="4413250" y="95250"/>
                </a:lnTo>
                <a:lnTo>
                  <a:pt x="4413250" y="63500"/>
                </a:lnTo>
                <a:close/>
              </a:path>
              <a:path w="5181600" h="158750">
                <a:moveTo>
                  <a:pt x="4476750" y="63500"/>
                </a:moveTo>
                <a:lnTo>
                  <a:pt x="4445000" y="63500"/>
                </a:lnTo>
                <a:lnTo>
                  <a:pt x="4445000" y="95250"/>
                </a:lnTo>
                <a:lnTo>
                  <a:pt x="4476750" y="95250"/>
                </a:lnTo>
                <a:lnTo>
                  <a:pt x="4476750" y="63500"/>
                </a:lnTo>
                <a:close/>
              </a:path>
              <a:path w="5181600" h="158750">
                <a:moveTo>
                  <a:pt x="4540250" y="63500"/>
                </a:moveTo>
                <a:lnTo>
                  <a:pt x="4508500" y="63500"/>
                </a:lnTo>
                <a:lnTo>
                  <a:pt x="4508500" y="95250"/>
                </a:lnTo>
                <a:lnTo>
                  <a:pt x="4540250" y="95250"/>
                </a:lnTo>
                <a:lnTo>
                  <a:pt x="4540250" y="63500"/>
                </a:lnTo>
                <a:close/>
              </a:path>
              <a:path w="5181600" h="158750">
                <a:moveTo>
                  <a:pt x="4603750" y="63500"/>
                </a:moveTo>
                <a:lnTo>
                  <a:pt x="4572000" y="63500"/>
                </a:lnTo>
                <a:lnTo>
                  <a:pt x="4572000" y="95250"/>
                </a:lnTo>
                <a:lnTo>
                  <a:pt x="4603750" y="95250"/>
                </a:lnTo>
                <a:lnTo>
                  <a:pt x="4603750" y="63500"/>
                </a:lnTo>
                <a:close/>
              </a:path>
              <a:path w="5181600" h="158750">
                <a:moveTo>
                  <a:pt x="4667250" y="63500"/>
                </a:moveTo>
                <a:lnTo>
                  <a:pt x="4635500" y="63500"/>
                </a:lnTo>
                <a:lnTo>
                  <a:pt x="4635500" y="95250"/>
                </a:lnTo>
                <a:lnTo>
                  <a:pt x="4667250" y="95250"/>
                </a:lnTo>
                <a:lnTo>
                  <a:pt x="4667250" y="63500"/>
                </a:lnTo>
                <a:close/>
              </a:path>
              <a:path w="5181600" h="158750">
                <a:moveTo>
                  <a:pt x="4730750" y="63500"/>
                </a:moveTo>
                <a:lnTo>
                  <a:pt x="4699000" y="63500"/>
                </a:lnTo>
                <a:lnTo>
                  <a:pt x="4699000" y="95250"/>
                </a:lnTo>
                <a:lnTo>
                  <a:pt x="4730750" y="95250"/>
                </a:lnTo>
                <a:lnTo>
                  <a:pt x="4730750" y="63500"/>
                </a:lnTo>
                <a:close/>
              </a:path>
              <a:path w="5181600" h="158750">
                <a:moveTo>
                  <a:pt x="4794250" y="63500"/>
                </a:moveTo>
                <a:lnTo>
                  <a:pt x="4762500" y="63500"/>
                </a:lnTo>
                <a:lnTo>
                  <a:pt x="4762500" y="95250"/>
                </a:lnTo>
                <a:lnTo>
                  <a:pt x="4794250" y="95250"/>
                </a:lnTo>
                <a:lnTo>
                  <a:pt x="4794250" y="63500"/>
                </a:lnTo>
                <a:close/>
              </a:path>
              <a:path w="5181600" h="158750">
                <a:moveTo>
                  <a:pt x="4857750" y="63500"/>
                </a:moveTo>
                <a:lnTo>
                  <a:pt x="4826000" y="63500"/>
                </a:lnTo>
                <a:lnTo>
                  <a:pt x="4826000" y="95250"/>
                </a:lnTo>
                <a:lnTo>
                  <a:pt x="4857750" y="95250"/>
                </a:lnTo>
                <a:lnTo>
                  <a:pt x="4857750" y="63500"/>
                </a:lnTo>
                <a:close/>
              </a:path>
              <a:path w="5181600" h="158750">
                <a:moveTo>
                  <a:pt x="4921250" y="63500"/>
                </a:moveTo>
                <a:lnTo>
                  <a:pt x="4889500" y="63500"/>
                </a:lnTo>
                <a:lnTo>
                  <a:pt x="4889500" y="95250"/>
                </a:lnTo>
                <a:lnTo>
                  <a:pt x="4921250" y="95250"/>
                </a:lnTo>
                <a:lnTo>
                  <a:pt x="4921250" y="63500"/>
                </a:lnTo>
                <a:close/>
              </a:path>
              <a:path w="5181600" h="158750">
                <a:moveTo>
                  <a:pt x="4984750" y="63500"/>
                </a:moveTo>
                <a:lnTo>
                  <a:pt x="4953000" y="63500"/>
                </a:lnTo>
                <a:lnTo>
                  <a:pt x="4953000" y="95250"/>
                </a:lnTo>
                <a:lnTo>
                  <a:pt x="4984750" y="95250"/>
                </a:lnTo>
                <a:lnTo>
                  <a:pt x="4984750" y="63500"/>
                </a:lnTo>
                <a:close/>
              </a:path>
              <a:path w="5181600" h="158750">
                <a:moveTo>
                  <a:pt x="5022850" y="0"/>
                </a:moveTo>
                <a:lnTo>
                  <a:pt x="5022850" y="158750"/>
                </a:lnTo>
                <a:lnTo>
                  <a:pt x="5149850" y="95250"/>
                </a:lnTo>
                <a:lnTo>
                  <a:pt x="5038725" y="95250"/>
                </a:lnTo>
                <a:lnTo>
                  <a:pt x="5038725" y="63500"/>
                </a:lnTo>
                <a:lnTo>
                  <a:pt x="5149850" y="63500"/>
                </a:lnTo>
                <a:lnTo>
                  <a:pt x="5022850" y="0"/>
                </a:lnTo>
                <a:close/>
              </a:path>
              <a:path w="5181600" h="158750">
                <a:moveTo>
                  <a:pt x="5022850" y="63500"/>
                </a:moveTo>
                <a:lnTo>
                  <a:pt x="5016500" y="63500"/>
                </a:lnTo>
                <a:lnTo>
                  <a:pt x="5016500" y="95250"/>
                </a:lnTo>
                <a:lnTo>
                  <a:pt x="5022850" y="95250"/>
                </a:lnTo>
                <a:lnTo>
                  <a:pt x="5022850" y="63500"/>
                </a:lnTo>
                <a:close/>
              </a:path>
              <a:path w="5181600" h="158750">
                <a:moveTo>
                  <a:pt x="5149850" y="63500"/>
                </a:moveTo>
                <a:lnTo>
                  <a:pt x="5038725" y="63500"/>
                </a:lnTo>
                <a:lnTo>
                  <a:pt x="5038725" y="95250"/>
                </a:lnTo>
                <a:lnTo>
                  <a:pt x="5149850" y="95250"/>
                </a:lnTo>
                <a:lnTo>
                  <a:pt x="5181600" y="79375"/>
                </a:lnTo>
                <a:lnTo>
                  <a:pt x="5149850" y="6350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2" name="object 12"/>
          <p:cNvSpPr/>
          <p:nvPr/>
        </p:nvSpPr>
        <p:spPr>
          <a:xfrm>
            <a:off x="1143000" y="4929336"/>
            <a:ext cx="838200" cy="1524000"/>
          </a:xfrm>
          <a:custGeom>
            <a:avLst/>
            <a:gdLst/>
            <a:ahLst/>
            <a:cxnLst/>
            <a:rect l="l" t="t" r="r" b="b"/>
            <a:pathLst>
              <a:path w="838200" h="1524000">
                <a:moveTo>
                  <a:pt x="0" y="1524000"/>
                </a:moveTo>
                <a:lnTo>
                  <a:pt x="838200" y="1524000"/>
                </a:lnTo>
                <a:lnTo>
                  <a:pt x="838200" y="0"/>
                </a:lnTo>
                <a:lnTo>
                  <a:pt x="0" y="0"/>
                </a:lnTo>
                <a:lnTo>
                  <a:pt x="0" y="1524000"/>
                </a:lnTo>
                <a:close/>
              </a:path>
            </a:pathLst>
          </a:custGeom>
          <a:ln w="3175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3" name="object 13"/>
          <p:cNvSpPr/>
          <p:nvPr/>
        </p:nvSpPr>
        <p:spPr>
          <a:xfrm>
            <a:off x="1127125" y="5691336"/>
            <a:ext cx="869950" cy="0"/>
          </a:xfrm>
          <a:custGeom>
            <a:avLst/>
            <a:gdLst/>
            <a:ahLst/>
            <a:cxnLst/>
            <a:rect l="l" t="t" r="r" b="b"/>
            <a:pathLst>
              <a:path w="869950">
                <a:moveTo>
                  <a:pt x="0" y="0"/>
                </a:moveTo>
                <a:lnTo>
                  <a:pt x="869950" y="0"/>
                </a:lnTo>
              </a:path>
            </a:pathLst>
          </a:custGeom>
          <a:ln w="3175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4" name="object 14"/>
          <p:cNvSpPr txBox="1"/>
          <p:nvPr/>
        </p:nvSpPr>
        <p:spPr>
          <a:xfrm>
            <a:off x="612140" y="5197814"/>
            <a:ext cx="342900" cy="315595"/>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cs typeface="Arial" panose="020B0604020202020204" pitchFamily="34" charset="0"/>
              </a:rPr>
              <a:t>E+</a:t>
            </a:r>
            <a:endParaRPr sz="2000">
              <a:latin typeface="Arial" panose="020B0604020202020204" pitchFamily="34" charset="0"/>
              <a:cs typeface="Arial" panose="020B0604020202020204" pitchFamily="34" charset="0"/>
            </a:endParaRPr>
          </a:p>
        </p:txBody>
      </p:sp>
      <p:sp>
        <p:nvSpPr>
          <p:cNvPr id="15" name="object 15"/>
          <p:cNvSpPr txBox="1"/>
          <p:nvPr/>
        </p:nvSpPr>
        <p:spPr>
          <a:xfrm>
            <a:off x="612140" y="6050593"/>
            <a:ext cx="279400" cy="315595"/>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cs typeface="Arial" panose="020B0604020202020204" pitchFamily="34" charset="0"/>
              </a:rPr>
              <a:t>E</a:t>
            </a:r>
            <a:r>
              <a:rPr sz="2000" b="1" dirty="0">
                <a:latin typeface="Arial" panose="020B0604020202020204" pitchFamily="34" charset="0"/>
                <a:cs typeface="Arial" panose="020B0604020202020204" pitchFamily="34" charset="0"/>
              </a:rPr>
              <a:t>-</a:t>
            </a:r>
            <a:endParaRPr sz="2000">
              <a:latin typeface="Arial" panose="020B0604020202020204" pitchFamily="34" charset="0"/>
              <a:cs typeface="Arial" panose="020B0604020202020204" pitchFamily="34" charset="0"/>
            </a:endParaRPr>
          </a:p>
        </p:txBody>
      </p:sp>
      <p:sp>
        <p:nvSpPr>
          <p:cNvPr id="16" name="object 16"/>
          <p:cNvSpPr txBox="1"/>
          <p:nvPr/>
        </p:nvSpPr>
        <p:spPr>
          <a:xfrm>
            <a:off x="1420749" y="4512014"/>
            <a:ext cx="359410" cy="315595"/>
          </a:xfrm>
          <a:prstGeom prst="rect">
            <a:avLst/>
          </a:prstGeom>
        </p:spPr>
        <p:txBody>
          <a:bodyPr vert="horz" wrap="square" lIns="0" tIns="0" rIns="0" bIns="0" rtlCol="0">
            <a:spAutoFit/>
          </a:bodyPr>
          <a:lstStyle/>
          <a:p>
            <a:pPr marL="12700">
              <a:lnSpc>
                <a:spcPct val="100000"/>
              </a:lnSpc>
            </a:pPr>
            <a:r>
              <a:rPr sz="2000" b="1" dirty="0">
                <a:latin typeface="Arial" panose="020B0604020202020204" pitchFamily="34" charset="0"/>
                <a:cs typeface="Arial" panose="020B0604020202020204" pitchFamily="34" charset="0"/>
              </a:rPr>
              <a:t>D+</a:t>
            </a:r>
            <a:endParaRPr sz="2000">
              <a:latin typeface="Arial" panose="020B0604020202020204" pitchFamily="34" charset="0"/>
              <a:cs typeface="Arial" panose="020B0604020202020204" pitchFamily="34" charset="0"/>
            </a:endParaRPr>
          </a:p>
        </p:txBody>
      </p:sp>
      <p:sp>
        <p:nvSpPr>
          <p:cNvPr id="17" name="object 17"/>
          <p:cNvSpPr txBox="1"/>
          <p:nvPr/>
        </p:nvSpPr>
        <p:spPr>
          <a:xfrm>
            <a:off x="2974975" y="4898602"/>
            <a:ext cx="3862070" cy="276999"/>
          </a:xfrm>
          <a:prstGeom prst="rect">
            <a:avLst/>
          </a:prstGeom>
        </p:spPr>
        <p:txBody>
          <a:bodyPr vert="horz" wrap="square" lIns="0" tIns="0" rIns="0" bIns="0" rtlCol="0">
            <a:spAutoFit/>
          </a:bodyPr>
          <a:lstStyle/>
          <a:p>
            <a:pPr marL="12700">
              <a:lnSpc>
                <a:spcPct val="100000"/>
              </a:lnSpc>
            </a:pPr>
            <a:r>
              <a:rPr sz="1800" b="1" spc="-5" dirty="0">
                <a:latin typeface="Arial" panose="020B0604020202020204" pitchFamily="34" charset="0"/>
                <a:cs typeface="Arial" panose="020B0604020202020204" pitchFamily="34" charset="0"/>
              </a:rPr>
              <a:t>Incidence Rate</a:t>
            </a:r>
            <a:r>
              <a:rPr sz="1800" spc="-7" baseline="-20833" dirty="0">
                <a:latin typeface="Arial" panose="020B0604020202020204" pitchFamily="34" charset="0"/>
                <a:cs typeface="Arial" panose="020B0604020202020204" pitchFamily="34" charset="0"/>
              </a:rPr>
              <a:t>exposed  </a:t>
            </a:r>
            <a:r>
              <a:rPr sz="1800"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(a </a:t>
            </a:r>
            <a:r>
              <a:rPr sz="1800" dirty="0">
                <a:latin typeface="Arial" panose="020B0604020202020204" pitchFamily="34" charset="0"/>
                <a:cs typeface="Arial" panose="020B0604020202020204" pitchFamily="34" charset="0"/>
              </a:rPr>
              <a:t>/</a:t>
            </a:r>
            <a:r>
              <a:rPr sz="1800" spc="-40"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PT</a:t>
            </a:r>
            <a:r>
              <a:rPr sz="1800" spc="-7" baseline="-20833" dirty="0">
                <a:latin typeface="Arial" panose="020B0604020202020204" pitchFamily="34" charset="0"/>
                <a:cs typeface="Arial" panose="020B0604020202020204" pitchFamily="34" charset="0"/>
              </a:rPr>
              <a:t>1</a:t>
            </a:r>
            <a:r>
              <a:rPr sz="1800" spc="-5" dirty="0">
                <a:latin typeface="Arial" panose="020B0604020202020204" pitchFamily="34" charset="0"/>
                <a:cs typeface="Arial" panose="020B0604020202020204" pitchFamily="34" charset="0"/>
              </a:rPr>
              <a:t>)</a:t>
            </a:r>
            <a:endParaRPr sz="1800">
              <a:latin typeface="Arial" panose="020B0604020202020204" pitchFamily="34" charset="0"/>
              <a:cs typeface="Arial" panose="020B0604020202020204" pitchFamily="34" charset="0"/>
            </a:endParaRPr>
          </a:p>
        </p:txBody>
      </p:sp>
      <p:sp>
        <p:nvSpPr>
          <p:cNvPr id="18" name="object 18"/>
          <p:cNvSpPr txBox="1"/>
          <p:nvPr/>
        </p:nvSpPr>
        <p:spPr>
          <a:xfrm>
            <a:off x="1516761" y="5197814"/>
            <a:ext cx="1064260" cy="307777"/>
          </a:xfrm>
          <a:prstGeom prst="rect">
            <a:avLst/>
          </a:prstGeom>
        </p:spPr>
        <p:txBody>
          <a:bodyPr vert="horz" wrap="square" lIns="0" tIns="0" rIns="0" bIns="0" rtlCol="0">
            <a:spAutoFit/>
          </a:bodyPr>
          <a:lstStyle/>
          <a:p>
            <a:pPr marL="12700">
              <a:lnSpc>
                <a:spcPct val="100000"/>
              </a:lnSpc>
              <a:tabLst>
                <a:tab pos="631825" algn="l"/>
              </a:tabLst>
            </a:pPr>
            <a:r>
              <a:rPr sz="2000" b="1" dirty="0">
                <a:latin typeface="Arial" panose="020B0604020202020204" pitchFamily="34" charset="0"/>
                <a:cs typeface="Arial" panose="020B0604020202020204" pitchFamily="34" charset="0"/>
              </a:rPr>
              <a:t>a	</a:t>
            </a:r>
            <a:r>
              <a:rPr sz="2000" b="1" spc="-5" dirty="0">
                <a:latin typeface="Arial" panose="020B0604020202020204" pitchFamily="34" charset="0"/>
                <a:cs typeface="Arial" panose="020B0604020202020204" pitchFamily="34" charset="0"/>
              </a:rPr>
              <a:t>PT</a:t>
            </a:r>
            <a:r>
              <a:rPr sz="1950" b="1" spc="22" baseline="-21367" dirty="0">
                <a:latin typeface="Arial" panose="020B0604020202020204" pitchFamily="34" charset="0"/>
                <a:cs typeface="Arial" panose="020B0604020202020204" pitchFamily="34" charset="0"/>
              </a:rPr>
              <a:t>1</a:t>
            </a:r>
            <a:endParaRPr sz="1950" baseline="-21367">
              <a:latin typeface="Arial" panose="020B0604020202020204" pitchFamily="34" charset="0"/>
              <a:cs typeface="Arial" panose="020B0604020202020204" pitchFamily="34" charset="0"/>
            </a:endParaRPr>
          </a:p>
        </p:txBody>
      </p:sp>
      <p:sp>
        <p:nvSpPr>
          <p:cNvPr id="19" name="object 19"/>
          <p:cNvSpPr txBox="1"/>
          <p:nvPr/>
        </p:nvSpPr>
        <p:spPr>
          <a:xfrm>
            <a:off x="1516761" y="5961591"/>
            <a:ext cx="1064260" cy="307777"/>
          </a:xfrm>
          <a:prstGeom prst="rect">
            <a:avLst/>
          </a:prstGeom>
        </p:spPr>
        <p:txBody>
          <a:bodyPr vert="horz" wrap="square" lIns="0" tIns="0" rIns="0" bIns="0" rtlCol="0">
            <a:spAutoFit/>
          </a:bodyPr>
          <a:lstStyle/>
          <a:p>
            <a:pPr marL="12700">
              <a:lnSpc>
                <a:spcPct val="100000"/>
              </a:lnSpc>
              <a:tabLst>
                <a:tab pos="631825" algn="l"/>
              </a:tabLst>
            </a:pPr>
            <a:r>
              <a:rPr sz="2000" b="1" dirty="0">
                <a:latin typeface="Arial" panose="020B0604020202020204" pitchFamily="34" charset="0"/>
                <a:cs typeface="Arial" panose="020B0604020202020204" pitchFamily="34" charset="0"/>
              </a:rPr>
              <a:t>c	</a:t>
            </a:r>
            <a:r>
              <a:rPr sz="2000" b="1" spc="-5" dirty="0">
                <a:latin typeface="Arial" panose="020B0604020202020204" pitchFamily="34" charset="0"/>
                <a:cs typeface="Arial" panose="020B0604020202020204" pitchFamily="34" charset="0"/>
              </a:rPr>
              <a:t>PT</a:t>
            </a:r>
            <a:r>
              <a:rPr sz="1950" b="1" spc="22" baseline="-21367" dirty="0">
                <a:latin typeface="Arial" panose="020B0604020202020204" pitchFamily="34" charset="0"/>
                <a:cs typeface="Arial" panose="020B0604020202020204" pitchFamily="34" charset="0"/>
              </a:rPr>
              <a:t>0</a:t>
            </a:r>
            <a:endParaRPr sz="1950" baseline="-21367">
              <a:latin typeface="Arial" panose="020B0604020202020204" pitchFamily="34" charset="0"/>
              <a:cs typeface="Arial" panose="020B0604020202020204" pitchFamily="34" charset="0"/>
            </a:endParaRPr>
          </a:p>
        </p:txBody>
      </p:sp>
      <p:sp>
        <p:nvSpPr>
          <p:cNvPr id="20" name="object 20"/>
          <p:cNvSpPr/>
          <p:nvPr/>
        </p:nvSpPr>
        <p:spPr>
          <a:xfrm>
            <a:off x="590550" y="3710136"/>
            <a:ext cx="1828800" cy="0"/>
          </a:xfrm>
          <a:custGeom>
            <a:avLst/>
            <a:gdLst/>
            <a:ahLst/>
            <a:cxnLst/>
            <a:rect l="l" t="t" r="r" b="b"/>
            <a:pathLst>
              <a:path w="1828800">
                <a:moveTo>
                  <a:pt x="0" y="0"/>
                </a:moveTo>
                <a:lnTo>
                  <a:pt x="1828800" y="0"/>
                </a:lnTo>
              </a:path>
            </a:pathLst>
          </a:custGeom>
          <a:ln w="31750">
            <a:solidFill>
              <a:srgbClr val="000000"/>
            </a:solidFill>
            <a:prstDash val="dash"/>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1" name="object 21"/>
          <p:cNvSpPr/>
          <p:nvPr/>
        </p:nvSpPr>
        <p:spPr>
          <a:xfrm>
            <a:off x="609600" y="2186136"/>
            <a:ext cx="1828800" cy="0"/>
          </a:xfrm>
          <a:custGeom>
            <a:avLst/>
            <a:gdLst/>
            <a:ahLst/>
            <a:cxnLst/>
            <a:rect l="l" t="t" r="r" b="b"/>
            <a:pathLst>
              <a:path w="1828800">
                <a:moveTo>
                  <a:pt x="0" y="0"/>
                </a:moveTo>
                <a:lnTo>
                  <a:pt x="1828800" y="0"/>
                </a:lnTo>
              </a:path>
            </a:pathLst>
          </a:custGeom>
          <a:ln w="31750">
            <a:solidFill>
              <a:srgbClr val="000000"/>
            </a:solidFill>
            <a:prstDash val="dash"/>
          </a:ln>
        </p:spPr>
        <p:txBody>
          <a:bodyPr wrap="square" lIns="0" tIns="0" rIns="0" bIns="0" rtlCol="0"/>
          <a:lstStyle/>
          <a:p>
            <a:endParaRPr/>
          </a:p>
        </p:txBody>
      </p:sp>
      <p:sp>
        <p:nvSpPr>
          <p:cNvPr id="22" name="object 22"/>
          <p:cNvSpPr/>
          <p:nvPr/>
        </p:nvSpPr>
        <p:spPr>
          <a:xfrm>
            <a:off x="609600" y="2981537"/>
            <a:ext cx="1828800" cy="0"/>
          </a:xfrm>
          <a:custGeom>
            <a:avLst/>
            <a:gdLst/>
            <a:ahLst/>
            <a:cxnLst/>
            <a:rect l="l" t="t" r="r" b="b"/>
            <a:pathLst>
              <a:path w="1828800">
                <a:moveTo>
                  <a:pt x="0" y="0"/>
                </a:moveTo>
                <a:lnTo>
                  <a:pt x="1828800" y="0"/>
                </a:lnTo>
              </a:path>
            </a:pathLst>
          </a:custGeom>
          <a:ln w="31750">
            <a:solidFill>
              <a:srgbClr val="FF0000"/>
            </a:solidFill>
            <a:prstDash val="dash"/>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3" name="object 23"/>
          <p:cNvSpPr/>
          <p:nvPr/>
        </p:nvSpPr>
        <p:spPr>
          <a:xfrm>
            <a:off x="609600" y="3938736"/>
            <a:ext cx="1828800" cy="0"/>
          </a:xfrm>
          <a:custGeom>
            <a:avLst/>
            <a:gdLst/>
            <a:ahLst/>
            <a:cxnLst/>
            <a:rect l="l" t="t" r="r" b="b"/>
            <a:pathLst>
              <a:path w="1828800">
                <a:moveTo>
                  <a:pt x="0" y="0"/>
                </a:moveTo>
                <a:lnTo>
                  <a:pt x="1828800" y="0"/>
                </a:lnTo>
              </a:path>
            </a:pathLst>
          </a:custGeom>
          <a:ln w="31750">
            <a:solidFill>
              <a:srgbClr val="FF0000"/>
            </a:solidFill>
            <a:prstDash val="dash"/>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4" name="object 24"/>
          <p:cNvSpPr/>
          <p:nvPr/>
        </p:nvSpPr>
        <p:spPr>
          <a:xfrm>
            <a:off x="2438400" y="2386161"/>
            <a:ext cx="1828800" cy="0"/>
          </a:xfrm>
          <a:custGeom>
            <a:avLst/>
            <a:gdLst/>
            <a:ahLst/>
            <a:cxnLst/>
            <a:rect l="l" t="t" r="r" b="b"/>
            <a:pathLst>
              <a:path w="1828800">
                <a:moveTo>
                  <a:pt x="0" y="0"/>
                </a:moveTo>
                <a:lnTo>
                  <a:pt x="1828800" y="0"/>
                </a:lnTo>
              </a:path>
            </a:pathLst>
          </a:custGeom>
          <a:ln w="31750">
            <a:solidFill>
              <a:srgbClr val="FF0000"/>
            </a:solidFill>
            <a:prstDash val="dash"/>
          </a:ln>
        </p:spPr>
        <p:txBody>
          <a:bodyPr wrap="square" lIns="0" tIns="0" rIns="0" bIns="0" rtlCol="0"/>
          <a:lstStyle/>
          <a:p>
            <a:endParaRPr/>
          </a:p>
        </p:txBody>
      </p:sp>
      <p:sp>
        <p:nvSpPr>
          <p:cNvPr id="25" name="object 25"/>
          <p:cNvSpPr/>
          <p:nvPr/>
        </p:nvSpPr>
        <p:spPr>
          <a:xfrm>
            <a:off x="609600" y="2386161"/>
            <a:ext cx="1828800" cy="0"/>
          </a:xfrm>
          <a:custGeom>
            <a:avLst/>
            <a:gdLst/>
            <a:ahLst/>
            <a:cxnLst/>
            <a:rect l="l" t="t" r="r" b="b"/>
            <a:pathLst>
              <a:path w="1828800">
                <a:moveTo>
                  <a:pt x="0" y="0"/>
                </a:moveTo>
                <a:lnTo>
                  <a:pt x="1828800" y="0"/>
                </a:lnTo>
              </a:path>
            </a:pathLst>
          </a:custGeom>
          <a:ln w="31750">
            <a:solidFill>
              <a:srgbClr val="000000"/>
            </a:solidFill>
            <a:prstDash val="dash"/>
          </a:ln>
        </p:spPr>
        <p:txBody>
          <a:bodyPr wrap="square" lIns="0" tIns="0" rIns="0" bIns="0" rtlCol="0"/>
          <a:lstStyle/>
          <a:p>
            <a:endParaRPr/>
          </a:p>
        </p:txBody>
      </p:sp>
      <p:sp>
        <p:nvSpPr>
          <p:cNvPr id="26" name="object 26"/>
          <p:cNvSpPr txBox="1"/>
          <p:nvPr/>
        </p:nvSpPr>
        <p:spPr>
          <a:xfrm>
            <a:off x="2974975" y="5594053"/>
            <a:ext cx="5063490" cy="823302"/>
          </a:xfrm>
          <a:prstGeom prst="rect">
            <a:avLst/>
          </a:prstGeom>
        </p:spPr>
        <p:txBody>
          <a:bodyPr vert="horz" wrap="square" lIns="0" tIns="0" rIns="0" bIns="0" rtlCol="0">
            <a:spAutoFit/>
          </a:bodyPr>
          <a:lstStyle/>
          <a:p>
            <a:pPr marL="12700">
              <a:lnSpc>
                <a:spcPct val="100000"/>
              </a:lnSpc>
            </a:pPr>
            <a:r>
              <a:rPr sz="1800" b="1" spc="-5" dirty="0">
                <a:latin typeface="Arial" panose="020B0604020202020204" pitchFamily="34" charset="0"/>
                <a:cs typeface="Arial" panose="020B0604020202020204" pitchFamily="34" charset="0"/>
              </a:rPr>
              <a:t>Incidence Rate</a:t>
            </a:r>
            <a:r>
              <a:rPr sz="1800" spc="-7" baseline="-20833" dirty="0">
                <a:latin typeface="Arial" panose="020B0604020202020204" pitchFamily="34" charset="0"/>
                <a:cs typeface="Arial" panose="020B0604020202020204" pitchFamily="34" charset="0"/>
              </a:rPr>
              <a:t>unexposed  </a:t>
            </a:r>
            <a:r>
              <a:rPr sz="1800"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(c </a:t>
            </a:r>
            <a:r>
              <a:rPr sz="1800" dirty="0">
                <a:latin typeface="Arial" panose="020B0604020202020204" pitchFamily="34" charset="0"/>
                <a:cs typeface="Arial" panose="020B0604020202020204" pitchFamily="34" charset="0"/>
              </a:rPr>
              <a:t>/</a:t>
            </a:r>
            <a:r>
              <a:rPr sz="1800" spc="-40" dirty="0">
                <a:latin typeface="Arial" panose="020B0604020202020204" pitchFamily="34" charset="0"/>
                <a:cs typeface="Arial" panose="020B0604020202020204" pitchFamily="34" charset="0"/>
              </a:rPr>
              <a:t> </a:t>
            </a:r>
            <a:r>
              <a:rPr sz="1800" dirty="0">
                <a:latin typeface="Arial" panose="020B0604020202020204" pitchFamily="34" charset="0"/>
                <a:cs typeface="Arial" panose="020B0604020202020204" pitchFamily="34" charset="0"/>
              </a:rPr>
              <a:t>PT</a:t>
            </a:r>
            <a:r>
              <a:rPr sz="1800" baseline="-20833" dirty="0">
                <a:latin typeface="Arial" panose="020B0604020202020204" pitchFamily="34" charset="0"/>
                <a:cs typeface="Arial" panose="020B0604020202020204" pitchFamily="34" charset="0"/>
              </a:rPr>
              <a:t>0</a:t>
            </a:r>
            <a:r>
              <a:rPr sz="1800" dirty="0">
                <a:latin typeface="Arial" panose="020B0604020202020204" pitchFamily="34" charset="0"/>
                <a:cs typeface="Arial" panose="020B0604020202020204" pitchFamily="34" charset="0"/>
              </a:rPr>
              <a:t>)</a:t>
            </a:r>
            <a:endParaRPr sz="1800">
              <a:latin typeface="Arial" panose="020B0604020202020204" pitchFamily="34" charset="0"/>
              <a:cs typeface="Arial" panose="020B0604020202020204" pitchFamily="34" charset="0"/>
            </a:endParaRPr>
          </a:p>
          <a:p>
            <a:pPr>
              <a:lnSpc>
                <a:spcPct val="100000"/>
              </a:lnSpc>
              <a:spcBef>
                <a:spcPts val="30"/>
              </a:spcBef>
            </a:pPr>
            <a:endParaRPr sz="1750">
              <a:latin typeface="Arial" panose="020B0604020202020204" pitchFamily="34" charset="0"/>
              <a:cs typeface="Arial" panose="020B0604020202020204" pitchFamily="34" charset="0"/>
            </a:endParaRPr>
          </a:p>
          <a:p>
            <a:pPr marL="12700">
              <a:lnSpc>
                <a:spcPct val="100000"/>
              </a:lnSpc>
            </a:pPr>
            <a:r>
              <a:rPr sz="1800" b="1" spc="-5" dirty="0">
                <a:latin typeface="Arial" panose="020B0604020202020204" pitchFamily="34" charset="0"/>
                <a:cs typeface="Arial" panose="020B0604020202020204" pitchFamily="34" charset="0"/>
              </a:rPr>
              <a:t>Incidence Rate Ratio </a:t>
            </a:r>
            <a:r>
              <a:rPr sz="1800"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(a </a:t>
            </a:r>
            <a:r>
              <a:rPr sz="1800" dirty="0">
                <a:latin typeface="Arial" panose="020B0604020202020204" pitchFamily="34" charset="0"/>
                <a:cs typeface="Arial" panose="020B0604020202020204" pitchFamily="34" charset="0"/>
              </a:rPr>
              <a:t>/ PT</a:t>
            </a:r>
            <a:r>
              <a:rPr sz="1800" baseline="-20833" dirty="0">
                <a:latin typeface="Arial" panose="020B0604020202020204" pitchFamily="34" charset="0"/>
                <a:cs typeface="Arial" panose="020B0604020202020204" pitchFamily="34" charset="0"/>
              </a:rPr>
              <a:t>1</a:t>
            </a:r>
            <a:r>
              <a:rPr sz="1800" dirty="0">
                <a:latin typeface="Arial" panose="020B0604020202020204" pitchFamily="34" charset="0"/>
                <a:cs typeface="Arial" panose="020B0604020202020204" pitchFamily="34" charset="0"/>
              </a:rPr>
              <a:t>) / </a:t>
            </a:r>
            <a:r>
              <a:rPr sz="1800" spc="-5" dirty="0">
                <a:latin typeface="Arial" panose="020B0604020202020204" pitchFamily="34" charset="0"/>
                <a:cs typeface="Arial" panose="020B0604020202020204" pitchFamily="34" charset="0"/>
              </a:rPr>
              <a:t>(c </a:t>
            </a:r>
            <a:r>
              <a:rPr sz="1800" dirty="0">
                <a:latin typeface="Arial" panose="020B0604020202020204" pitchFamily="34" charset="0"/>
                <a:cs typeface="Arial" panose="020B0604020202020204" pitchFamily="34" charset="0"/>
              </a:rPr>
              <a:t>/</a:t>
            </a:r>
            <a:r>
              <a:rPr sz="1800" spc="60" dirty="0">
                <a:latin typeface="Arial" panose="020B0604020202020204" pitchFamily="34" charset="0"/>
                <a:cs typeface="Arial" panose="020B0604020202020204" pitchFamily="34" charset="0"/>
              </a:rPr>
              <a:t> </a:t>
            </a:r>
            <a:r>
              <a:rPr sz="1800" dirty="0">
                <a:latin typeface="Arial" panose="020B0604020202020204" pitchFamily="34" charset="0"/>
                <a:cs typeface="Arial" panose="020B0604020202020204" pitchFamily="34" charset="0"/>
              </a:rPr>
              <a:t>PT</a:t>
            </a:r>
            <a:r>
              <a:rPr sz="1800" baseline="-20833" dirty="0">
                <a:latin typeface="Arial" panose="020B0604020202020204" pitchFamily="34" charset="0"/>
                <a:cs typeface="Arial" panose="020B0604020202020204" pitchFamily="34" charset="0"/>
              </a:rPr>
              <a:t>0</a:t>
            </a:r>
            <a:r>
              <a:rPr sz="1800" dirty="0">
                <a:latin typeface="Arial" panose="020B0604020202020204" pitchFamily="34" charset="0"/>
                <a:cs typeface="Arial" panose="020B0604020202020204" pitchFamily="34" charset="0"/>
              </a:rPr>
              <a:t>)</a:t>
            </a:r>
            <a:endParaRPr sz="1800">
              <a:latin typeface="Arial" panose="020B0604020202020204" pitchFamily="34" charset="0"/>
              <a:cs typeface="Arial" panose="020B0604020202020204" pitchFamily="34" charset="0"/>
            </a:endParaRPr>
          </a:p>
        </p:txBody>
      </p:sp>
      <p:sp>
        <p:nvSpPr>
          <p:cNvPr id="27" name="object 27"/>
          <p:cNvSpPr txBox="1"/>
          <p:nvPr/>
        </p:nvSpPr>
        <p:spPr>
          <a:xfrm>
            <a:off x="2590800" y="4229248"/>
            <a:ext cx="6096000" cy="303287"/>
          </a:xfrm>
          <a:prstGeom prst="rect">
            <a:avLst/>
          </a:prstGeom>
          <a:ln w="28575">
            <a:solidFill>
              <a:srgbClr val="000000"/>
            </a:solidFill>
          </a:ln>
        </p:spPr>
        <p:txBody>
          <a:bodyPr vert="horz" wrap="square" lIns="0" tIns="26034" rIns="0" bIns="0" rtlCol="0">
            <a:spAutoFit/>
          </a:bodyPr>
          <a:lstStyle/>
          <a:p>
            <a:pPr marL="76835">
              <a:lnSpc>
                <a:spcPct val="100000"/>
              </a:lnSpc>
              <a:spcBef>
                <a:spcPts val="204"/>
              </a:spcBef>
            </a:pPr>
            <a:r>
              <a:rPr sz="1800" spc="-15" dirty="0">
                <a:latin typeface="Arial" panose="020B0604020202020204" pitchFamily="34" charset="0"/>
                <a:cs typeface="Arial" panose="020B0604020202020204" pitchFamily="34" charset="0"/>
              </a:rPr>
              <a:t>Time </a:t>
            </a:r>
            <a:r>
              <a:rPr sz="1800" spc="-10" dirty="0">
                <a:latin typeface="Arial" panose="020B0604020202020204" pitchFamily="34" charset="0"/>
                <a:cs typeface="Arial" panose="020B0604020202020204" pitchFamily="34" charset="0"/>
              </a:rPr>
              <a:t>varying </a:t>
            </a:r>
            <a:r>
              <a:rPr sz="1800" spc="-5" dirty="0">
                <a:latin typeface="Arial" panose="020B0604020202020204" pitchFamily="34" charset="0"/>
                <a:cs typeface="Arial" panose="020B0604020202020204" pitchFamily="34" charset="0"/>
              </a:rPr>
              <a:t>exposures invalidate </a:t>
            </a:r>
            <a:r>
              <a:rPr sz="1800" dirty="0">
                <a:latin typeface="Arial" panose="020B0604020202020204" pitchFamily="34" charset="0"/>
                <a:cs typeface="Arial" panose="020B0604020202020204" pitchFamily="34" charset="0"/>
              </a:rPr>
              <a:t>risk </a:t>
            </a:r>
            <a:r>
              <a:rPr sz="1800" spc="-5" dirty="0">
                <a:latin typeface="Arial" panose="020B0604020202020204" pitchFamily="34" charset="0"/>
                <a:cs typeface="Arial" panose="020B0604020202020204" pitchFamily="34" charset="0"/>
              </a:rPr>
              <a:t>ratio</a:t>
            </a:r>
            <a:r>
              <a:rPr sz="1800" spc="85" dirty="0">
                <a:latin typeface="Arial" panose="020B0604020202020204" pitchFamily="34" charset="0"/>
                <a:cs typeface="Arial" panose="020B0604020202020204" pitchFamily="34" charset="0"/>
              </a:rPr>
              <a:t> </a:t>
            </a:r>
            <a:r>
              <a:rPr sz="1800" spc="-10" dirty="0">
                <a:latin typeface="Arial" panose="020B0604020202020204" pitchFamily="34" charset="0"/>
                <a:cs typeface="Arial" panose="020B0604020202020204" pitchFamily="34" charset="0"/>
              </a:rPr>
              <a:t>analysis</a:t>
            </a:r>
            <a:endParaRPr sz="1800">
              <a:latin typeface="Arial" panose="020B0604020202020204" pitchFamily="34" charset="0"/>
              <a:cs typeface="Arial" panose="020B0604020202020204" pitchFamily="34" charset="0"/>
            </a:endParaRPr>
          </a:p>
        </p:txBody>
      </p:sp>
      <p:sp>
        <p:nvSpPr>
          <p:cNvPr id="28" name="object 28"/>
          <p:cNvSpPr/>
          <p:nvPr/>
        </p:nvSpPr>
        <p:spPr>
          <a:xfrm>
            <a:off x="2349500" y="2294086"/>
            <a:ext cx="152400" cy="152400"/>
          </a:xfrm>
          <a:custGeom>
            <a:avLst/>
            <a:gdLst/>
            <a:ahLst/>
            <a:cxnLst/>
            <a:rect l="l" t="t" r="r" b="b"/>
            <a:pathLst>
              <a:path w="152400" h="152400">
                <a:moveTo>
                  <a:pt x="76200" y="0"/>
                </a:moveTo>
                <a:lnTo>
                  <a:pt x="0" y="152400"/>
                </a:lnTo>
                <a:lnTo>
                  <a:pt x="152400" y="152400"/>
                </a:lnTo>
                <a:lnTo>
                  <a:pt x="76200" y="0"/>
                </a:lnTo>
                <a:close/>
              </a:path>
            </a:pathLst>
          </a:custGeom>
          <a:solidFill>
            <a:srgbClr val="800000"/>
          </a:solidFill>
        </p:spPr>
        <p:txBody>
          <a:bodyPr wrap="square" lIns="0" tIns="0" rIns="0" bIns="0" rtlCol="0"/>
          <a:lstStyle/>
          <a:p>
            <a:endParaRPr/>
          </a:p>
        </p:txBody>
      </p:sp>
      <p:sp>
        <p:nvSpPr>
          <p:cNvPr id="29" name="object 29"/>
          <p:cNvSpPr/>
          <p:nvPr/>
        </p:nvSpPr>
        <p:spPr>
          <a:xfrm>
            <a:off x="2349500" y="2294086"/>
            <a:ext cx="152400" cy="152400"/>
          </a:xfrm>
          <a:custGeom>
            <a:avLst/>
            <a:gdLst/>
            <a:ahLst/>
            <a:cxnLst/>
            <a:rect l="l" t="t" r="r" b="b"/>
            <a:pathLst>
              <a:path w="152400" h="152400">
                <a:moveTo>
                  <a:pt x="0" y="152400"/>
                </a:moveTo>
                <a:lnTo>
                  <a:pt x="76200" y="0"/>
                </a:lnTo>
                <a:lnTo>
                  <a:pt x="152400" y="152400"/>
                </a:lnTo>
                <a:lnTo>
                  <a:pt x="0" y="152400"/>
                </a:lnTo>
                <a:close/>
              </a:path>
            </a:pathLst>
          </a:custGeom>
          <a:ln w="9525">
            <a:solidFill>
              <a:srgbClr val="000000"/>
            </a:solidFill>
          </a:ln>
        </p:spPr>
        <p:txBody>
          <a:bodyPr wrap="square" lIns="0" tIns="0" rIns="0" bIns="0" rtlCol="0"/>
          <a:lstStyle/>
          <a:p>
            <a:endParaRPr/>
          </a:p>
        </p:txBody>
      </p:sp>
      <p:sp>
        <p:nvSpPr>
          <p:cNvPr id="30" name="object 30"/>
          <p:cNvSpPr/>
          <p:nvPr/>
        </p:nvSpPr>
        <p:spPr>
          <a:xfrm>
            <a:off x="2362200" y="2871936"/>
            <a:ext cx="152400" cy="152400"/>
          </a:xfrm>
          <a:custGeom>
            <a:avLst/>
            <a:gdLst/>
            <a:ahLst/>
            <a:cxnLst/>
            <a:rect l="l" t="t" r="r" b="b"/>
            <a:pathLst>
              <a:path w="152400" h="152400">
                <a:moveTo>
                  <a:pt x="76200" y="0"/>
                </a:moveTo>
                <a:lnTo>
                  <a:pt x="0" y="152400"/>
                </a:lnTo>
                <a:lnTo>
                  <a:pt x="152400" y="152400"/>
                </a:lnTo>
                <a:lnTo>
                  <a:pt x="76200" y="0"/>
                </a:lnTo>
                <a:close/>
              </a:path>
            </a:pathLst>
          </a:custGeom>
          <a:solidFill>
            <a:srgbClr val="8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31" name="object 31"/>
          <p:cNvSpPr/>
          <p:nvPr/>
        </p:nvSpPr>
        <p:spPr>
          <a:xfrm>
            <a:off x="2362200" y="2871936"/>
            <a:ext cx="152400" cy="152400"/>
          </a:xfrm>
          <a:custGeom>
            <a:avLst/>
            <a:gdLst/>
            <a:ahLst/>
            <a:cxnLst/>
            <a:rect l="l" t="t" r="r" b="b"/>
            <a:pathLst>
              <a:path w="152400" h="152400">
                <a:moveTo>
                  <a:pt x="0" y="152400"/>
                </a:moveTo>
                <a:lnTo>
                  <a:pt x="76200" y="0"/>
                </a:lnTo>
                <a:lnTo>
                  <a:pt x="152400" y="152400"/>
                </a:lnTo>
                <a:lnTo>
                  <a:pt x="0" y="152400"/>
                </a:lnTo>
                <a:close/>
              </a:path>
            </a:pathLst>
          </a:custGeom>
          <a:ln w="952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32" name="object 32"/>
          <p:cNvSpPr/>
          <p:nvPr/>
        </p:nvSpPr>
        <p:spPr>
          <a:xfrm>
            <a:off x="2346325" y="3605361"/>
            <a:ext cx="152400" cy="152400"/>
          </a:xfrm>
          <a:custGeom>
            <a:avLst/>
            <a:gdLst/>
            <a:ahLst/>
            <a:cxnLst/>
            <a:rect l="l" t="t" r="r" b="b"/>
            <a:pathLst>
              <a:path w="152400" h="152400">
                <a:moveTo>
                  <a:pt x="76200" y="0"/>
                </a:moveTo>
                <a:lnTo>
                  <a:pt x="0" y="152400"/>
                </a:lnTo>
                <a:lnTo>
                  <a:pt x="152400" y="152400"/>
                </a:lnTo>
                <a:lnTo>
                  <a:pt x="76200" y="0"/>
                </a:lnTo>
                <a:close/>
              </a:path>
            </a:pathLst>
          </a:custGeom>
          <a:solidFill>
            <a:srgbClr val="8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33" name="object 33"/>
          <p:cNvSpPr/>
          <p:nvPr/>
        </p:nvSpPr>
        <p:spPr>
          <a:xfrm>
            <a:off x="2346325" y="3605361"/>
            <a:ext cx="152400" cy="152400"/>
          </a:xfrm>
          <a:custGeom>
            <a:avLst/>
            <a:gdLst/>
            <a:ahLst/>
            <a:cxnLst/>
            <a:rect l="l" t="t" r="r" b="b"/>
            <a:pathLst>
              <a:path w="152400" h="152400">
                <a:moveTo>
                  <a:pt x="0" y="152400"/>
                </a:moveTo>
                <a:lnTo>
                  <a:pt x="76200" y="0"/>
                </a:lnTo>
                <a:lnTo>
                  <a:pt x="152400" y="152400"/>
                </a:lnTo>
                <a:lnTo>
                  <a:pt x="0" y="152400"/>
                </a:lnTo>
                <a:close/>
              </a:path>
            </a:pathLst>
          </a:custGeom>
          <a:ln w="952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34" name="object 34"/>
          <p:cNvSpPr/>
          <p:nvPr/>
        </p:nvSpPr>
        <p:spPr>
          <a:xfrm>
            <a:off x="2362200" y="3862536"/>
            <a:ext cx="152400" cy="152400"/>
          </a:xfrm>
          <a:custGeom>
            <a:avLst/>
            <a:gdLst/>
            <a:ahLst/>
            <a:cxnLst/>
            <a:rect l="l" t="t" r="r" b="b"/>
            <a:pathLst>
              <a:path w="152400" h="152400">
                <a:moveTo>
                  <a:pt x="76200" y="0"/>
                </a:moveTo>
                <a:lnTo>
                  <a:pt x="0" y="152400"/>
                </a:lnTo>
                <a:lnTo>
                  <a:pt x="152400" y="152400"/>
                </a:lnTo>
                <a:lnTo>
                  <a:pt x="76200" y="0"/>
                </a:lnTo>
                <a:close/>
              </a:path>
            </a:pathLst>
          </a:custGeom>
          <a:solidFill>
            <a:srgbClr val="8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35" name="object 35"/>
          <p:cNvSpPr/>
          <p:nvPr/>
        </p:nvSpPr>
        <p:spPr>
          <a:xfrm>
            <a:off x="2362200" y="3862536"/>
            <a:ext cx="152400" cy="152400"/>
          </a:xfrm>
          <a:custGeom>
            <a:avLst/>
            <a:gdLst/>
            <a:ahLst/>
            <a:cxnLst/>
            <a:rect l="l" t="t" r="r" b="b"/>
            <a:pathLst>
              <a:path w="152400" h="152400">
                <a:moveTo>
                  <a:pt x="0" y="152400"/>
                </a:moveTo>
                <a:lnTo>
                  <a:pt x="76200" y="0"/>
                </a:lnTo>
                <a:lnTo>
                  <a:pt x="152400" y="152400"/>
                </a:lnTo>
                <a:lnTo>
                  <a:pt x="0" y="152400"/>
                </a:lnTo>
                <a:close/>
              </a:path>
            </a:pathLst>
          </a:custGeom>
          <a:ln w="952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36" name="object 36"/>
          <p:cNvSpPr/>
          <p:nvPr/>
        </p:nvSpPr>
        <p:spPr>
          <a:xfrm>
            <a:off x="4191000" y="2319486"/>
            <a:ext cx="152400" cy="152400"/>
          </a:xfrm>
          <a:custGeom>
            <a:avLst/>
            <a:gdLst/>
            <a:ahLst/>
            <a:cxnLst/>
            <a:rect l="l" t="t" r="r" b="b"/>
            <a:pathLst>
              <a:path w="152400" h="152400">
                <a:moveTo>
                  <a:pt x="76200" y="0"/>
                </a:moveTo>
                <a:lnTo>
                  <a:pt x="0" y="152400"/>
                </a:lnTo>
                <a:lnTo>
                  <a:pt x="152400" y="152400"/>
                </a:lnTo>
                <a:lnTo>
                  <a:pt x="76200" y="0"/>
                </a:lnTo>
                <a:close/>
              </a:path>
            </a:pathLst>
          </a:custGeom>
          <a:solidFill>
            <a:srgbClr val="800000"/>
          </a:solidFill>
        </p:spPr>
        <p:txBody>
          <a:bodyPr wrap="square" lIns="0" tIns="0" rIns="0" bIns="0" rtlCol="0"/>
          <a:lstStyle/>
          <a:p>
            <a:endParaRPr/>
          </a:p>
        </p:txBody>
      </p:sp>
      <p:sp>
        <p:nvSpPr>
          <p:cNvPr id="37" name="object 37"/>
          <p:cNvSpPr/>
          <p:nvPr/>
        </p:nvSpPr>
        <p:spPr>
          <a:xfrm>
            <a:off x="4191000" y="2319486"/>
            <a:ext cx="152400" cy="152400"/>
          </a:xfrm>
          <a:custGeom>
            <a:avLst/>
            <a:gdLst/>
            <a:ahLst/>
            <a:cxnLst/>
            <a:rect l="l" t="t" r="r" b="b"/>
            <a:pathLst>
              <a:path w="152400" h="152400">
                <a:moveTo>
                  <a:pt x="0" y="152400"/>
                </a:moveTo>
                <a:lnTo>
                  <a:pt x="76200" y="0"/>
                </a:lnTo>
                <a:lnTo>
                  <a:pt x="152400" y="152400"/>
                </a:lnTo>
                <a:lnTo>
                  <a:pt x="0" y="152400"/>
                </a:lnTo>
                <a:close/>
              </a:path>
            </a:pathLst>
          </a:custGeom>
          <a:ln w="9525">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50704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6" grpId="0"/>
      <p:bldP spid="17" grpId="0"/>
      <p:bldP spid="18" grpId="0"/>
      <p:bldP spid="19" grpId="0"/>
      <p:bldP spid="26" grpId="0"/>
      <p:bldP spid="2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0004" y="1844824"/>
            <a:ext cx="7863992" cy="4900016"/>
          </a:xfrm>
        </p:spPr>
        <p:txBody>
          <a:bodyPr/>
          <a:lstStyle/>
          <a:p>
            <a:r>
              <a:rPr lang="en-US" dirty="0"/>
              <a:t>Closed Cohort + the potential to have loss to follow-up</a:t>
            </a:r>
          </a:p>
          <a:p>
            <a:r>
              <a:rPr lang="en-US" dirty="0"/>
              <a:t>Appropriate outcome measure:</a:t>
            </a:r>
          </a:p>
          <a:p>
            <a:pPr lvl="1">
              <a:buFont typeface="Wingdings" panose="05000000000000000000" pitchFamily="2" charset="2"/>
              <a:buChar char="ü"/>
            </a:pPr>
            <a:r>
              <a:rPr lang="en-US" dirty="0"/>
              <a:t>Incidence Rate</a:t>
            </a:r>
          </a:p>
          <a:p>
            <a:endParaRPr lang="en-US" dirty="0"/>
          </a:p>
          <a:p>
            <a:endParaRPr lang="en-US" dirty="0"/>
          </a:p>
        </p:txBody>
      </p:sp>
      <p:sp>
        <p:nvSpPr>
          <p:cNvPr id="3" name="Title 2"/>
          <p:cNvSpPr>
            <a:spLocks noGrp="1"/>
          </p:cNvSpPr>
          <p:nvPr>
            <p:ph type="title"/>
          </p:nvPr>
        </p:nvSpPr>
        <p:spPr/>
        <p:txBody>
          <a:bodyPr/>
          <a:lstStyle/>
          <a:p>
            <a:r>
              <a:rPr lang="en-US" dirty="0"/>
              <a:t>Fixed Cohort</a:t>
            </a:r>
          </a:p>
        </p:txBody>
      </p:sp>
    </p:spTree>
    <p:extLst>
      <p:ext uri="{BB962C8B-B14F-4D97-AF65-F5344CB8AC3E}">
        <p14:creationId xmlns:p14="http://schemas.microsoft.com/office/powerpoint/2010/main" val="347559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fontScale="85000" lnSpcReduction="20000"/>
          </a:bodyPr>
          <a:lstStyle/>
          <a:p>
            <a:r>
              <a:rPr lang="en-US" dirty="0"/>
              <a:t>Dynamic</a:t>
            </a:r>
          </a:p>
          <a:p>
            <a:r>
              <a:rPr lang="en-US" dirty="0"/>
              <a:t>Membership defined by a changeable characteristic</a:t>
            </a:r>
          </a:p>
          <a:p>
            <a:pPr lvl="1">
              <a:buFont typeface="Wingdings" panose="05000000000000000000" pitchFamily="2" charset="2"/>
              <a:buChar char="ü"/>
            </a:pPr>
            <a:r>
              <a:rPr lang="en-US" dirty="0"/>
              <a:t>Example: Location (e.g., living in Riyadh)</a:t>
            </a:r>
          </a:p>
          <a:p>
            <a:pPr lvl="1">
              <a:buFont typeface="Wingdings" panose="05000000000000000000" pitchFamily="2" charset="2"/>
              <a:buChar char="ü"/>
            </a:pPr>
            <a:r>
              <a:rPr lang="en-US" dirty="0"/>
              <a:t>Example: Marital status</a:t>
            </a:r>
          </a:p>
          <a:p>
            <a:r>
              <a:rPr lang="en-US" dirty="0"/>
              <a:t>New subjects added/eliminated during follow-up period</a:t>
            </a:r>
          </a:p>
          <a:p>
            <a:r>
              <a:rPr lang="en-US" dirty="0"/>
              <a:t>Exposure status may change over time</a:t>
            </a:r>
          </a:p>
          <a:p>
            <a:r>
              <a:rPr lang="en-US" dirty="0"/>
              <a:t>Appropriate outcome measure:</a:t>
            </a:r>
          </a:p>
          <a:p>
            <a:pPr lvl="1">
              <a:buFont typeface="Wingdings" panose="05000000000000000000" pitchFamily="2" charset="2"/>
              <a:buChar char="ü"/>
            </a:pPr>
            <a:r>
              <a:rPr lang="en-US" dirty="0"/>
              <a:t>Incidence Rate</a:t>
            </a:r>
          </a:p>
        </p:txBody>
      </p:sp>
      <p:sp>
        <p:nvSpPr>
          <p:cNvPr id="2" name="object 2"/>
          <p:cNvSpPr txBox="1">
            <a:spLocks noGrp="1"/>
          </p:cNvSpPr>
          <p:nvPr>
            <p:ph type="title"/>
          </p:nvPr>
        </p:nvSpPr>
        <p:spPr/>
        <p:txBody>
          <a:bodyPr/>
          <a:lstStyle/>
          <a:p>
            <a:r>
              <a:rPr lang="en-US" dirty="0"/>
              <a:t>Open Cohort</a:t>
            </a:r>
          </a:p>
        </p:txBody>
      </p:sp>
    </p:spTree>
    <p:extLst>
      <p:ext uri="{BB962C8B-B14F-4D97-AF65-F5344CB8AC3E}">
        <p14:creationId xmlns:p14="http://schemas.microsoft.com/office/powerpoint/2010/main" val="361610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520" y="238504"/>
            <a:ext cx="8959234" cy="1108567"/>
          </a:xfrm>
        </p:spPr>
        <p:txBody>
          <a:bodyPr/>
          <a:lstStyle/>
          <a:p>
            <a:r>
              <a:rPr lang="en-US" dirty="0"/>
              <a:t>Open Cohort Studies</a:t>
            </a:r>
          </a:p>
        </p:txBody>
      </p:sp>
      <p:sp>
        <p:nvSpPr>
          <p:cNvPr id="3" name="object 3"/>
          <p:cNvSpPr/>
          <p:nvPr/>
        </p:nvSpPr>
        <p:spPr>
          <a:xfrm>
            <a:off x="2286000" y="2678832"/>
            <a:ext cx="3810000" cy="158750"/>
          </a:xfrm>
          <a:custGeom>
            <a:avLst/>
            <a:gdLst/>
            <a:ahLst/>
            <a:cxnLst/>
            <a:rect l="l" t="t" r="r" b="b"/>
            <a:pathLst>
              <a:path w="3810000" h="158750">
                <a:moveTo>
                  <a:pt x="31750" y="63500"/>
                </a:moveTo>
                <a:lnTo>
                  <a:pt x="0" y="63500"/>
                </a:lnTo>
                <a:lnTo>
                  <a:pt x="0" y="95250"/>
                </a:lnTo>
                <a:lnTo>
                  <a:pt x="31750" y="95250"/>
                </a:lnTo>
                <a:lnTo>
                  <a:pt x="31750" y="63500"/>
                </a:lnTo>
                <a:close/>
              </a:path>
              <a:path w="3810000" h="158750">
                <a:moveTo>
                  <a:pt x="95250" y="63500"/>
                </a:moveTo>
                <a:lnTo>
                  <a:pt x="63500" y="63500"/>
                </a:lnTo>
                <a:lnTo>
                  <a:pt x="63500" y="95250"/>
                </a:lnTo>
                <a:lnTo>
                  <a:pt x="95250" y="95250"/>
                </a:lnTo>
                <a:lnTo>
                  <a:pt x="95250" y="63500"/>
                </a:lnTo>
                <a:close/>
              </a:path>
              <a:path w="3810000" h="158750">
                <a:moveTo>
                  <a:pt x="158750" y="63500"/>
                </a:moveTo>
                <a:lnTo>
                  <a:pt x="127000" y="63500"/>
                </a:lnTo>
                <a:lnTo>
                  <a:pt x="127000" y="95250"/>
                </a:lnTo>
                <a:lnTo>
                  <a:pt x="158750" y="95250"/>
                </a:lnTo>
                <a:lnTo>
                  <a:pt x="158750" y="63500"/>
                </a:lnTo>
                <a:close/>
              </a:path>
              <a:path w="3810000" h="158750">
                <a:moveTo>
                  <a:pt x="222250" y="63500"/>
                </a:moveTo>
                <a:lnTo>
                  <a:pt x="190500" y="63500"/>
                </a:lnTo>
                <a:lnTo>
                  <a:pt x="190500" y="95250"/>
                </a:lnTo>
                <a:lnTo>
                  <a:pt x="222250" y="95250"/>
                </a:lnTo>
                <a:lnTo>
                  <a:pt x="222250" y="63500"/>
                </a:lnTo>
                <a:close/>
              </a:path>
              <a:path w="3810000" h="158750">
                <a:moveTo>
                  <a:pt x="285750" y="63500"/>
                </a:moveTo>
                <a:lnTo>
                  <a:pt x="254000" y="63500"/>
                </a:lnTo>
                <a:lnTo>
                  <a:pt x="254000" y="95250"/>
                </a:lnTo>
                <a:lnTo>
                  <a:pt x="285750" y="95250"/>
                </a:lnTo>
                <a:lnTo>
                  <a:pt x="285750" y="63500"/>
                </a:lnTo>
                <a:close/>
              </a:path>
              <a:path w="3810000" h="158750">
                <a:moveTo>
                  <a:pt x="349250" y="63500"/>
                </a:moveTo>
                <a:lnTo>
                  <a:pt x="317500" y="63500"/>
                </a:lnTo>
                <a:lnTo>
                  <a:pt x="317500" y="95250"/>
                </a:lnTo>
                <a:lnTo>
                  <a:pt x="349250" y="95250"/>
                </a:lnTo>
                <a:lnTo>
                  <a:pt x="349250" y="63500"/>
                </a:lnTo>
                <a:close/>
              </a:path>
              <a:path w="3810000" h="158750">
                <a:moveTo>
                  <a:pt x="412750" y="63500"/>
                </a:moveTo>
                <a:lnTo>
                  <a:pt x="381000" y="63500"/>
                </a:lnTo>
                <a:lnTo>
                  <a:pt x="381000" y="95250"/>
                </a:lnTo>
                <a:lnTo>
                  <a:pt x="412750" y="95250"/>
                </a:lnTo>
                <a:lnTo>
                  <a:pt x="412750" y="63500"/>
                </a:lnTo>
                <a:close/>
              </a:path>
              <a:path w="3810000" h="158750">
                <a:moveTo>
                  <a:pt x="476250" y="63500"/>
                </a:moveTo>
                <a:lnTo>
                  <a:pt x="444500" y="63500"/>
                </a:lnTo>
                <a:lnTo>
                  <a:pt x="444500" y="95250"/>
                </a:lnTo>
                <a:lnTo>
                  <a:pt x="476250" y="95250"/>
                </a:lnTo>
                <a:lnTo>
                  <a:pt x="476250" y="63500"/>
                </a:lnTo>
                <a:close/>
              </a:path>
              <a:path w="3810000" h="158750">
                <a:moveTo>
                  <a:pt x="539750" y="63500"/>
                </a:moveTo>
                <a:lnTo>
                  <a:pt x="508000" y="63500"/>
                </a:lnTo>
                <a:lnTo>
                  <a:pt x="508000" y="95250"/>
                </a:lnTo>
                <a:lnTo>
                  <a:pt x="539750" y="95250"/>
                </a:lnTo>
                <a:lnTo>
                  <a:pt x="539750" y="63500"/>
                </a:lnTo>
                <a:close/>
              </a:path>
              <a:path w="3810000" h="158750">
                <a:moveTo>
                  <a:pt x="603250" y="63500"/>
                </a:moveTo>
                <a:lnTo>
                  <a:pt x="571500" y="63500"/>
                </a:lnTo>
                <a:lnTo>
                  <a:pt x="571500" y="95250"/>
                </a:lnTo>
                <a:lnTo>
                  <a:pt x="603250" y="95250"/>
                </a:lnTo>
                <a:lnTo>
                  <a:pt x="603250" y="63500"/>
                </a:lnTo>
                <a:close/>
              </a:path>
              <a:path w="3810000" h="158750">
                <a:moveTo>
                  <a:pt x="666750" y="63500"/>
                </a:moveTo>
                <a:lnTo>
                  <a:pt x="635000" y="63500"/>
                </a:lnTo>
                <a:lnTo>
                  <a:pt x="635000" y="95250"/>
                </a:lnTo>
                <a:lnTo>
                  <a:pt x="666750" y="95250"/>
                </a:lnTo>
                <a:lnTo>
                  <a:pt x="666750" y="63500"/>
                </a:lnTo>
                <a:close/>
              </a:path>
              <a:path w="3810000" h="158750">
                <a:moveTo>
                  <a:pt x="730250" y="63500"/>
                </a:moveTo>
                <a:lnTo>
                  <a:pt x="698500" y="63500"/>
                </a:lnTo>
                <a:lnTo>
                  <a:pt x="698500" y="95250"/>
                </a:lnTo>
                <a:lnTo>
                  <a:pt x="730250" y="95250"/>
                </a:lnTo>
                <a:lnTo>
                  <a:pt x="730250" y="63500"/>
                </a:lnTo>
                <a:close/>
              </a:path>
              <a:path w="3810000" h="158750">
                <a:moveTo>
                  <a:pt x="793750" y="63500"/>
                </a:moveTo>
                <a:lnTo>
                  <a:pt x="762000" y="63500"/>
                </a:lnTo>
                <a:lnTo>
                  <a:pt x="762000" y="95250"/>
                </a:lnTo>
                <a:lnTo>
                  <a:pt x="793750" y="95250"/>
                </a:lnTo>
                <a:lnTo>
                  <a:pt x="793750" y="63500"/>
                </a:lnTo>
                <a:close/>
              </a:path>
              <a:path w="3810000" h="158750">
                <a:moveTo>
                  <a:pt x="857250" y="63500"/>
                </a:moveTo>
                <a:lnTo>
                  <a:pt x="825500" y="63500"/>
                </a:lnTo>
                <a:lnTo>
                  <a:pt x="825500" y="95250"/>
                </a:lnTo>
                <a:lnTo>
                  <a:pt x="857250" y="95250"/>
                </a:lnTo>
                <a:lnTo>
                  <a:pt x="857250" y="63500"/>
                </a:lnTo>
                <a:close/>
              </a:path>
              <a:path w="3810000" h="158750">
                <a:moveTo>
                  <a:pt x="920750" y="63500"/>
                </a:moveTo>
                <a:lnTo>
                  <a:pt x="889000" y="63500"/>
                </a:lnTo>
                <a:lnTo>
                  <a:pt x="889000" y="95250"/>
                </a:lnTo>
                <a:lnTo>
                  <a:pt x="920750" y="95250"/>
                </a:lnTo>
                <a:lnTo>
                  <a:pt x="920750" y="63500"/>
                </a:lnTo>
                <a:close/>
              </a:path>
              <a:path w="3810000" h="158750">
                <a:moveTo>
                  <a:pt x="984250" y="63500"/>
                </a:moveTo>
                <a:lnTo>
                  <a:pt x="952500" y="63500"/>
                </a:lnTo>
                <a:lnTo>
                  <a:pt x="952500" y="95250"/>
                </a:lnTo>
                <a:lnTo>
                  <a:pt x="984250" y="95250"/>
                </a:lnTo>
                <a:lnTo>
                  <a:pt x="984250" y="63500"/>
                </a:lnTo>
                <a:close/>
              </a:path>
              <a:path w="3810000" h="158750">
                <a:moveTo>
                  <a:pt x="1047750" y="63500"/>
                </a:moveTo>
                <a:lnTo>
                  <a:pt x="1016000" y="63500"/>
                </a:lnTo>
                <a:lnTo>
                  <a:pt x="1016000" y="95250"/>
                </a:lnTo>
                <a:lnTo>
                  <a:pt x="1047750" y="95250"/>
                </a:lnTo>
                <a:lnTo>
                  <a:pt x="1047750" y="63500"/>
                </a:lnTo>
                <a:close/>
              </a:path>
              <a:path w="3810000" h="158750">
                <a:moveTo>
                  <a:pt x="1111250" y="63500"/>
                </a:moveTo>
                <a:lnTo>
                  <a:pt x="1079500" y="63500"/>
                </a:lnTo>
                <a:lnTo>
                  <a:pt x="1079500" y="95250"/>
                </a:lnTo>
                <a:lnTo>
                  <a:pt x="1111250" y="95250"/>
                </a:lnTo>
                <a:lnTo>
                  <a:pt x="1111250" y="63500"/>
                </a:lnTo>
                <a:close/>
              </a:path>
              <a:path w="3810000" h="158750">
                <a:moveTo>
                  <a:pt x="1174750" y="63500"/>
                </a:moveTo>
                <a:lnTo>
                  <a:pt x="1143000" y="63500"/>
                </a:lnTo>
                <a:lnTo>
                  <a:pt x="1143000" y="95250"/>
                </a:lnTo>
                <a:lnTo>
                  <a:pt x="1174750" y="95250"/>
                </a:lnTo>
                <a:lnTo>
                  <a:pt x="1174750" y="63500"/>
                </a:lnTo>
                <a:close/>
              </a:path>
              <a:path w="3810000" h="158750">
                <a:moveTo>
                  <a:pt x="1238250" y="63500"/>
                </a:moveTo>
                <a:lnTo>
                  <a:pt x="1206500" y="63500"/>
                </a:lnTo>
                <a:lnTo>
                  <a:pt x="1206500" y="95250"/>
                </a:lnTo>
                <a:lnTo>
                  <a:pt x="1238250" y="95250"/>
                </a:lnTo>
                <a:lnTo>
                  <a:pt x="1238250" y="63500"/>
                </a:lnTo>
                <a:close/>
              </a:path>
              <a:path w="3810000" h="158750">
                <a:moveTo>
                  <a:pt x="1301750" y="63500"/>
                </a:moveTo>
                <a:lnTo>
                  <a:pt x="1270000" y="63500"/>
                </a:lnTo>
                <a:lnTo>
                  <a:pt x="1270000" y="95250"/>
                </a:lnTo>
                <a:lnTo>
                  <a:pt x="1301750" y="95250"/>
                </a:lnTo>
                <a:lnTo>
                  <a:pt x="1301750" y="63500"/>
                </a:lnTo>
                <a:close/>
              </a:path>
              <a:path w="3810000" h="158750">
                <a:moveTo>
                  <a:pt x="1365250" y="63500"/>
                </a:moveTo>
                <a:lnTo>
                  <a:pt x="1333500" y="63500"/>
                </a:lnTo>
                <a:lnTo>
                  <a:pt x="1333500" y="95250"/>
                </a:lnTo>
                <a:lnTo>
                  <a:pt x="1365250" y="95250"/>
                </a:lnTo>
                <a:lnTo>
                  <a:pt x="1365250" y="63500"/>
                </a:lnTo>
                <a:close/>
              </a:path>
              <a:path w="3810000" h="158750">
                <a:moveTo>
                  <a:pt x="1428750" y="63500"/>
                </a:moveTo>
                <a:lnTo>
                  <a:pt x="1397000" y="63500"/>
                </a:lnTo>
                <a:lnTo>
                  <a:pt x="1397000" y="95250"/>
                </a:lnTo>
                <a:lnTo>
                  <a:pt x="1428750" y="95250"/>
                </a:lnTo>
                <a:lnTo>
                  <a:pt x="1428750" y="63500"/>
                </a:lnTo>
                <a:close/>
              </a:path>
              <a:path w="3810000" h="158750">
                <a:moveTo>
                  <a:pt x="1492250" y="63500"/>
                </a:moveTo>
                <a:lnTo>
                  <a:pt x="1460500" y="63500"/>
                </a:lnTo>
                <a:lnTo>
                  <a:pt x="1460500" y="95250"/>
                </a:lnTo>
                <a:lnTo>
                  <a:pt x="1492250" y="95250"/>
                </a:lnTo>
                <a:lnTo>
                  <a:pt x="1492250" y="63500"/>
                </a:lnTo>
                <a:close/>
              </a:path>
              <a:path w="3810000" h="158750">
                <a:moveTo>
                  <a:pt x="1555750" y="63500"/>
                </a:moveTo>
                <a:lnTo>
                  <a:pt x="1524000" y="63500"/>
                </a:lnTo>
                <a:lnTo>
                  <a:pt x="1524000" y="95250"/>
                </a:lnTo>
                <a:lnTo>
                  <a:pt x="1555750" y="95250"/>
                </a:lnTo>
                <a:lnTo>
                  <a:pt x="1555750" y="63500"/>
                </a:lnTo>
                <a:close/>
              </a:path>
              <a:path w="3810000" h="158750">
                <a:moveTo>
                  <a:pt x="1619250" y="63500"/>
                </a:moveTo>
                <a:lnTo>
                  <a:pt x="1587500" y="63500"/>
                </a:lnTo>
                <a:lnTo>
                  <a:pt x="1587500" y="95250"/>
                </a:lnTo>
                <a:lnTo>
                  <a:pt x="1619250" y="95250"/>
                </a:lnTo>
                <a:lnTo>
                  <a:pt x="1619250" y="63500"/>
                </a:lnTo>
                <a:close/>
              </a:path>
              <a:path w="3810000" h="158750">
                <a:moveTo>
                  <a:pt x="1682750" y="63500"/>
                </a:moveTo>
                <a:lnTo>
                  <a:pt x="1651000" y="63500"/>
                </a:lnTo>
                <a:lnTo>
                  <a:pt x="1651000" y="95250"/>
                </a:lnTo>
                <a:lnTo>
                  <a:pt x="1682750" y="95250"/>
                </a:lnTo>
                <a:lnTo>
                  <a:pt x="1682750" y="63500"/>
                </a:lnTo>
                <a:close/>
              </a:path>
              <a:path w="3810000" h="158750">
                <a:moveTo>
                  <a:pt x="1746250" y="63500"/>
                </a:moveTo>
                <a:lnTo>
                  <a:pt x="1714500" y="63500"/>
                </a:lnTo>
                <a:lnTo>
                  <a:pt x="1714500" y="95250"/>
                </a:lnTo>
                <a:lnTo>
                  <a:pt x="1746250" y="95250"/>
                </a:lnTo>
                <a:lnTo>
                  <a:pt x="1746250" y="63500"/>
                </a:lnTo>
                <a:close/>
              </a:path>
              <a:path w="3810000" h="158750">
                <a:moveTo>
                  <a:pt x="1809750" y="63500"/>
                </a:moveTo>
                <a:lnTo>
                  <a:pt x="1778000" y="63500"/>
                </a:lnTo>
                <a:lnTo>
                  <a:pt x="1778000" y="95250"/>
                </a:lnTo>
                <a:lnTo>
                  <a:pt x="1809750" y="95250"/>
                </a:lnTo>
                <a:lnTo>
                  <a:pt x="1809750" y="63500"/>
                </a:lnTo>
                <a:close/>
              </a:path>
              <a:path w="3810000" h="158750">
                <a:moveTo>
                  <a:pt x="1873250" y="63500"/>
                </a:moveTo>
                <a:lnTo>
                  <a:pt x="1841500" y="63500"/>
                </a:lnTo>
                <a:lnTo>
                  <a:pt x="1841500" y="95250"/>
                </a:lnTo>
                <a:lnTo>
                  <a:pt x="1873250" y="95250"/>
                </a:lnTo>
                <a:lnTo>
                  <a:pt x="1873250" y="63500"/>
                </a:lnTo>
                <a:close/>
              </a:path>
              <a:path w="3810000" h="158750">
                <a:moveTo>
                  <a:pt x="1936750" y="63500"/>
                </a:moveTo>
                <a:lnTo>
                  <a:pt x="1905000" y="63500"/>
                </a:lnTo>
                <a:lnTo>
                  <a:pt x="1905000" y="95250"/>
                </a:lnTo>
                <a:lnTo>
                  <a:pt x="1936750" y="95250"/>
                </a:lnTo>
                <a:lnTo>
                  <a:pt x="1936750" y="63500"/>
                </a:lnTo>
                <a:close/>
              </a:path>
              <a:path w="3810000" h="158750">
                <a:moveTo>
                  <a:pt x="2000250" y="63500"/>
                </a:moveTo>
                <a:lnTo>
                  <a:pt x="1968500" y="63500"/>
                </a:lnTo>
                <a:lnTo>
                  <a:pt x="1968500" y="95250"/>
                </a:lnTo>
                <a:lnTo>
                  <a:pt x="2000250" y="95250"/>
                </a:lnTo>
                <a:lnTo>
                  <a:pt x="2000250" y="63500"/>
                </a:lnTo>
                <a:close/>
              </a:path>
              <a:path w="3810000" h="158750">
                <a:moveTo>
                  <a:pt x="2063750" y="63500"/>
                </a:moveTo>
                <a:lnTo>
                  <a:pt x="2032000" y="63500"/>
                </a:lnTo>
                <a:lnTo>
                  <a:pt x="2032000" y="95250"/>
                </a:lnTo>
                <a:lnTo>
                  <a:pt x="2063750" y="95250"/>
                </a:lnTo>
                <a:lnTo>
                  <a:pt x="2063750" y="63500"/>
                </a:lnTo>
                <a:close/>
              </a:path>
              <a:path w="3810000" h="158750">
                <a:moveTo>
                  <a:pt x="2127250" y="63500"/>
                </a:moveTo>
                <a:lnTo>
                  <a:pt x="2095500" y="63500"/>
                </a:lnTo>
                <a:lnTo>
                  <a:pt x="2095500" y="95250"/>
                </a:lnTo>
                <a:lnTo>
                  <a:pt x="2127250" y="95250"/>
                </a:lnTo>
                <a:lnTo>
                  <a:pt x="2127250" y="63500"/>
                </a:lnTo>
                <a:close/>
              </a:path>
              <a:path w="3810000" h="158750">
                <a:moveTo>
                  <a:pt x="2190750" y="63500"/>
                </a:moveTo>
                <a:lnTo>
                  <a:pt x="2159000" y="63500"/>
                </a:lnTo>
                <a:lnTo>
                  <a:pt x="2159000" y="95250"/>
                </a:lnTo>
                <a:lnTo>
                  <a:pt x="2190750" y="95250"/>
                </a:lnTo>
                <a:lnTo>
                  <a:pt x="2190750" y="63500"/>
                </a:lnTo>
                <a:close/>
              </a:path>
              <a:path w="3810000" h="158750">
                <a:moveTo>
                  <a:pt x="2254250" y="63500"/>
                </a:moveTo>
                <a:lnTo>
                  <a:pt x="2222500" y="63500"/>
                </a:lnTo>
                <a:lnTo>
                  <a:pt x="2222500" y="95250"/>
                </a:lnTo>
                <a:lnTo>
                  <a:pt x="2254250" y="95250"/>
                </a:lnTo>
                <a:lnTo>
                  <a:pt x="2254250" y="63500"/>
                </a:lnTo>
                <a:close/>
              </a:path>
              <a:path w="3810000" h="158750">
                <a:moveTo>
                  <a:pt x="2317750" y="63500"/>
                </a:moveTo>
                <a:lnTo>
                  <a:pt x="2286000" y="63500"/>
                </a:lnTo>
                <a:lnTo>
                  <a:pt x="2286000" y="95250"/>
                </a:lnTo>
                <a:lnTo>
                  <a:pt x="2317750" y="95250"/>
                </a:lnTo>
                <a:lnTo>
                  <a:pt x="2317750" y="63500"/>
                </a:lnTo>
                <a:close/>
              </a:path>
              <a:path w="3810000" h="158750">
                <a:moveTo>
                  <a:pt x="2381250" y="63500"/>
                </a:moveTo>
                <a:lnTo>
                  <a:pt x="2349500" y="63500"/>
                </a:lnTo>
                <a:lnTo>
                  <a:pt x="2349500" y="95250"/>
                </a:lnTo>
                <a:lnTo>
                  <a:pt x="2381250" y="95250"/>
                </a:lnTo>
                <a:lnTo>
                  <a:pt x="2381250" y="63500"/>
                </a:lnTo>
                <a:close/>
              </a:path>
              <a:path w="3810000" h="158750">
                <a:moveTo>
                  <a:pt x="2444750" y="63500"/>
                </a:moveTo>
                <a:lnTo>
                  <a:pt x="2413000" y="63500"/>
                </a:lnTo>
                <a:lnTo>
                  <a:pt x="2413000" y="95250"/>
                </a:lnTo>
                <a:lnTo>
                  <a:pt x="2444750" y="95250"/>
                </a:lnTo>
                <a:lnTo>
                  <a:pt x="2444750" y="63500"/>
                </a:lnTo>
                <a:close/>
              </a:path>
              <a:path w="3810000" h="158750">
                <a:moveTo>
                  <a:pt x="2508250" y="63500"/>
                </a:moveTo>
                <a:lnTo>
                  <a:pt x="2476500" y="63500"/>
                </a:lnTo>
                <a:lnTo>
                  <a:pt x="2476500" y="95250"/>
                </a:lnTo>
                <a:lnTo>
                  <a:pt x="2508250" y="95250"/>
                </a:lnTo>
                <a:lnTo>
                  <a:pt x="2508250" y="63500"/>
                </a:lnTo>
                <a:close/>
              </a:path>
              <a:path w="3810000" h="158750">
                <a:moveTo>
                  <a:pt x="2571750" y="63500"/>
                </a:moveTo>
                <a:lnTo>
                  <a:pt x="2540000" y="63500"/>
                </a:lnTo>
                <a:lnTo>
                  <a:pt x="2540000" y="95250"/>
                </a:lnTo>
                <a:lnTo>
                  <a:pt x="2571750" y="95250"/>
                </a:lnTo>
                <a:lnTo>
                  <a:pt x="2571750" y="63500"/>
                </a:lnTo>
                <a:close/>
              </a:path>
              <a:path w="3810000" h="158750">
                <a:moveTo>
                  <a:pt x="2635250" y="63500"/>
                </a:moveTo>
                <a:lnTo>
                  <a:pt x="2603500" y="63500"/>
                </a:lnTo>
                <a:lnTo>
                  <a:pt x="2603500" y="95250"/>
                </a:lnTo>
                <a:lnTo>
                  <a:pt x="2635250" y="95250"/>
                </a:lnTo>
                <a:lnTo>
                  <a:pt x="2635250" y="63500"/>
                </a:lnTo>
                <a:close/>
              </a:path>
              <a:path w="3810000" h="158750">
                <a:moveTo>
                  <a:pt x="2698750" y="63500"/>
                </a:moveTo>
                <a:lnTo>
                  <a:pt x="2667000" y="63500"/>
                </a:lnTo>
                <a:lnTo>
                  <a:pt x="2667000" y="95250"/>
                </a:lnTo>
                <a:lnTo>
                  <a:pt x="2698750" y="95250"/>
                </a:lnTo>
                <a:lnTo>
                  <a:pt x="2698750" y="63500"/>
                </a:lnTo>
                <a:close/>
              </a:path>
              <a:path w="3810000" h="158750">
                <a:moveTo>
                  <a:pt x="2762250" y="63500"/>
                </a:moveTo>
                <a:lnTo>
                  <a:pt x="2730500" y="63500"/>
                </a:lnTo>
                <a:lnTo>
                  <a:pt x="2730500" y="95250"/>
                </a:lnTo>
                <a:lnTo>
                  <a:pt x="2762250" y="95250"/>
                </a:lnTo>
                <a:lnTo>
                  <a:pt x="2762250" y="63500"/>
                </a:lnTo>
                <a:close/>
              </a:path>
              <a:path w="3810000" h="158750">
                <a:moveTo>
                  <a:pt x="2825750" y="63500"/>
                </a:moveTo>
                <a:lnTo>
                  <a:pt x="2794000" y="63500"/>
                </a:lnTo>
                <a:lnTo>
                  <a:pt x="2794000" y="95250"/>
                </a:lnTo>
                <a:lnTo>
                  <a:pt x="2825750" y="95250"/>
                </a:lnTo>
                <a:lnTo>
                  <a:pt x="2825750" y="63500"/>
                </a:lnTo>
                <a:close/>
              </a:path>
              <a:path w="3810000" h="158750">
                <a:moveTo>
                  <a:pt x="2889250" y="63500"/>
                </a:moveTo>
                <a:lnTo>
                  <a:pt x="2857500" y="63500"/>
                </a:lnTo>
                <a:lnTo>
                  <a:pt x="2857500" y="95250"/>
                </a:lnTo>
                <a:lnTo>
                  <a:pt x="2889250" y="95250"/>
                </a:lnTo>
                <a:lnTo>
                  <a:pt x="2889250" y="63500"/>
                </a:lnTo>
                <a:close/>
              </a:path>
              <a:path w="3810000" h="158750">
                <a:moveTo>
                  <a:pt x="2952750" y="63500"/>
                </a:moveTo>
                <a:lnTo>
                  <a:pt x="2921000" y="63500"/>
                </a:lnTo>
                <a:lnTo>
                  <a:pt x="2921000" y="95250"/>
                </a:lnTo>
                <a:lnTo>
                  <a:pt x="2952750" y="95250"/>
                </a:lnTo>
                <a:lnTo>
                  <a:pt x="2952750" y="63500"/>
                </a:lnTo>
                <a:close/>
              </a:path>
              <a:path w="3810000" h="158750">
                <a:moveTo>
                  <a:pt x="3016250" y="63500"/>
                </a:moveTo>
                <a:lnTo>
                  <a:pt x="2984500" y="63500"/>
                </a:lnTo>
                <a:lnTo>
                  <a:pt x="2984500" y="95250"/>
                </a:lnTo>
                <a:lnTo>
                  <a:pt x="3016250" y="95250"/>
                </a:lnTo>
                <a:lnTo>
                  <a:pt x="3016250" y="63500"/>
                </a:lnTo>
                <a:close/>
              </a:path>
              <a:path w="3810000" h="158750">
                <a:moveTo>
                  <a:pt x="3079750" y="63500"/>
                </a:moveTo>
                <a:lnTo>
                  <a:pt x="3048000" y="63500"/>
                </a:lnTo>
                <a:lnTo>
                  <a:pt x="3048000" y="95250"/>
                </a:lnTo>
                <a:lnTo>
                  <a:pt x="3079750" y="95250"/>
                </a:lnTo>
                <a:lnTo>
                  <a:pt x="3079750" y="63500"/>
                </a:lnTo>
                <a:close/>
              </a:path>
              <a:path w="3810000" h="158750">
                <a:moveTo>
                  <a:pt x="3143250" y="63500"/>
                </a:moveTo>
                <a:lnTo>
                  <a:pt x="3111500" y="63500"/>
                </a:lnTo>
                <a:lnTo>
                  <a:pt x="3111500" y="95250"/>
                </a:lnTo>
                <a:lnTo>
                  <a:pt x="3143250" y="95250"/>
                </a:lnTo>
                <a:lnTo>
                  <a:pt x="3143250" y="63500"/>
                </a:lnTo>
                <a:close/>
              </a:path>
              <a:path w="3810000" h="158750">
                <a:moveTo>
                  <a:pt x="3206750" y="63500"/>
                </a:moveTo>
                <a:lnTo>
                  <a:pt x="3175000" y="63500"/>
                </a:lnTo>
                <a:lnTo>
                  <a:pt x="3175000" y="95250"/>
                </a:lnTo>
                <a:lnTo>
                  <a:pt x="3206750" y="95250"/>
                </a:lnTo>
                <a:lnTo>
                  <a:pt x="3206750" y="63500"/>
                </a:lnTo>
                <a:close/>
              </a:path>
              <a:path w="3810000" h="158750">
                <a:moveTo>
                  <a:pt x="3270250" y="63500"/>
                </a:moveTo>
                <a:lnTo>
                  <a:pt x="3238500" y="63500"/>
                </a:lnTo>
                <a:lnTo>
                  <a:pt x="3238500" y="95250"/>
                </a:lnTo>
                <a:lnTo>
                  <a:pt x="3270250" y="95250"/>
                </a:lnTo>
                <a:lnTo>
                  <a:pt x="3270250" y="63500"/>
                </a:lnTo>
                <a:close/>
              </a:path>
              <a:path w="3810000" h="158750">
                <a:moveTo>
                  <a:pt x="3333750" y="63500"/>
                </a:moveTo>
                <a:lnTo>
                  <a:pt x="3302000" y="63500"/>
                </a:lnTo>
                <a:lnTo>
                  <a:pt x="3302000" y="95250"/>
                </a:lnTo>
                <a:lnTo>
                  <a:pt x="3333750" y="95250"/>
                </a:lnTo>
                <a:lnTo>
                  <a:pt x="3333750" y="63500"/>
                </a:lnTo>
                <a:close/>
              </a:path>
              <a:path w="3810000" h="158750">
                <a:moveTo>
                  <a:pt x="3397250" y="63500"/>
                </a:moveTo>
                <a:lnTo>
                  <a:pt x="3365500" y="63500"/>
                </a:lnTo>
                <a:lnTo>
                  <a:pt x="3365500" y="95250"/>
                </a:lnTo>
                <a:lnTo>
                  <a:pt x="3397250" y="95250"/>
                </a:lnTo>
                <a:lnTo>
                  <a:pt x="3397250" y="63500"/>
                </a:lnTo>
                <a:close/>
              </a:path>
              <a:path w="3810000" h="158750">
                <a:moveTo>
                  <a:pt x="3460750" y="63500"/>
                </a:moveTo>
                <a:lnTo>
                  <a:pt x="3429000" y="63500"/>
                </a:lnTo>
                <a:lnTo>
                  <a:pt x="3429000" y="95250"/>
                </a:lnTo>
                <a:lnTo>
                  <a:pt x="3460750" y="95250"/>
                </a:lnTo>
                <a:lnTo>
                  <a:pt x="3460750" y="63500"/>
                </a:lnTo>
                <a:close/>
              </a:path>
              <a:path w="3810000" h="158750">
                <a:moveTo>
                  <a:pt x="3524250" y="63500"/>
                </a:moveTo>
                <a:lnTo>
                  <a:pt x="3492500" y="63500"/>
                </a:lnTo>
                <a:lnTo>
                  <a:pt x="3492500" y="95250"/>
                </a:lnTo>
                <a:lnTo>
                  <a:pt x="3524250" y="95250"/>
                </a:lnTo>
                <a:lnTo>
                  <a:pt x="3524250" y="63500"/>
                </a:lnTo>
                <a:close/>
              </a:path>
              <a:path w="3810000" h="158750">
                <a:moveTo>
                  <a:pt x="3587750" y="63500"/>
                </a:moveTo>
                <a:lnTo>
                  <a:pt x="3556000" y="63500"/>
                </a:lnTo>
                <a:lnTo>
                  <a:pt x="3556000" y="95250"/>
                </a:lnTo>
                <a:lnTo>
                  <a:pt x="3587750" y="95250"/>
                </a:lnTo>
                <a:lnTo>
                  <a:pt x="3587750" y="63500"/>
                </a:lnTo>
                <a:close/>
              </a:path>
              <a:path w="3810000" h="158750">
                <a:moveTo>
                  <a:pt x="3651250" y="0"/>
                </a:moveTo>
                <a:lnTo>
                  <a:pt x="3651250" y="158750"/>
                </a:lnTo>
                <a:lnTo>
                  <a:pt x="3810000" y="79375"/>
                </a:lnTo>
                <a:lnTo>
                  <a:pt x="3651250" y="0"/>
                </a:lnTo>
                <a:close/>
              </a:path>
              <a:path w="3810000" h="158750">
                <a:moveTo>
                  <a:pt x="3651250" y="63500"/>
                </a:moveTo>
                <a:lnTo>
                  <a:pt x="3619500" y="63500"/>
                </a:lnTo>
                <a:lnTo>
                  <a:pt x="3619500" y="95250"/>
                </a:lnTo>
                <a:lnTo>
                  <a:pt x="3651250" y="95250"/>
                </a:lnTo>
                <a:lnTo>
                  <a:pt x="3651250" y="63500"/>
                </a:lnTo>
                <a:close/>
              </a:path>
            </a:pathLst>
          </a:custGeom>
          <a:solidFill>
            <a:srgbClr val="000000"/>
          </a:solidFill>
        </p:spPr>
        <p:txBody>
          <a:bodyPr wrap="square" lIns="0" tIns="0" rIns="0" bIns="0" rtlCol="0"/>
          <a:lstStyle/>
          <a:p>
            <a:endParaRPr/>
          </a:p>
        </p:txBody>
      </p:sp>
      <p:sp>
        <p:nvSpPr>
          <p:cNvPr id="4" name="object 4"/>
          <p:cNvSpPr/>
          <p:nvPr/>
        </p:nvSpPr>
        <p:spPr>
          <a:xfrm>
            <a:off x="3200400" y="3053482"/>
            <a:ext cx="1828800" cy="0"/>
          </a:xfrm>
          <a:custGeom>
            <a:avLst/>
            <a:gdLst/>
            <a:ahLst/>
            <a:cxnLst/>
            <a:rect l="l" t="t" r="r" b="b"/>
            <a:pathLst>
              <a:path w="1828800">
                <a:moveTo>
                  <a:pt x="0" y="0"/>
                </a:moveTo>
                <a:lnTo>
                  <a:pt x="1828800" y="0"/>
                </a:lnTo>
              </a:path>
            </a:pathLst>
          </a:custGeom>
          <a:ln w="31750">
            <a:solidFill>
              <a:srgbClr val="000000"/>
            </a:solidFill>
            <a:prstDash val="dash"/>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5" name="object 5"/>
          <p:cNvSpPr/>
          <p:nvPr/>
        </p:nvSpPr>
        <p:spPr>
          <a:xfrm>
            <a:off x="2590800" y="3245505"/>
            <a:ext cx="5718175" cy="158750"/>
          </a:xfrm>
          <a:custGeom>
            <a:avLst/>
            <a:gdLst/>
            <a:ahLst/>
            <a:cxnLst/>
            <a:rect l="l" t="t" r="r" b="b"/>
            <a:pathLst>
              <a:path w="5718175" h="158750">
                <a:moveTo>
                  <a:pt x="31750" y="63500"/>
                </a:moveTo>
                <a:lnTo>
                  <a:pt x="0" y="63500"/>
                </a:lnTo>
                <a:lnTo>
                  <a:pt x="0" y="95250"/>
                </a:lnTo>
                <a:lnTo>
                  <a:pt x="31750" y="95250"/>
                </a:lnTo>
                <a:lnTo>
                  <a:pt x="31750" y="63500"/>
                </a:lnTo>
                <a:close/>
              </a:path>
              <a:path w="5718175" h="158750">
                <a:moveTo>
                  <a:pt x="95250" y="63500"/>
                </a:moveTo>
                <a:lnTo>
                  <a:pt x="63500" y="63500"/>
                </a:lnTo>
                <a:lnTo>
                  <a:pt x="63500" y="95250"/>
                </a:lnTo>
                <a:lnTo>
                  <a:pt x="95250" y="95250"/>
                </a:lnTo>
                <a:lnTo>
                  <a:pt x="95250" y="63500"/>
                </a:lnTo>
                <a:close/>
              </a:path>
              <a:path w="5718175" h="158750">
                <a:moveTo>
                  <a:pt x="158750" y="63500"/>
                </a:moveTo>
                <a:lnTo>
                  <a:pt x="127000" y="63500"/>
                </a:lnTo>
                <a:lnTo>
                  <a:pt x="127000" y="95250"/>
                </a:lnTo>
                <a:lnTo>
                  <a:pt x="158750" y="95250"/>
                </a:lnTo>
                <a:lnTo>
                  <a:pt x="158750" y="63500"/>
                </a:lnTo>
                <a:close/>
              </a:path>
              <a:path w="5718175" h="158750">
                <a:moveTo>
                  <a:pt x="222250" y="63500"/>
                </a:moveTo>
                <a:lnTo>
                  <a:pt x="190500" y="63500"/>
                </a:lnTo>
                <a:lnTo>
                  <a:pt x="190500" y="95250"/>
                </a:lnTo>
                <a:lnTo>
                  <a:pt x="222250" y="95250"/>
                </a:lnTo>
                <a:lnTo>
                  <a:pt x="222250" y="63500"/>
                </a:lnTo>
                <a:close/>
              </a:path>
              <a:path w="5718175" h="158750">
                <a:moveTo>
                  <a:pt x="285750" y="63500"/>
                </a:moveTo>
                <a:lnTo>
                  <a:pt x="254000" y="63500"/>
                </a:lnTo>
                <a:lnTo>
                  <a:pt x="254000" y="95250"/>
                </a:lnTo>
                <a:lnTo>
                  <a:pt x="285750" y="95250"/>
                </a:lnTo>
                <a:lnTo>
                  <a:pt x="285750" y="63500"/>
                </a:lnTo>
                <a:close/>
              </a:path>
              <a:path w="5718175" h="158750">
                <a:moveTo>
                  <a:pt x="349250" y="63500"/>
                </a:moveTo>
                <a:lnTo>
                  <a:pt x="317500" y="63500"/>
                </a:lnTo>
                <a:lnTo>
                  <a:pt x="317500" y="95250"/>
                </a:lnTo>
                <a:lnTo>
                  <a:pt x="349250" y="95250"/>
                </a:lnTo>
                <a:lnTo>
                  <a:pt x="349250" y="63500"/>
                </a:lnTo>
                <a:close/>
              </a:path>
              <a:path w="5718175" h="158750">
                <a:moveTo>
                  <a:pt x="412750" y="63500"/>
                </a:moveTo>
                <a:lnTo>
                  <a:pt x="381000" y="63500"/>
                </a:lnTo>
                <a:lnTo>
                  <a:pt x="381000" y="95250"/>
                </a:lnTo>
                <a:lnTo>
                  <a:pt x="412750" y="95250"/>
                </a:lnTo>
                <a:lnTo>
                  <a:pt x="412750" y="63500"/>
                </a:lnTo>
                <a:close/>
              </a:path>
              <a:path w="5718175" h="158750">
                <a:moveTo>
                  <a:pt x="476250" y="63500"/>
                </a:moveTo>
                <a:lnTo>
                  <a:pt x="444500" y="63500"/>
                </a:lnTo>
                <a:lnTo>
                  <a:pt x="444500" y="95250"/>
                </a:lnTo>
                <a:lnTo>
                  <a:pt x="476250" y="95250"/>
                </a:lnTo>
                <a:lnTo>
                  <a:pt x="476250" y="63500"/>
                </a:lnTo>
                <a:close/>
              </a:path>
              <a:path w="5718175" h="158750">
                <a:moveTo>
                  <a:pt x="539750" y="63500"/>
                </a:moveTo>
                <a:lnTo>
                  <a:pt x="508000" y="63500"/>
                </a:lnTo>
                <a:lnTo>
                  <a:pt x="508000" y="95250"/>
                </a:lnTo>
                <a:lnTo>
                  <a:pt x="539750" y="95250"/>
                </a:lnTo>
                <a:lnTo>
                  <a:pt x="539750" y="63500"/>
                </a:lnTo>
                <a:close/>
              </a:path>
              <a:path w="5718175" h="158750">
                <a:moveTo>
                  <a:pt x="603250" y="63500"/>
                </a:moveTo>
                <a:lnTo>
                  <a:pt x="571500" y="63500"/>
                </a:lnTo>
                <a:lnTo>
                  <a:pt x="571500" y="95250"/>
                </a:lnTo>
                <a:lnTo>
                  <a:pt x="603250" y="95250"/>
                </a:lnTo>
                <a:lnTo>
                  <a:pt x="603250" y="63500"/>
                </a:lnTo>
                <a:close/>
              </a:path>
              <a:path w="5718175" h="158750">
                <a:moveTo>
                  <a:pt x="666750" y="63500"/>
                </a:moveTo>
                <a:lnTo>
                  <a:pt x="635000" y="63500"/>
                </a:lnTo>
                <a:lnTo>
                  <a:pt x="635000" y="95250"/>
                </a:lnTo>
                <a:lnTo>
                  <a:pt x="666750" y="95250"/>
                </a:lnTo>
                <a:lnTo>
                  <a:pt x="666750" y="63500"/>
                </a:lnTo>
                <a:close/>
              </a:path>
              <a:path w="5718175" h="158750">
                <a:moveTo>
                  <a:pt x="730250" y="63500"/>
                </a:moveTo>
                <a:lnTo>
                  <a:pt x="698500" y="63500"/>
                </a:lnTo>
                <a:lnTo>
                  <a:pt x="698500" y="95250"/>
                </a:lnTo>
                <a:lnTo>
                  <a:pt x="730250" y="95250"/>
                </a:lnTo>
                <a:lnTo>
                  <a:pt x="730250" y="63500"/>
                </a:lnTo>
                <a:close/>
              </a:path>
              <a:path w="5718175" h="158750">
                <a:moveTo>
                  <a:pt x="793750" y="63500"/>
                </a:moveTo>
                <a:lnTo>
                  <a:pt x="762000" y="63500"/>
                </a:lnTo>
                <a:lnTo>
                  <a:pt x="762000" y="95250"/>
                </a:lnTo>
                <a:lnTo>
                  <a:pt x="793750" y="95250"/>
                </a:lnTo>
                <a:lnTo>
                  <a:pt x="793750" y="63500"/>
                </a:lnTo>
                <a:close/>
              </a:path>
              <a:path w="5718175" h="158750">
                <a:moveTo>
                  <a:pt x="857250" y="63500"/>
                </a:moveTo>
                <a:lnTo>
                  <a:pt x="825500" y="63500"/>
                </a:lnTo>
                <a:lnTo>
                  <a:pt x="825500" y="95250"/>
                </a:lnTo>
                <a:lnTo>
                  <a:pt x="857250" y="95250"/>
                </a:lnTo>
                <a:lnTo>
                  <a:pt x="857250" y="63500"/>
                </a:lnTo>
                <a:close/>
              </a:path>
              <a:path w="5718175" h="158750">
                <a:moveTo>
                  <a:pt x="920750" y="63500"/>
                </a:moveTo>
                <a:lnTo>
                  <a:pt x="889000" y="63500"/>
                </a:lnTo>
                <a:lnTo>
                  <a:pt x="889000" y="95250"/>
                </a:lnTo>
                <a:lnTo>
                  <a:pt x="920750" y="95250"/>
                </a:lnTo>
                <a:lnTo>
                  <a:pt x="920750" y="63500"/>
                </a:lnTo>
                <a:close/>
              </a:path>
              <a:path w="5718175" h="158750">
                <a:moveTo>
                  <a:pt x="984250" y="63500"/>
                </a:moveTo>
                <a:lnTo>
                  <a:pt x="952500" y="63500"/>
                </a:lnTo>
                <a:lnTo>
                  <a:pt x="952500" y="95250"/>
                </a:lnTo>
                <a:lnTo>
                  <a:pt x="984250" y="95250"/>
                </a:lnTo>
                <a:lnTo>
                  <a:pt x="984250" y="63500"/>
                </a:lnTo>
                <a:close/>
              </a:path>
              <a:path w="5718175" h="158750">
                <a:moveTo>
                  <a:pt x="1047750" y="63500"/>
                </a:moveTo>
                <a:lnTo>
                  <a:pt x="1016000" y="63500"/>
                </a:lnTo>
                <a:lnTo>
                  <a:pt x="1016000" y="95250"/>
                </a:lnTo>
                <a:lnTo>
                  <a:pt x="1047750" y="95250"/>
                </a:lnTo>
                <a:lnTo>
                  <a:pt x="1047750" y="63500"/>
                </a:lnTo>
                <a:close/>
              </a:path>
              <a:path w="5718175" h="158750">
                <a:moveTo>
                  <a:pt x="1111250" y="63500"/>
                </a:moveTo>
                <a:lnTo>
                  <a:pt x="1079500" y="63500"/>
                </a:lnTo>
                <a:lnTo>
                  <a:pt x="1079500" y="95250"/>
                </a:lnTo>
                <a:lnTo>
                  <a:pt x="1111250" y="95250"/>
                </a:lnTo>
                <a:lnTo>
                  <a:pt x="1111250" y="63500"/>
                </a:lnTo>
                <a:close/>
              </a:path>
              <a:path w="5718175" h="158750">
                <a:moveTo>
                  <a:pt x="1174750" y="63500"/>
                </a:moveTo>
                <a:lnTo>
                  <a:pt x="1143000" y="63500"/>
                </a:lnTo>
                <a:lnTo>
                  <a:pt x="1143000" y="95250"/>
                </a:lnTo>
                <a:lnTo>
                  <a:pt x="1174750" y="95250"/>
                </a:lnTo>
                <a:lnTo>
                  <a:pt x="1174750" y="63500"/>
                </a:lnTo>
                <a:close/>
              </a:path>
              <a:path w="5718175" h="158750">
                <a:moveTo>
                  <a:pt x="1238250" y="63500"/>
                </a:moveTo>
                <a:lnTo>
                  <a:pt x="1206500" y="63500"/>
                </a:lnTo>
                <a:lnTo>
                  <a:pt x="1206500" y="95250"/>
                </a:lnTo>
                <a:lnTo>
                  <a:pt x="1238250" y="95250"/>
                </a:lnTo>
                <a:lnTo>
                  <a:pt x="1238250" y="63500"/>
                </a:lnTo>
                <a:close/>
              </a:path>
              <a:path w="5718175" h="158750">
                <a:moveTo>
                  <a:pt x="1301750" y="63500"/>
                </a:moveTo>
                <a:lnTo>
                  <a:pt x="1270000" y="63500"/>
                </a:lnTo>
                <a:lnTo>
                  <a:pt x="1270000" y="95250"/>
                </a:lnTo>
                <a:lnTo>
                  <a:pt x="1301750" y="95250"/>
                </a:lnTo>
                <a:lnTo>
                  <a:pt x="1301750" y="63500"/>
                </a:lnTo>
                <a:close/>
              </a:path>
              <a:path w="5718175" h="158750">
                <a:moveTo>
                  <a:pt x="1365250" y="63500"/>
                </a:moveTo>
                <a:lnTo>
                  <a:pt x="1333500" y="63500"/>
                </a:lnTo>
                <a:lnTo>
                  <a:pt x="1333500" y="95250"/>
                </a:lnTo>
                <a:lnTo>
                  <a:pt x="1365250" y="95250"/>
                </a:lnTo>
                <a:lnTo>
                  <a:pt x="1365250" y="63500"/>
                </a:lnTo>
                <a:close/>
              </a:path>
              <a:path w="5718175" h="158750">
                <a:moveTo>
                  <a:pt x="1428750" y="63500"/>
                </a:moveTo>
                <a:lnTo>
                  <a:pt x="1397000" y="63500"/>
                </a:lnTo>
                <a:lnTo>
                  <a:pt x="1397000" y="95250"/>
                </a:lnTo>
                <a:lnTo>
                  <a:pt x="1428750" y="95250"/>
                </a:lnTo>
                <a:lnTo>
                  <a:pt x="1428750" y="63500"/>
                </a:lnTo>
                <a:close/>
              </a:path>
              <a:path w="5718175" h="158750">
                <a:moveTo>
                  <a:pt x="1492250" y="63500"/>
                </a:moveTo>
                <a:lnTo>
                  <a:pt x="1460500" y="63500"/>
                </a:lnTo>
                <a:lnTo>
                  <a:pt x="1460500" y="95250"/>
                </a:lnTo>
                <a:lnTo>
                  <a:pt x="1492250" y="95250"/>
                </a:lnTo>
                <a:lnTo>
                  <a:pt x="1492250" y="63500"/>
                </a:lnTo>
                <a:close/>
              </a:path>
              <a:path w="5718175" h="158750">
                <a:moveTo>
                  <a:pt x="1555750" y="63500"/>
                </a:moveTo>
                <a:lnTo>
                  <a:pt x="1524000" y="63500"/>
                </a:lnTo>
                <a:lnTo>
                  <a:pt x="1524000" y="95250"/>
                </a:lnTo>
                <a:lnTo>
                  <a:pt x="1555750" y="95250"/>
                </a:lnTo>
                <a:lnTo>
                  <a:pt x="1555750" y="63500"/>
                </a:lnTo>
                <a:close/>
              </a:path>
              <a:path w="5718175" h="158750">
                <a:moveTo>
                  <a:pt x="1619250" y="63500"/>
                </a:moveTo>
                <a:lnTo>
                  <a:pt x="1587500" y="63500"/>
                </a:lnTo>
                <a:lnTo>
                  <a:pt x="1587500" y="95250"/>
                </a:lnTo>
                <a:lnTo>
                  <a:pt x="1619250" y="95250"/>
                </a:lnTo>
                <a:lnTo>
                  <a:pt x="1619250" y="63500"/>
                </a:lnTo>
                <a:close/>
              </a:path>
              <a:path w="5718175" h="158750">
                <a:moveTo>
                  <a:pt x="1682750" y="63500"/>
                </a:moveTo>
                <a:lnTo>
                  <a:pt x="1651000" y="63500"/>
                </a:lnTo>
                <a:lnTo>
                  <a:pt x="1651000" y="95250"/>
                </a:lnTo>
                <a:lnTo>
                  <a:pt x="1682750" y="95250"/>
                </a:lnTo>
                <a:lnTo>
                  <a:pt x="1682750" y="63500"/>
                </a:lnTo>
                <a:close/>
              </a:path>
              <a:path w="5718175" h="158750">
                <a:moveTo>
                  <a:pt x="1746250" y="63500"/>
                </a:moveTo>
                <a:lnTo>
                  <a:pt x="1714500" y="63500"/>
                </a:lnTo>
                <a:lnTo>
                  <a:pt x="1714500" y="95250"/>
                </a:lnTo>
                <a:lnTo>
                  <a:pt x="1746250" y="95250"/>
                </a:lnTo>
                <a:lnTo>
                  <a:pt x="1746250" y="63500"/>
                </a:lnTo>
                <a:close/>
              </a:path>
              <a:path w="5718175" h="158750">
                <a:moveTo>
                  <a:pt x="1809750" y="63500"/>
                </a:moveTo>
                <a:lnTo>
                  <a:pt x="1778000" y="63500"/>
                </a:lnTo>
                <a:lnTo>
                  <a:pt x="1778000" y="95250"/>
                </a:lnTo>
                <a:lnTo>
                  <a:pt x="1809750" y="95250"/>
                </a:lnTo>
                <a:lnTo>
                  <a:pt x="1809750" y="63500"/>
                </a:lnTo>
                <a:close/>
              </a:path>
              <a:path w="5718175" h="158750">
                <a:moveTo>
                  <a:pt x="1873250" y="63500"/>
                </a:moveTo>
                <a:lnTo>
                  <a:pt x="1841500" y="63500"/>
                </a:lnTo>
                <a:lnTo>
                  <a:pt x="1841500" y="95250"/>
                </a:lnTo>
                <a:lnTo>
                  <a:pt x="1873250" y="95250"/>
                </a:lnTo>
                <a:lnTo>
                  <a:pt x="1873250" y="63500"/>
                </a:lnTo>
                <a:close/>
              </a:path>
              <a:path w="5718175" h="158750">
                <a:moveTo>
                  <a:pt x="1936750" y="63500"/>
                </a:moveTo>
                <a:lnTo>
                  <a:pt x="1905000" y="63500"/>
                </a:lnTo>
                <a:lnTo>
                  <a:pt x="1905000" y="95250"/>
                </a:lnTo>
                <a:lnTo>
                  <a:pt x="1936750" y="95250"/>
                </a:lnTo>
                <a:lnTo>
                  <a:pt x="1936750" y="63500"/>
                </a:lnTo>
                <a:close/>
              </a:path>
              <a:path w="5718175" h="158750">
                <a:moveTo>
                  <a:pt x="2000250" y="63500"/>
                </a:moveTo>
                <a:lnTo>
                  <a:pt x="1968500" y="63500"/>
                </a:lnTo>
                <a:lnTo>
                  <a:pt x="1968500" y="95250"/>
                </a:lnTo>
                <a:lnTo>
                  <a:pt x="2000250" y="95250"/>
                </a:lnTo>
                <a:lnTo>
                  <a:pt x="2000250" y="63500"/>
                </a:lnTo>
                <a:close/>
              </a:path>
              <a:path w="5718175" h="158750">
                <a:moveTo>
                  <a:pt x="2063750" y="63500"/>
                </a:moveTo>
                <a:lnTo>
                  <a:pt x="2032000" y="63500"/>
                </a:lnTo>
                <a:lnTo>
                  <a:pt x="2032000" y="95250"/>
                </a:lnTo>
                <a:lnTo>
                  <a:pt x="2063750" y="95250"/>
                </a:lnTo>
                <a:lnTo>
                  <a:pt x="2063750" y="63500"/>
                </a:lnTo>
                <a:close/>
              </a:path>
              <a:path w="5718175" h="158750">
                <a:moveTo>
                  <a:pt x="2127250" y="63500"/>
                </a:moveTo>
                <a:lnTo>
                  <a:pt x="2095500" y="63500"/>
                </a:lnTo>
                <a:lnTo>
                  <a:pt x="2095500" y="95250"/>
                </a:lnTo>
                <a:lnTo>
                  <a:pt x="2127250" y="95250"/>
                </a:lnTo>
                <a:lnTo>
                  <a:pt x="2127250" y="63500"/>
                </a:lnTo>
                <a:close/>
              </a:path>
              <a:path w="5718175" h="158750">
                <a:moveTo>
                  <a:pt x="2190750" y="63500"/>
                </a:moveTo>
                <a:lnTo>
                  <a:pt x="2159000" y="63500"/>
                </a:lnTo>
                <a:lnTo>
                  <a:pt x="2159000" y="95250"/>
                </a:lnTo>
                <a:lnTo>
                  <a:pt x="2190750" y="95250"/>
                </a:lnTo>
                <a:lnTo>
                  <a:pt x="2190750" y="63500"/>
                </a:lnTo>
                <a:close/>
              </a:path>
              <a:path w="5718175" h="158750">
                <a:moveTo>
                  <a:pt x="2254250" y="63500"/>
                </a:moveTo>
                <a:lnTo>
                  <a:pt x="2222500" y="63500"/>
                </a:lnTo>
                <a:lnTo>
                  <a:pt x="2222500" y="95250"/>
                </a:lnTo>
                <a:lnTo>
                  <a:pt x="2254250" y="95250"/>
                </a:lnTo>
                <a:lnTo>
                  <a:pt x="2254250" y="63500"/>
                </a:lnTo>
                <a:close/>
              </a:path>
              <a:path w="5718175" h="158750">
                <a:moveTo>
                  <a:pt x="2317750" y="63500"/>
                </a:moveTo>
                <a:lnTo>
                  <a:pt x="2286000" y="63500"/>
                </a:lnTo>
                <a:lnTo>
                  <a:pt x="2286000" y="95250"/>
                </a:lnTo>
                <a:lnTo>
                  <a:pt x="2317750" y="95250"/>
                </a:lnTo>
                <a:lnTo>
                  <a:pt x="2317750" y="63500"/>
                </a:lnTo>
                <a:close/>
              </a:path>
              <a:path w="5718175" h="158750">
                <a:moveTo>
                  <a:pt x="2381250" y="63500"/>
                </a:moveTo>
                <a:lnTo>
                  <a:pt x="2349500" y="63500"/>
                </a:lnTo>
                <a:lnTo>
                  <a:pt x="2349500" y="95250"/>
                </a:lnTo>
                <a:lnTo>
                  <a:pt x="2381250" y="95250"/>
                </a:lnTo>
                <a:lnTo>
                  <a:pt x="2381250" y="63500"/>
                </a:lnTo>
                <a:close/>
              </a:path>
              <a:path w="5718175" h="158750">
                <a:moveTo>
                  <a:pt x="2444750" y="63500"/>
                </a:moveTo>
                <a:lnTo>
                  <a:pt x="2413000" y="63500"/>
                </a:lnTo>
                <a:lnTo>
                  <a:pt x="2413000" y="95250"/>
                </a:lnTo>
                <a:lnTo>
                  <a:pt x="2444750" y="95250"/>
                </a:lnTo>
                <a:lnTo>
                  <a:pt x="2444750" y="63500"/>
                </a:lnTo>
                <a:close/>
              </a:path>
              <a:path w="5718175" h="158750">
                <a:moveTo>
                  <a:pt x="2508250" y="63500"/>
                </a:moveTo>
                <a:lnTo>
                  <a:pt x="2476500" y="63500"/>
                </a:lnTo>
                <a:lnTo>
                  <a:pt x="2476500" y="95250"/>
                </a:lnTo>
                <a:lnTo>
                  <a:pt x="2508250" y="95250"/>
                </a:lnTo>
                <a:lnTo>
                  <a:pt x="2508250" y="63500"/>
                </a:lnTo>
                <a:close/>
              </a:path>
              <a:path w="5718175" h="158750">
                <a:moveTo>
                  <a:pt x="2571750" y="63500"/>
                </a:moveTo>
                <a:lnTo>
                  <a:pt x="2540000" y="63500"/>
                </a:lnTo>
                <a:lnTo>
                  <a:pt x="2540000" y="95250"/>
                </a:lnTo>
                <a:lnTo>
                  <a:pt x="2571750" y="95250"/>
                </a:lnTo>
                <a:lnTo>
                  <a:pt x="2571750" y="63500"/>
                </a:lnTo>
                <a:close/>
              </a:path>
              <a:path w="5718175" h="158750">
                <a:moveTo>
                  <a:pt x="2635250" y="63500"/>
                </a:moveTo>
                <a:lnTo>
                  <a:pt x="2603500" y="63500"/>
                </a:lnTo>
                <a:lnTo>
                  <a:pt x="2603500" y="95250"/>
                </a:lnTo>
                <a:lnTo>
                  <a:pt x="2635250" y="95250"/>
                </a:lnTo>
                <a:lnTo>
                  <a:pt x="2635250" y="63500"/>
                </a:lnTo>
                <a:close/>
              </a:path>
              <a:path w="5718175" h="158750">
                <a:moveTo>
                  <a:pt x="2698750" y="63500"/>
                </a:moveTo>
                <a:lnTo>
                  <a:pt x="2667000" y="63500"/>
                </a:lnTo>
                <a:lnTo>
                  <a:pt x="2667000" y="95250"/>
                </a:lnTo>
                <a:lnTo>
                  <a:pt x="2698750" y="95250"/>
                </a:lnTo>
                <a:lnTo>
                  <a:pt x="2698750" y="63500"/>
                </a:lnTo>
                <a:close/>
              </a:path>
              <a:path w="5718175" h="158750">
                <a:moveTo>
                  <a:pt x="2762250" y="63500"/>
                </a:moveTo>
                <a:lnTo>
                  <a:pt x="2730500" y="63500"/>
                </a:lnTo>
                <a:lnTo>
                  <a:pt x="2730500" y="95250"/>
                </a:lnTo>
                <a:lnTo>
                  <a:pt x="2762250" y="95250"/>
                </a:lnTo>
                <a:lnTo>
                  <a:pt x="2762250" y="63500"/>
                </a:lnTo>
                <a:close/>
              </a:path>
              <a:path w="5718175" h="158750">
                <a:moveTo>
                  <a:pt x="2825750" y="63500"/>
                </a:moveTo>
                <a:lnTo>
                  <a:pt x="2794000" y="63500"/>
                </a:lnTo>
                <a:lnTo>
                  <a:pt x="2794000" y="95250"/>
                </a:lnTo>
                <a:lnTo>
                  <a:pt x="2825750" y="95250"/>
                </a:lnTo>
                <a:lnTo>
                  <a:pt x="2825750" y="63500"/>
                </a:lnTo>
                <a:close/>
              </a:path>
              <a:path w="5718175" h="158750">
                <a:moveTo>
                  <a:pt x="2889250" y="63500"/>
                </a:moveTo>
                <a:lnTo>
                  <a:pt x="2857500" y="63500"/>
                </a:lnTo>
                <a:lnTo>
                  <a:pt x="2857500" y="95250"/>
                </a:lnTo>
                <a:lnTo>
                  <a:pt x="2889250" y="95250"/>
                </a:lnTo>
                <a:lnTo>
                  <a:pt x="2889250" y="63500"/>
                </a:lnTo>
                <a:close/>
              </a:path>
              <a:path w="5718175" h="158750">
                <a:moveTo>
                  <a:pt x="2952750" y="63500"/>
                </a:moveTo>
                <a:lnTo>
                  <a:pt x="2921000" y="63500"/>
                </a:lnTo>
                <a:lnTo>
                  <a:pt x="2921000" y="95250"/>
                </a:lnTo>
                <a:lnTo>
                  <a:pt x="2952750" y="95250"/>
                </a:lnTo>
                <a:lnTo>
                  <a:pt x="2952750" y="63500"/>
                </a:lnTo>
                <a:close/>
              </a:path>
              <a:path w="5718175" h="158750">
                <a:moveTo>
                  <a:pt x="3016250" y="63500"/>
                </a:moveTo>
                <a:lnTo>
                  <a:pt x="2984500" y="63500"/>
                </a:lnTo>
                <a:lnTo>
                  <a:pt x="2984500" y="95250"/>
                </a:lnTo>
                <a:lnTo>
                  <a:pt x="3016250" y="95250"/>
                </a:lnTo>
                <a:lnTo>
                  <a:pt x="3016250" y="63500"/>
                </a:lnTo>
                <a:close/>
              </a:path>
              <a:path w="5718175" h="158750">
                <a:moveTo>
                  <a:pt x="3079750" y="63500"/>
                </a:moveTo>
                <a:lnTo>
                  <a:pt x="3048000" y="63500"/>
                </a:lnTo>
                <a:lnTo>
                  <a:pt x="3048000" y="95250"/>
                </a:lnTo>
                <a:lnTo>
                  <a:pt x="3079750" y="95250"/>
                </a:lnTo>
                <a:lnTo>
                  <a:pt x="3079750" y="63500"/>
                </a:lnTo>
                <a:close/>
              </a:path>
              <a:path w="5718175" h="158750">
                <a:moveTo>
                  <a:pt x="3143250" y="63500"/>
                </a:moveTo>
                <a:lnTo>
                  <a:pt x="3111500" y="63500"/>
                </a:lnTo>
                <a:lnTo>
                  <a:pt x="3111500" y="95250"/>
                </a:lnTo>
                <a:lnTo>
                  <a:pt x="3143250" y="95250"/>
                </a:lnTo>
                <a:lnTo>
                  <a:pt x="3143250" y="63500"/>
                </a:lnTo>
                <a:close/>
              </a:path>
              <a:path w="5718175" h="158750">
                <a:moveTo>
                  <a:pt x="3206750" y="63500"/>
                </a:moveTo>
                <a:lnTo>
                  <a:pt x="3175000" y="63500"/>
                </a:lnTo>
                <a:lnTo>
                  <a:pt x="3175000" y="95250"/>
                </a:lnTo>
                <a:lnTo>
                  <a:pt x="3206750" y="95250"/>
                </a:lnTo>
                <a:lnTo>
                  <a:pt x="3206750" y="63500"/>
                </a:lnTo>
                <a:close/>
              </a:path>
              <a:path w="5718175" h="158750">
                <a:moveTo>
                  <a:pt x="3270250" y="63500"/>
                </a:moveTo>
                <a:lnTo>
                  <a:pt x="3238500" y="63500"/>
                </a:lnTo>
                <a:lnTo>
                  <a:pt x="3238500" y="95250"/>
                </a:lnTo>
                <a:lnTo>
                  <a:pt x="3270250" y="95250"/>
                </a:lnTo>
                <a:lnTo>
                  <a:pt x="3270250" y="63500"/>
                </a:lnTo>
                <a:close/>
              </a:path>
              <a:path w="5718175" h="158750">
                <a:moveTo>
                  <a:pt x="3333750" y="63500"/>
                </a:moveTo>
                <a:lnTo>
                  <a:pt x="3302000" y="63500"/>
                </a:lnTo>
                <a:lnTo>
                  <a:pt x="3302000" y="95250"/>
                </a:lnTo>
                <a:lnTo>
                  <a:pt x="3333750" y="95250"/>
                </a:lnTo>
                <a:lnTo>
                  <a:pt x="3333750" y="63500"/>
                </a:lnTo>
                <a:close/>
              </a:path>
              <a:path w="5718175" h="158750">
                <a:moveTo>
                  <a:pt x="3397250" y="63500"/>
                </a:moveTo>
                <a:lnTo>
                  <a:pt x="3365500" y="63500"/>
                </a:lnTo>
                <a:lnTo>
                  <a:pt x="3365500" y="95250"/>
                </a:lnTo>
                <a:lnTo>
                  <a:pt x="3397250" y="95250"/>
                </a:lnTo>
                <a:lnTo>
                  <a:pt x="3397250" y="63500"/>
                </a:lnTo>
                <a:close/>
              </a:path>
              <a:path w="5718175" h="158750">
                <a:moveTo>
                  <a:pt x="3460750" y="63500"/>
                </a:moveTo>
                <a:lnTo>
                  <a:pt x="3429000" y="63500"/>
                </a:lnTo>
                <a:lnTo>
                  <a:pt x="3429000" y="95250"/>
                </a:lnTo>
                <a:lnTo>
                  <a:pt x="3460750" y="95250"/>
                </a:lnTo>
                <a:lnTo>
                  <a:pt x="3460750" y="63500"/>
                </a:lnTo>
                <a:close/>
              </a:path>
              <a:path w="5718175" h="158750">
                <a:moveTo>
                  <a:pt x="3524250" y="63500"/>
                </a:moveTo>
                <a:lnTo>
                  <a:pt x="3492500" y="63500"/>
                </a:lnTo>
                <a:lnTo>
                  <a:pt x="3492500" y="95250"/>
                </a:lnTo>
                <a:lnTo>
                  <a:pt x="3524250" y="95250"/>
                </a:lnTo>
                <a:lnTo>
                  <a:pt x="3524250" y="63500"/>
                </a:lnTo>
                <a:close/>
              </a:path>
              <a:path w="5718175" h="158750">
                <a:moveTo>
                  <a:pt x="3587750" y="63500"/>
                </a:moveTo>
                <a:lnTo>
                  <a:pt x="3556000" y="63500"/>
                </a:lnTo>
                <a:lnTo>
                  <a:pt x="3556000" y="95250"/>
                </a:lnTo>
                <a:lnTo>
                  <a:pt x="3587750" y="95250"/>
                </a:lnTo>
                <a:lnTo>
                  <a:pt x="3587750" y="63500"/>
                </a:lnTo>
                <a:close/>
              </a:path>
              <a:path w="5718175" h="158750">
                <a:moveTo>
                  <a:pt x="3651250" y="63500"/>
                </a:moveTo>
                <a:lnTo>
                  <a:pt x="3619500" y="63500"/>
                </a:lnTo>
                <a:lnTo>
                  <a:pt x="3619500" y="95250"/>
                </a:lnTo>
                <a:lnTo>
                  <a:pt x="3651250" y="95250"/>
                </a:lnTo>
                <a:lnTo>
                  <a:pt x="3651250" y="63500"/>
                </a:lnTo>
                <a:close/>
              </a:path>
              <a:path w="5718175" h="158750">
                <a:moveTo>
                  <a:pt x="3714750" y="63500"/>
                </a:moveTo>
                <a:lnTo>
                  <a:pt x="3683000" y="63500"/>
                </a:lnTo>
                <a:lnTo>
                  <a:pt x="3683000" y="95250"/>
                </a:lnTo>
                <a:lnTo>
                  <a:pt x="3714750" y="95250"/>
                </a:lnTo>
                <a:lnTo>
                  <a:pt x="3714750" y="63500"/>
                </a:lnTo>
                <a:close/>
              </a:path>
              <a:path w="5718175" h="158750">
                <a:moveTo>
                  <a:pt x="3778250" y="63500"/>
                </a:moveTo>
                <a:lnTo>
                  <a:pt x="3746500" y="63500"/>
                </a:lnTo>
                <a:lnTo>
                  <a:pt x="3746500" y="95250"/>
                </a:lnTo>
                <a:lnTo>
                  <a:pt x="3778250" y="95250"/>
                </a:lnTo>
                <a:lnTo>
                  <a:pt x="3778250" y="63500"/>
                </a:lnTo>
                <a:close/>
              </a:path>
              <a:path w="5718175" h="158750">
                <a:moveTo>
                  <a:pt x="3841750" y="63500"/>
                </a:moveTo>
                <a:lnTo>
                  <a:pt x="3810000" y="63500"/>
                </a:lnTo>
                <a:lnTo>
                  <a:pt x="3810000" y="95250"/>
                </a:lnTo>
                <a:lnTo>
                  <a:pt x="3841750" y="95250"/>
                </a:lnTo>
                <a:lnTo>
                  <a:pt x="3841750" y="63500"/>
                </a:lnTo>
                <a:close/>
              </a:path>
              <a:path w="5718175" h="158750">
                <a:moveTo>
                  <a:pt x="3905250" y="63500"/>
                </a:moveTo>
                <a:lnTo>
                  <a:pt x="3873500" y="63500"/>
                </a:lnTo>
                <a:lnTo>
                  <a:pt x="3873500" y="95250"/>
                </a:lnTo>
                <a:lnTo>
                  <a:pt x="3905250" y="95250"/>
                </a:lnTo>
                <a:lnTo>
                  <a:pt x="3905250" y="63500"/>
                </a:lnTo>
                <a:close/>
              </a:path>
              <a:path w="5718175" h="158750">
                <a:moveTo>
                  <a:pt x="3968750" y="63500"/>
                </a:moveTo>
                <a:lnTo>
                  <a:pt x="3937000" y="63500"/>
                </a:lnTo>
                <a:lnTo>
                  <a:pt x="3937000" y="95250"/>
                </a:lnTo>
                <a:lnTo>
                  <a:pt x="3968750" y="95250"/>
                </a:lnTo>
                <a:lnTo>
                  <a:pt x="3968750" y="63500"/>
                </a:lnTo>
                <a:close/>
              </a:path>
              <a:path w="5718175" h="158750">
                <a:moveTo>
                  <a:pt x="4032250" y="63500"/>
                </a:moveTo>
                <a:lnTo>
                  <a:pt x="4000500" y="63500"/>
                </a:lnTo>
                <a:lnTo>
                  <a:pt x="4000500" y="95250"/>
                </a:lnTo>
                <a:lnTo>
                  <a:pt x="4032250" y="95250"/>
                </a:lnTo>
                <a:lnTo>
                  <a:pt x="4032250" y="63500"/>
                </a:lnTo>
                <a:close/>
              </a:path>
              <a:path w="5718175" h="158750">
                <a:moveTo>
                  <a:pt x="4095750" y="63500"/>
                </a:moveTo>
                <a:lnTo>
                  <a:pt x="4064000" y="63500"/>
                </a:lnTo>
                <a:lnTo>
                  <a:pt x="4064000" y="95250"/>
                </a:lnTo>
                <a:lnTo>
                  <a:pt x="4095750" y="95250"/>
                </a:lnTo>
                <a:lnTo>
                  <a:pt x="4095750" y="63500"/>
                </a:lnTo>
                <a:close/>
              </a:path>
              <a:path w="5718175" h="158750">
                <a:moveTo>
                  <a:pt x="4159250" y="63500"/>
                </a:moveTo>
                <a:lnTo>
                  <a:pt x="4127500" y="63500"/>
                </a:lnTo>
                <a:lnTo>
                  <a:pt x="4127500" y="95250"/>
                </a:lnTo>
                <a:lnTo>
                  <a:pt x="4159250" y="95250"/>
                </a:lnTo>
                <a:lnTo>
                  <a:pt x="4159250" y="63500"/>
                </a:lnTo>
                <a:close/>
              </a:path>
              <a:path w="5718175" h="158750">
                <a:moveTo>
                  <a:pt x="4222750" y="63500"/>
                </a:moveTo>
                <a:lnTo>
                  <a:pt x="4191000" y="63500"/>
                </a:lnTo>
                <a:lnTo>
                  <a:pt x="4191000" y="95250"/>
                </a:lnTo>
                <a:lnTo>
                  <a:pt x="4222750" y="95250"/>
                </a:lnTo>
                <a:lnTo>
                  <a:pt x="4222750" y="63500"/>
                </a:lnTo>
                <a:close/>
              </a:path>
              <a:path w="5718175" h="158750">
                <a:moveTo>
                  <a:pt x="4286250" y="63500"/>
                </a:moveTo>
                <a:lnTo>
                  <a:pt x="4254500" y="63500"/>
                </a:lnTo>
                <a:lnTo>
                  <a:pt x="4254500" y="95250"/>
                </a:lnTo>
                <a:lnTo>
                  <a:pt x="4286250" y="95250"/>
                </a:lnTo>
                <a:lnTo>
                  <a:pt x="4286250" y="63500"/>
                </a:lnTo>
                <a:close/>
              </a:path>
              <a:path w="5718175" h="158750">
                <a:moveTo>
                  <a:pt x="4349750" y="63500"/>
                </a:moveTo>
                <a:lnTo>
                  <a:pt x="4318000" y="63500"/>
                </a:lnTo>
                <a:lnTo>
                  <a:pt x="4318000" y="95250"/>
                </a:lnTo>
                <a:lnTo>
                  <a:pt x="4349750" y="95250"/>
                </a:lnTo>
                <a:lnTo>
                  <a:pt x="4349750" y="63500"/>
                </a:lnTo>
                <a:close/>
              </a:path>
              <a:path w="5718175" h="158750">
                <a:moveTo>
                  <a:pt x="4413250" y="63500"/>
                </a:moveTo>
                <a:lnTo>
                  <a:pt x="4381500" y="63500"/>
                </a:lnTo>
                <a:lnTo>
                  <a:pt x="4381500" y="95250"/>
                </a:lnTo>
                <a:lnTo>
                  <a:pt x="4413250" y="95250"/>
                </a:lnTo>
                <a:lnTo>
                  <a:pt x="4413250" y="63500"/>
                </a:lnTo>
                <a:close/>
              </a:path>
              <a:path w="5718175" h="158750">
                <a:moveTo>
                  <a:pt x="4476750" y="63500"/>
                </a:moveTo>
                <a:lnTo>
                  <a:pt x="4445000" y="63500"/>
                </a:lnTo>
                <a:lnTo>
                  <a:pt x="4445000" y="95250"/>
                </a:lnTo>
                <a:lnTo>
                  <a:pt x="4476750" y="95250"/>
                </a:lnTo>
                <a:lnTo>
                  <a:pt x="4476750" y="63500"/>
                </a:lnTo>
                <a:close/>
              </a:path>
              <a:path w="5718175" h="158750">
                <a:moveTo>
                  <a:pt x="4540250" y="63500"/>
                </a:moveTo>
                <a:lnTo>
                  <a:pt x="4508500" y="63500"/>
                </a:lnTo>
                <a:lnTo>
                  <a:pt x="4508500" y="95250"/>
                </a:lnTo>
                <a:lnTo>
                  <a:pt x="4540250" y="95250"/>
                </a:lnTo>
                <a:lnTo>
                  <a:pt x="4540250" y="63500"/>
                </a:lnTo>
                <a:close/>
              </a:path>
              <a:path w="5718175" h="158750">
                <a:moveTo>
                  <a:pt x="4603750" y="63500"/>
                </a:moveTo>
                <a:lnTo>
                  <a:pt x="4572000" y="63500"/>
                </a:lnTo>
                <a:lnTo>
                  <a:pt x="4572000" y="95250"/>
                </a:lnTo>
                <a:lnTo>
                  <a:pt x="4603750" y="95250"/>
                </a:lnTo>
                <a:lnTo>
                  <a:pt x="4603750" y="63500"/>
                </a:lnTo>
                <a:close/>
              </a:path>
              <a:path w="5718175" h="158750">
                <a:moveTo>
                  <a:pt x="4667250" y="63500"/>
                </a:moveTo>
                <a:lnTo>
                  <a:pt x="4635500" y="63500"/>
                </a:lnTo>
                <a:lnTo>
                  <a:pt x="4635500" y="95250"/>
                </a:lnTo>
                <a:lnTo>
                  <a:pt x="4667250" y="95250"/>
                </a:lnTo>
                <a:lnTo>
                  <a:pt x="4667250" y="63500"/>
                </a:lnTo>
                <a:close/>
              </a:path>
              <a:path w="5718175" h="158750">
                <a:moveTo>
                  <a:pt x="4730750" y="63500"/>
                </a:moveTo>
                <a:lnTo>
                  <a:pt x="4699000" y="63500"/>
                </a:lnTo>
                <a:lnTo>
                  <a:pt x="4699000" y="95250"/>
                </a:lnTo>
                <a:lnTo>
                  <a:pt x="4730750" y="95250"/>
                </a:lnTo>
                <a:lnTo>
                  <a:pt x="4730750" y="63500"/>
                </a:lnTo>
                <a:close/>
              </a:path>
              <a:path w="5718175" h="158750">
                <a:moveTo>
                  <a:pt x="4794250" y="63500"/>
                </a:moveTo>
                <a:lnTo>
                  <a:pt x="4762500" y="63500"/>
                </a:lnTo>
                <a:lnTo>
                  <a:pt x="4762500" y="95250"/>
                </a:lnTo>
                <a:lnTo>
                  <a:pt x="4794250" y="95250"/>
                </a:lnTo>
                <a:lnTo>
                  <a:pt x="4794250" y="63500"/>
                </a:lnTo>
                <a:close/>
              </a:path>
              <a:path w="5718175" h="158750">
                <a:moveTo>
                  <a:pt x="4857750" y="63500"/>
                </a:moveTo>
                <a:lnTo>
                  <a:pt x="4826000" y="63500"/>
                </a:lnTo>
                <a:lnTo>
                  <a:pt x="4826000" y="95250"/>
                </a:lnTo>
                <a:lnTo>
                  <a:pt x="4857750" y="95250"/>
                </a:lnTo>
                <a:lnTo>
                  <a:pt x="4857750" y="63500"/>
                </a:lnTo>
                <a:close/>
              </a:path>
              <a:path w="5718175" h="158750">
                <a:moveTo>
                  <a:pt x="4921250" y="63500"/>
                </a:moveTo>
                <a:lnTo>
                  <a:pt x="4889500" y="63500"/>
                </a:lnTo>
                <a:lnTo>
                  <a:pt x="4889500" y="95250"/>
                </a:lnTo>
                <a:lnTo>
                  <a:pt x="4921250" y="95250"/>
                </a:lnTo>
                <a:lnTo>
                  <a:pt x="4921250" y="63500"/>
                </a:lnTo>
                <a:close/>
              </a:path>
              <a:path w="5718175" h="158750">
                <a:moveTo>
                  <a:pt x="4984750" y="63500"/>
                </a:moveTo>
                <a:lnTo>
                  <a:pt x="4953000" y="63500"/>
                </a:lnTo>
                <a:lnTo>
                  <a:pt x="4953000" y="95250"/>
                </a:lnTo>
                <a:lnTo>
                  <a:pt x="4984750" y="95250"/>
                </a:lnTo>
                <a:lnTo>
                  <a:pt x="4984750" y="63500"/>
                </a:lnTo>
                <a:close/>
              </a:path>
              <a:path w="5718175" h="158750">
                <a:moveTo>
                  <a:pt x="5048250" y="63500"/>
                </a:moveTo>
                <a:lnTo>
                  <a:pt x="5016500" y="63500"/>
                </a:lnTo>
                <a:lnTo>
                  <a:pt x="5016500" y="95250"/>
                </a:lnTo>
                <a:lnTo>
                  <a:pt x="5048250" y="95250"/>
                </a:lnTo>
                <a:lnTo>
                  <a:pt x="5048250" y="63500"/>
                </a:lnTo>
                <a:close/>
              </a:path>
              <a:path w="5718175" h="158750">
                <a:moveTo>
                  <a:pt x="5111750" y="63500"/>
                </a:moveTo>
                <a:lnTo>
                  <a:pt x="5080000" y="63500"/>
                </a:lnTo>
                <a:lnTo>
                  <a:pt x="5080000" y="95250"/>
                </a:lnTo>
                <a:lnTo>
                  <a:pt x="5111750" y="95250"/>
                </a:lnTo>
                <a:lnTo>
                  <a:pt x="5111750" y="63500"/>
                </a:lnTo>
                <a:close/>
              </a:path>
              <a:path w="5718175" h="158750">
                <a:moveTo>
                  <a:pt x="5175250" y="63500"/>
                </a:moveTo>
                <a:lnTo>
                  <a:pt x="5143500" y="63500"/>
                </a:lnTo>
                <a:lnTo>
                  <a:pt x="5143500" y="95250"/>
                </a:lnTo>
                <a:lnTo>
                  <a:pt x="5175250" y="95250"/>
                </a:lnTo>
                <a:lnTo>
                  <a:pt x="5175250" y="63500"/>
                </a:lnTo>
                <a:close/>
              </a:path>
              <a:path w="5718175" h="158750">
                <a:moveTo>
                  <a:pt x="5238750" y="63500"/>
                </a:moveTo>
                <a:lnTo>
                  <a:pt x="5207000" y="63500"/>
                </a:lnTo>
                <a:lnTo>
                  <a:pt x="5207000" y="95250"/>
                </a:lnTo>
                <a:lnTo>
                  <a:pt x="5238750" y="95250"/>
                </a:lnTo>
                <a:lnTo>
                  <a:pt x="5238750" y="63500"/>
                </a:lnTo>
                <a:close/>
              </a:path>
              <a:path w="5718175" h="158750">
                <a:moveTo>
                  <a:pt x="5302250" y="63500"/>
                </a:moveTo>
                <a:lnTo>
                  <a:pt x="5270500" y="63500"/>
                </a:lnTo>
                <a:lnTo>
                  <a:pt x="5270500" y="95250"/>
                </a:lnTo>
                <a:lnTo>
                  <a:pt x="5302250" y="95250"/>
                </a:lnTo>
                <a:lnTo>
                  <a:pt x="5302250" y="63500"/>
                </a:lnTo>
                <a:close/>
              </a:path>
              <a:path w="5718175" h="158750">
                <a:moveTo>
                  <a:pt x="5365750" y="63500"/>
                </a:moveTo>
                <a:lnTo>
                  <a:pt x="5334000" y="63500"/>
                </a:lnTo>
                <a:lnTo>
                  <a:pt x="5334000" y="95250"/>
                </a:lnTo>
                <a:lnTo>
                  <a:pt x="5365750" y="95250"/>
                </a:lnTo>
                <a:lnTo>
                  <a:pt x="5365750" y="63500"/>
                </a:lnTo>
                <a:close/>
              </a:path>
              <a:path w="5718175" h="158750">
                <a:moveTo>
                  <a:pt x="5429250" y="63500"/>
                </a:moveTo>
                <a:lnTo>
                  <a:pt x="5397500" y="63500"/>
                </a:lnTo>
                <a:lnTo>
                  <a:pt x="5397500" y="95250"/>
                </a:lnTo>
                <a:lnTo>
                  <a:pt x="5429250" y="95250"/>
                </a:lnTo>
                <a:lnTo>
                  <a:pt x="5429250" y="63500"/>
                </a:lnTo>
                <a:close/>
              </a:path>
              <a:path w="5718175" h="158750">
                <a:moveTo>
                  <a:pt x="5492750" y="63500"/>
                </a:moveTo>
                <a:lnTo>
                  <a:pt x="5461000" y="63500"/>
                </a:lnTo>
                <a:lnTo>
                  <a:pt x="5461000" y="95250"/>
                </a:lnTo>
                <a:lnTo>
                  <a:pt x="5492750" y="95250"/>
                </a:lnTo>
                <a:lnTo>
                  <a:pt x="5492750" y="63500"/>
                </a:lnTo>
                <a:close/>
              </a:path>
              <a:path w="5718175" h="158750">
                <a:moveTo>
                  <a:pt x="5556250" y="63500"/>
                </a:moveTo>
                <a:lnTo>
                  <a:pt x="5524500" y="63500"/>
                </a:lnTo>
                <a:lnTo>
                  <a:pt x="5524500" y="95250"/>
                </a:lnTo>
                <a:lnTo>
                  <a:pt x="5556250" y="95250"/>
                </a:lnTo>
                <a:lnTo>
                  <a:pt x="5556250" y="63500"/>
                </a:lnTo>
                <a:close/>
              </a:path>
              <a:path w="5718175" h="158750">
                <a:moveTo>
                  <a:pt x="5638800" y="0"/>
                </a:moveTo>
                <a:lnTo>
                  <a:pt x="5607913" y="6240"/>
                </a:lnTo>
                <a:lnTo>
                  <a:pt x="5582681" y="23256"/>
                </a:lnTo>
                <a:lnTo>
                  <a:pt x="5565665" y="48488"/>
                </a:lnTo>
                <a:lnTo>
                  <a:pt x="5559425" y="79375"/>
                </a:lnTo>
                <a:lnTo>
                  <a:pt x="5565665" y="110315"/>
                </a:lnTo>
                <a:lnTo>
                  <a:pt x="5582681" y="135540"/>
                </a:lnTo>
                <a:lnTo>
                  <a:pt x="5607913" y="152526"/>
                </a:lnTo>
                <a:lnTo>
                  <a:pt x="5638800" y="158750"/>
                </a:lnTo>
                <a:lnTo>
                  <a:pt x="5669686" y="152526"/>
                </a:lnTo>
                <a:lnTo>
                  <a:pt x="5694918" y="135540"/>
                </a:lnTo>
                <a:lnTo>
                  <a:pt x="5711934" y="110315"/>
                </a:lnTo>
                <a:lnTo>
                  <a:pt x="5714972" y="95250"/>
                </a:lnTo>
                <a:lnTo>
                  <a:pt x="5588000" y="95250"/>
                </a:lnTo>
                <a:lnTo>
                  <a:pt x="5588000" y="63500"/>
                </a:lnTo>
                <a:lnTo>
                  <a:pt x="5714967" y="63500"/>
                </a:lnTo>
                <a:lnTo>
                  <a:pt x="5711934" y="48488"/>
                </a:lnTo>
                <a:lnTo>
                  <a:pt x="5694918" y="23256"/>
                </a:lnTo>
                <a:lnTo>
                  <a:pt x="5669686" y="6240"/>
                </a:lnTo>
                <a:lnTo>
                  <a:pt x="5638800" y="0"/>
                </a:lnTo>
                <a:close/>
              </a:path>
              <a:path w="5718175" h="158750">
                <a:moveTo>
                  <a:pt x="5619750" y="63500"/>
                </a:moveTo>
                <a:lnTo>
                  <a:pt x="5588000" y="63500"/>
                </a:lnTo>
                <a:lnTo>
                  <a:pt x="5588000" y="95250"/>
                </a:lnTo>
                <a:lnTo>
                  <a:pt x="5619750" y="95250"/>
                </a:lnTo>
                <a:lnTo>
                  <a:pt x="5619750" y="63500"/>
                </a:lnTo>
                <a:close/>
              </a:path>
              <a:path w="5718175" h="158750">
                <a:moveTo>
                  <a:pt x="5714967" y="63500"/>
                </a:moveTo>
                <a:lnTo>
                  <a:pt x="5619750" y="63500"/>
                </a:lnTo>
                <a:lnTo>
                  <a:pt x="5619750" y="95250"/>
                </a:lnTo>
                <a:lnTo>
                  <a:pt x="5714972" y="95250"/>
                </a:lnTo>
                <a:lnTo>
                  <a:pt x="5718175" y="79375"/>
                </a:lnTo>
                <a:lnTo>
                  <a:pt x="5714967" y="63500"/>
                </a:lnTo>
                <a:close/>
              </a:path>
            </a:pathLst>
          </a:custGeom>
          <a:solidFill>
            <a:srgbClr val="FF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6" name="object 6"/>
          <p:cNvSpPr/>
          <p:nvPr/>
        </p:nvSpPr>
        <p:spPr>
          <a:xfrm>
            <a:off x="609600" y="3469407"/>
            <a:ext cx="6327775" cy="158750"/>
          </a:xfrm>
          <a:custGeom>
            <a:avLst/>
            <a:gdLst/>
            <a:ahLst/>
            <a:cxnLst/>
            <a:rect l="l" t="t" r="r" b="b"/>
            <a:pathLst>
              <a:path w="6327775" h="158750">
                <a:moveTo>
                  <a:pt x="31750" y="63500"/>
                </a:moveTo>
                <a:lnTo>
                  <a:pt x="0" y="63500"/>
                </a:lnTo>
                <a:lnTo>
                  <a:pt x="0" y="95250"/>
                </a:lnTo>
                <a:lnTo>
                  <a:pt x="31750" y="95250"/>
                </a:lnTo>
                <a:lnTo>
                  <a:pt x="31750" y="63500"/>
                </a:lnTo>
                <a:close/>
              </a:path>
              <a:path w="6327775" h="158750">
                <a:moveTo>
                  <a:pt x="95250" y="63500"/>
                </a:moveTo>
                <a:lnTo>
                  <a:pt x="63500" y="63500"/>
                </a:lnTo>
                <a:lnTo>
                  <a:pt x="63500" y="95250"/>
                </a:lnTo>
                <a:lnTo>
                  <a:pt x="95250" y="95250"/>
                </a:lnTo>
                <a:lnTo>
                  <a:pt x="95250" y="63500"/>
                </a:lnTo>
                <a:close/>
              </a:path>
              <a:path w="6327775" h="158750">
                <a:moveTo>
                  <a:pt x="158750" y="63500"/>
                </a:moveTo>
                <a:lnTo>
                  <a:pt x="127000" y="63500"/>
                </a:lnTo>
                <a:lnTo>
                  <a:pt x="127000" y="95250"/>
                </a:lnTo>
                <a:lnTo>
                  <a:pt x="158750" y="95250"/>
                </a:lnTo>
                <a:lnTo>
                  <a:pt x="158750" y="63500"/>
                </a:lnTo>
                <a:close/>
              </a:path>
              <a:path w="6327775" h="158750">
                <a:moveTo>
                  <a:pt x="222250" y="63500"/>
                </a:moveTo>
                <a:lnTo>
                  <a:pt x="190500" y="63500"/>
                </a:lnTo>
                <a:lnTo>
                  <a:pt x="190500" y="95250"/>
                </a:lnTo>
                <a:lnTo>
                  <a:pt x="222250" y="95250"/>
                </a:lnTo>
                <a:lnTo>
                  <a:pt x="222250" y="63500"/>
                </a:lnTo>
                <a:close/>
              </a:path>
              <a:path w="6327775" h="158750">
                <a:moveTo>
                  <a:pt x="285750" y="63500"/>
                </a:moveTo>
                <a:lnTo>
                  <a:pt x="254000" y="63500"/>
                </a:lnTo>
                <a:lnTo>
                  <a:pt x="254000" y="95250"/>
                </a:lnTo>
                <a:lnTo>
                  <a:pt x="285750" y="95250"/>
                </a:lnTo>
                <a:lnTo>
                  <a:pt x="285750" y="63500"/>
                </a:lnTo>
                <a:close/>
              </a:path>
              <a:path w="6327775" h="158750">
                <a:moveTo>
                  <a:pt x="349250" y="63500"/>
                </a:moveTo>
                <a:lnTo>
                  <a:pt x="317500" y="63500"/>
                </a:lnTo>
                <a:lnTo>
                  <a:pt x="317500" y="95250"/>
                </a:lnTo>
                <a:lnTo>
                  <a:pt x="349250" y="95250"/>
                </a:lnTo>
                <a:lnTo>
                  <a:pt x="349250" y="63500"/>
                </a:lnTo>
                <a:close/>
              </a:path>
              <a:path w="6327775" h="158750">
                <a:moveTo>
                  <a:pt x="412750" y="63500"/>
                </a:moveTo>
                <a:lnTo>
                  <a:pt x="381000" y="63500"/>
                </a:lnTo>
                <a:lnTo>
                  <a:pt x="381000" y="95250"/>
                </a:lnTo>
                <a:lnTo>
                  <a:pt x="412750" y="95250"/>
                </a:lnTo>
                <a:lnTo>
                  <a:pt x="412750" y="63500"/>
                </a:lnTo>
                <a:close/>
              </a:path>
              <a:path w="6327775" h="158750">
                <a:moveTo>
                  <a:pt x="476250" y="63500"/>
                </a:moveTo>
                <a:lnTo>
                  <a:pt x="444500" y="63500"/>
                </a:lnTo>
                <a:lnTo>
                  <a:pt x="444500" y="95250"/>
                </a:lnTo>
                <a:lnTo>
                  <a:pt x="476250" y="95250"/>
                </a:lnTo>
                <a:lnTo>
                  <a:pt x="476250" y="63500"/>
                </a:lnTo>
                <a:close/>
              </a:path>
              <a:path w="6327775" h="158750">
                <a:moveTo>
                  <a:pt x="539750" y="63500"/>
                </a:moveTo>
                <a:lnTo>
                  <a:pt x="508000" y="63500"/>
                </a:lnTo>
                <a:lnTo>
                  <a:pt x="508000" y="95250"/>
                </a:lnTo>
                <a:lnTo>
                  <a:pt x="539750" y="95250"/>
                </a:lnTo>
                <a:lnTo>
                  <a:pt x="539750" y="63500"/>
                </a:lnTo>
                <a:close/>
              </a:path>
              <a:path w="6327775" h="158750">
                <a:moveTo>
                  <a:pt x="603250" y="63500"/>
                </a:moveTo>
                <a:lnTo>
                  <a:pt x="571500" y="63500"/>
                </a:lnTo>
                <a:lnTo>
                  <a:pt x="571500" y="95250"/>
                </a:lnTo>
                <a:lnTo>
                  <a:pt x="603250" y="95250"/>
                </a:lnTo>
                <a:lnTo>
                  <a:pt x="603250" y="63500"/>
                </a:lnTo>
                <a:close/>
              </a:path>
              <a:path w="6327775" h="158750">
                <a:moveTo>
                  <a:pt x="666750" y="63500"/>
                </a:moveTo>
                <a:lnTo>
                  <a:pt x="635000" y="63500"/>
                </a:lnTo>
                <a:lnTo>
                  <a:pt x="635000" y="95250"/>
                </a:lnTo>
                <a:lnTo>
                  <a:pt x="666750" y="95250"/>
                </a:lnTo>
                <a:lnTo>
                  <a:pt x="666750" y="63500"/>
                </a:lnTo>
                <a:close/>
              </a:path>
              <a:path w="6327775" h="158750">
                <a:moveTo>
                  <a:pt x="730250" y="63500"/>
                </a:moveTo>
                <a:lnTo>
                  <a:pt x="698500" y="63500"/>
                </a:lnTo>
                <a:lnTo>
                  <a:pt x="698500" y="95250"/>
                </a:lnTo>
                <a:lnTo>
                  <a:pt x="730250" y="95250"/>
                </a:lnTo>
                <a:lnTo>
                  <a:pt x="730250" y="63500"/>
                </a:lnTo>
                <a:close/>
              </a:path>
              <a:path w="6327775" h="158750">
                <a:moveTo>
                  <a:pt x="793750" y="63500"/>
                </a:moveTo>
                <a:lnTo>
                  <a:pt x="762000" y="63500"/>
                </a:lnTo>
                <a:lnTo>
                  <a:pt x="762000" y="95250"/>
                </a:lnTo>
                <a:lnTo>
                  <a:pt x="793750" y="95250"/>
                </a:lnTo>
                <a:lnTo>
                  <a:pt x="793750" y="63500"/>
                </a:lnTo>
                <a:close/>
              </a:path>
              <a:path w="6327775" h="158750">
                <a:moveTo>
                  <a:pt x="857250" y="63500"/>
                </a:moveTo>
                <a:lnTo>
                  <a:pt x="825500" y="63500"/>
                </a:lnTo>
                <a:lnTo>
                  <a:pt x="825500" y="95250"/>
                </a:lnTo>
                <a:lnTo>
                  <a:pt x="857250" y="95250"/>
                </a:lnTo>
                <a:lnTo>
                  <a:pt x="857250" y="63500"/>
                </a:lnTo>
                <a:close/>
              </a:path>
              <a:path w="6327775" h="158750">
                <a:moveTo>
                  <a:pt x="920750" y="63500"/>
                </a:moveTo>
                <a:lnTo>
                  <a:pt x="889000" y="63500"/>
                </a:lnTo>
                <a:lnTo>
                  <a:pt x="889000" y="95250"/>
                </a:lnTo>
                <a:lnTo>
                  <a:pt x="920750" y="95250"/>
                </a:lnTo>
                <a:lnTo>
                  <a:pt x="920750" y="63500"/>
                </a:lnTo>
                <a:close/>
              </a:path>
              <a:path w="6327775" h="158750">
                <a:moveTo>
                  <a:pt x="984250" y="63500"/>
                </a:moveTo>
                <a:lnTo>
                  <a:pt x="952500" y="63500"/>
                </a:lnTo>
                <a:lnTo>
                  <a:pt x="952500" y="95250"/>
                </a:lnTo>
                <a:lnTo>
                  <a:pt x="984250" y="95250"/>
                </a:lnTo>
                <a:lnTo>
                  <a:pt x="984250" y="63500"/>
                </a:lnTo>
                <a:close/>
              </a:path>
              <a:path w="6327775" h="158750">
                <a:moveTo>
                  <a:pt x="1047750" y="63500"/>
                </a:moveTo>
                <a:lnTo>
                  <a:pt x="1016000" y="63500"/>
                </a:lnTo>
                <a:lnTo>
                  <a:pt x="1016000" y="95250"/>
                </a:lnTo>
                <a:lnTo>
                  <a:pt x="1047750" y="95250"/>
                </a:lnTo>
                <a:lnTo>
                  <a:pt x="1047750" y="63500"/>
                </a:lnTo>
                <a:close/>
              </a:path>
              <a:path w="6327775" h="158750">
                <a:moveTo>
                  <a:pt x="1111250" y="63500"/>
                </a:moveTo>
                <a:lnTo>
                  <a:pt x="1079500" y="63500"/>
                </a:lnTo>
                <a:lnTo>
                  <a:pt x="1079500" y="95250"/>
                </a:lnTo>
                <a:lnTo>
                  <a:pt x="1111250" y="95250"/>
                </a:lnTo>
                <a:lnTo>
                  <a:pt x="1111250" y="63500"/>
                </a:lnTo>
                <a:close/>
              </a:path>
              <a:path w="6327775" h="158750">
                <a:moveTo>
                  <a:pt x="1174750" y="63500"/>
                </a:moveTo>
                <a:lnTo>
                  <a:pt x="1143000" y="63500"/>
                </a:lnTo>
                <a:lnTo>
                  <a:pt x="1143000" y="95250"/>
                </a:lnTo>
                <a:lnTo>
                  <a:pt x="1174750" y="95250"/>
                </a:lnTo>
                <a:lnTo>
                  <a:pt x="1174750" y="63500"/>
                </a:lnTo>
                <a:close/>
              </a:path>
              <a:path w="6327775" h="158750">
                <a:moveTo>
                  <a:pt x="1238250" y="63500"/>
                </a:moveTo>
                <a:lnTo>
                  <a:pt x="1206500" y="63500"/>
                </a:lnTo>
                <a:lnTo>
                  <a:pt x="1206500" y="95250"/>
                </a:lnTo>
                <a:lnTo>
                  <a:pt x="1238250" y="95250"/>
                </a:lnTo>
                <a:lnTo>
                  <a:pt x="1238250" y="63500"/>
                </a:lnTo>
                <a:close/>
              </a:path>
              <a:path w="6327775" h="158750">
                <a:moveTo>
                  <a:pt x="1301750" y="63500"/>
                </a:moveTo>
                <a:lnTo>
                  <a:pt x="1270000" y="63500"/>
                </a:lnTo>
                <a:lnTo>
                  <a:pt x="1270000" y="95250"/>
                </a:lnTo>
                <a:lnTo>
                  <a:pt x="1301750" y="95250"/>
                </a:lnTo>
                <a:lnTo>
                  <a:pt x="1301750" y="63500"/>
                </a:lnTo>
                <a:close/>
              </a:path>
              <a:path w="6327775" h="158750">
                <a:moveTo>
                  <a:pt x="1365250" y="63500"/>
                </a:moveTo>
                <a:lnTo>
                  <a:pt x="1333500" y="63500"/>
                </a:lnTo>
                <a:lnTo>
                  <a:pt x="1333500" y="95250"/>
                </a:lnTo>
                <a:lnTo>
                  <a:pt x="1365250" y="95250"/>
                </a:lnTo>
                <a:lnTo>
                  <a:pt x="1365250" y="63500"/>
                </a:lnTo>
                <a:close/>
              </a:path>
              <a:path w="6327775" h="158750">
                <a:moveTo>
                  <a:pt x="1428750" y="63500"/>
                </a:moveTo>
                <a:lnTo>
                  <a:pt x="1397000" y="63500"/>
                </a:lnTo>
                <a:lnTo>
                  <a:pt x="1397000" y="95250"/>
                </a:lnTo>
                <a:lnTo>
                  <a:pt x="1428750" y="95250"/>
                </a:lnTo>
                <a:lnTo>
                  <a:pt x="1428750" y="63500"/>
                </a:lnTo>
                <a:close/>
              </a:path>
              <a:path w="6327775" h="158750">
                <a:moveTo>
                  <a:pt x="1492250" y="63500"/>
                </a:moveTo>
                <a:lnTo>
                  <a:pt x="1460500" y="63500"/>
                </a:lnTo>
                <a:lnTo>
                  <a:pt x="1460500" y="95250"/>
                </a:lnTo>
                <a:lnTo>
                  <a:pt x="1492250" y="95250"/>
                </a:lnTo>
                <a:lnTo>
                  <a:pt x="1492250" y="63500"/>
                </a:lnTo>
                <a:close/>
              </a:path>
              <a:path w="6327775" h="158750">
                <a:moveTo>
                  <a:pt x="1555750" y="63500"/>
                </a:moveTo>
                <a:lnTo>
                  <a:pt x="1524000" y="63500"/>
                </a:lnTo>
                <a:lnTo>
                  <a:pt x="1524000" y="95250"/>
                </a:lnTo>
                <a:lnTo>
                  <a:pt x="1555750" y="95250"/>
                </a:lnTo>
                <a:lnTo>
                  <a:pt x="1555750" y="63500"/>
                </a:lnTo>
                <a:close/>
              </a:path>
              <a:path w="6327775" h="158750">
                <a:moveTo>
                  <a:pt x="1619250" y="63500"/>
                </a:moveTo>
                <a:lnTo>
                  <a:pt x="1587500" y="63500"/>
                </a:lnTo>
                <a:lnTo>
                  <a:pt x="1587500" y="95250"/>
                </a:lnTo>
                <a:lnTo>
                  <a:pt x="1619250" y="95250"/>
                </a:lnTo>
                <a:lnTo>
                  <a:pt x="1619250" y="63500"/>
                </a:lnTo>
                <a:close/>
              </a:path>
              <a:path w="6327775" h="158750">
                <a:moveTo>
                  <a:pt x="1682750" y="63500"/>
                </a:moveTo>
                <a:lnTo>
                  <a:pt x="1651000" y="63500"/>
                </a:lnTo>
                <a:lnTo>
                  <a:pt x="1651000" y="95250"/>
                </a:lnTo>
                <a:lnTo>
                  <a:pt x="1682750" y="95250"/>
                </a:lnTo>
                <a:lnTo>
                  <a:pt x="1682750" y="63500"/>
                </a:lnTo>
                <a:close/>
              </a:path>
              <a:path w="6327775" h="158750">
                <a:moveTo>
                  <a:pt x="1746250" y="63500"/>
                </a:moveTo>
                <a:lnTo>
                  <a:pt x="1714500" y="63500"/>
                </a:lnTo>
                <a:lnTo>
                  <a:pt x="1714500" y="95250"/>
                </a:lnTo>
                <a:lnTo>
                  <a:pt x="1746250" y="95250"/>
                </a:lnTo>
                <a:lnTo>
                  <a:pt x="1746250" y="63500"/>
                </a:lnTo>
                <a:close/>
              </a:path>
              <a:path w="6327775" h="158750">
                <a:moveTo>
                  <a:pt x="1809750" y="63500"/>
                </a:moveTo>
                <a:lnTo>
                  <a:pt x="1778000" y="63500"/>
                </a:lnTo>
                <a:lnTo>
                  <a:pt x="1778000" y="95250"/>
                </a:lnTo>
                <a:lnTo>
                  <a:pt x="1809750" y="95250"/>
                </a:lnTo>
                <a:lnTo>
                  <a:pt x="1809750" y="63500"/>
                </a:lnTo>
                <a:close/>
              </a:path>
              <a:path w="6327775" h="158750">
                <a:moveTo>
                  <a:pt x="1873250" y="63500"/>
                </a:moveTo>
                <a:lnTo>
                  <a:pt x="1841500" y="63500"/>
                </a:lnTo>
                <a:lnTo>
                  <a:pt x="1841500" y="95250"/>
                </a:lnTo>
                <a:lnTo>
                  <a:pt x="1873250" y="95250"/>
                </a:lnTo>
                <a:lnTo>
                  <a:pt x="1873250" y="63500"/>
                </a:lnTo>
                <a:close/>
              </a:path>
              <a:path w="6327775" h="158750">
                <a:moveTo>
                  <a:pt x="1936750" y="63500"/>
                </a:moveTo>
                <a:lnTo>
                  <a:pt x="1905000" y="63500"/>
                </a:lnTo>
                <a:lnTo>
                  <a:pt x="1905000" y="95250"/>
                </a:lnTo>
                <a:lnTo>
                  <a:pt x="1936750" y="95250"/>
                </a:lnTo>
                <a:lnTo>
                  <a:pt x="1936750" y="63500"/>
                </a:lnTo>
                <a:close/>
              </a:path>
              <a:path w="6327775" h="158750">
                <a:moveTo>
                  <a:pt x="2000250" y="63500"/>
                </a:moveTo>
                <a:lnTo>
                  <a:pt x="1968500" y="63500"/>
                </a:lnTo>
                <a:lnTo>
                  <a:pt x="1968500" y="95250"/>
                </a:lnTo>
                <a:lnTo>
                  <a:pt x="2000250" y="95250"/>
                </a:lnTo>
                <a:lnTo>
                  <a:pt x="2000250" y="63500"/>
                </a:lnTo>
                <a:close/>
              </a:path>
              <a:path w="6327775" h="158750">
                <a:moveTo>
                  <a:pt x="2063750" y="63500"/>
                </a:moveTo>
                <a:lnTo>
                  <a:pt x="2032000" y="63500"/>
                </a:lnTo>
                <a:lnTo>
                  <a:pt x="2032000" y="95250"/>
                </a:lnTo>
                <a:lnTo>
                  <a:pt x="2063750" y="95250"/>
                </a:lnTo>
                <a:lnTo>
                  <a:pt x="2063750" y="63500"/>
                </a:lnTo>
                <a:close/>
              </a:path>
              <a:path w="6327775" h="158750">
                <a:moveTo>
                  <a:pt x="2127250" y="63500"/>
                </a:moveTo>
                <a:lnTo>
                  <a:pt x="2095500" y="63500"/>
                </a:lnTo>
                <a:lnTo>
                  <a:pt x="2095500" y="95250"/>
                </a:lnTo>
                <a:lnTo>
                  <a:pt x="2127250" y="95250"/>
                </a:lnTo>
                <a:lnTo>
                  <a:pt x="2127250" y="63500"/>
                </a:lnTo>
                <a:close/>
              </a:path>
              <a:path w="6327775" h="158750">
                <a:moveTo>
                  <a:pt x="2190750" y="63500"/>
                </a:moveTo>
                <a:lnTo>
                  <a:pt x="2159000" y="63500"/>
                </a:lnTo>
                <a:lnTo>
                  <a:pt x="2159000" y="95250"/>
                </a:lnTo>
                <a:lnTo>
                  <a:pt x="2190750" y="95250"/>
                </a:lnTo>
                <a:lnTo>
                  <a:pt x="2190750" y="63500"/>
                </a:lnTo>
                <a:close/>
              </a:path>
              <a:path w="6327775" h="158750">
                <a:moveTo>
                  <a:pt x="2254250" y="63500"/>
                </a:moveTo>
                <a:lnTo>
                  <a:pt x="2222500" y="63500"/>
                </a:lnTo>
                <a:lnTo>
                  <a:pt x="2222500" y="95250"/>
                </a:lnTo>
                <a:lnTo>
                  <a:pt x="2254250" y="95250"/>
                </a:lnTo>
                <a:lnTo>
                  <a:pt x="2254250" y="63500"/>
                </a:lnTo>
                <a:close/>
              </a:path>
              <a:path w="6327775" h="158750">
                <a:moveTo>
                  <a:pt x="2317750" y="63500"/>
                </a:moveTo>
                <a:lnTo>
                  <a:pt x="2286000" y="63500"/>
                </a:lnTo>
                <a:lnTo>
                  <a:pt x="2286000" y="95250"/>
                </a:lnTo>
                <a:lnTo>
                  <a:pt x="2317750" y="95250"/>
                </a:lnTo>
                <a:lnTo>
                  <a:pt x="2317750" y="63500"/>
                </a:lnTo>
                <a:close/>
              </a:path>
              <a:path w="6327775" h="158750">
                <a:moveTo>
                  <a:pt x="2381250" y="63500"/>
                </a:moveTo>
                <a:lnTo>
                  <a:pt x="2349500" y="63500"/>
                </a:lnTo>
                <a:lnTo>
                  <a:pt x="2349500" y="95250"/>
                </a:lnTo>
                <a:lnTo>
                  <a:pt x="2381250" y="95250"/>
                </a:lnTo>
                <a:lnTo>
                  <a:pt x="2381250" y="63500"/>
                </a:lnTo>
                <a:close/>
              </a:path>
              <a:path w="6327775" h="158750">
                <a:moveTo>
                  <a:pt x="2444750" y="63500"/>
                </a:moveTo>
                <a:lnTo>
                  <a:pt x="2413000" y="63500"/>
                </a:lnTo>
                <a:lnTo>
                  <a:pt x="2413000" y="95250"/>
                </a:lnTo>
                <a:lnTo>
                  <a:pt x="2444750" y="95250"/>
                </a:lnTo>
                <a:lnTo>
                  <a:pt x="2444750" y="63500"/>
                </a:lnTo>
                <a:close/>
              </a:path>
              <a:path w="6327775" h="158750">
                <a:moveTo>
                  <a:pt x="2508250" y="63500"/>
                </a:moveTo>
                <a:lnTo>
                  <a:pt x="2476500" y="63500"/>
                </a:lnTo>
                <a:lnTo>
                  <a:pt x="2476500" y="95250"/>
                </a:lnTo>
                <a:lnTo>
                  <a:pt x="2508250" y="95250"/>
                </a:lnTo>
                <a:lnTo>
                  <a:pt x="2508250" y="63500"/>
                </a:lnTo>
                <a:close/>
              </a:path>
              <a:path w="6327775" h="158750">
                <a:moveTo>
                  <a:pt x="2571750" y="63500"/>
                </a:moveTo>
                <a:lnTo>
                  <a:pt x="2540000" y="63500"/>
                </a:lnTo>
                <a:lnTo>
                  <a:pt x="2540000" y="95250"/>
                </a:lnTo>
                <a:lnTo>
                  <a:pt x="2571750" y="95250"/>
                </a:lnTo>
                <a:lnTo>
                  <a:pt x="2571750" y="63500"/>
                </a:lnTo>
                <a:close/>
              </a:path>
              <a:path w="6327775" h="158750">
                <a:moveTo>
                  <a:pt x="2635250" y="63500"/>
                </a:moveTo>
                <a:lnTo>
                  <a:pt x="2603500" y="63500"/>
                </a:lnTo>
                <a:lnTo>
                  <a:pt x="2603500" y="95250"/>
                </a:lnTo>
                <a:lnTo>
                  <a:pt x="2635250" y="95250"/>
                </a:lnTo>
                <a:lnTo>
                  <a:pt x="2635250" y="63500"/>
                </a:lnTo>
                <a:close/>
              </a:path>
              <a:path w="6327775" h="158750">
                <a:moveTo>
                  <a:pt x="2698750" y="63500"/>
                </a:moveTo>
                <a:lnTo>
                  <a:pt x="2667000" y="63500"/>
                </a:lnTo>
                <a:lnTo>
                  <a:pt x="2667000" y="95250"/>
                </a:lnTo>
                <a:lnTo>
                  <a:pt x="2698750" y="95250"/>
                </a:lnTo>
                <a:lnTo>
                  <a:pt x="2698750" y="63500"/>
                </a:lnTo>
                <a:close/>
              </a:path>
              <a:path w="6327775" h="158750">
                <a:moveTo>
                  <a:pt x="2762250" y="63500"/>
                </a:moveTo>
                <a:lnTo>
                  <a:pt x="2730500" y="63500"/>
                </a:lnTo>
                <a:lnTo>
                  <a:pt x="2730500" y="95250"/>
                </a:lnTo>
                <a:lnTo>
                  <a:pt x="2762250" y="95250"/>
                </a:lnTo>
                <a:lnTo>
                  <a:pt x="2762250" y="63500"/>
                </a:lnTo>
                <a:close/>
              </a:path>
              <a:path w="6327775" h="158750">
                <a:moveTo>
                  <a:pt x="2825750" y="63500"/>
                </a:moveTo>
                <a:lnTo>
                  <a:pt x="2794000" y="63500"/>
                </a:lnTo>
                <a:lnTo>
                  <a:pt x="2794000" y="95250"/>
                </a:lnTo>
                <a:lnTo>
                  <a:pt x="2825750" y="95250"/>
                </a:lnTo>
                <a:lnTo>
                  <a:pt x="2825750" y="63500"/>
                </a:lnTo>
                <a:close/>
              </a:path>
              <a:path w="6327775" h="158750">
                <a:moveTo>
                  <a:pt x="2889250" y="63500"/>
                </a:moveTo>
                <a:lnTo>
                  <a:pt x="2857500" y="63500"/>
                </a:lnTo>
                <a:lnTo>
                  <a:pt x="2857500" y="95250"/>
                </a:lnTo>
                <a:lnTo>
                  <a:pt x="2889250" y="95250"/>
                </a:lnTo>
                <a:lnTo>
                  <a:pt x="2889250" y="63500"/>
                </a:lnTo>
                <a:close/>
              </a:path>
              <a:path w="6327775" h="158750">
                <a:moveTo>
                  <a:pt x="2952750" y="63500"/>
                </a:moveTo>
                <a:lnTo>
                  <a:pt x="2921000" y="63500"/>
                </a:lnTo>
                <a:lnTo>
                  <a:pt x="2921000" y="95250"/>
                </a:lnTo>
                <a:lnTo>
                  <a:pt x="2952750" y="95250"/>
                </a:lnTo>
                <a:lnTo>
                  <a:pt x="2952750" y="63500"/>
                </a:lnTo>
                <a:close/>
              </a:path>
              <a:path w="6327775" h="158750">
                <a:moveTo>
                  <a:pt x="3016250" y="63500"/>
                </a:moveTo>
                <a:lnTo>
                  <a:pt x="2984500" y="63500"/>
                </a:lnTo>
                <a:lnTo>
                  <a:pt x="2984500" y="95250"/>
                </a:lnTo>
                <a:lnTo>
                  <a:pt x="3016250" y="95250"/>
                </a:lnTo>
                <a:lnTo>
                  <a:pt x="3016250" y="63500"/>
                </a:lnTo>
                <a:close/>
              </a:path>
              <a:path w="6327775" h="158750">
                <a:moveTo>
                  <a:pt x="3079750" y="63500"/>
                </a:moveTo>
                <a:lnTo>
                  <a:pt x="3048000" y="63500"/>
                </a:lnTo>
                <a:lnTo>
                  <a:pt x="3048000" y="95250"/>
                </a:lnTo>
                <a:lnTo>
                  <a:pt x="3079750" y="95250"/>
                </a:lnTo>
                <a:lnTo>
                  <a:pt x="3079750" y="63500"/>
                </a:lnTo>
                <a:close/>
              </a:path>
              <a:path w="6327775" h="158750">
                <a:moveTo>
                  <a:pt x="3143250" y="63500"/>
                </a:moveTo>
                <a:lnTo>
                  <a:pt x="3111500" y="63500"/>
                </a:lnTo>
                <a:lnTo>
                  <a:pt x="3111500" y="95250"/>
                </a:lnTo>
                <a:lnTo>
                  <a:pt x="3143250" y="95250"/>
                </a:lnTo>
                <a:lnTo>
                  <a:pt x="3143250" y="63500"/>
                </a:lnTo>
                <a:close/>
              </a:path>
              <a:path w="6327775" h="158750">
                <a:moveTo>
                  <a:pt x="3206750" y="63500"/>
                </a:moveTo>
                <a:lnTo>
                  <a:pt x="3175000" y="63500"/>
                </a:lnTo>
                <a:lnTo>
                  <a:pt x="3175000" y="95250"/>
                </a:lnTo>
                <a:lnTo>
                  <a:pt x="3206750" y="95250"/>
                </a:lnTo>
                <a:lnTo>
                  <a:pt x="3206750" y="63500"/>
                </a:lnTo>
                <a:close/>
              </a:path>
              <a:path w="6327775" h="158750">
                <a:moveTo>
                  <a:pt x="3270250" y="63500"/>
                </a:moveTo>
                <a:lnTo>
                  <a:pt x="3238500" y="63500"/>
                </a:lnTo>
                <a:lnTo>
                  <a:pt x="3238500" y="95250"/>
                </a:lnTo>
                <a:lnTo>
                  <a:pt x="3270250" y="95250"/>
                </a:lnTo>
                <a:lnTo>
                  <a:pt x="3270250" y="63500"/>
                </a:lnTo>
                <a:close/>
              </a:path>
              <a:path w="6327775" h="158750">
                <a:moveTo>
                  <a:pt x="3333750" y="63500"/>
                </a:moveTo>
                <a:lnTo>
                  <a:pt x="3302000" y="63500"/>
                </a:lnTo>
                <a:lnTo>
                  <a:pt x="3302000" y="95250"/>
                </a:lnTo>
                <a:lnTo>
                  <a:pt x="3333750" y="95250"/>
                </a:lnTo>
                <a:lnTo>
                  <a:pt x="3333750" y="63500"/>
                </a:lnTo>
                <a:close/>
              </a:path>
              <a:path w="6327775" h="158750">
                <a:moveTo>
                  <a:pt x="3397250" y="63500"/>
                </a:moveTo>
                <a:lnTo>
                  <a:pt x="3365500" y="63500"/>
                </a:lnTo>
                <a:lnTo>
                  <a:pt x="3365500" y="95250"/>
                </a:lnTo>
                <a:lnTo>
                  <a:pt x="3397250" y="95250"/>
                </a:lnTo>
                <a:lnTo>
                  <a:pt x="3397250" y="63500"/>
                </a:lnTo>
                <a:close/>
              </a:path>
              <a:path w="6327775" h="158750">
                <a:moveTo>
                  <a:pt x="3460750" y="63500"/>
                </a:moveTo>
                <a:lnTo>
                  <a:pt x="3429000" y="63500"/>
                </a:lnTo>
                <a:lnTo>
                  <a:pt x="3429000" y="95250"/>
                </a:lnTo>
                <a:lnTo>
                  <a:pt x="3460750" y="95250"/>
                </a:lnTo>
                <a:lnTo>
                  <a:pt x="3460750" y="63500"/>
                </a:lnTo>
                <a:close/>
              </a:path>
              <a:path w="6327775" h="158750">
                <a:moveTo>
                  <a:pt x="3524250" y="63500"/>
                </a:moveTo>
                <a:lnTo>
                  <a:pt x="3492500" y="63500"/>
                </a:lnTo>
                <a:lnTo>
                  <a:pt x="3492500" y="95250"/>
                </a:lnTo>
                <a:lnTo>
                  <a:pt x="3524250" y="95250"/>
                </a:lnTo>
                <a:lnTo>
                  <a:pt x="3524250" y="63500"/>
                </a:lnTo>
                <a:close/>
              </a:path>
              <a:path w="6327775" h="158750">
                <a:moveTo>
                  <a:pt x="3587750" y="63500"/>
                </a:moveTo>
                <a:lnTo>
                  <a:pt x="3556000" y="63500"/>
                </a:lnTo>
                <a:lnTo>
                  <a:pt x="3556000" y="95250"/>
                </a:lnTo>
                <a:lnTo>
                  <a:pt x="3587750" y="95250"/>
                </a:lnTo>
                <a:lnTo>
                  <a:pt x="3587750" y="63500"/>
                </a:lnTo>
                <a:close/>
              </a:path>
              <a:path w="6327775" h="158750">
                <a:moveTo>
                  <a:pt x="3651250" y="63500"/>
                </a:moveTo>
                <a:lnTo>
                  <a:pt x="3619500" y="63500"/>
                </a:lnTo>
                <a:lnTo>
                  <a:pt x="3619500" y="95250"/>
                </a:lnTo>
                <a:lnTo>
                  <a:pt x="3651250" y="95250"/>
                </a:lnTo>
                <a:lnTo>
                  <a:pt x="3651250" y="63500"/>
                </a:lnTo>
                <a:close/>
              </a:path>
              <a:path w="6327775" h="158750">
                <a:moveTo>
                  <a:pt x="3714750" y="63500"/>
                </a:moveTo>
                <a:lnTo>
                  <a:pt x="3683000" y="63500"/>
                </a:lnTo>
                <a:lnTo>
                  <a:pt x="3683000" y="95250"/>
                </a:lnTo>
                <a:lnTo>
                  <a:pt x="3714750" y="95250"/>
                </a:lnTo>
                <a:lnTo>
                  <a:pt x="3714750" y="63500"/>
                </a:lnTo>
                <a:close/>
              </a:path>
              <a:path w="6327775" h="158750">
                <a:moveTo>
                  <a:pt x="3778250" y="63500"/>
                </a:moveTo>
                <a:lnTo>
                  <a:pt x="3746500" y="63500"/>
                </a:lnTo>
                <a:lnTo>
                  <a:pt x="3746500" y="95250"/>
                </a:lnTo>
                <a:lnTo>
                  <a:pt x="3778250" y="95250"/>
                </a:lnTo>
                <a:lnTo>
                  <a:pt x="3778250" y="63500"/>
                </a:lnTo>
                <a:close/>
              </a:path>
              <a:path w="6327775" h="158750">
                <a:moveTo>
                  <a:pt x="3841750" y="63500"/>
                </a:moveTo>
                <a:lnTo>
                  <a:pt x="3810000" y="63500"/>
                </a:lnTo>
                <a:lnTo>
                  <a:pt x="3810000" y="95250"/>
                </a:lnTo>
                <a:lnTo>
                  <a:pt x="3841750" y="95250"/>
                </a:lnTo>
                <a:lnTo>
                  <a:pt x="3841750" y="63500"/>
                </a:lnTo>
                <a:close/>
              </a:path>
              <a:path w="6327775" h="158750">
                <a:moveTo>
                  <a:pt x="3905250" y="63500"/>
                </a:moveTo>
                <a:lnTo>
                  <a:pt x="3873500" y="63500"/>
                </a:lnTo>
                <a:lnTo>
                  <a:pt x="3873500" y="95250"/>
                </a:lnTo>
                <a:lnTo>
                  <a:pt x="3905250" y="95250"/>
                </a:lnTo>
                <a:lnTo>
                  <a:pt x="3905250" y="63500"/>
                </a:lnTo>
                <a:close/>
              </a:path>
              <a:path w="6327775" h="158750">
                <a:moveTo>
                  <a:pt x="3968750" y="63500"/>
                </a:moveTo>
                <a:lnTo>
                  <a:pt x="3937000" y="63500"/>
                </a:lnTo>
                <a:lnTo>
                  <a:pt x="3937000" y="95250"/>
                </a:lnTo>
                <a:lnTo>
                  <a:pt x="3968750" y="95250"/>
                </a:lnTo>
                <a:lnTo>
                  <a:pt x="3968750" y="63500"/>
                </a:lnTo>
                <a:close/>
              </a:path>
              <a:path w="6327775" h="158750">
                <a:moveTo>
                  <a:pt x="4032250" y="63500"/>
                </a:moveTo>
                <a:lnTo>
                  <a:pt x="4000500" y="63500"/>
                </a:lnTo>
                <a:lnTo>
                  <a:pt x="4000500" y="95250"/>
                </a:lnTo>
                <a:lnTo>
                  <a:pt x="4032250" y="95250"/>
                </a:lnTo>
                <a:lnTo>
                  <a:pt x="4032250" y="63500"/>
                </a:lnTo>
                <a:close/>
              </a:path>
              <a:path w="6327775" h="158750">
                <a:moveTo>
                  <a:pt x="4095750" y="63500"/>
                </a:moveTo>
                <a:lnTo>
                  <a:pt x="4064000" y="63500"/>
                </a:lnTo>
                <a:lnTo>
                  <a:pt x="4064000" y="95250"/>
                </a:lnTo>
                <a:lnTo>
                  <a:pt x="4095750" y="95250"/>
                </a:lnTo>
                <a:lnTo>
                  <a:pt x="4095750" y="63500"/>
                </a:lnTo>
                <a:close/>
              </a:path>
              <a:path w="6327775" h="158750">
                <a:moveTo>
                  <a:pt x="4159250" y="63500"/>
                </a:moveTo>
                <a:lnTo>
                  <a:pt x="4127500" y="63500"/>
                </a:lnTo>
                <a:lnTo>
                  <a:pt x="4127500" y="95250"/>
                </a:lnTo>
                <a:lnTo>
                  <a:pt x="4159250" y="95250"/>
                </a:lnTo>
                <a:lnTo>
                  <a:pt x="4159250" y="63500"/>
                </a:lnTo>
                <a:close/>
              </a:path>
              <a:path w="6327775" h="158750">
                <a:moveTo>
                  <a:pt x="4222750" y="63500"/>
                </a:moveTo>
                <a:lnTo>
                  <a:pt x="4191000" y="63500"/>
                </a:lnTo>
                <a:lnTo>
                  <a:pt x="4191000" y="95250"/>
                </a:lnTo>
                <a:lnTo>
                  <a:pt x="4222750" y="95250"/>
                </a:lnTo>
                <a:lnTo>
                  <a:pt x="4222750" y="63500"/>
                </a:lnTo>
                <a:close/>
              </a:path>
              <a:path w="6327775" h="158750">
                <a:moveTo>
                  <a:pt x="4286250" y="63500"/>
                </a:moveTo>
                <a:lnTo>
                  <a:pt x="4254500" y="63500"/>
                </a:lnTo>
                <a:lnTo>
                  <a:pt x="4254500" y="95250"/>
                </a:lnTo>
                <a:lnTo>
                  <a:pt x="4286250" y="95250"/>
                </a:lnTo>
                <a:lnTo>
                  <a:pt x="4286250" y="63500"/>
                </a:lnTo>
                <a:close/>
              </a:path>
              <a:path w="6327775" h="158750">
                <a:moveTo>
                  <a:pt x="4349750" y="63500"/>
                </a:moveTo>
                <a:lnTo>
                  <a:pt x="4318000" y="63500"/>
                </a:lnTo>
                <a:lnTo>
                  <a:pt x="4318000" y="95250"/>
                </a:lnTo>
                <a:lnTo>
                  <a:pt x="4349750" y="95250"/>
                </a:lnTo>
                <a:lnTo>
                  <a:pt x="4349750" y="63500"/>
                </a:lnTo>
                <a:close/>
              </a:path>
              <a:path w="6327775" h="158750">
                <a:moveTo>
                  <a:pt x="4413250" y="63500"/>
                </a:moveTo>
                <a:lnTo>
                  <a:pt x="4381500" y="63500"/>
                </a:lnTo>
                <a:lnTo>
                  <a:pt x="4381500" y="95250"/>
                </a:lnTo>
                <a:lnTo>
                  <a:pt x="4413250" y="95250"/>
                </a:lnTo>
                <a:lnTo>
                  <a:pt x="4413250" y="63500"/>
                </a:lnTo>
                <a:close/>
              </a:path>
              <a:path w="6327775" h="158750">
                <a:moveTo>
                  <a:pt x="4476750" y="63500"/>
                </a:moveTo>
                <a:lnTo>
                  <a:pt x="4445000" y="63500"/>
                </a:lnTo>
                <a:lnTo>
                  <a:pt x="4445000" y="95250"/>
                </a:lnTo>
                <a:lnTo>
                  <a:pt x="4476750" y="95250"/>
                </a:lnTo>
                <a:lnTo>
                  <a:pt x="4476750" y="63500"/>
                </a:lnTo>
                <a:close/>
              </a:path>
              <a:path w="6327775" h="158750">
                <a:moveTo>
                  <a:pt x="4540250" y="63500"/>
                </a:moveTo>
                <a:lnTo>
                  <a:pt x="4508500" y="63500"/>
                </a:lnTo>
                <a:lnTo>
                  <a:pt x="4508500" y="95250"/>
                </a:lnTo>
                <a:lnTo>
                  <a:pt x="4540250" y="95250"/>
                </a:lnTo>
                <a:lnTo>
                  <a:pt x="4540250" y="63500"/>
                </a:lnTo>
                <a:close/>
              </a:path>
              <a:path w="6327775" h="158750">
                <a:moveTo>
                  <a:pt x="4603750" y="63500"/>
                </a:moveTo>
                <a:lnTo>
                  <a:pt x="4572000" y="63500"/>
                </a:lnTo>
                <a:lnTo>
                  <a:pt x="4572000" y="95250"/>
                </a:lnTo>
                <a:lnTo>
                  <a:pt x="4603750" y="95250"/>
                </a:lnTo>
                <a:lnTo>
                  <a:pt x="4603750" y="63500"/>
                </a:lnTo>
                <a:close/>
              </a:path>
              <a:path w="6327775" h="158750">
                <a:moveTo>
                  <a:pt x="4667250" y="63500"/>
                </a:moveTo>
                <a:lnTo>
                  <a:pt x="4635500" y="63500"/>
                </a:lnTo>
                <a:lnTo>
                  <a:pt x="4635500" y="95250"/>
                </a:lnTo>
                <a:lnTo>
                  <a:pt x="4667250" y="95250"/>
                </a:lnTo>
                <a:lnTo>
                  <a:pt x="4667250" y="63500"/>
                </a:lnTo>
                <a:close/>
              </a:path>
              <a:path w="6327775" h="158750">
                <a:moveTo>
                  <a:pt x="4730750" y="63500"/>
                </a:moveTo>
                <a:lnTo>
                  <a:pt x="4699000" y="63500"/>
                </a:lnTo>
                <a:lnTo>
                  <a:pt x="4699000" y="95250"/>
                </a:lnTo>
                <a:lnTo>
                  <a:pt x="4730750" y="95250"/>
                </a:lnTo>
                <a:lnTo>
                  <a:pt x="4730750" y="63500"/>
                </a:lnTo>
                <a:close/>
              </a:path>
              <a:path w="6327775" h="158750">
                <a:moveTo>
                  <a:pt x="4794250" y="63500"/>
                </a:moveTo>
                <a:lnTo>
                  <a:pt x="4762500" y="63500"/>
                </a:lnTo>
                <a:lnTo>
                  <a:pt x="4762500" y="95250"/>
                </a:lnTo>
                <a:lnTo>
                  <a:pt x="4794250" y="95250"/>
                </a:lnTo>
                <a:lnTo>
                  <a:pt x="4794250" y="63500"/>
                </a:lnTo>
                <a:close/>
              </a:path>
              <a:path w="6327775" h="158750">
                <a:moveTo>
                  <a:pt x="4857750" y="63500"/>
                </a:moveTo>
                <a:lnTo>
                  <a:pt x="4826000" y="63500"/>
                </a:lnTo>
                <a:lnTo>
                  <a:pt x="4826000" y="95250"/>
                </a:lnTo>
                <a:lnTo>
                  <a:pt x="4857750" y="95250"/>
                </a:lnTo>
                <a:lnTo>
                  <a:pt x="4857750" y="63500"/>
                </a:lnTo>
                <a:close/>
              </a:path>
              <a:path w="6327775" h="158750">
                <a:moveTo>
                  <a:pt x="4921250" y="63500"/>
                </a:moveTo>
                <a:lnTo>
                  <a:pt x="4889500" y="63500"/>
                </a:lnTo>
                <a:lnTo>
                  <a:pt x="4889500" y="95250"/>
                </a:lnTo>
                <a:lnTo>
                  <a:pt x="4921250" y="95250"/>
                </a:lnTo>
                <a:lnTo>
                  <a:pt x="4921250" y="63500"/>
                </a:lnTo>
                <a:close/>
              </a:path>
              <a:path w="6327775" h="158750">
                <a:moveTo>
                  <a:pt x="4984750" y="63500"/>
                </a:moveTo>
                <a:lnTo>
                  <a:pt x="4953000" y="63500"/>
                </a:lnTo>
                <a:lnTo>
                  <a:pt x="4953000" y="95250"/>
                </a:lnTo>
                <a:lnTo>
                  <a:pt x="4984750" y="95250"/>
                </a:lnTo>
                <a:lnTo>
                  <a:pt x="4984750" y="63500"/>
                </a:lnTo>
                <a:close/>
              </a:path>
              <a:path w="6327775" h="158750">
                <a:moveTo>
                  <a:pt x="5048250" y="63500"/>
                </a:moveTo>
                <a:lnTo>
                  <a:pt x="5016500" y="63500"/>
                </a:lnTo>
                <a:lnTo>
                  <a:pt x="5016500" y="95250"/>
                </a:lnTo>
                <a:lnTo>
                  <a:pt x="5048250" y="95250"/>
                </a:lnTo>
                <a:lnTo>
                  <a:pt x="5048250" y="63500"/>
                </a:lnTo>
                <a:close/>
              </a:path>
              <a:path w="6327775" h="158750">
                <a:moveTo>
                  <a:pt x="5111750" y="63500"/>
                </a:moveTo>
                <a:lnTo>
                  <a:pt x="5080000" y="63500"/>
                </a:lnTo>
                <a:lnTo>
                  <a:pt x="5080000" y="95250"/>
                </a:lnTo>
                <a:lnTo>
                  <a:pt x="5111750" y="95250"/>
                </a:lnTo>
                <a:lnTo>
                  <a:pt x="5111750" y="63500"/>
                </a:lnTo>
                <a:close/>
              </a:path>
              <a:path w="6327775" h="158750">
                <a:moveTo>
                  <a:pt x="5175250" y="63500"/>
                </a:moveTo>
                <a:lnTo>
                  <a:pt x="5143500" y="63500"/>
                </a:lnTo>
                <a:lnTo>
                  <a:pt x="5143500" y="95250"/>
                </a:lnTo>
                <a:lnTo>
                  <a:pt x="5175250" y="95250"/>
                </a:lnTo>
                <a:lnTo>
                  <a:pt x="5175250" y="63500"/>
                </a:lnTo>
                <a:close/>
              </a:path>
              <a:path w="6327775" h="158750">
                <a:moveTo>
                  <a:pt x="5238750" y="63500"/>
                </a:moveTo>
                <a:lnTo>
                  <a:pt x="5207000" y="63500"/>
                </a:lnTo>
                <a:lnTo>
                  <a:pt x="5207000" y="95250"/>
                </a:lnTo>
                <a:lnTo>
                  <a:pt x="5238750" y="95250"/>
                </a:lnTo>
                <a:lnTo>
                  <a:pt x="5238750" y="63500"/>
                </a:lnTo>
                <a:close/>
              </a:path>
              <a:path w="6327775" h="158750">
                <a:moveTo>
                  <a:pt x="5302250" y="63500"/>
                </a:moveTo>
                <a:lnTo>
                  <a:pt x="5270500" y="63500"/>
                </a:lnTo>
                <a:lnTo>
                  <a:pt x="5270500" y="95250"/>
                </a:lnTo>
                <a:lnTo>
                  <a:pt x="5302250" y="95250"/>
                </a:lnTo>
                <a:lnTo>
                  <a:pt x="5302250" y="63500"/>
                </a:lnTo>
                <a:close/>
              </a:path>
              <a:path w="6327775" h="158750">
                <a:moveTo>
                  <a:pt x="5365750" y="63500"/>
                </a:moveTo>
                <a:lnTo>
                  <a:pt x="5334000" y="63500"/>
                </a:lnTo>
                <a:lnTo>
                  <a:pt x="5334000" y="95250"/>
                </a:lnTo>
                <a:lnTo>
                  <a:pt x="5365750" y="95250"/>
                </a:lnTo>
                <a:lnTo>
                  <a:pt x="5365750" y="63500"/>
                </a:lnTo>
                <a:close/>
              </a:path>
              <a:path w="6327775" h="158750">
                <a:moveTo>
                  <a:pt x="5429250" y="63500"/>
                </a:moveTo>
                <a:lnTo>
                  <a:pt x="5397500" y="63500"/>
                </a:lnTo>
                <a:lnTo>
                  <a:pt x="5397500" y="95250"/>
                </a:lnTo>
                <a:lnTo>
                  <a:pt x="5429250" y="95250"/>
                </a:lnTo>
                <a:lnTo>
                  <a:pt x="5429250" y="63500"/>
                </a:lnTo>
                <a:close/>
              </a:path>
              <a:path w="6327775" h="158750">
                <a:moveTo>
                  <a:pt x="5492750" y="63500"/>
                </a:moveTo>
                <a:lnTo>
                  <a:pt x="5461000" y="63500"/>
                </a:lnTo>
                <a:lnTo>
                  <a:pt x="5461000" y="95250"/>
                </a:lnTo>
                <a:lnTo>
                  <a:pt x="5492750" y="95250"/>
                </a:lnTo>
                <a:lnTo>
                  <a:pt x="5492750" y="63500"/>
                </a:lnTo>
                <a:close/>
              </a:path>
              <a:path w="6327775" h="158750">
                <a:moveTo>
                  <a:pt x="5556250" y="63500"/>
                </a:moveTo>
                <a:lnTo>
                  <a:pt x="5524500" y="63500"/>
                </a:lnTo>
                <a:lnTo>
                  <a:pt x="5524500" y="95250"/>
                </a:lnTo>
                <a:lnTo>
                  <a:pt x="5556250" y="95250"/>
                </a:lnTo>
                <a:lnTo>
                  <a:pt x="5556250" y="63500"/>
                </a:lnTo>
                <a:close/>
              </a:path>
              <a:path w="6327775" h="158750">
                <a:moveTo>
                  <a:pt x="5619750" y="63500"/>
                </a:moveTo>
                <a:lnTo>
                  <a:pt x="5588000" y="63500"/>
                </a:lnTo>
                <a:lnTo>
                  <a:pt x="5588000" y="95250"/>
                </a:lnTo>
                <a:lnTo>
                  <a:pt x="5619750" y="95250"/>
                </a:lnTo>
                <a:lnTo>
                  <a:pt x="5619750" y="63500"/>
                </a:lnTo>
                <a:close/>
              </a:path>
              <a:path w="6327775" h="158750">
                <a:moveTo>
                  <a:pt x="5683250" y="63500"/>
                </a:moveTo>
                <a:lnTo>
                  <a:pt x="5651500" y="63500"/>
                </a:lnTo>
                <a:lnTo>
                  <a:pt x="5651500" y="95250"/>
                </a:lnTo>
                <a:lnTo>
                  <a:pt x="5683250" y="95250"/>
                </a:lnTo>
                <a:lnTo>
                  <a:pt x="5683250" y="63500"/>
                </a:lnTo>
                <a:close/>
              </a:path>
              <a:path w="6327775" h="158750">
                <a:moveTo>
                  <a:pt x="5746750" y="63500"/>
                </a:moveTo>
                <a:lnTo>
                  <a:pt x="5715000" y="63500"/>
                </a:lnTo>
                <a:lnTo>
                  <a:pt x="5715000" y="95250"/>
                </a:lnTo>
                <a:lnTo>
                  <a:pt x="5746750" y="95250"/>
                </a:lnTo>
                <a:lnTo>
                  <a:pt x="5746750" y="63500"/>
                </a:lnTo>
                <a:close/>
              </a:path>
              <a:path w="6327775" h="158750">
                <a:moveTo>
                  <a:pt x="5810250" y="63500"/>
                </a:moveTo>
                <a:lnTo>
                  <a:pt x="5778500" y="63500"/>
                </a:lnTo>
                <a:lnTo>
                  <a:pt x="5778500" y="95250"/>
                </a:lnTo>
                <a:lnTo>
                  <a:pt x="5810250" y="95250"/>
                </a:lnTo>
                <a:lnTo>
                  <a:pt x="5810250" y="63500"/>
                </a:lnTo>
                <a:close/>
              </a:path>
              <a:path w="6327775" h="158750">
                <a:moveTo>
                  <a:pt x="5873750" y="63500"/>
                </a:moveTo>
                <a:lnTo>
                  <a:pt x="5842000" y="63500"/>
                </a:lnTo>
                <a:lnTo>
                  <a:pt x="5842000" y="95250"/>
                </a:lnTo>
                <a:lnTo>
                  <a:pt x="5873750" y="95250"/>
                </a:lnTo>
                <a:lnTo>
                  <a:pt x="5873750" y="63500"/>
                </a:lnTo>
                <a:close/>
              </a:path>
              <a:path w="6327775" h="158750">
                <a:moveTo>
                  <a:pt x="5937250" y="63500"/>
                </a:moveTo>
                <a:lnTo>
                  <a:pt x="5905500" y="63500"/>
                </a:lnTo>
                <a:lnTo>
                  <a:pt x="5905500" y="95250"/>
                </a:lnTo>
                <a:lnTo>
                  <a:pt x="5937250" y="95250"/>
                </a:lnTo>
                <a:lnTo>
                  <a:pt x="5937250" y="63500"/>
                </a:lnTo>
                <a:close/>
              </a:path>
              <a:path w="6327775" h="158750">
                <a:moveTo>
                  <a:pt x="6000750" y="63500"/>
                </a:moveTo>
                <a:lnTo>
                  <a:pt x="5969000" y="63500"/>
                </a:lnTo>
                <a:lnTo>
                  <a:pt x="5969000" y="95250"/>
                </a:lnTo>
                <a:lnTo>
                  <a:pt x="6000750" y="95250"/>
                </a:lnTo>
                <a:lnTo>
                  <a:pt x="6000750" y="63500"/>
                </a:lnTo>
                <a:close/>
              </a:path>
              <a:path w="6327775" h="158750">
                <a:moveTo>
                  <a:pt x="6064250" y="63500"/>
                </a:moveTo>
                <a:lnTo>
                  <a:pt x="6032500" y="63500"/>
                </a:lnTo>
                <a:lnTo>
                  <a:pt x="6032500" y="95250"/>
                </a:lnTo>
                <a:lnTo>
                  <a:pt x="6064250" y="95250"/>
                </a:lnTo>
                <a:lnTo>
                  <a:pt x="6064250" y="63500"/>
                </a:lnTo>
                <a:close/>
              </a:path>
              <a:path w="6327775" h="158750">
                <a:moveTo>
                  <a:pt x="6127750" y="63500"/>
                </a:moveTo>
                <a:lnTo>
                  <a:pt x="6096000" y="63500"/>
                </a:lnTo>
                <a:lnTo>
                  <a:pt x="6096000" y="95250"/>
                </a:lnTo>
                <a:lnTo>
                  <a:pt x="6127750" y="95250"/>
                </a:lnTo>
                <a:lnTo>
                  <a:pt x="6127750" y="63500"/>
                </a:lnTo>
                <a:close/>
              </a:path>
              <a:path w="6327775" h="158750">
                <a:moveTo>
                  <a:pt x="6248400" y="0"/>
                </a:moveTo>
                <a:lnTo>
                  <a:pt x="6217513" y="6240"/>
                </a:lnTo>
                <a:lnTo>
                  <a:pt x="6192281" y="23256"/>
                </a:lnTo>
                <a:lnTo>
                  <a:pt x="6175265" y="48488"/>
                </a:lnTo>
                <a:lnTo>
                  <a:pt x="6169025" y="79375"/>
                </a:lnTo>
                <a:lnTo>
                  <a:pt x="6175265" y="110261"/>
                </a:lnTo>
                <a:lnTo>
                  <a:pt x="6192281" y="135493"/>
                </a:lnTo>
                <a:lnTo>
                  <a:pt x="6217513" y="152509"/>
                </a:lnTo>
                <a:lnTo>
                  <a:pt x="6248400" y="158750"/>
                </a:lnTo>
                <a:lnTo>
                  <a:pt x="6279286" y="152509"/>
                </a:lnTo>
                <a:lnTo>
                  <a:pt x="6304518" y="135493"/>
                </a:lnTo>
                <a:lnTo>
                  <a:pt x="6321534" y="110261"/>
                </a:lnTo>
                <a:lnTo>
                  <a:pt x="6324567" y="95250"/>
                </a:lnTo>
                <a:lnTo>
                  <a:pt x="6191250" y="95250"/>
                </a:lnTo>
                <a:lnTo>
                  <a:pt x="6191250" y="63500"/>
                </a:lnTo>
                <a:lnTo>
                  <a:pt x="6324567" y="63500"/>
                </a:lnTo>
                <a:lnTo>
                  <a:pt x="6321534" y="48488"/>
                </a:lnTo>
                <a:lnTo>
                  <a:pt x="6304518" y="23256"/>
                </a:lnTo>
                <a:lnTo>
                  <a:pt x="6279286" y="6240"/>
                </a:lnTo>
                <a:lnTo>
                  <a:pt x="6248400" y="0"/>
                </a:lnTo>
                <a:close/>
              </a:path>
              <a:path w="6327775" h="158750">
                <a:moveTo>
                  <a:pt x="6172232" y="63500"/>
                </a:moveTo>
                <a:lnTo>
                  <a:pt x="6159500" y="63500"/>
                </a:lnTo>
                <a:lnTo>
                  <a:pt x="6159500" y="95250"/>
                </a:lnTo>
                <a:lnTo>
                  <a:pt x="6172232" y="95250"/>
                </a:lnTo>
                <a:lnTo>
                  <a:pt x="6169025" y="79375"/>
                </a:lnTo>
                <a:lnTo>
                  <a:pt x="6172232" y="63500"/>
                </a:lnTo>
                <a:close/>
              </a:path>
              <a:path w="6327775" h="158750">
                <a:moveTo>
                  <a:pt x="6223000" y="63500"/>
                </a:moveTo>
                <a:lnTo>
                  <a:pt x="6191250" y="63500"/>
                </a:lnTo>
                <a:lnTo>
                  <a:pt x="6191250" y="95250"/>
                </a:lnTo>
                <a:lnTo>
                  <a:pt x="6223000" y="95250"/>
                </a:lnTo>
                <a:lnTo>
                  <a:pt x="6223000" y="63500"/>
                </a:lnTo>
                <a:close/>
              </a:path>
              <a:path w="6327775" h="158750">
                <a:moveTo>
                  <a:pt x="6248400" y="63500"/>
                </a:moveTo>
                <a:lnTo>
                  <a:pt x="6223000" y="63500"/>
                </a:lnTo>
                <a:lnTo>
                  <a:pt x="6223000" y="95250"/>
                </a:lnTo>
                <a:lnTo>
                  <a:pt x="6248400" y="95250"/>
                </a:lnTo>
                <a:lnTo>
                  <a:pt x="6248400" y="63500"/>
                </a:lnTo>
                <a:close/>
              </a:path>
              <a:path w="6327775" h="158750">
                <a:moveTo>
                  <a:pt x="6324567" y="63500"/>
                </a:moveTo>
                <a:lnTo>
                  <a:pt x="6248400" y="63500"/>
                </a:lnTo>
                <a:lnTo>
                  <a:pt x="6248400" y="95250"/>
                </a:lnTo>
                <a:lnTo>
                  <a:pt x="6324567" y="95250"/>
                </a:lnTo>
                <a:lnTo>
                  <a:pt x="6327775" y="79375"/>
                </a:lnTo>
                <a:lnTo>
                  <a:pt x="6324567" y="6350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7" name="object 7"/>
          <p:cNvSpPr/>
          <p:nvPr/>
        </p:nvSpPr>
        <p:spPr>
          <a:xfrm>
            <a:off x="2667000" y="2145432"/>
            <a:ext cx="2971800" cy="158750"/>
          </a:xfrm>
          <a:custGeom>
            <a:avLst/>
            <a:gdLst/>
            <a:ahLst/>
            <a:cxnLst/>
            <a:rect l="l" t="t" r="r" b="b"/>
            <a:pathLst>
              <a:path w="2971800" h="158750">
                <a:moveTo>
                  <a:pt x="31750" y="63500"/>
                </a:moveTo>
                <a:lnTo>
                  <a:pt x="0" y="63500"/>
                </a:lnTo>
                <a:lnTo>
                  <a:pt x="0" y="95250"/>
                </a:lnTo>
                <a:lnTo>
                  <a:pt x="31750" y="95250"/>
                </a:lnTo>
                <a:lnTo>
                  <a:pt x="31750" y="63500"/>
                </a:lnTo>
                <a:close/>
              </a:path>
              <a:path w="2971800" h="158750">
                <a:moveTo>
                  <a:pt x="95250" y="63500"/>
                </a:moveTo>
                <a:lnTo>
                  <a:pt x="63500" y="63500"/>
                </a:lnTo>
                <a:lnTo>
                  <a:pt x="63500" y="95250"/>
                </a:lnTo>
                <a:lnTo>
                  <a:pt x="95250" y="95250"/>
                </a:lnTo>
                <a:lnTo>
                  <a:pt x="95250" y="63500"/>
                </a:lnTo>
                <a:close/>
              </a:path>
              <a:path w="2971800" h="158750">
                <a:moveTo>
                  <a:pt x="158750" y="63500"/>
                </a:moveTo>
                <a:lnTo>
                  <a:pt x="127000" y="63500"/>
                </a:lnTo>
                <a:lnTo>
                  <a:pt x="127000" y="95250"/>
                </a:lnTo>
                <a:lnTo>
                  <a:pt x="158750" y="95250"/>
                </a:lnTo>
                <a:lnTo>
                  <a:pt x="158750" y="63500"/>
                </a:lnTo>
                <a:close/>
              </a:path>
              <a:path w="2971800" h="158750">
                <a:moveTo>
                  <a:pt x="222250" y="63500"/>
                </a:moveTo>
                <a:lnTo>
                  <a:pt x="190500" y="63500"/>
                </a:lnTo>
                <a:lnTo>
                  <a:pt x="190500" y="95250"/>
                </a:lnTo>
                <a:lnTo>
                  <a:pt x="222250" y="95250"/>
                </a:lnTo>
                <a:lnTo>
                  <a:pt x="222250" y="63500"/>
                </a:lnTo>
                <a:close/>
              </a:path>
              <a:path w="2971800" h="158750">
                <a:moveTo>
                  <a:pt x="285750" y="63500"/>
                </a:moveTo>
                <a:lnTo>
                  <a:pt x="254000" y="63500"/>
                </a:lnTo>
                <a:lnTo>
                  <a:pt x="254000" y="95250"/>
                </a:lnTo>
                <a:lnTo>
                  <a:pt x="285750" y="95250"/>
                </a:lnTo>
                <a:lnTo>
                  <a:pt x="285750" y="63500"/>
                </a:lnTo>
                <a:close/>
              </a:path>
              <a:path w="2971800" h="158750">
                <a:moveTo>
                  <a:pt x="349250" y="63500"/>
                </a:moveTo>
                <a:lnTo>
                  <a:pt x="317500" y="63500"/>
                </a:lnTo>
                <a:lnTo>
                  <a:pt x="317500" y="95250"/>
                </a:lnTo>
                <a:lnTo>
                  <a:pt x="349250" y="95250"/>
                </a:lnTo>
                <a:lnTo>
                  <a:pt x="349250" y="63500"/>
                </a:lnTo>
                <a:close/>
              </a:path>
              <a:path w="2971800" h="158750">
                <a:moveTo>
                  <a:pt x="412750" y="63500"/>
                </a:moveTo>
                <a:lnTo>
                  <a:pt x="381000" y="63500"/>
                </a:lnTo>
                <a:lnTo>
                  <a:pt x="381000" y="95250"/>
                </a:lnTo>
                <a:lnTo>
                  <a:pt x="412750" y="95250"/>
                </a:lnTo>
                <a:lnTo>
                  <a:pt x="412750" y="63500"/>
                </a:lnTo>
                <a:close/>
              </a:path>
              <a:path w="2971800" h="158750">
                <a:moveTo>
                  <a:pt x="476250" y="63500"/>
                </a:moveTo>
                <a:lnTo>
                  <a:pt x="444500" y="63500"/>
                </a:lnTo>
                <a:lnTo>
                  <a:pt x="444500" y="95250"/>
                </a:lnTo>
                <a:lnTo>
                  <a:pt x="476250" y="95250"/>
                </a:lnTo>
                <a:lnTo>
                  <a:pt x="476250" y="63500"/>
                </a:lnTo>
                <a:close/>
              </a:path>
              <a:path w="2971800" h="158750">
                <a:moveTo>
                  <a:pt x="539750" y="63500"/>
                </a:moveTo>
                <a:lnTo>
                  <a:pt x="508000" y="63500"/>
                </a:lnTo>
                <a:lnTo>
                  <a:pt x="508000" y="95250"/>
                </a:lnTo>
                <a:lnTo>
                  <a:pt x="539750" y="95250"/>
                </a:lnTo>
                <a:lnTo>
                  <a:pt x="539750" y="63500"/>
                </a:lnTo>
                <a:close/>
              </a:path>
              <a:path w="2971800" h="158750">
                <a:moveTo>
                  <a:pt x="603250" y="63500"/>
                </a:moveTo>
                <a:lnTo>
                  <a:pt x="571500" y="63500"/>
                </a:lnTo>
                <a:lnTo>
                  <a:pt x="571500" y="95250"/>
                </a:lnTo>
                <a:lnTo>
                  <a:pt x="603250" y="95250"/>
                </a:lnTo>
                <a:lnTo>
                  <a:pt x="603250" y="63500"/>
                </a:lnTo>
                <a:close/>
              </a:path>
              <a:path w="2971800" h="158750">
                <a:moveTo>
                  <a:pt x="666750" y="63500"/>
                </a:moveTo>
                <a:lnTo>
                  <a:pt x="635000" y="63500"/>
                </a:lnTo>
                <a:lnTo>
                  <a:pt x="635000" y="95250"/>
                </a:lnTo>
                <a:lnTo>
                  <a:pt x="666750" y="95250"/>
                </a:lnTo>
                <a:lnTo>
                  <a:pt x="666750" y="63500"/>
                </a:lnTo>
                <a:close/>
              </a:path>
              <a:path w="2971800" h="158750">
                <a:moveTo>
                  <a:pt x="730250" y="63500"/>
                </a:moveTo>
                <a:lnTo>
                  <a:pt x="698500" y="63500"/>
                </a:lnTo>
                <a:lnTo>
                  <a:pt x="698500" y="95250"/>
                </a:lnTo>
                <a:lnTo>
                  <a:pt x="730250" y="95250"/>
                </a:lnTo>
                <a:lnTo>
                  <a:pt x="730250" y="63500"/>
                </a:lnTo>
                <a:close/>
              </a:path>
              <a:path w="2971800" h="158750">
                <a:moveTo>
                  <a:pt x="793750" y="63500"/>
                </a:moveTo>
                <a:lnTo>
                  <a:pt x="762000" y="63500"/>
                </a:lnTo>
                <a:lnTo>
                  <a:pt x="762000" y="95250"/>
                </a:lnTo>
                <a:lnTo>
                  <a:pt x="793750" y="95250"/>
                </a:lnTo>
                <a:lnTo>
                  <a:pt x="793750" y="63500"/>
                </a:lnTo>
                <a:close/>
              </a:path>
              <a:path w="2971800" h="158750">
                <a:moveTo>
                  <a:pt x="857250" y="63500"/>
                </a:moveTo>
                <a:lnTo>
                  <a:pt x="825500" y="63500"/>
                </a:lnTo>
                <a:lnTo>
                  <a:pt x="825500" y="95250"/>
                </a:lnTo>
                <a:lnTo>
                  <a:pt x="857250" y="95250"/>
                </a:lnTo>
                <a:lnTo>
                  <a:pt x="857250" y="63500"/>
                </a:lnTo>
                <a:close/>
              </a:path>
              <a:path w="2971800" h="158750">
                <a:moveTo>
                  <a:pt x="920750" y="63500"/>
                </a:moveTo>
                <a:lnTo>
                  <a:pt x="889000" y="63500"/>
                </a:lnTo>
                <a:lnTo>
                  <a:pt x="889000" y="95250"/>
                </a:lnTo>
                <a:lnTo>
                  <a:pt x="920750" y="95250"/>
                </a:lnTo>
                <a:lnTo>
                  <a:pt x="920750" y="63500"/>
                </a:lnTo>
                <a:close/>
              </a:path>
              <a:path w="2971800" h="158750">
                <a:moveTo>
                  <a:pt x="984250" y="63500"/>
                </a:moveTo>
                <a:lnTo>
                  <a:pt x="952500" y="63500"/>
                </a:lnTo>
                <a:lnTo>
                  <a:pt x="952500" y="95250"/>
                </a:lnTo>
                <a:lnTo>
                  <a:pt x="984250" y="95250"/>
                </a:lnTo>
                <a:lnTo>
                  <a:pt x="984250" y="63500"/>
                </a:lnTo>
                <a:close/>
              </a:path>
              <a:path w="2971800" h="158750">
                <a:moveTo>
                  <a:pt x="1047750" y="63500"/>
                </a:moveTo>
                <a:lnTo>
                  <a:pt x="1016000" y="63500"/>
                </a:lnTo>
                <a:lnTo>
                  <a:pt x="1016000" y="95250"/>
                </a:lnTo>
                <a:lnTo>
                  <a:pt x="1047750" y="95250"/>
                </a:lnTo>
                <a:lnTo>
                  <a:pt x="1047750" y="63500"/>
                </a:lnTo>
                <a:close/>
              </a:path>
              <a:path w="2971800" h="158750">
                <a:moveTo>
                  <a:pt x="1111250" y="63500"/>
                </a:moveTo>
                <a:lnTo>
                  <a:pt x="1079500" y="63500"/>
                </a:lnTo>
                <a:lnTo>
                  <a:pt x="1079500" y="95250"/>
                </a:lnTo>
                <a:lnTo>
                  <a:pt x="1111250" y="95250"/>
                </a:lnTo>
                <a:lnTo>
                  <a:pt x="1111250" y="63500"/>
                </a:lnTo>
                <a:close/>
              </a:path>
              <a:path w="2971800" h="158750">
                <a:moveTo>
                  <a:pt x="1174750" y="63500"/>
                </a:moveTo>
                <a:lnTo>
                  <a:pt x="1143000" y="63500"/>
                </a:lnTo>
                <a:lnTo>
                  <a:pt x="1143000" y="95250"/>
                </a:lnTo>
                <a:lnTo>
                  <a:pt x="1174750" y="95250"/>
                </a:lnTo>
                <a:lnTo>
                  <a:pt x="1174750" y="63500"/>
                </a:lnTo>
                <a:close/>
              </a:path>
              <a:path w="2971800" h="158750">
                <a:moveTo>
                  <a:pt x="1238250" y="63500"/>
                </a:moveTo>
                <a:lnTo>
                  <a:pt x="1206500" y="63500"/>
                </a:lnTo>
                <a:lnTo>
                  <a:pt x="1206500" y="95250"/>
                </a:lnTo>
                <a:lnTo>
                  <a:pt x="1238250" y="95250"/>
                </a:lnTo>
                <a:lnTo>
                  <a:pt x="1238250" y="63500"/>
                </a:lnTo>
                <a:close/>
              </a:path>
              <a:path w="2971800" h="158750">
                <a:moveTo>
                  <a:pt x="1301750" y="63500"/>
                </a:moveTo>
                <a:lnTo>
                  <a:pt x="1270000" y="63500"/>
                </a:lnTo>
                <a:lnTo>
                  <a:pt x="1270000" y="95250"/>
                </a:lnTo>
                <a:lnTo>
                  <a:pt x="1301750" y="95250"/>
                </a:lnTo>
                <a:lnTo>
                  <a:pt x="1301750" y="63500"/>
                </a:lnTo>
                <a:close/>
              </a:path>
              <a:path w="2971800" h="158750">
                <a:moveTo>
                  <a:pt x="1365250" y="63500"/>
                </a:moveTo>
                <a:lnTo>
                  <a:pt x="1333500" y="63500"/>
                </a:lnTo>
                <a:lnTo>
                  <a:pt x="1333500" y="95250"/>
                </a:lnTo>
                <a:lnTo>
                  <a:pt x="1365250" y="95250"/>
                </a:lnTo>
                <a:lnTo>
                  <a:pt x="1365250" y="63500"/>
                </a:lnTo>
                <a:close/>
              </a:path>
              <a:path w="2971800" h="158750">
                <a:moveTo>
                  <a:pt x="1428750" y="63500"/>
                </a:moveTo>
                <a:lnTo>
                  <a:pt x="1397000" y="63500"/>
                </a:lnTo>
                <a:lnTo>
                  <a:pt x="1397000" y="95250"/>
                </a:lnTo>
                <a:lnTo>
                  <a:pt x="1428750" y="95250"/>
                </a:lnTo>
                <a:lnTo>
                  <a:pt x="1428750" y="63500"/>
                </a:lnTo>
                <a:close/>
              </a:path>
              <a:path w="2971800" h="158750">
                <a:moveTo>
                  <a:pt x="1492250" y="63500"/>
                </a:moveTo>
                <a:lnTo>
                  <a:pt x="1460500" y="63500"/>
                </a:lnTo>
                <a:lnTo>
                  <a:pt x="1460500" y="95250"/>
                </a:lnTo>
                <a:lnTo>
                  <a:pt x="1492250" y="95250"/>
                </a:lnTo>
                <a:lnTo>
                  <a:pt x="1492250" y="63500"/>
                </a:lnTo>
                <a:close/>
              </a:path>
              <a:path w="2971800" h="158750">
                <a:moveTo>
                  <a:pt x="1555750" y="63500"/>
                </a:moveTo>
                <a:lnTo>
                  <a:pt x="1524000" y="63500"/>
                </a:lnTo>
                <a:lnTo>
                  <a:pt x="1524000" y="95250"/>
                </a:lnTo>
                <a:lnTo>
                  <a:pt x="1555750" y="95250"/>
                </a:lnTo>
                <a:lnTo>
                  <a:pt x="1555750" y="63500"/>
                </a:lnTo>
                <a:close/>
              </a:path>
              <a:path w="2971800" h="158750">
                <a:moveTo>
                  <a:pt x="1619250" y="63500"/>
                </a:moveTo>
                <a:lnTo>
                  <a:pt x="1587500" y="63500"/>
                </a:lnTo>
                <a:lnTo>
                  <a:pt x="1587500" y="95250"/>
                </a:lnTo>
                <a:lnTo>
                  <a:pt x="1619250" y="95250"/>
                </a:lnTo>
                <a:lnTo>
                  <a:pt x="1619250" y="63500"/>
                </a:lnTo>
                <a:close/>
              </a:path>
              <a:path w="2971800" h="158750">
                <a:moveTo>
                  <a:pt x="1682750" y="63500"/>
                </a:moveTo>
                <a:lnTo>
                  <a:pt x="1651000" y="63500"/>
                </a:lnTo>
                <a:lnTo>
                  <a:pt x="1651000" y="95250"/>
                </a:lnTo>
                <a:lnTo>
                  <a:pt x="1682750" y="95250"/>
                </a:lnTo>
                <a:lnTo>
                  <a:pt x="1682750" y="63500"/>
                </a:lnTo>
                <a:close/>
              </a:path>
              <a:path w="2971800" h="158750">
                <a:moveTo>
                  <a:pt x="1746250" y="63500"/>
                </a:moveTo>
                <a:lnTo>
                  <a:pt x="1714500" y="63500"/>
                </a:lnTo>
                <a:lnTo>
                  <a:pt x="1714500" y="95250"/>
                </a:lnTo>
                <a:lnTo>
                  <a:pt x="1746250" y="95250"/>
                </a:lnTo>
                <a:lnTo>
                  <a:pt x="1746250" y="63500"/>
                </a:lnTo>
                <a:close/>
              </a:path>
              <a:path w="2971800" h="158750">
                <a:moveTo>
                  <a:pt x="1809750" y="63500"/>
                </a:moveTo>
                <a:lnTo>
                  <a:pt x="1778000" y="63500"/>
                </a:lnTo>
                <a:lnTo>
                  <a:pt x="1778000" y="95250"/>
                </a:lnTo>
                <a:lnTo>
                  <a:pt x="1809750" y="95250"/>
                </a:lnTo>
                <a:lnTo>
                  <a:pt x="1809750" y="63500"/>
                </a:lnTo>
                <a:close/>
              </a:path>
              <a:path w="2971800" h="158750">
                <a:moveTo>
                  <a:pt x="1873250" y="63500"/>
                </a:moveTo>
                <a:lnTo>
                  <a:pt x="1841500" y="63500"/>
                </a:lnTo>
                <a:lnTo>
                  <a:pt x="1841500" y="95250"/>
                </a:lnTo>
                <a:lnTo>
                  <a:pt x="1873250" y="95250"/>
                </a:lnTo>
                <a:lnTo>
                  <a:pt x="1873250" y="63500"/>
                </a:lnTo>
                <a:close/>
              </a:path>
              <a:path w="2971800" h="158750">
                <a:moveTo>
                  <a:pt x="1936750" y="63500"/>
                </a:moveTo>
                <a:lnTo>
                  <a:pt x="1905000" y="63500"/>
                </a:lnTo>
                <a:lnTo>
                  <a:pt x="1905000" y="95250"/>
                </a:lnTo>
                <a:lnTo>
                  <a:pt x="1936750" y="95250"/>
                </a:lnTo>
                <a:lnTo>
                  <a:pt x="1936750" y="63500"/>
                </a:lnTo>
                <a:close/>
              </a:path>
              <a:path w="2971800" h="158750">
                <a:moveTo>
                  <a:pt x="2000250" y="63500"/>
                </a:moveTo>
                <a:lnTo>
                  <a:pt x="1968500" y="63500"/>
                </a:lnTo>
                <a:lnTo>
                  <a:pt x="1968500" y="95250"/>
                </a:lnTo>
                <a:lnTo>
                  <a:pt x="2000250" y="95250"/>
                </a:lnTo>
                <a:lnTo>
                  <a:pt x="2000250" y="63500"/>
                </a:lnTo>
                <a:close/>
              </a:path>
              <a:path w="2971800" h="158750">
                <a:moveTo>
                  <a:pt x="2063750" y="63500"/>
                </a:moveTo>
                <a:lnTo>
                  <a:pt x="2032000" y="63500"/>
                </a:lnTo>
                <a:lnTo>
                  <a:pt x="2032000" y="95250"/>
                </a:lnTo>
                <a:lnTo>
                  <a:pt x="2063750" y="95250"/>
                </a:lnTo>
                <a:lnTo>
                  <a:pt x="2063750" y="63500"/>
                </a:lnTo>
                <a:close/>
              </a:path>
              <a:path w="2971800" h="158750">
                <a:moveTo>
                  <a:pt x="2127250" y="63500"/>
                </a:moveTo>
                <a:lnTo>
                  <a:pt x="2095500" y="63500"/>
                </a:lnTo>
                <a:lnTo>
                  <a:pt x="2095500" y="95250"/>
                </a:lnTo>
                <a:lnTo>
                  <a:pt x="2127250" y="95250"/>
                </a:lnTo>
                <a:lnTo>
                  <a:pt x="2127250" y="63500"/>
                </a:lnTo>
                <a:close/>
              </a:path>
              <a:path w="2971800" h="158750">
                <a:moveTo>
                  <a:pt x="2190750" y="63500"/>
                </a:moveTo>
                <a:lnTo>
                  <a:pt x="2159000" y="63500"/>
                </a:lnTo>
                <a:lnTo>
                  <a:pt x="2159000" y="95250"/>
                </a:lnTo>
                <a:lnTo>
                  <a:pt x="2190750" y="95250"/>
                </a:lnTo>
                <a:lnTo>
                  <a:pt x="2190750" y="63500"/>
                </a:lnTo>
                <a:close/>
              </a:path>
              <a:path w="2971800" h="158750">
                <a:moveTo>
                  <a:pt x="2254250" y="63500"/>
                </a:moveTo>
                <a:lnTo>
                  <a:pt x="2222500" y="63500"/>
                </a:lnTo>
                <a:lnTo>
                  <a:pt x="2222500" y="95250"/>
                </a:lnTo>
                <a:lnTo>
                  <a:pt x="2254250" y="95250"/>
                </a:lnTo>
                <a:lnTo>
                  <a:pt x="2254250" y="63500"/>
                </a:lnTo>
                <a:close/>
              </a:path>
              <a:path w="2971800" h="158750">
                <a:moveTo>
                  <a:pt x="2317750" y="63500"/>
                </a:moveTo>
                <a:lnTo>
                  <a:pt x="2286000" y="63500"/>
                </a:lnTo>
                <a:lnTo>
                  <a:pt x="2286000" y="95250"/>
                </a:lnTo>
                <a:lnTo>
                  <a:pt x="2317750" y="95250"/>
                </a:lnTo>
                <a:lnTo>
                  <a:pt x="2317750" y="63500"/>
                </a:lnTo>
                <a:close/>
              </a:path>
              <a:path w="2971800" h="158750">
                <a:moveTo>
                  <a:pt x="2381250" y="63500"/>
                </a:moveTo>
                <a:lnTo>
                  <a:pt x="2349500" y="63500"/>
                </a:lnTo>
                <a:lnTo>
                  <a:pt x="2349500" y="95250"/>
                </a:lnTo>
                <a:lnTo>
                  <a:pt x="2381250" y="95250"/>
                </a:lnTo>
                <a:lnTo>
                  <a:pt x="2381250" y="63500"/>
                </a:lnTo>
                <a:close/>
              </a:path>
              <a:path w="2971800" h="158750">
                <a:moveTo>
                  <a:pt x="2444750" y="63500"/>
                </a:moveTo>
                <a:lnTo>
                  <a:pt x="2413000" y="63500"/>
                </a:lnTo>
                <a:lnTo>
                  <a:pt x="2413000" y="95250"/>
                </a:lnTo>
                <a:lnTo>
                  <a:pt x="2444750" y="95250"/>
                </a:lnTo>
                <a:lnTo>
                  <a:pt x="2444750" y="63500"/>
                </a:lnTo>
                <a:close/>
              </a:path>
              <a:path w="2971800" h="158750">
                <a:moveTo>
                  <a:pt x="2508250" y="63500"/>
                </a:moveTo>
                <a:lnTo>
                  <a:pt x="2476500" y="63500"/>
                </a:lnTo>
                <a:lnTo>
                  <a:pt x="2476500" y="95250"/>
                </a:lnTo>
                <a:lnTo>
                  <a:pt x="2508250" y="95250"/>
                </a:lnTo>
                <a:lnTo>
                  <a:pt x="2508250" y="63500"/>
                </a:lnTo>
                <a:close/>
              </a:path>
              <a:path w="2971800" h="158750">
                <a:moveTo>
                  <a:pt x="2571750" y="63500"/>
                </a:moveTo>
                <a:lnTo>
                  <a:pt x="2540000" y="63500"/>
                </a:lnTo>
                <a:lnTo>
                  <a:pt x="2540000" y="95250"/>
                </a:lnTo>
                <a:lnTo>
                  <a:pt x="2571750" y="95250"/>
                </a:lnTo>
                <a:lnTo>
                  <a:pt x="2571750" y="63500"/>
                </a:lnTo>
                <a:close/>
              </a:path>
              <a:path w="2971800" h="158750">
                <a:moveTo>
                  <a:pt x="2635250" y="63500"/>
                </a:moveTo>
                <a:lnTo>
                  <a:pt x="2603500" y="63500"/>
                </a:lnTo>
                <a:lnTo>
                  <a:pt x="2603500" y="95250"/>
                </a:lnTo>
                <a:lnTo>
                  <a:pt x="2635250" y="95250"/>
                </a:lnTo>
                <a:lnTo>
                  <a:pt x="2635250" y="63500"/>
                </a:lnTo>
                <a:close/>
              </a:path>
              <a:path w="2971800" h="158750">
                <a:moveTo>
                  <a:pt x="2698750" y="63500"/>
                </a:moveTo>
                <a:lnTo>
                  <a:pt x="2667000" y="63500"/>
                </a:lnTo>
                <a:lnTo>
                  <a:pt x="2667000" y="95250"/>
                </a:lnTo>
                <a:lnTo>
                  <a:pt x="2698750" y="95250"/>
                </a:lnTo>
                <a:lnTo>
                  <a:pt x="2698750" y="63500"/>
                </a:lnTo>
                <a:close/>
              </a:path>
              <a:path w="2971800" h="158750">
                <a:moveTo>
                  <a:pt x="2762250" y="63500"/>
                </a:moveTo>
                <a:lnTo>
                  <a:pt x="2730500" y="63500"/>
                </a:lnTo>
                <a:lnTo>
                  <a:pt x="2730500" y="95250"/>
                </a:lnTo>
                <a:lnTo>
                  <a:pt x="2762250" y="95250"/>
                </a:lnTo>
                <a:lnTo>
                  <a:pt x="2762250" y="63500"/>
                </a:lnTo>
                <a:close/>
              </a:path>
              <a:path w="2971800" h="158750">
                <a:moveTo>
                  <a:pt x="2813050" y="0"/>
                </a:moveTo>
                <a:lnTo>
                  <a:pt x="2813050" y="158750"/>
                </a:lnTo>
                <a:lnTo>
                  <a:pt x="2940050" y="95250"/>
                </a:lnTo>
                <a:lnTo>
                  <a:pt x="2825750" y="95250"/>
                </a:lnTo>
                <a:lnTo>
                  <a:pt x="2825750" y="63500"/>
                </a:lnTo>
                <a:lnTo>
                  <a:pt x="2940050" y="63500"/>
                </a:lnTo>
                <a:lnTo>
                  <a:pt x="2813050" y="0"/>
                </a:lnTo>
                <a:close/>
              </a:path>
              <a:path w="2971800" h="158750">
                <a:moveTo>
                  <a:pt x="2813050" y="63500"/>
                </a:moveTo>
                <a:lnTo>
                  <a:pt x="2794000" y="63500"/>
                </a:lnTo>
                <a:lnTo>
                  <a:pt x="2794000" y="95250"/>
                </a:lnTo>
                <a:lnTo>
                  <a:pt x="2813050" y="95250"/>
                </a:lnTo>
                <a:lnTo>
                  <a:pt x="2813050" y="63500"/>
                </a:lnTo>
                <a:close/>
              </a:path>
              <a:path w="2971800" h="158750">
                <a:moveTo>
                  <a:pt x="2940050" y="63500"/>
                </a:moveTo>
                <a:lnTo>
                  <a:pt x="2825750" y="63500"/>
                </a:lnTo>
                <a:lnTo>
                  <a:pt x="2825750" y="95250"/>
                </a:lnTo>
                <a:lnTo>
                  <a:pt x="2940050" y="95250"/>
                </a:lnTo>
                <a:lnTo>
                  <a:pt x="2971800" y="79375"/>
                </a:lnTo>
                <a:lnTo>
                  <a:pt x="2940050" y="63500"/>
                </a:lnTo>
                <a:close/>
              </a:path>
            </a:pathLst>
          </a:custGeom>
          <a:solidFill>
            <a:srgbClr val="FF0000"/>
          </a:solidFill>
        </p:spPr>
        <p:txBody>
          <a:bodyPr wrap="square" lIns="0" tIns="0" rIns="0" bIns="0" rtlCol="0"/>
          <a:lstStyle/>
          <a:p>
            <a:endParaRPr/>
          </a:p>
        </p:txBody>
      </p:sp>
      <p:sp>
        <p:nvSpPr>
          <p:cNvPr id="8" name="object 8"/>
          <p:cNvSpPr/>
          <p:nvPr/>
        </p:nvSpPr>
        <p:spPr>
          <a:xfrm>
            <a:off x="3429000" y="3702705"/>
            <a:ext cx="4876800" cy="158750"/>
          </a:xfrm>
          <a:custGeom>
            <a:avLst/>
            <a:gdLst/>
            <a:ahLst/>
            <a:cxnLst/>
            <a:rect l="l" t="t" r="r" b="b"/>
            <a:pathLst>
              <a:path w="4876800" h="158750">
                <a:moveTo>
                  <a:pt x="31750" y="63500"/>
                </a:moveTo>
                <a:lnTo>
                  <a:pt x="0" y="63500"/>
                </a:lnTo>
                <a:lnTo>
                  <a:pt x="0" y="95250"/>
                </a:lnTo>
                <a:lnTo>
                  <a:pt x="31750" y="95250"/>
                </a:lnTo>
                <a:lnTo>
                  <a:pt x="31750" y="63500"/>
                </a:lnTo>
                <a:close/>
              </a:path>
              <a:path w="4876800" h="158750">
                <a:moveTo>
                  <a:pt x="95250" y="63500"/>
                </a:moveTo>
                <a:lnTo>
                  <a:pt x="63500" y="63500"/>
                </a:lnTo>
                <a:lnTo>
                  <a:pt x="63500" y="95250"/>
                </a:lnTo>
                <a:lnTo>
                  <a:pt x="95250" y="95250"/>
                </a:lnTo>
                <a:lnTo>
                  <a:pt x="95250" y="63500"/>
                </a:lnTo>
                <a:close/>
              </a:path>
              <a:path w="4876800" h="158750">
                <a:moveTo>
                  <a:pt x="158750" y="63500"/>
                </a:moveTo>
                <a:lnTo>
                  <a:pt x="127000" y="63500"/>
                </a:lnTo>
                <a:lnTo>
                  <a:pt x="127000" y="95250"/>
                </a:lnTo>
                <a:lnTo>
                  <a:pt x="158750" y="95250"/>
                </a:lnTo>
                <a:lnTo>
                  <a:pt x="158750" y="63500"/>
                </a:lnTo>
                <a:close/>
              </a:path>
              <a:path w="4876800" h="158750">
                <a:moveTo>
                  <a:pt x="222250" y="63500"/>
                </a:moveTo>
                <a:lnTo>
                  <a:pt x="190500" y="63500"/>
                </a:lnTo>
                <a:lnTo>
                  <a:pt x="190500" y="95250"/>
                </a:lnTo>
                <a:lnTo>
                  <a:pt x="222250" y="95250"/>
                </a:lnTo>
                <a:lnTo>
                  <a:pt x="222250" y="63500"/>
                </a:lnTo>
                <a:close/>
              </a:path>
              <a:path w="4876800" h="158750">
                <a:moveTo>
                  <a:pt x="285750" y="63500"/>
                </a:moveTo>
                <a:lnTo>
                  <a:pt x="254000" y="63500"/>
                </a:lnTo>
                <a:lnTo>
                  <a:pt x="254000" y="95250"/>
                </a:lnTo>
                <a:lnTo>
                  <a:pt x="285750" y="95250"/>
                </a:lnTo>
                <a:lnTo>
                  <a:pt x="285750" y="63500"/>
                </a:lnTo>
                <a:close/>
              </a:path>
              <a:path w="4876800" h="158750">
                <a:moveTo>
                  <a:pt x="349250" y="63500"/>
                </a:moveTo>
                <a:lnTo>
                  <a:pt x="317500" y="63500"/>
                </a:lnTo>
                <a:lnTo>
                  <a:pt x="317500" y="95250"/>
                </a:lnTo>
                <a:lnTo>
                  <a:pt x="349250" y="95250"/>
                </a:lnTo>
                <a:lnTo>
                  <a:pt x="349250" y="63500"/>
                </a:lnTo>
                <a:close/>
              </a:path>
              <a:path w="4876800" h="158750">
                <a:moveTo>
                  <a:pt x="412750" y="63500"/>
                </a:moveTo>
                <a:lnTo>
                  <a:pt x="381000" y="63500"/>
                </a:lnTo>
                <a:lnTo>
                  <a:pt x="381000" y="95250"/>
                </a:lnTo>
                <a:lnTo>
                  <a:pt x="412750" y="95250"/>
                </a:lnTo>
                <a:lnTo>
                  <a:pt x="412750" y="63500"/>
                </a:lnTo>
                <a:close/>
              </a:path>
              <a:path w="4876800" h="158750">
                <a:moveTo>
                  <a:pt x="476250" y="63500"/>
                </a:moveTo>
                <a:lnTo>
                  <a:pt x="444500" y="63500"/>
                </a:lnTo>
                <a:lnTo>
                  <a:pt x="444500" y="95250"/>
                </a:lnTo>
                <a:lnTo>
                  <a:pt x="476250" y="95250"/>
                </a:lnTo>
                <a:lnTo>
                  <a:pt x="476250" y="63500"/>
                </a:lnTo>
                <a:close/>
              </a:path>
              <a:path w="4876800" h="158750">
                <a:moveTo>
                  <a:pt x="539750" y="63500"/>
                </a:moveTo>
                <a:lnTo>
                  <a:pt x="508000" y="63500"/>
                </a:lnTo>
                <a:lnTo>
                  <a:pt x="508000" y="95250"/>
                </a:lnTo>
                <a:lnTo>
                  <a:pt x="539750" y="95250"/>
                </a:lnTo>
                <a:lnTo>
                  <a:pt x="539750" y="63500"/>
                </a:lnTo>
                <a:close/>
              </a:path>
              <a:path w="4876800" h="158750">
                <a:moveTo>
                  <a:pt x="603250" y="63500"/>
                </a:moveTo>
                <a:lnTo>
                  <a:pt x="571500" y="63500"/>
                </a:lnTo>
                <a:lnTo>
                  <a:pt x="571500" y="95250"/>
                </a:lnTo>
                <a:lnTo>
                  <a:pt x="603250" y="95250"/>
                </a:lnTo>
                <a:lnTo>
                  <a:pt x="603250" y="63500"/>
                </a:lnTo>
                <a:close/>
              </a:path>
              <a:path w="4876800" h="158750">
                <a:moveTo>
                  <a:pt x="666750" y="63500"/>
                </a:moveTo>
                <a:lnTo>
                  <a:pt x="635000" y="63500"/>
                </a:lnTo>
                <a:lnTo>
                  <a:pt x="635000" y="95250"/>
                </a:lnTo>
                <a:lnTo>
                  <a:pt x="666750" y="95250"/>
                </a:lnTo>
                <a:lnTo>
                  <a:pt x="666750" y="63500"/>
                </a:lnTo>
                <a:close/>
              </a:path>
              <a:path w="4876800" h="158750">
                <a:moveTo>
                  <a:pt x="730250" y="63500"/>
                </a:moveTo>
                <a:lnTo>
                  <a:pt x="698500" y="63500"/>
                </a:lnTo>
                <a:lnTo>
                  <a:pt x="698500" y="95250"/>
                </a:lnTo>
                <a:lnTo>
                  <a:pt x="730250" y="95250"/>
                </a:lnTo>
                <a:lnTo>
                  <a:pt x="730250" y="63500"/>
                </a:lnTo>
                <a:close/>
              </a:path>
              <a:path w="4876800" h="158750">
                <a:moveTo>
                  <a:pt x="793750" y="63500"/>
                </a:moveTo>
                <a:lnTo>
                  <a:pt x="762000" y="63500"/>
                </a:lnTo>
                <a:lnTo>
                  <a:pt x="762000" y="95250"/>
                </a:lnTo>
                <a:lnTo>
                  <a:pt x="793750" y="95250"/>
                </a:lnTo>
                <a:lnTo>
                  <a:pt x="793750" y="63500"/>
                </a:lnTo>
                <a:close/>
              </a:path>
              <a:path w="4876800" h="158750">
                <a:moveTo>
                  <a:pt x="857250" y="63500"/>
                </a:moveTo>
                <a:lnTo>
                  <a:pt x="825500" y="63500"/>
                </a:lnTo>
                <a:lnTo>
                  <a:pt x="825500" y="95250"/>
                </a:lnTo>
                <a:lnTo>
                  <a:pt x="857250" y="95250"/>
                </a:lnTo>
                <a:lnTo>
                  <a:pt x="857250" y="63500"/>
                </a:lnTo>
                <a:close/>
              </a:path>
              <a:path w="4876800" h="158750">
                <a:moveTo>
                  <a:pt x="920750" y="63500"/>
                </a:moveTo>
                <a:lnTo>
                  <a:pt x="889000" y="63500"/>
                </a:lnTo>
                <a:lnTo>
                  <a:pt x="889000" y="95250"/>
                </a:lnTo>
                <a:lnTo>
                  <a:pt x="920750" y="95250"/>
                </a:lnTo>
                <a:lnTo>
                  <a:pt x="920750" y="63500"/>
                </a:lnTo>
                <a:close/>
              </a:path>
              <a:path w="4876800" h="158750">
                <a:moveTo>
                  <a:pt x="984250" y="63500"/>
                </a:moveTo>
                <a:lnTo>
                  <a:pt x="952500" y="63500"/>
                </a:lnTo>
                <a:lnTo>
                  <a:pt x="952500" y="95250"/>
                </a:lnTo>
                <a:lnTo>
                  <a:pt x="984250" y="95250"/>
                </a:lnTo>
                <a:lnTo>
                  <a:pt x="984250" y="63500"/>
                </a:lnTo>
                <a:close/>
              </a:path>
              <a:path w="4876800" h="158750">
                <a:moveTo>
                  <a:pt x="1047750" y="63500"/>
                </a:moveTo>
                <a:lnTo>
                  <a:pt x="1016000" y="63500"/>
                </a:lnTo>
                <a:lnTo>
                  <a:pt x="1016000" y="95250"/>
                </a:lnTo>
                <a:lnTo>
                  <a:pt x="1047750" y="95250"/>
                </a:lnTo>
                <a:lnTo>
                  <a:pt x="1047750" y="63500"/>
                </a:lnTo>
                <a:close/>
              </a:path>
              <a:path w="4876800" h="158750">
                <a:moveTo>
                  <a:pt x="1111250" y="63500"/>
                </a:moveTo>
                <a:lnTo>
                  <a:pt x="1079500" y="63500"/>
                </a:lnTo>
                <a:lnTo>
                  <a:pt x="1079500" y="95250"/>
                </a:lnTo>
                <a:lnTo>
                  <a:pt x="1111250" y="95250"/>
                </a:lnTo>
                <a:lnTo>
                  <a:pt x="1111250" y="63500"/>
                </a:lnTo>
                <a:close/>
              </a:path>
              <a:path w="4876800" h="158750">
                <a:moveTo>
                  <a:pt x="1174750" y="63500"/>
                </a:moveTo>
                <a:lnTo>
                  <a:pt x="1143000" y="63500"/>
                </a:lnTo>
                <a:lnTo>
                  <a:pt x="1143000" y="95250"/>
                </a:lnTo>
                <a:lnTo>
                  <a:pt x="1174750" y="95250"/>
                </a:lnTo>
                <a:lnTo>
                  <a:pt x="1174750" y="63500"/>
                </a:lnTo>
                <a:close/>
              </a:path>
              <a:path w="4876800" h="158750">
                <a:moveTo>
                  <a:pt x="1238250" y="63500"/>
                </a:moveTo>
                <a:lnTo>
                  <a:pt x="1206500" y="63500"/>
                </a:lnTo>
                <a:lnTo>
                  <a:pt x="1206500" y="95250"/>
                </a:lnTo>
                <a:lnTo>
                  <a:pt x="1238250" y="95250"/>
                </a:lnTo>
                <a:lnTo>
                  <a:pt x="1238250" y="63500"/>
                </a:lnTo>
                <a:close/>
              </a:path>
              <a:path w="4876800" h="158750">
                <a:moveTo>
                  <a:pt x="1301750" y="63500"/>
                </a:moveTo>
                <a:lnTo>
                  <a:pt x="1270000" y="63500"/>
                </a:lnTo>
                <a:lnTo>
                  <a:pt x="1270000" y="95250"/>
                </a:lnTo>
                <a:lnTo>
                  <a:pt x="1301750" y="95250"/>
                </a:lnTo>
                <a:lnTo>
                  <a:pt x="1301750" y="63500"/>
                </a:lnTo>
                <a:close/>
              </a:path>
              <a:path w="4876800" h="158750">
                <a:moveTo>
                  <a:pt x="1365250" y="63500"/>
                </a:moveTo>
                <a:lnTo>
                  <a:pt x="1333500" y="63500"/>
                </a:lnTo>
                <a:lnTo>
                  <a:pt x="1333500" y="95250"/>
                </a:lnTo>
                <a:lnTo>
                  <a:pt x="1365250" y="95250"/>
                </a:lnTo>
                <a:lnTo>
                  <a:pt x="1365250" y="63500"/>
                </a:lnTo>
                <a:close/>
              </a:path>
              <a:path w="4876800" h="158750">
                <a:moveTo>
                  <a:pt x="1428750" y="63500"/>
                </a:moveTo>
                <a:lnTo>
                  <a:pt x="1397000" y="63500"/>
                </a:lnTo>
                <a:lnTo>
                  <a:pt x="1397000" y="95250"/>
                </a:lnTo>
                <a:lnTo>
                  <a:pt x="1428750" y="95250"/>
                </a:lnTo>
                <a:lnTo>
                  <a:pt x="1428750" y="63500"/>
                </a:lnTo>
                <a:close/>
              </a:path>
              <a:path w="4876800" h="158750">
                <a:moveTo>
                  <a:pt x="1492250" y="63500"/>
                </a:moveTo>
                <a:lnTo>
                  <a:pt x="1460500" y="63500"/>
                </a:lnTo>
                <a:lnTo>
                  <a:pt x="1460500" y="95250"/>
                </a:lnTo>
                <a:lnTo>
                  <a:pt x="1492250" y="95250"/>
                </a:lnTo>
                <a:lnTo>
                  <a:pt x="1492250" y="63500"/>
                </a:lnTo>
                <a:close/>
              </a:path>
              <a:path w="4876800" h="158750">
                <a:moveTo>
                  <a:pt x="1555750" y="63500"/>
                </a:moveTo>
                <a:lnTo>
                  <a:pt x="1524000" y="63500"/>
                </a:lnTo>
                <a:lnTo>
                  <a:pt x="1524000" y="95250"/>
                </a:lnTo>
                <a:lnTo>
                  <a:pt x="1555750" y="95250"/>
                </a:lnTo>
                <a:lnTo>
                  <a:pt x="1555750" y="63500"/>
                </a:lnTo>
                <a:close/>
              </a:path>
              <a:path w="4876800" h="158750">
                <a:moveTo>
                  <a:pt x="1619250" y="63500"/>
                </a:moveTo>
                <a:lnTo>
                  <a:pt x="1587500" y="63500"/>
                </a:lnTo>
                <a:lnTo>
                  <a:pt x="1587500" y="95250"/>
                </a:lnTo>
                <a:lnTo>
                  <a:pt x="1619250" y="95250"/>
                </a:lnTo>
                <a:lnTo>
                  <a:pt x="1619250" y="63500"/>
                </a:lnTo>
                <a:close/>
              </a:path>
              <a:path w="4876800" h="158750">
                <a:moveTo>
                  <a:pt x="1682750" y="63500"/>
                </a:moveTo>
                <a:lnTo>
                  <a:pt x="1651000" y="63500"/>
                </a:lnTo>
                <a:lnTo>
                  <a:pt x="1651000" y="95250"/>
                </a:lnTo>
                <a:lnTo>
                  <a:pt x="1682750" y="95250"/>
                </a:lnTo>
                <a:lnTo>
                  <a:pt x="1682750" y="63500"/>
                </a:lnTo>
                <a:close/>
              </a:path>
              <a:path w="4876800" h="158750">
                <a:moveTo>
                  <a:pt x="1746250" y="63500"/>
                </a:moveTo>
                <a:lnTo>
                  <a:pt x="1714500" y="63500"/>
                </a:lnTo>
                <a:lnTo>
                  <a:pt x="1714500" y="95250"/>
                </a:lnTo>
                <a:lnTo>
                  <a:pt x="1746250" y="95250"/>
                </a:lnTo>
                <a:lnTo>
                  <a:pt x="1746250" y="63500"/>
                </a:lnTo>
                <a:close/>
              </a:path>
              <a:path w="4876800" h="158750">
                <a:moveTo>
                  <a:pt x="1809750" y="63500"/>
                </a:moveTo>
                <a:lnTo>
                  <a:pt x="1778000" y="63500"/>
                </a:lnTo>
                <a:lnTo>
                  <a:pt x="1778000" y="95250"/>
                </a:lnTo>
                <a:lnTo>
                  <a:pt x="1809750" y="95250"/>
                </a:lnTo>
                <a:lnTo>
                  <a:pt x="1809750" y="63500"/>
                </a:lnTo>
                <a:close/>
              </a:path>
              <a:path w="4876800" h="158750">
                <a:moveTo>
                  <a:pt x="1873250" y="63500"/>
                </a:moveTo>
                <a:lnTo>
                  <a:pt x="1841500" y="63500"/>
                </a:lnTo>
                <a:lnTo>
                  <a:pt x="1841500" y="95250"/>
                </a:lnTo>
                <a:lnTo>
                  <a:pt x="1873250" y="95250"/>
                </a:lnTo>
                <a:lnTo>
                  <a:pt x="1873250" y="63500"/>
                </a:lnTo>
                <a:close/>
              </a:path>
              <a:path w="4876800" h="158750">
                <a:moveTo>
                  <a:pt x="1936750" y="63500"/>
                </a:moveTo>
                <a:lnTo>
                  <a:pt x="1905000" y="63500"/>
                </a:lnTo>
                <a:lnTo>
                  <a:pt x="1905000" y="95250"/>
                </a:lnTo>
                <a:lnTo>
                  <a:pt x="1936750" y="95250"/>
                </a:lnTo>
                <a:lnTo>
                  <a:pt x="1936750" y="63500"/>
                </a:lnTo>
                <a:close/>
              </a:path>
              <a:path w="4876800" h="158750">
                <a:moveTo>
                  <a:pt x="2000250" y="63500"/>
                </a:moveTo>
                <a:lnTo>
                  <a:pt x="1968500" y="63500"/>
                </a:lnTo>
                <a:lnTo>
                  <a:pt x="1968500" y="95250"/>
                </a:lnTo>
                <a:lnTo>
                  <a:pt x="2000250" y="95250"/>
                </a:lnTo>
                <a:lnTo>
                  <a:pt x="2000250" y="63500"/>
                </a:lnTo>
                <a:close/>
              </a:path>
              <a:path w="4876800" h="158750">
                <a:moveTo>
                  <a:pt x="2063750" y="63500"/>
                </a:moveTo>
                <a:lnTo>
                  <a:pt x="2032000" y="63500"/>
                </a:lnTo>
                <a:lnTo>
                  <a:pt x="2032000" y="95250"/>
                </a:lnTo>
                <a:lnTo>
                  <a:pt x="2063750" y="95250"/>
                </a:lnTo>
                <a:lnTo>
                  <a:pt x="2063750" y="63500"/>
                </a:lnTo>
                <a:close/>
              </a:path>
              <a:path w="4876800" h="158750">
                <a:moveTo>
                  <a:pt x="2127250" y="63500"/>
                </a:moveTo>
                <a:lnTo>
                  <a:pt x="2095500" y="63500"/>
                </a:lnTo>
                <a:lnTo>
                  <a:pt x="2095500" y="95250"/>
                </a:lnTo>
                <a:lnTo>
                  <a:pt x="2127250" y="95250"/>
                </a:lnTo>
                <a:lnTo>
                  <a:pt x="2127250" y="63500"/>
                </a:lnTo>
                <a:close/>
              </a:path>
              <a:path w="4876800" h="158750">
                <a:moveTo>
                  <a:pt x="2190750" y="63500"/>
                </a:moveTo>
                <a:lnTo>
                  <a:pt x="2159000" y="63500"/>
                </a:lnTo>
                <a:lnTo>
                  <a:pt x="2159000" y="95250"/>
                </a:lnTo>
                <a:lnTo>
                  <a:pt x="2190750" y="95250"/>
                </a:lnTo>
                <a:lnTo>
                  <a:pt x="2190750" y="63500"/>
                </a:lnTo>
                <a:close/>
              </a:path>
              <a:path w="4876800" h="158750">
                <a:moveTo>
                  <a:pt x="2254250" y="63500"/>
                </a:moveTo>
                <a:lnTo>
                  <a:pt x="2222500" y="63500"/>
                </a:lnTo>
                <a:lnTo>
                  <a:pt x="2222500" y="95250"/>
                </a:lnTo>
                <a:lnTo>
                  <a:pt x="2254250" y="95250"/>
                </a:lnTo>
                <a:lnTo>
                  <a:pt x="2254250" y="63500"/>
                </a:lnTo>
                <a:close/>
              </a:path>
              <a:path w="4876800" h="158750">
                <a:moveTo>
                  <a:pt x="2317750" y="63500"/>
                </a:moveTo>
                <a:lnTo>
                  <a:pt x="2286000" y="63500"/>
                </a:lnTo>
                <a:lnTo>
                  <a:pt x="2286000" y="95250"/>
                </a:lnTo>
                <a:lnTo>
                  <a:pt x="2317750" y="95250"/>
                </a:lnTo>
                <a:lnTo>
                  <a:pt x="2317750" y="63500"/>
                </a:lnTo>
                <a:close/>
              </a:path>
              <a:path w="4876800" h="158750">
                <a:moveTo>
                  <a:pt x="2381250" y="63500"/>
                </a:moveTo>
                <a:lnTo>
                  <a:pt x="2349500" y="63500"/>
                </a:lnTo>
                <a:lnTo>
                  <a:pt x="2349500" y="95250"/>
                </a:lnTo>
                <a:lnTo>
                  <a:pt x="2381250" y="95250"/>
                </a:lnTo>
                <a:lnTo>
                  <a:pt x="2381250" y="63500"/>
                </a:lnTo>
                <a:close/>
              </a:path>
              <a:path w="4876800" h="158750">
                <a:moveTo>
                  <a:pt x="2444750" y="63500"/>
                </a:moveTo>
                <a:lnTo>
                  <a:pt x="2413000" y="63500"/>
                </a:lnTo>
                <a:lnTo>
                  <a:pt x="2413000" y="95250"/>
                </a:lnTo>
                <a:lnTo>
                  <a:pt x="2444750" y="95250"/>
                </a:lnTo>
                <a:lnTo>
                  <a:pt x="2444750" y="63500"/>
                </a:lnTo>
                <a:close/>
              </a:path>
              <a:path w="4876800" h="158750">
                <a:moveTo>
                  <a:pt x="2508250" y="63500"/>
                </a:moveTo>
                <a:lnTo>
                  <a:pt x="2476500" y="63500"/>
                </a:lnTo>
                <a:lnTo>
                  <a:pt x="2476500" y="95250"/>
                </a:lnTo>
                <a:lnTo>
                  <a:pt x="2508250" y="95250"/>
                </a:lnTo>
                <a:lnTo>
                  <a:pt x="2508250" y="63500"/>
                </a:lnTo>
                <a:close/>
              </a:path>
              <a:path w="4876800" h="158750">
                <a:moveTo>
                  <a:pt x="2571750" y="63500"/>
                </a:moveTo>
                <a:lnTo>
                  <a:pt x="2540000" y="63500"/>
                </a:lnTo>
                <a:lnTo>
                  <a:pt x="2540000" y="95250"/>
                </a:lnTo>
                <a:lnTo>
                  <a:pt x="2571750" y="95250"/>
                </a:lnTo>
                <a:lnTo>
                  <a:pt x="2571750" y="63500"/>
                </a:lnTo>
                <a:close/>
              </a:path>
              <a:path w="4876800" h="158750">
                <a:moveTo>
                  <a:pt x="2635250" y="63500"/>
                </a:moveTo>
                <a:lnTo>
                  <a:pt x="2603500" y="63500"/>
                </a:lnTo>
                <a:lnTo>
                  <a:pt x="2603500" y="95250"/>
                </a:lnTo>
                <a:lnTo>
                  <a:pt x="2635250" y="95250"/>
                </a:lnTo>
                <a:lnTo>
                  <a:pt x="2635250" y="63500"/>
                </a:lnTo>
                <a:close/>
              </a:path>
              <a:path w="4876800" h="158750">
                <a:moveTo>
                  <a:pt x="2698750" y="63500"/>
                </a:moveTo>
                <a:lnTo>
                  <a:pt x="2667000" y="63500"/>
                </a:lnTo>
                <a:lnTo>
                  <a:pt x="2667000" y="95250"/>
                </a:lnTo>
                <a:lnTo>
                  <a:pt x="2698750" y="95250"/>
                </a:lnTo>
                <a:lnTo>
                  <a:pt x="2698750" y="63500"/>
                </a:lnTo>
                <a:close/>
              </a:path>
              <a:path w="4876800" h="158750">
                <a:moveTo>
                  <a:pt x="2762250" y="63500"/>
                </a:moveTo>
                <a:lnTo>
                  <a:pt x="2730500" y="63500"/>
                </a:lnTo>
                <a:lnTo>
                  <a:pt x="2730500" y="95250"/>
                </a:lnTo>
                <a:lnTo>
                  <a:pt x="2762250" y="95250"/>
                </a:lnTo>
                <a:lnTo>
                  <a:pt x="2762250" y="63500"/>
                </a:lnTo>
                <a:close/>
              </a:path>
              <a:path w="4876800" h="158750">
                <a:moveTo>
                  <a:pt x="2825750" y="63500"/>
                </a:moveTo>
                <a:lnTo>
                  <a:pt x="2794000" y="63500"/>
                </a:lnTo>
                <a:lnTo>
                  <a:pt x="2794000" y="95250"/>
                </a:lnTo>
                <a:lnTo>
                  <a:pt x="2825750" y="95250"/>
                </a:lnTo>
                <a:lnTo>
                  <a:pt x="2825750" y="63500"/>
                </a:lnTo>
                <a:close/>
              </a:path>
              <a:path w="4876800" h="158750">
                <a:moveTo>
                  <a:pt x="2889250" y="63500"/>
                </a:moveTo>
                <a:lnTo>
                  <a:pt x="2857500" y="63500"/>
                </a:lnTo>
                <a:lnTo>
                  <a:pt x="2857500" y="95250"/>
                </a:lnTo>
                <a:lnTo>
                  <a:pt x="2889250" y="95250"/>
                </a:lnTo>
                <a:lnTo>
                  <a:pt x="2889250" y="63500"/>
                </a:lnTo>
                <a:close/>
              </a:path>
              <a:path w="4876800" h="158750">
                <a:moveTo>
                  <a:pt x="2952750" y="63500"/>
                </a:moveTo>
                <a:lnTo>
                  <a:pt x="2921000" y="63500"/>
                </a:lnTo>
                <a:lnTo>
                  <a:pt x="2921000" y="95250"/>
                </a:lnTo>
                <a:lnTo>
                  <a:pt x="2952750" y="95250"/>
                </a:lnTo>
                <a:lnTo>
                  <a:pt x="2952750" y="63500"/>
                </a:lnTo>
                <a:close/>
              </a:path>
              <a:path w="4876800" h="158750">
                <a:moveTo>
                  <a:pt x="3016250" y="63500"/>
                </a:moveTo>
                <a:lnTo>
                  <a:pt x="2984500" y="63500"/>
                </a:lnTo>
                <a:lnTo>
                  <a:pt x="2984500" y="95250"/>
                </a:lnTo>
                <a:lnTo>
                  <a:pt x="3016250" y="95250"/>
                </a:lnTo>
                <a:lnTo>
                  <a:pt x="3016250" y="63500"/>
                </a:lnTo>
                <a:close/>
              </a:path>
              <a:path w="4876800" h="158750">
                <a:moveTo>
                  <a:pt x="3079750" y="63500"/>
                </a:moveTo>
                <a:lnTo>
                  <a:pt x="3048000" y="63500"/>
                </a:lnTo>
                <a:lnTo>
                  <a:pt x="3048000" y="95250"/>
                </a:lnTo>
                <a:lnTo>
                  <a:pt x="3079750" y="95250"/>
                </a:lnTo>
                <a:lnTo>
                  <a:pt x="3079750" y="63500"/>
                </a:lnTo>
                <a:close/>
              </a:path>
              <a:path w="4876800" h="158750">
                <a:moveTo>
                  <a:pt x="3143250" y="63500"/>
                </a:moveTo>
                <a:lnTo>
                  <a:pt x="3111500" y="63500"/>
                </a:lnTo>
                <a:lnTo>
                  <a:pt x="3111500" y="95250"/>
                </a:lnTo>
                <a:lnTo>
                  <a:pt x="3143250" y="95250"/>
                </a:lnTo>
                <a:lnTo>
                  <a:pt x="3143250" y="63500"/>
                </a:lnTo>
                <a:close/>
              </a:path>
              <a:path w="4876800" h="158750">
                <a:moveTo>
                  <a:pt x="3206750" y="63500"/>
                </a:moveTo>
                <a:lnTo>
                  <a:pt x="3175000" y="63500"/>
                </a:lnTo>
                <a:lnTo>
                  <a:pt x="3175000" y="95250"/>
                </a:lnTo>
                <a:lnTo>
                  <a:pt x="3206750" y="95250"/>
                </a:lnTo>
                <a:lnTo>
                  <a:pt x="3206750" y="63500"/>
                </a:lnTo>
                <a:close/>
              </a:path>
              <a:path w="4876800" h="158750">
                <a:moveTo>
                  <a:pt x="3270250" y="63500"/>
                </a:moveTo>
                <a:lnTo>
                  <a:pt x="3238500" y="63500"/>
                </a:lnTo>
                <a:lnTo>
                  <a:pt x="3238500" y="95250"/>
                </a:lnTo>
                <a:lnTo>
                  <a:pt x="3270250" y="95250"/>
                </a:lnTo>
                <a:lnTo>
                  <a:pt x="3270250" y="63500"/>
                </a:lnTo>
                <a:close/>
              </a:path>
              <a:path w="4876800" h="158750">
                <a:moveTo>
                  <a:pt x="3333750" y="63500"/>
                </a:moveTo>
                <a:lnTo>
                  <a:pt x="3302000" y="63500"/>
                </a:lnTo>
                <a:lnTo>
                  <a:pt x="3302000" y="95250"/>
                </a:lnTo>
                <a:lnTo>
                  <a:pt x="3333750" y="95250"/>
                </a:lnTo>
                <a:lnTo>
                  <a:pt x="3333750" y="63500"/>
                </a:lnTo>
                <a:close/>
              </a:path>
              <a:path w="4876800" h="158750">
                <a:moveTo>
                  <a:pt x="3397250" y="63500"/>
                </a:moveTo>
                <a:lnTo>
                  <a:pt x="3365500" y="63500"/>
                </a:lnTo>
                <a:lnTo>
                  <a:pt x="3365500" y="95250"/>
                </a:lnTo>
                <a:lnTo>
                  <a:pt x="3397250" y="95250"/>
                </a:lnTo>
                <a:lnTo>
                  <a:pt x="3397250" y="63500"/>
                </a:lnTo>
                <a:close/>
              </a:path>
              <a:path w="4876800" h="158750">
                <a:moveTo>
                  <a:pt x="3460750" y="63500"/>
                </a:moveTo>
                <a:lnTo>
                  <a:pt x="3429000" y="63500"/>
                </a:lnTo>
                <a:lnTo>
                  <a:pt x="3429000" y="95250"/>
                </a:lnTo>
                <a:lnTo>
                  <a:pt x="3460750" y="95250"/>
                </a:lnTo>
                <a:lnTo>
                  <a:pt x="3460750" y="63500"/>
                </a:lnTo>
                <a:close/>
              </a:path>
              <a:path w="4876800" h="158750">
                <a:moveTo>
                  <a:pt x="3524250" y="63500"/>
                </a:moveTo>
                <a:lnTo>
                  <a:pt x="3492500" y="63500"/>
                </a:lnTo>
                <a:lnTo>
                  <a:pt x="3492500" y="95250"/>
                </a:lnTo>
                <a:lnTo>
                  <a:pt x="3524250" y="95250"/>
                </a:lnTo>
                <a:lnTo>
                  <a:pt x="3524250" y="63500"/>
                </a:lnTo>
                <a:close/>
              </a:path>
              <a:path w="4876800" h="158750">
                <a:moveTo>
                  <a:pt x="3587750" y="63500"/>
                </a:moveTo>
                <a:lnTo>
                  <a:pt x="3556000" y="63500"/>
                </a:lnTo>
                <a:lnTo>
                  <a:pt x="3556000" y="95250"/>
                </a:lnTo>
                <a:lnTo>
                  <a:pt x="3587750" y="95250"/>
                </a:lnTo>
                <a:lnTo>
                  <a:pt x="3587750" y="63500"/>
                </a:lnTo>
                <a:close/>
              </a:path>
              <a:path w="4876800" h="158750">
                <a:moveTo>
                  <a:pt x="3651250" y="63500"/>
                </a:moveTo>
                <a:lnTo>
                  <a:pt x="3619500" y="63500"/>
                </a:lnTo>
                <a:lnTo>
                  <a:pt x="3619500" y="95250"/>
                </a:lnTo>
                <a:lnTo>
                  <a:pt x="3651250" y="95250"/>
                </a:lnTo>
                <a:lnTo>
                  <a:pt x="3651250" y="63500"/>
                </a:lnTo>
                <a:close/>
              </a:path>
              <a:path w="4876800" h="158750">
                <a:moveTo>
                  <a:pt x="3714750" y="63500"/>
                </a:moveTo>
                <a:lnTo>
                  <a:pt x="3683000" y="63500"/>
                </a:lnTo>
                <a:lnTo>
                  <a:pt x="3683000" y="95250"/>
                </a:lnTo>
                <a:lnTo>
                  <a:pt x="3714750" y="95250"/>
                </a:lnTo>
                <a:lnTo>
                  <a:pt x="3714750" y="63500"/>
                </a:lnTo>
                <a:close/>
              </a:path>
              <a:path w="4876800" h="158750">
                <a:moveTo>
                  <a:pt x="3778250" y="63500"/>
                </a:moveTo>
                <a:lnTo>
                  <a:pt x="3746500" y="63500"/>
                </a:lnTo>
                <a:lnTo>
                  <a:pt x="3746500" y="95250"/>
                </a:lnTo>
                <a:lnTo>
                  <a:pt x="3778250" y="95250"/>
                </a:lnTo>
                <a:lnTo>
                  <a:pt x="3778250" y="63500"/>
                </a:lnTo>
                <a:close/>
              </a:path>
              <a:path w="4876800" h="158750">
                <a:moveTo>
                  <a:pt x="3841750" y="63500"/>
                </a:moveTo>
                <a:lnTo>
                  <a:pt x="3810000" y="63500"/>
                </a:lnTo>
                <a:lnTo>
                  <a:pt x="3810000" y="95250"/>
                </a:lnTo>
                <a:lnTo>
                  <a:pt x="3841750" y="95250"/>
                </a:lnTo>
                <a:lnTo>
                  <a:pt x="3841750" y="63500"/>
                </a:lnTo>
                <a:close/>
              </a:path>
              <a:path w="4876800" h="158750">
                <a:moveTo>
                  <a:pt x="3905250" y="63500"/>
                </a:moveTo>
                <a:lnTo>
                  <a:pt x="3873500" y="63500"/>
                </a:lnTo>
                <a:lnTo>
                  <a:pt x="3873500" y="95250"/>
                </a:lnTo>
                <a:lnTo>
                  <a:pt x="3905250" y="95250"/>
                </a:lnTo>
                <a:lnTo>
                  <a:pt x="3905250" y="63500"/>
                </a:lnTo>
                <a:close/>
              </a:path>
              <a:path w="4876800" h="158750">
                <a:moveTo>
                  <a:pt x="3968750" y="63500"/>
                </a:moveTo>
                <a:lnTo>
                  <a:pt x="3937000" y="63500"/>
                </a:lnTo>
                <a:lnTo>
                  <a:pt x="3937000" y="95250"/>
                </a:lnTo>
                <a:lnTo>
                  <a:pt x="3968750" y="95250"/>
                </a:lnTo>
                <a:lnTo>
                  <a:pt x="3968750" y="63500"/>
                </a:lnTo>
                <a:close/>
              </a:path>
              <a:path w="4876800" h="158750">
                <a:moveTo>
                  <a:pt x="4032250" y="63500"/>
                </a:moveTo>
                <a:lnTo>
                  <a:pt x="4000500" y="63500"/>
                </a:lnTo>
                <a:lnTo>
                  <a:pt x="4000500" y="95250"/>
                </a:lnTo>
                <a:lnTo>
                  <a:pt x="4032250" y="95250"/>
                </a:lnTo>
                <a:lnTo>
                  <a:pt x="4032250" y="63500"/>
                </a:lnTo>
                <a:close/>
              </a:path>
              <a:path w="4876800" h="158750">
                <a:moveTo>
                  <a:pt x="4095750" y="63500"/>
                </a:moveTo>
                <a:lnTo>
                  <a:pt x="4064000" y="63500"/>
                </a:lnTo>
                <a:lnTo>
                  <a:pt x="4064000" y="95250"/>
                </a:lnTo>
                <a:lnTo>
                  <a:pt x="4095750" y="95250"/>
                </a:lnTo>
                <a:lnTo>
                  <a:pt x="4095750" y="63500"/>
                </a:lnTo>
                <a:close/>
              </a:path>
              <a:path w="4876800" h="158750">
                <a:moveTo>
                  <a:pt x="4159250" y="63500"/>
                </a:moveTo>
                <a:lnTo>
                  <a:pt x="4127500" y="63500"/>
                </a:lnTo>
                <a:lnTo>
                  <a:pt x="4127500" y="95250"/>
                </a:lnTo>
                <a:lnTo>
                  <a:pt x="4159250" y="95250"/>
                </a:lnTo>
                <a:lnTo>
                  <a:pt x="4159250" y="63500"/>
                </a:lnTo>
                <a:close/>
              </a:path>
              <a:path w="4876800" h="158750">
                <a:moveTo>
                  <a:pt x="4222750" y="63500"/>
                </a:moveTo>
                <a:lnTo>
                  <a:pt x="4191000" y="63500"/>
                </a:lnTo>
                <a:lnTo>
                  <a:pt x="4191000" y="95250"/>
                </a:lnTo>
                <a:lnTo>
                  <a:pt x="4222750" y="95250"/>
                </a:lnTo>
                <a:lnTo>
                  <a:pt x="4222750" y="63500"/>
                </a:lnTo>
                <a:close/>
              </a:path>
              <a:path w="4876800" h="158750">
                <a:moveTo>
                  <a:pt x="4286250" y="63500"/>
                </a:moveTo>
                <a:lnTo>
                  <a:pt x="4254500" y="63500"/>
                </a:lnTo>
                <a:lnTo>
                  <a:pt x="4254500" y="95250"/>
                </a:lnTo>
                <a:lnTo>
                  <a:pt x="4286250" y="95250"/>
                </a:lnTo>
                <a:lnTo>
                  <a:pt x="4286250" y="63500"/>
                </a:lnTo>
                <a:close/>
              </a:path>
              <a:path w="4876800" h="158750">
                <a:moveTo>
                  <a:pt x="4349750" y="63500"/>
                </a:moveTo>
                <a:lnTo>
                  <a:pt x="4318000" y="63500"/>
                </a:lnTo>
                <a:lnTo>
                  <a:pt x="4318000" y="95250"/>
                </a:lnTo>
                <a:lnTo>
                  <a:pt x="4349750" y="95250"/>
                </a:lnTo>
                <a:lnTo>
                  <a:pt x="4349750" y="63500"/>
                </a:lnTo>
                <a:close/>
              </a:path>
              <a:path w="4876800" h="158750">
                <a:moveTo>
                  <a:pt x="4413250" y="63500"/>
                </a:moveTo>
                <a:lnTo>
                  <a:pt x="4381500" y="63500"/>
                </a:lnTo>
                <a:lnTo>
                  <a:pt x="4381500" y="95250"/>
                </a:lnTo>
                <a:lnTo>
                  <a:pt x="4413250" y="95250"/>
                </a:lnTo>
                <a:lnTo>
                  <a:pt x="4413250" y="63500"/>
                </a:lnTo>
                <a:close/>
              </a:path>
              <a:path w="4876800" h="158750">
                <a:moveTo>
                  <a:pt x="4476750" y="63500"/>
                </a:moveTo>
                <a:lnTo>
                  <a:pt x="4445000" y="63500"/>
                </a:lnTo>
                <a:lnTo>
                  <a:pt x="4445000" y="95250"/>
                </a:lnTo>
                <a:lnTo>
                  <a:pt x="4476750" y="95250"/>
                </a:lnTo>
                <a:lnTo>
                  <a:pt x="4476750" y="63500"/>
                </a:lnTo>
                <a:close/>
              </a:path>
              <a:path w="4876800" h="158750">
                <a:moveTo>
                  <a:pt x="4540250" y="63500"/>
                </a:moveTo>
                <a:lnTo>
                  <a:pt x="4508500" y="63500"/>
                </a:lnTo>
                <a:lnTo>
                  <a:pt x="4508500" y="95250"/>
                </a:lnTo>
                <a:lnTo>
                  <a:pt x="4540250" y="95250"/>
                </a:lnTo>
                <a:lnTo>
                  <a:pt x="4540250" y="63500"/>
                </a:lnTo>
                <a:close/>
              </a:path>
              <a:path w="4876800" h="158750">
                <a:moveTo>
                  <a:pt x="4603750" y="63500"/>
                </a:moveTo>
                <a:lnTo>
                  <a:pt x="4572000" y="63500"/>
                </a:lnTo>
                <a:lnTo>
                  <a:pt x="4572000" y="95250"/>
                </a:lnTo>
                <a:lnTo>
                  <a:pt x="4603750" y="95250"/>
                </a:lnTo>
                <a:lnTo>
                  <a:pt x="4603750" y="63500"/>
                </a:lnTo>
                <a:close/>
              </a:path>
              <a:path w="4876800" h="158750">
                <a:moveTo>
                  <a:pt x="4667250" y="63500"/>
                </a:moveTo>
                <a:lnTo>
                  <a:pt x="4635500" y="63500"/>
                </a:lnTo>
                <a:lnTo>
                  <a:pt x="4635500" y="95250"/>
                </a:lnTo>
                <a:lnTo>
                  <a:pt x="4667250" y="95250"/>
                </a:lnTo>
                <a:lnTo>
                  <a:pt x="4667250" y="63500"/>
                </a:lnTo>
                <a:close/>
              </a:path>
              <a:path w="4876800" h="158750">
                <a:moveTo>
                  <a:pt x="4718050" y="0"/>
                </a:moveTo>
                <a:lnTo>
                  <a:pt x="4718050" y="158750"/>
                </a:lnTo>
                <a:lnTo>
                  <a:pt x="4845050" y="95250"/>
                </a:lnTo>
                <a:lnTo>
                  <a:pt x="4730750" y="95250"/>
                </a:lnTo>
                <a:lnTo>
                  <a:pt x="4730750" y="63500"/>
                </a:lnTo>
                <a:lnTo>
                  <a:pt x="4845050" y="63500"/>
                </a:lnTo>
                <a:lnTo>
                  <a:pt x="4718050" y="0"/>
                </a:lnTo>
                <a:close/>
              </a:path>
              <a:path w="4876800" h="158750">
                <a:moveTo>
                  <a:pt x="4718050" y="63500"/>
                </a:moveTo>
                <a:lnTo>
                  <a:pt x="4699000" y="63500"/>
                </a:lnTo>
                <a:lnTo>
                  <a:pt x="4699000" y="95250"/>
                </a:lnTo>
                <a:lnTo>
                  <a:pt x="4718050" y="95250"/>
                </a:lnTo>
                <a:lnTo>
                  <a:pt x="4718050" y="63500"/>
                </a:lnTo>
                <a:close/>
              </a:path>
              <a:path w="4876800" h="158750">
                <a:moveTo>
                  <a:pt x="4845050" y="63500"/>
                </a:moveTo>
                <a:lnTo>
                  <a:pt x="4730750" y="63500"/>
                </a:lnTo>
                <a:lnTo>
                  <a:pt x="4730750" y="95250"/>
                </a:lnTo>
                <a:lnTo>
                  <a:pt x="4845050" y="95250"/>
                </a:lnTo>
                <a:lnTo>
                  <a:pt x="4876800" y="79375"/>
                </a:lnTo>
                <a:lnTo>
                  <a:pt x="4845050" y="63500"/>
                </a:lnTo>
                <a:close/>
              </a:path>
            </a:pathLst>
          </a:custGeom>
          <a:solidFill>
            <a:srgbClr val="FF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9" name="object 9"/>
          <p:cNvSpPr/>
          <p:nvPr/>
        </p:nvSpPr>
        <p:spPr>
          <a:xfrm>
            <a:off x="1752600" y="1916832"/>
            <a:ext cx="1908175" cy="158750"/>
          </a:xfrm>
          <a:custGeom>
            <a:avLst/>
            <a:gdLst/>
            <a:ahLst/>
            <a:cxnLst/>
            <a:rect l="l" t="t" r="r" b="b"/>
            <a:pathLst>
              <a:path w="1908175" h="158750">
                <a:moveTo>
                  <a:pt x="31750" y="63500"/>
                </a:moveTo>
                <a:lnTo>
                  <a:pt x="0" y="63500"/>
                </a:lnTo>
                <a:lnTo>
                  <a:pt x="0" y="95250"/>
                </a:lnTo>
                <a:lnTo>
                  <a:pt x="31750" y="95250"/>
                </a:lnTo>
                <a:lnTo>
                  <a:pt x="31750" y="63500"/>
                </a:lnTo>
                <a:close/>
              </a:path>
              <a:path w="1908175" h="158750">
                <a:moveTo>
                  <a:pt x="95250" y="63500"/>
                </a:moveTo>
                <a:lnTo>
                  <a:pt x="63500" y="63500"/>
                </a:lnTo>
                <a:lnTo>
                  <a:pt x="63500" y="95250"/>
                </a:lnTo>
                <a:lnTo>
                  <a:pt x="95250" y="95250"/>
                </a:lnTo>
                <a:lnTo>
                  <a:pt x="95250" y="63500"/>
                </a:lnTo>
                <a:close/>
              </a:path>
              <a:path w="1908175" h="158750">
                <a:moveTo>
                  <a:pt x="158750" y="63500"/>
                </a:moveTo>
                <a:lnTo>
                  <a:pt x="127000" y="63500"/>
                </a:lnTo>
                <a:lnTo>
                  <a:pt x="127000" y="95250"/>
                </a:lnTo>
                <a:lnTo>
                  <a:pt x="158750" y="95250"/>
                </a:lnTo>
                <a:lnTo>
                  <a:pt x="158750" y="63500"/>
                </a:lnTo>
                <a:close/>
              </a:path>
              <a:path w="1908175" h="158750">
                <a:moveTo>
                  <a:pt x="222250" y="63500"/>
                </a:moveTo>
                <a:lnTo>
                  <a:pt x="190500" y="63500"/>
                </a:lnTo>
                <a:lnTo>
                  <a:pt x="190500" y="95250"/>
                </a:lnTo>
                <a:lnTo>
                  <a:pt x="222250" y="95250"/>
                </a:lnTo>
                <a:lnTo>
                  <a:pt x="222250" y="63500"/>
                </a:lnTo>
                <a:close/>
              </a:path>
              <a:path w="1908175" h="158750">
                <a:moveTo>
                  <a:pt x="285750" y="63500"/>
                </a:moveTo>
                <a:lnTo>
                  <a:pt x="254000" y="63500"/>
                </a:lnTo>
                <a:lnTo>
                  <a:pt x="254000" y="95250"/>
                </a:lnTo>
                <a:lnTo>
                  <a:pt x="285750" y="95250"/>
                </a:lnTo>
                <a:lnTo>
                  <a:pt x="285750" y="63500"/>
                </a:lnTo>
                <a:close/>
              </a:path>
              <a:path w="1908175" h="158750">
                <a:moveTo>
                  <a:pt x="349250" y="63500"/>
                </a:moveTo>
                <a:lnTo>
                  <a:pt x="317500" y="63500"/>
                </a:lnTo>
                <a:lnTo>
                  <a:pt x="317500" y="95250"/>
                </a:lnTo>
                <a:lnTo>
                  <a:pt x="349250" y="95250"/>
                </a:lnTo>
                <a:lnTo>
                  <a:pt x="349250" y="63500"/>
                </a:lnTo>
                <a:close/>
              </a:path>
              <a:path w="1908175" h="158750">
                <a:moveTo>
                  <a:pt x="412750" y="63500"/>
                </a:moveTo>
                <a:lnTo>
                  <a:pt x="381000" y="63500"/>
                </a:lnTo>
                <a:lnTo>
                  <a:pt x="381000" y="95250"/>
                </a:lnTo>
                <a:lnTo>
                  <a:pt x="412750" y="95250"/>
                </a:lnTo>
                <a:lnTo>
                  <a:pt x="412750" y="63500"/>
                </a:lnTo>
                <a:close/>
              </a:path>
              <a:path w="1908175" h="158750">
                <a:moveTo>
                  <a:pt x="476250" y="63500"/>
                </a:moveTo>
                <a:lnTo>
                  <a:pt x="444500" y="63500"/>
                </a:lnTo>
                <a:lnTo>
                  <a:pt x="444500" y="95250"/>
                </a:lnTo>
                <a:lnTo>
                  <a:pt x="476250" y="95250"/>
                </a:lnTo>
                <a:lnTo>
                  <a:pt x="476250" y="63500"/>
                </a:lnTo>
                <a:close/>
              </a:path>
              <a:path w="1908175" h="158750">
                <a:moveTo>
                  <a:pt x="539750" y="63500"/>
                </a:moveTo>
                <a:lnTo>
                  <a:pt x="508000" y="63500"/>
                </a:lnTo>
                <a:lnTo>
                  <a:pt x="508000" y="95250"/>
                </a:lnTo>
                <a:lnTo>
                  <a:pt x="539750" y="95250"/>
                </a:lnTo>
                <a:lnTo>
                  <a:pt x="539750" y="63500"/>
                </a:lnTo>
                <a:close/>
              </a:path>
              <a:path w="1908175" h="158750">
                <a:moveTo>
                  <a:pt x="603250" y="63500"/>
                </a:moveTo>
                <a:lnTo>
                  <a:pt x="571500" y="63500"/>
                </a:lnTo>
                <a:lnTo>
                  <a:pt x="571500" y="95250"/>
                </a:lnTo>
                <a:lnTo>
                  <a:pt x="603250" y="95250"/>
                </a:lnTo>
                <a:lnTo>
                  <a:pt x="603250" y="63500"/>
                </a:lnTo>
                <a:close/>
              </a:path>
              <a:path w="1908175" h="158750">
                <a:moveTo>
                  <a:pt x="666750" y="63500"/>
                </a:moveTo>
                <a:lnTo>
                  <a:pt x="635000" y="63500"/>
                </a:lnTo>
                <a:lnTo>
                  <a:pt x="635000" y="95250"/>
                </a:lnTo>
                <a:lnTo>
                  <a:pt x="666750" y="95250"/>
                </a:lnTo>
                <a:lnTo>
                  <a:pt x="666750" y="63500"/>
                </a:lnTo>
                <a:close/>
              </a:path>
              <a:path w="1908175" h="158750">
                <a:moveTo>
                  <a:pt x="730250" y="63500"/>
                </a:moveTo>
                <a:lnTo>
                  <a:pt x="698500" y="63500"/>
                </a:lnTo>
                <a:lnTo>
                  <a:pt x="698500" y="95250"/>
                </a:lnTo>
                <a:lnTo>
                  <a:pt x="730250" y="95250"/>
                </a:lnTo>
                <a:lnTo>
                  <a:pt x="730250" y="63500"/>
                </a:lnTo>
                <a:close/>
              </a:path>
              <a:path w="1908175" h="158750">
                <a:moveTo>
                  <a:pt x="793750" y="63500"/>
                </a:moveTo>
                <a:lnTo>
                  <a:pt x="762000" y="63500"/>
                </a:lnTo>
                <a:lnTo>
                  <a:pt x="762000" y="95250"/>
                </a:lnTo>
                <a:lnTo>
                  <a:pt x="793750" y="95250"/>
                </a:lnTo>
                <a:lnTo>
                  <a:pt x="793750" y="63500"/>
                </a:lnTo>
                <a:close/>
              </a:path>
              <a:path w="1908175" h="158750">
                <a:moveTo>
                  <a:pt x="857250" y="63500"/>
                </a:moveTo>
                <a:lnTo>
                  <a:pt x="825500" y="63500"/>
                </a:lnTo>
                <a:lnTo>
                  <a:pt x="825500" y="95250"/>
                </a:lnTo>
                <a:lnTo>
                  <a:pt x="857250" y="95250"/>
                </a:lnTo>
                <a:lnTo>
                  <a:pt x="857250" y="63500"/>
                </a:lnTo>
                <a:close/>
              </a:path>
              <a:path w="1908175" h="158750">
                <a:moveTo>
                  <a:pt x="920750" y="63500"/>
                </a:moveTo>
                <a:lnTo>
                  <a:pt x="889000" y="63500"/>
                </a:lnTo>
                <a:lnTo>
                  <a:pt x="889000" y="95250"/>
                </a:lnTo>
                <a:lnTo>
                  <a:pt x="920750" y="95250"/>
                </a:lnTo>
                <a:lnTo>
                  <a:pt x="920750" y="63500"/>
                </a:lnTo>
                <a:close/>
              </a:path>
              <a:path w="1908175" h="158750">
                <a:moveTo>
                  <a:pt x="984250" y="63500"/>
                </a:moveTo>
                <a:lnTo>
                  <a:pt x="952500" y="63500"/>
                </a:lnTo>
                <a:lnTo>
                  <a:pt x="952500" y="95250"/>
                </a:lnTo>
                <a:lnTo>
                  <a:pt x="984250" y="95250"/>
                </a:lnTo>
                <a:lnTo>
                  <a:pt x="984250" y="63500"/>
                </a:lnTo>
                <a:close/>
              </a:path>
              <a:path w="1908175" h="158750">
                <a:moveTo>
                  <a:pt x="1047750" y="63500"/>
                </a:moveTo>
                <a:lnTo>
                  <a:pt x="1016000" y="63500"/>
                </a:lnTo>
                <a:lnTo>
                  <a:pt x="1016000" y="95250"/>
                </a:lnTo>
                <a:lnTo>
                  <a:pt x="1047750" y="95250"/>
                </a:lnTo>
                <a:lnTo>
                  <a:pt x="1047750" y="63500"/>
                </a:lnTo>
                <a:close/>
              </a:path>
              <a:path w="1908175" h="158750">
                <a:moveTo>
                  <a:pt x="1111250" y="63500"/>
                </a:moveTo>
                <a:lnTo>
                  <a:pt x="1079500" y="63500"/>
                </a:lnTo>
                <a:lnTo>
                  <a:pt x="1079500" y="95250"/>
                </a:lnTo>
                <a:lnTo>
                  <a:pt x="1111250" y="95250"/>
                </a:lnTo>
                <a:lnTo>
                  <a:pt x="1111250" y="63500"/>
                </a:lnTo>
                <a:close/>
              </a:path>
              <a:path w="1908175" h="158750">
                <a:moveTo>
                  <a:pt x="1174750" y="63500"/>
                </a:moveTo>
                <a:lnTo>
                  <a:pt x="1143000" y="63500"/>
                </a:lnTo>
                <a:lnTo>
                  <a:pt x="1143000" y="95250"/>
                </a:lnTo>
                <a:lnTo>
                  <a:pt x="1174750" y="95250"/>
                </a:lnTo>
                <a:lnTo>
                  <a:pt x="1174750" y="63500"/>
                </a:lnTo>
                <a:close/>
              </a:path>
              <a:path w="1908175" h="158750">
                <a:moveTo>
                  <a:pt x="1238250" y="63500"/>
                </a:moveTo>
                <a:lnTo>
                  <a:pt x="1206500" y="63500"/>
                </a:lnTo>
                <a:lnTo>
                  <a:pt x="1206500" y="95250"/>
                </a:lnTo>
                <a:lnTo>
                  <a:pt x="1238250" y="95250"/>
                </a:lnTo>
                <a:lnTo>
                  <a:pt x="1238250" y="63500"/>
                </a:lnTo>
                <a:close/>
              </a:path>
              <a:path w="1908175" h="158750">
                <a:moveTo>
                  <a:pt x="1301750" y="63500"/>
                </a:moveTo>
                <a:lnTo>
                  <a:pt x="1270000" y="63500"/>
                </a:lnTo>
                <a:lnTo>
                  <a:pt x="1270000" y="95250"/>
                </a:lnTo>
                <a:lnTo>
                  <a:pt x="1301750" y="95250"/>
                </a:lnTo>
                <a:lnTo>
                  <a:pt x="1301750" y="63500"/>
                </a:lnTo>
                <a:close/>
              </a:path>
              <a:path w="1908175" h="158750">
                <a:moveTo>
                  <a:pt x="1365250" y="63500"/>
                </a:moveTo>
                <a:lnTo>
                  <a:pt x="1333500" y="63500"/>
                </a:lnTo>
                <a:lnTo>
                  <a:pt x="1333500" y="95250"/>
                </a:lnTo>
                <a:lnTo>
                  <a:pt x="1365250" y="95250"/>
                </a:lnTo>
                <a:lnTo>
                  <a:pt x="1365250" y="63500"/>
                </a:lnTo>
                <a:close/>
              </a:path>
              <a:path w="1908175" h="158750">
                <a:moveTo>
                  <a:pt x="1428750" y="63500"/>
                </a:moveTo>
                <a:lnTo>
                  <a:pt x="1397000" y="63500"/>
                </a:lnTo>
                <a:lnTo>
                  <a:pt x="1397000" y="95250"/>
                </a:lnTo>
                <a:lnTo>
                  <a:pt x="1428750" y="95250"/>
                </a:lnTo>
                <a:lnTo>
                  <a:pt x="1428750" y="63500"/>
                </a:lnTo>
                <a:close/>
              </a:path>
              <a:path w="1908175" h="158750">
                <a:moveTo>
                  <a:pt x="1492250" y="63500"/>
                </a:moveTo>
                <a:lnTo>
                  <a:pt x="1460500" y="63500"/>
                </a:lnTo>
                <a:lnTo>
                  <a:pt x="1460500" y="95250"/>
                </a:lnTo>
                <a:lnTo>
                  <a:pt x="1492250" y="95250"/>
                </a:lnTo>
                <a:lnTo>
                  <a:pt x="1492250" y="63500"/>
                </a:lnTo>
                <a:close/>
              </a:path>
              <a:path w="1908175" h="158750">
                <a:moveTo>
                  <a:pt x="1555750" y="63500"/>
                </a:moveTo>
                <a:lnTo>
                  <a:pt x="1524000" y="63500"/>
                </a:lnTo>
                <a:lnTo>
                  <a:pt x="1524000" y="95250"/>
                </a:lnTo>
                <a:lnTo>
                  <a:pt x="1555750" y="95250"/>
                </a:lnTo>
                <a:lnTo>
                  <a:pt x="1555750" y="63500"/>
                </a:lnTo>
                <a:close/>
              </a:path>
              <a:path w="1908175" h="158750">
                <a:moveTo>
                  <a:pt x="1619250" y="63500"/>
                </a:moveTo>
                <a:lnTo>
                  <a:pt x="1587500" y="63500"/>
                </a:lnTo>
                <a:lnTo>
                  <a:pt x="1587500" y="95250"/>
                </a:lnTo>
                <a:lnTo>
                  <a:pt x="1619250" y="95250"/>
                </a:lnTo>
                <a:lnTo>
                  <a:pt x="1619250" y="63500"/>
                </a:lnTo>
                <a:close/>
              </a:path>
              <a:path w="1908175" h="158750">
                <a:moveTo>
                  <a:pt x="1682750" y="63500"/>
                </a:moveTo>
                <a:lnTo>
                  <a:pt x="1651000" y="63500"/>
                </a:lnTo>
                <a:lnTo>
                  <a:pt x="1651000" y="95250"/>
                </a:lnTo>
                <a:lnTo>
                  <a:pt x="1682750" y="95250"/>
                </a:lnTo>
                <a:lnTo>
                  <a:pt x="1682750" y="63500"/>
                </a:lnTo>
                <a:close/>
              </a:path>
              <a:path w="1908175" h="158750">
                <a:moveTo>
                  <a:pt x="1746250" y="63500"/>
                </a:moveTo>
                <a:lnTo>
                  <a:pt x="1714500" y="63500"/>
                </a:lnTo>
                <a:lnTo>
                  <a:pt x="1714500" y="95250"/>
                </a:lnTo>
                <a:lnTo>
                  <a:pt x="1746250" y="95250"/>
                </a:lnTo>
                <a:lnTo>
                  <a:pt x="1746250" y="63500"/>
                </a:lnTo>
                <a:close/>
              </a:path>
              <a:path w="1908175" h="158750">
                <a:moveTo>
                  <a:pt x="1828800" y="0"/>
                </a:moveTo>
                <a:lnTo>
                  <a:pt x="1797913" y="6240"/>
                </a:lnTo>
                <a:lnTo>
                  <a:pt x="1772681" y="23256"/>
                </a:lnTo>
                <a:lnTo>
                  <a:pt x="1755665" y="48488"/>
                </a:lnTo>
                <a:lnTo>
                  <a:pt x="1749425" y="79375"/>
                </a:lnTo>
                <a:lnTo>
                  <a:pt x="1755665" y="110261"/>
                </a:lnTo>
                <a:lnTo>
                  <a:pt x="1772681" y="135493"/>
                </a:lnTo>
                <a:lnTo>
                  <a:pt x="1797913" y="152509"/>
                </a:lnTo>
                <a:lnTo>
                  <a:pt x="1828800" y="158750"/>
                </a:lnTo>
                <a:lnTo>
                  <a:pt x="1859686" y="152509"/>
                </a:lnTo>
                <a:lnTo>
                  <a:pt x="1884918" y="135493"/>
                </a:lnTo>
                <a:lnTo>
                  <a:pt x="1901934" y="110261"/>
                </a:lnTo>
                <a:lnTo>
                  <a:pt x="1904967" y="95250"/>
                </a:lnTo>
                <a:lnTo>
                  <a:pt x="1778000" y="95250"/>
                </a:lnTo>
                <a:lnTo>
                  <a:pt x="1778000" y="63500"/>
                </a:lnTo>
                <a:lnTo>
                  <a:pt x="1904967" y="63500"/>
                </a:lnTo>
                <a:lnTo>
                  <a:pt x="1901934" y="48488"/>
                </a:lnTo>
                <a:lnTo>
                  <a:pt x="1884918" y="23256"/>
                </a:lnTo>
                <a:lnTo>
                  <a:pt x="1859686" y="6240"/>
                </a:lnTo>
                <a:lnTo>
                  <a:pt x="1828800" y="0"/>
                </a:lnTo>
                <a:close/>
              </a:path>
              <a:path w="1908175" h="158750">
                <a:moveTo>
                  <a:pt x="1809750" y="63500"/>
                </a:moveTo>
                <a:lnTo>
                  <a:pt x="1778000" y="63500"/>
                </a:lnTo>
                <a:lnTo>
                  <a:pt x="1778000" y="95250"/>
                </a:lnTo>
                <a:lnTo>
                  <a:pt x="1809750" y="95250"/>
                </a:lnTo>
                <a:lnTo>
                  <a:pt x="1809750" y="63500"/>
                </a:lnTo>
                <a:close/>
              </a:path>
              <a:path w="1908175" h="158750">
                <a:moveTo>
                  <a:pt x="1904967" y="63500"/>
                </a:moveTo>
                <a:lnTo>
                  <a:pt x="1809750" y="63500"/>
                </a:lnTo>
                <a:lnTo>
                  <a:pt x="1809750" y="95250"/>
                </a:lnTo>
                <a:lnTo>
                  <a:pt x="1904967" y="95250"/>
                </a:lnTo>
                <a:lnTo>
                  <a:pt x="1908175" y="79375"/>
                </a:lnTo>
                <a:lnTo>
                  <a:pt x="1904967" y="63500"/>
                </a:lnTo>
                <a:close/>
              </a:path>
            </a:pathLst>
          </a:custGeom>
          <a:solidFill>
            <a:srgbClr val="FF0000"/>
          </a:solidFill>
        </p:spPr>
        <p:txBody>
          <a:bodyPr wrap="square" lIns="0" tIns="0" rIns="0" bIns="0" rtlCol="0"/>
          <a:lstStyle/>
          <a:p>
            <a:endParaRPr/>
          </a:p>
        </p:txBody>
      </p:sp>
      <p:sp>
        <p:nvSpPr>
          <p:cNvPr id="10" name="object 10"/>
          <p:cNvSpPr/>
          <p:nvPr/>
        </p:nvSpPr>
        <p:spPr>
          <a:xfrm>
            <a:off x="4953000" y="3926607"/>
            <a:ext cx="2590800" cy="158750"/>
          </a:xfrm>
          <a:custGeom>
            <a:avLst/>
            <a:gdLst/>
            <a:ahLst/>
            <a:cxnLst/>
            <a:rect l="l" t="t" r="r" b="b"/>
            <a:pathLst>
              <a:path w="2590800" h="158750">
                <a:moveTo>
                  <a:pt x="31750" y="63500"/>
                </a:moveTo>
                <a:lnTo>
                  <a:pt x="0" y="63500"/>
                </a:lnTo>
                <a:lnTo>
                  <a:pt x="0" y="95250"/>
                </a:lnTo>
                <a:lnTo>
                  <a:pt x="31750" y="95250"/>
                </a:lnTo>
                <a:lnTo>
                  <a:pt x="31750" y="63500"/>
                </a:lnTo>
                <a:close/>
              </a:path>
              <a:path w="2590800" h="158750">
                <a:moveTo>
                  <a:pt x="95250" y="63500"/>
                </a:moveTo>
                <a:lnTo>
                  <a:pt x="63500" y="63500"/>
                </a:lnTo>
                <a:lnTo>
                  <a:pt x="63500" y="95250"/>
                </a:lnTo>
                <a:lnTo>
                  <a:pt x="95250" y="95250"/>
                </a:lnTo>
                <a:lnTo>
                  <a:pt x="95250" y="63500"/>
                </a:lnTo>
                <a:close/>
              </a:path>
              <a:path w="2590800" h="158750">
                <a:moveTo>
                  <a:pt x="158750" y="63500"/>
                </a:moveTo>
                <a:lnTo>
                  <a:pt x="127000" y="63500"/>
                </a:lnTo>
                <a:lnTo>
                  <a:pt x="127000" y="95250"/>
                </a:lnTo>
                <a:lnTo>
                  <a:pt x="158750" y="95250"/>
                </a:lnTo>
                <a:lnTo>
                  <a:pt x="158750" y="63500"/>
                </a:lnTo>
                <a:close/>
              </a:path>
              <a:path w="2590800" h="158750">
                <a:moveTo>
                  <a:pt x="222250" y="63500"/>
                </a:moveTo>
                <a:lnTo>
                  <a:pt x="190500" y="63500"/>
                </a:lnTo>
                <a:lnTo>
                  <a:pt x="190500" y="95250"/>
                </a:lnTo>
                <a:lnTo>
                  <a:pt x="222250" y="95250"/>
                </a:lnTo>
                <a:lnTo>
                  <a:pt x="222250" y="63500"/>
                </a:lnTo>
                <a:close/>
              </a:path>
              <a:path w="2590800" h="158750">
                <a:moveTo>
                  <a:pt x="285750" y="63500"/>
                </a:moveTo>
                <a:lnTo>
                  <a:pt x="254000" y="63500"/>
                </a:lnTo>
                <a:lnTo>
                  <a:pt x="254000" y="95250"/>
                </a:lnTo>
                <a:lnTo>
                  <a:pt x="285750" y="95250"/>
                </a:lnTo>
                <a:lnTo>
                  <a:pt x="285750" y="63500"/>
                </a:lnTo>
                <a:close/>
              </a:path>
              <a:path w="2590800" h="158750">
                <a:moveTo>
                  <a:pt x="349250" y="63500"/>
                </a:moveTo>
                <a:lnTo>
                  <a:pt x="317500" y="63500"/>
                </a:lnTo>
                <a:lnTo>
                  <a:pt x="317500" y="95250"/>
                </a:lnTo>
                <a:lnTo>
                  <a:pt x="349250" y="95250"/>
                </a:lnTo>
                <a:lnTo>
                  <a:pt x="349250" y="63500"/>
                </a:lnTo>
                <a:close/>
              </a:path>
              <a:path w="2590800" h="158750">
                <a:moveTo>
                  <a:pt x="412750" y="63500"/>
                </a:moveTo>
                <a:lnTo>
                  <a:pt x="381000" y="63500"/>
                </a:lnTo>
                <a:lnTo>
                  <a:pt x="381000" y="95250"/>
                </a:lnTo>
                <a:lnTo>
                  <a:pt x="412750" y="95250"/>
                </a:lnTo>
                <a:lnTo>
                  <a:pt x="412750" y="63500"/>
                </a:lnTo>
                <a:close/>
              </a:path>
              <a:path w="2590800" h="158750">
                <a:moveTo>
                  <a:pt x="476250" y="63500"/>
                </a:moveTo>
                <a:lnTo>
                  <a:pt x="444500" y="63500"/>
                </a:lnTo>
                <a:lnTo>
                  <a:pt x="444500" y="95250"/>
                </a:lnTo>
                <a:lnTo>
                  <a:pt x="476250" y="95250"/>
                </a:lnTo>
                <a:lnTo>
                  <a:pt x="476250" y="63500"/>
                </a:lnTo>
                <a:close/>
              </a:path>
              <a:path w="2590800" h="158750">
                <a:moveTo>
                  <a:pt x="539750" y="63500"/>
                </a:moveTo>
                <a:lnTo>
                  <a:pt x="508000" y="63500"/>
                </a:lnTo>
                <a:lnTo>
                  <a:pt x="508000" y="95250"/>
                </a:lnTo>
                <a:lnTo>
                  <a:pt x="539750" y="95250"/>
                </a:lnTo>
                <a:lnTo>
                  <a:pt x="539750" y="63500"/>
                </a:lnTo>
                <a:close/>
              </a:path>
              <a:path w="2590800" h="158750">
                <a:moveTo>
                  <a:pt x="603250" y="63500"/>
                </a:moveTo>
                <a:lnTo>
                  <a:pt x="571500" y="63500"/>
                </a:lnTo>
                <a:lnTo>
                  <a:pt x="571500" y="95250"/>
                </a:lnTo>
                <a:lnTo>
                  <a:pt x="603250" y="95250"/>
                </a:lnTo>
                <a:lnTo>
                  <a:pt x="603250" y="63500"/>
                </a:lnTo>
                <a:close/>
              </a:path>
              <a:path w="2590800" h="158750">
                <a:moveTo>
                  <a:pt x="666750" y="63500"/>
                </a:moveTo>
                <a:lnTo>
                  <a:pt x="635000" y="63500"/>
                </a:lnTo>
                <a:lnTo>
                  <a:pt x="635000" y="95250"/>
                </a:lnTo>
                <a:lnTo>
                  <a:pt x="666750" y="95250"/>
                </a:lnTo>
                <a:lnTo>
                  <a:pt x="666750" y="63500"/>
                </a:lnTo>
                <a:close/>
              </a:path>
              <a:path w="2590800" h="158750">
                <a:moveTo>
                  <a:pt x="730250" y="63500"/>
                </a:moveTo>
                <a:lnTo>
                  <a:pt x="698500" y="63500"/>
                </a:lnTo>
                <a:lnTo>
                  <a:pt x="698500" y="95250"/>
                </a:lnTo>
                <a:lnTo>
                  <a:pt x="730250" y="95250"/>
                </a:lnTo>
                <a:lnTo>
                  <a:pt x="730250" y="63500"/>
                </a:lnTo>
                <a:close/>
              </a:path>
              <a:path w="2590800" h="158750">
                <a:moveTo>
                  <a:pt x="793750" y="63500"/>
                </a:moveTo>
                <a:lnTo>
                  <a:pt x="762000" y="63500"/>
                </a:lnTo>
                <a:lnTo>
                  <a:pt x="762000" y="95250"/>
                </a:lnTo>
                <a:lnTo>
                  <a:pt x="793750" y="95250"/>
                </a:lnTo>
                <a:lnTo>
                  <a:pt x="793750" y="63500"/>
                </a:lnTo>
                <a:close/>
              </a:path>
              <a:path w="2590800" h="158750">
                <a:moveTo>
                  <a:pt x="857250" y="63500"/>
                </a:moveTo>
                <a:lnTo>
                  <a:pt x="825500" y="63500"/>
                </a:lnTo>
                <a:lnTo>
                  <a:pt x="825500" y="95250"/>
                </a:lnTo>
                <a:lnTo>
                  <a:pt x="857250" y="95250"/>
                </a:lnTo>
                <a:lnTo>
                  <a:pt x="857250" y="63500"/>
                </a:lnTo>
                <a:close/>
              </a:path>
              <a:path w="2590800" h="158750">
                <a:moveTo>
                  <a:pt x="920750" y="63500"/>
                </a:moveTo>
                <a:lnTo>
                  <a:pt x="889000" y="63500"/>
                </a:lnTo>
                <a:lnTo>
                  <a:pt x="889000" y="95250"/>
                </a:lnTo>
                <a:lnTo>
                  <a:pt x="920750" y="95250"/>
                </a:lnTo>
                <a:lnTo>
                  <a:pt x="920750" y="63500"/>
                </a:lnTo>
                <a:close/>
              </a:path>
              <a:path w="2590800" h="158750">
                <a:moveTo>
                  <a:pt x="984250" y="63500"/>
                </a:moveTo>
                <a:lnTo>
                  <a:pt x="952500" y="63500"/>
                </a:lnTo>
                <a:lnTo>
                  <a:pt x="952500" y="95250"/>
                </a:lnTo>
                <a:lnTo>
                  <a:pt x="984250" y="95250"/>
                </a:lnTo>
                <a:lnTo>
                  <a:pt x="984250" y="63500"/>
                </a:lnTo>
                <a:close/>
              </a:path>
              <a:path w="2590800" h="158750">
                <a:moveTo>
                  <a:pt x="1047750" y="63500"/>
                </a:moveTo>
                <a:lnTo>
                  <a:pt x="1016000" y="63500"/>
                </a:lnTo>
                <a:lnTo>
                  <a:pt x="1016000" y="95250"/>
                </a:lnTo>
                <a:lnTo>
                  <a:pt x="1047750" y="95250"/>
                </a:lnTo>
                <a:lnTo>
                  <a:pt x="1047750" y="63500"/>
                </a:lnTo>
                <a:close/>
              </a:path>
              <a:path w="2590800" h="158750">
                <a:moveTo>
                  <a:pt x="1111250" y="63500"/>
                </a:moveTo>
                <a:lnTo>
                  <a:pt x="1079500" y="63500"/>
                </a:lnTo>
                <a:lnTo>
                  <a:pt x="1079500" y="95250"/>
                </a:lnTo>
                <a:lnTo>
                  <a:pt x="1111250" y="95250"/>
                </a:lnTo>
                <a:lnTo>
                  <a:pt x="1111250" y="63500"/>
                </a:lnTo>
                <a:close/>
              </a:path>
              <a:path w="2590800" h="158750">
                <a:moveTo>
                  <a:pt x="1174750" y="63500"/>
                </a:moveTo>
                <a:lnTo>
                  <a:pt x="1143000" y="63500"/>
                </a:lnTo>
                <a:lnTo>
                  <a:pt x="1143000" y="95250"/>
                </a:lnTo>
                <a:lnTo>
                  <a:pt x="1174750" y="95250"/>
                </a:lnTo>
                <a:lnTo>
                  <a:pt x="1174750" y="63500"/>
                </a:lnTo>
                <a:close/>
              </a:path>
              <a:path w="2590800" h="158750">
                <a:moveTo>
                  <a:pt x="1238250" y="63500"/>
                </a:moveTo>
                <a:lnTo>
                  <a:pt x="1206500" y="63500"/>
                </a:lnTo>
                <a:lnTo>
                  <a:pt x="1206500" y="95250"/>
                </a:lnTo>
                <a:lnTo>
                  <a:pt x="1238250" y="95250"/>
                </a:lnTo>
                <a:lnTo>
                  <a:pt x="1238250" y="63500"/>
                </a:lnTo>
                <a:close/>
              </a:path>
              <a:path w="2590800" h="158750">
                <a:moveTo>
                  <a:pt x="1301750" y="63500"/>
                </a:moveTo>
                <a:lnTo>
                  <a:pt x="1270000" y="63500"/>
                </a:lnTo>
                <a:lnTo>
                  <a:pt x="1270000" y="95250"/>
                </a:lnTo>
                <a:lnTo>
                  <a:pt x="1301750" y="95250"/>
                </a:lnTo>
                <a:lnTo>
                  <a:pt x="1301750" y="63500"/>
                </a:lnTo>
                <a:close/>
              </a:path>
              <a:path w="2590800" h="158750">
                <a:moveTo>
                  <a:pt x="1365250" y="63500"/>
                </a:moveTo>
                <a:lnTo>
                  <a:pt x="1333500" y="63500"/>
                </a:lnTo>
                <a:lnTo>
                  <a:pt x="1333500" y="95250"/>
                </a:lnTo>
                <a:lnTo>
                  <a:pt x="1365250" y="95250"/>
                </a:lnTo>
                <a:lnTo>
                  <a:pt x="1365250" y="63500"/>
                </a:lnTo>
                <a:close/>
              </a:path>
              <a:path w="2590800" h="158750">
                <a:moveTo>
                  <a:pt x="1428750" y="63500"/>
                </a:moveTo>
                <a:lnTo>
                  <a:pt x="1397000" y="63500"/>
                </a:lnTo>
                <a:lnTo>
                  <a:pt x="1397000" y="95250"/>
                </a:lnTo>
                <a:lnTo>
                  <a:pt x="1428750" y="95250"/>
                </a:lnTo>
                <a:lnTo>
                  <a:pt x="1428750" y="63500"/>
                </a:lnTo>
                <a:close/>
              </a:path>
              <a:path w="2590800" h="158750">
                <a:moveTo>
                  <a:pt x="1492250" y="63500"/>
                </a:moveTo>
                <a:lnTo>
                  <a:pt x="1460500" y="63500"/>
                </a:lnTo>
                <a:lnTo>
                  <a:pt x="1460500" y="95250"/>
                </a:lnTo>
                <a:lnTo>
                  <a:pt x="1492250" y="95250"/>
                </a:lnTo>
                <a:lnTo>
                  <a:pt x="1492250" y="63500"/>
                </a:lnTo>
                <a:close/>
              </a:path>
              <a:path w="2590800" h="158750">
                <a:moveTo>
                  <a:pt x="1555750" y="63500"/>
                </a:moveTo>
                <a:lnTo>
                  <a:pt x="1524000" y="63500"/>
                </a:lnTo>
                <a:lnTo>
                  <a:pt x="1524000" y="95250"/>
                </a:lnTo>
                <a:lnTo>
                  <a:pt x="1555750" y="95250"/>
                </a:lnTo>
                <a:lnTo>
                  <a:pt x="1555750" y="63500"/>
                </a:lnTo>
                <a:close/>
              </a:path>
              <a:path w="2590800" h="158750">
                <a:moveTo>
                  <a:pt x="1619250" y="63500"/>
                </a:moveTo>
                <a:lnTo>
                  <a:pt x="1587500" y="63500"/>
                </a:lnTo>
                <a:lnTo>
                  <a:pt x="1587500" y="95250"/>
                </a:lnTo>
                <a:lnTo>
                  <a:pt x="1619250" y="95250"/>
                </a:lnTo>
                <a:lnTo>
                  <a:pt x="1619250" y="63500"/>
                </a:lnTo>
                <a:close/>
              </a:path>
              <a:path w="2590800" h="158750">
                <a:moveTo>
                  <a:pt x="1682750" y="63500"/>
                </a:moveTo>
                <a:lnTo>
                  <a:pt x="1651000" y="63500"/>
                </a:lnTo>
                <a:lnTo>
                  <a:pt x="1651000" y="95250"/>
                </a:lnTo>
                <a:lnTo>
                  <a:pt x="1682750" y="95250"/>
                </a:lnTo>
                <a:lnTo>
                  <a:pt x="1682750" y="63500"/>
                </a:lnTo>
                <a:close/>
              </a:path>
              <a:path w="2590800" h="158750">
                <a:moveTo>
                  <a:pt x="1746250" y="63500"/>
                </a:moveTo>
                <a:lnTo>
                  <a:pt x="1714500" y="63500"/>
                </a:lnTo>
                <a:lnTo>
                  <a:pt x="1714500" y="95250"/>
                </a:lnTo>
                <a:lnTo>
                  <a:pt x="1746250" y="95250"/>
                </a:lnTo>
                <a:lnTo>
                  <a:pt x="1746250" y="63500"/>
                </a:lnTo>
                <a:close/>
              </a:path>
              <a:path w="2590800" h="158750">
                <a:moveTo>
                  <a:pt x="1809750" y="63500"/>
                </a:moveTo>
                <a:lnTo>
                  <a:pt x="1778000" y="63500"/>
                </a:lnTo>
                <a:lnTo>
                  <a:pt x="1778000" y="95250"/>
                </a:lnTo>
                <a:lnTo>
                  <a:pt x="1809750" y="95250"/>
                </a:lnTo>
                <a:lnTo>
                  <a:pt x="1809750" y="63500"/>
                </a:lnTo>
                <a:close/>
              </a:path>
              <a:path w="2590800" h="158750">
                <a:moveTo>
                  <a:pt x="1873250" y="63500"/>
                </a:moveTo>
                <a:lnTo>
                  <a:pt x="1841500" y="63500"/>
                </a:lnTo>
                <a:lnTo>
                  <a:pt x="1841500" y="95250"/>
                </a:lnTo>
                <a:lnTo>
                  <a:pt x="1873250" y="95250"/>
                </a:lnTo>
                <a:lnTo>
                  <a:pt x="1873250" y="63500"/>
                </a:lnTo>
                <a:close/>
              </a:path>
              <a:path w="2590800" h="158750">
                <a:moveTo>
                  <a:pt x="1936750" y="63500"/>
                </a:moveTo>
                <a:lnTo>
                  <a:pt x="1905000" y="63500"/>
                </a:lnTo>
                <a:lnTo>
                  <a:pt x="1905000" y="95250"/>
                </a:lnTo>
                <a:lnTo>
                  <a:pt x="1936750" y="95250"/>
                </a:lnTo>
                <a:lnTo>
                  <a:pt x="1936750" y="63500"/>
                </a:lnTo>
                <a:close/>
              </a:path>
              <a:path w="2590800" h="158750">
                <a:moveTo>
                  <a:pt x="2000250" y="63500"/>
                </a:moveTo>
                <a:lnTo>
                  <a:pt x="1968500" y="63500"/>
                </a:lnTo>
                <a:lnTo>
                  <a:pt x="1968500" y="95250"/>
                </a:lnTo>
                <a:lnTo>
                  <a:pt x="2000250" y="95250"/>
                </a:lnTo>
                <a:lnTo>
                  <a:pt x="2000250" y="63500"/>
                </a:lnTo>
                <a:close/>
              </a:path>
              <a:path w="2590800" h="158750">
                <a:moveTo>
                  <a:pt x="2063750" y="63500"/>
                </a:moveTo>
                <a:lnTo>
                  <a:pt x="2032000" y="63500"/>
                </a:lnTo>
                <a:lnTo>
                  <a:pt x="2032000" y="95250"/>
                </a:lnTo>
                <a:lnTo>
                  <a:pt x="2063750" y="95250"/>
                </a:lnTo>
                <a:lnTo>
                  <a:pt x="2063750" y="63500"/>
                </a:lnTo>
                <a:close/>
              </a:path>
              <a:path w="2590800" h="158750">
                <a:moveTo>
                  <a:pt x="2127250" y="63500"/>
                </a:moveTo>
                <a:lnTo>
                  <a:pt x="2095500" y="63500"/>
                </a:lnTo>
                <a:lnTo>
                  <a:pt x="2095500" y="95250"/>
                </a:lnTo>
                <a:lnTo>
                  <a:pt x="2127250" y="95250"/>
                </a:lnTo>
                <a:lnTo>
                  <a:pt x="2127250" y="63500"/>
                </a:lnTo>
                <a:close/>
              </a:path>
              <a:path w="2590800" h="158750">
                <a:moveTo>
                  <a:pt x="2190750" y="63500"/>
                </a:moveTo>
                <a:lnTo>
                  <a:pt x="2159000" y="63500"/>
                </a:lnTo>
                <a:lnTo>
                  <a:pt x="2159000" y="95250"/>
                </a:lnTo>
                <a:lnTo>
                  <a:pt x="2190750" y="95250"/>
                </a:lnTo>
                <a:lnTo>
                  <a:pt x="2190750" y="63500"/>
                </a:lnTo>
                <a:close/>
              </a:path>
              <a:path w="2590800" h="158750">
                <a:moveTo>
                  <a:pt x="2254250" y="63500"/>
                </a:moveTo>
                <a:lnTo>
                  <a:pt x="2222500" y="63500"/>
                </a:lnTo>
                <a:lnTo>
                  <a:pt x="2222500" y="95250"/>
                </a:lnTo>
                <a:lnTo>
                  <a:pt x="2254250" y="95250"/>
                </a:lnTo>
                <a:lnTo>
                  <a:pt x="2254250" y="63500"/>
                </a:lnTo>
                <a:close/>
              </a:path>
              <a:path w="2590800" h="158750">
                <a:moveTo>
                  <a:pt x="2317750" y="63500"/>
                </a:moveTo>
                <a:lnTo>
                  <a:pt x="2286000" y="63500"/>
                </a:lnTo>
                <a:lnTo>
                  <a:pt x="2286000" y="95250"/>
                </a:lnTo>
                <a:lnTo>
                  <a:pt x="2317750" y="95250"/>
                </a:lnTo>
                <a:lnTo>
                  <a:pt x="2317750" y="63500"/>
                </a:lnTo>
                <a:close/>
              </a:path>
              <a:path w="2590800" h="158750">
                <a:moveTo>
                  <a:pt x="2381250" y="63500"/>
                </a:moveTo>
                <a:lnTo>
                  <a:pt x="2349500" y="63500"/>
                </a:lnTo>
                <a:lnTo>
                  <a:pt x="2349500" y="95250"/>
                </a:lnTo>
                <a:lnTo>
                  <a:pt x="2381250" y="95250"/>
                </a:lnTo>
                <a:lnTo>
                  <a:pt x="2381250" y="63500"/>
                </a:lnTo>
                <a:close/>
              </a:path>
              <a:path w="2590800" h="158750">
                <a:moveTo>
                  <a:pt x="2432050" y="0"/>
                </a:moveTo>
                <a:lnTo>
                  <a:pt x="2432050" y="158750"/>
                </a:lnTo>
                <a:lnTo>
                  <a:pt x="2559050" y="95250"/>
                </a:lnTo>
                <a:lnTo>
                  <a:pt x="2444750" y="95250"/>
                </a:lnTo>
                <a:lnTo>
                  <a:pt x="2444750" y="63500"/>
                </a:lnTo>
                <a:lnTo>
                  <a:pt x="2559050" y="63500"/>
                </a:lnTo>
                <a:lnTo>
                  <a:pt x="2432050" y="0"/>
                </a:lnTo>
                <a:close/>
              </a:path>
              <a:path w="2590800" h="158750">
                <a:moveTo>
                  <a:pt x="2432050" y="63500"/>
                </a:moveTo>
                <a:lnTo>
                  <a:pt x="2413000" y="63500"/>
                </a:lnTo>
                <a:lnTo>
                  <a:pt x="2413000" y="95250"/>
                </a:lnTo>
                <a:lnTo>
                  <a:pt x="2432050" y="95250"/>
                </a:lnTo>
                <a:lnTo>
                  <a:pt x="2432050" y="63500"/>
                </a:lnTo>
                <a:close/>
              </a:path>
              <a:path w="2590800" h="158750">
                <a:moveTo>
                  <a:pt x="2559050" y="63500"/>
                </a:moveTo>
                <a:lnTo>
                  <a:pt x="2444750" y="63500"/>
                </a:lnTo>
                <a:lnTo>
                  <a:pt x="2444750" y="95250"/>
                </a:lnTo>
                <a:lnTo>
                  <a:pt x="2559050" y="95250"/>
                </a:lnTo>
                <a:lnTo>
                  <a:pt x="2590800" y="79375"/>
                </a:lnTo>
                <a:lnTo>
                  <a:pt x="2559050" y="6350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1" name="object 11"/>
          <p:cNvSpPr/>
          <p:nvPr/>
        </p:nvSpPr>
        <p:spPr>
          <a:xfrm>
            <a:off x="1600200" y="3777382"/>
            <a:ext cx="1828800" cy="0"/>
          </a:xfrm>
          <a:custGeom>
            <a:avLst/>
            <a:gdLst/>
            <a:ahLst/>
            <a:cxnLst/>
            <a:rect l="l" t="t" r="r" b="b"/>
            <a:pathLst>
              <a:path w="1828800">
                <a:moveTo>
                  <a:pt x="0" y="0"/>
                </a:moveTo>
                <a:lnTo>
                  <a:pt x="1828800" y="0"/>
                </a:lnTo>
              </a:path>
            </a:pathLst>
          </a:custGeom>
          <a:ln w="31750">
            <a:solidFill>
              <a:srgbClr val="000000"/>
            </a:solidFill>
            <a:prstDash val="dash"/>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2" name="object 12"/>
          <p:cNvSpPr/>
          <p:nvPr/>
        </p:nvSpPr>
        <p:spPr>
          <a:xfrm>
            <a:off x="838200" y="2224807"/>
            <a:ext cx="1828800" cy="0"/>
          </a:xfrm>
          <a:custGeom>
            <a:avLst/>
            <a:gdLst/>
            <a:ahLst/>
            <a:cxnLst/>
            <a:rect l="l" t="t" r="r" b="b"/>
            <a:pathLst>
              <a:path w="1828800">
                <a:moveTo>
                  <a:pt x="0" y="0"/>
                </a:moveTo>
                <a:lnTo>
                  <a:pt x="1828800" y="0"/>
                </a:lnTo>
              </a:path>
            </a:pathLst>
          </a:custGeom>
          <a:ln w="31750">
            <a:solidFill>
              <a:srgbClr val="000000"/>
            </a:solidFill>
            <a:prstDash val="dash"/>
          </a:ln>
        </p:spPr>
        <p:txBody>
          <a:bodyPr wrap="square" lIns="0" tIns="0" rIns="0" bIns="0" rtlCol="0"/>
          <a:lstStyle/>
          <a:p>
            <a:endParaRPr/>
          </a:p>
        </p:txBody>
      </p:sp>
      <p:sp>
        <p:nvSpPr>
          <p:cNvPr id="13" name="object 13"/>
          <p:cNvSpPr/>
          <p:nvPr/>
        </p:nvSpPr>
        <p:spPr>
          <a:xfrm>
            <a:off x="1371600" y="3048655"/>
            <a:ext cx="1828800" cy="0"/>
          </a:xfrm>
          <a:custGeom>
            <a:avLst/>
            <a:gdLst/>
            <a:ahLst/>
            <a:cxnLst/>
            <a:rect l="l" t="t" r="r" b="b"/>
            <a:pathLst>
              <a:path w="1828800">
                <a:moveTo>
                  <a:pt x="0" y="0"/>
                </a:moveTo>
                <a:lnTo>
                  <a:pt x="1828800" y="0"/>
                </a:lnTo>
              </a:path>
            </a:pathLst>
          </a:custGeom>
          <a:ln w="31750">
            <a:solidFill>
              <a:srgbClr val="FF0000"/>
            </a:solidFill>
            <a:prstDash val="dash"/>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4" name="object 14"/>
          <p:cNvSpPr/>
          <p:nvPr/>
        </p:nvSpPr>
        <p:spPr>
          <a:xfrm>
            <a:off x="3124200" y="4005982"/>
            <a:ext cx="1828800" cy="0"/>
          </a:xfrm>
          <a:custGeom>
            <a:avLst/>
            <a:gdLst/>
            <a:ahLst/>
            <a:cxnLst/>
            <a:rect l="l" t="t" r="r" b="b"/>
            <a:pathLst>
              <a:path w="1828800">
                <a:moveTo>
                  <a:pt x="0" y="0"/>
                </a:moveTo>
                <a:lnTo>
                  <a:pt x="1828800" y="0"/>
                </a:lnTo>
              </a:path>
            </a:pathLst>
          </a:custGeom>
          <a:ln w="31750">
            <a:solidFill>
              <a:srgbClr val="FF0000"/>
            </a:solidFill>
            <a:prstDash val="dash"/>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5" name="object 15"/>
          <p:cNvSpPr/>
          <p:nvPr/>
        </p:nvSpPr>
        <p:spPr>
          <a:xfrm>
            <a:off x="4419600" y="2453407"/>
            <a:ext cx="1828800" cy="0"/>
          </a:xfrm>
          <a:custGeom>
            <a:avLst/>
            <a:gdLst/>
            <a:ahLst/>
            <a:cxnLst/>
            <a:rect l="l" t="t" r="r" b="b"/>
            <a:pathLst>
              <a:path w="1828800">
                <a:moveTo>
                  <a:pt x="0" y="0"/>
                </a:moveTo>
                <a:lnTo>
                  <a:pt x="1828800" y="0"/>
                </a:lnTo>
              </a:path>
            </a:pathLst>
          </a:custGeom>
          <a:ln w="31750">
            <a:solidFill>
              <a:srgbClr val="FF0000"/>
            </a:solidFill>
            <a:prstDash val="dash"/>
          </a:ln>
        </p:spPr>
        <p:txBody>
          <a:bodyPr wrap="square" lIns="0" tIns="0" rIns="0" bIns="0" rtlCol="0"/>
          <a:lstStyle/>
          <a:p>
            <a:endParaRPr/>
          </a:p>
        </p:txBody>
      </p:sp>
      <p:sp>
        <p:nvSpPr>
          <p:cNvPr id="16" name="object 16"/>
          <p:cNvSpPr/>
          <p:nvPr/>
        </p:nvSpPr>
        <p:spPr>
          <a:xfrm>
            <a:off x="2590800" y="2453407"/>
            <a:ext cx="1828800" cy="0"/>
          </a:xfrm>
          <a:custGeom>
            <a:avLst/>
            <a:gdLst/>
            <a:ahLst/>
            <a:cxnLst/>
            <a:rect l="l" t="t" r="r" b="b"/>
            <a:pathLst>
              <a:path w="1828800">
                <a:moveTo>
                  <a:pt x="0" y="0"/>
                </a:moveTo>
                <a:lnTo>
                  <a:pt x="1828800" y="0"/>
                </a:lnTo>
              </a:path>
            </a:pathLst>
          </a:custGeom>
          <a:ln w="31750">
            <a:solidFill>
              <a:srgbClr val="000000"/>
            </a:solidFill>
            <a:prstDash val="dash"/>
          </a:ln>
        </p:spPr>
        <p:txBody>
          <a:bodyPr wrap="square" lIns="0" tIns="0" rIns="0" bIns="0" rtlCol="0"/>
          <a:lstStyle/>
          <a:p>
            <a:endParaRPr/>
          </a:p>
        </p:txBody>
      </p:sp>
      <p:sp>
        <p:nvSpPr>
          <p:cNvPr id="17" name="object 17"/>
          <p:cNvSpPr/>
          <p:nvPr/>
        </p:nvSpPr>
        <p:spPr>
          <a:xfrm>
            <a:off x="1143000" y="4463182"/>
            <a:ext cx="838200" cy="1524000"/>
          </a:xfrm>
          <a:custGeom>
            <a:avLst/>
            <a:gdLst/>
            <a:ahLst/>
            <a:cxnLst/>
            <a:rect l="l" t="t" r="r" b="b"/>
            <a:pathLst>
              <a:path w="838200" h="1524000">
                <a:moveTo>
                  <a:pt x="0" y="1524000"/>
                </a:moveTo>
                <a:lnTo>
                  <a:pt x="838200" y="1524000"/>
                </a:lnTo>
                <a:lnTo>
                  <a:pt x="838200" y="0"/>
                </a:lnTo>
                <a:lnTo>
                  <a:pt x="0" y="0"/>
                </a:lnTo>
                <a:lnTo>
                  <a:pt x="0" y="1524000"/>
                </a:lnTo>
                <a:close/>
              </a:path>
            </a:pathLst>
          </a:custGeom>
          <a:ln w="3175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8" name="object 18"/>
          <p:cNvSpPr txBox="1"/>
          <p:nvPr/>
        </p:nvSpPr>
        <p:spPr>
          <a:xfrm>
            <a:off x="612140" y="4731660"/>
            <a:ext cx="342900" cy="315595"/>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cs typeface="Arial" panose="020B0604020202020204" pitchFamily="34" charset="0"/>
              </a:rPr>
              <a:t>E+</a:t>
            </a:r>
            <a:endParaRPr sz="2000">
              <a:latin typeface="Arial" panose="020B0604020202020204" pitchFamily="34" charset="0"/>
              <a:cs typeface="Arial" panose="020B0604020202020204" pitchFamily="34" charset="0"/>
            </a:endParaRPr>
          </a:p>
        </p:txBody>
      </p:sp>
      <p:sp>
        <p:nvSpPr>
          <p:cNvPr id="19" name="object 19"/>
          <p:cNvSpPr txBox="1"/>
          <p:nvPr/>
        </p:nvSpPr>
        <p:spPr>
          <a:xfrm>
            <a:off x="612140" y="5584439"/>
            <a:ext cx="280035" cy="315595"/>
          </a:xfrm>
          <a:prstGeom prst="rect">
            <a:avLst/>
          </a:prstGeom>
        </p:spPr>
        <p:txBody>
          <a:bodyPr vert="horz" wrap="square" lIns="0" tIns="0" rIns="0" bIns="0" rtlCol="0">
            <a:spAutoFit/>
          </a:bodyPr>
          <a:lstStyle/>
          <a:p>
            <a:pPr marL="12700">
              <a:lnSpc>
                <a:spcPct val="100000"/>
              </a:lnSpc>
            </a:pPr>
            <a:r>
              <a:rPr sz="2000" b="1" spc="-10" dirty="0">
                <a:latin typeface="Arial" panose="020B0604020202020204" pitchFamily="34" charset="0"/>
                <a:cs typeface="Arial" panose="020B0604020202020204" pitchFamily="34" charset="0"/>
              </a:rPr>
              <a:t>E</a:t>
            </a:r>
            <a:r>
              <a:rPr sz="2000" b="1" dirty="0">
                <a:latin typeface="Arial" panose="020B0604020202020204" pitchFamily="34" charset="0"/>
                <a:cs typeface="Arial" panose="020B0604020202020204" pitchFamily="34" charset="0"/>
              </a:rPr>
              <a:t>-</a:t>
            </a:r>
            <a:endParaRPr sz="2000">
              <a:latin typeface="Arial" panose="020B0604020202020204" pitchFamily="34" charset="0"/>
              <a:cs typeface="Arial" panose="020B0604020202020204" pitchFamily="34" charset="0"/>
            </a:endParaRPr>
          </a:p>
        </p:txBody>
      </p:sp>
      <p:sp>
        <p:nvSpPr>
          <p:cNvPr id="20" name="object 20"/>
          <p:cNvSpPr txBox="1"/>
          <p:nvPr/>
        </p:nvSpPr>
        <p:spPr>
          <a:xfrm>
            <a:off x="1420749" y="4045478"/>
            <a:ext cx="359410" cy="315595"/>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cs typeface="Arial" panose="020B0604020202020204" pitchFamily="34" charset="0"/>
              </a:rPr>
              <a:t>D+</a:t>
            </a:r>
            <a:endParaRPr sz="2000">
              <a:latin typeface="Arial" panose="020B0604020202020204" pitchFamily="34" charset="0"/>
              <a:cs typeface="Arial" panose="020B0604020202020204" pitchFamily="34" charset="0"/>
            </a:endParaRPr>
          </a:p>
        </p:txBody>
      </p:sp>
      <p:sp>
        <p:nvSpPr>
          <p:cNvPr id="21" name="object 21"/>
          <p:cNvSpPr txBox="1"/>
          <p:nvPr/>
        </p:nvSpPr>
        <p:spPr>
          <a:xfrm>
            <a:off x="3279775" y="4656476"/>
            <a:ext cx="5063490" cy="276999"/>
          </a:xfrm>
          <a:prstGeom prst="rect">
            <a:avLst/>
          </a:prstGeom>
        </p:spPr>
        <p:txBody>
          <a:bodyPr vert="horz" wrap="square" lIns="0" tIns="0" rIns="0" bIns="0" rtlCol="0">
            <a:spAutoFit/>
          </a:bodyPr>
          <a:lstStyle/>
          <a:p>
            <a:pPr marL="12700">
              <a:lnSpc>
                <a:spcPct val="100000"/>
              </a:lnSpc>
            </a:pPr>
            <a:r>
              <a:rPr sz="1800" b="1" spc="-5" dirty="0">
                <a:latin typeface="Arial" panose="020B0604020202020204" pitchFamily="34" charset="0"/>
                <a:cs typeface="Arial" panose="020B0604020202020204" pitchFamily="34" charset="0"/>
              </a:rPr>
              <a:t>Incidence Rate Ratio </a:t>
            </a:r>
            <a:r>
              <a:rPr sz="1800"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(a </a:t>
            </a:r>
            <a:r>
              <a:rPr sz="1800" dirty="0">
                <a:latin typeface="Arial" panose="020B0604020202020204" pitchFamily="34" charset="0"/>
                <a:cs typeface="Arial" panose="020B0604020202020204" pitchFamily="34" charset="0"/>
              </a:rPr>
              <a:t>/ PT</a:t>
            </a:r>
            <a:r>
              <a:rPr sz="1800" baseline="-20833" dirty="0">
                <a:latin typeface="Arial" panose="020B0604020202020204" pitchFamily="34" charset="0"/>
                <a:cs typeface="Arial" panose="020B0604020202020204" pitchFamily="34" charset="0"/>
              </a:rPr>
              <a:t>1</a:t>
            </a:r>
            <a:r>
              <a:rPr sz="1800" dirty="0">
                <a:latin typeface="Arial" panose="020B0604020202020204" pitchFamily="34" charset="0"/>
                <a:cs typeface="Arial" panose="020B0604020202020204" pitchFamily="34" charset="0"/>
              </a:rPr>
              <a:t>) / </a:t>
            </a:r>
            <a:r>
              <a:rPr sz="1800" spc="-5" dirty="0">
                <a:latin typeface="Arial" panose="020B0604020202020204" pitchFamily="34" charset="0"/>
                <a:cs typeface="Arial" panose="020B0604020202020204" pitchFamily="34" charset="0"/>
              </a:rPr>
              <a:t>(c </a:t>
            </a:r>
            <a:r>
              <a:rPr sz="1800" dirty="0">
                <a:latin typeface="Arial" panose="020B0604020202020204" pitchFamily="34" charset="0"/>
                <a:cs typeface="Arial" panose="020B0604020202020204" pitchFamily="34" charset="0"/>
              </a:rPr>
              <a:t>/</a:t>
            </a:r>
            <a:r>
              <a:rPr sz="1800" spc="55" dirty="0">
                <a:latin typeface="Arial" panose="020B0604020202020204" pitchFamily="34" charset="0"/>
                <a:cs typeface="Arial" panose="020B0604020202020204" pitchFamily="34" charset="0"/>
              </a:rPr>
              <a:t> </a:t>
            </a:r>
            <a:r>
              <a:rPr sz="1800" dirty="0">
                <a:latin typeface="Arial" panose="020B0604020202020204" pitchFamily="34" charset="0"/>
                <a:cs typeface="Arial" panose="020B0604020202020204" pitchFamily="34" charset="0"/>
              </a:rPr>
              <a:t>PT</a:t>
            </a:r>
            <a:r>
              <a:rPr sz="1800" baseline="-20833" dirty="0">
                <a:latin typeface="Arial" panose="020B0604020202020204" pitchFamily="34" charset="0"/>
                <a:cs typeface="Arial" panose="020B0604020202020204" pitchFamily="34" charset="0"/>
              </a:rPr>
              <a:t>0</a:t>
            </a:r>
            <a:r>
              <a:rPr sz="1800" dirty="0">
                <a:latin typeface="Arial" panose="020B0604020202020204" pitchFamily="34" charset="0"/>
                <a:cs typeface="Arial" panose="020B0604020202020204" pitchFamily="34" charset="0"/>
              </a:rPr>
              <a:t>)</a:t>
            </a:r>
            <a:endParaRPr sz="1800">
              <a:latin typeface="Arial" panose="020B0604020202020204" pitchFamily="34" charset="0"/>
              <a:cs typeface="Arial" panose="020B0604020202020204" pitchFamily="34" charset="0"/>
            </a:endParaRPr>
          </a:p>
        </p:txBody>
      </p:sp>
      <p:sp>
        <p:nvSpPr>
          <p:cNvPr id="22" name="object 22"/>
          <p:cNvSpPr/>
          <p:nvPr/>
        </p:nvSpPr>
        <p:spPr>
          <a:xfrm>
            <a:off x="1127125" y="5225182"/>
            <a:ext cx="869950" cy="0"/>
          </a:xfrm>
          <a:custGeom>
            <a:avLst/>
            <a:gdLst/>
            <a:ahLst/>
            <a:cxnLst/>
            <a:rect l="l" t="t" r="r" b="b"/>
            <a:pathLst>
              <a:path w="869950">
                <a:moveTo>
                  <a:pt x="0" y="0"/>
                </a:moveTo>
                <a:lnTo>
                  <a:pt x="869950" y="0"/>
                </a:lnTo>
              </a:path>
            </a:pathLst>
          </a:custGeom>
          <a:ln w="3175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3" name="object 23"/>
          <p:cNvSpPr txBox="1"/>
          <p:nvPr/>
        </p:nvSpPr>
        <p:spPr>
          <a:xfrm>
            <a:off x="1516761" y="4731660"/>
            <a:ext cx="1064260" cy="307777"/>
          </a:xfrm>
          <a:prstGeom prst="rect">
            <a:avLst/>
          </a:prstGeom>
        </p:spPr>
        <p:txBody>
          <a:bodyPr vert="horz" wrap="square" lIns="0" tIns="0" rIns="0" bIns="0" rtlCol="0">
            <a:spAutoFit/>
          </a:bodyPr>
          <a:lstStyle/>
          <a:p>
            <a:pPr marL="12700">
              <a:lnSpc>
                <a:spcPct val="100000"/>
              </a:lnSpc>
              <a:tabLst>
                <a:tab pos="631825" algn="l"/>
              </a:tabLst>
            </a:pPr>
            <a:r>
              <a:rPr sz="2000" b="1" dirty="0">
                <a:latin typeface="Arial" panose="020B0604020202020204" pitchFamily="34" charset="0"/>
                <a:cs typeface="Arial" panose="020B0604020202020204" pitchFamily="34" charset="0"/>
              </a:rPr>
              <a:t>a	</a:t>
            </a:r>
            <a:r>
              <a:rPr sz="2000" b="1" spc="-5" dirty="0">
                <a:latin typeface="Arial" panose="020B0604020202020204" pitchFamily="34" charset="0"/>
                <a:cs typeface="Arial" panose="020B0604020202020204" pitchFamily="34" charset="0"/>
              </a:rPr>
              <a:t>PT</a:t>
            </a:r>
            <a:r>
              <a:rPr sz="1950" b="1" spc="22" baseline="-21367" dirty="0">
                <a:latin typeface="Arial" panose="020B0604020202020204" pitchFamily="34" charset="0"/>
                <a:cs typeface="Arial" panose="020B0604020202020204" pitchFamily="34" charset="0"/>
              </a:rPr>
              <a:t>1</a:t>
            </a:r>
            <a:endParaRPr sz="1950" baseline="-21367">
              <a:latin typeface="Arial" panose="020B0604020202020204" pitchFamily="34" charset="0"/>
              <a:cs typeface="Arial" panose="020B0604020202020204" pitchFamily="34" charset="0"/>
            </a:endParaRPr>
          </a:p>
        </p:txBody>
      </p:sp>
      <p:sp>
        <p:nvSpPr>
          <p:cNvPr id="24" name="object 24"/>
          <p:cNvSpPr txBox="1"/>
          <p:nvPr/>
        </p:nvSpPr>
        <p:spPr>
          <a:xfrm>
            <a:off x="1516761" y="5495437"/>
            <a:ext cx="1064260" cy="307777"/>
          </a:xfrm>
          <a:prstGeom prst="rect">
            <a:avLst/>
          </a:prstGeom>
        </p:spPr>
        <p:txBody>
          <a:bodyPr vert="horz" wrap="square" lIns="0" tIns="0" rIns="0" bIns="0" rtlCol="0">
            <a:spAutoFit/>
          </a:bodyPr>
          <a:lstStyle/>
          <a:p>
            <a:pPr marL="12700">
              <a:lnSpc>
                <a:spcPct val="100000"/>
              </a:lnSpc>
              <a:tabLst>
                <a:tab pos="631825" algn="l"/>
              </a:tabLst>
            </a:pPr>
            <a:r>
              <a:rPr sz="2000" b="1" dirty="0">
                <a:latin typeface="Arial" panose="020B0604020202020204" pitchFamily="34" charset="0"/>
                <a:cs typeface="Arial" panose="020B0604020202020204" pitchFamily="34" charset="0"/>
              </a:rPr>
              <a:t>c	</a:t>
            </a:r>
            <a:r>
              <a:rPr sz="2000" b="1" spc="-10" dirty="0">
                <a:latin typeface="Arial" panose="020B0604020202020204" pitchFamily="34" charset="0"/>
                <a:cs typeface="Arial" panose="020B0604020202020204" pitchFamily="34" charset="0"/>
              </a:rPr>
              <a:t>P</a:t>
            </a:r>
            <a:r>
              <a:rPr sz="2000" b="1" spc="-5" dirty="0">
                <a:latin typeface="Arial" panose="020B0604020202020204" pitchFamily="34" charset="0"/>
                <a:cs typeface="Arial" panose="020B0604020202020204" pitchFamily="34" charset="0"/>
              </a:rPr>
              <a:t>T</a:t>
            </a:r>
            <a:r>
              <a:rPr sz="1950" b="1" spc="22" baseline="-21367" dirty="0">
                <a:latin typeface="Arial" panose="020B0604020202020204" pitchFamily="34" charset="0"/>
                <a:cs typeface="Arial" panose="020B0604020202020204" pitchFamily="34" charset="0"/>
              </a:rPr>
              <a:t>0</a:t>
            </a:r>
            <a:endParaRPr sz="1950" baseline="-21367">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5265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Types of Cohort Studies</a:t>
            </a:r>
            <a:br>
              <a:rPr lang="en-US" dirty="0"/>
            </a:br>
            <a:br>
              <a:rPr lang="en-US" dirty="0"/>
            </a:br>
            <a:r>
              <a:rPr lang="en-US" sz="3600" dirty="0">
                <a:solidFill>
                  <a:srgbClr val="FF0000"/>
                </a:solidFill>
              </a:rPr>
              <a:t>Retrospective vs. Prospective Cohort</a:t>
            </a:r>
            <a:endParaRPr lang="en-US" dirty="0">
              <a:solidFill>
                <a:srgbClr val="FF0000"/>
              </a:solidFill>
            </a:endParaRPr>
          </a:p>
        </p:txBody>
      </p:sp>
    </p:spTree>
    <p:extLst>
      <p:ext uri="{BB962C8B-B14F-4D97-AF65-F5344CB8AC3E}">
        <p14:creationId xmlns:p14="http://schemas.microsoft.com/office/powerpoint/2010/main" val="860429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0004" y="1484784"/>
            <a:ext cx="7863992" cy="4900016"/>
          </a:xfrm>
        </p:spPr>
        <p:txBody>
          <a:bodyPr>
            <a:normAutofit/>
          </a:bodyPr>
          <a:lstStyle/>
          <a:p>
            <a:pPr>
              <a:lnSpc>
                <a:spcPct val="100000"/>
              </a:lnSpc>
              <a:spcBef>
                <a:spcPts val="0"/>
              </a:spcBef>
              <a:spcAft>
                <a:spcPts val="0"/>
              </a:spcAft>
            </a:pPr>
            <a:r>
              <a:rPr lang="en-US" dirty="0"/>
              <a:t>Depends on the timing of the cohort study</a:t>
            </a:r>
          </a:p>
          <a:p>
            <a:pPr>
              <a:lnSpc>
                <a:spcPct val="100000"/>
              </a:lnSpc>
              <a:spcBef>
                <a:spcPts val="0"/>
              </a:spcBef>
              <a:spcAft>
                <a:spcPts val="0"/>
              </a:spcAft>
            </a:pPr>
            <a:endParaRPr lang="en-US" dirty="0"/>
          </a:p>
          <a:p>
            <a:pPr>
              <a:lnSpc>
                <a:spcPct val="100000"/>
              </a:lnSpc>
              <a:spcBef>
                <a:spcPts val="0"/>
              </a:spcBef>
              <a:spcAft>
                <a:spcPts val="0"/>
              </a:spcAft>
            </a:pPr>
            <a:r>
              <a:rPr lang="en-US" b="1" dirty="0"/>
              <a:t>Follow-up period</a:t>
            </a:r>
          </a:p>
          <a:p>
            <a:pPr lvl="1">
              <a:lnSpc>
                <a:spcPct val="100000"/>
              </a:lnSpc>
              <a:spcBef>
                <a:spcPts val="0"/>
              </a:spcBef>
              <a:spcAft>
                <a:spcPts val="0"/>
              </a:spcAft>
              <a:buFont typeface="Wingdings" panose="05000000000000000000" pitchFamily="2" charset="2"/>
              <a:buChar char="Ø"/>
            </a:pPr>
            <a:r>
              <a:rPr lang="en-US" dirty="0"/>
              <a:t>Time period in which subject are followed to ascertain outcome of interest </a:t>
            </a:r>
          </a:p>
          <a:p>
            <a:pPr lvl="1">
              <a:lnSpc>
                <a:spcPct val="100000"/>
              </a:lnSpc>
              <a:spcBef>
                <a:spcPts val="0"/>
              </a:spcBef>
              <a:spcAft>
                <a:spcPts val="0"/>
              </a:spcAft>
              <a:buFont typeface="Wingdings" panose="05000000000000000000" pitchFamily="2" charset="2"/>
              <a:buChar char="Ø"/>
            </a:pPr>
            <a:r>
              <a:rPr lang="en-US" dirty="0"/>
              <a:t>At-risk period</a:t>
            </a:r>
          </a:p>
          <a:p>
            <a:pPr lvl="1">
              <a:lnSpc>
                <a:spcPct val="100000"/>
              </a:lnSpc>
              <a:spcBef>
                <a:spcPts val="0"/>
              </a:spcBef>
              <a:spcAft>
                <a:spcPts val="0"/>
              </a:spcAft>
              <a:buFont typeface="Wingdings" panose="05000000000000000000" pitchFamily="2" charset="2"/>
              <a:buChar char="Ø"/>
            </a:pPr>
            <a:endParaRPr lang="en-US" dirty="0"/>
          </a:p>
          <a:p>
            <a:pPr>
              <a:lnSpc>
                <a:spcPct val="100000"/>
              </a:lnSpc>
              <a:spcBef>
                <a:spcPts val="0"/>
              </a:spcBef>
              <a:spcAft>
                <a:spcPts val="0"/>
              </a:spcAft>
            </a:pPr>
            <a:r>
              <a:rPr lang="en-US" b="1" dirty="0"/>
              <a:t>Study period</a:t>
            </a:r>
          </a:p>
          <a:p>
            <a:pPr lvl="1">
              <a:lnSpc>
                <a:spcPct val="100000"/>
              </a:lnSpc>
              <a:spcBef>
                <a:spcPts val="0"/>
              </a:spcBef>
              <a:spcAft>
                <a:spcPts val="0"/>
              </a:spcAft>
              <a:buFont typeface="Wingdings" panose="05000000000000000000" pitchFamily="2" charset="2"/>
              <a:buChar char="Ø"/>
            </a:pPr>
            <a:r>
              <a:rPr lang="en-US" dirty="0"/>
              <a:t>Time period in which the investigator performs the study </a:t>
            </a:r>
          </a:p>
        </p:txBody>
      </p:sp>
      <p:sp>
        <p:nvSpPr>
          <p:cNvPr id="3" name="Title 2"/>
          <p:cNvSpPr>
            <a:spLocks noGrp="1"/>
          </p:cNvSpPr>
          <p:nvPr>
            <p:ph type="title"/>
          </p:nvPr>
        </p:nvSpPr>
        <p:spPr/>
        <p:txBody>
          <a:bodyPr/>
          <a:lstStyle/>
          <a:p>
            <a:r>
              <a:rPr lang="en-US" dirty="0"/>
              <a:t>Retrospective vs. Prospective Cohorts</a:t>
            </a:r>
          </a:p>
        </p:txBody>
      </p:sp>
    </p:spTree>
    <p:extLst>
      <p:ext uri="{BB962C8B-B14F-4D97-AF65-F5344CB8AC3E}">
        <p14:creationId xmlns:p14="http://schemas.microsoft.com/office/powerpoint/2010/main" val="15767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 name="Picture 10">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13" name="Freeform: Shape 12">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410" y="-3970"/>
            <a:ext cx="7748362" cy="6874811"/>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 name="Title 1"/>
          <p:cNvSpPr>
            <a:spLocks noGrp="1"/>
          </p:cNvSpPr>
          <p:nvPr>
            <p:ph type="ctrTitle"/>
          </p:nvPr>
        </p:nvSpPr>
        <p:spPr>
          <a:xfrm>
            <a:off x="1818858" y="2052760"/>
            <a:ext cx="5421465" cy="2333653"/>
          </a:xfrm>
        </p:spPr>
        <p:txBody>
          <a:bodyPr>
            <a:normAutofit/>
          </a:bodyPr>
          <a:lstStyle/>
          <a:p>
            <a:pPr defTabSz="389534"/>
            <a:r>
              <a:rPr lang="en-US" sz="2880" b="1" kern="1200">
                <a:solidFill>
                  <a:schemeClr val="tx1"/>
                </a:solidFill>
                <a:latin typeface="+mn-lt"/>
                <a:ea typeface="+mj-ea"/>
                <a:cs typeface="Arial" panose="020B0604020202020204" pitchFamily="34" charset="0"/>
              </a:rPr>
              <a:t> Comparative Clinical Research</a:t>
            </a:r>
            <a:br>
              <a:rPr lang="en-US" sz="2880" b="1" kern="1200">
                <a:solidFill>
                  <a:schemeClr val="tx1"/>
                </a:solidFill>
                <a:latin typeface="+mn-lt"/>
                <a:ea typeface="+mj-ea"/>
                <a:cs typeface="Arial" panose="020B0604020202020204" pitchFamily="34" charset="0"/>
              </a:rPr>
            </a:br>
            <a:br>
              <a:rPr lang="en-US" sz="2499" b="1" kern="1200">
                <a:solidFill>
                  <a:schemeClr val="tx1"/>
                </a:solidFill>
                <a:latin typeface="+mn-lt"/>
                <a:ea typeface="+mj-ea"/>
                <a:cs typeface="Arial" panose="020B0604020202020204" pitchFamily="34" charset="0"/>
              </a:rPr>
            </a:br>
            <a:br>
              <a:rPr lang="en-US" sz="2499" b="1" kern="1200">
                <a:solidFill>
                  <a:schemeClr val="tx1"/>
                </a:solidFill>
                <a:latin typeface="+mn-lt"/>
                <a:ea typeface="+mj-ea"/>
                <a:cs typeface="Arial" panose="020B0604020202020204" pitchFamily="34" charset="0"/>
              </a:rPr>
            </a:br>
            <a:r>
              <a:rPr lang="en-US" sz="2880" b="1" kern="1200">
                <a:solidFill>
                  <a:srgbClr val="FF0000"/>
                </a:solidFill>
                <a:latin typeface="+mn-lt"/>
                <a:ea typeface="+mj-ea"/>
                <a:cs typeface="Arial" panose="020B0604020202020204" pitchFamily="34" charset="0"/>
              </a:rPr>
              <a:t>Observational Studies</a:t>
            </a:r>
            <a:endParaRPr lang="en-US" sz="4400" b="1">
              <a:solidFill>
                <a:srgbClr val="FF0000"/>
              </a:solidFill>
            </a:endParaRPr>
          </a:p>
        </p:txBody>
      </p:sp>
      <p:sp>
        <p:nvSpPr>
          <p:cNvPr id="3" name="Rectangle 2"/>
          <p:cNvSpPr/>
          <p:nvPr/>
        </p:nvSpPr>
        <p:spPr>
          <a:xfrm>
            <a:off x="3203848" y="4509120"/>
            <a:ext cx="3196212" cy="523220"/>
          </a:xfrm>
          <a:prstGeom prst="rect">
            <a:avLst/>
          </a:prstGeom>
        </p:spPr>
        <p:txBody>
          <a:bodyPr wrap="square">
            <a:spAutoFit/>
          </a:bodyPr>
          <a:lstStyle/>
          <a:p>
            <a:pPr algn="ctr" defTabSz="519379">
              <a:spcAft>
                <a:spcPts val="480"/>
              </a:spcAft>
            </a:pPr>
            <a:r>
              <a:rPr lang="en-US" sz="2800" b="1" u="sng" kern="1200" dirty="0">
                <a:solidFill>
                  <a:schemeClr val="tx1"/>
                </a:solidFill>
                <a:latin typeface="+mn-lt"/>
                <a:ea typeface="+mn-ea"/>
                <a:cs typeface="+mn-cs"/>
              </a:rPr>
              <a:t>Cohort Studies</a:t>
            </a:r>
            <a:endParaRPr lang="en-US" sz="4800" b="1" u="sng" dirty="0"/>
          </a:p>
        </p:txBody>
      </p:sp>
    </p:spTree>
    <p:extLst>
      <p:ext uri="{BB962C8B-B14F-4D97-AF65-F5344CB8AC3E}">
        <p14:creationId xmlns:p14="http://schemas.microsoft.com/office/powerpoint/2010/main" val="976051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40004" y="1844824"/>
            <a:ext cx="7863992" cy="4752528"/>
          </a:xfrm>
        </p:spPr>
        <p:txBody>
          <a:bodyPr>
            <a:normAutofit/>
          </a:bodyPr>
          <a:lstStyle/>
          <a:p>
            <a:pPr>
              <a:spcBef>
                <a:spcPts val="600"/>
              </a:spcBef>
              <a:spcAft>
                <a:spcPts val="600"/>
              </a:spcAft>
            </a:pPr>
            <a:r>
              <a:rPr lang="en-US" sz="1800" b="1" dirty="0">
                <a:solidFill>
                  <a:srgbClr val="C00000"/>
                </a:solidFill>
              </a:rPr>
              <a:t>Prospective</a:t>
            </a:r>
          </a:p>
          <a:p>
            <a:pPr lvl="1">
              <a:spcBef>
                <a:spcPts val="600"/>
              </a:spcBef>
              <a:spcAft>
                <a:spcPts val="600"/>
              </a:spcAft>
              <a:buFont typeface="Wingdings" panose="05000000000000000000" pitchFamily="2" charset="2"/>
              <a:buChar char="ü"/>
            </a:pPr>
            <a:r>
              <a:rPr lang="en-US" sz="1800" dirty="0"/>
              <a:t>Exposures are measured by the investigator before the outcome events occur</a:t>
            </a:r>
          </a:p>
          <a:p>
            <a:pPr lvl="1">
              <a:spcBef>
                <a:spcPts val="600"/>
              </a:spcBef>
              <a:spcAft>
                <a:spcPts val="600"/>
              </a:spcAft>
              <a:buFont typeface="Wingdings" panose="05000000000000000000" pitchFamily="2" charset="2"/>
              <a:buChar char="ü"/>
            </a:pPr>
            <a:r>
              <a:rPr lang="en-US" sz="1800" dirty="0"/>
              <a:t>Follow up period occurs </a:t>
            </a:r>
            <a:r>
              <a:rPr lang="en-US" sz="1800" u="sng" dirty="0">
                <a:effectLst>
                  <a:outerShdw blurRad="38100" dist="38100" dir="2700000" algn="tl">
                    <a:srgbClr val="000000">
                      <a:alpha val="43137"/>
                    </a:srgbClr>
                  </a:outerShdw>
                </a:effectLst>
              </a:rPr>
              <a:t>after </a:t>
            </a:r>
            <a:r>
              <a:rPr lang="en-US" sz="1800" dirty="0"/>
              <a:t>investigator begin the study</a:t>
            </a:r>
          </a:p>
          <a:p>
            <a:pPr lvl="1">
              <a:spcBef>
                <a:spcPts val="600"/>
              </a:spcBef>
              <a:spcAft>
                <a:spcPts val="600"/>
              </a:spcAft>
              <a:buFont typeface="Wingdings" panose="05000000000000000000" pitchFamily="2" charset="2"/>
              <a:buChar char="ü"/>
            </a:pPr>
            <a:r>
              <a:rPr lang="en-US" sz="1800" dirty="0"/>
              <a:t>Record incidence of outcome during follow-up period </a:t>
            </a:r>
          </a:p>
          <a:p>
            <a:pPr>
              <a:spcBef>
                <a:spcPts val="600"/>
              </a:spcBef>
              <a:spcAft>
                <a:spcPts val="600"/>
              </a:spcAft>
            </a:pPr>
            <a:r>
              <a:rPr lang="en-US" sz="1800" b="1" dirty="0">
                <a:solidFill>
                  <a:srgbClr val="C00000"/>
                </a:solidFill>
              </a:rPr>
              <a:t>Retrospective </a:t>
            </a:r>
          </a:p>
          <a:p>
            <a:pPr lvl="1">
              <a:spcBef>
                <a:spcPts val="600"/>
              </a:spcBef>
              <a:spcAft>
                <a:spcPts val="600"/>
              </a:spcAft>
              <a:buFont typeface="Wingdings" panose="05000000000000000000" pitchFamily="2" charset="2"/>
              <a:buChar char="ü"/>
            </a:pPr>
            <a:r>
              <a:rPr lang="en-US" sz="1800" dirty="0"/>
              <a:t>Exposures are measured by the investigator after the outcome events occur</a:t>
            </a:r>
          </a:p>
          <a:p>
            <a:pPr lvl="1">
              <a:spcBef>
                <a:spcPts val="600"/>
              </a:spcBef>
              <a:spcAft>
                <a:spcPts val="600"/>
              </a:spcAft>
              <a:buFont typeface="Wingdings" panose="05000000000000000000" pitchFamily="2" charset="2"/>
              <a:buChar char="ü"/>
            </a:pPr>
            <a:r>
              <a:rPr lang="en-US" sz="1800" dirty="0"/>
              <a:t>Follow up period occurs chronologically </a:t>
            </a:r>
            <a:r>
              <a:rPr lang="en-US" sz="1800" u="sng" dirty="0">
                <a:effectLst>
                  <a:outerShdw blurRad="38100" dist="38100" dir="2700000" algn="tl">
                    <a:srgbClr val="000000">
                      <a:alpha val="43137"/>
                    </a:srgbClr>
                  </a:outerShdw>
                </a:effectLst>
              </a:rPr>
              <a:t>before</a:t>
            </a:r>
            <a:r>
              <a:rPr lang="en-US" sz="1800" dirty="0"/>
              <a:t> the start of the study period</a:t>
            </a:r>
          </a:p>
          <a:p>
            <a:pPr lvl="1">
              <a:spcBef>
                <a:spcPts val="600"/>
              </a:spcBef>
              <a:spcAft>
                <a:spcPts val="600"/>
              </a:spcAft>
              <a:buFont typeface="Wingdings" panose="05000000000000000000" pitchFamily="2" charset="2"/>
              <a:buChar char="ü"/>
            </a:pPr>
            <a:r>
              <a:rPr lang="en-US" sz="1800" dirty="0"/>
              <a:t>Record incidence of outcome during follow-up period </a:t>
            </a:r>
          </a:p>
        </p:txBody>
      </p:sp>
      <p:sp>
        <p:nvSpPr>
          <p:cNvPr id="2" name="object 2"/>
          <p:cNvSpPr txBox="1">
            <a:spLocks noGrp="1"/>
          </p:cNvSpPr>
          <p:nvPr>
            <p:ph type="title"/>
          </p:nvPr>
        </p:nvSpPr>
        <p:spPr/>
        <p:txBody>
          <a:bodyPr/>
          <a:lstStyle/>
          <a:p>
            <a:r>
              <a:rPr lang="en-US" dirty="0"/>
              <a:t>Retrospective vs. Prospective Cohorts</a:t>
            </a:r>
          </a:p>
        </p:txBody>
      </p:sp>
    </p:spTree>
    <p:extLst>
      <p:ext uri="{BB962C8B-B14F-4D97-AF65-F5344CB8AC3E}">
        <p14:creationId xmlns:p14="http://schemas.microsoft.com/office/powerpoint/2010/main" val="2436572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group of people&#10;&#10;Description automatically generated">
            <a:extLst>
              <a:ext uri="{FF2B5EF4-FFF2-40B4-BE49-F238E27FC236}">
                <a16:creationId xmlns:a16="http://schemas.microsoft.com/office/drawing/2014/main" id="{2CF2FEA0-C58D-BA50-8222-FE2BBAB15EE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5185"/>
          <a:stretch/>
        </p:blipFill>
        <p:spPr>
          <a:xfrm>
            <a:off x="480301" y="3147899"/>
            <a:ext cx="8104869" cy="3495264"/>
          </a:xfrm>
        </p:spPr>
      </p:pic>
      <p:sp>
        <p:nvSpPr>
          <p:cNvPr id="3" name="Title 2">
            <a:extLst>
              <a:ext uri="{FF2B5EF4-FFF2-40B4-BE49-F238E27FC236}">
                <a16:creationId xmlns:a16="http://schemas.microsoft.com/office/drawing/2014/main" id="{26F8F53B-6699-05E7-7C78-2FDDD8919C67}"/>
              </a:ext>
            </a:extLst>
          </p:cNvPr>
          <p:cNvSpPr>
            <a:spLocks noGrp="1"/>
          </p:cNvSpPr>
          <p:nvPr>
            <p:ph type="title"/>
          </p:nvPr>
        </p:nvSpPr>
        <p:spPr/>
        <p:txBody>
          <a:bodyPr/>
          <a:lstStyle/>
          <a:p>
            <a:r>
              <a:rPr lang="en-US" dirty="0"/>
              <a:t>Time Perspective: Prospective</a:t>
            </a:r>
            <a:endParaRPr lang="en-GB" dirty="0"/>
          </a:p>
        </p:txBody>
      </p:sp>
      <p:sp>
        <p:nvSpPr>
          <p:cNvPr id="8" name="TextBox 7">
            <a:extLst>
              <a:ext uri="{FF2B5EF4-FFF2-40B4-BE49-F238E27FC236}">
                <a16:creationId xmlns:a16="http://schemas.microsoft.com/office/drawing/2014/main" id="{DA8D628B-0CAB-ECFC-EB10-1102BBBF4806}"/>
              </a:ext>
            </a:extLst>
          </p:cNvPr>
          <p:cNvSpPr txBox="1"/>
          <p:nvPr/>
        </p:nvSpPr>
        <p:spPr>
          <a:xfrm>
            <a:off x="465311" y="1556792"/>
            <a:ext cx="8196155" cy="1200329"/>
          </a:xfrm>
          <a:prstGeom prst="rect">
            <a:avLst/>
          </a:prstGeom>
          <a:noFill/>
        </p:spPr>
        <p:txBody>
          <a:bodyPr wrap="square">
            <a:spAutoFit/>
          </a:bodyPr>
          <a:lstStyle/>
          <a:p>
            <a:pPr marL="285750" indent="-285750">
              <a:buFont typeface="Arial" panose="020B0604020202020204" pitchFamily="34" charset="0"/>
              <a:buChar char="•"/>
            </a:pPr>
            <a:r>
              <a:rPr lang="en-US" sz="1800" dirty="0"/>
              <a:t>Begin with characterization of exposure groups and follow the subjects forward for occurrence of outcome</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I am staring today</a:t>
            </a:r>
            <a:r>
              <a:rPr lang="en-US" sz="1800" dirty="0">
                <a:effectLst>
                  <a:outerShdw blurRad="38100" dist="38100" dir="2700000" algn="tl">
                    <a:srgbClr val="000000">
                      <a:alpha val="43137"/>
                    </a:srgbClr>
                  </a:outerShdw>
                </a:effectLst>
              </a:rPr>
              <a:t> </a:t>
            </a:r>
            <a:r>
              <a:rPr lang="en-US" sz="1800" u="sng" dirty="0">
                <a:effectLst>
                  <a:outerShdw blurRad="38100" dist="38100" dir="2700000" algn="tl">
                    <a:srgbClr val="000000">
                      <a:alpha val="43137"/>
                    </a:srgbClr>
                  </a:outerShdw>
                </a:effectLst>
              </a:rPr>
              <a:t>BUT </a:t>
            </a:r>
            <a:r>
              <a:rPr lang="en-US" dirty="0"/>
              <a:t>o</a:t>
            </a:r>
            <a:r>
              <a:rPr lang="en-US" sz="1800" dirty="0"/>
              <a:t>utcome has not yet occurred at initiation of study</a:t>
            </a:r>
          </a:p>
        </p:txBody>
      </p:sp>
      <p:sp>
        <p:nvSpPr>
          <p:cNvPr id="7" name="object 5">
            <a:extLst>
              <a:ext uri="{FF2B5EF4-FFF2-40B4-BE49-F238E27FC236}">
                <a16:creationId xmlns:a16="http://schemas.microsoft.com/office/drawing/2014/main" id="{9729870E-F670-E339-FC5A-556FC79868B8}"/>
              </a:ext>
            </a:extLst>
          </p:cNvPr>
          <p:cNvSpPr txBox="1"/>
          <p:nvPr/>
        </p:nvSpPr>
        <p:spPr>
          <a:xfrm>
            <a:off x="5655626" y="4424482"/>
            <a:ext cx="1586230" cy="169277"/>
          </a:xfrm>
          <a:prstGeom prst="rect">
            <a:avLst/>
          </a:prstGeom>
        </p:spPr>
        <p:txBody>
          <a:bodyPr vert="horz" wrap="square" lIns="0" tIns="0" rIns="0" bIns="0" rtlCol="0">
            <a:spAutoFit/>
          </a:bodyPr>
          <a:lstStyle/>
          <a:p>
            <a:pPr marL="12700">
              <a:lnSpc>
                <a:spcPct val="100000"/>
              </a:lnSpc>
            </a:pPr>
            <a:r>
              <a:rPr lang="en-US" sz="1100" b="1" dirty="0">
                <a:latin typeface="Arial" panose="020B0604020202020204" pitchFamily="34" charset="0"/>
                <a:cs typeface="Arial" panose="020B0604020202020204" pitchFamily="34" charset="0"/>
              </a:rPr>
              <a:t>Follow-up period</a:t>
            </a:r>
            <a:endParaRPr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0572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diagram of a cohort study&#10;&#10;Description automatically generated">
            <a:extLst>
              <a:ext uri="{FF2B5EF4-FFF2-40B4-BE49-F238E27FC236}">
                <a16:creationId xmlns:a16="http://schemas.microsoft.com/office/drawing/2014/main" id="{6A11A84E-006F-3DFD-03EB-2345B2F8CAB1}"/>
              </a:ext>
            </a:extLst>
          </p:cNvPr>
          <p:cNvPicPr>
            <a:picLocks noChangeAspect="1"/>
          </p:cNvPicPr>
          <p:nvPr/>
        </p:nvPicPr>
        <p:blipFill rotWithShape="1">
          <a:blip r:embed="rId2">
            <a:extLst>
              <a:ext uri="{28A0092B-C50C-407E-A947-70E740481C1C}">
                <a14:useLocalDpi xmlns:a14="http://schemas.microsoft.com/office/drawing/2010/main" val="0"/>
              </a:ext>
            </a:extLst>
          </a:blip>
          <a:srcRect l="2750" t="28969" r="2021" b="2566"/>
          <a:stretch/>
        </p:blipFill>
        <p:spPr>
          <a:xfrm>
            <a:off x="251520" y="4071875"/>
            <a:ext cx="8707714" cy="2664296"/>
          </a:xfrm>
          <a:prstGeom prst="rect">
            <a:avLst/>
          </a:prstGeom>
        </p:spPr>
      </p:pic>
      <p:sp>
        <p:nvSpPr>
          <p:cNvPr id="2" name="object 2"/>
          <p:cNvSpPr txBox="1">
            <a:spLocks noGrp="1"/>
          </p:cNvSpPr>
          <p:nvPr>
            <p:ph type="title"/>
          </p:nvPr>
        </p:nvSpPr>
        <p:spPr>
          <a:xfrm>
            <a:off x="251520" y="254382"/>
            <a:ext cx="8959234" cy="1108567"/>
          </a:xfrm>
        </p:spPr>
        <p:txBody>
          <a:bodyPr/>
          <a:lstStyle/>
          <a:p>
            <a:r>
              <a:rPr lang="en-US" dirty="0"/>
              <a:t>Time Perspective: Retrospective</a:t>
            </a:r>
          </a:p>
        </p:txBody>
      </p:sp>
      <p:sp>
        <p:nvSpPr>
          <p:cNvPr id="18" name="Content Placeholder 17"/>
          <p:cNvSpPr>
            <a:spLocks noGrp="1"/>
          </p:cNvSpPr>
          <p:nvPr>
            <p:ph idx="4294967295"/>
          </p:nvPr>
        </p:nvSpPr>
        <p:spPr>
          <a:xfrm>
            <a:off x="459740" y="1765883"/>
            <a:ext cx="8036759" cy="4611984"/>
          </a:xfrm>
        </p:spPr>
        <p:txBody>
          <a:bodyPr/>
          <a:lstStyle/>
          <a:p>
            <a:r>
              <a:rPr lang="en-US" sz="1800" dirty="0"/>
              <a:t>Historical Cohort study</a:t>
            </a:r>
          </a:p>
          <a:p>
            <a:r>
              <a:rPr lang="en-US" sz="1800" dirty="0"/>
              <a:t>Begin with characterization of exposure groups and follow the subjects forward for the occurrence of the outcome</a:t>
            </a:r>
          </a:p>
          <a:p>
            <a:r>
              <a:rPr lang="en-US" sz="1800" dirty="0"/>
              <a:t>I am staring today </a:t>
            </a:r>
            <a:r>
              <a:rPr lang="en-US" sz="1800" u="sng" dirty="0">
                <a:effectLst>
                  <a:outerShdw blurRad="38100" dist="38100" dir="2700000" algn="tl">
                    <a:srgbClr val="000000">
                      <a:alpha val="43137"/>
                    </a:srgbClr>
                  </a:outerShdw>
                </a:effectLst>
              </a:rPr>
              <a:t>BUT</a:t>
            </a:r>
            <a:r>
              <a:rPr lang="en-US" sz="1800" dirty="0"/>
              <a:t> study begins </a:t>
            </a:r>
            <a:r>
              <a:rPr lang="en-US" sz="1800" b="1" dirty="0">
                <a:solidFill>
                  <a:srgbClr val="FF0000"/>
                </a:solidFill>
              </a:rPr>
              <a:t>AFTER</a:t>
            </a:r>
            <a:r>
              <a:rPr lang="en-US" sz="1800" dirty="0"/>
              <a:t> the chronologic window of time for assessing outcome has already occurred</a:t>
            </a:r>
          </a:p>
          <a:p>
            <a:r>
              <a:rPr lang="en-US" sz="1800" dirty="0"/>
              <a:t>Usually, assessment of exposure through </a:t>
            </a:r>
            <a:r>
              <a:rPr lang="en-US" sz="1800" dirty="0">
                <a:solidFill>
                  <a:srgbClr val="FF0000"/>
                </a:solidFill>
              </a:rPr>
              <a:t>pre-existing records (registries, insurance companies,..</a:t>
            </a:r>
            <a:r>
              <a:rPr lang="en-US" sz="1800" dirty="0" err="1">
                <a:solidFill>
                  <a:srgbClr val="FF0000"/>
                </a:solidFill>
              </a:rPr>
              <a:t>etc</a:t>
            </a:r>
            <a:r>
              <a:rPr lang="en-US" sz="1800" dirty="0">
                <a:solidFill>
                  <a:srgbClr val="FF0000"/>
                </a:solidFill>
              </a:rPr>
              <a:t>)</a:t>
            </a:r>
          </a:p>
          <a:p>
            <a:pPr marL="0" indent="0">
              <a:buNone/>
            </a:pPr>
            <a:endParaRPr lang="en-US" dirty="0"/>
          </a:p>
        </p:txBody>
      </p:sp>
      <p:sp>
        <p:nvSpPr>
          <p:cNvPr id="5" name="object 5">
            <a:extLst>
              <a:ext uri="{FF2B5EF4-FFF2-40B4-BE49-F238E27FC236}">
                <a16:creationId xmlns:a16="http://schemas.microsoft.com/office/drawing/2014/main" id="{9729870E-F670-E339-FC5A-556FC79868B8}"/>
              </a:ext>
            </a:extLst>
          </p:cNvPr>
          <p:cNvSpPr txBox="1"/>
          <p:nvPr/>
        </p:nvSpPr>
        <p:spPr>
          <a:xfrm>
            <a:off x="2858462" y="4869160"/>
            <a:ext cx="1586230" cy="169277"/>
          </a:xfrm>
          <a:prstGeom prst="rect">
            <a:avLst/>
          </a:prstGeom>
        </p:spPr>
        <p:txBody>
          <a:bodyPr vert="horz" wrap="square" lIns="0" tIns="0" rIns="0" bIns="0" rtlCol="0">
            <a:spAutoFit/>
          </a:bodyPr>
          <a:lstStyle/>
          <a:p>
            <a:pPr marL="12700">
              <a:lnSpc>
                <a:spcPct val="100000"/>
              </a:lnSpc>
            </a:pPr>
            <a:r>
              <a:rPr lang="en-US" sz="1100" b="1" dirty="0">
                <a:latin typeface="Arial" panose="020B0604020202020204" pitchFamily="34" charset="0"/>
                <a:cs typeface="Arial" panose="020B0604020202020204" pitchFamily="34" charset="0"/>
              </a:rPr>
              <a:t>Follow-up period</a:t>
            </a:r>
            <a:endParaRPr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6791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40003" y="1556792"/>
            <a:ext cx="8023695" cy="4900016"/>
          </a:xfrm>
        </p:spPr>
        <p:txBody>
          <a:bodyPr>
            <a:normAutofit/>
          </a:bodyPr>
          <a:lstStyle/>
          <a:p>
            <a:r>
              <a:rPr lang="en-US" sz="2000" b="1" dirty="0"/>
              <a:t>Title:</a:t>
            </a:r>
          </a:p>
          <a:p>
            <a:pPr lvl="1">
              <a:buFont typeface="Wingdings" panose="05000000000000000000" pitchFamily="2" charset="2"/>
              <a:buChar char="ü"/>
            </a:pPr>
            <a:r>
              <a:rPr lang="en-US" sz="2000" dirty="0"/>
              <a:t>Thromboembolic Events During Continuous Vasopressin Infusions: A Retrospective Evaluation</a:t>
            </a:r>
          </a:p>
          <a:p>
            <a:r>
              <a:rPr lang="en-US" sz="2000" b="1" dirty="0"/>
              <a:t>Objectives:</a:t>
            </a:r>
          </a:p>
          <a:p>
            <a:pPr lvl="1">
              <a:buFont typeface="Wingdings" panose="05000000000000000000" pitchFamily="2" charset="2"/>
              <a:buChar char="ü"/>
            </a:pPr>
            <a:r>
              <a:rPr lang="en-US" sz="2000" dirty="0"/>
              <a:t>To compare the incidence of venous thromboembolism (VTE) in patients with a diagnosis of shock who received vasopressin with those who did not receive vasopressin for hemodynamic support</a:t>
            </a:r>
          </a:p>
          <a:p>
            <a:pPr lvl="1"/>
            <a:endParaRPr lang="en-US" dirty="0"/>
          </a:p>
          <a:p>
            <a:pPr lvl="1"/>
            <a:endParaRPr lang="nb-NO" dirty="0"/>
          </a:p>
          <a:p>
            <a:pPr lvl="1"/>
            <a:endParaRPr lang="en-US" dirty="0"/>
          </a:p>
        </p:txBody>
      </p:sp>
      <p:sp>
        <p:nvSpPr>
          <p:cNvPr id="3" name="object 3"/>
          <p:cNvSpPr txBox="1">
            <a:spLocks noGrp="1"/>
          </p:cNvSpPr>
          <p:nvPr>
            <p:ph type="title"/>
          </p:nvPr>
        </p:nvSpPr>
        <p:spPr/>
        <p:txBody>
          <a:bodyPr/>
          <a:lstStyle/>
          <a:p>
            <a:r>
              <a:rPr lang="en-US" dirty="0"/>
              <a:t>Retrospective Cohorts- Example</a:t>
            </a:r>
          </a:p>
        </p:txBody>
      </p:sp>
      <p:sp>
        <p:nvSpPr>
          <p:cNvPr id="4" name="TextBox 3">
            <a:extLst>
              <a:ext uri="{FF2B5EF4-FFF2-40B4-BE49-F238E27FC236}">
                <a16:creationId xmlns:a16="http://schemas.microsoft.com/office/drawing/2014/main" id="{74995A81-7B4E-F6E3-7D23-7CD16A815BC7}"/>
              </a:ext>
            </a:extLst>
          </p:cNvPr>
          <p:cNvSpPr txBox="1"/>
          <p:nvPr/>
        </p:nvSpPr>
        <p:spPr>
          <a:xfrm>
            <a:off x="3851920" y="6320864"/>
            <a:ext cx="5184576" cy="338554"/>
          </a:xfrm>
          <a:prstGeom prst="rect">
            <a:avLst/>
          </a:prstGeom>
          <a:noFill/>
        </p:spPr>
        <p:txBody>
          <a:bodyPr wrap="square">
            <a:spAutoFit/>
          </a:bodyPr>
          <a:lstStyle/>
          <a:p>
            <a:pPr marL="342900" lvl="1" indent="0">
              <a:buNone/>
            </a:pPr>
            <a:r>
              <a:rPr lang="nb-NO" sz="1600" dirty="0"/>
              <a:t>Ann Pharmacother September 2007 41: 1383-1389</a:t>
            </a:r>
          </a:p>
        </p:txBody>
      </p:sp>
    </p:spTree>
    <p:extLst>
      <p:ext uri="{BB962C8B-B14F-4D97-AF65-F5344CB8AC3E}">
        <p14:creationId xmlns:p14="http://schemas.microsoft.com/office/powerpoint/2010/main" val="2257790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85000" lnSpcReduction="10000"/>
          </a:bodyPr>
          <a:lstStyle/>
          <a:p>
            <a:pPr marL="0" indent="0">
              <a:buNone/>
            </a:pPr>
            <a:r>
              <a:rPr lang="en-US" dirty="0"/>
              <a:t>Method:</a:t>
            </a:r>
          </a:p>
          <a:p>
            <a:pPr lvl="1"/>
            <a:r>
              <a:rPr lang="en-US" dirty="0"/>
              <a:t>A retrospective, single-center, cohort study was conducted at an academic, tertiary care center with 350 patients with a diagnosis of shock. Patients from the intensive care unit were randomly selected and separated into 2 groups for comparison of those receiving only </a:t>
            </a:r>
            <a:r>
              <a:rPr lang="en-US" dirty="0" err="1"/>
              <a:t>catecholamines</a:t>
            </a:r>
            <a:r>
              <a:rPr lang="en-US" dirty="0"/>
              <a:t> with those receiving vasopressin with or without </a:t>
            </a:r>
            <a:r>
              <a:rPr lang="en-US" dirty="0" err="1"/>
              <a:t>catecholamines</a:t>
            </a:r>
            <a:r>
              <a:rPr lang="en-US" dirty="0"/>
              <a:t> for hypotension. Patients with diabetes insipidus or variceal hemorrhage and those with any documented history of VTE were excluded. The primary outcome, VTE occurrence, was defined as a positive Doppler ultrasound, spiral computed tomography, or documented diagnosis in the discharge records. Frequency and type of risk factors for VTE were compared between the 2 study arms</a:t>
            </a:r>
          </a:p>
        </p:txBody>
      </p:sp>
      <p:sp>
        <p:nvSpPr>
          <p:cNvPr id="4" name="Title 3"/>
          <p:cNvSpPr>
            <a:spLocks noGrp="1"/>
          </p:cNvSpPr>
          <p:nvPr>
            <p:ph type="title"/>
          </p:nvPr>
        </p:nvSpPr>
        <p:spPr/>
        <p:txBody>
          <a:bodyPr/>
          <a:lstStyle/>
          <a:p>
            <a:r>
              <a:rPr lang="en-US" dirty="0"/>
              <a:t>Retrospective Cohorts- Example</a:t>
            </a:r>
          </a:p>
        </p:txBody>
      </p:sp>
    </p:spTree>
    <p:extLst>
      <p:ext uri="{BB962C8B-B14F-4D97-AF65-F5344CB8AC3E}">
        <p14:creationId xmlns:p14="http://schemas.microsoft.com/office/powerpoint/2010/main" val="1720593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383" y="72163"/>
            <a:ext cx="8959234" cy="1108567"/>
          </a:xfrm>
        </p:spPr>
        <p:txBody>
          <a:bodyPr/>
          <a:lstStyle/>
          <a:p>
            <a:pPr algn="ctr"/>
            <a:r>
              <a:rPr lang="en-US" b="1" dirty="0"/>
              <a:t>Merits of Prospective vs. Retrospective Cohort Studies</a:t>
            </a:r>
          </a:p>
        </p:txBody>
      </p:sp>
      <p:sp>
        <p:nvSpPr>
          <p:cNvPr id="3" name="object 3"/>
          <p:cNvSpPr txBox="1"/>
          <p:nvPr/>
        </p:nvSpPr>
        <p:spPr>
          <a:xfrm>
            <a:off x="335562" y="1844824"/>
            <a:ext cx="3705225" cy="3293209"/>
          </a:xfrm>
          <a:prstGeom prst="rect">
            <a:avLst/>
          </a:prstGeom>
        </p:spPr>
        <p:txBody>
          <a:bodyPr vert="horz" wrap="square" lIns="0" tIns="0" rIns="0" bIns="0" rtlCol="0">
            <a:spAutoFit/>
          </a:bodyPr>
          <a:lstStyle/>
          <a:p>
            <a:pPr marL="12700">
              <a:lnSpc>
                <a:spcPct val="100000"/>
              </a:lnSpc>
              <a:spcBef>
                <a:spcPts val="1200"/>
              </a:spcBef>
              <a:spcAft>
                <a:spcPts val="1200"/>
              </a:spcAft>
            </a:pPr>
            <a:r>
              <a:rPr sz="2200" u="heavy" spc="-10" dirty="0">
                <a:cs typeface="Arial" panose="020B0604020202020204" pitchFamily="34" charset="0"/>
              </a:rPr>
              <a:t>Prospective </a:t>
            </a:r>
            <a:r>
              <a:rPr sz="2200" u="heavy" spc="-5" dirty="0">
                <a:cs typeface="Arial" panose="020B0604020202020204" pitchFamily="34" charset="0"/>
              </a:rPr>
              <a:t>Cohort</a:t>
            </a:r>
            <a:r>
              <a:rPr sz="2200" u="heavy" spc="-80" dirty="0">
                <a:cs typeface="Arial" panose="020B0604020202020204" pitchFamily="34" charset="0"/>
              </a:rPr>
              <a:t> </a:t>
            </a:r>
            <a:r>
              <a:rPr sz="2200" u="heavy" spc="-5" dirty="0">
                <a:cs typeface="Arial" panose="020B0604020202020204" pitchFamily="34" charset="0"/>
              </a:rPr>
              <a:t>Stud</a:t>
            </a:r>
            <a:r>
              <a:rPr sz="2200" spc="-5" dirty="0">
                <a:cs typeface="Arial" panose="020B0604020202020204" pitchFamily="34" charset="0"/>
              </a:rPr>
              <a:t>y</a:t>
            </a:r>
            <a:endParaRPr lang="en-US" sz="2200" dirty="0">
              <a:cs typeface="Arial" panose="020B0604020202020204" pitchFamily="34" charset="0"/>
            </a:endParaRPr>
          </a:p>
          <a:p>
            <a:pPr marL="355600" indent="-342900">
              <a:lnSpc>
                <a:spcPct val="100000"/>
              </a:lnSpc>
              <a:spcBef>
                <a:spcPts val="1200"/>
              </a:spcBef>
              <a:spcAft>
                <a:spcPts val="1200"/>
              </a:spcAft>
              <a:buFont typeface="Arial" panose="020B0604020202020204" pitchFamily="34" charset="0"/>
              <a:buChar char="•"/>
            </a:pPr>
            <a:r>
              <a:rPr sz="2200" spc="-10" dirty="0">
                <a:cs typeface="Arial" panose="020B0604020202020204" pitchFamily="34" charset="0"/>
              </a:rPr>
              <a:t>More </a:t>
            </a:r>
            <a:r>
              <a:rPr sz="2200" spc="-15" dirty="0">
                <a:cs typeface="Arial" panose="020B0604020202020204" pitchFamily="34" charset="0"/>
              </a:rPr>
              <a:t>control </a:t>
            </a:r>
            <a:r>
              <a:rPr sz="2200" spc="-5" dirty="0">
                <a:cs typeface="Arial" panose="020B0604020202020204" pitchFamily="34" charset="0"/>
              </a:rPr>
              <a:t>of </a:t>
            </a:r>
            <a:r>
              <a:rPr lang="en-US" sz="2200" spc="-5" dirty="0">
                <a:cs typeface="Arial" panose="020B0604020202020204" pitchFamily="34" charset="0"/>
              </a:rPr>
              <a:t>study exposure</a:t>
            </a:r>
          </a:p>
          <a:p>
            <a:pPr marL="355600" indent="-342900">
              <a:spcBef>
                <a:spcPts val="1200"/>
              </a:spcBef>
              <a:spcAft>
                <a:spcPts val="1200"/>
              </a:spcAft>
              <a:buFont typeface="Arial" panose="020B0604020202020204" pitchFamily="34" charset="0"/>
              <a:buChar char="•"/>
            </a:pPr>
            <a:r>
              <a:rPr lang="en-US" sz="2200" spc="-10" dirty="0">
                <a:cs typeface="Arial" panose="020B0604020202020204" pitchFamily="34" charset="0"/>
              </a:rPr>
              <a:t>More </a:t>
            </a:r>
            <a:r>
              <a:rPr lang="en-US" sz="2200" spc="-15" dirty="0">
                <a:cs typeface="Arial" panose="020B0604020202020204" pitchFamily="34" charset="0"/>
              </a:rPr>
              <a:t>control </a:t>
            </a:r>
            <a:r>
              <a:rPr lang="en-US" sz="2200" spc="-5" dirty="0">
                <a:cs typeface="Arial" panose="020B0604020202020204" pitchFamily="34" charset="0"/>
              </a:rPr>
              <a:t>of study </a:t>
            </a:r>
            <a:r>
              <a:rPr sz="2200" dirty="0">
                <a:cs typeface="Arial" panose="020B0604020202020204" pitchFamily="34" charset="0"/>
              </a:rPr>
              <a:t>the</a:t>
            </a:r>
            <a:r>
              <a:rPr sz="2200" spc="-95" dirty="0">
                <a:cs typeface="Arial" panose="020B0604020202020204" pitchFamily="34" charset="0"/>
              </a:rPr>
              <a:t> </a:t>
            </a:r>
            <a:r>
              <a:rPr sz="2200" spc="-5" dirty="0">
                <a:cs typeface="Arial" panose="020B0604020202020204" pitchFamily="34" charset="0"/>
              </a:rPr>
              <a:t>quality</a:t>
            </a:r>
            <a:r>
              <a:rPr lang="en-US" sz="2200" dirty="0">
                <a:cs typeface="Arial" panose="020B0604020202020204" pitchFamily="34" charset="0"/>
              </a:rPr>
              <a:t> </a:t>
            </a:r>
            <a:r>
              <a:rPr sz="2200" dirty="0">
                <a:cs typeface="Arial" panose="020B0604020202020204" pitchFamily="34" charset="0"/>
              </a:rPr>
              <a:t>and </a:t>
            </a:r>
            <a:r>
              <a:rPr sz="2200" spc="-5" dirty="0">
                <a:cs typeface="Arial" panose="020B0604020202020204" pitchFamily="34" charset="0"/>
              </a:rPr>
              <a:t>quantity of </a:t>
            </a:r>
            <a:r>
              <a:rPr sz="2200" dirty="0">
                <a:cs typeface="Arial" panose="020B0604020202020204" pitchFamily="34" charset="0"/>
              </a:rPr>
              <a:t>the</a:t>
            </a:r>
            <a:r>
              <a:rPr sz="2200" spc="-114" dirty="0">
                <a:cs typeface="Arial" panose="020B0604020202020204" pitchFamily="34" charset="0"/>
              </a:rPr>
              <a:t> </a:t>
            </a:r>
            <a:r>
              <a:rPr sz="2200" spc="-15" dirty="0">
                <a:cs typeface="Arial" panose="020B0604020202020204" pitchFamily="34" charset="0"/>
              </a:rPr>
              <a:t>dat</a:t>
            </a:r>
            <a:r>
              <a:rPr lang="en-US" sz="2200" spc="-15" dirty="0">
                <a:cs typeface="Arial" panose="020B0604020202020204" pitchFamily="34" charset="0"/>
              </a:rPr>
              <a:t>a</a:t>
            </a:r>
          </a:p>
          <a:p>
            <a:pPr marL="355600" indent="-342900">
              <a:lnSpc>
                <a:spcPct val="100000"/>
              </a:lnSpc>
              <a:spcBef>
                <a:spcPts val="1200"/>
              </a:spcBef>
              <a:spcAft>
                <a:spcPts val="1200"/>
              </a:spcAft>
              <a:buFont typeface="Arial" panose="020B0604020202020204" pitchFamily="34" charset="0"/>
              <a:buChar char="•"/>
            </a:pPr>
            <a:r>
              <a:rPr sz="2200" spc="-5" dirty="0">
                <a:cs typeface="Arial" panose="020B0604020202020204" pitchFamily="34" charset="0"/>
              </a:rPr>
              <a:t>Less </a:t>
            </a:r>
            <a:r>
              <a:rPr sz="2200" spc="-10" dirty="0">
                <a:cs typeface="Arial" panose="020B0604020202020204" pitchFamily="34" charset="0"/>
              </a:rPr>
              <a:t>potential </a:t>
            </a:r>
            <a:r>
              <a:rPr sz="2200" spc="-20" dirty="0">
                <a:cs typeface="Arial" panose="020B0604020202020204" pitchFamily="34" charset="0"/>
              </a:rPr>
              <a:t>for</a:t>
            </a:r>
            <a:r>
              <a:rPr sz="2200" spc="-60" dirty="0">
                <a:cs typeface="Arial" panose="020B0604020202020204" pitchFamily="34" charset="0"/>
              </a:rPr>
              <a:t> </a:t>
            </a:r>
            <a:r>
              <a:rPr sz="2200" spc="-5" dirty="0">
                <a:cs typeface="Arial" panose="020B0604020202020204" pitchFamily="34" charset="0"/>
              </a:rPr>
              <a:t>bias</a:t>
            </a:r>
            <a:endParaRPr lang="en-US" sz="2200" spc="-5" dirty="0">
              <a:cs typeface="Arial" panose="020B0604020202020204" pitchFamily="34" charset="0"/>
            </a:endParaRPr>
          </a:p>
        </p:txBody>
      </p:sp>
      <p:sp>
        <p:nvSpPr>
          <p:cNvPr id="4" name="object 4"/>
          <p:cNvSpPr txBox="1"/>
          <p:nvPr/>
        </p:nvSpPr>
        <p:spPr>
          <a:xfrm>
            <a:off x="4668001" y="1844824"/>
            <a:ext cx="4212445" cy="3600986"/>
          </a:xfrm>
          <a:prstGeom prst="rect">
            <a:avLst/>
          </a:prstGeom>
        </p:spPr>
        <p:txBody>
          <a:bodyPr vert="horz" wrap="square" lIns="0" tIns="0" rIns="0" bIns="0" rtlCol="0">
            <a:spAutoFit/>
          </a:bodyPr>
          <a:lstStyle/>
          <a:p>
            <a:pPr marL="12700">
              <a:lnSpc>
                <a:spcPct val="100000"/>
              </a:lnSpc>
              <a:spcBef>
                <a:spcPts val="1200"/>
              </a:spcBef>
              <a:spcAft>
                <a:spcPts val="1200"/>
              </a:spcAft>
            </a:pPr>
            <a:r>
              <a:rPr sz="2200" u="heavy" spc="-15" dirty="0">
                <a:cs typeface="Arial" panose="020B0604020202020204" pitchFamily="34" charset="0"/>
              </a:rPr>
              <a:t>Retrospective </a:t>
            </a:r>
            <a:r>
              <a:rPr sz="2200" u="heavy" spc="-5" dirty="0">
                <a:cs typeface="Arial" panose="020B0604020202020204" pitchFamily="34" charset="0"/>
              </a:rPr>
              <a:t>Cohort</a:t>
            </a:r>
            <a:r>
              <a:rPr sz="2200" u="heavy" spc="-70" dirty="0">
                <a:cs typeface="Arial" panose="020B0604020202020204" pitchFamily="34" charset="0"/>
              </a:rPr>
              <a:t> </a:t>
            </a:r>
            <a:r>
              <a:rPr sz="2200" u="heavy" spc="-5" dirty="0">
                <a:cs typeface="Arial" panose="020B0604020202020204" pitchFamily="34" charset="0"/>
              </a:rPr>
              <a:t>Study</a:t>
            </a:r>
            <a:endParaRPr lang="en-US" sz="2200" dirty="0">
              <a:cs typeface="Arial" panose="020B0604020202020204" pitchFamily="34" charset="0"/>
            </a:endParaRPr>
          </a:p>
          <a:p>
            <a:pPr marL="355600" indent="-342900">
              <a:lnSpc>
                <a:spcPct val="100000"/>
              </a:lnSpc>
              <a:spcBef>
                <a:spcPts val="1200"/>
              </a:spcBef>
              <a:spcAft>
                <a:spcPts val="1200"/>
              </a:spcAft>
              <a:buFont typeface="Arial" panose="020B0604020202020204" pitchFamily="34" charset="0"/>
              <a:buChar char="•"/>
            </a:pPr>
            <a:r>
              <a:rPr sz="2200" spc="-5" dirty="0">
                <a:cs typeface="Arial" panose="020B0604020202020204" pitchFamily="34" charset="0"/>
              </a:rPr>
              <a:t>Less </a:t>
            </a:r>
            <a:r>
              <a:rPr sz="2200" dirty="0">
                <a:cs typeface="Arial" panose="020B0604020202020204" pitchFamily="34" charset="0"/>
              </a:rPr>
              <a:t>time</a:t>
            </a:r>
            <a:r>
              <a:rPr sz="2200" spc="-70" dirty="0">
                <a:cs typeface="Arial" panose="020B0604020202020204" pitchFamily="34" charset="0"/>
              </a:rPr>
              <a:t> </a:t>
            </a:r>
            <a:r>
              <a:rPr sz="2200" spc="-10" dirty="0">
                <a:cs typeface="Arial" panose="020B0604020202020204" pitchFamily="34" charset="0"/>
              </a:rPr>
              <a:t>consuming</a:t>
            </a:r>
            <a:endParaRPr lang="en-US" sz="2200" dirty="0">
              <a:cs typeface="Arial" panose="020B0604020202020204" pitchFamily="34" charset="0"/>
            </a:endParaRPr>
          </a:p>
          <a:p>
            <a:pPr marL="355600" indent="-342900">
              <a:lnSpc>
                <a:spcPct val="100000"/>
              </a:lnSpc>
              <a:spcBef>
                <a:spcPts val="1200"/>
              </a:spcBef>
              <a:spcAft>
                <a:spcPts val="1200"/>
              </a:spcAft>
              <a:buFont typeface="Arial" panose="020B0604020202020204" pitchFamily="34" charset="0"/>
              <a:buChar char="•"/>
            </a:pPr>
            <a:r>
              <a:rPr sz="2200" spc="-5" dirty="0">
                <a:cs typeface="Arial" panose="020B0604020202020204" pitchFamily="34" charset="0"/>
              </a:rPr>
              <a:t>Less</a:t>
            </a:r>
            <a:r>
              <a:rPr sz="2200" spc="-90" dirty="0">
                <a:cs typeface="Arial" panose="020B0604020202020204" pitchFamily="34" charset="0"/>
              </a:rPr>
              <a:t> </a:t>
            </a:r>
            <a:r>
              <a:rPr sz="2200" spc="-10" dirty="0">
                <a:cs typeface="Arial" panose="020B0604020202020204" pitchFamily="34" charset="0"/>
              </a:rPr>
              <a:t>expensive</a:t>
            </a:r>
            <a:endParaRPr lang="en-US" sz="2200" dirty="0">
              <a:cs typeface="Arial" panose="020B0604020202020204" pitchFamily="34" charset="0"/>
            </a:endParaRPr>
          </a:p>
          <a:p>
            <a:pPr marL="355600" indent="-342900">
              <a:lnSpc>
                <a:spcPct val="100000"/>
              </a:lnSpc>
              <a:spcBef>
                <a:spcPts val="1200"/>
              </a:spcBef>
              <a:spcAft>
                <a:spcPts val="1200"/>
              </a:spcAft>
              <a:buFont typeface="Arial" panose="020B0604020202020204" pitchFamily="34" charset="0"/>
              <a:buChar char="•"/>
            </a:pPr>
            <a:r>
              <a:rPr sz="2200" spc="-15" dirty="0">
                <a:cs typeface="Arial" panose="020B0604020202020204" pitchFamily="34" charset="0"/>
              </a:rPr>
              <a:t>Potential </a:t>
            </a:r>
            <a:r>
              <a:rPr sz="2200" spc="-10" dirty="0">
                <a:cs typeface="Arial" panose="020B0604020202020204" pitchFamily="34" charset="0"/>
              </a:rPr>
              <a:t>good</a:t>
            </a:r>
            <a:r>
              <a:rPr sz="2200" spc="-55" dirty="0">
                <a:cs typeface="Arial" panose="020B0604020202020204" pitchFamily="34" charset="0"/>
              </a:rPr>
              <a:t> </a:t>
            </a:r>
            <a:r>
              <a:rPr sz="2200" spc="-10" dirty="0">
                <a:cs typeface="Arial" panose="020B0604020202020204" pitchFamily="34" charset="0"/>
              </a:rPr>
              <a:t>starting</a:t>
            </a:r>
            <a:r>
              <a:rPr lang="en-US" sz="2200" dirty="0">
                <a:cs typeface="Arial" panose="020B0604020202020204" pitchFamily="34" charset="0"/>
              </a:rPr>
              <a:t> </a:t>
            </a:r>
            <a:r>
              <a:rPr sz="2200" spc="-10" dirty="0">
                <a:cs typeface="Arial" panose="020B0604020202020204" pitchFamily="34" charset="0"/>
              </a:rPr>
              <a:t>point </a:t>
            </a:r>
            <a:r>
              <a:rPr sz="2200" spc="-20" dirty="0">
                <a:cs typeface="Arial" panose="020B0604020202020204" pitchFamily="34" charset="0"/>
              </a:rPr>
              <a:t>for </a:t>
            </a:r>
            <a:r>
              <a:rPr sz="2200" spc="-5" dirty="0">
                <a:cs typeface="Arial" panose="020B0604020202020204" pitchFamily="34" charset="0"/>
              </a:rPr>
              <a:t>scientific</a:t>
            </a:r>
            <a:r>
              <a:rPr sz="2200" spc="-75" dirty="0">
                <a:cs typeface="Arial" panose="020B0604020202020204" pitchFamily="34" charset="0"/>
              </a:rPr>
              <a:t> </a:t>
            </a:r>
            <a:r>
              <a:rPr sz="2200" dirty="0">
                <a:cs typeface="Arial" panose="020B0604020202020204" pitchFamily="34" charset="0"/>
              </a:rPr>
              <a:t>inquiry</a:t>
            </a:r>
            <a:endParaRPr lang="en-US" sz="2200" dirty="0">
              <a:cs typeface="Arial" panose="020B0604020202020204" pitchFamily="34" charset="0"/>
            </a:endParaRPr>
          </a:p>
          <a:p>
            <a:pPr marL="355600" indent="-342900">
              <a:lnSpc>
                <a:spcPct val="100000"/>
              </a:lnSpc>
              <a:spcBef>
                <a:spcPts val="1200"/>
              </a:spcBef>
              <a:spcAft>
                <a:spcPts val="1200"/>
              </a:spcAft>
              <a:buFont typeface="Arial" panose="020B0604020202020204" pitchFamily="34" charset="0"/>
              <a:buChar char="•"/>
            </a:pPr>
            <a:r>
              <a:rPr sz="2200" spc="-5" dirty="0">
                <a:cs typeface="Arial" panose="020B0604020202020204" pitchFamily="34" charset="0"/>
              </a:rPr>
              <a:t>Allow </a:t>
            </a:r>
            <a:r>
              <a:rPr sz="2200" spc="-20" dirty="0">
                <a:cs typeface="Arial" panose="020B0604020202020204" pitchFamily="34" charset="0"/>
              </a:rPr>
              <a:t>for </a:t>
            </a:r>
            <a:r>
              <a:rPr lang="en-US" sz="2200" dirty="0">
                <a:cs typeface="Arial" panose="020B0604020202020204" pitchFamily="34" charset="0"/>
              </a:rPr>
              <a:t>studying </a:t>
            </a:r>
            <a:r>
              <a:rPr sz="2200" spc="-5" dirty="0">
                <a:cs typeface="Arial" panose="020B0604020202020204" pitchFamily="34" charset="0"/>
              </a:rPr>
              <a:t>of </a:t>
            </a:r>
            <a:r>
              <a:rPr sz="2200" spc="-15" dirty="0">
                <a:cs typeface="Arial" panose="020B0604020202020204" pitchFamily="34" charset="0"/>
              </a:rPr>
              <a:t>exposures </a:t>
            </a:r>
            <a:r>
              <a:rPr sz="2200" spc="-10" dirty="0">
                <a:cs typeface="Arial" panose="020B0604020202020204" pitchFamily="34" charset="0"/>
              </a:rPr>
              <a:t>that </a:t>
            </a:r>
            <a:r>
              <a:rPr sz="2200" spc="-5" dirty="0">
                <a:cs typeface="Arial" panose="020B0604020202020204" pitchFamily="34" charset="0"/>
              </a:rPr>
              <a:t>no </a:t>
            </a:r>
            <a:r>
              <a:rPr sz="2200" spc="-10" dirty="0">
                <a:cs typeface="Arial" panose="020B0604020202020204" pitchFamily="34" charset="0"/>
              </a:rPr>
              <a:t>longer </a:t>
            </a:r>
            <a:r>
              <a:rPr sz="2200" spc="-5" dirty="0">
                <a:cs typeface="Arial" panose="020B0604020202020204" pitchFamily="34" charset="0"/>
              </a:rPr>
              <a:t>occur</a:t>
            </a:r>
            <a:endParaRPr sz="2200" dirty="0">
              <a:cs typeface="Arial" panose="020B0604020202020204" pitchFamily="34" charset="0"/>
            </a:endParaRPr>
          </a:p>
        </p:txBody>
      </p:sp>
      <p:sp>
        <p:nvSpPr>
          <p:cNvPr id="7" name="Rectangle 6">
            <a:extLst>
              <a:ext uri="{FF2B5EF4-FFF2-40B4-BE49-F238E27FC236}">
                <a16:creationId xmlns:a16="http://schemas.microsoft.com/office/drawing/2014/main" id="{A4A6F00C-EA75-4609-9F4D-F236A03D3A47}"/>
              </a:ext>
            </a:extLst>
          </p:cNvPr>
          <p:cNvSpPr/>
          <p:nvPr/>
        </p:nvSpPr>
        <p:spPr>
          <a:xfrm>
            <a:off x="179512" y="1772816"/>
            <a:ext cx="4104456" cy="46805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4873CCA-A3F7-4155-B321-93DCCB8A3D13}"/>
              </a:ext>
            </a:extLst>
          </p:cNvPr>
          <p:cNvSpPr/>
          <p:nvPr/>
        </p:nvSpPr>
        <p:spPr>
          <a:xfrm>
            <a:off x="4499992" y="1772816"/>
            <a:ext cx="4464496" cy="46805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2386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Types of Cohort Studies</a:t>
            </a:r>
            <a:br>
              <a:rPr lang="en-US" dirty="0"/>
            </a:br>
            <a:br>
              <a:rPr lang="en-US" dirty="0"/>
            </a:br>
            <a:r>
              <a:rPr lang="en-US" sz="3600" dirty="0">
                <a:solidFill>
                  <a:srgbClr val="FF0000"/>
                </a:solidFill>
              </a:rPr>
              <a:t>Special (Exposure) vs. General Population Cohort</a:t>
            </a:r>
            <a:endParaRPr lang="en-US" dirty="0">
              <a:solidFill>
                <a:srgbClr val="FF0000"/>
              </a:solidFill>
            </a:endParaRPr>
          </a:p>
        </p:txBody>
      </p:sp>
    </p:spTree>
    <p:extLst>
      <p:ext uri="{BB962C8B-B14F-4D97-AF65-F5344CB8AC3E}">
        <p14:creationId xmlns:p14="http://schemas.microsoft.com/office/powerpoint/2010/main" val="32969859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84766" y="260648"/>
            <a:ext cx="8959234" cy="1108567"/>
          </a:xfrm>
        </p:spPr>
        <p:txBody>
          <a:bodyPr/>
          <a:lstStyle/>
          <a:p>
            <a:r>
              <a:rPr lang="en-US" dirty="0"/>
              <a:t>Opportunities to Assemble Cohorts</a:t>
            </a:r>
          </a:p>
        </p:txBody>
      </p:sp>
      <p:sp>
        <p:nvSpPr>
          <p:cNvPr id="5" name="Content Placeholder 4"/>
          <p:cNvSpPr>
            <a:spLocks noGrp="1"/>
          </p:cNvSpPr>
          <p:nvPr>
            <p:ph idx="4294967295"/>
          </p:nvPr>
        </p:nvSpPr>
        <p:spPr>
          <a:xfrm>
            <a:off x="467544" y="1772816"/>
            <a:ext cx="8072456" cy="4539976"/>
          </a:xfrm>
        </p:spPr>
        <p:txBody>
          <a:bodyPr>
            <a:normAutofit lnSpcReduction="10000"/>
          </a:bodyPr>
          <a:lstStyle/>
          <a:p>
            <a:pPr marL="457200" indent="-457200">
              <a:spcBef>
                <a:spcPts val="600"/>
              </a:spcBef>
              <a:spcAft>
                <a:spcPts val="600"/>
              </a:spcAft>
              <a:buAutoNum type="arabicPeriod"/>
            </a:pPr>
            <a:r>
              <a:rPr lang="en-US" b="1" dirty="0">
                <a:solidFill>
                  <a:srgbClr val="C00000"/>
                </a:solidFill>
              </a:rPr>
              <a:t>Assembling a general population cohort</a:t>
            </a:r>
          </a:p>
          <a:p>
            <a:pPr>
              <a:spcBef>
                <a:spcPts val="600"/>
              </a:spcBef>
              <a:spcAft>
                <a:spcPts val="600"/>
              </a:spcAft>
            </a:pPr>
            <a:endParaRPr lang="en-US" sz="1400" dirty="0"/>
          </a:p>
          <a:p>
            <a:pPr>
              <a:spcBef>
                <a:spcPts val="600"/>
              </a:spcBef>
              <a:spcAft>
                <a:spcPts val="600"/>
              </a:spcAft>
            </a:pPr>
            <a:r>
              <a:rPr lang="en-US" sz="2400" dirty="0"/>
              <a:t>Provide internal exposure and non-exposure groups</a:t>
            </a:r>
          </a:p>
          <a:p>
            <a:pPr>
              <a:spcBef>
                <a:spcPts val="600"/>
              </a:spcBef>
              <a:spcAft>
                <a:spcPts val="600"/>
              </a:spcAft>
            </a:pPr>
            <a:r>
              <a:rPr lang="en-US" sz="2400" dirty="0"/>
              <a:t>Appropriate when prevalence of exposure is not too small or too high:</a:t>
            </a:r>
          </a:p>
          <a:p>
            <a:pPr lvl="1">
              <a:spcBef>
                <a:spcPts val="600"/>
              </a:spcBef>
              <a:spcAft>
                <a:spcPts val="600"/>
              </a:spcAft>
              <a:buFont typeface="Wingdings" panose="05000000000000000000" pitchFamily="2" charset="2"/>
              <a:buChar char="Ø"/>
            </a:pPr>
            <a:r>
              <a:rPr lang="en-US" sz="2000" dirty="0"/>
              <a:t>General principle: optimal power when exposure is 50% and un-exposure is 50%</a:t>
            </a:r>
          </a:p>
          <a:p>
            <a:pPr>
              <a:spcBef>
                <a:spcPts val="600"/>
              </a:spcBef>
              <a:spcAft>
                <a:spcPts val="600"/>
              </a:spcAft>
            </a:pPr>
            <a:r>
              <a:rPr lang="en-US" sz="2400" dirty="0"/>
              <a:t>Example: Nurse’s Health Study</a:t>
            </a:r>
          </a:p>
          <a:p>
            <a:pPr lvl="1">
              <a:spcBef>
                <a:spcPts val="600"/>
              </a:spcBef>
              <a:spcAft>
                <a:spcPts val="600"/>
              </a:spcAft>
              <a:buFont typeface="Wingdings" panose="05000000000000000000" pitchFamily="2" charset="2"/>
              <a:buChar char="Ø"/>
            </a:pPr>
            <a:r>
              <a:rPr lang="en-US" sz="2200" dirty="0"/>
              <a:t>127,000 nurses between the ages of 30 and 55</a:t>
            </a:r>
          </a:p>
          <a:p>
            <a:pPr lvl="1">
              <a:spcBef>
                <a:spcPts val="600"/>
              </a:spcBef>
              <a:spcAft>
                <a:spcPts val="600"/>
              </a:spcAft>
              <a:buFont typeface="Wingdings" panose="05000000000000000000" pitchFamily="2" charset="2"/>
              <a:buChar char="Ø"/>
            </a:pPr>
            <a:r>
              <a:rPr lang="en-US" sz="2200" dirty="0"/>
              <a:t>Participants receive detailed questionnaires every 2 years in  which they report medical histories, daily diet habits and  major life events that have occurred in the past 24 months</a:t>
            </a:r>
          </a:p>
          <a:p>
            <a:pPr lvl="1">
              <a:spcBef>
                <a:spcPts val="600"/>
              </a:spcBef>
              <a:spcAft>
                <a:spcPts val="600"/>
              </a:spcAft>
              <a:buFont typeface="Wingdings" panose="05000000000000000000" pitchFamily="2" charset="2"/>
              <a:buChar char="Ø"/>
            </a:pPr>
            <a:endParaRPr lang="en-US" sz="2000" dirty="0"/>
          </a:p>
        </p:txBody>
      </p:sp>
    </p:spTree>
    <p:extLst>
      <p:ext uri="{BB962C8B-B14F-4D97-AF65-F5344CB8AC3E}">
        <p14:creationId xmlns:p14="http://schemas.microsoft.com/office/powerpoint/2010/main" val="37057406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51520" y="260648"/>
            <a:ext cx="8959234" cy="1108567"/>
          </a:xfrm>
        </p:spPr>
        <p:txBody>
          <a:bodyPr/>
          <a:lstStyle/>
          <a:p>
            <a:r>
              <a:rPr lang="en-US" dirty="0"/>
              <a:t>Opportunities to Assemble Cohorts</a:t>
            </a:r>
          </a:p>
        </p:txBody>
      </p:sp>
      <p:sp>
        <p:nvSpPr>
          <p:cNvPr id="5" name="Content Placeholder 4"/>
          <p:cNvSpPr>
            <a:spLocks noGrp="1"/>
          </p:cNvSpPr>
          <p:nvPr>
            <p:ph idx="4294967295"/>
          </p:nvPr>
        </p:nvSpPr>
        <p:spPr>
          <a:xfrm>
            <a:off x="459983" y="1916832"/>
            <a:ext cx="8224033" cy="4611984"/>
          </a:xfrm>
        </p:spPr>
        <p:txBody>
          <a:bodyPr>
            <a:normAutofit/>
          </a:bodyPr>
          <a:lstStyle/>
          <a:p>
            <a:pPr marL="0" indent="0">
              <a:spcBef>
                <a:spcPts val="600"/>
              </a:spcBef>
              <a:spcAft>
                <a:spcPts val="600"/>
              </a:spcAft>
              <a:buNone/>
            </a:pPr>
            <a:r>
              <a:rPr lang="en-US" b="1" dirty="0"/>
              <a:t>2.</a:t>
            </a:r>
            <a:r>
              <a:rPr lang="en-US" b="1" dirty="0">
                <a:solidFill>
                  <a:srgbClr val="C00000"/>
                </a:solidFill>
              </a:rPr>
              <a:t> </a:t>
            </a:r>
            <a:r>
              <a:rPr lang="en-US" sz="2000" b="1" dirty="0">
                <a:solidFill>
                  <a:srgbClr val="C00000"/>
                </a:solidFill>
              </a:rPr>
              <a:t>Assembling special (exposure) cohort</a:t>
            </a:r>
          </a:p>
          <a:p>
            <a:pPr marL="0" indent="0">
              <a:spcBef>
                <a:spcPts val="600"/>
              </a:spcBef>
              <a:spcAft>
                <a:spcPts val="600"/>
              </a:spcAft>
              <a:buNone/>
            </a:pPr>
            <a:endParaRPr lang="en-US" sz="2000" b="1" dirty="0">
              <a:solidFill>
                <a:srgbClr val="C00000"/>
              </a:solidFill>
            </a:endParaRPr>
          </a:p>
          <a:p>
            <a:pPr>
              <a:spcBef>
                <a:spcPts val="600"/>
              </a:spcBef>
              <a:spcAft>
                <a:spcPts val="600"/>
              </a:spcAft>
            </a:pPr>
            <a:r>
              <a:rPr lang="en-US" sz="2000" dirty="0"/>
              <a:t>A cohort </a:t>
            </a:r>
            <a:r>
              <a:rPr lang="en-US" sz="2000" u="sng" dirty="0"/>
              <a:t>enriched</a:t>
            </a:r>
            <a:r>
              <a:rPr lang="en-US" sz="2000" dirty="0"/>
              <a:t> with a particular exposure</a:t>
            </a:r>
          </a:p>
          <a:p>
            <a:pPr>
              <a:spcBef>
                <a:spcPts val="600"/>
              </a:spcBef>
              <a:spcAft>
                <a:spcPts val="600"/>
              </a:spcAft>
            </a:pPr>
            <a:r>
              <a:rPr lang="en-US" sz="2000" dirty="0"/>
              <a:t>Chosen when </a:t>
            </a:r>
            <a:r>
              <a:rPr lang="en-US" sz="2000" i="1" dirty="0"/>
              <a:t>exposure is rare in general population</a:t>
            </a:r>
          </a:p>
          <a:p>
            <a:pPr>
              <a:spcBef>
                <a:spcPts val="600"/>
              </a:spcBef>
              <a:spcAft>
                <a:spcPts val="600"/>
              </a:spcAft>
            </a:pPr>
            <a:r>
              <a:rPr lang="en-US" sz="2000" dirty="0"/>
              <a:t>Some follow from unfortunate circumstances with unexpected exposures</a:t>
            </a:r>
          </a:p>
          <a:p>
            <a:pPr lvl="1">
              <a:spcBef>
                <a:spcPts val="600"/>
              </a:spcBef>
              <a:spcAft>
                <a:spcPts val="600"/>
              </a:spcAft>
              <a:buFont typeface="Wingdings" panose="05000000000000000000" pitchFamily="2" charset="2"/>
              <a:buChar char="Ø"/>
            </a:pPr>
            <a:r>
              <a:rPr lang="en-US" dirty="0"/>
              <a:t>Diethylstilbestrol (DES) exposure cohort</a:t>
            </a:r>
          </a:p>
        </p:txBody>
      </p:sp>
    </p:spTree>
    <p:extLst>
      <p:ext uri="{BB962C8B-B14F-4D97-AF65-F5344CB8AC3E}">
        <p14:creationId xmlns:p14="http://schemas.microsoft.com/office/powerpoint/2010/main" val="28545034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143002" y="1999615"/>
            <a:ext cx="6858000" cy="2764028"/>
          </a:xfrm>
        </p:spPr>
        <p:txBody>
          <a:bodyPr anchor="ctr">
            <a:normAutofit/>
          </a:bodyPr>
          <a:lstStyle/>
          <a:p>
            <a:pPr>
              <a:spcBef>
                <a:spcPts val="600"/>
              </a:spcBef>
              <a:spcAft>
                <a:spcPts val="600"/>
              </a:spcAft>
            </a:pPr>
            <a:r>
              <a:rPr lang="en-US" sz="6300"/>
              <a:t>Time in a Cohort Study</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5524786"/>
            <a:ext cx="356616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6736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7544" y="215612"/>
            <a:ext cx="8959234" cy="1108567"/>
          </a:xfrm>
        </p:spPr>
        <p:txBody>
          <a:bodyPr/>
          <a:lstStyle/>
          <a:p>
            <a:r>
              <a:rPr lang="en-US"/>
              <a:t>Today’s Topics</a:t>
            </a:r>
            <a:endParaRPr lang="en-US" dirty="0"/>
          </a:p>
        </p:txBody>
      </p:sp>
      <p:graphicFrame>
        <p:nvGraphicFramePr>
          <p:cNvPr id="10" name="Content Placeholder 7">
            <a:extLst>
              <a:ext uri="{FF2B5EF4-FFF2-40B4-BE49-F238E27FC236}">
                <a16:creationId xmlns:a16="http://schemas.microsoft.com/office/drawing/2014/main" id="{C3BDE656-A8F0-3760-1EBD-89902CC74EB2}"/>
              </a:ext>
            </a:extLst>
          </p:cNvPr>
          <p:cNvGraphicFramePr>
            <a:graphicFrameLocks noGrp="1"/>
          </p:cNvGraphicFramePr>
          <p:nvPr>
            <p:ph idx="4294967295"/>
            <p:extLst>
              <p:ext uri="{D42A27DB-BD31-4B8C-83A1-F6EECF244321}">
                <p14:modId xmlns:p14="http://schemas.microsoft.com/office/powerpoint/2010/main" val="3799784452"/>
              </p:ext>
            </p:extLst>
          </p:nvPr>
        </p:nvGraphicFramePr>
        <p:xfrm>
          <a:off x="467544" y="1628800"/>
          <a:ext cx="8280920"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24168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382" y="260648"/>
            <a:ext cx="8959234" cy="1108567"/>
          </a:xfrm>
        </p:spPr>
        <p:txBody>
          <a:bodyPr/>
          <a:lstStyle/>
          <a:p>
            <a:r>
              <a:rPr lang="en-US" dirty="0"/>
              <a:t>Inclusion Criteria into a Cohort (how time matters)</a:t>
            </a:r>
          </a:p>
        </p:txBody>
      </p:sp>
      <p:sp>
        <p:nvSpPr>
          <p:cNvPr id="5" name="Content Placeholder 4"/>
          <p:cNvSpPr>
            <a:spLocks noGrp="1"/>
          </p:cNvSpPr>
          <p:nvPr>
            <p:ph idx="4294967295"/>
          </p:nvPr>
        </p:nvSpPr>
        <p:spPr>
          <a:xfrm>
            <a:off x="495987" y="1844824"/>
            <a:ext cx="8152025" cy="4611984"/>
          </a:xfrm>
        </p:spPr>
        <p:txBody>
          <a:bodyPr>
            <a:normAutofit/>
          </a:bodyPr>
          <a:lstStyle/>
          <a:p>
            <a:pPr>
              <a:spcAft>
                <a:spcPts val="600"/>
              </a:spcAft>
            </a:pPr>
            <a:r>
              <a:rPr lang="en-US" dirty="0"/>
              <a:t>Goal is to collect 2+ exposure groups to be as </a:t>
            </a:r>
            <a:r>
              <a:rPr lang="en-US" u="sng" dirty="0"/>
              <a:t>identical as possible</a:t>
            </a:r>
            <a:r>
              <a:rPr lang="en-US" dirty="0"/>
              <a:t> with the </a:t>
            </a:r>
            <a:r>
              <a:rPr lang="en-US" i="1" dirty="0"/>
              <a:t>exception of variance along a key characteristic of interest, the exposure</a:t>
            </a:r>
          </a:p>
          <a:p>
            <a:pPr>
              <a:spcAft>
                <a:spcPts val="600"/>
              </a:spcAft>
            </a:pPr>
            <a:r>
              <a:rPr lang="en-US" dirty="0"/>
              <a:t>Cohort Inclusion criteria</a:t>
            </a:r>
          </a:p>
          <a:p>
            <a:pPr lvl="1">
              <a:spcAft>
                <a:spcPts val="600"/>
              </a:spcAft>
              <a:buFont typeface="Wingdings" panose="05000000000000000000" pitchFamily="2" charset="2"/>
              <a:buChar char="Ø"/>
            </a:pPr>
            <a:r>
              <a:rPr lang="en-US" sz="2000" dirty="0"/>
              <a:t>Should be defined in terms of </a:t>
            </a:r>
            <a:r>
              <a:rPr lang="en-US" sz="2000" u="sng" dirty="0">
                <a:solidFill>
                  <a:srgbClr val="FF0000"/>
                </a:solidFill>
              </a:rPr>
              <a:t>time</a:t>
            </a:r>
            <a:r>
              <a:rPr lang="en-US" sz="2000" dirty="0">
                <a:solidFill>
                  <a:srgbClr val="FF0000"/>
                </a:solidFill>
              </a:rPr>
              <a:t> and </a:t>
            </a:r>
            <a:r>
              <a:rPr lang="en-US" sz="2000" u="sng" dirty="0">
                <a:solidFill>
                  <a:srgbClr val="FF0000"/>
                </a:solidFill>
              </a:rPr>
              <a:t>place</a:t>
            </a:r>
          </a:p>
          <a:p>
            <a:pPr lvl="1">
              <a:spcAft>
                <a:spcPts val="600"/>
              </a:spcAft>
              <a:buFont typeface="Wingdings" panose="05000000000000000000" pitchFamily="2" charset="2"/>
              <a:buChar char="Ø"/>
            </a:pPr>
            <a:r>
              <a:rPr lang="en-US" sz="2000" dirty="0"/>
              <a:t>Want eligibility criteria to promote this exchangeability of unexposed that are as close to the expose as possible for all other parameters away from the exposure</a:t>
            </a:r>
          </a:p>
          <a:p>
            <a:pPr lvl="1">
              <a:spcAft>
                <a:spcPts val="600"/>
              </a:spcAft>
              <a:buFont typeface="Wingdings" panose="05000000000000000000" pitchFamily="2" charset="2"/>
              <a:buChar char="Ø"/>
            </a:pPr>
            <a:r>
              <a:rPr lang="en-US" sz="2000" dirty="0"/>
              <a:t>Keep in mind that </a:t>
            </a:r>
            <a:r>
              <a:rPr lang="en-US" sz="2000" u="sng" dirty="0">
                <a:solidFill>
                  <a:srgbClr val="FF0000"/>
                </a:solidFill>
              </a:rPr>
              <a:t>exposure contrast should be maximized </a:t>
            </a:r>
            <a:r>
              <a:rPr lang="en-US" sz="2000" dirty="0"/>
              <a:t>for optimal power</a:t>
            </a:r>
          </a:p>
        </p:txBody>
      </p:sp>
    </p:spTree>
    <p:extLst>
      <p:ext uri="{BB962C8B-B14F-4D97-AF65-F5344CB8AC3E}">
        <p14:creationId xmlns:p14="http://schemas.microsoft.com/office/powerpoint/2010/main" val="99457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520" y="332656"/>
            <a:ext cx="8959234" cy="1108567"/>
          </a:xfrm>
        </p:spPr>
        <p:txBody>
          <a:bodyPr/>
          <a:lstStyle/>
          <a:p>
            <a:r>
              <a:rPr lang="en-US" dirty="0"/>
              <a:t>Induction </a:t>
            </a:r>
            <a:r>
              <a:rPr lang="en-US" spc="5" dirty="0"/>
              <a:t>and </a:t>
            </a:r>
            <a:r>
              <a:rPr lang="en-US" dirty="0"/>
              <a:t>Latent</a:t>
            </a:r>
            <a:r>
              <a:rPr lang="en-US" spc="-140" dirty="0"/>
              <a:t> </a:t>
            </a:r>
            <a:r>
              <a:rPr lang="en-US" dirty="0"/>
              <a:t>Periods</a:t>
            </a:r>
          </a:p>
        </p:txBody>
      </p:sp>
      <p:sp>
        <p:nvSpPr>
          <p:cNvPr id="5" name="Content Placeholder 4"/>
          <p:cNvSpPr>
            <a:spLocks noGrp="1"/>
          </p:cNvSpPr>
          <p:nvPr>
            <p:ph idx="4294967295"/>
          </p:nvPr>
        </p:nvSpPr>
        <p:spPr>
          <a:xfrm>
            <a:off x="603999" y="1916832"/>
            <a:ext cx="7936001" cy="4539976"/>
          </a:xfrm>
        </p:spPr>
        <p:txBody>
          <a:bodyPr>
            <a:normAutofit/>
          </a:bodyPr>
          <a:lstStyle/>
          <a:p>
            <a:r>
              <a:rPr lang="en-US" sz="2400" b="1" dirty="0"/>
              <a:t>Induction Period: </a:t>
            </a:r>
            <a:r>
              <a:rPr lang="en-US" sz="2400" dirty="0"/>
              <a:t>time between exposure and development of disease</a:t>
            </a:r>
          </a:p>
          <a:p>
            <a:pPr lvl="1">
              <a:buFont typeface="Wingdings" panose="05000000000000000000" pitchFamily="2" charset="2"/>
              <a:buChar char="Ø"/>
            </a:pPr>
            <a:r>
              <a:rPr lang="en-US" sz="2000" dirty="0"/>
              <a:t>Example: exposure to radiation may have a 3-5 year induction period for the risk of leukemia</a:t>
            </a:r>
          </a:p>
          <a:p>
            <a:pPr lvl="1">
              <a:buFont typeface="Wingdings" panose="05000000000000000000" pitchFamily="2" charset="2"/>
              <a:buChar char="Ø"/>
            </a:pPr>
            <a:endParaRPr lang="en-US" sz="2000" dirty="0"/>
          </a:p>
          <a:p>
            <a:pPr lvl="1">
              <a:buFont typeface="Wingdings" panose="05000000000000000000" pitchFamily="2" charset="2"/>
              <a:buChar char="Ø"/>
            </a:pPr>
            <a:endParaRPr lang="en-US" sz="2000" dirty="0"/>
          </a:p>
          <a:p>
            <a:r>
              <a:rPr lang="en-US" sz="2400" b="1" dirty="0"/>
              <a:t>Latent Period: </a:t>
            </a:r>
            <a:r>
              <a:rPr lang="en-US" sz="2400" dirty="0"/>
              <a:t>time period between disease development and detection</a:t>
            </a:r>
          </a:p>
        </p:txBody>
      </p:sp>
    </p:spTree>
    <p:extLst>
      <p:ext uri="{BB962C8B-B14F-4D97-AF65-F5344CB8AC3E}">
        <p14:creationId xmlns:p14="http://schemas.microsoft.com/office/powerpoint/2010/main" val="1212932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520" y="251317"/>
            <a:ext cx="8959234" cy="1108567"/>
          </a:xfrm>
        </p:spPr>
        <p:txBody>
          <a:bodyPr/>
          <a:lstStyle/>
          <a:p>
            <a:r>
              <a:rPr lang="en-US" dirty="0"/>
              <a:t>Induction </a:t>
            </a:r>
            <a:r>
              <a:rPr lang="en-US" spc="5" dirty="0"/>
              <a:t>and </a:t>
            </a:r>
            <a:r>
              <a:rPr lang="en-US" dirty="0"/>
              <a:t>Latent</a:t>
            </a:r>
            <a:r>
              <a:rPr lang="en-US" spc="-140" dirty="0"/>
              <a:t> </a:t>
            </a:r>
            <a:r>
              <a:rPr lang="en-US" dirty="0"/>
              <a:t>Periods</a:t>
            </a:r>
          </a:p>
        </p:txBody>
      </p:sp>
      <p:sp>
        <p:nvSpPr>
          <p:cNvPr id="6" name="object 2"/>
          <p:cNvSpPr/>
          <p:nvPr/>
        </p:nvSpPr>
        <p:spPr>
          <a:xfrm>
            <a:off x="652462" y="2043680"/>
            <a:ext cx="7839075" cy="2838450"/>
          </a:xfrm>
          <a:prstGeom prst="rect">
            <a:avLst/>
          </a:prstGeom>
          <a:blipFill>
            <a:blip r:embed="rId2" cstate="print"/>
            <a:stretch>
              <a:fillRect/>
            </a:stretch>
          </a:blipFill>
        </p:spPr>
        <p:txBody>
          <a:bodyPr wrap="square" lIns="0" tIns="0" rIns="0" bIns="0" rtlCol="0"/>
          <a:lstStyle/>
          <a:p>
            <a:endParaRPr/>
          </a:p>
        </p:txBody>
      </p:sp>
      <p:cxnSp>
        <p:nvCxnSpPr>
          <p:cNvPr id="4" name="Straight Arrow Connector 3"/>
          <p:cNvCxnSpPr/>
          <p:nvPr/>
        </p:nvCxnSpPr>
        <p:spPr>
          <a:xfrm flipV="1">
            <a:off x="755576" y="4725144"/>
            <a:ext cx="792088" cy="79208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915816" y="4725144"/>
            <a:ext cx="792088" cy="79208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1547664" y="2420888"/>
            <a:ext cx="2376264" cy="9361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5307632" y="4725144"/>
            <a:ext cx="792088" cy="79208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923928" y="2420888"/>
            <a:ext cx="2376264" cy="9361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368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257176"/>
            <a:ext cx="8959234" cy="1108567"/>
          </a:xfrm>
        </p:spPr>
        <p:txBody>
          <a:bodyPr/>
          <a:lstStyle/>
          <a:p>
            <a:r>
              <a:rPr lang="en-US" dirty="0"/>
              <a:t>Implications of these Periods</a:t>
            </a:r>
          </a:p>
        </p:txBody>
      </p:sp>
      <p:sp>
        <p:nvSpPr>
          <p:cNvPr id="3" name="Content Placeholder 2"/>
          <p:cNvSpPr>
            <a:spLocks noGrp="1"/>
          </p:cNvSpPr>
          <p:nvPr>
            <p:ph idx="4294967295"/>
          </p:nvPr>
        </p:nvSpPr>
        <p:spPr>
          <a:xfrm>
            <a:off x="531991" y="1988840"/>
            <a:ext cx="8080017" cy="4467968"/>
          </a:xfrm>
        </p:spPr>
        <p:txBody>
          <a:bodyPr>
            <a:normAutofit/>
          </a:bodyPr>
          <a:lstStyle/>
          <a:p>
            <a:r>
              <a:rPr lang="en-US" dirty="0"/>
              <a:t>Outcomes that occur during </a:t>
            </a:r>
            <a:r>
              <a:rPr lang="en-US" dirty="0">
                <a:solidFill>
                  <a:srgbClr val="FF0000"/>
                </a:solidFill>
              </a:rPr>
              <a:t>Induction Period </a:t>
            </a:r>
            <a:r>
              <a:rPr lang="en-US" dirty="0"/>
              <a:t>should not be attributable to the exposure</a:t>
            </a:r>
          </a:p>
          <a:p>
            <a:pPr lvl="1">
              <a:buFont typeface="Wingdings" panose="05000000000000000000" pitchFamily="2" charset="2"/>
              <a:buChar char="Ø"/>
            </a:pPr>
            <a:r>
              <a:rPr lang="en-US" dirty="0"/>
              <a:t>Exposed subjects are not at risk to develop the outcome by the exposure during this period</a:t>
            </a:r>
          </a:p>
          <a:p>
            <a:pPr lvl="1">
              <a:buFont typeface="Wingdings" panose="05000000000000000000" pitchFamily="2" charset="2"/>
              <a:buChar char="Ø"/>
            </a:pPr>
            <a:r>
              <a:rPr lang="en-US" dirty="0"/>
              <a:t>Outcomes and follow-up time observed during the induction period should not be assigned to the exposed group</a:t>
            </a:r>
          </a:p>
          <a:p>
            <a:pPr lvl="1">
              <a:buFont typeface="Wingdings" panose="05000000000000000000" pitchFamily="2" charset="2"/>
              <a:buChar char="Ø"/>
            </a:pPr>
            <a:endParaRPr lang="en-US" dirty="0"/>
          </a:p>
          <a:p>
            <a:r>
              <a:rPr lang="en-US" dirty="0"/>
              <a:t>Options</a:t>
            </a:r>
          </a:p>
          <a:p>
            <a:pPr lvl="1">
              <a:buFont typeface="Wingdings" panose="05000000000000000000" pitchFamily="2" charset="2"/>
              <a:buChar char="Ø"/>
            </a:pPr>
            <a:r>
              <a:rPr lang="en-US" dirty="0"/>
              <a:t>Eliminate such outcomes and follow-up time from the analysis</a:t>
            </a:r>
          </a:p>
          <a:p>
            <a:pPr lvl="1">
              <a:buFont typeface="Wingdings" panose="05000000000000000000" pitchFamily="2" charset="2"/>
              <a:buChar char="Ø"/>
            </a:pPr>
            <a:r>
              <a:rPr lang="en-US" dirty="0"/>
              <a:t>Assign to non-exposed group</a:t>
            </a:r>
          </a:p>
        </p:txBody>
      </p:sp>
    </p:spTree>
    <p:extLst>
      <p:ext uri="{BB962C8B-B14F-4D97-AF65-F5344CB8AC3E}">
        <p14:creationId xmlns:p14="http://schemas.microsoft.com/office/powerpoint/2010/main" val="13684946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16862" y="1556792"/>
            <a:ext cx="5510276" cy="5016754"/>
          </a:xfrm>
          <a:prstGeom prst="rect">
            <a:avLst/>
          </a:prstGeom>
          <a:blipFill>
            <a:blip r:embed="rId3" cstate="print"/>
            <a:stretch>
              <a:fillRect/>
            </a:stretch>
          </a:blipFill>
        </p:spPr>
        <p:txBody>
          <a:bodyPr wrap="square" lIns="0" tIns="0" rIns="0" bIns="0" rtlCol="0"/>
          <a:lstStyle/>
          <a:p>
            <a:endParaRPr/>
          </a:p>
        </p:txBody>
      </p:sp>
      <p:sp>
        <p:nvSpPr>
          <p:cNvPr id="3" name="Title 2"/>
          <p:cNvSpPr>
            <a:spLocks noGrp="1"/>
          </p:cNvSpPr>
          <p:nvPr>
            <p:ph type="title"/>
          </p:nvPr>
        </p:nvSpPr>
        <p:spPr>
          <a:xfrm>
            <a:off x="251520" y="262006"/>
            <a:ext cx="8959234" cy="1108567"/>
          </a:xfrm>
        </p:spPr>
        <p:txBody>
          <a:bodyPr/>
          <a:lstStyle/>
          <a:p>
            <a:r>
              <a:rPr lang="en-US" dirty="0"/>
              <a:t>Implications of these Periods</a:t>
            </a:r>
          </a:p>
        </p:txBody>
      </p:sp>
      <p:sp>
        <p:nvSpPr>
          <p:cNvPr id="4" name="Oval 3"/>
          <p:cNvSpPr/>
          <p:nvPr/>
        </p:nvSpPr>
        <p:spPr>
          <a:xfrm>
            <a:off x="2411760" y="1556792"/>
            <a:ext cx="1512168" cy="40324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79512" y="3717032"/>
            <a:ext cx="1637350" cy="1656184"/>
          </a:xfrm>
          <a:prstGeom prst="rect">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lumMod val="50000"/>
                  </a:schemeClr>
                </a:solidFill>
                <a:latin typeface="Arial" panose="020B0604020202020204" pitchFamily="34" charset="0"/>
                <a:cs typeface="Arial" panose="020B0604020202020204" pitchFamily="34" charset="0"/>
              </a:rPr>
              <a:t>Induction period that was not included in the study</a:t>
            </a:r>
          </a:p>
        </p:txBody>
      </p:sp>
    </p:spTree>
    <p:extLst>
      <p:ext uri="{BB962C8B-B14F-4D97-AF65-F5344CB8AC3E}">
        <p14:creationId xmlns:p14="http://schemas.microsoft.com/office/powerpoint/2010/main" val="334360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Avoid biases associated with retrospective studies (selection bias, recall bias), if done prospectively </a:t>
            </a:r>
          </a:p>
          <a:p>
            <a:r>
              <a:rPr lang="en-US" dirty="0"/>
              <a:t>Can directly measure disease incidence (vs. odds)</a:t>
            </a:r>
          </a:p>
          <a:p>
            <a:r>
              <a:rPr lang="en-US" dirty="0"/>
              <a:t>Ideal for rare exposures</a:t>
            </a:r>
          </a:p>
          <a:p>
            <a:r>
              <a:rPr lang="en-US" dirty="0"/>
              <a:t>Clear temporal relation between exposure and health outcome</a:t>
            </a:r>
          </a:p>
          <a:p>
            <a:r>
              <a:rPr lang="en-US" dirty="0"/>
              <a:t>Can measure multiple endpoints</a:t>
            </a:r>
          </a:p>
          <a:p>
            <a:endParaRPr lang="en-US" dirty="0"/>
          </a:p>
        </p:txBody>
      </p:sp>
      <p:sp>
        <p:nvSpPr>
          <p:cNvPr id="2" name="object 2"/>
          <p:cNvSpPr txBox="1">
            <a:spLocks noGrp="1"/>
          </p:cNvSpPr>
          <p:nvPr>
            <p:ph type="title"/>
          </p:nvPr>
        </p:nvSpPr>
        <p:spPr/>
        <p:txBody>
          <a:bodyPr/>
          <a:lstStyle/>
          <a:p>
            <a:r>
              <a:rPr lang="en-US" b="1" dirty="0"/>
              <a:t>Cohort Design:     </a:t>
            </a:r>
            <a:r>
              <a:rPr lang="en-US" b="1" dirty="0">
                <a:solidFill>
                  <a:srgbClr val="C00000"/>
                </a:solidFill>
              </a:rPr>
              <a:t>Strengths</a:t>
            </a:r>
          </a:p>
        </p:txBody>
      </p:sp>
    </p:spTree>
    <p:extLst>
      <p:ext uri="{BB962C8B-B14F-4D97-AF65-F5344CB8AC3E}">
        <p14:creationId xmlns:p14="http://schemas.microsoft.com/office/powerpoint/2010/main" val="15819988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Often expensive and require many years to complete</a:t>
            </a:r>
          </a:p>
          <a:p>
            <a:r>
              <a:rPr lang="en-US" dirty="0"/>
              <a:t>Inefficient for rare outcomes</a:t>
            </a:r>
          </a:p>
          <a:p>
            <a:r>
              <a:rPr lang="en-US" dirty="0"/>
              <a:t>Biases:</a:t>
            </a:r>
          </a:p>
          <a:p>
            <a:pPr lvl="1">
              <a:buFont typeface="Wingdings" panose="05000000000000000000" pitchFamily="2" charset="2"/>
              <a:buChar char="ü"/>
            </a:pPr>
            <a:r>
              <a:rPr lang="en-US" dirty="0"/>
              <a:t>Differential loss-to-follow-up</a:t>
            </a:r>
          </a:p>
          <a:p>
            <a:pPr lvl="1">
              <a:buFont typeface="Wingdings" panose="05000000000000000000" pitchFamily="2" charset="2"/>
              <a:buChar char="ü"/>
            </a:pPr>
            <a:r>
              <a:rPr lang="en-US" dirty="0"/>
              <a:t>Detection bias</a:t>
            </a:r>
          </a:p>
          <a:p>
            <a:pPr lvl="1">
              <a:buFont typeface="Wingdings" panose="05000000000000000000" pitchFamily="2" charset="2"/>
              <a:buChar char="ü"/>
            </a:pPr>
            <a:r>
              <a:rPr lang="en-US" dirty="0"/>
              <a:t>Competing Risks</a:t>
            </a:r>
          </a:p>
          <a:p>
            <a:endParaRPr lang="en-US" dirty="0"/>
          </a:p>
        </p:txBody>
      </p:sp>
      <p:sp>
        <p:nvSpPr>
          <p:cNvPr id="2" name="object 2"/>
          <p:cNvSpPr txBox="1">
            <a:spLocks noGrp="1"/>
          </p:cNvSpPr>
          <p:nvPr>
            <p:ph type="title"/>
          </p:nvPr>
        </p:nvSpPr>
        <p:spPr/>
        <p:txBody>
          <a:bodyPr/>
          <a:lstStyle/>
          <a:p>
            <a:r>
              <a:rPr lang="en-US" dirty="0"/>
              <a:t>Cohort Design:     </a:t>
            </a:r>
            <a:r>
              <a:rPr lang="en-US" b="1" dirty="0">
                <a:solidFill>
                  <a:srgbClr val="C00000"/>
                </a:solidFill>
              </a:rPr>
              <a:t>Challenges</a:t>
            </a:r>
          </a:p>
        </p:txBody>
      </p:sp>
    </p:spTree>
    <p:extLst>
      <p:ext uri="{BB962C8B-B14F-4D97-AF65-F5344CB8AC3E}">
        <p14:creationId xmlns:p14="http://schemas.microsoft.com/office/powerpoint/2010/main" val="20281834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3C6F4E6-30A1-4F63-C8CC-028750B5A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7501" cy="4570886"/>
            <a:chOff x="0" y="0"/>
            <a:chExt cx="12196668" cy="4570886"/>
          </a:xfrm>
        </p:grpSpPr>
        <p:sp>
          <p:nvSpPr>
            <p:cNvPr id="12" name="Rectangle 11">
              <a:extLst>
                <a:ext uri="{FF2B5EF4-FFF2-40B4-BE49-F238E27FC236}">
                  <a16:creationId xmlns:a16="http://schemas.microsoft.com/office/drawing/2014/main" id="{49EA7CA8-3AE6-4F5F-9932-63303CF2D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12196668" cy="4570632"/>
            </a:xfrm>
            <a:prstGeom prst="rect">
              <a:avLst/>
            </a:prstGeom>
            <a:gradFill>
              <a:gsLst>
                <a:gs pos="0">
                  <a:schemeClr val="accent5"/>
                </a:gs>
                <a:gs pos="100000">
                  <a:schemeClr val="accent2"/>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E3E019-A259-1130-CC5C-3165020BC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791"/>
              <a:ext cx="10565988" cy="4568095"/>
            </a:xfrm>
            <a:prstGeom prst="rect">
              <a:avLst/>
            </a:prstGeom>
            <a:gradFill flip="none" rotWithShape="1">
              <a:gsLst>
                <a:gs pos="3000">
                  <a:schemeClr val="accent2"/>
                </a:gs>
                <a:gs pos="40000">
                  <a:schemeClr val="accent2">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769F99-CCA6-5CDC-D1E1-C59A4762F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2192000" cy="4549891"/>
            </a:xfrm>
            <a:prstGeom prst="rect">
              <a:avLst/>
            </a:prstGeom>
            <a:gradFill>
              <a:gsLst>
                <a:gs pos="0">
                  <a:schemeClr val="accent5">
                    <a:alpha val="76000"/>
                  </a:schemeClr>
                </a:gs>
                <a:gs pos="67000">
                  <a:schemeClr val="accent2">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13E73D3-029B-3D4E-1956-8EE7068A6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110544" y="18215"/>
              <a:ext cx="8086124" cy="4549887"/>
            </a:xfrm>
            <a:prstGeom prst="rect">
              <a:avLst/>
            </a:prstGeom>
            <a:gradFill flip="none" rotWithShape="1">
              <a:gsLst>
                <a:gs pos="0">
                  <a:schemeClr val="accent5">
                    <a:lumMod val="50000"/>
                    <a:alpha val="36000"/>
                  </a:schemeClr>
                </a:gs>
                <a:gs pos="45000">
                  <a:schemeClr val="accent5">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4" name="Title 3"/>
          <p:cNvSpPr>
            <a:spLocks noGrp="1"/>
          </p:cNvSpPr>
          <p:nvPr>
            <p:ph type="ctrTitle"/>
          </p:nvPr>
        </p:nvSpPr>
        <p:spPr>
          <a:xfrm>
            <a:off x="844761" y="1124262"/>
            <a:ext cx="6013239" cy="2690413"/>
          </a:xfrm>
        </p:spPr>
        <p:txBody>
          <a:bodyPr anchor="t">
            <a:normAutofit/>
          </a:bodyPr>
          <a:lstStyle/>
          <a:p>
            <a:pPr algn="l"/>
            <a:r>
              <a:rPr lang="en-US" sz="4700" b="1" dirty="0">
                <a:solidFill>
                  <a:srgbClr val="FFFFFF"/>
                </a:solidFill>
              </a:rPr>
              <a:t>Other Types of Observational Study Designs</a:t>
            </a:r>
          </a:p>
        </p:txBody>
      </p:sp>
      <p:pic>
        <p:nvPicPr>
          <p:cNvPr id="8" name="Graphic 7" descr="Magnifying glass">
            <a:extLst>
              <a:ext uri="{FF2B5EF4-FFF2-40B4-BE49-F238E27FC236}">
                <a16:creationId xmlns:a16="http://schemas.microsoft.com/office/drawing/2014/main" id="{A7708062-3771-178A-0B46-0036F00AB6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61767" y="5061057"/>
            <a:ext cx="1199733" cy="1199733"/>
          </a:xfrm>
          <a:prstGeom prst="rect">
            <a:avLst/>
          </a:prstGeom>
        </p:spPr>
      </p:pic>
    </p:spTree>
    <p:extLst>
      <p:ext uri="{BB962C8B-B14F-4D97-AF65-F5344CB8AC3E}">
        <p14:creationId xmlns:p14="http://schemas.microsoft.com/office/powerpoint/2010/main" val="36488353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004" y="1772816"/>
            <a:ext cx="7863992" cy="4683992"/>
          </a:xfrm>
        </p:spPr>
        <p:txBody>
          <a:bodyPr>
            <a:normAutofit/>
          </a:bodyPr>
          <a:lstStyle/>
          <a:p>
            <a:r>
              <a:rPr lang="en-US" sz="2800" b="1" dirty="0"/>
              <a:t>Case-Cross over design</a:t>
            </a:r>
          </a:p>
          <a:p>
            <a:r>
              <a:rPr lang="en-US" sz="2800" b="1" dirty="0"/>
              <a:t>Nested case-control</a:t>
            </a:r>
          </a:p>
        </p:txBody>
      </p:sp>
      <p:sp>
        <p:nvSpPr>
          <p:cNvPr id="2" name="Title 1"/>
          <p:cNvSpPr>
            <a:spLocks noGrp="1"/>
          </p:cNvSpPr>
          <p:nvPr>
            <p:ph type="title"/>
          </p:nvPr>
        </p:nvSpPr>
        <p:spPr/>
        <p:txBody>
          <a:bodyPr/>
          <a:lstStyle/>
          <a:p>
            <a:r>
              <a:rPr lang="en-US" dirty="0"/>
              <a:t>Other Observational Studies</a:t>
            </a:r>
          </a:p>
        </p:txBody>
      </p:sp>
    </p:spTree>
    <p:extLst>
      <p:ext uri="{BB962C8B-B14F-4D97-AF65-F5344CB8AC3E}">
        <p14:creationId xmlns:p14="http://schemas.microsoft.com/office/powerpoint/2010/main" val="27041698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004" y="1844824"/>
            <a:ext cx="7863992" cy="4611984"/>
          </a:xfrm>
        </p:spPr>
        <p:txBody>
          <a:bodyPr/>
          <a:lstStyle/>
          <a:p>
            <a:r>
              <a:rPr lang="en-US" altLang="en-US" dirty="0"/>
              <a:t>Same person taken as its own control (matched design)</a:t>
            </a:r>
          </a:p>
          <a:p>
            <a:r>
              <a:rPr lang="en-US" altLang="en-US" dirty="0"/>
              <a:t>Compare exposure in a “risk period” to a prior “control period” of the same duration </a:t>
            </a:r>
          </a:p>
          <a:p>
            <a:r>
              <a:rPr lang="en-US" altLang="en-US" dirty="0"/>
              <a:t>No control group needed</a:t>
            </a:r>
          </a:p>
        </p:txBody>
      </p:sp>
      <p:sp>
        <p:nvSpPr>
          <p:cNvPr id="2" name="Title 1"/>
          <p:cNvSpPr>
            <a:spLocks noGrp="1"/>
          </p:cNvSpPr>
          <p:nvPr>
            <p:ph type="title"/>
          </p:nvPr>
        </p:nvSpPr>
        <p:spPr/>
        <p:txBody>
          <a:bodyPr/>
          <a:lstStyle/>
          <a:p>
            <a:pPr algn="ctr"/>
            <a:r>
              <a:rPr lang="en-US" b="1" dirty="0">
                <a:solidFill>
                  <a:srgbClr val="C00000"/>
                </a:solidFill>
              </a:rPr>
              <a:t>Case-Cross Over Design</a:t>
            </a:r>
          </a:p>
        </p:txBody>
      </p:sp>
    </p:spTree>
    <p:extLst>
      <p:ext uri="{BB962C8B-B14F-4D97-AF65-F5344CB8AC3E}">
        <p14:creationId xmlns:p14="http://schemas.microsoft.com/office/powerpoint/2010/main" val="3582596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143002" y="1999615"/>
            <a:ext cx="6858000" cy="2764028"/>
          </a:xfrm>
        </p:spPr>
        <p:txBody>
          <a:bodyPr anchor="ctr">
            <a:normAutofit/>
          </a:bodyPr>
          <a:lstStyle/>
          <a:p>
            <a:r>
              <a:rPr lang="en-US" sz="6300"/>
              <a:t>Cohort Study Definitions</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5524786"/>
            <a:ext cx="356616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83213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dirty="0"/>
              <a:t>Acute diseases and exposures that change overtime</a:t>
            </a:r>
          </a:p>
          <a:p>
            <a:r>
              <a:rPr lang="en-US" altLang="en-US" dirty="0"/>
              <a:t>Transient exposures (drug adverse events…)</a:t>
            </a:r>
          </a:p>
          <a:p>
            <a:r>
              <a:rPr lang="en-US" altLang="en-US" dirty="0"/>
              <a:t>Key issue: the definition of the risk period</a:t>
            </a:r>
          </a:p>
          <a:p>
            <a:endParaRPr lang="en-US" dirty="0"/>
          </a:p>
        </p:txBody>
      </p:sp>
      <p:sp>
        <p:nvSpPr>
          <p:cNvPr id="2" name="Title 1"/>
          <p:cNvSpPr>
            <a:spLocks noGrp="1"/>
          </p:cNvSpPr>
          <p:nvPr>
            <p:ph type="title"/>
          </p:nvPr>
        </p:nvSpPr>
        <p:spPr/>
        <p:txBody>
          <a:bodyPr/>
          <a:lstStyle/>
          <a:p>
            <a:r>
              <a:rPr lang="en-US" dirty="0"/>
              <a:t>Case-Cross Over Design- When is it Suitable?</a:t>
            </a:r>
          </a:p>
        </p:txBody>
      </p:sp>
    </p:spTree>
    <p:extLst>
      <p:ext uri="{BB962C8B-B14F-4D97-AF65-F5344CB8AC3E}">
        <p14:creationId xmlns:p14="http://schemas.microsoft.com/office/powerpoint/2010/main" val="26033208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dirty="0"/>
              <a:t>A case-control study nested within a cohort study</a:t>
            </a:r>
          </a:p>
          <a:p>
            <a:r>
              <a:rPr lang="en-US" altLang="en-US" dirty="0"/>
              <a:t>Subjects who develop the outcome during the study (cases) and on a sample of those who do not (controls)</a:t>
            </a:r>
          </a:p>
          <a:p>
            <a:r>
              <a:rPr lang="en-US" altLang="en-US" dirty="0"/>
              <a:t>Because the number of cases is probably fairly small, can match multiple controls to a given case to increase the power</a:t>
            </a:r>
          </a:p>
        </p:txBody>
      </p:sp>
      <p:sp>
        <p:nvSpPr>
          <p:cNvPr id="2" name="Title 1"/>
          <p:cNvSpPr>
            <a:spLocks noGrp="1"/>
          </p:cNvSpPr>
          <p:nvPr>
            <p:ph type="title"/>
          </p:nvPr>
        </p:nvSpPr>
        <p:spPr/>
        <p:txBody>
          <a:bodyPr/>
          <a:lstStyle/>
          <a:p>
            <a:pPr algn="ctr"/>
            <a:r>
              <a:rPr lang="en-US" b="1" dirty="0">
                <a:solidFill>
                  <a:srgbClr val="C00000"/>
                </a:solidFill>
              </a:rPr>
              <a:t>Nested Case-Control Studies</a:t>
            </a:r>
          </a:p>
        </p:txBody>
      </p:sp>
    </p:spTree>
    <p:extLst>
      <p:ext uri="{BB962C8B-B14F-4D97-AF65-F5344CB8AC3E}">
        <p14:creationId xmlns:p14="http://schemas.microsoft.com/office/powerpoint/2010/main" val="391864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800" b="1" dirty="0"/>
              <a:t>Sample of Exam Questions</a:t>
            </a:r>
          </a:p>
        </p:txBody>
      </p:sp>
    </p:spTree>
    <p:extLst>
      <p:ext uri="{BB962C8B-B14F-4D97-AF65-F5344CB8AC3E}">
        <p14:creationId xmlns:p14="http://schemas.microsoft.com/office/powerpoint/2010/main" val="36213251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Department of Health is suspicious that a community water fountain is the source of a recent cluster of </a:t>
            </a:r>
            <a:r>
              <a:rPr lang="en-US" dirty="0" err="1"/>
              <a:t>Shigella</a:t>
            </a:r>
            <a:r>
              <a:rPr lang="en-US" dirty="0"/>
              <a:t> </a:t>
            </a:r>
            <a:r>
              <a:rPr lang="en-US" dirty="0" err="1"/>
              <a:t>sonnei</a:t>
            </a:r>
            <a:r>
              <a:rPr lang="en-US" dirty="0"/>
              <a:t> infections. They question 10 people with confirmed infection about their proximity to the fountain during the two weeks prior to the onset of illness. They do the same for 20 people who are confirmed not to have been infected</a:t>
            </a:r>
          </a:p>
          <a:p>
            <a:r>
              <a:rPr lang="en-US" dirty="0"/>
              <a:t>Answer?</a:t>
            </a:r>
          </a:p>
        </p:txBody>
      </p:sp>
      <p:sp>
        <p:nvSpPr>
          <p:cNvPr id="2" name="Title 1"/>
          <p:cNvSpPr>
            <a:spLocks noGrp="1"/>
          </p:cNvSpPr>
          <p:nvPr>
            <p:ph type="title"/>
          </p:nvPr>
        </p:nvSpPr>
        <p:spPr/>
        <p:txBody>
          <a:bodyPr/>
          <a:lstStyle/>
          <a:p>
            <a:r>
              <a:rPr lang="en-US" dirty="0"/>
              <a:t>For each description below, identify the study design us</a:t>
            </a:r>
          </a:p>
        </p:txBody>
      </p:sp>
    </p:spTree>
    <p:extLst>
      <p:ext uri="{BB962C8B-B14F-4D97-AF65-F5344CB8AC3E}">
        <p14:creationId xmlns:p14="http://schemas.microsoft.com/office/powerpoint/2010/main" val="7720657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In a cohort study of heavy smoking and coronary heart disease, 30 women who were heavy smokers developed coronary heart disease during 63,359 person-years of follow-up, and 81 women who were non-smokers developed coronary heart disease during 302,375 person-years of follow-up.</a:t>
            </a:r>
          </a:p>
          <a:p>
            <a:endParaRPr lang="en-US" dirty="0"/>
          </a:p>
          <a:p>
            <a:r>
              <a:rPr lang="en-US" dirty="0"/>
              <a:t>Answer?</a:t>
            </a:r>
          </a:p>
          <a:p>
            <a:r>
              <a:rPr lang="en-US" dirty="0"/>
              <a:t>Interpretation?</a:t>
            </a:r>
          </a:p>
        </p:txBody>
      </p:sp>
      <p:sp>
        <p:nvSpPr>
          <p:cNvPr id="2" name="Title 1"/>
          <p:cNvSpPr>
            <a:spLocks noGrp="1"/>
          </p:cNvSpPr>
          <p:nvPr>
            <p:ph type="title"/>
          </p:nvPr>
        </p:nvSpPr>
        <p:spPr/>
        <p:txBody>
          <a:bodyPr/>
          <a:lstStyle/>
          <a:p>
            <a:r>
              <a:rPr lang="en-US" dirty="0"/>
              <a:t>Calculate Incidence Rate Ratio</a:t>
            </a:r>
          </a:p>
        </p:txBody>
      </p:sp>
    </p:spTree>
    <p:extLst>
      <p:ext uri="{BB962C8B-B14F-4D97-AF65-F5344CB8AC3E}">
        <p14:creationId xmlns:p14="http://schemas.microsoft.com/office/powerpoint/2010/main" val="26278930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DBEA67-5F85-403A-B22B-8C817DBF6CFE}"/>
              </a:ext>
            </a:extLst>
          </p:cNvPr>
          <p:cNvSpPr>
            <a:spLocks noGrp="1"/>
          </p:cNvSpPr>
          <p:nvPr>
            <p:ph type="ctrTitle"/>
          </p:nvPr>
        </p:nvSpPr>
        <p:spPr>
          <a:xfrm>
            <a:off x="1647825" y="735283"/>
            <a:ext cx="3733800" cy="1397573"/>
          </a:xfrm>
        </p:spPr>
        <p:txBody>
          <a:bodyPr anchor="b">
            <a:normAutofit/>
          </a:bodyPr>
          <a:lstStyle/>
          <a:p>
            <a:pPr algn="l"/>
            <a:r>
              <a:rPr lang="en-US" sz="4500" dirty="0">
                <a:latin typeface="+mn-lt"/>
              </a:rPr>
              <a:t>THANK YOU</a:t>
            </a:r>
          </a:p>
        </p:txBody>
      </p:sp>
      <p:sp>
        <p:nvSpPr>
          <p:cNvPr id="3" name="Subtitle 2">
            <a:extLst>
              <a:ext uri="{FF2B5EF4-FFF2-40B4-BE49-F238E27FC236}">
                <a16:creationId xmlns:a16="http://schemas.microsoft.com/office/drawing/2014/main" id="{1CEA9946-33A5-43BF-9BD9-C6C0EC4DE791}"/>
              </a:ext>
            </a:extLst>
          </p:cNvPr>
          <p:cNvSpPr>
            <a:spLocks noGrp="1"/>
          </p:cNvSpPr>
          <p:nvPr>
            <p:ph type="subTitle" idx="1"/>
          </p:nvPr>
        </p:nvSpPr>
        <p:spPr>
          <a:xfrm>
            <a:off x="1763688" y="2948389"/>
            <a:ext cx="3733800" cy="2058657"/>
          </a:xfrm>
        </p:spPr>
        <p:txBody>
          <a:bodyPr>
            <a:normAutofit lnSpcReduction="10000"/>
          </a:bodyPr>
          <a:lstStyle/>
          <a:p>
            <a:pPr algn="l"/>
            <a:r>
              <a:rPr lang="en-US" dirty="0"/>
              <a:t>Any Questions?</a:t>
            </a:r>
          </a:p>
          <a:p>
            <a:pPr algn="l"/>
            <a:endParaRPr lang="en-US" dirty="0"/>
          </a:p>
          <a:p>
            <a:pPr algn="l"/>
            <a:endParaRPr lang="en-US" dirty="0"/>
          </a:p>
          <a:p>
            <a:pPr algn="l"/>
            <a:r>
              <a:rPr lang="en-US" dirty="0">
                <a:latin typeface="+mj-lt"/>
                <a:hlinkClick r:id="rId2"/>
              </a:rPr>
              <a:t>nakalagi@ksu.edu.sa</a:t>
            </a:r>
            <a:endParaRPr lang="en-US" dirty="0">
              <a:latin typeface="+mj-lt"/>
            </a:endParaRPr>
          </a:p>
          <a:p>
            <a:pPr algn="l"/>
            <a:r>
              <a:rPr lang="en-US" u="sng" dirty="0">
                <a:effectLst/>
                <a:latin typeface="+mj-lt"/>
                <a:ea typeface="Calibri" panose="020F0502020204030204" pitchFamily="34" charset="0"/>
                <a:cs typeface="Calibri" panose="020F0502020204030204" pitchFamily="34" charset="0"/>
                <a:hlinkClick r:id="rId3"/>
              </a:rPr>
              <a:t>yalbogami@ksu.edu.sa</a:t>
            </a:r>
            <a:r>
              <a:rPr lang="en-US" dirty="0">
                <a:effectLst/>
                <a:latin typeface="+mj-lt"/>
                <a:ea typeface="Calibri" panose="020F0502020204030204" pitchFamily="34" charset="0"/>
              </a:rPr>
              <a:t> </a:t>
            </a:r>
            <a:r>
              <a:rPr lang="en-US" b="1" dirty="0">
                <a:effectLst/>
                <a:latin typeface="+mj-lt"/>
                <a:ea typeface="Calibri" panose="020F0502020204030204" pitchFamily="34" charset="0"/>
              </a:rPr>
              <a:t> </a:t>
            </a:r>
            <a:endParaRPr lang="en-US" b="1" dirty="0">
              <a:latin typeface="+mj-lt"/>
            </a:endParaRPr>
          </a:p>
          <a:p>
            <a:pPr algn="l"/>
            <a:endParaRPr lang="en-US" dirty="0"/>
          </a:p>
        </p:txBody>
      </p:sp>
      <p:pic>
        <p:nvPicPr>
          <p:cNvPr id="7" name="Graphic 6" descr="Smiling Face with No Fill">
            <a:extLst>
              <a:ext uri="{FF2B5EF4-FFF2-40B4-BE49-F238E27FC236}">
                <a16:creationId xmlns:a16="http://schemas.microsoft.com/office/drawing/2014/main" id="{FFB4281D-6841-546F-5DC9-9A4BB552967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8161" y="2937750"/>
            <a:ext cx="966789" cy="966789"/>
          </a:xfrm>
          <a:prstGeom prst="rect">
            <a:avLst/>
          </a:prstGeom>
        </p:spPr>
      </p:pic>
      <p:pic>
        <p:nvPicPr>
          <p:cNvPr id="13" name="Graphic 8" descr="Smiling Face with No Fill">
            <a:extLst>
              <a:ext uri="{FF2B5EF4-FFF2-40B4-BE49-F238E27FC236}">
                <a16:creationId xmlns:a16="http://schemas.microsoft.com/office/drawing/2014/main" id="{4F9E40EF-85E5-4959-BFA7-468F39BF37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55861" y="1392825"/>
            <a:ext cx="4058507" cy="4058507"/>
          </a:xfrm>
          <a:prstGeom prst="rect">
            <a:avLst/>
          </a:prstGeom>
        </p:spPr>
      </p:pic>
    </p:spTree>
    <p:extLst>
      <p:ext uri="{BB962C8B-B14F-4D97-AF65-F5344CB8AC3E}">
        <p14:creationId xmlns:p14="http://schemas.microsoft.com/office/powerpoint/2010/main" val="1183869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595246" y="386930"/>
            <a:ext cx="7549592" cy="1298448"/>
          </a:xfrm>
        </p:spPr>
        <p:txBody>
          <a:bodyPr vert="horz" lIns="91440" tIns="45720" rIns="91440" bIns="45720" rtlCol="0" anchor="b">
            <a:normAutofit/>
          </a:bodyPr>
          <a:lstStyle/>
          <a:p>
            <a:pPr defTabSz="914400"/>
            <a:r>
              <a:rPr lang="en-US" sz="4200" kern="1200" dirty="0">
                <a:solidFill>
                  <a:schemeClr val="tx1"/>
                </a:solidFill>
                <a:latin typeface="+mj-lt"/>
                <a:ea typeface="+mj-ea"/>
                <a:cs typeface="+mj-cs"/>
              </a:rPr>
              <a:t>What is Cohort Study?</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998845"/>
            <a:ext cx="859094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p:cNvSpPr>
            <a:spLocks noGrp="1"/>
          </p:cNvSpPr>
          <p:nvPr>
            <p:ph idx="1"/>
          </p:nvPr>
        </p:nvSpPr>
        <p:spPr>
          <a:xfrm>
            <a:off x="251520" y="3094011"/>
            <a:ext cx="3708919" cy="3377057"/>
          </a:xfrm>
        </p:spPr>
        <p:txBody>
          <a:bodyPr vert="horz" lIns="91440" tIns="45720" rIns="91440" bIns="45720" rtlCol="0" anchor="ctr">
            <a:normAutofit fontScale="92500" lnSpcReduction="10000"/>
          </a:bodyPr>
          <a:lstStyle/>
          <a:p>
            <a:pPr indent="-228600" defTabSz="914400">
              <a:lnSpc>
                <a:spcPct val="90000"/>
              </a:lnSpc>
            </a:pPr>
            <a:r>
              <a:rPr lang="en-US" dirty="0">
                <a:cs typeface="+mn-cs"/>
              </a:rPr>
              <a:t>First step in cohort studies is to select participants based on exposure status</a:t>
            </a:r>
          </a:p>
          <a:p>
            <a:pPr lvl="1" indent="-228600" defTabSz="914400">
              <a:lnSpc>
                <a:spcPct val="90000"/>
              </a:lnSpc>
            </a:pPr>
            <a:r>
              <a:rPr lang="en-US" dirty="0">
                <a:cs typeface="+mn-cs"/>
              </a:rPr>
              <a:t>Compare disease pattern in exposed or unexposed</a:t>
            </a:r>
          </a:p>
          <a:p>
            <a:pPr lvl="1" indent="-228600" defTabSz="914400">
              <a:lnSpc>
                <a:spcPct val="90000"/>
              </a:lnSpc>
            </a:pPr>
            <a:r>
              <a:rPr lang="en-US" dirty="0">
                <a:cs typeface="+mn-cs"/>
              </a:rPr>
              <a:t>Follow all cohort participants over time to measure disease  frequency</a:t>
            </a:r>
          </a:p>
          <a:p>
            <a:pPr indent="-228600" defTabSz="914400">
              <a:lnSpc>
                <a:spcPct val="90000"/>
              </a:lnSpc>
            </a:pPr>
            <a:endParaRPr lang="en-US" dirty="0">
              <a:cs typeface="+mn-cs"/>
            </a:endParaRPr>
          </a:p>
          <a:p>
            <a:pPr indent="-228600" defTabSz="914400">
              <a:lnSpc>
                <a:spcPct val="90000"/>
              </a:lnSpc>
            </a:pPr>
            <a:endParaRPr lang="en-US" dirty="0">
              <a:cs typeface="+mn-cs"/>
            </a:endParaRPr>
          </a:p>
        </p:txBody>
      </p:sp>
      <p:pic>
        <p:nvPicPr>
          <p:cNvPr id="4" name="Picture 3" descr="A diagram of a flowchart&#10;&#10;Description automatically generated">
            <a:extLst>
              <a:ext uri="{FF2B5EF4-FFF2-40B4-BE49-F238E27FC236}">
                <a16:creationId xmlns:a16="http://schemas.microsoft.com/office/drawing/2014/main" id="{E6075C70-F87D-70A6-6E83-BF9643E41D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439" y="2984303"/>
            <a:ext cx="4912114" cy="3097548"/>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23318" y="2332075"/>
            <a:ext cx="7817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5578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r>
              <a:rPr lang="en-US" dirty="0"/>
              <a:t>All members must be “at risk for the outcome”</a:t>
            </a:r>
          </a:p>
          <a:p>
            <a:pPr lvl="1">
              <a:buFont typeface="Wingdings" panose="05000000000000000000" pitchFamily="2" charset="2"/>
              <a:buChar char="ü"/>
            </a:pPr>
            <a:r>
              <a:rPr lang="en-US" dirty="0"/>
              <a:t>Cohort members are free of disease but “at risk”</a:t>
            </a:r>
          </a:p>
          <a:p>
            <a:pPr lvl="1">
              <a:buFont typeface="Calibri" panose="020F0502020204030204" pitchFamily="34" charset="0"/>
              <a:buChar char="×"/>
              <a:tabLst>
                <a:tab pos="182563" algn="l"/>
              </a:tabLst>
            </a:pPr>
            <a:r>
              <a:rPr lang="en-US" dirty="0"/>
              <a:t>Exclude those not at risk, for instance:</a:t>
            </a:r>
          </a:p>
          <a:p>
            <a:pPr lvl="2"/>
            <a:r>
              <a:rPr lang="en-US" dirty="0"/>
              <a:t>In a study of uterine cancer</a:t>
            </a:r>
          </a:p>
          <a:p>
            <a:pPr lvl="3">
              <a:buFont typeface="Calibri" panose="020F0502020204030204" pitchFamily="34" charset="0"/>
              <a:buChar char="×"/>
            </a:pPr>
            <a:r>
              <a:rPr lang="en-US" dirty="0"/>
              <a:t>Men</a:t>
            </a:r>
          </a:p>
          <a:p>
            <a:pPr lvl="3">
              <a:buFont typeface="Calibri" panose="020F0502020204030204" pitchFamily="34" charset="0"/>
              <a:buChar char="×"/>
            </a:pPr>
            <a:r>
              <a:rPr lang="en-US" dirty="0"/>
              <a:t>Women with a history of hysterectomy</a:t>
            </a:r>
          </a:p>
          <a:p>
            <a:pPr lvl="3">
              <a:buFont typeface="Calibri" panose="020F0502020204030204" pitchFamily="34" charset="0"/>
              <a:buChar char="×"/>
            </a:pPr>
            <a:r>
              <a:rPr lang="en-US" dirty="0"/>
              <a:t>Women with prevalent uterine cancer</a:t>
            </a:r>
          </a:p>
        </p:txBody>
      </p:sp>
      <p:sp>
        <p:nvSpPr>
          <p:cNvPr id="2" name="object 2"/>
          <p:cNvSpPr txBox="1">
            <a:spLocks noGrp="1"/>
          </p:cNvSpPr>
          <p:nvPr>
            <p:ph type="title"/>
          </p:nvPr>
        </p:nvSpPr>
        <p:spPr/>
        <p:txBody>
          <a:bodyPr/>
          <a:lstStyle/>
          <a:p>
            <a:r>
              <a:rPr lang="en-US" dirty="0"/>
              <a:t>Essential Cohort Criteria and Exclusion</a:t>
            </a:r>
          </a:p>
        </p:txBody>
      </p:sp>
    </p:spTree>
    <p:extLst>
      <p:ext uri="{BB962C8B-B14F-4D97-AF65-F5344CB8AC3E}">
        <p14:creationId xmlns:p14="http://schemas.microsoft.com/office/powerpoint/2010/main" val="2834972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520" y="210962"/>
            <a:ext cx="8959234" cy="1108567"/>
          </a:xfrm>
        </p:spPr>
        <p:txBody>
          <a:bodyPr/>
          <a:lstStyle/>
          <a:p>
            <a:r>
              <a:rPr lang="en-US" dirty="0"/>
              <a:t>Selection into Study on Basis of Exposure Status</a:t>
            </a:r>
          </a:p>
        </p:txBody>
      </p:sp>
      <p:sp>
        <p:nvSpPr>
          <p:cNvPr id="3" name="object 3"/>
          <p:cNvSpPr/>
          <p:nvPr/>
        </p:nvSpPr>
        <p:spPr>
          <a:xfrm>
            <a:off x="1343025" y="2398648"/>
            <a:ext cx="6477000" cy="114300"/>
          </a:xfrm>
          <a:custGeom>
            <a:avLst/>
            <a:gdLst/>
            <a:ahLst/>
            <a:cxnLst/>
            <a:rect l="l" t="t" r="r" b="b"/>
            <a:pathLst>
              <a:path w="6477000" h="114300">
                <a:moveTo>
                  <a:pt x="6362700" y="0"/>
                </a:moveTo>
                <a:lnTo>
                  <a:pt x="6362700" y="114300"/>
                </a:lnTo>
                <a:lnTo>
                  <a:pt x="6438900" y="76200"/>
                </a:lnTo>
                <a:lnTo>
                  <a:pt x="6381750" y="76200"/>
                </a:lnTo>
                <a:lnTo>
                  <a:pt x="6381750" y="38100"/>
                </a:lnTo>
                <a:lnTo>
                  <a:pt x="6438900" y="38100"/>
                </a:lnTo>
                <a:lnTo>
                  <a:pt x="6362700" y="0"/>
                </a:lnTo>
                <a:close/>
              </a:path>
              <a:path w="6477000" h="114300">
                <a:moveTo>
                  <a:pt x="6362700" y="38100"/>
                </a:moveTo>
                <a:lnTo>
                  <a:pt x="0" y="38100"/>
                </a:lnTo>
                <a:lnTo>
                  <a:pt x="0" y="76200"/>
                </a:lnTo>
                <a:lnTo>
                  <a:pt x="6362700" y="76200"/>
                </a:lnTo>
                <a:lnTo>
                  <a:pt x="6362700" y="38100"/>
                </a:lnTo>
                <a:close/>
              </a:path>
              <a:path w="6477000" h="114300">
                <a:moveTo>
                  <a:pt x="6438900" y="38100"/>
                </a:moveTo>
                <a:lnTo>
                  <a:pt x="6381750" y="38100"/>
                </a:lnTo>
                <a:lnTo>
                  <a:pt x="6381750" y="76200"/>
                </a:lnTo>
                <a:lnTo>
                  <a:pt x="6438900" y="76200"/>
                </a:lnTo>
                <a:lnTo>
                  <a:pt x="6477000" y="57150"/>
                </a:lnTo>
                <a:lnTo>
                  <a:pt x="6438900" y="3810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4" name="object 4"/>
          <p:cNvSpPr txBox="1"/>
          <p:nvPr/>
        </p:nvSpPr>
        <p:spPr>
          <a:xfrm>
            <a:off x="507593" y="1701291"/>
            <a:ext cx="1438910" cy="315595"/>
          </a:xfrm>
          <a:prstGeom prst="rect">
            <a:avLst/>
          </a:prstGeom>
        </p:spPr>
        <p:txBody>
          <a:bodyPr vert="horz" wrap="square" lIns="0" tIns="0" rIns="0" bIns="0" rtlCol="0">
            <a:spAutoFit/>
          </a:bodyPr>
          <a:lstStyle/>
          <a:p>
            <a:pPr marL="12700">
              <a:lnSpc>
                <a:spcPct val="100000"/>
              </a:lnSpc>
            </a:pPr>
            <a:r>
              <a:rPr sz="2000" b="1" dirty="0">
                <a:solidFill>
                  <a:srgbClr val="333399"/>
                </a:solidFill>
                <a:latin typeface="Arial" panose="020B0604020202020204" pitchFamily="34" charset="0"/>
                <a:cs typeface="Arial" panose="020B0604020202020204" pitchFamily="34" charset="0"/>
              </a:rPr>
              <a:t>E</a:t>
            </a:r>
            <a:r>
              <a:rPr sz="2000" b="1" spc="-10" dirty="0">
                <a:solidFill>
                  <a:srgbClr val="333399"/>
                </a:solidFill>
                <a:latin typeface="Arial" panose="020B0604020202020204" pitchFamily="34" charset="0"/>
                <a:cs typeface="Arial" panose="020B0604020202020204" pitchFamily="34" charset="0"/>
              </a:rPr>
              <a:t>X</a:t>
            </a:r>
            <a:r>
              <a:rPr sz="2000" b="1" dirty="0">
                <a:solidFill>
                  <a:srgbClr val="333399"/>
                </a:solidFill>
                <a:latin typeface="Arial" panose="020B0604020202020204" pitchFamily="34" charset="0"/>
                <a:cs typeface="Arial" panose="020B0604020202020204" pitchFamily="34" charset="0"/>
              </a:rPr>
              <a:t>PO</a:t>
            </a:r>
            <a:r>
              <a:rPr sz="2000" b="1" spc="-10" dirty="0">
                <a:solidFill>
                  <a:srgbClr val="333399"/>
                </a:solidFill>
                <a:latin typeface="Arial" panose="020B0604020202020204" pitchFamily="34" charset="0"/>
                <a:cs typeface="Arial" panose="020B0604020202020204" pitchFamily="34" charset="0"/>
              </a:rPr>
              <a:t>S</a:t>
            </a:r>
            <a:r>
              <a:rPr sz="2000" b="1" dirty="0">
                <a:solidFill>
                  <a:srgbClr val="333399"/>
                </a:solidFill>
                <a:latin typeface="Arial" panose="020B0604020202020204" pitchFamily="34" charset="0"/>
                <a:cs typeface="Arial" panose="020B0604020202020204" pitchFamily="34" charset="0"/>
              </a:rPr>
              <a:t>U</a:t>
            </a:r>
            <a:r>
              <a:rPr sz="2000" b="1" spc="5" dirty="0">
                <a:solidFill>
                  <a:srgbClr val="333399"/>
                </a:solidFill>
                <a:latin typeface="Arial" panose="020B0604020202020204" pitchFamily="34" charset="0"/>
                <a:cs typeface="Arial" panose="020B0604020202020204" pitchFamily="34" charset="0"/>
              </a:rPr>
              <a:t>R</a:t>
            </a:r>
            <a:r>
              <a:rPr sz="2000" b="1" dirty="0">
                <a:solidFill>
                  <a:srgbClr val="333399"/>
                </a:solidFill>
                <a:latin typeface="Arial" panose="020B0604020202020204" pitchFamily="34" charset="0"/>
                <a:cs typeface="Arial" panose="020B0604020202020204" pitchFamily="34" charset="0"/>
              </a:rPr>
              <a:t>E</a:t>
            </a:r>
            <a:endParaRPr sz="2000">
              <a:latin typeface="Arial" panose="020B0604020202020204" pitchFamily="34" charset="0"/>
              <a:cs typeface="Arial" panose="020B0604020202020204" pitchFamily="34" charset="0"/>
            </a:endParaRPr>
          </a:p>
        </p:txBody>
      </p:sp>
      <p:sp>
        <p:nvSpPr>
          <p:cNvPr id="5" name="object 5"/>
          <p:cNvSpPr/>
          <p:nvPr/>
        </p:nvSpPr>
        <p:spPr>
          <a:xfrm>
            <a:off x="1343025" y="3160648"/>
            <a:ext cx="6477000" cy="114300"/>
          </a:xfrm>
          <a:custGeom>
            <a:avLst/>
            <a:gdLst/>
            <a:ahLst/>
            <a:cxnLst/>
            <a:rect l="l" t="t" r="r" b="b"/>
            <a:pathLst>
              <a:path w="6477000" h="114300">
                <a:moveTo>
                  <a:pt x="6362700" y="0"/>
                </a:moveTo>
                <a:lnTo>
                  <a:pt x="6362700" y="114300"/>
                </a:lnTo>
                <a:lnTo>
                  <a:pt x="6438900" y="76200"/>
                </a:lnTo>
                <a:lnTo>
                  <a:pt x="6381750" y="76200"/>
                </a:lnTo>
                <a:lnTo>
                  <a:pt x="6381750" y="38100"/>
                </a:lnTo>
                <a:lnTo>
                  <a:pt x="6438900" y="38100"/>
                </a:lnTo>
                <a:lnTo>
                  <a:pt x="6362700" y="0"/>
                </a:lnTo>
                <a:close/>
              </a:path>
              <a:path w="6477000" h="114300">
                <a:moveTo>
                  <a:pt x="6362700" y="38100"/>
                </a:moveTo>
                <a:lnTo>
                  <a:pt x="0" y="38100"/>
                </a:lnTo>
                <a:lnTo>
                  <a:pt x="0" y="76200"/>
                </a:lnTo>
                <a:lnTo>
                  <a:pt x="6362700" y="76200"/>
                </a:lnTo>
                <a:lnTo>
                  <a:pt x="6362700" y="38100"/>
                </a:lnTo>
                <a:close/>
              </a:path>
              <a:path w="6477000" h="114300">
                <a:moveTo>
                  <a:pt x="6438900" y="38100"/>
                </a:moveTo>
                <a:lnTo>
                  <a:pt x="6381750" y="38100"/>
                </a:lnTo>
                <a:lnTo>
                  <a:pt x="6381750" y="76200"/>
                </a:lnTo>
                <a:lnTo>
                  <a:pt x="6438900" y="76200"/>
                </a:lnTo>
                <a:lnTo>
                  <a:pt x="6477000" y="57150"/>
                </a:lnTo>
                <a:lnTo>
                  <a:pt x="6438900" y="3810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6" name="object 6"/>
          <p:cNvSpPr txBox="1"/>
          <p:nvPr/>
        </p:nvSpPr>
        <p:spPr>
          <a:xfrm>
            <a:off x="7366507" y="1777491"/>
            <a:ext cx="1327785" cy="1679575"/>
          </a:xfrm>
          <a:prstGeom prst="rect">
            <a:avLst/>
          </a:prstGeom>
        </p:spPr>
        <p:txBody>
          <a:bodyPr vert="horz" wrap="square" lIns="0" tIns="0" rIns="0" bIns="0" rtlCol="0">
            <a:spAutoFit/>
          </a:bodyPr>
          <a:lstStyle/>
          <a:p>
            <a:pPr algn="ctr">
              <a:lnSpc>
                <a:spcPct val="100000"/>
              </a:lnSpc>
            </a:pPr>
            <a:r>
              <a:rPr sz="2000" b="1" dirty="0">
                <a:solidFill>
                  <a:srgbClr val="333399"/>
                </a:solidFill>
                <a:latin typeface="Arial" panose="020B0604020202020204" pitchFamily="34" charset="0"/>
                <a:cs typeface="Arial" panose="020B0604020202020204" pitchFamily="34" charset="0"/>
              </a:rPr>
              <a:t>OUT</a:t>
            </a:r>
            <a:r>
              <a:rPr sz="2000" b="1" spc="5" dirty="0">
                <a:solidFill>
                  <a:srgbClr val="333399"/>
                </a:solidFill>
                <a:latin typeface="Arial" panose="020B0604020202020204" pitchFamily="34" charset="0"/>
                <a:cs typeface="Arial" panose="020B0604020202020204" pitchFamily="34" charset="0"/>
              </a:rPr>
              <a:t>C</a:t>
            </a:r>
            <a:r>
              <a:rPr sz="2000" b="1" dirty="0">
                <a:solidFill>
                  <a:srgbClr val="333399"/>
                </a:solidFill>
                <a:latin typeface="Arial" panose="020B0604020202020204" pitchFamily="34" charset="0"/>
                <a:cs typeface="Arial" panose="020B0604020202020204" pitchFamily="34" charset="0"/>
              </a:rPr>
              <a:t>OME</a:t>
            </a:r>
            <a:endParaRPr sz="2000">
              <a:latin typeface="Arial" panose="020B0604020202020204" pitchFamily="34" charset="0"/>
              <a:cs typeface="Arial" panose="020B0604020202020204" pitchFamily="34" charset="0"/>
            </a:endParaRPr>
          </a:p>
          <a:p>
            <a:pPr marR="100330" algn="ctr">
              <a:lnSpc>
                <a:spcPct val="100000"/>
              </a:lnSpc>
              <a:spcBef>
                <a:spcPts val="434"/>
              </a:spcBef>
            </a:pPr>
            <a:r>
              <a:rPr sz="3600" b="1" dirty="0">
                <a:solidFill>
                  <a:srgbClr val="333399"/>
                </a:solidFill>
                <a:latin typeface="Arial" panose="020B0604020202020204" pitchFamily="34" charset="0"/>
                <a:cs typeface="Arial" panose="020B0604020202020204" pitchFamily="34" charset="0"/>
              </a:rPr>
              <a:t>?</a:t>
            </a:r>
            <a:endParaRPr sz="3600">
              <a:latin typeface="Arial" panose="020B0604020202020204" pitchFamily="34" charset="0"/>
              <a:cs typeface="Arial" panose="020B0604020202020204" pitchFamily="34" charset="0"/>
            </a:endParaRPr>
          </a:p>
          <a:p>
            <a:pPr marR="100330" algn="ctr">
              <a:lnSpc>
                <a:spcPct val="100000"/>
              </a:lnSpc>
              <a:spcBef>
                <a:spcPts val="1680"/>
              </a:spcBef>
            </a:pPr>
            <a:r>
              <a:rPr sz="3600" b="1" dirty="0">
                <a:solidFill>
                  <a:srgbClr val="333399"/>
                </a:solidFill>
                <a:latin typeface="Arial" panose="020B0604020202020204" pitchFamily="34" charset="0"/>
                <a:cs typeface="Arial" panose="020B0604020202020204" pitchFamily="34" charset="0"/>
              </a:rPr>
              <a:t>?</a:t>
            </a:r>
            <a:endParaRPr sz="3600">
              <a:latin typeface="Arial" panose="020B0604020202020204" pitchFamily="34" charset="0"/>
              <a:cs typeface="Arial" panose="020B0604020202020204" pitchFamily="34" charset="0"/>
            </a:endParaRPr>
          </a:p>
        </p:txBody>
      </p:sp>
      <p:sp>
        <p:nvSpPr>
          <p:cNvPr id="7" name="object 7"/>
          <p:cNvSpPr/>
          <p:nvPr/>
        </p:nvSpPr>
        <p:spPr>
          <a:xfrm>
            <a:off x="885825" y="3033776"/>
            <a:ext cx="304800" cy="304800"/>
          </a:xfrm>
          <a:custGeom>
            <a:avLst/>
            <a:gdLst/>
            <a:ahLst/>
            <a:cxnLst/>
            <a:rect l="l" t="t" r="r" b="b"/>
            <a:pathLst>
              <a:path w="304800" h="304800">
                <a:moveTo>
                  <a:pt x="152400" y="0"/>
                </a:moveTo>
                <a:lnTo>
                  <a:pt x="104231" y="7716"/>
                </a:lnTo>
                <a:lnTo>
                  <a:pt x="62396" y="29331"/>
                </a:lnTo>
                <a:lnTo>
                  <a:pt x="29386" y="62352"/>
                </a:lnTo>
                <a:lnTo>
                  <a:pt x="7767" y="104152"/>
                </a:lnTo>
                <a:lnTo>
                  <a:pt x="0" y="152273"/>
                </a:lnTo>
                <a:lnTo>
                  <a:pt x="7769" y="200534"/>
                </a:lnTo>
                <a:lnTo>
                  <a:pt x="29405" y="242364"/>
                </a:lnTo>
                <a:lnTo>
                  <a:pt x="62396" y="275368"/>
                </a:lnTo>
                <a:lnTo>
                  <a:pt x="104231" y="297021"/>
                </a:lnTo>
                <a:lnTo>
                  <a:pt x="152400" y="304800"/>
                </a:lnTo>
                <a:lnTo>
                  <a:pt x="200568" y="297021"/>
                </a:lnTo>
                <a:lnTo>
                  <a:pt x="242403" y="275368"/>
                </a:lnTo>
                <a:lnTo>
                  <a:pt x="275394" y="242364"/>
                </a:lnTo>
                <a:lnTo>
                  <a:pt x="297030" y="200534"/>
                </a:lnTo>
                <a:lnTo>
                  <a:pt x="304800" y="152400"/>
                </a:lnTo>
                <a:lnTo>
                  <a:pt x="297023" y="104139"/>
                </a:lnTo>
                <a:lnTo>
                  <a:pt x="275394" y="62352"/>
                </a:lnTo>
                <a:lnTo>
                  <a:pt x="242403" y="29386"/>
                </a:lnTo>
                <a:lnTo>
                  <a:pt x="200568" y="7765"/>
                </a:lnTo>
                <a:lnTo>
                  <a:pt x="152400" y="0"/>
                </a:lnTo>
                <a:close/>
              </a:path>
            </a:pathLst>
          </a:custGeom>
          <a:solidFill>
            <a:srgbClr val="0099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8" name="object 8"/>
          <p:cNvSpPr/>
          <p:nvPr/>
        </p:nvSpPr>
        <p:spPr>
          <a:xfrm>
            <a:off x="885825" y="3033776"/>
            <a:ext cx="304800" cy="304800"/>
          </a:xfrm>
          <a:custGeom>
            <a:avLst/>
            <a:gdLst/>
            <a:ahLst/>
            <a:cxnLst/>
            <a:rect l="l" t="t" r="r" b="b"/>
            <a:pathLst>
              <a:path w="304800" h="304800">
                <a:moveTo>
                  <a:pt x="0" y="152273"/>
                </a:moveTo>
                <a:lnTo>
                  <a:pt x="7769" y="104139"/>
                </a:lnTo>
                <a:lnTo>
                  <a:pt x="29405" y="62316"/>
                </a:lnTo>
                <a:lnTo>
                  <a:pt x="62396" y="29331"/>
                </a:lnTo>
                <a:lnTo>
                  <a:pt x="104231" y="7716"/>
                </a:lnTo>
                <a:lnTo>
                  <a:pt x="152400" y="0"/>
                </a:lnTo>
                <a:lnTo>
                  <a:pt x="200568" y="7765"/>
                </a:lnTo>
                <a:lnTo>
                  <a:pt x="242403" y="29386"/>
                </a:lnTo>
                <a:lnTo>
                  <a:pt x="275394" y="62352"/>
                </a:lnTo>
                <a:lnTo>
                  <a:pt x="297030" y="104152"/>
                </a:lnTo>
                <a:lnTo>
                  <a:pt x="304800" y="152273"/>
                </a:lnTo>
                <a:lnTo>
                  <a:pt x="297030" y="200534"/>
                </a:lnTo>
                <a:lnTo>
                  <a:pt x="275394" y="242364"/>
                </a:lnTo>
                <a:lnTo>
                  <a:pt x="242403" y="275368"/>
                </a:lnTo>
                <a:lnTo>
                  <a:pt x="200568" y="297021"/>
                </a:lnTo>
                <a:lnTo>
                  <a:pt x="152400" y="304800"/>
                </a:lnTo>
                <a:lnTo>
                  <a:pt x="104231" y="297021"/>
                </a:lnTo>
                <a:lnTo>
                  <a:pt x="62396" y="275368"/>
                </a:lnTo>
                <a:lnTo>
                  <a:pt x="29405" y="242364"/>
                </a:lnTo>
                <a:lnTo>
                  <a:pt x="7769" y="200534"/>
                </a:lnTo>
                <a:lnTo>
                  <a:pt x="0" y="152400"/>
                </a:lnTo>
                <a:close/>
              </a:path>
            </a:pathLst>
          </a:custGeom>
          <a:ln w="1905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9" name="object 9"/>
          <p:cNvSpPr/>
          <p:nvPr/>
        </p:nvSpPr>
        <p:spPr>
          <a:xfrm>
            <a:off x="885825" y="2271776"/>
            <a:ext cx="304800" cy="304800"/>
          </a:xfrm>
          <a:custGeom>
            <a:avLst/>
            <a:gdLst/>
            <a:ahLst/>
            <a:cxnLst/>
            <a:rect l="l" t="t" r="r" b="b"/>
            <a:pathLst>
              <a:path w="304800" h="304800">
                <a:moveTo>
                  <a:pt x="152400" y="0"/>
                </a:moveTo>
                <a:lnTo>
                  <a:pt x="104231" y="7766"/>
                </a:lnTo>
                <a:lnTo>
                  <a:pt x="62396" y="29394"/>
                </a:lnTo>
                <a:lnTo>
                  <a:pt x="29405" y="62380"/>
                </a:lnTo>
                <a:lnTo>
                  <a:pt x="7769" y="104217"/>
                </a:lnTo>
                <a:lnTo>
                  <a:pt x="0" y="152400"/>
                </a:lnTo>
                <a:lnTo>
                  <a:pt x="7769" y="200534"/>
                </a:lnTo>
                <a:lnTo>
                  <a:pt x="29405" y="242364"/>
                </a:lnTo>
                <a:lnTo>
                  <a:pt x="62396" y="275368"/>
                </a:lnTo>
                <a:lnTo>
                  <a:pt x="104231" y="297021"/>
                </a:lnTo>
                <a:lnTo>
                  <a:pt x="152400" y="304800"/>
                </a:lnTo>
                <a:lnTo>
                  <a:pt x="200568" y="297021"/>
                </a:lnTo>
                <a:lnTo>
                  <a:pt x="242403" y="275368"/>
                </a:lnTo>
                <a:lnTo>
                  <a:pt x="275394" y="242364"/>
                </a:lnTo>
                <a:lnTo>
                  <a:pt x="297030" y="200534"/>
                </a:lnTo>
                <a:lnTo>
                  <a:pt x="304800" y="152400"/>
                </a:lnTo>
                <a:lnTo>
                  <a:pt x="297030" y="104217"/>
                </a:lnTo>
                <a:lnTo>
                  <a:pt x="275394" y="62380"/>
                </a:lnTo>
                <a:lnTo>
                  <a:pt x="242403" y="29394"/>
                </a:lnTo>
                <a:lnTo>
                  <a:pt x="200568" y="7766"/>
                </a:lnTo>
                <a:lnTo>
                  <a:pt x="152400" y="0"/>
                </a:lnTo>
                <a:close/>
              </a:path>
            </a:pathLst>
          </a:custGeom>
          <a:solidFill>
            <a:srgbClr val="FFFF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0" name="object 10"/>
          <p:cNvSpPr/>
          <p:nvPr/>
        </p:nvSpPr>
        <p:spPr>
          <a:xfrm>
            <a:off x="885825" y="2271776"/>
            <a:ext cx="304800" cy="304800"/>
          </a:xfrm>
          <a:custGeom>
            <a:avLst/>
            <a:gdLst/>
            <a:ahLst/>
            <a:cxnLst/>
            <a:rect l="l" t="t" r="r" b="b"/>
            <a:pathLst>
              <a:path w="304800" h="304800">
                <a:moveTo>
                  <a:pt x="0" y="152400"/>
                </a:moveTo>
                <a:lnTo>
                  <a:pt x="7769" y="104217"/>
                </a:lnTo>
                <a:lnTo>
                  <a:pt x="29405" y="62380"/>
                </a:lnTo>
                <a:lnTo>
                  <a:pt x="62396" y="29394"/>
                </a:lnTo>
                <a:lnTo>
                  <a:pt x="104231" y="7766"/>
                </a:lnTo>
                <a:lnTo>
                  <a:pt x="152400" y="0"/>
                </a:lnTo>
                <a:lnTo>
                  <a:pt x="200568" y="7766"/>
                </a:lnTo>
                <a:lnTo>
                  <a:pt x="242403" y="29394"/>
                </a:lnTo>
                <a:lnTo>
                  <a:pt x="275394" y="62380"/>
                </a:lnTo>
                <a:lnTo>
                  <a:pt x="297030" y="104217"/>
                </a:lnTo>
                <a:lnTo>
                  <a:pt x="304800" y="152400"/>
                </a:lnTo>
                <a:lnTo>
                  <a:pt x="297030" y="200534"/>
                </a:lnTo>
                <a:lnTo>
                  <a:pt x="275394" y="242364"/>
                </a:lnTo>
                <a:lnTo>
                  <a:pt x="242403" y="275368"/>
                </a:lnTo>
                <a:lnTo>
                  <a:pt x="200568" y="297021"/>
                </a:lnTo>
                <a:lnTo>
                  <a:pt x="152400" y="304800"/>
                </a:lnTo>
                <a:lnTo>
                  <a:pt x="104231" y="297021"/>
                </a:lnTo>
                <a:lnTo>
                  <a:pt x="62396" y="275368"/>
                </a:lnTo>
                <a:lnTo>
                  <a:pt x="29405" y="242364"/>
                </a:lnTo>
                <a:lnTo>
                  <a:pt x="7769" y="200534"/>
                </a:lnTo>
                <a:lnTo>
                  <a:pt x="0" y="152400"/>
                </a:lnTo>
                <a:close/>
              </a:path>
            </a:pathLst>
          </a:custGeom>
          <a:ln w="1905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1" name="object 11"/>
          <p:cNvSpPr txBox="1"/>
          <p:nvPr/>
        </p:nvSpPr>
        <p:spPr>
          <a:xfrm>
            <a:off x="383540" y="4307078"/>
            <a:ext cx="4635500" cy="1823000"/>
          </a:xfrm>
          <a:prstGeom prst="rect">
            <a:avLst/>
          </a:prstGeom>
        </p:spPr>
        <p:txBody>
          <a:bodyPr vert="horz" wrap="square" lIns="0" tIns="0" rIns="0" bIns="0" rtlCol="0">
            <a:spAutoFit/>
          </a:bodyPr>
          <a:lstStyle/>
          <a:p>
            <a:pPr marL="12700" marR="5080">
              <a:lnSpc>
                <a:spcPct val="100000"/>
              </a:lnSpc>
            </a:pPr>
            <a:r>
              <a:rPr sz="2000" b="1" dirty="0">
                <a:latin typeface="Arial" panose="020B0604020202020204" pitchFamily="34" charset="0"/>
                <a:cs typeface="Arial" panose="020B0604020202020204" pitchFamily="34" charset="0"/>
              </a:rPr>
              <a:t>Basis on </a:t>
            </a:r>
            <a:r>
              <a:rPr sz="2000" b="1" spc="5" dirty="0">
                <a:latin typeface="Arial" panose="020B0604020202020204" pitchFamily="34" charset="0"/>
                <a:cs typeface="Arial" panose="020B0604020202020204" pitchFamily="34" charset="0"/>
              </a:rPr>
              <a:t>which </a:t>
            </a:r>
            <a:r>
              <a:rPr sz="2000" b="1" dirty="0">
                <a:latin typeface="Arial" panose="020B0604020202020204" pitchFamily="34" charset="0"/>
                <a:cs typeface="Arial" panose="020B0604020202020204" pitchFamily="34" charset="0"/>
              </a:rPr>
              <a:t>groups are selected</a:t>
            </a:r>
            <a:r>
              <a:rPr sz="2000" b="1" spc="-210" dirty="0">
                <a:latin typeface="Arial" panose="020B0604020202020204" pitchFamily="34" charset="0"/>
                <a:cs typeface="Arial" panose="020B0604020202020204" pitchFamily="34" charset="0"/>
              </a:rPr>
              <a:t> </a:t>
            </a:r>
            <a:r>
              <a:rPr sz="2000" b="1" dirty="0">
                <a:latin typeface="Arial" panose="020B0604020202020204" pitchFamily="34" charset="0"/>
                <a:cs typeface="Arial" panose="020B0604020202020204" pitchFamily="34" charset="0"/>
              </a:rPr>
              <a:t>at  beginning of</a:t>
            </a:r>
            <a:r>
              <a:rPr sz="2000" b="1" spc="-114" dirty="0">
                <a:latin typeface="Arial" panose="020B0604020202020204" pitchFamily="34" charset="0"/>
                <a:cs typeface="Arial" panose="020B0604020202020204" pitchFamily="34" charset="0"/>
              </a:rPr>
              <a:t> </a:t>
            </a:r>
            <a:r>
              <a:rPr sz="2000" b="1" dirty="0">
                <a:latin typeface="Arial" panose="020B0604020202020204" pitchFamily="34" charset="0"/>
                <a:cs typeface="Arial" panose="020B0604020202020204" pitchFamily="34" charset="0"/>
              </a:rPr>
              <a:t>study</a:t>
            </a:r>
            <a:endParaRPr sz="2000">
              <a:latin typeface="Arial" panose="020B0604020202020204" pitchFamily="34" charset="0"/>
              <a:cs typeface="Arial" panose="020B0604020202020204" pitchFamily="34" charset="0"/>
            </a:endParaRPr>
          </a:p>
          <a:p>
            <a:pPr marL="912494" marR="2512695">
              <a:lnSpc>
                <a:spcPct val="180300"/>
              </a:lnSpc>
              <a:spcBef>
                <a:spcPts val="1420"/>
              </a:spcBef>
            </a:pPr>
            <a:r>
              <a:rPr sz="2000" b="1" dirty="0">
                <a:solidFill>
                  <a:srgbClr val="333399"/>
                </a:solidFill>
                <a:latin typeface="Arial" panose="020B0604020202020204" pitchFamily="34" charset="0"/>
                <a:cs typeface="Arial" panose="020B0604020202020204" pitchFamily="34" charset="0"/>
              </a:rPr>
              <a:t>PRE</a:t>
            </a:r>
            <a:r>
              <a:rPr sz="2000" b="1" spc="-10" dirty="0">
                <a:solidFill>
                  <a:srgbClr val="333399"/>
                </a:solidFill>
                <a:latin typeface="Arial" panose="020B0604020202020204" pitchFamily="34" charset="0"/>
                <a:cs typeface="Arial" panose="020B0604020202020204" pitchFamily="34" charset="0"/>
              </a:rPr>
              <a:t>S</a:t>
            </a:r>
            <a:r>
              <a:rPr sz="2000" b="1" dirty="0">
                <a:solidFill>
                  <a:srgbClr val="333399"/>
                </a:solidFill>
                <a:latin typeface="Arial" panose="020B0604020202020204" pitchFamily="34" charset="0"/>
                <a:cs typeface="Arial" panose="020B0604020202020204" pitchFamily="34" charset="0"/>
              </a:rPr>
              <a:t>ENT  ABSENT</a:t>
            </a:r>
            <a:endParaRPr sz="2000">
              <a:latin typeface="Arial" panose="020B0604020202020204" pitchFamily="34" charset="0"/>
              <a:cs typeface="Arial" panose="020B0604020202020204" pitchFamily="34" charset="0"/>
            </a:endParaRPr>
          </a:p>
        </p:txBody>
      </p:sp>
      <p:sp>
        <p:nvSpPr>
          <p:cNvPr id="12" name="object 12"/>
          <p:cNvSpPr/>
          <p:nvPr/>
        </p:nvSpPr>
        <p:spPr>
          <a:xfrm>
            <a:off x="762000" y="5803900"/>
            <a:ext cx="304800" cy="304800"/>
          </a:xfrm>
          <a:custGeom>
            <a:avLst/>
            <a:gdLst/>
            <a:ahLst/>
            <a:cxnLst/>
            <a:rect l="l" t="t" r="r" b="b"/>
            <a:pathLst>
              <a:path w="304800" h="304800">
                <a:moveTo>
                  <a:pt x="152400" y="0"/>
                </a:moveTo>
                <a:lnTo>
                  <a:pt x="104231" y="7769"/>
                </a:lnTo>
                <a:lnTo>
                  <a:pt x="62396" y="29405"/>
                </a:lnTo>
                <a:lnTo>
                  <a:pt x="29405" y="62396"/>
                </a:lnTo>
                <a:lnTo>
                  <a:pt x="7769" y="104231"/>
                </a:lnTo>
                <a:lnTo>
                  <a:pt x="0" y="152400"/>
                </a:lnTo>
                <a:lnTo>
                  <a:pt x="7769" y="200568"/>
                </a:lnTo>
                <a:lnTo>
                  <a:pt x="29405" y="242403"/>
                </a:lnTo>
                <a:lnTo>
                  <a:pt x="62396" y="275394"/>
                </a:lnTo>
                <a:lnTo>
                  <a:pt x="104231" y="297030"/>
                </a:lnTo>
                <a:lnTo>
                  <a:pt x="152400" y="304800"/>
                </a:lnTo>
                <a:lnTo>
                  <a:pt x="200568" y="297030"/>
                </a:lnTo>
                <a:lnTo>
                  <a:pt x="242403" y="275394"/>
                </a:lnTo>
                <a:lnTo>
                  <a:pt x="275394" y="242403"/>
                </a:lnTo>
                <a:lnTo>
                  <a:pt x="297030" y="200568"/>
                </a:lnTo>
                <a:lnTo>
                  <a:pt x="304800" y="152400"/>
                </a:lnTo>
                <a:lnTo>
                  <a:pt x="297030" y="104231"/>
                </a:lnTo>
                <a:lnTo>
                  <a:pt x="275394" y="62396"/>
                </a:lnTo>
                <a:lnTo>
                  <a:pt x="242403" y="29405"/>
                </a:lnTo>
                <a:lnTo>
                  <a:pt x="200568" y="7769"/>
                </a:lnTo>
                <a:lnTo>
                  <a:pt x="152400" y="0"/>
                </a:lnTo>
                <a:close/>
              </a:path>
            </a:pathLst>
          </a:custGeom>
          <a:solidFill>
            <a:srgbClr val="0099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3" name="object 13"/>
          <p:cNvSpPr/>
          <p:nvPr/>
        </p:nvSpPr>
        <p:spPr>
          <a:xfrm>
            <a:off x="762000" y="5803900"/>
            <a:ext cx="304800" cy="304800"/>
          </a:xfrm>
          <a:custGeom>
            <a:avLst/>
            <a:gdLst/>
            <a:ahLst/>
            <a:cxnLst/>
            <a:rect l="l" t="t" r="r" b="b"/>
            <a:pathLst>
              <a:path w="304800" h="304800">
                <a:moveTo>
                  <a:pt x="0" y="152400"/>
                </a:moveTo>
                <a:lnTo>
                  <a:pt x="7769" y="104231"/>
                </a:lnTo>
                <a:lnTo>
                  <a:pt x="29405" y="62396"/>
                </a:lnTo>
                <a:lnTo>
                  <a:pt x="62396" y="29405"/>
                </a:lnTo>
                <a:lnTo>
                  <a:pt x="104231" y="7769"/>
                </a:lnTo>
                <a:lnTo>
                  <a:pt x="152400" y="0"/>
                </a:lnTo>
                <a:lnTo>
                  <a:pt x="200568" y="7769"/>
                </a:lnTo>
                <a:lnTo>
                  <a:pt x="242403" y="29405"/>
                </a:lnTo>
                <a:lnTo>
                  <a:pt x="275394" y="62396"/>
                </a:lnTo>
                <a:lnTo>
                  <a:pt x="297030" y="104231"/>
                </a:lnTo>
                <a:lnTo>
                  <a:pt x="304800" y="152400"/>
                </a:lnTo>
                <a:lnTo>
                  <a:pt x="297030" y="200568"/>
                </a:lnTo>
                <a:lnTo>
                  <a:pt x="275394" y="242403"/>
                </a:lnTo>
                <a:lnTo>
                  <a:pt x="242403" y="275394"/>
                </a:lnTo>
                <a:lnTo>
                  <a:pt x="200568" y="297030"/>
                </a:lnTo>
                <a:lnTo>
                  <a:pt x="152400" y="304800"/>
                </a:lnTo>
                <a:lnTo>
                  <a:pt x="104231" y="297030"/>
                </a:lnTo>
                <a:lnTo>
                  <a:pt x="62396" y="275394"/>
                </a:lnTo>
                <a:lnTo>
                  <a:pt x="29405" y="242403"/>
                </a:lnTo>
                <a:lnTo>
                  <a:pt x="7769" y="200568"/>
                </a:lnTo>
                <a:lnTo>
                  <a:pt x="0" y="152400"/>
                </a:lnTo>
                <a:close/>
              </a:path>
            </a:pathLst>
          </a:custGeom>
          <a:ln w="1905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4" name="object 14"/>
          <p:cNvSpPr/>
          <p:nvPr/>
        </p:nvSpPr>
        <p:spPr>
          <a:xfrm>
            <a:off x="762000" y="5289550"/>
            <a:ext cx="304800" cy="304800"/>
          </a:xfrm>
          <a:custGeom>
            <a:avLst/>
            <a:gdLst/>
            <a:ahLst/>
            <a:cxnLst/>
            <a:rect l="l" t="t" r="r" b="b"/>
            <a:pathLst>
              <a:path w="304800" h="304800">
                <a:moveTo>
                  <a:pt x="152400" y="0"/>
                </a:moveTo>
                <a:lnTo>
                  <a:pt x="104231" y="7766"/>
                </a:lnTo>
                <a:lnTo>
                  <a:pt x="62396" y="29394"/>
                </a:lnTo>
                <a:lnTo>
                  <a:pt x="29405" y="62380"/>
                </a:lnTo>
                <a:lnTo>
                  <a:pt x="7769" y="104217"/>
                </a:lnTo>
                <a:lnTo>
                  <a:pt x="0" y="152400"/>
                </a:lnTo>
                <a:lnTo>
                  <a:pt x="7769" y="200582"/>
                </a:lnTo>
                <a:lnTo>
                  <a:pt x="29405" y="242419"/>
                </a:lnTo>
                <a:lnTo>
                  <a:pt x="62396" y="275405"/>
                </a:lnTo>
                <a:lnTo>
                  <a:pt x="104231" y="297033"/>
                </a:lnTo>
                <a:lnTo>
                  <a:pt x="152400" y="304800"/>
                </a:lnTo>
                <a:lnTo>
                  <a:pt x="200568" y="297033"/>
                </a:lnTo>
                <a:lnTo>
                  <a:pt x="242403" y="275405"/>
                </a:lnTo>
                <a:lnTo>
                  <a:pt x="275394" y="242419"/>
                </a:lnTo>
                <a:lnTo>
                  <a:pt x="297030" y="200582"/>
                </a:lnTo>
                <a:lnTo>
                  <a:pt x="304800" y="152400"/>
                </a:lnTo>
                <a:lnTo>
                  <a:pt x="297030" y="104217"/>
                </a:lnTo>
                <a:lnTo>
                  <a:pt x="275394" y="62380"/>
                </a:lnTo>
                <a:lnTo>
                  <a:pt x="242403" y="29394"/>
                </a:lnTo>
                <a:lnTo>
                  <a:pt x="200568" y="7766"/>
                </a:lnTo>
                <a:lnTo>
                  <a:pt x="152400" y="0"/>
                </a:lnTo>
                <a:close/>
              </a:path>
            </a:pathLst>
          </a:custGeom>
          <a:solidFill>
            <a:srgbClr val="FFFF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5" name="object 15"/>
          <p:cNvSpPr/>
          <p:nvPr/>
        </p:nvSpPr>
        <p:spPr>
          <a:xfrm>
            <a:off x="762000" y="5289550"/>
            <a:ext cx="304800" cy="304800"/>
          </a:xfrm>
          <a:custGeom>
            <a:avLst/>
            <a:gdLst/>
            <a:ahLst/>
            <a:cxnLst/>
            <a:rect l="l" t="t" r="r" b="b"/>
            <a:pathLst>
              <a:path w="304800" h="304800">
                <a:moveTo>
                  <a:pt x="0" y="152400"/>
                </a:moveTo>
                <a:lnTo>
                  <a:pt x="7769" y="104217"/>
                </a:lnTo>
                <a:lnTo>
                  <a:pt x="29405" y="62380"/>
                </a:lnTo>
                <a:lnTo>
                  <a:pt x="62396" y="29394"/>
                </a:lnTo>
                <a:lnTo>
                  <a:pt x="104231" y="7766"/>
                </a:lnTo>
                <a:lnTo>
                  <a:pt x="152400" y="0"/>
                </a:lnTo>
                <a:lnTo>
                  <a:pt x="200568" y="7766"/>
                </a:lnTo>
                <a:lnTo>
                  <a:pt x="242403" y="29394"/>
                </a:lnTo>
                <a:lnTo>
                  <a:pt x="275394" y="62380"/>
                </a:lnTo>
                <a:lnTo>
                  <a:pt x="297030" y="104217"/>
                </a:lnTo>
                <a:lnTo>
                  <a:pt x="304800" y="152400"/>
                </a:lnTo>
                <a:lnTo>
                  <a:pt x="297030" y="200582"/>
                </a:lnTo>
                <a:lnTo>
                  <a:pt x="275394" y="242419"/>
                </a:lnTo>
                <a:lnTo>
                  <a:pt x="242403" y="275405"/>
                </a:lnTo>
                <a:lnTo>
                  <a:pt x="200568" y="297033"/>
                </a:lnTo>
                <a:lnTo>
                  <a:pt x="152400" y="304800"/>
                </a:lnTo>
                <a:lnTo>
                  <a:pt x="104231" y="297033"/>
                </a:lnTo>
                <a:lnTo>
                  <a:pt x="62396" y="275405"/>
                </a:lnTo>
                <a:lnTo>
                  <a:pt x="29405" y="242419"/>
                </a:lnTo>
                <a:lnTo>
                  <a:pt x="7769" y="200582"/>
                </a:lnTo>
                <a:lnTo>
                  <a:pt x="0" y="152400"/>
                </a:lnTo>
                <a:close/>
              </a:path>
            </a:pathLst>
          </a:custGeom>
          <a:ln w="1905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6" name="object 16"/>
          <p:cNvSpPr/>
          <p:nvPr/>
        </p:nvSpPr>
        <p:spPr>
          <a:xfrm>
            <a:off x="935037" y="3513201"/>
            <a:ext cx="141605" cy="748030"/>
          </a:xfrm>
          <a:custGeom>
            <a:avLst/>
            <a:gdLst/>
            <a:ahLst/>
            <a:cxnLst/>
            <a:rect l="l" t="t" r="r" b="b"/>
            <a:pathLst>
              <a:path w="141605" h="748029">
                <a:moveTo>
                  <a:pt x="105968" y="70612"/>
                </a:moveTo>
                <a:lnTo>
                  <a:pt x="35318" y="70612"/>
                </a:lnTo>
                <a:lnTo>
                  <a:pt x="35318" y="747649"/>
                </a:lnTo>
                <a:lnTo>
                  <a:pt x="105968" y="747649"/>
                </a:lnTo>
                <a:lnTo>
                  <a:pt x="105968" y="70612"/>
                </a:lnTo>
                <a:close/>
              </a:path>
              <a:path w="141605" h="748029">
                <a:moveTo>
                  <a:pt x="70650" y="0"/>
                </a:moveTo>
                <a:lnTo>
                  <a:pt x="0" y="70612"/>
                </a:lnTo>
                <a:lnTo>
                  <a:pt x="141287" y="70612"/>
                </a:lnTo>
                <a:lnTo>
                  <a:pt x="70650" y="0"/>
                </a:lnTo>
                <a:close/>
              </a:path>
            </a:pathLst>
          </a:custGeom>
          <a:solidFill>
            <a:srgbClr val="CC99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7" name="object 17"/>
          <p:cNvSpPr/>
          <p:nvPr/>
        </p:nvSpPr>
        <p:spPr>
          <a:xfrm>
            <a:off x="935037" y="3513201"/>
            <a:ext cx="141605" cy="748030"/>
          </a:xfrm>
          <a:custGeom>
            <a:avLst/>
            <a:gdLst/>
            <a:ahLst/>
            <a:cxnLst/>
            <a:rect l="l" t="t" r="r" b="b"/>
            <a:pathLst>
              <a:path w="141605" h="748029">
                <a:moveTo>
                  <a:pt x="0" y="70612"/>
                </a:moveTo>
                <a:lnTo>
                  <a:pt x="70650" y="0"/>
                </a:lnTo>
                <a:lnTo>
                  <a:pt x="141287" y="70612"/>
                </a:lnTo>
                <a:lnTo>
                  <a:pt x="105968" y="70612"/>
                </a:lnTo>
                <a:lnTo>
                  <a:pt x="105968" y="747649"/>
                </a:lnTo>
                <a:lnTo>
                  <a:pt x="35318" y="747649"/>
                </a:lnTo>
                <a:lnTo>
                  <a:pt x="35318" y="70612"/>
                </a:lnTo>
                <a:lnTo>
                  <a:pt x="0" y="70612"/>
                </a:lnTo>
                <a:close/>
              </a:path>
            </a:pathLst>
          </a:custGeom>
          <a:ln w="25400">
            <a:solidFill>
              <a:srgbClr val="946E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8" name="object 18"/>
          <p:cNvSpPr/>
          <p:nvPr/>
        </p:nvSpPr>
        <p:spPr>
          <a:xfrm>
            <a:off x="177317" y="2326763"/>
            <a:ext cx="353593" cy="1170470"/>
          </a:xfrm>
          <a:prstGeom prst="rect">
            <a:avLst/>
          </a:prstGeom>
          <a:blipFill>
            <a:blip r:embed="rId2"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3034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143002" y="1999615"/>
            <a:ext cx="6858000" cy="2764028"/>
          </a:xfrm>
        </p:spPr>
        <p:txBody>
          <a:bodyPr anchor="ctr">
            <a:normAutofit/>
          </a:bodyPr>
          <a:lstStyle/>
          <a:p>
            <a:pPr>
              <a:spcBef>
                <a:spcPts val="600"/>
              </a:spcBef>
              <a:spcAft>
                <a:spcPts val="600"/>
              </a:spcAft>
            </a:pPr>
            <a:r>
              <a:rPr lang="en-US" sz="6300" dirty="0"/>
              <a:t>Measures of Association in Cohorts </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5524786"/>
            <a:ext cx="356616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5082035"/>
      </p:ext>
    </p:extLst>
  </p:cSld>
  <p:clrMapOvr>
    <a:masterClrMapping/>
  </p:clrMapOvr>
</p:sld>
</file>

<file path=ppt/theme/theme1.xml><?xml version="1.0" encoding="utf-8"?>
<a:theme xmlns:a="http://schemas.openxmlformats.org/drawingml/2006/main" name="Ischemic Heart Disease Review">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 2- Measuring associations</Template>
  <TotalTime>2949</TotalTime>
  <Words>2868</Words>
  <Application>Microsoft Office PowerPoint</Application>
  <PresentationFormat>On-screen Show (4:3)</PresentationFormat>
  <Paragraphs>397</Paragraphs>
  <Slides>55</Slides>
  <Notes>9</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Ischemic Heart Disease Review</vt:lpstr>
      <vt:lpstr>Observational Studies II</vt:lpstr>
      <vt:lpstr>Clinical Research Types</vt:lpstr>
      <vt:lpstr> Comparative Clinical Research   Observational Studies</vt:lpstr>
      <vt:lpstr>Today’s Topics</vt:lpstr>
      <vt:lpstr>Cohort Study Definitions</vt:lpstr>
      <vt:lpstr>What is Cohort Study?</vt:lpstr>
      <vt:lpstr>Essential Cohort Criteria and Exclusion</vt:lpstr>
      <vt:lpstr>Selection into Study on Basis of Exposure Status</vt:lpstr>
      <vt:lpstr>Measures of Association in Cohorts </vt:lpstr>
      <vt:lpstr>How to measure disease frequency in a cohort study?</vt:lpstr>
      <vt:lpstr>2x2 Tables for Calculating Risk</vt:lpstr>
      <vt:lpstr>Cumulative Incidence Formula</vt:lpstr>
      <vt:lpstr>Risk Ratio or Cumulative Incidence Ratio</vt:lpstr>
      <vt:lpstr>Risk Ratio Interpretation</vt:lpstr>
      <vt:lpstr>Incidence Rate (IR) Formula</vt:lpstr>
      <vt:lpstr>Incidence Rate Ratio</vt:lpstr>
      <vt:lpstr>Rate Ratio Interpretation</vt:lpstr>
      <vt:lpstr>Types of Cohort Studies</vt:lpstr>
      <vt:lpstr>Types of Cohort Studies</vt:lpstr>
      <vt:lpstr>Types of Cohort Studies   Closed vs. Open Cohort</vt:lpstr>
      <vt:lpstr>Closed Cohort</vt:lpstr>
      <vt:lpstr>Closed Cohort Studies</vt:lpstr>
      <vt:lpstr>Closed Cohort Studies- Time Varying Follow-Up</vt:lpstr>
      <vt:lpstr>Closed Cohort Studies: Time Varying Exposures</vt:lpstr>
      <vt:lpstr>Fixed Cohort</vt:lpstr>
      <vt:lpstr>Open Cohort</vt:lpstr>
      <vt:lpstr>Open Cohort Studies</vt:lpstr>
      <vt:lpstr>Types of Cohort Studies  Retrospective vs. Prospective Cohort</vt:lpstr>
      <vt:lpstr>Retrospective vs. Prospective Cohorts</vt:lpstr>
      <vt:lpstr>Retrospective vs. Prospective Cohorts</vt:lpstr>
      <vt:lpstr>Time Perspective: Prospective</vt:lpstr>
      <vt:lpstr>Time Perspective: Retrospective</vt:lpstr>
      <vt:lpstr>Retrospective Cohorts- Example</vt:lpstr>
      <vt:lpstr>Retrospective Cohorts- Example</vt:lpstr>
      <vt:lpstr>Merits of Prospective vs. Retrospective Cohort Studies</vt:lpstr>
      <vt:lpstr>Types of Cohort Studies  Special (Exposure) vs. General Population Cohort</vt:lpstr>
      <vt:lpstr>Opportunities to Assemble Cohorts</vt:lpstr>
      <vt:lpstr>Opportunities to Assemble Cohorts</vt:lpstr>
      <vt:lpstr>Time in a Cohort Study</vt:lpstr>
      <vt:lpstr>Inclusion Criteria into a Cohort (how time matters)</vt:lpstr>
      <vt:lpstr>Induction and Latent Periods</vt:lpstr>
      <vt:lpstr>Induction and Latent Periods</vt:lpstr>
      <vt:lpstr>Implications of these Periods</vt:lpstr>
      <vt:lpstr>Implications of these Periods</vt:lpstr>
      <vt:lpstr>Cohort Design:     Strengths</vt:lpstr>
      <vt:lpstr>Cohort Design:     Challenges</vt:lpstr>
      <vt:lpstr>Other Types of Observational Study Designs</vt:lpstr>
      <vt:lpstr>Other Observational Studies</vt:lpstr>
      <vt:lpstr>Case-Cross Over Design</vt:lpstr>
      <vt:lpstr>Case-Cross Over Design- When is it Suitable?</vt:lpstr>
      <vt:lpstr>Nested Case-Control Studies</vt:lpstr>
      <vt:lpstr>Sample of Exam Questions</vt:lpstr>
      <vt:lpstr>For each description below, identify the study design us</vt:lpstr>
      <vt:lpstr>Calculate Incidence Rate Ratio</vt:lpstr>
      <vt:lpstr>THANK YOU</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Observational Studies-I</dc:title>
  <dc:creator>nahla</dc:creator>
  <cp:lastModifiedBy>Yasser Albogami</cp:lastModifiedBy>
  <cp:revision>268</cp:revision>
  <cp:lastPrinted>2015-09-13T09:08:45Z</cp:lastPrinted>
  <dcterms:created xsi:type="dcterms:W3CDTF">2013-09-17T13:50:51Z</dcterms:created>
  <dcterms:modified xsi:type="dcterms:W3CDTF">2023-09-11T06:08:01Z</dcterms:modified>
</cp:coreProperties>
</file>