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75" r:id="rId3"/>
    <p:sldId id="276" r:id="rId4"/>
    <p:sldId id="279" r:id="rId5"/>
    <p:sldId id="281" r:id="rId6"/>
    <p:sldId id="284" r:id="rId7"/>
    <p:sldId id="283" r:id="rId8"/>
    <p:sldId id="282" r:id="rId9"/>
    <p:sldId id="287" r:id="rId10"/>
    <p:sldId id="289" r:id="rId11"/>
    <p:sldId id="293" r:id="rId12"/>
    <p:sldId id="294" r:id="rId13"/>
    <p:sldId id="295" r:id="rId14"/>
    <p:sldId id="292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84"/>
    <p:restoredTop sz="91429"/>
  </p:normalViewPr>
  <p:slideViewPr>
    <p:cSldViewPr snapToGrid="0">
      <p:cViewPr varScale="1">
        <p:scale>
          <a:sx n="150" d="100"/>
          <a:sy n="150" d="100"/>
        </p:scale>
        <p:origin x="1272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dfeb0f618_0_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dfeb0f618_0_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082E2-6C74-3543-8E21-7464F15740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72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082E2-6C74-3543-8E21-7464F15740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28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082E2-6C74-3543-8E21-7464F15740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05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082E2-6C74-3543-8E21-7464F15740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9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df2492b9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df2492b9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082E2-6C74-3543-8E21-7464F15740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80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082E2-6C74-3543-8E21-7464F15740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99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082E2-6C74-3543-8E21-7464F15740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11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082E2-6C74-3543-8E21-7464F15740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86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082E2-6C74-3543-8E21-7464F15740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80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082E2-6C74-3543-8E21-7464F15740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77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082E2-6C74-3543-8E21-7464F15740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55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082E2-6C74-3543-8E21-7464F15740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54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BA97-7C4A-AB43-BE94-3D4D3A31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94669-F4AD-B543-86CC-71A1A5D64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BE68E-2323-ED4B-9526-0197A1B8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F203-EC65-E54E-862E-3D42F2B243EA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13CB8-7693-A04B-815C-25FB0DA6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B1D70-E94A-7047-904D-6C186289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6EC8-F752-8A4C-A8AF-48116EED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0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423125"/>
            <a:ext cx="8520600" cy="9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3D85C6"/>
                </a:solidFill>
              </a:rPr>
              <a:t>Bias in PE</a:t>
            </a:r>
            <a:endParaRPr sz="3200" dirty="0">
              <a:solidFill>
                <a:srgbClr val="3D85C6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9103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Yasser Albogami, MPH, Ph.D.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PHCL 623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Lecture, 2024</a:t>
            </a:r>
            <a:endParaRPr sz="2000" dirty="0"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8B85-F540-BD46-8AFC-5F439883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66" y="259480"/>
            <a:ext cx="7886700" cy="5174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Confounding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3351FC-2D25-8C4C-AABE-182BB328C4E4}"/>
              </a:ext>
            </a:extLst>
          </p:cNvPr>
          <p:cNvSpPr/>
          <p:nvPr/>
        </p:nvSpPr>
        <p:spPr>
          <a:xfrm>
            <a:off x="246442" y="1350347"/>
            <a:ext cx="8651117" cy="331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The researchers </a:t>
            </a:r>
            <a:r>
              <a:rPr lang="en-US" sz="1575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assumed</a:t>
            </a: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 all potential confounders were adjusted for.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575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However, atherosclerosis, a third variable, distorted the association between aspirin use and stroke.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57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57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1575" i="1" dirty="0">
                <a:latin typeface="Arial" panose="020B0604020202020204" pitchFamily="34" charset="0"/>
                <a:cs typeface="Arial" panose="020B0604020202020204" pitchFamily="34" charset="0"/>
              </a:rPr>
              <a:t>The way drugs are being prescribed introduces bias in observational studies which is referred to as </a:t>
            </a:r>
            <a:r>
              <a:rPr lang="en-US" sz="1575" i="1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confounding by indication</a:t>
            </a:r>
            <a:r>
              <a:rPr lang="en-US" sz="1575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5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430B4-5B00-C03A-4D5D-B36DF0A96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oogle Shape;56;p13">
            <a:extLst>
              <a:ext uri="{FF2B5EF4-FFF2-40B4-BE49-F238E27FC236}">
                <a16:creationId xmlns:a16="http://schemas.microsoft.com/office/drawing/2014/main" id="{BE0E9240-155C-B37F-D15E-1F641C147CE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C3B173-7C90-3DE9-4FB0-CD1C96874288}"/>
              </a:ext>
            </a:extLst>
          </p:cNvPr>
          <p:cNvCxnSpPr/>
          <p:nvPr/>
        </p:nvCxnSpPr>
        <p:spPr>
          <a:xfrm>
            <a:off x="360485" y="842993"/>
            <a:ext cx="559190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105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8B85-F540-BD46-8AFC-5F439883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66" y="259480"/>
            <a:ext cx="7886700" cy="517464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Google Shape;56;p13">
            <a:extLst>
              <a:ext uri="{FF2B5EF4-FFF2-40B4-BE49-F238E27FC236}">
                <a16:creationId xmlns:a16="http://schemas.microsoft.com/office/drawing/2014/main" id="{BE0E9240-155C-B37F-D15E-1F641C147CE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C3B173-7C90-3DE9-4FB0-CD1C96874288}"/>
              </a:ext>
            </a:extLst>
          </p:cNvPr>
          <p:cNvCxnSpPr/>
          <p:nvPr/>
        </p:nvCxnSpPr>
        <p:spPr>
          <a:xfrm>
            <a:off x="360485" y="842993"/>
            <a:ext cx="559190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-up of a white card&#10;&#10;Description automatically generated">
            <a:extLst>
              <a:ext uri="{FF2B5EF4-FFF2-40B4-BE49-F238E27FC236}">
                <a16:creationId xmlns:a16="http://schemas.microsoft.com/office/drawing/2014/main" id="{A9342849-B247-F288-BFBC-4B5FD653E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067" y="1400833"/>
            <a:ext cx="7772400" cy="234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38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8B85-F540-BD46-8AFC-5F439883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66" y="259480"/>
            <a:ext cx="7886700" cy="517464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Google Shape;56;p13">
            <a:extLst>
              <a:ext uri="{FF2B5EF4-FFF2-40B4-BE49-F238E27FC236}">
                <a16:creationId xmlns:a16="http://schemas.microsoft.com/office/drawing/2014/main" id="{BE0E9240-155C-B37F-D15E-1F641C147CE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C3B173-7C90-3DE9-4FB0-CD1C96874288}"/>
              </a:ext>
            </a:extLst>
          </p:cNvPr>
          <p:cNvCxnSpPr/>
          <p:nvPr/>
        </p:nvCxnSpPr>
        <p:spPr>
          <a:xfrm>
            <a:off x="360485" y="842993"/>
            <a:ext cx="559190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-up of a paper&#10;&#10;Description automatically generated">
            <a:extLst>
              <a:ext uri="{FF2B5EF4-FFF2-40B4-BE49-F238E27FC236}">
                <a16:creationId xmlns:a16="http://schemas.microsoft.com/office/drawing/2014/main" id="{EE2EE723-A37F-30B7-8643-2720EB4E5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114" y="0"/>
            <a:ext cx="38317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53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8B85-F540-BD46-8AFC-5F439883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66" y="259480"/>
            <a:ext cx="7886700" cy="517464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Google Shape;56;p13">
            <a:extLst>
              <a:ext uri="{FF2B5EF4-FFF2-40B4-BE49-F238E27FC236}">
                <a16:creationId xmlns:a16="http://schemas.microsoft.com/office/drawing/2014/main" id="{BE0E9240-155C-B37F-D15E-1F641C147CE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C3B173-7C90-3DE9-4FB0-CD1C96874288}"/>
              </a:ext>
            </a:extLst>
          </p:cNvPr>
          <p:cNvCxnSpPr/>
          <p:nvPr/>
        </p:nvCxnSpPr>
        <p:spPr>
          <a:xfrm>
            <a:off x="360485" y="842993"/>
            <a:ext cx="559190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-up of a paper&#10;&#10;Description automatically generated">
            <a:extLst>
              <a:ext uri="{FF2B5EF4-FFF2-40B4-BE49-F238E27FC236}">
                <a16:creationId xmlns:a16="http://schemas.microsoft.com/office/drawing/2014/main" id="{EE2EE723-A37F-30B7-8643-2720EB4E5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114" y="0"/>
            <a:ext cx="3831771" cy="514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09E8CF-FBA1-5ADA-6F5F-4D547ACE8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1822" y="0"/>
            <a:ext cx="386035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18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9"/>
          <p:cNvSpPr txBox="1">
            <a:spLocks noGrp="1"/>
          </p:cNvSpPr>
          <p:nvPr>
            <p:ph type="ctrTitle"/>
          </p:nvPr>
        </p:nvSpPr>
        <p:spPr>
          <a:xfrm>
            <a:off x="311700" y="1423125"/>
            <a:ext cx="8520600" cy="9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3D85C6"/>
                </a:solidFill>
              </a:rPr>
              <a:t>Thank you</a:t>
            </a:r>
            <a:endParaRPr sz="3200" dirty="0">
              <a:solidFill>
                <a:srgbClr val="3D85C6"/>
              </a:solidFill>
            </a:endParaRPr>
          </a:p>
        </p:txBody>
      </p:sp>
      <p:sp>
        <p:nvSpPr>
          <p:cNvPr id="399" name="Google Shape;399;p49"/>
          <p:cNvSpPr txBox="1">
            <a:spLocks noGrp="1"/>
          </p:cNvSpPr>
          <p:nvPr>
            <p:ph type="subTitle" idx="1"/>
          </p:nvPr>
        </p:nvSpPr>
        <p:spPr>
          <a:xfrm>
            <a:off x="311700" y="29103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For questions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rgbClr val="0070C0"/>
                </a:solidFill>
              </a:rPr>
              <a:t>yalbogami@ksu.edu.sa</a:t>
            </a:r>
            <a:endParaRPr sz="2000" dirty="0">
              <a:solidFill>
                <a:srgbClr val="0070C0"/>
              </a:solidFill>
            </a:endParaRPr>
          </a:p>
        </p:txBody>
      </p:sp>
      <p:pic>
        <p:nvPicPr>
          <p:cNvPr id="400" name="Google Shape;40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01075"/>
            <a:ext cx="9144000" cy="2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8B85-F540-BD46-8AFC-5F439883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66" y="259480"/>
            <a:ext cx="7886700" cy="5174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Selection Bias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8B5A6E-6927-6A46-90AA-042D17BF850A}"/>
              </a:ext>
            </a:extLst>
          </p:cNvPr>
          <p:cNvCxnSpPr/>
          <p:nvPr/>
        </p:nvCxnSpPr>
        <p:spPr>
          <a:xfrm>
            <a:off x="360485" y="842993"/>
            <a:ext cx="559190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33351FC-2D25-8C4C-AABE-182BB328C4E4}"/>
              </a:ext>
            </a:extLst>
          </p:cNvPr>
          <p:cNvSpPr/>
          <p:nvPr/>
        </p:nvSpPr>
        <p:spPr>
          <a:xfrm>
            <a:off x="276867" y="2922374"/>
            <a:ext cx="8651117" cy="1668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In 2006, researchers analyzed a RWD and found that postmenopausal hormone therapy significantly </a:t>
            </a:r>
            <a:r>
              <a:rPr lang="en-US" sz="1575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reduced</a:t>
            </a: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 coronary heart disease about 30% compared to postmenopausal women who never used hormone therapy. </a:t>
            </a: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These results contradict previous findings from an RCT that showed initiating hormone therapy </a:t>
            </a:r>
            <a:r>
              <a:rPr lang="en-US" sz="1050" i="1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increases</a:t>
            </a:r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 the risk of CHD by 20% among postmenopausal women!!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(Manson et al. NEJM, 2003)</a:t>
            </a:r>
          </a:p>
        </p:txBody>
      </p:sp>
      <p:pic>
        <p:nvPicPr>
          <p:cNvPr id="16" name="Picture 15" descr="Text, letter&#10;&#10;Description automatically generated">
            <a:extLst>
              <a:ext uri="{FF2B5EF4-FFF2-40B4-BE49-F238E27FC236}">
                <a16:creationId xmlns:a16="http://schemas.microsoft.com/office/drawing/2014/main" id="{C9CDC380-CF28-7F48-9382-30B2D17ACD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99" b="15000"/>
          <a:stretch/>
        </p:blipFill>
        <p:spPr>
          <a:xfrm>
            <a:off x="2140744" y="1127549"/>
            <a:ext cx="4862513" cy="17037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300F8-C3A2-B1B1-503B-35C220919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oogle Shape;56;p13">
            <a:extLst>
              <a:ext uri="{FF2B5EF4-FFF2-40B4-BE49-F238E27FC236}">
                <a16:creationId xmlns:a16="http://schemas.microsoft.com/office/drawing/2014/main" id="{9DAC44F9-EB3F-6734-D804-945B4FDF2E2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7296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8B85-F540-BD46-8AFC-5F439883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66" y="259480"/>
            <a:ext cx="7886700" cy="5174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Selection Bias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8F10735-926F-B342-BDB2-9180632A5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822" y="2086226"/>
            <a:ext cx="4230740" cy="25320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686233-86CB-4A42-8D7F-A8FF5E670F33}"/>
              </a:ext>
            </a:extLst>
          </p:cNvPr>
          <p:cNvSpPr txBox="1"/>
          <p:nvPr/>
        </p:nvSpPr>
        <p:spPr>
          <a:xfrm>
            <a:off x="6772916" y="4618320"/>
            <a:ext cx="3143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Stensrud</a:t>
            </a:r>
            <a:r>
              <a:rPr lang="en-US" sz="1200" i="1" dirty="0"/>
              <a:t> et al., Epidemiology, 2017</a:t>
            </a:r>
          </a:p>
        </p:txBody>
      </p:sp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506E1DBB-D80B-E74C-A640-9F9A887D4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4609" y="2000214"/>
            <a:ext cx="4666609" cy="26181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1BC88D2-E322-8B44-A203-305221C506A8}"/>
              </a:ext>
            </a:extLst>
          </p:cNvPr>
          <p:cNvSpPr/>
          <p:nvPr/>
        </p:nvSpPr>
        <p:spPr>
          <a:xfrm>
            <a:off x="246442" y="1296193"/>
            <a:ext cx="8651117" cy="411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Researchers </a:t>
            </a:r>
            <a:r>
              <a:rPr lang="en-US" sz="1575" i="1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assumed</a:t>
            </a: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 the CHD risk is constant during HRT exposure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4CA77-0ABA-DB19-39A2-8E5C14F8A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oogle Shape;56;p13">
            <a:extLst>
              <a:ext uri="{FF2B5EF4-FFF2-40B4-BE49-F238E27FC236}">
                <a16:creationId xmlns:a16="http://schemas.microsoft.com/office/drawing/2014/main" id="{0AB750E1-CD62-EC98-0502-3F79FFAA36C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E2B471-37E5-9544-A69A-94E9D5E09D9B}"/>
              </a:ext>
            </a:extLst>
          </p:cNvPr>
          <p:cNvCxnSpPr/>
          <p:nvPr/>
        </p:nvCxnSpPr>
        <p:spPr>
          <a:xfrm>
            <a:off x="360485" y="842993"/>
            <a:ext cx="559190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0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8B85-F540-BD46-8AFC-5F439883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66" y="259480"/>
            <a:ext cx="7886700" cy="5174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Selection Bias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062CC4-09F0-294C-AE1A-52DBFDE7A859}"/>
              </a:ext>
            </a:extLst>
          </p:cNvPr>
          <p:cNvSpPr/>
          <p:nvPr/>
        </p:nvSpPr>
        <p:spPr>
          <a:xfrm>
            <a:off x="276867" y="998324"/>
            <a:ext cx="8651117" cy="1865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In 2008, the same RWD were re-analyzed to explain the discrepancies between RCTs and RWE findings.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The researchers emulated an RCT by only including HRT initiators (new users). The only two differences between the RCT and the new RWD analysis are:</a:t>
            </a:r>
          </a:p>
          <a:p>
            <a:pPr lvl="1">
              <a:lnSpc>
                <a:spcPct val="150000"/>
              </a:lnSpc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	1- No randomization ad 2- No placebo assignment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590F1C5-1CA6-3D45-9770-0B65E8510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928981"/>
              </p:ext>
            </p:extLst>
          </p:nvPr>
        </p:nvGraphicFramePr>
        <p:xfrm>
          <a:off x="1271588" y="3226404"/>
          <a:ext cx="6600826" cy="151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813">
                  <a:extLst>
                    <a:ext uri="{9D8B030D-6E8A-4147-A177-3AD203B41FA5}">
                      <a16:colId xmlns:a16="http://schemas.microsoft.com/office/drawing/2014/main" val="4165992509"/>
                    </a:ext>
                  </a:extLst>
                </a:gridCol>
                <a:gridCol w="2090738">
                  <a:extLst>
                    <a:ext uri="{9D8B030D-6E8A-4147-A177-3AD203B41FA5}">
                      <a16:colId xmlns:a16="http://schemas.microsoft.com/office/drawing/2014/main" val="30088198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320409249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RCT </a:t>
                      </a:r>
                    </a:p>
                    <a:p>
                      <a:pPr algn="ctr"/>
                      <a:r>
                        <a:rPr lang="en-US" sz="1100" dirty="0"/>
                        <a:t>(Women Health Initiative)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RWE</a:t>
                      </a:r>
                    </a:p>
                    <a:p>
                      <a:pPr algn="ctr"/>
                      <a:r>
                        <a:rPr lang="en-US" sz="1100" dirty="0"/>
                        <a:t>(Nurses’ Health Study)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55097712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Overall (HR (95%CI))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1.23 (0.99 – 1.53)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1.05 (0.82 – 1.34)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04405612"/>
                  </a:ext>
                </a:extLst>
              </a:tr>
              <a:tr h="278130">
                <a:tc gridSpan="3">
                  <a:txBody>
                    <a:bodyPr/>
                    <a:lstStyle/>
                    <a:p>
                      <a:r>
                        <a:rPr lang="en-US" sz="1100" dirty="0"/>
                        <a:t>Stratified by years of follow-up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9083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0 – 2 years (HR (95%CI))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1.51 (1.06 – 2.14)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1.43 (0.92 – 2.23)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7970548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&gt; 2 years (HR (95%CI))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1.07 (0.81 – 1.41)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0.91 (0.72 – 1.16)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1973342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D21A925-31A4-084F-B0C1-F50BCC0ADAE9}"/>
              </a:ext>
            </a:extLst>
          </p:cNvPr>
          <p:cNvSpPr/>
          <p:nvPr/>
        </p:nvSpPr>
        <p:spPr>
          <a:xfrm>
            <a:off x="3156438" y="4884021"/>
            <a:ext cx="66008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303030"/>
                </a:solidFill>
                <a:latin typeface="arial" panose="020B0604020202020204" pitchFamily="34" charset="0"/>
              </a:rPr>
              <a:t>Hernán</a:t>
            </a:r>
            <a:r>
              <a:rPr lang="en-US" sz="1200" dirty="0">
                <a:solidFill>
                  <a:srgbClr val="303030"/>
                </a:solidFill>
                <a:latin typeface="arial" panose="020B0604020202020204" pitchFamily="34" charset="0"/>
              </a:rPr>
              <a:t> et al. </a:t>
            </a:r>
            <a:r>
              <a:rPr lang="en-US" sz="1200" i="1" dirty="0">
                <a:solidFill>
                  <a:srgbClr val="303030"/>
                </a:solidFill>
                <a:latin typeface="arial" panose="020B0604020202020204" pitchFamily="34" charset="0"/>
              </a:rPr>
              <a:t>Epidemiology</a:t>
            </a:r>
            <a:r>
              <a:rPr lang="en-US" sz="1200" dirty="0">
                <a:solidFill>
                  <a:srgbClr val="303030"/>
                </a:solidFill>
                <a:latin typeface="arial" panose="020B0604020202020204" pitchFamily="34" charset="0"/>
              </a:rPr>
              <a:t>. 2008;19(6):766-779. doi:10.1097/EDE.0b013e3181875e61</a:t>
            </a:r>
            <a:endParaRPr lang="en-US" sz="1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632C719-D4D0-83C2-EFC3-F91715C27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3620AEF9-2742-62CE-A296-3B7339792A3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C18EE7-591C-F10A-BB3D-9CF4BFE44667}"/>
              </a:ext>
            </a:extLst>
          </p:cNvPr>
          <p:cNvCxnSpPr/>
          <p:nvPr/>
        </p:nvCxnSpPr>
        <p:spPr>
          <a:xfrm>
            <a:off x="360485" y="842993"/>
            <a:ext cx="559190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55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8B85-F540-BD46-8AFC-5F439883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66" y="259480"/>
            <a:ext cx="7886700" cy="5174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Measurement Bias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3351FC-2D25-8C4C-AABE-182BB328C4E4}"/>
              </a:ext>
            </a:extLst>
          </p:cNvPr>
          <p:cNvSpPr/>
          <p:nvPr/>
        </p:nvSpPr>
        <p:spPr>
          <a:xfrm>
            <a:off x="276867" y="2922374"/>
            <a:ext cx="8651117" cy="1501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In 2019, analyzing EHRs of patients hospitalized for asthma exacerbations, researchers compared receiving antibiotics on day 1 to not treated on day 1.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Those treated with antibiotics had a significantly </a:t>
            </a:r>
            <a:r>
              <a:rPr lang="en-US" sz="1575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longer hospital </a:t>
            </a: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stay (median [IQR], </a:t>
            </a:r>
            <a:r>
              <a:rPr lang="en-US" sz="1575" b="1" dirty="0">
                <a:latin typeface="Arial" panose="020B0604020202020204" pitchFamily="34" charset="0"/>
                <a:cs typeface="Arial" panose="020B0604020202020204" pitchFamily="34" charset="0"/>
              </a:rPr>
              <a:t>4 [3-5] vs 3 [2-4] days</a:t>
            </a: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1575" dirty="0"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74F434D-DAA9-6D4D-91DC-0A7834F72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49" y="1028699"/>
            <a:ext cx="7431024" cy="189280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C8BB8-EAA1-864D-532A-171BB5C1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641249AB-1557-9229-57A7-8342327EAD3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144F8-498C-B3CC-62A4-8D9778525F8C}"/>
              </a:ext>
            </a:extLst>
          </p:cNvPr>
          <p:cNvCxnSpPr/>
          <p:nvPr/>
        </p:nvCxnSpPr>
        <p:spPr>
          <a:xfrm>
            <a:off x="360485" y="842993"/>
            <a:ext cx="559190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60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8B85-F540-BD46-8AFC-5F439883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66" y="259480"/>
            <a:ext cx="7886700" cy="5174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Measurement Bias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3351FC-2D25-8C4C-AABE-182BB328C4E4}"/>
              </a:ext>
            </a:extLst>
          </p:cNvPr>
          <p:cNvSpPr/>
          <p:nvPr/>
        </p:nvSpPr>
        <p:spPr>
          <a:xfrm>
            <a:off x="276867" y="2922374"/>
            <a:ext cx="8651117" cy="1501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In 2019, analyzing EHRs of patients hospitalized for asthma exacerbations, researchers compared receiving antibiotics on day 1 to not treated on day 1.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Those treated with antibiotics had a significantly </a:t>
            </a:r>
            <a:r>
              <a:rPr lang="en-US" sz="1575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longer hospital </a:t>
            </a: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stay (median [IQR], </a:t>
            </a:r>
            <a:r>
              <a:rPr lang="en-US" sz="1575" b="1" dirty="0">
                <a:latin typeface="Arial" panose="020B0604020202020204" pitchFamily="34" charset="0"/>
                <a:cs typeface="Arial" panose="020B0604020202020204" pitchFamily="34" charset="0"/>
              </a:rPr>
              <a:t>4 [3-5] vs 3 [2-4] days</a:t>
            </a: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1575" dirty="0"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74F434D-DAA9-6D4D-91DC-0A7834F72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49" y="1028699"/>
            <a:ext cx="7431024" cy="18928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A0A90E-23D3-CC49-AF8E-5A8D0A551764}"/>
              </a:ext>
            </a:extLst>
          </p:cNvPr>
          <p:cNvSpPr/>
          <p:nvPr/>
        </p:nvSpPr>
        <p:spPr>
          <a:xfrm rot="20554461">
            <a:off x="2677672" y="1489050"/>
            <a:ext cx="3387035" cy="69249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RETRACTED</a:t>
            </a:r>
          </a:p>
        </p:txBody>
      </p:sp>
      <p:pic>
        <p:nvPicPr>
          <p:cNvPr id="8" name="Google Shape;56;p13">
            <a:extLst>
              <a:ext uri="{FF2B5EF4-FFF2-40B4-BE49-F238E27FC236}">
                <a16:creationId xmlns:a16="http://schemas.microsoft.com/office/drawing/2014/main" id="{8AC28A88-F2C9-EE98-B0F6-6CA8B8F5F0D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5F1480-A3FA-28E6-9DA7-41E92DD32F5A}"/>
              </a:ext>
            </a:extLst>
          </p:cNvPr>
          <p:cNvCxnSpPr/>
          <p:nvPr/>
        </p:nvCxnSpPr>
        <p:spPr>
          <a:xfrm>
            <a:off x="360485" y="842993"/>
            <a:ext cx="559190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18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8B85-F540-BD46-8AFC-5F439883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66" y="259480"/>
            <a:ext cx="7886700" cy="5174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Measurement Bias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03500340-F558-DD4D-AAB6-F173B9DDD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219" y="2571750"/>
            <a:ext cx="4571993" cy="214404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67CBEC0-B554-4D4B-B5F3-39D058F56774}"/>
              </a:ext>
            </a:extLst>
          </p:cNvPr>
          <p:cNvSpPr/>
          <p:nvPr/>
        </p:nvSpPr>
        <p:spPr>
          <a:xfrm>
            <a:off x="276866" y="935058"/>
            <a:ext cx="8756696" cy="1138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75" i="1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 were defined as asthma patients who received Abx within the first two days of admission </a:t>
            </a:r>
            <a:r>
              <a:rPr lang="en-US" sz="1575" i="1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assuming</a:t>
            </a: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 the outcome occurs only after the first two days </a:t>
            </a:r>
            <a:r>
              <a:rPr lang="en-US" sz="10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(immortal time bias).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Redefining the groups considering the outcome can happen on the first day solves the issue.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E2E4E-93BF-B4AE-6FD9-E26AEE173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Google Shape;56;p13">
            <a:extLst>
              <a:ext uri="{FF2B5EF4-FFF2-40B4-BE49-F238E27FC236}">
                <a16:creationId xmlns:a16="http://schemas.microsoft.com/office/drawing/2014/main" id="{82D95C0B-B62E-500C-7B44-4522BA372A0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C7CD24-6383-F732-736E-82021B550DF9}"/>
              </a:ext>
            </a:extLst>
          </p:cNvPr>
          <p:cNvCxnSpPr/>
          <p:nvPr/>
        </p:nvCxnSpPr>
        <p:spPr>
          <a:xfrm>
            <a:off x="360485" y="842993"/>
            <a:ext cx="559190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03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8B85-F540-BD46-8AFC-5F439883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66" y="259480"/>
            <a:ext cx="7886700" cy="5174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Measurement Bias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19A8DE1-B448-594F-9DE9-B97431B821E6}"/>
              </a:ext>
            </a:extLst>
          </p:cNvPr>
          <p:cNvGraphicFramePr>
            <a:graphicFrameLocks noGrp="1"/>
          </p:cNvGraphicFramePr>
          <p:nvPr/>
        </p:nvGraphicFramePr>
        <p:xfrm>
          <a:off x="1062037" y="1363883"/>
          <a:ext cx="7019926" cy="1238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975">
                  <a:extLst>
                    <a:ext uri="{9D8B030D-6E8A-4147-A177-3AD203B41FA5}">
                      <a16:colId xmlns:a16="http://schemas.microsoft.com/office/drawing/2014/main" val="787943519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2785802096"/>
                    </a:ext>
                  </a:extLst>
                </a:gridCol>
                <a:gridCol w="2571751">
                  <a:extLst>
                    <a:ext uri="{9D8B030D-6E8A-4147-A177-3AD203B41FA5}">
                      <a16:colId xmlns:a16="http://schemas.microsoft.com/office/drawing/2014/main" val="327319770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Before Retraction 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After Retraction </a:t>
                      </a:r>
                    </a:p>
                    <a:p>
                      <a:pPr algn="ctr"/>
                      <a:r>
                        <a:rPr lang="en-US" sz="1100" dirty="0"/>
                        <a:t>(addressing immortal time bias)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378255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Length of stay ratio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9976445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Unadjusted analysis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1.34 (1.32 – 1.36)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1.10 (1.08 – 1.12)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4843887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Propensity score analysis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1.29 (1.27 – 1.31)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1.06 ( 1.04 – 1.09)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4635878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925EE80B-38D1-8E49-85D3-3CDC6917DE36}"/>
              </a:ext>
            </a:extLst>
          </p:cNvPr>
          <p:cNvSpPr/>
          <p:nvPr/>
        </p:nvSpPr>
        <p:spPr>
          <a:xfrm>
            <a:off x="276867" y="3265273"/>
            <a:ext cx="8651117" cy="1365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The comment from the corresponding author:</a:t>
            </a:r>
            <a:endParaRPr lang="en-US" sz="1575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100" i="1" dirty="0">
                <a:latin typeface="Arial" panose="020B0604020202020204" pitchFamily="34" charset="0"/>
                <a:cs typeface="Arial" panose="020B0604020202020204" pitchFamily="34" charset="0"/>
              </a:rPr>
              <a:t>“I knew very well about immortal time bias but somehow it slipped through my and my collaborators mind”</a:t>
            </a:r>
            <a:endParaRPr lang="en-US" sz="2100" i="1" dirty="0"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769D9-3B94-98E3-6038-21DA8327F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875F703D-E2BD-13E7-92EF-550BA7B64FC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22345A-4869-BD54-7C87-B41AFDE44925}"/>
              </a:ext>
            </a:extLst>
          </p:cNvPr>
          <p:cNvCxnSpPr/>
          <p:nvPr/>
        </p:nvCxnSpPr>
        <p:spPr>
          <a:xfrm>
            <a:off x="360485" y="842993"/>
            <a:ext cx="559190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32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8B85-F540-BD46-8AFC-5F439883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66" y="259480"/>
            <a:ext cx="7886700" cy="5174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Confounding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3351FC-2D25-8C4C-AABE-182BB328C4E4}"/>
              </a:ext>
            </a:extLst>
          </p:cNvPr>
          <p:cNvSpPr/>
          <p:nvPr/>
        </p:nvSpPr>
        <p:spPr>
          <a:xfrm>
            <a:off x="246441" y="3371068"/>
            <a:ext cx="8651117" cy="1865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75" dirty="0">
                <a:latin typeface="Arial" panose="020B0604020202020204" pitchFamily="34" charset="0"/>
                <a:cs typeface="Arial" panose="020B0604020202020204" pitchFamily="34" charset="0"/>
              </a:rPr>
              <a:t>A study found that using aspirin increases the risk of developing stroke. The authors concluded that using aspirin may harm older patients who are at a higher risk of stroke.</a:t>
            </a:r>
          </a:p>
          <a:p>
            <a:pPr marL="6858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75" i="1" dirty="0">
                <a:latin typeface="Arial" panose="020B0604020202020204" pitchFamily="34" charset="0"/>
                <a:cs typeface="Arial" panose="020B0604020202020204" pitchFamily="34" charset="0"/>
              </a:rPr>
              <a:t>The researchers attempted to adjust for several potential confounders including diabetes, blood pressure, hypertension, age, gender, HF, MI, BMI, smoking and arthritis.</a:t>
            </a:r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1AF5F01-7740-0240-B6D7-A21835B9A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486" y="953551"/>
            <a:ext cx="6619026" cy="198413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F27E9-4E46-2845-0724-33B118892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479666A4-30FD-7C51-EC87-8B4D008B4F5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625" y="61201"/>
            <a:ext cx="1462899" cy="5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8724CB-7C70-1148-337D-9E80B04BBBB2}"/>
              </a:ext>
            </a:extLst>
          </p:cNvPr>
          <p:cNvCxnSpPr/>
          <p:nvPr/>
        </p:nvCxnSpPr>
        <p:spPr>
          <a:xfrm>
            <a:off x="360485" y="842993"/>
            <a:ext cx="559190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8145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625</Words>
  <Application>Microsoft Macintosh PowerPoint</Application>
  <PresentationFormat>On-screen Show (16:9)</PresentationFormat>
  <Paragraphs>80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Arial</vt:lpstr>
      <vt:lpstr>Simple Light</vt:lpstr>
      <vt:lpstr>Bias in PE</vt:lpstr>
      <vt:lpstr>Selection Bias</vt:lpstr>
      <vt:lpstr>Selection Bias</vt:lpstr>
      <vt:lpstr>Selection Bias</vt:lpstr>
      <vt:lpstr>Measurement Bias</vt:lpstr>
      <vt:lpstr>Measurement Bias</vt:lpstr>
      <vt:lpstr>Measurement Bias</vt:lpstr>
      <vt:lpstr>Measurement Bias</vt:lpstr>
      <vt:lpstr>Confounding</vt:lpstr>
      <vt:lpstr>Confounding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Bias in Clinical Research</dc:title>
  <cp:lastModifiedBy>Yasser Albogami</cp:lastModifiedBy>
  <cp:revision>18</cp:revision>
  <dcterms:modified xsi:type="dcterms:W3CDTF">2024-05-06T22:50:47Z</dcterms:modified>
</cp:coreProperties>
</file>