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438" r:id="rId3"/>
    <p:sldId id="439" r:id="rId4"/>
    <p:sldId id="440" r:id="rId5"/>
    <p:sldId id="441" r:id="rId6"/>
    <p:sldId id="442" r:id="rId7"/>
    <p:sldId id="444" r:id="rId8"/>
    <p:sldId id="447" r:id="rId9"/>
    <p:sldId id="445" r:id="rId10"/>
    <p:sldId id="446" r:id="rId11"/>
    <p:sldId id="448" r:id="rId12"/>
    <p:sldId id="449" r:id="rId13"/>
    <p:sldId id="450" r:id="rId14"/>
    <p:sldId id="451" r:id="rId15"/>
    <p:sldId id="452" r:id="rId16"/>
    <p:sldId id="453" r:id="rId17"/>
    <p:sldId id="455" r:id="rId18"/>
    <p:sldId id="454" r:id="rId19"/>
    <p:sldId id="456" r:id="rId20"/>
    <p:sldId id="457" r:id="rId21"/>
    <p:sldId id="4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11"/>
    <p:restoredTop sz="96327"/>
  </p:normalViewPr>
  <p:slideViewPr>
    <p:cSldViewPr snapToGrid="0">
      <p:cViewPr varScale="1">
        <p:scale>
          <a:sx n="69" d="100"/>
          <a:sy n="69" d="100"/>
        </p:scale>
        <p:origin x="21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815F4-74FA-654D-817A-F96E44D11DBA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7A317-0059-A540-A030-4C15863F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feb0f618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feb0f618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3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9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937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8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3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71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2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0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903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9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46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298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86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5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0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6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69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16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9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3FB-E484-0225-C99C-37144CB20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3D21-8B11-4552-5919-9D9ADCC2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41EE-A021-8AD0-9DB2-DDBC4794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9466-0B3D-9A78-1C35-4E47AFD0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4195-0BA4-47B4-023B-E2D956E8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C0E8-7896-74FC-747F-BC272DB8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ADF27-D208-EC08-2C7E-1E5BC175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B56F-D59E-0CC3-EE0C-901429E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AE28-7D52-66A8-D38F-7DF2D60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E058-9984-E879-97EA-A7E905A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E0858-4924-2F08-C8B6-859D24F32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F9FD5-4CAE-C9D9-3763-8F40DEA6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5B47-054D-DBCB-6AAD-8FE5C595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17C09-1C02-2A1F-43FC-86B466E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5AC-5F6B-75FA-C0D5-8DF4CED0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B7CA-0F7B-55DE-2F12-D8E8A611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164-F85A-B40C-DEC6-86A0F7E6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8581-AB46-CE27-94A9-02BD072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7271-F1BB-17CA-A8C9-5A53AB2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7D94-F79A-BA04-072B-880CB0C6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EFD-81CE-C5D0-4E78-DDEB60AF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C1D9-BD1D-B947-AFDE-01B52E38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68A3-940A-9FB2-27CA-DC2CE0D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2AA3-77C3-970A-885B-EFF4834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4C1C-C155-C3F7-9B02-124B3D1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7C03-3F52-66A5-8970-26C509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C5C0-AD19-9E36-D23B-A446D0DF0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E3F6-5284-ADA8-A48A-D0238B33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B981-0836-0119-2B83-2268F2FE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9FCE-240A-1122-D722-8FA7FEB0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B837-11FB-A451-C12A-7600370C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3532-402D-4B13-96E2-3AE7AC13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AA7E-EEA9-A564-A37C-3FA45A01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361C-092A-EB76-B0D2-CDA97D16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327F4-672E-765C-3CAE-963849B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6011D-BC26-D9FF-7258-DCFF08BE1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E179-9584-D1CC-C563-8240E559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D9632-CE7D-F0A2-32C7-3480A66C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37E8-03CF-382C-A37E-7CE7475B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0D4-C181-8970-A07E-4B743CFC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CF802-267A-A691-C212-74CEC7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3B59A-85D0-8012-7CBD-687CDC31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D3E8-C8C4-ED1A-7E64-7E23CEB0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A57C-25F5-D5EE-E032-2255847D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076B-789F-0658-025C-EE0D990F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8C59-EF6A-AC63-F47F-449BCC9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F25A-072F-BF9E-44F3-E1534020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DE33-0C46-8D0D-005E-85315F43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DC821-FDB0-961E-CB4B-494D34E6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0F22-4CF9-971C-DDDE-AFE33552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23DF-5459-D2F5-05F1-DB72329E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D59B-3CB6-2AB0-8FAA-A7E3CCE8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74B-525E-16EE-E2D1-98258D14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C269-3439-3182-85F8-749CB616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C699-452D-C1E6-D11D-20A5468B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EE552-619F-09D4-9935-33242123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DF23-F095-21E3-1BEC-83CDA3F4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7A6F-C4C8-2202-A5E0-497763C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A6F82-9C1D-3627-7AC2-51AA0EF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0DED-7DEA-8903-A632-9FA46D29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621A-357C-8179-EA31-DF71EC11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E162-2109-DD4D-B96F-0202F7639D7C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11B1-8161-B235-0BE6-6E246167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188-8762-FE70-15D9-BE99F95A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041F-BD2A-DA44-9B65-DF7E23C0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991988"/>
            <a:ext cx="11360800" cy="8740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-US" sz="4267" dirty="0">
                <a:solidFill>
                  <a:srgbClr val="3D85C6"/>
                </a:solidFill>
              </a:rPr>
              <a:t>Quantitative Bias Analysis</a:t>
            </a:r>
            <a:endParaRPr sz="4267" dirty="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041168"/>
            <a:ext cx="11360800" cy="1688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Yasser Albogami, MPH, Ph.D.</a:t>
            </a:r>
          </a:p>
          <a:p>
            <a:pPr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PHCL 623</a:t>
            </a:r>
          </a:p>
          <a:p>
            <a:pPr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</a:rPr>
              <a:t>Lecture, 2023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object 1">
            <a:extLst>
              <a:ext uri="{FF2B5EF4-FFF2-40B4-BE49-F238E27FC236}">
                <a16:creationId xmlns:a16="http://schemas.microsoft.com/office/drawing/2014/main" id="{ADA75151-61BC-858D-A174-183BF7F22ABC}"/>
              </a:ext>
            </a:extLst>
          </p:cNvPr>
          <p:cNvSpPr/>
          <p:nvPr/>
        </p:nvSpPr>
        <p:spPr>
          <a:xfrm>
            <a:off x="493706" y="4085771"/>
            <a:ext cx="4112577" cy="1604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6FE68307-8C79-3324-E921-194CEEB3F2C5}"/>
              </a:ext>
            </a:extLst>
          </p:cNvPr>
          <p:cNvSpPr txBox="1"/>
          <p:nvPr/>
        </p:nvSpPr>
        <p:spPr>
          <a:xfrm>
            <a:off x="577091" y="3639114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78EFFEF-BD1A-A4AB-4D00-595542AAB5F4}"/>
              </a:ext>
            </a:extLst>
          </p:cNvPr>
          <p:cNvSpPr txBox="1"/>
          <p:nvPr/>
        </p:nvSpPr>
        <p:spPr>
          <a:xfrm>
            <a:off x="1822951" y="4154330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6DFB7096-574D-CC95-9AB4-2E00A9EC48C1}"/>
              </a:ext>
            </a:extLst>
          </p:cNvPr>
          <p:cNvSpPr txBox="1"/>
          <p:nvPr/>
        </p:nvSpPr>
        <p:spPr>
          <a:xfrm>
            <a:off x="3574826" y="4154330"/>
            <a:ext cx="1080199" cy="115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96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0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300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649187" marR="0">
              <a:lnSpc>
                <a:spcPts val="2238"/>
              </a:lnSpc>
              <a:spcBef>
                <a:spcPts val="5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C9764B9-2302-46ED-2032-9C6B6643992A}"/>
              </a:ext>
            </a:extLst>
          </p:cNvPr>
          <p:cNvSpPr txBox="1"/>
          <p:nvPr/>
        </p:nvSpPr>
        <p:spPr>
          <a:xfrm>
            <a:off x="4953725" y="4354015"/>
            <a:ext cx="116585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1800" spc="65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M</a:t>
            </a:r>
            <a:r>
              <a:rPr sz="1800" spc="17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-A</a:t>
            </a: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686B11F-9086-FDA7-47AB-67FD7BA75F7A}"/>
              </a:ext>
            </a:extLst>
          </p:cNvPr>
          <p:cNvSpPr txBox="1"/>
          <p:nvPr/>
        </p:nvSpPr>
        <p:spPr>
          <a:xfrm>
            <a:off x="5118317" y="447938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ABE1BB83-1142-70E3-98F9-A23176491282}"/>
              </a:ext>
            </a:extLst>
          </p:cNvPr>
          <p:cNvSpPr txBox="1"/>
          <p:nvPr/>
        </p:nvSpPr>
        <p:spPr>
          <a:xfrm>
            <a:off x="5653240" y="447938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9AD53A0-81F2-EC59-AF49-919D40AFF6D8}"/>
              </a:ext>
            </a:extLst>
          </p:cNvPr>
          <p:cNvSpPr txBox="1"/>
          <p:nvPr/>
        </p:nvSpPr>
        <p:spPr>
          <a:xfrm>
            <a:off x="5967184" y="447938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DA9377BA-A11F-B24D-8A20-D1DFC71B91C0}"/>
              </a:ext>
            </a:extLst>
          </p:cNvPr>
          <p:cNvSpPr txBox="1"/>
          <p:nvPr/>
        </p:nvSpPr>
        <p:spPr>
          <a:xfrm>
            <a:off x="591387" y="4550599"/>
            <a:ext cx="810299" cy="71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55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208D8A3B-F4C8-6A8C-6AFE-352A5692DE87}"/>
              </a:ext>
            </a:extLst>
          </p:cNvPr>
          <p:cNvSpPr txBox="1"/>
          <p:nvPr/>
        </p:nvSpPr>
        <p:spPr>
          <a:xfrm>
            <a:off x="2077459" y="4550569"/>
            <a:ext cx="1080108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649151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A8957CF2-FBEA-D822-F9FB-FDC74D4FCE5C}"/>
              </a:ext>
            </a:extLst>
          </p:cNvPr>
          <p:cNvSpPr txBox="1"/>
          <p:nvPr/>
        </p:nvSpPr>
        <p:spPr>
          <a:xfrm>
            <a:off x="4953725" y="4628335"/>
            <a:ext cx="252065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1800" spc="65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2100</a:t>
            </a:r>
            <a:r>
              <a:rPr sz="1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- 200</a:t>
            </a:r>
            <a:r>
              <a:rPr sz="1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1900</a:t>
            </a: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85B9E2BD-4F17-EBEC-B788-35F12E3AE071}"/>
              </a:ext>
            </a:extLst>
          </p:cNvPr>
          <p:cNvSpPr txBox="1"/>
          <p:nvPr/>
        </p:nvSpPr>
        <p:spPr>
          <a:xfrm>
            <a:off x="5118317" y="475370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F1F06A30-91C7-B80D-CCB9-94930BAD86A8}"/>
              </a:ext>
            </a:extLst>
          </p:cNvPr>
          <p:cNvSpPr txBox="1"/>
          <p:nvPr/>
        </p:nvSpPr>
        <p:spPr>
          <a:xfrm>
            <a:off x="4953649" y="5176975"/>
            <a:ext cx="114002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1800" spc="66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N</a:t>
            </a:r>
            <a:r>
              <a:rPr sz="1800" spc="16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-B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0D078B24-9521-92F7-15C4-8272AB7D4588}"/>
              </a:ext>
            </a:extLst>
          </p:cNvPr>
          <p:cNvSpPr txBox="1"/>
          <p:nvPr/>
        </p:nvSpPr>
        <p:spPr>
          <a:xfrm>
            <a:off x="5118317" y="530234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CACF0A3E-8FF5-3059-B4C6-E08FE830C159}"/>
              </a:ext>
            </a:extLst>
          </p:cNvPr>
          <p:cNvSpPr txBox="1"/>
          <p:nvPr/>
        </p:nvSpPr>
        <p:spPr>
          <a:xfrm>
            <a:off x="5627333" y="530234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8312611A-87F4-00E0-3F53-2F7E35CA5D18}"/>
              </a:ext>
            </a:extLst>
          </p:cNvPr>
          <p:cNvSpPr txBox="1"/>
          <p:nvPr/>
        </p:nvSpPr>
        <p:spPr>
          <a:xfrm>
            <a:off x="5941277" y="530234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350054D1-66A0-6C3E-FBA5-8236CC65905A}"/>
              </a:ext>
            </a:extLst>
          </p:cNvPr>
          <p:cNvSpPr txBox="1"/>
          <p:nvPr/>
        </p:nvSpPr>
        <p:spPr>
          <a:xfrm>
            <a:off x="1893055" y="5343050"/>
            <a:ext cx="2761659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17F53A21-750B-5328-B606-B95948EAAEF1}"/>
              </a:ext>
            </a:extLst>
          </p:cNvPr>
          <p:cNvSpPr txBox="1"/>
          <p:nvPr/>
        </p:nvSpPr>
        <p:spPr>
          <a:xfrm>
            <a:off x="4953725" y="5451295"/>
            <a:ext cx="252065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1800" spc="65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4200</a:t>
            </a:r>
            <a:r>
              <a:rPr sz="1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- 300</a:t>
            </a:r>
            <a:r>
              <a:rPr sz="1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 3900</a:t>
            </a: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4236EEF8-A799-0CF0-EC4E-F2D49215BFF8}"/>
              </a:ext>
            </a:extLst>
          </p:cNvPr>
          <p:cNvSpPr txBox="1"/>
          <p:nvPr/>
        </p:nvSpPr>
        <p:spPr>
          <a:xfrm>
            <a:off x="282574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BCD77B93-E25B-7406-724C-70E806436240}"/>
              </a:ext>
            </a:extLst>
          </p:cNvPr>
          <p:cNvSpPr txBox="1"/>
          <p:nvPr/>
        </p:nvSpPr>
        <p:spPr>
          <a:xfrm>
            <a:off x="432307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4CDA4980-A884-2647-86CF-AD40A10056BA}"/>
              </a:ext>
            </a:extLst>
          </p:cNvPr>
          <p:cNvSpPr txBox="1"/>
          <p:nvPr/>
        </p:nvSpPr>
        <p:spPr>
          <a:xfrm>
            <a:off x="5118317" y="55766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574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object 1">
            <a:extLst>
              <a:ext uri="{FF2B5EF4-FFF2-40B4-BE49-F238E27FC236}">
                <a16:creationId xmlns:a16="http://schemas.microsoft.com/office/drawing/2014/main" id="{ADA75151-61BC-858D-A174-183BF7F22ABC}"/>
              </a:ext>
            </a:extLst>
          </p:cNvPr>
          <p:cNvSpPr/>
          <p:nvPr/>
        </p:nvSpPr>
        <p:spPr>
          <a:xfrm>
            <a:off x="493706" y="4085771"/>
            <a:ext cx="4112577" cy="1604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6FE68307-8C79-3324-E921-194CEEB3F2C5}"/>
              </a:ext>
            </a:extLst>
          </p:cNvPr>
          <p:cNvSpPr txBox="1"/>
          <p:nvPr/>
        </p:nvSpPr>
        <p:spPr>
          <a:xfrm>
            <a:off x="577091" y="3639114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78EFFEF-BD1A-A4AB-4D00-595542AAB5F4}"/>
              </a:ext>
            </a:extLst>
          </p:cNvPr>
          <p:cNvSpPr txBox="1"/>
          <p:nvPr/>
        </p:nvSpPr>
        <p:spPr>
          <a:xfrm>
            <a:off x="1822951" y="4154330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6DFB7096-574D-CC95-9AB4-2E00A9EC48C1}"/>
              </a:ext>
            </a:extLst>
          </p:cNvPr>
          <p:cNvSpPr txBox="1"/>
          <p:nvPr/>
        </p:nvSpPr>
        <p:spPr>
          <a:xfrm>
            <a:off x="3574826" y="4154330"/>
            <a:ext cx="1080199" cy="115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96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0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300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649187" marR="0">
              <a:lnSpc>
                <a:spcPts val="2238"/>
              </a:lnSpc>
              <a:spcBef>
                <a:spcPts val="5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DA9377BA-A11F-B24D-8A20-D1DFC71B91C0}"/>
              </a:ext>
            </a:extLst>
          </p:cNvPr>
          <p:cNvSpPr txBox="1"/>
          <p:nvPr/>
        </p:nvSpPr>
        <p:spPr>
          <a:xfrm>
            <a:off x="591387" y="4550599"/>
            <a:ext cx="810299" cy="71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55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208D8A3B-F4C8-6A8C-6AFE-352A5692DE87}"/>
              </a:ext>
            </a:extLst>
          </p:cNvPr>
          <p:cNvSpPr txBox="1"/>
          <p:nvPr/>
        </p:nvSpPr>
        <p:spPr>
          <a:xfrm>
            <a:off x="2077459" y="4550569"/>
            <a:ext cx="1080108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649151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350054D1-66A0-6C3E-FBA5-8236CC65905A}"/>
              </a:ext>
            </a:extLst>
          </p:cNvPr>
          <p:cNvSpPr txBox="1"/>
          <p:nvPr/>
        </p:nvSpPr>
        <p:spPr>
          <a:xfrm>
            <a:off x="1893055" y="5343050"/>
            <a:ext cx="2761659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4236EEF8-A799-0CF0-EC4E-F2D49215BFF8}"/>
              </a:ext>
            </a:extLst>
          </p:cNvPr>
          <p:cNvSpPr txBox="1"/>
          <p:nvPr/>
        </p:nvSpPr>
        <p:spPr>
          <a:xfrm>
            <a:off x="282574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BCD77B93-E25B-7406-724C-70E806436240}"/>
              </a:ext>
            </a:extLst>
          </p:cNvPr>
          <p:cNvSpPr txBox="1"/>
          <p:nvPr/>
        </p:nvSpPr>
        <p:spPr>
          <a:xfrm>
            <a:off x="432307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" name="object 1">
            <a:extLst>
              <a:ext uri="{FF2B5EF4-FFF2-40B4-BE49-F238E27FC236}">
                <a16:creationId xmlns:a16="http://schemas.microsoft.com/office/drawing/2014/main" id="{D4B38A3F-E9EB-8680-66EC-F7C170DB6295}"/>
              </a:ext>
            </a:extLst>
          </p:cNvPr>
          <p:cNvSpPr/>
          <p:nvPr/>
        </p:nvSpPr>
        <p:spPr>
          <a:xfrm>
            <a:off x="4855934" y="4071711"/>
            <a:ext cx="3881185" cy="1649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786A21C6-EBA6-157F-B90E-EA5875903220}"/>
              </a:ext>
            </a:extLst>
          </p:cNvPr>
          <p:cNvSpPr txBox="1"/>
          <p:nvPr/>
        </p:nvSpPr>
        <p:spPr>
          <a:xfrm>
            <a:off x="4953725" y="3639114"/>
            <a:ext cx="3558142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Non-Obese</a:t>
            </a:r>
            <a:r>
              <a:rPr sz="2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subgroup</a:t>
            </a: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8D74D008-95EC-62A7-E1BF-7735969EF986}"/>
              </a:ext>
            </a:extLst>
          </p:cNvPr>
          <p:cNvSpPr txBox="1"/>
          <p:nvPr/>
        </p:nvSpPr>
        <p:spPr>
          <a:xfrm>
            <a:off x="6088847" y="4140268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0393C992-9886-1D98-4699-A7E2165B39DB}"/>
              </a:ext>
            </a:extLst>
          </p:cNvPr>
          <p:cNvSpPr txBox="1"/>
          <p:nvPr/>
        </p:nvSpPr>
        <p:spPr>
          <a:xfrm>
            <a:off x="7813902" y="4140268"/>
            <a:ext cx="972467" cy="76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554636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CA35527F-A5C9-CD13-83E1-409EDE9FF1EC}"/>
              </a:ext>
            </a:extLst>
          </p:cNvPr>
          <p:cNvSpPr txBox="1"/>
          <p:nvPr/>
        </p:nvSpPr>
        <p:spPr>
          <a:xfrm>
            <a:off x="6992588" y="4536537"/>
            <a:ext cx="430876" cy="763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87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2000" baseline="-24589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519E2AE6-DEC0-7ABF-8BEF-BC99334F64B5}"/>
              </a:ext>
            </a:extLst>
          </p:cNvPr>
          <p:cNvSpPr txBox="1"/>
          <p:nvPr/>
        </p:nvSpPr>
        <p:spPr>
          <a:xfrm>
            <a:off x="8353299" y="4932748"/>
            <a:ext cx="430884" cy="3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38AF72CC-6562-2509-8C09-EB1BC8E5EF1E}"/>
              </a:ext>
            </a:extLst>
          </p:cNvPr>
          <p:cNvSpPr txBox="1"/>
          <p:nvPr/>
        </p:nvSpPr>
        <p:spPr>
          <a:xfrm>
            <a:off x="6965147" y="5374436"/>
            <a:ext cx="458316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6" name="object 29">
            <a:extLst>
              <a:ext uri="{FF2B5EF4-FFF2-40B4-BE49-F238E27FC236}">
                <a16:creationId xmlns:a16="http://schemas.microsoft.com/office/drawing/2014/main" id="{D158EAD1-CF4E-661B-78F9-33D45B19721D}"/>
              </a:ext>
            </a:extLst>
          </p:cNvPr>
          <p:cNvSpPr txBox="1"/>
          <p:nvPr/>
        </p:nvSpPr>
        <p:spPr>
          <a:xfrm>
            <a:off x="8353299" y="5374436"/>
            <a:ext cx="430884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778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7" name="object 1">
            <a:extLst>
              <a:ext uri="{FF2B5EF4-FFF2-40B4-BE49-F238E27FC236}">
                <a16:creationId xmlns:a16="http://schemas.microsoft.com/office/drawing/2014/main" id="{6A291441-6ED7-491E-CC10-7673EEBC07F0}"/>
              </a:ext>
            </a:extLst>
          </p:cNvPr>
          <p:cNvSpPr/>
          <p:nvPr/>
        </p:nvSpPr>
        <p:spPr>
          <a:xfrm>
            <a:off x="4855934" y="4071711"/>
            <a:ext cx="3881185" cy="1649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B31560C-0B6C-30B3-BBA6-F6D05A80E143}"/>
              </a:ext>
            </a:extLst>
          </p:cNvPr>
          <p:cNvSpPr/>
          <p:nvPr/>
        </p:nvSpPr>
        <p:spPr>
          <a:xfrm>
            <a:off x="493706" y="4085771"/>
            <a:ext cx="4112577" cy="1604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FF6257B5-8E13-1B00-6669-A6AB70D2D6AB}"/>
              </a:ext>
            </a:extLst>
          </p:cNvPr>
          <p:cNvSpPr txBox="1"/>
          <p:nvPr/>
        </p:nvSpPr>
        <p:spPr>
          <a:xfrm>
            <a:off x="577091" y="3639114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94613C2A-5C95-F253-4E72-CC3198D130AC}"/>
              </a:ext>
            </a:extLst>
          </p:cNvPr>
          <p:cNvSpPr txBox="1"/>
          <p:nvPr/>
        </p:nvSpPr>
        <p:spPr>
          <a:xfrm>
            <a:off x="4953725" y="3639114"/>
            <a:ext cx="3558142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Non-Obese</a:t>
            </a:r>
            <a:r>
              <a:rPr sz="2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subgroup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1A717008-AA4A-84AD-3C9A-F5E93F965DC6}"/>
              </a:ext>
            </a:extLst>
          </p:cNvPr>
          <p:cNvSpPr txBox="1"/>
          <p:nvPr/>
        </p:nvSpPr>
        <p:spPr>
          <a:xfrm>
            <a:off x="1822951" y="4154330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9EB5BE33-FF76-135E-96AA-6561DC41608B}"/>
              </a:ext>
            </a:extLst>
          </p:cNvPr>
          <p:cNvSpPr txBox="1"/>
          <p:nvPr/>
        </p:nvSpPr>
        <p:spPr>
          <a:xfrm>
            <a:off x="3684423" y="4154330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97FFC678-23B2-9550-E69F-86167123E7A5}"/>
              </a:ext>
            </a:extLst>
          </p:cNvPr>
          <p:cNvSpPr txBox="1"/>
          <p:nvPr/>
        </p:nvSpPr>
        <p:spPr>
          <a:xfrm>
            <a:off x="6088847" y="4140268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1C167B63-3FCC-DE56-A77B-37A14DFB2F61}"/>
              </a:ext>
            </a:extLst>
          </p:cNvPr>
          <p:cNvSpPr txBox="1"/>
          <p:nvPr/>
        </p:nvSpPr>
        <p:spPr>
          <a:xfrm>
            <a:off x="7813902" y="4140268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B69DFF1-730B-4600-3FE6-F9BB3C3C7225}"/>
              </a:ext>
            </a:extLst>
          </p:cNvPr>
          <p:cNvSpPr txBox="1"/>
          <p:nvPr/>
        </p:nvSpPr>
        <p:spPr>
          <a:xfrm>
            <a:off x="591387" y="4550599"/>
            <a:ext cx="810299" cy="71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55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96859DE5-F7A0-E45B-39E2-330C02A1F9EA}"/>
              </a:ext>
            </a:extLst>
          </p:cNvPr>
          <p:cNvSpPr txBox="1"/>
          <p:nvPr/>
        </p:nvSpPr>
        <p:spPr>
          <a:xfrm>
            <a:off x="2077459" y="4550569"/>
            <a:ext cx="1079925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B6E25F78-1ED6-327A-0B11-BDAB60A4751B}"/>
              </a:ext>
            </a:extLst>
          </p:cNvPr>
          <p:cNvSpPr txBox="1"/>
          <p:nvPr/>
        </p:nvSpPr>
        <p:spPr>
          <a:xfrm>
            <a:off x="3574826" y="4536537"/>
            <a:ext cx="2189214" cy="380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6217B607-7850-1DBA-D129-518E8D01C10B}"/>
              </a:ext>
            </a:extLst>
          </p:cNvPr>
          <p:cNvSpPr txBox="1"/>
          <p:nvPr/>
        </p:nvSpPr>
        <p:spPr>
          <a:xfrm>
            <a:off x="6343355" y="4536508"/>
            <a:ext cx="2440644" cy="32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85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827AE2F2-E7BF-8E5F-6779-C13B1B560E9A}"/>
              </a:ext>
            </a:extLst>
          </p:cNvPr>
          <p:cNvSpPr txBox="1"/>
          <p:nvPr/>
        </p:nvSpPr>
        <p:spPr>
          <a:xfrm>
            <a:off x="7091639" y="467625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77796206-0839-5DE0-DB59-DD28F6631B9A}"/>
              </a:ext>
            </a:extLst>
          </p:cNvPr>
          <p:cNvSpPr txBox="1"/>
          <p:nvPr/>
        </p:nvSpPr>
        <p:spPr>
          <a:xfrm>
            <a:off x="8452359" y="467625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C5F9DFEA-261E-2FB3-FE2E-170E0965BBF3}"/>
              </a:ext>
            </a:extLst>
          </p:cNvPr>
          <p:cNvSpPr txBox="1"/>
          <p:nvPr/>
        </p:nvSpPr>
        <p:spPr>
          <a:xfrm>
            <a:off x="1920583" y="4932777"/>
            <a:ext cx="3779288" cy="336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1900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spc="18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3900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D884C361-1C77-CE33-BD38-5AE67B769597}"/>
              </a:ext>
            </a:extLst>
          </p:cNvPr>
          <p:cNvSpPr txBox="1"/>
          <p:nvPr/>
        </p:nvSpPr>
        <p:spPr>
          <a:xfrm>
            <a:off x="6186285" y="4932748"/>
            <a:ext cx="2597714" cy="32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6100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E4BD67D6-21FB-5A55-9A08-2DC89E3A4AB2}"/>
              </a:ext>
            </a:extLst>
          </p:cNvPr>
          <p:cNvSpPr txBox="1"/>
          <p:nvPr/>
        </p:nvSpPr>
        <p:spPr>
          <a:xfrm>
            <a:off x="2825743" y="508655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5115A2C3-625A-09E8-F960-01151222629F}"/>
              </a:ext>
            </a:extLst>
          </p:cNvPr>
          <p:cNvSpPr txBox="1"/>
          <p:nvPr/>
        </p:nvSpPr>
        <p:spPr>
          <a:xfrm>
            <a:off x="4323073" y="508655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C774F996-D12D-AC16-34A7-CB7DE98AC27A}"/>
              </a:ext>
            </a:extLst>
          </p:cNvPr>
          <p:cNvSpPr txBox="1"/>
          <p:nvPr/>
        </p:nvSpPr>
        <p:spPr>
          <a:xfrm>
            <a:off x="7091639" y="5072492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A4FBB8F8-7878-4BDC-2449-BF00B16EEFCD}"/>
              </a:ext>
            </a:extLst>
          </p:cNvPr>
          <p:cNvSpPr txBox="1"/>
          <p:nvPr/>
        </p:nvSpPr>
        <p:spPr>
          <a:xfrm>
            <a:off x="8452359" y="5072492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78446FA2-869D-F62C-229E-756EA20AFC6A}"/>
              </a:ext>
            </a:extLst>
          </p:cNvPr>
          <p:cNvSpPr txBox="1"/>
          <p:nvPr/>
        </p:nvSpPr>
        <p:spPr>
          <a:xfrm>
            <a:off x="1893096" y="5343050"/>
            <a:ext cx="2761617" cy="32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32DB49B5-77E7-9D3C-A400-979D46E4B465}"/>
              </a:ext>
            </a:extLst>
          </p:cNvPr>
          <p:cNvSpPr txBox="1"/>
          <p:nvPr/>
        </p:nvSpPr>
        <p:spPr>
          <a:xfrm>
            <a:off x="6159053" y="5374320"/>
            <a:ext cx="2624947" cy="322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6300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D2D3A9CD-D490-8262-EA18-BC6802DF83C2}"/>
              </a:ext>
            </a:extLst>
          </p:cNvPr>
          <p:cNvSpPr txBox="1"/>
          <p:nvPr/>
        </p:nvSpPr>
        <p:spPr>
          <a:xfrm>
            <a:off x="282574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B963A518-071B-B356-2B6C-446BC4555D99}"/>
              </a:ext>
            </a:extLst>
          </p:cNvPr>
          <p:cNvSpPr txBox="1"/>
          <p:nvPr/>
        </p:nvSpPr>
        <p:spPr>
          <a:xfrm>
            <a:off x="432307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03AC251E-463C-FBDC-102B-2336A7939134}"/>
              </a:ext>
            </a:extLst>
          </p:cNvPr>
          <p:cNvSpPr txBox="1"/>
          <p:nvPr/>
        </p:nvSpPr>
        <p:spPr>
          <a:xfrm>
            <a:off x="7091639" y="5514180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9CA326E3-4A34-E959-2682-E64881CED553}"/>
              </a:ext>
            </a:extLst>
          </p:cNvPr>
          <p:cNvSpPr txBox="1"/>
          <p:nvPr/>
        </p:nvSpPr>
        <p:spPr>
          <a:xfrm>
            <a:off x="8452359" y="5514180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71553AFD-FC63-91C3-CFEC-E02AB0BFFD6F}"/>
              </a:ext>
            </a:extLst>
          </p:cNvPr>
          <p:cNvSpPr txBox="1"/>
          <p:nvPr/>
        </p:nvSpPr>
        <p:spPr>
          <a:xfrm>
            <a:off x="591494" y="6034526"/>
            <a:ext cx="20851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</a:t>
            </a:r>
            <a:r>
              <a:rPr sz="2400" spc="436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= 1.33</a:t>
            </a: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6FB6C3F2-5C63-00B2-09CC-00E7168CEA3E}"/>
              </a:ext>
            </a:extLst>
          </p:cNvPr>
          <p:cNvSpPr txBox="1"/>
          <p:nvPr/>
        </p:nvSpPr>
        <p:spPr>
          <a:xfrm>
            <a:off x="4953792" y="6034526"/>
            <a:ext cx="2492024" cy="431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</a:t>
            </a:r>
            <a:r>
              <a:rPr sz="2400" baseline="-24500" dirty="0">
                <a:solidFill>
                  <a:srgbClr val="018BCF"/>
                </a:solidFill>
                <a:latin typeface="Arial"/>
                <a:cs typeface="Arial"/>
              </a:rPr>
              <a:t>non-obese</a:t>
            </a:r>
            <a:r>
              <a:rPr sz="2400" spc="20" baseline="-245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= 1.33</a:t>
            </a:r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B15662BA-A75B-927E-31B3-A79C24D26767}"/>
              </a:ext>
            </a:extLst>
          </p:cNvPr>
          <p:cNvSpPr txBox="1"/>
          <p:nvPr/>
        </p:nvSpPr>
        <p:spPr>
          <a:xfrm>
            <a:off x="1030406" y="6201638"/>
            <a:ext cx="705171" cy="26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18BCF"/>
                </a:solidFill>
                <a:latin typeface="Arial"/>
                <a:cs typeface="Arial"/>
              </a:rPr>
              <a:t>obese</a:t>
            </a:r>
          </a:p>
        </p:txBody>
      </p:sp>
    </p:spTree>
    <p:extLst>
      <p:ext uri="{BB962C8B-B14F-4D97-AF65-F5344CB8AC3E}">
        <p14:creationId xmlns:p14="http://schemas.microsoft.com/office/powerpoint/2010/main" val="207271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Assess bias due to a single unmeasured confounder at a time</a:t>
            </a:r>
          </a:p>
          <a:p>
            <a:pPr marL="152397" algn="l"/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No time-to-event outcomes</a:t>
            </a:r>
          </a:p>
          <a:p>
            <a:pPr marL="152397" algn="l"/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No control for other confounders</a:t>
            </a:r>
          </a:p>
          <a:p>
            <a:pPr marL="152397" algn="l"/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Does not adjust the confidence intervals on the estimate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endParaRPr lang="en-US" sz="1733" dirty="0"/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Does not account for uncertainty in estimates of the bias parameters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endParaRPr lang="en-US" sz="1733" dirty="0"/>
          </a:p>
          <a:p>
            <a:pPr marL="990587" lvl="1" indent="-380990" algn="l">
              <a:buFont typeface="Arial" panose="020B0604020202020204" pitchFamily="34" charset="0"/>
              <a:buChar char="•"/>
            </a:pPr>
            <a:endParaRPr lang="en-US" sz="17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55757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Iterative form of SBA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Adjusts treatment effect point estimate &amp; CI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When applied to individual data, can simultaneously adjust for other measured confounders (unlike SBA)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Probabilistic bias analysis</a:t>
            </a:r>
          </a:p>
        </p:txBody>
      </p:sp>
    </p:spTree>
    <p:extLst>
      <p:ext uri="{BB962C8B-B14F-4D97-AF65-F5344CB8AC3E}">
        <p14:creationId xmlns:p14="http://schemas.microsoft.com/office/powerpoint/2010/main" val="159949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Moves individuals between levels of confounder without changing exposure or outcome.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A1       A0;      B1      B0;  </a:t>
            </a:r>
            <a:r>
              <a:rPr lang="en-US" sz="2133" dirty="0" err="1"/>
              <a:t>etc</a:t>
            </a: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Requires estimates of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- Sensitivity and specificity OR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- Positive and negative predictive values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To adjust error term, need confidence intervals, standard errors, or educated guess about the distribution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Probabilistic bias analysis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506CC8-AF6B-923A-8B17-B4470DE77A9E}"/>
              </a:ext>
            </a:extLst>
          </p:cNvPr>
          <p:cNvCxnSpPr>
            <a:cxnSpLocks/>
          </p:cNvCxnSpPr>
          <p:nvPr/>
        </p:nvCxnSpPr>
        <p:spPr>
          <a:xfrm flipH="1">
            <a:off x="1231641" y="1810139"/>
            <a:ext cx="317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4974A-ECEB-B1C9-A6B7-474ABD0273D4}"/>
              </a:ext>
            </a:extLst>
          </p:cNvPr>
          <p:cNvCxnSpPr>
            <a:cxnSpLocks/>
          </p:cNvCxnSpPr>
          <p:nvPr/>
        </p:nvCxnSpPr>
        <p:spPr>
          <a:xfrm flipH="1">
            <a:off x="2671666" y="1831911"/>
            <a:ext cx="317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1">
            <a:extLst>
              <a:ext uri="{FF2B5EF4-FFF2-40B4-BE49-F238E27FC236}">
                <a16:creationId xmlns:a16="http://schemas.microsoft.com/office/drawing/2014/main" id="{4D1DC309-A208-EAFD-8E58-A8038C29F2E7}"/>
              </a:ext>
            </a:extLst>
          </p:cNvPr>
          <p:cNvSpPr/>
          <p:nvPr/>
        </p:nvSpPr>
        <p:spPr>
          <a:xfrm>
            <a:off x="1674876" y="4441772"/>
            <a:ext cx="8842247" cy="1533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43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Study population</a:t>
            </a:r>
          </a:p>
          <a:p>
            <a:pPr marL="152397" algn="l"/>
            <a:r>
              <a:rPr lang="en-US" sz="2133" dirty="0"/>
              <a:t>	- General vs condition specific</a:t>
            </a:r>
          </a:p>
          <a:p>
            <a:pPr marL="152397" algn="l"/>
            <a:r>
              <a:rPr lang="en-US" sz="2133" dirty="0"/>
              <a:t>	- Time period</a:t>
            </a:r>
          </a:p>
          <a:p>
            <a:pPr marL="152397" algn="l"/>
            <a:r>
              <a:rPr lang="en-US" sz="2133" dirty="0"/>
              <a:t>	- Setting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Data sources</a:t>
            </a:r>
          </a:p>
          <a:p>
            <a:pPr marL="152397" algn="l"/>
            <a:r>
              <a:rPr lang="en-US" sz="2133" dirty="0"/>
              <a:t>	- Administrative claims vs EMR vs registry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Algorithm for identifying covariate</a:t>
            </a:r>
          </a:p>
          <a:p>
            <a:pPr marL="152397" algn="l"/>
            <a:r>
              <a:rPr lang="en-US" sz="2133" dirty="0"/>
              <a:t>	- ICD-9, ICD-10, Read codes, free text, NLP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Size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Validation methods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Choosing an external validation study</a:t>
            </a:r>
          </a:p>
        </p:txBody>
      </p:sp>
    </p:spTree>
    <p:extLst>
      <p:ext uri="{BB962C8B-B14F-4D97-AF65-F5344CB8AC3E}">
        <p14:creationId xmlns:p14="http://schemas.microsoft.com/office/powerpoint/2010/main" val="31966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3A4C2-40FF-A201-8CBB-10C5E75255E7}"/>
              </a:ext>
            </a:extLst>
          </p:cNvPr>
          <p:cNvSpPr txBox="1"/>
          <p:nvPr/>
        </p:nvSpPr>
        <p:spPr>
          <a:xfrm>
            <a:off x="239654" y="1425703"/>
            <a:ext cx="117028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Prevalence of ICD-9 Obesity: 8.8%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Crude estimate of </a:t>
            </a:r>
            <a:r>
              <a:rPr lang="en-US" sz="2000" dirty="0" err="1">
                <a:effectLst/>
                <a:latin typeface="Helvetica" pitchFamily="2" charset="0"/>
              </a:rPr>
              <a:t>glyruride</a:t>
            </a:r>
            <a:r>
              <a:rPr lang="en-US" sz="2000" dirty="0">
                <a:effectLst/>
                <a:latin typeface="Helvetica" pitchFamily="2" charset="0"/>
              </a:rPr>
              <a:t> -› LGA </a:t>
            </a:r>
            <a:r>
              <a:rPr lang="en-US" sz="2000" dirty="0" err="1">
                <a:effectLst/>
                <a:latin typeface="Helvetica" pitchFamily="2" charset="0"/>
              </a:rPr>
              <a:t>assn</a:t>
            </a:r>
            <a:r>
              <a:rPr lang="en-US" sz="2000" dirty="0">
                <a:effectLst/>
                <a:latin typeface="Helvetica" pitchFamily="2" charset="0"/>
              </a:rPr>
              <a:t>: 1.49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Effect controlling for ICD-9 Obesity: 1.46</a:t>
            </a:r>
          </a:p>
        </p:txBody>
      </p:sp>
      <p:sp>
        <p:nvSpPr>
          <p:cNvPr id="5" name="object 1">
            <a:extLst>
              <a:ext uri="{FF2B5EF4-FFF2-40B4-BE49-F238E27FC236}">
                <a16:creationId xmlns:a16="http://schemas.microsoft.com/office/drawing/2014/main" id="{3751E17C-CE0C-1FAB-3D05-2A390C35987D}"/>
              </a:ext>
            </a:extLst>
          </p:cNvPr>
          <p:cNvSpPr/>
          <p:nvPr/>
        </p:nvSpPr>
        <p:spPr>
          <a:xfrm>
            <a:off x="6290136" y="4140958"/>
            <a:ext cx="3881185" cy="164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B739F57-BCAA-72AB-E59E-9D4350CEB47E}"/>
              </a:ext>
            </a:extLst>
          </p:cNvPr>
          <p:cNvSpPr/>
          <p:nvPr/>
        </p:nvSpPr>
        <p:spPr>
          <a:xfrm>
            <a:off x="1927908" y="4155017"/>
            <a:ext cx="4112577" cy="1604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0EB67E7-DBD0-3042-B156-B63B7FFD08E6}"/>
              </a:ext>
            </a:extLst>
          </p:cNvPr>
          <p:cNvSpPr txBox="1"/>
          <p:nvPr/>
        </p:nvSpPr>
        <p:spPr>
          <a:xfrm>
            <a:off x="2011418" y="3708362"/>
            <a:ext cx="2961180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ICD-9</a:t>
            </a:r>
            <a:r>
              <a:rPr sz="2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(C*)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8C04AA5-E54D-8CAF-1ACE-12CBE8D1A86C}"/>
              </a:ext>
            </a:extLst>
          </p:cNvPr>
          <p:cNvSpPr txBox="1"/>
          <p:nvPr/>
        </p:nvSpPr>
        <p:spPr>
          <a:xfrm>
            <a:off x="6387927" y="3708362"/>
            <a:ext cx="3733505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ICD-9</a:t>
            </a:r>
            <a:r>
              <a:rPr sz="2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Non-Obese</a:t>
            </a:r>
            <a:r>
              <a:rPr sz="2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(C*)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80CA8DF-34A1-5DE0-C37E-43117B1F5494}"/>
              </a:ext>
            </a:extLst>
          </p:cNvPr>
          <p:cNvSpPr txBox="1"/>
          <p:nvPr/>
        </p:nvSpPr>
        <p:spPr>
          <a:xfrm>
            <a:off x="3257153" y="4223578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61C3CF5-9E93-4ABC-FCCD-49C3DB2C3A8D}"/>
              </a:ext>
            </a:extLst>
          </p:cNvPr>
          <p:cNvSpPr txBox="1"/>
          <p:nvPr/>
        </p:nvSpPr>
        <p:spPr>
          <a:xfrm>
            <a:off x="5118625" y="4223578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7D227D29-A500-9835-3072-0080C4C9F83E}"/>
              </a:ext>
            </a:extLst>
          </p:cNvPr>
          <p:cNvSpPr txBox="1"/>
          <p:nvPr/>
        </p:nvSpPr>
        <p:spPr>
          <a:xfrm>
            <a:off x="7523049" y="4209517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AD47078-30EC-80E6-C947-2CE949087830}"/>
              </a:ext>
            </a:extLst>
          </p:cNvPr>
          <p:cNvSpPr txBox="1"/>
          <p:nvPr/>
        </p:nvSpPr>
        <p:spPr>
          <a:xfrm>
            <a:off x="9248104" y="4209517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FDAFAD1A-EEB1-51E1-59A1-F1289AD2C03C}"/>
              </a:ext>
            </a:extLst>
          </p:cNvPr>
          <p:cNvSpPr txBox="1"/>
          <p:nvPr/>
        </p:nvSpPr>
        <p:spPr>
          <a:xfrm>
            <a:off x="2025589" y="4619847"/>
            <a:ext cx="810299" cy="718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55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5DE4663C-D029-294E-31B5-FDF1847BCB95}"/>
              </a:ext>
            </a:extLst>
          </p:cNvPr>
          <p:cNvSpPr txBox="1"/>
          <p:nvPr/>
        </p:nvSpPr>
        <p:spPr>
          <a:xfrm>
            <a:off x="3469059" y="4619819"/>
            <a:ext cx="1122527" cy="115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08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38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27487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461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499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1F2CC0B1-7576-AFE3-B281-C27866D90D2A}"/>
              </a:ext>
            </a:extLst>
          </p:cNvPr>
          <p:cNvSpPr txBox="1"/>
          <p:nvPr/>
        </p:nvSpPr>
        <p:spPr>
          <a:xfrm>
            <a:off x="4993757" y="4605786"/>
            <a:ext cx="2204485" cy="1173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1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238"/>
              </a:lnSpc>
              <a:spcBef>
                <a:spcPts val="47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285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305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3F1F7B40-2BC7-B82C-B47A-D57C5EDF093A}"/>
              </a:ext>
            </a:extLst>
          </p:cNvPr>
          <p:cNvSpPr txBox="1"/>
          <p:nvPr/>
        </p:nvSpPr>
        <p:spPr>
          <a:xfrm>
            <a:off x="7777557" y="4605757"/>
            <a:ext cx="2440644" cy="3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196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spc="-44" dirty="0">
                <a:solidFill>
                  <a:srgbClr val="018BCF"/>
                </a:solidFill>
                <a:latin typeface="Arial"/>
                <a:cs typeface="Arial"/>
              </a:rPr>
              <a:t>114</a:t>
            </a:r>
            <a:r>
              <a:rPr sz="2000" spc="3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6EC7056E-9E9F-36C0-DAB3-BB5D691AB16F}"/>
              </a:ext>
            </a:extLst>
          </p:cNvPr>
          <p:cNvSpPr txBox="1"/>
          <p:nvPr/>
        </p:nvSpPr>
        <p:spPr>
          <a:xfrm>
            <a:off x="8525841" y="4745501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5CE91A4F-4C8C-F655-DA47-2BC84F09D0C9}"/>
              </a:ext>
            </a:extLst>
          </p:cNvPr>
          <p:cNvSpPr txBox="1"/>
          <p:nvPr/>
        </p:nvSpPr>
        <p:spPr>
          <a:xfrm>
            <a:off x="9886561" y="4745501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24158802-0DC9-38AB-E9EA-F920B612868A}"/>
              </a:ext>
            </a:extLst>
          </p:cNvPr>
          <p:cNvSpPr txBox="1"/>
          <p:nvPr/>
        </p:nvSpPr>
        <p:spPr>
          <a:xfrm>
            <a:off x="7620487" y="5001997"/>
            <a:ext cx="2597714" cy="3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4287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3772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CADD2A7B-647F-FC65-6E6F-D7D2DB056EF6}"/>
              </a:ext>
            </a:extLst>
          </p:cNvPr>
          <p:cNvSpPr txBox="1"/>
          <p:nvPr/>
        </p:nvSpPr>
        <p:spPr>
          <a:xfrm>
            <a:off x="8525841" y="5141741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9A33494E-F241-9461-7DAF-A383FAA827F4}"/>
              </a:ext>
            </a:extLst>
          </p:cNvPr>
          <p:cNvSpPr txBox="1"/>
          <p:nvPr/>
        </p:nvSpPr>
        <p:spPr>
          <a:xfrm>
            <a:off x="9886561" y="5141741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B8E3F592-778B-7300-AB3F-5A112EEE43C9}"/>
              </a:ext>
            </a:extLst>
          </p:cNvPr>
          <p:cNvSpPr txBox="1"/>
          <p:nvPr/>
        </p:nvSpPr>
        <p:spPr>
          <a:xfrm>
            <a:off x="7593255" y="5443568"/>
            <a:ext cx="2624947" cy="32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4483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3886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CA5BFE1C-A62D-977D-54E5-B01BB9B8439C}"/>
              </a:ext>
            </a:extLst>
          </p:cNvPr>
          <p:cNvSpPr txBox="1"/>
          <p:nvPr/>
        </p:nvSpPr>
        <p:spPr>
          <a:xfrm>
            <a:off x="8525841" y="558342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B1B3398F-7465-1BCA-4228-F1B7B906CD43}"/>
              </a:ext>
            </a:extLst>
          </p:cNvPr>
          <p:cNvSpPr txBox="1"/>
          <p:nvPr/>
        </p:nvSpPr>
        <p:spPr>
          <a:xfrm>
            <a:off x="9886561" y="558342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6C02C50E-D719-5CB5-EEAA-9A78049466A9}"/>
              </a:ext>
            </a:extLst>
          </p:cNvPr>
          <p:cNvSpPr txBox="1"/>
          <p:nvPr/>
        </p:nvSpPr>
        <p:spPr>
          <a:xfrm>
            <a:off x="2025729" y="5978053"/>
            <a:ext cx="2164398" cy="431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</a:t>
            </a:r>
            <a:r>
              <a:rPr sz="2400" baseline="-24520" dirty="0">
                <a:solidFill>
                  <a:srgbClr val="018BCF"/>
                </a:solidFill>
                <a:latin typeface="Arial"/>
                <a:cs typeface="Arial"/>
              </a:rPr>
              <a:t>obese*</a:t>
            </a:r>
            <a:r>
              <a:rPr sz="2400" spc="11" baseline="-245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= </a:t>
            </a:r>
            <a:r>
              <a:rPr sz="2400" dirty="0">
                <a:solidFill>
                  <a:srgbClr val="006CB9"/>
                </a:solidFill>
                <a:latin typeface="Arial"/>
                <a:cs typeface="Arial"/>
              </a:rPr>
              <a:t>1.16</a:t>
            </a:r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E03BD67E-317E-AE0A-5A63-2650BBDE5213}"/>
              </a:ext>
            </a:extLst>
          </p:cNvPr>
          <p:cNvSpPr txBox="1"/>
          <p:nvPr/>
        </p:nvSpPr>
        <p:spPr>
          <a:xfrm>
            <a:off x="6387994" y="5978113"/>
            <a:ext cx="2571272" cy="431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</a:t>
            </a:r>
            <a:r>
              <a:rPr sz="2400" baseline="-24499" dirty="0">
                <a:solidFill>
                  <a:srgbClr val="018BCF"/>
                </a:solidFill>
                <a:latin typeface="Arial"/>
                <a:cs typeface="Arial"/>
              </a:rPr>
              <a:t>non-obese*</a:t>
            </a:r>
            <a:r>
              <a:rPr sz="2400" spc="23" baseline="-2449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= </a:t>
            </a:r>
            <a:r>
              <a:rPr sz="2400" dirty="0">
                <a:solidFill>
                  <a:srgbClr val="006CB8"/>
                </a:solidFill>
                <a:latin typeface="Arial"/>
                <a:cs typeface="Arial"/>
              </a:rPr>
              <a:t>1.49</a:t>
            </a:r>
          </a:p>
        </p:txBody>
      </p:sp>
    </p:spTree>
    <p:extLst>
      <p:ext uri="{BB962C8B-B14F-4D97-AF65-F5344CB8AC3E}">
        <p14:creationId xmlns:p14="http://schemas.microsoft.com/office/powerpoint/2010/main" val="335034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Two relevant validation studies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Both in pregnant populations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- Neither specific to GDM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Estimates of sensitivity differ but specificity is high in both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Selected validation studies</a:t>
            </a:r>
          </a:p>
        </p:txBody>
      </p:sp>
      <p:sp>
        <p:nvSpPr>
          <p:cNvPr id="3" name="object 1">
            <a:extLst>
              <a:ext uri="{FF2B5EF4-FFF2-40B4-BE49-F238E27FC236}">
                <a16:creationId xmlns:a16="http://schemas.microsoft.com/office/drawing/2014/main" id="{A5D6A300-7BDE-00E3-474C-8F1B9E7B412B}"/>
              </a:ext>
            </a:extLst>
          </p:cNvPr>
          <p:cNvSpPr/>
          <p:nvPr/>
        </p:nvSpPr>
        <p:spPr>
          <a:xfrm>
            <a:off x="2704656" y="3735426"/>
            <a:ext cx="6782688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3F5A1526-49F8-03C3-89C0-E07E75EB78B7}"/>
              </a:ext>
            </a:extLst>
          </p:cNvPr>
          <p:cNvSpPr txBox="1"/>
          <p:nvPr/>
        </p:nvSpPr>
        <p:spPr>
          <a:xfrm>
            <a:off x="4834446" y="3808749"/>
            <a:ext cx="378992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Andrade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4" dirty="0">
                <a:solidFill>
                  <a:srgbClr val="FFFFFF"/>
                </a:solidFill>
                <a:latin typeface="Arial"/>
                <a:cs typeface="Arial"/>
              </a:rPr>
              <a:t>2011</a:t>
            </a:r>
            <a:r>
              <a:rPr sz="2400" b="1" spc="14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Goff</a:t>
            </a:r>
            <a:r>
              <a:rPr sz="2400" b="1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BC75E0A-C0B2-C834-B44F-CA6C2EE67BEB}"/>
              </a:ext>
            </a:extLst>
          </p:cNvPr>
          <p:cNvSpPr txBox="1"/>
          <p:nvPr/>
        </p:nvSpPr>
        <p:spPr>
          <a:xfrm>
            <a:off x="2802344" y="4265949"/>
            <a:ext cx="76229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PPV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CCC85EE4-5B3D-2C0B-2A14-9345F4314D1F}"/>
              </a:ext>
            </a:extLst>
          </p:cNvPr>
          <p:cNvSpPr txBox="1"/>
          <p:nvPr/>
        </p:nvSpPr>
        <p:spPr>
          <a:xfrm>
            <a:off x="4834445" y="4265949"/>
            <a:ext cx="155844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93 (92-96)</a:t>
            </a: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46D8E9D9-AD00-D16F-DAB6-A10F1B98DBFF}"/>
              </a:ext>
            </a:extLst>
          </p:cNvPr>
          <p:cNvSpPr txBox="1"/>
          <p:nvPr/>
        </p:nvSpPr>
        <p:spPr>
          <a:xfrm>
            <a:off x="7084784" y="4265949"/>
            <a:ext cx="62728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(nr)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6B8E8A6C-ABCF-7D78-D7AB-62DAEAB7263D}"/>
              </a:ext>
            </a:extLst>
          </p:cNvPr>
          <p:cNvSpPr txBox="1"/>
          <p:nvPr/>
        </p:nvSpPr>
        <p:spPr>
          <a:xfrm>
            <a:off x="2802345" y="4723149"/>
            <a:ext cx="3590546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Sensitivity</a:t>
            </a:r>
            <a:r>
              <a:rPr sz="2400" spc="454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33 (32-35)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Specificity</a:t>
            </a:r>
            <a:r>
              <a:rPr sz="2400" spc="454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99 (99-99)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6DAD962F-5A97-27C6-10FC-E07A7A29E072}"/>
              </a:ext>
            </a:extLst>
          </p:cNvPr>
          <p:cNvSpPr txBox="1"/>
          <p:nvPr/>
        </p:nvSpPr>
        <p:spPr>
          <a:xfrm>
            <a:off x="7084785" y="4723149"/>
            <a:ext cx="2387500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15 </a:t>
            </a:r>
            <a:r>
              <a:rPr sz="2400" spc="-44" dirty="0">
                <a:solidFill>
                  <a:srgbClr val="018BCF"/>
                </a:solidFill>
                <a:latin typeface="Arial"/>
                <a:cs typeface="Arial"/>
              </a:rPr>
              <a:t>(11,</a:t>
            </a:r>
            <a:r>
              <a:rPr sz="2400" spc="4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20)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99.4 (98.7,</a:t>
            </a:r>
            <a:r>
              <a:rPr sz="2400" spc="-1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99.8)</a:t>
            </a:r>
          </a:p>
        </p:txBody>
      </p:sp>
    </p:spTree>
    <p:extLst>
      <p:ext uri="{BB962C8B-B14F-4D97-AF65-F5344CB8AC3E}">
        <p14:creationId xmlns:p14="http://schemas.microsoft.com/office/powerpoint/2010/main" val="203723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Near perfect specificity.</a:t>
            </a:r>
          </a:p>
          <a:p>
            <a:pPr marL="152397" algn="l"/>
            <a:r>
              <a:rPr lang="en-US" sz="2133" dirty="0"/>
              <a:t>	- All with ICD-9 code for 'obesity' will stay in the obese category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Poor sensitivity.</a:t>
            </a:r>
          </a:p>
          <a:p>
            <a:pPr marL="152397" algn="l"/>
            <a:r>
              <a:rPr lang="en-US" sz="2133" dirty="0"/>
              <a:t>	- Move some individuals without ICD-9 code for obesity into obese category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Selected validation studies</a:t>
            </a:r>
          </a:p>
        </p:txBody>
      </p:sp>
      <p:sp>
        <p:nvSpPr>
          <p:cNvPr id="2" name="object 1">
            <a:extLst>
              <a:ext uri="{FF2B5EF4-FFF2-40B4-BE49-F238E27FC236}">
                <a16:creationId xmlns:a16="http://schemas.microsoft.com/office/drawing/2014/main" id="{CAF1F255-3377-FF81-C304-1AEFE9CC1BC7}"/>
              </a:ext>
            </a:extLst>
          </p:cNvPr>
          <p:cNvSpPr/>
          <p:nvPr/>
        </p:nvSpPr>
        <p:spPr>
          <a:xfrm>
            <a:off x="4365001" y="3429000"/>
            <a:ext cx="3871802" cy="891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93CFDBE-5E91-7D6E-4980-B7E83A9D8216}"/>
              </a:ext>
            </a:extLst>
          </p:cNvPr>
          <p:cNvSpPr/>
          <p:nvPr/>
        </p:nvSpPr>
        <p:spPr>
          <a:xfrm>
            <a:off x="6778040" y="4722248"/>
            <a:ext cx="3881185" cy="1649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5223303-AE7E-12B1-9ED3-297583458A0A}"/>
              </a:ext>
            </a:extLst>
          </p:cNvPr>
          <p:cNvSpPr/>
          <p:nvPr/>
        </p:nvSpPr>
        <p:spPr>
          <a:xfrm>
            <a:off x="2415812" y="4736308"/>
            <a:ext cx="4112577" cy="1604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3DB28CC-E9F5-6CA1-BD07-DB7651A62F95}"/>
              </a:ext>
            </a:extLst>
          </p:cNvPr>
          <p:cNvSpPr txBox="1"/>
          <p:nvPr/>
        </p:nvSpPr>
        <p:spPr>
          <a:xfrm>
            <a:off x="2499322" y="4289651"/>
            <a:ext cx="2961180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ICD-9</a:t>
            </a:r>
            <a:r>
              <a:rPr sz="2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(C*)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96D0C19-A323-818B-2EA7-5C7A8E973488}"/>
              </a:ext>
            </a:extLst>
          </p:cNvPr>
          <p:cNvSpPr txBox="1"/>
          <p:nvPr/>
        </p:nvSpPr>
        <p:spPr>
          <a:xfrm>
            <a:off x="6875831" y="4289651"/>
            <a:ext cx="3733505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ICD-9</a:t>
            </a:r>
            <a:r>
              <a:rPr sz="2800" spc="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Non-Obese</a:t>
            </a:r>
            <a:r>
              <a:rPr sz="28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(C*)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483BB12-902C-B92B-A30D-4E02809418CB}"/>
              </a:ext>
            </a:extLst>
          </p:cNvPr>
          <p:cNvSpPr txBox="1"/>
          <p:nvPr/>
        </p:nvSpPr>
        <p:spPr>
          <a:xfrm>
            <a:off x="3745057" y="4804867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48B9023-870B-4471-9258-E54D68B7DBB4}"/>
              </a:ext>
            </a:extLst>
          </p:cNvPr>
          <p:cNvSpPr txBox="1"/>
          <p:nvPr/>
        </p:nvSpPr>
        <p:spPr>
          <a:xfrm>
            <a:off x="5606529" y="4804867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E4C1377-F841-206F-0EBA-2834E9267376}"/>
              </a:ext>
            </a:extLst>
          </p:cNvPr>
          <p:cNvSpPr txBox="1"/>
          <p:nvPr/>
        </p:nvSpPr>
        <p:spPr>
          <a:xfrm>
            <a:off x="8010953" y="4790805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0CACFA3-D3D9-B8E4-1F0B-E4767153B624}"/>
              </a:ext>
            </a:extLst>
          </p:cNvPr>
          <p:cNvSpPr txBox="1"/>
          <p:nvPr/>
        </p:nvSpPr>
        <p:spPr>
          <a:xfrm>
            <a:off x="9736008" y="4790805"/>
            <a:ext cx="972467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F5FF6F7-3B4A-C9C9-6750-0686621AB9FD}"/>
              </a:ext>
            </a:extLst>
          </p:cNvPr>
          <p:cNvSpPr txBox="1"/>
          <p:nvPr/>
        </p:nvSpPr>
        <p:spPr>
          <a:xfrm>
            <a:off x="2513493" y="5201136"/>
            <a:ext cx="810299" cy="71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55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A8EFE0C-E7B8-C0AE-62A3-F958D309AE00}"/>
              </a:ext>
            </a:extLst>
          </p:cNvPr>
          <p:cNvSpPr txBox="1"/>
          <p:nvPr/>
        </p:nvSpPr>
        <p:spPr>
          <a:xfrm>
            <a:off x="3956963" y="5201106"/>
            <a:ext cx="1122527" cy="115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08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38</a:t>
            </a:r>
            <a:r>
              <a:rPr sz="2000" spc="-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27487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461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499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6D42BBF-22DE-EC0B-34A5-FDEF05ED8D52}"/>
              </a:ext>
            </a:extLst>
          </p:cNvPr>
          <p:cNvSpPr txBox="1"/>
          <p:nvPr/>
        </p:nvSpPr>
        <p:spPr>
          <a:xfrm>
            <a:off x="5481661" y="5187074"/>
            <a:ext cx="2204485" cy="1173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1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238"/>
              </a:lnSpc>
              <a:spcBef>
                <a:spcPts val="47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285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305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5B96245-5DBC-97AF-A79D-7A0917F37447}"/>
              </a:ext>
            </a:extLst>
          </p:cNvPr>
          <p:cNvSpPr txBox="1"/>
          <p:nvPr/>
        </p:nvSpPr>
        <p:spPr>
          <a:xfrm>
            <a:off x="8265461" y="5187045"/>
            <a:ext cx="2440644" cy="32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196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300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spc="-44" dirty="0">
                <a:solidFill>
                  <a:srgbClr val="018BCF"/>
                </a:solidFill>
                <a:latin typeface="Arial"/>
                <a:cs typeface="Arial"/>
              </a:rPr>
              <a:t>114</a:t>
            </a:r>
            <a:r>
              <a:rPr sz="2000" spc="3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(B</a:t>
            </a:r>
            <a:r>
              <a:rPr sz="2000" spc="17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5368744-9443-913B-9189-C956D432553F}"/>
              </a:ext>
            </a:extLst>
          </p:cNvPr>
          <p:cNvSpPr txBox="1"/>
          <p:nvPr/>
        </p:nvSpPr>
        <p:spPr>
          <a:xfrm>
            <a:off x="9013745" y="532678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180EACD-1B25-A5B6-DFA6-BCDE76BC7C34}"/>
              </a:ext>
            </a:extLst>
          </p:cNvPr>
          <p:cNvSpPr txBox="1"/>
          <p:nvPr/>
        </p:nvSpPr>
        <p:spPr>
          <a:xfrm>
            <a:off x="10374465" y="532678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CB5D0E4-56DB-FF23-8B1F-1471749BD7C2}"/>
              </a:ext>
            </a:extLst>
          </p:cNvPr>
          <p:cNvSpPr txBox="1"/>
          <p:nvPr/>
        </p:nvSpPr>
        <p:spPr>
          <a:xfrm>
            <a:off x="8108391" y="5583285"/>
            <a:ext cx="2597714" cy="3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4287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(C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3772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(D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FFA9C44-7D96-62C5-FFFC-F4DA7FA89243}"/>
              </a:ext>
            </a:extLst>
          </p:cNvPr>
          <p:cNvSpPr txBox="1"/>
          <p:nvPr/>
        </p:nvSpPr>
        <p:spPr>
          <a:xfrm>
            <a:off x="9013745" y="572302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D83ADEF-4005-A5A1-32F3-4906611D4FF1}"/>
              </a:ext>
            </a:extLst>
          </p:cNvPr>
          <p:cNvSpPr txBox="1"/>
          <p:nvPr/>
        </p:nvSpPr>
        <p:spPr>
          <a:xfrm>
            <a:off x="10374465" y="5723029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8FE3A28-5E30-D7CB-2449-B2E2997C1FAD}"/>
              </a:ext>
            </a:extLst>
          </p:cNvPr>
          <p:cNvSpPr txBox="1"/>
          <p:nvPr/>
        </p:nvSpPr>
        <p:spPr>
          <a:xfrm>
            <a:off x="8081159" y="6024856"/>
            <a:ext cx="2624947" cy="322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4483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16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3886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4E92D1B-A69C-3257-109D-D59EAA663D98}"/>
              </a:ext>
            </a:extLst>
          </p:cNvPr>
          <p:cNvSpPr txBox="1"/>
          <p:nvPr/>
        </p:nvSpPr>
        <p:spPr>
          <a:xfrm>
            <a:off x="9013745" y="6164718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F12BB7C-BE20-A4B8-4BA3-45E3F270E968}"/>
              </a:ext>
            </a:extLst>
          </p:cNvPr>
          <p:cNvSpPr txBox="1"/>
          <p:nvPr/>
        </p:nvSpPr>
        <p:spPr>
          <a:xfrm>
            <a:off x="10374465" y="6164718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19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087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Adjusts point estimate for unmeasured confounder (C)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Breaks down the observed tabled data to ‘true’ strata of categorical covariate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Required bias parameters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Association between C and the outcome AND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One of the following: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Prevalence of C within the two exposure groups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Prevalence of C among the source </a:t>
            </a:r>
            <a:r>
              <a:rPr lang="en-US" sz="1733" dirty="0" err="1"/>
              <a:t>popn</a:t>
            </a:r>
            <a:r>
              <a:rPr lang="en-US" sz="1733" dirty="0"/>
              <a:t> and Association between C and exposure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81734"/>
            <a:ext cx="6778000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Simple bias analysis</a:t>
            </a:r>
          </a:p>
        </p:txBody>
      </p:sp>
    </p:spTree>
    <p:extLst>
      <p:ext uri="{BB962C8B-B14F-4D97-AF65-F5344CB8AC3E}">
        <p14:creationId xmlns:p14="http://schemas.microsoft.com/office/powerpoint/2010/main" val="148888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Probabilistic bias analysis (PBA) results</a:t>
            </a:r>
          </a:p>
        </p:txBody>
      </p:sp>
      <p:sp>
        <p:nvSpPr>
          <p:cNvPr id="5" name="object 1">
            <a:extLst>
              <a:ext uri="{FF2B5EF4-FFF2-40B4-BE49-F238E27FC236}">
                <a16:creationId xmlns:a16="http://schemas.microsoft.com/office/drawing/2014/main" id="{EE50A904-2B1A-185B-925A-E0BBF3256E93}"/>
              </a:ext>
            </a:extLst>
          </p:cNvPr>
          <p:cNvSpPr/>
          <p:nvPr/>
        </p:nvSpPr>
        <p:spPr>
          <a:xfrm>
            <a:off x="692525" y="1370947"/>
            <a:ext cx="7598915" cy="3402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22B3299-BE32-27C1-2459-8272A2576044}"/>
              </a:ext>
            </a:extLst>
          </p:cNvPr>
          <p:cNvSpPr txBox="1"/>
          <p:nvPr/>
        </p:nvSpPr>
        <p:spPr>
          <a:xfrm>
            <a:off x="2478224" y="1437645"/>
            <a:ext cx="1068162" cy="26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Sensitivity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95549FF-2F6E-5DC7-96E3-F8889595E950}"/>
              </a:ext>
            </a:extLst>
          </p:cNvPr>
          <p:cNvSpPr txBox="1"/>
          <p:nvPr/>
        </p:nvSpPr>
        <p:spPr>
          <a:xfrm>
            <a:off x="4390826" y="1437645"/>
            <a:ext cx="1068163" cy="26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Specificity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AEB5831-5CFB-DD6E-F9B6-56BB39A6AF0B}"/>
              </a:ext>
            </a:extLst>
          </p:cNvPr>
          <p:cNvSpPr txBox="1"/>
          <p:nvPr/>
        </p:nvSpPr>
        <p:spPr>
          <a:xfrm>
            <a:off x="5938840" y="1830051"/>
            <a:ext cx="1575298" cy="45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892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LGA</a:t>
            </a:r>
          </a:p>
          <a:p>
            <a:pPr marL="0" marR="0">
              <a:lnSpc>
                <a:spcPts val="1568"/>
              </a:lnSpc>
              <a:spcBef>
                <a:spcPts val="62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OR (2.5th,</a:t>
            </a:r>
            <a:r>
              <a:rPr sz="1400" spc="-3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97.5th)</a:t>
            </a: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5BBDDA8-93BA-A144-15E6-955DF2E9CB2C}"/>
              </a:ext>
            </a:extLst>
          </p:cNvPr>
          <p:cNvSpPr txBox="1"/>
          <p:nvPr/>
        </p:nvSpPr>
        <p:spPr>
          <a:xfrm>
            <a:off x="7594074" y="1830051"/>
            <a:ext cx="737124" cy="877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Interval</a:t>
            </a:r>
          </a:p>
          <a:p>
            <a:pPr marL="85409" marR="0">
              <a:lnSpc>
                <a:spcPts val="1568"/>
              </a:lnSpc>
              <a:spcBef>
                <a:spcPts val="62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width</a:t>
            </a:r>
          </a:p>
          <a:p>
            <a:pPr marL="41188" marR="0">
              <a:lnSpc>
                <a:spcPts val="1568"/>
              </a:lnSpc>
              <a:spcBef>
                <a:spcPts val="112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(97.5</a:t>
            </a:r>
            <a:r>
              <a:rPr sz="1400" spc="-2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/</a:t>
            </a:r>
          </a:p>
          <a:p>
            <a:pPr marL="138724" marR="0">
              <a:lnSpc>
                <a:spcPts val="1568"/>
              </a:lnSpc>
              <a:spcBef>
                <a:spcPts val="112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2.5)</a:t>
            </a: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AB338285-8CD9-2B85-901A-1458584B9F62}"/>
              </a:ext>
            </a:extLst>
          </p:cNvPr>
          <p:cNvSpPr txBox="1"/>
          <p:nvPr/>
        </p:nvSpPr>
        <p:spPr>
          <a:xfrm>
            <a:off x="2582477" y="1911750"/>
            <a:ext cx="269194" cy="91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8226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o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e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D4C5B470-08B9-E104-13C1-20B6F3D9C5D5}"/>
              </a:ext>
            </a:extLst>
          </p:cNvPr>
          <p:cNvSpPr txBox="1"/>
          <p:nvPr/>
        </p:nvSpPr>
        <p:spPr>
          <a:xfrm>
            <a:off x="3060586" y="1911469"/>
            <a:ext cx="269194" cy="91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8226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o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e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4EA3B6A3-02C8-F92F-01B1-F29B707C6862}"/>
              </a:ext>
            </a:extLst>
          </p:cNvPr>
          <p:cNvSpPr txBox="1"/>
          <p:nvPr/>
        </p:nvSpPr>
        <p:spPr>
          <a:xfrm>
            <a:off x="4494914" y="1911049"/>
            <a:ext cx="269194" cy="91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8227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o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e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64920922-3E6E-A49D-FC1D-510E61EDACE2}"/>
              </a:ext>
            </a:extLst>
          </p:cNvPr>
          <p:cNvSpPr txBox="1"/>
          <p:nvPr/>
        </p:nvSpPr>
        <p:spPr>
          <a:xfrm>
            <a:off x="4973024" y="1910768"/>
            <a:ext cx="269194" cy="91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8227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o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e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A0842FA6-E9C5-EC8F-AD35-8BFF20810C6F}"/>
              </a:ext>
            </a:extLst>
          </p:cNvPr>
          <p:cNvSpPr txBox="1"/>
          <p:nvPr/>
        </p:nvSpPr>
        <p:spPr>
          <a:xfrm>
            <a:off x="2104368" y="2093179"/>
            <a:ext cx="269194" cy="55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42623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i</a:t>
            </a:r>
          </a:p>
          <a:p>
            <a:pPr marL="1822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5EC08545-DC90-43E1-8DA4-823607A4C897}"/>
              </a:ext>
            </a:extLst>
          </p:cNvPr>
          <p:cNvSpPr txBox="1"/>
          <p:nvPr/>
        </p:nvSpPr>
        <p:spPr>
          <a:xfrm>
            <a:off x="3537153" y="2092618"/>
            <a:ext cx="269194" cy="55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9769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</a:p>
          <a:p>
            <a:pPr marL="2439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7C7DC187-86E8-0595-46D0-990A8809ACE5}"/>
              </a:ext>
            </a:extLst>
          </p:cNvPr>
          <p:cNvSpPr txBox="1"/>
          <p:nvPr/>
        </p:nvSpPr>
        <p:spPr>
          <a:xfrm>
            <a:off x="4016805" y="2092478"/>
            <a:ext cx="269194" cy="55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42623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i</a:t>
            </a:r>
          </a:p>
          <a:p>
            <a:pPr marL="18227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EA5613EE-E843-17C6-DF0E-8C2D90759817}"/>
              </a:ext>
            </a:extLst>
          </p:cNvPr>
          <p:cNvSpPr txBox="1"/>
          <p:nvPr/>
        </p:nvSpPr>
        <p:spPr>
          <a:xfrm>
            <a:off x="5449591" y="2091917"/>
            <a:ext cx="269194" cy="55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</a:p>
          <a:p>
            <a:pPr marL="19769" marR="0">
              <a:lnSpc>
                <a:spcPts val="1233"/>
              </a:lnSpc>
              <a:spcBef>
                <a:spcPts val="24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</a:p>
          <a:p>
            <a:pPr marL="24396" marR="0">
              <a:lnSpc>
                <a:spcPts val="1233"/>
              </a:lnSpc>
              <a:spcBef>
                <a:spcPts val="194"/>
              </a:spcBef>
              <a:spcAft>
                <a:spcPts val="0"/>
              </a:spcAft>
            </a:pPr>
            <a:r>
              <a:rPr sz="1100" dirty="0">
                <a:solidFill>
                  <a:srgbClr val="018BC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5BD001CD-95B7-1D08-35AD-D09C0ED198C5}"/>
              </a:ext>
            </a:extLst>
          </p:cNvPr>
          <p:cNvSpPr txBox="1"/>
          <p:nvPr/>
        </p:nvSpPr>
        <p:spPr>
          <a:xfrm>
            <a:off x="790376" y="2963198"/>
            <a:ext cx="618194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Naïve</a:t>
            </a: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7DFBFFFB-6348-DB5B-A54C-FB16A66C7097}"/>
              </a:ext>
            </a:extLst>
          </p:cNvPr>
          <p:cNvSpPr txBox="1"/>
          <p:nvPr/>
        </p:nvSpPr>
        <p:spPr>
          <a:xfrm>
            <a:off x="2093808" y="2963198"/>
            <a:ext cx="5256643" cy="97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23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1.46</a:t>
            </a:r>
            <a:r>
              <a:rPr sz="1400" spc="-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(1.17,</a:t>
            </a:r>
            <a:r>
              <a:rPr sz="1400" spc="-3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1.81)</a:t>
            </a:r>
          </a:p>
          <a:p>
            <a:pPr marL="5170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b="1" spc="-31" dirty="0">
                <a:solidFill>
                  <a:srgbClr val="018BCF"/>
                </a:solidFill>
                <a:latin typeface="Arial"/>
                <a:cs typeface="Arial"/>
              </a:rPr>
              <a:t>.11</a:t>
            </a:r>
            <a:r>
              <a:rPr sz="1400" b="1" spc="14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.15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.33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23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1.45</a:t>
            </a:r>
            <a:r>
              <a:rPr sz="1400" spc="-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(1.16,</a:t>
            </a:r>
            <a:r>
              <a:rPr sz="1400" spc="-3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1.78)</a:t>
            </a:r>
          </a:p>
          <a:p>
            <a:pPr marL="5704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b="1" spc="-31" dirty="0">
                <a:solidFill>
                  <a:srgbClr val="018BCF"/>
                </a:solidFill>
                <a:latin typeface="Arial"/>
                <a:cs typeface="Arial"/>
              </a:rPr>
              <a:t>.11</a:t>
            </a:r>
            <a:r>
              <a:rPr sz="1400" b="1" spc="14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.15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.33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.90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.95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.99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b="1" spc="123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1.45</a:t>
            </a:r>
            <a:r>
              <a:rPr sz="1400" spc="-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(1.19,</a:t>
            </a:r>
            <a:r>
              <a:rPr sz="1400" spc="-3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1.84)</a:t>
            </a: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F2F8A0C0-BDA5-296D-4757-DE995FB9A32F}"/>
              </a:ext>
            </a:extLst>
          </p:cNvPr>
          <p:cNvSpPr txBox="1"/>
          <p:nvPr/>
        </p:nvSpPr>
        <p:spPr>
          <a:xfrm>
            <a:off x="7713540" y="2963198"/>
            <a:ext cx="501372" cy="134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1.55</a:t>
            </a:r>
          </a:p>
          <a:p>
            <a:pPr marL="534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1.54</a:t>
            </a:r>
          </a:p>
          <a:p>
            <a:pPr marL="1068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1.54</a:t>
            </a:r>
          </a:p>
          <a:p>
            <a:pPr marL="1602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1.47</a:t>
            </a: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98DF8E1A-CC21-EA93-E40A-8EADB1C68E5E}"/>
              </a:ext>
            </a:extLst>
          </p:cNvPr>
          <p:cNvSpPr txBox="1"/>
          <p:nvPr/>
        </p:nvSpPr>
        <p:spPr>
          <a:xfrm>
            <a:off x="790910" y="3334079"/>
            <a:ext cx="1063936" cy="1349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PBA</a:t>
            </a:r>
            <a:r>
              <a:rPr sz="1400" spc="-7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  <a:p>
            <a:pPr marL="534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PBA</a:t>
            </a:r>
            <a:r>
              <a:rPr sz="1400" spc="-7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2</a:t>
            </a:r>
          </a:p>
          <a:p>
            <a:pPr marL="1068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PBA</a:t>
            </a:r>
            <a:r>
              <a:rPr sz="1400" spc="-7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3:</a:t>
            </a:r>
            <a:r>
              <a:rPr sz="1400" spc="-3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Y=1</a:t>
            </a:r>
          </a:p>
          <a:p>
            <a:pPr marL="589840" marR="0">
              <a:lnSpc>
                <a:spcPts val="1568"/>
              </a:lnSpc>
              <a:spcBef>
                <a:spcPts val="1301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Y=0</a:t>
            </a: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58A1692E-2F20-A8C2-AA99-DE1C95747E25}"/>
              </a:ext>
            </a:extLst>
          </p:cNvPr>
          <p:cNvSpPr txBox="1"/>
          <p:nvPr/>
        </p:nvSpPr>
        <p:spPr>
          <a:xfrm>
            <a:off x="2145693" y="4075840"/>
            <a:ext cx="301849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.5</a:t>
            </a: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ACC1E675-15E0-ACC1-E7FC-AE2883D14416}"/>
              </a:ext>
            </a:extLst>
          </p:cNvPr>
          <p:cNvSpPr txBox="1"/>
          <p:nvPr/>
        </p:nvSpPr>
        <p:spPr>
          <a:xfrm>
            <a:off x="2623915" y="4075840"/>
            <a:ext cx="301849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.6</a:t>
            </a: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EA0CD30B-96BE-999F-9111-DE9CC3765819}"/>
              </a:ext>
            </a:extLst>
          </p:cNvPr>
          <p:cNvSpPr txBox="1"/>
          <p:nvPr/>
        </p:nvSpPr>
        <p:spPr>
          <a:xfrm>
            <a:off x="3102137" y="4075840"/>
            <a:ext cx="301849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.8</a:t>
            </a: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CE499191-7225-2A98-A6FA-9F54A9B5CE7E}"/>
              </a:ext>
            </a:extLst>
          </p:cNvPr>
          <p:cNvSpPr txBox="1"/>
          <p:nvPr/>
        </p:nvSpPr>
        <p:spPr>
          <a:xfrm>
            <a:off x="3580358" y="4075840"/>
            <a:ext cx="301849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.9</a:t>
            </a: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FFDBC7A1-2B26-82EB-AF03-8C4CF02C7C56}"/>
              </a:ext>
            </a:extLst>
          </p:cNvPr>
          <p:cNvSpPr txBox="1"/>
          <p:nvPr/>
        </p:nvSpPr>
        <p:spPr>
          <a:xfrm>
            <a:off x="4008298" y="4075840"/>
            <a:ext cx="3343043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23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1.50</a:t>
            </a:r>
            <a:r>
              <a:rPr sz="1400" spc="-2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(1.24,</a:t>
            </a:r>
            <a:r>
              <a:rPr sz="1400" spc="-36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1.81)</a:t>
            </a: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6F7E4AE0-CCAF-0A04-762B-59C943E1DD53}"/>
              </a:ext>
            </a:extLst>
          </p:cNvPr>
          <p:cNvSpPr txBox="1"/>
          <p:nvPr/>
        </p:nvSpPr>
        <p:spPr>
          <a:xfrm>
            <a:off x="2100402" y="4446721"/>
            <a:ext cx="3743728" cy="23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spc="-31" dirty="0">
                <a:solidFill>
                  <a:srgbClr val="018BCF"/>
                </a:solidFill>
                <a:latin typeface="Arial"/>
                <a:cs typeface="Arial"/>
              </a:rPr>
              <a:t>.11</a:t>
            </a:r>
            <a:r>
              <a:rPr sz="1400" b="1" spc="14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.15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.33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8BCF"/>
                </a:solidFill>
                <a:latin typeface="Arial"/>
                <a:cs typeface="Arial"/>
              </a:rPr>
              <a:t>.35</a:t>
            </a:r>
            <a:r>
              <a:rPr sz="1400" b="1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  <a:r>
              <a:rPr sz="1400" spc="1418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18BCF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0DBD5788-0C85-53D6-E09A-0AB80C6D3929}"/>
              </a:ext>
            </a:extLst>
          </p:cNvPr>
          <p:cNvSpPr txBox="1"/>
          <p:nvPr/>
        </p:nvSpPr>
        <p:spPr>
          <a:xfrm>
            <a:off x="613962" y="4929226"/>
            <a:ext cx="738754" cy="114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Naïve:</a:t>
            </a:r>
          </a:p>
          <a:p>
            <a:pPr marL="0" marR="0">
              <a:lnSpc>
                <a:spcPts val="1783"/>
              </a:lnSpc>
              <a:spcBef>
                <a:spcPts val="532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PBA1:</a:t>
            </a:r>
          </a:p>
          <a:p>
            <a:pPr marL="0" marR="0">
              <a:lnSpc>
                <a:spcPts val="1783"/>
              </a:lnSpc>
              <a:spcBef>
                <a:spcPts val="532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PBA2:</a:t>
            </a:r>
          </a:p>
          <a:p>
            <a:pPr marL="0" marR="0">
              <a:lnSpc>
                <a:spcPts val="1783"/>
              </a:lnSpc>
              <a:spcBef>
                <a:spcPts val="545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PBA3:</a:t>
            </a: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A651EA96-6D7B-F189-EAEC-D848AFE6794F}"/>
              </a:ext>
            </a:extLst>
          </p:cNvPr>
          <p:cNvSpPr txBox="1"/>
          <p:nvPr/>
        </p:nvSpPr>
        <p:spPr>
          <a:xfrm>
            <a:off x="1528306" y="4929226"/>
            <a:ext cx="4994106" cy="26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Assumes perfect</a:t>
            </a:r>
            <a:r>
              <a:rPr sz="1600" spc="23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Se and</a:t>
            </a:r>
            <a:r>
              <a:rPr sz="1600" spc="25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Sp (no</a:t>
            </a:r>
            <a:r>
              <a:rPr sz="1600" spc="10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misclassified</a:t>
            </a:r>
            <a:r>
              <a:rPr sz="1600" spc="-28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obesity)</a:t>
            </a: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7E4DAF5F-D470-9A45-EAC8-040B758F4BD7}"/>
              </a:ext>
            </a:extLst>
          </p:cNvPr>
          <p:cNvSpPr txBox="1"/>
          <p:nvPr/>
        </p:nvSpPr>
        <p:spPr>
          <a:xfrm>
            <a:off x="1528306" y="5223332"/>
            <a:ext cx="5821119" cy="26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Trapezoidal distribution for Se,</a:t>
            </a:r>
            <a:r>
              <a:rPr sz="1600" spc="11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non-differential misclassification</a:t>
            </a: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DD5DB0FD-004E-A275-A58A-950A895328E0}"/>
              </a:ext>
            </a:extLst>
          </p:cNvPr>
          <p:cNvSpPr txBox="1"/>
          <p:nvPr/>
        </p:nvSpPr>
        <p:spPr>
          <a:xfrm>
            <a:off x="1528305" y="5517438"/>
            <a:ext cx="6520812" cy="560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Trapezoidal distribution for Se and</a:t>
            </a:r>
            <a:r>
              <a:rPr sz="1600" spc="28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Sp, non-differential</a:t>
            </a:r>
            <a:r>
              <a:rPr sz="1600" spc="18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misclassification</a:t>
            </a:r>
          </a:p>
          <a:p>
            <a:pPr marL="0" marR="0">
              <a:lnSpc>
                <a:spcPts val="1783"/>
              </a:lnSpc>
              <a:spcBef>
                <a:spcPts val="545"/>
              </a:spcBef>
              <a:spcAft>
                <a:spcPts val="0"/>
              </a:spcAft>
            </a:pP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Differential misclassification</a:t>
            </a:r>
            <a:r>
              <a:rPr sz="1600" spc="-25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(better</a:t>
            </a:r>
            <a:r>
              <a:rPr sz="1600" spc="20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in those</a:t>
            </a:r>
            <a:r>
              <a:rPr sz="1600" spc="10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LGA+</a:t>
            </a:r>
            <a:r>
              <a:rPr sz="1600" spc="15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than</a:t>
            </a:r>
            <a:r>
              <a:rPr sz="1600" spc="10" dirty="0">
                <a:solidFill>
                  <a:srgbClr val="1224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2244B"/>
                </a:solidFill>
                <a:latin typeface="Arial"/>
                <a:cs typeface="Arial"/>
              </a:rPr>
              <a:t>LGA-)</a:t>
            </a:r>
          </a:p>
        </p:txBody>
      </p:sp>
    </p:spTree>
    <p:extLst>
      <p:ext uri="{BB962C8B-B14F-4D97-AF65-F5344CB8AC3E}">
        <p14:creationId xmlns:p14="http://schemas.microsoft.com/office/powerpoint/2010/main" val="129469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183966" y="2400833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en-US" sz="3200" dirty="0">
                <a:solidFill>
                  <a:srgbClr val="3D85C6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A9890-85E9-D7EE-DC1A-F5809F40916A}"/>
              </a:ext>
            </a:extLst>
          </p:cNvPr>
          <p:cNvSpPr txBox="1"/>
          <p:nvPr/>
        </p:nvSpPr>
        <p:spPr>
          <a:xfrm>
            <a:off x="2298386" y="3569338"/>
            <a:ext cx="7755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Acknowledgement to Dr.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Michele</a:t>
            </a:r>
            <a:r>
              <a:rPr lang="en-US" sz="1800" spc="2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Funk</a:t>
            </a:r>
            <a:r>
              <a:rPr lang="en-US" dirty="0">
                <a:solidFill>
                  <a:srgbClr val="FF0000"/>
                </a:solidFill>
              </a:rPr>
              <a:t>, slides adapted from her presentation during ICPE 2020</a:t>
            </a:r>
          </a:p>
        </p:txBody>
      </p:sp>
    </p:spTree>
    <p:extLst>
      <p:ext uri="{BB962C8B-B14F-4D97-AF65-F5344CB8AC3E}">
        <p14:creationId xmlns:p14="http://schemas.microsoft.com/office/powerpoint/2010/main" val="95906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1000" y="1043800"/>
            <a:ext cx="11650000" cy="4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Internal validation study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Sample of study pop from whom data on C were collected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External Validation study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Literature search</a:t>
            </a:r>
          </a:p>
          <a:p>
            <a:pPr marL="990587" lvl="1" indent="-380990" algn="l">
              <a:buFont typeface="Arial" panose="020B0604020202020204" pitchFamily="34" charset="0"/>
              <a:buChar char="•"/>
            </a:pPr>
            <a:r>
              <a:rPr lang="en-US" sz="1733" dirty="0"/>
              <a:t>Estimates of effect on the outcome and association with exposure in a similar population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Expert opinion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Educated guess</a:t>
            </a:r>
            <a:endParaRPr lang="en-US" sz="1733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Obtaining bias parameters</a:t>
            </a:r>
          </a:p>
        </p:txBody>
      </p:sp>
    </p:spTree>
    <p:extLst>
      <p:ext uri="{BB962C8B-B14F-4D97-AF65-F5344CB8AC3E}">
        <p14:creationId xmlns:p14="http://schemas.microsoft.com/office/powerpoint/2010/main" val="325145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08700" y="4361103"/>
            <a:ext cx="11650000" cy="14008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Gestational diabetes (GDM)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Glyburide (oral) vs Insulin (injection)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/>
              <a:t>Effect on risk of infant born large for gestational age (LGA)</a:t>
            </a:r>
            <a:endParaRPr lang="en-US" sz="1733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Motivating example</a:t>
            </a:r>
          </a:p>
        </p:txBody>
      </p:sp>
      <p:sp>
        <p:nvSpPr>
          <p:cNvPr id="2" name="object 1">
            <a:extLst>
              <a:ext uri="{FF2B5EF4-FFF2-40B4-BE49-F238E27FC236}">
                <a16:creationId xmlns:a16="http://schemas.microsoft.com/office/drawing/2014/main" id="{6118494E-F01A-F1BF-2E23-96A0D50A24C5}"/>
              </a:ext>
            </a:extLst>
          </p:cNvPr>
          <p:cNvSpPr/>
          <p:nvPr/>
        </p:nvSpPr>
        <p:spPr>
          <a:xfrm>
            <a:off x="1706880" y="1096077"/>
            <a:ext cx="8778239" cy="2773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16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27D38C5-D8B7-DF47-1A7B-0F21DF4D79A9}"/>
              </a:ext>
            </a:extLst>
          </p:cNvPr>
          <p:cNvSpPr txBox="1"/>
          <p:nvPr/>
        </p:nvSpPr>
        <p:spPr>
          <a:xfrm>
            <a:off x="591494" y="3571584"/>
            <a:ext cx="391485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Crude</a:t>
            </a:r>
            <a:r>
              <a:rPr sz="24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RR:</a:t>
            </a:r>
            <a:r>
              <a:rPr sz="2400" spc="1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1.00 (0.87, 1.14)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559B61D3-5443-7226-A10B-D0E6194D8FA6}"/>
              </a:ext>
            </a:extLst>
          </p:cNvPr>
          <p:cNvSpPr txBox="1"/>
          <p:nvPr/>
        </p:nvSpPr>
        <p:spPr>
          <a:xfrm>
            <a:off x="591494" y="4303104"/>
            <a:ext cx="4971895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Unmeasured</a:t>
            </a:r>
            <a:r>
              <a:rPr sz="2400" spc="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confounder: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spc="-23" dirty="0">
                <a:solidFill>
                  <a:srgbClr val="018BCF"/>
                </a:solidFill>
                <a:latin typeface="Arial"/>
                <a:cs typeface="Arial"/>
              </a:rPr>
              <a:t>Obesity,</a:t>
            </a:r>
            <a:r>
              <a:rPr sz="2400" spc="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strong risk factor</a:t>
            </a:r>
            <a:r>
              <a:rPr sz="24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</a:t>
            </a:r>
          </a:p>
        </p:txBody>
      </p:sp>
    </p:spTree>
    <p:extLst>
      <p:ext uri="{BB962C8B-B14F-4D97-AF65-F5344CB8AC3E}">
        <p14:creationId xmlns:p14="http://schemas.microsoft.com/office/powerpoint/2010/main" val="405642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27D38C5-D8B7-DF47-1A7B-0F21DF4D79A9}"/>
              </a:ext>
            </a:extLst>
          </p:cNvPr>
          <p:cNvSpPr txBox="1"/>
          <p:nvPr/>
        </p:nvSpPr>
        <p:spPr>
          <a:xfrm>
            <a:off x="591494" y="3571584"/>
            <a:ext cx="391485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Crude</a:t>
            </a:r>
            <a:r>
              <a:rPr sz="2400" spc="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RR:</a:t>
            </a:r>
            <a:r>
              <a:rPr sz="2400" spc="1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1.00 (0.87, 1.14)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559B61D3-5443-7226-A10B-D0E6194D8FA6}"/>
              </a:ext>
            </a:extLst>
          </p:cNvPr>
          <p:cNvSpPr txBox="1"/>
          <p:nvPr/>
        </p:nvSpPr>
        <p:spPr>
          <a:xfrm>
            <a:off x="591494" y="4303104"/>
            <a:ext cx="4971895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Unmeasured</a:t>
            </a:r>
            <a:r>
              <a:rPr sz="2400" spc="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confounder: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spc="-23" dirty="0">
                <a:solidFill>
                  <a:srgbClr val="018BCF"/>
                </a:solidFill>
                <a:latin typeface="Arial"/>
                <a:cs typeface="Arial"/>
              </a:rPr>
              <a:t>Obesity,</a:t>
            </a:r>
            <a:r>
              <a:rPr sz="2400" spc="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strong risk factor</a:t>
            </a:r>
            <a:r>
              <a:rPr sz="24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2" name="object 1">
            <a:extLst>
              <a:ext uri="{FF2B5EF4-FFF2-40B4-BE49-F238E27FC236}">
                <a16:creationId xmlns:a16="http://schemas.microsoft.com/office/drawing/2014/main" id="{09FA9760-6F93-9E87-C19B-A91D442F6204}"/>
              </a:ext>
            </a:extLst>
          </p:cNvPr>
          <p:cNvSpPr/>
          <p:nvPr/>
        </p:nvSpPr>
        <p:spPr>
          <a:xfrm>
            <a:off x="493706" y="4197737"/>
            <a:ext cx="4105507" cy="1604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86FC75ED-96D3-2C1A-6689-3EA357575EF9}"/>
              </a:ext>
            </a:extLst>
          </p:cNvPr>
          <p:cNvSpPr txBox="1"/>
          <p:nvPr/>
        </p:nvSpPr>
        <p:spPr>
          <a:xfrm>
            <a:off x="577091" y="3751080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7CE0BA96-8BF5-C079-5CC9-5E30C9A74723}"/>
              </a:ext>
            </a:extLst>
          </p:cNvPr>
          <p:cNvSpPr txBox="1"/>
          <p:nvPr/>
        </p:nvSpPr>
        <p:spPr>
          <a:xfrm>
            <a:off x="1822951" y="4266296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80543A8-AEB8-3FCE-F51C-7EDE877586F1}"/>
              </a:ext>
            </a:extLst>
          </p:cNvPr>
          <p:cNvSpPr txBox="1"/>
          <p:nvPr/>
        </p:nvSpPr>
        <p:spPr>
          <a:xfrm>
            <a:off x="3675260" y="4266296"/>
            <a:ext cx="972467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554848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373D3C50-4A8C-12E5-7352-B82E18ACAA8E}"/>
              </a:ext>
            </a:extLst>
          </p:cNvPr>
          <p:cNvSpPr txBox="1"/>
          <p:nvPr/>
        </p:nvSpPr>
        <p:spPr>
          <a:xfrm>
            <a:off x="4953637" y="4344991"/>
            <a:ext cx="1221928" cy="3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2000" baseline="-2455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m*p</a:t>
            </a:r>
            <a:r>
              <a:rPr sz="2000" baseline="-2455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D870158F-25AD-DBD7-2CF9-F6F8822ACC46}"/>
              </a:ext>
            </a:extLst>
          </p:cNvPr>
          <p:cNvSpPr txBox="1"/>
          <p:nvPr/>
        </p:nvSpPr>
        <p:spPr>
          <a:xfrm>
            <a:off x="591387" y="4662565"/>
            <a:ext cx="810299" cy="718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08" marR="0">
              <a:lnSpc>
                <a:spcPts val="2238"/>
              </a:lnSpc>
              <a:spcBef>
                <a:spcPts val="93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6D8F89E9-8DAB-6E5C-3FCB-F6CE8D8E9E3C}"/>
              </a:ext>
            </a:extLst>
          </p:cNvPr>
          <p:cNvSpPr txBox="1"/>
          <p:nvPr/>
        </p:nvSpPr>
        <p:spPr>
          <a:xfrm>
            <a:off x="2699251" y="4662565"/>
            <a:ext cx="458316" cy="1159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74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  <a:p>
            <a:pPr marL="27312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B765692F-E5D8-9274-875B-82F2FE4EEAB0}"/>
              </a:ext>
            </a:extLst>
          </p:cNvPr>
          <p:cNvSpPr txBox="1"/>
          <p:nvPr/>
        </p:nvSpPr>
        <p:spPr>
          <a:xfrm>
            <a:off x="4953725" y="4649791"/>
            <a:ext cx="2686725" cy="3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2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8400*0.25</a:t>
            </a:r>
            <a:r>
              <a:rPr sz="2000" spc="-3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EF26AC85-E093-A093-A6B5-BB995C58C365}"/>
              </a:ext>
            </a:extLst>
          </p:cNvPr>
          <p:cNvSpPr txBox="1"/>
          <p:nvPr/>
        </p:nvSpPr>
        <p:spPr>
          <a:xfrm>
            <a:off x="4214869" y="5058776"/>
            <a:ext cx="430885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4A965337-C724-6920-024D-F6508CBF47BF}"/>
              </a:ext>
            </a:extLst>
          </p:cNvPr>
          <p:cNvSpPr txBox="1"/>
          <p:nvPr/>
        </p:nvSpPr>
        <p:spPr>
          <a:xfrm>
            <a:off x="4214869" y="5455016"/>
            <a:ext cx="430885" cy="366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AF3F840A-EB0D-9804-C534-078F3F01CE70}"/>
              </a:ext>
            </a:extLst>
          </p:cNvPr>
          <p:cNvSpPr txBox="1"/>
          <p:nvPr/>
        </p:nvSpPr>
        <p:spPr>
          <a:xfrm>
            <a:off x="4953621" y="5564191"/>
            <a:ext cx="2659396" cy="671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2000" baseline="-24581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n*p</a:t>
            </a:r>
            <a:r>
              <a:rPr sz="2000" baseline="-24581" dirty="0">
                <a:solidFill>
                  <a:srgbClr val="018BCF"/>
                </a:solidFill>
                <a:latin typeface="Arial"/>
                <a:cs typeface="Arial"/>
              </a:rPr>
              <a:t>0</a:t>
            </a:r>
          </a:p>
          <a:p>
            <a:pPr marL="103" marR="0">
              <a:lnSpc>
                <a:spcPts val="2238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2000" baseline="-24599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2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8400*0.50</a:t>
            </a:r>
            <a:r>
              <a:rPr sz="2000" spc="-3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</a:p>
        </p:txBody>
      </p:sp>
    </p:spTree>
    <p:extLst>
      <p:ext uri="{BB962C8B-B14F-4D97-AF65-F5344CB8AC3E}">
        <p14:creationId xmlns:p14="http://schemas.microsoft.com/office/powerpoint/2010/main" val="7242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776B732-7999-59BF-5358-6057686D1055}"/>
              </a:ext>
            </a:extLst>
          </p:cNvPr>
          <p:cNvSpPr/>
          <p:nvPr/>
        </p:nvSpPr>
        <p:spPr>
          <a:xfrm>
            <a:off x="493706" y="4085771"/>
            <a:ext cx="4112577" cy="1604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B2C601A3-72E0-22AA-7315-3DB7A722D332}"/>
              </a:ext>
            </a:extLst>
          </p:cNvPr>
          <p:cNvSpPr txBox="1"/>
          <p:nvPr/>
        </p:nvSpPr>
        <p:spPr>
          <a:xfrm>
            <a:off x="577091" y="3639114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B590444C-51CD-45A8-5BD1-2C4853F430F9}"/>
              </a:ext>
            </a:extLst>
          </p:cNvPr>
          <p:cNvSpPr txBox="1"/>
          <p:nvPr/>
        </p:nvSpPr>
        <p:spPr>
          <a:xfrm>
            <a:off x="1822951" y="4154330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544C84E3-23FF-A9A8-7089-4BB6D729F3E8}"/>
              </a:ext>
            </a:extLst>
          </p:cNvPr>
          <p:cNvSpPr txBox="1"/>
          <p:nvPr/>
        </p:nvSpPr>
        <p:spPr>
          <a:xfrm>
            <a:off x="3684423" y="4154330"/>
            <a:ext cx="972467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554830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642103B7-0D65-42B1-6963-F86D450ABAB6}"/>
              </a:ext>
            </a:extLst>
          </p:cNvPr>
          <p:cNvSpPr txBox="1"/>
          <p:nvPr/>
        </p:nvSpPr>
        <p:spPr>
          <a:xfrm>
            <a:off x="4953725" y="4232095"/>
            <a:ext cx="389637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1800" spc="153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[RR</a:t>
            </a:r>
            <a:r>
              <a:rPr sz="1800" spc="122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*M</a:t>
            </a:r>
            <a:r>
              <a:rPr sz="1800" spc="17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*a] / [RR</a:t>
            </a:r>
            <a:r>
              <a:rPr sz="1800" spc="122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*M</a:t>
            </a:r>
            <a:r>
              <a:rPr sz="1800" spc="51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+</a:t>
            </a:r>
            <a:r>
              <a:rPr sz="1800" spc="-17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1800" spc="-16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</a:t>
            </a:r>
            <a:r>
              <a:rPr sz="1800" spc="-16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M</a:t>
            </a:r>
            <a:r>
              <a:rPr sz="1800" spc="17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F501B01-1476-CAE9-46F0-C6BEC9637840}"/>
              </a:ext>
            </a:extLst>
          </p:cNvPr>
          <p:cNvSpPr txBox="1"/>
          <p:nvPr/>
        </p:nvSpPr>
        <p:spPr>
          <a:xfrm>
            <a:off x="5106125" y="4357465"/>
            <a:ext cx="36789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 =</a:t>
            </a: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58230B0E-7F6C-2D09-4205-AA08F1A9C995}"/>
              </a:ext>
            </a:extLst>
          </p:cNvPr>
          <p:cNvSpPr txBox="1"/>
          <p:nvPr/>
        </p:nvSpPr>
        <p:spPr>
          <a:xfrm>
            <a:off x="5758397" y="4357465"/>
            <a:ext cx="37251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CD</a:t>
            </a: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6F0A8AD9-34E3-08CA-2556-B05BC48A770F}"/>
              </a:ext>
            </a:extLst>
          </p:cNvPr>
          <p:cNvSpPr txBox="1"/>
          <p:nvPr/>
        </p:nvSpPr>
        <p:spPr>
          <a:xfrm>
            <a:off x="6256745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AF6A2375-CBA2-9F06-2656-B2A0F2E45A68}"/>
              </a:ext>
            </a:extLst>
          </p:cNvPr>
          <p:cNvSpPr txBox="1"/>
          <p:nvPr/>
        </p:nvSpPr>
        <p:spPr>
          <a:xfrm>
            <a:off x="7204673" y="4357465"/>
            <a:ext cx="37251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CD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22175C32-59C7-AAE3-427A-820DE10EC461}"/>
              </a:ext>
            </a:extLst>
          </p:cNvPr>
          <p:cNvSpPr txBox="1"/>
          <p:nvPr/>
        </p:nvSpPr>
        <p:spPr>
          <a:xfrm>
            <a:off x="7703019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2829F17A-D8CE-EED5-9911-8F72C92D9A5B}"/>
              </a:ext>
            </a:extLst>
          </p:cNvPr>
          <p:cNvSpPr txBox="1"/>
          <p:nvPr/>
        </p:nvSpPr>
        <p:spPr>
          <a:xfrm>
            <a:off x="8548840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E102DFF8-56D7-21EE-A4A9-A5245C29F375}"/>
              </a:ext>
            </a:extLst>
          </p:cNvPr>
          <p:cNvSpPr txBox="1"/>
          <p:nvPr/>
        </p:nvSpPr>
        <p:spPr>
          <a:xfrm>
            <a:off x="591387" y="4550599"/>
            <a:ext cx="810299" cy="718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08" marR="0">
              <a:lnSpc>
                <a:spcPts val="2238"/>
              </a:lnSpc>
              <a:spcBef>
                <a:spcPts val="93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757B73B6-BA59-ED26-BC1D-0EF549CA1AE1}"/>
              </a:ext>
            </a:extLst>
          </p:cNvPr>
          <p:cNvSpPr txBox="1"/>
          <p:nvPr/>
        </p:nvSpPr>
        <p:spPr>
          <a:xfrm>
            <a:off x="2726563" y="4550599"/>
            <a:ext cx="431004" cy="763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61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12197FBB-EF12-3792-8101-9EDCC3DD74BB}"/>
              </a:ext>
            </a:extLst>
          </p:cNvPr>
          <p:cNvSpPr txBox="1"/>
          <p:nvPr/>
        </p:nvSpPr>
        <p:spPr>
          <a:xfrm>
            <a:off x="4953725" y="4780735"/>
            <a:ext cx="523642" cy="33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1800" baseline="-24666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DB748333-B8EA-CC69-CA62-83473F325C63}"/>
              </a:ext>
            </a:extLst>
          </p:cNvPr>
          <p:cNvSpPr txBox="1"/>
          <p:nvPr/>
        </p:nvSpPr>
        <p:spPr>
          <a:xfrm>
            <a:off x="5334725" y="4780735"/>
            <a:ext cx="2541459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018BCF"/>
                </a:solidFill>
                <a:latin typeface="Arial"/>
                <a:cs typeface="Arial"/>
              </a:rPr>
              <a:t>[3.0*2100*400]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[3.0*2100</a:t>
            </a:r>
            <a:r>
              <a:rPr sz="1800" spc="1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+ 8400-2100]</a:t>
            </a: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4E293691-6BE3-348A-F893-52F66E4EA657}"/>
              </a:ext>
            </a:extLst>
          </p:cNvPr>
          <p:cNvSpPr txBox="1"/>
          <p:nvPr/>
        </p:nvSpPr>
        <p:spPr>
          <a:xfrm>
            <a:off x="4224013" y="4946810"/>
            <a:ext cx="430885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2487FC21-B2AC-FF95-1258-4182D1053A15}"/>
              </a:ext>
            </a:extLst>
          </p:cNvPr>
          <p:cNvSpPr txBox="1"/>
          <p:nvPr/>
        </p:nvSpPr>
        <p:spPr>
          <a:xfrm>
            <a:off x="1893055" y="5343050"/>
            <a:ext cx="2761659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6A878363-0B2B-04EE-007E-233C5986BD3D}"/>
              </a:ext>
            </a:extLst>
          </p:cNvPr>
          <p:cNvSpPr txBox="1"/>
          <p:nvPr/>
        </p:nvSpPr>
        <p:spPr>
          <a:xfrm>
            <a:off x="282574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75A8036F-7F8F-4E33-EA79-8D856564067C}"/>
              </a:ext>
            </a:extLst>
          </p:cNvPr>
          <p:cNvSpPr txBox="1"/>
          <p:nvPr/>
        </p:nvSpPr>
        <p:spPr>
          <a:xfrm>
            <a:off x="432307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480A284D-65BE-4BBA-2D1E-2A777906E449}"/>
              </a:ext>
            </a:extLst>
          </p:cNvPr>
          <p:cNvSpPr txBox="1"/>
          <p:nvPr/>
        </p:nvSpPr>
        <p:spPr>
          <a:xfrm>
            <a:off x="4953725" y="5603695"/>
            <a:ext cx="523642" cy="33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A</a:t>
            </a:r>
            <a:r>
              <a:rPr sz="1800" baseline="-24666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627D3597-5EB3-C7AD-D02E-A053CBBE7856}"/>
              </a:ext>
            </a:extLst>
          </p:cNvPr>
          <p:cNvSpPr txBox="1"/>
          <p:nvPr/>
        </p:nvSpPr>
        <p:spPr>
          <a:xfrm>
            <a:off x="5868125" y="5603695"/>
            <a:ext cx="53380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1888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834" y="81602"/>
            <a:ext cx="1950532" cy="74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4768"/>
            <a:ext cx="12192000" cy="3232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08700" y="134012"/>
            <a:ext cx="9984134" cy="74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altLang="en-US" sz="3200" dirty="0">
                <a:solidFill>
                  <a:srgbClr val="3D85C6"/>
                </a:solidFill>
              </a:rPr>
              <a:t>Hypothetical Example</a:t>
            </a:r>
          </a:p>
        </p:txBody>
      </p:sp>
      <p:sp>
        <p:nvSpPr>
          <p:cNvPr id="4" name="object 1">
            <a:extLst>
              <a:ext uri="{FF2B5EF4-FFF2-40B4-BE49-F238E27FC236}">
                <a16:creationId xmlns:a16="http://schemas.microsoft.com/office/drawing/2014/main" id="{EE0DF335-5946-0ADB-17ED-C82BAB192E0D}"/>
              </a:ext>
            </a:extLst>
          </p:cNvPr>
          <p:cNvSpPr/>
          <p:nvPr/>
        </p:nvSpPr>
        <p:spPr>
          <a:xfrm>
            <a:off x="493704" y="1574221"/>
            <a:ext cx="4164966" cy="1847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D6E9DA-E1F1-985B-8686-0175116BC618}"/>
              </a:ext>
            </a:extLst>
          </p:cNvPr>
          <p:cNvSpPr txBox="1"/>
          <p:nvPr/>
        </p:nvSpPr>
        <p:spPr>
          <a:xfrm>
            <a:off x="1731256" y="1647543"/>
            <a:ext cx="29757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  <a:r>
              <a:rPr sz="2400" b="1" spc="26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794D934-D8E0-946D-1B32-F6E2D9AED194}"/>
              </a:ext>
            </a:extLst>
          </p:cNvPr>
          <p:cNvSpPr txBox="1"/>
          <p:nvPr/>
        </p:nvSpPr>
        <p:spPr>
          <a:xfrm>
            <a:off x="590999" y="2104743"/>
            <a:ext cx="940303" cy="83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6A26B6-57A7-8E8A-C2C0-8836792E6907}"/>
              </a:ext>
            </a:extLst>
          </p:cNvPr>
          <p:cNvSpPr txBox="1"/>
          <p:nvPr/>
        </p:nvSpPr>
        <p:spPr>
          <a:xfrm>
            <a:off x="1928766" y="2104743"/>
            <a:ext cx="2777035" cy="12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812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(a)</a:t>
            </a:r>
            <a:r>
              <a:rPr sz="2400" spc="2762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(b)</a:t>
            </a:r>
          </a:p>
          <a:p>
            <a:pPr marL="102107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(c)</a:t>
            </a:r>
            <a:r>
              <a:rPr sz="2400" spc="143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8000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(d)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(m)</a:t>
            </a:r>
            <a:r>
              <a:rPr sz="2400" spc="142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8400</a:t>
            </a:r>
            <a:r>
              <a:rPr sz="2400" spc="1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8BCF"/>
                </a:solidFill>
                <a:latin typeface="Arial"/>
                <a:cs typeface="Arial"/>
              </a:rPr>
              <a:t>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68BBA-598E-6CAD-61F1-73657BF76BF3}"/>
              </a:ext>
            </a:extLst>
          </p:cNvPr>
          <p:cNvSpPr txBox="1"/>
          <p:nvPr/>
        </p:nvSpPr>
        <p:spPr>
          <a:xfrm>
            <a:off x="5103265" y="1836852"/>
            <a:ext cx="429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Bias Parameters</a:t>
            </a:r>
          </a:p>
          <a:p>
            <a:r>
              <a:rPr lang="en-US" dirty="0">
                <a:effectLst/>
                <a:latin typeface="Helvetica" pitchFamily="2" charset="0"/>
              </a:rPr>
              <a:t>Effect of obesity on LGA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(RR</a:t>
            </a:r>
            <a:r>
              <a:rPr lang="en-US" sz="1800" spc="-15" baseline="-24621" dirty="0">
                <a:solidFill>
                  <a:srgbClr val="FF0000"/>
                </a:solidFill>
                <a:latin typeface="Arial"/>
                <a:cs typeface="Arial"/>
              </a:rPr>
              <a:t>CD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)=3.0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</a:t>
            </a:r>
            <a:r>
              <a:rPr lang="en-US" dirty="0" err="1">
                <a:effectLst/>
                <a:latin typeface="Helvetica" pitchFamily="2" charset="0"/>
              </a:rPr>
              <a:t>obese|glyburide</a:t>
            </a:r>
            <a:r>
              <a:rPr lang="en-US" dirty="0">
                <a:effectLst/>
                <a:latin typeface="Helvetica" pitchFamily="2" charset="0"/>
              </a:rPr>
              <a:t>)=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p1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=0.25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P(obese insulin=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r>
              <a:rPr lang="en-US"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=0.50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E947C8E-2251-568C-A9DB-C3C5BFFFFF0C}"/>
              </a:ext>
            </a:extLst>
          </p:cNvPr>
          <p:cNvSpPr/>
          <p:nvPr/>
        </p:nvSpPr>
        <p:spPr>
          <a:xfrm>
            <a:off x="493706" y="4085771"/>
            <a:ext cx="4112577" cy="1604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442C816B-6FDD-44FB-E9A0-2BD55B823951}"/>
              </a:ext>
            </a:extLst>
          </p:cNvPr>
          <p:cNvSpPr txBox="1"/>
          <p:nvPr/>
        </p:nvSpPr>
        <p:spPr>
          <a:xfrm>
            <a:off x="577091" y="3639114"/>
            <a:ext cx="2785461" cy="43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18BCF"/>
                </a:solidFill>
                <a:latin typeface="Arial"/>
                <a:cs typeface="Arial"/>
              </a:rPr>
              <a:t>Obese subgroup</a:t>
            </a: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FC99CAFB-047C-E906-4BAD-950452D9461C}"/>
              </a:ext>
            </a:extLst>
          </p:cNvPr>
          <p:cNvSpPr txBox="1"/>
          <p:nvPr/>
        </p:nvSpPr>
        <p:spPr>
          <a:xfrm>
            <a:off x="1822951" y="4154330"/>
            <a:ext cx="1340311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Glyburide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B0269ABB-7886-D34C-13C7-972FFBB9B41E}"/>
              </a:ext>
            </a:extLst>
          </p:cNvPr>
          <p:cNvSpPr txBox="1"/>
          <p:nvPr/>
        </p:nvSpPr>
        <p:spPr>
          <a:xfrm>
            <a:off x="3684423" y="4154330"/>
            <a:ext cx="972467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Insulin</a:t>
            </a:r>
          </a:p>
          <a:p>
            <a:pPr marL="554923" marR="0">
              <a:lnSpc>
                <a:spcPts val="2238"/>
              </a:lnSpc>
              <a:spcBef>
                <a:spcPts val="93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6F065FF1-9685-21D6-1766-7622635A6ACD}"/>
              </a:ext>
            </a:extLst>
          </p:cNvPr>
          <p:cNvSpPr txBox="1"/>
          <p:nvPr/>
        </p:nvSpPr>
        <p:spPr>
          <a:xfrm>
            <a:off x="4953725" y="4232095"/>
            <a:ext cx="375616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1800" spc="153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[RR</a:t>
            </a:r>
            <a:r>
              <a:rPr sz="1800" spc="122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*N</a:t>
            </a:r>
            <a:r>
              <a:rPr sz="1800" spc="17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*b]</a:t>
            </a:r>
            <a:r>
              <a:rPr sz="1800" spc="1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/ [RR</a:t>
            </a:r>
            <a:r>
              <a:rPr sz="1800" spc="122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*N</a:t>
            </a:r>
            <a:r>
              <a:rPr sz="1800" spc="507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+</a:t>
            </a:r>
            <a:r>
              <a:rPr sz="1800" spc="-160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1800" spc="-16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-</a:t>
            </a:r>
            <a:r>
              <a:rPr sz="1800" spc="-163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N</a:t>
            </a:r>
            <a:r>
              <a:rPr sz="1800" spc="16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]</a:t>
            </a: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138C9C1-CC48-253C-43A9-FC0C17E506F8}"/>
              </a:ext>
            </a:extLst>
          </p:cNvPr>
          <p:cNvSpPr txBox="1"/>
          <p:nvPr/>
        </p:nvSpPr>
        <p:spPr>
          <a:xfrm>
            <a:off x="5106125" y="4357465"/>
            <a:ext cx="36789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 =</a:t>
            </a: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A5EC84E7-9D6A-7B6C-0E86-1263F1CC8C09}"/>
              </a:ext>
            </a:extLst>
          </p:cNvPr>
          <p:cNvSpPr txBox="1"/>
          <p:nvPr/>
        </p:nvSpPr>
        <p:spPr>
          <a:xfrm>
            <a:off x="5758397" y="4357465"/>
            <a:ext cx="37251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CD</a:t>
            </a: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00F0D5EF-E94C-7402-441A-51DA15F3B4FC}"/>
              </a:ext>
            </a:extLst>
          </p:cNvPr>
          <p:cNvSpPr txBox="1"/>
          <p:nvPr/>
        </p:nvSpPr>
        <p:spPr>
          <a:xfrm>
            <a:off x="6230837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2E1FA991-8415-AAA9-5B0B-50CA5C3C35B0}"/>
              </a:ext>
            </a:extLst>
          </p:cNvPr>
          <p:cNvSpPr txBox="1"/>
          <p:nvPr/>
        </p:nvSpPr>
        <p:spPr>
          <a:xfrm>
            <a:off x="7178764" y="4357465"/>
            <a:ext cx="37251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CD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AC766ECF-B345-1103-3382-3D2B1AE2B822}"/>
              </a:ext>
            </a:extLst>
          </p:cNvPr>
          <p:cNvSpPr txBox="1"/>
          <p:nvPr/>
        </p:nvSpPr>
        <p:spPr>
          <a:xfrm>
            <a:off x="7651203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2C879B62-F451-4B0C-1521-1B0CB1536261}"/>
              </a:ext>
            </a:extLst>
          </p:cNvPr>
          <p:cNvSpPr txBox="1"/>
          <p:nvPr/>
        </p:nvSpPr>
        <p:spPr>
          <a:xfrm>
            <a:off x="8408631" y="4357465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C89801C2-B03C-9DA4-9EB3-2E8213A34002}"/>
              </a:ext>
            </a:extLst>
          </p:cNvPr>
          <p:cNvSpPr txBox="1"/>
          <p:nvPr/>
        </p:nvSpPr>
        <p:spPr>
          <a:xfrm>
            <a:off x="591387" y="4550599"/>
            <a:ext cx="810299" cy="718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LGA+</a:t>
            </a:r>
          </a:p>
          <a:p>
            <a:pPr marL="108" marR="0">
              <a:lnSpc>
                <a:spcPts val="2238"/>
              </a:lnSpc>
              <a:spcBef>
                <a:spcPts val="93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LGA-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33DC62ED-40FC-F770-F08E-F648A54D4E35}"/>
              </a:ext>
            </a:extLst>
          </p:cNvPr>
          <p:cNvSpPr txBox="1"/>
          <p:nvPr/>
        </p:nvSpPr>
        <p:spPr>
          <a:xfrm>
            <a:off x="2077459" y="4550569"/>
            <a:ext cx="1080108" cy="76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(A</a:t>
            </a:r>
            <a:r>
              <a:rPr sz="2000" baseline="-24588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  <a:p>
            <a:pPr marL="649104" marR="0">
              <a:lnSpc>
                <a:spcPts val="2238"/>
              </a:lnSpc>
              <a:spcBef>
                <a:spcPts val="581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C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31BC4F6D-F2D5-2AEF-6103-9550F7C35678}"/>
              </a:ext>
            </a:extLst>
          </p:cNvPr>
          <p:cNvSpPr txBox="1"/>
          <p:nvPr/>
        </p:nvSpPr>
        <p:spPr>
          <a:xfrm>
            <a:off x="4953725" y="4780735"/>
            <a:ext cx="523642" cy="33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1800" baseline="-24666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7ACA6A8F-1A6C-197F-9002-EC5328724668}"/>
              </a:ext>
            </a:extLst>
          </p:cNvPr>
          <p:cNvSpPr txBox="1"/>
          <p:nvPr/>
        </p:nvSpPr>
        <p:spPr>
          <a:xfrm>
            <a:off x="5334725" y="4780735"/>
            <a:ext cx="2541459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018BCF"/>
                </a:solidFill>
                <a:latin typeface="Arial"/>
                <a:cs typeface="Arial"/>
              </a:rPr>
              <a:t>[3.0*4200*400]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[3.0*4200</a:t>
            </a:r>
            <a:r>
              <a:rPr sz="1800" spc="11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+ 8400-4200]</a:t>
            </a: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46881E34-B0BE-A86E-F9DE-D5863137B515}"/>
              </a:ext>
            </a:extLst>
          </p:cNvPr>
          <p:cNvSpPr txBox="1"/>
          <p:nvPr/>
        </p:nvSpPr>
        <p:spPr>
          <a:xfrm>
            <a:off x="4224013" y="4946810"/>
            <a:ext cx="430885" cy="366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D</a:t>
            </a:r>
            <a:r>
              <a:rPr sz="2000" baseline="-2460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CC3D6B45-B0AD-A93D-6095-68F4AA094608}"/>
              </a:ext>
            </a:extLst>
          </p:cNvPr>
          <p:cNvSpPr txBox="1"/>
          <p:nvPr/>
        </p:nvSpPr>
        <p:spPr>
          <a:xfrm>
            <a:off x="1893055" y="5343050"/>
            <a:ext cx="2761659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2100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(M</a:t>
            </a:r>
            <a:r>
              <a:rPr sz="2000" spc="184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  <a:r>
              <a:rPr sz="2000" spc="269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4200</a:t>
            </a:r>
            <a:r>
              <a:rPr sz="2000" spc="-15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(N</a:t>
            </a:r>
            <a:r>
              <a:rPr sz="2000" spc="189" dirty="0">
                <a:solidFill>
                  <a:srgbClr val="018BC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18BC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D61C827B-D59F-99C4-32E6-0BFDECA730C4}"/>
              </a:ext>
            </a:extLst>
          </p:cNvPr>
          <p:cNvSpPr txBox="1"/>
          <p:nvPr/>
        </p:nvSpPr>
        <p:spPr>
          <a:xfrm>
            <a:off x="282574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00E19D5C-8EE9-A79D-C5FE-0922F0937403}"/>
              </a:ext>
            </a:extLst>
          </p:cNvPr>
          <p:cNvSpPr txBox="1"/>
          <p:nvPr/>
        </p:nvSpPr>
        <p:spPr>
          <a:xfrm>
            <a:off x="4323073" y="5482794"/>
            <a:ext cx="246480" cy="22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8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E2DEE0E9-646F-1515-DAE4-6F0F1F77E399}"/>
              </a:ext>
            </a:extLst>
          </p:cNvPr>
          <p:cNvSpPr txBox="1"/>
          <p:nvPr/>
        </p:nvSpPr>
        <p:spPr>
          <a:xfrm>
            <a:off x="4953725" y="5603695"/>
            <a:ext cx="523642" cy="33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B</a:t>
            </a:r>
            <a:r>
              <a:rPr sz="1800" baseline="-24666" dirty="0">
                <a:solidFill>
                  <a:srgbClr val="018BC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=</a:t>
            </a: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F72FED48-43EA-9D8C-627A-834BDE4CDA43}"/>
              </a:ext>
            </a:extLst>
          </p:cNvPr>
          <p:cNvSpPr txBox="1"/>
          <p:nvPr/>
        </p:nvSpPr>
        <p:spPr>
          <a:xfrm>
            <a:off x="5868125" y="5603695"/>
            <a:ext cx="53380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18BCF"/>
                </a:solidFill>
                <a:latin typeface="Arial"/>
                <a:cs typeface="Arial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3056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1633</Words>
  <Application>Microsoft Macintosh PowerPoint</Application>
  <PresentationFormat>Widescreen</PresentationFormat>
  <Paragraphs>434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Office Theme</vt:lpstr>
      <vt:lpstr>Quantitative Bias Analysis</vt:lpstr>
      <vt:lpstr>Simple bias analysis</vt:lpstr>
      <vt:lpstr>Obtaining bias parameters</vt:lpstr>
      <vt:lpstr>Motivating example</vt:lpstr>
      <vt:lpstr>Hypothetical Example</vt:lpstr>
      <vt:lpstr>Hypothetical Example</vt:lpstr>
      <vt:lpstr>Hypothetical Example</vt:lpstr>
      <vt:lpstr>Hypothetical Example</vt:lpstr>
      <vt:lpstr>Hypothetical Example</vt:lpstr>
      <vt:lpstr>Hypothetical Example</vt:lpstr>
      <vt:lpstr>Hypothetical Example</vt:lpstr>
      <vt:lpstr>Hypothetical Example</vt:lpstr>
      <vt:lpstr>Limitations</vt:lpstr>
      <vt:lpstr>Probabilistic bias analysis</vt:lpstr>
      <vt:lpstr>Probabilistic bias analysis</vt:lpstr>
      <vt:lpstr>Choosing an external validation study</vt:lpstr>
      <vt:lpstr>Hypothetical Example</vt:lpstr>
      <vt:lpstr>Selected validation studies</vt:lpstr>
      <vt:lpstr>Selected validation studies</vt:lpstr>
      <vt:lpstr>Probabilistic bias analysis (PBA)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Bias Analysis</dc:title>
  <dc:creator>Yasser Albogami</dc:creator>
  <cp:lastModifiedBy>Yasser Albogami</cp:lastModifiedBy>
  <cp:revision>1</cp:revision>
  <dcterms:created xsi:type="dcterms:W3CDTF">2023-06-04T18:36:41Z</dcterms:created>
  <dcterms:modified xsi:type="dcterms:W3CDTF">2023-06-04T20:37:13Z</dcterms:modified>
</cp:coreProperties>
</file>