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49"/>
  </p:notesMasterIdLst>
  <p:handoutMasterIdLst>
    <p:handoutMasterId r:id="rId50"/>
  </p:handoutMasterIdLst>
  <p:sldIdLst>
    <p:sldId id="256" r:id="rId2"/>
    <p:sldId id="332" r:id="rId3"/>
    <p:sldId id="533" r:id="rId4"/>
    <p:sldId id="502" r:id="rId5"/>
    <p:sldId id="437" r:id="rId6"/>
    <p:sldId id="526" r:id="rId7"/>
    <p:sldId id="440" r:id="rId8"/>
    <p:sldId id="441" r:id="rId9"/>
    <p:sldId id="442" r:id="rId10"/>
    <p:sldId id="527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528" r:id="rId20"/>
    <p:sldId id="456" r:id="rId21"/>
    <p:sldId id="514" r:id="rId22"/>
    <p:sldId id="457" r:id="rId23"/>
    <p:sldId id="458" r:id="rId24"/>
    <p:sldId id="459" r:id="rId25"/>
    <p:sldId id="460" r:id="rId26"/>
    <p:sldId id="461" r:id="rId27"/>
    <p:sldId id="462" r:id="rId28"/>
    <p:sldId id="529" r:id="rId29"/>
    <p:sldId id="463" r:id="rId30"/>
    <p:sldId id="464" r:id="rId31"/>
    <p:sldId id="465" r:id="rId32"/>
    <p:sldId id="469" r:id="rId33"/>
    <p:sldId id="504" r:id="rId34"/>
    <p:sldId id="473" r:id="rId35"/>
    <p:sldId id="530" r:id="rId36"/>
    <p:sldId id="474" r:id="rId37"/>
    <p:sldId id="517" r:id="rId38"/>
    <p:sldId id="506" r:id="rId39"/>
    <p:sldId id="531" r:id="rId40"/>
    <p:sldId id="476" r:id="rId41"/>
    <p:sldId id="507" r:id="rId42"/>
    <p:sldId id="508" r:id="rId43"/>
    <p:sldId id="509" r:id="rId44"/>
    <p:sldId id="480" r:id="rId45"/>
    <p:sldId id="500" r:id="rId46"/>
    <p:sldId id="501" r:id="rId47"/>
    <p:sldId id="371" r:id="rId4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3"/>
    <p:restoredTop sz="94656"/>
  </p:normalViewPr>
  <p:slideViewPr>
    <p:cSldViewPr>
      <p:cViewPr varScale="1">
        <p:scale>
          <a:sx n="89" d="100"/>
          <a:sy n="89" d="100"/>
        </p:scale>
        <p:origin x="168" y="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23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DFDDBA-A09B-4B47-8BC1-D843A167BE8A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A33F87-ABAD-4159-8FD9-665D17F6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25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5T01:30:42.575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ignorePressure" value="1"/>
    </inkml:brush>
  </inkml:definitions>
  <inkml:trace contextRef="#ctx0" brushRef="#br0">50692 24108,'0'6,"0"11,6 22,8 18,9 19,-1 6,-3-3,-3-2,-3-11,-5-11,-3-11,-2-11,-2-3,4 0,3 0,-1 0,-2-2,2 1,0-2,-2-2,-1 0,-2 0,5 1,2-1,-1 2,1-3,-1-4,-1-2,-3 3,5-3,4-7,5-15,3-16,-2-14,2-19,-3-10,2-9,3-12,5-15,-3-7,0-9,8-19,6-12,1-1,0 5,6 11,1 10,1 7,0 20,-7 17,-3 15,-5 15,-2 7,-4-3,1 4,-3 5,2 1,-1 5,-6 0,-2 2,-4 2,1-1,1 1,4-1,2-1,3 0,-3-1,-4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7T07:52:34.105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ignorePressure" value="1"/>
    </inkml:brush>
  </inkml:definitions>
  <inkml:trace contextRef="#ctx0" brushRef="#br0">50692 24108,'0'6,"0"11,6 22,8 18,9 19,-1 6,-3-3,-3-2,-3-11,-5-11,-3-11,-2-11,-2-3,4 0,3 0,-1 0,-2-2,2 1,0-2,-2-2,-1 0,-2 0,5 1,2-1,-1 2,1-3,-1-4,-1-2,-3 3,5-3,4-7,5-15,3-16,-2-14,2-19,-3-10,2-9,3-12,5-15,-3-7,0-9,8-19,6-12,1-1,0 5,6 11,1 10,1 7,0 20,-7 17,-3 15,-5 15,-2 7,-4-3,1 4,-3 5,2 1,-1 5,-6 0,-2 2,-4 2,1-1,1 1,4-1,2-1,3 0,-3-1,-4 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B4458-E606-4A92-849A-30BDC848BCA8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772F1-DE33-4A88-B833-1FB70039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0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772F1-DE33-4A88-B833-1FB70039A5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772F1-DE33-4A88-B833-1FB70039A5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94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retrospective cohort study is a way to maintain methodological strength while gaining some efficiencies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using existing data.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Doepker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al.58 used a retrospective cohort approach to examine the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relationship between incidence of venous thromboembolism (VTE) and the use of vasopressin in patients with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shock. The authors examined the medical record to identify all patients aged 18 and older who were admitted to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surgical or medical intensive care unit from September 2001 to June 2004 with a diagnosis code for shock.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ensure that the selected subjects were free of the outcome at the beginning of the study, the authors excluded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patients admitted to the critical care units with active treatment for VTE. The authors also excluded subjects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past history of VTE prior to vasopressin therapy, as well as those receiving vasopressin for any reason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than the treatment of shock (e.g., variceal hemorrhage). Using the above criteria, the authors selected a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sample of 350 subjects for the study. With this designated study cohort, subjects were separated into two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groups based on exposure status: vasopressin plus catecholamine therapy (e.g., epinephrine and dopamine) or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catecholamine therapy alone. Each subject could have a different index (start) date based on admission to the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critical care unit since this was an open cohort. Subjects' medical records were examined for the occurrence of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VTE after initiation of vasopressin or catecholamine therapy. To reduce the potential for bias in identifying the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outcome, the authors required positive evidence of a VTE from either a Doppler ultrasound or a spiral computer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tomography scan or a documented diagnosis for VTE on the official hospital discharge summary. The incidence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VTE in the vasopressin group was 7.4% compared with 8% in the catecholamine therapy group. This was not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significantly different and remained so after adjusting for potential confounders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772F1-DE33-4A88-B833-1FB70039A59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1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retrospective cohort study is a way to maintain methodological strength while gaining some efficiencies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using existing data.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Doepker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al.58 used a retrospective cohort approach to examine the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relationship between incidence of venous thromboembolism (VTE) and the use of vasopressin in patients with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shock. The authors examined the medical record to identify all patients aged 18 and older who were admitted to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surgical or medical intensive care unit from September 2001 to June 2004 with a diagnosis code for shock.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ensure that the selected subjects were free of the outcome at the beginning of the study, the authors excluded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patients admitted to the critical care units with active treatment for VTE. The authors also excluded subjects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past history of VTE prior to vasopressin therapy, as well as those receiving vasopressin for any reason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than the treatment of shock (e.g., variceal hemorrhage). Using the above criteria, the authors selected a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sample of 350 subjects for the study. With this designated study cohort, subjects were separated into two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groups based on exposure status: vasopressin plus catecholamine therapy (e.g., epinephrine and dopamine) or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catecholamine therapy alone. Each subject could have a different index (start) date based on admission to the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critical care unit since this was an open cohort. Subjects' medical records were examined for the occurrence of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VTE after initiation of vasopressin or catecholamine therapy. To reduce the potential for bias in identifying the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outcome, the authors required positive evidence of a VTE from either a Doppler ultrasound or a spiral computer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tomography scan or a documented diagnosis for VTE on the official hospital discharge summary. The incidence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VTE in the vasopressin group was 7.4% compared with 8% in the catecholamine therapy group. This was not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significantly different and remained so after adjusting for potential confounders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772F1-DE33-4A88-B833-1FB70039A59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2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238" y="1038688"/>
            <a:ext cx="7629525" cy="2746422"/>
          </a:xfrm>
        </p:spPr>
        <p:txBody>
          <a:bodyPr anchor="ctr">
            <a:normAutofit/>
          </a:bodyPr>
          <a:lstStyle>
            <a:lvl1pPr algn="ctr">
              <a:defRPr sz="33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238" y="3921634"/>
            <a:ext cx="7629525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CA77-F0EA-4AAF-86CA-9CA21FF51974}" type="datetimeFigureOut">
              <a:rPr lang="en-US" smtClean="0"/>
              <a:pPr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46704-5DDF-4334-B341-E05214416D5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5800" y="3543300"/>
            <a:ext cx="8439151" cy="952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67BB24-2F78-425F-9289-899E4D78F18A}"/>
              </a:ext>
            </a:extLst>
          </p:cNvPr>
          <p:cNvCxnSpPr>
            <a:cxnSpLocks/>
          </p:cNvCxnSpPr>
          <p:nvPr userDrawn="1"/>
        </p:nvCxnSpPr>
        <p:spPr>
          <a:xfrm flipH="1">
            <a:off x="47625" y="3552825"/>
            <a:ext cx="485774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FC9B81-A8F2-4774-87A5-1B464697FCC8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781800"/>
            <a:ext cx="9144000" cy="0"/>
          </a:xfrm>
          <a:prstGeom prst="line">
            <a:avLst/>
          </a:prstGeom>
          <a:ln w="152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9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CA77-F0EA-4AAF-86CA-9CA21FF51974}" type="datetimeFigureOut">
              <a:rPr lang="en-US" smtClean="0"/>
              <a:pPr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7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CA77-F0EA-4AAF-86CA-9CA21FF51974}" type="datetimeFigureOut">
              <a:rPr lang="en-US" smtClean="0"/>
              <a:pPr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18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5CA77-F0EA-4AAF-86CA-9CA21FF51974}" type="datetimeFigureOut">
              <a:rPr lang="en-US" smtClean="0"/>
              <a:pPr/>
              <a:t>9/5/24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04" y="1556792"/>
            <a:ext cx="7863992" cy="490001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defRPr sz="240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defRPr sz="240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defRPr sz="240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defRPr sz="2400">
                <a:latin typeface="+mn-lt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defRPr sz="2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CA77-F0EA-4AAF-86CA-9CA21FF51974}" type="datetimeFigureOut">
              <a:rPr lang="en-US" smtClean="0"/>
              <a:pPr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BE52C2E-E3FB-422E-A659-375DC790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01" y="214837"/>
            <a:ext cx="8023695" cy="1108567"/>
          </a:xfrm>
        </p:spPr>
        <p:txBody>
          <a:bodyPr>
            <a:normAutofit/>
          </a:bodyPr>
          <a:lstStyle>
            <a:lvl1pPr>
              <a:defRPr sz="33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6DD4C0-3DBE-49C8-B28F-FE1C7A0A69C3}"/>
              </a:ext>
            </a:extLst>
          </p:cNvPr>
          <p:cNvCxnSpPr>
            <a:cxnSpLocks/>
          </p:cNvCxnSpPr>
          <p:nvPr userDrawn="1"/>
        </p:nvCxnSpPr>
        <p:spPr>
          <a:xfrm flipH="1">
            <a:off x="685800" y="1485900"/>
            <a:ext cx="8439151" cy="952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B6FE8E-A3E4-456F-881C-797BC6F9DCC8}"/>
              </a:ext>
            </a:extLst>
          </p:cNvPr>
          <p:cNvCxnSpPr>
            <a:cxnSpLocks/>
          </p:cNvCxnSpPr>
          <p:nvPr userDrawn="1"/>
        </p:nvCxnSpPr>
        <p:spPr>
          <a:xfrm flipH="1">
            <a:off x="47625" y="1495425"/>
            <a:ext cx="485774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BAB05A-70BA-457A-BFF9-4ABC7412E69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781800"/>
            <a:ext cx="9144000" cy="0"/>
          </a:xfrm>
          <a:prstGeom prst="line">
            <a:avLst/>
          </a:prstGeom>
          <a:ln w="152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1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CA77-F0EA-4AAF-86CA-9CA21FF51974}" type="datetimeFigureOut">
              <a:rPr lang="en-US" smtClean="0"/>
              <a:pPr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1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CA77-F0EA-4AAF-86CA-9CA21FF51974}" type="datetimeFigureOut">
              <a:rPr lang="en-US" smtClean="0"/>
              <a:pPr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4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CA77-F0EA-4AAF-86CA-9CA21FF51974}" type="datetimeFigureOut">
              <a:rPr lang="en-US" smtClean="0"/>
              <a:pPr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6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CA77-F0EA-4AAF-86CA-9CA21FF51974}" type="datetimeFigureOut">
              <a:rPr lang="en-US" smtClean="0"/>
              <a:pPr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CA77-F0EA-4AAF-86CA-9CA21FF51974}" type="datetimeFigureOut">
              <a:rPr lang="en-US" smtClean="0"/>
              <a:pPr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1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CA77-F0EA-4AAF-86CA-9CA21FF51974}" type="datetimeFigureOut">
              <a:rPr lang="en-US" smtClean="0"/>
              <a:pPr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0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CA77-F0EA-4AAF-86CA-9CA21FF51974}" type="datetimeFigureOut">
              <a:rPr lang="en-US" smtClean="0"/>
              <a:pPr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CA77-F0EA-4AAF-86CA-9CA21FF51974}" type="datetimeFigureOut">
              <a:rPr lang="en-US" smtClean="0"/>
              <a:pPr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A0AE2-D1B3-41FA-AD56-87061FA37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9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56672" y="1052736"/>
            <a:ext cx="7629525" cy="2746422"/>
          </a:xfrm>
        </p:spPr>
        <p:txBody>
          <a:bodyPr>
            <a:normAutofit/>
          </a:bodyPr>
          <a:lstStyle/>
          <a:p>
            <a:r>
              <a:rPr lang="en-US" sz="4400" dirty="0"/>
              <a:t>Cohort Studies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56672" y="3933056"/>
            <a:ext cx="762952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err="1">
                <a:latin typeface="+mn-lt"/>
              </a:rPr>
              <a:t>Muneera</a:t>
            </a:r>
            <a:r>
              <a:rPr lang="en-US" sz="2200" dirty="0">
                <a:latin typeface="+mn-lt"/>
              </a:rPr>
              <a:t> Al-</a:t>
            </a:r>
            <a:r>
              <a:rPr lang="en-US" sz="2200" dirty="0" err="1">
                <a:latin typeface="+mn-lt"/>
              </a:rPr>
              <a:t>Wehibi</a:t>
            </a:r>
            <a:r>
              <a:rPr lang="en-US" sz="2200" dirty="0">
                <a:latin typeface="+mn-lt"/>
              </a:rPr>
              <a:t>, Ph.D.</a:t>
            </a:r>
          </a:p>
          <a:p>
            <a:r>
              <a:rPr lang="en-US" sz="2200" dirty="0">
                <a:latin typeface="+mn-lt"/>
              </a:rPr>
              <a:t>Yasser Albogami, MPH, Ph.D.</a:t>
            </a:r>
          </a:p>
          <a:p>
            <a:endParaRPr lang="en-US" sz="2200" dirty="0">
              <a:latin typeface="+mn-lt"/>
            </a:endParaRPr>
          </a:p>
          <a:p>
            <a:r>
              <a:rPr lang="en-US" sz="2200" dirty="0">
                <a:latin typeface="+mn-lt"/>
              </a:rPr>
              <a:t>PHRM 414</a:t>
            </a:r>
          </a:p>
          <a:p>
            <a:r>
              <a:rPr lang="en-US" sz="2200" dirty="0">
                <a:latin typeface="+mn-lt"/>
              </a:rPr>
              <a:t>September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Measures of Association in Cohorts </a:t>
            </a:r>
          </a:p>
        </p:txBody>
      </p:sp>
    </p:spTree>
    <p:extLst>
      <p:ext uri="{BB962C8B-B14F-4D97-AF65-F5344CB8AC3E}">
        <p14:creationId xmlns:p14="http://schemas.microsoft.com/office/powerpoint/2010/main" val="195508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Prevalence</a:t>
            </a:r>
          </a:p>
          <a:p>
            <a:r>
              <a:rPr lang="en-US" dirty="0"/>
              <a:t>Incidence Rate</a:t>
            </a:r>
          </a:p>
          <a:p>
            <a:r>
              <a:rPr lang="en-US" dirty="0"/>
              <a:t>Cumulative Incidence (or “Risk”)</a:t>
            </a:r>
          </a:p>
          <a:p>
            <a:r>
              <a:rPr lang="en-US" dirty="0"/>
              <a:t>Odds</a:t>
            </a:r>
          </a:p>
          <a:p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disease frequency in a cohort study?</a:t>
            </a:r>
          </a:p>
        </p:txBody>
      </p:sp>
    </p:spTree>
    <p:extLst>
      <p:ext uri="{BB962C8B-B14F-4D97-AF65-F5344CB8AC3E}">
        <p14:creationId xmlns:p14="http://schemas.microsoft.com/office/powerpoint/2010/main" val="57988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86" y="188640"/>
            <a:ext cx="8959234" cy="1108567"/>
          </a:xfrm>
        </p:spPr>
        <p:txBody>
          <a:bodyPr/>
          <a:lstStyle/>
          <a:p>
            <a:r>
              <a:rPr lang="en-US" dirty="0"/>
              <a:t>2x2 Tables for Calculating Risk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74506"/>
              </p:ext>
            </p:extLst>
          </p:nvPr>
        </p:nvGraphicFramePr>
        <p:xfrm>
          <a:off x="460375" y="1814512"/>
          <a:ext cx="8212137" cy="308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799">
                <a:tc>
                  <a:txBody>
                    <a:bodyPr/>
                    <a:lstStyle/>
                    <a:p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Disease</a:t>
                      </a:r>
                      <a:r>
                        <a:rPr sz="2000" spc="-9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0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Exposure</a:t>
                      </a:r>
                      <a:r>
                        <a:rPr sz="2000" spc="-8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0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0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</a:t>
                      </a:r>
                      <a:endParaRPr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Exposed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351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20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Unexposed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837303" y="5141721"/>
            <a:ext cx="3557904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with disease = a +</a:t>
            </a:r>
            <a:r>
              <a:rPr sz="2000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without disease = b +</a:t>
            </a:r>
            <a:r>
              <a:rPr sz="2000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064" y="5141721"/>
            <a:ext cx="2958465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exposed = a +</a:t>
            </a:r>
            <a:r>
              <a:rPr sz="20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unexposed = c +</a:t>
            </a:r>
            <a:r>
              <a:rPr sz="20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3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84556"/>
            <a:ext cx="8959234" cy="1108567"/>
          </a:xfrm>
        </p:spPr>
        <p:txBody>
          <a:bodyPr/>
          <a:lstStyle/>
          <a:p>
            <a:r>
              <a:rPr lang="en-US" dirty="0"/>
              <a:t>Cumulative Incidence Formula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C7ED23-09F9-4098-ADF6-4C31D7665F0D}"/>
              </a:ext>
            </a:extLst>
          </p:cNvPr>
          <p:cNvGrpSpPr/>
          <p:nvPr/>
        </p:nvGrpSpPr>
        <p:grpSpPr>
          <a:xfrm>
            <a:off x="394208" y="1844824"/>
            <a:ext cx="8355584" cy="4391981"/>
            <a:chOff x="228600" y="1676400"/>
            <a:chExt cx="8355584" cy="4391981"/>
          </a:xfrm>
        </p:grpSpPr>
        <p:sp>
          <p:nvSpPr>
            <p:cNvPr id="3" name="object 3"/>
            <p:cNvSpPr txBox="1"/>
            <p:nvPr/>
          </p:nvSpPr>
          <p:spPr>
            <a:xfrm>
              <a:off x="228600" y="1676400"/>
              <a:ext cx="3961768" cy="38920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txBody>
            <a:bodyPr vert="horz" wrap="square" lIns="0" tIns="19685" rIns="0" bIns="0" rtlCol="0">
              <a:spAutoFit/>
            </a:bodyPr>
            <a:lstStyle/>
            <a:p>
              <a:pPr marL="81280">
                <a:lnSpc>
                  <a:spcPct val="100000"/>
                </a:lnSpc>
                <a:spcBef>
                  <a:spcPts val="155"/>
                </a:spcBef>
              </a:pPr>
              <a:r>
                <a:rPr sz="2400" spc="-5" dirty="0">
                  <a:cs typeface="Arial" panose="020B0604020202020204" pitchFamily="34" charset="0"/>
                </a:rPr>
                <a:t>Cumulative Incidence or Risk</a:t>
              </a:r>
              <a:r>
                <a:rPr sz="2400" spc="-70" dirty="0">
                  <a:cs typeface="Arial" panose="020B0604020202020204" pitchFamily="34" charset="0"/>
                </a:rPr>
                <a:t> </a:t>
              </a:r>
              <a:r>
                <a:rPr sz="2400" spc="-5" dirty="0">
                  <a:cs typeface="Arial" panose="020B0604020202020204" pitchFamily="34" charset="0"/>
                </a:rPr>
                <a:t>=</a:t>
              </a:r>
              <a:endParaRPr sz="2400"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28600" y="3200400"/>
              <a:ext cx="5791200" cy="390492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txBody>
            <a:bodyPr vert="horz" wrap="square" lIns="0" tIns="20955" rIns="0" bIns="0" rtlCol="0">
              <a:spAutoFit/>
            </a:bodyPr>
            <a:lstStyle/>
            <a:p>
              <a:pPr marL="83185">
                <a:lnSpc>
                  <a:spcPct val="100000"/>
                </a:lnSpc>
                <a:spcBef>
                  <a:spcPts val="165"/>
                </a:spcBef>
              </a:pPr>
              <a:r>
                <a:rPr sz="2400" spc="-10" dirty="0">
                  <a:cs typeface="Arial" panose="020B0604020202020204" pitchFamily="34" charset="0"/>
                </a:rPr>
                <a:t>Cumulative Incidence </a:t>
              </a:r>
              <a:r>
                <a:rPr sz="2400" spc="-5" dirty="0">
                  <a:cs typeface="Arial" panose="020B0604020202020204" pitchFamily="34" charset="0"/>
                </a:rPr>
                <a:t>in the </a:t>
              </a:r>
              <a:r>
                <a:rPr sz="2400" spc="-10" dirty="0">
                  <a:cs typeface="Arial" panose="020B0604020202020204" pitchFamily="34" charset="0"/>
                </a:rPr>
                <a:t>Exposed</a:t>
              </a:r>
              <a:r>
                <a:rPr sz="2400" spc="15" dirty="0">
                  <a:cs typeface="Arial" panose="020B0604020202020204" pitchFamily="34" charset="0"/>
                </a:rPr>
                <a:t> </a:t>
              </a:r>
              <a:r>
                <a:rPr sz="2400" spc="-5" dirty="0">
                  <a:cs typeface="Arial" panose="020B0604020202020204" pitchFamily="34" charset="0"/>
                </a:rPr>
                <a:t>=</a:t>
              </a:r>
              <a:endParaRPr sz="2400"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28600" y="4800600"/>
              <a:ext cx="6019800" cy="39433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txBody>
            <a:bodyPr vert="horz" wrap="square" lIns="0" tIns="24765" rIns="0" bIns="0" rtlCol="0">
              <a:spAutoFit/>
            </a:bodyPr>
            <a:lstStyle/>
            <a:p>
              <a:pPr marL="86360">
                <a:lnSpc>
                  <a:spcPct val="100000"/>
                </a:lnSpc>
                <a:spcBef>
                  <a:spcPts val="195"/>
                </a:spcBef>
              </a:pPr>
              <a:r>
                <a:rPr sz="2400" spc="-10" dirty="0">
                  <a:cs typeface="Arial" panose="020B0604020202020204" pitchFamily="34" charset="0"/>
                </a:rPr>
                <a:t>Cumulative Incidence </a:t>
              </a:r>
              <a:r>
                <a:rPr sz="2400" spc="-5" dirty="0">
                  <a:cs typeface="Arial" panose="020B0604020202020204" pitchFamily="34" charset="0"/>
                </a:rPr>
                <a:t>in the </a:t>
              </a:r>
              <a:r>
                <a:rPr sz="2400" spc="-10" dirty="0">
                  <a:cs typeface="Arial" panose="020B0604020202020204" pitchFamily="34" charset="0"/>
                </a:rPr>
                <a:t>Unexposed</a:t>
              </a:r>
              <a:r>
                <a:rPr sz="2400" spc="5" dirty="0">
                  <a:cs typeface="Arial" panose="020B0604020202020204" pitchFamily="34" charset="0"/>
                </a:rPr>
                <a:t> </a:t>
              </a:r>
              <a:r>
                <a:rPr sz="2400" spc="-5" dirty="0">
                  <a:cs typeface="Arial" panose="020B0604020202020204" pitchFamily="34" charset="0"/>
                </a:rPr>
                <a:t>=</a:t>
              </a:r>
              <a:endParaRPr sz="2400"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110248" y="2217590"/>
              <a:ext cx="4525645" cy="6950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pc="-5" dirty="0">
                  <a:cs typeface="Arial" panose="020B0604020202020204" pitchFamily="34" charset="0"/>
                </a:rPr>
                <a:t>Number of incident</a:t>
              </a:r>
              <a:r>
                <a:rPr spc="-55" dirty="0">
                  <a:cs typeface="Arial" panose="020B0604020202020204" pitchFamily="34" charset="0"/>
                </a:rPr>
                <a:t> </a:t>
              </a:r>
              <a:r>
                <a:rPr spc="-5" dirty="0">
                  <a:cs typeface="Arial" panose="020B0604020202020204" pitchFamily="34" charset="0"/>
                </a:rPr>
                <a:t>cases</a:t>
              </a:r>
              <a:endParaRPr dirty="0"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ts val="1080"/>
                </a:spcBef>
              </a:pPr>
              <a:r>
                <a:rPr dirty="0">
                  <a:cs typeface="Arial" panose="020B0604020202020204" pitchFamily="34" charset="0"/>
                </a:rPr>
                <a:t>Total number at </a:t>
              </a:r>
              <a:r>
                <a:rPr spc="-5" dirty="0">
                  <a:cs typeface="Arial" panose="020B0604020202020204" pitchFamily="34" charset="0"/>
                </a:rPr>
                <a:t>risk </a:t>
              </a:r>
              <a:r>
                <a:rPr dirty="0">
                  <a:cs typeface="Arial" panose="020B0604020202020204" pitchFamily="34" charset="0"/>
                </a:rPr>
                <a:t>at </a:t>
              </a:r>
              <a:r>
                <a:rPr spc="-5" dirty="0">
                  <a:cs typeface="Arial" panose="020B0604020202020204" pitchFamily="34" charset="0"/>
                </a:rPr>
                <a:t>the start of</a:t>
              </a:r>
              <a:r>
                <a:rPr spc="-20" dirty="0">
                  <a:cs typeface="Arial" panose="020B0604020202020204" pitchFamily="34" charset="0"/>
                </a:rPr>
                <a:t> </a:t>
              </a:r>
              <a:r>
                <a:rPr dirty="0">
                  <a:cs typeface="Arial" panose="020B0604020202020204" pitchFamily="34" charset="0"/>
                </a:rPr>
                <a:t>follow-up</a:t>
              </a:r>
            </a:p>
          </p:txBody>
        </p:sp>
        <p:sp>
          <p:nvSpPr>
            <p:cNvPr id="7" name="object 7"/>
            <p:cNvSpPr/>
            <p:nvPr/>
          </p:nvSpPr>
          <p:spPr>
            <a:xfrm>
              <a:off x="2972327" y="2575731"/>
              <a:ext cx="4953000" cy="0"/>
            </a:xfrm>
            <a:custGeom>
              <a:avLst/>
              <a:gdLst/>
              <a:ahLst/>
              <a:cxnLst/>
              <a:rect l="l" t="t" r="r" b="b"/>
              <a:pathLst>
                <a:path w="4953000">
                  <a:moveTo>
                    <a:pt x="0" y="0"/>
                  </a:moveTo>
                  <a:lnTo>
                    <a:pt x="4953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179701" y="3848989"/>
              <a:ext cx="6386195" cy="6950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pc="-5" dirty="0">
                  <a:cs typeface="Arial" panose="020B0604020202020204" pitchFamily="34" charset="0"/>
                </a:rPr>
                <a:t>Number of incident cases </a:t>
              </a:r>
              <a:r>
                <a:rPr dirty="0">
                  <a:cs typeface="Arial" panose="020B0604020202020204" pitchFamily="34" charset="0"/>
                </a:rPr>
                <a:t>among </a:t>
              </a:r>
              <a:r>
                <a:rPr spc="-5" dirty="0">
                  <a:cs typeface="Arial" panose="020B0604020202020204" pitchFamily="34" charset="0"/>
                </a:rPr>
                <a:t>the</a:t>
              </a:r>
              <a:r>
                <a:rPr spc="-10" dirty="0">
                  <a:cs typeface="Arial" panose="020B0604020202020204" pitchFamily="34" charset="0"/>
                </a:rPr>
                <a:t> </a:t>
              </a:r>
              <a:r>
                <a:rPr spc="-5" dirty="0">
                  <a:cs typeface="Arial" panose="020B0604020202020204" pitchFamily="34" charset="0"/>
                </a:rPr>
                <a:t>exposed</a:t>
              </a:r>
              <a:endParaRPr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ts val="1080"/>
                </a:spcBef>
              </a:pPr>
              <a:r>
                <a:rPr dirty="0">
                  <a:cs typeface="Arial" panose="020B0604020202020204" pitchFamily="34" charset="0"/>
                </a:rPr>
                <a:t>Total number </a:t>
              </a:r>
              <a:r>
                <a:rPr spc="-5" dirty="0">
                  <a:cs typeface="Arial" panose="020B0604020202020204" pitchFamily="34" charset="0"/>
                </a:rPr>
                <a:t>of </a:t>
              </a:r>
              <a:r>
                <a:rPr dirty="0">
                  <a:cs typeface="Arial" panose="020B0604020202020204" pitchFamily="34" charset="0"/>
                </a:rPr>
                <a:t>exposed </a:t>
              </a:r>
              <a:r>
                <a:rPr spc="-5" dirty="0">
                  <a:cs typeface="Arial" panose="020B0604020202020204" pitchFamily="34" charset="0"/>
                </a:rPr>
                <a:t>people </a:t>
              </a:r>
              <a:r>
                <a:rPr dirty="0">
                  <a:cs typeface="Arial" panose="020B0604020202020204" pitchFamily="34" charset="0"/>
                </a:rPr>
                <a:t>at </a:t>
              </a:r>
              <a:r>
                <a:rPr spc="-5" dirty="0">
                  <a:cs typeface="Arial" panose="020B0604020202020204" pitchFamily="34" charset="0"/>
                </a:rPr>
                <a:t>risk </a:t>
              </a:r>
              <a:r>
                <a:rPr dirty="0">
                  <a:cs typeface="Arial" panose="020B0604020202020204" pitchFamily="34" charset="0"/>
                </a:rPr>
                <a:t>at </a:t>
              </a:r>
              <a:r>
                <a:rPr spc="-5" dirty="0">
                  <a:cs typeface="Arial" panose="020B0604020202020204" pitchFamily="34" charset="0"/>
                </a:rPr>
                <a:t>the start of</a:t>
              </a:r>
              <a:r>
                <a:rPr spc="15" dirty="0">
                  <a:cs typeface="Arial" panose="020B0604020202020204" pitchFamily="34" charset="0"/>
                </a:rPr>
                <a:t> </a:t>
              </a:r>
              <a:r>
                <a:rPr dirty="0">
                  <a:cs typeface="Arial" panose="020B0604020202020204" pitchFamily="34" charset="0"/>
                </a:rPr>
                <a:t>follow-up</a:t>
              </a:r>
              <a:endParaRPr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438400" y="4206875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931289" y="5373319"/>
              <a:ext cx="6652895" cy="6950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pc="-5" dirty="0">
                  <a:cs typeface="Arial" panose="020B0604020202020204" pitchFamily="34" charset="0"/>
                </a:rPr>
                <a:t>Number of incident cases </a:t>
              </a:r>
              <a:r>
                <a:rPr dirty="0">
                  <a:cs typeface="Arial" panose="020B0604020202020204" pitchFamily="34" charset="0"/>
                </a:rPr>
                <a:t>among </a:t>
              </a:r>
              <a:r>
                <a:rPr spc="-5" dirty="0">
                  <a:cs typeface="Arial" panose="020B0604020202020204" pitchFamily="34" charset="0"/>
                </a:rPr>
                <a:t>the unexposed</a:t>
              </a:r>
              <a:endParaRPr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ts val="1080"/>
                </a:spcBef>
              </a:pPr>
              <a:r>
                <a:rPr dirty="0">
                  <a:cs typeface="Arial" panose="020B0604020202020204" pitchFamily="34" charset="0"/>
                </a:rPr>
                <a:t>Total number </a:t>
              </a:r>
              <a:r>
                <a:rPr spc="-5" dirty="0">
                  <a:cs typeface="Arial" panose="020B0604020202020204" pitchFamily="34" charset="0"/>
                </a:rPr>
                <a:t>of unexposed people </a:t>
              </a:r>
              <a:r>
                <a:rPr dirty="0">
                  <a:cs typeface="Arial" panose="020B0604020202020204" pitchFamily="34" charset="0"/>
                </a:rPr>
                <a:t>at </a:t>
              </a:r>
              <a:r>
                <a:rPr spc="-5" dirty="0">
                  <a:cs typeface="Arial" panose="020B0604020202020204" pitchFamily="34" charset="0"/>
                </a:rPr>
                <a:t>risk </a:t>
              </a:r>
              <a:r>
                <a:rPr dirty="0">
                  <a:cs typeface="Arial" panose="020B0604020202020204" pitchFamily="34" charset="0"/>
                </a:rPr>
                <a:t>at </a:t>
              </a:r>
              <a:r>
                <a:rPr spc="-5" dirty="0">
                  <a:cs typeface="Arial" panose="020B0604020202020204" pitchFamily="34" charset="0"/>
                </a:rPr>
                <a:t>the start of</a:t>
              </a:r>
              <a:r>
                <a:rPr spc="55" dirty="0">
                  <a:cs typeface="Arial" panose="020B0604020202020204" pitchFamily="34" charset="0"/>
                </a:rPr>
                <a:t> </a:t>
              </a:r>
              <a:r>
                <a:rPr dirty="0">
                  <a:cs typeface="Arial" panose="020B0604020202020204" pitchFamily="34" charset="0"/>
                </a:rPr>
                <a:t>follow-up</a:t>
              </a:r>
              <a:endParaRPr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200" y="5730875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863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260648"/>
            <a:ext cx="8959234" cy="1108567"/>
          </a:xfrm>
        </p:spPr>
        <p:txBody>
          <a:bodyPr/>
          <a:lstStyle/>
          <a:p>
            <a:r>
              <a:rPr lang="en-US" dirty="0"/>
              <a:t>Risk Ratio or Cumulative Incidence Ratio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567995" y="1772816"/>
            <a:ext cx="8008009" cy="4611984"/>
          </a:xfrm>
        </p:spPr>
        <p:txBody>
          <a:bodyPr/>
          <a:lstStyle/>
          <a:p>
            <a:r>
              <a:rPr lang="en-US" dirty="0"/>
              <a:t>Risk of disease among those who were </a:t>
            </a:r>
            <a:r>
              <a:rPr lang="en-US" dirty="0">
                <a:solidFill>
                  <a:srgbClr val="FF0000"/>
                </a:solidFill>
              </a:rPr>
              <a:t>exposed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Cumulative incidence=a/(a + b)</a:t>
            </a:r>
          </a:p>
          <a:p>
            <a:r>
              <a:rPr lang="en-US" dirty="0"/>
              <a:t>Risk of disease among those who were </a:t>
            </a:r>
            <a:r>
              <a:rPr lang="en-US" dirty="0">
                <a:solidFill>
                  <a:srgbClr val="FF0000"/>
                </a:solidFill>
              </a:rPr>
              <a:t>not exposed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Cumulative incidence=c/(c + d)</a:t>
            </a:r>
          </a:p>
          <a:p>
            <a:r>
              <a:rPr lang="en-US" dirty="0"/>
              <a:t>Risk ratio = [a/(a + b)] / [c/(c + d)]</a:t>
            </a:r>
          </a:p>
          <a:p>
            <a:endParaRPr lang="en-US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869538"/>
              </p:ext>
            </p:extLst>
          </p:nvPr>
        </p:nvGraphicFramePr>
        <p:xfrm>
          <a:off x="5472112" y="4224337"/>
          <a:ext cx="3319526" cy="1552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endParaRPr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D+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D-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E+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01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Risk ratio compares the risk of disease in the exposed to the risk of disease in the unexposed</a:t>
            </a:r>
          </a:p>
          <a:p>
            <a:r>
              <a:rPr lang="en-US" dirty="0"/>
              <a:t>Risk ratio = 1.0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No association between exposure and risk of disease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Null value</a:t>
            </a:r>
          </a:p>
          <a:p>
            <a:r>
              <a:rPr lang="en-US" dirty="0"/>
              <a:t>Risk ratio &lt;1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Exposure is protective, decreases risk of disease</a:t>
            </a:r>
          </a:p>
          <a:p>
            <a:r>
              <a:rPr lang="en-US" dirty="0"/>
              <a:t>Risk ratio &gt;1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Exposure is harmful, increases risk of disease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Ratio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88761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983" y="174882"/>
            <a:ext cx="8959234" cy="1108567"/>
          </a:xfrm>
        </p:spPr>
        <p:txBody>
          <a:bodyPr/>
          <a:lstStyle/>
          <a:p>
            <a:r>
              <a:rPr lang="en-US" dirty="0"/>
              <a:t>Incidence Rate (IR) Formula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B9F75E-6649-46FE-92B3-B72E42B0930E}"/>
              </a:ext>
            </a:extLst>
          </p:cNvPr>
          <p:cNvGrpSpPr/>
          <p:nvPr/>
        </p:nvGrpSpPr>
        <p:grpSpPr>
          <a:xfrm>
            <a:off x="539552" y="1844824"/>
            <a:ext cx="7924800" cy="4501733"/>
            <a:chOff x="457200" y="1638553"/>
            <a:chExt cx="7924800" cy="4501733"/>
          </a:xfrm>
        </p:grpSpPr>
        <p:sp>
          <p:nvSpPr>
            <p:cNvPr id="3" name="object 3"/>
            <p:cNvSpPr txBox="1"/>
            <p:nvPr/>
          </p:nvSpPr>
          <p:spPr>
            <a:xfrm>
              <a:off x="457200" y="1676400"/>
              <a:ext cx="2667000" cy="387286"/>
            </a:xfrm>
            <a:prstGeom prst="rect">
              <a:avLst/>
            </a:prstGeom>
            <a:ln w="22225">
              <a:solidFill>
                <a:srgbClr val="FF0000"/>
              </a:solidFill>
            </a:ln>
          </p:spPr>
          <p:txBody>
            <a:bodyPr vert="horz" wrap="square" lIns="0" tIns="17780" rIns="0" bIns="0" rtlCol="0">
              <a:spAutoFit/>
            </a:bodyPr>
            <a:lstStyle/>
            <a:p>
              <a:pPr marL="80010">
                <a:lnSpc>
                  <a:spcPct val="100000"/>
                </a:lnSpc>
                <a:spcBef>
                  <a:spcPts val="140"/>
                </a:spcBef>
              </a:pPr>
              <a:r>
                <a:rPr sz="2400" spc="-5" dirty="0">
                  <a:cs typeface="Arial" panose="020B0604020202020204" pitchFamily="34" charset="0"/>
                </a:rPr>
                <a:t>Incidence Rate</a:t>
              </a:r>
              <a:r>
                <a:rPr sz="2400" spc="-80" dirty="0">
                  <a:cs typeface="Arial" panose="020B0604020202020204" pitchFamily="34" charset="0"/>
                </a:rPr>
                <a:t> </a:t>
              </a:r>
              <a:r>
                <a:rPr sz="2400" spc="-5" dirty="0">
                  <a:cs typeface="Arial" panose="020B0604020202020204" pitchFamily="34" charset="0"/>
                </a:rPr>
                <a:t>=</a:t>
              </a:r>
              <a:endParaRPr sz="2400"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457200" y="2819400"/>
              <a:ext cx="4343400" cy="387286"/>
            </a:xfrm>
            <a:prstGeom prst="rect">
              <a:avLst/>
            </a:prstGeom>
            <a:ln w="22225">
              <a:solidFill>
                <a:srgbClr val="FF0000"/>
              </a:solidFill>
            </a:ln>
          </p:spPr>
          <p:txBody>
            <a:bodyPr vert="horz" wrap="square" lIns="0" tIns="17780" rIns="0" bIns="0" rtlCol="0">
              <a:spAutoFit/>
            </a:bodyPr>
            <a:lstStyle/>
            <a:p>
              <a:pPr marL="80010">
                <a:lnSpc>
                  <a:spcPct val="100000"/>
                </a:lnSpc>
                <a:spcBef>
                  <a:spcPts val="140"/>
                </a:spcBef>
              </a:pPr>
              <a:r>
                <a:rPr sz="2400" spc="-5" dirty="0">
                  <a:cs typeface="Arial" panose="020B0604020202020204" pitchFamily="34" charset="0"/>
                </a:rPr>
                <a:t>Incidence </a:t>
              </a:r>
              <a:r>
                <a:rPr sz="2400" spc="-20" dirty="0">
                  <a:cs typeface="Arial" panose="020B0604020202020204" pitchFamily="34" charset="0"/>
                </a:rPr>
                <a:t>Rate </a:t>
              </a:r>
              <a:r>
                <a:rPr sz="2400" spc="-5" dirty="0">
                  <a:cs typeface="Arial" panose="020B0604020202020204" pitchFamily="34" charset="0"/>
                </a:rPr>
                <a:t>in the Exposed</a:t>
              </a:r>
              <a:r>
                <a:rPr sz="2400" spc="-20" dirty="0">
                  <a:cs typeface="Arial" panose="020B0604020202020204" pitchFamily="34" charset="0"/>
                </a:rPr>
                <a:t> </a:t>
              </a:r>
              <a:r>
                <a:rPr sz="2400" spc="-5" dirty="0">
                  <a:cs typeface="Arial" panose="020B0604020202020204" pitchFamily="34" charset="0"/>
                </a:rPr>
                <a:t>=</a:t>
              </a:r>
              <a:endParaRPr sz="2400"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57200" y="4648200"/>
              <a:ext cx="4800600" cy="387927"/>
            </a:xfrm>
            <a:prstGeom prst="rect">
              <a:avLst/>
            </a:prstGeom>
            <a:ln w="22225">
              <a:solidFill>
                <a:srgbClr val="FF0000"/>
              </a:solidFill>
            </a:ln>
          </p:spPr>
          <p:txBody>
            <a:bodyPr vert="horz" wrap="square" lIns="0" tIns="18415" rIns="0" bIns="0" rtlCol="0">
              <a:spAutoFit/>
            </a:bodyPr>
            <a:lstStyle/>
            <a:p>
              <a:pPr marL="80010">
                <a:lnSpc>
                  <a:spcPct val="100000"/>
                </a:lnSpc>
                <a:spcBef>
                  <a:spcPts val="145"/>
                </a:spcBef>
              </a:pPr>
              <a:r>
                <a:rPr sz="2400" spc="-5" dirty="0">
                  <a:cs typeface="Arial" panose="020B0604020202020204" pitchFamily="34" charset="0"/>
                </a:rPr>
                <a:t>Incidence </a:t>
              </a:r>
              <a:r>
                <a:rPr sz="2400" spc="-20" dirty="0">
                  <a:cs typeface="Arial" panose="020B0604020202020204" pitchFamily="34" charset="0"/>
                </a:rPr>
                <a:t>Rate </a:t>
              </a:r>
              <a:r>
                <a:rPr sz="2400" spc="-5" dirty="0">
                  <a:cs typeface="Arial" panose="020B0604020202020204" pitchFamily="34" charset="0"/>
                </a:rPr>
                <a:t>in </a:t>
              </a:r>
              <a:r>
                <a:rPr sz="2400" spc="-10" dirty="0">
                  <a:cs typeface="Arial" panose="020B0604020202020204" pitchFamily="34" charset="0"/>
                </a:rPr>
                <a:t>the Unexposed</a:t>
              </a:r>
              <a:r>
                <a:rPr sz="2400" spc="20" dirty="0">
                  <a:cs typeface="Arial" panose="020B0604020202020204" pitchFamily="34" charset="0"/>
                </a:rPr>
                <a:t> </a:t>
              </a:r>
              <a:r>
                <a:rPr sz="2400" spc="-5" dirty="0">
                  <a:cs typeface="Arial" panose="020B0604020202020204" pitchFamily="34" charset="0"/>
                </a:rPr>
                <a:t>=</a:t>
              </a:r>
              <a:endParaRPr sz="2400"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4612385" y="1638553"/>
              <a:ext cx="2586355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-5" dirty="0">
                  <a:cs typeface="Arial" panose="020B0604020202020204" pitchFamily="34" charset="0"/>
                </a:rPr>
                <a:t>Number of incident</a:t>
              </a:r>
              <a:r>
                <a:rPr spc="-55" dirty="0">
                  <a:cs typeface="Arial" panose="020B0604020202020204" pitchFamily="34" charset="0"/>
                </a:rPr>
                <a:t> </a:t>
              </a:r>
              <a:r>
                <a:rPr spc="-5" dirty="0">
                  <a:cs typeface="Arial" panose="020B0604020202020204" pitchFamily="34" charset="0"/>
                </a:rPr>
                <a:t>cases</a:t>
              </a:r>
              <a:endParaRPr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4626102" y="2050415"/>
              <a:ext cx="2559685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dirty="0">
                  <a:cs typeface="Arial" panose="020B0604020202020204" pitchFamily="34" charset="0"/>
                </a:rPr>
                <a:t>Total at-risk</a:t>
              </a:r>
              <a:r>
                <a:rPr spc="-80" dirty="0">
                  <a:cs typeface="Arial" panose="020B0604020202020204" pitchFamily="34" charset="0"/>
                </a:rPr>
                <a:t> </a:t>
              </a:r>
              <a:r>
                <a:rPr spc="-5" dirty="0">
                  <a:cs typeface="Arial" panose="020B0604020202020204" pitchFamily="34" charset="0"/>
                </a:rPr>
                <a:t>person-time</a:t>
              </a:r>
              <a:endParaRPr dirty="0"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343400" y="1997075"/>
              <a:ext cx="2971800" cy="0"/>
            </a:xfrm>
            <a:custGeom>
              <a:avLst/>
              <a:gdLst/>
              <a:ahLst/>
              <a:cxnLst/>
              <a:rect l="l" t="t" r="r" b="b"/>
              <a:pathLst>
                <a:path w="2971800">
                  <a:moveTo>
                    <a:pt x="0" y="0"/>
                  </a:moveTo>
                  <a:lnTo>
                    <a:pt x="29718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076194" y="3659589"/>
              <a:ext cx="4589780" cy="6950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pc="-5" dirty="0">
                  <a:cs typeface="Arial" panose="020B0604020202020204" pitchFamily="34" charset="0"/>
                </a:rPr>
                <a:t>Number of incident cases </a:t>
              </a:r>
              <a:r>
                <a:rPr dirty="0">
                  <a:cs typeface="Arial" panose="020B0604020202020204" pitchFamily="34" charset="0"/>
                </a:rPr>
                <a:t>among </a:t>
              </a:r>
              <a:r>
                <a:rPr spc="-5" dirty="0">
                  <a:cs typeface="Arial" panose="020B0604020202020204" pitchFamily="34" charset="0"/>
                </a:rPr>
                <a:t>the</a:t>
              </a:r>
              <a:r>
                <a:rPr spc="-10" dirty="0">
                  <a:cs typeface="Arial" panose="020B0604020202020204" pitchFamily="34" charset="0"/>
                </a:rPr>
                <a:t> </a:t>
              </a:r>
              <a:r>
                <a:rPr spc="-5" dirty="0">
                  <a:cs typeface="Arial" panose="020B0604020202020204" pitchFamily="34" charset="0"/>
                </a:rPr>
                <a:t>exposed</a:t>
              </a:r>
              <a:endParaRPr>
                <a:cs typeface="Arial" panose="020B0604020202020204" pitchFamily="34" charset="0"/>
              </a:endParaRPr>
            </a:p>
            <a:p>
              <a:pPr marL="2540" algn="ctr">
                <a:lnSpc>
                  <a:spcPct val="100000"/>
                </a:lnSpc>
                <a:spcBef>
                  <a:spcPts val="1080"/>
                </a:spcBef>
              </a:pPr>
              <a:r>
                <a:rPr dirty="0">
                  <a:cs typeface="Arial" panose="020B0604020202020204" pitchFamily="34" charset="0"/>
                </a:rPr>
                <a:t>Total at-risk </a:t>
              </a:r>
              <a:r>
                <a:rPr spc="-5" dirty="0">
                  <a:cs typeface="Arial" panose="020B0604020202020204" pitchFamily="34" charset="0"/>
                </a:rPr>
                <a:t>exposed</a:t>
              </a:r>
              <a:r>
                <a:rPr spc="-55" dirty="0">
                  <a:cs typeface="Arial" panose="020B0604020202020204" pitchFamily="34" charset="0"/>
                </a:rPr>
                <a:t> </a:t>
              </a:r>
              <a:r>
                <a:rPr spc="-5" dirty="0">
                  <a:cs typeface="Arial" panose="020B0604020202020204" pitchFamily="34" charset="0"/>
                </a:rPr>
                <a:t>person-time</a:t>
              </a:r>
              <a:endParaRPr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438400" y="3978275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829305" y="5445224"/>
              <a:ext cx="4855845" cy="6950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pc="-5" dirty="0">
                  <a:cs typeface="Arial" panose="020B0604020202020204" pitchFamily="34" charset="0"/>
                </a:rPr>
                <a:t>Number of incident cases </a:t>
              </a:r>
              <a:r>
                <a:rPr dirty="0">
                  <a:cs typeface="Arial" panose="020B0604020202020204" pitchFamily="34" charset="0"/>
                </a:rPr>
                <a:t>among </a:t>
              </a:r>
              <a:r>
                <a:rPr spc="-5" dirty="0">
                  <a:cs typeface="Arial" panose="020B0604020202020204" pitchFamily="34" charset="0"/>
                </a:rPr>
                <a:t>the unexposed</a:t>
              </a:r>
              <a:endParaRPr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ts val="1080"/>
                </a:spcBef>
              </a:pPr>
              <a:r>
                <a:rPr dirty="0">
                  <a:cs typeface="Arial" panose="020B0604020202020204" pitchFamily="34" charset="0"/>
                </a:rPr>
                <a:t>Total at-risk </a:t>
              </a:r>
              <a:r>
                <a:rPr spc="-5" dirty="0">
                  <a:cs typeface="Arial" panose="020B0604020202020204" pitchFamily="34" charset="0"/>
                </a:rPr>
                <a:t>unexposed</a:t>
              </a:r>
              <a:r>
                <a:rPr spc="-50" dirty="0">
                  <a:cs typeface="Arial" panose="020B0604020202020204" pitchFamily="34" charset="0"/>
                </a:rPr>
                <a:t> </a:t>
              </a:r>
              <a:r>
                <a:rPr spc="-5" dirty="0">
                  <a:cs typeface="Arial" panose="020B0604020202020204" pitchFamily="34" charset="0"/>
                </a:rPr>
                <a:t>person-time</a:t>
              </a:r>
              <a:endParaRPr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362200" y="5730875"/>
              <a:ext cx="5943600" cy="0"/>
            </a:xfrm>
            <a:custGeom>
              <a:avLst/>
              <a:gdLst/>
              <a:ahLst/>
              <a:cxnLst/>
              <a:rect l="l" t="t" r="r" b="b"/>
              <a:pathLst>
                <a:path w="5943600">
                  <a:moveTo>
                    <a:pt x="0" y="0"/>
                  </a:moveTo>
                  <a:lnTo>
                    <a:pt x="59436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805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of disease among those who were exposed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Incidence rate = a/N1</a:t>
            </a:r>
          </a:p>
          <a:p>
            <a:r>
              <a:rPr lang="en-US" dirty="0"/>
              <a:t>Rate of disease among those who were not exposed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Incidence rate = c/N0</a:t>
            </a:r>
          </a:p>
          <a:p>
            <a:r>
              <a:rPr lang="en-US" dirty="0"/>
              <a:t>Rate ratio = [a/N1] / [c/N0]</a:t>
            </a:r>
          </a:p>
          <a:p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Incidence Rate Ratio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89751"/>
              </p:ext>
            </p:extLst>
          </p:nvPr>
        </p:nvGraphicFramePr>
        <p:xfrm>
          <a:off x="4139952" y="4581128"/>
          <a:ext cx="4605401" cy="1552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D+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D-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P-Time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E+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sz="2000" spc="-7" baseline="-20833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2000" baseline="-20833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sz="2000" spc="-7" baseline="-20833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2000" baseline="-20833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701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Rate ratio compares the rate of disease in the exposed to the rate of disease in the unexposed</a:t>
            </a:r>
          </a:p>
          <a:p>
            <a:r>
              <a:rPr lang="en-US" dirty="0"/>
              <a:t>Rate ratio = 1.0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No association between exposure and rate of disease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Null value</a:t>
            </a:r>
          </a:p>
          <a:p>
            <a:r>
              <a:rPr lang="en-US" dirty="0"/>
              <a:t>Rate ratio &lt;1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Exposure is protective, decreases rate of disease</a:t>
            </a:r>
          </a:p>
          <a:p>
            <a:r>
              <a:rPr lang="en-US" dirty="0"/>
              <a:t>Rate ratio &gt;1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Exposure is harmful, increases rate of disease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Ratio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86435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dirty="0"/>
              <a:t>Types of Cohort Studies</a:t>
            </a:r>
          </a:p>
        </p:txBody>
      </p:sp>
    </p:spTree>
    <p:extLst>
      <p:ext uri="{BB962C8B-B14F-4D97-AF65-F5344CB8AC3E}">
        <p14:creationId xmlns:p14="http://schemas.microsoft.com/office/powerpoint/2010/main" val="134570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Experimental studies</a:t>
            </a:r>
          </a:p>
          <a:p>
            <a:r>
              <a:rPr lang="en-AU" dirty="0"/>
              <a:t>Observational studies</a:t>
            </a:r>
          </a:p>
          <a:p>
            <a:pPr lvl="3"/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Studies in Clinical Research</a:t>
            </a:r>
          </a:p>
        </p:txBody>
      </p:sp>
    </p:spTree>
    <p:extLst>
      <p:ext uri="{BB962C8B-B14F-4D97-AF65-F5344CB8AC3E}">
        <p14:creationId xmlns:p14="http://schemas.microsoft.com/office/powerpoint/2010/main" val="1998240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54" y="188640"/>
            <a:ext cx="8959234" cy="1108567"/>
          </a:xfrm>
        </p:spPr>
        <p:txBody>
          <a:bodyPr/>
          <a:lstStyle/>
          <a:p>
            <a:r>
              <a:rPr lang="en-US" dirty="0"/>
              <a:t>Types of Cohort Studies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67996" y="1916832"/>
            <a:ext cx="8008008" cy="461198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Closed versus Open (Dynamic)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Determine appropriate measure of disease incidence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Retrospective versus Prospective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Can impact bias in measurement and follow-up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Special (Exposure) versus General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Can affect study power depending on rarity of exposure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5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Cohort Studies</a:t>
            </a:r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rgbClr val="FF0000"/>
                </a:solidFill>
              </a:rPr>
              <a:t>Closed vs Open Cohort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333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an </a:t>
            </a:r>
            <a:r>
              <a:rPr lang="en-US" b="1" dirty="0"/>
              <a:t>irrevocable event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Fall 2023 epi class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Birth in the year 2000</a:t>
            </a:r>
          </a:p>
          <a:p>
            <a:r>
              <a:rPr lang="en-US" dirty="0"/>
              <a:t>Ideally no losses to follow-up</a:t>
            </a:r>
          </a:p>
          <a:p>
            <a:r>
              <a:rPr lang="en-US" dirty="0"/>
              <a:t>Incidence measure: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Cumulative Incidence or Incidence Rate depending on the  circumstances</a:t>
            </a:r>
          </a:p>
          <a:p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Cohort</a:t>
            </a:r>
          </a:p>
        </p:txBody>
      </p:sp>
    </p:spTree>
    <p:extLst>
      <p:ext uri="{BB962C8B-B14F-4D97-AF65-F5344CB8AC3E}">
        <p14:creationId xmlns:p14="http://schemas.microsoft.com/office/powerpoint/2010/main" val="387678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96755"/>
            <a:ext cx="8959234" cy="1108567"/>
          </a:xfrm>
        </p:spPr>
        <p:txBody>
          <a:bodyPr/>
          <a:lstStyle/>
          <a:p>
            <a:r>
              <a:rPr lang="en-US" dirty="0"/>
              <a:t>Closed Cohort Studies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2300188"/>
            <a:ext cx="6708775" cy="158750"/>
          </a:xfrm>
          <a:custGeom>
            <a:avLst/>
            <a:gdLst/>
            <a:ahLst/>
            <a:cxnLst/>
            <a:rect l="l" t="t" r="r" b="b"/>
            <a:pathLst>
              <a:path w="6708775" h="158750">
                <a:moveTo>
                  <a:pt x="6629400" y="0"/>
                </a:moveTo>
                <a:lnTo>
                  <a:pt x="6598513" y="6240"/>
                </a:lnTo>
                <a:lnTo>
                  <a:pt x="6573281" y="23256"/>
                </a:lnTo>
                <a:lnTo>
                  <a:pt x="6556265" y="48488"/>
                </a:lnTo>
                <a:lnTo>
                  <a:pt x="6550025" y="79375"/>
                </a:lnTo>
                <a:lnTo>
                  <a:pt x="6556265" y="110261"/>
                </a:lnTo>
                <a:lnTo>
                  <a:pt x="6573281" y="135493"/>
                </a:lnTo>
                <a:lnTo>
                  <a:pt x="6598513" y="152509"/>
                </a:lnTo>
                <a:lnTo>
                  <a:pt x="6629400" y="158750"/>
                </a:lnTo>
                <a:lnTo>
                  <a:pt x="6660286" y="152509"/>
                </a:lnTo>
                <a:lnTo>
                  <a:pt x="6685518" y="135493"/>
                </a:lnTo>
                <a:lnTo>
                  <a:pt x="6702534" y="110261"/>
                </a:lnTo>
                <a:lnTo>
                  <a:pt x="6705567" y="95250"/>
                </a:lnTo>
                <a:lnTo>
                  <a:pt x="6629400" y="95250"/>
                </a:lnTo>
                <a:lnTo>
                  <a:pt x="6629400" y="63500"/>
                </a:lnTo>
                <a:lnTo>
                  <a:pt x="6705567" y="63500"/>
                </a:lnTo>
                <a:lnTo>
                  <a:pt x="6702534" y="48488"/>
                </a:lnTo>
                <a:lnTo>
                  <a:pt x="6685518" y="23256"/>
                </a:lnTo>
                <a:lnTo>
                  <a:pt x="6660286" y="6240"/>
                </a:lnTo>
                <a:lnTo>
                  <a:pt x="6629400" y="0"/>
                </a:lnTo>
                <a:close/>
              </a:path>
              <a:path w="6708775" h="158750">
                <a:moveTo>
                  <a:pt x="6553232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6553232" y="95250"/>
                </a:lnTo>
                <a:lnTo>
                  <a:pt x="6550025" y="79375"/>
                </a:lnTo>
                <a:lnTo>
                  <a:pt x="6553232" y="63500"/>
                </a:lnTo>
                <a:close/>
              </a:path>
              <a:path w="6708775" h="158750">
                <a:moveTo>
                  <a:pt x="6705567" y="63500"/>
                </a:moveTo>
                <a:lnTo>
                  <a:pt x="6629400" y="63500"/>
                </a:lnTo>
                <a:lnTo>
                  <a:pt x="6629400" y="95250"/>
                </a:lnTo>
                <a:lnTo>
                  <a:pt x="6705567" y="95250"/>
                </a:lnTo>
                <a:lnTo>
                  <a:pt x="6708775" y="79375"/>
                </a:lnTo>
                <a:lnTo>
                  <a:pt x="6705567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2604988"/>
            <a:ext cx="7391400" cy="158750"/>
          </a:xfrm>
          <a:custGeom>
            <a:avLst/>
            <a:gdLst/>
            <a:ahLst/>
            <a:cxnLst/>
            <a:rect l="l" t="t" r="r" b="b"/>
            <a:pathLst>
              <a:path w="7391400" h="158750">
                <a:moveTo>
                  <a:pt x="7232650" y="0"/>
                </a:moveTo>
                <a:lnTo>
                  <a:pt x="7232650" y="158750"/>
                </a:lnTo>
                <a:lnTo>
                  <a:pt x="7359650" y="95250"/>
                </a:lnTo>
                <a:lnTo>
                  <a:pt x="7248525" y="95250"/>
                </a:lnTo>
                <a:lnTo>
                  <a:pt x="7248525" y="63500"/>
                </a:lnTo>
                <a:lnTo>
                  <a:pt x="7359650" y="63500"/>
                </a:lnTo>
                <a:lnTo>
                  <a:pt x="7232650" y="0"/>
                </a:lnTo>
                <a:close/>
              </a:path>
              <a:path w="7391400" h="158750">
                <a:moveTo>
                  <a:pt x="72326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7232650" y="95250"/>
                </a:lnTo>
                <a:lnTo>
                  <a:pt x="7232650" y="63500"/>
                </a:lnTo>
                <a:close/>
              </a:path>
              <a:path w="7391400" h="158750">
                <a:moveTo>
                  <a:pt x="7359650" y="63500"/>
                </a:moveTo>
                <a:lnTo>
                  <a:pt x="7248525" y="63500"/>
                </a:lnTo>
                <a:lnTo>
                  <a:pt x="7248525" y="95250"/>
                </a:lnTo>
                <a:lnTo>
                  <a:pt x="7359650" y="95250"/>
                </a:lnTo>
                <a:lnTo>
                  <a:pt x="7391400" y="79375"/>
                </a:lnTo>
                <a:lnTo>
                  <a:pt x="73596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2900263"/>
            <a:ext cx="1908175" cy="158750"/>
          </a:xfrm>
          <a:custGeom>
            <a:avLst/>
            <a:gdLst/>
            <a:ahLst/>
            <a:cxnLst/>
            <a:rect l="l" t="t" r="r" b="b"/>
            <a:pathLst>
              <a:path w="1908175" h="158750">
                <a:moveTo>
                  <a:pt x="1828800" y="0"/>
                </a:moveTo>
                <a:lnTo>
                  <a:pt x="1797913" y="6240"/>
                </a:lnTo>
                <a:lnTo>
                  <a:pt x="1772681" y="23256"/>
                </a:lnTo>
                <a:lnTo>
                  <a:pt x="1755665" y="48488"/>
                </a:lnTo>
                <a:lnTo>
                  <a:pt x="1749425" y="79375"/>
                </a:lnTo>
                <a:lnTo>
                  <a:pt x="1755665" y="110261"/>
                </a:lnTo>
                <a:lnTo>
                  <a:pt x="1772681" y="135493"/>
                </a:lnTo>
                <a:lnTo>
                  <a:pt x="1797913" y="152509"/>
                </a:lnTo>
                <a:lnTo>
                  <a:pt x="1828800" y="158750"/>
                </a:lnTo>
                <a:lnTo>
                  <a:pt x="1859686" y="152509"/>
                </a:lnTo>
                <a:lnTo>
                  <a:pt x="1884918" y="135493"/>
                </a:lnTo>
                <a:lnTo>
                  <a:pt x="1901934" y="110261"/>
                </a:lnTo>
                <a:lnTo>
                  <a:pt x="1904967" y="95250"/>
                </a:lnTo>
                <a:lnTo>
                  <a:pt x="1828800" y="95250"/>
                </a:lnTo>
                <a:lnTo>
                  <a:pt x="1828800" y="63500"/>
                </a:lnTo>
                <a:lnTo>
                  <a:pt x="1904967" y="63500"/>
                </a:lnTo>
                <a:lnTo>
                  <a:pt x="1901934" y="48488"/>
                </a:lnTo>
                <a:lnTo>
                  <a:pt x="1884918" y="23256"/>
                </a:lnTo>
                <a:lnTo>
                  <a:pt x="1859686" y="6240"/>
                </a:lnTo>
                <a:lnTo>
                  <a:pt x="1828800" y="0"/>
                </a:lnTo>
                <a:close/>
              </a:path>
              <a:path w="1908175" h="158750">
                <a:moveTo>
                  <a:pt x="1752632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1752632" y="95250"/>
                </a:lnTo>
                <a:lnTo>
                  <a:pt x="1749425" y="79375"/>
                </a:lnTo>
                <a:lnTo>
                  <a:pt x="1752632" y="63500"/>
                </a:lnTo>
                <a:close/>
              </a:path>
              <a:path w="1908175" h="158750">
                <a:moveTo>
                  <a:pt x="1904967" y="63500"/>
                </a:moveTo>
                <a:lnTo>
                  <a:pt x="1828800" y="63500"/>
                </a:lnTo>
                <a:lnTo>
                  <a:pt x="1828800" y="95250"/>
                </a:lnTo>
                <a:lnTo>
                  <a:pt x="1904967" y="95250"/>
                </a:lnTo>
                <a:lnTo>
                  <a:pt x="1908175" y="79375"/>
                </a:lnTo>
                <a:lnTo>
                  <a:pt x="1904967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3171661"/>
            <a:ext cx="5718175" cy="158750"/>
          </a:xfrm>
          <a:custGeom>
            <a:avLst/>
            <a:gdLst/>
            <a:ahLst/>
            <a:cxnLst/>
            <a:rect l="l" t="t" r="r" b="b"/>
            <a:pathLst>
              <a:path w="5718175" h="158750">
                <a:moveTo>
                  <a:pt x="5638800" y="0"/>
                </a:moveTo>
                <a:lnTo>
                  <a:pt x="5607913" y="6240"/>
                </a:lnTo>
                <a:lnTo>
                  <a:pt x="5582681" y="23256"/>
                </a:lnTo>
                <a:lnTo>
                  <a:pt x="5565665" y="48488"/>
                </a:lnTo>
                <a:lnTo>
                  <a:pt x="5559425" y="79375"/>
                </a:lnTo>
                <a:lnTo>
                  <a:pt x="5565665" y="110315"/>
                </a:lnTo>
                <a:lnTo>
                  <a:pt x="5582681" y="135540"/>
                </a:lnTo>
                <a:lnTo>
                  <a:pt x="5607913" y="152526"/>
                </a:lnTo>
                <a:lnTo>
                  <a:pt x="5638800" y="158750"/>
                </a:lnTo>
                <a:lnTo>
                  <a:pt x="5669686" y="152526"/>
                </a:lnTo>
                <a:lnTo>
                  <a:pt x="5694918" y="135540"/>
                </a:lnTo>
                <a:lnTo>
                  <a:pt x="5711934" y="110315"/>
                </a:lnTo>
                <a:lnTo>
                  <a:pt x="5714972" y="95250"/>
                </a:lnTo>
                <a:lnTo>
                  <a:pt x="5638800" y="95250"/>
                </a:lnTo>
                <a:lnTo>
                  <a:pt x="5638800" y="63500"/>
                </a:lnTo>
                <a:lnTo>
                  <a:pt x="5714967" y="63500"/>
                </a:lnTo>
                <a:lnTo>
                  <a:pt x="5711934" y="48488"/>
                </a:lnTo>
                <a:lnTo>
                  <a:pt x="5694918" y="23256"/>
                </a:lnTo>
                <a:lnTo>
                  <a:pt x="5669686" y="6240"/>
                </a:lnTo>
                <a:lnTo>
                  <a:pt x="5638800" y="0"/>
                </a:lnTo>
                <a:close/>
              </a:path>
              <a:path w="5718175" h="158750">
                <a:moveTo>
                  <a:pt x="5562632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5562627" y="95250"/>
                </a:lnTo>
                <a:lnTo>
                  <a:pt x="5559425" y="79375"/>
                </a:lnTo>
                <a:lnTo>
                  <a:pt x="5562632" y="63500"/>
                </a:lnTo>
                <a:close/>
              </a:path>
              <a:path w="5718175" h="158750">
                <a:moveTo>
                  <a:pt x="5714967" y="63500"/>
                </a:moveTo>
                <a:lnTo>
                  <a:pt x="5638800" y="63500"/>
                </a:lnTo>
                <a:lnTo>
                  <a:pt x="5638800" y="95250"/>
                </a:lnTo>
                <a:lnTo>
                  <a:pt x="5714972" y="95250"/>
                </a:lnTo>
                <a:lnTo>
                  <a:pt x="5718175" y="79375"/>
                </a:lnTo>
                <a:lnTo>
                  <a:pt x="5714967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3395563"/>
            <a:ext cx="6327775" cy="158750"/>
          </a:xfrm>
          <a:custGeom>
            <a:avLst/>
            <a:gdLst/>
            <a:ahLst/>
            <a:cxnLst/>
            <a:rect l="l" t="t" r="r" b="b"/>
            <a:pathLst>
              <a:path w="6327775" h="158750">
                <a:moveTo>
                  <a:pt x="6248400" y="0"/>
                </a:moveTo>
                <a:lnTo>
                  <a:pt x="6217513" y="6240"/>
                </a:lnTo>
                <a:lnTo>
                  <a:pt x="6192281" y="23256"/>
                </a:lnTo>
                <a:lnTo>
                  <a:pt x="6175265" y="48488"/>
                </a:lnTo>
                <a:lnTo>
                  <a:pt x="6169025" y="79375"/>
                </a:lnTo>
                <a:lnTo>
                  <a:pt x="6175265" y="110261"/>
                </a:lnTo>
                <a:lnTo>
                  <a:pt x="6192281" y="135493"/>
                </a:lnTo>
                <a:lnTo>
                  <a:pt x="6217513" y="152509"/>
                </a:lnTo>
                <a:lnTo>
                  <a:pt x="6248400" y="158750"/>
                </a:lnTo>
                <a:lnTo>
                  <a:pt x="6279286" y="152509"/>
                </a:lnTo>
                <a:lnTo>
                  <a:pt x="6304518" y="135493"/>
                </a:lnTo>
                <a:lnTo>
                  <a:pt x="6321534" y="110261"/>
                </a:lnTo>
                <a:lnTo>
                  <a:pt x="6324567" y="95250"/>
                </a:lnTo>
                <a:lnTo>
                  <a:pt x="6248400" y="95250"/>
                </a:lnTo>
                <a:lnTo>
                  <a:pt x="6248400" y="63500"/>
                </a:lnTo>
                <a:lnTo>
                  <a:pt x="6324567" y="63500"/>
                </a:lnTo>
                <a:lnTo>
                  <a:pt x="6321534" y="48488"/>
                </a:lnTo>
                <a:lnTo>
                  <a:pt x="6304518" y="23256"/>
                </a:lnTo>
                <a:lnTo>
                  <a:pt x="6279286" y="6240"/>
                </a:lnTo>
                <a:lnTo>
                  <a:pt x="6248400" y="0"/>
                </a:lnTo>
                <a:close/>
              </a:path>
              <a:path w="6327775" h="158750">
                <a:moveTo>
                  <a:pt x="6172232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6172232" y="95250"/>
                </a:lnTo>
                <a:lnTo>
                  <a:pt x="6169025" y="79375"/>
                </a:lnTo>
                <a:lnTo>
                  <a:pt x="6172232" y="63500"/>
                </a:lnTo>
                <a:close/>
              </a:path>
              <a:path w="6327775" h="158750">
                <a:moveTo>
                  <a:pt x="6324567" y="63500"/>
                </a:moveTo>
                <a:lnTo>
                  <a:pt x="6248400" y="63500"/>
                </a:lnTo>
                <a:lnTo>
                  <a:pt x="6248400" y="95250"/>
                </a:lnTo>
                <a:lnTo>
                  <a:pt x="6324567" y="95250"/>
                </a:lnTo>
                <a:lnTo>
                  <a:pt x="6327775" y="79375"/>
                </a:lnTo>
                <a:lnTo>
                  <a:pt x="6324567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2071588"/>
            <a:ext cx="7467600" cy="158750"/>
          </a:xfrm>
          <a:custGeom>
            <a:avLst/>
            <a:gdLst/>
            <a:ahLst/>
            <a:cxnLst/>
            <a:rect l="l" t="t" r="r" b="b"/>
            <a:pathLst>
              <a:path w="7467600" h="158750">
                <a:moveTo>
                  <a:pt x="7308850" y="0"/>
                </a:moveTo>
                <a:lnTo>
                  <a:pt x="7308850" y="158750"/>
                </a:lnTo>
                <a:lnTo>
                  <a:pt x="7435850" y="95250"/>
                </a:lnTo>
                <a:lnTo>
                  <a:pt x="7324725" y="95250"/>
                </a:lnTo>
                <a:lnTo>
                  <a:pt x="7324725" y="63500"/>
                </a:lnTo>
                <a:lnTo>
                  <a:pt x="7435850" y="63500"/>
                </a:lnTo>
                <a:lnTo>
                  <a:pt x="7308850" y="0"/>
                </a:lnTo>
                <a:close/>
              </a:path>
              <a:path w="7467600" h="158750">
                <a:moveTo>
                  <a:pt x="73088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7308850" y="95250"/>
                </a:lnTo>
                <a:lnTo>
                  <a:pt x="7308850" y="63500"/>
                </a:lnTo>
                <a:close/>
              </a:path>
              <a:path w="7467600" h="158750">
                <a:moveTo>
                  <a:pt x="7435850" y="63500"/>
                </a:moveTo>
                <a:lnTo>
                  <a:pt x="7324725" y="63500"/>
                </a:lnTo>
                <a:lnTo>
                  <a:pt x="7324725" y="95250"/>
                </a:lnTo>
                <a:lnTo>
                  <a:pt x="7435850" y="95250"/>
                </a:lnTo>
                <a:lnTo>
                  <a:pt x="7467600" y="79375"/>
                </a:lnTo>
                <a:lnTo>
                  <a:pt x="7435850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" y="3628861"/>
            <a:ext cx="7391400" cy="158750"/>
          </a:xfrm>
          <a:custGeom>
            <a:avLst/>
            <a:gdLst/>
            <a:ahLst/>
            <a:cxnLst/>
            <a:rect l="l" t="t" r="r" b="b"/>
            <a:pathLst>
              <a:path w="7391400" h="158750">
                <a:moveTo>
                  <a:pt x="7232650" y="0"/>
                </a:moveTo>
                <a:lnTo>
                  <a:pt x="7232650" y="158750"/>
                </a:lnTo>
                <a:lnTo>
                  <a:pt x="7359650" y="95250"/>
                </a:lnTo>
                <a:lnTo>
                  <a:pt x="7248525" y="95250"/>
                </a:lnTo>
                <a:lnTo>
                  <a:pt x="7248525" y="63500"/>
                </a:lnTo>
                <a:lnTo>
                  <a:pt x="7359650" y="63500"/>
                </a:lnTo>
                <a:lnTo>
                  <a:pt x="7232650" y="0"/>
                </a:lnTo>
                <a:close/>
              </a:path>
              <a:path w="7391400" h="158750">
                <a:moveTo>
                  <a:pt x="72326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7232650" y="95250"/>
                </a:lnTo>
                <a:lnTo>
                  <a:pt x="7232650" y="63500"/>
                </a:lnTo>
                <a:close/>
              </a:path>
              <a:path w="7391400" h="158750">
                <a:moveTo>
                  <a:pt x="7359650" y="63500"/>
                </a:moveTo>
                <a:lnTo>
                  <a:pt x="7248525" y="63500"/>
                </a:lnTo>
                <a:lnTo>
                  <a:pt x="7248525" y="95250"/>
                </a:lnTo>
                <a:lnTo>
                  <a:pt x="7359650" y="95250"/>
                </a:lnTo>
                <a:lnTo>
                  <a:pt x="7391400" y="79375"/>
                </a:lnTo>
                <a:lnTo>
                  <a:pt x="7359650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842988"/>
            <a:ext cx="1908175" cy="158750"/>
          </a:xfrm>
          <a:custGeom>
            <a:avLst/>
            <a:gdLst/>
            <a:ahLst/>
            <a:cxnLst/>
            <a:rect l="l" t="t" r="r" b="b"/>
            <a:pathLst>
              <a:path w="1908175" h="158750">
                <a:moveTo>
                  <a:pt x="1828800" y="0"/>
                </a:moveTo>
                <a:lnTo>
                  <a:pt x="1797913" y="6240"/>
                </a:lnTo>
                <a:lnTo>
                  <a:pt x="1772681" y="23256"/>
                </a:lnTo>
                <a:lnTo>
                  <a:pt x="1755665" y="48488"/>
                </a:lnTo>
                <a:lnTo>
                  <a:pt x="1749425" y="79375"/>
                </a:lnTo>
                <a:lnTo>
                  <a:pt x="1755665" y="110261"/>
                </a:lnTo>
                <a:lnTo>
                  <a:pt x="1772681" y="135493"/>
                </a:lnTo>
                <a:lnTo>
                  <a:pt x="1797913" y="152509"/>
                </a:lnTo>
                <a:lnTo>
                  <a:pt x="1828800" y="158750"/>
                </a:lnTo>
                <a:lnTo>
                  <a:pt x="1859686" y="152509"/>
                </a:lnTo>
                <a:lnTo>
                  <a:pt x="1884918" y="135493"/>
                </a:lnTo>
                <a:lnTo>
                  <a:pt x="1901934" y="110261"/>
                </a:lnTo>
                <a:lnTo>
                  <a:pt x="1904967" y="95250"/>
                </a:lnTo>
                <a:lnTo>
                  <a:pt x="1828800" y="95250"/>
                </a:lnTo>
                <a:lnTo>
                  <a:pt x="1828800" y="63500"/>
                </a:lnTo>
                <a:lnTo>
                  <a:pt x="1904967" y="63500"/>
                </a:lnTo>
                <a:lnTo>
                  <a:pt x="1901934" y="48488"/>
                </a:lnTo>
                <a:lnTo>
                  <a:pt x="1884918" y="23256"/>
                </a:lnTo>
                <a:lnTo>
                  <a:pt x="1859686" y="6240"/>
                </a:lnTo>
                <a:lnTo>
                  <a:pt x="1828800" y="0"/>
                </a:lnTo>
                <a:close/>
              </a:path>
              <a:path w="1908175" h="158750">
                <a:moveTo>
                  <a:pt x="1752632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1752632" y="95250"/>
                </a:lnTo>
                <a:lnTo>
                  <a:pt x="1749425" y="79375"/>
                </a:lnTo>
                <a:lnTo>
                  <a:pt x="1752632" y="63500"/>
                </a:lnTo>
                <a:close/>
              </a:path>
              <a:path w="1908175" h="158750">
                <a:moveTo>
                  <a:pt x="1904967" y="63500"/>
                </a:moveTo>
                <a:lnTo>
                  <a:pt x="1828800" y="63500"/>
                </a:lnTo>
                <a:lnTo>
                  <a:pt x="1828800" y="95250"/>
                </a:lnTo>
                <a:lnTo>
                  <a:pt x="1904967" y="95250"/>
                </a:lnTo>
                <a:lnTo>
                  <a:pt x="1908175" y="79375"/>
                </a:lnTo>
                <a:lnTo>
                  <a:pt x="1904967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3852763"/>
            <a:ext cx="7391400" cy="158750"/>
          </a:xfrm>
          <a:custGeom>
            <a:avLst/>
            <a:gdLst/>
            <a:ahLst/>
            <a:cxnLst/>
            <a:rect l="l" t="t" r="r" b="b"/>
            <a:pathLst>
              <a:path w="7391400" h="158750">
                <a:moveTo>
                  <a:pt x="7232650" y="0"/>
                </a:moveTo>
                <a:lnTo>
                  <a:pt x="7232650" y="158750"/>
                </a:lnTo>
                <a:lnTo>
                  <a:pt x="7359650" y="95250"/>
                </a:lnTo>
                <a:lnTo>
                  <a:pt x="7248525" y="95250"/>
                </a:lnTo>
                <a:lnTo>
                  <a:pt x="7248525" y="63500"/>
                </a:lnTo>
                <a:lnTo>
                  <a:pt x="7359650" y="63500"/>
                </a:lnTo>
                <a:lnTo>
                  <a:pt x="7232650" y="0"/>
                </a:lnTo>
                <a:close/>
              </a:path>
              <a:path w="7391400" h="158750">
                <a:moveTo>
                  <a:pt x="72326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7232650" y="95250"/>
                </a:lnTo>
                <a:lnTo>
                  <a:pt x="7232650" y="63500"/>
                </a:lnTo>
                <a:close/>
              </a:path>
              <a:path w="7391400" h="158750">
                <a:moveTo>
                  <a:pt x="7359650" y="63500"/>
                </a:moveTo>
                <a:lnTo>
                  <a:pt x="7248525" y="63500"/>
                </a:lnTo>
                <a:lnTo>
                  <a:pt x="7248525" y="95250"/>
                </a:lnTo>
                <a:lnTo>
                  <a:pt x="7359650" y="95250"/>
                </a:lnTo>
                <a:lnTo>
                  <a:pt x="7391400" y="79375"/>
                </a:lnTo>
                <a:lnTo>
                  <a:pt x="73596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70103"/>
              </p:ext>
            </p:extLst>
          </p:nvPr>
        </p:nvGraphicFramePr>
        <p:xfrm>
          <a:off x="1127125" y="4497288"/>
          <a:ext cx="16764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28638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0">
                      <a:solidFill>
                        <a:srgbClr val="000000"/>
                      </a:solidFill>
                      <a:prstDash val="solid"/>
                    </a:lnL>
                    <a:lnR w="31750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28003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0">
                      <a:solidFill>
                        <a:srgbClr val="000000"/>
                      </a:solidFill>
                      <a:prstDash val="solid"/>
                    </a:lnL>
                    <a:lnR w="31750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286385" algn="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0">
                      <a:solidFill>
                        <a:srgbClr val="000000"/>
                      </a:solidFill>
                      <a:prstDash val="solid"/>
                    </a:lnL>
                    <a:lnR w="31750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280035" algn="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0">
                      <a:solidFill>
                        <a:srgbClr val="000000"/>
                      </a:solidFill>
                      <a:prstDash val="solid"/>
                    </a:lnL>
                    <a:lnR w="31750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420749" y="4095459"/>
            <a:ext cx="35941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latin typeface="Arial"/>
                <a:cs typeface="Arial"/>
              </a:rPr>
              <a:t>D+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90952" y="4095459"/>
            <a:ext cx="2946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0" y="4781641"/>
            <a:ext cx="7412355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E+</a:t>
            </a:r>
            <a:endParaRPr sz="2000">
              <a:latin typeface="Arial"/>
              <a:cs typeface="Arial"/>
            </a:endParaRPr>
          </a:p>
          <a:p>
            <a:pPr marL="3442335">
              <a:lnSpc>
                <a:spcPct val="100000"/>
              </a:lnSpc>
              <a:spcBef>
                <a:spcPts val="155"/>
              </a:spcBef>
            </a:pPr>
            <a:r>
              <a:rPr sz="1800" b="1" spc="-5" dirty="0">
                <a:latin typeface="Verdana"/>
                <a:cs typeface="Verdana"/>
              </a:rPr>
              <a:t>Risk ratio </a:t>
            </a:r>
            <a:r>
              <a:rPr sz="1800" dirty="0">
                <a:latin typeface="Verdana"/>
                <a:cs typeface="Verdana"/>
              </a:rPr>
              <a:t>= </a:t>
            </a:r>
            <a:r>
              <a:rPr sz="1800" spc="-5" dirty="0">
                <a:latin typeface="Verdana"/>
                <a:cs typeface="Verdana"/>
              </a:rPr>
              <a:t>(a </a:t>
            </a:r>
            <a:r>
              <a:rPr sz="1800" dirty="0">
                <a:latin typeface="Verdana"/>
                <a:cs typeface="Verdana"/>
              </a:rPr>
              <a:t>/ a+b) / </a:t>
            </a:r>
            <a:r>
              <a:rPr sz="1800" spc="-5" dirty="0">
                <a:latin typeface="Verdana"/>
                <a:cs typeface="Verdana"/>
              </a:rPr>
              <a:t>(c </a:t>
            </a:r>
            <a:r>
              <a:rPr sz="1800" dirty="0">
                <a:latin typeface="Verdana"/>
                <a:cs typeface="Verdana"/>
              </a:rPr>
              <a:t>/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c+d)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E-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3394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Cohort Studies- Time Varying Follow-Up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2253005"/>
            <a:ext cx="6708775" cy="158750"/>
          </a:xfrm>
          <a:custGeom>
            <a:avLst/>
            <a:gdLst/>
            <a:ahLst/>
            <a:cxnLst/>
            <a:rect l="l" t="t" r="r" b="b"/>
            <a:pathLst>
              <a:path w="6708775" h="158750">
                <a:moveTo>
                  <a:pt x="6629400" y="0"/>
                </a:moveTo>
                <a:lnTo>
                  <a:pt x="6598513" y="6240"/>
                </a:lnTo>
                <a:lnTo>
                  <a:pt x="6573281" y="23256"/>
                </a:lnTo>
                <a:lnTo>
                  <a:pt x="6556265" y="48488"/>
                </a:lnTo>
                <a:lnTo>
                  <a:pt x="6550025" y="79375"/>
                </a:lnTo>
                <a:lnTo>
                  <a:pt x="6556265" y="110261"/>
                </a:lnTo>
                <a:lnTo>
                  <a:pt x="6573281" y="135493"/>
                </a:lnTo>
                <a:lnTo>
                  <a:pt x="6598513" y="152509"/>
                </a:lnTo>
                <a:lnTo>
                  <a:pt x="6629400" y="158750"/>
                </a:lnTo>
                <a:lnTo>
                  <a:pt x="6660286" y="152509"/>
                </a:lnTo>
                <a:lnTo>
                  <a:pt x="6685518" y="135493"/>
                </a:lnTo>
                <a:lnTo>
                  <a:pt x="6702534" y="110261"/>
                </a:lnTo>
                <a:lnTo>
                  <a:pt x="6705567" y="95250"/>
                </a:lnTo>
                <a:lnTo>
                  <a:pt x="6629400" y="95250"/>
                </a:lnTo>
                <a:lnTo>
                  <a:pt x="6629400" y="63500"/>
                </a:lnTo>
                <a:lnTo>
                  <a:pt x="6705567" y="63500"/>
                </a:lnTo>
                <a:lnTo>
                  <a:pt x="6702534" y="48488"/>
                </a:lnTo>
                <a:lnTo>
                  <a:pt x="6685518" y="23256"/>
                </a:lnTo>
                <a:lnTo>
                  <a:pt x="6660286" y="6240"/>
                </a:lnTo>
                <a:lnTo>
                  <a:pt x="6629400" y="0"/>
                </a:lnTo>
                <a:close/>
              </a:path>
              <a:path w="6708775" h="158750">
                <a:moveTo>
                  <a:pt x="6553232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6553232" y="95250"/>
                </a:lnTo>
                <a:lnTo>
                  <a:pt x="6550025" y="79375"/>
                </a:lnTo>
                <a:lnTo>
                  <a:pt x="6553232" y="63500"/>
                </a:lnTo>
                <a:close/>
              </a:path>
              <a:path w="6708775" h="158750">
                <a:moveTo>
                  <a:pt x="6705567" y="63500"/>
                </a:moveTo>
                <a:lnTo>
                  <a:pt x="6629400" y="63500"/>
                </a:lnTo>
                <a:lnTo>
                  <a:pt x="6629400" y="95250"/>
                </a:lnTo>
                <a:lnTo>
                  <a:pt x="6705567" y="95250"/>
                </a:lnTo>
                <a:lnTo>
                  <a:pt x="6708775" y="79375"/>
                </a:lnTo>
                <a:lnTo>
                  <a:pt x="6705567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2557805"/>
            <a:ext cx="7391400" cy="158750"/>
          </a:xfrm>
          <a:custGeom>
            <a:avLst/>
            <a:gdLst/>
            <a:ahLst/>
            <a:cxnLst/>
            <a:rect l="l" t="t" r="r" b="b"/>
            <a:pathLst>
              <a:path w="7391400" h="158750">
                <a:moveTo>
                  <a:pt x="7232650" y="0"/>
                </a:moveTo>
                <a:lnTo>
                  <a:pt x="7232650" y="158750"/>
                </a:lnTo>
                <a:lnTo>
                  <a:pt x="7359650" y="95250"/>
                </a:lnTo>
                <a:lnTo>
                  <a:pt x="7248525" y="95250"/>
                </a:lnTo>
                <a:lnTo>
                  <a:pt x="7248525" y="63500"/>
                </a:lnTo>
                <a:lnTo>
                  <a:pt x="7359650" y="63500"/>
                </a:lnTo>
                <a:lnTo>
                  <a:pt x="7232650" y="0"/>
                </a:lnTo>
                <a:close/>
              </a:path>
              <a:path w="7391400" h="158750">
                <a:moveTo>
                  <a:pt x="72326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7232650" y="95250"/>
                </a:lnTo>
                <a:lnTo>
                  <a:pt x="7232650" y="63500"/>
                </a:lnTo>
                <a:close/>
              </a:path>
              <a:path w="7391400" h="158750">
                <a:moveTo>
                  <a:pt x="7359650" y="63500"/>
                </a:moveTo>
                <a:lnTo>
                  <a:pt x="7248525" y="63500"/>
                </a:lnTo>
                <a:lnTo>
                  <a:pt x="7248525" y="95250"/>
                </a:lnTo>
                <a:lnTo>
                  <a:pt x="7359650" y="95250"/>
                </a:lnTo>
                <a:lnTo>
                  <a:pt x="7391400" y="79375"/>
                </a:lnTo>
                <a:lnTo>
                  <a:pt x="73596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293245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3124478"/>
            <a:ext cx="5718175" cy="158750"/>
          </a:xfrm>
          <a:custGeom>
            <a:avLst/>
            <a:gdLst/>
            <a:ahLst/>
            <a:cxnLst/>
            <a:rect l="l" t="t" r="r" b="b"/>
            <a:pathLst>
              <a:path w="5718175" h="158750">
                <a:moveTo>
                  <a:pt x="5638800" y="0"/>
                </a:moveTo>
                <a:lnTo>
                  <a:pt x="5607913" y="6240"/>
                </a:lnTo>
                <a:lnTo>
                  <a:pt x="5582681" y="23256"/>
                </a:lnTo>
                <a:lnTo>
                  <a:pt x="5565665" y="48488"/>
                </a:lnTo>
                <a:lnTo>
                  <a:pt x="5559425" y="79375"/>
                </a:lnTo>
                <a:lnTo>
                  <a:pt x="5565665" y="110315"/>
                </a:lnTo>
                <a:lnTo>
                  <a:pt x="5582681" y="135540"/>
                </a:lnTo>
                <a:lnTo>
                  <a:pt x="5607913" y="152526"/>
                </a:lnTo>
                <a:lnTo>
                  <a:pt x="5638800" y="158750"/>
                </a:lnTo>
                <a:lnTo>
                  <a:pt x="5669686" y="152526"/>
                </a:lnTo>
                <a:lnTo>
                  <a:pt x="5694918" y="135540"/>
                </a:lnTo>
                <a:lnTo>
                  <a:pt x="5711934" y="110315"/>
                </a:lnTo>
                <a:lnTo>
                  <a:pt x="5714972" y="95250"/>
                </a:lnTo>
                <a:lnTo>
                  <a:pt x="5638800" y="95250"/>
                </a:lnTo>
                <a:lnTo>
                  <a:pt x="5638800" y="63500"/>
                </a:lnTo>
                <a:lnTo>
                  <a:pt x="5714967" y="63500"/>
                </a:lnTo>
                <a:lnTo>
                  <a:pt x="5711934" y="48488"/>
                </a:lnTo>
                <a:lnTo>
                  <a:pt x="5694918" y="23256"/>
                </a:lnTo>
                <a:lnTo>
                  <a:pt x="5669686" y="6240"/>
                </a:lnTo>
                <a:lnTo>
                  <a:pt x="5638800" y="0"/>
                </a:lnTo>
                <a:close/>
              </a:path>
              <a:path w="5718175" h="158750">
                <a:moveTo>
                  <a:pt x="5562632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5562627" y="95250"/>
                </a:lnTo>
                <a:lnTo>
                  <a:pt x="5559425" y="79375"/>
                </a:lnTo>
                <a:lnTo>
                  <a:pt x="5562632" y="63500"/>
                </a:lnTo>
                <a:close/>
              </a:path>
              <a:path w="5718175" h="158750">
                <a:moveTo>
                  <a:pt x="5714967" y="63500"/>
                </a:moveTo>
                <a:lnTo>
                  <a:pt x="5638800" y="63500"/>
                </a:lnTo>
                <a:lnTo>
                  <a:pt x="5638800" y="95250"/>
                </a:lnTo>
                <a:lnTo>
                  <a:pt x="5714972" y="95250"/>
                </a:lnTo>
                <a:lnTo>
                  <a:pt x="5718175" y="79375"/>
                </a:lnTo>
                <a:lnTo>
                  <a:pt x="5714967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3427755"/>
            <a:ext cx="6248400" cy="0"/>
          </a:xfrm>
          <a:custGeom>
            <a:avLst/>
            <a:gdLst/>
            <a:ahLst/>
            <a:cxnLst/>
            <a:rect l="l" t="t" r="r" b="b"/>
            <a:pathLst>
              <a:path w="6248400">
                <a:moveTo>
                  <a:pt x="0" y="0"/>
                </a:moveTo>
                <a:lnTo>
                  <a:pt x="624840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2024405"/>
            <a:ext cx="7467600" cy="158750"/>
          </a:xfrm>
          <a:custGeom>
            <a:avLst/>
            <a:gdLst/>
            <a:ahLst/>
            <a:cxnLst/>
            <a:rect l="l" t="t" r="r" b="b"/>
            <a:pathLst>
              <a:path w="7467600" h="158750">
                <a:moveTo>
                  <a:pt x="7308850" y="0"/>
                </a:moveTo>
                <a:lnTo>
                  <a:pt x="7308850" y="158750"/>
                </a:lnTo>
                <a:lnTo>
                  <a:pt x="7435850" y="95250"/>
                </a:lnTo>
                <a:lnTo>
                  <a:pt x="7324725" y="95250"/>
                </a:lnTo>
                <a:lnTo>
                  <a:pt x="7324725" y="63500"/>
                </a:lnTo>
                <a:lnTo>
                  <a:pt x="7435850" y="63500"/>
                </a:lnTo>
                <a:lnTo>
                  <a:pt x="7308850" y="0"/>
                </a:lnTo>
                <a:close/>
              </a:path>
              <a:path w="7467600" h="158750">
                <a:moveTo>
                  <a:pt x="73088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7308850" y="95250"/>
                </a:lnTo>
                <a:lnTo>
                  <a:pt x="7308850" y="63500"/>
                </a:lnTo>
                <a:close/>
              </a:path>
              <a:path w="7467600" h="158750">
                <a:moveTo>
                  <a:pt x="7435850" y="63500"/>
                </a:moveTo>
                <a:lnTo>
                  <a:pt x="7324725" y="63500"/>
                </a:lnTo>
                <a:lnTo>
                  <a:pt x="7324725" y="95250"/>
                </a:lnTo>
                <a:lnTo>
                  <a:pt x="7435850" y="95250"/>
                </a:lnTo>
                <a:lnTo>
                  <a:pt x="7467600" y="79375"/>
                </a:lnTo>
                <a:lnTo>
                  <a:pt x="7435850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" y="3581678"/>
            <a:ext cx="7391400" cy="158750"/>
          </a:xfrm>
          <a:custGeom>
            <a:avLst/>
            <a:gdLst/>
            <a:ahLst/>
            <a:cxnLst/>
            <a:rect l="l" t="t" r="r" b="b"/>
            <a:pathLst>
              <a:path w="7391400" h="158750">
                <a:moveTo>
                  <a:pt x="7232650" y="0"/>
                </a:moveTo>
                <a:lnTo>
                  <a:pt x="7232650" y="158750"/>
                </a:lnTo>
                <a:lnTo>
                  <a:pt x="7359650" y="95250"/>
                </a:lnTo>
                <a:lnTo>
                  <a:pt x="7248525" y="95250"/>
                </a:lnTo>
                <a:lnTo>
                  <a:pt x="7248525" y="63500"/>
                </a:lnTo>
                <a:lnTo>
                  <a:pt x="7359650" y="63500"/>
                </a:lnTo>
                <a:lnTo>
                  <a:pt x="7232650" y="0"/>
                </a:lnTo>
                <a:close/>
              </a:path>
              <a:path w="7391400" h="158750">
                <a:moveTo>
                  <a:pt x="72326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7232650" y="95250"/>
                </a:lnTo>
                <a:lnTo>
                  <a:pt x="7232650" y="63500"/>
                </a:lnTo>
                <a:close/>
              </a:path>
              <a:path w="7391400" h="158750">
                <a:moveTo>
                  <a:pt x="7359650" y="63500"/>
                </a:moveTo>
                <a:lnTo>
                  <a:pt x="7248525" y="63500"/>
                </a:lnTo>
                <a:lnTo>
                  <a:pt x="7248525" y="95250"/>
                </a:lnTo>
                <a:lnTo>
                  <a:pt x="7359650" y="95250"/>
                </a:lnTo>
                <a:lnTo>
                  <a:pt x="7391400" y="79375"/>
                </a:lnTo>
                <a:lnTo>
                  <a:pt x="7359650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87518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3805580"/>
            <a:ext cx="7391400" cy="158750"/>
          </a:xfrm>
          <a:custGeom>
            <a:avLst/>
            <a:gdLst/>
            <a:ahLst/>
            <a:cxnLst/>
            <a:rect l="l" t="t" r="r" b="b"/>
            <a:pathLst>
              <a:path w="7391400" h="158750">
                <a:moveTo>
                  <a:pt x="7232650" y="0"/>
                </a:moveTo>
                <a:lnTo>
                  <a:pt x="7232650" y="158750"/>
                </a:lnTo>
                <a:lnTo>
                  <a:pt x="7359650" y="95250"/>
                </a:lnTo>
                <a:lnTo>
                  <a:pt x="7248525" y="95250"/>
                </a:lnTo>
                <a:lnTo>
                  <a:pt x="7248525" y="63500"/>
                </a:lnTo>
                <a:lnTo>
                  <a:pt x="7359650" y="63500"/>
                </a:lnTo>
                <a:lnTo>
                  <a:pt x="7232650" y="0"/>
                </a:lnTo>
                <a:close/>
              </a:path>
              <a:path w="7391400" h="158750">
                <a:moveTo>
                  <a:pt x="72326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7232650" y="95250"/>
                </a:lnTo>
                <a:lnTo>
                  <a:pt x="7232650" y="63500"/>
                </a:lnTo>
                <a:close/>
              </a:path>
              <a:path w="7391400" h="158750">
                <a:moveTo>
                  <a:pt x="7359650" y="63500"/>
                </a:moveTo>
                <a:lnTo>
                  <a:pt x="7248525" y="63500"/>
                </a:lnTo>
                <a:lnTo>
                  <a:pt x="7248525" y="95250"/>
                </a:lnTo>
                <a:lnTo>
                  <a:pt x="7359650" y="95250"/>
                </a:lnTo>
                <a:lnTo>
                  <a:pt x="7391400" y="79375"/>
                </a:lnTo>
                <a:lnTo>
                  <a:pt x="73596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626782"/>
              </p:ext>
            </p:extLst>
          </p:nvPr>
        </p:nvGraphicFramePr>
        <p:xfrm>
          <a:off x="1127125" y="4526305"/>
          <a:ext cx="16764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28638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0">
                      <a:solidFill>
                        <a:srgbClr val="000000"/>
                      </a:solidFill>
                      <a:prstDash val="solid"/>
                    </a:lnL>
                    <a:lnR w="31750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28003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0">
                      <a:solidFill>
                        <a:srgbClr val="000000"/>
                      </a:solidFill>
                      <a:prstDash val="solid"/>
                    </a:lnL>
                    <a:lnR w="31750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286385" algn="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0">
                      <a:solidFill>
                        <a:srgbClr val="000000"/>
                      </a:solidFill>
                      <a:prstDash val="solid"/>
                    </a:lnL>
                    <a:lnR w="31750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280035" algn="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0">
                      <a:solidFill>
                        <a:srgbClr val="000000"/>
                      </a:solidFill>
                      <a:prstDash val="solid"/>
                    </a:lnL>
                    <a:lnR w="31750">
                      <a:solidFill>
                        <a:srgbClr val="000000"/>
                      </a:solidFill>
                      <a:prstDash val="solid"/>
                    </a:lnR>
                    <a:lnT w="31750">
                      <a:solidFill>
                        <a:srgbClr val="000000"/>
                      </a:solidFill>
                      <a:prstDash val="solid"/>
                    </a:lnT>
                    <a:lnB w="317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12140" y="4810658"/>
            <a:ext cx="34290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E+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140" y="5663437"/>
            <a:ext cx="28003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0749" y="4124476"/>
            <a:ext cx="35941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D+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90952" y="4124476"/>
            <a:ext cx="2946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91000" y="4389780"/>
            <a:ext cx="3048000" cy="1143000"/>
          </a:xfrm>
          <a:custGeom>
            <a:avLst/>
            <a:gdLst/>
            <a:ahLst/>
            <a:cxnLst/>
            <a:rect l="l" t="t" r="r" b="b"/>
            <a:pathLst>
              <a:path w="3048000" h="1143000">
                <a:moveTo>
                  <a:pt x="0" y="0"/>
                </a:moveTo>
                <a:lnTo>
                  <a:pt x="3048000" y="114300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43400" y="4237380"/>
            <a:ext cx="1981200" cy="1371600"/>
          </a:xfrm>
          <a:custGeom>
            <a:avLst/>
            <a:gdLst/>
            <a:ahLst/>
            <a:cxnLst/>
            <a:rect l="l" t="t" r="r" b="b"/>
            <a:pathLst>
              <a:path w="1981200" h="1371600">
                <a:moveTo>
                  <a:pt x="0" y="1371600"/>
                </a:moveTo>
                <a:lnTo>
                  <a:pt x="198120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86400" y="5608980"/>
            <a:ext cx="2819400" cy="580928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210"/>
              </a:spcBef>
            </a:pPr>
            <a:r>
              <a:rPr sz="1800" spc="-35" dirty="0">
                <a:latin typeface="Arial" panose="020B0604020202020204" pitchFamily="34" charset="0"/>
                <a:cs typeface="Arial" panose="020B0604020202020204" pitchFamily="34" charset="0"/>
              </a:rPr>
              <a:t>LTFU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invalidates</a:t>
            </a:r>
            <a:r>
              <a:rPr sz="1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person-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470">
              <a:lnSpc>
                <a:spcPct val="100000"/>
              </a:lnSpc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sz="18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01645" y="1700808"/>
            <a:ext cx="1651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17394" y="2767989"/>
            <a:ext cx="4569460" cy="772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36975" y="4740046"/>
            <a:ext cx="398272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Risk ratio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(a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/ a+b) /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(c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18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c+d)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Cohort Studies: Time Varying Exposures</a:t>
            </a:r>
          </a:p>
        </p:txBody>
      </p:sp>
      <p:sp>
        <p:nvSpPr>
          <p:cNvPr id="3" name="object 3"/>
          <p:cNvSpPr/>
          <p:nvPr/>
        </p:nvSpPr>
        <p:spPr>
          <a:xfrm>
            <a:off x="4267200" y="2306786"/>
            <a:ext cx="2670175" cy="158750"/>
          </a:xfrm>
          <a:custGeom>
            <a:avLst/>
            <a:gdLst/>
            <a:ahLst/>
            <a:cxnLst/>
            <a:rect l="l" t="t" r="r" b="b"/>
            <a:pathLst>
              <a:path w="2670175" h="158750">
                <a:moveTo>
                  <a:pt x="317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31750" y="95250"/>
                </a:lnTo>
                <a:lnTo>
                  <a:pt x="31750" y="63500"/>
                </a:lnTo>
                <a:close/>
              </a:path>
              <a:path w="2670175" h="158750">
                <a:moveTo>
                  <a:pt x="95250" y="63500"/>
                </a:moveTo>
                <a:lnTo>
                  <a:pt x="63500" y="63500"/>
                </a:lnTo>
                <a:lnTo>
                  <a:pt x="63500" y="95250"/>
                </a:lnTo>
                <a:lnTo>
                  <a:pt x="95250" y="95250"/>
                </a:lnTo>
                <a:lnTo>
                  <a:pt x="95250" y="63500"/>
                </a:lnTo>
                <a:close/>
              </a:path>
              <a:path w="2670175" h="158750">
                <a:moveTo>
                  <a:pt x="158750" y="63500"/>
                </a:moveTo>
                <a:lnTo>
                  <a:pt x="127000" y="63500"/>
                </a:lnTo>
                <a:lnTo>
                  <a:pt x="127000" y="95250"/>
                </a:lnTo>
                <a:lnTo>
                  <a:pt x="158750" y="95250"/>
                </a:lnTo>
                <a:lnTo>
                  <a:pt x="158750" y="63500"/>
                </a:lnTo>
                <a:close/>
              </a:path>
              <a:path w="2670175" h="158750">
                <a:moveTo>
                  <a:pt x="222250" y="63500"/>
                </a:moveTo>
                <a:lnTo>
                  <a:pt x="190500" y="63500"/>
                </a:lnTo>
                <a:lnTo>
                  <a:pt x="190500" y="95250"/>
                </a:lnTo>
                <a:lnTo>
                  <a:pt x="222250" y="95250"/>
                </a:lnTo>
                <a:lnTo>
                  <a:pt x="222250" y="63500"/>
                </a:lnTo>
                <a:close/>
              </a:path>
              <a:path w="2670175" h="158750">
                <a:moveTo>
                  <a:pt x="285750" y="63500"/>
                </a:moveTo>
                <a:lnTo>
                  <a:pt x="254000" y="63500"/>
                </a:lnTo>
                <a:lnTo>
                  <a:pt x="254000" y="95250"/>
                </a:lnTo>
                <a:lnTo>
                  <a:pt x="285750" y="95250"/>
                </a:lnTo>
                <a:lnTo>
                  <a:pt x="285750" y="63500"/>
                </a:lnTo>
                <a:close/>
              </a:path>
              <a:path w="2670175" h="158750">
                <a:moveTo>
                  <a:pt x="349250" y="63500"/>
                </a:moveTo>
                <a:lnTo>
                  <a:pt x="317500" y="63500"/>
                </a:lnTo>
                <a:lnTo>
                  <a:pt x="317500" y="95250"/>
                </a:lnTo>
                <a:lnTo>
                  <a:pt x="349250" y="95250"/>
                </a:lnTo>
                <a:lnTo>
                  <a:pt x="349250" y="63500"/>
                </a:lnTo>
                <a:close/>
              </a:path>
              <a:path w="2670175" h="158750">
                <a:moveTo>
                  <a:pt x="412750" y="63500"/>
                </a:moveTo>
                <a:lnTo>
                  <a:pt x="381000" y="63500"/>
                </a:lnTo>
                <a:lnTo>
                  <a:pt x="381000" y="95250"/>
                </a:lnTo>
                <a:lnTo>
                  <a:pt x="412750" y="95250"/>
                </a:lnTo>
                <a:lnTo>
                  <a:pt x="412750" y="63500"/>
                </a:lnTo>
                <a:close/>
              </a:path>
              <a:path w="2670175" h="158750">
                <a:moveTo>
                  <a:pt x="476250" y="63500"/>
                </a:moveTo>
                <a:lnTo>
                  <a:pt x="444500" y="63500"/>
                </a:lnTo>
                <a:lnTo>
                  <a:pt x="444500" y="95250"/>
                </a:lnTo>
                <a:lnTo>
                  <a:pt x="476250" y="95250"/>
                </a:lnTo>
                <a:lnTo>
                  <a:pt x="476250" y="63500"/>
                </a:lnTo>
                <a:close/>
              </a:path>
              <a:path w="2670175" h="158750">
                <a:moveTo>
                  <a:pt x="539750" y="63500"/>
                </a:moveTo>
                <a:lnTo>
                  <a:pt x="508000" y="63500"/>
                </a:lnTo>
                <a:lnTo>
                  <a:pt x="508000" y="95250"/>
                </a:lnTo>
                <a:lnTo>
                  <a:pt x="539750" y="95250"/>
                </a:lnTo>
                <a:lnTo>
                  <a:pt x="539750" y="63500"/>
                </a:lnTo>
                <a:close/>
              </a:path>
              <a:path w="2670175" h="158750">
                <a:moveTo>
                  <a:pt x="603250" y="63500"/>
                </a:moveTo>
                <a:lnTo>
                  <a:pt x="571500" y="63500"/>
                </a:lnTo>
                <a:lnTo>
                  <a:pt x="571500" y="95250"/>
                </a:lnTo>
                <a:lnTo>
                  <a:pt x="603250" y="95250"/>
                </a:lnTo>
                <a:lnTo>
                  <a:pt x="603250" y="63500"/>
                </a:lnTo>
                <a:close/>
              </a:path>
              <a:path w="2670175" h="158750">
                <a:moveTo>
                  <a:pt x="666750" y="63500"/>
                </a:moveTo>
                <a:lnTo>
                  <a:pt x="635000" y="63500"/>
                </a:lnTo>
                <a:lnTo>
                  <a:pt x="635000" y="95250"/>
                </a:lnTo>
                <a:lnTo>
                  <a:pt x="666750" y="95250"/>
                </a:lnTo>
                <a:lnTo>
                  <a:pt x="666750" y="63500"/>
                </a:lnTo>
                <a:close/>
              </a:path>
              <a:path w="2670175" h="158750">
                <a:moveTo>
                  <a:pt x="730250" y="63500"/>
                </a:moveTo>
                <a:lnTo>
                  <a:pt x="698500" y="63500"/>
                </a:lnTo>
                <a:lnTo>
                  <a:pt x="698500" y="95250"/>
                </a:lnTo>
                <a:lnTo>
                  <a:pt x="730250" y="95250"/>
                </a:lnTo>
                <a:lnTo>
                  <a:pt x="730250" y="63500"/>
                </a:lnTo>
                <a:close/>
              </a:path>
              <a:path w="2670175" h="158750">
                <a:moveTo>
                  <a:pt x="793750" y="63500"/>
                </a:moveTo>
                <a:lnTo>
                  <a:pt x="762000" y="63500"/>
                </a:lnTo>
                <a:lnTo>
                  <a:pt x="762000" y="95250"/>
                </a:lnTo>
                <a:lnTo>
                  <a:pt x="793750" y="95250"/>
                </a:lnTo>
                <a:lnTo>
                  <a:pt x="793750" y="63500"/>
                </a:lnTo>
                <a:close/>
              </a:path>
              <a:path w="2670175" h="158750">
                <a:moveTo>
                  <a:pt x="857250" y="63500"/>
                </a:moveTo>
                <a:lnTo>
                  <a:pt x="825500" y="63500"/>
                </a:lnTo>
                <a:lnTo>
                  <a:pt x="825500" y="95250"/>
                </a:lnTo>
                <a:lnTo>
                  <a:pt x="857250" y="95250"/>
                </a:lnTo>
                <a:lnTo>
                  <a:pt x="857250" y="63500"/>
                </a:lnTo>
                <a:close/>
              </a:path>
              <a:path w="2670175" h="158750">
                <a:moveTo>
                  <a:pt x="920750" y="63500"/>
                </a:moveTo>
                <a:lnTo>
                  <a:pt x="889000" y="63500"/>
                </a:lnTo>
                <a:lnTo>
                  <a:pt x="889000" y="95250"/>
                </a:lnTo>
                <a:lnTo>
                  <a:pt x="920750" y="95250"/>
                </a:lnTo>
                <a:lnTo>
                  <a:pt x="920750" y="63500"/>
                </a:lnTo>
                <a:close/>
              </a:path>
              <a:path w="2670175" h="158750">
                <a:moveTo>
                  <a:pt x="984250" y="63500"/>
                </a:moveTo>
                <a:lnTo>
                  <a:pt x="952500" y="63500"/>
                </a:lnTo>
                <a:lnTo>
                  <a:pt x="952500" y="95250"/>
                </a:lnTo>
                <a:lnTo>
                  <a:pt x="984250" y="95250"/>
                </a:lnTo>
                <a:lnTo>
                  <a:pt x="984250" y="63500"/>
                </a:lnTo>
                <a:close/>
              </a:path>
              <a:path w="2670175" h="158750">
                <a:moveTo>
                  <a:pt x="1047750" y="63500"/>
                </a:moveTo>
                <a:lnTo>
                  <a:pt x="1016000" y="63500"/>
                </a:lnTo>
                <a:lnTo>
                  <a:pt x="1016000" y="95250"/>
                </a:lnTo>
                <a:lnTo>
                  <a:pt x="1047750" y="95250"/>
                </a:lnTo>
                <a:lnTo>
                  <a:pt x="1047750" y="63500"/>
                </a:lnTo>
                <a:close/>
              </a:path>
              <a:path w="2670175" h="158750">
                <a:moveTo>
                  <a:pt x="1111250" y="63500"/>
                </a:moveTo>
                <a:lnTo>
                  <a:pt x="1079500" y="63500"/>
                </a:lnTo>
                <a:lnTo>
                  <a:pt x="1079500" y="95250"/>
                </a:lnTo>
                <a:lnTo>
                  <a:pt x="1111250" y="95250"/>
                </a:lnTo>
                <a:lnTo>
                  <a:pt x="1111250" y="63500"/>
                </a:lnTo>
                <a:close/>
              </a:path>
              <a:path w="2670175" h="158750">
                <a:moveTo>
                  <a:pt x="1174750" y="63500"/>
                </a:moveTo>
                <a:lnTo>
                  <a:pt x="1143000" y="63500"/>
                </a:lnTo>
                <a:lnTo>
                  <a:pt x="1143000" y="95250"/>
                </a:lnTo>
                <a:lnTo>
                  <a:pt x="1174750" y="95250"/>
                </a:lnTo>
                <a:lnTo>
                  <a:pt x="1174750" y="63500"/>
                </a:lnTo>
                <a:close/>
              </a:path>
              <a:path w="2670175" h="158750">
                <a:moveTo>
                  <a:pt x="1238250" y="63500"/>
                </a:moveTo>
                <a:lnTo>
                  <a:pt x="1206500" y="63500"/>
                </a:lnTo>
                <a:lnTo>
                  <a:pt x="1206500" y="95250"/>
                </a:lnTo>
                <a:lnTo>
                  <a:pt x="1238250" y="95250"/>
                </a:lnTo>
                <a:lnTo>
                  <a:pt x="1238250" y="63500"/>
                </a:lnTo>
                <a:close/>
              </a:path>
              <a:path w="2670175" h="158750">
                <a:moveTo>
                  <a:pt x="1301750" y="63500"/>
                </a:moveTo>
                <a:lnTo>
                  <a:pt x="1270000" y="63500"/>
                </a:lnTo>
                <a:lnTo>
                  <a:pt x="1270000" y="95250"/>
                </a:lnTo>
                <a:lnTo>
                  <a:pt x="1301750" y="95250"/>
                </a:lnTo>
                <a:lnTo>
                  <a:pt x="1301750" y="63500"/>
                </a:lnTo>
                <a:close/>
              </a:path>
              <a:path w="2670175" h="158750">
                <a:moveTo>
                  <a:pt x="1365250" y="63500"/>
                </a:moveTo>
                <a:lnTo>
                  <a:pt x="1333500" y="63500"/>
                </a:lnTo>
                <a:lnTo>
                  <a:pt x="1333500" y="95250"/>
                </a:lnTo>
                <a:lnTo>
                  <a:pt x="1365250" y="95250"/>
                </a:lnTo>
                <a:lnTo>
                  <a:pt x="1365250" y="63500"/>
                </a:lnTo>
                <a:close/>
              </a:path>
              <a:path w="2670175" h="158750">
                <a:moveTo>
                  <a:pt x="1428750" y="63500"/>
                </a:moveTo>
                <a:lnTo>
                  <a:pt x="1397000" y="63500"/>
                </a:lnTo>
                <a:lnTo>
                  <a:pt x="1397000" y="95250"/>
                </a:lnTo>
                <a:lnTo>
                  <a:pt x="1428750" y="95250"/>
                </a:lnTo>
                <a:lnTo>
                  <a:pt x="1428750" y="63500"/>
                </a:lnTo>
                <a:close/>
              </a:path>
              <a:path w="2670175" h="158750">
                <a:moveTo>
                  <a:pt x="1492250" y="63500"/>
                </a:moveTo>
                <a:lnTo>
                  <a:pt x="1460500" y="63500"/>
                </a:lnTo>
                <a:lnTo>
                  <a:pt x="1460500" y="95250"/>
                </a:lnTo>
                <a:lnTo>
                  <a:pt x="1492250" y="95250"/>
                </a:lnTo>
                <a:lnTo>
                  <a:pt x="1492250" y="63500"/>
                </a:lnTo>
                <a:close/>
              </a:path>
              <a:path w="2670175" h="158750">
                <a:moveTo>
                  <a:pt x="1555750" y="63500"/>
                </a:moveTo>
                <a:lnTo>
                  <a:pt x="1524000" y="63500"/>
                </a:lnTo>
                <a:lnTo>
                  <a:pt x="1524000" y="95250"/>
                </a:lnTo>
                <a:lnTo>
                  <a:pt x="1555750" y="95250"/>
                </a:lnTo>
                <a:lnTo>
                  <a:pt x="1555750" y="63500"/>
                </a:lnTo>
                <a:close/>
              </a:path>
              <a:path w="2670175" h="158750">
                <a:moveTo>
                  <a:pt x="1619250" y="63500"/>
                </a:moveTo>
                <a:lnTo>
                  <a:pt x="1587500" y="63500"/>
                </a:lnTo>
                <a:lnTo>
                  <a:pt x="1587500" y="95250"/>
                </a:lnTo>
                <a:lnTo>
                  <a:pt x="1619250" y="95250"/>
                </a:lnTo>
                <a:lnTo>
                  <a:pt x="1619250" y="63500"/>
                </a:lnTo>
                <a:close/>
              </a:path>
              <a:path w="2670175" h="158750">
                <a:moveTo>
                  <a:pt x="1682750" y="63500"/>
                </a:moveTo>
                <a:lnTo>
                  <a:pt x="1651000" y="63500"/>
                </a:lnTo>
                <a:lnTo>
                  <a:pt x="1651000" y="95250"/>
                </a:lnTo>
                <a:lnTo>
                  <a:pt x="1682750" y="95250"/>
                </a:lnTo>
                <a:lnTo>
                  <a:pt x="1682750" y="63500"/>
                </a:lnTo>
                <a:close/>
              </a:path>
              <a:path w="2670175" h="158750">
                <a:moveTo>
                  <a:pt x="1746250" y="63500"/>
                </a:moveTo>
                <a:lnTo>
                  <a:pt x="1714500" y="63500"/>
                </a:lnTo>
                <a:lnTo>
                  <a:pt x="1714500" y="95250"/>
                </a:lnTo>
                <a:lnTo>
                  <a:pt x="1746250" y="95250"/>
                </a:lnTo>
                <a:lnTo>
                  <a:pt x="1746250" y="63500"/>
                </a:lnTo>
                <a:close/>
              </a:path>
              <a:path w="2670175" h="158750">
                <a:moveTo>
                  <a:pt x="1809750" y="63500"/>
                </a:moveTo>
                <a:lnTo>
                  <a:pt x="1778000" y="63500"/>
                </a:lnTo>
                <a:lnTo>
                  <a:pt x="1778000" y="95250"/>
                </a:lnTo>
                <a:lnTo>
                  <a:pt x="1809750" y="95250"/>
                </a:lnTo>
                <a:lnTo>
                  <a:pt x="1809750" y="63500"/>
                </a:lnTo>
                <a:close/>
              </a:path>
              <a:path w="2670175" h="158750">
                <a:moveTo>
                  <a:pt x="1873250" y="63500"/>
                </a:moveTo>
                <a:lnTo>
                  <a:pt x="1841500" y="63500"/>
                </a:lnTo>
                <a:lnTo>
                  <a:pt x="1841500" y="95250"/>
                </a:lnTo>
                <a:lnTo>
                  <a:pt x="1873250" y="95250"/>
                </a:lnTo>
                <a:lnTo>
                  <a:pt x="1873250" y="63500"/>
                </a:lnTo>
                <a:close/>
              </a:path>
              <a:path w="2670175" h="158750">
                <a:moveTo>
                  <a:pt x="1936750" y="63500"/>
                </a:moveTo>
                <a:lnTo>
                  <a:pt x="1905000" y="63500"/>
                </a:lnTo>
                <a:lnTo>
                  <a:pt x="1905000" y="95250"/>
                </a:lnTo>
                <a:lnTo>
                  <a:pt x="1936750" y="95250"/>
                </a:lnTo>
                <a:lnTo>
                  <a:pt x="1936750" y="63500"/>
                </a:lnTo>
                <a:close/>
              </a:path>
              <a:path w="2670175" h="158750">
                <a:moveTo>
                  <a:pt x="2000250" y="63500"/>
                </a:moveTo>
                <a:lnTo>
                  <a:pt x="1968500" y="63500"/>
                </a:lnTo>
                <a:lnTo>
                  <a:pt x="1968500" y="95250"/>
                </a:lnTo>
                <a:lnTo>
                  <a:pt x="2000250" y="95250"/>
                </a:lnTo>
                <a:lnTo>
                  <a:pt x="2000250" y="63500"/>
                </a:lnTo>
                <a:close/>
              </a:path>
              <a:path w="2670175" h="158750">
                <a:moveTo>
                  <a:pt x="2063750" y="63500"/>
                </a:moveTo>
                <a:lnTo>
                  <a:pt x="2032000" y="63500"/>
                </a:lnTo>
                <a:lnTo>
                  <a:pt x="2032000" y="95250"/>
                </a:lnTo>
                <a:lnTo>
                  <a:pt x="2063750" y="95250"/>
                </a:lnTo>
                <a:lnTo>
                  <a:pt x="2063750" y="63500"/>
                </a:lnTo>
                <a:close/>
              </a:path>
              <a:path w="2670175" h="158750">
                <a:moveTo>
                  <a:pt x="2127250" y="63500"/>
                </a:moveTo>
                <a:lnTo>
                  <a:pt x="2095500" y="63500"/>
                </a:lnTo>
                <a:lnTo>
                  <a:pt x="2095500" y="95250"/>
                </a:lnTo>
                <a:lnTo>
                  <a:pt x="2127250" y="95250"/>
                </a:lnTo>
                <a:lnTo>
                  <a:pt x="2127250" y="63500"/>
                </a:lnTo>
                <a:close/>
              </a:path>
              <a:path w="2670175" h="158750">
                <a:moveTo>
                  <a:pt x="2190750" y="63500"/>
                </a:moveTo>
                <a:lnTo>
                  <a:pt x="2159000" y="63500"/>
                </a:lnTo>
                <a:lnTo>
                  <a:pt x="2159000" y="95250"/>
                </a:lnTo>
                <a:lnTo>
                  <a:pt x="2190750" y="95250"/>
                </a:lnTo>
                <a:lnTo>
                  <a:pt x="2190750" y="63500"/>
                </a:lnTo>
                <a:close/>
              </a:path>
              <a:path w="2670175" h="158750">
                <a:moveTo>
                  <a:pt x="2254250" y="63500"/>
                </a:moveTo>
                <a:lnTo>
                  <a:pt x="2222500" y="63500"/>
                </a:lnTo>
                <a:lnTo>
                  <a:pt x="2222500" y="95250"/>
                </a:lnTo>
                <a:lnTo>
                  <a:pt x="2254250" y="95250"/>
                </a:lnTo>
                <a:lnTo>
                  <a:pt x="2254250" y="63500"/>
                </a:lnTo>
                <a:close/>
              </a:path>
              <a:path w="2670175" h="158750">
                <a:moveTo>
                  <a:pt x="2317750" y="63500"/>
                </a:moveTo>
                <a:lnTo>
                  <a:pt x="2286000" y="63500"/>
                </a:lnTo>
                <a:lnTo>
                  <a:pt x="2286000" y="95250"/>
                </a:lnTo>
                <a:lnTo>
                  <a:pt x="2317750" y="95250"/>
                </a:lnTo>
                <a:lnTo>
                  <a:pt x="2317750" y="63500"/>
                </a:lnTo>
                <a:close/>
              </a:path>
              <a:path w="2670175" h="158750">
                <a:moveTo>
                  <a:pt x="2381250" y="63500"/>
                </a:moveTo>
                <a:lnTo>
                  <a:pt x="2349500" y="63500"/>
                </a:lnTo>
                <a:lnTo>
                  <a:pt x="2349500" y="95250"/>
                </a:lnTo>
                <a:lnTo>
                  <a:pt x="2381250" y="95250"/>
                </a:lnTo>
                <a:lnTo>
                  <a:pt x="2381250" y="63500"/>
                </a:lnTo>
                <a:close/>
              </a:path>
              <a:path w="2670175" h="158750">
                <a:moveTo>
                  <a:pt x="2444750" y="63500"/>
                </a:moveTo>
                <a:lnTo>
                  <a:pt x="2413000" y="63500"/>
                </a:lnTo>
                <a:lnTo>
                  <a:pt x="2413000" y="95250"/>
                </a:lnTo>
                <a:lnTo>
                  <a:pt x="2444750" y="95250"/>
                </a:lnTo>
                <a:lnTo>
                  <a:pt x="2444750" y="63500"/>
                </a:lnTo>
                <a:close/>
              </a:path>
              <a:path w="2670175" h="158750">
                <a:moveTo>
                  <a:pt x="2508250" y="63500"/>
                </a:moveTo>
                <a:lnTo>
                  <a:pt x="2476500" y="63500"/>
                </a:lnTo>
                <a:lnTo>
                  <a:pt x="2476500" y="95250"/>
                </a:lnTo>
                <a:lnTo>
                  <a:pt x="2508250" y="95250"/>
                </a:lnTo>
                <a:lnTo>
                  <a:pt x="2508250" y="63500"/>
                </a:lnTo>
                <a:close/>
              </a:path>
              <a:path w="2670175" h="158750">
                <a:moveTo>
                  <a:pt x="2590800" y="0"/>
                </a:moveTo>
                <a:lnTo>
                  <a:pt x="2559913" y="6240"/>
                </a:lnTo>
                <a:lnTo>
                  <a:pt x="2534681" y="23256"/>
                </a:lnTo>
                <a:lnTo>
                  <a:pt x="2517665" y="48488"/>
                </a:lnTo>
                <a:lnTo>
                  <a:pt x="2511425" y="79375"/>
                </a:lnTo>
                <a:lnTo>
                  <a:pt x="2517665" y="110261"/>
                </a:lnTo>
                <a:lnTo>
                  <a:pt x="2534681" y="135493"/>
                </a:lnTo>
                <a:lnTo>
                  <a:pt x="2559913" y="152509"/>
                </a:lnTo>
                <a:lnTo>
                  <a:pt x="2590800" y="158750"/>
                </a:lnTo>
                <a:lnTo>
                  <a:pt x="2621686" y="152509"/>
                </a:lnTo>
                <a:lnTo>
                  <a:pt x="2646918" y="135493"/>
                </a:lnTo>
                <a:lnTo>
                  <a:pt x="2663934" y="110261"/>
                </a:lnTo>
                <a:lnTo>
                  <a:pt x="2666967" y="95250"/>
                </a:lnTo>
                <a:lnTo>
                  <a:pt x="2540000" y="95250"/>
                </a:lnTo>
                <a:lnTo>
                  <a:pt x="2540000" y="63500"/>
                </a:lnTo>
                <a:lnTo>
                  <a:pt x="2666967" y="63500"/>
                </a:lnTo>
                <a:lnTo>
                  <a:pt x="2663934" y="48488"/>
                </a:lnTo>
                <a:lnTo>
                  <a:pt x="2646918" y="23256"/>
                </a:lnTo>
                <a:lnTo>
                  <a:pt x="2621686" y="6240"/>
                </a:lnTo>
                <a:lnTo>
                  <a:pt x="2590800" y="0"/>
                </a:lnTo>
                <a:close/>
              </a:path>
              <a:path w="2670175" h="158750">
                <a:moveTo>
                  <a:pt x="2571750" y="63500"/>
                </a:moveTo>
                <a:lnTo>
                  <a:pt x="2540000" y="63500"/>
                </a:lnTo>
                <a:lnTo>
                  <a:pt x="2540000" y="95250"/>
                </a:lnTo>
                <a:lnTo>
                  <a:pt x="2571750" y="95250"/>
                </a:lnTo>
                <a:lnTo>
                  <a:pt x="2571750" y="63500"/>
                </a:lnTo>
                <a:close/>
              </a:path>
              <a:path w="2670175" h="158750">
                <a:moveTo>
                  <a:pt x="2666967" y="63500"/>
                </a:moveTo>
                <a:lnTo>
                  <a:pt x="2571750" y="63500"/>
                </a:lnTo>
                <a:lnTo>
                  <a:pt x="2571750" y="95250"/>
                </a:lnTo>
                <a:lnTo>
                  <a:pt x="2666967" y="95250"/>
                </a:lnTo>
                <a:lnTo>
                  <a:pt x="2670175" y="79375"/>
                </a:lnTo>
                <a:lnTo>
                  <a:pt x="2666967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2611586"/>
            <a:ext cx="6934200" cy="158750"/>
          </a:xfrm>
          <a:custGeom>
            <a:avLst/>
            <a:gdLst/>
            <a:ahLst/>
            <a:cxnLst/>
            <a:rect l="l" t="t" r="r" b="b"/>
            <a:pathLst>
              <a:path w="6934200" h="158750">
                <a:moveTo>
                  <a:pt x="317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31750" y="95250"/>
                </a:lnTo>
                <a:lnTo>
                  <a:pt x="31750" y="63500"/>
                </a:lnTo>
                <a:close/>
              </a:path>
              <a:path w="6934200" h="158750">
                <a:moveTo>
                  <a:pt x="95250" y="63500"/>
                </a:moveTo>
                <a:lnTo>
                  <a:pt x="63500" y="63500"/>
                </a:lnTo>
                <a:lnTo>
                  <a:pt x="63500" y="95250"/>
                </a:lnTo>
                <a:lnTo>
                  <a:pt x="95250" y="95250"/>
                </a:lnTo>
                <a:lnTo>
                  <a:pt x="95250" y="63500"/>
                </a:lnTo>
                <a:close/>
              </a:path>
              <a:path w="6934200" h="158750">
                <a:moveTo>
                  <a:pt x="158750" y="63500"/>
                </a:moveTo>
                <a:lnTo>
                  <a:pt x="127000" y="63500"/>
                </a:lnTo>
                <a:lnTo>
                  <a:pt x="127000" y="95250"/>
                </a:lnTo>
                <a:lnTo>
                  <a:pt x="158750" y="95250"/>
                </a:lnTo>
                <a:lnTo>
                  <a:pt x="158750" y="63500"/>
                </a:lnTo>
                <a:close/>
              </a:path>
              <a:path w="6934200" h="158750">
                <a:moveTo>
                  <a:pt x="222250" y="63500"/>
                </a:moveTo>
                <a:lnTo>
                  <a:pt x="190500" y="63500"/>
                </a:lnTo>
                <a:lnTo>
                  <a:pt x="190500" y="95250"/>
                </a:lnTo>
                <a:lnTo>
                  <a:pt x="222250" y="95250"/>
                </a:lnTo>
                <a:lnTo>
                  <a:pt x="222250" y="63500"/>
                </a:lnTo>
                <a:close/>
              </a:path>
              <a:path w="6934200" h="158750">
                <a:moveTo>
                  <a:pt x="285750" y="63500"/>
                </a:moveTo>
                <a:lnTo>
                  <a:pt x="254000" y="63500"/>
                </a:lnTo>
                <a:lnTo>
                  <a:pt x="254000" y="95250"/>
                </a:lnTo>
                <a:lnTo>
                  <a:pt x="285750" y="95250"/>
                </a:lnTo>
                <a:lnTo>
                  <a:pt x="285750" y="63500"/>
                </a:lnTo>
                <a:close/>
              </a:path>
              <a:path w="6934200" h="158750">
                <a:moveTo>
                  <a:pt x="349250" y="63500"/>
                </a:moveTo>
                <a:lnTo>
                  <a:pt x="317500" y="63500"/>
                </a:lnTo>
                <a:lnTo>
                  <a:pt x="317500" y="95250"/>
                </a:lnTo>
                <a:lnTo>
                  <a:pt x="349250" y="95250"/>
                </a:lnTo>
                <a:lnTo>
                  <a:pt x="349250" y="63500"/>
                </a:lnTo>
                <a:close/>
              </a:path>
              <a:path w="6934200" h="158750">
                <a:moveTo>
                  <a:pt x="412750" y="63500"/>
                </a:moveTo>
                <a:lnTo>
                  <a:pt x="381000" y="63500"/>
                </a:lnTo>
                <a:lnTo>
                  <a:pt x="381000" y="95250"/>
                </a:lnTo>
                <a:lnTo>
                  <a:pt x="412750" y="95250"/>
                </a:lnTo>
                <a:lnTo>
                  <a:pt x="412750" y="63500"/>
                </a:lnTo>
                <a:close/>
              </a:path>
              <a:path w="6934200" h="158750">
                <a:moveTo>
                  <a:pt x="476250" y="63500"/>
                </a:moveTo>
                <a:lnTo>
                  <a:pt x="444500" y="63500"/>
                </a:lnTo>
                <a:lnTo>
                  <a:pt x="444500" y="95250"/>
                </a:lnTo>
                <a:lnTo>
                  <a:pt x="476250" y="95250"/>
                </a:lnTo>
                <a:lnTo>
                  <a:pt x="476250" y="63500"/>
                </a:lnTo>
                <a:close/>
              </a:path>
              <a:path w="6934200" h="158750">
                <a:moveTo>
                  <a:pt x="539750" y="63500"/>
                </a:moveTo>
                <a:lnTo>
                  <a:pt x="508000" y="63500"/>
                </a:lnTo>
                <a:lnTo>
                  <a:pt x="508000" y="95250"/>
                </a:lnTo>
                <a:lnTo>
                  <a:pt x="539750" y="95250"/>
                </a:lnTo>
                <a:lnTo>
                  <a:pt x="539750" y="63500"/>
                </a:lnTo>
                <a:close/>
              </a:path>
              <a:path w="6934200" h="158750">
                <a:moveTo>
                  <a:pt x="603250" y="63500"/>
                </a:moveTo>
                <a:lnTo>
                  <a:pt x="571500" y="63500"/>
                </a:lnTo>
                <a:lnTo>
                  <a:pt x="571500" y="95250"/>
                </a:lnTo>
                <a:lnTo>
                  <a:pt x="603250" y="95250"/>
                </a:lnTo>
                <a:lnTo>
                  <a:pt x="603250" y="63500"/>
                </a:lnTo>
                <a:close/>
              </a:path>
              <a:path w="6934200" h="158750">
                <a:moveTo>
                  <a:pt x="666750" y="63500"/>
                </a:moveTo>
                <a:lnTo>
                  <a:pt x="635000" y="63500"/>
                </a:lnTo>
                <a:lnTo>
                  <a:pt x="635000" y="95250"/>
                </a:lnTo>
                <a:lnTo>
                  <a:pt x="666750" y="95250"/>
                </a:lnTo>
                <a:lnTo>
                  <a:pt x="666750" y="63500"/>
                </a:lnTo>
                <a:close/>
              </a:path>
              <a:path w="6934200" h="158750">
                <a:moveTo>
                  <a:pt x="730250" y="63500"/>
                </a:moveTo>
                <a:lnTo>
                  <a:pt x="698500" y="63500"/>
                </a:lnTo>
                <a:lnTo>
                  <a:pt x="698500" y="95250"/>
                </a:lnTo>
                <a:lnTo>
                  <a:pt x="730250" y="95250"/>
                </a:lnTo>
                <a:lnTo>
                  <a:pt x="730250" y="63500"/>
                </a:lnTo>
                <a:close/>
              </a:path>
              <a:path w="6934200" h="158750">
                <a:moveTo>
                  <a:pt x="793750" y="63500"/>
                </a:moveTo>
                <a:lnTo>
                  <a:pt x="762000" y="63500"/>
                </a:lnTo>
                <a:lnTo>
                  <a:pt x="762000" y="95250"/>
                </a:lnTo>
                <a:lnTo>
                  <a:pt x="793750" y="95250"/>
                </a:lnTo>
                <a:lnTo>
                  <a:pt x="793750" y="63500"/>
                </a:lnTo>
                <a:close/>
              </a:path>
              <a:path w="6934200" h="158750">
                <a:moveTo>
                  <a:pt x="857250" y="63500"/>
                </a:moveTo>
                <a:lnTo>
                  <a:pt x="825500" y="63500"/>
                </a:lnTo>
                <a:lnTo>
                  <a:pt x="825500" y="95250"/>
                </a:lnTo>
                <a:lnTo>
                  <a:pt x="857250" y="95250"/>
                </a:lnTo>
                <a:lnTo>
                  <a:pt x="857250" y="63500"/>
                </a:lnTo>
                <a:close/>
              </a:path>
              <a:path w="6934200" h="158750">
                <a:moveTo>
                  <a:pt x="920750" y="63500"/>
                </a:moveTo>
                <a:lnTo>
                  <a:pt x="889000" y="63500"/>
                </a:lnTo>
                <a:lnTo>
                  <a:pt x="889000" y="95250"/>
                </a:lnTo>
                <a:lnTo>
                  <a:pt x="920750" y="95250"/>
                </a:lnTo>
                <a:lnTo>
                  <a:pt x="920750" y="63500"/>
                </a:lnTo>
                <a:close/>
              </a:path>
              <a:path w="6934200" h="158750">
                <a:moveTo>
                  <a:pt x="984250" y="63500"/>
                </a:moveTo>
                <a:lnTo>
                  <a:pt x="952500" y="63500"/>
                </a:lnTo>
                <a:lnTo>
                  <a:pt x="952500" y="95250"/>
                </a:lnTo>
                <a:lnTo>
                  <a:pt x="984250" y="95250"/>
                </a:lnTo>
                <a:lnTo>
                  <a:pt x="984250" y="63500"/>
                </a:lnTo>
                <a:close/>
              </a:path>
              <a:path w="6934200" h="158750">
                <a:moveTo>
                  <a:pt x="1047750" y="63500"/>
                </a:moveTo>
                <a:lnTo>
                  <a:pt x="1016000" y="63500"/>
                </a:lnTo>
                <a:lnTo>
                  <a:pt x="1016000" y="95250"/>
                </a:lnTo>
                <a:lnTo>
                  <a:pt x="1047750" y="95250"/>
                </a:lnTo>
                <a:lnTo>
                  <a:pt x="1047750" y="63500"/>
                </a:lnTo>
                <a:close/>
              </a:path>
              <a:path w="6934200" h="158750">
                <a:moveTo>
                  <a:pt x="1111250" y="63500"/>
                </a:moveTo>
                <a:lnTo>
                  <a:pt x="1079500" y="63500"/>
                </a:lnTo>
                <a:lnTo>
                  <a:pt x="1079500" y="95250"/>
                </a:lnTo>
                <a:lnTo>
                  <a:pt x="1111250" y="95250"/>
                </a:lnTo>
                <a:lnTo>
                  <a:pt x="1111250" y="63500"/>
                </a:lnTo>
                <a:close/>
              </a:path>
              <a:path w="6934200" h="158750">
                <a:moveTo>
                  <a:pt x="1174750" y="63500"/>
                </a:moveTo>
                <a:lnTo>
                  <a:pt x="1143000" y="63500"/>
                </a:lnTo>
                <a:lnTo>
                  <a:pt x="1143000" y="95250"/>
                </a:lnTo>
                <a:lnTo>
                  <a:pt x="1174750" y="95250"/>
                </a:lnTo>
                <a:lnTo>
                  <a:pt x="1174750" y="63500"/>
                </a:lnTo>
                <a:close/>
              </a:path>
              <a:path w="6934200" h="158750">
                <a:moveTo>
                  <a:pt x="1238250" y="63500"/>
                </a:moveTo>
                <a:lnTo>
                  <a:pt x="1206500" y="63500"/>
                </a:lnTo>
                <a:lnTo>
                  <a:pt x="1206500" y="95250"/>
                </a:lnTo>
                <a:lnTo>
                  <a:pt x="1238250" y="95250"/>
                </a:lnTo>
                <a:lnTo>
                  <a:pt x="1238250" y="63500"/>
                </a:lnTo>
                <a:close/>
              </a:path>
              <a:path w="6934200" h="158750">
                <a:moveTo>
                  <a:pt x="1301750" y="63500"/>
                </a:moveTo>
                <a:lnTo>
                  <a:pt x="1270000" y="63500"/>
                </a:lnTo>
                <a:lnTo>
                  <a:pt x="1270000" y="95250"/>
                </a:lnTo>
                <a:lnTo>
                  <a:pt x="1301750" y="95250"/>
                </a:lnTo>
                <a:lnTo>
                  <a:pt x="1301750" y="63500"/>
                </a:lnTo>
                <a:close/>
              </a:path>
              <a:path w="6934200" h="158750">
                <a:moveTo>
                  <a:pt x="1365250" y="63500"/>
                </a:moveTo>
                <a:lnTo>
                  <a:pt x="1333500" y="63500"/>
                </a:lnTo>
                <a:lnTo>
                  <a:pt x="1333500" y="95250"/>
                </a:lnTo>
                <a:lnTo>
                  <a:pt x="1365250" y="95250"/>
                </a:lnTo>
                <a:lnTo>
                  <a:pt x="1365250" y="63500"/>
                </a:lnTo>
                <a:close/>
              </a:path>
              <a:path w="6934200" h="158750">
                <a:moveTo>
                  <a:pt x="1428750" y="63500"/>
                </a:moveTo>
                <a:lnTo>
                  <a:pt x="1397000" y="63500"/>
                </a:lnTo>
                <a:lnTo>
                  <a:pt x="1397000" y="95250"/>
                </a:lnTo>
                <a:lnTo>
                  <a:pt x="1428750" y="95250"/>
                </a:lnTo>
                <a:lnTo>
                  <a:pt x="1428750" y="63500"/>
                </a:lnTo>
                <a:close/>
              </a:path>
              <a:path w="6934200" h="158750">
                <a:moveTo>
                  <a:pt x="1492250" y="63500"/>
                </a:moveTo>
                <a:lnTo>
                  <a:pt x="1460500" y="63500"/>
                </a:lnTo>
                <a:lnTo>
                  <a:pt x="1460500" y="95250"/>
                </a:lnTo>
                <a:lnTo>
                  <a:pt x="1492250" y="95250"/>
                </a:lnTo>
                <a:lnTo>
                  <a:pt x="1492250" y="63500"/>
                </a:lnTo>
                <a:close/>
              </a:path>
              <a:path w="6934200" h="158750">
                <a:moveTo>
                  <a:pt x="1555750" y="63500"/>
                </a:moveTo>
                <a:lnTo>
                  <a:pt x="1524000" y="63500"/>
                </a:lnTo>
                <a:lnTo>
                  <a:pt x="1524000" y="95250"/>
                </a:lnTo>
                <a:lnTo>
                  <a:pt x="1555750" y="95250"/>
                </a:lnTo>
                <a:lnTo>
                  <a:pt x="1555750" y="63500"/>
                </a:lnTo>
                <a:close/>
              </a:path>
              <a:path w="6934200" h="158750">
                <a:moveTo>
                  <a:pt x="1619250" y="63500"/>
                </a:moveTo>
                <a:lnTo>
                  <a:pt x="1587500" y="63500"/>
                </a:lnTo>
                <a:lnTo>
                  <a:pt x="1587500" y="95250"/>
                </a:lnTo>
                <a:lnTo>
                  <a:pt x="1619250" y="95250"/>
                </a:lnTo>
                <a:lnTo>
                  <a:pt x="1619250" y="63500"/>
                </a:lnTo>
                <a:close/>
              </a:path>
              <a:path w="6934200" h="158750">
                <a:moveTo>
                  <a:pt x="1682750" y="63500"/>
                </a:moveTo>
                <a:lnTo>
                  <a:pt x="1651000" y="63500"/>
                </a:lnTo>
                <a:lnTo>
                  <a:pt x="1651000" y="95250"/>
                </a:lnTo>
                <a:lnTo>
                  <a:pt x="1682750" y="95250"/>
                </a:lnTo>
                <a:lnTo>
                  <a:pt x="1682750" y="63500"/>
                </a:lnTo>
                <a:close/>
              </a:path>
              <a:path w="6934200" h="158750">
                <a:moveTo>
                  <a:pt x="1746250" y="63500"/>
                </a:moveTo>
                <a:lnTo>
                  <a:pt x="1714500" y="63500"/>
                </a:lnTo>
                <a:lnTo>
                  <a:pt x="1714500" y="95250"/>
                </a:lnTo>
                <a:lnTo>
                  <a:pt x="1746250" y="95250"/>
                </a:lnTo>
                <a:lnTo>
                  <a:pt x="1746250" y="63500"/>
                </a:lnTo>
                <a:close/>
              </a:path>
              <a:path w="6934200" h="158750">
                <a:moveTo>
                  <a:pt x="1809750" y="63500"/>
                </a:moveTo>
                <a:lnTo>
                  <a:pt x="1778000" y="63500"/>
                </a:lnTo>
                <a:lnTo>
                  <a:pt x="1778000" y="95250"/>
                </a:lnTo>
                <a:lnTo>
                  <a:pt x="1809750" y="95250"/>
                </a:lnTo>
                <a:lnTo>
                  <a:pt x="1809750" y="63500"/>
                </a:lnTo>
                <a:close/>
              </a:path>
              <a:path w="6934200" h="158750">
                <a:moveTo>
                  <a:pt x="1873250" y="63500"/>
                </a:moveTo>
                <a:lnTo>
                  <a:pt x="1841500" y="63500"/>
                </a:lnTo>
                <a:lnTo>
                  <a:pt x="1841500" y="95250"/>
                </a:lnTo>
                <a:lnTo>
                  <a:pt x="1873250" y="95250"/>
                </a:lnTo>
                <a:lnTo>
                  <a:pt x="1873250" y="63500"/>
                </a:lnTo>
                <a:close/>
              </a:path>
              <a:path w="6934200" h="158750">
                <a:moveTo>
                  <a:pt x="1936750" y="63500"/>
                </a:moveTo>
                <a:lnTo>
                  <a:pt x="1905000" y="63500"/>
                </a:lnTo>
                <a:lnTo>
                  <a:pt x="1905000" y="95250"/>
                </a:lnTo>
                <a:lnTo>
                  <a:pt x="1936750" y="95250"/>
                </a:lnTo>
                <a:lnTo>
                  <a:pt x="1936750" y="63500"/>
                </a:lnTo>
                <a:close/>
              </a:path>
              <a:path w="6934200" h="158750">
                <a:moveTo>
                  <a:pt x="2000250" y="63500"/>
                </a:moveTo>
                <a:lnTo>
                  <a:pt x="1968500" y="63500"/>
                </a:lnTo>
                <a:lnTo>
                  <a:pt x="1968500" y="95250"/>
                </a:lnTo>
                <a:lnTo>
                  <a:pt x="2000250" y="95250"/>
                </a:lnTo>
                <a:lnTo>
                  <a:pt x="2000250" y="63500"/>
                </a:lnTo>
                <a:close/>
              </a:path>
              <a:path w="6934200" h="158750">
                <a:moveTo>
                  <a:pt x="2063750" y="63500"/>
                </a:moveTo>
                <a:lnTo>
                  <a:pt x="2032000" y="63500"/>
                </a:lnTo>
                <a:lnTo>
                  <a:pt x="2032000" y="95250"/>
                </a:lnTo>
                <a:lnTo>
                  <a:pt x="2063750" y="95250"/>
                </a:lnTo>
                <a:lnTo>
                  <a:pt x="2063750" y="63500"/>
                </a:lnTo>
                <a:close/>
              </a:path>
              <a:path w="6934200" h="158750">
                <a:moveTo>
                  <a:pt x="2127250" y="63500"/>
                </a:moveTo>
                <a:lnTo>
                  <a:pt x="2095500" y="63500"/>
                </a:lnTo>
                <a:lnTo>
                  <a:pt x="2095500" y="95250"/>
                </a:lnTo>
                <a:lnTo>
                  <a:pt x="2127250" y="95250"/>
                </a:lnTo>
                <a:lnTo>
                  <a:pt x="2127250" y="63500"/>
                </a:lnTo>
                <a:close/>
              </a:path>
              <a:path w="6934200" h="158750">
                <a:moveTo>
                  <a:pt x="2190750" y="63500"/>
                </a:moveTo>
                <a:lnTo>
                  <a:pt x="2159000" y="63500"/>
                </a:lnTo>
                <a:lnTo>
                  <a:pt x="2159000" y="95250"/>
                </a:lnTo>
                <a:lnTo>
                  <a:pt x="2190750" y="95250"/>
                </a:lnTo>
                <a:lnTo>
                  <a:pt x="2190750" y="63500"/>
                </a:lnTo>
                <a:close/>
              </a:path>
              <a:path w="6934200" h="158750">
                <a:moveTo>
                  <a:pt x="2254250" y="63500"/>
                </a:moveTo>
                <a:lnTo>
                  <a:pt x="2222500" y="63500"/>
                </a:lnTo>
                <a:lnTo>
                  <a:pt x="2222500" y="95250"/>
                </a:lnTo>
                <a:lnTo>
                  <a:pt x="2254250" y="95250"/>
                </a:lnTo>
                <a:lnTo>
                  <a:pt x="2254250" y="63500"/>
                </a:lnTo>
                <a:close/>
              </a:path>
              <a:path w="6934200" h="158750">
                <a:moveTo>
                  <a:pt x="2317750" y="63500"/>
                </a:moveTo>
                <a:lnTo>
                  <a:pt x="2286000" y="63500"/>
                </a:lnTo>
                <a:lnTo>
                  <a:pt x="2286000" y="95250"/>
                </a:lnTo>
                <a:lnTo>
                  <a:pt x="2317750" y="95250"/>
                </a:lnTo>
                <a:lnTo>
                  <a:pt x="2317750" y="63500"/>
                </a:lnTo>
                <a:close/>
              </a:path>
              <a:path w="6934200" h="158750">
                <a:moveTo>
                  <a:pt x="2381250" y="63500"/>
                </a:moveTo>
                <a:lnTo>
                  <a:pt x="2349500" y="63500"/>
                </a:lnTo>
                <a:lnTo>
                  <a:pt x="2349500" y="95250"/>
                </a:lnTo>
                <a:lnTo>
                  <a:pt x="2381250" y="95250"/>
                </a:lnTo>
                <a:lnTo>
                  <a:pt x="2381250" y="63500"/>
                </a:lnTo>
                <a:close/>
              </a:path>
              <a:path w="6934200" h="158750">
                <a:moveTo>
                  <a:pt x="2444750" y="63500"/>
                </a:moveTo>
                <a:lnTo>
                  <a:pt x="2413000" y="63500"/>
                </a:lnTo>
                <a:lnTo>
                  <a:pt x="2413000" y="95250"/>
                </a:lnTo>
                <a:lnTo>
                  <a:pt x="2444750" y="95250"/>
                </a:lnTo>
                <a:lnTo>
                  <a:pt x="2444750" y="63500"/>
                </a:lnTo>
                <a:close/>
              </a:path>
              <a:path w="6934200" h="158750">
                <a:moveTo>
                  <a:pt x="2508250" y="63500"/>
                </a:moveTo>
                <a:lnTo>
                  <a:pt x="2476500" y="63500"/>
                </a:lnTo>
                <a:lnTo>
                  <a:pt x="2476500" y="95250"/>
                </a:lnTo>
                <a:lnTo>
                  <a:pt x="2508250" y="95250"/>
                </a:lnTo>
                <a:lnTo>
                  <a:pt x="2508250" y="63500"/>
                </a:lnTo>
                <a:close/>
              </a:path>
              <a:path w="6934200" h="158750">
                <a:moveTo>
                  <a:pt x="2571750" y="63500"/>
                </a:moveTo>
                <a:lnTo>
                  <a:pt x="2540000" y="63500"/>
                </a:lnTo>
                <a:lnTo>
                  <a:pt x="2540000" y="95250"/>
                </a:lnTo>
                <a:lnTo>
                  <a:pt x="2571750" y="95250"/>
                </a:lnTo>
                <a:lnTo>
                  <a:pt x="2571750" y="63500"/>
                </a:lnTo>
                <a:close/>
              </a:path>
              <a:path w="6934200" h="158750">
                <a:moveTo>
                  <a:pt x="2635250" y="63500"/>
                </a:moveTo>
                <a:lnTo>
                  <a:pt x="2603500" y="63500"/>
                </a:lnTo>
                <a:lnTo>
                  <a:pt x="2603500" y="95250"/>
                </a:lnTo>
                <a:lnTo>
                  <a:pt x="2635250" y="95250"/>
                </a:lnTo>
                <a:lnTo>
                  <a:pt x="2635250" y="63500"/>
                </a:lnTo>
                <a:close/>
              </a:path>
              <a:path w="6934200" h="158750">
                <a:moveTo>
                  <a:pt x="2698750" y="63500"/>
                </a:moveTo>
                <a:lnTo>
                  <a:pt x="2667000" y="63500"/>
                </a:lnTo>
                <a:lnTo>
                  <a:pt x="2667000" y="95250"/>
                </a:lnTo>
                <a:lnTo>
                  <a:pt x="2698750" y="95250"/>
                </a:lnTo>
                <a:lnTo>
                  <a:pt x="2698750" y="63500"/>
                </a:lnTo>
                <a:close/>
              </a:path>
              <a:path w="6934200" h="158750">
                <a:moveTo>
                  <a:pt x="2762250" y="63500"/>
                </a:moveTo>
                <a:lnTo>
                  <a:pt x="2730500" y="63500"/>
                </a:lnTo>
                <a:lnTo>
                  <a:pt x="2730500" y="95250"/>
                </a:lnTo>
                <a:lnTo>
                  <a:pt x="2762250" y="95250"/>
                </a:lnTo>
                <a:lnTo>
                  <a:pt x="2762250" y="63500"/>
                </a:lnTo>
                <a:close/>
              </a:path>
              <a:path w="6934200" h="158750">
                <a:moveTo>
                  <a:pt x="2825750" y="63500"/>
                </a:moveTo>
                <a:lnTo>
                  <a:pt x="2794000" y="63500"/>
                </a:lnTo>
                <a:lnTo>
                  <a:pt x="2794000" y="95250"/>
                </a:lnTo>
                <a:lnTo>
                  <a:pt x="2825750" y="95250"/>
                </a:lnTo>
                <a:lnTo>
                  <a:pt x="2825750" y="63500"/>
                </a:lnTo>
                <a:close/>
              </a:path>
              <a:path w="6934200" h="158750">
                <a:moveTo>
                  <a:pt x="2889250" y="63500"/>
                </a:moveTo>
                <a:lnTo>
                  <a:pt x="2857500" y="63500"/>
                </a:lnTo>
                <a:lnTo>
                  <a:pt x="2857500" y="95250"/>
                </a:lnTo>
                <a:lnTo>
                  <a:pt x="2889250" y="95250"/>
                </a:lnTo>
                <a:lnTo>
                  <a:pt x="2889250" y="63500"/>
                </a:lnTo>
                <a:close/>
              </a:path>
              <a:path w="6934200" h="158750">
                <a:moveTo>
                  <a:pt x="2952750" y="63500"/>
                </a:moveTo>
                <a:lnTo>
                  <a:pt x="2921000" y="63500"/>
                </a:lnTo>
                <a:lnTo>
                  <a:pt x="2921000" y="95250"/>
                </a:lnTo>
                <a:lnTo>
                  <a:pt x="2952750" y="95250"/>
                </a:lnTo>
                <a:lnTo>
                  <a:pt x="2952750" y="63500"/>
                </a:lnTo>
                <a:close/>
              </a:path>
              <a:path w="6934200" h="158750">
                <a:moveTo>
                  <a:pt x="3016250" y="63500"/>
                </a:moveTo>
                <a:lnTo>
                  <a:pt x="2984500" y="63500"/>
                </a:lnTo>
                <a:lnTo>
                  <a:pt x="2984500" y="95250"/>
                </a:lnTo>
                <a:lnTo>
                  <a:pt x="3016250" y="95250"/>
                </a:lnTo>
                <a:lnTo>
                  <a:pt x="3016250" y="63500"/>
                </a:lnTo>
                <a:close/>
              </a:path>
              <a:path w="6934200" h="158750">
                <a:moveTo>
                  <a:pt x="3079750" y="63500"/>
                </a:moveTo>
                <a:lnTo>
                  <a:pt x="3048000" y="63500"/>
                </a:lnTo>
                <a:lnTo>
                  <a:pt x="3048000" y="95250"/>
                </a:lnTo>
                <a:lnTo>
                  <a:pt x="3079750" y="95250"/>
                </a:lnTo>
                <a:lnTo>
                  <a:pt x="3079750" y="63500"/>
                </a:lnTo>
                <a:close/>
              </a:path>
              <a:path w="6934200" h="158750">
                <a:moveTo>
                  <a:pt x="3143250" y="63500"/>
                </a:moveTo>
                <a:lnTo>
                  <a:pt x="3111500" y="63500"/>
                </a:lnTo>
                <a:lnTo>
                  <a:pt x="3111500" y="95250"/>
                </a:lnTo>
                <a:lnTo>
                  <a:pt x="3143250" y="95250"/>
                </a:lnTo>
                <a:lnTo>
                  <a:pt x="3143250" y="63500"/>
                </a:lnTo>
                <a:close/>
              </a:path>
              <a:path w="6934200" h="158750">
                <a:moveTo>
                  <a:pt x="3206750" y="63500"/>
                </a:moveTo>
                <a:lnTo>
                  <a:pt x="3175000" y="63500"/>
                </a:lnTo>
                <a:lnTo>
                  <a:pt x="3175000" y="95250"/>
                </a:lnTo>
                <a:lnTo>
                  <a:pt x="3206750" y="95250"/>
                </a:lnTo>
                <a:lnTo>
                  <a:pt x="3206750" y="63500"/>
                </a:lnTo>
                <a:close/>
              </a:path>
              <a:path w="6934200" h="158750">
                <a:moveTo>
                  <a:pt x="3270250" y="63500"/>
                </a:moveTo>
                <a:lnTo>
                  <a:pt x="3238500" y="63500"/>
                </a:lnTo>
                <a:lnTo>
                  <a:pt x="3238500" y="95250"/>
                </a:lnTo>
                <a:lnTo>
                  <a:pt x="3270250" y="95250"/>
                </a:lnTo>
                <a:lnTo>
                  <a:pt x="3270250" y="63500"/>
                </a:lnTo>
                <a:close/>
              </a:path>
              <a:path w="6934200" h="158750">
                <a:moveTo>
                  <a:pt x="3333750" y="63500"/>
                </a:moveTo>
                <a:lnTo>
                  <a:pt x="3302000" y="63500"/>
                </a:lnTo>
                <a:lnTo>
                  <a:pt x="3302000" y="95250"/>
                </a:lnTo>
                <a:lnTo>
                  <a:pt x="3333750" y="95250"/>
                </a:lnTo>
                <a:lnTo>
                  <a:pt x="3333750" y="63500"/>
                </a:lnTo>
                <a:close/>
              </a:path>
              <a:path w="6934200" h="158750">
                <a:moveTo>
                  <a:pt x="3397250" y="63500"/>
                </a:moveTo>
                <a:lnTo>
                  <a:pt x="3365500" y="63500"/>
                </a:lnTo>
                <a:lnTo>
                  <a:pt x="3365500" y="95250"/>
                </a:lnTo>
                <a:lnTo>
                  <a:pt x="3397250" y="95250"/>
                </a:lnTo>
                <a:lnTo>
                  <a:pt x="3397250" y="63500"/>
                </a:lnTo>
                <a:close/>
              </a:path>
              <a:path w="6934200" h="158750">
                <a:moveTo>
                  <a:pt x="3460750" y="63500"/>
                </a:moveTo>
                <a:lnTo>
                  <a:pt x="3429000" y="63500"/>
                </a:lnTo>
                <a:lnTo>
                  <a:pt x="3429000" y="95250"/>
                </a:lnTo>
                <a:lnTo>
                  <a:pt x="3460750" y="95250"/>
                </a:lnTo>
                <a:lnTo>
                  <a:pt x="3460750" y="63500"/>
                </a:lnTo>
                <a:close/>
              </a:path>
              <a:path w="6934200" h="158750">
                <a:moveTo>
                  <a:pt x="3524250" y="63500"/>
                </a:moveTo>
                <a:lnTo>
                  <a:pt x="3492500" y="63500"/>
                </a:lnTo>
                <a:lnTo>
                  <a:pt x="3492500" y="95250"/>
                </a:lnTo>
                <a:lnTo>
                  <a:pt x="3524250" y="95250"/>
                </a:lnTo>
                <a:lnTo>
                  <a:pt x="3524250" y="63500"/>
                </a:lnTo>
                <a:close/>
              </a:path>
              <a:path w="6934200" h="158750">
                <a:moveTo>
                  <a:pt x="3587750" y="63500"/>
                </a:moveTo>
                <a:lnTo>
                  <a:pt x="3556000" y="63500"/>
                </a:lnTo>
                <a:lnTo>
                  <a:pt x="3556000" y="95250"/>
                </a:lnTo>
                <a:lnTo>
                  <a:pt x="3587750" y="95250"/>
                </a:lnTo>
                <a:lnTo>
                  <a:pt x="3587750" y="63500"/>
                </a:lnTo>
                <a:close/>
              </a:path>
              <a:path w="6934200" h="158750">
                <a:moveTo>
                  <a:pt x="3651250" y="63500"/>
                </a:moveTo>
                <a:lnTo>
                  <a:pt x="3619500" y="63500"/>
                </a:lnTo>
                <a:lnTo>
                  <a:pt x="3619500" y="95250"/>
                </a:lnTo>
                <a:lnTo>
                  <a:pt x="3651250" y="95250"/>
                </a:lnTo>
                <a:lnTo>
                  <a:pt x="3651250" y="63500"/>
                </a:lnTo>
                <a:close/>
              </a:path>
              <a:path w="6934200" h="158750">
                <a:moveTo>
                  <a:pt x="3714750" y="63500"/>
                </a:moveTo>
                <a:lnTo>
                  <a:pt x="3683000" y="63500"/>
                </a:lnTo>
                <a:lnTo>
                  <a:pt x="3683000" y="95250"/>
                </a:lnTo>
                <a:lnTo>
                  <a:pt x="3714750" y="95250"/>
                </a:lnTo>
                <a:lnTo>
                  <a:pt x="3714750" y="63500"/>
                </a:lnTo>
                <a:close/>
              </a:path>
              <a:path w="6934200" h="158750">
                <a:moveTo>
                  <a:pt x="3778250" y="63500"/>
                </a:moveTo>
                <a:lnTo>
                  <a:pt x="3746500" y="63500"/>
                </a:lnTo>
                <a:lnTo>
                  <a:pt x="3746500" y="95250"/>
                </a:lnTo>
                <a:lnTo>
                  <a:pt x="3778250" y="95250"/>
                </a:lnTo>
                <a:lnTo>
                  <a:pt x="3778250" y="63500"/>
                </a:lnTo>
                <a:close/>
              </a:path>
              <a:path w="6934200" h="158750">
                <a:moveTo>
                  <a:pt x="3841750" y="63500"/>
                </a:moveTo>
                <a:lnTo>
                  <a:pt x="3810000" y="63500"/>
                </a:lnTo>
                <a:lnTo>
                  <a:pt x="3810000" y="95250"/>
                </a:lnTo>
                <a:lnTo>
                  <a:pt x="3841750" y="95250"/>
                </a:lnTo>
                <a:lnTo>
                  <a:pt x="3841750" y="63500"/>
                </a:lnTo>
                <a:close/>
              </a:path>
              <a:path w="6934200" h="158750">
                <a:moveTo>
                  <a:pt x="3905250" y="63500"/>
                </a:moveTo>
                <a:lnTo>
                  <a:pt x="3873500" y="63500"/>
                </a:lnTo>
                <a:lnTo>
                  <a:pt x="3873500" y="95250"/>
                </a:lnTo>
                <a:lnTo>
                  <a:pt x="3905250" y="95250"/>
                </a:lnTo>
                <a:lnTo>
                  <a:pt x="3905250" y="63500"/>
                </a:lnTo>
                <a:close/>
              </a:path>
              <a:path w="6934200" h="158750">
                <a:moveTo>
                  <a:pt x="3968750" y="63500"/>
                </a:moveTo>
                <a:lnTo>
                  <a:pt x="3937000" y="63500"/>
                </a:lnTo>
                <a:lnTo>
                  <a:pt x="3937000" y="95250"/>
                </a:lnTo>
                <a:lnTo>
                  <a:pt x="3968750" y="95250"/>
                </a:lnTo>
                <a:lnTo>
                  <a:pt x="3968750" y="63500"/>
                </a:lnTo>
                <a:close/>
              </a:path>
              <a:path w="6934200" h="158750">
                <a:moveTo>
                  <a:pt x="4032250" y="63500"/>
                </a:moveTo>
                <a:lnTo>
                  <a:pt x="4000500" y="63500"/>
                </a:lnTo>
                <a:lnTo>
                  <a:pt x="4000500" y="95250"/>
                </a:lnTo>
                <a:lnTo>
                  <a:pt x="4032250" y="95250"/>
                </a:lnTo>
                <a:lnTo>
                  <a:pt x="4032250" y="63500"/>
                </a:lnTo>
                <a:close/>
              </a:path>
              <a:path w="6934200" h="158750">
                <a:moveTo>
                  <a:pt x="4095750" y="63500"/>
                </a:moveTo>
                <a:lnTo>
                  <a:pt x="4064000" y="63500"/>
                </a:lnTo>
                <a:lnTo>
                  <a:pt x="4064000" y="95250"/>
                </a:lnTo>
                <a:lnTo>
                  <a:pt x="4095750" y="95250"/>
                </a:lnTo>
                <a:lnTo>
                  <a:pt x="4095750" y="63500"/>
                </a:lnTo>
                <a:close/>
              </a:path>
              <a:path w="6934200" h="158750">
                <a:moveTo>
                  <a:pt x="4159250" y="63500"/>
                </a:moveTo>
                <a:lnTo>
                  <a:pt x="4127500" y="63500"/>
                </a:lnTo>
                <a:lnTo>
                  <a:pt x="4127500" y="95250"/>
                </a:lnTo>
                <a:lnTo>
                  <a:pt x="4159250" y="95250"/>
                </a:lnTo>
                <a:lnTo>
                  <a:pt x="4159250" y="63500"/>
                </a:lnTo>
                <a:close/>
              </a:path>
              <a:path w="6934200" h="158750">
                <a:moveTo>
                  <a:pt x="4222750" y="63500"/>
                </a:moveTo>
                <a:lnTo>
                  <a:pt x="4191000" y="63500"/>
                </a:lnTo>
                <a:lnTo>
                  <a:pt x="4191000" y="95250"/>
                </a:lnTo>
                <a:lnTo>
                  <a:pt x="4222750" y="95250"/>
                </a:lnTo>
                <a:lnTo>
                  <a:pt x="4222750" y="63500"/>
                </a:lnTo>
                <a:close/>
              </a:path>
              <a:path w="6934200" h="158750">
                <a:moveTo>
                  <a:pt x="4286250" y="63500"/>
                </a:moveTo>
                <a:lnTo>
                  <a:pt x="4254500" y="63500"/>
                </a:lnTo>
                <a:lnTo>
                  <a:pt x="4254500" y="95250"/>
                </a:lnTo>
                <a:lnTo>
                  <a:pt x="4286250" y="95250"/>
                </a:lnTo>
                <a:lnTo>
                  <a:pt x="4286250" y="63500"/>
                </a:lnTo>
                <a:close/>
              </a:path>
              <a:path w="6934200" h="158750">
                <a:moveTo>
                  <a:pt x="4349750" y="63500"/>
                </a:moveTo>
                <a:lnTo>
                  <a:pt x="4318000" y="63500"/>
                </a:lnTo>
                <a:lnTo>
                  <a:pt x="4318000" y="95250"/>
                </a:lnTo>
                <a:lnTo>
                  <a:pt x="4349750" y="95250"/>
                </a:lnTo>
                <a:lnTo>
                  <a:pt x="4349750" y="63500"/>
                </a:lnTo>
                <a:close/>
              </a:path>
              <a:path w="6934200" h="158750">
                <a:moveTo>
                  <a:pt x="4413250" y="63500"/>
                </a:moveTo>
                <a:lnTo>
                  <a:pt x="4381500" y="63500"/>
                </a:lnTo>
                <a:lnTo>
                  <a:pt x="4381500" y="95250"/>
                </a:lnTo>
                <a:lnTo>
                  <a:pt x="4413250" y="95250"/>
                </a:lnTo>
                <a:lnTo>
                  <a:pt x="4413250" y="63500"/>
                </a:lnTo>
                <a:close/>
              </a:path>
              <a:path w="6934200" h="158750">
                <a:moveTo>
                  <a:pt x="4476750" y="63500"/>
                </a:moveTo>
                <a:lnTo>
                  <a:pt x="4445000" y="63500"/>
                </a:lnTo>
                <a:lnTo>
                  <a:pt x="4445000" y="95250"/>
                </a:lnTo>
                <a:lnTo>
                  <a:pt x="4476750" y="95250"/>
                </a:lnTo>
                <a:lnTo>
                  <a:pt x="4476750" y="63500"/>
                </a:lnTo>
                <a:close/>
              </a:path>
              <a:path w="6934200" h="158750">
                <a:moveTo>
                  <a:pt x="4540250" y="63500"/>
                </a:moveTo>
                <a:lnTo>
                  <a:pt x="4508500" y="63500"/>
                </a:lnTo>
                <a:lnTo>
                  <a:pt x="4508500" y="95250"/>
                </a:lnTo>
                <a:lnTo>
                  <a:pt x="4540250" y="95250"/>
                </a:lnTo>
                <a:lnTo>
                  <a:pt x="4540250" y="63500"/>
                </a:lnTo>
                <a:close/>
              </a:path>
              <a:path w="6934200" h="158750">
                <a:moveTo>
                  <a:pt x="4603750" y="63500"/>
                </a:moveTo>
                <a:lnTo>
                  <a:pt x="4572000" y="63500"/>
                </a:lnTo>
                <a:lnTo>
                  <a:pt x="4572000" y="95250"/>
                </a:lnTo>
                <a:lnTo>
                  <a:pt x="4603750" y="95250"/>
                </a:lnTo>
                <a:lnTo>
                  <a:pt x="4603750" y="63500"/>
                </a:lnTo>
                <a:close/>
              </a:path>
              <a:path w="6934200" h="158750">
                <a:moveTo>
                  <a:pt x="4667250" y="63500"/>
                </a:moveTo>
                <a:lnTo>
                  <a:pt x="4635500" y="63500"/>
                </a:lnTo>
                <a:lnTo>
                  <a:pt x="4635500" y="95250"/>
                </a:lnTo>
                <a:lnTo>
                  <a:pt x="4667250" y="95250"/>
                </a:lnTo>
                <a:lnTo>
                  <a:pt x="4667250" y="63500"/>
                </a:lnTo>
                <a:close/>
              </a:path>
              <a:path w="6934200" h="158750">
                <a:moveTo>
                  <a:pt x="4730750" y="63500"/>
                </a:moveTo>
                <a:lnTo>
                  <a:pt x="4699000" y="63500"/>
                </a:lnTo>
                <a:lnTo>
                  <a:pt x="4699000" y="95250"/>
                </a:lnTo>
                <a:lnTo>
                  <a:pt x="4730750" y="95250"/>
                </a:lnTo>
                <a:lnTo>
                  <a:pt x="4730750" y="63500"/>
                </a:lnTo>
                <a:close/>
              </a:path>
              <a:path w="6934200" h="158750">
                <a:moveTo>
                  <a:pt x="4794250" y="63500"/>
                </a:moveTo>
                <a:lnTo>
                  <a:pt x="4762500" y="63500"/>
                </a:lnTo>
                <a:lnTo>
                  <a:pt x="4762500" y="95250"/>
                </a:lnTo>
                <a:lnTo>
                  <a:pt x="4794250" y="95250"/>
                </a:lnTo>
                <a:lnTo>
                  <a:pt x="4794250" y="63500"/>
                </a:lnTo>
                <a:close/>
              </a:path>
              <a:path w="6934200" h="158750">
                <a:moveTo>
                  <a:pt x="4857750" y="63500"/>
                </a:moveTo>
                <a:lnTo>
                  <a:pt x="4826000" y="63500"/>
                </a:lnTo>
                <a:lnTo>
                  <a:pt x="4826000" y="95250"/>
                </a:lnTo>
                <a:lnTo>
                  <a:pt x="4857750" y="95250"/>
                </a:lnTo>
                <a:lnTo>
                  <a:pt x="4857750" y="63500"/>
                </a:lnTo>
                <a:close/>
              </a:path>
              <a:path w="6934200" h="158750">
                <a:moveTo>
                  <a:pt x="4921250" y="63500"/>
                </a:moveTo>
                <a:lnTo>
                  <a:pt x="4889500" y="63500"/>
                </a:lnTo>
                <a:lnTo>
                  <a:pt x="4889500" y="95250"/>
                </a:lnTo>
                <a:lnTo>
                  <a:pt x="4921250" y="95250"/>
                </a:lnTo>
                <a:lnTo>
                  <a:pt x="4921250" y="63500"/>
                </a:lnTo>
                <a:close/>
              </a:path>
              <a:path w="6934200" h="158750">
                <a:moveTo>
                  <a:pt x="4984750" y="63500"/>
                </a:moveTo>
                <a:lnTo>
                  <a:pt x="4953000" y="63500"/>
                </a:lnTo>
                <a:lnTo>
                  <a:pt x="4953000" y="95250"/>
                </a:lnTo>
                <a:lnTo>
                  <a:pt x="4984750" y="95250"/>
                </a:lnTo>
                <a:lnTo>
                  <a:pt x="4984750" y="63500"/>
                </a:lnTo>
                <a:close/>
              </a:path>
              <a:path w="6934200" h="158750">
                <a:moveTo>
                  <a:pt x="5048250" y="63500"/>
                </a:moveTo>
                <a:lnTo>
                  <a:pt x="5016500" y="63500"/>
                </a:lnTo>
                <a:lnTo>
                  <a:pt x="5016500" y="95250"/>
                </a:lnTo>
                <a:lnTo>
                  <a:pt x="5048250" y="95250"/>
                </a:lnTo>
                <a:lnTo>
                  <a:pt x="5048250" y="63500"/>
                </a:lnTo>
                <a:close/>
              </a:path>
              <a:path w="6934200" h="158750">
                <a:moveTo>
                  <a:pt x="5111750" y="63500"/>
                </a:moveTo>
                <a:lnTo>
                  <a:pt x="5080000" y="63500"/>
                </a:lnTo>
                <a:lnTo>
                  <a:pt x="5080000" y="95250"/>
                </a:lnTo>
                <a:lnTo>
                  <a:pt x="5111750" y="95250"/>
                </a:lnTo>
                <a:lnTo>
                  <a:pt x="5111750" y="63500"/>
                </a:lnTo>
                <a:close/>
              </a:path>
              <a:path w="6934200" h="158750">
                <a:moveTo>
                  <a:pt x="5175250" y="63500"/>
                </a:moveTo>
                <a:lnTo>
                  <a:pt x="5143500" y="63500"/>
                </a:lnTo>
                <a:lnTo>
                  <a:pt x="5143500" y="95250"/>
                </a:lnTo>
                <a:lnTo>
                  <a:pt x="5175250" y="95250"/>
                </a:lnTo>
                <a:lnTo>
                  <a:pt x="5175250" y="63500"/>
                </a:lnTo>
                <a:close/>
              </a:path>
              <a:path w="6934200" h="158750">
                <a:moveTo>
                  <a:pt x="5238750" y="63500"/>
                </a:moveTo>
                <a:lnTo>
                  <a:pt x="5207000" y="63500"/>
                </a:lnTo>
                <a:lnTo>
                  <a:pt x="5207000" y="95250"/>
                </a:lnTo>
                <a:lnTo>
                  <a:pt x="5238750" y="95250"/>
                </a:lnTo>
                <a:lnTo>
                  <a:pt x="5238750" y="63500"/>
                </a:lnTo>
                <a:close/>
              </a:path>
              <a:path w="6934200" h="158750">
                <a:moveTo>
                  <a:pt x="5302250" y="63500"/>
                </a:moveTo>
                <a:lnTo>
                  <a:pt x="5270500" y="63500"/>
                </a:lnTo>
                <a:lnTo>
                  <a:pt x="5270500" y="95250"/>
                </a:lnTo>
                <a:lnTo>
                  <a:pt x="5302250" y="95250"/>
                </a:lnTo>
                <a:lnTo>
                  <a:pt x="5302250" y="63500"/>
                </a:lnTo>
                <a:close/>
              </a:path>
              <a:path w="6934200" h="158750">
                <a:moveTo>
                  <a:pt x="5365750" y="63500"/>
                </a:moveTo>
                <a:lnTo>
                  <a:pt x="5334000" y="63500"/>
                </a:lnTo>
                <a:lnTo>
                  <a:pt x="5334000" y="95250"/>
                </a:lnTo>
                <a:lnTo>
                  <a:pt x="5365750" y="95250"/>
                </a:lnTo>
                <a:lnTo>
                  <a:pt x="5365750" y="63500"/>
                </a:lnTo>
                <a:close/>
              </a:path>
              <a:path w="6934200" h="158750">
                <a:moveTo>
                  <a:pt x="5429250" y="63500"/>
                </a:moveTo>
                <a:lnTo>
                  <a:pt x="5397500" y="63500"/>
                </a:lnTo>
                <a:lnTo>
                  <a:pt x="5397500" y="95250"/>
                </a:lnTo>
                <a:lnTo>
                  <a:pt x="5429250" y="95250"/>
                </a:lnTo>
                <a:lnTo>
                  <a:pt x="5429250" y="63500"/>
                </a:lnTo>
                <a:close/>
              </a:path>
              <a:path w="6934200" h="158750">
                <a:moveTo>
                  <a:pt x="5492750" y="63500"/>
                </a:moveTo>
                <a:lnTo>
                  <a:pt x="5461000" y="63500"/>
                </a:lnTo>
                <a:lnTo>
                  <a:pt x="5461000" y="95250"/>
                </a:lnTo>
                <a:lnTo>
                  <a:pt x="5492750" y="95250"/>
                </a:lnTo>
                <a:lnTo>
                  <a:pt x="5492750" y="63500"/>
                </a:lnTo>
                <a:close/>
              </a:path>
              <a:path w="6934200" h="158750">
                <a:moveTo>
                  <a:pt x="5556250" y="63500"/>
                </a:moveTo>
                <a:lnTo>
                  <a:pt x="5524500" y="63500"/>
                </a:lnTo>
                <a:lnTo>
                  <a:pt x="5524500" y="95250"/>
                </a:lnTo>
                <a:lnTo>
                  <a:pt x="5556250" y="95250"/>
                </a:lnTo>
                <a:lnTo>
                  <a:pt x="5556250" y="63500"/>
                </a:lnTo>
                <a:close/>
              </a:path>
              <a:path w="6934200" h="158750">
                <a:moveTo>
                  <a:pt x="5619750" y="63500"/>
                </a:moveTo>
                <a:lnTo>
                  <a:pt x="5588000" y="63500"/>
                </a:lnTo>
                <a:lnTo>
                  <a:pt x="5588000" y="95250"/>
                </a:lnTo>
                <a:lnTo>
                  <a:pt x="5619750" y="95250"/>
                </a:lnTo>
                <a:lnTo>
                  <a:pt x="5619750" y="63500"/>
                </a:lnTo>
                <a:close/>
              </a:path>
              <a:path w="6934200" h="158750">
                <a:moveTo>
                  <a:pt x="5683250" y="63500"/>
                </a:moveTo>
                <a:lnTo>
                  <a:pt x="5651500" y="63500"/>
                </a:lnTo>
                <a:lnTo>
                  <a:pt x="5651500" y="95250"/>
                </a:lnTo>
                <a:lnTo>
                  <a:pt x="5683250" y="95250"/>
                </a:lnTo>
                <a:lnTo>
                  <a:pt x="5683250" y="63500"/>
                </a:lnTo>
                <a:close/>
              </a:path>
              <a:path w="6934200" h="158750">
                <a:moveTo>
                  <a:pt x="5746750" y="63500"/>
                </a:moveTo>
                <a:lnTo>
                  <a:pt x="5715000" y="63500"/>
                </a:lnTo>
                <a:lnTo>
                  <a:pt x="5715000" y="95250"/>
                </a:lnTo>
                <a:lnTo>
                  <a:pt x="5746750" y="95250"/>
                </a:lnTo>
                <a:lnTo>
                  <a:pt x="5746750" y="63500"/>
                </a:lnTo>
                <a:close/>
              </a:path>
              <a:path w="6934200" h="158750">
                <a:moveTo>
                  <a:pt x="5810250" y="63500"/>
                </a:moveTo>
                <a:lnTo>
                  <a:pt x="5778500" y="63500"/>
                </a:lnTo>
                <a:lnTo>
                  <a:pt x="5778500" y="95250"/>
                </a:lnTo>
                <a:lnTo>
                  <a:pt x="5810250" y="95250"/>
                </a:lnTo>
                <a:lnTo>
                  <a:pt x="5810250" y="63500"/>
                </a:lnTo>
                <a:close/>
              </a:path>
              <a:path w="6934200" h="158750">
                <a:moveTo>
                  <a:pt x="5873750" y="63500"/>
                </a:moveTo>
                <a:lnTo>
                  <a:pt x="5842000" y="63500"/>
                </a:lnTo>
                <a:lnTo>
                  <a:pt x="5842000" y="95250"/>
                </a:lnTo>
                <a:lnTo>
                  <a:pt x="5873750" y="95250"/>
                </a:lnTo>
                <a:lnTo>
                  <a:pt x="5873750" y="63500"/>
                </a:lnTo>
                <a:close/>
              </a:path>
              <a:path w="6934200" h="158750">
                <a:moveTo>
                  <a:pt x="5937250" y="63500"/>
                </a:moveTo>
                <a:lnTo>
                  <a:pt x="5905500" y="63500"/>
                </a:lnTo>
                <a:lnTo>
                  <a:pt x="5905500" y="95250"/>
                </a:lnTo>
                <a:lnTo>
                  <a:pt x="5937250" y="95250"/>
                </a:lnTo>
                <a:lnTo>
                  <a:pt x="5937250" y="63500"/>
                </a:lnTo>
                <a:close/>
              </a:path>
              <a:path w="6934200" h="158750">
                <a:moveTo>
                  <a:pt x="6000750" y="63500"/>
                </a:moveTo>
                <a:lnTo>
                  <a:pt x="5969000" y="63500"/>
                </a:lnTo>
                <a:lnTo>
                  <a:pt x="5969000" y="95250"/>
                </a:lnTo>
                <a:lnTo>
                  <a:pt x="6000750" y="95250"/>
                </a:lnTo>
                <a:lnTo>
                  <a:pt x="6000750" y="63500"/>
                </a:lnTo>
                <a:close/>
              </a:path>
              <a:path w="6934200" h="158750">
                <a:moveTo>
                  <a:pt x="6064250" y="63500"/>
                </a:moveTo>
                <a:lnTo>
                  <a:pt x="6032500" y="63500"/>
                </a:lnTo>
                <a:lnTo>
                  <a:pt x="6032500" y="95250"/>
                </a:lnTo>
                <a:lnTo>
                  <a:pt x="6064250" y="95250"/>
                </a:lnTo>
                <a:lnTo>
                  <a:pt x="6064250" y="63500"/>
                </a:lnTo>
                <a:close/>
              </a:path>
              <a:path w="6934200" h="158750">
                <a:moveTo>
                  <a:pt x="6127750" y="63500"/>
                </a:moveTo>
                <a:lnTo>
                  <a:pt x="6096000" y="63500"/>
                </a:lnTo>
                <a:lnTo>
                  <a:pt x="6096000" y="95250"/>
                </a:lnTo>
                <a:lnTo>
                  <a:pt x="6127750" y="95250"/>
                </a:lnTo>
                <a:lnTo>
                  <a:pt x="6127750" y="63500"/>
                </a:lnTo>
                <a:close/>
              </a:path>
              <a:path w="6934200" h="158750">
                <a:moveTo>
                  <a:pt x="6191250" y="63500"/>
                </a:moveTo>
                <a:lnTo>
                  <a:pt x="6159500" y="63500"/>
                </a:lnTo>
                <a:lnTo>
                  <a:pt x="6159500" y="95250"/>
                </a:lnTo>
                <a:lnTo>
                  <a:pt x="6191250" y="95250"/>
                </a:lnTo>
                <a:lnTo>
                  <a:pt x="6191250" y="63500"/>
                </a:lnTo>
                <a:close/>
              </a:path>
              <a:path w="6934200" h="158750">
                <a:moveTo>
                  <a:pt x="6254750" y="63500"/>
                </a:moveTo>
                <a:lnTo>
                  <a:pt x="6223000" y="63500"/>
                </a:lnTo>
                <a:lnTo>
                  <a:pt x="6223000" y="95250"/>
                </a:lnTo>
                <a:lnTo>
                  <a:pt x="6254750" y="95250"/>
                </a:lnTo>
                <a:lnTo>
                  <a:pt x="6254750" y="63500"/>
                </a:lnTo>
                <a:close/>
              </a:path>
              <a:path w="6934200" h="158750">
                <a:moveTo>
                  <a:pt x="6318250" y="63500"/>
                </a:moveTo>
                <a:lnTo>
                  <a:pt x="6286500" y="63500"/>
                </a:lnTo>
                <a:lnTo>
                  <a:pt x="6286500" y="95250"/>
                </a:lnTo>
                <a:lnTo>
                  <a:pt x="6318250" y="95250"/>
                </a:lnTo>
                <a:lnTo>
                  <a:pt x="6318250" y="63500"/>
                </a:lnTo>
                <a:close/>
              </a:path>
              <a:path w="6934200" h="158750">
                <a:moveTo>
                  <a:pt x="6381750" y="63500"/>
                </a:moveTo>
                <a:lnTo>
                  <a:pt x="6350000" y="63500"/>
                </a:lnTo>
                <a:lnTo>
                  <a:pt x="6350000" y="95250"/>
                </a:lnTo>
                <a:lnTo>
                  <a:pt x="6381750" y="95250"/>
                </a:lnTo>
                <a:lnTo>
                  <a:pt x="6381750" y="63500"/>
                </a:lnTo>
                <a:close/>
              </a:path>
              <a:path w="6934200" h="158750">
                <a:moveTo>
                  <a:pt x="6445250" y="63500"/>
                </a:moveTo>
                <a:lnTo>
                  <a:pt x="6413500" y="63500"/>
                </a:lnTo>
                <a:lnTo>
                  <a:pt x="6413500" y="95250"/>
                </a:lnTo>
                <a:lnTo>
                  <a:pt x="6445250" y="95250"/>
                </a:lnTo>
                <a:lnTo>
                  <a:pt x="6445250" y="63500"/>
                </a:lnTo>
                <a:close/>
              </a:path>
              <a:path w="6934200" h="158750">
                <a:moveTo>
                  <a:pt x="6508750" y="63500"/>
                </a:moveTo>
                <a:lnTo>
                  <a:pt x="6477000" y="63500"/>
                </a:lnTo>
                <a:lnTo>
                  <a:pt x="6477000" y="95250"/>
                </a:lnTo>
                <a:lnTo>
                  <a:pt x="6508750" y="95250"/>
                </a:lnTo>
                <a:lnTo>
                  <a:pt x="6508750" y="63500"/>
                </a:lnTo>
                <a:close/>
              </a:path>
              <a:path w="6934200" h="158750">
                <a:moveTo>
                  <a:pt x="6572250" y="63500"/>
                </a:moveTo>
                <a:lnTo>
                  <a:pt x="6540500" y="63500"/>
                </a:lnTo>
                <a:lnTo>
                  <a:pt x="6540500" y="95250"/>
                </a:lnTo>
                <a:lnTo>
                  <a:pt x="6572250" y="95250"/>
                </a:lnTo>
                <a:lnTo>
                  <a:pt x="6572250" y="63500"/>
                </a:lnTo>
                <a:close/>
              </a:path>
              <a:path w="6934200" h="158750">
                <a:moveTo>
                  <a:pt x="6635750" y="63500"/>
                </a:moveTo>
                <a:lnTo>
                  <a:pt x="6604000" y="63500"/>
                </a:lnTo>
                <a:lnTo>
                  <a:pt x="6604000" y="95250"/>
                </a:lnTo>
                <a:lnTo>
                  <a:pt x="6635750" y="95250"/>
                </a:lnTo>
                <a:lnTo>
                  <a:pt x="6635750" y="63500"/>
                </a:lnTo>
                <a:close/>
              </a:path>
              <a:path w="6934200" h="158750">
                <a:moveTo>
                  <a:pt x="6699250" y="63500"/>
                </a:moveTo>
                <a:lnTo>
                  <a:pt x="6667500" y="63500"/>
                </a:lnTo>
                <a:lnTo>
                  <a:pt x="6667500" y="95250"/>
                </a:lnTo>
                <a:lnTo>
                  <a:pt x="6699250" y="95250"/>
                </a:lnTo>
                <a:lnTo>
                  <a:pt x="6699250" y="63500"/>
                </a:lnTo>
                <a:close/>
              </a:path>
              <a:path w="6934200" h="158750">
                <a:moveTo>
                  <a:pt x="6762750" y="63500"/>
                </a:moveTo>
                <a:lnTo>
                  <a:pt x="6731000" y="63500"/>
                </a:lnTo>
                <a:lnTo>
                  <a:pt x="6731000" y="95250"/>
                </a:lnTo>
                <a:lnTo>
                  <a:pt x="6762750" y="95250"/>
                </a:lnTo>
                <a:lnTo>
                  <a:pt x="6762750" y="63500"/>
                </a:lnTo>
                <a:close/>
              </a:path>
              <a:path w="6934200" h="158750">
                <a:moveTo>
                  <a:pt x="6775450" y="0"/>
                </a:moveTo>
                <a:lnTo>
                  <a:pt x="6775450" y="158750"/>
                </a:lnTo>
                <a:lnTo>
                  <a:pt x="6934200" y="79375"/>
                </a:lnTo>
                <a:lnTo>
                  <a:pt x="6775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8400" y="2976711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3178259"/>
            <a:ext cx="5718175" cy="158750"/>
          </a:xfrm>
          <a:custGeom>
            <a:avLst/>
            <a:gdLst/>
            <a:ahLst/>
            <a:cxnLst/>
            <a:rect l="l" t="t" r="r" b="b"/>
            <a:pathLst>
              <a:path w="5718175" h="158750">
                <a:moveTo>
                  <a:pt x="317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31750" y="95250"/>
                </a:lnTo>
                <a:lnTo>
                  <a:pt x="31750" y="63500"/>
                </a:lnTo>
                <a:close/>
              </a:path>
              <a:path w="5718175" h="158750">
                <a:moveTo>
                  <a:pt x="95250" y="63500"/>
                </a:moveTo>
                <a:lnTo>
                  <a:pt x="63500" y="63500"/>
                </a:lnTo>
                <a:lnTo>
                  <a:pt x="63500" y="95250"/>
                </a:lnTo>
                <a:lnTo>
                  <a:pt x="95250" y="95250"/>
                </a:lnTo>
                <a:lnTo>
                  <a:pt x="95250" y="63500"/>
                </a:lnTo>
                <a:close/>
              </a:path>
              <a:path w="5718175" h="158750">
                <a:moveTo>
                  <a:pt x="158750" y="63500"/>
                </a:moveTo>
                <a:lnTo>
                  <a:pt x="127000" y="63500"/>
                </a:lnTo>
                <a:lnTo>
                  <a:pt x="127000" y="95250"/>
                </a:lnTo>
                <a:lnTo>
                  <a:pt x="158750" y="95250"/>
                </a:lnTo>
                <a:lnTo>
                  <a:pt x="158750" y="63500"/>
                </a:lnTo>
                <a:close/>
              </a:path>
              <a:path w="5718175" h="158750">
                <a:moveTo>
                  <a:pt x="222250" y="63500"/>
                </a:moveTo>
                <a:lnTo>
                  <a:pt x="190500" y="63500"/>
                </a:lnTo>
                <a:lnTo>
                  <a:pt x="190500" y="95250"/>
                </a:lnTo>
                <a:lnTo>
                  <a:pt x="222250" y="95250"/>
                </a:lnTo>
                <a:lnTo>
                  <a:pt x="222250" y="63500"/>
                </a:lnTo>
                <a:close/>
              </a:path>
              <a:path w="5718175" h="158750">
                <a:moveTo>
                  <a:pt x="285750" y="63500"/>
                </a:moveTo>
                <a:lnTo>
                  <a:pt x="254000" y="63500"/>
                </a:lnTo>
                <a:lnTo>
                  <a:pt x="254000" y="95250"/>
                </a:lnTo>
                <a:lnTo>
                  <a:pt x="285750" y="95250"/>
                </a:lnTo>
                <a:lnTo>
                  <a:pt x="285750" y="63500"/>
                </a:lnTo>
                <a:close/>
              </a:path>
              <a:path w="5718175" h="158750">
                <a:moveTo>
                  <a:pt x="349250" y="63500"/>
                </a:moveTo>
                <a:lnTo>
                  <a:pt x="317500" y="63500"/>
                </a:lnTo>
                <a:lnTo>
                  <a:pt x="317500" y="95250"/>
                </a:lnTo>
                <a:lnTo>
                  <a:pt x="349250" y="95250"/>
                </a:lnTo>
                <a:lnTo>
                  <a:pt x="349250" y="63500"/>
                </a:lnTo>
                <a:close/>
              </a:path>
              <a:path w="5718175" h="158750">
                <a:moveTo>
                  <a:pt x="412750" y="63500"/>
                </a:moveTo>
                <a:lnTo>
                  <a:pt x="381000" y="63500"/>
                </a:lnTo>
                <a:lnTo>
                  <a:pt x="381000" y="95250"/>
                </a:lnTo>
                <a:lnTo>
                  <a:pt x="412750" y="95250"/>
                </a:lnTo>
                <a:lnTo>
                  <a:pt x="412750" y="63500"/>
                </a:lnTo>
                <a:close/>
              </a:path>
              <a:path w="5718175" h="158750">
                <a:moveTo>
                  <a:pt x="476250" y="63500"/>
                </a:moveTo>
                <a:lnTo>
                  <a:pt x="444500" y="63500"/>
                </a:lnTo>
                <a:lnTo>
                  <a:pt x="444500" y="95250"/>
                </a:lnTo>
                <a:lnTo>
                  <a:pt x="476250" y="95250"/>
                </a:lnTo>
                <a:lnTo>
                  <a:pt x="476250" y="63500"/>
                </a:lnTo>
                <a:close/>
              </a:path>
              <a:path w="5718175" h="158750">
                <a:moveTo>
                  <a:pt x="539750" y="63500"/>
                </a:moveTo>
                <a:lnTo>
                  <a:pt x="508000" y="63500"/>
                </a:lnTo>
                <a:lnTo>
                  <a:pt x="508000" y="95250"/>
                </a:lnTo>
                <a:lnTo>
                  <a:pt x="539750" y="95250"/>
                </a:lnTo>
                <a:lnTo>
                  <a:pt x="539750" y="63500"/>
                </a:lnTo>
                <a:close/>
              </a:path>
              <a:path w="5718175" h="158750">
                <a:moveTo>
                  <a:pt x="603250" y="63500"/>
                </a:moveTo>
                <a:lnTo>
                  <a:pt x="571500" y="63500"/>
                </a:lnTo>
                <a:lnTo>
                  <a:pt x="571500" y="95250"/>
                </a:lnTo>
                <a:lnTo>
                  <a:pt x="603250" y="95250"/>
                </a:lnTo>
                <a:lnTo>
                  <a:pt x="603250" y="63500"/>
                </a:lnTo>
                <a:close/>
              </a:path>
              <a:path w="5718175" h="158750">
                <a:moveTo>
                  <a:pt x="666750" y="63500"/>
                </a:moveTo>
                <a:lnTo>
                  <a:pt x="635000" y="63500"/>
                </a:lnTo>
                <a:lnTo>
                  <a:pt x="635000" y="95250"/>
                </a:lnTo>
                <a:lnTo>
                  <a:pt x="666750" y="95250"/>
                </a:lnTo>
                <a:lnTo>
                  <a:pt x="666750" y="63500"/>
                </a:lnTo>
                <a:close/>
              </a:path>
              <a:path w="5718175" h="158750">
                <a:moveTo>
                  <a:pt x="730250" y="63500"/>
                </a:moveTo>
                <a:lnTo>
                  <a:pt x="698500" y="63500"/>
                </a:lnTo>
                <a:lnTo>
                  <a:pt x="698500" y="95250"/>
                </a:lnTo>
                <a:lnTo>
                  <a:pt x="730250" y="95250"/>
                </a:lnTo>
                <a:lnTo>
                  <a:pt x="730250" y="63500"/>
                </a:lnTo>
                <a:close/>
              </a:path>
              <a:path w="5718175" h="158750">
                <a:moveTo>
                  <a:pt x="793750" y="63500"/>
                </a:moveTo>
                <a:lnTo>
                  <a:pt x="762000" y="63500"/>
                </a:lnTo>
                <a:lnTo>
                  <a:pt x="762000" y="95250"/>
                </a:lnTo>
                <a:lnTo>
                  <a:pt x="793750" y="95250"/>
                </a:lnTo>
                <a:lnTo>
                  <a:pt x="793750" y="63500"/>
                </a:lnTo>
                <a:close/>
              </a:path>
              <a:path w="5718175" h="158750">
                <a:moveTo>
                  <a:pt x="857250" y="63500"/>
                </a:moveTo>
                <a:lnTo>
                  <a:pt x="825500" y="63500"/>
                </a:lnTo>
                <a:lnTo>
                  <a:pt x="825500" y="95250"/>
                </a:lnTo>
                <a:lnTo>
                  <a:pt x="857250" y="95250"/>
                </a:lnTo>
                <a:lnTo>
                  <a:pt x="857250" y="63500"/>
                </a:lnTo>
                <a:close/>
              </a:path>
              <a:path w="5718175" h="158750">
                <a:moveTo>
                  <a:pt x="920750" y="63500"/>
                </a:moveTo>
                <a:lnTo>
                  <a:pt x="889000" y="63500"/>
                </a:lnTo>
                <a:lnTo>
                  <a:pt x="889000" y="95250"/>
                </a:lnTo>
                <a:lnTo>
                  <a:pt x="920750" y="95250"/>
                </a:lnTo>
                <a:lnTo>
                  <a:pt x="920750" y="63500"/>
                </a:lnTo>
                <a:close/>
              </a:path>
              <a:path w="5718175" h="158750">
                <a:moveTo>
                  <a:pt x="984250" y="63500"/>
                </a:moveTo>
                <a:lnTo>
                  <a:pt x="952500" y="63500"/>
                </a:lnTo>
                <a:lnTo>
                  <a:pt x="952500" y="95250"/>
                </a:lnTo>
                <a:lnTo>
                  <a:pt x="984250" y="95250"/>
                </a:lnTo>
                <a:lnTo>
                  <a:pt x="984250" y="63500"/>
                </a:lnTo>
                <a:close/>
              </a:path>
              <a:path w="5718175" h="158750">
                <a:moveTo>
                  <a:pt x="1047750" y="63500"/>
                </a:moveTo>
                <a:lnTo>
                  <a:pt x="1016000" y="63500"/>
                </a:lnTo>
                <a:lnTo>
                  <a:pt x="1016000" y="95250"/>
                </a:lnTo>
                <a:lnTo>
                  <a:pt x="1047750" y="95250"/>
                </a:lnTo>
                <a:lnTo>
                  <a:pt x="1047750" y="63500"/>
                </a:lnTo>
                <a:close/>
              </a:path>
              <a:path w="5718175" h="158750">
                <a:moveTo>
                  <a:pt x="1111250" y="63500"/>
                </a:moveTo>
                <a:lnTo>
                  <a:pt x="1079500" y="63500"/>
                </a:lnTo>
                <a:lnTo>
                  <a:pt x="1079500" y="95250"/>
                </a:lnTo>
                <a:lnTo>
                  <a:pt x="1111250" y="95250"/>
                </a:lnTo>
                <a:lnTo>
                  <a:pt x="1111250" y="63500"/>
                </a:lnTo>
                <a:close/>
              </a:path>
              <a:path w="5718175" h="158750">
                <a:moveTo>
                  <a:pt x="1174750" y="63500"/>
                </a:moveTo>
                <a:lnTo>
                  <a:pt x="1143000" y="63500"/>
                </a:lnTo>
                <a:lnTo>
                  <a:pt x="1143000" y="95250"/>
                </a:lnTo>
                <a:lnTo>
                  <a:pt x="1174750" y="95250"/>
                </a:lnTo>
                <a:lnTo>
                  <a:pt x="1174750" y="63500"/>
                </a:lnTo>
                <a:close/>
              </a:path>
              <a:path w="5718175" h="158750">
                <a:moveTo>
                  <a:pt x="1238250" y="63500"/>
                </a:moveTo>
                <a:lnTo>
                  <a:pt x="1206500" y="63500"/>
                </a:lnTo>
                <a:lnTo>
                  <a:pt x="1206500" y="95250"/>
                </a:lnTo>
                <a:lnTo>
                  <a:pt x="1238250" y="95250"/>
                </a:lnTo>
                <a:lnTo>
                  <a:pt x="1238250" y="63500"/>
                </a:lnTo>
                <a:close/>
              </a:path>
              <a:path w="5718175" h="158750">
                <a:moveTo>
                  <a:pt x="1301750" y="63500"/>
                </a:moveTo>
                <a:lnTo>
                  <a:pt x="1270000" y="63500"/>
                </a:lnTo>
                <a:lnTo>
                  <a:pt x="1270000" y="95250"/>
                </a:lnTo>
                <a:lnTo>
                  <a:pt x="1301750" y="95250"/>
                </a:lnTo>
                <a:lnTo>
                  <a:pt x="1301750" y="63500"/>
                </a:lnTo>
                <a:close/>
              </a:path>
              <a:path w="5718175" h="158750">
                <a:moveTo>
                  <a:pt x="1365250" y="63500"/>
                </a:moveTo>
                <a:lnTo>
                  <a:pt x="1333500" y="63500"/>
                </a:lnTo>
                <a:lnTo>
                  <a:pt x="1333500" y="95250"/>
                </a:lnTo>
                <a:lnTo>
                  <a:pt x="1365250" y="95250"/>
                </a:lnTo>
                <a:lnTo>
                  <a:pt x="1365250" y="63500"/>
                </a:lnTo>
                <a:close/>
              </a:path>
              <a:path w="5718175" h="158750">
                <a:moveTo>
                  <a:pt x="1428750" y="63500"/>
                </a:moveTo>
                <a:lnTo>
                  <a:pt x="1397000" y="63500"/>
                </a:lnTo>
                <a:lnTo>
                  <a:pt x="1397000" y="95250"/>
                </a:lnTo>
                <a:lnTo>
                  <a:pt x="1428750" y="95250"/>
                </a:lnTo>
                <a:lnTo>
                  <a:pt x="1428750" y="63500"/>
                </a:lnTo>
                <a:close/>
              </a:path>
              <a:path w="5718175" h="158750">
                <a:moveTo>
                  <a:pt x="1492250" y="63500"/>
                </a:moveTo>
                <a:lnTo>
                  <a:pt x="1460500" y="63500"/>
                </a:lnTo>
                <a:lnTo>
                  <a:pt x="1460500" y="95250"/>
                </a:lnTo>
                <a:lnTo>
                  <a:pt x="1492250" y="95250"/>
                </a:lnTo>
                <a:lnTo>
                  <a:pt x="1492250" y="63500"/>
                </a:lnTo>
                <a:close/>
              </a:path>
              <a:path w="5718175" h="158750">
                <a:moveTo>
                  <a:pt x="1555750" y="63500"/>
                </a:moveTo>
                <a:lnTo>
                  <a:pt x="1524000" y="63500"/>
                </a:lnTo>
                <a:lnTo>
                  <a:pt x="1524000" y="95250"/>
                </a:lnTo>
                <a:lnTo>
                  <a:pt x="1555750" y="95250"/>
                </a:lnTo>
                <a:lnTo>
                  <a:pt x="1555750" y="63500"/>
                </a:lnTo>
                <a:close/>
              </a:path>
              <a:path w="5718175" h="158750">
                <a:moveTo>
                  <a:pt x="1619250" y="63500"/>
                </a:moveTo>
                <a:lnTo>
                  <a:pt x="1587500" y="63500"/>
                </a:lnTo>
                <a:lnTo>
                  <a:pt x="1587500" y="95250"/>
                </a:lnTo>
                <a:lnTo>
                  <a:pt x="1619250" y="95250"/>
                </a:lnTo>
                <a:lnTo>
                  <a:pt x="1619250" y="63500"/>
                </a:lnTo>
                <a:close/>
              </a:path>
              <a:path w="5718175" h="158750">
                <a:moveTo>
                  <a:pt x="1682750" y="63500"/>
                </a:moveTo>
                <a:lnTo>
                  <a:pt x="1651000" y="63500"/>
                </a:lnTo>
                <a:lnTo>
                  <a:pt x="1651000" y="95250"/>
                </a:lnTo>
                <a:lnTo>
                  <a:pt x="1682750" y="95250"/>
                </a:lnTo>
                <a:lnTo>
                  <a:pt x="1682750" y="63500"/>
                </a:lnTo>
                <a:close/>
              </a:path>
              <a:path w="5718175" h="158750">
                <a:moveTo>
                  <a:pt x="1746250" y="63500"/>
                </a:moveTo>
                <a:lnTo>
                  <a:pt x="1714500" y="63500"/>
                </a:lnTo>
                <a:lnTo>
                  <a:pt x="1714500" y="95250"/>
                </a:lnTo>
                <a:lnTo>
                  <a:pt x="1746250" y="95250"/>
                </a:lnTo>
                <a:lnTo>
                  <a:pt x="1746250" y="63500"/>
                </a:lnTo>
                <a:close/>
              </a:path>
              <a:path w="5718175" h="158750">
                <a:moveTo>
                  <a:pt x="1809750" y="63500"/>
                </a:moveTo>
                <a:lnTo>
                  <a:pt x="1778000" y="63500"/>
                </a:lnTo>
                <a:lnTo>
                  <a:pt x="1778000" y="95250"/>
                </a:lnTo>
                <a:lnTo>
                  <a:pt x="1809750" y="95250"/>
                </a:lnTo>
                <a:lnTo>
                  <a:pt x="1809750" y="63500"/>
                </a:lnTo>
                <a:close/>
              </a:path>
              <a:path w="5718175" h="158750">
                <a:moveTo>
                  <a:pt x="1873250" y="63500"/>
                </a:moveTo>
                <a:lnTo>
                  <a:pt x="1841500" y="63500"/>
                </a:lnTo>
                <a:lnTo>
                  <a:pt x="1841500" y="95250"/>
                </a:lnTo>
                <a:lnTo>
                  <a:pt x="1873250" y="95250"/>
                </a:lnTo>
                <a:lnTo>
                  <a:pt x="1873250" y="63500"/>
                </a:lnTo>
                <a:close/>
              </a:path>
              <a:path w="5718175" h="158750">
                <a:moveTo>
                  <a:pt x="1936750" y="63500"/>
                </a:moveTo>
                <a:lnTo>
                  <a:pt x="1905000" y="63500"/>
                </a:lnTo>
                <a:lnTo>
                  <a:pt x="1905000" y="95250"/>
                </a:lnTo>
                <a:lnTo>
                  <a:pt x="1936750" y="95250"/>
                </a:lnTo>
                <a:lnTo>
                  <a:pt x="1936750" y="63500"/>
                </a:lnTo>
                <a:close/>
              </a:path>
              <a:path w="5718175" h="158750">
                <a:moveTo>
                  <a:pt x="2000250" y="63500"/>
                </a:moveTo>
                <a:lnTo>
                  <a:pt x="1968500" y="63500"/>
                </a:lnTo>
                <a:lnTo>
                  <a:pt x="1968500" y="95250"/>
                </a:lnTo>
                <a:lnTo>
                  <a:pt x="2000250" y="95250"/>
                </a:lnTo>
                <a:lnTo>
                  <a:pt x="2000250" y="63500"/>
                </a:lnTo>
                <a:close/>
              </a:path>
              <a:path w="5718175" h="158750">
                <a:moveTo>
                  <a:pt x="2063750" y="63500"/>
                </a:moveTo>
                <a:lnTo>
                  <a:pt x="2032000" y="63500"/>
                </a:lnTo>
                <a:lnTo>
                  <a:pt x="2032000" y="95250"/>
                </a:lnTo>
                <a:lnTo>
                  <a:pt x="2063750" y="95250"/>
                </a:lnTo>
                <a:lnTo>
                  <a:pt x="2063750" y="63500"/>
                </a:lnTo>
                <a:close/>
              </a:path>
              <a:path w="5718175" h="158750">
                <a:moveTo>
                  <a:pt x="2127250" y="63500"/>
                </a:moveTo>
                <a:lnTo>
                  <a:pt x="2095500" y="63500"/>
                </a:lnTo>
                <a:lnTo>
                  <a:pt x="2095500" y="95250"/>
                </a:lnTo>
                <a:lnTo>
                  <a:pt x="2127250" y="95250"/>
                </a:lnTo>
                <a:lnTo>
                  <a:pt x="2127250" y="63500"/>
                </a:lnTo>
                <a:close/>
              </a:path>
              <a:path w="5718175" h="158750">
                <a:moveTo>
                  <a:pt x="2190750" y="63500"/>
                </a:moveTo>
                <a:lnTo>
                  <a:pt x="2159000" y="63500"/>
                </a:lnTo>
                <a:lnTo>
                  <a:pt x="2159000" y="95250"/>
                </a:lnTo>
                <a:lnTo>
                  <a:pt x="2190750" y="95250"/>
                </a:lnTo>
                <a:lnTo>
                  <a:pt x="2190750" y="63500"/>
                </a:lnTo>
                <a:close/>
              </a:path>
              <a:path w="5718175" h="158750">
                <a:moveTo>
                  <a:pt x="2254250" y="63500"/>
                </a:moveTo>
                <a:lnTo>
                  <a:pt x="2222500" y="63500"/>
                </a:lnTo>
                <a:lnTo>
                  <a:pt x="2222500" y="95250"/>
                </a:lnTo>
                <a:lnTo>
                  <a:pt x="2254250" y="95250"/>
                </a:lnTo>
                <a:lnTo>
                  <a:pt x="2254250" y="63500"/>
                </a:lnTo>
                <a:close/>
              </a:path>
              <a:path w="5718175" h="158750">
                <a:moveTo>
                  <a:pt x="2317750" y="63500"/>
                </a:moveTo>
                <a:lnTo>
                  <a:pt x="2286000" y="63500"/>
                </a:lnTo>
                <a:lnTo>
                  <a:pt x="2286000" y="95250"/>
                </a:lnTo>
                <a:lnTo>
                  <a:pt x="2317750" y="95250"/>
                </a:lnTo>
                <a:lnTo>
                  <a:pt x="2317750" y="63500"/>
                </a:lnTo>
                <a:close/>
              </a:path>
              <a:path w="5718175" h="158750">
                <a:moveTo>
                  <a:pt x="2381250" y="63500"/>
                </a:moveTo>
                <a:lnTo>
                  <a:pt x="2349500" y="63500"/>
                </a:lnTo>
                <a:lnTo>
                  <a:pt x="2349500" y="95250"/>
                </a:lnTo>
                <a:lnTo>
                  <a:pt x="2381250" y="95250"/>
                </a:lnTo>
                <a:lnTo>
                  <a:pt x="2381250" y="63500"/>
                </a:lnTo>
                <a:close/>
              </a:path>
              <a:path w="5718175" h="158750">
                <a:moveTo>
                  <a:pt x="2444750" y="63500"/>
                </a:moveTo>
                <a:lnTo>
                  <a:pt x="2413000" y="63500"/>
                </a:lnTo>
                <a:lnTo>
                  <a:pt x="2413000" y="95250"/>
                </a:lnTo>
                <a:lnTo>
                  <a:pt x="2444750" y="95250"/>
                </a:lnTo>
                <a:lnTo>
                  <a:pt x="2444750" y="63500"/>
                </a:lnTo>
                <a:close/>
              </a:path>
              <a:path w="5718175" h="158750">
                <a:moveTo>
                  <a:pt x="2508250" y="63500"/>
                </a:moveTo>
                <a:lnTo>
                  <a:pt x="2476500" y="63500"/>
                </a:lnTo>
                <a:lnTo>
                  <a:pt x="2476500" y="95250"/>
                </a:lnTo>
                <a:lnTo>
                  <a:pt x="2508250" y="95250"/>
                </a:lnTo>
                <a:lnTo>
                  <a:pt x="2508250" y="63500"/>
                </a:lnTo>
                <a:close/>
              </a:path>
              <a:path w="5718175" h="158750">
                <a:moveTo>
                  <a:pt x="2571750" y="63500"/>
                </a:moveTo>
                <a:lnTo>
                  <a:pt x="2540000" y="63500"/>
                </a:lnTo>
                <a:lnTo>
                  <a:pt x="2540000" y="95250"/>
                </a:lnTo>
                <a:lnTo>
                  <a:pt x="2571750" y="95250"/>
                </a:lnTo>
                <a:lnTo>
                  <a:pt x="2571750" y="63500"/>
                </a:lnTo>
                <a:close/>
              </a:path>
              <a:path w="5718175" h="158750">
                <a:moveTo>
                  <a:pt x="2635250" y="63500"/>
                </a:moveTo>
                <a:lnTo>
                  <a:pt x="2603500" y="63500"/>
                </a:lnTo>
                <a:lnTo>
                  <a:pt x="2603500" y="95250"/>
                </a:lnTo>
                <a:lnTo>
                  <a:pt x="2635250" y="95250"/>
                </a:lnTo>
                <a:lnTo>
                  <a:pt x="2635250" y="63500"/>
                </a:lnTo>
                <a:close/>
              </a:path>
              <a:path w="5718175" h="158750">
                <a:moveTo>
                  <a:pt x="2698750" y="63500"/>
                </a:moveTo>
                <a:lnTo>
                  <a:pt x="2667000" y="63500"/>
                </a:lnTo>
                <a:lnTo>
                  <a:pt x="2667000" y="95250"/>
                </a:lnTo>
                <a:lnTo>
                  <a:pt x="2698750" y="95250"/>
                </a:lnTo>
                <a:lnTo>
                  <a:pt x="2698750" y="63500"/>
                </a:lnTo>
                <a:close/>
              </a:path>
              <a:path w="5718175" h="158750">
                <a:moveTo>
                  <a:pt x="2762250" y="63500"/>
                </a:moveTo>
                <a:lnTo>
                  <a:pt x="2730500" y="63500"/>
                </a:lnTo>
                <a:lnTo>
                  <a:pt x="2730500" y="95250"/>
                </a:lnTo>
                <a:lnTo>
                  <a:pt x="2762250" y="95250"/>
                </a:lnTo>
                <a:lnTo>
                  <a:pt x="2762250" y="63500"/>
                </a:lnTo>
                <a:close/>
              </a:path>
              <a:path w="5718175" h="158750">
                <a:moveTo>
                  <a:pt x="2825750" y="63500"/>
                </a:moveTo>
                <a:lnTo>
                  <a:pt x="2794000" y="63500"/>
                </a:lnTo>
                <a:lnTo>
                  <a:pt x="2794000" y="95250"/>
                </a:lnTo>
                <a:lnTo>
                  <a:pt x="2825750" y="95250"/>
                </a:lnTo>
                <a:lnTo>
                  <a:pt x="2825750" y="63500"/>
                </a:lnTo>
                <a:close/>
              </a:path>
              <a:path w="5718175" h="158750">
                <a:moveTo>
                  <a:pt x="2889250" y="63500"/>
                </a:moveTo>
                <a:lnTo>
                  <a:pt x="2857500" y="63500"/>
                </a:lnTo>
                <a:lnTo>
                  <a:pt x="2857500" y="95250"/>
                </a:lnTo>
                <a:lnTo>
                  <a:pt x="2889250" y="95250"/>
                </a:lnTo>
                <a:lnTo>
                  <a:pt x="2889250" y="63500"/>
                </a:lnTo>
                <a:close/>
              </a:path>
              <a:path w="5718175" h="158750">
                <a:moveTo>
                  <a:pt x="2952750" y="63500"/>
                </a:moveTo>
                <a:lnTo>
                  <a:pt x="2921000" y="63500"/>
                </a:lnTo>
                <a:lnTo>
                  <a:pt x="2921000" y="95250"/>
                </a:lnTo>
                <a:lnTo>
                  <a:pt x="2952750" y="95250"/>
                </a:lnTo>
                <a:lnTo>
                  <a:pt x="2952750" y="63500"/>
                </a:lnTo>
                <a:close/>
              </a:path>
              <a:path w="5718175" h="158750">
                <a:moveTo>
                  <a:pt x="3016250" y="63500"/>
                </a:moveTo>
                <a:lnTo>
                  <a:pt x="2984500" y="63500"/>
                </a:lnTo>
                <a:lnTo>
                  <a:pt x="2984500" y="95250"/>
                </a:lnTo>
                <a:lnTo>
                  <a:pt x="3016250" y="95250"/>
                </a:lnTo>
                <a:lnTo>
                  <a:pt x="3016250" y="63500"/>
                </a:lnTo>
                <a:close/>
              </a:path>
              <a:path w="5718175" h="158750">
                <a:moveTo>
                  <a:pt x="3079750" y="63500"/>
                </a:moveTo>
                <a:lnTo>
                  <a:pt x="3048000" y="63500"/>
                </a:lnTo>
                <a:lnTo>
                  <a:pt x="3048000" y="95250"/>
                </a:lnTo>
                <a:lnTo>
                  <a:pt x="3079750" y="95250"/>
                </a:lnTo>
                <a:lnTo>
                  <a:pt x="3079750" y="63500"/>
                </a:lnTo>
                <a:close/>
              </a:path>
              <a:path w="5718175" h="158750">
                <a:moveTo>
                  <a:pt x="3143250" y="63500"/>
                </a:moveTo>
                <a:lnTo>
                  <a:pt x="3111500" y="63500"/>
                </a:lnTo>
                <a:lnTo>
                  <a:pt x="3111500" y="95250"/>
                </a:lnTo>
                <a:lnTo>
                  <a:pt x="3143250" y="95250"/>
                </a:lnTo>
                <a:lnTo>
                  <a:pt x="3143250" y="63500"/>
                </a:lnTo>
                <a:close/>
              </a:path>
              <a:path w="5718175" h="158750">
                <a:moveTo>
                  <a:pt x="3206750" y="63500"/>
                </a:moveTo>
                <a:lnTo>
                  <a:pt x="3175000" y="63500"/>
                </a:lnTo>
                <a:lnTo>
                  <a:pt x="3175000" y="95250"/>
                </a:lnTo>
                <a:lnTo>
                  <a:pt x="3206750" y="95250"/>
                </a:lnTo>
                <a:lnTo>
                  <a:pt x="3206750" y="63500"/>
                </a:lnTo>
                <a:close/>
              </a:path>
              <a:path w="5718175" h="158750">
                <a:moveTo>
                  <a:pt x="3270250" y="63500"/>
                </a:moveTo>
                <a:lnTo>
                  <a:pt x="3238500" y="63500"/>
                </a:lnTo>
                <a:lnTo>
                  <a:pt x="3238500" y="95250"/>
                </a:lnTo>
                <a:lnTo>
                  <a:pt x="3270250" y="95250"/>
                </a:lnTo>
                <a:lnTo>
                  <a:pt x="3270250" y="63500"/>
                </a:lnTo>
                <a:close/>
              </a:path>
              <a:path w="5718175" h="158750">
                <a:moveTo>
                  <a:pt x="3333750" y="63500"/>
                </a:moveTo>
                <a:lnTo>
                  <a:pt x="3302000" y="63500"/>
                </a:lnTo>
                <a:lnTo>
                  <a:pt x="3302000" y="95250"/>
                </a:lnTo>
                <a:lnTo>
                  <a:pt x="3333750" y="95250"/>
                </a:lnTo>
                <a:lnTo>
                  <a:pt x="3333750" y="63500"/>
                </a:lnTo>
                <a:close/>
              </a:path>
              <a:path w="5718175" h="158750">
                <a:moveTo>
                  <a:pt x="3397250" y="63500"/>
                </a:moveTo>
                <a:lnTo>
                  <a:pt x="3365500" y="63500"/>
                </a:lnTo>
                <a:lnTo>
                  <a:pt x="3365500" y="95250"/>
                </a:lnTo>
                <a:lnTo>
                  <a:pt x="3397250" y="95250"/>
                </a:lnTo>
                <a:lnTo>
                  <a:pt x="3397250" y="63500"/>
                </a:lnTo>
                <a:close/>
              </a:path>
              <a:path w="5718175" h="158750">
                <a:moveTo>
                  <a:pt x="3460750" y="63500"/>
                </a:moveTo>
                <a:lnTo>
                  <a:pt x="3429000" y="63500"/>
                </a:lnTo>
                <a:lnTo>
                  <a:pt x="3429000" y="95250"/>
                </a:lnTo>
                <a:lnTo>
                  <a:pt x="3460750" y="95250"/>
                </a:lnTo>
                <a:lnTo>
                  <a:pt x="3460750" y="63500"/>
                </a:lnTo>
                <a:close/>
              </a:path>
              <a:path w="5718175" h="158750">
                <a:moveTo>
                  <a:pt x="3524250" y="63500"/>
                </a:moveTo>
                <a:lnTo>
                  <a:pt x="3492500" y="63500"/>
                </a:lnTo>
                <a:lnTo>
                  <a:pt x="3492500" y="95250"/>
                </a:lnTo>
                <a:lnTo>
                  <a:pt x="3524250" y="95250"/>
                </a:lnTo>
                <a:lnTo>
                  <a:pt x="3524250" y="63500"/>
                </a:lnTo>
                <a:close/>
              </a:path>
              <a:path w="5718175" h="158750">
                <a:moveTo>
                  <a:pt x="3587750" y="63500"/>
                </a:moveTo>
                <a:lnTo>
                  <a:pt x="3556000" y="63500"/>
                </a:lnTo>
                <a:lnTo>
                  <a:pt x="3556000" y="95250"/>
                </a:lnTo>
                <a:lnTo>
                  <a:pt x="3587750" y="95250"/>
                </a:lnTo>
                <a:lnTo>
                  <a:pt x="3587750" y="63500"/>
                </a:lnTo>
                <a:close/>
              </a:path>
              <a:path w="5718175" h="158750">
                <a:moveTo>
                  <a:pt x="3651250" y="63500"/>
                </a:moveTo>
                <a:lnTo>
                  <a:pt x="3619500" y="63500"/>
                </a:lnTo>
                <a:lnTo>
                  <a:pt x="3619500" y="95250"/>
                </a:lnTo>
                <a:lnTo>
                  <a:pt x="3651250" y="95250"/>
                </a:lnTo>
                <a:lnTo>
                  <a:pt x="3651250" y="63500"/>
                </a:lnTo>
                <a:close/>
              </a:path>
              <a:path w="5718175" h="158750">
                <a:moveTo>
                  <a:pt x="3714750" y="63500"/>
                </a:moveTo>
                <a:lnTo>
                  <a:pt x="3683000" y="63500"/>
                </a:lnTo>
                <a:lnTo>
                  <a:pt x="3683000" y="95250"/>
                </a:lnTo>
                <a:lnTo>
                  <a:pt x="3714750" y="95250"/>
                </a:lnTo>
                <a:lnTo>
                  <a:pt x="3714750" y="63500"/>
                </a:lnTo>
                <a:close/>
              </a:path>
              <a:path w="5718175" h="158750">
                <a:moveTo>
                  <a:pt x="3778250" y="63500"/>
                </a:moveTo>
                <a:lnTo>
                  <a:pt x="3746500" y="63500"/>
                </a:lnTo>
                <a:lnTo>
                  <a:pt x="3746500" y="95250"/>
                </a:lnTo>
                <a:lnTo>
                  <a:pt x="3778250" y="95250"/>
                </a:lnTo>
                <a:lnTo>
                  <a:pt x="3778250" y="63500"/>
                </a:lnTo>
                <a:close/>
              </a:path>
              <a:path w="5718175" h="158750">
                <a:moveTo>
                  <a:pt x="3841750" y="63500"/>
                </a:moveTo>
                <a:lnTo>
                  <a:pt x="3810000" y="63500"/>
                </a:lnTo>
                <a:lnTo>
                  <a:pt x="3810000" y="95250"/>
                </a:lnTo>
                <a:lnTo>
                  <a:pt x="3841750" y="95250"/>
                </a:lnTo>
                <a:lnTo>
                  <a:pt x="3841750" y="63500"/>
                </a:lnTo>
                <a:close/>
              </a:path>
              <a:path w="5718175" h="158750">
                <a:moveTo>
                  <a:pt x="3905250" y="63500"/>
                </a:moveTo>
                <a:lnTo>
                  <a:pt x="3873500" y="63500"/>
                </a:lnTo>
                <a:lnTo>
                  <a:pt x="3873500" y="95250"/>
                </a:lnTo>
                <a:lnTo>
                  <a:pt x="3905250" y="95250"/>
                </a:lnTo>
                <a:lnTo>
                  <a:pt x="3905250" y="63500"/>
                </a:lnTo>
                <a:close/>
              </a:path>
              <a:path w="5718175" h="158750">
                <a:moveTo>
                  <a:pt x="3968750" y="63500"/>
                </a:moveTo>
                <a:lnTo>
                  <a:pt x="3937000" y="63500"/>
                </a:lnTo>
                <a:lnTo>
                  <a:pt x="3937000" y="95250"/>
                </a:lnTo>
                <a:lnTo>
                  <a:pt x="3968750" y="95250"/>
                </a:lnTo>
                <a:lnTo>
                  <a:pt x="3968750" y="63500"/>
                </a:lnTo>
                <a:close/>
              </a:path>
              <a:path w="5718175" h="158750">
                <a:moveTo>
                  <a:pt x="4032250" y="63500"/>
                </a:moveTo>
                <a:lnTo>
                  <a:pt x="4000500" y="63500"/>
                </a:lnTo>
                <a:lnTo>
                  <a:pt x="4000500" y="95250"/>
                </a:lnTo>
                <a:lnTo>
                  <a:pt x="4032250" y="95250"/>
                </a:lnTo>
                <a:lnTo>
                  <a:pt x="4032250" y="63500"/>
                </a:lnTo>
                <a:close/>
              </a:path>
              <a:path w="5718175" h="158750">
                <a:moveTo>
                  <a:pt x="4095750" y="63500"/>
                </a:moveTo>
                <a:lnTo>
                  <a:pt x="4064000" y="63500"/>
                </a:lnTo>
                <a:lnTo>
                  <a:pt x="4064000" y="95250"/>
                </a:lnTo>
                <a:lnTo>
                  <a:pt x="4095750" y="95250"/>
                </a:lnTo>
                <a:lnTo>
                  <a:pt x="4095750" y="63500"/>
                </a:lnTo>
                <a:close/>
              </a:path>
              <a:path w="5718175" h="158750">
                <a:moveTo>
                  <a:pt x="4159250" y="63500"/>
                </a:moveTo>
                <a:lnTo>
                  <a:pt x="4127500" y="63500"/>
                </a:lnTo>
                <a:lnTo>
                  <a:pt x="4127500" y="95250"/>
                </a:lnTo>
                <a:lnTo>
                  <a:pt x="4159250" y="95250"/>
                </a:lnTo>
                <a:lnTo>
                  <a:pt x="4159250" y="63500"/>
                </a:lnTo>
                <a:close/>
              </a:path>
              <a:path w="5718175" h="158750">
                <a:moveTo>
                  <a:pt x="4222750" y="63500"/>
                </a:moveTo>
                <a:lnTo>
                  <a:pt x="4191000" y="63500"/>
                </a:lnTo>
                <a:lnTo>
                  <a:pt x="4191000" y="95250"/>
                </a:lnTo>
                <a:lnTo>
                  <a:pt x="4222750" y="95250"/>
                </a:lnTo>
                <a:lnTo>
                  <a:pt x="4222750" y="63500"/>
                </a:lnTo>
                <a:close/>
              </a:path>
              <a:path w="5718175" h="158750">
                <a:moveTo>
                  <a:pt x="4286250" y="63500"/>
                </a:moveTo>
                <a:lnTo>
                  <a:pt x="4254500" y="63500"/>
                </a:lnTo>
                <a:lnTo>
                  <a:pt x="4254500" y="95250"/>
                </a:lnTo>
                <a:lnTo>
                  <a:pt x="4286250" y="95250"/>
                </a:lnTo>
                <a:lnTo>
                  <a:pt x="4286250" y="63500"/>
                </a:lnTo>
                <a:close/>
              </a:path>
              <a:path w="5718175" h="158750">
                <a:moveTo>
                  <a:pt x="4349750" y="63500"/>
                </a:moveTo>
                <a:lnTo>
                  <a:pt x="4318000" y="63500"/>
                </a:lnTo>
                <a:lnTo>
                  <a:pt x="4318000" y="95250"/>
                </a:lnTo>
                <a:lnTo>
                  <a:pt x="4349750" y="95250"/>
                </a:lnTo>
                <a:lnTo>
                  <a:pt x="4349750" y="63500"/>
                </a:lnTo>
                <a:close/>
              </a:path>
              <a:path w="5718175" h="158750">
                <a:moveTo>
                  <a:pt x="4413250" y="63500"/>
                </a:moveTo>
                <a:lnTo>
                  <a:pt x="4381500" y="63500"/>
                </a:lnTo>
                <a:lnTo>
                  <a:pt x="4381500" y="95250"/>
                </a:lnTo>
                <a:lnTo>
                  <a:pt x="4413250" y="95250"/>
                </a:lnTo>
                <a:lnTo>
                  <a:pt x="4413250" y="63500"/>
                </a:lnTo>
                <a:close/>
              </a:path>
              <a:path w="5718175" h="158750">
                <a:moveTo>
                  <a:pt x="4476750" y="63500"/>
                </a:moveTo>
                <a:lnTo>
                  <a:pt x="4445000" y="63500"/>
                </a:lnTo>
                <a:lnTo>
                  <a:pt x="4445000" y="95250"/>
                </a:lnTo>
                <a:lnTo>
                  <a:pt x="4476750" y="95250"/>
                </a:lnTo>
                <a:lnTo>
                  <a:pt x="4476750" y="63500"/>
                </a:lnTo>
                <a:close/>
              </a:path>
              <a:path w="5718175" h="158750">
                <a:moveTo>
                  <a:pt x="4540250" y="63500"/>
                </a:moveTo>
                <a:lnTo>
                  <a:pt x="4508500" y="63500"/>
                </a:lnTo>
                <a:lnTo>
                  <a:pt x="4508500" y="95250"/>
                </a:lnTo>
                <a:lnTo>
                  <a:pt x="4540250" y="95250"/>
                </a:lnTo>
                <a:lnTo>
                  <a:pt x="4540250" y="63500"/>
                </a:lnTo>
                <a:close/>
              </a:path>
              <a:path w="5718175" h="158750">
                <a:moveTo>
                  <a:pt x="4603750" y="63500"/>
                </a:moveTo>
                <a:lnTo>
                  <a:pt x="4572000" y="63500"/>
                </a:lnTo>
                <a:lnTo>
                  <a:pt x="4572000" y="95250"/>
                </a:lnTo>
                <a:lnTo>
                  <a:pt x="4603750" y="95250"/>
                </a:lnTo>
                <a:lnTo>
                  <a:pt x="4603750" y="63500"/>
                </a:lnTo>
                <a:close/>
              </a:path>
              <a:path w="5718175" h="158750">
                <a:moveTo>
                  <a:pt x="4667250" y="63500"/>
                </a:moveTo>
                <a:lnTo>
                  <a:pt x="4635500" y="63500"/>
                </a:lnTo>
                <a:lnTo>
                  <a:pt x="4635500" y="95250"/>
                </a:lnTo>
                <a:lnTo>
                  <a:pt x="4667250" y="95250"/>
                </a:lnTo>
                <a:lnTo>
                  <a:pt x="4667250" y="63500"/>
                </a:lnTo>
                <a:close/>
              </a:path>
              <a:path w="5718175" h="158750">
                <a:moveTo>
                  <a:pt x="4730750" y="63500"/>
                </a:moveTo>
                <a:lnTo>
                  <a:pt x="4699000" y="63500"/>
                </a:lnTo>
                <a:lnTo>
                  <a:pt x="4699000" y="95250"/>
                </a:lnTo>
                <a:lnTo>
                  <a:pt x="4730750" y="95250"/>
                </a:lnTo>
                <a:lnTo>
                  <a:pt x="4730750" y="63500"/>
                </a:lnTo>
                <a:close/>
              </a:path>
              <a:path w="5718175" h="158750">
                <a:moveTo>
                  <a:pt x="4794250" y="63500"/>
                </a:moveTo>
                <a:lnTo>
                  <a:pt x="4762500" y="63500"/>
                </a:lnTo>
                <a:lnTo>
                  <a:pt x="4762500" y="95250"/>
                </a:lnTo>
                <a:lnTo>
                  <a:pt x="4794250" y="95250"/>
                </a:lnTo>
                <a:lnTo>
                  <a:pt x="4794250" y="63500"/>
                </a:lnTo>
                <a:close/>
              </a:path>
              <a:path w="5718175" h="158750">
                <a:moveTo>
                  <a:pt x="4857750" y="63500"/>
                </a:moveTo>
                <a:lnTo>
                  <a:pt x="4826000" y="63500"/>
                </a:lnTo>
                <a:lnTo>
                  <a:pt x="4826000" y="95250"/>
                </a:lnTo>
                <a:lnTo>
                  <a:pt x="4857750" y="95250"/>
                </a:lnTo>
                <a:lnTo>
                  <a:pt x="4857750" y="63500"/>
                </a:lnTo>
                <a:close/>
              </a:path>
              <a:path w="5718175" h="158750">
                <a:moveTo>
                  <a:pt x="4921250" y="63500"/>
                </a:moveTo>
                <a:lnTo>
                  <a:pt x="4889500" y="63500"/>
                </a:lnTo>
                <a:lnTo>
                  <a:pt x="4889500" y="95250"/>
                </a:lnTo>
                <a:lnTo>
                  <a:pt x="4921250" y="95250"/>
                </a:lnTo>
                <a:lnTo>
                  <a:pt x="4921250" y="63500"/>
                </a:lnTo>
                <a:close/>
              </a:path>
              <a:path w="5718175" h="158750">
                <a:moveTo>
                  <a:pt x="4984750" y="63500"/>
                </a:moveTo>
                <a:lnTo>
                  <a:pt x="4953000" y="63500"/>
                </a:lnTo>
                <a:lnTo>
                  <a:pt x="4953000" y="95250"/>
                </a:lnTo>
                <a:lnTo>
                  <a:pt x="4984750" y="95250"/>
                </a:lnTo>
                <a:lnTo>
                  <a:pt x="4984750" y="63500"/>
                </a:lnTo>
                <a:close/>
              </a:path>
              <a:path w="5718175" h="158750">
                <a:moveTo>
                  <a:pt x="5048250" y="63500"/>
                </a:moveTo>
                <a:lnTo>
                  <a:pt x="5016500" y="63500"/>
                </a:lnTo>
                <a:lnTo>
                  <a:pt x="5016500" y="95250"/>
                </a:lnTo>
                <a:lnTo>
                  <a:pt x="5048250" y="95250"/>
                </a:lnTo>
                <a:lnTo>
                  <a:pt x="5048250" y="63500"/>
                </a:lnTo>
                <a:close/>
              </a:path>
              <a:path w="5718175" h="158750">
                <a:moveTo>
                  <a:pt x="5111750" y="63500"/>
                </a:moveTo>
                <a:lnTo>
                  <a:pt x="5080000" y="63500"/>
                </a:lnTo>
                <a:lnTo>
                  <a:pt x="5080000" y="95250"/>
                </a:lnTo>
                <a:lnTo>
                  <a:pt x="5111750" y="95250"/>
                </a:lnTo>
                <a:lnTo>
                  <a:pt x="5111750" y="63500"/>
                </a:lnTo>
                <a:close/>
              </a:path>
              <a:path w="5718175" h="158750">
                <a:moveTo>
                  <a:pt x="5175250" y="63500"/>
                </a:moveTo>
                <a:lnTo>
                  <a:pt x="5143500" y="63500"/>
                </a:lnTo>
                <a:lnTo>
                  <a:pt x="5143500" y="95250"/>
                </a:lnTo>
                <a:lnTo>
                  <a:pt x="5175250" y="95250"/>
                </a:lnTo>
                <a:lnTo>
                  <a:pt x="5175250" y="63500"/>
                </a:lnTo>
                <a:close/>
              </a:path>
              <a:path w="5718175" h="158750">
                <a:moveTo>
                  <a:pt x="5238750" y="63500"/>
                </a:moveTo>
                <a:lnTo>
                  <a:pt x="5207000" y="63500"/>
                </a:lnTo>
                <a:lnTo>
                  <a:pt x="5207000" y="95250"/>
                </a:lnTo>
                <a:lnTo>
                  <a:pt x="5238750" y="95250"/>
                </a:lnTo>
                <a:lnTo>
                  <a:pt x="5238750" y="63500"/>
                </a:lnTo>
                <a:close/>
              </a:path>
              <a:path w="5718175" h="158750">
                <a:moveTo>
                  <a:pt x="5302250" y="63500"/>
                </a:moveTo>
                <a:lnTo>
                  <a:pt x="5270500" y="63500"/>
                </a:lnTo>
                <a:lnTo>
                  <a:pt x="5270500" y="95250"/>
                </a:lnTo>
                <a:lnTo>
                  <a:pt x="5302250" y="95250"/>
                </a:lnTo>
                <a:lnTo>
                  <a:pt x="5302250" y="63500"/>
                </a:lnTo>
                <a:close/>
              </a:path>
              <a:path w="5718175" h="158750">
                <a:moveTo>
                  <a:pt x="5365750" y="63500"/>
                </a:moveTo>
                <a:lnTo>
                  <a:pt x="5334000" y="63500"/>
                </a:lnTo>
                <a:lnTo>
                  <a:pt x="5334000" y="95250"/>
                </a:lnTo>
                <a:lnTo>
                  <a:pt x="5365750" y="95250"/>
                </a:lnTo>
                <a:lnTo>
                  <a:pt x="5365750" y="63500"/>
                </a:lnTo>
                <a:close/>
              </a:path>
              <a:path w="5718175" h="158750">
                <a:moveTo>
                  <a:pt x="5429250" y="63500"/>
                </a:moveTo>
                <a:lnTo>
                  <a:pt x="5397500" y="63500"/>
                </a:lnTo>
                <a:lnTo>
                  <a:pt x="5397500" y="95250"/>
                </a:lnTo>
                <a:lnTo>
                  <a:pt x="5429250" y="95250"/>
                </a:lnTo>
                <a:lnTo>
                  <a:pt x="5429250" y="63500"/>
                </a:lnTo>
                <a:close/>
              </a:path>
              <a:path w="5718175" h="158750">
                <a:moveTo>
                  <a:pt x="5492750" y="63500"/>
                </a:moveTo>
                <a:lnTo>
                  <a:pt x="5461000" y="63500"/>
                </a:lnTo>
                <a:lnTo>
                  <a:pt x="5461000" y="95250"/>
                </a:lnTo>
                <a:lnTo>
                  <a:pt x="5492750" y="95250"/>
                </a:lnTo>
                <a:lnTo>
                  <a:pt x="5492750" y="63500"/>
                </a:lnTo>
                <a:close/>
              </a:path>
              <a:path w="5718175" h="158750">
                <a:moveTo>
                  <a:pt x="5556250" y="63500"/>
                </a:moveTo>
                <a:lnTo>
                  <a:pt x="5524500" y="63500"/>
                </a:lnTo>
                <a:lnTo>
                  <a:pt x="5524500" y="95250"/>
                </a:lnTo>
                <a:lnTo>
                  <a:pt x="5556250" y="95250"/>
                </a:lnTo>
                <a:lnTo>
                  <a:pt x="5556250" y="63500"/>
                </a:lnTo>
                <a:close/>
              </a:path>
              <a:path w="5718175" h="158750">
                <a:moveTo>
                  <a:pt x="5638800" y="0"/>
                </a:moveTo>
                <a:lnTo>
                  <a:pt x="5607913" y="6240"/>
                </a:lnTo>
                <a:lnTo>
                  <a:pt x="5582681" y="23256"/>
                </a:lnTo>
                <a:lnTo>
                  <a:pt x="5565665" y="48488"/>
                </a:lnTo>
                <a:lnTo>
                  <a:pt x="5559425" y="79375"/>
                </a:lnTo>
                <a:lnTo>
                  <a:pt x="5565665" y="110315"/>
                </a:lnTo>
                <a:lnTo>
                  <a:pt x="5582681" y="135540"/>
                </a:lnTo>
                <a:lnTo>
                  <a:pt x="5607913" y="152526"/>
                </a:lnTo>
                <a:lnTo>
                  <a:pt x="5638800" y="158750"/>
                </a:lnTo>
                <a:lnTo>
                  <a:pt x="5669686" y="152526"/>
                </a:lnTo>
                <a:lnTo>
                  <a:pt x="5694918" y="135540"/>
                </a:lnTo>
                <a:lnTo>
                  <a:pt x="5711934" y="110315"/>
                </a:lnTo>
                <a:lnTo>
                  <a:pt x="5714972" y="95250"/>
                </a:lnTo>
                <a:lnTo>
                  <a:pt x="5588000" y="95250"/>
                </a:lnTo>
                <a:lnTo>
                  <a:pt x="5588000" y="63500"/>
                </a:lnTo>
                <a:lnTo>
                  <a:pt x="5714967" y="63500"/>
                </a:lnTo>
                <a:lnTo>
                  <a:pt x="5711934" y="48488"/>
                </a:lnTo>
                <a:lnTo>
                  <a:pt x="5694918" y="23256"/>
                </a:lnTo>
                <a:lnTo>
                  <a:pt x="5669686" y="6240"/>
                </a:lnTo>
                <a:lnTo>
                  <a:pt x="5638800" y="0"/>
                </a:lnTo>
                <a:close/>
              </a:path>
              <a:path w="5718175" h="158750">
                <a:moveTo>
                  <a:pt x="5619750" y="63500"/>
                </a:moveTo>
                <a:lnTo>
                  <a:pt x="5588000" y="63500"/>
                </a:lnTo>
                <a:lnTo>
                  <a:pt x="5588000" y="95250"/>
                </a:lnTo>
                <a:lnTo>
                  <a:pt x="5619750" y="95250"/>
                </a:lnTo>
                <a:lnTo>
                  <a:pt x="5619750" y="63500"/>
                </a:lnTo>
                <a:close/>
              </a:path>
              <a:path w="5718175" h="158750">
                <a:moveTo>
                  <a:pt x="5714967" y="63500"/>
                </a:moveTo>
                <a:lnTo>
                  <a:pt x="5619750" y="63500"/>
                </a:lnTo>
                <a:lnTo>
                  <a:pt x="5619750" y="95250"/>
                </a:lnTo>
                <a:lnTo>
                  <a:pt x="5714972" y="95250"/>
                </a:lnTo>
                <a:lnTo>
                  <a:pt x="5718175" y="79375"/>
                </a:lnTo>
                <a:lnTo>
                  <a:pt x="5714967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00" y="3402161"/>
            <a:ext cx="6327775" cy="158750"/>
          </a:xfrm>
          <a:custGeom>
            <a:avLst/>
            <a:gdLst/>
            <a:ahLst/>
            <a:cxnLst/>
            <a:rect l="l" t="t" r="r" b="b"/>
            <a:pathLst>
              <a:path w="6327775" h="158750">
                <a:moveTo>
                  <a:pt x="317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31750" y="95250"/>
                </a:lnTo>
                <a:lnTo>
                  <a:pt x="31750" y="63500"/>
                </a:lnTo>
                <a:close/>
              </a:path>
              <a:path w="6327775" h="158750">
                <a:moveTo>
                  <a:pt x="95250" y="63500"/>
                </a:moveTo>
                <a:lnTo>
                  <a:pt x="63500" y="63500"/>
                </a:lnTo>
                <a:lnTo>
                  <a:pt x="63500" y="95250"/>
                </a:lnTo>
                <a:lnTo>
                  <a:pt x="95250" y="95250"/>
                </a:lnTo>
                <a:lnTo>
                  <a:pt x="95250" y="63500"/>
                </a:lnTo>
                <a:close/>
              </a:path>
              <a:path w="6327775" h="158750">
                <a:moveTo>
                  <a:pt x="158750" y="63500"/>
                </a:moveTo>
                <a:lnTo>
                  <a:pt x="127000" y="63500"/>
                </a:lnTo>
                <a:lnTo>
                  <a:pt x="127000" y="95250"/>
                </a:lnTo>
                <a:lnTo>
                  <a:pt x="158750" y="95250"/>
                </a:lnTo>
                <a:lnTo>
                  <a:pt x="158750" y="63500"/>
                </a:lnTo>
                <a:close/>
              </a:path>
              <a:path w="6327775" h="158750">
                <a:moveTo>
                  <a:pt x="222250" y="63500"/>
                </a:moveTo>
                <a:lnTo>
                  <a:pt x="190500" y="63500"/>
                </a:lnTo>
                <a:lnTo>
                  <a:pt x="190500" y="95250"/>
                </a:lnTo>
                <a:lnTo>
                  <a:pt x="222250" y="95250"/>
                </a:lnTo>
                <a:lnTo>
                  <a:pt x="222250" y="63500"/>
                </a:lnTo>
                <a:close/>
              </a:path>
              <a:path w="6327775" h="158750">
                <a:moveTo>
                  <a:pt x="285750" y="63500"/>
                </a:moveTo>
                <a:lnTo>
                  <a:pt x="254000" y="63500"/>
                </a:lnTo>
                <a:lnTo>
                  <a:pt x="254000" y="95250"/>
                </a:lnTo>
                <a:lnTo>
                  <a:pt x="285750" y="95250"/>
                </a:lnTo>
                <a:lnTo>
                  <a:pt x="285750" y="63500"/>
                </a:lnTo>
                <a:close/>
              </a:path>
              <a:path w="6327775" h="158750">
                <a:moveTo>
                  <a:pt x="349250" y="63500"/>
                </a:moveTo>
                <a:lnTo>
                  <a:pt x="317500" y="63500"/>
                </a:lnTo>
                <a:lnTo>
                  <a:pt x="317500" y="95250"/>
                </a:lnTo>
                <a:lnTo>
                  <a:pt x="349250" y="95250"/>
                </a:lnTo>
                <a:lnTo>
                  <a:pt x="349250" y="63500"/>
                </a:lnTo>
                <a:close/>
              </a:path>
              <a:path w="6327775" h="158750">
                <a:moveTo>
                  <a:pt x="412750" y="63500"/>
                </a:moveTo>
                <a:lnTo>
                  <a:pt x="381000" y="63500"/>
                </a:lnTo>
                <a:lnTo>
                  <a:pt x="381000" y="95250"/>
                </a:lnTo>
                <a:lnTo>
                  <a:pt x="412750" y="95250"/>
                </a:lnTo>
                <a:lnTo>
                  <a:pt x="412750" y="63500"/>
                </a:lnTo>
                <a:close/>
              </a:path>
              <a:path w="6327775" h="158750">
                <a:moveTo>
                  <a:pt x="476250" y="63500"/>
                </a:moveTo>
                <a:lnTo>
                  <a:pt x="444500" y="63500"/>
                </a:lnTo>
                <a:lnTo>
                  <a:pt x="444500" y="95250"/>
                </a:lnTo>
                <a:lnTo>
                  <a:pt x="476250" y="95250"/>
                </a:lnTo>
                <a:lnTo>
                  <a:pt x="476250" y="63500"/>
                </a:lnTo>
                <a:close/>
              </a:path>
              <a:path w="6327775" h="158750">
                <a:moveTo>
                  <a:pt x="539750" y="63500"/>
                </a:moveTo>
                <a:lnTo>
                  <a:pt x="508000" y="63500"/>
                </a:lnTo>
                <a:lnTo>
                  <a:pt x="508000" y="95250"/>
                </a:lnTo>
                <a:lnTo>
                  <a:pt x="539750" y="95250"/>
                </a:lnTo>
                <a:lnTo>
                  <a:pt x="539750" y="63500"/>
                </a:lnTo>
                <a:close/>
              </a:path>
              <a:path w="6327775" h="158750">
                <a:moveTo>
                  <a:pt x="603250" y="63500"/>
                </a:moveTo>
                <a:lnTo>
                  <a:pt x="571500" y="63500"/>
                </a:lnTo>
                <a:lnTo>
                  <a:pt x="571500" y="95250"/>
                </a:lnTo>
                <a:lnTo>
                  <a:pt x="603250" y="95250"/>
                </a:lnTo>
                <a:lnTo>
                  <a:pt x="603250" y="63500"/>
                </a:lnTo>
                <a:close/>
              </a:path>
              <a:path w="6327775" h="158750">
                <a:moveTo>
                  <a:pt x="666750" y="63500"/>
                </a:moveTo>
                <a:lnTo>
                  <a:pt x="635000" y="63500"/>
                </a:lnTo>
                <a:lnTo>
                  <a:pt x="635000" y="95250"/>
                </a:lnTo>
                <a:lnTo>
                  <a:pt x="666750" y="95250"/>
                </a:lnTo>
                <a:lnTo>
                  <a:pt x="666750" y="63500"/>
                </a:lnTo>
                <a:close/>
              </a:path>
              <a:path w="6327775" h="158750">
                <a:moveTo>
                  <a:pt x="730250" y="63500"/>
                </a:moveTo>
                <a:lnTo>
                  <a:pt x="698500" y="63500"/>
                </a:lnTo>
                <a:lnTo>
                  <a:pt x="698500" y="95250"/>
                </a:lnTo>
                <a:lnTo>
                  <a:pt x="730250" y="95250"/>
                </a:lnTo>
                <a:lnTo>
                  <a:pt x="730250" y="63500"/>
                </a:lnTo>
                <a:close/>
              </a:path>
              <a:path w="6327775" h="158750">
                <a:moveTo>
                  <a:pt x="793750" y="63500"/>
                </a:moveTo>
                <a:lnTo>
                  <a:pt x="762000" y="63500"/>
                </a:lnTo>
                <a:lnTo>
                  <a:pt x="762000" y="95250"/>
                </a:lnTo>
                <a:lnTo>
                  <a:pt x="793750" y="95250"/>
                </a:lnTo>
                <a:lnTo>
                  <a:pt x="793750" y="63500"/>
                </a:lnTo>
                <a:close/>
              </a:path>
              <a:path w="6327775" h="158750">
                <a:moveTo>
                  <a:pt x="857250" y="63500"/>
                </a:moveTo>
                <a:lnTo>
                  <a:pt x="825500" y="63500"/>
                </a:lnTo>
                <a:lnTo>
                  <a:pt x="825500" y="95250"/>
                </a:lnTo>
                <a:lnTo>
                  <a:pt x="857250" y="95250"/>
                </a:lnTo>
                <a:lnTo>
                  <a:pt x="857250" y="63500"/>
                </a:lnTo>
                <a:close/>
              </a:path>
              <a:path w="6327775" h="158750">
                <a:moveTo>
                  <a:pt x="920750" y="63500"/>
                </a:moveTo>
                <a:lnTo>
                  <a:pt x="889000" y="63500"/>
                </a:lnTo>
                <a:lnTo>
                  <a:pt x="889000" y="95250"/>
                </a:lnTo>
                <a:lnTo>
                  <a:pt x="920750" y="95250"/>
                </a:lnTo>
                <a:lnTo>
                  <a:pt x="920750" y="63500"/>
                </a:lnTo>
                <a:close/>
              </a:path>
              <a:path w="6327775" h="158750">
                <a:moveTo>
                  <a:pt x="984250" y="63500"/>
                </a:moveTo>
                <a:lnTo>
                  <a:pt x="952500" y="63500"/>
                </a:lnTo>
                <a:lnTo>
                  <a:pt x="952500" y="95250"/>
                </a:lnTo>
                <a:lnTo>
                  <a:pt x="984250" y="95250"/>
                </a:lnTo>
                <a:lnTo>
                  <a:pt x="984250" y="63500"/>
                </a:lnTo>
                <a:close/>
              </a:path>
              <a:path w="6327775" h="158750">
                <a:moveTo>
                  <a:pt x="1047750" y="63500"/>
                </a:moveTo>
                <a:lnTo>
                  <a:pt x="1016000" y="63500"/>
                </a:lnTo>
                <a:lnTo>
                  <a:pt x="1016000" y="95250"/>
                </a:lnTo>
                <a:lnTo>
                  <a:pt x="1047750" y="95250"/>
                </a:lnTo>
                <a:lnTo>
                  <a:pt x="1047750" y="63500"/>
                </a:lnTo>
                <a:close/>
              </a:path>
              <a:path w="6327775" h="158750">
                <a:moveTo>
                  <a:pt x="1111250" y="63500"/>
                </a:moveTo>
                <a:lnTo>
                  <a:pt x="1079500" y="63500"/>
                </a:lnTo>
                <a:lnTo>
                  <a:pt x="1079500" y="95250"/>
                </a:lnTo>
                <a:lnTo>
                  <a:pt x="1111250" y="95250"/>
                </a:lnTo>
                <a:lnTo>
                  <a:pt x="1111250" y="63500"/>
                </a:lnTo>
                <a:close/>
              </a:path>
              <a:path w="6327775" h="158750">
                <a:moveTo>
                  <a:pt x="1174750" y="63500"/>
                </a:moveTo>
                <a:lnTo>
                  <a:pt x="1143000" y="63500"/>
                </a:lnTo>
                <a:lnTo>
                  <a:pt x="1143000" y="95250"/>
                </a:lnTo>
                <a:lnTo>
                  <a:pt x="1174750" y="95250"/>
                </a:lnTo>
                <a:lnTo>
                  <a:pt x="1174750" y="63500"/>
                </a:lnTo>
                <a:close/>
              </a:path>
              <a:path w="6327775" h="158750">
                <a:moveTo>
                  <a:pt x="1238250" y="63500"/>
                </a:moveTo>
                <a:lnTo>
                  <a:pt x="1206500" y="63500"/>
                </a:lnTo>
                <a:lnTo>
                  <a:pt x="1206500" y="95250"/>
                </a:lnTo>
                <a:lnTo>
                  <a:pt x="1238250" y="95250"/>
                </a:lnTo>
                <a:lnTo>
                  <a:pt x="1238250" y="63500"/>
                </a:lnTo>
                <a:close/>
              </a:path>
              <a:path w="6327775" h="158750">
                <a:moveTo>
                  <a:pt x="1301750" y="63500"/>
                </a:moveTo>
                <a:lnTo>
                  <a:pt x="1270000" y="63500"/>
                </a:lnTo>
                <a:lnTo>
                  <a:pt x="1270000" y="95250"/>
                </a:lnTo>
                <a:lnTo>
                  <a:pt x="1301750" y="95250"/>
                </a:lnTo>
                <a:lnTo>
                  <a:pt x="1301750" y="63500"/>
                </a:lnTo>
                <a:close/>
              </a:path>
              <a:path w="6327775" h="158750">
                <a:moveTo>
                  <a:pt x="1365250" y="63500"/>
                </a:moveTo>
                <a:lnTo>
                  <a:pt x="1333500" y="63500"/>
                </a:lnTo>
                <a:lnTo>
                  <a:pt x="1333500" y="95250"/>
                </a:lnTo>
                <a:lnTo>
                  <a:pt x="1365250" y="95250"/>
                </a:lnTo>
                <a:lnTo>
                  <a:pt x="1365250" y="63500"/>
                </a:lnTo>
                <a:close/>
              </a:path>
              <a:path w="6327775" h="158750">
                <a:moveTo>
                  <a:pt x="1428750" y="63500"/>
                </a:moveTo>
                <a:lnTo>
                  <a:pt x="1397000" y="63500"/>
                </a:lnTo>
                <a:lnTo>
                  <a:pt x="1397000" y="95250"/>
                </a:lnTo>
                <a:lnTo>
                  <a:pt x="1428750" y="95250"/>
                </a:lnTo>
                <a:lnTo>
                  <a:pt x="1428750" y="63500"/>
                </a:lnTo>
                <a:close/>
              </a:path>
              <a:path w="6327775" h="158750">
                <a:moveTo>
                  <a:pt x="1492250" y="63500"/>
                </a:moveTo>
                <a:lnTo>
                  <a:pt x="1460500" y="63500"/>
                </a:lnTo>
                <a:lnTo>
                  <a:pt x="1460500" y="95250"/>
                </a:lnTo>
                <a:lnTo>
                  <a:pt x="1492250" y="95250"/>
                </a:lnTo>
                <a:lnTo>
                  <a:pt x="1492250" y="63500"/>
                </a:lnTo>
                <a:close/>
              </a:path>
              <a:path w="6327775" h="158750">
                <a:moveTo>
                  <a:pt x="1555750" y="63500"/>
                </a:moveTo>
                <a:lnTo>
                  <a:pt x="1524000" y="63500"/>
                </a:lnTo>
                <a:lnTo>
                  <a:pt x="1524000" y="95250"/>
                </a:lnTo>
                <a:lnTo>
                  <a:pt x="1555750" y="95250"/>
                </a:lnTo>
                <a:lnTo>
                  <a:pt x="1555750" y="63500"/>
                </a:lnTo>
                <a:close/>
              </a:path>
              <a:path w="6327775" h="158750">
                <a:moveTo>
                  <a:pt x="1619250" y="63500"/>
                </a:moveTo>
                <a:lnTo>
                  <a:pt x="1587500" y="63500"/>
                </a:lnTo>
                <a:lnTo>
                  <a:pt x="1587500" y="95250"/>
                </a:lnTo>
                <a:lnTo>
                  <a:pt x="1619250" y="95250"/>
                </a:lnTo>
                <a:lnTo>
                  <a:pt x="1619250" y="63500"/>
                </a:lnTo>
                <a:close/>
              </a:path>
              <a:path w="6327775" h="158750">
                <a:moveTo>
                  <a:pt x="1682750" y="63500"/>
                </a:moveTo>
                <a:lnTo>
                  <a:pt x="1651000" y="63500"/>
                </a:lnTo>
                <a:lnTo>
                  <a:pt x="1651000" y="95250"/>
                </a:lnTo>
                <a:lnTo>
                  <a:pt x="1682750" y="95250"/>
                </a:lnTo>
                <a:lnTo>
                  <a:pt x="1682750" y="63500"/>
                </a:lnTo>
                <a:close/>
              </a:path>
              <a:path w="6327775" h="158750">
                <a:moveTo>
                  <a:pt x="1746250" y="63500"/>
                </a:moveTo>
                <a:lnTo>
                  <a:pt x="1714500" y="63500"/>
                </a:lnTo>
                <a:lnTo>
                  <a:pt x="1714500" y="95250"/>
                </a:lnTo>
                <a:lnTo>
                  <a:pt x="1746250" y="95250"/>
                </a:lnTo>
                <a:lnTo>
                  <a:pt x="1746250" y="63500"/>
                </a:lnTo>
                <a:close/>
              </a:path>
              <a:path w="6327775" h="158750">
                <a:moveTo>
                  <a:pt x="1809750" y="63500"/>
                </a:moveTo>
                <a:lnTo>
                  <a:pt x="1778000" y="63500"/>
                </a:lnTo>
                <a:lnTo>
                  <a:pt x="1778000" y="95250"/>
                </a:lnTo>
                <a:lnTo>
                  <a:pt x="1809750" y="95250"/>
                </a:lnTo>
                <a:lnTo>
                  <a:pt x="1809750" y="63500"/>
                </a:lnTo>
                <a:close/>
              </a:path>
              <a:path w="6327775" h="158750">
                <a:moveTo>
                  <a:pt x="1873250" y="63500"/>
                </a:moveTo>
                <a:lnTo>
                  <a:pt x="1841500" y="63500"/>
                </a:lnTo>
                <a:lnTo>
                  <a:pt x="1841500" y="95250"/>
                </a:lnTo>
                <a:lnTo>
                  <a:pt x="1873250" y="95250"/>
                </a:lnTo>
                <a:lnTo>
                  <a:pt x="1873250" y="63500"/>
                </a:lnTo>
                <a:close/>
              </a:path>
              <a:path w="6327775" h="158750">
                <a:moveTo>
                  <a:pt x="1936750" y="63500"/>
                </a:moveTo>
                <a:lnTo>
                  <a:pt x="1905000" y="63500"/>
                </a:lnTo>
                <a:lnTo>
                  <a:pt x="1905000" y="95250"/>
                </a:lnTo>
                <a:lnTo>
                  <a:pt x="1936750" y="95250"/>
                </a:lnTo>
                <a:lnTo>
                  <a:pt x="1936750" y="63500"/>
                </a:lnTo>
                <a:close/>
              </a:path>
              <a:path w="6327775" h="158750">
                <a:moveTo>
                  <a:pt x="2000250" y="63500"/>
                </a:moveTo>
                <a:lnTo>
                  <a:pt x="1968500" y="63500"/>
                </a:lnTo>
                <a:lnTo>
                  <a:pt x="1968500" y="95250"/>
                </a:lnTo>
                <a:lnTo>
                  <a:pt x="2000250" y="95250"/>
                </a:lnTo>
                <a:lnTo>
                  <a:pt x="2000250" y="63500"/>
                </a:lnTo>
                <a:close/>
              </a:path>
              <a:path w="6327775" h="158750">
                <a:moveTo>
                  <a:pt x="2063750" y="63500"/>
                </a:moveTo>
                <a:lnTo>
                  <a:pt x="2032000" y="63500"/>
                </a:lnTo>
                <a:lnTo>
                  <a:pt x="2032000" y="95250"/>
                </a:lnTo>
                <a:lnTo>
                  <a:pt x="2063750" y="95250"/>
                </a:lnTo>
                <a:lnTo>
                  <a:pt x="2063750" y="63500"/>
                </a:lnTo>
                <a:close/>
              </a:path>
              <a:path w="6327775" h="158750">
                <a:moveTo>
                  <a:pt x="2127250" y="63500"/>
                </a:moveTo>
                <a:lnTo>
                  <a:pt x="2095500" y="63500"/>
                </a:lnTo>
                <a:lnTo>
                  <a:pt x="2095500" y="95250"/>
                </a:lnTo>
                <a:lnTo>
                  <a:pt x="2127250" y="95250"/>
                </a:lnTo>
                <a:lnTo>
                  <a:pt x="2127250" y="63500"/>
                </a:lnTo>
                <a:close/>
              </a:path>
              <a:path w="6327775" h="158750">
                <a:moveTo>
                  <a:pt x="2190750" y="63500"/>
                </a:moveTo>
                <a:lnTo>
                  <a:pt x="2159000" y="63500"/>
                </a:lnTo>
                <a:lnTo>
                  <a:pt x="2159000" y="95250"/>
                </a:lnTo>
                <a:lnTo>
                  <a:pt x="2190750" y="95250"/>
                </a:lnTo>
                <a:lnTo>
                  <a:pt x="2190750" y="63500"/>
                </a:lnTo>
                <a:close/>
              </a:path>
              <a:path w="6327775" h="158750">
                <a:moveTo>
                  <a:pt x="2254250" y="63500"/>
                </a:moveTo>
                <a:lnTo>
                  <a:pt x="2222500" y="63500"/>
                </a:lnTo>
                <a:lnTo>
                  <a:pt x="2222500" y="95250"/>
                </a:lnTo>
                <a:lnTo>
                  <a:pt x="2254250" y="95250"/>
                </a:lnTo>
                <a:lnTo>
                  <a:pt x="2254250" y="63500"/>
                </a:lnTo>
                <a:close/>
              </a:path>
              <a:path w="6327775" h="158750">
                <a:moveTo>
                  <a:pt x="2317750" y="63500"/>
                </a:moveTo>
                <a:lnTo>
                  <a:pt x="2286000" y="63500"/>
                </a:lnTo>
                <a:lnTo>
                  <a:pt x="2286000" y="95250"/>
                </a:lnTo>
                <a:lnTo>
                  <a:pt x="2317750" y="95250"/>
                </a:lnTo>
                <a:lnTo>
                  <a:pt x="2317750" y="63500"/>
                </a:lnTo>
                <a:close/>
              </a:path>
              <a:path w="6327775" h="158750">
                <a:moveTo>
                  <a:pt x="2381250" y="63500"/>
                </a:moveTo>
                <a:lnTo>
                  <a:pt x="2349500" y="63500"/>
                </a:lnTo>
                <a:lnTo>
                  <a:pt x="2349500" y="95250"/>
                </a:lnTo>
                <a:lnTo>
                  <a:pt x="2381250" y="95250"/>
                </a:lnTo>
                <a:lnTo>
                  <a:pt x="2381250" y="63500"/>
                </a:lnTo>
                <a:close/>
              </a:path>
              <a:path w="6327775" h="158750">
                <a:moveTo>
                  <a:pt x="2444750" y="63500"/>
                </a:moveTo>
                <a:lnTo>
                  <a:pt x="2413000" y="63500"/>
                </a:lnTo>
                <a:lnTo>
                  <a:pt x="2413000" y="95250"/>
                </a:lnTo>
                <a:lnTo>
                  <a:pt x="2444750" y="95250"/>
                </a:lnTo>
                <a:lnTo>
                  <a:pt x="2444750" y="63500"/>
                </a:lnTo>
                <a:close/>
              </a:path>
              <a:path w="6327775" h="158750">
                <a:moveTo>
                  <a:pt x="2508250" y="63500"/>
                </a:moveTo>
                <a:lnTo>
                  <a:pt x="2476500" y="63500"/>
                </a:lnTo>
                <a:lnTo>
                  <a:pt x="2476500" y="95250"/>
                </a:lnTo>
                <a:lnTo>
                  <a:pt x="2508250" y="95250"/>
                </a:lnTo>
                <a:lnTo>
                  <a:pt x="2508250" y="63500"/>
                </a:lnTo>
                <a:close/>
              </a:path>
              <a:path w="6327775" h="158750">
                <a:moveTo>
                  <a:pt x="2571750" y="63500"/>
                </a:moveTo>
                <a:lnTo>
                  <a:pt x="2540000" y="63500"/>
                </a:lnTo>
                <a:lnTo>
                  <a:pt x="2540000" y="95250"/>
                </a:lnTo>
                <a:lnTo>
                  <a:pt x="2571750" y="95250"/>
                </a:lnTo>
                <a:lnTo>
                  <a:pt x="2571750" y="63500"/>
                </a:lnTo>
                <a:close/>
              </a:path>
              <a:path w="6327775" h="158750">
                <a:moveTo>
                  <a:pt x="2635250" y="63500"/>
                </a:moveTo>
                <a:lnTo>
                  <a:pt x="2603500" y="63500"/>
                </a:lnTo>
                <a:lnTo>
                  <a:pt x="2603500" y="95250"/>
                </a:lnTo>
                <a:lnTo>
                  <a:pt x="2635250" y="95250"/>
                </a:lnTo>
                <a:lnTo>
                  <a:pt x="2635250" y="63500"/>
                </a:lnTo>
                <a:close/>
              </a:path>
              <a:path w="6327775" h="158750">
                <a:moveTo>
                  <a:pt x="2698750" y="63500"/>
                </a:moveTo>
                <a:lnTo>
                  <a:pt x="2667000" y="63500"/>
                </a:lnTo>
                <a:lnTo>
                  <a:pt x="2667000" y="95250"/>
                </a:lnTo>
                <a:lnTo>
                  <a:pt x="2698750" y="95250"/>
                </a:lnTo>
                <a:lnTo>
                  <a:pt x="2698750" y="63500"/>
                </a:lnTo>
                <a:close/>
              </a:path>
              <a:path w="6327775" h="158750">
                <a:moveTo>
                  <a:pt x="2762250" y="63500"/>
                </a:moveTo>
                <a:lnTo>
                  <a:pt x="2730500" y="63500"/>
                </a:lnTo>
                <a:lnTo>
                  <a:pt x="2730500" y="95250"/>
                </a:lnTo>
                <a:lnTo>
                  <a:pt x="2762250" y="95250"/>
                </a:lnTo>
                <a:lnTo>
                  <a:pt x="2762250" y="63500"/>
                </a:lnTo>
                <a:close/>
              </a:path>
              <a:path w="6327775" h="158750">
                <a:moveTo>
                  <a:pt x="2825750" y="63500"/>
                </a:moveTo>
                <a:lnTo>
                  <a:pt x="2794000" y="63500"/>
                </a:lnTo>
                <a:lnTo>
                  <a:pt x="2794000" y="95250"/>
                </a:lnTo>
                <a:lnTo>
                  <a:pt x="2825750" y="95250"/>
                </a:lnTo>
                <a:lnTo>
                  <a:pt x="2825750" y="63500"/>
                </a:lnTo>
                <a:close/>
              </a:path>
              <a:path w="6327775" h="158750">
                <a:moveTo>
                  <a:pt x="2889250" y="63500"/>
                </a:moveTo>
                <a:lnTo>
                  <a:pt x="2857500" y="63500"/>
                </a:lnTo>
                <a:lnTo>
                  <a:pt x="2857500" y="95250"/>
                </a:lnTo>
                <a:lnTo>
                  <a:pt x="2889250" y="95250"/>
                </a:lnTo>
                <a:lnTo>
                  <a:pt x="2889250" y="63500"/>
                </a:lnTo>
                <a:close/>
              </a:path>
              <a:path w="6327775" h="158750">
                <a:moveTo>
                  <a:pt x="2952750" y="63500"/>
                </a:moveTo>
                <a:lnTo>
                  <a:pt x="2921000" y="63500"/>
                </a:lnTo>
                <a:lnTo>
                  <a:pt x="2921000" y="95250"/>
                </a:lnTo>
                <a:lnTo>
                  <a:pt x="2952750" y="95250"/>
                </a:lnTo>
                <a:lnTo>
                  <a:pt x="2952750" y="63500"/>
                </a:lnTo>
                <a:close/>
              </a:path>
              <a:path w="6327775" h="158750">
                <a:moveTo>
                  <a:pt x="3016250" y="63500"/>
                </a:moveTo>
                <a:lnTo>
                  <a:pt x="2984500" y="63500"/>
                </a:lnTo>
                <a:lnTo>
                  <a:pt x="2984500" y="95250"/>
                </a:lnTo>
                <a:lnTo>
                  <a:pt x="3016250" y="95250"/>
                </a:lnTo>
                <a:lnTo>
                  <a:pt x="3016250" y="63500"/>
                </a:lnTo>
                <a:close/>
              </a:path>
              <a:path w="6327775" h="158750">
                <a:moveTo>
                  <a:pt x="3079750" y="63500"/>
                </a:moveTo>
                <a:lnTo>
                  <a:pt x="3048000" y="63500"/>
                </a:lnTo>
                <a:lnTo>
                  <a:pt x="3048000" y="95250"/>
                </a:lnTo>
                <a:lnTo>
                  <a:pt x="3079750" y="95250"/>
                </a:lnTo>
                <a:lnTo>
                  <a:pt x="3079750" y="63500"/>
                </a:lnTo>
                <a:close/>
              </a:path>
              <a:path w="6327775" h="158750">
                <a:moveTo>
                  <a:pt x="3143250" y="63500"/>
                </a:moveTo>
                <a:lnTo>
                  <a:pt x="3111500" y="63500"/>
                </a:lnTo>
                <a:lnTo>
                  <a:pt x="3111500" y="95250"/>
                </a:lnTo>
                <a:lnTo>
                  <a:pt x="3143250" y="95250"/>
                </a:lnTo>
                <a:lnTo>
                  <a:pt x="3143250" y="63500"/>
                </a:lnTo>
                <a:close/>
              </a:path>
              <a:path w="6327775" h="158750">
                <a:moveTo>
                  <a:pt x="3206750" y="63500"/>
                </a:moveTo>
                <a:lnTo>
                  <a:pt x="3175000" y="63500"/>
                </a:lnTo>
                <a:lnTo>
                  <a:pt x="3175000" y="95250"/>
                </a:lnTo>
                <a:lnTo>
                  <a:pt x="3206750" y="95250"/>
                </a:lnTo>
                <a:lnTo>
                  <a:pt x="3206750" y="63500"/>
                </a:lnTo>
                <a:close/>
              </a:path>
              <a:path w="6327775" h="158750">
                <a:moveTo>
                  <a:pt x="3270250" y="63500"/>
                </a:moveTo>
                <a:lnTo>
                  <a:pt x="3238500" y="63500"/>
                </a:lnTo>
                <a:lnTo>
                  <a:pt x="3238500" y="95250"/>
                </a:lnTo>
                <a:lnTo>
                  <a:pt x="3270250" y="95250"/>
                </a:lnTo>
                <a:lnTo>
                  <a:pt x="3270250" y="63500"/>
                </a:lnTo>
                <a:close/>
              </a:path>
              <a:path w="6327775" h="158750">
                <a:moveTo>
                  <a:pt x="3333750" y="63500"/>
                </a:moveTo>
                <a:lnTo>
                  <a:pt x="3302000" y="63500"/>
                </a:lnTo>
                <a:lnTo>
                  <a:pt x="3302000" y="95250"/>
                </a:lnTo>
                <a:lnTo>
                  <a:pt x="3333750" y="95250"/>
                </a:lnTo>
                <a:lnTo>
                  <a:pt x="3333750" y="63500"/>
                </a:lnTo>
                <a:close/>
              </a:path>
              <a:path w="6327775" h="158750">
                <a:moveTo>
                  <a:pt x="3397250" y="63500"/>
                </a:moveTo>
                <a:lnTo>
                  <a:pt x="3365500" y="63500"/>
                </a:lnTo>
                <a:lnTo>
                  <a:pt x="3365500" y="95250"/>
                </a:lnTo>
                <a:lnTo>
                  <a:pt x="3397250" y="95250"/>
                </a:lnTo>
                <a:lnTo>
                  <a:pt x="3397250" y="63500"/>
                </a:lnTo>
                <a:close/>
              </a:path>
              <a:path w="6327775" h="158750">
                <a:moveTo>
                  <a:pt x="3460750" y="63500"/>
                </a:moveTo>
                <a:lnTo>
                  <a:pt x="3429000" y="63500"/>
                </a:lnTo>
                <a:lnTo>
                  <a:pt x="3429000" y="95250"/>
                </a:lnTo>
                <a:lnTo>
                  <a:pt x="3460750" y="95250"/>
                </a:lnTo>
                <a:lnTo>
                  <a:pt x="3460750" y="63500"/>
                </a:lnTo>
                <a:close/>
              </a:path>
              <a:path w="6327775" h="158750">
                <a:moveTo>
                  <a:pt x="3524250" y="63500"/>
                </a:moveTo>
                <a:lnTo>
                  <a:pt x="3492500" y="63500"/>
                </a:lnTo>
                <a:lnTo>
                  <a:pt x="3492500" y="95250"/>
                </a:lnTo>
                <a:lnTo>
                  <a:pt x="3524250" y="95250"/>
                </a:lnTo>
                <a:lnTo>
                  <a:pt x="3524250" y="63500"/>
                </a:lnTo>
                <a:close/>
              </a:path>
              <a:path w="6327775" h="158750">
                <a:moveTo>
                  <a:pt x="3587750" y="63500"/>
                </a:moveTo>
                <a:lnTo>
                  <a:pt x="3556000" y="63500"/>
                </a:lnTo>
                <a:lnTo>
                  <a:pt x="3556000" y="95250"/>
                </a:lnTo>
                <a:lnTo>
                  <a:pt x="3587750" y="95250"/>
                </a:lnTo>
                <a:lnTo>
                  <a:pt x="3587750" y="63500"/>
                </a:lnTo>
                <a:close/>
              </a:path>
              <a:path w="6327775" h="158750">
                <a:moveTo>
                  <a:pt x="3651250" y="63500"/>
                </a:moveTo>
                <a:lnTo>
                  <a:pt x="3619500" y="63500"/>
                </a:lnTo>
                <a:lnTo>
                  <a:pt x="3619500" y="95250"/>
                </a:lnTo>
                <a:lnTo>
                  <a:pt x="3651250" y="95250"/>
                </a:lnTo>
                <a:lnTo>
                  <a:pt x="3651250" y="63500"/>
                </a:lnTo>
                <a:close/>
              </a:path>
              <a:path w="6327775" h="158750">
                <a:moveTo>
                  <a:pt x="3714750" y="63500"/>
                </a:moveTo>
                <a:lnTo>
                  <a:pt x="3683000" y="63500"/>
                </a:lnTo>
                <a:lnTo>
                  <a:pt x="3683000" y="95250"/>
                </a:lnTo>
                <a:lnTo>
                  <a:pt x="3714750" y="95250"/>
                </a:lnTo>
                <a:lnTo>
                  <a:pt x="3714750" y="63500"/>
                </a:lnTo>
                <a:close/>
              </a:path>
              <a:path w="6327775" h="158750">
                <a:moveTo>
                  <a:pt x="3778250" y="63500"/>
                </a:moveTo>
                <a:lnTo>
                  <a:pt x="3746500" y="63500"/>
                </a:lnTo>
                <a:lnTo>
                  <a:pt x="3746500" y="95250"/>
                </a:lnTo>
                <a:lnTo>
                  <a:pt x="3778250" y="95250"/>
                </a:lnTo>
                <a:lnTo>
                  <a:pt x="3778250" y="63500"/>
                </a:lnTo>
                <a:close/>
              </a:path>
              <a:path w="6327775" h="158750">
                <a:moveTo>
                  <a:pt x="3841750" y="63500"/>
                </a:moveTo>
                <a:lnTo>
                  <a:pt x="3810000" y="63500"/>
                </a:lnTo>
                <a:lnTo>
                  <a:pt x="3810000" y="95250"/>
                </a:lnTo>
                <a:lnTo>
                  <a:pt x="3841750" y="95250"/>
                </a:lnTo>
                <a:lnTo>
                  <a:pt x="3841750" y="63500"/>
                </a:lnTo>
                <a:close/>
              </a:path>
              <a:path w="6327775" h="158750">
                <a:moveTo>
                  <a:pt x="3905250" y="63500"/>
                </a:moveTo>
                <a:lnTo>
                  <a:pt x="3873500" y="63500"/>
                </a:lnTo>
                <a:lnTo>
                  <a:pt x="3873500" y="95250"/>
                </a:lnTo>
                <a:lnTo>
                  <a:pt x="3905250" y="95250"/>
                </a:lnTo>
                <a:lnTo>
                  <a:pt x="3905250" y="63500"/>
                </a:lnTo>
                <a:close/>
              </a:path>
              <a:path w="6327775" h="158750">
                <a:moveTo>
                  <a:pt x="3968750" y="63500"/>
                </a:moveTo>
                <a:lnTo>
                  <a:pt x="3937000" y="63500"/>
                </a:lnTo>
                <a:lnTo>
                  <a:pt x="3937000" y="95250"/>
                </a:lnTo>
                <a:lnTo>
                  <a:pt x="3968750" y="95250"/>
                </a:lnTo>
                <a:lnTo>
                  <a:pt x="3968750" y="63500"/>
                </a:lnTo>
                <a:close/>
              </a:path>
              <a:path w="6327775" h="158750">
                <a:moveTo>
                  <a:pt x="4032250" y="63500"/>
                </a:moveTo>
                <a:lnTo>
                  <a:pt x="4000500" y="63500"/>
                </a:lnTo>
                <a:lnTo>
                  <a:pt x="4000500" y="95250"/>
                </a:lnTo>
                <a:lnTo>
                  <a:pt x="4032250" y="95250"/>
                </a:lnTo>
                <a:lnTo>
                  <a:pt x="4032250" y="63500"/>
                </a:lnTo>
                <a:close/>
              </a:path>
              <a:path w="6327775" h="158750">
                <a:moveTo>
                  <a:pt x="4095750" y="63500"/>
                </a:moveTo>
                <a:lnTo>
                  <a:pt x="4064000" y="63500"/>
                </a:lnTo>
                <a:lnTo>
                  <a:pt x="4064000" y="95250"/>
                </a:lnTo>
                <a:lnTo>
                  <a:pt x="4095750" y="95250"/>
                </a:lnTo>
                <a:lnTo>
                  <a:pt x="4095750" y="63500"/>
                </a:lnTo>
                <a:close/>
              </a:path>
              <a:path w="6327775" h="158750">
                <a:moveTo>
                  <a:pt x="4159250" y="63500"/>
                </a:moveTo>
                <a:lnTo>
                  <a:pt x="4127500" y="63500"/>
                </a:lnTo>
                <a:lnTo>
                  <a:pt x="4127500" y="95250"/>
                </a:lnTo>
                <a:lnTo>
                  <a:pt x="4159250" y="95250"/>
                </a:lnTo>
                <a:lnTo>
                  <a:pt x="4159250" y="63500"/>
                </a:lnTo>
                <a:close/>
              </a:path>
              <a:path w="6327775" h="158750">
                <a:moveTo>
                  <a:pt x="4222750" y="63500"/>
                </a:moveTo>
                <a:lnTo>
                  <a:pt x="4191000" y="63500"/>
                </a:lnTo>
                <a:lnTo>
                  <a:pt x="4191000" y="95250"/>
                </a:lnTo>
                <a:lnTo>
                  <a:pt x="4222750" y="95250"/>
                </a:lnTo>
                <a:lnTo>
                  <a:pt x="4222750" y="63500"/>
                </a:lnTo>
                <a:close/>
              </a:path>
              <a:path w="6327775" h="158750">
                <a:moveTo>
                  <a:pt x="4286250" y="63500"/>
                </a:moveTo>
                <a:lnTo>
                  <a:pt x="4254500" y="63500"/>
                </a:lnTo>
                <a:lnTo>
                  <a:pt x="4254500" y="95250"/>
                </a:lnTo>
                <a:lnTo>
                  <a:pt x="4286250" y="95250"/>
                </a:lnTo>
                <a:lnTo>
                  <a:pt x="4286250" y="63500"/>
                </a:lnTo>
                <a:close/>
              </a:path>
              <a:path w="6327775" h="158750">
                <a:moveTo>
                  <a:pt x="4349750" y="63500"/>
                </a:moveTo>
                <a:lnTo>
                  <a:pt x="4318000" y="63500"/>
                </a:lnTo>
                <a:lnTo>
                  <a:pt x="4318000" y="95250"/>
                </a:lnTo>
                <a:lnTo>
                  <a:pt x="4349750" y="95250"/>
                </a:lnTo>
                <a:lnTo>
                  <a:pt x="4349750" y="63500"/>
                </a:lnTo>
                <a:close/>
              </a:path>
              <a:path w="6327775" h="158750">
                <a:moveTo>
                  <a:pt x="4413250" y="63500"/>
                </a:moveTo>
                <a:lnTo>
                  <a:pt x="4381500" y="63500"/>
                </a:lnTo>
                <a:lnTo>
                  <a:pt x="4381500" y="95250"/>
                </a:lnTo>
                <a:lnTo>
                  <a:pt x="4413250" y="95250"/>
                </a:lnTo>
                <a:lnTo>
                  <a:pt x="4413250" y="63500"/>
                </a:lnTo>
                <a:close/>
              </a:path>
              <a:path w="6327775" h="158750">
                <a:moveTo>
                  <a:pt x="4476750" y="63500"/>
                </a:moveTo>
                <a:lnTo>
                  <a:pt x="4445000" y="63500"/>
                </a:lnTo>
                <a:lnTo>
                  <a:pt x="4445000" y="95250"/>
                </a:lnTo>
                <a:lnTo>
                  <a:pt x="4476750" y="95250"/>
                </a:lnTo>
                <a:lnTo>
                  <a:pt x="4476750" y="63500"/>
                </a:lnTo>
                <a:close/>
              </a:path>
              <a:path w="6327775" h="158750">
                <a:moveTo>
                  <a:pt x="4540250" y="63500"/>
                </a:moveTo>
                <a:lnTo>
                  <a:pt x="4508500" y="63500"/>
                </a:lnTo>
                <a:lnTo>
                  <a:pt x="4508500" y="95250"/>
                </a:lnTo>
                <a:lnTo>
                  <a:pt x="4540250" y="95250"/>
                </a:lnTo>
                <a:lnTo>
                  <a:pt x="4540250" y="63500"/>
                </a:lnTo>
                <a:close/>
              </a:path>
              <a:path w="6327775" h="158750">
                <a:moveTo>
                  <a:pt x="4603750" y="63500"/>
                </a:moveTo>
                <a:lnTo>
                  <a:pt x="4572000" y="63500"/>
                </a:lnTo>
                <a:lnTo>
                  <a:pt x="4572000" y="95250"/>
                </a:lnTo>
                <a:lnTo>
                  <a:pt x="4603750" y="95250"/>
                </a:lnTo>
                <a:lnTo>
                  <a:pt x="4603750" y="63500"/>
                </a:lnTo>
                <a:close/>
              </a:path>
              <a:path w="6327775" h="158750">
                <a:moveTo>
                  <a:pt x="4667250" y="63500"/>
                </a:moveTo>
                <a:lnTo>
                  <a:pt x="4635500" y="63500"/>
                </a:lnTo>
                <a:lnTo>
                  <a:pt x="4635500" y="95250"/>
                </a:lnTo>
                <a:lnTo>
                  <a:pt x="4667250" y="95250"/>
                </a:lnTo>
                <a:lnTo>
                  <a:pt x="4667250" y="63500"/>
                </a:lnTo>
                <a:close/>
              </a:path>
              <a:path w="6327775" h="158750">
                <a:moveTo>
                  <a:pt x="4730750" y="63500"/>
                </a:moveTo>
                <a:lnTo>
                  <a:pt x="4699000" y="63500"/>
                </a:lnTo>
                <a:lnTo>
                  <a:pt x="4699000" y="95250"/>
                </a:lnTo>
                <a:lnTo>
                  <a:pt x="4730750" y="95250"/>
                </a:lnTo>
                <a:lnTo>
                  <a:pt x="4730750" y="63500"/>
                </a:lnTo>
                <a:close/>
              </a:path>
              <a:path w="6327775" h="158750">
                <a:moveTo>
                  <a:pt x="4794250" y="63500"/>
                </a:moveTo>
                <a:lnTo>
                  <a:pt x="4762500" y="63500"/>
                </a:lnTo>
                <a:lnTo>
                  <a:pt x="4762500" y="95250"/>
                </a:lnTo>
                <a:lnTo>
                  <a:pt x="4794250" y="95250"/>
                </a:lnTo>
                <a:lnTo>
                  <a:pt x="4794250" y="63500"/>
                </a:lnTo>
                <a:close/>
              </a:path>
              <a:path w="6327775" h="158750">
                <a:moveTo>
                  <a:pt x="4857750" y="63500"/>
                </a:moveTo>
                <a:lnTo>
                  <a:pt x="4826000" y="63500"/>
                </a:lnTo>
                <a:lnTo>
                  <a:pt x="4826000" y="95250"/>
                </a:lnTo>
                <a:lnTo>
                  <a:pt x="4857750" y="95250"/>
                </a:lnTo>
                <a:lnTo>
                  <a:pt x="4857750" y="63500"/>
                </a:lnTo>
                <a:close/>
              </a:path>
              <a:path w="6327775" h="158750">
                <a:moveTo>
                  <a:pt x="4921250" y="63500"/>
                </a:moveTo>
                <a:lnTo>
                  <a:pt x="4889500" y="63500"/>
                </a:lnTo>
                <a:lnTo>
                  <a:pt x="4889500" y="95250"/>
                </a:lnTo>
                <a:lnTo>
                  <a:pt x="4921250" y="95250"/>
                </a:lnTo>
                <a:lnTo>
                  <a:pt x="4921250" y="63500"/>
                </a:lnTo>
                <a:close/>
              </a:path>
              <a:path w="6327775" h="158750">
                <a:moveTo>
                  <a:pt x="4984750" y="63500"/>
                </a:moveTo>
                <a:lnTo>
                  <a:pt x="4953000" y="63500"/>
                </a:lnTo>
                <a:lnTo>
                  <a:pt x="4953000" y="95250"/>
                </a:lnTo>
                <a:lnTo>
                  <a:pt x="4984750" y="95250"/>
                </a:lnTo>
                <a:lnTo>
                  <a:pt x="4984750" y="63500"/>
                </a:lnTo>
                <a:close/>
              </a:path>
              <a:path w="6327775" h="158750">
                <a:moveTo>
                  <a:pt x="5048250" y="63500"/>
                </a:moveTo>
                <a:lnTo>
                  <a:pt x="5016500" y="63500"/>
                </a:lnTo>
                <a:lnTo>
                  <a:pt x="5016500" y="95250"/>
                </a:lnTo>
                <a:lnTo>
                  <a:pt x="5048250" y="95250"/>
                </a:lnTo>
                <a:lnTo>
                  <a:pt x="5048250" y="63500"/>
                </a:lnTo>
                <a:close/>
              </a:path>
              <a:path w="6327775" h="158750">
                <a:moveTo>
                  <a:pt x="5111750" y="63500"/>
                </a:moveTo>
                <a:lnTo>
                  <a:pt x="5080000" y="63500"/>
                </a:lnTo>
                <a:lnTo>
                  <a:pt x="5080000" y="95250"/>
                </a:lnTo>
                <a:lnTo>
                  <a:pt x="5111750" y="95250"/>
                </a:lnTo>
                <a:lnTo>
                  <a:pt x="5111750" y="63500"/>
                </a:lnTo>
                <a:close/>
              </a:path>
              <a:path w="6327775" h="158750">
                <a:moveTo>
                  <a:pt x="5175250" y="63500"/>
                </a:moveTo>
                <a:lnTo>
                  <a:pt x="5143500" y="63500"/>
                </a:lnTo>
                <a:lnTo>
                  <a:pt x="5143500" y="95250"/>
                </a:lnTo>
                <a:lnTo>
                  <a:pt x="5175250" y="95250"/>
                </a:lnTo>
                <a:lnTo>
                  <a:pt x="5175250" y="63500"/>
                </a:lnTo>
                <a:close/>
              </a:path>
              <a:path w="6327775" h="158750">
                <a:moveTo>
                  <a:pt x="5238750" y="63500"/>
                </a:moveTo>
                <a:lnTo>
                  <a:pt x="5207000" y="63500"/>
                </a:lnTo>
                <a:lnTo>
                  <a:pt x="5207000" y="95250"/>
                </a:lnTo>
                <a:lnTo>
                  <a:pt x="5238750" y="95250"/>
                </a:lnTo>
                <a:lnTo>
                  <a:pt x="5238750" y="63500"/>
                </a:lnTo>
                <a:close/>
              </a:path>
              <a:path w="6327775" h="158750">
                <a:moveTo>
                  <a:pt x="5302250" y="63500"/>
                </a:moveTo>
                <a:lnTo>
                  <a:pt x="5270500" y="63500"/>
                </a:lnTo>
                <a:lnTo>
                  <a:pt x="5270500" y="95250"/>
                </a:lnTo>
                <a:lnTo>
                  <a:pt x="5302250" y="95250"/>
                </a:lnTo>
                <a:lnTo>
                  <a:pt x="5302250" y="63500"/>
                </a:lnTo>
                <a:close/>
              </a:path>
              <a:path w="6327775" h="158750">
                <a:moveTo>
                  <a:pt x="5365750" y="63500"/>
                </a:moveTo>
                <a:lnTo>
                  <a:pt x="5334000" y="63500"/>
                </a:lnTo>
                <a:lnTo>
                  <a:pt x="5334000" y="95250"/>
                </a:lnTo>
                <a:lnTo>
                  <a:pt x="5365750" y="95250"/>
                </a:lnTo>
                <a:lnTo>
                  <a:pt x="5365750" y="63500"/>
                </a:lnTo>
                <a:close/>
              </a:path>
              <a:path w="6327775" h="158750">
                <a:moveTo>
                  <a:pt x="5429250" y="63500"/>
                </a:moveTo>
                <a:lnTo>
                  <a:pt x="5397500" y="63500"/>
                </a:lnTo>
                <a:lnTo>
                  <a:pt x="5397500" y="95250"/>
                </a:lnTo>
                <a:lnTo>
                  <a:pt x="5429250" y="95250"/>
                </a:lnTo>
                <a:lnTo>
                  <a:pt x="5429250" y="63500"/>
                </a:lnTo>
                <a:close/>
              </a:path>
              <a:path w="6327775" h="158750">
                <a:moveTo>
                  <a:pt x="5492750" y="63500"/>
                </a:moveTo>
                <a:lnTo>
                  <a:pt x="5461000" y="63500"/>
                </a:lnTo>
                <a:lnTo>
                  <a:pt x="5461000" y="95250"/>
                </a:lnTo>
                <a:lnTo>
                  <a:pt x="5492750" y="95250"/>
                </a:lnTo>
                <a:lnTo>
                  <a:pt x="5492750" y="63500"/>
                </a:lnTo>
                <a:close/>
              </a:path>
              <a:path w="6327775" h="158750">
                <a:moveTo>
                  <a:pt x="5556250" y="63500"/>
                </a:moveTo>
                <a:lnTo>
                  <a:pt x="5524500" y="63500"/>
                </a:lnTo>
                <a:lnTo>
                  <a:pt x="5524500" y="95250"/>
                </a:lnTo>
                <a:lnTo>
                  <a:pt x="5556250" y="95250"/>
                </a:lnTo>
                <a:lnTo>
                  <a:pt x="5556250" y="63500"/>
                </a:lnTo>
                <a:close/>
              </a:path>
              <a:path w="6327775" h="158750">
                <a:moveTo>
                  <a:pt x="5619750" y="63500"/>
                </a:moveTo>
                <a:lnTo>
                  <a:pt x="5588000" y="63500"/>
                </a:lnTo>
                <a:lnTo>
                  <a:pt x="5588000" y="95250"/>
                </a:lnTo>
                <a:lnTo>
                  <a:pt x="5619750" y="95250"/>
                </a:lnTo>
                <a:lnTo>
                  <a:pt x="5619750" y="63500"/>
                </a:lnTo>
                <a:close/>
              </a:path>
              <a:path w="6327775" h="158750">
                <a:moveTo>
                  <a:pt x="5683250" y="63500"/>
                </a:moveTo>
                <a:lnTo>
                  <a:pt x="5651500" y="63500"/>
                </a:lnTo>
                <a:lnTo>
                  <a:pt x="5651500" y="95250"/>
                </a:lnTo>
                <a:lnTo>
                  <a:pt x="5683250" y="95250"/>
                </a:lnTo>
                <a:lnTo>
                  <a:pt x="5683250" y="63500"/>
                </a:lnTo>
                <a:close/>
              </a:path>
              <a:path w="6327775" h="158750">
                <a:moveTo>
                  <a:pt x="5746750" y="63500"/>
                </a:moveTo>
                <a:lnTo>
                  <a:pt x="5715000" y="63500"/>
                </a:lnTo>
                <a:lnTo>
                  <a:pt x="5715000" y="95250"/>
                </a:lnTo>
                <a:lnTo>
                  <a:pt x="5746750" y="95250"/>
                </a:lnTo>
                <a:lnTo>
                  <a:pt x="5746750" y="63500"/>
                </a:lnTo>
                <a:close/>
              </a:path>
              <a:path w="6327775" h="158750">
                <a:moveTo>
                  <a:pt x="5810250" y="63500"/>
                </a:moveTo>
                <a:lnTo>
                  <a:pt x="5778500" y="63500"/>
                </a:lnTo>
                <a:lnTo>
                  <a:pt x="5778500" y="95250"/>
                </a:lnTo>
                <a:lnTo>
                  <a:pt x="5810250" y="95250"/>
                </a:lnTo>
                <a:lnTo>
                  <a:pt x="5810250" y="63500"/>
                </a:lnTo>
                <a:close/>
              </a:path>
              <a:path w="6327775" h="158750">
                <a:moveTo>
                  <a:pt x="5873750" y="63500"/>
                </a:moveTo>
                <a:lnTo>
                  <a:pt x="5842000" y="63500"/>
                </a:lnTo>
                <a:lnTo>
                  <a:pt x="5842000" y="95250"/>
                </a:lnTo>
                <a:lnTo>
                  <a:pt x="5873750" y="95250"/>
                </a:lnTo>
                <a:lnTo>
                  <a:pt x="5873750" y="63500"/>
                </a:lnTo>
                <a:close/>
              </a:path>
              <a:path w="6327775" h="158750">
                <a:moveTo>
                  <a:pt x="5937250" y="63500"/>
                </a:moveTo>
                <a:lnTo>
                  <a:pt x="5905500" y="63500"/>
                </a:lnTo>
                <a:lnTo>
                  <a:pt x="5905500" y="95250"/>
                </a:lnTo>
                <a:lnTo>
                  <a:pt x="5937250" y="95250"/>
                </a:lnTo>
                <a:lnTo>
                  <a:pt x="5937250" y="63500"/>
                </a:lnTo>
                <a:close/>
              </a:path>
              <a:path w="6327775" h="158750">
                <a:moveTo>
                  <a:pt x="6000750" y="63500"/>
                </a:moveTo>
                <a:lnTo>
                  <a:pt x="5969000" y="63500"/>
                </a:lnTo>
                <a:lnTo>
                  <a:pt x="5969000" y="95250"/>
                </a:lnTo>
                <a:lnTo>
                  <a:pt x="6000750" y="95250"/>
                </a:lnTo>
                <a:lnTo>
                  <a:pt x="6000750" y="63500"/>
                </a:lnTo>
                <a:close/>
              </a:path>
              <a:path w="6327775" h="158750">
                <a:moveTo>
                  <a:pt x="6064250" y="63500"/>
                </a:moveTo>
                <a:lnTo>
                  <a:pt x="6032500" y="63500"/>
                </a:lnTo>
                <a:lnTo>
                  <a:pt x="6032500" y="95250"/>
                </a:lnTo>
                <a:lnTo>
                  <a:pt x="6064250" y="95250"/>
                </a:lnTo>
                <a:lnTo>
                  <a:pt x="6064250" y="63500"/>
                </a:lnTo>
                <a:close/>
              </a:path>
              <a:path w="6327775" h="158750">
                <a:moveTo>
                  <a:pt x="6127750" y="63500"/>
                </a:moveTo>
                <a:lnTo>
                  <a:pt x="6096000" y="63500"/>
                </a:lnTo>
                <a:lnTo>
                  <a:pt x="6096000" y="95250"/>
                </a:lnTo>
                <a:lnTo>
                  <a:pt x="6127750" y="95250"/>
                </a:lnTo>
                <a:lnTo>
                  <a:pt x="6127750" y="63500"/>
                </a:lnTo>
                <a:close/>
              </a:path>
              <a:path w="6327775" h="158750">
                <a:moveTo>
                  <a:pt x="6248400" y="0"/>
                </a:moveTo>
                <a:lnTo>
                  <a:pt x="6217513" y="6240"/>
                </a:lnTo>
                <a:lnTo>
                  <a:pt x="6192281" y="23256"/>
                </a:lnTo>
                <a:lnTo>
                  <a:pt x="6175265" y="48488"/>
                </a:lnTo>
                <a:lnTo>
                  <a:pt x="6169025" y="79375"/>
                </a:lnTo>
                <a:lnTo>
                  <a:pt x="6175265" y="110261"/>
                </a:lnTo>
                <a:lnTo>
                  <a:pt x="6192281" y="135493"/>
                </a:lnTo>
                <a:lnTo>
                  <a:pt x="6217513" y="152509"/>
                </a:lnTo>
                <a:lnTo>
                  <a:pt x="6248400" y="158750"/>
                </a:lnTo>
                <a:lnTo>
                  <a:pt x="6279286" y="152509"/>
                </a:lnTo>
                <a:lnTo>
                  <a:pt x="6304518" y="135493"/>
                </a:lnTo>
                <a:lnTo>
                  <a:pt x="6321534" y="110261"/>
                </a:lnTo>
                <a:lnTo>
                  <a:pt x="6324567" y="95250"/>
                </a:lnTo>
                <a:lnTo>
                  <a:pt x="6191250" y="95250"/>
                </a:lnTo>
                <a:lnTo>
                  <a:pt x="6191250" y="63500"/>
                </a:lnTo>
                <a:lnTo>
                  <a:pt x="6324567" y="63500"/>
                </a:lnTo>
                <a:lnTo>
                  <a:pt x="6321534" y="48488"/>
                </a:lnTo>
                <a:lnTo>
                  <a:pt x="6304518" y="23256"/>
                </a:lnTo>
                <a:lnTo>
                  <a:pt x="6279286" y="6240"/>
                </a:lnTo>
                <a:lnTo>
                  <a:pt x="6248400" y="0"/>
                </a:lnTo>
                <a:close/>
              </a:path>
              <a:path w="6327775" h="158750">
                <a:moveTo>
                  <a:pt x="6172232" y="63500"/>
                </a:moveTo>
                <a:lnTo>
                  <a:pt x="6159500" y="63500"/>
                </a:lnTo>
                <a:lnTo>
                  <a:pt x="6159500" y="95250"/>
                </a:lnTo>
                <a:lnTo>
                  <a:pt x="6172232" y="95250"/>
                </a:lnTo>
                <a:lnTo>
                  <a:pt x="6169025" y="79375"/>
                </a:lnTo>
                <a:lnTo>
                  <a:pt x="6172232" y="63500"/>
                </a:lnTo>
                <a:close/>
              </a:path>
              <a:path w="6327775" h="158750">
                <a:moveTo>
                  <a:pt x="6223000" y="63500"/>
                </a:moveTo>
                <a:lnTo>
                  <a:pt x="6191250" y="63500"/>
                </a:lnTo>
                <a:lnTo>
                  <a:pt x="6191250" y="95250"/>
                </a:lnTo>
                <a:lnTo>
                  <a:pt x="6223000" y="95250"/>
                </a:lnTo>
                <a:lnTo>
                  <a:pt x="6223000" y="63500"/>
                </a:lnTo>
                <a:close/>
              </a:path>
              <a:path w="6327775" h="158750">
                <a:moveTo>
                  <a:pt x="6248400" y="63500"/>
                </a:moveTo>
                <a:lnTo>
                  <a:pt x="6223000" y="63500"/>
                </a:lnTo>
                <a:lnTo>
                  <a:pt x="6223000" y="95250"/>
                </a:lnTo>
                <a:lnTo>
                  <a:pt x="6248400" y="95250"/>
                </a:lnTo>
                <a:lnTo>
                  <a:pt x="6248400" y="63500"/>
                </a:lnTo>
                <a:close/>
              </a:path>
              <a:path w="6327775" h="158750">
                <a:moveTo>
                  <a:pt x="6324567" y="63500"/>
                </a:moveTo>
                <a:lnTo>
                  <a:pt x="6248400" y="63500"/>
                </a:lnTo>
                <a:lnTo>
                  <a:pt x="6248400" y="95250"/>
                </a:lnTo>
                <a:lnTo>
                  <a:pt x="6324567" y="95250"/>
                </a:lnTo>
                <a:lnTo>
                  <a:pt x="6327775" y="79375"/>
                </a:lnTo>
                <a:lnTo>
                  <a:pt x="6324567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8400" y="2106761"/>
            <a:ext cx="5257800" cy="158750"/>
          </a:xfrm>
          <a:custGeom>
            <a:avLst/>
            <a:gdLst/>
            <a:ahLst/>
            <a:cxnLst/>
            <a:rect l="l" t="t" r="r" b="b"/>
            <a:pathLst>
              <a:path w="5257800" h="158750">
                <a:moveTo>
                  <a:pt x="317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31750" y="95250"/>
                </a:lnTo>
                <a:lnTo>
                  <a:pt x="31750" y="63500"/>
                </a:lnTo>
                <a:close/>
              </a:path>
              <a:path w="5257800" h="158750">
                <a:moveTo>
                  <a:pt x="95250" y="63500"/>
                </a:moveTo>
                <a:lnTo>
                  <a:pt x="63500" y="63500"/>
                </a:lnTo>
                <a:lnTo>
                  <a:pt x="63500" y="95250"/>
                </a:lnTo>
                <a:lnTo>
                  <a:pt x="95250" y="95250"/>
                </a:lnTo>
                <a:lnTo>
                  <a:pt x="95250" y="63500"/>
                </a:lnTo>
                <a:close/>
              </a:path>
              <a:path w="5257800" h="158750">
                <a:moveTo>
                  <a:pt x="158750" y="63500"/>
                </a:moveTo>
                <a:lnTo>
                  <a:pt x="127000" y="63500"/>
                </a:lnTo>
                <a:lnTo>
                  <a:pt x="127000" y="95250"/>
                </a:lnTo>
                <a:lnTo>
                  <a:pt x="158750" y="95250"/>
                </a:lnTo>
                <a:lnTo>
                  <a:pt x="158750" y="63500"/>
                </a:lnTo>
                <a:close/>
              </a:path>
              <a:path w="5257800" h="158750">
                <a:moveTo>
                  <a:pt x="222250" y="63500"/>
                </a:moveTo>
                <a:lnTo>
                  <a:pt x="190500" y="63500"/>
                </a:lnTo>
                <a:lnTo>
                  <a:pt x="190500" y="95250"/>
                </a:lnTo>
                <a:lnTo>
                  <a:pt x="222250" y="95250"/>
                </a:lnTo>
                <a:lnTo>
                  <a:pt x="222250" y="63500"/>
                </a:lnTo>
                <a:close/>
              </a:path>
              <a:path w="5257800" h="158750">
                <a:moveTo>
                  <a:pt x="285750" y="63500"/>
                </a:moveTo>
                <a:lnTo>
                  <a:pt x="254000" y="63500"/>
                </a:lnTo>
                <a:lnTo>
                  <a:pt x="254000" y="95250"/>
                </a:lnTo>
                <a:lnTo>
                  <a:pt x="285750" y="95250"/>
                </a:lnTo>
                <a:lnTo>
                  <a:pt x="285750" y="63500"/>
                </a:lnTo>
                <a:close/>
              </a:path>
              <a:path w="5257800" h="158750">
                <a:moveTo>
                  <a:pt x="349250" y="63500"/>
                </a:moveTo>
                <a:lnTo>
                  <a:pt x="317500" y="63500"/>
                </a:lnTo>
                <a:lnTo>
                  <a:pt x="317500" y="95250"/>
                </a:lnTo>
                <a:lnTo>
                  <a:pt x="349250" y="95250"/>
                </a:lnTo>
                <a:lnTo>
                  <a:pt x="349250" y="63500"/>
                </a:lnTo>
                <a:close/>
              </a:path>
              <a:path w="5257800" h="158750">
                <a:moveTo>
                  <a:pt x="412750" y="63500"/>
                </a:moveTo>
                <a:lnTo>
                  <a:pt x="381000" y="63500"/>
                </a:lnTo>
                <a:lnTo>
                  <a:pt x="381000" y="95250"/>
                </a:lnTo>
                <a:lnTo>
                  <a:pt x="412750" y="95250"/>
                </a:lnTo>
                <a:lnTo>
                  <a:pt x="412750" y="63500"/>
                </a:lnTo>
                <a:close/>
              </a:path>
              <a:path w="5257800" h="158750">
                <a:moveTo>
                  <a:pt x="476250" y="63500"/>
                </a:moveTo>
                <a:lnTo>
                  <a:pt x="444500" y="63500"/>
                </a:lnTo>
                <a:lnTo>
                  <a:pt x="444500" y="95250"/>
                </a:lnTo>
                <a:lnTo>
                  <a:pt x="476250" y="95250"/>
                </a:lnTo>
                <a:lnTo>
                  <a:pt x="476250" y="63500"/>
                </a:lnTo>
                <a:close/>
              </a:path>
              <a:path w="5257800" h="158750">
                <a:moveTo>
                  <a:pt x="539750" y="63500"/>
                </a:moveTo>
                <a:lnTo>
                  <a:pt x="508000" y="63500"/>
                </a:lnTo>
                <a:lnTo>
                  <a:pt x="508000" y="95250"/>
                </a:lnTo>
                <a:lnTo>
                  <a:pt x="539750" y="95250"/>
                </a:lnTo>
                <a:lnTo>
                  <a:pt x="539750" y="63500"/>
                </a:lnTo>
                <a:close/>
              </a:path>
              <a:path w="5257800" h="158750">
                <a:moveTo>
                  <a:pt x="603250" y="63500"/>
                </a:moveTo>
                <a:lnTo>
                  <a:pt x="571500" y="63500"/>
                </a:lnTo>
                <a:lnTo>
                  <a:pt x="571500" y="95250"/>
                </a:lnTo>
                <a:lnTo>
                  <a:pt x="603250" y="95250"/>
                </a:lnTo>
                <a:lnTo>
                  <a:pt x="603250" y="63500"/>
                </a:lnTo>
                <a:close/>
              </a:path>
              <a:path w="5257800" h="158750">
                <a:moveTo>
                  <a:pt x="666750" y="63500"/>
                </a:moveTo>
                <a:lnTo>
                  <a:pt x="635000" y="63500"/>
                </a:lnTo>
                <a:lnTo>
                  <a:pt x="635000" y="95250"/>
                </a:lnTo>
                <a:lnTo>
                  <a:pt x="666750" y="95250"/>
                </a:lnTo>
                <a:lnTo>
                  <a:pt x="666750" y="63500"/>
                </a:lnTo>
                <a:close/>
              </a:path>
              <a:path w="5257800" h="158750">
                <a:moveTo>
                  <a:pt x="730250" y="63500"/>
                </a:moveTo>
                <a:lnTo>
                  <a:pt x="698500" y="63500"/>
                </a:lnTo>
                <a:lnTo>
                  <a:pt x="698500" y="95250"/>
                </a:lnTo>
                <a:lnTo>
                  <a:pt x="730250" y="95250"/>
                </a:lnTo>
                <a:lnTo>
                  <a:pt x="730250" y="63500"/>
                </a:lnTo>
                <a:close/>
              </a:path>
              <a:path w="5257800" h="158750">
                <a:moveTo>
                  <a:pt x="793750" y="63500"/>
                </a:moveTo>
                <a:lnTo>
                  <a:pt x="762000" y="63500"/>
                </a:lnTo>
                <a:lnTo>
                  <a:pt x="762000" y="95250"/>
                </a:lnTo>
                <a:lnTo>
                  <a:pt x="793750" y="95250"/>
                </a:lnTo>
                <a:lnTo>
                  <a:pt x="793750" y="63500"/>
                </a:lnTo>
                <a:close/>
              </a:path>
              <a:path w="5257800" h="158750">
                <a:moveTo>
                  <a:pt x="857250" y="63500"/>
                </a:moveTo>
                <a:lnTo>
                  <a:pt x="825500" y="63500"/>
                </a:lnTo>
                <a:lnTo>
                  <a:pt x="825500" y="95250"/>
                </a:lnTo>
                <a:lnTo>
                  <a:pt x="857250" y="95250"/>
                </a:lnTo>
                <a:lnTo>
                  <a:pt x="857250" y="63500"/>
                </a:lnTo>
                <a:close/>
              </a:path>
              <a:path w="5257800" h="158750">
                <a:moveTo>
                  <a:pt x="920750" y="63500"/>
                </a:moveTo>
                <a:lnTo>
                  <a:pt x="889000" y="63500"/>
                </a:lnTo>
                <a:lnTo>
                  <a:pt x="889000" y="95250"/>
                </a:lnTo>
                <a:lnTo>
                  <a:pt x="920750" y="95250"/>
                </a:lnTo>
                <a:lnTo>
                  <a:pt x="920750" y="63500"/>
                </a:lnTo>
                <a:close/>
              </a:path>
              <a:path w="5257800" h="158750">
                <a:moveTo>
                  <a:pt x="984250" y="63500"/>
                </a:moveTo>
                <a:lnTo>
                  <a:pt x="952500" y="63500"/>
                </a:lnTo>
                <a:lnTo>
                  <a:pt x="952500" y="95250"/>
                </a:lnTo>
                <a:lnTo>
                  <a:pt x="984250" y="95250"/>
                </a:lnTo>
                <a:lnTo>
                  <a:pt x="984250" y="63500"/>
                </a:lnTo>
                <a:close/>
              </a:path>
              <a:path w="5257800" h="158750">
                <a:moveTo>
                  <a:pt x="1047750" y="63500"/>
                </a:moveTo>
                <a:lnTo>
                  <a:pt x="1016000" y="63500"/>
                </a:lnTo>
                <a:lnTo>
                  <a:pt x="1016000" y="95250"/>
                </a:lnTo>
                <a:lnTo>
                  <a:pt x="1047750" y="95250"/>
                </a:lnTo>
                <a:lnTo>
                  <a:pt x="1047750" y="63500"/>
                </a:lnTo>
                <a:close/>
              </a:path>
              <a:path w="5257800" h="158750">
                <a:moveTo>
                  <a:pt x="1111250" y="63500"/>
                </a:moveTo>
                <a:lnTo>
                  <a:pt x="1079500" y="63500"/>
                </a:lnTo>
                <a:lnTo>
                  <a:pt x="1079500" y="95250"/>
                </a:lnTo>
                <a:lnTo>
                  <a:pt x="1111250" y="95250"/>
                </a:lnTo>
                <a:lnTo>
                  <a:pt x="1111250" y="63500"/>
                </a:lnTo>
                <a:close/>
              </a:path>
              <a:path w="5257800" h="158750">
                <a:moveTo>
                  <a:pt x="1174750" y="63500"/>
                </a:moveTo>
                <a:lnTo>
                  <a:pt x="1143000" y="63500"/>
                </a:lnTo>
                <a:lnTo>
                  <a:pt x="1143000" y="95250"/>
                </a:lnTo>
                <a:lnTo>
                  <a:pt x="1174750" y="95250"/>
                </a:lnTo>
                <a:lnTo>
                  <a:pt x="1174750" y="63500"/>
                </a:lnTo>
                <a:close/>
              </a:path>
              <a:path w="5257800" h="158750">
                <a:moveTo>
                  <a:pt x="1238250" y="63500"/>
                </a:moveTo>
                <a:lnTo>
                  <a:pt x="1206500" y="63500"/>
                </a:lnTo>
                <a:lnTo>
                  <a:pt x="1206500" y="95250"/>
                </a:lnTo>
                <a:lnTo>
                  <a:pt x="1238250" y="95250"/>
                </a:lnTo>
                <a:lnTo>
                  <a:pt x="1238250" y="63500"/>
                </a:lnTo>
                <a:close/>
              </a:path>
              <a:path w="5257800" h="158750">
                <a:moveTo>
                  <a:pt x="1301750" y="63500"/>
                </a:moveTo>
                <a:lnTo>
                  <a:pt x="1270000" y="63500"/>
                </a:lnTo>
                <a:lnTo>
                  <a:pt x="1270000" y="95250"/>
                </a:lnTo>
                <a:lnTo>
                  <a:pt x="1301750" y="95250"/>
                </a:lnTo>
                <a:lnTo>
                  <a:pt x="1301750" y="63500"/>
                </a:lnTo>
                <a:close/>
              </a:path>
              <a:path w="5257800" h="158750">
                <a:moveTo>
                  <a:pt x="1365250" y="63500"/>
                </a:moveTo>
                <a:lnTo>
                  <a:pt x="1333500" y="63500"/>
                </a:lnTo>
                <a:lnTo>
                  <a:pt x="1333500" y="95250"/>
                </a:lnTo>
                <a:lnTo>
                  <a:pt x="1365250" y="95250"/>
                </a:lnTo>
                <a:lnTo>
                  <a:pt x="1365250" y="63500"/>
                </a:lnTo>
                <a:close/>
              </a:path>
              <a:path w="5257800" h="158750">
                <a:moveTo>
                  <a:pt x="1428750" y="63500"/>
                </a:moveTo>
                <a:lnTo>
                  <a:pt x="1397000" y="63500"/>
                </a:lnTo>
                <a:lnTo>
                  <a:pt x="1397000" y="95250"/>
                </a:lnTo>
                <a:lnTo>
                  <a:pt x="1428750" y="95250"/>
                </a:lnTo>
                <a:lnTo>
                  <a:pt x="1428750" y="63500"/>
                </a:lnTo>
                <a:close/>
              </a:path>
              <a:path w="5257800" h="158750">
                <a:moveTo>
                  <a:pt x="1492250" y="63500"/>
                </a:moveTo>
                <a:lnTo>
                  <a:pt x="1460500" y="63500"/>
                </a:lnTo>
                <a:lnTo>
                  <a:pt x="1460500" y="95250"/>
                </a:lnTo>
                <a:lnTo>
                  <a:pt x="1492250" y="95250"/>
                </a:lnTo>
                <a:lnTo>
                  <a:pt x="1492250" y="63500"/>
                </a:lnTo>
                <a:close/>
              </a:path>
              <a:path w="5257800" h="158750">
                <a:moveTo>
                  <a:pt x="1555750" y="63500"/>
                </a:moveTo>
                <a:lnTo>
                  <a:pt x="1524000" y="63500"/>
                </a:lnTo>
                <a:lnTo>
                  <a:pt x="1524000" y="95250"/>
                </a:lnTo>
                <a:lnTo>
                  <a:pt x="1555750" y="95250"/>
                </a:lnTo>
                <a:lnTo>
                  <a:pt x="1555750" y="63500"/>
                </a:lnTo>
                <a:close/>
              </a:path>
              <a:path w="5257800" h="158750">
                <a:moveTo>
                  <a:pt x="1619250" y="63500"/>
                </a:moveTo>
                <a:lnTo>
                  <a:pt x="1587500" y="63500"/>
                </a:lnTo>
                <a:lnTo>
                  <a:pt x="1587500" y="95250"/>
                </a:lnTo>
                <a:lnTo>
                  <a:pt x="1619250" y="95250"/>
                </a:lnTo>
                <a:lnTo>
                  <a:pt x="1619250" y="63500"/>
                </a:lnTo>
                <a:close/>
              </a:path>
              <a:path w="5257800" h="158750">
                <a:moveTo>
                  <a:pt x="1682750" y="63500"/>
                </a:moveTo>
                <a:lnTo>
                  <a:pt x="1651000" y="63500"/>
                </a:lnTo>
                <a:lnTo>
                  <a:pt x="1651000" y="95250"/>
                </a:lnTo>
                <a:lnTo>
                  <a:pt x="1682750" y="95250"/>
                </a:lnTo>
                <a:lnTo>
                  <a:pt x="1682750" y="63500"/>
                </a:lnTo>
                <a:close/>
              </a:path>
              <a:path w="5257800" h="158750">
                <a:moveTo>
                  <a:pt x="1746250" y="63500"/>
                </a:moveTo>
                <a:lnTo>
                  <a:pt x="1714500" y="63500"/>
                </a:lnTo>
                <a:lnTo>
                  <a:pt x="1714500" y="95250"/>
                </a:lnTo>
                <a:lnTo>
                  <a:pt x="1746250" y="95250"/>
                </a:lnTo>
                <a:lnTo>
                  <a:pt x="1746250" y="63500"/>
                </a:lnTo>
                <a:close/>
              </a:path>
              <a:path w="5257800" h="158750">
                <a:moveTo>
                  <a:pt x="1809750" y="63500"/>
                </a:moveTo>
                <a:lnTo>
                  <a:pt x="1778000" y="63500"/>
                </a:lnTo>
                <a:lnTo>
                  <a:pt x="1778000" y="95250"/>
                </a:lnTo>
                <a:lnTo>
                  <a:pt x="1809750" y="95250"/>
                </a:lnTo>
                <a:lnTo>
                  <a:pt x="1809750" y="63500"/>
                </a:lnTo>
                <a:close/>
              </a:path>
              <a:path w="5257800" h="158750">
                <a:moveTo>
                  <a:pt x="1873250" y="63500"/>
                </a:moveTo>
                <a:lnTo>
                  <a:pt x="1841500" y="63500"/>
                </a:lnTo>
                <a:lnTo>
                  <a:pt x="1841500" y="95250"/>
                </a:lnTo>
                <a:lnTo>
                  <a:pt x="1873250" y="95250"/>
                </a:lnTo>
                <a:lnTo>
                  <a:pt x="1873250" y="63500"/>
                </a:lnTo>
                <a:close/>
              </a:path>
              <a:path w="5257800" h="158750">
                <a:moveTo>
                  <a:pt x="1936750" y="63500"/>
                </a:moveTo>
                <a:lnTo>
                  <a:pt x="1905000" y="63500"/>
                </a:lnTo>
                <a:lnTo>
                  <a:pt x="1905000" y="95250"/>
                </a:lnTo>
                <a:lnTo>
                  <a:pt x="1936750" y="95250"/>
                </a:lnTo>
                <a:lnTo>
                  <a:pt x="1936750" y="63500"/>
                </a:lnTo>
                <a:close/>
              </a:path>
              <a:path w="5257800" h="158750">
                <a:moveTo>
                  <a:pt x="2000250" y="63500"/>
                </a:moveTo>
                <a:lnTo>
                  <a:pt x="1968500" y="63500"/>
                </a:lnTo>
                <a:lnTo>
                  <a:pt x="1968500" y="95250"/>
                </a:lnTo>
                <a:lnTo>
                  <a:pt x="2000250" y="95250"/>
                </a:lnTo>
                <a:lnTo>
                  <a:pt x="2000250" y="63500"/>
                </a:lnTo>
                <a:close/>
              </a:path>
              <a:path w="5257800" h="158750">
                <a:moveTo>
                  <a:pt x="2063750" y="63500"/>
                </a:moveTo>
                <a:lnTo>
                  <a:pt x="2032000" y="63500"/>
                </a:lnTo>
                <a:lnTo>
                  <a:pt x="2032000" y="95250"/>
                </a:lnTo>
                <a:lnTo>
                  <a:pt x="2063750" y="95250"/>
                </a:lnTo>
                <a:lnTo>
                  <a:pt x="2063750" y="63500"/>
                </a:lnTo>
                <a:close/>
              </a:path>
              <a:path w="5257800" h="158750">
                <a:moveTo>
                  <a:pt x="2127250" y="63500"/>
                </a:moveTo>
                <a:lnTo>
                  <a:pt x="2095500" y="63500"/>
                </a:lnTo>
                <a:lnTo>
                  <a:pt x="2095500" y="95250"/>
                </a:lnTo>
                <a:lnTo>
                  <a:pt x="2127250" y="95250"/>
                </a:lnTo>
                <a:lnTo>
                  <a:pt x="2127250" y="63500"/>
                </a:lnTo>
                <a:close/>
              </a:path>
              <a:path w="5257800" h="158750">
                <a:moveTo>
                  <a:pt x="2190750" y="63500"/>
                </a:moveTo>
                <a:lnTo>
                  <a:pt x="2159000" y="63500"/>
                </a:lnTo>
                <a:lnTo>
                  <a:pt x="2159000" y="95250"/>
                </a:lnTo>
                <a:lnTo>
                  <a:pt x="2190750" y="95250"/>
                </a:lnTo>
                <a:lnTo>
                  <a:pt x="2190750" y="63500"/>
                </a:lnTo>
                <a:close/>
              </a:path>
              <a:path w="5257800" h="158750">
                <a:moveTo>
                  <a:pt x="2254250" y="63500"/>
                </a:moveTo>
                <a:lnTo>
                  <a:pt x="2222500" y="63500"/>
                </a:lnTo>
                <a:lnTo>
                  <a:pt x="2222500" y="95250"/>
                </a:lnTo>
                <a:lnTo>
                  <a:pt x="2254250" y="95250"/>
                </a:lnTo>
                <a:lnTo>
                  <a:pt x="2254250" y="63500"/>
                </a:lnTo>
                <a:close/>
              </a:path>
              <a:path w="5257800" h="158750">
                <a:moveTo>
                  <a:pt x="2317750" y="63500"/>
                </a:moveTo>
                <a:lnTo>
                  <a:pt x="2286000" y="63500"/>
                </a:lnTo>
                <a:lnTo>
                  <a:pt x="2286000" y="95250"/>
                </a:lnTo>
                <a:lnTo>
                  <a:pt x="2317750" y="95250"/>
                </a:lnTo>
                <a:lnTo>
                  <a:pt x="2317750" y="63500"/>
                </a:lnTo>
                <a:close/>
              </a:path>
              <a:path w="5257800" h="158750">
                <a:moveTo>
                  <a:pt x="2381250" y="63500"/>
                </a:moveTo>
                <a:lnTo>
                  <a:pt x="2349500" y="63500"/>
                </a:lnTo>
                <a:lnTo>
                  <a:pt x="2349500" y="95250"/>
                </a:lnTo>
                <a:lnTo>
                  <a:pt x="2381250" y="95250"/>
                </a:lnTo>
                <a:lnTo>
                  <a:pt x="2381250" y="63500"/>
                </a:lnTo>
                <a:close/>
              </a:path>
              <a:path w="5257800" h="158750">
                <a:moveTo>
                  <a:pt x="2444750" y="63500"/>
                </a:moveTo>
                <a:lnTo>
                  <a:pt x="2413000" y="63500"/>
                </a:lnTo>
                <a:lnTo>
                  <a:pt x="2413000" y="95250"/>
                </a:lnTo>
                <a:lnTo>
                  <a:pt x="2444750" y="95250"/>
                </a:lnTo>
                <a:lnTo>
                  <a:pt x="2444750" y="63500"/>
                </a:lnTo>
                <a:close/>
              </a:path>
              <a:path w="5257800" h="158750">
                <a:moveTo>
                  <a:pt x="2508250" y="63500"/>
                </a:moveTo>
                <a:lnTo>
                  <a:pt x="2476500" y="63500"/>
                </a:lnTo>
                <a:lnTo>
                  <a:pt x="2476500" y="95250"/>
                </a:lnTo>
                <a:lnTo>
                  <a:pt x="2508250" y="95250"/>
                </a:lnTo>
                <a:lnTo>
                  <a:pt x="2508250" y="63500"/>
                </a:lnTo>
                <a:close/>
              </a:path>
              <a:path w="5257800" h="158750">
                <a:moveTo>
                  <a:pt x="2571750" y="63500"/>
                </a:moveTo>
                <a:lnTo>
                  <a:pt x="2540000" y="63500"/>
                </a:lnTo>
                <a:lnTo>
                  <a:pt x="2540000" y="95250"/>
                </a:lnTo>
                <a:lnTo>
                  <a:pt x="2571750" y="95250"/>
                </a:lnTo>
                <a:lnTo>
                  <a:pt x="2571750" y="63500"/>
                </a:lnTo>
                <a:close/>
              </a:path>
              <a:path w="5257800" h="158750">
                <a:moveTo>
                  <a:pt x="2635250" y="63500"/>
                </a:moveTo>
                <a:lnTo>
                  <a:pt x="2603500" y="63500"/>
                </a:lnTo>
                <a:lnTo>
                  <a:pt x="2603500" y="95250"/>
                </a:lnTo>
                <a:lnTo>
                  <a:pt x="2635250" y="95250"/>
                </a:lnTo>
                <a:lnTo>
                  <a:pt x="2635250" y="63500"/>
                </a:lnTo>
                <a:close/>
              </a:path>
              <a:path w="5257800" h="158750">
                <a:moveTo>
                  <a:pt x="2698750" y="63500"/>
                </a:moveTo>
                <a:lnTo>
                  <a:pt x="2667000" y="63500"/>
                </a:lnTo>
                <a:lnTo>
                  <a:pt x="2667000" y="95250"/>
                </a:lnTo>
                <a:lnTo>
                  <a:pt x="2698750" y="95250"/>
                </a:lnTo>
                <a:lnTo>
                  <a:pt x="2698750" y="63500"/>
                </a:lnTo>
                <a:close/>
              </a:path>
              <a:path w="5257800" h="158750">
                <a:moveTo>
                  <a:pt x="2762250" y="63500"/>
                </a:moveTo>
                <a:lnTo>
                  <a:pt x="2730500" y="63500"/>
                </a:lnTo>
                <a:lnTo>
                  <a:pt x="2730500" y="95250"/>
                </a:lnTo>
                <a:lnTo>
                  <a:pt x="2762250" y="95250"/>
                </a:lnTo>
                <a:lnTo>
                  <a:pt x="2762250" y="63500"/>
                </a:lnTo>
                <a:close/>
              </a:path>
              <a:path w="5257800" h="158750">
                <a:moveTo>
                  <a:pt x="2825750" y="63500"/>
                </a:moveTo>
                <a:lnTo>
                  <a:pt x="2794000" y="63500"/>
                </a:lnTo>
                <a:lnTo>
                  <a:pt x="2794000" y="95250"/>
                </a:lnTo>
                <a:lnTo>
                  <a:pt x="2825750" y="95250"/>
                </a:lnTo>
                <a:lnTo>
                  <a:pt x="2825750" y="63500"/>
                </a:lnTo>
                <a:close/>
              </a:path>
              <a:path w="5257800" h="158750">
                <a:moveTo>
                  <a:pt x="2889250" y="63500"/>
                </a:moveTo>
                <a:lnTo>
                  <a:pt x="2857500" y="63500"/>
                </a:lnTo>
                <a:lnTo>
                  <a:pt x="2857500" y="95250"/>
                </a:lnTo>
                <a:lnTo>
                  <a:pt x="2889250" y="95250"/>
                </a:lnTo>
                <a:lnTo>
                  <a:pt x="2889250" y="63500"/>
                </a:lnTo>
                <a:close/>
              </a:path>
              <a:path w="5257800" h="158750">
                <a:moveTo>
                  <a:pt x="2952750" y="63500"/>
                </a:moveTo>
                <a:lnTo>
                  <a:pt x="2921000" y="63500"/>
                </a:lnTo>
                <a:lnTo>
                  <a:pt x="2921000" y="95250"/>
                </a:lnTo>
                <a:lnTo>
                  <a:pt x="2952750" y="95250"/>
                </a:lnTo>
                <a:lnTo>
                  <a:pt x="2952750" y="63500"/>
                </a:lnTo>
                <a:close/>
              </a:path>
              <a:path w="5257800" h="158750">
                <a:moveTo>
                  <a:pt x="3016250" y="63500"/>
                </a:moveTo>
                <a:lnTo>
                  <a:pt x="2984500" y="63500"/>
                </a:lnTo>
                <a:lnTo>
                  <a:pt x="2984500" y="95250"/>
                </a:lnTo>
                <a:lnTo>
                  <a:pt x="3016250" y="95250"/>
                </a:lnTo>
                <a:lnTo>
                  <a:pt x="3016250" y="63500"/>
                </a:lnTo>
                <a:close/>
              </a:path>
              <a:path w="5257800" h="158750">
                <a:moveTo>
                  <a:pt x="3079750" y="63500"/>
                </a:moveTo>
                <a:lnTo>
                  <a:pt x="3048000" y="63500"/>
                </a:lnTo>
                <a:lnTo>
                  <a:pt x="3048000" y="95250"/>
                </a:lnTo>
                <a:lnTo>
                  <a:pt x="3079750" y="95250"/>
                </a:lnTo>
                <a:lnTo>
                  <a:pt x="3079750" y="63500"/>
                </a:lnTo>
                <a:close/>
              </a:path>
              <a:path w="5257800" h="158750">
                <a:moveTo>
                  <a:pt x="3143250" y="63500"/>
                </a:moveTo>
                <a:lnTo>
                  <a:pt x="3111500" y="63500"/>
                </a:lnTo>
                <a:lnTo>
                  <a:pt x="3111500" y="95250"/>
                </a:lnTo>
                <a:lnTo>
                  <a:pt x="3143250" y="95250"/>
                </a:lnTo>
                <a:lnTo>
                  <a:pt x="3143250" y="63500"/>
                </a:lnTo>
                <a:close/>
              </a:path>
              <a:path w="5257800" h="158750">
                <a:moveTo>
                  <a:pt x="3206750" y="63500"/>
                </a:moveTo>
                <a:lnTo>
                  <a:pt x="3175000" y="63500"/>
                </a:lnTo>
                <a:lnTo>
                  <a:pt x="3175000" y="95250"/>
                </a:lnTo>
                <a:lnTo>
                  <a:pt x="3206750" y="95250"/>
                </a:lnTo>
                <a:lnTo>
                  <a:pt x="3206750" y="63500"/>
                </a:lnTo>
                <a:close/>
              </a:path>
              <a:path w="5257800" h="158750">
                <a:moveTo>
                  <a:pt x="3270250" y="63500"/>
                </a:moveTo>
                <a:lnTo>
                  <a:pt x="3238500" y="63500"/>
                </a:lnTo>
                <a:lnTo>
                  <a:pt x="3238500" y="95250"/>
                </a:lnTo>
                <a:lnTo>
                  <a:pt x="3270250" y="95250"/>
                </a:lnTo>
                <a:lnTo>
                  <a:pt x="3270250" y="63500"/>
                </a:lnTo>
                <a:close/>
              </a:path>
              <a:path w="5257800" h="158750">
                <a:moveTo>
                  <a:pt x="3333750" y="63500"/>
                </a:moveTo>
                <a:lnTo>
                  <a:pt x="3302000" y="63500"/>
                </a:lnTo>
                <a:lnTo>
                  <a:pt x="3302000" y="95250"/>
                </a:lnTo>
                <a:lnTo>
                  <a:pt x="3333750" y="95250"/>
                </a:lnTo>
                <a:lnTo>
                  <a:pt x="3333750" y="63500"/>
                </a:lnTo>
                <a:close/>
              </a:path>
              <a:path w="5257800" h="158750">
                <a:moveTo>
                  <a:pt x="3397250" y="63500"/>
                </a:moveTo>
                <a:lnTo>
                  <a:pt x="3365500" y="63500"/>
                </a:lnTo>
                <a:lnTo>
                  <a:pt x="3365500" y="95250"/>
                </a:lnTo>
                <a:lnTo>
                  <a:pt x="3397250" y="95250"/>
                </a:lnTo>
                <a:lnTo>
                  <a:pt x="3397250" y="63500"/>
                </a:lnTo>
                <a:close/>
              </a:path>
              <a:path w="5257800" h="158750">
                <a:moveTo>
                  <a:pt x="3460750" y="63500"/>
                </a:moveTo>
                <a:lnTo>
                  <a:pt x="3429000" y="63500"/>
                </a:lnTo>
                <a:lnTo>
                  <a:pt x="3429000" y="95250"/>
                </a:lnTo>
                <a:lnTo>
                  <a:pt x="3460750" y="95250"/>
                </a:lnTo>
                <a:lnTo>
                  <a:pt x="3460750" y="63500"/>
                </a:lnTo>
                <a:close/>
              </a:path>
              <a:path w="5257800" h="158750">
                <a:moveTo>
                  <a:pt x="3524250" y="63500"/>
                </a:moveTo>
                <a:lnTo>
                  <a:pt x="3492500" y="63500"/>
                </a:lnTo>
                <a:lnTo>
                  <a:pt x="3492500" y="95250"/>
                </a:lnTo>
                <a:lnTo>
                  <a:pt x="3524250" y="95250"/>
                </a:lnTo>
                <a:lnTo>
                  <a:pt x="3524250" y="63500"/>
                </a:lnTo>
                <a:close/>
              </a:path>
              <a:path w="5257800" h="158750">
                <a:moveTo>
                  <a:pt x="3587750" y="63500"/>
                </a:moveTo>
                <a:lnTo>
                  <a:pt x="3556000" y="63500"/>
                </a:lnTo>
                <a:lnTo>
                  <a:pt x="3556000" y="95250"/>
                </a:lnTo>
                <a:lnTo>
                  <a:pt x="3587750" y="95250"/>
                </a:lnTo>
                <a:lnTo>
                  <a:pt x="3587750" y="63500"/>
                </a:lnTo>
                <a:close/>
              </a:path>
              <a:path w="5257800" h="158750">
                <a:moveTo>
                  <a:pt x="3651250" y="63500"/>
                </a:moveTo>
                <a:lnTo>
                  <a:pt x="3619500" y="63500"/>
                </a:lnTo>
                <a:lnTo>
                  <a:pt x="3619500" y="95250"/>
                </a:lnTo>
                <a:lnTo>
                  <a:pt x="3651250" y="95250"/>
                </a:lnTo>
                <a:lnTo>
                  <a:pt x="3651250" y="63500"/>
                </a:lnTo>
                <a:close/>
              </a:path>
              <a:path w="5257800" h="158750">
                <a:moveTo>
                  <a:pt x="3714750" y="63500"/>
                </a:moveTo>
                <a:lnTo>
                  <a:pt x="3683000" y="63500"/>
                </a:lnTo>
                <a:lnTo>
                  <a:pt x="3683000" y="95250"/>
                </a:lnTo>
                <a:lnTo>
                  <a:pt x="3714750" y="95250"/>
                </a:lnTo>
                <a:lnTo>
                  <a:pt x="3714750" y="63500"/>
                </a:lnTo>
                <a:close/>
              </a:path>
              <a:path w="5257800" h="158750">
                <a:moveTo>
                  <a:pt x="3778250" y="63500"/>
                </a:moveTo>
                <a:lnTo>
                  <a:pt x="3746500" y="63500"/>
                </a:lnTo>
                <a:lnTo>
                  <a:pt x="3746500" y="95250"/>
                </a:lnTo>
                <a:lnTo>
                  <a:pt x="3778250" y="95250"/>
                </a:lnTo>
                <a:lnTo>
                  <a:pt x="3778250" y="63500"/>
                </a:lnTo>
                <a:close/>
              </a:path>
              <a:path w="5257800" h="158750">
                <a:moveTo>
                  <a:pt x="3841750" y="63500"/>
                </a:moveTo>
                <a:lnTo>
                  <a:pt x="3810000" y="63500"/>
                </a:lnTo>
                <a:lnTo>
                  <a:pt x="3810000" y="95250"/>
                </a:lnTo>
                <a:lnTo>
                  <a:pt x="3841750" y="95250"/>
                </a:lnTo>
                <a:lnTo>
                  <a:pt x="3841750" y="63500"/>
                </a:lnTo>
                <a:close/>
              </a:path>
              <a:path w="5257800" h="158750">
                <a:moveTo>
                  <a:pt x="3905250" y="63500"/>
                </a:moveTo>
                <a:lnTo>
                  <a:pt x="3873500" y="63500"/>
                </a:lnTo>
                <a:lnTo>
                  <a:pt x="3873500" y="95250"/>
                </a:lnTo>
                <a:lnTo>
                  <a:pt x="3905250" y="95250"/>
                </a:lnTo>
                <a:lnTo>
                  <a:pt x="3905250" y="63500"/>
                </a:lnTo>
                <a:close/>
              </a:path>
              <a:path w="5257800" h="158750">
                <a:moveTo>
                  <a:pt x="3968750" y="63500"/>
                </a:moveTo>
                <a:lnTo>
                  <a:pt x="3937000" y="63500"/>
                </a:lnTo>
                <a:lnTo>
                  <a:pt x="3937000" y="95250"/>
                </a:lnTo>
                <a:lnTo>
                  <a:pt x="3968750" y="95250"/>
                </a:lnTo>
                <a:lnTo>
                  <a:pt x="3968750" y="63500"/>
                </a:lnTo>
                <a:close/>
              </a:path>
              <a:path w="5257800" h="158750">
                <a:moveTo>
                  <a:pt x="4032250" y="63500"/>
                </a:moveTo>
                <a:lnTo>
                  <a:pt x="4000500" y="63500"/>
                </a:lnTo>
                <a:lnTo>
                  <a:pt x="4000500" y="95250"/>
                </a:lnTo>
                <a:lnTo>
                  <a:pt x="4032250" y="95250"/>
                </a:lnTo>
                <a:lnTo>
                  <a:pt x="4032250" y="63500"/>
                </a:lnTo>
                <a:close/>
              </a:path>
              <a:path w="5257800" h="158750">
                <a:moveTo>
                  <a:pt x="4095750" y="63500"/>
                </a:moveTo>
                <a:lnTo>
                  <a:pt x="4064000" y="63500"/>
                </a:lnTo>
                <a:lnTo>
                  <a:pt x="4064000" y="95250"/>
                </a:lnTo>
                <a:lnTo>
                  <a:pt x="4095750" y="95250"/>
                </a:lnTo>
                <a:lnTo>
                  <a:pt x="4095750" y="63500"/>
                </a:lnTo>
                <a:close/>
              </a:path>
              <a:path w="5257800" h="158750">
                <a:moveTo>
                  <a:pt x="4159250" y="63500"/>
                </a:moveTo>
                <a:lnTo>
                  <a:pt x="4127500" y="63500"/>
                </a:lnTo>
                <a:lnTo>
                  <a:pt x="4127500" y="95250"/>
                </a:lnTo>
                <a:lnTo>
                  <a:pt x="4159250" y="95250"/>
                </a:lnTo>
                <a:lnTo>
                  <a:pt x="4159250" y="63500"/>
                </a:lnTo>
                <a:close/>
              </a:path>
              <a:path w="5257800" h="158750">
                <a:moveTo>
                  <a:pt x="4222750" y="63500"/>
                </a:moveTo>
                <a:lnTo>
                  <a:pt x="4191000" y="63500"/>
                </a:lnTo>
                <a:lnTo>
                  <a:pt x="4191000" y="95250"/>
                </a:lnTo>
                <a:lnTo>
                  <a:pt x="4222750" y="95250"/>
                </a:lnTo>
                <a:lnTo>
                  <a:pt x="4222750" y="63500"/>
                </a:lnTo>
                <a:close/>
              </a:path>
              <a:path w="5257800" h="158750">
                <a:moveTo>
                  <a:pt x="4286250" y="63500"/>
                </a:moveTo>
                <a:lnTo>
                  <a:pt x="4254500" y="63500"/>
                </a:lnTo>
                <a:lnTo>
                  <a:pt x="4254500" y="95250"/>
                </a:lnTo>
                <a:lnTo>
                  <a:pt x="4286250" y="95250"/>
                </a:lnTo>
                <a:lnTo>
                  <a:pt x="4286250" y="63500"/>
                </a:lnTo>
                <a:close/>
              </a:path>
              <a:path w="5257800" h="158750">
                <a:moveTo>
                  <a:pt x="4349750" y="63500"/>
                </a:moveTo>
                <a:lnTo>
                  <a:pt x="4318000" y="63500"/>
                </a:lnTo>
                <a:lnTo>
                  <a:pt x="4318000" y="95250"/>
                </a:lnTo>
                <a:lnTo>
                  <a:pt x="4349750" y="95250"/>
                </a:lnTo>
                <a:lnTo>
                  <a:pt x="4349750" y="63500"/>
                </a:lnTo>
                <a:close/>
              </a:path>
              <a:path w="5257800" h="158750">
                <a:moveTo>
                  <a:pt x="4413250" y="63500"/>
                </a:moveTo>
                <a:lnTo>
                  <a:pt x="4381500" y="63500"/>
                </a:lnTo>
                <a:lnTo>
                  <a:pt x="4381500" y="95250"/>
                </a:lnTo>
                <a:lnTo>
                  <a:pt x="4413250" y="95250"/>
                </a:lnTo>
                <a:lnTo>
                  <a:pt x="4413250" y="63500"/>
                </a:lnTo>
                <a:close/>
              </a:path>
              <a:path w="5257800" h="158750">
                <a:moveTo>
                  <a:pt x="4476750" y="63500"/>
                </a:moveTo>
                <a:lnTo>
                  <a:pt x="4445000" y="63500"/>
                </a:lnTo>
                <a:lnTo>
                  <a:pt x="4445000" y="95250"/>
                </a:lnTo>
                <a:lnTo>
                  <a:pt x="4476750" y="95250"/>
                </a:lnTo>
                <a:lnTo>
                  <a:pt x="4476750" y="63500"/>
                </a:lnTo>
                <a:close/>
              </a:path>
              <a:path w="5257800" h="158750">
                <a:moveTo>
                  <a:pt x="4540250" y="63500"/>
                </a:moveTo>
                <a:lnTo>
                  <a:pt x="4508500" y="63500"/>
                </a:lnTo>
                <a:lnTo>
                  <a:pt x="4508500" y="95250"/>
                </a:lnTo>
                <a:lnTo>
                  <a:pt x="4540250" y="95250"/>
                </a:lnTo>
                <a:lnTo>
                  <a:pt x="4540250" y="63500"/>
                </a:lnTo>
                <a:close/>
              </a:path>
              <a:path w="5257800" h="158750">
                <a:moveTo>
                  <a:pt x="4603750" y="63500"/>
                </a:moveTo>
                <a:lnTo>
                  <a:pt x="4572000" y="63500"/>
                </a:lnTo>
                <a:lnTo>
                  <a:pt x="4572000" y="95250"/>
                </a:lnTo>
                <a:lnTo>
                  <a:pt x="4603750" y="95250"/>
                </a:lnTo>
                <a:lnTo>
                  <a:pt x="4603750" y="63500"/>
                </a:lnTo>
                <a:close/>
              </a:path>
              <a:path w="5257800" h="158750">
                <a:moveTo>
                  <a:pt x="4667250" y="63500"/>
                </a:moveTo>
                <a:lnTo>
                  <a:pt x="4635500" y="63500"/>
                </a:lnTo>
                <a:lnTo>
                  <a:pt x="4635500" y="95250"/>
                </a:lnTo>
                <a:lnTo>
                  <a:pt x="4667250" y="95250"/>
                </a:lnTo>
                <a:lnTo>
                  <a:pt x="4667250" y="63500"/>
                </a:lnTo>
                <a:close/>
              </a:path>
              <a:path w="5257800" h="158750">
                <a:moveTo>
                  <a:pt x="4730750" y="63500"/>
                </a:moveTo>
                <a:lnTo>
                  <a:pt x="4699000" y="63500"/>
                </a:lnTo>
                <a:lnTo>
                  <a:pt x="4699000" y="95250"/>
                </a:lnTo>
                <a:lnTo>
                  <a:pt x="4730750" y="95250"/>
                </a:lnTo>
                <a:lnTo>
                  <a:pt x="4730750" y="63500"/>
                </a:lnTo>
                <a:close/>
              </a:path>
              <a:path w="5257800" h="158750">
                <a:moveTo>
                  <a:pt x="4794250" y="63500"/>
                </a:moveTo>
                <a:lnTo>
                  <a:pt x="4762500" y="63500"/>
                </a:lnTo>
                <a:lnTo>
                  <a:pt x="4762500" y="95250"/>
                </a:lnTo>
                <a:lnTo>
                  <a:pt x="4794250" y="95250"/>
                </a:lnTo>
                <a:lnTo>
                  <a:pt x="4794250" y="63500"/>
                </a:lnTo>
                <a:close/>
              </a:path>
              <a:path w="5257800" h="158750">
                <a:moveTo>
                  <a:pt x="4857750" y="63500"/>
                </a:moveTo>
                <a:lnTo>
                  <a:pt x="4826000" y="63500"/>
                </a:lnTo>
                <a:lnTo>
                  <a:pt x="4826000" y="95250"/>
                </a:lnTo>
                <a:lnTo>
                  <a:pt x="4857750" y="95250"/>
                </a:lnTo>
                <a:lnTo>
                  <a:pt x="4857750" y="63500"/>
                </a:lnTo>
                <a:close/>
              </a:path>
              <a:path w="5257800" h="158750">
                <a:moveTo>
                  <a:pt x="4921250" y="63500"/>
                </a:moveTo>
                <a:lnTo>
                  <a:pt x="4889500" y="63500"/>
                </a:lnTo>
                <a:lnTo>
                  <a:pt x="4889500" y="95250"/>
                </a:lnTo>
                <a:lnTo>
                  <a:pt x="4921250" y="95250"/>
                </a:lnTo>
                <a:lnTo>
                  <a:pt x="4921250" y="63500"/>
                </a:lnTo>
                <a:close/>
              </a:path>
              <a:path w="5257800" h="158750">
                <a:moveTo>
                  <a:pt x="4984750" y="63500"/>
                </a:moveTo>
                <a:lnTo>
                  <a:pt x="4953000" y="63500"/>
                </a:lnTo>
                <a:lnTo>
                  <a:pt x="4953000" y="95250"/>
                </a:lnTo>
                <a:lnTo>
                  <a:pt x="4984750" y="95250"/>
                </a:lnTo>
                <a:lnTo>
                  <a:pt x="4984750" y="63500"/>
                </a:lnTo>
                <a:close/>
              </a:path>
              <a:path w="5257800" h="158750">
                <a:moveTo>
                  <a:pt x="5048250" y="63500"/>
                </a:moveTo>
                <a:lnTo>
                  <a:pt x="5016500" y="63500"/>
                </a:lnTo>
                <a:lnTo>
                  <a:pt x="5016500" y="95250"/>
                </a:lnTo>
                <a:lnTo>
                  <a:pt x="5048250" y="95250"/>
                </a:lnTo>
                <a:lnTo>
                  <a:pt x="5048250" y="63500"/>
                </a:lnTo>
                <a:close/>
              </a:path>
              <a:path w="5257800" h="158750">
                <a:moveTo>
                  <a:pt x="5099050" y="0"/>
                </a:moveTo>
                <a:lnTo>
                  <a:pt x="5099050" y="158750"/>
                </a:lnTo>
                <a:lnTo>
                  <a:pt x="5226050" y="95250"/>
                </a:lnTo>
                <a:lnTo>
                  <a:pt x="5111750" y="95250"/>
                </a:lnTo>
                <a:lnTo>
                  <a:pt x="5111750" y="63500"/>
                </a:lnTo>
                <a:lnTo>
                  <a:pt x="5226050" y="63500"/>
                </a:lnTo>
                <a:lnTo>
                  <a:pt x="5099050" y="0"/>
                </a:lnTo>
                <a:close/>
              </a:path>
              <a:path w="5257800" h="158750">
                <a:moveTo>
                  <a:pt x="5099050" y="63500"/>
                </a:moveTo>
                <a:lnTo>
                  <a:pt x="5080000" y="63500"/>
                </a:lnTo>
                <a:lnTo>
                  <a:pt x="5080000" y="95250"/>
                </a:lnTo>
                <a:lnTo>
                  <a:pt x="5099050" y="95250"/>
                </a:lnTo>
                <a:lnTo>
                  <a:pt x="5099050" y="63500"/>
                </a:lnTo>
                <a:close/>
              </a:path>
              <a:path w="5257800" h="158750">
                <a:moveTo>
                  <a:pt x="5226050" y="63500"/>
                </a:moveTo>
                <a:lnTo>
                  <a:pt x="5111750" y="63500"/>
                </a:lnTo>
                <a:lnTo>
                  <a:pt x="5111750" y="95250"/>
                </a:lnTo>
                <a:lnTo>
                  <a:pt x="5226050" y="95250"/>
                </a:lnTo>
                <a:lnTo>
                  <a:pt x="5257800" y="79375"/>
                </a:lnTo>
                <a:lnTo>
                  <a:pt x="5226050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19350" y="3635459"/>
            <a:ext cx="5276850" cy="158750"/>
          </a:xfrm>
          <a:custGeom>
            <a:avLst/>
            <a:gdLst/>
            <a:ahLst/>
            <a:cxnLst/>
            <a:rect l="l" t="t" r="r" b="b"/>
            <a:pathLst>
              <a:path w="5276850" h="158750">
                <a:moveTo>
                  <a:pt x="317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31750" y="95250"/>
                </a:lnTo>
                <a:lnTo>
                  <a:pt x="31750" y="63500"/>
                </a:lnTo>
                <a:close/>
              </a:path>
              <a:path w="5276850" h="158750">
                <a:moveTo>
                  <a:pt x="95250" y="63500"/>
                </a:moveTo>
                <a:lnTo>
                  <a:pt x="63500" y="63500"/>
                </a:lnTo>
                <a:lnTo>
                  <a:pt x="63500" y="95250"/>
                </a:lnTo>
                <a:lnTo>
                  <a:pt x="95250" y="95250"/>
                </a:lnTo>
                <a:lnTo>
                  <a:pt x="95250" y="63500"/>
                </a:lnTo>
                <a:close/>
              </a:path>
              <a:path w="5276850" h="158750">
                <a:moveTo>
                  <a:pt x="158750" y="63500"/>
                </a:moveTo>
                <a:lnTo>
                  <a:pt x="127000" y="63500"/>
                </a:lnTo>
                <a:lnTo>
                  <a:pt x="127000" y="95250"/>
                </a:lnTo>
                <a:lnTo>
                  <a:pt x="158750" y="95250"/>
                </a:lnTo>
                <a:lnTo>
                  <a:pt x="158750" y="63500"/>
                </a:lnTo>
                <a:close/>
              </a:path>
              <a:path w="5276850" h="158750">
                <a:moveTo>
                  <a:pt x="222250" y="63500"/>
                </a:moveTo>
                <a:lnTo>
                  <a:pt x="190500" y="63500"/>
                </a:lnTo>
                <a:lnTo>
                  <a:pt x="190500" y="95250"/>
                </a:lnTo>
                <a:lnTo>
                  <a:pt x="222250" y="95250"/>
                </a:lnTo>
                <a:lnTo>
                  <a:pt x="222250" y="63500"/>
                </a:lnTo>
                <a:close/>
              </a:path>
              <a:path w="5276850" h="158750">
                <a:moveTo>
                  <a:pt x="285750" y="63500"/>
                </a:moveTo>
                <a:lnTo>
                  <a:pt x="254000" y="63500"/>
                </a:lnTo>
                <a:lnTo>
                  <a:pt x="254000" y="95250"/>
                </a:lnTo>
                <a:lnTo>
                  <a:pt x="285750" y="95250"/>
                </a:lnTo>
                <a:lnTo>
                  <a:pt x="285750" y="63500"/>
                </a:lnTo>
                <a:close/>
              </a:path>
              <a:path w="5276850" h="158750">
                <a:moveTo>
                  <a:pt x="349250" y="63500"/>
                </a:moveTo>
                <a:lnTo>
                  <a:pt x="317500" y="63500"/>
                </a:lnTo>
                <a:lnTo>
                  <a:pt x="317500" y="95250"/>
                </a:lnTo>
                <a:lnTo>
                  <a:pt x="349250" y="95250"/>
                </a:lnTo>
                <a:lnTo>
                  <a:pt x="349250" y="63500"/>
                </a:lnTo>
                <a:close/>
              </a:path>
              <a:path w="5276850" h="158750">
                <a:moveTo>
                  <a:pt x="412750" y="63500"/>
                </a:moveTo>
                <a:lnTo>
                  <a:pt x="381000" y="63500"/>
                </a:lnTo>
                <a:lnTo>
                  <a:pt x="381000" y="95250"/>
                </a:lnTo>
                <a:lnTo>
                  <a:pt x="412750" y="95250"/>
                </a:lnTo>
                <a:lnTo>
                  <a:pt x="412750" y="63500"/>
                </a:lnTo>
                <a:close/>
              </a:path>
              <a:path w="5276850" h="158750">
                <a:moveTo>
                  <a:pt x="476250" y="63500"/>
                </a:moveTo>
                <a:lnTo>
                  <a:pt x="444500" y="63500"/>
                </a:lnTo>
                <a:lnTo>
                  <a:pt x="444500" y="95250"/>
                </a:lnTo>
                <a:lnTo>
                  <a:pt x="476250" y="95250"/>
                </a:lnTo>
                <a:lnTo>
                  <a:pt x="476250" y="63500"/>
                </a:lnTo>
                <a:close/>
              </a:path>
              <a:path w="5276850" h="158750">
                <a:moveTo>
                  <a:pt x="539750" y="63500"/>
                </a:moveTo>
                <a:lnTo>
                  <a:pt x="508000" y="63500"/>
                </a:lnTo>
                <a:lnTo>
                  <a:pt x="508000" y="95250"/>
                </a:lnTo>
                <a:lnTo>
                  <a:pt x="539750" y="95250"/>
                </a:lnTo>
                <a:lnTo>
                  <a:pt x="539750" y="63500"/>
                </a:lnTo>
                <a:close/>
              </a:path>
              <a:path w="5276850" h="158750">
                <a:moveTo>
                  <a:pt x="603250" y="63500"/>
                </a:moveTo>
                <a:lnTo>
                  <a:pt x="571500" y="63500"/>
                </a:lnTo>
                <a:lnTo>
                  <a:pt x="571500" y="95250"/>
                </a:lnTo>
                <a:lnTo>
                  <a:pt x="603250" y="95250"/>
                </a:lnTo>
                <a:lnTo>
                  <a:pt x="603250" y="63500"/>
                </a:lnTo>
                <a:close/>
              </a:path>
              <a:path w="5276850" h="158750">
                <a:moveTo>
                  <a:pt x="666750" y="63500"/>
                </a:moveTo>
                <a:lnTo>
                  <a:pt x="635000" y="63500"/>
                </a:lnTo>
                <a:lnTo>
                  <a:pt x="635000" y="95250"/>
                </a:lnTo>
                <a:lnTo>
                  <a:pt x="666750" y="95250"/>
                </a:lnTo>
                <a:lnTo>
                  <a:pt x="666750" y="63500"/>
                </a:lnTo>
                <a:close/>
              </a:path>
              <a:path w="5276850" h="158750">
                <a:moveTo>
                  <a:pt x="730250" y="63500"/>
                </a:moveTo>
                <a:lnTo>
                  <a:pt x="698500" y="63500"/>
                </a:lnTo>
                <a:lnTo>
                  <a:pt x="698500" y="95250"/>
                </a:lnTo>
                <a:lnTo>
                  <a:pt x="730250" y="95250"/>
                </a:lnTo>
                <a:lnTo>
                  <a:pt x="730250" y="63500"/>
                </a:lnTo>
                <a:close/>
              </a:path>
              <a:path w="5276850" h="158750">
                <a:moveTo>
                  <a:pt x="793750" y="63500"/>
                </a:moveTo>
                <a:lnTo>
                  <a:pt x="762000" y="63500"/>
                </a:lnTo>
                <a:lnTo>
                  <a:pt x="762000" y="95250"/>
                </a:lnTo>
                <a:lnTo>
                  <a:pt x="793750" y="95250"/>
                </a:lnTo>
                <a:lnTo>
                  <a:pt x="793750" y="63500"/>
                </a:lnTo>
                <a:close/>
              </a:path>
              <a:path w="5276850" h="158750">
                <a:moveTo>
                  <a:pt x="857250" y="63500"/>
                </a:moveTo>
                <a:lnTo>
                  <a:pt x="825500" y="63500"/>
                </a:lnTo>
                <a:lnTo>
                  <a:pt x="825500" y="95250"/>
                </a:lnTo>
                <a:lnTo>
                  <a:pt x="857250" y="95250"/>
                </a:lnTo>
                <a:lnTo>
                  <a:pt x="857250" y="63500"/>
                </a:lnTo>
                <a:close/>
              </a:path>
              <a:path w="5276850" h="158750">
                <a:moveTo>
                  <a:pt x="920750" y="63500"/>
                </a:moveTo>
                <a:lnTo>
                  <a:pt x="889000" y="63500"/>
                </a:lnTo>
                <a:lnTo>
                  <a:pt x="889000" y="95250"/>
                </a:lnTo>
                <a:lnTo>
                  <a:pt x="920750" y="95250"/>
                </a:lnTo>
                <a:lnTo>
                  <a:pt x="920750" y="63500"/>
                </a:lnTo>
                <a:close/>
              </a:path>
              <a:path w="5276850" h="158750">
                <a:moveTo>
                  <a:pt x="984250" y="63500"/>
                </a:moveTo>
                <a:lnTo>
                  <a:pt x="952500" y="63500"/>
                </a:lnTo>
                <a:lnTo>
                  <a:pt x="952500" y="95250"/>
                </a:lnTo>
                <a:lnTo>
                  <a:pt x="984250" y="95250"/>
                </a:lnTo>
                <a:lnTo>
                  <a:pt x="984250" y="63500"/>
                </a:lnTo>
                <a:close/>
              </a:path>
              <a:path w="5276850" h="158750">
                <a:moveTo>
                  <a:pt x="1047750" y="63500"/>
                </a:moveTo>
                <a:lnTo>
                  <a:pt x="1016000" y="63500"/>
                </a:lnTo>
                <a:lnTo>
                  <a:pt x="1016000" y="95250"/>
                </a:lnTo>
                <a:lnTo>
                  <a:pt x="1047750" y="95250"/>
                </a:lnTo>
                <a:lnTo>
                  <a:pt x="1047750" y="63500"/>
                </a:lnTo>
                <a:close/>
              </a:path>
              <a:path w="5276850" h="158750">
                <a:moveTo>
                  <a:pt x="1111250" y="63500"/>
                </a:moveTo>
                <a:lnTo>
                  <a:pt x="1079500" y="63500"/>
                </a:lnTo>
                <a:lnTo>
                  <a:pt x="1079500" y="95250"/>
                </a:lnTo>
                <a:lnTo>
                  <a:pt x="1111250" y="95250"/>
                </a:lnTo>
                <a:lnTo>
                  <a:pt x="1111250" y="63500"/>
                </a:lnTo>
                <a:close/>
              </a:path>
              <a:path w="5276850" h="158750">
                <a:moveTo>
                  <a:pt x="1174750" y="63500"/>
                </a:moveTo>
                <a:lnTo>
                  <a:pt x="1143000" y="63500"/>
                </a:lnTo>
                <a:lnTo>
                  <a:pt x="1143000" y="95250"/>
                </a:lnTo>
                <a:lnTo>
                  <a:pt x="1174750" y="95250"/>
                </a:lnTo>
                <a:lnTo>
                  <a:pt x="1174750" y="63500"/>
                </a:lnTo>
                <a:close/>
              </a:path>
              <a:path w="5276850" h="158750">
                <a:moveTo>
                  <a:pt x="1238250" y="63500"/>
                </a:moveTo>
                <a:lnTo>
                  <a:pt x="1206500" y="63500"/>
                </a:lnTo>
                <a:lnTo>
                  <a:pt x="1206500" y="95250"/>
                </a:lnTo>
                <a:lnTo>
                  <a:pt x="1238250" y="95250"/>
                </a:lnTo>
                <a:lnTo>
                  <a:pt x="1238250" y="63500"/>
                </a:lnTo>
                <a:close/>
              </a:path>
              <a:path w="5276850" h="158750">
                <a:moveTo>
                  <a:pt x="1301750" y="63500"/>
                </a:moveTo>
                <a:lnTo>
                  <a:pt x="1270000" y="63500"/>
                </a:lnTo>
                <a:lnTo>
                  <a:pt x="1270000" y="95250"/>
                </a:lnTo>
                <a:lnTo>
                  <a:pt x="1301750" y="95250"/>
                </a:lnTo>
                <a:lnTo>
                  <a:pt x="1301750" y="63500"/>
                </a:lnTo>
                <a:close/>
              </a:path>
              <a:path w="5276850" h="158750">
                <a:moveTo>
                  <a:pt x="1365250" y="63500"/>
                </a:moveTo>
                <a:lnTo>
                  <a:pt x="1333500" y="63500"/>
                </a:lnTo>
                <a:lnTo>
                  <a:pt x="1333500" y="95250"/>
                </a:lnTo>
                <a:lnTo>
                  <a:pt x="1365250" y="95250"/>
                </a:lnTo>
                <a:lnTo>
                  <a:pt x="1365250" y="63500"/>
                </a:lnTo>
                <a:close/>
              </a:path>
              <a:path w="5276850" h="158750">
                <a:moveTo>
                  <a:pt x="1428750" y="63500"/>
                </a:moveTo>
                <a:lnTo>
                  <a:pt x="1397000" y="63500"/>
                </a:lnTo>
                <a:lnTo>
                  <a:pt x="1397000" y="95250"/>
                </a:lnTo>
                <a:lnTo>
                  <a:pt x="1428750" y="95250"/>
                </a:lnTo>
                <a:lnTo>
                  <a:pt x="1428750" y="63500"/>
                </a:lnTo>
                <a:close/>
              </a:path>
              <a:path w="5276850" h="158750">
                <a:moveTo>
                  <a:pt x="1492250" y="63500"/>
                </a:moveTo>
                <a:lnTo>
                  <a:pt x="1460500" y="63500"/>
                </a:lnTo>
                <a:lnTo>
                  <a:pt x="1460500" y="95250"/>
                </a:lnTo>
                <a:lnTo>
                  <a:pt x="1492250" y="95250"/>
                </a:lnTo>
                <a:lnTo>
                  <a:pt x="1492250" y="63500"/>
                </a:lnTo>
                <a:close/>
              </a:path>
              <a:path w="5276850" h="158750">
                <a:moveTo>
                  <a:pt x="1555750" y="63500"/>
                </a:moveTo>
                <a:lnTo>
                  <a:pt x="1524000" y="63500"/>
                </a:lnTo>
                <a:lnTo>
                  <a:pt x="1524000" y="95250"/>
                </a:lnTo>
                <a:lnTo>
                  <a:pt x="1555750" y="95250"/>
                </a:lnTo>
                <a:lnTo>
                  <a:pt x="1555750" y="63500"/>
                </a:lnTo>
                <a:close/>
              </a:path>
              <a:path w="5276850" h="158750">
                <a:moveTo>
                  <a:pt x="1619250" y="63500"/>
                </a:moveTo>
                <a:lnTo>
                  <a:pt x="1587500" y="63500"/>
                </a:lnTo>
                <a:lnTo>
                  <a:pt x="1587500" y="95250"/>
                </a:lnTo>
                <a:lnTo>
                  <a:pt x="1619250" y="95250"/>
                </a:lnTo>
                <a:lnTo>
                  <a:pt x="1619250" y="63500"/>
                </a:lnTo>
                <a:close/>
              </a:path>
              <a:path w="5276850" h="158750">
                <a:moveTo>
                  <a:pt x="1682750" y="63500"/>
                </a:moveTo>
                <a:lnTo>
                  <a:pt x="1651000" y="63500"/>
                </a:lnTo>
                <a:lnTo>
                  <a:pt x="1651000" y="95250"/>
                </a:lnTo>
                <a:lnTo>
                  <a:pt x="1682750" y="95250"/>
                </a:lnTo>
                <a:lnTo>
                  <a:pt x="1682750" y="63500"/>
                </a:lnTo>
                <a:close/>
              </a:path>
              <a:path w="5276850" h="158750">
                <a:moveTo>
                  <a:pt x="1746250" y="63500"/>
                </a:moveTo>
                <a:lnTo>
                  <a:pt x="1714500" y="63500"/>
                </a:lnTo>
                <a:lnTo>
                  <a:pt x="1714500" y="95250"/>
                </a:lnTo>
                <a:lnTo>
                  <a:pt x="1746250" y="95250"/>
                </a:lnTo>
                <a:lnTo>
                  <a:pt x="1746250" y="63500"/>
                </a:lnTo>
                <a:close/>
              </a:path>
              <a:path w="5276850" h="158750">
                <a:moveTo>
                  <a:pt x="1809750" y="63500"/>
                </a:moveTo>
                <a:lnTo>
                  <a:pt x="1778000" y="63500"/>
                </a:lnTo>
                <a:lnTo>
                  <a:pt x="1778000" y="95250"/>
                </a:lnTo>
                <a:lnTo>
                  <a:pt x="1809750" y="95250"/>
                </a:lnTo>
                <a:lnTo>
                  <a:pt x="1809750" y="63500"/>
                </a:lnTo>
                <a:close/>
              </a:path>
              <a:path w="5276850" h="158750">
                <a:moveTo>
                  <a:pt x="1873250" y="63500"/>
                </a:moveTo>
                <a:lnTo>
                  <a:pt x="1841500" y="63500"/>
                </a:lnTo>
                <a:lnTo>
                  <a:pt x="1841500" y="95250"/>
                </a:lnTo>
                <a:lnTo>
                  <a:pt x="1873250" y="95250"/>
                </a:lnTo>
                <a:lnTo>
                  <a:pt x="1873250" y="63500"/>
                </a:lnTo>
                <a:close/>
              </a:path>
              <a:path w="5276850" h="158750">
                <a:moveTo>
                  <a:pt x="1936750" y="63500"/>
                </a:moveTo>
                <a:lnTo>
                  <a:pt x="1905000" y="63500"/>
                </a:lnTo>
                <a:lnTo>
                  <a:pt x="1905000" y="95250"/>
                </a:lnTo>
                <a:lnTo>
                  <a:pt x="1936750" y="95250"/>
                </a:lnTo>
                <a:lnTo>
                  <a:pt x="1936750" y="63500"/>
                </a:lnTo>
                <a:close/>
              </a:path>
              <a:path w="5276850" h="158750">
                <a:moveTo>
                  <a:pt x="2000250" y="63500"/>
                </a:moveTo>
                <a:lnTo>
                  <a:pt x="1968500" y="63500"/>
                </a:lnTo>
                <a:lnTo>
                  <a:pt x="1968500" y="95250"/>
                </a:lnTo>
                <a:lnTo>
                  <a:pt x="2000250" y="95250"/>
                </a:lnTo>
                <a:lnTo>
                  <a:pt x="2000250" y="63500"/>
                </a:lnTo>
                <a:close/>
              </a:path>
              <a:path w="5276850" h="158750">
                <a:moveTo>
                  <a:pt x="2063750" y="63500"/>
                </a:moveTo>
                <a:lnTo>
                  <a:pt x="2032000" y="63500"/>
                </a:lnTo>
                <a:lnTo>
                  <a:pt x="2032000" y="95250"/>
                </a:lnTo>
                <a:lnTo>
                  <a:pt x="2063750" y="95250"/>
                </a:lnTo>
                <a:lnTo>
                  <a:pt x="2063750" y="63500"/>
                </a:lnTo>
                <a:close/>
              </a:path>
              <a:path w="5276850" h="158750">
                <a:moveTo>
                  <a:pt x="2127250" y="63500"/>
                </a:moveTo>
                <a:lnTo>
                  <a:pt x="2095500" y="63500"/>
                </a:lnTo>
                <a:lnTo>
                  <a:pt x="2095500" y="95250"/>
                </a:lnTo>
                <a:lnTo>
                  <a:pt x="2127250" y="95250"/>
                </a:lnTo>
                <a:lnTo>
                  <a:pt x="2127250" y="63500"/>
                </a:lnTo>
                <a:close/>
              </a:path>
              <a:path w="5276850" h="158750">
                <a:moveTo>
                  <a:pt x="2190750" y="63500"/>
                </a:moveTo>
                <a:lnTo>
                  <a:pt x="2159000" y="63500"/>
                </a:lnTo>
                <a:lnTo>
                  <a:pt x="2159000" y="95250"/>
                </a:lnTo>
                <a:lnTo>
                  <a:pt x="2190750" y="95250"/>
                </a:lnTo>
                <a:lnTo>
                  <a:pt x="2190750" y="63500"/>
                </a:lnTo>
                <a:close/>
              </a:path>
              <a:path w="5276850" h="158750">
                <a:moveTo>
                  <a:pt x="2254250" y="63500"/>
                </a:moveTo>
                <a:lnTo>
                  <a:pt x="2222500" y="63500"/>
                </a:lnTo>
                <a:lnTo>
                  <a:pt x="2222500" y="95250"/>
                </a:lnTo>
                <a:lnTo>
                  <a:pt x="2254250" y="95250"/>
                </a:lnTo>
                <a:lnTo>
                  <a:pt x="2254250" y="63500"/>
                </a:lnTo>
                <a:close/>
              </a:path>
              <a:path w="5276850" h="158750">
                <a:moveTo>
                  <a:pt x="2317750" y="63500"/>
                </a:moveTo>
                <a:lnTo>
                  <a:pt x="2286000" y="63500"/>
                </a:lnTo>
                <a:lnTo>
                  <a:pt x="2286000" y="95250"/>
                </a:lnTo>
                <a:lnTo>
                  <a:pt x="2317750" y="95250"/>
                </a:lnTo>
                <a:lnTo>
                  <a:pt x="2317750" y="63500"/>
                </a:lnTo>
                <a:close/>
              </a:path>
              <a:path w="5276850" h="158750">
                <a:moveTo>
                  <a:pt x="2381250" y="63500"/>
                </a:moveTo>
                <a:lnTo>
                  <a:pt x="2349500" y="63500"/>
                </a:lnTo>
                <a:lnTo>
                  <a:pt x="2349500" y="95250"/>
                </a:lnTo>
                <a:lnTo>
                  <a:pt x="2381250" y="95250"/>
                </a:lnTo>
                <a:lnTo>
                  <a:pt x="2381250" y="63500"/>
                </a:lnTo>
                <a:close/>
              </a:path>
              <a:path w="5276850" h="158750">
                <a:moveTo>
                  <a:pt x="2444750" y="63500"/>
                </a:moveTo>
                <a:lnTo>
                  <a:pt x="2413000" y="63500"/>
                </a:lnTo>
                <a:lnTo>
                  <a:pt x="2413000" y="95250"/>
                </a:lnTo>
                <a:lnTo>
                  <a:pt x="2444750" y="95250"/>
                </a:lnTo>
                <a:lnTo>
                  <a:pt x="2444750" y="63500"/>
                </a:lnTo>
                <a:close/>
              </a:path>
              <a:path w="5276850" h="158750">
                <a:moveTo>
                  <a:pt x="2508250" y="63500"/>
                </a:moveTo>
                <a:lnTo>
                  <a:pt x="2476500" y="63500"/>
                </a:lnTo>
                <a:lnTo>
                  <a:pt x="2476500" y="95250"/>
                </a:lnTo>
                <a:lnTo>
                  <a:pt x="2508250" y="95250"/>
                </a:lnTo>
                <a:lnTo>
                  <a:pt x="2508250" y="63500"/>
                </a:lnTo>
                <a:close/>
              </a:path>
              <a:path w="5276850" h="158750">
                <a:moveTo>
                  <a:pt x="2571750" y="63500"/>
                </a:moveTo>
                <a:lnTo>
                  <a:pt x="2540000" y="63500"/>
                </a:lnTo>
                <a:lnTo>
                  <a:pt x="2540000" y="95250"/>
                </a:lnTo>
                <a:lnTo>
                  <a:pt x="2571750" y="95250"/>
                </a:lnTo>
                <a:lnTo>
                  <a:pt x="2571750" y="63500"/>
                </a:lnTo>
                <a:close/>
              </a:path>
              <a:path w="5276850" h="158750">
                <a:moveTo>
                  <a:pt x="2635250" y="63500"/>
                </a:moveTo>
                <a:lnTo>
                  <a:pt x="2603500" y="63500"/>
                </a:lnTo>
                <a:lnTo>
                  <a:pt x="2603500" y="95250"/>
                </a:lnTo>
                <a:lnTo>
                  <a:pt x="2635250" y="95250"/>
                </a:lnTo>
                <a:lnTo>
                  <a:pt x="2635250" y="63500"/>
                </a:lnTo>
                <a:close/>
              </a:path>
              <a:path w="5276850" h="158750">
                <a:moveTo>
                  <a:pt x="2698750" y="63500"/>
                </a:moveTo>
                <a:lnTo>
                  <a:pt x="2667000" y="63500"/>
                </a:lnTo>
                <a:lnTo>
                  <a:pt x="2667000" y="95250"/>
                </a:lnTo>
                <a:lnTo>
                  <a:pt x="2698750" y="95250"/>
                </a:lnTo>
                <a:lnTo>
                  <a:pt x="2698750" y="63500"/>
                </a:lnTo>
                <a:close/>
              </a:path>
              <a:path w="5276850" h="158750">
                <a:moveTo>
                  <a:pt x="2762250" y="63500"/>
                </a:moveTo>
                <a:lnTo>
                  <a:pt x="2730500" y="63500"/>
                </a:lnTo>
                <a:lnTo>
                  <a:pt x="2730500" y="95250"/>
                </a:lnTo>
                <a:lnTo>
                  <a:pt x="2762250" y="95250"/>
                </a:lnTo>
                <a:lnTo>
                  <a:pt x="2762250" y="63500"/>
                </a:lnTo>
                <a:close/>
              </a:path>
              <a:path w="5276850" h="158750">
                <a:moveTo>
                  <a:pt x="2825750" y="63500"/>
                </a:moveTo>
                <a:lnTo>
                  <a:pt x="2794000" y="63500"/>
                </a:lnTo>
                <a:lnTo>
                  <a:pt x="2794000" y="95250"/>
                </a:lnTo>
                <a:lnTo>
                  <a:pt x="2825750" y="95250"/>
                </a:lnTo>
                <a:lnTo>
                  <a:pt x="2825750" y="63500"/>
                </a:lnTo>
                <a:close/>
              </a:path>
              <a:path w="5276850" h="158750">
                <a:moveTo>
                  <a:pt x="2889250" y="63500"/>
                </a:moveTo>
                <a:lnTo>
                  <a:pt x="2857500" y="63500"/>
                </a:lnTo>
                <a:lnTo>
                  <a:pt x="2857500" y="95250"/>
                </a:lnTo>
                <a:lnTo>
                  <a:pt x="2889250" y="95250"/>
                </a:lnTo>
                <a:lnTo>
                  <a:pt x="2889250" y="63500"/>
                </a:lnTo>
                <a:close/>
              </a:path>
              <a:path w="5276850" h="158750">
                <a:moveTo>
                  <a:pt x="2952750" y="63500"/>
                </a:moveTo>
                <a:lnTo>
                  <a:pt x="2921000" y="63500"/>
                </a:lnTo>
                <a:lnTo>
                  <a:pt x="2921000" y="95250"/>
                </a:lnTo>
                <a:lnTo>
                  <a:pt x="2952750" y="95250"/>
                </a:lnTo>
                <a:lnTo>
                  <a:pt x="2952750" y="63500"/>
                </a:lnTo>
                <a:close/>
              </a:path>
              <a:path w="5276850" h="158750">
                <a:moveTo>
                  <a:pt x="3016250" y="63500"/>
                </a:moveTo>
                <a:lnTo>
                  <a:pt x="2984500" y="63500"/>
                </a:lnTo>
                <a:lnTo>
                  <a:pt x="2984500" y="95250"/>
                </a:lnTo>
                <a:lnTo>
                  <a:pt x="3016250" y="95250"/>
                </a:lnTo>
                <a:lnTo>
                  <a:pt x="3016250" y="63500"/>
                </a:lnTo>
                <a:close/>
              </a:path>
              <a:path w="5276850" h="158750">
                <a:moveTo>
                  <a:pt x="3079750" y="63500"/>
                </a:moveTo>
                <a:lnTo>
                  <a:pt x="3048000" y="63500"/>
                </a:lnTo>
                <a:lnTo>
                  <a:pt x="3048000" y="95250"/>
                </a:lnTo>
                <a:lnTo>
                  <a:pt x="3079750" y="95250"/>
                </a:lnTo>
                <a:lnTo>
                  <a:pt x="3079750" y="63500"/>
                </a:lnTo>
                <a:close/>
              </a:path>
              <a:path w="5276850" h="158750">
                <a:moveTo>
                  <a:pt x="3143250" y="63500"/>
                </a:moveTo>
                <a:lnTo>
                  <a:pt x="3111500" y="63500"/>
                </a:lnTo>
                <a:lnTo>
                  <a:pt x="3111500" y="95250"/>
                </a:lnTo>
                <a:lnTo>
                  <a:pt x="3143250" y="95250"/>
                </a:lnTo>
                <a:lnTo>
                  <a:pt x="3143250" y="63500"/>
                </a:lnTo>
                <a:close/>
              </a:path>
              <a:path w="5276850" h="158750">
                <a:moveTo>
                  <a:pt x="3206750" y="63500"/>
                </a:moveTo>
                <a:lnTo>
                  <a:pt x="3175000" y="63500"/>
                </a:lnTo>
                <a:lnTo>
                  <a:pt x="3175000" y="95250"/>
                </a:lnTo>
                <a:lnTo>
                  <a:pt x="3206750" y="95250"/>
                </a:lnTo>
                <a:lnTo>
                  <a:pt x="3206750" y="63500"/>
                </a:lnTo>
                <a:close/>
              </a:path>
              <a:path w="5276850" h="158750">
                <a:moveTo>
                  <a:pt x="3270250" y="63500"/>
                </a:moveTo>
                <a:lnTo>
                  <a:pt x="3238500" y="63500"/>
                </a:lnTo>
                <a:lnTo>
                  <a:pt x="3238500" y="95250"/>
                </a:lnTo>
                <a:lnTo>
                  <a:pt x="3270250" y="95250"/>
                </a:lnTo>
                <a:lnTo>
                  <a:pt x="3270250" y="63500"/>
                </a:lnTo>
                <a:close/>
              </a:path>
              <a:path w="5276850" h="158750">
                <a:moveTo>
                  <a:pt x="3333750" y="63500"/>
                </a:moveTo>
                <a:lnTo>
                  <a:pt x="3302000" y="63500"/>
                </a:lnTo>
                <a:lnTo>
                  <a:pt x="3302000" y="95250"/>
                </a:lnTo>
                <a:lnTo>
                  <a:pt x="3333750" y="95250"/>
                </a:lnTo>
                <a:lnTo>
                  <a:pt x="3333750" y="63500"/>
                </a:lnTo>
                <a:close/>
              </a:path>
              <a:path w="5276850" h="158750">
                <a:moveTo>
                  <a:pt x="3397250" y="63500"/>
                </a:moveTo>
                <a:lnTo>
                  <a:pt x="3365500" y="63500"/>
                </a:lnTo>
                <a:lnTo>
                  <a:pt x="3365500" y="95250"/>
                </a:lnTo>
                <a:lnTo>
                  <a:pt x="3397250" y="95250"/>
                </a:lnTo>
                <a:lnTo>
                  <a:pt x="3397250" y="63500"/>
                </a:lnTo>
                <a:close/>
              </a:path>
              <a:path w="5276850" h="158750">
                <a:moveTo>
                  <a:pt x="3460750" y="63500"/>
                </a:moveTo>
                <a:lnTo>
                  <a:pt x="3429000" y="63500"/>
                </a:lnTo>
                <a:lnTo>
                  <a:pt x="3429000" y="95250"/>
                </a:lnTo>
                <a:lnTo>
                  <a:pt x="3460750" y="95250"/>
                </a:lnTo>
                <a:lnTo>
                  <a:pt x="3460750" y="63500"/>
                </a:lnTo>
                <a:close/>
              </a:path>
              <a:path w="5276850" h="158750">
                <a:moveTo>
                  <a:pt x="3524250" y="63500"/>
                </a:moveTo>
                <a:lnTo>
                  <a:pt x="3492500" y="63500"/>
                </a:lnTo>
                <a:lnTo>
                  <a:pt x="3492500" y="95250"/>
                </a:lnTo>
                <a:lnTo>
                  <a:pt x="3524250" y="95250"/>
                </a:lnTo>
                <a:lnTo>
                  <a:pt x="3524250" y="63500"/>
                </a:lnTo>
                <a:close/>
              </a:path>
              <a:path w="5276850" h="158750">
                <a:moveTo>
                  <a:pt x="3587750" y="63500"/>
                </a:moveTo>
                <a:lnTo>
                  <a:pt x="3556000" y="63500"/>
                </a:lnTo>
                <a:lnTo>
                  <a:pt x="3556000" y="95250"/>
                </a:lnTo>
                <a:lnTo>
                  <a:pt x="3587750" y="95250"/>
                </a:lnTo>
                <a:lnTo>
                  <a:pt x="3587750" y="63500"/>
                </a:lnTo>
                <a:close/>
              </a:path>
              <a:path w="5276850" h="158750">
                <a:moveTo>
                  <a:pt x="3651250" y="63500"/>
                </a:moveTo>
                <a:lnTo>
                  <a:pt x="3619500" y="63500"/>
                </a:lnTo>
                <a:lnTo>
                  <a:pt x="3619500" y="95250"/>
                </a:lnTo>
                <a:lnTo>
                  <a:pt x="3651250" y="95250"/>
                </a:lnTo>
                <a:lnTo>
                  <a:pt x="3651250" y="63500"/>
                </a:lnTo>
                <a:close/>
              </a:path>
              <a:path w="5276850" h="158750">
                <a:moveTo>
                  <a:pt x="3714750" y="63500"/>
                </a:moveTo>
                <a:lnTo>
                  <a:pt x="3683000" y="63500"/>
                </a:lnTo>
                <a:lnTo>
                  <a:pt x="3683000" y="95250"/>
                </a:lnTo>
                <a:lnTo>
                  <a:pt x="3714750" y="95250"/>
                </a:lnTo>
                <a:lnTo>
                  <a:pt x="3714750" y="63500"/>
                </a:lnTo>
                <a:close/>
              </a:path>
              <a:path w="5276850" h="158750">
                <a:moveTo>
                  <a:pt x="3778250" y="63500"/>
                </a:moveTo>
                <a:lnTo>
                  <a:pt x="3746500" y="63500"/>
                </a:lnTo>
                <a:lnTo>
                  <a:pt x="3746500" y="95250"/>
                </a:lnTo>
                <a:lnTo>
                  <a:pt x="3778250" y="95250"/>
                </a:lnTo>
                <a:lnTo>
                  <a:pt x="3778250" y="63500"/>
                </a:lnTo>
                <a:close/>
              </a:path>
              <a:path w="5276850" h="158750">
                <a:moveTo>
                  <a:pt x="3841750" y="63500"/>
                </a:moveTo>
                <a:lnTo>
                  <a:pt x="3810000" y="63500"/>
                </a:lnTo>
                <a:lnTo>
                  <a:pt x="3810000" y="95250"/>
                </a:lnTo>
                <a:lnTo>
                  <a:pt x="3841750" y="95250"/>
                </a:lnTo>
                <a:lnTo>
                  <a:pt x="3841750" y="63500"/>
                </a:lnTo>
                <a:close/>
              </a:path>
              <a:path w="5276850" h="158750">
                <a:moveTo>
                  <a:pt x="3905250" y="63500"/>
                </a:moveTo>
                <a:lnTo>
                  <a:pt x="3873500" y="63500"/>
                </a:lnTo>
                <a:lnTo>
                  <a:pt x="3873500" y="95250"/>
                </a:lnTo>
                <a:lnTo>
                  <a:pt x="3905250" y="95250"/>
                </a:lnTo>
                <a:lnTo>
                  <a:pt x="3905250" y="63500"/>
                </a:lnTo>
                <a:close/>
              </a:path>
              <a:path w="5276850" h="158750">
                <a:moveTo>
                  <a:pt x="3968750" y="63500"/>
                </a:moveTo>
                <a:lnTo>
                  <a:pt x="3937000" y="63500"/>
                </a:lnTo>
                <a:lnTo>
                  <a:pt x="3937000" y="95250"/>
                </a:lnTo>
                <a:lnTo>
                  <a:pt x="3968750" y="95250"/>
                </a:lnTo>
                <a:lnTo>
                  <a:pt x="3968750" y="63500"/>
                </a:lnTo>
                <a:close/>
              </a:path>
              <a:path w="5276850" h="158750">
                <a:moveTo>
                  <a:pt x="4032250" y="63500"/>
                </a:moveTo>
                <a:lnTo>
                  <a:pt x="4000500" y="63500"/>
                </a:lnTo>
                <a:lnTo>
                  <a:pt x="4000500" y="95250"/>
                </a:lnTo>
                <a:lnTo>
                  <a:pt x="4032250" y="95250"/>
                </a:lnTo>
                <a:lnTo>
                  <a:pt x="4032250" y="63500"/>
                </a:lnTo>
                <a:close/>
              </a:path>
              <a:path w="5276850" h="158750">
                <a:moveTo>
                  <a:pt x="4095750" y="63500"/>
                </a:moveTo>
                <a:lnTo>
                  <a:pt x="4064000" y="63500"/>
                </a:lnTo>
                <a:lnTo>
                  <a:pt x="4064000" y="95250"/>
                </a:lnTo>
                <a:lnTo>
                  <a:pt x="4095750" y="95250"/>
                </a:lnTo>
                <a:lnTo>
                  <a:pt x="4095750" y="63500"/>
                </a:lnTo>
                <a:close/>
              </a:path>
              <a:path w="5276850" h="158750">
                <a:moveTo>
                  <a:pt x="4159250" y="63500"/>
                </a:moveTo>
                <a:lnTo>
                  <a:pt x="4127500" y="63500"/>
                </a:lnTo>
                <a:lnTo>
                  <a:pt x="4127500" y="95250"/>
                </a:lnTo>
                <a:lnTo>
                  <a:pt x="4159250" y="95250"/>
                </a:lnTo>
                <a:lnTo>
                  <a:pt x="4159250" y="63500"/>
                </a:lnTo>
                <a:close/>
              </a:path>
              <a:path w="5276850" h="158750">
                <a:moveTo>
                  <a:pt x="4222750" y="63500"/>
                </a:moveTo>
                <a:lnTo>
                  <a:pt x="4191000" y="63500"/>
                </a:lnTo>
                <a:lnTo>
                  <a:pt x="4191000" y="95250"/>
                </a:lnTo>
                <a:lnTo>
                  <a:pt x="4222750" y="95250"/>
                </a:lnTo>
                <a:lnTo>
                  <a:pt x="4222750" y="63500"/>
                </a:lnTo>
                <a:close/>
              </a:path>
              <a:path w="5276850" h="158750">
                <a:moveTo>
                  <a:pt x="4286250" y="63500"/>
                </a:moveTo>
                <a:lnTo>
                  <a:pt x="4254500" y="63500"/>
                </a:lnTo>
                <a:lnTo>
                  <a:pt x="4254500" y="95250"/>
                </a:lnTo>
                <a:lnTo>
                  <a:pt x="4286250" y="95250"/>
                </a:lnTo>
                <a:lnTo>
                  <a:pt x="4286250" y="63500"/>
                </a:lnTo>
                <a:close/>
              </a:path>
              <a:path w="5276850" h="158750">
                <a:moveTo>
                  <a:pt x="4349750" y="63500"/>
                </a:moveTo>
                <a:lnTo>
                  <a:pt x="4318000" y="63500"/>
                </a:lnTo>
                <a:lnTo>
                  <a:pt x="4318000" y="95250"/>
                </a:lnTo>
                <a:lnTo>
                  <a:pt x="4349750" y="95250"/>
                </a:lnTo>
                <a:lnTo>
                  <a:pt x="4349750" y="63500"/>
                </a:lnTo>
                <a:close/>
              </a:path>
              <a:path w="5276850" h="158750">
                <a:moveTo>
                  <a:pt x="4413250" y="63500"/>
                </a:moveTo>
                <a:lnTo>
                  <a:pt x="4381500" y="63500"/>
                </a:lnTo>
                <a:lnTo>
                  <a:pt x="4381500" y="95250"/>
                </a:lnTo>
                <a:lnTo>
                  <a:pt x="4413250" y="95250"/>
                </a:lnTo>
                <a:lnTo>
                  <a:pt x="4413250" y="63500"/>
                </a:lnTo>
                <a:close/>
              </a:path>
              <a:path w="5276850" h="158750">
                <a:moveTo>
                  <a:pt x="4476750" y="63500"/>
                </a:moveTo>
                <a:lnTo>
                  <a:pt x="4445000" y="63500"/>
                </a:lnTo>
                <a:lnTo>
                  <a:pt x="4445000" y="95250"/>
                </a:lnTo>
                <a:lnTo>
                  <a:pt x="4476750" y="95250"/>
                </a:lnTo>
                <a:lnTo>
                  <a:pt x="4476750" y="63500"/>
                </a:lnTo>
                <a:close/>
              </a:path>
              <a:path w="5276850" h="158750">
                <a:moveTo>
                  <a:pt x="4540250" y="63500"/>
                </a:moveTo>
                <a:lnTo>
                  <a:pt x="4508500" y="63500"/>
                </a:lnTo>
                <a:lnTo>
                  <a:pt x="4508500" y="95250"/>
                </a:lnTo>
                <a:lnTo>
                  <a:pt x="4540250" y="95250"/>
                </a:lnTo>
                <a:lnTo>
                  <a:pt x="4540250" y="63500"/>
                </a:lnTo>
                <a:close/>
              </a:path>
              <a:path w="5276850" h="158750">
                <a:moveTo>
                  <a:pt x="4603750" y="63500"/>
                </a:moveTo>
                <a:lnTo>
                  <a:pt x="4572000" y="63500"/>
                </a:lnTo>
                <a:lnTo>
                  <a:pt x="4572000" y="95250"/>
                </a:lnTo>
                <a:lnTo>
                  <a:pt x="4603750" y="95250"/>
                </a:lnTo>
                <a:lnTo>
                  <a:pt x="4603750" y="63500"/>
                </a:lnTo>
                <a:close/>
              </a:path>
              <a:path w="5276850" h="158750">
                <a:moveTo>
                  <a:pt x="4667250" y="63500"/>
                </a:moveTo>
                <a:lnTo>
                  <a:pt x="4635500" y="63500"/>
                </a:lnTo>
                <a:lnTo>
                  <a:pt x="4635500" y="95250"/>
                </a:lnTo>
                <a:lnTo>
                  <a:pt x="4667250" y="95250"/>
                </a:lnTo>
                <a:lnTo>
                  <a:pt x="4667250" y="63500"/>
                </a:lnTo>
                <a:close/>
              </a:path>
              <a:path w="5276850" h="158750">
                <a:moveTo>
                  <a:pt x="4730750" y="63500"/>
                </a:moveTo>
                <a:lnTo>
                  <a:pt x="4699000" y="63500"/>
                </a:lnTo>
                <a:lnTo>
                  <a:pt x="4699000" y="95250"/>
                </a:lnTo>
                <a:lnTo>
                  <a:pt x="4730750" y="95250"/>
                </a:lnTo>
                <a:lnTo>
                  <a:pt x="4730750" y="63500"/>
                </a:lnTo>
                <a:close/>
              </a:path>
              <a:path w="5276850" h="158750">
                <a:moveTo>
                  <a:pt x="4794250" y="63500"/>
                </a:moveTo>
                <a:lnTo>
                  <a:pt x="4762500" y="63500"/>
                </a:lnTo>
                <a:lnTo>
                  <a:pt x="4762500" y="95250"/>
                </a:lnTo>
                <a:lnTo>
                  <a:pt x="4794250" y="95250"/>
                </a:lnTo>
                <a:lnTo>
                  <a:pt x="4794250" y="63500"/>
                </a:lnTo>
                <a:close/>
              </a:path>
              <a:path w="5276850" h="158750">
                <a:moveTo>
                  <a:pt x="4857750" y="63500"/>
                </a:moveTo>
                <a:lnTo>
                  <a:pt x="4826000" y="63500"/>
                </a:lnTo>
                <a:lnTo>
                  <a:pt x="4826000" y="95250"/>
                </a:lnTo>
                <a:lnTo>
                  <a:pt x="4857750" y="95250"/>
                </a:lnTo>
                <a:lnTo>
                  <a:pt x="4857750" y="63500"/>
                </a:lnTo>
                <a:close/>
              </a:path>
              <a:path w="5276850" h="158750">
                <a:moveTo>
                  <a:pt x="4921250" y="63500"/>
                </a:moveTo>
                <a:lnTo>
                  <a:pt x="4889500" y="63500"/>
                </a:lnTo>
                <a:lnTo>
                  <a:pt x="4889500" y="95250"/>
                </a:lnTo>
                <a:lnTo>
                  <a:pt x="4921250" y="95250"/>
                </a:lnTo>
                <a:lnTo>
                  <a:pt x="4921250" y="63500"/>
                </a:lnTo>
                <a:close/>
              </a:path>
              <a:path w="5276850" h="158750">
                <a:moveTo>
                  <a:pt x="4984750" y="63500"/>
                </a:moveTo>
                <a:lnTo>
                  <a:pt x="4953000" y="63500"/>
                </a:lnTo>
                <a:lnTo>
                  <a:pt x="4953000" y="95250"/>
                </a:lnTo>
                <a:lnTo>
                  <a:pt x="4984750" y="95250"/>
                </a:lnTo>
                <a:lnTo>
                  <a:pt x="4984750" y="63500"/>
                </a:lnTo>
                <a:close/>
              </a:path>
              <a:path w="5276850" h="158750">
                <a:moveTo>
                  <a:pt x="5048250" y="63500"/>
                </a:moveTo>
                <a:lnTo>
                  <a:pt x="5016500" y="63500"/>
                </a:lnTo>
                <a:lnTo>
                  <a:pt x="5016500" y="95250"/>
                </a:lnTo>
                <a:lnTo>
                  <a:pt x="5048250" y="95250"/>
                </a:lnTo>
                <a:lnTo>
                  <a:pt x="5048250" y="63500"/>
                </a:lnTo>
                <a:close/>
              </a:path>
              <a:path w="5276850" h="158750">
                <a:moveTo>
                  <a:pt x="5111750" y="63500"/>
                </a:moveTo>
                <a:lnTo>
                  <a:pt x="5080000" y="63500"/>
                </a:lnTo>
                <a:lnTo>
                  <a:pt x="5080000" y="95250"/>
                </a:lnTo>
                <a:lnTo>
                  <a:pt x="5111750" y="95250"/>
                </a:lnTo>
                <a:lnTo>
                  <a:pt x="5111750" y="63500"/>
                </a:lnTo>
                <a:close/>
              </a:path>
              <a:path w="5276850" h="158750">
                <a:moveTo>
                  <a:pt x="5118100" y="0"/>
                </a:moveTo>
                <a:lnTo>
                  <a:pt x="5118100" y="158750"/>
                </a:lnTo>
                <a:lnTo>
                  <a:pt x="5276850" y="79375"/>
                </a:lnTo>
                <a:lnTo>
                  <a:pt x="51181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600" y="1849586"/>
            <a:ext cx="1908175" cy="158750"/>
          </a:xfrm>
          <a:custGeom>
            <a:avLst/>
            <a:gdLst/>
            <a:ahLst/>
            <a:cxnLst/>
            <a:rect l="l" t="t" r="r" b="b"/>
            <a:pathLst>
              <a:path w="1908175" h="158750">
                <a:moveTo>
                  <a:pt x="317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31750" y="95250"/>
                </a:lnTo>
                <a:lnTo>
                  <a:pt x="31750" y="63500"/>
                </a:lnTo>
                <a:close/>
              </a:path>
              <a:path w="1908175" h="158750">
                <a:moveTo>
                  <a:pt x="95250" y="63500"/>
                </a:moveTo>
                <a:lnTo>
                  <a:pt x="63500" y="63500"/>
                </a:lnTo>
                <a:lnTo>
                  <a:pt x="63500" y="95250"/>
                </a:lnTo>
                <a:lnTo>
                  <a:pt x="95250" y="95250"/>
                </a:lnTo>
                <a:lnTo>
                  <a:pt x="95250" y="63500"/>
                </a:lnTo>
                <a:close/>
              </a:path>
              <a:path w="1908175" h="158750">
                <a:moveTo>
                  <a:pt x="158750" y="63500"/>
                </a:moveTo>
                <a:lnTo>
                  <a:pt x="127000" y="63500"/>
                </a:lnTo>
                <a:lnTo>
                  <a:pt x="127000" y="95250"/>
                </a:lnTo>
                <a:lnTo>
                  <a:pt x="158750" y="95250"/>
                </a:lnTo>
                <a:lnTo>
                  <a:pt x="158750" y="63500"/>
                </a:lnTo>
                <a:close/>
              </a:path>
              <a:path w="1908175" h="158750">
                <a:moveTo>
                  <a:pt x="222250" y="63500"/>
                </a:moveTo>
                <a:lnTo>
                  <a:pt x="190500" y="63500"/>
                </a:lnTo>
                <a:lnTo>
                  <a:pt x="190500" y="95250"/>
                </a:lnTo>
                <a:lnTo>
                  <a:pt x="222250" y="95250"/>
                </a:lnTo>
                <a:lnTo>
                  <a:pt x="222250" y="63500"/>
                </a:lnTo>
                <a:close/>
              </a:path>
              <a:path w="1908175" h="158750">
                <a:moveTo>
                  <a:pt x="285750" y="63500"/>
                </a:moveTo>
                <a:lnTo>
                  <a:pt x="254000" y="63500"/>
                </a:lnTo>
                <a:lnTo>
                  <a:pt x="254000" y="95250"/>
                </a:lnTo>
                <a:lnTo>
                  <a:pt x="285750" y="95250"/>
                </a:lnTo>
                <a:lnTo>
                  <a:pt x="285750" y="63500"/>
                </a:lnTo>
                <a:close/>
              </a:path>
              <a:path w="1908175" h="158750">
                <a:moveTo>
                  <a:pt x="349250" y="63500"/>
                </a:moveTo>
                <a:lnTo>
                  <a:pt x="317500" y="63500"/>
                </a:lnTo>
                <a:lnTo>
                  <a:pt x="317500" y="95250"/>
                </a:lnTo>
                <a:lnTo>
                  <a:pt x="349250" y="95250"/>
                </a:lnTo>
                <a:lnTo>
                  <a:pt x="349250" y="63500"/>
                </a:lnTo>
                <a:close/>
              </a:path>
              <a:path w="1908175" h="158750">
                <a:moveTo>
                  <a:pt x="412750" y="63500"/>
                </a:moveTo>
                <a:lnTo>
                  <a:pt x="381000" y="63500"/>
                </a:lnTo>
                <a:lnTo>
                  <a:pt x="381000" y="95250"/>
                </a:lnTo>
                <a:lnTo>
                  <a:pt x="412750" y="95250"/>
                </a:lnTo>
                <a:lnTo>
                  <a:pt x="412750" y="63500"/>
                </a:lnTo>
                <a:close/>
              </a:path>
              <a:path w="1908175" h="158750">
                <a:moveTo>
                  <a:pt x="476250" y="63500"/>
                </a:moveTo>
                <a:lnTo>
                  <a:pt x="444500" y="63500"/>
                </a:lnTo>
                <a:lnTo>
                  <a:pt x="444500" y="95250"/>
                </a:lnTo>
                <a:lnTo>
                  <a:pt x="476250" y="95250"/>
                </a:lnTo>
                <a:lnTo>
                  <a:pt x="476250" y="63500"/>
                </a:lnTo>
                <a:close/>
              </a:path>
              <a:path w="1908175" h="158750">
                <a:moveTo>
                  <a:pt x="539750" y="63500"/>
                </a:moveTo>
                <a:lnTo>
                  <a:pt x="508000" y="63500"/>
                </a:lnTo>
                <a:lnTo>
                  <a:pt x="508000" y="95250"/>
                </a:lnTo>
                <a:lnTo>
                  <a:pt x="539750" y="95250"/>
                </a:lnTo>
                <a:lnTo>
                  <a:pt x="539750" y="63500"/>
                </a:lnTo>
                <a:close/>
              </a:path>
              <a:path w="1908175" h="158750">
                <a:moveTo>
                  <a:pt x="603250" y="63500"/>
                </a:moveTo>
                <a:lnTo>
                  <a:pt x="571500" y="63500"/>
                </a:lnTo>
                <a:lnTo>
                  <a:pt x="571500" y="95250"/>
                </a:lnTo>
                <a:lnTo>
                  <a:pt x="603250" y="95250"/>
                </a:lnTo>
                <a:lnTo>
                  <a:pt x="603250" y="63500"/>
                </a:lnTo>
                <a:close/>
              </a:path>
              <a:path w="1908175" h="158750">
                <a:moveTo>
                  <a:pt x="666750" y="63500"/>
                </a:moveTo>
                <a:lnTo>
                  <a:pt x="635000" y="63500"/>
                </a:lnTo>
                <a:lnTo>
                  <a:pt x="635000" y="95250"/>
                </a:lnTo>
                <a:lnTo>
                  <a:pt x="666750" y="95250"/>
                </a:lnTo>
                <a:lnTo>
                  <a:pt x="666750" y="63500"/>
                </a:lnTo>
                <a:close/>
              </a:path>
              <a:path w="1908175" h="158750">
                <a:moveTo>
                  <a:pt x="730250" y="63500"/>
                </a:moveTo>
                <a:lnTo>
                  <a:pt x="698500" y="63500"/>
                </a:lnTo>
                <a:lnTo>
                  <a:pt x="698500" y="95250"/>
                </a:lnTo>
                <a:lnTo>
                  <a:pt x="730250" y="95250"/>
                </a:lnTo>
                <a:lnTo>
                  <a:pt x="730250" y="63500"/>
                </a:lnTo>
                <a:close/>
              </a:path>
              <a:path w="1908175" h="158750">
                <a:moveTo>
                  <a:pt x="793750" y="63500"/>
                </a:moveTo>
                <a:lnTo>
                  <a:pt x="762000" y="63500"/>
                </a:lnTo>
                <a:lnTo>
                  <a:pt x="762000" y="95250"/>
                </a:lnTo>
                <a:lnTo>
                  <a:pt x="793750" y="95250"/>
                </a:lnTo>
                <a:lnTo>
                  <a:pt x="793750" y="63500"/>
                </a:lnTo>
                <a:close/>
              </a:path>
              <a:path w="1908175" h="158750">
                <a:moveTo>
                  <a:pt x="857250" y="63500"/>
                </a:moveTo>
                <a:lnTo>
                  <a:pt x="825500" y="63500"/>
                </a:lnTo>
                <a:lnTo>
                  <a:pt x="825500" y="95250"/>
                </a:lnTo>
                <a:lnTo>
                  <a:pt x="857250" y="95250"/>
                </a:lnTo>
                <a:lnTo>
                  <a:pt x="857250" y="63500"/>
                </a:lnTo>
                <a:close/>
              </a:path>
              <a:path w="1908175" h="158750">
                <a:moveTo>
                  <a:pt x="920750" y="63500"/>
                </a:moveTo>
                <a:lnTo>
                  <a:pt x="889000" y="63500"/>
                </a:lnTo>
                <a:lnTo>
                  <a:pt x="889000" y="95250"/>
                </a:lnTo>
                <a:lnTo>
                  <a:pt x="920750" y="95250"/>
                </a:lnTo>
                <a:lnTo>
                  <a:pt x="920750" y="63500"/>
                </a:lnTo>
                <a:close/>
              </a:path>
              <a:path w="1908175" h="158750">
                <a:moveTo>
                  <a:pt x="984250" y="63500"/>
                </a:moveTo>
                <a:lnTo>
                  <a:pt x="952500" y="63500"/>
                </a:lnTo>
                <a:lnTo>
                  <a:pt x="952500" y="95250"/>
                </a:lnTo>
                <a:lnTo>
                  <a:pt x="984250" y="95250"/>
                </a:lnTo>
                <a:lnTo>
                  <a:pt x="984250" y="63500"/>
                </a:lnTo>
                <a:close/>
              </a:path>
              <a:path w="1908175" h="158750">
                <a:moveTo>
                  <a:pt x="1047750" y="63500"/>
                </a:moveTo>
                <a:lnTo>
                  <a:pt x="1016000" y="63500"/>
                </a:lnTo>
                <a:lnTo>
                  <a:pt x="1016000" y="95250"/>
                </a:lnTo>
                <a:lnTo>
                  <a:pt x="1047750" y="95250"/>
                </a:lnTo>
                <a:lnTo>
                  <a:pt x="1047750" y="63500"/>
                </a:lnTo>
                <a:close/>
              </a:path>
              <a:path w="1908175" h="158750">
                <a:moveTo>
                  <a:pt x="1111250" y="63500"/>
                </a:moveTo>
                <a:lnTo>
                  <a:pt x="1079500" y="63500"/>
                </a:lnTo>
                <a:lnTo>
                  <a:pt x="1079500" y="95250"/>
                </a:lnTo>
                <a:lnTo>
                  <a:pt x="1111250" y="95250"/>
                </a:lnTo>
                <a:lnTo>
                  <a:pt x="1111250" y="63500"/>
                </a:lnTo>
                <a:close/>
              </a:path>
              <a:path w="1908175" h="158750">
                <a:moveTo>
                  <a:pt x="1174750" y="63500"/>
                </a:moveTo>
                <a:lnTo>
                  <a:pt x="1143000" y="63500"/>
                </a:lnTo>
                <a:lnTo>
                  <a:pt x="1143000" y="95250"/>
                </a:lnTo>
                <a:lnTo>
                  <a:pt x="1174750" y="95250"/>
                </a:lnTo>
                <a:lnTo>
                  <a:pt x="1174750" y="63500"/>
                </a:lnTo>
                <a:close/>
              </a:path>
              <a:path w="1908175" h="158750">
                <a:moveTo>
                  <a:pt x="1238250" y="63500"/>
                </a:moveTo>
                <a:lnTo>
                  <a:pt x="1206500" y="63500"/>
                </a:lnTo>
                <a:lnTo>
                  <a:pt x="1206500" y="95250"/>
                </a:lnTo>
                <a:lnTo>
                  <a:pt x="1238250" y="95250"/>
                </a:lnTo>
                <a:lnTo>
                  <a:pt x="1238250" y="63500"/>
                </a:lnTo>
                <a:close/>
              </a:path>
              <a:path w="1908175" h="158750">
                <a:moveTo>
                  <a:pt x="1301750" y="63500"/>
                </a:moveTo>
                <a:lnTo>
                  <a:pt x="1270000" y="63500"/>
                </a:lnTo>
                <a:lnTo>
                  <a:pt x="1270000" y="95250"/>
                </a:lnTo>
                <a:lnTo>
                  <a:pt x="1301750" y="95250"/>
                </a:lnTo>
                <a:lnTo>
                  <a:pt x="1301750" y="63500"/>
                </a:lnTo>
                <a:close/>
              </a:path>
              <a:path w="1908175" h="158750">
                <a:moveTo>
                  <a:pt x="1365250" y="63500"/>
                </a:moveTo>
                <a:lnTo>
                  <a:pt x="1333500" y="63500"/>
                </a:lnTo>
                <a:lnTo>
                  <a:pt x="1333500" y="95250"/>
                </a:lnTo>
                <a:lnTo>
                  <a:pt x="1365250" y="95250"/>
                </a:lnTo>
                <a:lnTo>
                  <a:pt x="1365250" y="63500"/>
                </a:lnTo>
                <a:close/>
              </a:path>
              <a:path w="1908175" h="158750">
                <a:moveTo>
                  <a:pt x="1428750" y="63500"/>
                </a:moveTo>
                <a:lnTo>
                  <a:pt x="1397000" y="63500"/>
                </a:lnTo>
                <a:lnTo>
                  <a:pt x="1397000" y="95250"/>
                </a:lnTo>
                <a:lnTo>
                  <a:pt x="1428750" y="95250"/>
                </a:lnTo>
                <a:lnTo>
                  <a:pt x="1428750" y="63500"/>
                </a:lnTo>
                <a:close/>
              </a:path>
              <a:path w="1908175" h="158750">
                <a:moveTo>
                  <a:pt x="1492250" y="63500"/>
                </a:moveTo>
                <a:lnTo>
                  <a:pt x="1460500" y="63500"/>
                </a:lnTo>
                <a:lnTo>
                  <a:pt x="1460500" y="95250"/>
                </a:lnTo>
                <a:lnTo>
                  <a:pt x="1492250" y="95250"/>
                </a:lnTo>
                <a:lnTo>
                  <a:pt x="1492250" y="63500"/>
                </a:lnTo>
                <a:close/>
              </a:path>
              <a:path w="1908175" h="158750">
                <a:moveTo>
                  <a:pt x="1555750" y="63500"/>
                </a:moveTo>
                <a:lnTo>
                  <a:pt x="1524000" y="63500"/>
                </a:lnTo>
                <a:lnTo>
                  <a:pt x="1524000" y="95250"/>
                </a:lnTo>
                <a:lnTo>
                  <a:pt x="1555750" y="95250"/>
                </a:lnTo>
                <a:lnTo>
                  <a:pt x="1555750" y="63500"/>
                </a:lnTo>
                <a:close/>
              </a:path>
              <a:path w="1908175" h="158750">
                <a:moveTo>
                  <a:pt x="1619250" y="63500"/>
                </a:moveTo>
                <a:lnTo>
                  <a:pt x="1587500" y="63500"/>
                </a:lnTo>
                <a:lnTo>
                  <a:pt x="1587500" y="95250"/>
                </a:lnTo>
                <a:lnTo>
                  <a:pt x="1619250" y="95250"/>
                </a:lnTo>
                <a:lnTo>
                  <a:pt x="1619250" y="63500"/>
                </a:lnTo>
                <a:close/>
              </a:path>
              <a:path w="1908175" h="158750">
                <a:moveTo>
                  <a:pt x="1682750" y="63500"/>
                </a:moveTo>
                <a:lnTo>
                  <a:pt x="1651000" y="63500"/>
                </a:lnTo>
                <a:lnTo>
                  <a:pt x="1651000" y="95250"/>
                </a:lnTo>
                <a:lnTo>
                  <a:pt x="1682750" y="95250"/>
                </a:lnTo>
                <a:lnTo>
                  <a:pt x="1682750" y="63500"/>
                </a:lnTo>
                <a:close/>
              </a:path>
              <a:path w="1908175" h="158750">
                <a:moveTo>
                  <a:pt x="1746250" y="63500"/>
                </a:moveTo>
                <a:lnTo>
                  <a:pt x="1714500" y="63500"/>
                </a:lnTo>
                <a:lnTo>
                  <a:pt x="1714500" y="95250"/>
                </a:lnTo>
                <a:lnTo>
                  <a:pt x="1746250" y="95250"/>
                </a:lnTo>
                <a:lnTo>
                  <a:pt x="1746250" y="63500"/>
                </a:lnTo>
                <a:close/>
              </a:path>
              <a:path w="1908175" h="158750">
                <a:moveTo>
                  <a:pt x="1828800" y="0"/>
                </a:moveTo>
                <a:lnTo>
                  <a:pt x="1797913" y="6240"/>
                </a:lnTo>
                <a:lnTo>
                  <a:pt x="1772681" y="23256"/>
                </a:lnTo>
                <a:lnTo>
                  <a:pt x="1755665" y="48488"/>
                </a:lnTo>
                <a:lnTo>
                  <a:pt x="1749425" y="79375"/>
                </a:lnTo>
                <a:lnTo>
                  <a:pt x="1755665" y="110261"/>
                </a:lnTo>
                <a:lnTo>
                  <a:pt x="1772681" y="135493"/>
                </a:lnTo>
                <a:lnTo>
                  <a:pt x="1797913" y="152509"/>
                </a:lnTo>
                <a:lnTo>
                  <a:pt x="1828800" y="158750"/>
                </a:lnTo>
                <a:lnTo>
                  <a:pt x="1859686" y="152509"/>
                </a:lnTo>
                <a:lnTo>
                  <a:pt x="1884918" y="135493"/>
                </a:lnTo>
                <a:lnTo>
                  <a:pt x="1901934" y="110261"/>
                </a:lnTo>
                <a:lnTo>
                  <a:pt x="1904967" y="95250"/>
                </a:lnTo>
                <a:lnTo>
                  <a:pt x="1778000" y="95250"/>
                </a:lnTo>
                <a:lnTo>
                  <a:pt x="1778000" y="63500"/>
                </a:lnTo>
                <a:lnTo>
                  <a:pt x="1904967" y="63500"/>
                </a:lnTo>
                <a:lnTo>
                  <a:pt x="1901934" y="48488"/>
                </a:lnTo>
                <a:lnTo>
                  <a:pt x="1884918" y="23256"/>
                </a:lnTo>
                <a:lnTo>
                  <a:pt x="1859686" y="6240"/>
                </a:lnTo>
                <a:lnTo>
                  <a:pt x="1828800" y="0"/>
                </a:lnTo>
                <a:close/>
              </a:path>
              <a:path w="1908175" h="158750">
                <a:moveTo>
                  <a:pt x="1809750" y="63500"/>
                </a:moveTo>
                <a:lnTo>
                  <a:pt x="1778000" y="63500"/>
                </a:lnTo>
                <a:lnTo>
                  <a:pt x="1778000" y="95250"/>
                </a:lnTo>
                <a:lnTo>
                  <a:pt x="1809750" y="95250"/>
                </a:lnTo>
                <a:lnTo>
                  <a:pt x="1809750" y="63500"/>
                </a:lnTo>
                <a:close/>
              </a:path>
              <a:path w="1908175" h="158750">
                <a:moveTo>
                  <a:pt x="1904967" y="63500"/>
                </a:moveTo>
                <a:lnTo>
                  <a:pt x="1809750" y="63500"/>
                </a:lnTo>
                <a:lnTo>
                  <a:pt x="1809750" y="95250"/>
                </a:lnTo>
                <a:lnTo>
                  <a:pt x="1904967" y="95250"/>
                </a:lnTo>
                <a:lnTo>
                  <a:pt x="1908175" y="79375"/>
                </a:lnTo>
                <a:lnTo>
                  <a:pt x="1904967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8400" y="3859361"/>
            <a:ext cx="5181600" cy="158750"/>
          </a:xfrm>
          <a:custGeom>
            <a:avLst/>
            <a:gdLst/>
            <a:ahLst/>
            <a:cxnLst/>
            <a:rect l="l" t="t" r="r" b="b"/>
            <a:pathLst>
              <a:path w="5181600" h="158750">
                <a:moveTo>
                  <a:pt x="317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31750" y="95250"/>
                </a:lnTo>
                <a:lnTo>
                  <a:pt x="31750" y="63500"/>
                </a:lnTo>
                <a:close/>
              </a:path>
              <a:path w="5181600" h="158750">
                <a:moveTo>
                  <a:pt x="95250" y="63500"/>
                </a:moveTo>
                <a:lnTo>
                  <a:pt x="63500" y="63500"/>
                </a:lnTo>
                <a:lnTo>
                  <a:pt x="63500" y="95250"/>
                </a:lnTo>
                <a:lnTo>
                  <a:pt x="95250" y="95250"/>
                </a:lnTo>
                <a:lnTo>
                  <a:pt x="95250" y="63500"/>
                </a:lnTo>
                <a:close/>
              </a:path>
              <a:path w="5181600" h="158750">
                <a:moveTo>
                  <a:pt x="158750" y="63500"/>
                </a:moveTo>
                <a:lnTo>
                  <a:pt x="127000" y="63500"/>
                </a:lnTo>
                <a:lnTo>
                  <a:pt x="127000" y="95250"/>
                </a:lnTo>
                <a:lnTo>
                  <a:pt x="158750" y="95250"/>
                </a:lnTo>
                <a:lnTo>
                  <a:pt x="158750" y="63500"/>
                </a:lnTo>
                <a:close/>
              </a:path>
              <a:path w="5181600" h="158750">
                <a:moveTo>
                  <a:pt x="222250" y="63500"/>
                </a:moveTo>
                <a:lnTo>
                  <a:pt x="190500" y="63500"/>
                </a:lnTo>
                <a:lnTo>
                  <a:pt x="190500" y="95250"/>
                </a:lnTo>
                <a:lnTo>
                  <a:pt x="222250" y="95250"/>
                </a:lnTo>
                <a:lnTo>
                  <a:pt x="222250" y="63500"/>
                </a:lnTo>
                <a:close/>
              </a:path>
              <a:path w="5181600" h="158750">
                <a:moveTo>
                  <a:pt x="285750" y="63500"/>
                </a:moveTo>
                <a:lnTo>
                  <a:pt x="254000" y="63500"/>
                </a:lnTo>
                <a:lnTo>
                  <a:pt x="254000" y="95250"/>
                </a:lnTo>
                <a:lnTo>
                  <a:pt x="285750" y="95250"/>
                </a:lnTo>
                <a:lnTo>
                  <a:pt x="285750" y="63500"/>
                </a:lnTo>
                <a:close/>
              </a:path>
              <a:path w="5181600" h="158750">
                <a:moveTo>
                  <a:pt x="349250" y="63500"/>
                </a:moveTo>
                <a:lnTo>
                  <a:pt x="317500" y="63500"/>
                </a:lnTo>
                <a:lnTo>
                  <a:pt x="317500" y="95250"/>
                </a:lnTo>
                <a:lnTo>
                  <a:pt x="349250" y="95250"/>
                </a:lnTo>
                <a:lnTo>
                  <a:pt x="349250" y="63500"/>
                </a:lnTo>
                <a:close/>
              </a:path>
              <a:path w="5181600" h="158750">
                <a:moveTo>
                  <a:pt x="412750" y="63500"/>
                </a:moveTo>
                <a:lnTo>
                  <a:pt x="381000" y="63500"/>
                </a:lnTo>
                <a:lnTo>
                  <a:pt x="381000" y="95250"/>
                </a:lnTo>
                <a:lnTo>
                  <a:pt x="412750" y="95250"/>
                </a:lnTo>
                <a:lnTo>
                  <a:pt x="412750" y="63500"/>
                </a:lnTo>
                <a:close/>
              </a:path>
              <a:path w="5181600" h="158750">
                <a:moveTo>
                  <a:pt x="476250" y="63500"/>
                </a:moveTo>
                <a:lnTo>
                  <a:pt x="444500" y="63500"/>
                </a:lnTo>
                <a:lnTo>
                  <a:pt x="444500" y="95250"/>
                </a:lnTo>
                <a:lnTo>
                  <a:pt x="476250" y="95250"/>
                </a:lnTo>
                <a:lnTo>
                  <a:pt x="476250" y="63500"/>
                </a:lnTo>
                <a:close/>
              </a:path>
              <a:path w="5181600" h="158750">
                <a:moveTo>
                  <a:pt x="539750" y="63500"/>
                </a:moveTo>
                <a:lnTo>
                  <a:pt x="508000" y="63500"/>
                </a:lnTo>
                <a:lnTo>
                  <a:pt x="508000" y="95250"/>
                </a:lnTo>
                <a:lnTo>
                  <a:pt x="539750" y="95250"/>
                </a:lnTo>
                <a:lnTo>
                  <a:pt x="539750" y="63500"/>
                </a:lnTo>
                <a:close/>
              </a:path>
              <a:path w="5181600" h="158750">
                <a:moveTo>
                  <a:pt x="603250" y="63500"/>
                </a:moveTo>
                <a:lnTo>
                  <a:pt x="571500" y="63500"/>
                </a:lnTo>
                <a:lnTo>
                  <a:pt x="571500" y="95250"/>
                </a:lnTo>
                <a:lnTo>
                  <a:pt x="603250" y="95250"/>
                </a:lnTo>
                <a:lnTo>
                  <a:pt x="603250" y="63500"/>
                </a:lnTo>
                <a:close/>
              </a:path>
              <a:path w="5181600" h="158750">
                <a:moveTo>
                  <a:pt x="666750" y="63500"/>
                </a:moveTo>
                <a:lnTo>
                  <a:pt x="635000" y="63500"/>
                </a:lnTo>
                <a:lnTo>
                  <a:pt x="635000" y="95250"/>
                </a:lnTo>
                <a:lnTo>
                  <a:pt x="666750" y="95250"/>
                </a:lnTo>
                <a:lnTo>
                  <a:pt x="666750" y="63500"/>
                </a:lnTo>
                <a:close/>
              </a:path>
              <a:path w="5181600" h="158750">
                <a:moveTo>
                  <a:pt x="730250" y="63500"/>
                </a:moveTo>
                <a:lnTo>
                  <a:pt x="698500" y="63500"/>
                </a:lnTo>
                <a:lnTo>
                  <a:pt x="698500" y="95250"/>
                </a:lnTo>
                <a:lnTo>
                  <a:pt x="730250" y="95250"/>
                </a:lnTo>
                <a:lnTo>
                  <a:pt x="730250" y="63500"/>
                </a:lnTo>
                <a:close/>
              </a:path>
              <a:path w="5181600" h="158750">
                <a:moveTo>
                  <a:pt x="793750" y="63500"/>
                </a:moveTo>
                <a:lnTo>
                  <a:pt x="762000" y="63500"/>
                </a:lnTo>
                <a:lnTo>
                  <a:pt x="762000" y="95250"/>
                </a:lnTo>
                <a:lnTo>
                  <a:pt x="793750" y="95250"/>
                </a:lnTo>
                <a:lnTo>
                  <a:pt x="793750" y="63500"/>
                </a:lnTo>
                <a:close/>
              </a:path>
              <a:path w="5181600" h="158750">
                <a:moveTo>
                  <a:pt x="857250" y="63500"/>
                </a:moveTo>
                <a:lnTo>
                  <a:pt x="825500" y="63500"/>
                </a:lnTo>
                <a:lnTo>
                  <a:pt x="825500" y="95250"/>
                </a:lnTo>
                <a:lnTo>
                  <a:pt x="857250" y="95250"/>
                </a:lnTo>
                <a:lnTo>
                  <a:pt x="857250" y="63500"/>
                </a:lnTo>
                <a:close/>
              </a:path>
              <a:path w="5181600" h="158750">
                <a:moveTo>
                  <a:pt x="920750" y="63500"/>
                </a:moveTo>
                <a:lnTo>
                  <a:pt x="889000" y="63500"/>
                </a:lnTo>
                <a:lnTo>
                  <a:pt x="889000" y="95250"/>
                </a:lnTo>
                <a:lnTo>
                  <a:pt x="920750" y="95250"/>
                </a:lnTo>
                <a:lnTo>
                  <a:pt x="920750" y="63500"/>
                </a:lnTo>
                <a:close/>
              </a:path>
              <a:path w="5181600" h="158750">
                <a:moveTo>
                  <a:pt x="984250" y="63500"/>
                </a:moveTo>
                <a:lnTo>
                  <a:pt x="952500" y="63500"/>
                </a:lnTo>
                <a:lnTo>
                  <a:pt x="952500" y="95250"/>
                </a:lnTo>
                <a:lnTo>
                  <a:pt x="984250" y="95250"/>
                </a:lnTo>
                <a:lnTo>
                  <a:pt x="984250" y="63500"/>
                </a:lnTo>
                <a:close/>
              </a:path>
              <a:path w="5181600" h="158750">
                <a:moveTo>
                  <a:pt x="1047750" y="63500"/>
                </a:moveTo>
                <a:lnTo>
                  <a:pt x="1016000" y="63500"/>
                </a:lnTo>
                <a:lnTo>
                  <a:pt x="1016000" y="95250"/>
                </a:lnTo>
                <a:lnTo>
                  <a:pt x="1047750" y="95250"/>
                </a:lnTo>
                <a:lnTo>
                  <a:pt x="1047750" y="63500"/>
                </a:lnTo>
                <a:close/>
              </a:path>
              <a:path w="5181600" h="158750">
                <a:moveTo>
                  <a:pt x="1111250" y="63500"/>
                </a:moveTo>
                <a:lnTo>
                  <a:pt x="1079500" y="63500"/>
                </a:lnTo>
                <a:lnTo>
                  <a:pt x="1079500" y="95250"/>
                </a:lnTo>
                <a:lnTo>
                  <a:pt x="1111250" y="95250"/>
                </a:lnTo>
                <a:lnTo>
                  <a:pt x="1111250" y="63500"/>
                </a:lnTo>
                <a:close/>
              </a:path>
              <a:path w="5181600" h="158750">
                <a:moveTo>
                  <a:pt x="1174750" y="63500"/>
                </a:moveTo>
                <a:lnTo>
                  <a:pt x="1143000" y="63500"/>
                </a:lnTo>
                <a:lnTo>
                  <a:pt x="1143000" y="95250"/>
                </a:lnTo>
                <a:lnTo>
                  <a:pt x="1174750" y="95250"/>
                </a:lnTo>
                <a:lnTo>
                  <a:pt x="1174750" y="63500"/>
                </a:lnTo>
                <a:close/>
              </a:path>
              <a:path w="5181600" h="158750">
                <a:moveTo>
                  <a:pt x="1238250" y="63500"/>
                </a:moveTo>
                <a:lnTo>
                  <a:pt x="1206500" y="63500"/>
                </a:lnTo>
                <a:lnTo>
                  <a:pt x="1206500" y="95250"/>
                </a:lnTo>
                <a:lnTo>
                  <a:pt x="1238250" y="95250"/>
                </a:lnTo>
                <a:lnTo>
                  <a:pt x="1238250" y="63500"/>
                </a:lnTo>
                <a:close/>
              </a:path>
              <a:path w="5181600" h="158750">
                <a:moveTo>
                  <a:pt x="1301750" y="63500"/>
                </a:moveTo>
                <a:lnTo>
                  <a:pt x="1270000" y="63500"/>
                </a:lnTo>
                <a:lnTo>
                  <a:pt x="1270000" y="95250"/>
                </a:lnTo>
                <a:lnTo>
                  <a:pt x="1301750" y="95250"/>
                </a:lnTo>
                <a:lnTo>
                  <a:pt x="1301750" y="63500"/>
                </a:lnTo>
                <a:close/>
              </a:path>
              <a:path w="5181600" h="158750">
                <a:moveTo>
                  <a:pt x="1365250" y="63500"/>
                </a:moveTo>
                <a:lnTo>
                  <a:pt x="1333500" y="63500"/>
                </a:lnTo>
                <a:lnTo>
                  <a:pt x="1333500" y="95250"/>
                </a:lnTo>
                <a:lnTo>
                  <a:pt x="1365250" y="95250"/>
                </a:lnTo>
                <a:lnTo>
                  <a:pt x="1365250" y="63500"/>
                </a:lnTo>
                <a:close/>
              </a:path>
              <a:path w="5181600" h="158750">
                <a:moveTo>
                  <a:pt x="1428750" y="63500"/>
                </a:moveTo>
                <a:lnTo>
                  <a:pt x="1397000" y="63500"/>
                </a:lnTo>
                <a:lnTo>
                  <a:pt x="1397000" y="95250"/>
                </a:lnTo>
                <a:lnTo>
                  <a:pt x="1428750" y="95250"/>
                </a:lnTo>
                <a:lnTo>
                  <a:pt x="1428750" y="63500"/>
                </a:lnTo>
                <a:close/>
              </a:path>
              <a:path w="5181600" h="158750">
                <a:moveTo>
                  <a:pt x="1492250" y="63500"/>
                </a:moveTo>
                <a:lnTo>
                  <a:pt x="1460500" y="63500"/>
                </a:lnTo>
                <a:lnTo>
                  <a:pt x="1460500" y="95250"/>
                </a:lnTo>
                <a:lnTo>
                  <a:pt x="1492250" y="95250"/>
                </a:lnTo>
                <a:lnTo>
                  <a:pt x="1492250" y="63500"/>
                </a:lnTo>
                <a:close/>
              </a:path>
              <a:path w="5181600" h="158750">
                <a:moveTo>
                  <a:pt x="1555750" y="63500"/>
                </a:moveTo>
                <a:lnTo>
                  <a:pt x="1524000" y="63500"/>
                </a:lnTo>
                <a:lnTo>
                  <a:pt x="1524000" y="95250"/>
                </a:lnTo>
                <a:lnTo>
                  <a:pt x="1555750" y="95250"/>
                </a:lnTo>
                <a:lnTo>
                  <a:pt x="1555750" y="63500"/>
                </a:lnTo>
                <a:close/>
              </a:path>
              <a:path w="5181600" h="158750">
                <a:moveTo>
                  <a:pt x="1619250" y="63500"/>
                </a:moveTo>
                <a:lnTo>
                  <a:pt x="1587500" y="63500"/>
                </a:lnTo>
                <a:lnTo>
                  <a:pt x="1587500" y="95250"/>
                </a:lnTo>
                <a:lnTo>
                  <a:pt x="1619250" y="95250"/>
                </a:lnTo>
                <a:lnTo>
                  <a:pt x="1619250" y="63500"/>
                </a:lnTo>
                <a:close/>
              </a:path>
              <a:path w="5181600" h="158750">
                <a:moveTo>
                  <a:pt x="1682750" y="63500"/>
                </a:moveTo>
                <a:lnTo>
                  <a:pt x="1651000" y="63500"/>
                </a:lnTo>
                <a:lnTo>
                  <a:pt x="1651000" y="95250"/>
                </a:lnTo>
                <a:lnTo>
                  <a:pt x="1682750" y="95250"/>
                </a:lnTo>
                <a:lnTo>
                  <a:pt x="1682750" y="63500"/>
                </a:lnTo>
                <a:close/>
              </a:path>
              <a:path w="5181600" h="158750">
                <a:moveTo>
                  <a:pt x="1746250" y="63500"/>
                </a:moveTo>
                <a:lnTo>
                  <a:pt x="1714500" y="63500"/>
                </a:lnTo>
                <a:lnTo>
                  <a:pt x="1714500" y="95250"/>
                </a:lnTo>
                <a:lnTo>
                  <a:pt x="1746250" y="95250"/>
                </a:lnTo>
                <a:lnTo>
                  <a:pt x="1746250" y="63500"/>
                </a:lnTo>
                <a:close/>
              </a:path>
              <a:path w="5181600" h="158750">
                <a:moveTo>
                  <a:pt x="1809750" y="63500"/>
                </a:moveTo>
                <a:lnTo>
                  <a:pt x="1778000" y="63500"/>
                </a:lnTo>
                <a:lnTo>
                  <a:pt x="1778000" y="95250"/>
                </a:lnTo>
                <a:lnTo>
                  <a:pt x="1809750" y="95250"/>
                </a:lnTo>
                <a:lnTo>
                  <a:pt x="1809750" y="63500"/>
                </a:lnTo>
                <a:close/>
              </a:path>
              <a:path w="5181600" h="158750">
                <a:moveTo>
                  <a:pt x="1873250" y="63500"/>
                </a:moveTo>
                <a:lnTo>
                  <a:pt x="1841500" y="63500"/>
                </a:lnTo>
                <a:lnTo>
                  <a:pt x="1841500" y="95250"/>
                </a:lnTo>
                <a:lnTo>
                  <a:pt x="1873250" y="95250"/>
                </a:lnTo>
                <a:lnTo>
                  <a:pt x="1873250" y="63500"/>
                </a:lnTo>
                <a:close/>
              </a:path>
              <a:path w="5181600" h="158750">
                <a:moveTo>
                  <a:pt x="1936750" y="63500"/>
                </a:moveTo>
                <a:lnTo>
                  <a:pt x="1905000" y="63500"/>
                </a:lnTo>
                <a:lnTo>
                  <a:pt x="1905000" y="95250"/>
                </a:lnTo>
                <a:lnTo>
                  <a:pt x="1936750" y="95250"/>
                </a:lnTo>
                <a:lnTo>
                  <a:pt x="1936750" y="63500"/>
                </a:lnTo>
                <a:close/>
              </a:path>
              <a:path w="5181600" h="158750">
                <a:moveTo>
                  <a:pt x="2000250" y="63500"/>
                </a:moveTo>
                <a:lnTo>
                  <a:pt x="1968500" y="63500"/>
                </a:lnTo>
                <a:lnTo>
                  <a:pt x="1968500" y="95250"/>
                </a:lnTo>
                <a:lnTo>
                  <a:pt x="2000250" y="95250"/>
                </a:lnTo>
                <a:lnTo>
                  <a:pt x="2000250" y="63500"/>
                </a:lnTo>
                <a:close/>
              </a:path>
              <a:path w="5181600" h="158750">
                <a:moveTo>
                  <a:pt x="2063750" y="63500"/>
                </a:moveTo>
                <a:lnTo>
                  <a:pt x="2032000" y="63500"/>
                </a:lnTo>
                <a:lnTo>
                  <a:pt x="2032000" y="95250"/>
                </a:lnTo>
                <a:lnTo>
                  <a:pt x="2063750" y="95250"/>
                </a:lnTo>
                <a:lnTo>
                  <a:pt x="2063750" y="63500"/>
                </a:lnTo>
                <a:close/>
              </a:path>
              <a:path w="5181600" h="158750">
                <a:moveTo>
                  <a:pt x="2127250" y="63500"/>
                </a:moveTo>
                <a:lnTo>
                  <a:pt x="2095500" y="63500"/>
                </a:lnTo>
                <a:lnTo>
                  <a:pt x="2095500" y="95250"/>
                </a:lnTo>
                <a:lnTo>
                  <a:pt x="2127250" y="95250"/>
                </a:lnTo>
                <a:lnTo>
                  <a:pt x="2127250" y="63500"/>
                </a:lnTo>
                <a:close/>
              </a:path>
              <a:path w="5181600" h="158750">
                <a:moveTo>
                  <a:pt x="2190750" y="63500"/>
                </a:moveTo>
                <a:lnTo>
                  <a:pt x="2159000" y="63500"/>
                </a:lnTo>
                <a:lnTo>
                  <a:pt x="2159000" y="95250"/>
                </a:lnTo>
                <a:lnTo>
                  <a:pt x="2190750" y="95250"/>
                </a:lnTo>
                <a:lnTo>
                  <a:pt x="2190750" y="63500"/>
                </a:lnTo>
                <a:close/>
              </a:path>
              <a:path w="5181600" h="158750">
                <a:moveTo>
                  <a:pt x="2254250" y="63500"/>
                </a:moveTo>
                <a:lnTo>
                  <a:pt x="2222500" y="63500"/>
                </a:lnTo>
                <a:lnTo>
                  <a:pt x="2222500" y="95250"/>
                </a:lnTo>
                <a:lnTo>
                  <a:pt x="2254250" y="95250"/>
                </a:lnTo>
                <a:lnTo>
                  <a:pt x="2254250" y="63500"/>
                </a:lnTo>
                <a:close/>
              </a:path>
              <a:path w="5181600" h="158750">
                <a:moveTo>
                  <a:pt x="2317750" y="63500"/>
                </a:moveTo>
                <a:lnTo>
                  <a:pt x="2286000" y="63500"/>
                </a:lnTo>
                <a:lnTo>
                  <a:pt x="2286000" y="95250"/>
                </a:lnTo>
                <a:lnTo>
                  <a:pt x="2317750" y="95250"/>
                </a:lnTo>
                <a:lnTo>
                  <a:pt x="2317750" y="63500"/>
                </a:lnTo>
                <a:close/>
              </a:path>
              <a:path w="5181600" h="158750">
                <a:moveTo>
                  <a:pt x="2381250" y="63500"/>
                </a:moveTo>
                <a:lnTo>
                  <a:pt x="2349500" y="63500"/>
                </a:lnTo>
                <a:lnTo>
                  <a:pt x="2349500" y="95250"/>
                </a:lnTo>
                <a:lnTo>
                  <a:pt x="2381250" y="95250"/>
                </a:lnTo>
                <a:lnTo>
                  <a:pt x="2381250" y="63500"/>
                </a:lnTo>
                <a:close/>
              </a:path>
              <a:path w="5181600" h="158750">
                <a:moveTo>
                  <a:pt x="2444750" y="63500"/>
                </a:moveTo>
                <a:lnTo>
                  <a:pt x="2413000" y="63500"/>
                </a:lnTo>
                <a:lnTo>
                  <a:pt x="2413000" y="95250"/>
                </a:lnTo>
                <a:lnTo>
                  <a:pt x="2444750" y="95250"/>
                </a:lnTo>
                <a:lnTo>
                  <a:pt x="2444750" y="63500"/>
                </a:lnTo>
                <a:close/>
              </a:path>
              <a:path w="5181600" h="158750">
                <a:moveTo>
                  <a:pt x="2508250" y="63500"/>
                </a:moveTo>
                <a:lnTo>
                  <a:pt x="2476500" y="63500"/>
                </a:lnTo>
                <a:lnTo>
                  <a:pt x="2476500" y="95250"/>
                </a:lnTo>
                <a:lnTo>
                  <a:pt x="2508250" y="95250"/>
                </a:lnTo>
                <a:lnTo>
                  <a:pt x="2508250" y="63500"/>
                </a:lnTo>
                <a:close/>
              </a:path>
              <a:path w="5181600" h="158750">
                <a:moveTo>
                  <a:pt x="2571750" y="63500"/>
                </a:moveTo>
                <a:lnTo>
                  <a:pt x="2540000" y="63500"/>
                </a:lnTo>
                <a:lnTo>
                  <a:pt x="2540000" y="95250"/>
                </a:lnTo>
                <a:lnTo>
                  <a:pt x="2571750" y="95250"/>
                </a:lnTo>
                <a:lnTo>
                  <a:pt x="2571750" y="63500"/>
                </a:lnTo>
                <a:close/>
              </a:path>
              <a:path w="5181600" h="158750">
                <a:moveTo>
                  <a:pt x="2635250" y="63500"/>
                </a:moveTo>
                <a:lnTo>
                  <a:pt x="2603500" y="63500"/>
                </a:lnTo>
                <a:lnTo>
                  <a:pt x="2603500" y="95250"/>
                </a:lnTo>
                <a:lnTo>
                  <a:pt x="2635250" y="95250"/>
                </a:lnTo>
                <a:lnTo>
                  <a:pt x="2635250" y="63500"/>
                </a:lnTo>
                <a:close/>
              </a:path>
              <a:path w="5181600" h="158750">
                <a:moveTo>
                  <a:pt x="2698750" y="63500"/>
                </a:moveTo>
                <a:lnTo>
                  <a:pt x="2667000" y="63500"/>
                </a:lnTo>
                <a:lnTo>
                  <a:pt x="2667000" y="95250"/>
                </a:lnTo>
                <a:lnTo>
                  <a:pt x="2698750" y="95250"/>
                </a:lnTo>
                <a:lnTo>
                  <a:pt x="2698750" y="63500"/>
                </a:lnTo>
                <a:close/>
              </a:path>
              <a:path w="5181600" h="158750">
                <a:moveTo>
                  <a:pt x="2762250" y="63500"/>
                </a:moveTo>
                <a:lnTo>
                  <a:pt x="2730500" y="63500"/>
                </a:lnTo>
                <a:lnTo>
                  <a:pt x="2730500" y="95250"/>
                </a:lnTo>
                <a:lnTo>
                  <a:pt x="2762250" y="95250"/>
                </a:lnTo>
                <a:lnTo>
                  <a:pt x="2762250" y="63500"/>
                </a:lnTo>
                <a:close/>
              </a:path>
              <a:path w="5181600" h="158750">
                <a:moveTo>
                  <a:pt x="2825750" y="63500"/>
                </a:moveTo>
                <a:lnTo>
                  <a:pt x="2794000" y="63500"/>
                </a:lnTo>
                <a:lnTo>
                  <a:pt x="2794000" y="95250"/>
                </a:lnTo>
                <a:lnTo>
                  <a:pt x="2825750" y="95250"/>
                </a:lnTo>
                <a:lnTo>
                  <a:pt x="2825750" y="63500"/>
                </a:lnTo>
                <a:close/>
              </a:path>
              <a:path w="5181600" h="158750">
                <a:moveTo>
                  <a:pt x="2889250" y="63500"/>
                </a:moveTo>
                <a:lnTo>
                  <a:pt x="2857500" y="63500"/>
                </a:lnTo>
                <a:lnTo>
                  <a:pt x="2857500" y="95250"/>
                </a:lnTo>
                <a:lnTo>
                  <a:pt x="2889250" y="95250"/>
                </a:lnTo>
                <a:lnTo>
                  <a:pt x="2889250" y="63500"/>
                </a:lnTo>
                <a:close/>
              </a:path>
              <a:path w="5181600" h="158750">
                <a:moveTo>
                  <a:pt x="2952750" y="63500"/>
                </a:moveTo>
                <a:lnTo>
                  <a:pt x="2921000" y="63500"/>
                </a:lnTo>
                <a:lnTo>
                  <a:pt x="2921000" y="95250"/>
                </a:lnTo>
                <a:lnTo>
                  <a:pt x="2952750" y="95250"/>
                </a:lnTo>
                <a:lnTo>
                  <a:pt x="2952750" y="63500"/>
                </a:lnTo>
                <a:close/>
              </a:path>
              <a:path w="5181600" h="158750">
                <a:moveTo>
                  <a:pt x="3016250" y="63500"/>
                </a:moveTo>
                <a:lnTo>
                  <a:pt x="2984500" y="63500"/>
                </a:lnTo>
                <a:lnTo>
                  <a:pt x="2984500" y="95250"/>
                </a:lnTo>
                <a:lnTo>
                  <a:pt x="3016250" y="95250"/>
                </a:lnTo>
                <a:lnTo>
                  <a:pt x="3016250" y="63500"/>
                </a:lnTo>
                <a:close/>
              </a:path>
              <a:path w="5181600" h="158750">
                <a:moveTo>
                  <a:pt x="3079750" y="63500"/>
                </a:moveTo>
                <a:lnTo>
                  <a:pt x="3048000" y="63500"/>
                </a:lnTo>
                <a:lnTo>
                  <a:pt x="3048000" y="95250"/>
                </a:lnTo>
                <a:lnTo>
                  <a:pt x="3079750" y="95250"/>
                </a:lnTo>
                <a:lnTo>
                  <a:pt x="3079750" y="63500"/>
                </a:lnTo>
                <a:close/>
              </a:path>
              <a:path w="5181600" h="158750">
                <a:moveTo>
                  <a:pt x="3143250" y="63500"/>
                </a:moveTo>
                <a:lnTo>
                  <a:pt x="3111500" y="63500"/>
                </a:lnTo>
                <a:lnTo>
                  <a:pt x="3111500" y="95250"/>
                </a:lnTo>
                <a:lnTo>
                  <a:pt x="3143250" y="95250"/>
                </a:lnTo>
                <a:lnTo>
                  <a:pt x="3143250" y="63500"/>
                </a:lnTo>
                <a:close/>
              </a:path>
              <a:path w="5181600" h="158750">
                <a:moveTo>
                  <a:pt x="3206750" y="63500"/>
                </a:moveTo>
                <a:lnTo>
                  <a:pt x="3175000" y="63500"/>
                </a:lnTo>
                <a:lnTo>
                  <a:pt x="3175000" y="95250"/>
                </a:lnTo>
                <a:lnTo>
                  <a:pt x="3206750" y="95250"/>
                </a:lnTo>
                <a:lnTo>
                  <a:pt x="3206750" y="63500"/>
                </a:lnTo>
                <a:close/>
              </a:path>
              <a:path w="5181600" h="158750">
                <a:moveTo>
                  <a:pt x="3270250" y="63500"/>
                </a:moveTo>
                <a:lnTo>
                  <a:pt x="3238500" y="63500"/>
                </a:lnTo>
                <a:lnTo>
                  <a:pt x="3238500" y="95250"/>
                </a:lnTo>
                <a:lnTo>
                  <a:pt x="3270250" y="95250"/>
                </a:lnTo>
                <a:lnTo>
                  <a:pt x="3270250" y="63500"/>
                </a:lnTo>
                <a:close/>
              </a:path>
              <a:path w="5181600" h="158750">
                <a:moveTo>
                  <a:pt x="3333750" y="63500"/>
                </a:moveTo>
                <a:lnTo>
                  <a:pt x="3302000" y="63500"/>
                </a:lnTo>
                <a:lnTo>
                  <a:pt x="3302000" y="95250"/>
                </a:lnTo>
                <a:lnTo>
                  <a:pt x="3333750" y="95250"/>
                </a:lnTo>
                <a:lnTo>
                  <a:pt x="3333750" y="63500"/>
                </a:lnTo>
                <a:close/>
              </a:path>
              <a:path w="5181600" h="158750">
                <a:moveTo>
                  <a:pt x="3397250" y="63500"/>
                </a:moveTo>
                <a:lnTo>
                  <a:pt x="3365500" y="63500"/>
                </a:lnTo>
                <a:lnTo>
                  <a:pt x="3365500" y="95250"/>
                </a:lnTo>
                <a:lnTo>
                  <a:pt x="3397250" y="95250"/>
                </a:lnTo>
                <a:lnTo>
                  <a:pt x="3397250" y="63500"/>
                </a:lnTo>
                <a:close/>
              </a:path>
              <a:path w="5181600" h="158750">
                <a:moveTo>
                  <a:pt x="3460750" y="63500"/>
                </a:moveTo>
                <a:lnTo>
                  <a:pt x="3429000" y="63500"/>
                </a:lnTo>
                <a:lnTo>
                  <a:pt x="3429000" y="95250"/>
                </a:lnTo>
                <a:lnTo>
                  <a:pt x="3460750" y="95250"/>
                </a:lnTo>
                <a:lnTo>
                  <a:pt x="3460750" y="63500"/>
                </a:lnTo>
                <a:close/>
              </a:path>
              <a:path w="5181600" h="158750">
                <a:moveTo>
                  <a:pt x="3524250" y="63500"/>
                </a:moveTo>
                <a:lnTo>
                  <a:pt x="3492500" y="63500"/>
                </a:lnTo>
                <a:lnTo>
                  <a:pt x="3492500" y="95250"/>
                </a:lnTo>
                <a:lnTo>
                  <a:pt x="3524250" y="95250"/>
                </a:lnTo>
                <a:lnTo>
                  <a:pt x="3524250" y="63500"/>
                </a:lnTo>
                <a:close/>
              </a:path>
              <a:path w="5181600" h="158750">
                <a:moveTo>
                  <a:pt x="3587750" y="63500"/>
                </a:moveTo>
                <a:lnTo>
                  <a:pt x="3556000" y="63500"/>
                </a:lnTo>
                <a:lnTo>
                  <a:pt x="3556000" y="95250"/>
                </a:lnTo>
                <a:lnTo>
                  <a:pt x="3587750" y="95250"/>
                </a:lnTo>
                <a:lnTo>
                  <a:pt x="3587750" y="63500"/>
                </a:lnTo>
                <a:close/>
              </a:path>
              <a:path w="5181600" h="158750">
                <a:moveTo>
                  <a:pt x="3651250" y="63500"/>
                </a:moveTo>
                <a:lnTo>
                  <a:pt x="3619500" y="63500"/>
                </a:lnTo>
                <a:lnTo>
                  <a:pt x="3619500" y="95250"/>
                </a:lnTo>
                <a:lnTo>
                  <a:pt x="3651250" y="95250"/>
                </a:lnTo>
                <a:lnTo>
                  <a:pt x="3651250" y="63500"/>
                </a:lnTo>
                <a:close/>
              </a:path>
              <a:path w="5181600" h="158750">
                <a:moveTo>
                  <a:pt x="3714750" y="63500"/>
                </a:moveTo>
                <a:lnTo>
                  <a:pt x="3683000" y="63500"/>
                </a:lnTo>
                <a:lnTo>
                  <a:pt x="3683000" y="95250"/>
                </a:lnTo>
                <a:lnTo>
                  <a:pt x="3714750" y="95250"/>
                </a:lnTo>
                <a:lnTo>
                  <a:pt x="3714750" y="63500"/>
                </a:lnTo>
                <a:close/>
              </a:path>
              <a:path w="5181600" h="158750">
                <a:moveTo>
                  <a:pt x="3778250" y="63500"/>
                </a:moveTo>
                <a:lnTo>
                  <a:pt x="3746500" y="63500"/>
                </a:lnTo>
                <a:lnTo>
                  <a:pt x="3746500" y="95250"/>
                </a:lnTo>
                <a:lnTo>
                  <a:pt x="3778250" y="95250"/>
                </a:lnTo>
                <a:lnTo>
                  <a:pt x="3778250" y="63500"/>
                </a:lnTo>
                <a:close/>
              </a:path>
              <a:path w="5181600" h="158750">
                <a:moveTo>
                  <a:pt x="3841750" y="63500"/>
                </a:moveTo>
                <a:lnTo>
                  <a:pt x="3810000" y="63500"/>
                </a:lnTo>
                <a:lnTo>
                  <a:pt x="3810000" y="95250"/>
                </a:lnTo>
                <a:lnTo>
                  <a:pt x="3841750" y="95250"/>
                </a:lnTo>
                <a:lnTo>
                  <a:pt x="3841750" y="63500"/>
                </a:lnTo>
                <a:close/>
              </a:path>
              <a:path w="5181600" h="158750">
                <a:moveTo>
                  <a:pt x="3905250" y="63500"/>
                </a:moveTo>
                <a:lnTo>
                  <a:pt x="3873500" y="63500"/>
                </a:lnTo>
                <a:lnTo>
                  <a:pt x="3873500" y="95250"/>
                </a:lnTo>
                <a:lnTo>
                  <a:pt x="3905250" y="95250"/>
                </a:lnTo>
                <a:lnTo>
                  <a:pt x="3905250" y="63500"/>
                </a:lnTo>
                <a:close/>
              </a:path>
              <a:path w="5181600" h="158750">
                <a:moveTo>
                  <a:pt x="3968750" y="63500"/>
                </a:moveTo>
                <a:lnTo>
                  <a:pt x="3937000" y="63500"/>
                </a:lnTo>
                <a:lnTo>
                  <a:pt x="3937000" y="95250"/>
                </a:lnTo>
                <a:lnTo>
                  <a:pt x="3968750" y="95250"/>
                </a:lnTo>
                <a:lnTo>
                  <a:pt x="3968750" y="63500"/>
                </a:lnTo>
                <a:close/>
              </a:path>
              <a:path w="5181600" h="158750">
                <a:moveTo>
                  <a:pt x="4032250" y="63500"/>
                </a:moveTo>
                <a:lnTo>
                  <a:pt x="4000500" y="63500"/>
                </a:lnTo>
                <a:lnTo>
                  <a:pt x="4000500" y="95250"/>
                </a:lnTo>
                <a:lnTo>
                  <a:pt x="4032250" y="95250"/>
                </a:lnTo>
                <a:lnTo>
                  <a:pt x="4032250" y="63500"/>
                </a:lnTo>
                <a:close/>
              </a:path>
              <a:path w="5181600" h="158750">
                <a:moveTo>
                  <a:pt x="4095750" y="63500"/>
                </a:moveTo>
                <a:lnTo>
                  <a:pt x="4064000" y="63500"/>
                </a:lnTo>
                <a:lnTo>
                  <a:pt x="4064000" y="95250"/>
                </a:lnTo>
                <a:lnTo>
                  <a:pt x="4095750" y="95250"/>
                </a:lnTo>
                <a:lnTo>
                  <a:pt x="4095750" y="63500"/>
                </a:lnTo>
                <a:close/>
              </a:path>
              <a:path w="5181600" h="158750">
                <a:moveTo>
                  <a:pt x="4159250" y="63500"/>
                </a:moveTo>
                <a:lnTo>
                  <a:pt x="4127500" y="63500"/>
                </a:lnTo>
                <a:lnTo>
                  <a:pt x="4127500" y="95250"/>
                </a:lnTo>
                <a:lnTo>
                  <a:pt x="4159250" y="95250"/>
                </a:lnTo>
                <a:lnTo>
                  <a:pt x="4159250" y="63500"/>
                </a:lnTo>
                <a:close/>
              </a:path>
              <a:path w="5181600" h="158750">
                <a:moveTo>
                  <a:pt x="4222750" y="63500"/>
                </a:moveTo>
                <a:lnTo>
                  <a:pt x="4191000" y="63500"/>
                </a:lnTo>
                <a:lnTo>
                  <a:pt x="4191000" y="95250"/>
                </a:lnTo>
                <a:lnTo>
                  <a:pt x="4222750" y="95250"/>
                </a:lnTo>
                <a:lnTo>
                  <a:pt x="4222750" y="63500"/>
                </a:lnTo>
                <a:close/>
              </a:path>
              <a:path w="5181600" h="158750">
                <a:moveTo>
                  <a:pt x="4286250" y="63500"/>
                </a:moveTo>
                <a:lnTo>
                  <a:pt x="4254500" y="63500"/>
                </a:lnTo>
                <a:lnTo>
                  <a:pt x="4254500" y="95250"/>
                </a:lnTo>
                <a:lnTo>
                  <a:pt x="4286250" y="95250"/>
                </a:lnTo>
                <a:lnTo>
                  <a:pt x="4286250" y="63500"/>
                </a:lnTo>
                <a:close/>
              </a:path>
              <a:path w="5181600" h="158750">
                <a:moveTo>
                  <a:pt x="4349750" y="63500"/>
                </a:moveTo>
                <a:lnTo>
                  <a:pt x="4318000" y="63500"/>
                </a:lnTo>
                <a:lnTo>
                  <a:pt x="4318000" y="95250"/>
                </a:lnTo>
                <a:lnTo>
                  <a:pt x="4349750" y="95250"/>
                </a:lnTo>
                <a:lnTo>
                  <a:pt x="4349750" y="63500"/>
                </a:lnTo>
                <a:close/>
              </a:path>
              <a:path w="5181600" h="158750">
                <a:moveTo>
                  <a:pt x="4413250" y="63500"/>
                </a:moveTo>
                <a:lnTo>
                  <a:pt x="4381500" y="63500"/>
                </a:lnTo>
                <a:lnTo>
                  <a:pt x="4381500" y="95250"/>
                </a:lnTo>
                <a:lnTo>
                  <a:pt x="4413250" y="95250"/>
                </a:lnTo>
                <a:lnTo>
                  <a:pt x="4413250" y="63500"/>
                </a:lnTo>
                <a:close/>
              </a:path>
              <a:path w="5181600" h="158750">
                <a:moveTo>
                  <a:pt x="4476750" y="63500"/>
                </a:moveTo>
                <a:lnTo>
                  <a:pt x="4445000" y="63500"/>
                </a:lnTo>
                <a:lnTo>
                  <a:pt x="4445000" y="95250"/>
                </a:lnTo>
                <a:lnTo>
                  <a:pt x="4476750" y="95250"/>
                </a:lnTo>
                <a:lnTo>
                  <a:pt x="4476750" y="63500"/>
                </a:lnTo>
                <a:close/>
              </a:path>
              <a:path w="5181600" h="158750">
                <a:moveTo>
                  <a:pt x="4540250" y="63500"/>
                </a:moveTo>
                <a:lnTo>
                  <a:pt x="4508500" y="63500"/>
                </a:lnTo>
                <a:lnTo>
                  <a:pt x="4508500" y="95250"/>
                </a:lnTo>
                <a:lnTo>
                  <a:pt x="4540250" y="95250"/>
                </a:lnTo>
                <a:lnTo>
                  <a:pt x="4540250" y="63500"/>
                </a:lnTo>
                <a:close/>
              </a:path>
              <a:path w="5181600" h="158750">
                <a:moveTo>
                  <a:pt x="4603750" y="63500"/>
                </a:moveTo>
                <a:lnTo>
                  <a:pt x="4572000" y="63500"/>
                </a:lnTo>
                <a:lnTo>
                  <a:pt x="4572000" y="95250"/>
                </a:lnTo>
                <a:lnTo>
                  <a:pt x="4603750" y="95250"/>
                </a:lnTo>
                <a:lnTo>
                  <a:pt x="4603750" y="63500"/>
                </a:lnTo>
                <a:close/>
              </a:path>
              <a:path w="5181600" h="158750">
                <a:moveTo>
                  <a:pt x="4667250" y="63500"/>
                </a:moveTo>
                <a:lnTo>
                  <a:pt x="4635500" y="63500"/>
                </a:lnTo>
                <a:lnTo>
                  <a:pt x="4635500" y="95250"/>
                </a:lnTo>
                <a:lnTo>
                  <a:pt x="4667250" y="95250"/>
                </a:lnTo>
                <a:lnTo>
                  <a:pt x="4667250" y="63500"/>
                </a:lnTo>
                <a:close/>
              </a:path>
              <a:path w="5181600" h="158750">
                <a:moveTo>
                  <a:pt x="4730750" y="63500"/>
                </a:moveTo>
                <a:lnTo>
                  <a:pt x="4699000" y="63500"/>
                </a:lnTo>
                <a:lnTo>
                  <a:pt x="4699000" y="95250"/>
                </a:lnTo>
                <a:lnTo>
                  <a:pt x="4730750" y="95250"/>
                </a:lnTo>
                <a:lnTo>
                  <a:pt x="4730750" y="63500"/>
                </a:lnTo>
                <a:close/>
              </a:path>
              <a:path w="5181600" h="158750">
                <a:moveTo>
                  <a:pt x="4794250" y="63500"/>
                </a:moveTo>
                <a:lnTo>
                  <a:pt x="4762500" y="63500"/>
                </a:lnTo>
                <a:lnTo>
                  <a:pt x="4762500" y="95250"/>
                </a:lnTo>
                <a:lnTo>
                  <a:pt x="4794250" y="95250"/>
                </a:lnTo>
                <a:lnTo>
                  <a:pt x="4794250" y="63500"/>
                </a:lnTo>
                <a:close/>
              </a:path>
              <a:path w="5181600" h="158750">
                <a:moveTo>
                  <a:pt x="4857750" y="63500"/>
                </a:moveTo>
                <a:lnTo>
                  <a:pt x="4826000" y="63500"/>
                </a:lnTo>
                <a:lnTo>
                  <a:pt x="4826000" y="95250"/>
                </a:lnTo>
                <a:lnTo>
                  <a:pt x="4857750" y="95250"/>
                </a:lnTo>
                <a:lnTo>
                  <a:pt x="4857750" y="63500"/>
                </a:lnTo>
                <a:close/>
              </a:path>
              <a:path w="5181600" h="158750">
                <a:moveTo>
                  <a:pt x="4921250" y="63500"/>
                </a:moveTo>
                <a:lnTo>
                  <a:pt x="4889500" y="63500"/>
                </a:lnTo>
                <a:lnTo>
                  <a:pt x="4889500" y="95250"/>
                </a:lnTo>
                <a:lnTo>
                  <a:pt x="4921250" y="95250"/>
                </a:lnTo>
                <a:lnTo>
                  <a:pt x="4921250" y="63500"/>
                </a:lnTo>
                <a:close/>
              </a:path>
              <a:path w="5181600" h="158750">
                <a:moveTo>
                  <a:pt x="4984750" y="63500"/>
                </a:moveTo>
                <a:lnTo>
                  <a:pt x="4953000" y="63500"/>
                </a:lnTo>
                <a:lnTo>
                  <a:pt x="4953000" y="95250"/>
                </a:lnTo>
                <a:lnTo>
                  <a:pt x="4984750" y="95250"/>
                </a:lnTo>
                <a:lnTo>
                  <a:pt x="4984750" y="63500"/>
                </a:lnTo>
                <a:close/>
              </a:path>
              <a:path w="5181600" h="158750">
                <a:moveTo>
                  <a:pt x="5022850" y="0"/>
                </a:moveTo>
                <a:lnTo>
                  <a:pt x="5022850" y="158750"/>
                </a:lnTo>
                <a:lnTo>
                  <a:pt x="5149850" y="95250"/>
                </a:lnTo>
                <a:lnTo>
                  <a:pt x="5038725" y="95250"/>
                </a:lnTo>
                <a:lnTo>
                  <a:pt x="5038725" y="63500"/>
                </a:lnTo>
                <a:lnTo>
                  <a:pt x="5149850" y="63500"/>
                </a:lnTo>
                <a:lnTo>
                  <a:pt x="5022850" y="0"/>
                </a:lnTo>
                <a:close/>
              </a:path>
              <a:path w="5181600" h="158750">
                <a:moveTo>
                  <a:pt x="5022850" y="63500"/>
                </a:moveTo>
                <a:lnTo>
                  <a:pt x="5016500" y="63500"/>
                </a:lnTo>
                <a:lnTo>
                  <a:pt x="5016500" y="95250"/>
                </a:lnTo>
                <a:lnTo>
                  <a:pt x="5022850" y="95250"/>
                </a:lnTo>
                <a:lnTo>
                  <a:pt x="5022850" y="63500"/>
                </a:lnTo>
                <a:close/>
              </a:path>
              <a:path w="5181600" h="158750">
                <a:moveTo>
                  <a:pt x="5149850" y="63500"/>
                </a:moveTo>
                <a:lnTo>
                  <a:pt x="5038725" y="63500"/>
                </a:lnTo>
                <a:lnTo>
                  <a:pt x="5038725" y="95250"/>
                </a:lnTo>
                <a:lnTo>
                  <a:pt x="5149850" y="95250"/>
                </a:lnTo>
                <a:lnTo>
                  <a:pt x="5181600" y="79375"/>
                </a:lnTo>
                <a:lnTo>
                  <a:pt x="514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3000" y="4929336"/>
            <a:ext cx="838200" cy="1524000"/>
          </a:xfrm>
          <a:custGeom>
            <a:avLst/>
            <a:gdLst/>
            <a:ahLst/>
            <a:cxnLst/>
            <a:rect l="l" t="t" r="r" b="b"/>
            <a:pathLst>
              <a:path w="838200" h="1524000">
                <a:moveTo>
                  <a:pt x="0" y="1524000"/>
                </a:moveTo>
                <a:lnTo>
                  <a:pt x="838200" y="1524000"/>
                </a:lnTo>
                <a:lnTo>
                  <a:pt x="8382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27125" y="5691336"/>
            <a:ext cx="869950" cy="0"/>
          </a:xfrm>
          <a:custGeom>
            <a:avLst/>
            <a:gdLst/>
            <a:ahLst/>
            <a:cxnLst/>
            <a:rect l="l" t="t" r="r" b="b"/>
            <a:pathLst>
              <a:path w="869950">
                <a:moveTo>
                  <a:pt x="0" y="0"/>
                </a:moveTo>
                <a:lnTo>
                  <a:pt x="86995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140" y="5197814"/>
            <a:ext cx="34290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E+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0" y="6050593"/>
            <a:ext cx="27940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20749" y="4512014"/>
            <a:ext cx="35941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D+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4975" y="4898602"/>
            <a:ext cx="38620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Incidence Rate</a:t>
            </a:r>
            <a:r>
              <a:rPr sz="1800" spc="-7" baseline="-20833" dirty="0">
                <a:latin typeface="Arial" panose="020B0604020202020204" pitchFamily="34" charset="0"/>
                <a:cs typeface="Arial" panose="020B0604020202020204" pitchFamily="34" charset="0"/>
              </a:rPr>
              <a:t>exposed 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(a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1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sz="1800" spc="-7" baseline="-20833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16761" y="5197814"/>
            <a:ext cx="10642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182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	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sz="1950" b="1" spc="22" baseline="-21367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950" baseline="-2136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16761" y="5961591"/>
            <a:ext cx="10642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182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	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sz="1950" b="1" spc="22" baseline="-21367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950" baseline="-2136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0550" y="3710136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9600" y="2186136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9600" y="2981537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9600" y="3938736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38400" y="2386161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600" y="2386161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974975" y="5594053"/>
            <a:ext cx="5063490" cy="823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Incidence Rate</a:t>
            </a:r>
            <a:r>
              <a:rPr sz="1800" spc="-7" baseline="-20833" dirty="0">
                <a:latin typeface="Arial" panose="020B0604020202020204" pitchFamily="34" charset="0"/>
                <a:cs typeface="Arial" panose="020B0604020202020204" pitchFamily="34" charset="0"/>
              </a:rPr>
              <a:t>unexposed 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(c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1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sz="1800" baseline="-20833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Incidence Rate Ratio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(a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/ PT</a:t>
            </a:r>
            <a:r>
              <a:rPr sz="1800" baseline="-20833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(c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18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sz="1800" baseline="-20833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90800" y="4229248"/>
            <a:ext cx="6096000" cy="303287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204"/>
              </a:spcBef>
            </a:pPr>
            <a:r>
              <a:rPr sz="1800" spc="-15" dirty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varying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exposures invalidate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risk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ratio</a:t>
            </a:r>
            <a:r>
              <a:rPr sz="18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49500" y="229408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49500" y="229408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76200" y="0"/>
                </a:lnTo>
                <a:lnTo>
                  <a:pt x="152400" y="15240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62200" y="287193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62200" y="287193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76200" y="0"/>
                </a:lnTo>
                <a:lnTo>
                  <a:pt x="152400" y="15240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346325" y="360536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46325" y="360536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76200" y="0"/>
                </a:lnTo>
                <a:lnTo>
                  <a:pt x="152400" y="15240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362200" y="386253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62200" y="386253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76200" y="0"/>
                </a:lnTo>
                <a:lnTo>
                  <a:pt x="152400" y="15240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91000" y="231948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91000" y="231948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76200" y="0"/>
                </a:lnTo>
                <a:lnTo>
                  <a:pt x="152400" y="15240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704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6" grpId="0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Dynamic</a:t>
            </a:r>
          </a:p>
          <a:p>
            <a:r>
              <a:rPr lang="en-US" b="1" dirty="0"/>
              <a:t>Membership defined by a changeable characteristic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Example: Location (e.g., living in Riyadh)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Example: Marital status</a:t>
            </a:r>
          </a:p>
          <a:p>
            <a:r>
              <a:rPr lang="en-US" b="1" dirty="0"/>
              <a:t>New subjects added/eliminated during follow-up period</a:t>
            </a:r>
          </a:p>
          <a:p>
            <a:r>
              <a:rPr lang="en-US" b="1" dirty="0"/>
              <a:t>Exposure status may change over time</a:t>
            </a:r>
          </a:p>
          <a:p>
            <a:r>
              <a:rPr lang="en-US" dirty="0"/>
              <a:t>Appropriate outcome measure: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Incidence Rate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Cohort</a:t>
            </a:r>
          </a:p>
        </p:txBody>
      </p:sp>
    </p:spTree>
    <p:extLst>
      <p:ext uri="{BB962C8B-B14F-4D97-AF65-F5344CB8AC3E}">
        <p14:creationId xmlns:p14="http://schemas.microsoft.com/office/powerpoint/2010/main" val="361610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238504"/>
            <a:ext cx="8959234" cy="1108567"/>
          </a:xfrm>
        </p:spPr>
        <p:txBody>
          <a:bodyPr/>
          <a:lstStyle/>
          <a:p>
            <a:r>
              <a:rPr lang="en-US" dirty="0"/>
              <a:t>Open Cohort Studies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0" y="2678832"/>
            <a:ext cx="3810000" cy="158750"/>
          </a:xfrm>
          <a:custGeom>
            <a:avLst/>
            <a:gdLst/>
            <a:ahLst/>
            <a:cxnLst/>
            <a:rect l="l" t="t" r="r" b="b"/>
            <a:pathLst>
              <a:path w="3810000" h="158750">
                <a:moveTo>
                  <a:pt x="317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31750" y="95250"/>
                </a:lnTo>
                <a:lnTo>
                  <a:pt x="31750" y="63500"/>
                </a:lnTo>
                <a:close/>
              </a:path>
              <a:path w="3810000" h="158750">
                <a:moveTo>
                  <a:pt x="95250" y="63500"/>
                </a:moveTo>
                <a:lnTo>
                  <a:pt x="63500" y="63500"/>
                </a:lnTo>
                <a:lnTo>
                  <a:pt x="63500" y="95250"/>
                </a:lnTo>
                <a:lnTo>
                  <a:pt x="95250" y="95250"/>
                </a:lnTo>
                <a:lnTo>
                  <a:pt x="95250" y="63500"/>
                </a:lnTo>
                <a:close/>
              </a:path>
              <a:path w="3810000" h="158750">
                <a:moveTo>
                  <a:pt x="158750" y="63500"/>
                </a:moveTo>
                <a:lnTo>
                  <a:pt x="127000" y="63500"/>
                </a:lnTo>
                <a:lnTo>
                  <a:pt x="127000" y="95250"/>
                </a:lnTo>
                <a:lnTo>
                  <a:pt x="158750" y="95250"/>
                </a:lnTo>
                <a:lnTo>
                  <a:pt x="158750" y="63500"/>
                </a:lnTo>
                <a:close/>
              </a:path>
              <a:path w="3810000" h="158750">
                <a:moveTo>
                  <a:pt x="222250" y="63500"/>
                </a:moveTo>
                <a:lnTo>
                  <a:pt x="190500" y="63500"/>
                </a:lnTo>
                <a:lnTo>
                  <a:pt x="190500" y="95250"/>
                </a:lnTo>
                <a:lnTo>
                  <a:pt x="222250" y="95250"/>
                </a:lnTo>
                <a:lnTo>
                  <a:pt x="222250" y="63500"/>
                </a:lnTo>
                <a:close/>
              </a:path>
              <a:path w="3810000" h="158750">
                <a:moveTo>
                  <a:pt x="285750" y="63500"/>
                </a:moveTo>
                <a:lnTo>
                  <a:pt x="254000" y="63500"/>
                </a:lnTo>
                <a:lnTo>
                  <a:pt x="254000" y="95250"/>
                </a:lnTo>
                <a:lnTo>
                  <a:pt x="285750" y="95250"/>
                </a:lnTo>
                <a:lnTo>
                  <a:pt x="285750" y="63500"/>
                </a:lnTo>
                <a:close/>
              </a:path>
              <a:path w="3810000" h="158750">
                <a:moveTo>
                  <a:pt x="349250" y="63500"/>
                </a:moveTo>
                <a:lnTo>
                  <a:pt x="317500" y="63500"/>
                </a:lnTo>
                <a:lnTo>
                  <a:pt x="317500" y="95250"/>
                </a:lnTo>
                <a:lnTo>
                  <a:pt x="349250" y="95250"/>
                </a:lnTo>
                <a:lnTo>
                  <a:pt x="349250" y="63500"/>
                </a:lnTo>
                <a:close/>
              </a:path>
              <a:path w="3810000" h="158750">
                <a:moveTo>
                  <a:pt x="412750" y="63500"/>
                </a:moveTo>
                <a:lnTo>
                  <a:pt x="381000" y="63500"/>
                </a:lnTo>
                <a:lnTo>
                  <a:pt x="381000" y="95250"/>
                </a:lnTo>
                <a:lnTo>
                  <a:pt x="412750" y="95250"/>
                </a:lnTo>
                <a:lnTo>
                  <a:pt x="412750" y="63500"/>
                </a:lnTo>
                <a:close/>
              </a:path>
              <a:path w="3810000" h="158750">
                <a:moveTo>
                  <a:pt x="476250" y="63500"/>
                </a:moveTo>
                <a:lnTo>
                  <a:pt x="444500" y="63500"/>
                </a:lnTo>
                <a:lnTo>
                  <a:pt x="444500" y="95250"/>
                </a:lnTo>
                <a:lnTo>
                  <a:pt x="476250" y="95250"/>
                </a:lnTo>
                <a:lnTo>
                  <a:pt x="476250" y="63500"/>
                </a:lnTo>
                <a:close/>
              </a:path>
              <a:path w="3810000" h="158750">
                <a:moveTo>
                  <a:pt x="539750" y="63500"/>
                </a:moveTo>
                <a:lnTo>
                  <a:pt x="508000" y="63500"/>
                </a:lnTo>
                <a:lnTo>
                  <a:pt x="508000" y="95250"/>
                </a:lnTo>
                <a:lnTo>
                  <a:pt x="539750" y="95250"/>
                </a:lnTo>
                <a:lnTo>
                  <a:pt x="539750" y="63500"/>
                </a:lnTo>
                <a:close/>
              </a:path>
              <a:path w="3810000" h="158750">
                <a:moveTo>
                  <a:pt x="603250" y="63500"/>
                </a:moveTo>
                <a:lnTo>
                  <a:pt x="571500" y="63500"/>
                </a:lnTo>
                <a:lnTo>
                  <a:pt x="571500" y="95250"/>
                </a:lnTo>
                <a:lnTo>
                  <a:pt x="603250" y="95250"/>
                </a:lnTo>
                <a:lnTo>
                  <a:pt x="603250" y="63500"/>
                </a:lnTo>
                <a:close/>
              </a:path>
              <a:path w="3810000" h="158750">
                <a:moveTo>
                  <a:pt x="666750" y="63500"/>
                </a:moveTo>
                <a:lnTo>
                  <a:pt x="635000" y="63500"/>
                </a:lnTo>
                <a:lnTo>
                  <a:pt x="635000" y="95250"/>
                </a:lnTo>
                <a:lnTo>
                  <a:pt x="666750" y="95250"/>
                </a:lnTo>
                <a:lnTo>
                  <a:pt x="666750" y="63500"/>
                </a:lnTo>
                <a:close/>
              </a:path>
              <a:path w="3810000" h="158750">
                <a:moveTo>
                  <a:pt x="730250" y="63500"/>
                </a:moveTo>
                <a:lnTo>
                  <a:pt x="698500" y="63500"/>
                </a:lnTo>
                <a:lnTo>
                  <a:pt x="698500" y="95250"/>
                </a:lnTo>
                <a:lnTo>
                  <a:pt x="730250" y="95250"/>
                </a:lnTo>
                <a:lnTo>
                  <a:pt x="730250" y="63500"/>
                </a:lnTo>
                <a:close/>
              </a:path>
              <a:path w="3810000" h="158750">
                <a:moveTo>
                  <a:pt x="793750" y="63500"/>
                </a:moveTo>
                <a:lnTo>
                  <a:pt x="762000" y="63500"/>
                </a:lnTo>
                <a:lnTo>
                  <a:pt x="762000" y="95250"/>
                </a:lnTo>
                <a:lnTo>
                  <a:pt x="793750" y="95250"/>
                </a:lnTo>
                <a:lnTo>
                  <a:pt x="793750" y="63500"/>
                </a:lnTo>
                <a:close/>
              </a:path>
              <a:path w="3810000" h="158750">
                <a:moveTo>
                  <a:pt x="857250" y="63500"/>
                </a:moveTo>
                <a:lnTo>
                  <a:pt x="825500" y="63500"/>
                </a:lnTo>
                <a:lnTo>
                  <a:pt x="825500" y="95250"/>
                </a:lnTo>
                <a:lnTo>
                  <a:pt x="857250" y="95250"/>
                </a:lnTo>
                <a:lnTo>
                  <a:pt x="857250" y="63500"/>
                </a:lnTo>
                <a:close/>
              </a:path>
              <a:path w="3810000" h="158750">
                <a:moveTo>
                  <a:pt x="920750" y="63500"/>
                </a:moveTo>
                <a:lnTo>
                  <a:pt x="889000" y="63500"/>
                </a:lnTo>
                <a:lnTo>
                  <a:pt x="889000" y="95250"/>
                </a:lnTo>
                <a:lnTo>
                  <a:pt x="920750" y="95250"/>
                </a:lnTo>
                <a:lnTo>
                  <a:pt x="920750" y="63500"/>
                </a:lnTo>
                <a:close/>
              </a:path>
              <a:path w="3810000" h="158750">
                <a:moveTo>
                  <a:pt x="984250" y="63500"/>
                </a:moveTo>
                <a:lnTo>
                  <a:pt x="952500" y="63500"/>
                </a:lnTo>
                <a:lnTo>
                  <a:pt x="952500" y="95250"/>
                </a:lnTo>
                <a:lnTo>
                  <a:pt x="984250" y="95250"/>
                </a:lnTo>
                <a:lnTo>
                  <a:pt x="984250" y="63500"/>
                </a:lnTo>
                <a:close/>
              </a:path>
              <a:path w="3810000" h="158750">
                <a:moveTo>
                  <a:pt x="1047750" y="63500"/>
                </a:moveTo>
                <a:lnTo>
                  <a:pt x="1016000" y="63500"/>
                </a:lnTo>
                <a:lnTo>
                  <a:pt x="1016000" y="95250"/>
                </a:lnTo>
                <a:lnTo>
                  <a:pt x="1047750" y="95250"/>
                </a:lnTo>
                <a:lnTo>
                  <a:pt x="1047750" y="63500"/>
                </a:lnTo>
                <a:close/>
              </a:path>
              <a:path w="3810000" h="158750">
                <a:moveTo>
                  <a:pt x="1111250" y="63500"/>
                </a:moveTo>
                <a:lnTo>
                  <a:pt x="1079500" y="63500"/>
                </a:lnTo>
                <a:lnTo>
                  <a:pt x="1079500" y="95250"/>
                </a:lnTo>
                <a:lnTo>
                  <a:pt x="1111250" y="95250"/>
                </a:lnTo>
                <a:lnTo>
                  <a:pt x="1111250" y="63500"/>
                </a:lnTo>
                <a:close/>
              </a:path>
              <a:path w="3810000" h="158750">
                <a:moveTo>
                  <a:pt x="1174750" y="63500"/>
                </a:moveTo>
                <a:lnTo>
                  <a:pt x="1143000" y="63500"/>
                </a:lnTo>
                <a:lnTo>
                  <a:pt x="1143000" y="95250"/>
                </a:lnTo>
                <a:lnTo>
                  <a:pt x="1174750" y="95250"/>
                </a:lnTo>
                <a:lnTo>
                  <a:pt x="1174750" y="63500"/>
                </a:lnTo>
                <a:close/>
              </a:path>
              <a:path w="3810000" h="158750">
                <a:moveTo>
                  <a:pt x="1238250" y="63500"/>
                </a:moveTo>
                <a:lnTo>
                  <a:pt x="1206500" y="63500"/>
                </a:lnTo>
                <a:lnTo>
                  <a:pt x="1206500" y="95250"/>
                </a:lnTo>
                <a:lnTo>
                  <a:pt x="1238250" y="95250"/>
                </a:lnTo>
                <a:lnTo>
                  <a:pt x="1238250" y="63500"/>
                </a:lnTo>
                <a:close/>
              </a:path>
              <a:path w="3810000" h="158750">
                <a:moveTo>
                  <a:pt x="1301750" y="63500"/>
                </a:moveTo>
                <a:lnTo>
                  <a:pt x="1270000" y="63500"/>
                </a:lnTo>
                <a:lnTo>
                  <a:pt x="1270000" y="95250"/>
                </a:lnTo>
                <a:lnTo>
                  <a:pt x="1301750" y="95250"/>
                </a:lnTo>
                <a:lnTo>
                  <a:pt x="1301750" y="63500"/>
                </a:lnTo>
                <a:close/>
              </a:path>
              <a:path w="3810000" h="158750">
                <a:moveTo>
                  <a:pt x="1365250" y="63500"/>
                </a:moveTo>
                <a:lnTo>
                  <a:pt x="1333500" y="63500"/>
                </a:lnTo>
                <a:lnTo>
                  <a:pt x="1333500" y="95250"/>
                </a:lnTo>
                <a:lnTo>
                  <a:pt x="1365250" y="95250"/>
                </a:lnTo>
                <a:lnTo>
                  <a:pt x="1365250" y="63500"/>
                </a:lnTo>
                <a:close/>
              </a:path>
              <a:path w="3810000" h="158750">
                <a:moveTo>
                  <a:pt x="1428750" y="63500"/>
                </a:moveTo>
                <a:lnTo>
                  <a:pt x="1397000" y="63500"/>
                </a:lnTo>
                <a:lnTo>
                  <a:pt x="1397000" y="95250"/>
                </a:lnTo>
                <a:lnTo>
                  <a:pt x="1428750" y="95250"/>
                </a:lnTo>
                <a:lnTo>
                  <a:pt x="1428750" y="63500"/>
                </a:lnTo>
                <a:close/>
              </a:path>
              <a:path w="3810000" h="158750">
                <a:moveTo>
                  <a:pt x="1492250" y="63500"/>
                </a:moveTo>
                <a:lnTo>
                  <a:pt x="1460500" y="63500"/>
                </a:lnTo>
                <a:lnTo>
                  <a:pt x="1460500" y="95250"/>
                </a:lnTo>
                <a:lnTo>
                  <a:pt x="1492250" y="95250"/>
                </a:lnTo>
                <a:lnTo>
                  <a:pt x="1492250" y="63500"/>
                </a:lnTo>
                <a:close/>
              </a:path>
              <a:path w="3810000" h="158750">
                <a:moveTo>
                  <a:pt x="1555750" y="63500"/>
                </a:moveTo>
                <a:lnTo>
                  <a:pt x="1524000" y="63500"/>
                </a:lnTo>
                <a:lnTo>
                  <a:pt x="1524000" y="95250"/>
                </a:lnTo>
                <a:lnTo>
                  <a:pt x="1555750" y="95250"/>
                </a:lnTo>
                <a:lnTo>
                  <a:pt x="1555750" y="63500"/>
                </a:lnTo>
                <a:close/>
              </a:path>
              <a:path w="3810000" h="158750">
                <a:moveTo>
                  <a:pt x="1619250" y="63500"/>
                </a:moveTo>
                <a:lnTo>
                  <a:pt x="1587500" y="63500"/>
                </a:lnTo>
                <a:lnTo>
                  <a:pt x="1587500" y="95250"/>
                </a:lnTo>
                <a:lnTo>
                  <a:pt x="1619250" y="95250"/>
                </a:lnTo>
                <a:lnTo>
                  <a:pt x="1619250" y="63500"/>
                </a:lnTo>
                <a:close/>
              </a:path>
              <a:path w="3810000" h="158750">
                <a:moveTo>
                  <a:pt x="1682750" y="63500"/>
                </a:moveTo>
                <a:lnTo>
                  <a:pt x="1651000" y="63500"/>
                </a:lnTo>
                <a:lnTo>
                  <a:pt x="1651000" y="95250"/>
                </a:lnTo>
                <a:lnTo>
                  <a:pt x="1682750" y="95250"/>
                </a:lnTo>
                <a:lnTo>
                  <a:pt x="1682750" y="63500"/>
                </a:lnTo>
                <a:close/>
              </a:path>
              <a:path w="3810000" h="158750">
                <a:moveTo>
                  <a:pt x="1746250" y="63500"/>
                </a:moveTo>
                <a:lnTo>
                  <a:pt x="1714500" y="63500"/>
                </a:lnTo>
                <a:lnTo>
                  <a:pt x="1714500" y="95250"/>
                </a:lnTo>
                <a:lnTo>
                  <a:pt x="1746250" y="95250"/>
                </a:lnTo>
                <a:lnTo>
                  <a:pt x="1746250" y="63500"/>
                </a:lnTo>
                <a:close/>
              </a:path>
              <a:path w="3810000" h="158750">
                <a:moveTo>
                  <a:pt x="1809750" y="63500"/>
                </a:moveTo>
                <a:lnTo>
                  <a:pt x="1778000" y="63500"/>
                </a:lnTo>
                <a:lnTo>
                  <a:pt x="1778000" y="95250"/>
                </a:lnTo>
                <a:lnTo>
                  <a:pt x="1809750" y="95250"/>
                </a:lnTo>
                <a:lnTo>
                  <a:pt x="1809750" y="63500"/>
                </a:lnTo>
                <a:close/>
              </a:path>
              <a:path w="3810000" h="158750">
                <a:moveTo>
                  <a:pt x="1873250" y="63500"/>
                </a:moveTo>
                <a:lnTo>
                  <a:pt x="1841500" y="63500"/>
                </a:lnTo>
                <a:lnTo>
                  <a:pt x="1841500" y="95250"/>
                </a:lnTo>
                <a:lnTo>
                  <a:pt x="1873250" y="95250"/>
                </a:lnTo>
                <a:lnTo>
                  <a:pt x="1873250" y="63500"/>
                </a:lnTo>
                <a:close/>
              </a:path>
              <a:path w="3810000" h="158750">
                <a:moveTo>
                  <a:pt x="1936750" y="63500"/>
                </a:moveTo>
                <a:lnTo>
                  <a:pt x="1905000" y="63500"/>
                </a:lnTo>
                <a:lnTo>
                  <a:pt x="1905000" y="95250"/>
                </a:lnTo>
                <a:lnTo>
                  <a:pt x="1936750" y="95250"/>
                </a:lnTo>
                <a:lnTo>
                  <a:pt x="1936750" y="63500"/>
                </a:lnTo>
                <a:close/>
              </a:path>
              <a:path w="3810000" h="158750">
                <a:moveTo>
                  <a:pt x="2000250" y="63500"/>
                </a:moveTo>
                <a:lnTo>
                  <a:pt x="1968500" y="63500"/>
                </a:lnTo>
                <a:lnTo>
                  <a:pt x="1968500" y="95250"/>
                </a:lnTo>
                <a:lnTo>
                  <a:pt x="2000250" y="95250"/>
                </a:lnTo>
                <a:lnTo>
                  <a:pt x="2000250" y="63500"/>
                </a:lnTo>
                <a:close/>
              </a:path>
              <a:path w="3810000" h="158750">
                <a:moveTo>
                  <a:pt x="2063750" y="63500"/>
                </a:moveTo>
                <a:lnTo>
                  <a:pt x="2032000" y="63500"/>
                </a:lnTo>
                <a:lnTo>
                  <a:pt x="2032000" y="95250"/>
                </a:lnTo>
                <a:lnTo>
                  <a:pt x="2063750" y="95250"/>
                </a:lnTo>
                <a:lnTo>
                  <a:pt x="2063750" y="63500"/>
                </a:lnTo>
                <a:close/>
              </a:path>
              <a:path w="3810000" h="158750">
                <a:moveTo>
                  <a:pt x="2127250" y="63500"/>
                </a:moveTo>
                <a:lnTo>
                  <a:pt x="2095500" y="63500"/>
                </a:lnTo>
                <a:lnTo>
                  <a:pt x="2095500" y="95250"/>
                </a:lnTo>
                <a:lnTo>
                  <a:pt x="2127250" y="95250"/>
                </a:lnTo>
                <a:lnTo>
                  <a:pt x="2127250" y="63500"/>
                </a:lnTo>
                <a:close/>
              </a:path>
              <a:path w="3810000" h="158750">
                <a:moveTo>
                  <a:pt x="2190750" y="63500"/>
                </a:moveTo>
                <a:lnTo>
                  <a:pt x="2159000" y="63500"/>
                </a:lnTo>
                <a:lnTo>
                  <a:pt x="2159000" y="95250"/>
                </a:lnTo>
                <a:lnTo>
                  <a:pt x="2190750" y="95250"/>
                </a:lnTo>
                <a:lnTo>
                  <a:pt x="2190750" y="63500"/>
                </a:lnTo>
                <a:close/>
              </a:path>
              <a:path w="3810000" h="158750">
                <a:moveTo>
                  <a:pt x="2254250" y="63500"/>
                </a:moveTo>
                <a:lnTo>
                  <a:pt x="2222500" y="63500"/>
                </a:lnTo>
                <a:lnTo>
                  <a:pt x="2222500" y="95250"/>
                </a:lnTo>
                <a:lnTo>
                  <a:pt x="2254250" y="95250"/>
                </a:lnTo>
                <a:lnTo>
                  <a:pt x="2254250" y="63500"/>
                </a:lnTo>
                <a:close/>
              </a:path>
              <a:path w="3810000" h="158750">
                <a:moveTo>
                  <a:pt x="2317750" y="63500"/>
                </a:moveTo>
                <a:lnTo>
                  <a:pt x="2286000" y="63500"/>
                </a:lnTo>
                <a:lnTo>
                  <a:pt x="2286000" y="95250"/>
                </a:lnTo>
                <a:lnTo>
                  <a:pt x="2317750" y="95250"/>
                </a:lnTo>
                <a:lnTo>
                  <a:pt x="2317750" y="63500"/>
                </a:lnTo>
                <a:close/>
              </a:path>
              <a:path w="3810000" h="158750">
                <a:moveTo>
                  <a:pt x="2381250" y="63500"/>
                </a:moveTo>
                <a:lnTo>
                  <a:pt x="2349500" y="63500"/>
                </a:lnTo>
                <a:lnTo>
                  <a:pt x="2349500" y="95250"/>
                </a:lnTo>
                <a:lnTo>
                  <a:pt x="2381250" y="95250"/>
                </a:lnTo>
                <a:lnTo>
                  <a:pt x="2381250" y="63500"/>
                </a:lnTo>
                <a:close/>
              </a:path>
              <a:path w="3810000" h="158750">
                <a:moveTo>
                  <a:pt x="2444750" y="63500"/>
                </a:moveTo>
                <a:lnTo>
                  <a:pt x="2413000" y="63500"/>
                </a:lnTo>
                <a:lnTo>
                  <a:pt x="2413000" y="95250"/>
                </a:lnTo>
                <a:lnTo>
                  <a:pt x="2444750" y="95250"/>
                </a:lnTo>
                <a:lnTo>
                  <a:pt x="2444750" y="63500"/>
                </a:lnTo>
                <a:close/>
              </a:path>
              <a:path w="3810000" h="158750">
                <a:moveTo>
                  <a:pt x="2508250" y="63500"/>
                </a:moveTo>
                <a:lnTo>
                  <a:pt x="2476500" y="63500"/>
                </a:lnTo>
                <a:lnTo>
                  <a:pt x="2476500" y="95250"/>
                </a:lnTo>
                <a:lnTo>
                  <a:pt x="2508250" y="95250"/>
                </a:lnTo>
                <a:lnTo>
                  <a:pt x="2508250" y="63500"/>
                </a:lnTo>
                <a:close/>
              </a:path>
              <a:path w="3810000" h="158750">
                <a:moveTo>
                  <a:pt x="2571750" y="63500"/>
                </a:moveTo>
                <a:lnTo>
                  <a:pt x="2540000" y="63500"/>
                </a:lnTo>
                <a:lnTo>
                  <a:pt x="2540000" y="95250"/>
                </a:lnTo>
                <a:lnTo>
                  <a:pt x="2571750" y="95250"/>
                </a:lnTo>
                <a:lnTo>
                  <a:pt x="2571750" y="63500"/>
                </a:lnTo>
                <a:close/>
              </a:path>
              <a:path w="3810000" h="158750">
                <a:moveTo>
                  <a:pt x="2635250" y="63500"/>
                </a:moveTo>
                <a:lnTo>
                  <a:pt x="2603500" y="63500"/>
                </a:lnTo>
                <a:lnTo>
                  <a:pt x="2603500" y="95250"/>
                </a:lnTo>
                <a:lnTo>
                  <a:pt x="2635250" y="95250"/>
                </a:lnTo>
                <a:lnTo>
                  <a:pt x="2635250" y="63500"/>
                </a:lnTo>
                <a:close/>
              </a:path>
              <a:path w="3810000" h="158750">
                <a:moveTo>
                  <a:pt x="2698750" y="63500"/>
                </a:moveTo>
                <a:lnTo>
                  <a:pt x="2667000" y="63500"/>
                </a:lnTo>
                <a:lnTo>
                  <a:pt x="2667000" y="95250"/>
                </a:lnTo>
                <a:lnTo>
                  <a:pt x="2698750" y="95250"/>
                </a:lnTo>
                <a:lnTo>
                  <a:pt x="2698750" y="63500"/>
                </a:lnTo>
                <a:close/>
              </a:path>
              <a:path w="3810000" h="158750">
                <a:moveTo>
                  <a:pt x="2762250" y="63500"/>
                </a:moveTo>
                <a:lnTo>
                  <a:pt x="2730500" y="63500"/>
                </a:lnTo>
                <a:lnTo>
                  <a:pt x="2730500" y="95250"/>
                </a:lnTo>
                <a:lnTo>
                  <a:pt x="2762250" y="95250"/>
                </a:lnTo>
                <a:lnTo>
                  <a:pt x="2762250" y="63500"/>
                </a:lnTo>
                <a:close/>
              </a:path>
              <a:path w="3810000" h="158750">
                <a:moveTo>
                  <a:pt x="2825750" y="63500"/>
                </a:moveTo>
                <a:lnTo>
                  <a:pt x="2794000" y="63500"/>
                </a:lnTo>
                <a:lnTo>
                  <a:pt x="2794000" y="95250"/>
                </a:lnTo>
                <a:lnTo>
                  <a:pt x="2825750" y="95250"/>
                </a:lnTo>
                <a:lnTo>
                  <a:pt x="2825750" y="63500"/>
                </a:lnTo>
                <a:close/>
              </a:path>
              <a:path w="3810000" h="158750">
                <a:moveTo>
                  <a:pt x="2889250" y="63500"/>
                </a:moveTo>
                <a:lnTo>
                  <a:pt x="2857500" y="63500"/>
                </a:lnTo>
                <a:lnTo>
                  <a:pt x="2857500" y="95250"/>
                </a:lnTo>
                <a:lnTo>
                  <a:pt x="2889250" y="95250"/>
                </a:lnTo>
                <a:lnTo>
                  <a:pt x="2889250" y="63500"/>
                </a:lnTo>
                <a:close/>
              </a:path>
              <a:path w="3810000" h="158750">
                <a:moveTo>
                  <a:pt x="2952750" y="63500"/>
                </a:moveTo>
                <a:lnTo>
                  <a:pt x="2921000" y="63500"/>
                </a:lnTo>
                <a:lnTo>
                  <a:pt x="2921000" y="95250"/>
                </a:lnTo>
                <a:lnTo>
                  <a:pt x="2952750" y="95250"/>
                </a:lnTo>
                <a:lnTo>
                  <a:pt x="2952750" y="63500"/>
                </a:lnTo>
                <a:close/>
              </a:path>
              <a:path w="3810000" h="158750">
                <a:moveTo>
                  <a:pt x="3016250" y="63500"/>
                </a:moveTo>
                <a:lnTo>
                  <a:pt x="2984500" y="63500"/>
                </a:lnTo>
                <a:lnTo>
                  <a:pt x="2984500" y="95250"/>
                </a:lnTo>
                <a:lnTo>
                  <a:pt x="3016250" y="95250"/>
                </a:lnTo>
                <a:lnTo>
                  <a:pt x="3016250" y="63500"/>
                </a:lnTo>
                <a:close/>
              </a:path>
              <a:path w="3810000" h="158750">
                <a:moveTo>
                  <a:pt x="3079750" y="63500"/>
                </a:moveTo>
                <a:lnTo>
                  <a:pt x="3048000" y="63500"/>
                </a:lnTo>
                <a:lnTo>
                  <a:pt x="3048000" y="95250"/>
                </a:lnTo>
                <a:lnTo>
                  <a:pt x="3079750" y="95250"/>
                </a:lnTo>
                <a:lnTo>
                  <a:pt x="3079750" y="63500"/>
                </a:lnTo>
                <a:close/>
              </a:path>
              <a:path w="3810000" h="158750">
                <a:moveTo>
                  <a:pt x="3143250" y="63500"/>
                </a:moveTo>
                <a:lnTo>
                  <a:pt x="3111500" y="63500"/>
                </a:lnTo>
                <a:lnTo>
                  <a:pt x="3111500" y="95250"/>
                </a:lnTo>
                <a:lnTo>
                  <a:pt x="3143250" y="95250"/>
                </a:lnTo>
                <a:lnTo>
                  <a:pt x="3143250" y="63500"/>
                </a:lnTo>
                <a:close/>
              </a:path>
              <a:path w="3810000" h="158750">
                <a:moveTo>
                  <a:pt x="3206750" y="63500"/>
                </a:moveTo>
                <a:lnTo>
                  <a:pt x="3175000" y="63500"/>
                </a:lnTo>
                <a:lnTo>
                  <a:pt x="3175000" y="95250"/>
                </a:lnTo>
                <a:lnTo>
                  <a:pt x="3206750" y="95250"/>
                </a:lnTo>
                <a:lnTo>
                  <a:pt x="3206750" y="63500"/>
                </a:lnTo>
                <a:close/>
              </a:path>
              <a:path w="3810000" h="158750">
                <a:moveTo>
                  <a:pt x="3270250" y="63500"/>
                </a:moveTo>
                <a:lnTo>
                  <a:pt x="3238500" y="63500"/>
                </a:lnTo>
                <a:lnTo>
                  <a:pt x="3238500" y="95250"/>
                </a:lnTo>
                <a:lnTo>
                  <a:pt x="3270250" y="95250"/>
                </a:lnTo>
                <a:lnTo>
                  <a:pt x="3270250" y="63500"/>
                </a:lnTo>
                <a:close/>
              </a:path>
              <a:path w="3810000" h="158750">
                <a:moveTo>
                  <a:pt x="3333750" y="63500"/>
                </a:moveTo>
                <a:lnTo>
                  <a:pt x="3302000" y="63500"/>
                </a:lnTo>
                <a:lnTo>
                  <a:pt x="3302000" y="95250"/>
                </a:lnTo>
                <a:lnTo>
                  <a:pt x="3333750" y="95250"/>
                </a:lnTo>
                <a:lnTo>
                  <a:pt x="3333750" y="63500"/>
                </a:lnTo>
                <a:close/>
              </a:path>
              <a:path w="3810000" h="158750">
                <a:moveTo>
                  <a:pt x="3397250" y="63500"/>
                </a:moveTo>
                <a:lnTo>
                  <a:pt x="3365500" y="63500"/>
                </a:lnTo>
                <a:lnTo>
                  <a:pt x="3365500" y="95250"/>
                </a:lnTo>
                <a:lnTo>
                  <a:pt x="3397250" y="95250"/>
                </a:lnTo>
                <a:lnTo>
                  <a:pt x="3397250" y="63500"/>
                </a:lnTo>
                <a:close/>
              </a:path>
              <a:path w="3810000" h="158750">
                <a:moveTo>
                  <a:pt x="3460750" y="63500"/>
                </a:moveTo>
                <a:lnTo>
                  <a:pt x="3429000" y="63500"/>
                </a:lnTo>
                <a:lnTo>
                  <a:pt x="3429000" y="95250"/>
                </a:lnTo>
                <a:lnTo>
                  <a:pt x="3460750" y="95250"/>
                </a:lnTo>
                <a:lnTo>
                  <a:pt x="3460750" y="63500"/>
                </a:lnTo>
                <a:close/>
              </a:path>
              <a:path w="3810000" h="158750">
                <a:moveTo>
                  <a:pt x="3524250" y="63500"/>
                </a:moveTo>
                <a:lnTo>
                  <a:pt x="3492500" y="63500"/>
                </a:lnTo>
                <a:lnTo>
                  <a:pt x="3492500" y="95250"/>
                </a:lnTo>
                <a:lnTo>
                  <a:pt x="3524250" y="95250"/>
                </a:lnTo>
                <a:lnTo>
                  <a:pt x="3524250" y="63500"/>
                </a:lnTo>
                <a:close/>
              </a:path>
              <a:path w="3810000" h="158750">
                <a:moveTo>
                  <a:pt x="3587750" y="63500"/>
                </a:moveTo>
                <a:lnTo>
                  <a:pt x="3556000" y="63500"/>
                </a:lnTo>
                <a:lnTo>
                  <a:pt x="3556000" y="95250"/>
                </a:lnTo>
                <a:lnTo>
                  <a:pt x="3587750" y="95250"/>
                </a:lnTo>
                <a:lnTo>
                  <a:pt x="3587750" y="63500"/>
                </a:lnTo>
                <a:close/>
              </a:path>
              <a:path w="3810000" h="158750">
                <a:moveTo>
                  <a:pt x="3651250" y="0"/>
                </a:moveTo>
                <a:lnTo>
                  <a:pt x="3651250" y="158750"/>
                </a:lnTo>
                <a:lnTo>
                  <a:pt x="3810000" y="79375"/>
                </a:lnTo>
                <a:lnTo>
                  <a:pt x="3651250" y="0"/>
                </a:lnTo>
                <a:close/>
              </a:path>
              <a:path w="3810000" h="158750">
                <a:moveTo>
                  <a:pt x="3651250" y="63500"/>
                </a:moveTo>
                <a:lnTo>
                  <a:pt x="3619500" y="63500"/>
                </a:lnTo>
                <a:lnTo>
                  <a:pt x="3619500" y="95250"/>
                </a:lnTo>
                <a:lnTo>
                  <a:pt x="3651250" y="95250"/>
                </a:lnTo>
                <a:lnTo>
                  <a:pt x="36512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400" y="3053482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800" y="3245505"/>
            <a:ext cx="5718175" cy="158750"/>
          </a:xfrm>
          <a:custGeom>
            <a:avLst/>
            <a:gdLst/>
            <a:ahLst/>
            <a:cxnLst/>
            <a:rect l="l" t="t" r="r" b="b"/>
            <a:pathLst>
              <a:path w="5718175" h="158750">
                <a:moveTo>
                  <a:pt x="317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31750" y="95250"/>
                </a:lnTo>
                <a:lnTo>
                  <a:pt x="31750" y="63500"/>
                </a:lnTo>
                <a:close/>
              </a:path>
              <a:path w="5718175" h="158750">
                <a:moveTo>
                  <a:pt x="95250" y="63500"/>
                </a:moveTo>
                <a:lnTo>
                  <a:pt x="63500" y="63500"/>
                </a:lnTo>
                <a:lnTo>
                  <a:pt x="63500" y="95250"/>
                </a:lnTo>
                <a:lnTo>
                  <a:pt x="95250" y="95250"/>
                </a:lnTo>
                <a:lnTo>
                  <a:pt x="95250" y="63500"/>
                </a:lnTo>
                <a:close/>
              </a:path>
              <a:path w="5718175" h="158750">
                <a:moveTo>
                  <a:pt x="158750" y="63500"/>
                </a:moveTo>
                <a:lnTo>
                  <a:pt x="127000" y="63500"/>
                </a:lnTo>
                <a:lnTo>
                  <a:pt x="127000" y="95250"/>
                </a:lnTo>
                <a:lnTo>
                  <a:pt x="158750" y="95250"/>
                </a:lnTo>
                <a:lnTo>
                  <a:pt x="158750" y="63500"/>
                </a:lnTo>
                <a:close/>
              </a:path>
              <a:path w="5718175" h="158750">
                <a:moveTo>
                  <a:pt x="222250" y="63500"/>
                </a:moveTo>
                <a:lnTo>
                  <a:pt x="190500" y="63500"/>
                </a:lnTo>
                <a:lnTo>
                  <a:pt x="190500" y="95250"/>
                </a:lnTo>
                <a:lnTo>
                  <a:pt x="222250" y="95250"/>
                </a:lnTo>
                <a:lnTo>
                  <a:pt x="222250" y="63500"/>
                </a:lnTo>
                <a:close/>
              </a:path>
              <a:path w="5718175" h="158750">
                <a:moveTo>
                  <a:pt x="285750" y="63500"/>
                </a:moveTo>
                <a:lnTo>
                  <a:pt x="254000" y="63500"/>
                </a:lnTo>
                <a:lnTo>
                  <a:pt x="254000" y="95250"/>
                </a:lnTo>
                <a:lnTo>
                  <a:pt x="285750" y="95250"/>
                </a:lnTo>
                <a:lnTo>
                  <a:pt x="285750" y="63500"/>
                </a:lnTo>
                <a:close/>
              </a:path>
              <a:path w="5718175" h="158750">
                <a:moveTo>
                  <a:pt x="349250" y="63500"/>
                </a:moveTo>
                <a:lnTo>
                  <a:pt x="317500" y="63500"/>
                </a:lnTo>
                <a:lnTo>
                  <a:pt x="317500" y="95250"/>
                </a:lnTo>
                <a:lnTo>
                  <a:pt x="349250" y="95250"/>
                </a:lnTo>
                <a:lnTo>
                  <a:pt x="349250" y="63500"/>
                </a:lnTo>
                <a:close/>
              </a:path>
              <a:path w="5718175" h="158750">
                <a:moveTo>
                  <a:pt x="412750" y="63500"/>
                </a:moveTo>
                <a:lnTo>
                  <a:pt x="381000" y="63500"/>
                </a:lnTo>
                <a:lnTo>
                  <a:pt x="381000" y="95250"/>
                </a:lnTo>
                <a:lnTo>
                  <a:pt x="412750" y="95250"/>
                </a:lnTo>
                <a:lnTo>
                  <a:pt x="412750" y="63500"/>
                </a:lnTo>
                <a:close/>
              </a:path>
              <a:path w="5718175" h="158750">
                <a:moveTo>
                  <a:pt x="476250" y="63500"/>
                </a:moveTo>
                <a:lnTo>
                  <a:pt x="444500" y="63500"/>
                </a:lnTo>
                <a:lnTo>
                  <a:pt x="444500" y="95250"/>
                </a:lnTo>
                <a:lnTo>
                  <a:pt x="476250" y="95250"/>
                </a:lnTo>
                <a:lnTo>
                  <a:pt x="476250" y="63500"/>
                </a:lnTo>
                <a:close/>
              </a:path>
              <a:path w="5718175" h="158750">
                <a:moveTo>
                  <a:pt x="539750" y="63500"/>
                </a:moveTo>
                <a:lnTo>
                  <a:pt x="508000" y="63500"/>
                </a:lnTo>
                <a:lnTo>
                  <a:pt x="508000" y="95250"/>
                </a:lnTo>
                <a:lnTo>
                  <a:pt x="539750" y="95250"/>
                </a:lnTo>
                <a:lnTo>
                  <a:pt x="539750" y="63500"/>
                </a:lnTo>
                <a:close/>
              </a:path>
              <a:path w="5718175" h="158750">
                <a:moveTo>
                  <a:pt x="603250" y="63500"/>
                </a:moveTo>
                <a:lnTo>
                  <a:pt x="571500" y="63500"/>
                </a:lnTo>
                <a:lnTo>
                  <a:pt x="571500" y="95250"/>
                </a:lnTo>
                <a:lnTo>
                  <a:pt x="603250" y="95250"/>
                </a:lnTo>
                <a:lnTo>
                  <a:pt x="603250" y="63500"/>
                </a:lnTo>
                <a:close/>
              </a:path>
              <a:path w="5718175" h="158750">
                <a:moveTo>
                  <a:pt x="666750" y="63500"/>
                </a:moveTo>
                <a:lnTo>
                  <a:pt x="635000" y="63500"/>
                </a:lnTo>
                <a:lnTo>
                  <a:pt x="635000" y="95250"/>
                </a:lnTo>
                <a:lnTo>
                  <a:pt x="666750" y="95250"/>
                </a:lnTo>
                <a:lnTo>
                  <a:pt x="666750" y="63500"/>
                </a:lnTo>
                <a:close/>
              </a:path>
              <a:path w="5718175" h="158750">
                <a:moveTo>
                  <a:pt x="730250" y="63500"/>
                </a:moveTo>
                <a:lnTo>
                  <a:pt x="698500" y="63500"/>
                </a:lnTo>
                <a:lnTo>
                  <a:pt x="698500" y="95250"/>
                </a:lnTo>
                <a:lnTo>
                  <a:pt x="730250" y="95250"/>
                </a:lnTo>
                <a:lnTo>
                  <a:pt x="730250" y="63500"/>
                </a:lnTo>
                <a:close/>
              </a:path>
              <a:path w="5718175" h="158750">
                <a:moveTo>
                  <a:pt x="793750" y="63500"/>
                </a:moveTo>
                <a:lnTo>
                  <a:pt x="762000" y="63500"/>
                </a:lnTo>
                <a:lnTo>
                  <a:pt x="762000" y="95250"/>
                </a:lnTo>
                <a:lnTo>
                  <a:pt x="793750" y="95250"/>
                </a:lnTo>
                <a:lnTo>
                  <a:pt x="793750" y="63500"/>
                </a:lnTo>
                <a:close/>
              </a:path>
              <a:path w="5718175" h="158750">
                <a:moveTo>
                  <a:pt x="857250" y="63500"/>
                </a:moveTo>
                <a:lnTo>
                  <a:pt x="825500" y="63500"/>
                </a:lnTo>
                <a:lnTo>
                  <a:pt x="825500" y="95250"/>
                </a:lnTo>
                <a:lnTo>
                  <a:pt x="857250" y="95250"/>
                </a:lnTo>
                <a:lnTo>
                  <a:pt x="857250" y="63500"/>
                </a:lnTo>
                <a:close/>
              </a:path>
              <a:path w="5718175" h="158750">
                <a:moveTo>
                  <a:pt x="920750" y="63500"/>
                </a:moveTo>
                <a:lnTo>
                  <a:pt x="889000" y="63500"/>
                </a:lnTo>
                <a:lnTo>
                  <a:pt x="889000" y="95250"/>
                </a:lnTo>
                <a:lnTo>
                  <a:pt x="920750" y="95250"/>
                </a:lnTo>
                <a:lnTo>
                  <a:pt x="920750" y="63500"/>
                </a:lnTo>
                <a:close/>
              </a:path>
              <a:path w="5718175" h="158750">
                <a:moveTo>
                  <a:pt x="984250" y="63500"/>
                </a:moveTo>
                <a:lnTo>
                  <a:pt x="952500" y="63500"/>
                </a:lnTo>
                <a:lnTo>
                  <a:pt x="952500" y="95250"/>
                </a:lnTo>
                <a:lnTo>
                  <a:pt x="984250" y="95250"/>
                </a:lnTo>
                <a:lnTo>
                  <a:pt x="984250" y="63500"/>
                </a:lnTo>
                <a:close/>
              </a:path>
              <a:path w="5718175" h="158750">
                <a:moveTo>
                  <a:pt x="1047750" y="63500"/>
                </a:moveTo>
                <a:lnTo>
                  <a:pt x="1016000" y="63500"/>
                </a:lnTo>
                <a:lnTo>
                  <a:pt x="1016000" y="95250"/>
                </a:lnTo>
                <a:lnTo>
                  <a:pt x="1047750" y="95250"/>
                </a:lnTo>
                <a:lnTo>
                  <a:pt x="1047750" y="63500"/>
                </a:lnTo>
                <a:close/>
              </a:path>
              <a:path w="5718175" h="158750">
                <a:moveTo>
                  <a:pt x="1111250" y="63500"/>
                </a:moveTo>
                <a:lnTo>
                  <a:pt x="1079500" y="63500"/>
                </a:lnTo>
                <a:lnTo>
                  <a:pt x="1079500" y="95250"/>
                </a:lnTo>
                <a:lnTo>
                  <a:pt x="1111250" y="95250"/>
                </a:lnTo>
                <a:lnTo>
                  <a:pt x="1111250" y="63500"/>
                </a:lnTo>
                <a:close/>
              </a:path>
              <a:path w="5718175" h="158750">
                <a:moveTo>
                  <a:pt x="1174750" y="63500"/>
                </a:moveTo>
                <a:lnTo>
                  <a:pt x="1143000" y="63500"/>
                </a:lnTo>
                <a:lnTo>
                  <a:pt x="1143000" y="95250"/>
                </a:lnTo>
                <a:lnTo>
                  <a:pt x="1174750" y="95250"/>
                </a:lnTo>
                <a:lnTo>
                  <a:pt x="1174750" y="63500"/>
                </a:lnTo>
                <a:close/>
              </a:path>
              <a:path w="5718175" h="158750">
                <a:moveTo>
                  <a:pt x="1238250" y="63500"/>
                </a:moveTo>
                <a:lnTo>
                  <a:pt x="1206500" y="63500"/>
                </a:lnTo>
                <a:lnTo>
                  <a:pt x="1206500" y="95250"/>
                </a:lnTo>
                <a:lnTo>
                  <a:pt x="1238250" y="95250"/>
                </a:lnTo>
                <a:lnTo>
                  <a:pt x="1238250" y="63500"/>
                </a:lnTo>
                <a:close/>
              </a:path>
              <a:path w="5718175" h="158750">
                <a:moveTo>
                  <a:pt x="1301750" y="63500"/>
                </a:moveTo>
                <a:lnTo>
                  <a:pt x="1270000" y="63500"/>
                </a:lnTo>
                <a:lnTo>
                  <a:pt x="1270000" y="95250"/>
                </a:lnTo>
                <a:lnTo>
                  <a:pt x="1301750" y="95250"/>
                </a:lnTo>
                <a:lnTo>
                  <a:pt x="1301750" y="63500"/>
                </a:lnTo>
                <a:close/>
              </a:path>
              <a:path w="5718175" h="158750">
                <a:moveTo>
                  <a:pt x="1365250" y="63500"/>
                </a:moveTo>
                <a:lnTo>
                  <a:pt x="1333500" y="63500"/>
                </a:lnTo>
                <a:lnTo>
                  <a:pt x="1333500" y="95250"/>
                </a:lnTo>
                <a:lnTo>
                  <a:pt x="1365250" y="95250"/>
                </a:lnTo>
                <a:lnTo>
                  <a:pt x="1365250" y="63500"/>
                </a:lnTo>
                <a:close/>
              </a:path>
              <a:path w="5718175" h="158750">
                <a:moveTo>
                  <a:pt x="1428750" y="63500"/>
                </a:moveTo>
                <a:lnTo>
                  <a:pt x="1397000" y="63500"/>
                </a:lnTo>
                <a:lnTo>
                  <a:pt x="1397000" y="95250"/>
                </a:lnTo>
                <a:lnTo>
                  <a:pt x="1428750" y="95250"/>
                </a:lnTo>
                <a:lnTo>
                  <a:pt x="1428750" y="63500"/>
                </a:lnTo>
                <a:close/>
              </a:path>
              <a:path w="5718175" h="158750">
                <a:moveTo>
                  <a:pt x="1492250" y="63500"/>
                </a:moveTo>
                <a:lnTo>
                  <a:pt x="1460500" y="63500"/>
                </a:lnTo>
                <a:lnTo>
                  <a:pt x="1460500" y="95250"/>
                </a:lnTo>
                <a:lnTo>
                  <a:pt x="1492250" y="95250"/>
                </a:lnTo>
                <a:lnTo>
                  <a:pt x="1492250" y="63500"/>
                </a:lnTo>
                <a:close/>
              </a:path>
              <a:path w="5718175" h="158750">
                <a:moveTo>
                  <a:pt x="1555750" y="63500"/>
                </a:moveTo>
                <a:lnTo>
                  <a:pt x="1524000" y="63500"/>
                </a:lnTo>
                <a:lnTo>
                  <a:pt x="1524000" y="95250"/>
                </a:lnTo>
                <a:lnTo>
                  <a:pt x="1555750" y="95250"/>
                </a:lnTo>
                <a:lnTo>
                  <a:pt x="1555750" y="63500"/>
                </a:lnTo>
                <a:close/>
              </a:path>
              <a:path w="5718175" h="158750">
                <a:moveTo>
                  <a:pt x="1619250" y="63500"/>
                </a:moveTo>
                <a:lnTo>
                  <a:pt x="1587500" y="63500"/>
                </a:lnTo>
                <a:lnTo>
                  <a:pt x="1587500" y="95250"/>
                </a:lnTo>
                <a:lnTo>
                  <a:pt x="1619250" y="95250"/>
                </a:lnTo>
                <a:lnTo>
                  <a:pt x="1619250" y="63500"/>
                </a:lnTo>
                <a:close/>
              </a:path>
              <a:path w="5718175" h="158750">
                <a:moveTo>
                  <a:pt x="1682750" y="63500"/>
                </a:moveTo>
                <a:lnTo>
                  <a:pt x="1651000" y="63500"/>
                </a:lnTo>
                <a:lnTo>
                  <a:pt x="1651000" y="95250"/>
                </a:lnTo>
                <a:lnTo>
                  <a:pt x="1682750" y="95250"/>
                </a:lnTo>
                <a:lnTo>
                  <a:pt x="1682750" y="63500"/>
                </a:lnTo>
                <a:close/>
              </a:path>
              <a:path w="5718175" h="158750">
                <a:moveTo>
                  <a:pt x="1746250" y="63500"/>
                </a:moveTo>
                <a:lnTo>
                  <a:pt x="1714500" y="63500"/>
                </a:lnTo>
                <a:lnTo>
                  <a:pt x="1714500" y="95250"/>
                </a:lnTo>
                <a:lnTo>
                  <a:pt x="1746250" y="95250"/>
                </a:lnTo>
                <a:lnTo>
                  <a:pt x="1746250" y="63500"/>
                </a:lnTo>
                <a:close/>
              </a:path>
              <a:path w="5718175" h="158750">
                <a:moveTo>
                  <a:pt x="1809750" y="63500"/>
                </a:moveTo>
                <a:lnTo>
                  <a:pt x="1778000" y="63500"/>
                </a:lnTo>
                <a:lnTo>
                  <a:pt x="1778000" y="95250"/>
                </a:lnTo>
                <a:lnTo>
                  <a:pt x="1809750" y="95250"/>
                </a:lnTo>
                <a:lnTo>
                  <a:pt x="1809750" y="63500"/>
                </a:lnTo>
                <a:close/>
              </a:path>
              <a:path w="5718175" h="158750">
                <a:moveTo>
                  <a:pt x="1873250" y="63500"/>
                </a:moveTo>
                <a:lnTo>
                  <a:pt x="1841500" y="63500"/>
                </a:lnTo>
                <a:lnTo>
                  <a:pt x="1841500" y="95250"/>
                </a:lnTo>
                <a:lnTo>
                  <a:pt x="1873250" y="95250"/>
                </a:lnTo>
                <a:lnTo>
                  <a:pt x="1873250" y="63500"/>
                </a:lnTo>
                <a:close/>
              </a:path>
              <a:path w="5718175" h="158750">
                <a:moveTo>
                  <a:pt x="1936750" y="63500"/>
                </a:moveTo>
                <a:lnTo>
                  <a:pt x="1905000" y="63500"/>
                </a:lnTo>
                <a:lnTo>
                  <a:pt x="1905000" y="95250"/>
                </a:lnTo>
                <a:lnTo>
                  <a:pt x="1936750" y="95250"/>
                </a:lnTo>
                <a:lnTo>
                  <a:pt x="1936750" y="63500"/>
                </a:lnTo>
                <a:close/>
              </a:path>
              <a:path w="5718175" h="158750">
                <a:moveTo>
                  <a:pt x="2000250" y="63500"/>
                </a:moveTo>
                <a:lnTo>
                  <a:pt x="1968500" y="63500"/>
                </a:lnTo>
                <a:lnTo>
                  <a:pt x="1968500" y="95250"/>
                </a:lnTo>
                <a:lnTo>
                  <a:pt x="2000250" y="95250"/>
                </a:lnTo>
                <a:lnTo>
                  <a:pt x="2000250" y="63500"/>
                </a:lnTo>
                <a:close/>
              </a:path>
              <a:path w="5718175" h="158750">
                <a:moveTo>
                  <a:pt x="2063750" y="63500"/>
                </a:moveTo>
                <a:lnTo>
                  <a:pt x="2032000" y="63500"/>
                </a:lnTo>
                <a:lnTo>
                  <a:pt x="2032000" y="95250"/>
                </a:lnTo>
                <a:lnTo>
                  <a:pt x="2063750" y="95250"/>
                </a:lnTo>
                <a:lnTo>
                  <a:pt x="2063750" y="63500"/>
                </a:lnTo>
                <a:close/>
              </a:path>
              <a:path w="5718175" h="158750">
                <a:moveTo>
                  <a:pt x="2127250" y="63500"/>
                </a:moveTo>
                <a:lnTo>
                  <a:pt x="2095500" y="63500"/>
                </a:lnTo>
                <a:lnTo>
                  <a:pt x="2095500" y="95250"/>
                </a:lnTo>
                <a:lnTo>
                  <a:pt x="2127250" y="95250"/>
                </a:lnTo>
                <a:lnTo>
                  <a:pt x="2127250" y="63500"/>
                </a:lnTo>
                <a:close/>
              </a:path>
              <a:path w="5718175" h="158750">
                <a:moveTo>
                  <a:pt x="2190750" y="63500"/>
                </a:moveTo>
                <a:lnTo>
                  <a:pt x="2159000" y="63500"/>
                </a:lnTo>
                <a:lnTo>
                  <a:pt x="2159000" y="95250"/>
                </a:lnTo>
                <a:lnTo>
                  <a:pt x="2190750" y="95250"/>
                </a:lnTo>
                <a:lnTo>
                  <a:pt x="2190750" y="63500"/>
                </a:lnTo>
                <a:close/>
              </a:path>
              <a:path w="5718175" h="158750">
                <a:moveTo>
                  <a:pt x="2254250" y="63500"/>
                </a:moveTo>
                <a:lnTo>
                  <a:pt x="2222500" y="63500"/>
                </a:lnTo>
                <a:lnTo>
                  <a:pt x="2222500" y="95250"/>
                </a:lnTo>
                <a:lnTo>
                  <a:pt x="2254250" y="95250"/>
                </a:lnTo>
                <a:lnTo>
                  <a:pt x="2254250" y="63500"/>
                </a:lnTo>
                <a:close/>
              </a:path>
              <a:path w="5718175" h="158750">
                <a:moveTo>
                  <a:pt x="2317750" y="63500"/>
                </a:moveTo>
                <a:lnTo>
                  <a:pt x="2286000" y="63500"/>
                </a:lnTo>
                <a:lnTo>
                  <a:pt x="2286000" y="95250"/>
                </a:lnTo>
                <a:lnTo>
                  <a:pt x="2317750" y="95250"/>
                </a:lnTo>
                <a:lnTo>
                  <a:pt x="2317750" y="63500"/>
                </a:lnTo>
                <a:close/>
              </a:path>
              <a:path w="5718175" h="158750">
                <a:moveTo>
                  <a:pt x="2381250" y="63500"/>
                </a:moveTo>
                <a:lnTo>
                  <a:pt x="2349500" y="63500"/>
                </a:lnTo>
                <a:lnTo>
                  <a:pt x="2349500" y="95250"/>
                </a:lnTo>
                <a:lnTo>
                  <a:pt x="2381250" y="95250"/>
                </a:lnTo>
                <a:lnTo>
                  <a:pt x="2381250" y="63500"/>
                </a:lnTo>
                <a:close/>
              </a:path>
              <a:path w="5718175" h="158750">
                <a:moveTo>
                  <a:pt x="2444750" y="63500"/>
                </a:moveTo>
                <a:lnTo>
                  <a:pt x="2413000" y="63500"/>
                </a:lnTo>
                <a:lnTo>
                  <a:pt x="2413000" y="95250"/>
                </a:lnTo>
                <a:lnTo>
                  <a:pt x="2444750" y="95250"/>
                </a:lnTo>
                <a:lnTo>
                  <a:pt x="2444750" y="63500"/>
                </a:lnTo>
                <a:close/>
              </a:path>
              <a:path w="5718175" h="158750">
                <a:moveTo>
                  <a:pt x="2508250" y="63500"/>
                </a:moveTo>
                <a:lnTo>
                  <a:pt x="2476500" y="63500"/>
                </a:lnTo>
                <a:lnTo>
                  <a:pt x="2476500" y="95250"/>
                </a:lnTo>
                <a:lnTo>
                  <a:pt x="2508250" y="95250"/>
                </a:lnTo>
                <a:lnTo>
                  <a:pt x="2508250" y="63500"/>
                </a:lnTo>
                <a:close/>
              </a:path>
              <a:path w="5718175" h="158750">
                <a:moveTo>
                  <a:pt x="2571750" y="63500"/>
                </a:moveTo>
                <a:lnTo>
                  <a:pt x="2540000" y="63500"/>
                </a:lnTo>
                <a:lnTo>
                  <a:pt x="2540000" y="95250"/>
                </a:lnTo>
                <a:lnTo>
                  <a:pt x="2571750" y="95250"/>
                </a:lnTo>
                <a:lnTo>
                  <a:pt x="2571750" y="63500"/>
                </a:lnTo>
                <a:close/>
              </a:path>
              <a:path w="5718175" h="158750">
                <a:moveTo>
                  <a:pt x="2635250" y="63500"/>
                </a:moveTo>
                <a:lnTo>
                  <a:pt x="2603500" y="63500"/>
                </a:lnTo>
                <a:lnTo>
                  <a:pt x="2603500" y="95250"/>
                </a:lnTo>
                <a:lnTo>
                  <a:pt x="2635250" y="95250"/>
                </a:lnTo>
                <a:lnTo>
                  <a:pt x="2635250" y="63500"/>
                </a:lnTo>
                <a:close/>
              </a:path>
              <a:path w="5718175" h="158750">
                <a:moveTo>
                  <a:pt x="2698750" y="63500"/>
                </a:moveTo>
                <a:lnTo>
                  <a:pt x="2667000" y="63500"/>
                </a:lnTo>
                <a:lnTo>
                  <a:pt x="2667000" y="95250"/>
                </a:lnTo>
                <a:lnTo>
                  <a:pt x="2698750" y="95250"/>
                </a:lnTo>
                <a:lnTo>
                  <a:pt x="2698750" y="63500"/>
                </a:lnTo>
                <a:close/>
              </a:path>
              <a:path w="5718175" h="158750">
                <a:moveTo>
                  <a:pt x="2762250" y="63500"/>
                </a:moveTo>
                <a:lnTo>
                  <a:pt x="2730500" y="63500"/>
                </a:lnTo>
                <a:lnTo>
                  <a:pt x="2730500" y="95250"/>
                </a:lnTo>
                <a:lnTo>
                  <a:pt x="2762250" y="95250"/>
                </a:lnTo>
                <a:lnTo>
                  <a:pt x="2762250" y="63500"/>
                </a:lnTo>
                <a:close/>
              </a:path>
              <a:path w="5718175" h="158750">
                <a:moveTo>
                  <a:pt x="2825750" y="63500"/>
                </a:moveTo>
                <a:lnTo>
                  <a:pt x="2794000" y="63500"/>
                </a:lnTo>
                <a:lnTo>
                  <a:pt x="2794000" y="95250"/>
                </a:lnTo>
                <a:lnTo>
                  <a:pt x="2825750" y="95250"/>
                </a:lnTo>
                <a:lnTo>
                  <a:pt x="2825750" y="63500"/>
                </a:lnTo>
                <a:close/>
              </a:path>
              <a:path w="5718175" h="158750">
                <a:moveTo>
                  <a:pt x="2889250" y="63500"/>
                </a:moveTo>
                <a:lnTo>
                  <a:pt x="2857500" y="63500"/>
                </a:lnTo>
                <a:lnTo>
                  <a:pt x="2857500" y="95250"/>
                </a:lnTo>
                <a:lnTo>
                  <a:pt x="2889250" y="95250"/>
                </a:lnTo>
                <a:lnTo>
                  <a:pt x="2889250" y="63500"/>
                </a:lnTo>
                <a:close/>
              </a:path>
              <a:path w="5718175" h="158750">
                <a:moveTo>
                  <a:pt x="2952750" y="63500"/>
                </a:moveTo>
                <a:lnTo>
                  <a:pt x="2921000" y="63500"/>
                </a:lnTo>
                <a:lnTo>
                  <a:pt x="2921000" y="95250"/>
                </a:lnTo>
                <a:lnTo>
                  <a:pt x="2952750" y="95250"/>
                </a:lnTo>
                <a:lnTo>
                  <a:pt x="2952750" y="63500"/>
                </a:lnTo>
                <a:close/>
              </a:path>
              <a:path w="5718175" h="158750">
                <a:moveTo>
                  <a:pt x="3016250" y="63500"/>
                </a:moveTo>
                <a:lnTo>
                  <a:pt x="2984500" y="63500"/>
                </a:lnTo>
                <a:lnTo>
                  <a:pt x="2984500" y="95250"/>
                </a:lnTo>
                <a:lnTo>
                  <a:pt x="3016250" y="95250"/>
                </a:lnTo>
                <a:lnTo>
                  <a:pt x="3016250" y="63500"/>
                </a:lnTo>
                <a:close/>
              </a:path>
              <a:path w="5718175" h="158750">
                <a:moveTo>
                  <a:pt x="3079750" y="63500"/>
                </a:moveTo>
                <a:lnTo>
                  <a:pt x="3048000" y="63500"/>
                </a:lnTo>
                <a:lnTo>
                  <a:pt x="3048000" y="95250"/>
                </a:lnTo>
                <a:lnTo>
                  <a:pt x="3079750" y="95250"/>
                </a:lnTo>
                <a:lnTo>
                  <a:pt x="3079750" y="63500"/>
                </a:lnTo>
                <a:close/>
              </a:path>
              <a:path w="5718175" h="158750">
                <a:moveTo>
                  <a:pt x="3143250" y="63500"/>
                </a:moveTo>
                <a:lnTo>
                  <a:pt x="3111500" y="63500"/>
                </a:lnTo>
                <a:lnTo>
                  <a:pt x="3111500" y="95250"/>
                </a:lnTo>
                <a:lnTo>
                  <a:pt x="3143250" y="95250"/>
                </a:lnTo>
                <a:lnTo>
                  <a:pt x="3143250" y="63500"/>
                </a:lnTo>
                <a:close/>
              </a:path>
              <a:path w="5718175" h="158750">
                <a:moveTo>
                  <a:pt x="3206750" y="63500"/>
                </a:moveTo>
                <a:lnTo>
                  <a:pt x="3175000" y="63500"/>
                </a:lnTo>
                <a:lnTo>
                  <a:pt x="3175000" y="95250"/>
                </a:lnTo>
                <a:lnTo>
                  <a:pt x="3206750" y="95250"/>
                </a:lnTo>
                <a:lnTo>
                  <a:pt x="3206750" y="63500"/>
                </a:lnTo>
                <a:close/>
              </a:path>
              <a:path w="5718175" h="158750">
                <a:moveTo>
                  <a:pt x="3270250" y="63500"/>
                </a:moveTo>
                <a:lnTo>
                  <a:pt x="3238500" y="63500"/>
                </a:lnTo>
                <a:lnTo>
                  <a:pt x="3238500" y="95250"/>
                </a:lnTo>
                <a:lnTo>
                  <a:pt x="3270250" y="95250"/>
                </a:lnTo>
                <a:lnTo>
                  <a:pt x="3270250" y="63500"/>
                </a:lnTo>
                <a:close/>
              </a:path>
              <a:path w="5718175" h="158750">
                <a:moveTo>
                  <a:pt x="3333750" y="63500"/>
                </a:moveTo>
                <a:lnTo>
                  <a:pt x="3302000" y="63500"/>
                </a:lnTo>
                <a:lnTo>
                  <a:pt x="3302000" y="95250"/>
                </a:lnTo>
                <a:lnTo>
                  <a:pt x="3333750" y="95250"/>
                </a:lnTo>
                <a:lnTo>
                  <a:pt x="3333750" y="63500"/>
                </a:lnTo>
                <a:close/>
              </a:path>
              <a:path w="5718175" h="158750">
                <a:moveTo>
                  <a:pt x="3397250" y="63500"/>
                </a:moveTo>
                <a:lnTo>
                  <a:pt x="3365500" y="63500"/>
                </a:lnTo>
                <a:lnTo>
                  <a:pt x="3365500" y="95250"/>
                </a:lnTo>
                <a:lnTo>
                  <a:pt x="3397250" y="95250"/>
                </a:lnTo>
                <a:lnTo>
                  <a:pt x="3397250" y="63500"/>
                </a:lnTo>
                <a:close/>
              </a:path>
              <a:path w="5718175" h="158750">
                <a:moveTo>
                  <a:pt x="3460750" y="63500"/>
                </a:moveTo>
                <a:lnTo>
                  <a:pt x="3429000" y="63500"/>
                </a:lnTo>
                <a:lnTo>
                  <a:pt x="3429000" y="95250"/>
                </a:lnTo>
                <a:lnTo>
                  <a:pt x="3460750" y="95250"/>
                </a:lnTo>
                <a:lnTo>
                  <a:pt x="3460750" y="63500"/>
                </a:lnTo>
                <a:close/>
              </a:path>
              <a:path w="5718175" h="158750">
                <a:moveTo>
                  <a:pt x="3524250" y="63500"/>
                </a:moveTo>
                <a:lnTo>
                  <a:pt x="3492500" y="63500"/>
                </a:lnTo>
                <a:lnTo>
                  <a:pt x="3492500" y="95250"/>
                </a:lnTo>
                <a:lnTo>
                  <a:pt x="3524250" y="95250"/>
                </a:lnTo>
                <a:lnTo>
                  <a:pt x="3524250" y="63500"/>
                </a:lnTo>
                <a:close/>
              </a:path>
              <a:path w="5718175" h="158750">
                <a:moveTo>
                  <a:pt x="3587750" y="63500"/>
                </a:moveTo>
                <a:lnTo>
                  <a:pt x="3556000" y="63500"/>
                </a:lnTo>
                <a:lnTo>
                  <a:pt x="3556000" y="95250"/>
                </a:lnTo>
                <a:lnTo>
                  <a:pt x="3587750" y="95250"/>
                </a:lnTo>
                <a:lnTo>
                  <a:pt x="3587750" y="63500"/>
                </a:lnTo>
                <a:close/>
              </a:path>
              <a:path w="5718175" h="158750">
                <a:moveTo>
                  <a:pt x="3651250" y="63500"/>
                </a:moveTo>
                <a:lnTo>
                  <a:pt x="3619500" y="63500"/>
                </a:lnTo>
                <a:lnTo>
                  <a:pt x="3619500" y="95250"/>
                </a:lnTo>
                <a:lnTo>
                  <a:pt x="3651250" y="95250"/>
                </a:lnTo>
                <a:lnTo>
                  <a:pt x="3651250" y="63500"/>
                </a:lnTo>
                <a:close/>
              </a:path>
              <a:path w="5718175" h="158750">
                <a:moveTo>
                  <a:pt x="3714750" y="63500"/>
                </a:moveTo>
                <a:lnTo>
                  <a:pt x="3683000" y="63500"/>
                </a:lnTo>
                <a:lnTo>
                  <a:pt x="3683000" y="95250"/>
                </a:lnTo>
                <a:lnTo>
                  <a:pt x="3714750" y="95250"/>
                </a:lnTo>
                <a:lnTo>
                  <a:pt x="3714750" y="63500"/>
                </a:lnTo>
                <a:close/>
              </a:path>
              <a:path w="5718175" h="158750">
                <a:moveTo>
                  <a:pt x="3778250" y="63500"/>
                </a:moveTo>
                <a:lnTo>
                  <a:pt x="3746500" y="63500"/>
                </a:lnTo>
                <a:lnTo>
                  <a:pt x="3746500" y="95250"/>
                </a:lnTo>
                <a:lnTo>
                  <a:pt x="3778250" y="95250"/>
                </a:lnTo>
                <a:lnTo>
                  <a:pt x="3778250" y="63500"/>
                </a:lnTo>
                <a:close/>
              </a:path>
              <a:path w="5718175" h="158750">
                <a:moveTo>
                  <a:pt x="3841750" y="63500"/>
                </a:moveTo>
                <a:lnTo>
                  <a:pt x="3810000" y="63500"/>
                </a:lnTo>
                <a:lnTo>
                  <a:pt x="3810000" y="95250"/>
                </a:lnTo>
                <a:lnTo>
                  <a:pt x="3841750" y="95250"/>
                </a:lnTo>
                <a:lnTo>
                  <a:pt x="3841750" y="63500"/>
                </a:lnTo>
                <a:close/>
              </a:path>
              <a:path w="5718175" h="158750">
                <a:moveTo>
                  <a:pt x="3905250" y="63500"/>
                </a:moveTo>
                <a:lnTo>
                  <a:pt x="3873500" y="63500"/>
                </a:lnTo>
                <a:lnTo>
                  <a:pt x="3873500" y="95250"/>
                </a:lnTo>
                <a:lnTo>
                  <a:pt x="3905250" y="95250"/>
                </a:lnTo>
                <a:lnTo>
                  <a:pt x="3905250" y="63500"/>
                </a:lnTo>
                <a:close/>
              </a:path>
              <a:path w="5718175" h="158750">
                <a:moveTo>
                  <a:pt x="3968750" y="63500"/>
                </a:moveTo>
                <a:lnTo>
                  <a:pt x="3937000" y="63500"/>
                </a:lnTo>
                <a:lnTo>
                  <a:pt x="3937000" y="95250"/>
                </a:lnTo>
                <a:lnTo>
                  <a:pt x="3968750" y="95250"/>
                </a:lnTo>
                <a:lnTo>
                  <a:pt x="3968750" y="63500"/>
                </a:lnTo>
                <a:close/>
              </a:path>
              <a:path w="5718175" h="158750">
                <a:moveTo>
                  <a:pt x="4032250" y="63500"/>
                </a:moveTo>
                <a:lnTo>
                  <a:pt x="4000500" y="63500"/>
                </a:lnTo>
                <a:lnTo>
                  <a:pt x="4000500" y="95250"/>
                </a:lnTo>
                <a:lnTo>
                  <a:pt x="4032250" y="95250"/>
                </a:lnTo>
                <a:lnTo>
                  <a:pt x="4032250" y="63500"/>
                </a:lnTo>
                <a:close/>
              </a:path>
              <a:path w="5718175" h="158750">
                <a:moveTo>
                  <a:pt x="4095750" y="63500"/>
                </a:moveTo>
                <a:lnTo>
                  <a:pt x="4064000" y="63500"/>
                </a:lnTo>
                <a:lnTo>
                  <a:pt x="4064000" y="95250"/>
                </a:lnTo>
                <a:lnTo>
                  <a:pt x="4095750" y="95250"/>
                </a:lnTo>
                <a:lnTo>
                  <a:pt x="4095750" y="63500"/>
                </a:lnTo>
                <a:close/>
              </a:path>
              <a:path w="5718175" h="158750">
                <a:moveTo>
                  <a:pt x="4159250" y="63500"/>
                </a:moveTo>
                <a:lnTo>
                  <a:pt x="4127500" y="63500"/>
                </a:lnTo>
                <a:lnTo>
                  <a:pt x="4127500" y="95250"/>
                </a:lnTo>
                <a:lnTo>
                  <a:pt x="4159250" y="95250"/>
                </a:lnTo>
                <a:lnTo>
                  <a:pt x="4159250" y="63500"/>
                </a:lnTo>
                <a:close/>
              </a:path>
              <a:path w="5718175" h="158750">
                <a:moveTo>
                  <a:pt x="4222750" y="63500"/>
                </a:moveTo>
                <a:lnTo>
                  <a:pt x="4191000" y="63500"/>
                </a:lnTo>
                <a:lnTo>
                  <a:pt x="4191000" y="95250"/>
                </a:lnTo>
                <a:lnTo>
                  <a:pt x="4222750" y="95250"/>
                </a:lnTo>
                <a:lnTo>
                  <a:pt x="4222750" y="63500"/>
                </a:lnTo>
                <a:close/>
              </a:path>
              <a:path w="5718175" h="158750">
                <a:moveTo>
                  <a:pt x="4286250" y="63500"/>
                </a:moveTo>
                <a:lnTo>
                  <a:pt x="4254500" y="63500"/>
                </a:lnTo>
                <a:lnTo>
                  <a:pt x="4254500" y="95250"/>
                </a:lnTo>
                <a:lnTo>
                  <a:pt x="4286250" y="95250"/>
                </a:lnTo>
                <a:lnTo>
                  <a:pt x="4286250" y="63500"/>
                </a:lnTo>
                <a:close/>
              </a:path>
              <a:path w="5718175" h="158750">
                <a:moveTo>
                  <a:pt x="4349750" y="63500"/>
                </a:moveTo>
                <a:lnTo>
                  <a:pt x="4318000" y="63500"/>
                </a:lnTo>
                <a:lnTo>
                  <a:pt x="4318000" y="95250"/>
                </a:lnTo>
                <a:lnTo>
                  <a:pt x="4349750" y="95250"/>
                </a:lnTo>
                <a:lnTo>
                  <a:pt x="4349750" y="63500"/>
                </a:lnTo>
                <a:close/>
              </a:path>
              <a:path w="5718175" h="158750">
                <a:moveTo>
                  <a:pt x="4413250" y="63500"/>
                </a:moveTo>
                <a:lnTo>
                  <a:pt x="4381500" y="63500"/>
                </a:lnTo>
                <a:lnTo>
                  <a:pt x="4381500" y="95250"/>
                </a:lnTo>
                <a:lnTo>
                  <a:pt x="4413250" y="95250"/>
                </a:lnTo>
                <a:lnTo>
                  <a:pt x="4413250" y="63500"/>
                </a:lnTo>
                <a:close/>
              </a:path>
              <a:path w="5718175" h="158750">
                <a:moveTo>
                  <a:pt x="4476750" y="63500"/>
                </a:moveTo>
                <a:lnTo>
                  <a:pt x="4445000" y="63500"/>
                </a:lnTo>
                <a:lnTo>
                  <a:pt x="4445000" y="95250"/>
                </a:lnTo>
                <a:lnTo>
                  <a:pt x="4476750" y="95250"/>
                </a:lnTo>
                <a:lnTo>
                  <a:pt x="4476750" y="63500"/>
                </a:lnTo>
                <a:close/>
              </a:path>
              <a:path w="5718175" h="158750">
                <a:moveTo>
                  <a:pt x="4540250" y="63500"/>
                </a:moveTo>
                <a:lnTo>
                  <a:pt x="4508500" y="63500"/>
                </a:lnTo>
                <a:lnTo>
                  <a:pt x="4508500" y="95250"/>
                </a:lnTo>
                <a:lnTo>
                  <a:pt x="4540250" y="95250"/>
                </a:lnTo>
                <a:lnTo>
                  <a:pt x="4540250" y="63500"/>
                </a:lnTo>
                <a:close/>
              </a:path>
              <a:path w="5718175" h="158750">
                <a:moveTo>
                  <a:pt x="4603750" y="63500"/>
                </a:moveTo>
                <a:lnTo>
                  <a:pt x="4572000" y="63500"/>
                </a:lnTo>
                <a:lnTo>
                  <a:pt x="4572000" y="95250"/>
                </a:lnTo>
                <a:lnTo>
                  <a:pt x="4603750" y="95250"/>
                </a:lnTo>
                <a:lnTo>
                  <a:pt x="4603750" y="63500"/>
                </a:lnTo>
                <a:close/>
              </a:path>
              <a:path w="5718175" h="158750">
                <a:moveTo>
                  <a:pt x="4667250" y="63500"/>
                </a:moveTo>
                <a:lnTo>
                  <a:pt x="4635500" y="63500"/>
                </a:lnTo>
                <a:lnTo>
                  <a:pt x="4635500" y="95250"/>
                </a:lnTo>
                <a:lnTo>
                  <a:pt x="4667250" y="95250"/>
                </a:lnTo>
                <a:lnTo>
                  <a:pt x="4667250" y="63500"/>
                </a:lnTo>
                <a:close/>
              </a:path>
              <a:path w="5718175" h="158750">
                <a:moveTo>
                  <a:pt x="4730750" y="63500"/>
                </a:moveTo>
                <a:lnTo>
                  <a:pt x="4699000" y="63500"/>
                </a:lnTo>
                <a:lnTo>
                  <a:pt x="4699000" y="95250"/>
                </a:lnTo>
                <a:lnTo>
                  <a:pt x="4730750" y="95250"/>
                </a:lnTo>
                <a:lnTo>
                  <a:pt x="4730750" y="63500"/>
                </a:lnTo>
                <a:close/>
              </a:path>
              <a:path w="5718175" h="158750">
                <a:moveTo>
                  <a:pt x="4794250" y="63500"/>
                </a:moveTo>
                <a:lnTo>
                  <a:pt x="4762500" y="63500"/>
                </a:lnTo>
                <a:lnTo>
                  <a:pt x="4762500" y="95250"/>
                </a:lnTo>
                <a:lnTo>
                  <a:pt x="4794250" y="95250"/>
                </a:lnTo>
                <a:lnTo>
                  <a:pt x="4794250" y="63500"/>
                </a:lnTo>
                <a:close/>
              </a:path>
              <a:path w="5718175" h="158750">
                <a:moveTo>
                  <a:pt x="4857750" y="63500"/>
                </a:moveTo>
                <a:lnTo>
                  <a:pt x="4826000" y="63500"/>
                </a:lnTo>
                <a:lnTo>
                  <a:pt x="4826000" y="95250"/>
                </a:lnTo>
                <a:lnTo>
                  <a:pt x="4857750" y="95250"/>
                </a:lnTo>
                <a:lnTo>
                  <a:pt x="4857750" y="63500"/>
                </a:lnTo>
                <a:close/>
              </a:path>
              <a:path w="5718175" h="158750">
                <a:moveTo>
                  <a:pt x="4921250" y="63500"/>
                </a:moveTo>
                <a:lnTo>
                  <a:pt x="4889500" y="63500"/>
                </a:lnTo>
                <a:lnTo>
                  <a:pt x="4889500" y="95250"/>
                </a:lnTo>
                <a:lnTo>
                  <a:pt x="4921250" y="95250"/>
                </a:lnTo>
                <a:lnTo>
                  <a:pt x="4921250" y="63500"/>
                </a:lnTo>
                <a:close/>
              </a:path>
              <a:path w="5718175" h="158750">
                <a:moveTo>
                  <a:pt x="4984750" y="63500"/>
                </a:moveTo>
                <a:lnTo>
                  <a:pt x="4953000" y="63500"/>
                </a:lnTo>
                <a:lnTo>
                  <a:pt x="4953000" y="95250"/>
                </a:lnTo>
                <a:lnTo>
                  <a:pt x="4984750" y="95250"/>
                </a:lnTo>
                <a:lnTo>
                  <a:pt x="4984750" y="63500"/>
                </a:lnTo>
                <a:close/>
              </a:path>
              <a:path w="5718175" h="158750">
                <a:moveTo>
                  <a:pt x="5048250" y="63500"/>
                </a:moveTo>
                <a:lnTo>
                  <a:pt x="5016500" y="63500"/>
                </a:lnTo>
                <a:lnTo>
                  <a:pt x="5016500" y="95250"/>
                </a:lnTo>
                <a:lnTo>
                  <a:pt x="5048250" y="95250"/>
                </a:lnTo>
                <a:lnTo>
                  <a:pt x="5048250" y="63500"/>
                </a:lnTo>
                <a:close/>
              </a:path>
              <a:path w="5718175" h="158750">
                <a:moveTo>
                  <a:pt x="5111750" y="63500"/>
                </a:moveTo>
                <a:lnTo>
                  <a:pt x="5080000" y="63500"/>
                </a:lnTo>
                <a:lnTo>
                  <a:pt x="5080000" y="95250"/>
                </a:lnTo>
                <a:lnTo>
                  <a:pt x="5111750" y="95250"/>
                </a:lnTo>
                <a:lnTo>
                  <a:pt x="5111750" y="63500"/>
                </a:lnTo>
                <a:close/>
              </a:path>
              <a:path w="5718175" h="158750">
                <a:moveTo>
                  <a:pt x="5175250" y="63500"/>
                </a:moveTo>
                <a:lnTo>
                  <a:pt x="5143500" y="63500"/>
                </a:lnTo>
                <a:lnTo>
                  <a:pt x="5143500" y="95250"/>
                </a:lnTo>
                <a:lnTo>
                  <a:pt x="5175250" y="95250"/>
                </a:lnTo>
                <a:lnTo>
                  <a:pt x="5175250" y="63500"/>
                </a:lnTo>
                <a:close/>
              </a:path>
              <a:path w="5718175" h="158750">
                <a:moveTo>
                  <a:pt x="5238750" y="63500"/>
                </a:moveTo>
                <a:lnTo>
                  <a:pt x="5207000" y="63500"/>
                </a:lnTo>
                <a:lnTo>
                  <a:pt x="5207000" y="95250"/>
                </a:lnTo>
                <a:lnTo>
                  <a:pt x="5238750" y="95250"/>
                </a:lnTo>
                <a:lnTo>
                  <a:pt x="5238750" y="63500"/>
                </a:lnTo>
                <a:close/>
              </a:path>
              <a:path w="5718175" h="158750">
                <a:moveTo>
                  <a:pt x="5302250" y="63500"/>
                </a:moveTo>
                <a:lnTo>
                  <a:pt x="5270500" y="63500"/>
                </a:lnTo>
                <a:lnTo>
                  <a:pt x="5270500" y="95250"/>
                </a:lnTo>
                <a:lnTo>
                  <a:pt x="5302250" y="95250"/>
                </a:lnTo>
                <a:lnTo>
                  <a:pt x="5302250" y="63500"/>
                </a:lnTo>
                <a:close/>
              </a:path>
              <a:path w="5718175" h="158750">
                <a:moveTo>
                  <a:pt x="5365750" y="63500"/>
                </a:moveTo>
                <a:lnTo>
                  <a:pt x="5334000" y="63500"/>
                </a:lnTo>
                <a:lnTo>
                  <a:pt x="5334000" y="95250"/>
                </a:lnTo>
                <a:lnTo>
                  <a:pt x="5365750" y="95250"/>
                </a:lnTo>
                <a:lnTo>
                  <a:pt x="5365750" y="63500"/>
                </a:lnTo>
                <a:close/>
              </a:path>
              <a:path w="5718175" h="158750">
                <a:moveTo>
                  <a:pt x="5429250" y="63500"/>
                </a:moveTo>
                <a:lnTo>
                  <a:pt x="5397500" y="63500"/>
                </a:lnTo>
                <a:lnTo>
                  <a:pt x="5397500" y="95250"/>
                </a:lnTo>
                <a:lnTo>
                  <a:pt x="5429250" y="95250"/>
                </a:lnTo>
                <a:lnTo>
                  <a:pt x="5429250" y="63500"/>
                </a:lnTo>
                <a:close/>
              </a:path>
              <a:path w="5718175" h="158750">
                <a:moveTo>
                  <a:pt x="5492750" y="63500"/>
                </a:moveTo>
                <a:lnTo>
                  <a:pt x="5461000" y="63500"/>
                </a:lnTo>
                <a:lnTo>
                  <a:pt x="5461000" y="95250"/>
                </a:lnTo>
                <a:lnTo>
                  <a:pt x="5492750" y="95250"/>
                </a:lnTo>
                <a:lnTo>
                  <a:pt x="5492750" y="63500"/>
                </a:lnTo>
                <a:close/>
              </a:path>
              <a:path w="5718175" h="158750">
                <a:moveTo>
                  <a:pt x="5556250" y="63500"/>
                </a:moveTo>
                <a:lnTo>
                  <a:pt x="5524500" y="63500"/>
                </a:lnTo>
                <a:lnTo>
                  <a:pt x="5524500" y="95250"/>
                </a:lnTo>
                <a:lnTo>
                  <a:pt x="5556250" y="95250"/>
                </a:lnTo>
                <a:lnTo>
                  <a:pt x="5556250" y="63500"/>
                </a:lnTo>
                <a:close/>
              </a:path>
              <a:path w="5718175" h="158750">
                <a:moveTo>
                  <a:pt x="5638800" y="0"/>
                </a:moveTo>
                <a:lnTo>
                  <a:pt x="5607913" y="6240"/>
                </a:lnTo>
                <a:lnTo>
                  <a:pt x="5582681" y="23256"/>
                </a:lnTo>
                <a:lnTo>
                  <a:pt x="5565665" y="48488"/>
                </a:lnTo>
                <a:lnTo>
                  <a:pt x="5559425" y="79375"/>
                </a:lnTo>
                <a:lnTo>
                  <a:pt x="5565665" y="110315"/>
                </a:lnTo>
                <a:lnTo>
                  <a:pt x="5582681" y="135540"/>
                </a:lnTo>
                <a:lnTo>
                  <a:pt x="5607913" y="152526"/>
                </a:lnTo>
                <a:lnTo>
                  <a:pt x="5638800" y="158750"/>
                </a:lnTo>
                <a:lnTo>
                  <a:pt x="5669686" y="152526"/>
                </a:lnTo>
                <a:lnTo>
                  <a:pt x="5694918" y="135540"/>
                </a:lnTo>
                <a:lnTo>
                  <a:pt x="5711934" y="110315"/>
                </a:lnTo>
                <a:lnTo>
                  <a:pt x="5714972" y="95250"/>
                </a:lnTo>
                <a:lnTo>
                  <a:pt x="5588000" y="95250"/>
                </a:lnTo>
                <a:lnTo>
                  <a:pt x="5588000" y="63500"/>
                </a:lnTo>
                <a:lnTo>
                  <a:pt x="5714967" y="63500"/>
                </a:lnTo>
                <a:lnTo>
                  <a:pt x="5711934" y="48488"/>
                </a:lnTo>
                <a:lnTo>
                  <a:pt x="5694918" y="23256"/>
                </a:lnTo>
                <a:lnTo>
                  <a:pt x="5669686" y="6240"/>
                </a:lnTo>
                <a:lnTo>
                  <a:pt x="5638800" y="0"/>
                </a:lnTo>
                <a:close/>
              </a:path>
              <a:path w="5718175" h="158750">
                <a:moveTo>
                  <a:pt x="5619750" y="63500"/>
                </a:moveTo>
                <a:lnTo>
                  <a:pt x="5588000" y="63500"/>
                </a:lnTo>
                <a:lnTo>
                  <a:pt x="5588000" y="95250"/>
                </a:lnTo>
                <a:lnTo>
                  <a:pt x="5619750" y="95250"/>
                </a:lnTo>
                <a:lnTo>
                  <a:pt x="5619750" y="63500"/>
                </a:lnTo>
                <a:close/>
              </a:path>
              <a:path w="5718175" h="158750">
                <a:moveTo>
                  <a:pt x="5714967" y="63500"/>
                </a:moveTo>
                <a:lnTo>
                  <a:pt x="5619750" y="63500"/>
                </a:lnTo>
                <a:lnTo>
                  <a:pt x="5619750" y="95250"/>
                </a:lnTo>
                <a:lnTo>
                  <a:pt x="5714972" y="95250"/>
                </a:lnTo>
                <a:lnTo>
                  <a:pt x="5718175" y="79375"/>
                </a:lnTo>
                <a:lnTo>
                  <a:pt x="5714967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3469407"/>
            <a:ext cx="6327775" cy="158750"/>
          </a:xfrm>
          <a:custGeom>
            <a:avLst/>
            <a:gdLst/>
            <a:ahLst/>
            <a:cxnLst/>
            <a:rect l="l" t="t" r="r" b="b"/>
            <a:pathLst>
              <a:path w="6327775" h="158750">
                <a:moveTo>
                  <a:pt x="317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31750" y="95250"/>
                </a:lnTo>
                <a:lnTo>
                  <a:pt x="31750" y="63500"/>
                </a:lnTo>
                <a:close/>
              </a:path>
              <a:path w="6327775" h="158750">
                <a:moveTo>
                  <a:pt x="95250" y="63500"/>
                </a:moveTo>
                <a:lnTo>
                  <a:pt x="63500" y="63500"/>
                </a:lnTo>
                <a:lnTo>
                  <a:pt x="63500" y="95250"/>
                </a:lnTo>
                <a:lnTo>
                  <a:pt x="95250" y="95250"/>
                </a:lnTo>
                <a:lnTo>
                  <a:pt x="95250" y="63500"/>
                </a:lnTo>
                <a:close/>
              </a:path>
              <a:path w="6327775" h="158750">
                <a:moveTo>
                  <a:pt x="158750" y="63500"/>
                </a:moveTo>
                <a:lnTo>
                  <a:pt x="127000" y="63500"/>
                </a:lnTo>
                <a:lnTo>
                  <a:pt x="127000" y="95250"/>
                </a:lnTo>
                <a:lnTo>
                  <a:pt x="158750" y="95250"/>
                </a:lnTo>
                <a:lnTo>
                  <a:pt x="158750" y="63500"/>
                </a:lnTo>
                <a:close/>
              </a:path>
              <a:path w="6327775" h="158750">
                <a:moveTo>
                  <a:pt x="222250" y="63500"/>
                </a:moveTo>
                <a:lnTo>
                  <a:pt x="190500" y="63500"/>
                </a:lnTo>
                <a:lnTo>
                  <a:pt x="190500" y="95250"/>
                </a:lnTo>
                <a:lnTo>
                  <a:pt x="222250" y="95250"/>
                </a:lnTo>
                <a:lnTo>
                  <a:pt x="222250" y="63500"/>
                </a:lnTo>
                <a:close/>
              </a:path>
              <a:path w="6327775" h="158750">
                <a:moveTo>
                  <a:pt x="285750" y="63500"/>
                </a:moveTo>
                <a:lnTo>
                  <a:pt x="254000" y="63500"/>
                </a:lnTo>
                <a:lnTo>
                  <a:pt x="254000" y="95250"/>
                </a:lnTo>
                <a:lnTo>
                  <a:pt x="285750" y="95250"/>
                </a:lnTo>
                <a:lnTo>
                  <a:pt x="285750" y="63500"/>
                </a:lnTo>
                <a:close/>
              </a:path>
              <a:path w="6327775" h="158750">
                <a:moveTo>
                  <a:pt x="349250" y="63500"/>
                </a:moveTo>
                <a:lnTo>
                  <a:pt x="317500" y="63500"/>
                </a:lnTo>
                <a:lnTo>
                  <a:pt x="317500" y="95250"/>
                </a:lnTo>
                <a:lnTo>
                  <a:pt x="349250" y="95250"/>
                </a:lnTo>
                <a:lnTo>
                  <a:pt x="349250" y="63500"/>
                </a:lnTo>
                <a:close/>
              </a:path>
              <a:path w="6327775" h="158750">
                <a:moveTo>
                  <a:pt x="412750" y="63500"/>
                </a:moveTo>
                <a:lnTo>
                  <a:pt x="381000" y="63500"/>
                </a:lnTo>
                <a:lnTo>
                  <a:pt x="381000" y="95250"/>
                </a:lnTo>
                <a:lnTo>
                  <a:pt x="412750" y="95250"/>
                </a:lnTo>
                <a:lnTo>
                  <a:pt x="412750" y="63500"/>
                </a:lnTo>
                <a:close/>
              </a:path>
              <a:path w="6327775" h="158750">
                <a:moveTo>
                  <a:pt x="476250" y="63500"/>
                </a:moveTo>
                <a:lnTo>
                  <a:pt x="444500" y="63500"/>
                </a:lnTo>
                <a:lnTo>
                  <a:pt x="444500" y="95250"/>
                </a:lnTo>
                <a:lnTo>
                  <a:pt x="476250" y="95250"/>
                </a:lnTo>
                <a:lnTo>
                  <a:pt x="476250" y="63500"/>
                </a:lnTo>
                <a:close/>
              </a:path>
              <a:path w="6327775" h="158750">
                <a:moveTo>
                  <a:pt x="539750" y="63500"/>
                </a:moveTo>
                <a:lnTo>
                  <a:pt x="508000" y="63500"/>
                </a:lnTo>
                <a:lnTo>
                  <a:pt x="508000" y="95250"/>
                </a:lnTo>
                <a:lnTo>
                  <a:pt x="539750" y="95250"/>
                </a:lnTo>
                <a:lnTo>
                  <a:pt x="539750" y="63500"/>
                </a:lnTo>
                <a:close/>
              </a:path>
              <a:path w="6327775" h="158750">
                <a:moveTo>
                  <a:pt x="603250" y="63500"/>
                </a:moveTo>
                <a:lnTo>
                  <a:pt x="571500" y="63500"/>
                </a:lnTo>
                <a:lnTo>
                  <a:pt x="571500" y="95250"/>
                </a:lnTo>
                <a:lnTo>
                  <a:pt x="603250" y="95250"/>
                </a:lnTo>
                <a:lnTo>
                  <a:pt x="603250" y="63500"/>
                </a:lnTo>
                <a:close/>
              </a:path>
              <a:path w="6327775" h="158750">
                <a:moveTo>
                  <a:pt x="666750" y="63500"/>
                </a:moveTo>
                <a:lnTo>
                  <a:pt x="635000" y="63500"/>
                </a:lnTo>
                <a:lnTo>
                  <a:pt x="635000" y="95250"/>
                </a:lnTo>
                <a:lnTo>
                  <a:pt x="666750" y="95250"/>
                </a:lnTo>
                <a:lnTo>
                  <a:pt x="666750" y="63500"/>
                </a:lnTo>
                <a:close/>
              </a:path>
              <a:path w="6327775" h="158750">
                <a:moveTo>
                  <a:pt x="730250" y="63500"/>
                </a:moveTo>
                <a:lnTo>
                  <a:pt x="698500" y="63500"/>
                </a:lnTo>
                <a:lnTo>
                  <a:pt x="698500" y="95250"/>
                </a:lnTo>
                <a:lnTo>
                  <a:pt x="730250" y="95250"/>
                </a:lnTo>
                <a:lnTo>
                  <a:pt x="730250" y="63500"/>
                </a:lnTo>
                <a:close/>
              </a:path>
              <a:path w="6327775" h="158750">
                <a:moveTo>
                  <a:pt x="793750" y="63500"/>
                </a:moveTo>
                <a:lnTo>
                  <a:pt x="762000" y="63500"/>
                </a:lnTo>
                <a:lnTo>
                  <a:pt x="762000" y="95250"/>
                </a:lnTo>
                <a:lnTo>
                  <a:pt x="793750" y="95250"/>
                </a:lnTo>
                <a:lnTo>
                  <a:pt x="793750" y="63500"/>
                </a:lnTo>
                <a:close/>
              </a:path>
              <a:path w="6327775" h="158750">
                <a:moveTo>
                  <a:pt x="857250" y="63500"/>
                </a:moveTo>
                <a:lnTo>
                  <a:pt x="825500" y="63500"/>
                </a:lnTo>
                <a:lnTo>
                  <a:pt x="825500" y="95250"/>
                </a:lnTo>
                <a:lnTo>
                  <a:pt x="857250" y="95250"/>
                </a:lnTo>
                <a:lnTo>
                  <a:pt x="857250" y="63500"/>
                </a:lnTo>
                <a:close/>
              </a:path>
              <a:path w="6327775" h="158750">
                <a:moveTo>
                  <a:pt x="920750" y="63500"/>
                </a:moveTo>
                <a:lnTo>
                  <a:pt x="889000" y="63500"/>
                </a:lnTo>
                <a:lnTo>
                  <a:pt x="889000" y="95250"/>
                </a:lnTo>
                <a:lnTo>
                  <a:pt x="920750" y="95250"/>
                </a:lnTo>
                <a:lnTo>
                  <a:pt x="920750" y="63500"/>
                </a:lnTo>
                <a:close/>
              </a:path>
              <a:path w="6327775" h="158750">
                <a:moveTo>
                  <a:pt x="984250" y="63500"/>
                </a:moveTo>
                <a:lnTo>
                  <a:pt x="952500" y="63500"/>
                </a:lnTo>
                <a:lnTo>
                  <a:pt x="952500" y="95250"/>
                </a:lnTo>
                <a:lnTo>
                  <a:pt x="984250" y="95250"/>
                </a:lnTo>
                <a:lnTo>
                  <a:pt x="984250" y="63500"/>
                </a:lnTo>
                <a:close/>
              </a:path>
              <a:path w="6327775" h="158750">
                <a:moveTo>
                  <a:pt x="1047750" y="63500"/>
                </a:moveTo>
                <a:lnTo>
                  <a:pt x="1016000" y="63500"/>
                </a:lnTo>
                <a:lnTo>
                  <a:pt x="1016000" y="95250"/>
                </a:lnTo>
                <a:lnTo>
                  <a:pt x="1047750" y="95250"/>
                </a:lnTo>
                <a:lnTo>
                  <a:pt x="1047750" y="63500"/>
                </a:lnTo>
                <a:close/>
              </a:path>
              <a:path w="6327775" h="158750">
                <a:moveTo>
                  <a:pt x="1111250" y="63500"/>
                </a:moveTo>
                <a:lnTo>
                  <a:pt x="1079500" y="63500"/>
                </a:lnTo>
                <a:lnTo>
                  <a:pt x="1079500" y="95250"/>
                </a:lnTo>
                <a:lnTo>
                  <a:pt x="1111250" y="95250"/>
                </a:lnTo>
                <a:lnTo>
                  <a:pt x="1111250" y="63500"/>
                </a:lnTo>
                <a:close/>
              </a:path>
              <a:path w="6327775" h="158750">
                <a:moveTo>
                  <a:pt x="1174750" y="63500"/>
                </a:moveTo>
                <a:lnTo>
                  <a:pt x="1143000" y="63500"/>
                </a:lnTo>
                <a:lnTo>
                  <a:pt x="1143000" y="95250"/>
                </a:lnTo>
                <a:lnTo>
                  <a:pt x="1174750" y="95250"/>
                </a:lnTo>
                <a:lnTo>
                  <a:pt x="1174750" y="63500"/>
                </a:lnTo>
                <a:close/>
              </a:path>
              <a:path w="6327775" h="158750">
                <a:moveTo>
                  <a:pt x="1238250" y="63500"/>
                </a:moveTo>
                <a:lnTo>
                  <a:pt x="1206500" y="63500"/>
                </a:lnTo>
                <a:lnTo>
                  <a:pt x="1206500" y="95250"/>
                </a:lnTo>
                <a:lnTo>
                  <a:pt x="1238250" y="95250"/>
                </a:lnTo>
                <a:lnTo>
                  <a:pt x="1238250" y="63500"/>
                </a:lnTo>
                <a:close/>
              </a:path>
              <a:path w="6327775" h="158750">
                <a:moveTo>
                  <a:pt x="1301750" y="63500"/>
                </a:moveTo>
                <a:lnTo>
                  <a:pt x="1270000" y="63500"/>
                </a:lnTo>
                <a:lnTo>
                  <a:pt x="1270000" y="95250"/>
                </a:lnTo>
                <a:lnTo>
                  <a:pt x="1301750" y="95250"/>
                </a:lnTo>
                <a:lnTo>
                  <a:pt x="1301750" y="63500"/>
                </a:lnTo>
                <a:close/>
              </a:path>
              <a:path w="6327775" h="158750">
                <a:moveTo>
                  <a:pt x="1365250" y="63500"/>
                </a:moveTo>
                <a:lnTo>
                  <a:pt x="1333500" y="63500"/>
                </a:lnTo>
                <a:lnTo>
                  <a:pt x="1333500" y="95250"/>
                </a:lnTo>
                <a:lnTo>
                  <a:pt x="1365250" y="95250"/>
                </a:lnTo>
                <a:lnTo>
                  <a:pt x="1365250" y="63500"/>
                </a:lnTo>
                <a:close/>
              </a:path>
              <a:path w="6327775" h="158750">
                <a:moveTo>
                  <a:pt x="1428750" y="63500"/>
                </a:moveTo>
                <a:lnTo>
                  <a:pt x="1397000" y="63500"/>
                </a:lnTo>
                <a:lnTo>
                  <a:pt x="1397000" y="95250"/>
                </a:lnTo>
                <a:lnTo>
                  <a:pt x="1428750" y="95250"/>
                </a:lnTo>
                <a:lnTo>
                  <a:pt x="1428750" y="63500"/>
                </a:lnTo>
                <a:close/>
              </a:path>
              <a:path w="6327775" h="158750">
                <a:moveTo>
                  <a:pt x="1492250" y="63500"/>
                </a:moveTo>
                <a:lnTo>
                  <a:pt x="1460500" y="63500"/>
                </a:lnTo>
                <a:lnTo>
                  <a:pt x="1460500" y="95250"/>
                </a:lnTo>
                <a:lnTo>
                  <a:pt x="1492250" y="95250"/>
                </a:lnTo>
                <a:lnTo>
                  <a:pt x="1492250" y="63500"/>
                </a:lnTo>
                <a:close/>
              </a:path>
              <a:path w="6327775" h="158750">
                <a:moveTo>
                  <a:pt x="1555750" y="63500"/>
                </a:moveTo>
                <a:lnTo>
                  <a:pt x="1524000" y="63500"/>
                </a:lnTo>
                <a:lnTo>
                  <a:pt x="1524000" y="95250"/>
                </a:lnTo>
                <a:lnTo>
                  <a:pt x="1555750" y="95250"/>
                </a:lnTo>
                <a:lnTo>
                  <a:pt x="1555750" y="63500"/>
                </a:lnTo>
                <a:close/>
              </a:path>
              <a:path w="6327775" h="158750">
                <a:moveTo>
                  <a:pt x="1619250" y="63500"/>
                </a:moveTo>
                <a:lnTo>
                  <a:pt x="1587500" y="63500"/>
                </a:lnTo>
                <a:lnTo>
                  <a:pt x="1587500" y="95250"/>
                </a:lnTo>
                <a:lnTo>
                  <a:pt x="1619250" y="95250"/>
                </a:lnTo>
                <a:lnTo>
                  <a:pt x="1619250" y="63500"/>
                </a:lnTo>
                <a:close/>
              </a:path>
              <a:path w="6327775" h="158750">
                <a:moveTo>
                  <a:pt x="1682750" y="63500"/>
                </a:moveTo>
                <a:lnTo>
                  <a:pt x="1651000" y="63500"/>
                </a:lnTo>
                <a:lnTo>
                  <a:pt x="1651000" y="95250"/>
                </a:lnTo>
                <a:lnTo>
                  <a:pt x="1682750" y="95250"/>
                </a:lnTo>
                <a:lnTo>
                  <a:pt x="1682750" y="63500"/>
                </a:lnTo>
                <a:close/>
              </a:path>
              <a:path w="6327775" h="158750">
                <a:moveTo>
                  <a:pt x="1746250" y="63500"/>
                </a:moveTo>
                <a:lnTo>
                  <a:pt x="1714500" y="63500"/>
                </a:lnTo>
                <a:lnTo>
                  <a:pt x="1714500" y="95250"/>
                </a:lnTo>
                <a:lnTo>
                  <a:pt x="1746250" y="95250"/>
                </a:lnTo>
                <a:lnTo>
                  <a:pt x="1746250" y="63500"/>
                </a:lnTo>
                <a:close/>
              </a:path>
              <a:path w="6327775" h="158750">
                <a:moveTo>
                  <a:pt x="1809750" y="63500"/>
                </a:moveTo>
                <a:lnTo>
                  <a:pt x="1778000" y="63500"/>
                </a:lnTo>
                <a:lnTo>
                  <a:pt x="1778000" y="95250"/>
                </a:lnTo>
                <a:lnTo>
                  <a:pt x="1809750" y="95250"/>
                </a:lnTo>
                <a:lnTo>
                  <a:pt x="1809750" y="63500"/>
                </a:lnTo>
                <a:close/>
              </a:path>
              <a:path w="6327775" h="158750">
                <a:moveTo>
                  <a:pt x="1873250" y="63500"/>
                </a:moveTo>
                <a:lnTo>
                  <a:pt x="1841500" y="63500"/>
                </a:lnTo>
                <a:lnTo>
                  <a:pt x="1841500" y="95250"/>
                </a:lnTo>
                <a:lnTo>
                  <a:pt x="1873250" y="95250"/>
                </a:lnTo>
                <a:lnTo>
                  <a:pt x="1873250" y="63500"/>
                </a:lnTo>
                <a:close/>
              </a:path>
              <a:path w="6327775" h="158750">
                <a:moveTo>
                  <a:pt x="1936750" y="63500"/>
                </a:moveTo>
                <a:lnTo>
                  <a:pt x="1905000" y="63500"/>
                </a:lnTo>
                <a:lnTo>
                  <a:pt x="1905000" y="95250"/>
                </a:lnTo>
                <a:lnTo>
                  <a:pt x="1936750" y="95250"/>
                </a:lnTo>
                <a:lnTo>
                  <a:pt x="1936750" y="63500"/>
                </a:lnTo>
                <a:close/>
              </a:path>
              <a:path w="6327775" h="158750">
                <a:moveTo>
                  <a:pt x="2000250" y="63500"/>
                </a:moveTo>
                <a:lnTo>
                  <a:pt x="1968500" y="63500"/>
                </a:lnTo>
                <a:lnTo>
                  <a:pt x="1968500" y="95250"/>
                </a:lnTo>
                <a:lnTo>
                  <a:pt x="2000250" y="95250"/>
                </a:lnTo>
                <a:lnTo>
                  <a:pt x="2000250" y="63500"/>
                </a:lnTo>
                <a:close/>
              </a:path>
              <a:path w="6327775" h="158750">
                <a:moveTo>
                  <a:pt x="2063750" y="63500"/>
                </a:moveTo>
                <a:lnTo>
                  <a:pt x="2032000" y="63500"/>
                </a:lnTo>
                <a:lnTo>
                  <a:pt x="2032000" y="95250"/>
                </a:lnTo>
                <a:lnTo>
                  <a:pt x="2063750" y="95250"/>
                </a:lnTo>
                <a:lnTo>
                  <a:pt x="2063750" y="63500"/>
                </a:lnTo>
                <a:close/>
              </a:path>
              <a:path w="6327775" h="158750">
                <a:moveTo>
                  <a:pt x="2127250" y="63500"/>
                </a:moveTo>
                <a:lnTo>
                  <a:pt x="2095500" y="63500"/>
                </a:lnTo>
                <a:lnTo>
                  <a:pt x="2095500" y="95250"/>
                </a:lnTo>
                <a:lnTo>
                  <a:pt x="2127250" y="95250"/>
                </a:lnTo>
                <a:lnTo>
                  <a:pt x="2127250" y="63500"/>
                </a:lnTo>
                <a:close/>
              </a:path>
              <a:path w="6327775" h="158750">
                <a:moveTo>
                  <a:pt x="2190750" y="63500"/>
                </a:moveTo>
                <a:lnTo>
                  <a:pt x="2159000" y="63500"/>
                </a:lnTo>
                <a:lnTo>
                  <a:pt x="2159000" y="95250"/>
                </a:lnTo>
                <a:lnTo>
                  <a:pt x="2190750" y="95250"/>
                </a:lnTo>
                <a:lnTo>
                  <a:pt x="2190750" y="63500"/>
                </a:lnTo>
                <a:close/>
              </a:path>
              <a:path w="6327775" h="158750">
                <a:moveTo>
                  <a:pt x="2254250" y="63500"/>
                </a:moveTo>
                <a:lnTo>
                  <a:pt x="2222500" y="63500"/>
                </a:lnTo>
                <a:lnTo>
                  <a:pt x="2222500" y="95250"/>
                </a:lnTo>
                <a:lnTo>
                  <a:pt x="2254250" y="95250"/>
                </a:lnTo>
                <a:lnTo>
                  <a:pt x="2254250" y="63500"/>
                </a:lnTo>
                <a:close/>
              </a:path>
              <a:path w="6327775" h="158750">
                <a:moveTo>
                  <a:pt x="2317750" y="63500"/>
                </a:moveTo>
                <a:lnTo>
                  <a:pt x="2286000" y="63500"/>
                </a:lnTo>
                <a:lnTo>
                  <a:pt x="2286000" y="95250"/>
                </a:lnTo>
                <a:lnTo>
                  <a:pt x="2317750" y="95250"/>
                </a:lnTo>
                <a:lnTo>
                  <a:pt x="2317750" y="63500"/>
                </a:lnTo>
                <a:close/>
              </a:path>
              <a:path w="6327775" h="158750">
                <a:moveTo>
                  <a:pt x="2381250" y="63500"/>
                </a:moveTo>
                <a:lnTo>
                  <a:pt x="2349500" y="63500"/>
                </a:lnTo>
                <a:lnTo>
                  <a:pt x="2349500" y="95250"/>
                </a:lnTo>
                <a:lnTo>
                  <a:pt x="2381250" y="95250"/>
                </a:lnTo>
                <a:lnTo>
                  <a:pt x="2381250" y="63500"/>
                </a:lnTo>
                <a:close/>
              </a:path>
              <a:path w="6327775" h="158750">
                <a:moveTo>
                  <a:pt x="2444750" y="63500"/>
                </a:moveTo>
                <a:lnTo>
                  <a:pt x="2413000" y="63500"/>
                </a:lnTo>
                <a:lnTo>
                  <a:pt x="2413000" y="95250"/>
                </a:lnTo>
                <a:lnTo>
                  <a:pt x="2444750" y="95250"/>
                </a:lnTo>
                <a:lnTo>
                  <a:pt x="2444750" y="63500"/>
                </a:lnTo>
                <a:close/>
              </a:path>
              <a:path w="6327775" h="158750">
                <a:moveTo>
                  <a:pt x="2508250" y="63500"/>
                </a:moveTo>
                <a:lnTo>
                  <a:pt x="2476500" y="63500"/>
                </a:lnTo>
                <a:lnTo>
                  <a:pt x="2476500" y="95250"/>
                </a:lnTo>
                <a:lnTo>
                  <a:pt x="2508250" y="95250"/>
                </a:lnTo>
                <a:lnTo>
                  <a:pt x="2508250" y="63500"/>
                </a:lnTo>
                <a:close/>
              </a:path>
              <a:path w="6327775" h="158750">
                <a:moveTo>
                  <a:pt x="2571750" y="63500"/>
                </a:moveTo>
                <a:lnTo>
                  <a:pt x="2540000" y="63500"/>
                </a:lnTo>
                <a:lnTo>
                  <a:pt x="2540000" y="95250"/>
                </a:lnTo>
                <a:lnTo>
                  <a:pt x="2571750" y="95250"/>
                </a:lnTo>
                <a:lnTo>
                  <a:pt x="2571750" y="63500"/>
                </a:lnTo>
                <a:close/>
              </a:path>
              <a:path w="6327775" h="158750">
                <a:moveTo>
                  <a:pt x="2635250" y="63500"/>
                </a:moveTo>
                <a:lnTo>
                  <a:pt x="2603500" y="63500"/>
                </a:lnTo>
                <a:lnTo>
                  <a:pt x="2603500" y="95250"/>
                </a:lnTo>
                <a:lnTo>
                  <a:pt x="2635250" y="95250"/>
                </a:lnTo>
                <a:lnTo>
                  <a:pt x="2635250" y="63500"/>
                </a:lnTo>
                <a:close/>
              </a:path>
              <a:path w="6327775" h="158750">
                <a:moveTo>
                  <a:pt x="2698750" y="63500"/>
                </a:moveTo>
                <a:lnTo>
                  <a:pt x="2667000" y="63500"/>
                </a:lnTo>
                <a:lnTo>
                  <a:pt x="2667000" y="95250"/>
                </a:lnTo>
                <a:lnTo>
                  <a:pt x="2698750" y="95250"/>
                </a:lnTo>
                <a:lnTo>
                  <a:pt x="2698750" y="63500"/>
                </a:lnTo>
                <a:close/>
              </a:path>
              <a:path w="6327775" h="158750">
                <a:moveTo>
                  <a:pt x="2762250" y="63500"/>
                </a:moveTo>
                <a:lnTo>
                  <a:pt x="2730500" y="63500"/>
                </a:lnTo>
                <a:lnTo>
                  <a:pt x="2730500" y="95250"/>
                </a:lnTo>
                <a:lnTo>
                  <a:pt x="2762250" y="95250"/>
                </a:lnTo>
                <a:lnTo>
                  <a:pt x="2762250" y="63500"/>
                </a:lnTo>
                <a:close/>
              </a:path>
              <a:path w="6327775" h="158750">
                <a:moveTo>
                  <a:pt x="2825750" y="63500"/>
                </a:moveTo>
                <a:lnTo>
                  <a:pt x="2794000" y="63500"/>
                </a:lnTo>
                <a:lnTo>
                  <a:pt x="2794000" y="95250"/>
                </a:lnTo>
                <a:lnTo>
                  <a:pt x="2825750" y="95250"/>
                </a:lnTo>
                <a:lnTo>
                  <a:pt x="2825750" y="63500"/>
                </a:lnTo>
                <a:close/>
              </a:path>
              <a:path w="6327775" h="158750">
                <a:moveTo>
                  <a:pt x="2889250" y="63500"/>
                </a:moveTo>
                <a:lnTo>
                  <a:pt x="2857500" y="63500"/>
                </a:lnTo>
                <a:lnTo>
                  <a:pt x="2857500" y="95250"/>
                </a:lnTo>
                <a:lnTo>
                  <a:pt x="2889250" y="95250"/>
                </a:lnTo>
                <a:lnTo>
                  <a:pt x="2889250" y="63500"/>
                </a:lnTo>
                <a:close/>
              </a:path>
              <a:path w="6327775" h="158750">
                <a:moveTo>
                  <a:pt x="2952750" y="63500"/>
                </a:moveTo>
                <a:lnTo>
                  <a:pt x="2921000" y="63500"/>
                </a:lnTo>
                <a:lnTo>
                  <a:pt x="2921000" y="95250"/>
                </a:lnTo>
                <a:lnTo>
                  <a:pt x="2952750" y="95250"/>
                </a:lnTo>
                <a:lnTo>
                  <a:pt x="2952750" y="63500"/>
                </a:lnTo>
                <a:close/>
              </a:path>
              <a:path w="6327775" h="158750">
                <a:moveTo>
                  <a:pt x="3016250" y="63500"/>
                </a:moveTo>
                <a:lnTo>
                  <a:pt x="2984500" y="63500"/>
                </a:lnTo>
                <a:lnTo>
                  <a:pt x="2984500" y="95250"/>
                </a:lnTo>
                <a:lnTo>
                  <a:pt x="3016250" y="95250"/>
                </a:lnTo>
                <a:lnTo>
                  <a:pt x="3016250" y="63500"/>
                </a:lnTo>
                <a:close/>
              </a:path>
              <a:path w="6327775" h="158750">
                <a:moveTo>
                  <a:pt x="3079750" y="63500"/>
                </a:moveTo>
                <a:lnTo>
                  <a:pt x="3048000" y="63500"/>
                </a:lnTo>
                <a:lnTo>
                  <a:pt x="3048000" y="95250"/>
                </a:lnTo>
                <a:lnTo>
                  <a:pt x="3079750" y="95250"/>
                </a:lnTo>
                <a:lnTo>
                  <a:pt x="3079750" y="63500"/>
                </a:lnTo>
                <a:close/>
              </a:path>
              <a:path w="6327775" h="158750">
                <a:moveTo>
                  <a:pt x="3143250" y="63500"/>
                </a:moveTo>
                <a:lnTo>
                  <a:pt x="3111500" y="63500"/>
                </a:lnTo>
                <a:lnTo>
                  <a:pt x="3111500" y="95250"/>
                </a:lnTo>
                <a:lnTo>
                  <a:pt x="3143250" y="95250"/>
                </a:lnTo>
                <a:lnTo>
                  <a:pt x="3143250" y="63500"/>
                </a:lnTo>
                <a:close/>
              </a:path>
              <a:path w="6327775" h="158750">
                <a:moveTo>
                  <a:pt x="3206750" y="63500"/>
                </a:moveTo>
                <a:lnTo>
                  <a:pt x="3175000" y="63500"/>
                </a:lnTo>
                <a:lnTo>
                  <a:pt x="3175000" y="95250"/>
                </a:lnTo>
                <a:lnTo>
                  <a:pt x="3206750" y="95250"/>
                </a:lnTo>
                <a:lnTo>
                  <a:pt x="3206750" y="63500"/>
                </a:lnTo>
                <a:close/>
              </a:path>
              <a:path w="6327775" h="158750">
                <a:moveTo>
                  <a:pt x="3270250" y="63500"/>
                </a:moveTo>
                <a:lnTo>
                  <a:pt x="3238500" y="63500"/>
                </a:lnTo>
                <a:lnTo>
                  <a:pt x="3238500" y="95250"/>
                </a:lnTo>
                <a:lnTo>
                  <a:pt x="3270250" y="95250"/>
                </a:lnTo>
                <a:lnTo>
                  <a:pt x="3270250" y="63500"/>
                </a:lnTo>
                <a:close/>
              </a:path>
              <a:path w="6327775" h="158750">
                <a:moveTo>
                  <a:pt x="3333750" y="63500"/>
                </a:moveTo>
                <a:lnTo>
                  <a:pt x="3302000" y="63500"/>
                </a:lnTo>
                <a:lnTo>
                  <a:pt x="3302000" y="95250"/>
                </a:lnTo>
                <a:lnTo>
                  <a:pt x="3333750" y="95250"/>
                </a:lnTo>
                <a:lnTo>
                  <a:pt x="3333750" y="63500"/>
                </a:lnTo>
                <a:close/>
              </a:path>
              <a:path w="6327775" h="158750">
                <a:moveTo>
                  <a:pt x="3397250" y="63500"/>
                </a:moveTo>
                <a:lnTo>
                  <a:pt x="3365500" y="63500"/>
                </a:lnTo>
                <a:lnTo>
                  <a:pt x="3365500" y="95250"/>
                </a:lnTo>
                <a:lnTo>
                  <a:pt x="3397250" y="95250"/>
                </a:lnTo>
                <a:lnTo>
                  <a:pt x="3397250" y="63500"/>
                </a:lnTo>
                <a:close/>
              </a:path>
              <a:path w="6327775" h="158750">
                <a:moveTo>
                  <a:pt x="3460750" y="63500"/>
                </a:moveTo>
                <a:lnTo>
                  <a:pt x="3429000" y="63500"/>
                </a:lnTo>
                <a:lnTo>
                  <a:pt x="3429000" y="95250"/>
                </a:lnTo>
                <a:lnTo>
                  <a:pt x="3460750" y="95250"/>
                </a:lnTo>
                <a:lnTo>
                  <a:pt x="3460750" y="63500"/>
                </a:lnTo>
                <a:close/>
              </a:path>
              <a:path w="6327775" h="158750">
                <a:moveTo>
                  <a:pt x="3524250" y="63500"/>
                </a:moveTo>
                <a:lnTo>
                  <a:pt x="3492500" y="63500"/>
                </a:lnTo>
                <a:lnTo>
                  <a:pt x="3492500" y="95250"/>
                </a:lnTo>
                <a:lnTo>
                  <a:pt x="3524250" y="95250"/>
                </a:lnTo>
                <a:lnTo>
                  <a:pt x="3524250" y="63500"/>
                </a:lnTo>
                <a:close/>
              </a:path>
              <a:path w="6327775" h="158750">
                <a:moveTo>
                  <a:pt x="3587750" y="63500"/>
                </a:moveTo>
                <a:lnTo>
                  <a:pt x="3556000" y="63500"/>
                </a:lnTo>
                <a:lnTo>
                  <a:pt x="3556000" y="95250"/>
                </a:lnTo>
                <a:lnTo>
                  <a:pt x="3587750" y="95250"/>
                </a:lnTo>
                <a:lnTo>
                  <a:pt x="3587750" y="63500"/>
                </a:lnTo>
                <a:close/>
              </a:path>
              <a:path w="6327775" h="158750">
                <a:moveTo>
                  <a:pt x="3651250" y="63500"/>
                </a:moveTo>
                <a:lnTo>
                  <a:pt x="3619500" y="63500"/>
                </a:lnTo>
                <a:lnTo>
                  <a:pt x="3619500" y="95250"/>
                </a:lnTo>
                <a:lnTo>
                  <a:pt x="3651250" y="95250"/>
                </a:lnTo>
                <a:lnTo>
                  <a:pt x="3651250" y="63500"/>
                </a:lnTo>
                <a:close/>
              </a:path>
              <a:path w="6327775" h="158750">
                <a:moveTo>
                  <a:pt x="3714750" y="63500"/>
                </a:moveTo>
                <a:lnTo>
                  <a:pt x="3683000" y="63500"/>
                </a:lnTo>
                <a:lnTo>
                  <a:pt x="3683000" y="95250"/>
                </a:lnTo>
                <a:lnTo>
                  <a:pt x="3714750" y="95250"/>
                </a:lnTo>
                <a:lnTo>
                  <a:pt x="3714750" y="63500"/>
                </a:lnTo>
                <a:close/>
              </a:path>
              <a:path w="6327775" h="158750">
                <a:moveTo>
                  <a:pt x="3778250" y="63500"/>
                </a:moveTo>
                <a:lnTo>
                  <a:pt x="3746500" y="63500"/>
                </a:lnTo>
                <a:lnTo>
                  <a:pt x="3746500" y="95250"/>
                </a:lnTo>
                <a:lnTo>
                  <a:pt x="3778250" y="95250"/>
                </a:lnTo>
                <a:lnTo>
                  <a:pt x="3778250" y="63500"/>
                </a:lnTo>
                <a:close/>
              </a:path>
              <a:path w="6327775" h="158750">
                <a:moveTo>
                  <a:pt x="3841750" y="63500"/>
                </a:moveTo>
                <a:lnTo>
                  <a:pt x="3810000" y="63500"/>
                </a:lnTo>
                <a:lnTo>
                  <a:pt x="3810000" y="95250"/>
                </a:lnTo>
                <a:lnTo>
                  <a:pt x="3841750" y="95250"/>
                </a:lnTo>
                <a:lnTo>
                  <a:pt x="3841750" y="63500"/>
                </a:lnTo>
                <a:close/>
              </a:path>
              <a:path w="6327775" h="158750">
                <a:moveTo>
                  <a:pt x="3905250" y="63500"/>
                </a:moveTo>
                <a:lnTo>
                  <a:pt x="3873500" y="63500"/>
                </a:lnTo>
                <a:lnTo>
                  <a:pt x="3873500" y="95250"/>
                </a:lnTo>
                <a:lnTo>
                  <a:pt x="3905250" y="95250"/>
                </a:lnTo>
                <a:lnTo>
                  <a:pt x="3905250" y="63500"/>
                </a:lnTo>
                <a:close/>
              </a:path>
              <a:path w="6327775" h="158750">
                <a:moveTo>
                  <a:pt x="3968750" y="63500"/>
                </a:moveTo>
                <a:lnTo>
                  <a:pt x="3937000" y="63500"/>
                </a:lnTo>
                <a:lnTo>
                  <a:pt x="3937000" y="95250"/>
                </a:lnTo>
                <a:lnTo>
                  <a:pt x="3968750" y="95250"/>
                </a:lnTo>
                <a:lnTo>
                  <a:pt x="3968750" y="63500"/>
                </a:lnTo>
                <a:close/>
              </a:path>
              <a:path w="6327775" h="158750">
                <a:moveTo>
                  <a:pt x="4032250" y="63500"/>
                </a:moveTo>
                <a:lnTo>
                  <a:pt x="4000500" y="63500"/>
                </a:lnTo>
                <a:lnTo>
                  <a:pt x="4000500" y="95250"/>
                </a:lnTo>
                <a:lnTo>
                  <a:pt x="4032250" y="95250"/>
                </a:lnTo>
                <a:lnTo>
                  <a:pt x="4032250" y="63500"/>
                </a:lnTo>
                <a:close/>
              </a:path>
              <a:path w="6327775" h="158750">
                <a:moveTo>
                  <a:pt x="4095750" y="63500"/>
                </a:moveTo>
                <a:lnTo>
                  <a:pt x="4064000" y="63500"/>
                </a:lnTo>
                <a:lnTo>
                  <a:pt x="4064000" y="95250"/>
                </a:lnTo>
                <a:lnTo>
                  <a:pt x="4095750" y="95250"/>
                </a:lnTo>
                <a:lnTo>
                  <a:pt x="4095750" y="63500"/>
                </a:lnTo>
                <a:close/>
              </a:path>
              <a:path w="6327775" h="158750">
                <a:moveTo>
                  <a:pt x="4159250" y="63500"/>
                </a:moveTo>
                <a:lnTo>
                  <a:pt x="4127500" y="63500"/>
                </a:lnTo>
                <a:lnTo>
                  <a:pt x="4127500" y="95250"/>
                </a:lnTo>
                <a:lnTo>
                  <a:pt x="4159250" y="95250"/>
                </a:lnTo>
                <a:lnTo>
                  <a:pt x="4159250" y="63500"/>
                </a:lnTo>
                <a:close/>
              </a:path>
              <a:path w="6327775" h="158750">
                <a:moveTo>
                  <a:pt x="4222750" y="63500"/>
                </a:moveTo>
                <a:lnTo>
                  <a:pt x="4191000" y="63500"/>
                </a:lnTo>
                <a:lnTo>
                  <a:pt x="4191000" y="95250"/>
                </a:lnTo>
                <a:lnTo>
                  <a:pt x="4222750" y="95250"/>
                </a:lnTo>
                <a:lnTo>
                  <a:pt x="4222750" y="63500"/>
                </a:lnTo>
                <a:close/>
              </a:path>
              <a:path w="6327775" h="158750">
                <a:moveTo>
                  <a:pt x="4286250" y="63500"/>
                </a:moveTo>
                <a:lnTo>
                  <a:pt x="4254500" y="63500"/>
                </a:lnTo>
                <a:lnTo>
                  <a:pt x="4254500" y="95250"/>
                </a:lnTo>
                <a:lnTo>
                  <a:pt x="4286250" y="95250"/>
                </a:lnTo>
                <a:lnTo>
                  <a:pt x="4286250" y="63500"/>
                </a:lnTo>
                <a:close/>
              </a:path>
              <a:path w="6327775" h="158750">
                <a:moveTo>
                  <a:pt x="4349750" y="63500"/>
                </a:moveTo>
                <a:lnTo>
                  <a:pt x="4318000" y="63500"/>
                </a:lnTo>
                <a:lnTo>
                  <a:pt x="4318000" y="95250"/>
                </a:lnTo>
                <a:lnTo>
                  <a:pt x="4349750" y="95250"/>
                </a:lnTo>
                <a:lnTo>
                  <a:pt x="4349750" y="63500"/>
                </a:lnTo>
                <a:close/>
              </a:path>
              <a:path w="6327775" h="158750">
                <a:moveTo>
                  <a:pt x="4413250" y="63500"/>
                </a:moveTo>
                <a:lnTo>
                  <a:pt x="4381500" y="63500"/>
                </a:lnTo>
                <a:lnTo>
                  <a:pt x="4381500" y="95250"/>
                </a:lnTo>
                <a:lnTo>
                  <a:pt x="4413250" y="95250"/>
                </a:lnTo>
                <a:lnTo>
                  <a:pt x="4413250" y="63500"/>
                </a:lnTo>
                <a:close/>
              </a:path>
              <a:path w="6327775" h="158750">
                <a:moveTo>
                  <a:pt x="4476750" y="63500"/>
                </a:moveTo>
                <a:lnTo>
                  <a:pt x="4445000" y="63500"/>
                </a:lnTo>
                <a:lnTo>
                  <a:pt x="4445000" y="95250"/>
                </a:lnTo>
                <a:lnTo>
                  <a:pt x="4476750" y="95250"/>
                </a:lnTo>
                <a:lnTo>
                  <a:pt x="4476750" y="63500"/>
                </a:lnTo>
                <a:close/>
              </a:path>
              <a:path w="6327775" h="158750">
                <a:moveTo>
                  <a:pt x="4540250" y="63500"/>
                </a:moveTo>
                <a:lnTo>
                  <a:pt x="4508500" y="63500"/>
                </a:lnTo>
                <a:lnTo>
                  <a:pt x="4508500" y="95250"/>
                </a:lnTo>
                <a:lnTo>
                  <a:pt x="4540250" y="95250"/>
                </a:lnTo>
                <a:lnTo>
                  <a:pt x="4540250" y="63500"/>
                </a:lnTo>
                <a:close/>
              </a:path>
              <a:path w="6327775" h="158750">
                <a:moveTo>
                  <a:pt x="4603750" y="63500"/>
                </a:moveTo>
                <a:lnTo>
                  <a:pt x="4572000" y="63500"/>
                </a:lnTo>
                <a:lnTo>
                  <a:pt x="4572000" y="95250"/>
                </a:lnTo>
                <a:lnTo>
                  <a:pt x="4603750" y="95250"/>
                </a:lnTo>
                <a:lnTo>
                  <a:pt x="4603750" y="63500"/>
                </a:lnTo>
                <a:close/>
              </a:path>
              <a:path w="6327775" h="158750">
                <a:moveTo>
                  <a:pt x="4667250" y="63500"/>
                </a:moveTo>
                <a:lnTo>
                  <a:pt x="4635500" y="63500"/>
                </a:lnTo>
                <a:lnTo>
                  <a:pt x="4635500" y="95250"/>
                </a:lnTo>
                <a:lnTo>
                  <a:pt x="4667250" y="95250"/>
                </a:lnTo>
                <a:lnTo>
                  <a:pt x="4667250" y="63500"/>
                </a:lnTo>
                <a:close/>
              </a:path>
              <a:path w="6327775" h="158750">
                <a:moveTo>
                  <a:pt x="4730750" y="63500"/>
                </a:moveTo>
                <a:lnTo>
                  <a:pt x="4699000" y="63500"/>
                </a:lnTo>
                <a:lnTo>
                  <a:pt x="4699000" y="95250"/>
                </a:lnTo>
                <a:lnTo>
                  <a:pt x="4730750" y="95250"/>
                </a:lnTo>
                <a:lnTo>
                  <a:pt x="4730750" y="63500"/>
                </a:lnTo>
                <a:close/>
              </a:path>
              <a:path w="6327775" h="158750">
                <a:moveTo>
                  <a:pt x="4794250" y="63500"/>
                </a:moveTo>
                <a:lnTo>
                  <a:pt x="4762500" y="63500"/>
                </a:lnTo>
                <a:lnTo>
                  <a:pt x="4762500" y="95250"/>
                </a:lnTo>
                <a:lnTo>
                  <a:pt x="4794250" y="95250"/>
                </a:lnTo>
                <a:lnTo>
                  <a:pt x="4794250" y="63500"/>
                </a:lnTo>
                <a:close/>
              </a:path>
              <a:path w="6327775" h="158750">
                <a:moveTo>
                  <a:pt x="4857750" y="63500"/>
                </a:moveTo>
                <a:lnTo>
                  <a:pt x="4826000" y="63500"/>
                </a:lnTo>
                <a:lnTo>
                  <a:pt x="4826000" y="95250"/>
                </a:lnTo>
                <a:lnTo>
                  <a:pt x="4857750" y="95250"/>
                </a:lnTo>
                <a:lnTo>
                  <a:pt x="4857750" y="63500"/>
                </a:lnTo>
                <a:close/>
              </a:path>
              <a:path w="6327775" h="158750">
                <a:moveTo>
                  <a:pt x="4921250" y="63500"/>
                </a:moveTo>
                <a:lnTo>
                  <a:pt x="4889500" y="63500"/>
                </a:lnTo>
                <a:lnTo>
                  <a:pt x="4889500" y="95250"/>
                </a:lnTo>
                <a:lnTo>
                  <a:pt x="4921250" y="95250"/>
                </a:lnTo>
                <a:lnTo>
                  <a:pt x="4921250" y="63500"/>
                </a:lnTo>
                <a:close/>
              </a:path>
              <a:path w="6327775" h="158750">
                <a:moveTo>
                  <a:pt x="4984750" y="63500"/>
                </a:moveTo>
                <a:lnTo>
                  <a:pt x="4953000" y="63500"/>
                </a:lnTo>
                <a:lnTo>
                  <a:pt x="4953000" y="95250"/>
                </a:lnTo>
                <a:lnTo>
                  <a:pt x="4984750" y="95250"/>
                </a:lnTo>
                <a:lnTo>
                  <a:pt x="4984750" y="63500"/>
                </a:lnTo>
                <a:close/>
              </a:path>
              <a:path w="6327775" h="158750">
                <a:moveTo>
                  <a:pt x="5048250" y="63500"/>
                </a:moveTo>
                <a:lnTo>
                  <a:pt x="5016500" y="63500"/>
                </a:lnTo>
                <a:lnTo>
                  <a:pt x="5016500" y="95250"/>
                </a:lnTo>
                <a:lnTo>
                  <a:pt x="5048250" y="95250"/>
                </a:lnTo>
                <a:lnTo>
                  <a:pt x="5048250" y="63500"/>
                </a:lnTo>
                <a:close/>
              </a:path>
              <a:path w="6327775" h="158750">
                <a:moveTo>
                  <a:pt x="5111750" y="63500"/>
                </a:moveTo>
                <a:lnTo>
                  <a:pt x="5080000" y="63500"/>
                </a:lnTo>
                <a:lnTo>
                  <a:pt x="5080000" y="95250"/>
                </a:lnTo>
                <a:lnTo>
                  <a:pt x="5111750" y="95250"/>
                </a:lnTo>
                <a:lnTo>
                  <a:pt x="5111750" y="63500"/>
                </a:lnTo>
                <a:close/>
              </a:path>
              <a:path w="6327775" h="158750">
                <a:moveTo>
                  <a:pt x="5175250" y="63500"/>
                </a:moveTo>
                <a:lnTo>
                  <a:pt x="5143500" y="63500"/>
                </a:lnTo>
                <a:lnTo>
                  <a:pt x="5143500" y="95250"/>
                </a:lnTo>
                <a:lnTo>
                  <a:pt x="5175250" y="95250"/>
                </a:lnTo>
                <a:lnTo>
                  <a:pt x="5175250" y="63500"/>
                </a:lnTo>
                <a:close/>
              </a:path>
              <a:path w="6327775" h="158750">
                <a:moveTo>
                  <a:pt x="5238750" y="63500"/>
                </a:moveTo>
                <a:lnTo>
                  <a:pt x="5207000" y="63500"/>
                </a:lnTo>
                <a:lnTo>
                  <a:pt x="5207000" y="95250"/>
                </a:lnTo>
                <a:lnTo>
                  <a:pt x="5238750" y="95250"/>
                </a:lnTo>
                <a:lnTo>
                  <a:pt x="5238750" y="63500"/>
                </a:lnTo>
                <a:close/>
              </a:path>
              <a:path w="6327775" h="158750">
                <a:moveTo>
                  <a:pt x="5302250" y="63500"/>
                </a:moveTo>
                <a:lnTo>
                  <a:pt x="5270500" y="63500"/>
                </a:lnTo>
                <a:lnTo>
                  <a:pt x="5270500" y="95250"/>
                </a:lnTo>
                <a:lnTo>
                  <a:pt x="5302250" y="95250"/>
                </a:lnTo>
                <a:lnTo>
                  <a:pt x="5302250" y="63500"/>
                </a:lnTo>
                <a:close/>
              </a:path>
              <a:path w="6327775" h="158750">
                <a:moveTo>
                  <a:pt x="5365750" y="63500"/>
                </a:moveTo>
                <a:lnTo>
                  <a:pt x="5334000" y="63500"/>
                </a:lnTo>
                <a:lnTo>
                  <a:pt x="5334000" y="95250"/>
                </a:lnTo>
                <a:lnTo>
                  <a:pt x="5365750" y="95250"/>
                </a:lnTo>
                <a:lnTo>
                  <a:pt x="5365750" y="63500"/>
                </a:lnTo>
                <a:close/>
              </a:path>
              <a:path w="6327775" h="158750">
                <a:moveTo>
                  <a:pt x="5429250" y="63500"/>
                </a:moveTo>
                <a:lnTo>
                  <a:pt x="5397500" y="63500"/>
                </a:lnTo>
                <a:lnTo>
                  <a:pt x="5397500" y="95250"/>
                </a:lnTo>
                <a:lnTo>
                  <a:pt x="5429250" y="95250"/>
                </a:lnTo>
                <a:lnTo>
                  <a:pt x="5429250" y="63500"/>
                </a:lnTo>
                <a:close/>
              </a:path>
              <a:path w="6327775" h="158750">
                <a:moveTo>
                  <a:pt x="5492750" y="63500"/>
                </a:moveTo>
                <a:lnTo>
                  <a:pt x="5461000" y="63500"/>
                </a:lnTo>
                <a:lnTo>
                  <a:pt x="5461000" y="95250"/>
                </a:lnTo>
                <a:lnTo>
                  <a:pt x="5492750" y="95250"/>
                </a:lnTo>
                <a:lnTo>
                  <a:pt x="5492750" y="63500"/>
                </a:lnTo>
                <a:close/>
              </a:path>
              <a:path w="6327775" h="158750">
                <a:moveTo>
                  <a:pt x="5556250" y="63500"/>
                </a:moveTo>
                <a:lnTo>
                  <a:pt x="5524500" y="63500"/>
                </a:lnTo>
                <a:lnTo>
                  <a:pt x="5524500" y="95250"/>
                </a:lnTo>
                <a:lnTo>
                  <a:pt x="5556250" y="95250"/>
                </a:lnTo>
                <a:lnTo>
                  <a:pt x="5556250" y="63500"/>
                </a:lnTo>
                <a:close/>
              </a:path>
              <a:path w="6327775" h="158750">
                <a:moveTo>
                  <a:pt x="5619750" y="63500"/>
                </a:moveTo>
                <a:lnTo>
                  <a:pt x="5588000" y="63500"/>
                </a:lnTo>
                <a:lnTo>
                  <a:pt x="5588000" y="95250"/>
                </a:lnTo>
                <a:lnTo>
                  <a:pt x="5619750" y="95250"/>
                </a:lnTo>
                <a:lnTo>
                  <a:pt x="5619750" y="63500"/>
                </a:lnTo>
                <a:close/>
              </a:path>
              <a:path w="6327775" h="158750">
                <a:moveTo>
                  <a:pt x="5683250" y="63500"/>
                </a:moveTo>
                <a:lnTo>
                  <a:pt x="5651500" y="63500"/>
                </a:lnTo>
                <a:lnTo>
                  <a:pt x="5651500" y="95250"/>
                </a:lnTo>
                <a:lnTo>
                  <a:pt x="5683250" y="95250"/>
                </a:lnTo>
                <a:lnTo>
                  <a:pt x="5683250" y="63500"/>
                </a:lnTo>
                <a:close/>
              </a:path>
              <a:path w="6327775" h="158750">
                <a:moveTo>
                  <a:pt x="5746750" y="63500"/>
                </a:moveTo>
                <a:lnTo>
                  <a:pt x="5715000" y="63500"/>
                </a:lnTo>
                <a:lnTo>
                  <a:pt x="5715000" y="95250"/>
                </a:lnTo>
                <a:lnTo>
                  <a:pt x="5746750" y="95250"/>
                </a:lnTo>
                <a:lnTo>
                  <a:pt x="5746750" y="63500"/>
                </a:lnTo>
                <a:close/>
              </a:path>
              <a:path w="6327775" h="158750">
                <a:moveTo>
                  <a:pt x="5810250" y="63500"/>
                </a:moveTo>
                <a:lnTo>
                  <a:pt x="5778500" y="63500"/>
                </a:lnTo>
                <a:lnTo>
                  <a:pt x="5778500" y="95250"/>
                </a:lnTo>
                <a:lnTo>
                  <a:pt x="5810250" y="95250"/>
                </a:lnTo>
                <a:lnTo>
                  <a:pt x="5810250" y="63500"/>
                </a:lnTo>
                <a:close/>
              </a:path>
              <a:path w="6327775" h="158750">
                <a:moveTo>
                  <a:pt x="5873750" y="63500"/>
                </a:moveTo>
                <a:lnTo>
                  <a:pt x="5842000" y="63500"/>
                </a:lnTo>
                <a:lnTo>
                  <a:pt x="5842000" y="95250"/>
                </a:lnTo>
                <a:lnTo>
                  <a:pt x="5873750" y="95250"/>
                </a:lnTo>
                <a:lnTo>
                  <a:pt x="5873750" y="63500"/>
                </a:lnTo>
                <a:close/>
              </a:path>
              <a:path w="6327775" h="158750">
                <a:moveTo>
                  <a:pt x="5937250" y="63500"/>
                </a:moveTo>
                <a:lnTo>
                  <a:pt x="5905500" y="63500"/>
                </a:lnTo>
                <a:lnTo>
                  <a:pt x="5905500" y="95250"/>
                </a:lnTo>
                <a:lnTo>
                  <a:pt x="5937250" y="95250"/>
                </a:lnTo>
                <a:lnTo>
                  <a:pt x="5937250" y="63500"/>
                </a:lnTo>
                <a:close/>
              </a:path>
              <a:path w="6327775" h="158750">
                <a:moveTo>
                  <a:pt x="6000750" y="63500"/>
                </a:moveTo>
                <a:lnTo>
                  <a:pt x="5969000" y="63500"/>
                </a:lnTo>
                <a:lnTo>
                  <a:pt x="5969000" y="95250"/>
                </a:lnTo>
                <a:lnTo>
                  <a:pt x="6000750" y="95250"/>
                </a:lnTo>
                <a:lnTo>
                  <a:pt x="6000750" y="63500"/>
                </a:lnTo>
                <a:close/>
              </a:path>
              <a:path w="6327775" h="158750">
                <a:moveTo>
                  <a:pt x="6064250" y="63500"/>
                </a:moveTo>
                <a:lnTo>
                  <a:pt x="6032500" y="63500"/>
                </a:lnTo>
                <a:lnTo>
                  <a:pt x="6032500" y="95250"/>
                </a:lnTo>
                <a:lnTo>
                  <a:pt x="6064250" y="95250"/>
                </a:lnTo>
                <a:lnTo>
                  <a:pt x="6064250" y="63500"/>
                </a:lnTo>
                <a:close/>
              </a:path>
              <a:path w="6327775" h="158750">
                <a:moveTo>
                  <a:pt x="6127750" y="63500"/>
                </a:moveTo>
                <a:lnTo>
                  <a:pt x="6096000" y="63500"/>
                </a:lnTo>
                <a:lnTo>
                  <a:pt x="6096000" y="95250"/>
                </a:lnTo>
                <a:lnTo>
                  <a:pt x="6127750" y="95250"/>
                </a:lnTo>
                <a:lnTo>
                  <a:pt x="6127750" y="63500"/>
                </a:lnTo>
                <a:close/>
              </a:path>
              <a:path w="6327775" h="158750">
                <a:moveTo>
                  <a:pt x="6248400" y="0"/>
                </a:moveTo>
                <a:lnTo>
                  <a:pt x="6217513" y="6240"/>
                </a:lnTo>
                <a:lnTo>
                  <a:pt x="6192281" y="23256"/>
                </a:lnTo>
                <a:lnTo>
                  <a:pt x="6175265" y="48488"/>
                </a:lnTo>
                <a:lnTo>
                  <a:pt x="6169025" y="79375"/>
                </a:lnTo>
                <a:lnTo>
                  <a:pt x="6175265" y="110261"/>
                </a:lnTo>
                <a:lnTo>
                  <a:pt x="6192281" y="135493"/>
                </a:lnTo>
                <a:lnTo>
                  <a:pt x="6217513" y="152509"/>
                </a:lnTo>
                <a:lnTo>
                  <a:pt x="6248400" y="158750"/>
                </a:lnTo>
                <a:lnTo>
                  <a:pt x="6279286" y="152509"/>
                </a:lnTo>
                <a:lnTo>
                  <a:pt x="6304518" y="135493"/>
                </a:lnTo>
                <a:lnTo>
                  <a:pt x="6321534" y="110261"/>
                </a:lnTo>
                <a:lnTo>
                  <a:pt x="6324567" y="95250"/>
                </a:lnTo>
                <a:lnTo>
                  <a:pt x="6191250" y="95250"/>
                </a:lnTo>
                <a:lnTo>
                  <a:pt x="6191250" y="63500"/>
                </a:lnTo>
                <a:lnTo>
                  <a:pt x="6324567" y="63500"/>
                </a:lnTo>
                <a:lnTo>
                  <a:pt x="6321534" y="48488"/>
                </a:lnTo>
                <a:lnTo>
                  <a:pt x="6304518" y="23256"/>
                </a:lnTo>
                <a:lnTo>
                  <a:pt x="6279286" y="6240"/>
                </a:lnTo>
                <a:lnTo>
                  <a:pt x="6248400" y="0"/>
                </a:lnTo>
                <a:close/>
              </a:path>
              <a:path w="6327775" h="158750">
                <a:moveTo>
                  <a:pt x="6172232" y="63500"/>
                </a:moveTo>
                <a:lnTo>
                  <a:pt x="6159500" y="63500"/>
                </a:lnTo>
                <a:lnTo>
                  <a:pt x="6159500" y="95250"/>
                </a:lnTo>
                <a:lnTo>
                  <a:pt x="6172232" y="95250"/>
                </a:lnTo>
                <a:lnTo>
                  <a:pt x="6169025" y="79375"/>
                </a:lnTo>
                <a:lnTo>
                  <a:pt x="6172232" y="63500"/>
                </a:lnTo>
                <a:close/>
              </a:path>
              <a:path w="6327775" h="158750">
                <a:moveTo>
                  <a:pt x="6223000" y="63500"/>
                </a:moveTo>
                <a:lnTo>
                  <a:pt x="6191250" y="63500"/>
                </a:lnTo>
                <a:lnTo>
                  <a:pt x="6191250" y="95250"/>
                </a:lnTo>
                <a:lnTo>
                  <a:pt x="6223000" y="95250"/>
                </a:lnTo>
                <a:lnTo>
                  <a:pt x="6223000" y="63500"/>
                </a:lnTo>
                <a:close/>
              </a:path>
              <a:path w="6327775" h="158750">
                <a:moveTo>
                  <a:pt x="6248400" y="63500"/>
                </a:moveTo>
                <a:lnTo>
                  <a:pt x="6223000" y="63500"/>
                </a:lnTo>
                <a:lnTo>
                  <a:pt x="6223000" y="95250"/>
                </a:lnTo>
                <a:lnTo>
                  <a:pt x="6248400" y="95250"/>
                </a:lnTo>
                <a:lnTo>
                  <a:pt x="6248400" y="63500"/>
                </a:lnTo>
                <a:close/>
              </a:path>
              <a:path w="6327775" h="158750">
                <a:moveTo>
                  <a:pt x="6324567" y="63500"/>
                </a:moveTo>
                <a:lnTo>
                  <a:pt x="6248400" y="63500"/>
                </a:lnTo>
                <a:lnTo>
                  <a:pt x="6248400" y="95250"/>
                </a:lnTo>
                <a:lnTo>
                  <a:pt x="6324567" y="95250"/>
                </a:lnTo>
                <a:lnTo>
                  <a:pt x="6327775" y="79375"/>
                </a:lnTo>
                <a:lnTo>
                  <a:pt x="6324567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7000" y="2145432"/>
            <a:ext cx="2971800" cy="158750"/>
          </a:xfrm>
          <a:custGeom>
            <a:avLst/>
            <a:gdLst/>
            <a:ahLst/>
            <a:cxnLst/>
            <a:rect l="l" t="t" r="r" b="b"/>
            <a:pathLst>
              <a:path w="2971800" h="158750">
                <a:moveTo>
                  <a:pt x="317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31750" y="95250"/>
                </a:lnTo>
                <a:lnTo>
                  <a:pt x="31750" y="63500"/>
                </a:lnTo>
                <a:close/>
              </a:path>
              <a:path w="2971800" h="158750">
                <a:moveTo>
                  <a:pt x="95250" y="63500"/>
                </a:moveTo>
                <a:lnTo>
                  <a:pt x="63500" y="63500"/>
                </a:lnTo>
                <a:lnTo>
                  <a:pt x="63500" y="95250"/>
                </a:lnTo>
                <a:lnTo>
                  <a:pt x="95250" y="95250"/>
                </a:lnTo>
                <a:lnTo>
                  <a:pt x="95250" y="63500"/>
                </a:lnTo>
                <a:close/>
              </a:path>
              <a:path w="2971800" h="158750">
                <a:moveTo>
                  <a:pt x="158750" y="63500"/>
                </a:moveTo>
                <a:lnTo>
                  <a:pt x="127000" y="63500"/>
                </a:lnTo>
                <a:lnTo>
                  <a:pt x="127000" y="95250"/>
                </a:lnTo>
                <a:lnTo>
                  <a:pt x="158750" y="95250"/>
                </a:lnTo>
                <a:lnTo>
                  <a:pt x="158750" y="63500"/>
                </a:lnTo>
                <a:close/>
              </a:path>
              <a:path w="2971800" h="158750">
                <a:moveTo>
                  <a:pt x="222250" y="63500"/>
                </a:moveTo>
                <a:lnTo>
                  <a:pt x="190500" y="63500"/>
                </a:lnTo>
                <a:lnTo>
                  <a:pt x="190500" y="95250"/>
                </a:lnTo>
                <a:lnTo>
                  <a:pt x="222250" y="95250"/>
                </a:lnTo>
                <a:lnTo>
                  <a:pt x="222250" y="63500"/>
                </a:lnTo>
                <a:close/>
              </a:path>
              <a:path w="2971800" h="158750">
                <a:moveTo>
                  <a:pt x="285750" y="63500"/>
                </a:moveTo>
                <a:lnTo>
                  <a:pt x="254000" y="63500"/>
                </a:lnTo>
                <a:lnTo>
                  <a:pt x="254000" y="95250"/>
                </a:lnTo>
                <a:lnTo>
                  <a:pt x="285750" y="95250"/>
                </a:lnTo>
                <a:lnTo>
                  <a:pt x="285750" y="63500"/>
                </a:lnTo>
                <a:close/>
              </a:path>
              <a:path w="2971800" h="158750">
                <a:moveTo>
                  <a:pt x="349250" y="63500"/>
                </a:moveTo>
                <a:lnTo>
                  <a:pt x="317500" y="63500"/>
                </a:lnTo>
                <a:lnTo>
                  <a:pt x="317500" y="95250"/>
                </a:lnTo>
                <a:lnTo>
                  <a:pt x="349250" y="95250"/>
                </a:lnTo>
                <a:lnTo>
                  <a:pt x="349250" y="63500"/>
                </a:lnTo>
                <a:close/>
              </a:path>
              <a:path w="2971800" h="158750">
                <a:moveTo>
                  <a:pt x="412750" y="63500"/>
                </a:moveTo>
                <a:lnTo>
                  <a:pt x="381000" y="63500"/>
                </a:lnTo>
                <a:lnTo>
                  <a:pt x="381000" y="95250"/>
                </a:lnTo>
                <a:lnTo>
                  <a:pt x="412750" y="95250"/>
                </a:lnTo>
                <a:lnTo>
                  <a:pt x="412750" y="63500"/>
                </a:lnTo>
                <a:close/>
              </a:path>
              <a:path w="2971800" h="158750">
                <a:moveTo>
                  <a:pt x="476250" y="63500"/>
                </a:moveTo>
                <a:lnTo>
                  <a:pt x="444500" y="63500"/>
                </a:lnTo>
                <a:lnTo>
                  <a:pt x="444500" y="95250"/>
                </a:lnTo>
                <a:lnTo>
                  <a:pt x="476250" y="95250"/>
                </a:lnTo>
                <a:lnTo>
                  <a:pt x="476250" y="63500"/>
                </a:lnTo>
                <a:close/>
              </a:path>
              <a:path w="2971800" h="158750">
                <a:moveTo>
                  <a:pt x="539750" y="63500"/>
                </a:moveTo>
                <a:lnTo>
                  <a:pt x="508000" y="63500"/>
                </a:lnTo>
                <a:lnTo>
                  <a:pt x="508000" y="95250"/>
                </a:lnTo>
                <a:lnTo>
                  <a:pt x="539750" y="95250"/>
                </a:lnTo>
                <a:lnTo>
                  <a:pt x="539750" y="63500"/>
                </a:lnTo>
                <a:close/>
              </a:path>
              <a:path w="2971800" h="158750">
                <a:moveTo>
                  <a:pt x="603250" y="63500"/>
                </a:moveTo>
                <a:lnTo>
                  <a:pt x="571500" y="63500"/>
                </a:lnTo>
                <a:lnTo>
                  <a:pt x="571500" y="95250"/>
                </a:lnTo>
                <a:lnTo>
                  <a:pt x="603250" y="95250"/>
                </a:lnTo>
                <a:lnTo>
                  <a:pt x="603250" y="63500"/>
                </a:lnTo>
                <a:close/>
              </a:path>
              <a:path w="2971800" h="158750">
                <a:moveTo>
                  <a:pt x="666750" y="63500"/>
                </a:moveTo>
                <a:lnTo>
                  <a:pt x="635000" y="63500"/>
                </a:lnTo>
                <a:lnTo>
                  <a:pt x="635000" y="95250"/>
                </a:lnTo>
                <a:lnTo>
                  <a:pt x="666750" y="95250"/>
                </a:lnTo>
                <a:lnTo>
                  <a:pt x="666750" y="63500"/>
                </a:lnTo>
                <a:close/>
              </a:path>
              <a:path w="2971800" h="158750">
                <a:moveTo>
                  <a:pt x="730250" y="63500"/>
                </a:moveTo>
                <a:lnTo>
                  <a:pt x="698500" y="63500"/>
                </a:lnTo>
                <a:lnTo>
                  <a:pt x="698500" y="95250"/>
                </a:lnTo>
                <a:lnTo>
                  <a:pt x="730250" y="95250"/>
                </a:lnTo>
                <a:lnTo>
                  <a:pt x="730250" y="63500"/>
                </a:lnTo>
                <a:close/>
              </a:path>
              <a:path w="2971800" h="158750">
                <a:moveTo>
                  <a:pt x="793750" y="63500"/>
                </a:moveTo>
                <a:lnTo>
                  <a:pt x="762000" y="63500"/>
                </a:lnTo>
                <a:lnTo>
                  <a:pt x="762000" y="95250"/>
                </a:lnTo>
                <a:lnTo>
                  <a:pt x="793750" y="95250"/>
                </a:lnTo>
                <a:lnTo>
                  <a:pt x="793750" y="63500"/>
                </a:lnTo>
                <a:close/>
              </a:path>
              <a:path w="2971800" h="158750">
                <a:moveTo>
                  <a:pt x="857250" y="63500"/>
                </a:moveTo>
                <a:lnTo>
                  <a:pt x="825500" y="63500"/>
                </a:lnTo>
                <a:lnTo>
                  <a:pt x="825500" y="95250"/>
                </a:lnTo>
                <a:lnTo>
                  <a:pt x="857250" y="95250"/>
                </a:lnTo>
                <a:lnTo>
                  <a:pt x="857250" y="63500"/>
                </a:lnTo>
                <a:close/>
              </a:path>
              <a:path w="2971800" h="158750">
                <a:moveTo>
                  <a:pt x="920750" y="63500"/>
                </a:moveTo>
                <a:lnTo>
                  <a:pt x="889000" y="63500"/>
                </a:lnTo>
                <a:lnTo>
                  <a:pt x="889000" y="95250"/>
                </a:lnTo>
                <a:lnTo>
                  <a:pt x="920750" y="95250"/>
                </a:lnTo>
                <a:lnTo>
                  <a:pt x="920750" y="63500"/>
                </a:lnTo>
                <a:close/>
              </a:path>
              <a:path w="2971800" h="158750">
                <a:moveTo>
                  <a:pt x="984250" y="63500"/>
                </a:moveTo>
                <a:lnTo>
                  <a:pt x="952500" y="63500"/>
                </a:lnTo>
                <a:lnTo>
                  <a:pt x="952500" y="95250"/>
                </a:lnTo>
                <a:lnTo>
                  <a:pt x="984250" y="95250"/>
                </a:lnTo>
                <a:lnTo>
                  <a:pt x="984250" y="63500"/>
                </a:lnTo>
                <a:close/>
              </a:path>
              <a:path w="2971800" h="158750">
                <a:moveTo>
                  <a:pt x="1047750" y="63500"/>
                </a:moveTo>
                <a:lnTo>
                  <a:pt x="1016000" y="63500"/>
                </a:lnTo>
                <a:lnTo>
                  <a:pt x="1016000" y="95250"/>
                </a:lnTo>
                <a:lnTo>
                  <a:pt x="1047750" y="95250"/>
                </a:lnTo>
                <a:lnTo>
                  <a:pt x="1047750" y="63500"/>
                </a:lnTo>
                <a:close/>
              </a:path>
              <a:path w="2971800" h="158750">
                <a:moveTo>
                  <a:pt x="1111250" y="63500"/>
                </a:moveTo>
                <a:lnTo>
                  <a:pt x="1079500" y="63500"/>
                </a:lnTo>
                <a:lnTo>
                  <a:pt x="1079500" y="95250"/>
                </a:lnTo>
                <a:lnTo>
                  <a:pt x="1111250" y="95250"/>
                </a:lnTo>
                <a:lnTo>
                  <a:pt x="1111250" y="63500"/>
                </a:lnTo>
                <a:close/>
              </a:path>
              <a:path w="2971800" h="158750">
                <a:moveTo>
                  <a:pt x="1174750" y="63500"/>
                </a:moveTo>
                <a:lnTo>
                  <a:pt x="1143000" y="63500"/>
                </a:lnTo>
                <a:lnTo>
                  <a:pt x="1143000" y="95250"/>
                </a:lnTo>
                <a:lnTo>
                  <a:pt x="1174750" y="95250"/>
                </a:lnTo>
                <a:lnTo>
                  <a:pt x="1174750" y="63500"/>
                </a:lnTo>
                <a:close/>
              </a:path>
              <a:path w="2971800" h="158750">
                <a:moveTo>
                  <a:pt x="1238250" y="63500"/>
                </a:moveTo>
                <a:lnTo>
                  <a:pt x="1206500" y="63500"/>
                </a:lnTo>
                <a:lnTo>
                  <a:pt x="1206500" y="95250"/>
                </a:lnTo>
                <a:lnTo>
                  <a:pt x="1238250" y="95250"/>
                </a:lnTo>
                <a:lnTo>
                  <a:pt x="1238250" y="63500"/>
                </a:lnTo>
                <a:close/>
              </a:path>
              <a:path w="2971800" h="158750">
                <a:moveTo>
                  <a:pt x="1301750" y="63500"/>
                </a:moveTo>
                <a:lnTo>
                  <a:pt x="1270000" y="63500"/>
                </a:lnTo>
                <a:lnTo>
                  <a:pt x="1270000" y="95250"/>
                </a:lnTo>
                <a:lnTo>
                  <a:pt x="1301750" y="95250"/>
                </a:lnTo>
                <a:lnTo>
                  <a:pt x="1301750" y="63500"/>
                </a:lnTo>
                <a:close/>
              </a:path>
              <a:path w="2971800" h="158750">
                <a:moveTo>
                  <a:pt x="1365250" y="63500"/>
                </a:moveTo>
                <a:lnTo>
                  <a:pt x="1333500" y="63500"/>
                </a:lnTo>
                <a:lnTo>
                  <a:pt x="1333500" y="95250"/>
                </a:lnTo>
                <a:lnTo>
                  <a:pt x="1365250" y="95250"/>
                </a:lnTo>
                <a:lnTo>
                  <a:pt x="1365250" y="63500"/>
                </a:lnTo>
                <a:close/>
              </a:path>
              <a:path w="2971800" h="158750">
                <a:moveTo>
                  <a:pt x="1428750" y="63500"/>
                </a:moveTo>
                <a:lnTo>
                  <a:pt x="1397000" y="63500"/>
                </a:lnTo>
                <a:lnTo>
                  <a:pt x="1397000" y="95250"/>
                </a:lnTo>
                <a:lnTo>
                  <a:pt x="1428750" y="95250"/>
                </a:lnTo>
                <a:lnTo>
                  <a:pt x="1428750" y="63500"/>
                </a:lnTo>
                <a:close/>
              </a:path>
              <a:path w="2971800" h="158750">
                <a:moveTo>
                  <a:pt x="1492250" y="63500"/>
                </a:moveTo>
                <a:lnTo>
                  <a:pt x="1460500" y="63500"/>
                </a:lnTo>
                <a:lnTo>
                  <a:pt x="1460500" y="95250"/>
                </a:lnTo>
                <a:lnTo>
                  <a:pt x="1492250" y="95250"/>
                </a:lnTo>
                <a:lnTo>
                  <a:pt x="1492250" y="63500"/>
                </a:lnTo>
                <a:close/>
              </a:path>
              <a:path w="2971800" h="158750">
                <a:moveTo>
                  <a:pt x="1555750" y="63500"/>
                </a:moveTo>
                <a:lnTo>
                  <a:pt x="1524000" y="63500"/>
                </a:lnTo>
                <a:lnTo>
                  <a:pt x="1524000" y="95250"/>
                </a:lnTo>
                <a:lnTo>
                  <a:pt x="1555750" y="95250"/>
                </a:lnTo>
                <a:lnTo>
                  <a:pt x="1555750" y="63500"/>
                </a:lnTo>
                <a:close/>
              </a:path>
              <a:path w="2971800" h="158750">
                <a:moveTo>
                  <a:pt x="1619250" y="63500"/>
                </a:moveTo>
                <a:lnTo>
                  <a:pt x="1587500" y="63500"/>
                </a:lnTo>
                <a:lnTo>
                  <a:pt x="1587500" y="95250"/>
                </a:lnTo>
                <a:lnTo>
                  <a:pt x="1619250" y="95250"/>
                </a:lnTo>
                <a:lnTo>
                  <a:pt x="1619250" y="63500"/>
                </a:lnTo>
                <a:close/>
              </a:path>
              <a:path w="2971800" h="158750">
                <a:moveTo>
                  <a:pt x="1682750" y="63500"/>
                </a:moveTo>
                <a:lnTo>
                  <a:pt x="1651000" y="63500"/>
                </a:lnTo>
                <a:lnTo>
                  <a:pt x="1651000" y="95250"/>
                </a:lnTo>
                <a:lnTo>
                  <a:pt x="1682750" y="95250"/>
                </a:lnTo>
                <a:lnTo>
                  <a:pt x="1682750" y="63500"/>
                </a:lnTo>
                <a:close/>
              </a:path>
              <a:path w="2971800" h="158750">
                <a:moveTo>
                  <a:pt x="1746250" y="63500"/>
                </a:moveTo>
                <a:lnTo>
                  <a:pt x="1714500" y="63500"/>
                </a:lnTo>
                <a:lnTo>
                  <a:pt x="1714500" y="95250"/>
                </a:lnTo>
                <a:lnTo>
                  <a:pt x="1746250" y="95250"/>
                </a:lnTo>
                <a:lnTo>
                  <a:pt x="1746250" y="63500"/>
                </a:lnTo>
                <a:close/>
              </a:path>
              <a:path w="2971800" h="158750">
                <a:moveTo>
                  <a:pt x="1809750" y="63500"/>
                </a:moveTo>
                <a:lnTo>
                  <a:pt x="1778000" y="63500"/>
                </a:lnTo>
                <a:lnTo>
                  <a:pt x="1778000" y="95250"/>
                </a:lnTo>
                <a:lnTo>
                  <a:pt x="1809750" y="95250"/>
                </a:lnTo>
                <a:lnTo>
                  <a:pt x="1809750" y="63500"/>
                </a:lnTo>
                <a:close/>
              </a:path>
              <a:path w="2971800" h="158750">
                <a:moveTo>
                  <a:pt x="1873250" y="63500"/>
                </a:moveTo>
                <a:lnTo>
                  <a:pt x="1841500" y="63500"/>
                </a:lnTo>
                <a:lnTo>
                  <a:pt x="1841500" y="95250"/>
                </a:lnTo>
                <a:lnTo>
                  <a:pt x="1873250" y="95250"/>
                </a:lnTo>
                <a:lnTo>
                  <a:pt x="1873250" y="63500"/>
                </a:lnTo>
                <a:close/>
              </a:path>
              <a:path w="2971800" h="158750">
                <a:moveTo>
                  <a:pt x="1936750" y="63500"/>
                </a:moveTo>
                <a:lnTo>
                  <a:pt x="1905000" y="63500"/>
                </a:lnTo>
                <a:lnTo>
                  <a:pt x="1905000" y="95250"/>
                </a:lnTo>
                <a:lnTo>
                  <a:pt x="1936750" y="95250"/>
                </a:lnTo>
                <a:lnTo>
                  <a:pt x="1936750" y="63500"/>
                </a:lnTo>
                <a:close/>
              </a:path>
              <a:path w="2971800" h="158750">
                <a:moveTo>
                  <a:pt x="2000250" y="63500"/>
                </a:moveTo>
                <a:lnTo>
                  <a:pt x="1968500" y="63500"/>
                </a:lnTo>
                <a:lnTo>
                  <a:pt x="1968500" y="95250"/>
                </a:lnTo>
                <a:lnTo>
                  <a:pt x="2000250" y="95250"/>
                </a:lnTo>
                <a:lnTo>
                  <a:pt x="2000250" y="63500"/>
                </a:lnTo>
                <a:close/>
              </a:path>
              <a:path w="2971800" h="158750">
                <a:moveTo>
                  <a:pt x="2063750" y="63500"/>
                </a:moveTo>
                <a:lnTo>
                  <a:pt x="2032000" y="63500"/>
                </a:lnTo>
                <a:lnTo>
                  <a:pt x="2032000" y="95250"/>
                </a:lnTo>
                <a:lnTo>
                  <a:pt x="2063750" y="95250"/>
                </a:lnTo>
                <a:lnTo>
                  <a:pt x="2063750" y="63500"/>
                </a:lnTo>
                <a:close/>
              </a:path>
              <a:path w="2971800" h="158750">
                <a:moveTo>
                  <a:pt x="2127250" y="63500"/>
                </a:moveTo>
                <a:lnTo>
                  <a:pt x="2095500" y="63500"/>
                </a:lnTo>
                <a:lnTo>
                  <a:pt x="2095500" y="95250"/>
                </a:lnTo>
                <a:lnTo>
                  <a:pt x="2127250" y="95250"/>
                </a:lnTo>
                <a:lnTo>
                  <a:pt x="2127250" y="63500"/>
                </a:lnTo>
                <a:close/>
              </a:path>
              <a:path w="2971800" h="158750">
                <a:moveTo>
                  <a:pt x="2190750" y="63500"/>
                </a:moveTo>
                <a:lnTo>
                  <a:pt x="2159000" y="63500"/>
                </a:lnTo>
                <a:lnTo>
                  <a:pt x="2159000" y="95250"/>
                </a:lnTo>
                <a:lnTo>
                  <a:pt x="2190750" y="95250"/>
                </a:lnTo>
                <a:lnTo>
                  <a:pt x="2190750" y="63500"/>
                </a:lnTo>
                <a:close/>
              </a:path>
              <a:path w="2971800" h="158750">
                <a:moveTo>
                  <a:pt x="2254250" y="63500"/>
                </a:moveTo>
                <a:lnTo>
                  <a:pt x="2222500" y="63500"/>
                </a:lnTo>
                <a:lnTo>
                  <a:pt x="2222500" y="95250"/>
                </a:lnTo>
                <a:lnTo>
                  <a:pt x="2254250" y="95250"/>
                </a:lnTo>
                <a:lnTo>
                  <a:pt x="2254250" y="63500"/>
                </a:lnTo>
                <a:close/>
              </a:path>
              <a:path w="2971800" h="158750">
                <a:moveTo>
                  <a:pt x="2317750" y="63500"/>
                </a:moveTo>
                <a:lnTo>
                  <a:pt x="2286000" y="63500"/>
                </a:lnTo>
                <a:lnTo>
                  <a:pt x="2286000" y="95250"/>
                </a:lnTo>
                <a:lnTo>
                  <a:pt x="2317750" y="95250"/>
                </a:lnTo>
                <a:lnTo>
                  <a:pt x="2317750" y="63500"/>
                </a:lnTo>
                <a:close/>
              </a:path>
              <a:path w="2971800" h="158750">
                <a:moveTo>
                  <a:pt x="2381250" y="63500"/>
                </a:moveTo>
                <a:lnTo>
                  <a:pt x="2349500" y="63500"/>
                </a:lnTo>
                <a:lnTo>
                  <a:pt x="2349500" y="95250"/>
                </a:lnTo>
                <a:lnTo>
                  <a:pt x="2381250" y="95250"/>
                </a:lnTo>
                <a:lnTo>
                  <a:pt x="2381250" y="63500"/>
                </a:lnTo>
                <a:close/>
              </a:path>
              <a:path w="2971800" h="158750">
                <a:moveTo>
                  <a:pt x="2444750" y="63500"/>
                </a:moveTo>
                <a:lnTo>
                  <a:pt x="2413000" y="63500"/>
                </a:lnTo>
                <a:lnTo>
                  <a:pt x="2413000" y="95250"/>
                </a:lnTo>
                <a:lnTo>
                  <a:pt x="2444750" y="95250"/>
                </a:lnTo>
                <a:lnTo>
                  <a:pt x="2444750" y="63500"/>
                </a:lnTo>
                <a:close/>
              </a:path>
              <a:path w="2971800" h="158750">
                <a:moveTo>
                  <a:pt x="2508250" y="63500"/>
                </a:moveTo>
                <a:lnTo>
                  <a:pt x="2476500" y="63500"/>
                </a:lnTo>
                <a:lnTo>
                  <a:pt x="2476500" y="95250"/>
                </a:lnTo>
                <a:lnTo>
                  <a:pt x="2508250" y="95250"/>
                </a:lnTo>
                <a:lnTo>
                  <a:pt x="2508250" y="63500"/>
                </a:lnTo>
                <a:close/>
              </a:path>
              <a:path w="2971800" h="158750">
                <a:moveTo>
                  <a:pt x="2571750" y="63500"/>
                </a:moveTo>
                <a:lnTo>
                  <a:pt x="2540000" y="63500"/>
                </a:lnTo>
                <a:lnTo>
                  <a:pt x="2540000" y="95250"/>
                </a:lnTo>
                <a:lnTo>
                  <a:pt x="2571750" y="95250"/>
                </a:lnTo>
                <a:lnTo>
                  <a:pt x="2571750" y="63500"/>
                </a:lnTo>
                <a:close/>
              </a:path>
              <a:path w="2971800" h="158750">
                <a:moveTo>
                  <a:pt x="2635250" y="63500"/>
                </a:moveTo>
                <a:lnTo>
                  <a:pt x="2603500" y="63500"/>
                </a:lnTo>
                <a:lnTo>
                  <a:pt x="2603500" y="95250"/>
                </a:lnTo>
                <a:lnTo>
                  <a:pt x="2635250" y="95250"/>
                </a:lnTo>
                <a:lnTo>
                  <a:pt x="2635250" y="63500"/>
                </a:lnTo>
                <a:close/>
              </a:path>
              <a:path w="2971800" h="158750">
                <a:moveTo>
                  <a:pt x="2698750" y="63500"/>
                </a:moveTo>
                <a:lnTo>
                  <a:pt x="2667000" y="63500"/>
                </a:lnTo>
                <a:lnTo>
                  <a:pt x="2667000" y="95250"/>
                </a:lnTo>
                <a:lnTo>
                  <a:pt x="2698750" y="95250"/>
                </a:lnTo>
                <a:lnTo>
                  <a:pt x="2698750" y="63500"/>
                </a:lnTo>
                <a:close/>
              </a:path>
              <a:path w="2971800" h="158750">
                <a:moveTo>
                  <a:pt x="2762250" y="63500"/>
                </a:moveTo>
                <a:lnTo>
                  <a:pt x="2730500" y="63500"/>
                </a:lnTo>
                <a:lnTo>
                  <a:pt x="2730500" y="95250"/>
                </a:lnTo>
                <a:lnTo>
                  <a:pt x="2762250" y="95250"/>
                </a:lnTo>
                <a:lnTo>
                  <a:pt x="2762250" y="63500"/>
                </a:lnTo>
                <a:close/>
              </a:path>
              <a:path w="2971800" h="158750">
                <a:moveTo>
                  <a:pt x="2813050" y="0"/>
                </a:moveTo>
                <a:lnTo>
                  <a:pt x="2813050" y="158750"/>
                </a:lnTo>
                <a:lnTo>
                  <a:pt x="2940050" y="95250"/>
                </a:lnTo>
                <a:lnTo>
                  <a:pt x="2825750" y="95250"/>
                </a:lnTo>
                <a:lnTo>
                  <a:pt x="2825750" y="63500"/>
                </a:lnTo>
                <a:lnTo>
                  <a:pt x="2940050" y="63500"/>
                </a:lnTo>
                <a:lnTo>
                  <a:pt x="2813050" y="0"/>
                </a:lnTo>
                <a:close/>
              </a:path>
              <a:path w="2971800" h="158750">
                <a:moveTo>
                  <a:pt x="2813050" y="63500"/>
                </a:moveTo>
                <a:lnTo>
                  <a:pt x="2794000" y="63500"/>
                </a:lnTo>
                <a:lnTo>
                  <a:pt x="2794000" y="95250"/>
                </a:lnTo>
                <a:lnTo>
                  <a:pt x="2813050" y="95250"/>
                </a:lnTo>
                <a:lnTo>
                  <a:pt x="2813050" y="63500"/>
                </a:lnTo>
                <a:close/>
              </a:path>
              <a:path w="2971800" h="158750">
                <a:moveTo>
                  <a:pt x="2940050" y="63500"/>
                </a:moveTo>
                <a:lnTo>
                  <a:pt x="2825750" y="63500"/>
                </a:lnTo>
                <a:lnTo>
                  <a:pt x="2825750" y="95250"/>
                </a:lnTo>
                <a:lnTo>
                  <a:pt x="2940050" y="95250"/>
                </a:lnTo>
                <a:lnTo>
                  <a:pt x="2971800" y="79375"/>
                </a:lnTo>
                <a:lnTo>
                  <a:pt x="2940050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9000" y="3702705"/>
            <a:ext cx="4876800" cy="158750"/>
          </a:xfrm>
          <a:custGeom>
            <a:avLst/>
            <a:gdLst/>
            <a:ahLst/>
            <a:cxnLst/>
            <a:rect l="l" t="t" r="r" b="b"/>
            <a:pathLst>
              <a:path w="4876800" h="158750">
                <a:moveTo>
                  <a:pt x="317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31750" y="95250"/>
                </a:lnTo>
                <a:lnTo>
                  <a:pt x="31750" y="63500"/>
                </a:lnTo>
                <a:close/>
              </a:path>
              <a:path w="4876800" h="158750">
                <a:moveTo>
                  <a:pt x="95250" y="63500"/>
                </a:moveTo>
                <a:lnTo>
                  <a:pt x="63500" y="63500"/>
                </a:lnTo>
                <a:lnTo>
                  <a:pt x="63500" y="95250"/>
                </a:lnTo>
                <a:lnTo>
                  <a:pt x="95250" y="95250"/>
                </a:lnTo>
                <a:lnTo>
                  <a:pt x="95250" y="63500"/>
                </a:lnTo>
                <a:close/>
              </a:path>
              <a:path w="4876800" h="158750">
                <a:moveTo>
                  <a:pt x="158750" y="63500"/>
                </a:moveTo>
                <a:lnTo>
                  <a:pt x="127000" y="63500"/>
                </a:lnTo>
                <a:lnTo>
                  <a:pt x="127000" y="95250"/>
                </a:lnTo>
                <a:lnTo>
                  <a:pt x="158750" y="95250"/>
                </a:lnTo>
                <a:lnTo>
                  <a:pt x="158750" y="63500"/>
                </a:lnTo>
                <a:close/>
              </a:path>
              <a:path w="4876800" h="158750">
                <a:moveTo>
                  <a:pt x="222250" y="63500"/>
                </a:moveTo>
                <a:lnTo>
                  <a:pt x="190500" y="63500"/>
                </a:lnTo>
                <a:lnTo>
                  <a:pt x="190500" y="95250"/>
                </a:lnTo>
                <a:lnTo>
                  <a:pt x="222250" y="95250"/>
                </a:lnTo>
                <a:lnTo>
                  <a:pt x="222250" y="63500"/>
                </a:lnTo>
                <a:close/>
              </a:path>
              <a:path w="4876800" h="158750">
                <a:moveTo>
                  <a:pt x="285750" y="63500"/>
                </a:moveTo>
                <a:lnTo>
                  <a:pt x="254000" y="63500"/>
                </a:lnTo>
                <a:lnTo>
                  <a:pt x="254000" y="95250"/>
                </a:lnTo>
                <a:lnTo>
                  <a:pt x="285750" y="95250"/>
                </a:lnTo>
                <a:lnTo>
                  <a:pt x="285750" y="63500"/>
                </a:lnTo>
                <a:close/>
              </a:path>
              <a:path w="4876800" h="158750">
                <a:moveTo>
                  <a:pt x="349250" y="63500"/>
                </a:moveTo>
                <a:lnTo>
                  <a:pt x="317500" y="63500"/>
                </a:lnTo>
                <a:lnTo>
                  <a:pt x="317500" y="95250"/>
                </a:lnTo>
                <a:lnTo>
                  <a:pt x="349250" y="95250"/>
                </a:lnTo>
                <a:lnTo>
                  <a:pt x="349250" y="63500"/>
                </a:lnTo>
                <a:close/>
              </a:path>
              <a:path w="4876800" h="158750">
                <a:moveTo>
                  <a:pt x="412750" y="63500"/>
                </a:moveTo>
                <a:lnTo>
                  <a:pt x="381000" y="63500"/>
                </a:lnTo>
                <a:lnTo>
                  <a:pt x="381000" y="95250"/>
                </a:lnTo>
                <a:lnTo>
                  <a:pt x="412750" y="95250"/>
                </a:lnTo>
                <a:lnTo>
                  <a:pt x="412750" y="63500"/>
                </a:lnTo>
                <a:close/>
              </a:path>
              <a:path w="4876800" h="158750">
                <a:moveTo>
                  <a:pt x="476250" y="63500"/>
                </a:moveTo>
                <a:lnTo>
                  <a:pt x="444500" y="63500"/>
                </a:lnTo>
                <a:lnTo>
                  <a:pt x="444500" y="95250"/>
                </a:lnTo>
                <a:lnTo>
                  <a:pt x="476250" y="95250"/>
                </a:lnTo>
                <a:lnTo>
                  <a:pt x="476250" y="63500"/>
                </a:lnTo>
                <a:close/>
              </a:path>
              <a:path w="4876800" h="158750">
                <a:moveTo>
                  <a:pt x="539750" y="63500"/>
                </a:moveTo>
                <a:lnTo>
                  <a:pt x="508000" y="63500"/>
                </a:lnTo>
                <a:lnTo>
                  <a:pt x="508000" y="95250"/>
                </a:lnTo>
                <a:lnTo>
                  <a:pt x="539750" y="95250"/>
                </a:lnTo>
                <a:lnTo>
                  <a:pt x="539750" y="63500"/>
                </a:lnTo>
                <a:close/>
              </a:path>
              <a:path w="4876800" h="158750">
                <a:moveTo>
                  <a:pt x="603250" y="63500"/>
                </a:moveTo>
                <a:lnTo>
                  <a:pt x="571500" y="63500"/>
                </a:lnTo>
                <a:lnTo>
                  <a:pt x="571500" y="95250"/>
                </a:lnTo>
                <a:lnTo>
                  <a:pt x="603250" y="95250"/>
                </a:lnTo>
                <a:lnTo>
                  <a:pt x="603250" y="63500"/>
                </a:lnTo>
                <a:close/>
              </a:path>
              <a:path w="4876800" h="158750">
                <a:moveTo>
                  <a:pt x="666750" y="63500"/>
                </a:moveTo>
                <a:lnTo>
                  <a:pt x="635000" y="63500"/>
                </a:lnTo>
                <a:lnTo>
                  <a:pt x="635000" y="95250"/>
                </a:lnTo>
                <a:lnTo>
                  <a:pt x="666750" y="95250"/>
                </a:lnTo>
                <a:lnTo>
                  <a:pt x="666750" y="63500"/>
                </a:lnTo>
                <a:close/>
              </a:path>
              <a:path w="4876800" h="158750">
                <a:moveTo>
                  <a:pt x="730250" y="63500"/>
                </a:moveTo>
                <a:lnTo>
                  <a:pt x="698500" y="63500"/>
                </a:lnTo>
                <a:lnTo>
                  <a:pt x="698500" y="95250"/>
                </a:lnTo>
                <a:lnTo>
                  <a:pt x="730250" y="95250"/>
                </a:lnTo>
                <a:lnTo>
                  <a:pt x="730250" y="63500"/>
                </a:lnTo>
                <a:close/>
              </a:path>
              <a:path w="4876800" h="158750">
                <a:moveTo>
                  <a:pt x="793750" y="63500"/>
                </a:moveTo>
                <a:lnTo>
                  <a:pt x="762000" y="63500"/>
                </a:lnTo>
                <a:lnTo>
                  <a:pt x="762000" y="95250"/>
                </a:lnTo>
                <a:lnTo>
                  <a:pt x="793750" y="95250"/>
                </a:lnTo>
                <a:lnTo>
                  <a:pt x="793750" y="63500"/>
                </a:lnTo>
                <a:close/>
              </a:path>
              <a:path w="4876800" h="158750">
                <a:moveTo>
                  <a:pt x="857250" y="63500"/>
                </a:moveTo>
                <a:lnTo>
                  <a:pt x="825500" y="63500"/>
                </a:lnTo>
                <a:lnTo>
                  <a:pt x="825500" y="95250"/>
                </a:lnTo>
                <a:lnTo>
                  <a:pt x="857250" y="95250"/>
                </a:lnTo>
                <a:lnTo>
                  <a:pt x="857250" y="63500"/>
                </a:lnTo>
                <a:close/>
              </a:path>
              <a:path w="4876800" h="158750">
                <a:moveTo>
                  <a:pt x="920750" y="63500"/>
                </a:moveTo>
                <a:lnTo>
                  <a:pt x="889000" y="63500"/>
                </a:lnTo>
                <a:lnTo>
                  <a:pt x="889000" y="95250"/>
                </a:lnTo>
                <a:lnTo>
                  <a:pt x="920750" y="95250"/>
                </a:lnTo>
                <a:lnTo>
                  <a:pt x="920750" y="63500"/>
                </a:lnTo>
                <a:close/>
              </a:path>
              <a:path w="4876800" h="158750">
                <a:moveTo>
                  <a:pt x="984250" y="63500"/>
                </a:moveTo>
                <a:lnTo>
                  <a:pt x="952500" y="63500"/>
                </a:lnTo>
                <a:lnTo>
                  <a:pt x="952500" y="95250"/>
                </a:lnTo>
                <a:lnTo>
                  <a:pt x="984250" y="95250"/>
                </a:lnTo>
                <a:lnTo>
                  <a:pt x="984250" y="63500"/>
                </a:lnTo>
                <a:close/>
              </a:path>
              <a:path w="4876800" h="158750">
                <a:moveTo>
                  <a:pt x="1047750" y="63500"/>
                </a:moveTo>
                <a:lnTo>
                  <a:pt x="1016000" y="63500"/>
                </a:lnTo>
                <a:lnTo>
                  <a:pt x="1016000" y="95250"/>
                </a:lnTo>
                <a:lnTo>
                  <a:pt x="1047750" y="95250"/>
                </a:lnTo>
                <a:lnTo>
                  <a:pt x="1047750" y="63500"/>
                </a:lnTo>
                <a:close/>
              </a:path>
              <a:path w="4876800" h="158750">
                <a:moveTo>
                  <a:pt x="1111250" y="63500"/>
                </a:moveTo>
                <a:lnTo>
                  <a:pt x="1079500" y="63500"/>
                </a:lnTo>
                <a:lnTo>
                  <a:pt x="1079500" y="95250"/>
                </a:lnTo>
                <a:lnTo>
                  <a:pt x="1111250" y="95250"/>
                </a:lnTo>
                <a:lnTo>
                  <a:pt x="1111250" y="63500"/>
                </a:lnTo>
                <a:close/>
              </a:path>
              <a:path w="4876800" h="158750">
                <a:moveTo>
                  <a:pt x="1174750" y="63500"/>
                </a:moveTo>
                <a:lnTo>
                  <a:pt x="1143000" y="63500"/>
                </a:lnTo>
                <a:lnTo>
                  <a:pt x="1143000" y="95250"/>
                </a:lnTo>
                <a:lnTo>
                  <a:pt x="1174750" y="95250"/>
                </a:lnTo>
                <a:lnTo>
                  <a:pt x="1174750" y="63500"/>
                </a:lnTo>
                <a:close/>
              </a:path>
              <a:path w="4876800" h="158750">
                <a:moveTo>
                  <a:pt x="1238250" y="63500"/>
                </a:moveTo>
                <a:lnTo>
                  <a:pt x="1206500" y="63500"/>
                </a:lnTo>
                <a:lnTo>
                  <a:pt x="1206500" y="95250"/>
                </a:lnTo>
                <a:lnTo>
                  <a:pt x="1238250" y="95250"/>
                </a:lnTo>
                <a:lnTo>
                  <a:pt x="1238250" y="63500"/>
                </a:lnTo>
                <a:close/>
              </a:path>
              <a:path w="4876800" h="158750">
                <a:moveTo>
                  <a:pt x="1301750" y="63500"/>
                </a:moveTo>
                <a:lnTo>
                  <a:pt x="1270000" y="63500"/>
                </a:lnTo>
                <a:lnTo>
                  <a:pt x="1270000" y="95250"/>
                </a:lnTo>
                <a:lnTo>
                  <a:pt x="1301750" y="95250"/>
                </a:lnTo>
                <a:lnTo>
                  <a:pt x="1301750" y="63500"/>
                </a:lnTo>
                <a:close/>
              </a:path>
              <a:path w="4876800" h="158750">
                <a:moveTo>
                  <a:pt x="1365250" y="63500"/>
                </a:moveTo>
                <a:lnTo>
                  <a:pt x="1333500" y="63500"/>
                </a:lnTo>
                <a:lnTo>
                  <a:pt x="1333500" y="95250"/>
                </a:lnTo>
                <a:lnTo>
                  <a:pt x="1365250" y="95250"/>
                </a:lnTo>
                <a:lnTo>
                  <a:pt x="1365250" y="63500"/>
                </a:lnTo>
                <a:close/>
              </a:path>
              <a:path w="4876800" h="158750">
                <a:moveTo>
                  <a:pt x="1428750" y="63500"/>
                </a:moveTo>
                <a:lnTo>
                  <a:pt x="1397000" y="63500"/>
                </a:lnTo>
                <a:lnTo>
                  <a:pt x="1397000" y="95250"/>
                </a:lnTo>
                <a:lnTo>
                  <a:pt x="1428750" y="95250"/>
                </a:lnTo>
                <a:lnTo>
                  <a:pt x="1428750" y="63500"/>
                </a:lnTo>
                <a:close/>
              </a:path>
              <a:path w="4876800" h="158750">
                <a:moveTo>
                  <a:pt x="1492250" y="63500"/>
                </a:moveTo>
                <a:lnTo>
                  <a:pt x="1460500" y="63500"/>
                </a:lnTo>
                <a:lnTo>
                  <a:pt x="1460500" y="95250"/>
                </a:lnTo>
                <a:lnTo>
                  <a:pt x="1492250" y="95250"/>
                </a:lnTo>
                <a:lnTo>
                  <a:pt x="1492250" y="63500"/>
                </a:lnTo>
                <a:close/>
              </a:path>
              <a:path w="4876800" h="158750">
                <a:moveTo>
                  <a:pt x="1555750" y="63500"/>
                </a:moveTo>
                <a:lnTo>
                  <a:pt x="1524000" y="63500"/>
                </a:lnTo>
                <a:lnTo>
                  <a:pt x="1524000" y="95250"/>
                </a:lnTo>
                <a:lnTo>
                  <a:pt x="1555750" y="95250"/>
                </a:lnTo>
                <a:lnTo>
                  <a:pt x="1555750" y="63500"/>
                </a:lnTo>
                <a:close/>
              </a:path>
              <a:path w="4876800" h="158750">
                <a:moveTo>
                  <a:pt x="1619250" y="63500"/>
                </a:moveTo>
                <a:lnTo>
                  <a:pt x="1587500" y="63500"/>
                </a:lnTo>
                <a:lnTo>
                  <a:pt x="1587500" y="95250"/>
                </a:lnTo>
                <a:lnTo>
                  <a:pt x="1619250" y="95250"/>
                </a:lnTo>
                <a:lnTo>
                  <a:pt x="1619250" y="63500"/>
                </a:lnTo>
                <a:close/>
              </a:path>
              <a:path w="4876800" h="158750">
                <a:moveTo>
                  <a:pt x="1682750" y="63500"/>
                </a:moveTo>
                <a:lnTo>
                  <a:pt x="1651000" y="63500"/>
                </a:lnTo>
                <a:lnTo>
                  <a:pt x="1651000" y="95250"/>
                </a:lnTo>
                <a:lnTo>
                  <a:pt x="1682750" y="95250"/>
                </a:lnTo>
                <a:lnTo>
                  <a:pt x="1682750" y="63500"/>
                </a:lnTo>
                <a:close/>
              </a:path>
              <a:path w="4876800" h="158750">
                <a:moveTo>
                  <a:pt x="1746250" y="63500"/>
                </a:moveTo>
                <a:lnTo>
                  <a:pt x="1714500" y="63500"/>
                </a:lnTo>
                <a:lnTo>
                  <a:pt x="1714500" y="95250"/>
                </a:lnTo>
                <a:lnTo>
                  <a:pt x="1746250" y="95250"/>
                </a:lnTo>
                <a:lnTo>
                  <a:pt x="1746250" y="63500"/>
                </a:lnTo>
                <a:close/>
              </a:path>
              <a:path w="4876800" h="158750">
                <a:moveTo>
                  <a:pt x="1809750" y="63500"/>
                </a:moveTo>
                <a:lnTo>
                  <a:pt x="1778000" y="63500"/>
                </a:lnTo>
                <a:lnTo>
                  <a:pt x="1778000" y="95250"/>
                </a:lnTo>
                <a:lnTo>
                  <a:pt x="1809750" y="95250"/>
                </a:lnTo>
                <a:lnTo>
                  <a:pt x="1809750" y="63500"/>
                </a:lnTo>
                <a:close/>
              </a:path>
              <a:path w="4876800" h="158750">
                <a:moveTo>
                  <a:pt x="1873250" y="63500"/>
                </a:moveTo>
                <a:lnTo>
                  <a:pt x="1841500" y="63500"/>
                </a:lnTo>
                <a:lnTo>
                  <a:pt x="1841500" y="95250"/>
                </a:lnTo>
                <a:lnTo>
                  <a:pt x="1873250" y="95250"/>
                </a:lnTo>
                <a:lnTo>
                  <a:pt x="1873250" y="63500"/>
                </a:lnTo>
                <a:close/>
              </a:path>
              <a:path w="4876800" h="158750">
                <a:moveTo>
                  <a:pt x="1936750" y="63500"/>
                </a:moveTo>
                <a:lnTo>
                  <a:pt x="1905000" y="63500"/>
                </a:lnTo>
                <a:lnTo>
                  <a:pt x="1905000" y="95250"/>
                </a:lnTo>
                <a:lnTo>
                  <a:pt x="1936750" y="95250"/>
                </a:lnTo>
                <a:lnTo>
                  <a:pt x="1936750" y="63500"/>
                </a:lnTo>
                <a:close/>
              </a:path>
              <a:path w="4876800" h="158750">
                <a:moveTo>
                  <a:pt x="2000250" y="63500"/>
                </a:moveTo>
                <a:lnTo>
                  <a:pt x="1968500" y="63500"/>
                </a:lnTo>
                <a:lnTo>
                  <a:pt x="1968500" y="95250"/>
                </a:lnTo>
                <a:lnTo>
                  <a:pt x="2000250" y="95250"/>
                </a:lnTo>
                <a:lnTo>
                  <a:pt x="2000250" y="63500"/>
                </a:lnTo>
                <a:close/>
              </a:path>
              <a:path w="4876800" h="158750">
                <a:moveTo>
                  <a:pt x="2063750" y="63500"/>
                </a:moveTo>
                <a:lnTo>
                  <a:pt x="2032000" y="63500"/>
                </a:lnTo>
                <a:lnTo>
                  <a:pt x="2032000" y="95250"/>
                </a:lnTo>
                <a:lnTo>
                  <a:pt x="2063750" y="95250"/>
                </a:lnTo>
                <a:lnTo>
                  <a:pt x="2063750" y="63500"/>
                </a:lnTo>
                <a:close/>
              </a:path>
              <a:path w="4876800" h="158750">
                <a:moveTo>
                  <a:pt x="2127250" y="63500"/>
                </a:moveTo>
                <a:lnTo>
                  <a:pt x="2095500" y="63500"/>
                </a:lnTo>
                <a:lnTo>
                  <a:pt x="2095500" y="95250"/>
                </a:lnTo>
                <a:lnTo>
                  <a:pt x="2127250" y="95250"/>
                </a:lnTo>
                <a:lnTo>
                  <a:pt x="2127250" y="63500"/>
                </a:lnTo>
                <a:close/>
              </a:path>
              <a:path w="4876800" h="158750">
                <a:moveTo>
                  <a:pt x="2190750" y="63500"/>
                </a:moveTo>
                <a:lnTo>
                  <a:pt x="2159000" y="63500"/>
                </a:lnTo>
                <a:lnTo>
                  <a:pt x="2159000" y="95250"/>
                </a:lnTo>
                <a:lnTo>
                  <a:pt x="2190750" y="95250"/>
                </a:lnTo>
                <a:lnTo>
                  <a:pt x="2190750" y="63500"/>
                </a:lnTo>
                <a:close/>
              </a:path>
              <a:path w="4876800" h="158750">
                <a:moveTo>
                  <a:pt x="2254250" y="63500"/>
                </a:moveTo>
                <a:lnTo>
                  <a:pt x="2222500" y="63500"/>
                </a:lnTo>
                <a:lnTo>
                  <a:pt x="2222500" y="95250"/>
                </a:lnTo>
                <a:lnTo>
                  <a:pt x="2254250" y="95250"/>
                </a:lnTo>
                <a:lnTo>
                  <a:pt x="2254250" y="63500"/>
                </a:lnTo>
                <a:close/>
              </a:path>
              <a:path w="4876800" h="158750">
                <a:moveTo>
                  <a:pt x="2317750" y="63500"/>
                </a:moveTo>
                <a:lnTo>
                  <a:pt x="2286000" y="63500"/>
                </a:lnTo>
                <a:lnTo>
                  <a:pt x="2286000" y="95250"/>
                </a:lnTo>
                <a:lnTo>
                  <a:pt x="2317750" y="95250"/>
                </a:lnTo>
                <a:lnTo>
                  <a:pt x="2317750" y="63500"/>
                </a:lnTo>
                <a:close/>
              </a:path>
              <a:path w="4876800" h="158750">
                <a:moveTo>
                  <a:pt x="2381250" y="63500"/>
                </a:moveTo>
                <a:lnTo>
                  <a:pt x="2349500" y="63500"/>
                </a:lnTo>
                <a:lnTo>
                  <a:pt x="2349500" y="95250"/>
                </a:lnTo>
                <a:lnTo>
                  <a:pt x="2381250" y="95250"/>
                </a:lnTo>
                <a:lnTo>
                  <a:pt x="2381250" y="63500"/>
                </a:lnTo>
                <a:close/>
              </a:path>
              <a:path w="4876800" h="158750">
                <a:moveTo>
                  <a:pt x="2444750" y="63500"/>
                </a:moveTo>
                <a:lnTo>
                  <a:pt x="2413000" y="63500"/>
                </a:lnTo>
                <a:lnTo>
                  <a:pt x="2413000" y="95250"/>
                </a:lnTo>
                <a:lnTo>
                  <a:pt x="2444750" y="95250"/>
                </a:lnTo>
                <a:lnTo>
                  <a:pt x="2444750" y="63500"/>
                </a:lnTo>
                <a:close/>
              </a:path>
              <a:path w="4876800" h="158750">
                <a:moveTo>
                  <a:pt x="2508250" y="63500"/>
                </a:moveTo>
                <a:lnTo>
                  <a:pt x="2476500" y="63500"/>
                </a:lnTo>
                <a:lnTo>
                  <a:pt x="2476500" y="95250"/>
                </a:lnTo>
                <a:lnTo>
                  <a:pt x="2508250" y="95250"/>
                </a:lnTo>
                <a:lnTo>
                  <a:pt x="2508250" y="63500"/>
                </a:lnTo>
                <a:close/>
              </a:path>
              <a:path w="4876800" h="158750">
                <a:moveTo>
                  <a:pt x="2571750" y="63500"/>
                </a:moveTo>
                <a:lnTo>
                  <a:pt x="2540000" y="63500"/>
                </a:lnTo>
                <a:lnTo>
                  <a:pt x="2540000" y="95250"/>
                </a:lnTo>
                <a:lnTo>
                  <a:pt x="2571750" y="95250"/>
                </a:lnTo>
                <a:lnTo>
                  <a:pt x="2571750" y="63500"/>
                </a:lnTo>
                <a:close/>
              </a:path>
              <a:path w="4876800" h="158750">
                <a:moveTo>
                  <a:pt x="2635250" y="63500"/>
                </a:moveTo>
                <a:lnTo>
                  <a:pt x="2603500" y="63500"/>
                </a:lnTo>
                <a:lnTo>
                  <a:pt x="2603500" y="95250"/>
                </a:lnTo>
                <a:lnTo>
                  <a:pt x="2635250" y="95250"/>
                </a:lnTo>
                <a:lnTo>
                  <a:pt x="2635250" y="63500"/>
                </a:lnTo>
                <a:close/>
              </a:path>
              <a:path w="4876800" h="158750">
                <a:moveTo>
                  <a:pt x="2698750" y="63500"/>
                </a:moveTo>
                <a:lnTo>
                  <a:pt x="2667000" y="63500"/>
                </a:lnTo>
                <a:lnTo>
                  <a:pt x="2667000" y="95250"/>
                </a:lnTo>
                <a:lnTo>
                  <a:pt x="2698750" y="95250"/>
                </a:lnTo>
                <a:lnTo>
                  <a:pt x="2698750" y="63500"/>
                </a:lnTo>
                <a:close/>
              </a:path>
              <a:path w="4876800" h="158750">
                <a:moveTo>
                  <a:pt x="2762250" y="63500"/>
                </a:moveTo>
                <a:lnTo>
                  <a:pt x="2730500" y="63500"/>
                </a:lnTo>
                <a:lnTo>
                  <a:pt x="2730500" y="95250"/>
                </a:lnTo>
                <a:lnTo>
                  <a:pt x="2762250" y="95250"/>
                </a:lnTo>
                <a:lnTo>
                  <a:pt x="2762250" y="63500"/>
                </a:lnTo>
                <a:close/>
              </a:path>
              <a:path w="4876800" h="158750">
                <a:moveTo>
                  <a:pt x="2825750" y="63500"/>
                </a:moveTo>
                <a:lnTo>
                  <a:pt x="2794000" y="63500"/>
                </a:lnTo>
                <a:lnTo>
                  <a:pt x="2794000" y="95250"/>
                </a:lnTo>
                <a:lnTo>
                  <a:pt x="2825750" y="95250"/>
                </a:lnTo>
                <a:lnTo>
                  <a:pt x="2825750" y="63500"/>
                </a:lnTo>
                <a:close/>
              </a:path>
              <a:path w="4876800" h="158750">
                <a:moveTo>
                  <a:pt x="2889250" y="63500"/>
                </a:moveTo>
                <a:lnTo>
                  <a:pt x="2857500" y="63500"/>
                </a:lnTo>
                <a:lnTo>
                  <a:pt x="2857500" y="95250"/>
                </a:lnTo>
                <a:lnTo>
                  <a:pt x="2889250" y="95250"/>
                </a:lnTo>
                <a:lnTo>
                  <a:pt x="2889250" y="63500"/>
                </a:lnTo>
                <a:close/>
              </a:path>
              <a:path w="4876800" h="158750">
                <a:moveTo>
                  <a:pt x="2952750" y="63500"/>
                </a:moveTo>
                <a:lnTo>
                  <a:pt x="2921000" y="63500"/>
                </a:lnTo>
                <a:lnTo>
                  <a:pt x="2921000" y="95250"/>
                </a:lnTo>
                <a:lnTo>
                  <a:pt x="2952750" y="95250"/>
                </a:lnTo>
                <a:lnTo>
                  <a:pt x="2952750" y="63500"/>
                </a:lnTo>
                <a:close/>
              </a:path>
              <a:path w="4876800" h="158750">
                <a:moveTo>
                  <a:pt x="3016250" y="63500"/>
                </a:moveTo>
                <a:lnTo>
                  <a:pt x="2984500" y="63500"/>
                </a:lnTo>
                <a:lnTo>
                  <a:pt x="2984500" y="95250"/>
                </a:lnTo>
                <a:lnTo>
                  <a:pt x="3016250" y="95250"/>
                </a:lnTo>
                <a:lnTo>
                  <a:pt x="3016250" y="63500"/>
                </a:lnTo>
                <a:close/>
              </a:path>
              <a:path w="4876800" h="158750">
                <a:moveTo>
                  <a:pt x="3079750" y="63500"/>
                </a:moveTo>
                <a:lnTo>
                  <a:pt x="3048000" y="63500"/>
                </a:lnTo>
                <a:lnTo>
                  <a:pt x="3048000" y="95250"/>
                </a:lnTo>
                <a:lnTo>
                  <a:pt x="3079750" y="95250"/>
                </a:lnTo>
                <a:lnTo>
                  <a:pt x="3079750" y="63500"/>
                </a:lnTo>
                <a:close/>
              </a:path>
              <a:path w="4876800" h="158750">
                <a:moveTo>
                  <a:pt x="3143250" y="63500"/>
                </a:moveTo>
                <a:lnTo>
                  <a:pt x="3111500" y="63500"/>
                </a:lnTo>
                <a:lnTo>
                  <a:pt x="3111500" y="95250"/>
                </a:lnTo>
                <a:lnTo>
                  <a:pt x="3143250" y="95250"/>
                </a:lnTo>
                <a:lnTo>
                  <a:pt x="3143250" y="63500"/>
                </a:lnTo>
                <a:close/>
              </a:path>
              <a:path w="4876800" h="158750">
                <a:moveTo>
                  <a:pt x="3206750" y="63500"/>
                </a:moveTo>
                <a:lnTo>
                  <a:pt x="3175000" y="63500"/>
                </a:lnTo>
                <a:lnTo>
                  <a:pt x="3175000" y="95250"/>
                </a:lnTo>
                <a:lnTo>
                  <a:pt x="3206750" y="95250"/>
                </a:lnTo>
                <a:lnTo>
                  <a:pt x="3206750" y="63500"/>
                </a:lnTo>
                <a:close/>
              </a:path>
              <a:path w="4876800" h="158750">
                <a:moveTo>
                  <a:pt x="3270250" y="63500"/>
                </a:moveTo>
                <a:lnTo>
                  <a:pt x="3238500" y="63500"/>
                </a:lnTo>
                <a:lnTo>
                  <a:pt x="3238500" y="95250"/>
                </a:lnTo>
                <a:lnTo>
                  <a:pt x="3270250" y="95250"/>
                </a:lnTo>
                <a:lnTo>
                  <a:pt x="3270250" y="63500"/>
                </a:lnTo>
                <a:close/>
              </a:path>
              <a:path w="4876800" h="158750">
                <a:moveTo>
                  <a:pt x="3333750" y="63500"/>
                </a:moveTo>
                <a:lnTo>
                  <a:pt x="3302000" y="63500"/>
                </a:lnTo>
                <a:lnTo>
                  <a:pt x="3302000" y="95250"/>
                </a:lnTo>
                <a:lnTo>
                  <a:pt x="3333750" y="95250"/>
                </a:lnTo>
                <a:lnTo>
                  <a:pt x="3333750" y="63500"/>
                </a:lnTo>
                <a:close/>
              </a:path>
              <a:path w="4876800" h="158750">
                <a:moveTo>
                  <a:pt x="3397250" y="63500"/>
                </a:moveTo>
                <a:lnTo>
                  <a:pt x="3365500" y="63500"/>
                </a:lnTo>
                <a:lnTo>
                  <a:pt x="3365500" y="95250"/>
                </a:lnTo>
                <a:lnTo>
                  <a:pt x="3397250" y="95250"/>
                </a:lnTo>
                <a:lnTo>
                  <a:pt x="3397250" y="63500"/>
                </a:lnTo>
                <a:close/>
              </a:path>
              <a:path w="4876800" h="158750">
                <a:moveTo>
                  <a:pt x="3460750" y="63500"/>
                </a:moveTo>
                <a:lnTo>
                  <a:pt x="3429000" y="63500"/>
                </a:lnTo>
                <a:lnTo>
                  <a:pt x="3429000" y="95250"/>
                </a:lnTo>
                <a:lnTo>
                  <a:pt x="3460750" y="95250"/>
                </a:lnTo>
                <a:lnTo>
                  <a:pt x="3460750" y="63500"/>
                </a:lnTo>
                <a:close/>
              </a:path>
              <a:path w="4876800" h="158750">
                <a:moveTo>
                  <a:pt x="3524250" y="63500"/>
                </a:moveTo>
                <a:lnTo>
                  <a:pt x="3492500" y="63500"/>
                </a:lnTo>
                <a:lnTo>
                  <a:pt x="3492500" y="95250"/>
                </a:lnTo>
                <a:lnTo>
                  <a:pt x="3524250" y="95250"/>
                </a:lnTo>
                <a:lnTo>
                  <a:pt x="3524250" y="63500"/>
                </a:lnTo>
                <a:close/>
              </a:path>
              <a:path w="4876800" h="158750">
                <a:moveTo>
                  <a:pt x="3587750" y="63500"/>
                </a:moveTo>
                <a:lnTo>
                  <a:pt x="3556000" y="63500"/>
                </a:lnTo>
                <a:lnTo>
                  <a:pt x="3556000" y="95250"/>
                </a:lnTo>
                <a:lnTo>
                  <a:pt x="3587750" y="95250"/>
                </a:lnTo>
                <a:lnTo>
                  <a:pt x="3587750" y="63500"/>
                </a:lnTo>
                <a:close/>
              </a:path>
              <a:path w="4876800" h="158750">
                <a:moveTo>
                  <a:pt x="3651250" y="63500"/>
                </a:moveTo>
                <a:lnTo>
                  <a:pt x="3619500" y="63500"/>
                </a:lnTo>
                <a:lnTo>
                  <a:pt x="3619500" y="95250"/>
                </a:lnTo>
                <a:lnTo>
                  <a:pt x="3651250" y="95250"/>
                </a:lnTo>
                <a:lnTo>
                  <a:pt x="3651250" y="63500"/>
                </a:lnTo>
                <a:close/>
              </a:path>
              <a:path w="4876800" h="158750">
                <a:moveTo>
                  <a:pt x="3714750" y="63500"/>
                </a:moveTo>
                <a:lnTo>
                  <a:pt x="3683000" y="63500"/>
                </a:lnTo>
                <a:lnTo>
                  <a:pt x="3683000" y="95250"/>
                </a:lnTo>
                <a:lnTo>
                  <a:pt x="3714750" y="95250"/>
                </a:lnTo>
                <a:lnTo>
                  <a:pt x="3714750" y="63500"/>
                </a:lnTo>
                <a:close/>
              </a:path>
              <a:path w="4876800" h="158750">
                <a:moveTo>
                  <a:pt x="3778250" y="63500"/>
                </a:moveTo>
                <a:lnTo>
                  <a:pt x="3746500" y="63500"/>
                </a:lnTo>
                <a:lnTo>
                  <a:pt x="3746500" y="95250"/>
                </a:lnTo>
                <a:lnTo>
                  <a:pt x="3778250" y="95250"/>
                </a:lnTo>
                <a:lnTo>
                  <a:pt x="3778250" y="63500"/>
                </a:lnTo>
                <a:close/>
              </a:path>
              <a:path w="4876800" h="158750">
                <a:moveTo>
                  <a:pt x="3841750" y="63500"/>
                </a:moveTo>
                <a:lnTo>
                  <a:pt x="3810000" y="63500"/>
                </a:lnTo>
                <a:lnTo>
                  <a:pt x="3810000" y="95250"/>
                </a:lnTo>
                <a:lnTo>
                  <a:pt x="3841750" y="95250"/>
                </a:lnTo>
                <a:lnTo>
                  <a:pt x="3841750" y="63500"/>
                </a:lnTo>
                <a:close/>
              </a:path>
              <a:path w="4876800" h="158750">
                <a:moveTo>
                  <a:pt x="3905250" y="63500"/>
                </a:moveTo>
                <a:lnTo>
                  <a:pt x="3873500" y="63500"/>
                </a:lnTo>
                <a:lnTo>
                  <a:pt x="3873500" y="95250"/>
                </a:lnTo>
                <a:lnTo>
                  <a:pt x="3905250" y="95250"/>
                </a:lnTo>
                <a:lnTo>
                  <a:pt x="3905250" y="63500"/>
                </a:lnTo>
                <a:close/>
              </a:path>
              <a:path w="4876800" h="158750">
                <a:moveTo>
                  <a:pt x="3968750" y="63500"/>
                </a:moveTo>
                <a:lnTo>
                  <a:pt x="3937000" y="63500"/>
                </a:lnTo>
                <a:lnTo>
                  <a:pt x="3937000" y="95250"/>
                </a:lnTo>
                <a:lnTo>
                  <a:pt x="3968750" y="95250"/>
                </a:lnTo>
                <a:lnTo>
                  <a:pt x="3968750" y="63500"/>
                </a:lnTo>
                <a:close/>
              </a:path>
              <a:path w="4876800" h="158750">
                <a:moveTo>
                  <a:pt x="4032250" y="63500"/>
                </a:moveTo>
                <a:lnTo>
                  <a:pt x="4000500" y="63500"/>
                </a:lnTo>
                <a:lnTo>
                  <a:pt x="4000500" y="95250"/>
                </a:lnTo>
                <a:lnTo>
                  <a:pt x="4032250" y="95250"/>
                </a:lnTo>
                <a:lnTo>
                  <a:pt x="4032250" y="63500"/>
                </a:lnTo>
                <a:close/>
              </a:path>
              <a:path w="4876800" h="158750">
                <a:moveTo>
                  <a:pt x="4095750" y="63500"/>
                </a:moveTo>
                <a:lnTo>
                  <a:pt x="4064000" y="63500"/>
                </a:lnTo>
                <a:lnTo>
                  <a:pt x="4064000" y="95250"/>
                </a:lnTo>
                <a:lnTo>
                  <a:pt x="4095750" y="95250"/>
                </a:lnTo>
                <a:lnTo>
                  <a:pt x="4095750" y="63500"/>
                </a:lnTo>
                <a:close/>
              </a:path>
              <a:path w="4876800" h="158750">
                <a:moveTo>
                  <a:pt x="4159250" y="63500"/>
                </a:moveTo>
                <a:lnTo>
                  <a:pt x="4127500" y="63500"/>
                </a:lnTo>
                <a:lnTo>
                  <a:pt x="4127500" y="95250"/>
                </a:lnTo>
                <a:lnTo>
                  <a:pt x="4159250" y="95250"/>
                </a:lnTo>
                <a:lnTo>
                  <a:pt x="4159250" y="63500"/>
                </a:lnTo>
                <a:close/>
              </a:path>
              <a:path w="4876800" h="158750">
                <a:moveTo>
                  <a:pt x="4222750" y="63500"/>
                </a:moveTo>
                <a:lnTo>
                  <a:pt x="4191000" y="63500"/>
                </a:lnTo>
                <a:lnTo>
                  <a:pt x="4191000" y="95250"/>
                </a:lnTo>
                <a:lnTo>
                  <a:pt x="4222750" y="95250"/>
                </a:lnTo>
                <a:lnTo>
                  <a:pt x="4222750" y="63500"/>
                </a:lnTo>
                <a:close/>
              </a:path>
              <a:path w="4876800" h="158750">
                <a:moveTo>
                  <a:pt x="4286250" y="63500"/>
                </a:moveTo>
                <a:lnTo>
                  <a:pt x="4254500" y="63500"/>
                </a:lnTo>
                <a:lnTo>
                  <a:pt x="4254500" y="95250"/>
                </a:lnTo>
                <a:lnTo>
                  <a:pt x="4286250" y="95250"/>
                </a:lnTo>
                <a:lnTo>
                  <a:pt x="4286250" y="63500"/>
                </a:lnTo>
                <a:close/>
              </a:path>
              <a:path w="4876800" h="158750">
                <a:moveTo>
                  <a:pt x="4349750" y="63500"/>
                </a:moveTo>
                <a:lnTo>
                  <a:pt x="4318000" y="63500"/>
                </a:lnTo>
                <a:lnTo>
                  <a:pt x="4318000" y="95250"/>
                </a:lnTo>
                <a:lnTo>
                  <a:pt x="4349750" y="95250"/>
                </a:lnTo>
                <a:lnTo>
                  <a:pt x="4349750" y="63500"/>
                </a:lnTo>
                <a:close/>
              </a:path>
              <a:path w="4876800" h="158750">
                <a:moveTo>
                  <a:pt x="4413250" y="63500"/>
                </a:moveTo>
                <a:lnTo>
                  <a:pt x="4381500" y="63500"/>
                </a:lnTo>
                <a:lnTo>
                  <a:pt x="4381500" y="95250"/>
                </a:lnTo>
                <a:lnTo>
                  <a:pt x="4413250" y="95250"/>
                </a:lnTo>
                <a:lnTo>
                  <a:pt x="4413250" y="63500"/>
                </a:lnTo>
                <a:close/>
              </a:path>
              <a:path w="4876800" h="158750">
                <a:moveTo>
                  <a:pt x="4476750" y="63500"/>
                </a:moveTo>
                <a:lnTo>
                  <a:pt x="4445000" y="63500"/>
                </a:lnTo>
                <a:lnTo>
                  <a:pt x="4445000" y="95250"/>
                </a:lnTo>
                <a:lnTo>
                  <a:pt x="4476750" y="95250"/>
                </a:lnTo>
                <a:lnTo>
                  <a:pt x="4476750" y="63500"/>
                </a:lnTo>
                <a:close/>
              </a:path>
              <a:path w="4876800" h="158750">
                <a:moveTo>
                  <a:pt x="4540250" y="63500"/>
                </a:moveTo>
                <a:lnTo>
                  <a:pt x="4508500" y="63500"/>
                </a:lnTo>
                <a:lnTo>
                  <a:pt x="4508500" y="95250"/>
                </a:lnTo>
                <a:lnTo>
                  <a:pt x="4540250" y="95250"/>
                </a:lnTo>
                <a:lnTo>
                  <a:pt x="4540250" y="63500"/>
                </a:lnTo>
                <a:close/>
              </a:path>
              <a:path w="4876800" h="158750">
                <a:moveTo>
                  <a:pt x="4603750" y="63500"/>
                </a:moveTo>
                <a:lnTo>
                  <a:pt x="4572000" y="63500"/>
                </a:lnTo>
                <a:lnTo>
                  <a:pt x="4572000" y="95250"/>
                </a:lnTo>
                <a:lnTo>
                  <a:pt x="4603750" y="95250"/>
                </a:lnTo>
                <a:lnTo>
                  <a:pt x="4603750" y="63500"/>
                </a:lnTo>
                <a:close/>
              </a:path>
              <a:path w="4876800" h="158750">
                <a:moveTo>
                  <a:pt x="4667250" y="63500"/>
                </a:moveTo>
                <a:lnTo>
                  <a:pt x="4635500" y="63500"/>
                </a:lnTo>
                <a:lnTo>
                  <a:pt x="4635500" y="95250"/>
                </a:lnTo>
                <a:lnTo>
                  <a:pt x="4667250" y="95250"/>
                </a:lnTo>
                <a:lnTo>
                  <a:pt x="4667250" y="63500"/>
                </a:lnTo>
                <a:close/>
              </a:path>
              <a:path w="4876800" h="158750">
                <a:moveTo>
                  <a:pt x="4718050" y="0"/>
                </a:moveTo>
                <a:lnTo>
                  <a:pt x="4718050" y="158750"/>
                </a:lnTo>
                <a:lnTo>
                  <a:pt x="4845050" y="95250"/>
                </a:lnTo>
                <a:lnTo>
                  <a:pt x="4730750" y="95250"/>
                </a:lnTo>
                <a:lnTo>
                  <a:pt x="4730750" y="63500"/>
                </a:lnTo>
                <a:lnTo>
                  <a:pt x="4845050" y="63500"/>
                </a:lnTo>
                <a:lnTo>
                  <a:pt x="4718050" y="0"/>
                </a:lnTo>
                <a:close/>
              </a:path>
              <a:path w="4876800" h="158750">
                <a:moveTo>
                  <a:pt x="4718050" y="63500"/>
                </a:moveTo>
                <a:lnTo>
                  <a:pt x="4699000" y="63500"/>
                </a:lnTo>
                <a:lnTo>
                  <a:pt x="4699000" y="95250"/>
                </a:lnTo>
                <a:lnTo>
                  <a:pt x="4718050" y="95250"/>
                </a:lnTo>
                <a:lnTo>
                  <a:pt x="4718050" y="63500"/>
                </a:lnTo>
                <a:close/>
              </a:path>
              <a:path w="4876800" h="158750">
                <a:moveTo>
                  <a:pt x="4845050" y="63500"/>
                </a:moveTo>
                <a:lnTo>
                  <a:pt x="4730750" y="63500"/>
                </a:lnTo>
                <a:lnTo>
                  <a:pt x="4730750" y="95250"/>
                </a:lnTo>
                <a:lnTo>
                  <a:pt x="4845050" y="95250"/>
                </a:lnTo>
                <a:lnTo>
                  <a:pt x="4876800" y="79375"/>
                </a:lnTo>
                <a:lnTo>
                  <a:pt x="4845050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52600" y="1916832"/>
            <a:ext cx="1908175" cy="158750"/>
          </a:xfrm>
          <a:custGeom>
            <a:avLst/>
            <a:gdLst/>
            <a:ahLst/>
            <a:cxnLst/>
            <a:rect l="l" t="t" r="r" b="b"/>
            <a:pathLst>
              <a:path w="1908175" h="158750">
                <a:moveTo>
                  <a:pt x="317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31750" y="95250"/>
                </a:lnTo>
                <a:lnTo>
                  <a:pt x="31750" y="63500"/>
                </a:lnTo>
                <a:close/>
              </a:path>
              <a:path w="1908175" h="158750">
                <a:moveTo>
                  <a:pt x="95250" y="63500"/>
                </a:moveTo>
                <a:lnTo>
                  <a:pt x="63500" y="63500"/>
                </a:lnTo>
                <a:lnTo>
                  <a:pt x="63500" y="95250"/>
                </a:lnTo>
                <a:lnTo>
                  <a:pt x="95250" y="95250"/>
                </a:lnTo>
                <a:lnTo>
                  <a:pt x="95250" y="63500"/>
                </a:lnTo>
                <a:close/>
              </a:path>
              <a:path w="1908175" h="158750">
                <a:moveTo>
                  <a:pt x="158750" y="63500"/>
                </a:moveTo>
                <a:lnTo>
                  <a:pt x="127000" y="63500"/>
                </a:lnTo>
                <a:lnTo>
                  <a:pt x="127000" y="95250"/>
                </a:lnTo>
                <a:lnTo>
                  <a:pt x="158750" y="95250"/>
                </a:lnTo>
                <a:lnTo>
                  <a:pt x="158750" y="63500"/>
                </a:lnTo>
                <a:close/>
              </a:path>
              <a:path w="1908175" h="158750">
                <a:moveTo>
                  <a:pt x="222250" y="63500"/>
                </a:moveTo>
                <a:lnTo>
                  <a:pt x="190500" y="63500"/>
                </a:lnTo>
                <a:lnTo>
                  <a:pt x="190500" y="95250"/>
                </a:lnTo>
                <a:lnTo>
                  <a:pt x="222250" y="95250"/>
                </a:lnTo>
                <a:lnTo>
                  <a:pt x="222250" y="63500"/>
                </a:lnTo>
                <a:close/>
              </a:path>
              <a:path w="1908175" h="158750">
                <a:moveTo>
                  <a:pt x="285750" y="63500"/>
                </a:moveTo>
                <a:lnTo>
                  <a:pt x="254000" y="63500"/>
                </a:lnTo>
                <a:lnTo>
                  <a:pt x="254000" y="95250"/>
                </a:lnTo>
                <a:lnTo>
                  <a:pt x="285750" y="95250"/>
                </a:lnTo>
                <a:lnTo>
                  <a:pt x="285750" y="63500"/>
                </a:lnTo>
                <a:close/>
              </a:path>
              <a:path w="1908175" h="158750">
                <a:moveTo>
                  <a:pt x="349250" y="63500"/>
                </a:moveTo>
                <a:lnTo>
                  <a:pt x="317500" y="63500"/>
                </a:lnTo>
                <a:lnTo>
                  <a:pt x="317500" y="95250"/>
                </a:lnTo>
                <a:lnTo>
                  <a:pt x="349250" y="95250"/>
                </a:lnTo>
                <a:lnTo>
                  <a:pt x="349250" y="63500"/>
                </a:lnTo>
                <a:close/>
              </a:path>
              <a:path w="1908175" h="158750">
                <a:moveTo>
                  <a:pt x="412750" y="63500"/>
                </a:moveTo>
                <a:lnTo>
                  <a:pt x="381000" y="63500"/>
                </a:lnTo>
                <a:lnTo>
                  <a:pt x="381000" y="95250"/>
                </a:lnTo>
                <a:lnTo>
                  <a:pt x="412750" y="95250"/>
                </a:lnTo>
                <a:lnTo>
                  <a:pt x="412750" y="63500"/>
                </a:lnTo>
                <a:close/>
              </a:path>
              <a:path w="1908175" h="158750">
                <a:moveTo>
                  <a:pt x="476250" y="63500"/>
                </a:moveTo>
                <a:lnTo>
                  <a:pt x="444500" y="63500"/>
                </a:lnTo>
                <a:lnTo>
                  <a:pt x="444500" y="95250"/>
                </a:lnTo>
                <a:lnTo>
                  <a:pt x="476250" y="95250"/>
                </a:lnTo>
                <a:lnTo>
                  <a:pt x="476250" y="63500"/>
                </a:lnTo>
                <a:close/>
              </a:path>
              <a:path w="1908175" h="158750">
                <a:moveTo>
                  <a:pt x="539750" y="63500"/>
                </a:moveTo>
                <a:lnTo>
                  <a:pt x="508000" y="63500"/>
                </a:lnTo>
                <a:lnTo>
                  <a:pt x="508000" y="95250"/>
                </a:lnTo>
                <a:lnTo>
                  <a:pt x="539750" y="95250"/>
                </a:lnTo>
                <a:lnTo>
                  <a:pt x="539750" y="63500"/>
                </a:lnTo>
                <a:close/>
              </a:path>
              <a:path w="1908175" h="158750">
                <a:moveTo>
                  <a:pt x="603250" y="63500"/>
                </a:moveTo>
                <a:lnTo>
                  <a:pt x="571500" y="63500"/>
                </a:lnTo>
                <a:lnTo>
                  <a:pt x="571500" y="95250"/>
                </a:lnTo>
                <a:lnTo>
                  <a:pt x="603250" y="95250"/>
                </a:lnTo>
                <a:lnTo>
                  <a:pt x="603250" y="63500"/>
                </a:lnTo>
                <a:close/>
              </a:path>
              <a:path w="1908175" h="158750">
                <a:moveTo>
                  <a:pt x="666750" y="63500"/>
                </a:moveTo>
                <a:lnTo>
                  <a:pt x="635000" y="63500"/>
                </a:lnTo>
                <a:lnTo>
                  <a:pt x="635000" y="95250"/>
                </a:lnTo>
                <a:lnTo>
                  <a:pt x="666750" y="95250"/>
                </a:lnTo>
                <a:lnTo>
                  <a:pt x="666750" y="63500"/>
                </a:lnTo>
                <a:close/>
              </a:path>
              <a:path w="1908175" h="158750">
                <a:moveTo>
                  <a:pt x="730250" y="63500"/>
                </a:moveTo>
                <a:lnTo>
                  <a:pt x="698500" y="63500"/>
                </a:lnTo>
                <a:lnTo>
                  <a:pt x="698500" y="95250"/>
                </a:lnTo>
                <a:lnTo>
                  <a:pt x="730250" y="95250"/>
                </a:lnTo>
                <a:lnTo>
                  <a:pt x="730250" y="63500"/>
                </a:lnTo>
                <a:close/>
              </a:path>
              <a:path w="1908175" h="158750">
                <a:moveTo>
                  <a:pt x="793750" y="63500"/>
                </a:moveTo>
                <a:lnTo>
                  <a:pt x="762000" y="63500"/>
                </a:lnTo>
                <a:lnTo>
                  <a:pt x="762000" y="95250"/>
                </a:lnTo>
                <a:lnTo>
                  <a:pt x="793750" y="95250"/>
                </a:lnTo>
                <a:lnTo>
                  <a:pt x="793750" y="63500"/>
                </a:lnTo>
                <a:close/>
              </a:path>
              <a:path w="1908175" h="158750">
                <a:moveTo>
                  <a:pt x="857250" y="63500"/>
                </a:moveTo>
                <a:lnTo>
                  <a:pt x="825500" y="63500"/>
                </a:lnTo>
                <a:lnTo>
                  <a:pt x="825500" y="95250"/>
                </a:lnTo>
                <a:lnTo>
                  <a:pt x="857250" y="95250"/>
                </a:lnTo>
                <a:lnTo>
                  <a:pt x="857250" y="63500"/>
                </a:lnTo>
                <a:close/>
              </a:path>
              <a:path w="1908175" h="158750">
                <a:moveTo>
                  <a:pt x="920750" y="63500"/>
                </a:moveTo>
                <a:lnTo>
                  <a:pt x="889000" y="63500"/>
                </a:lnTo>
                <a:lnTo>
                  <a:pt x="889000" y="95250"/>
                </a:lnTo>
                <a:lnTo>
                  <a:pt x="920750" y="95250"/>
                </a:lnTo>
                <a:lnTo>
                  <a:pt x="920750" y="63500"/>
                </a:lnTo>
                <a:close/>
              </a:path>
              <a:path w="1908175" h="158750">
                <a:moveTo>
                  <a:pt x="984250" y="63500"/>
                </a:moveTo>
                <a:lnTo>
                  <a:pt x="952500" y="63500"/>
                </a:lnTo>
                <a:lnTo>
                  <a:pt x="952500" y="95250"/>
                </a:lnTo>
                <a:lnTo>
                  <a:pt x="984250" y="95250"/>
                </a:lnTo>
                <a:lnTo>
                  <a:pt x="984250" y="63500"/>
                </a:lnTo>
                <a:close/>
              </a:path>
              <a:path w="1908175" h="158750">
                <a:moveTo>
                  <a:pt x="1047750" y="63500"/>
                </a:moveTo>
                <a:lnTo>
                  <a:pt x="1016000" y="63500"/>
                </a:lnTo>
                <a:lnTo>
                  <a:pt x="1016000" y="95250"/>
                </a:lnTo>
                <a:lnTo>
                  <a:pt x="1047750" y="95250"/>
                </a:lnTo>
                <a:lnTo>
                  <a:pt x="1047750" y="63500"/>
                </a:lnTo>
                <a:close/>
              </a:path>
              <a:path w="1908175" h="158750">
                <a:moveTo>
                  <a:pt x="1111250" y="63500"/>
                </a:moveTo>
                <a:lnTo>
                  <a:pt x="1079500" y="63500"/>
                </a:lnTo>
                <a:lnTo>
                  <a:pt x="1079500" y="95250"/>
                </a:lnTo>
                <a:lnTo>
                  <a:pt x="1111250" y="95250"/>
                </a:lnTo>
                <a:lnTo>
                  <a:pt x="1111250" y="63500"/>
                </a:lnTo>
                <a:close/>
              </a:path>
              <a:path w="1908175" h="158750">
                <a:moveTo>
                  <a:pt x="1174750" y="63500"/>
                </a:moveTo>
                <a:lnTo>
                  <a:pt x="1143000" y="63500"/>
                </a:lnTo>
                <a:lnTo>
                  <a:pt x="1143000" y="95250"/>
                </a:lnTo>
                <a:lnTo>
                  <a:pt x="1174750" y="95250"/>
                </a:lnTo>
                <a:lnTo>
                  <a:pt x="1174750" y="63500"/>
                </a:lnTo>
                <a:close/>
              </a:path>
              <a:path w="1908175" h="158750">
                <a:moveTo>
                  <a:pt x="1238250" y="63500"/>
                </a:moveTo>
                <a:lnTo>
                  <a:pt x="1206500" y="63500"/>
                </a:lnTo>
                <a:lnTo>
                  <a:pt x="1206500" y="95250"/>
                </a:lnTo>
                <a:lnTo>
                  <a:pt x="1238250" y="95250"/>
                </a:lnTo>
                <a:lnTo>
                  <a:pt x="1238250" y="63500"/>
                </a:lnTo>
                <a:close/>
              </a:path>
              <a:path w="1908175" h="158750">
                <a:moveTo>
                  <a:pt x="1301750" y="63500"/>
                </a:moveTo>
                <a:lnTo>
                  <a:pt x="1270000" y="63500"/>
                </a:lnTo>
                <a:lnTo>
                  <a:pt x="1270000" y="95250"/>
                </a:lnTo>
                <a:lnTo>
                  <a:pt x="1301750" y="95250"/>
                </a:lnTo>
                <a:lnTo>
                  <a:pt x="1301750" y="63500"/>
                </a:lnTo>
                <a:close/>
              </a:path>
              <a:path w="1908175" h="158750">
                <a:moveTo>
                  <a:pt x="1365250" y="63500"/>
                </a:moveTo>
                <a:lnTo>
                  <a:pt x="1333500" y="63500"/>
                </a:lnTo>
                <a:lnTo>
                  <a:pt x="1333500" y="95250"/>
                </a:lnTo>
                <a:lnTo>
                  <a:pt x="1365250" y="95250"/>
                </a:lnTo>
                <a:lnTo>
                  <a:pt x="1365250" y="63500"/>
                </a:lnTo>
                <a:close/>
              </a:path>
              <a:path w="1908175" h="158750">
                <a:moveTo>
                  <a:pt x="1428750" y="63500"/>
                </a:moveTo>
                <a:lnTo>
                  <a:pt x="1397000" y="63500"/>
                </a:lnTo>
                <a:lnTo>
                  <a:pt x="1397000" y="95250"/>
                </a:lnTo>
                <a:lnTo>
                  <a:pt x="1428750" y="95250"/>
                </a:lnTo>
                <a:lnTo>
                  <a:pt x="1428750" y="63500"/>
                </a:lnTo>
                <a:close/>
              </a:path>
              <a:path w="1908175" h="158750">
                <a:moveTo>
                  <a:pt x="1492250" y="63500"/>
                </a:moveTo>
                <a:lnTo>
                  <a:pt x="1460500" y="63500"/>
                </a:lnTo>
                <a:lnTo>
                  <a:pt x="1460500" y="95250"/>
                </a:lnTo>
                <a:lnTo>
                  <a:pt x="1492250" y="95250"/>
                </a:lnTo>
                <a:lnTo>
                  <a:pt x="1492250" y="63500"/>
                </a:lnTo>
                <a:close/>
              </a:path>
              <a:path w="1908175" h="158750">
                <a:moveTo>
                  <a:pt x="1555750" y="63500"/>
                </a:moveTo>
                <a:lnTo>
                  <a:pt x="1524000" y="63500"/>
                </a:lnTo>
                <a:lnTo>
                  <a:pt x="1524000" y="95250"/>
                </a:lnTo>
                <a:lnTo>
                  <a:pt x="1555750" y="95250"/>
                </a:lnTo>
                <a:lnTo>
                  <a:pt x="1555750" y="63500"/>
                </a:lnTo>
                <a:close/>
              </a:path>
              <a:path w="1908175" h="158750">
                <a:moveTo>
                  <a:pt x="1619250" y="63500"/>
                </a:moveTo>
                <a:lnTo>
                  <a:pt x="1587500" y="63500"/>
                </a:lnTo>
                <a:lnTo>
                  <a:pt x="1587500" y="95250"/>
                </a:lnTo>
                <a:lnTo>
                  <a:pt x="1619250" y="95250"/>
                </a:lnTo>
                <a:lnTo>
                  <a:pt x="1619250" y="63500"/>
                </a:lnTo>
                <a:close/>
              </a:path>
              <a:path w="1908175" h="158750">
                <a:moveTo>
                  <a:pt x="1682750" y="63500"/>
                </a:moveTo>
                <a:lnTo>
                  <a:pt x="1651000" y="63500"/>
                </a:lnTo>
                <a:lnTo>
                  <a:pt x="1651000" y="95250"/>
                </a:lnTo>
                <a:lnTo>
                  <a:pt x="1682750" y="95250"/>
                </a:lnTo>
                <a:lnTo>
                  <a:pt x="1682750" y="63500"/>
                </a:lnTo>
                <a:close/>
              </a:path>
              <a:path w="1908175" h="158750">
                <a:moveTo>
                  <a:pt x="1746250" y="63500"/>
                </a:moveTo>
                <a:lnTo>
                  <a:pt x="1714500" y="63500"/>
                </a:lnTo>
                <a:lnTo>
                  <a:pt x="1714500" y="95250"/>
                </a:lnTo>
                <a:lnTo>
                  <a:pt x="1746250" y="95250"/>
                </a:lnTo>
                <a:lnTo>
                  <a:pt x="1746250" y="63500"/>
                </a:lnTo>
                <a:close/>
              </a:path>
              <a:path w="1908175" h="158750">
                <a:moveTo>
                  <a:pt x="1828800" y="0"/>
                </a:moveTo>
                <a:lnTo>
                  <a:pt x="1797913" y="6240"/>
                </a:lnTo>
                <a:lnTo>
                  <a:pt x="1772681" y="23256"/>
                </a:lnTo>
                <a:lnTo>
                  <a:pt x="1755665" y="48488"/>
                </a:lnTo>
                <a:lnTo>
                  <a:pt x="1749425" y="79375"/>
                </a:lnTo>
                <a:lnTo>
                  <a:pt x="1755665" y="110261"/>
                </a:lnTo>
                <a:lnTo>
                  <a:pt x="1772681" y="135493"/>
                </a:lnTo>
                <a:lnTo>
                  <a:pt x="1797913" y="152509"/>
                </a:lnTo>
                <a:lnTo>
                  <a:pt x="1828800" y="158750"/>
                </a:lnTo>
                <a:lnTo>
                  <a:pt x="1859686" y="152509"/>
                </a:lnTo>
                <a:lnTo>
                  <a:pt x="1884918" y="135493"/>
                </a:lnTo>
                <a:lnTo>
                  <a:pt x="1901934" y="110261"/>
                </a:lnTo>
                <a:lnTo>
                  <a:pt x="1904967" y="95250"/>
                </a:lnTo>
                <a:lnTo>
                  <a:pt x="1778000" y="95250"/>
                </a:lnTo>
                <a:lnTo>
                  <a:pt x="1778000" y="63500"/>
                </a:lnTo>
                <a:lnTo>
                  <a:pt x="1904967" y="63500"/>
                </a:lnTo>
                <a:lnTo>
                  <a:pt x="1901934" y="48488"/>
                </a:lnTo>
                <a:lnTo>
                  <a:pt x="1884918" y="23256"/>
                </a:lnTo>
                <a:lnTo>
                  <a:pt x="1859686" y="6240"/>
                </a:lnTo>
                <a:lnTo>
                  <a:pt x="1828800" y="0"/>
                </a:lnTo>
                <a:close/>
              </a:path>
              <a:path w="1908175" h="158750">
                <a:moveTo>
                  <a:pt x="1809750" y="63500"/>
                </a:moveTo>
                <a:lnTo>
                  <a:pt x="1778000" y="63500"/>
                </a:lnTo>
                <a:lnTo>
                  <a:pt x="1778000" y="95250"/>
                </a:lnTo>
                <a:lnTo>
                  <a:pt x="1809750" y="95250"/>
                </a:lnTo>
                <a:lnTo>
                  <a:pt x="1809750" y="63500"/>
                </a:lnTo>
                <a:close/>
              </a:path>
              <a:path w="1908175" h="158750">
                <a:moveTo>
                  <a:pt x="1904967" y="63500"/>
                </a:moveTo>
                <a:lnTo>
                  <a:pt x="1809750" y="63500"/>
                </a:lnTo>
                <a:lnTo>
                  <a:pt x="1809750" y="95250"/>
                </a:lnTo>
                <a:lnTo>
                  <a:pt x="1904967" y="95250"/>
                </a:lnTo>
                <a:lnTo>
                  <a:pt x="1908175" y="79375"/>
                </a:lnTo>
                <a:lnTo>
                  <a:pt x="1904967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000" y="3926607"/>
            <a:ext cx="2590800" cy="158750"/>
          </a:xfrm>
          <a:custGeom>
            <a:avLst/>
            <a:gdLst/>
            <a:ahLst/>
            <a:cxnLst/>
            <a:rect l="l" t="t" r="r" b="b"/>
            <a:pathLst>
              <a:path w="2590800" h="158750">
                <a:moveTo>
                  <a:pt x="31750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31750" y="95250"/>
                </a:lnTo>
                <a:lnTo>
                  <a:pt x="31750" y="63500"/>
                </a:lnTo>
                <a:close/>
              </a:path>
              <a:path w="2590800" h="158750">
                <a:moveTo>
                  <a:pt x="95250" y="63500"/>
                </a:moveTo>
                <a:lnTo>
                  <a:pt x="63500" y="63500"/>
                </a:lnTo>
                <a:lnTo>
                  <a:pt x="63500" y="95250"/>
                </a:lnTo>
                <a:lnTo>
                  <a:pt x="95250" y="95250"/>
                </a:lnTo>
                <a:lnTo>
                  <a:pt x="95250" y="63500"/>
                </a:lnTo>
                <a:close/>
              </a:path>
              <a:path w="2590800" h="158750">
                <a:moveTo>
                  <a:pt x="158750" y="63500"/>
                </a:moveTo>
                <a:lnTo>
                  <a:pt x="127000" y="63500"/>
                </a:lnTo>
                <a:lnTo>
                  <a:pt x="127000" y="95250"/>
                </a:lnTo>
                <a:lnTo>
                  <a:pt x="158750" y="95250"/>
                </a:lnTo>
                <a:lnTo>
                  <a:pt x="158750" y="63500"/>
                </a:lnTo>
                <a:close/>
              </a:path>
              <a:path w="2590800" h="158750">
                <a:moveTo>
                  <a:pt x="222250" y="63500"/>
                </a:moveTo>
                <a:lnTo>
                  <a:pt x="190500" y="63500"/>
                </a:lnTo>
                <a:lnTo>
                  <a:pt x="190500" y="95250"/>
                </a:lnTo>
                <a:lnTo>
                  <a:pt x="222250" y="95250"/>
                </a:lnTo>
                <a:lnTo>
                  <a:pt x="222250" y="63500"/>
                </a:lnTo>
                <a:close/>
              </a:path>
              <a:path w="2590800" h="158750">
                <a:moveTo>
                  <a:pt x="285750" y="63500"/>
                </a:moveTo>
                <a:lnTo>
                  <a:pt x="254000" y="63500"/>
                </a:lnTo>
                <a:lnTo>
                  <a:pt x="254000" y="95250"/>
                </a:lnTo>
                <a:lnTo>
                  <a:pt x="285750" y="95250"/>
                </a:lnTo>
                <a:lnTo>
                  <a:pt x="285750" y="63500"/>
                </a:lnTo>
                <a:close/>
              </a:path>
              <a:path w="2590800" h="158750">
                <a:moveTo>
                  <a:pt x="349250" y="63500"/>
                </a:moveTo>
                <a:lnTo>
                  <a:pt x="317500" y="63500"/>
                </a:lnTo>
                <a:lnTo>
                  <a:pt x="317500" y="95250"/>
                </a:lnTo>
                <a:lnTo>
                  <a:pt x="349250" y="95250"/>
                </a:lnTo>
                <a:lnTo>
                  <a:pt x="349250" y="63500"/>
                </a:lnTo>
                <a:close/>
              </a:path>
              <a:path w="2590800" h="158750">
                <a:moveTo>
                  <a:pt x="412750" y="63500"/>
                </a:moveTo>
                <a:lnTo>
                  <a:pt x="381000" y="63500"/>
                </a:lnTo>
                <a:lnTo>
                  <a:pt x="381000" y="95250"/>
                </a:lnTo>
                <a:lnTo>
                  <a:pt x="412750" y="95250"/>
                </a:lnTo>
                <a:lnTo>
                  <a:pt x="412750" y="63500"/>
                </a:lnTo>
                <a:close/>
              </a:path>
              <a:path w="2590800" h="158750">
                <a:moveTo>
                  <a:pt x="476250" y="63500"/>
                </a:moveTo>
                <a:lnTo>
                  <a:pt x="444500" y="63500"/>
                </a:lnTo>
                <a:lnTo>
                  <a:pt x="444500" y="95250"/>
                </a:lnTo>
                <a:lnTo>
                  <a:pt x="476250" y="95250"/>
                </a:lnTo>
                <a:lnTo>
                  <a:pt x="476250" y="63500"/>
                </a:lnTo>
                <a:close/>
              </a:path>
              <a:path w="2590800" h="158750">
                <a:moveTo>
                  <a:pt x="539750" y="63500"/>
                </a:moveTo>
                <a:lnTo>
                  <a:pt x="508000" y="63500"/>
                </a:lnTo>
                <a:lnTo>
                  <a:pt x="508000" y="95250"/>
                </a:lnTo>
                <a:lnTo>
                  <a:pt x="539750" y="95250"/>
                </a:lnTo>
                <a:lnTo>
                  <a:pt x="539750" y="63500"/>
                </a:lnTo>
                <a:close/>
              </a:path>
              <a:path w="2590800" h="158750">
                <a:moveTo>
                  <a:pt x="603250" y="63500"/>
                </a:moveTo>
                <a:lnTo>
                  <a:pt x="571500" y="63500"/>
                </a:lnTo>
                <a:lnTo>
                  <a:pt x="571500" y="95250"/>
                </a:lnTo>
                <a:lnTo>
                  <a:pt x="603250" y="95250"/>
                </a:lnTo>
                <a:lnTo>
                  <a:pt x="603250" y="63500"/>
                </a:lnTo>
                <a:close/>
              </a:path>
              <a:path w="2590800" h="158750">
                <a:moveTo>
                  <a:pt x="666750" y="63500"/>
                </a:moveTo>
                <a:lnTo>
                  <a:pt x="635000" y="63500"/>
                </a:lnTo>
                <a:lnTo>
                  <a:pt x="635000" y="95250"/>
                </a:lnTo>
                <a:lnTo>
                  <a:pt x="666750" y="95250"/>
                </a:lnTo>
                <a:lnTo>
                  <a:pt x="666750" y="63500"/>
                </a:lnTo>
                <a:close/>
              </a:path>
              <a:path w="2590800" h="158750">
                <a:moveTo>
                  <a:pt x="730250" y="63500"/>
                </a:moveTo>
                <a:lnTo>
                  <a:pt x="698500" y="63500"/>
                </a:lnTo>
                <a:lnTo>
                  <a:pt x="698500" y="95250"/>
                </a:lnTo>
                <a:lnTo>
                  <a:pt x="730250" y="95250"/>
                </a:lnTo>
                <a:lnTo>
                  <a:pt x="730250" y="63500"/>
                </a:lnTo>
                <a:close/>
              </a:path>
              <a:path w="2590800" h="158750">
                <a:moveTo>
                  <a:pt x="793750" y="63500"/>
                </a:moveTo>
                <a:lnTo>
                  <a:pt x="762000" y="63500"/>
                </a:lnTo>
                <a:lnTo>
                  <a:pt x="762000" y="95250"/>
                </a:lnTo>
                <a:lnTo>
                  <a:pt x="793750" y="95250"/>
                </a:lnTo>
                <a:lnTo>
                  <a:pt x="793750" y="63500"/>
                </a:lnTo>
                <a:close/>
              </a:path>
              <a:path w="2590800" h="158750">
                <a:moveTo>
                  <a:pt x="857250" y="63500"/>
                </a:moveTo>
                <a:lnTo>
                  <a:pt x="825500" y="63500"/>
                </a:lnTo>
                <a:lnTo>
                  <a:pt x="825500" y="95250"/>
                </a:lnTo>
                <a:lnTo>
                  <a:pt x="857250" y="95250"/>
                </a:lnTo>
                <a:lnTo>
                  <a:pt x="857250" y="63500"/>
                </a:lnTo>
                <a:close/>
              </a:path>
              <a:path w="2590800" h="158750">
                <a:moveTo>
                  <a:pt x="920750" y="63500"/>
                </a:moveTo>
                <a:lnTo>
                  <a:pt x="889000" y="63500"/>
                </a:lnTo>
                <a:lnTo>
                  <a:pt x="889000" y="95250"/>
                </a:lnTo>
                <a:lnTo>
                  <a:pt x="920750" y="95250"/>
                </a:lnTo>
                <a:lnTo>
                  <a:pt x="920750" y="63500"/>
                </a:lnTo>
                <a:close/>
              </a:path>
              <a:path w="2590800" h="158750">
                <a:moveTo>
                  <a:pt x="984250" y="63500"/>
                </a:moveTo>
                <a:lnTo>
                  <a:pt x="952500" y="63500"/>
                </a:lnTo>
                <a:lnTo>
                  <a:pt x="952500" y="95250"/>
                </a:lnTo>
                <a:lnTo>
                  <a:pt x="984250" y="95250"/>
                </a:lnTo>
                <a:lnTo>
                  <a:pt x="984250" y="63500"/>
                </a:lnTo>
                <a:close/>
              </a:path>
              <a:path w="2590800" h="158750">
                <a:moveTo>
                  <a:pt x="1047750" y="63500"/>
                </a:moveTo>
                <a:lnTo>
                  <a:pt x="1016000" y="63500"/>
                </a:lnTo>
                <a:lnTo>
                  <a:pt x="1016000" y="95250"/>
                </a:lnTo>
                <a:lnTo>
                  <a:pt x="1047750" y="95250"/>
                </a:lnTo>
                <a:lnTo>
                  <a:pt x="1047750" y="63500"/>
                </a:lnTo>
                <a:close/>
              </a:path>
              <a:path w="2590800" h="158750">
                <a:moveTo>
                  <a:pt x="1111250" y="63500"/>
                </a:moveTo>
                <a:lnTo>
                  <a:pt x="1079500" y="63500"/>
                </a:lnTo>
                <a:lnTo>
                  <a:pt x="1079500" y="95250"/>
                </a:lnTo>
                <a:lnTo>
                  <a:pt x="1111250" y="95250"/>
                </a:lnTo>
                <a:lnTo>
                  <a:pt x="1111250" y="63500"/>
                </a:lnTo>
                <a:close/>
              </a:path>
              <a:path w="2590800" h="158750">
                <a:moveTo>
                  <a:pt x="1174750" y="63500"/>
                </a:moveTo>
                <a:lnTo>
                  <a:pt x="1143000" y="63500"/>
                </a:lnTo>
                <a:lnTo>
                  <a:pt x="1143000" y="95250"/>
                </a:lnTo>
                <a:lnTo>
                  <a:pt x="1174750" y="95250"/>
                </a:lnTo>
                <a:lnTo>
                  <a:pt x="1174750" y="63500"/>
                </a:lnTo>
                <a:close/>
              </a:path>
              <a:path w="2590800" h="158750">
                <a:moveTo>
                  <a:pt x="1238250" y="63500"/>
                </a:moveTo>
                <a:lnTo>
                  <a:pt x="1206500" y="63500"/>
                </a:lnTo>
                <a:lnTo>
                  <a:pt x="1206500" y="95250"/>
                </a:lnTo>
                <a:lnTo>
                  <a:pt x="1238250" y="95250"/>
                </a:lnTo>
                <a:lnTo>
                  <a:pt x="1238250" y="63500"/>
                </a:lnTo>
                <a:close/>
              </a:path>
              <a:path w="2590800" h="158750">
                <a:moveTo>
                  <a:pt x="1301750" y="63500"/>
                </a:moveTo>
                <a:lnTo>
                  <a:pt x="1270000" y="63500"/>
                </a:lnTo>
                <a:lnTo>
                  <a:pt x="1270000" y="95250"/>
                </a:lnTo>
                <a:lnTo>
                  <a:pt x="1301750" y="95250"/>
                </a:lnTo>
                <a:lnTo>
                  <a:pt x="1301750" y="63500"/>
                </a:lnTo>
                <a:close/>
              </a:path>
              <a:path w="2590800" h="158750">
                <a:moveTo>
                  <a:pt x="1365250" y="63500"/>
                </a:moveTo>
                <a:lnTo>
                  <a:pt x="1333500" y="63500"/>
                </a:lnTo>
                <a:lnTo>
                  <a:pt x="1333500" y="95250"/>
                </a:lnTo>
                <a:lnTo>
                  <a:pt x="1365250" y="95250"/>
                </a:lnTo>
                <a:lnTo>
                  <a:pt x="1365250" y="63500"/>
                </a:lnTo>
                <a:close/>
              </a:path>
              <a:path w="2590800" h="158750">
                <a:moveTo>
                  <a:pt x="1428750" y="63500"/>
                </a:moveTo>
                <a:lnTo>
                  <a:pt x="1397000" y="63500"/>
                </a:lnTo>
                <a:lnTo>
                  <a:pt x="1397000" y="95250"/>
                </a:lnTo>
                <a:lnTo>
                  <a:pt x="1428750" y="95250"/>
                </a:lnTo>
                <a:lnTo>
                  <a:pt x="1428750" y="63500"/>
                </a:lnTo>
                <a:close/>
              </a:path>
              <a:path w="2590800" h="158750">
                <a:moveTo>
                  <a:pt x="1492250" y="63500"/>
                </a:moveTo>
                <a:lnTo>
                  <a:pt x="1460500" y="63500"/>
                </a:lnTo>
                <a:lnTo>
                  <a:pt x="1460500" y="95250"/>
                </a:lnTo>
                <a:lnTo>
                  <a:pt x="1492250" y="95250"/>
                </a:lnTo>
                <a:lnTo>
                  <a:pt x="1492250" y="63500"/>
                </a:lnTo>
                <a:close/>
              </a:path>
              <a:path w="2590800" h="158750">
                <a:moveTo>
                  <a:pt x="1555750" y="63500"/>
                </a:moveTo>
                <a:lnTo>
                  <a:pt x="1524000" y="63500"/>
                </a:lnTo>
                <a:lnTo>
                  <a:pt x="1524000" y="95250"/>
                </a:lnTo>
                <a:lnTo>
                  <a:pt x="1555750" y="95250"/>
                </a:lnTo>
                <a:lnTo>
                  <a:pt x="1555750" y="63500"/>
                </a:lnTo>
                <a:close/>
              </a:path>
              <a:path w="2590800" h="158750">
                <a:moveTo>
                  <a:pt x="1619250" y="63500"/>
                </a:moveTo>
                <a:lnTo>
                  <a:pt x="1587500" y="63500"/>
                </a:lnTo>
                <a:lnTo>
                  <a:pt x="1587500" y="95250"/>
                </a:lnTo>
                <a:lnTo>
                  <a:pt x="1619250" y="95250"/>
                </a:lnTo>
                <a:lnTo>
                  <a:pt x="1619250" y="63500"/>
                </a:lnTo>
                <a:close/>
              </a:path>
              <a:path w="2590800" h="158750">
                <a:moveTo>
                  <a:pt x="1682750" y="63500"/>
                </a:moveTo>
                <a:lnTo>
                  <a:pt x="1651000" y="63500"/>
                </a:lnTo>
                <a:lnTo>
                  <a:pt x="1651000" y="95250"/>
                </a:lnTo>
                <a:lnTo>
                  <a:pt x="1682750" y="95250"/>
                </a:lnTo>
                <a:lnTo>
                  <a:pt x="1682750" y="63500"/>
                </a:lnTo>
                <a:close/>
              </a:path>
              <a:path w="2590800" h="158750">
                <a:moveTo>
                  <a:pt x="1746250" y="63500"/>
                </a:moveTo>
                <a:lnTo>
                  <a:pt x="1714500" y="63500"/>
                </a:lnTo>
                <a:lnTo>
                  <a:pt x="1714500" y="95250"/>
                </a:lnTo>
                <a:lnTo>
                  <a:pt x="1746250" y="95250"/>
                </a:lnTo>
                <a:lnTo>
                  <a:pt x="1746250" y="63500"/>
                </a:lnTo>
                <a:close/>
              </a:path>
              <a:path w="2590800" h="158750">
                <a:moveTo>
                  <a:pt x="1809750" y="63500"/>
                </a:moveTo>
                <a:lnTo>
                  <a:pt x="1778000" y="63500"/>
                </a:lnTo>
                <a:lnTo>
                  <a:pt x="1778000" y="95250"/>
                </a:lnTo>
                <a:lnTo>
                  <a:pt x="1809750" y="95250"/>
                </a:lnTo>
                <a:lnTo>
                  <a:pt x="1809750" y="63500"/>
                </a:lnTo>
                <a:close/>
              </a:path>
              <a:path w="2590800" h="158750">
                <a:moveTo>
                  <a:pt x="1873250" y="63500"/>
                </a:moveTo>
                <a:lnTo>
                  <a:pt x="1841500" y="63500"/>
                </a:lnTo>
                <a:lnTo>
                  <a:pt x="1841500" y="95250"/>
                </a:lnTo>
                <a:lnTo>
                  <a:pt x="1873250" y="95250"/>
                </a:lnTo>
                <a:lnTo>
                  <a:pt x="1873250" y="63500"/>
                </a:lnTo>
                <a:close/>
              </a:path>
              <a:path w="2590800" h="158750">
                <a:moveTo>
                  <a:pt x="1936750" y="63500"/>
                </a:moveTo>
                <a:lnTo>
                  <a:pt x="1905000" y="63500"/>
                </a:lnTo>
                <a:lnTo>
                  <a:pt x="1905000" y="95250"/>
                </a:lnTo>
                <a:lnTo>
                  <a:pt x="1936750" y="95250"/>
                </a:lnTo>
                <a:lnTo>
                  <a:pt x="1936750" y="63500"/>
                </a:lnTo>
                <a:close/>
              </a:path>
              <a:path w="2590800" h="158750">
                <a:moveTo>
                  <a:pt x="2000250" y="63500"/>
                </a:moveTo>
                <a:lnTo>
                  <a:pt x="1968500" y="63500"/>
                </a:lnTo>
                <a:lnTo>
                  <a:pt x="1968500" y="95250"/>
                </a:lnTo>
                <a:lnTo>
                  <a:pt x="2000250" y="95250"/>
                </a:lnTo>
                <a:lnTo>
                  <a:pt x="2000250" y="63500"/>
                </a:lnTo>
                <a:close/>
              </a:path>
              <a:path w="2590800" h="158750">
                <a:moveTo>
                  <a:pt x="2063750" y="63500"/>
                </a:moveTo>
                <a:lnTo>
                  <a:pt x="2032000" y="63500"/>
                </a:lnTo>
                <a:lnTo>
                  <a:pt x="2032000" y="95250"/>
                </a:lnTo>
                <a:lnTo>
                  <a:pt x="2063750" y="95250"/>
                </a:lnTo>
                <a:lnTo>
                  <a:pt x="2063750" y="63500"/>
                </a:lnTo>
                <a:close/>
              </a:path>
              <a:path w="2590800" h="158750">
                <a:moveTo>
                  <a:pt x="2127250" y="63500"/>
                </a:moveTo>
                <a:lnTo>
                  <a:pt x="2095500" y="63500"/>
                </a:lnTo>
                <a:lnTo>
                  <a:pt x="2095500" y="95250"/>
                </a:lnTo>
                <a:lnTo>
                  <a:pt x="2127250" y="95250"/>
                </a:lnTo>
                <a:lnTo>
                  <a:pt x="2127250" y="63500"/>
                </a:lnTo>
                <a:close/>
              </a:path>
              <a:path w="2590800" h="158750">
                <a:moveTo>
                  <a:pt x="2190750" y="63500"/>
                </a:moveTo>
                <a:lnTo>
                  <a:pt x="2159000" y="63500"/>
                </a:lnTo>
                <a:lnTo>
                  <a:pt x="2159000" y="95250"/>
                </a:lnTo>
                <a:lnTo>
                  <a:pt x="2190750" y="95250"/>
                </a:lnTo>
                <a:lnTo>
                  <a:pt x="2190750" y="63500"/>
                </a:lnTo>
                <a:close/>
              </a:path>
              <a:path w="2590800" h="158750">
                <a:moveTo>
                  <a:pt x="2254250" y="63500"/>
                </a:moveTo>
                <a:lnTo>
                  <a:pt x="2222500" y="63500"/>
                </a:lnTo>
                <a:lnTo>
                  <a:pt x="2222500" y="95250"/>
                </a:lnTo>
                <a:lnTo>
                  <a:pt x="2254250" y="95250"/>
                </a:lnTo>
                <a:lnTo>
                  <a:pt x="2254250" y="63500"/>
                </a:lnTo>
                <a:close/>
              </a:path>
              <a:path w="2590800" h="158750">
                <a:moveTo>
                  <a:pt x="2317750" y="63500"/>
                </a:moveTo>
                <a:lnTo>
                  <a:pt x="2286000" y="63500"/>
                </a:lnTo>
                <a:lnTo>
                  <a:pt x="2286000" y="95250"/>
                </a:lnTo>
                <a:lnTo>
                  <a:pt x="2317750" y="95250"/>
                </a:lnTo>
                <a:lnTo>
                  <a:pt x="2317750" y="63500"/>
                </a:lnTo>
                <a:close/>
              </a:path>
              <a:path w="2590800" h="158750">
                <a:moveTo>
                  <a:pt x="2381250" y="63500"/>
                </a:moveTo>
                <a:lnTo>
                  <a:pt x="2349500" y="63500"/>
                </a:lnTo>
                <a:lnTo>
                  <a:pt x="2349500" y="95250"/>
                </a:lnTo>
                <a:lnTo>
                  <a:pt x="2381250" y="95250"/>
                </a:lnTo>
                <a:lnTo>
                  <a:pt x="2381250" y="63500"/>
                </a:lnTo>
                <a:close/>
              </a:path>
              <a:path w="2590800" h="158750">
                <a:moveTo>
                  <a:pt x="2432050" y="0"/>
                </a:moveTo>
                <a:lnTo>
                  <a:pt x="2432050" y="158750"/>
                </a:lnTo>
                <a:lnTo>
                  <a:pt x="2559050" y="95250"/>
                </a:lnTo>
                <a:lnTo>
                  <a:pt x="2444750" y="95250"/>
                </a:lnTo>
                <a:lnTo>
                  <a:pt x="2444750" y="63500"/>
                </a:lnTo>
                <a:lnTo>
                  <a:pt x="2559050" y="63500"/>
                </a:lnTo>
                <a:lnTo>
                  <a:pt x="2432050" y="0"/>
                </a:lnTo>
                <a:close/>
              </a:path>
              <a:path w="2590800" h="158750">
                <a:moveTo>
                  <a:pt x="2432050" y="63500"/>
                </a:moveTo>
                <a:lnTo>
                  <a:pt x="2413000" y="63500"/>
                </a:lnTo>
                <a:lnTo>
                  <a:pt x="2413000" y="95250"/>
                </a:lnTo>
                <a:lnTo>
                  <a:pt x="2432050" y="95250"/>
                </a:lnTo>
                <a:lnTo>
                  <a:pt x="2432050" y="63500"/>
                </a:lnTo>
                <a:close/>
              </a:path>
              <a:path w="2590800" h="158750">
                <a:moveTo>
                  <a:pt x="2559050" y="63500"/>
                </a:moveTo>
                <a:lnTo>
                  <a:pt x="2444750" y="63500"/>
                </a:lnTo>
                <a:lnTo>
                  <a:pt x="2444750" y="95250"/>
                </a:lnTo>
                <a:lnTo>
                  <a:pt x="2559050" y="95250"/>
                </a:lnTo>
                <a:lnTo>
                  <a:pt x="2590800" y="79375"/>
                </a:lnTo>
                <a:lnTo>
                  <a:pt x="25590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0200" y="3777382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8200" y="2224807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1600" y="304865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24200" y="4005982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19600" y="2453407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90800" y="2453407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317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3000" y="4463182"/>
            <a:ext cx="838200" cy="1524000"/>
          </a:xfrm>
          <a:custGeom>
            <a:avLst/>
            <a:gdLst/>
            <a:ahLst/>
            <a:cxnLst/>
            <a:rect l="l" t="t" r="r" b="b"/>
            <a:pathLst>
              <a:path w="838200" h="1524000">
                <a:moveTo>
                  <a:pt x="0" y="1524000"/>
                </a:moveTo>
                <a:lnTo>
                  <a:pt x="838200" y="1524000"/>
                </a:lnTo>
                <a:lnTo>
                  <a:pt x="8382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2140" y="4731660"/>
            <a:ext cx="34290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E+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140" y="5584439"/>
            <a:ext cx="28003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20749" y="4045478"/>
            <a:ext cx="35941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D+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79775" y="4656476"/>
            <a:ext cx="506349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Incidence Rate Ratio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(a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/ PT</a:t>
            </a:r>
            <a:r>
              <a:rPr sz="1800" baseline="-20833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(c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18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sz="1800" baseline="-20833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27125" y="5225182"/>
            <a:ext cx="869950" cy="0"/>
          </a:xfrm>
          <a:custGeom>
            <a:avLst/>
            <a:gdLst/>
            <a:ahLst/>
            <a:cxnLst/>
            <a:rect l="l" t="t" r="r" b="b"/>
            <a:pathLst>
              <a:path w="869950">
                <a:moveTo>
                  <a:pt x="0" y="0"/>
                </a:moveTo>
                <a:lnTo>
                  <a:pt x="86995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16761" y="4731660"/>
            <a:ext cx="10642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182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	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sz="1950" b="1" spc="22" baseline="-21367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950" baseline="-2136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6761" y="5495437"/>
            <a:ext cx="10642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182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	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950" b="1" spc="22" baseline="-21367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950" baseline="-2136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65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Cohort Studies</a:t>
            </a:r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rgbClr val="FF0000"/>
                </a:solidFill>
              </a:rPr>
              <a:t>Retrospective vs Prospective Cohort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29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Retrospective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Exposures are measured by the investigator after the  outcome events occur</a:t>
            </a:r>
          </a:p>
          <a:p>
            <a:pPr lvl="1"/>
            <a:endParaRPr lang="en-US" dirty="0"/>
          </a:p>
          <a:p>
            <a:r>
              <a:rPr lang="en-US" dirty="0"/>
              <a:t>Prospective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Exposures are measured by the investigator before the outcome events occur</a:t>
            </a:r>
          </a:p>
          <a:p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vs. Prospective Cohorts</a:t>
            </a:r>
          </a:p>
        </p:txBody>
      </p:sp>
    </p:spTree>
    <p:extLst>
      <p:ext uri="{BB962C8B-B14F-4D97-AF65-F5344CB8AC3E}">
        <p14:creationId xmlns:p14="http://schemas.microsoft.com/office/powerpoint/2010/main" val="243657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0A93638-980C-4958-9117-EFA97251FA7A}"/>
              </a:ext>
            </a:extLst>
          </p:cNvPr>
          <p:cNvGrpSpPr/>
          <p:nvPr/>
        </p:nvGrpSpPr>
        <p:grpSpPr>
          <a:xfrm>
            <a:off x="488937" y="195411"/>
            <a:ext cx="8655063" cy="6467177"/>
            <a:chOff x="457200" y="146050"/>
            <a:chExt cx="8829676" cy="6597650"/>
          </a:xfrm>
        </p:grpSpPr>
        <p:sp>
          <p:nvSpPr>
            <p:cNvPr id="4" name="Text Box 37">
              <a:extLst>
                <a:ext uri="{FF2B5EF4-FFF2-40B4-BE49-F238E27FC236}">
                  <a16:creationId xmlns:a16="http://schemas.microsoft.com/office/drawing/2014/main" id="{46914B30-1BF9-463B-B66C-3739CF310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940300"/>
              <a:ext cx="2362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Exposure           Outcome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C12EEF5-7310-4567-847A-BC74D49C2871}"/>
                </a:ext>
              </a:extLst>
            </p:cNvPr>
            <p:cNvGrpSpPr/>
            <p:nvPr/>
          </p:nvGrpSpPr>
          <p:grpSpPr>
            <a:xfrm>
              <a:off x="935038" y="146050"/>
              <a:ext cx="8351838" cy="6597650"/>
              <a:chOff x="935038" y="146050"/>
              <a:chExt cx="8351838" cy="6597650"/>
            </a:xfrm>
          </p:grpSpPr>
          <p:sp>
            <p:nvSpPr>
              <p:cNvPr id="6" name="Text Box 4">
                <a:extLst>
                  <a:ext uri="{FF2B5EF4-FFF2-40B4-BE49-F238E27FC236}">
                    <a16:creationId xmlns:a16="http://schemas.microsoft.com/office/drawing/2014/main" id="{5BF5998C-D1C5-4627-A5CE-139B720244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1268" y="1825626"/>
                <a:ext cx="2312988" cy="35083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700" dirty="0">
                    <a:solidFill>
                      <a:srgbClr val="000000"/>
                    </a:solidFill>
                  </a:rPr>
                  <a:t>Experimental study</a:t>
                </a:r>
              </a:p>
            </p:txBody>
          </p:sp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F576F843-B7A9-4C93-A76D-21FDBEE12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9588" y="1793875"/>
                <a:ext cx="22098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Text Box 6">
                <a:extLst>
                  <a:ext uri="{FF2B5EF4-FFF2-40B4-BE49-F238E27FC236}">
                    <a16:creationId xmlns:a16="http://schemas.microsoft.com/office/drawing/2014/main" id="{2EFCE4D6-3CE4-48BF-B0CA-4E10A8CE34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5613" y="1795463"/>
                <a:ext cx="2312987" cy="350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700">
                    <a:solidFill>
                      <a:srgbClr val="000000"/>
                    </a:solidFill>
                  </a:rPr>
                  <a:t>Observational study</a:t>
                </a: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217D73ED-14A4-4B36-A63C-98D085B15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088" y="2444750"/>
                <a:ext cx="22098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700"/>
                  <a:t>Random allocation?</a:t>
                </a: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CDDF11C0-5FEC-44ED-AF12-4DD986644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9588" y="2444750"/>
                <a:ext cx="22098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700"/>
                  <a:t>Comparison group?</a:t>
                </a: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DAB7F689-6222-439B-910D-BE8E5EBE9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2388" y="3371850"/>
                <a:ext cx="1295400" cy="6096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Text Box 10">
                <a:extLst>
                  <a:ext uri="{FF2B5EF4-FFF2-40B4-BE49-F238E27FC236}">
                    <a16:creationId xmlns:a16="http://schemas.microsoft.com/office/drawing/2014/main" id="{9CEA7390-BBB3-4E89-BB7E-131108BEDE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9838" y="3338513"/>
                <a:ext cx="14478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700">
                    <a:solidFill>
                      <a:srgbClr val="000000"/>
                    </a:solidFill>
                  </a:rPr>
                  <a:t>Analytical study</a:t>
                </a: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FA4D409D-F2D4-4EE3-8C2A-1F3DF03AF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40550" y="3384550"/>
                <a:ext cx="1295400" cy="6096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Text Box 12">
                <a:extLst>
                  <a:ext uri="{FF2B5EF4-FFF2-40B4-BE49-F238E27FC236}">
                    <a16:creationId xmlns:a16="http://schemas.microsoft.com/office/drawing/2014/main" id="{2DFF83E0-4A68-46F1-8938-704C870D5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0" y="3351213"/>
                <a:ext cx="14478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700" dirty="0">
                    <a:solidFill>
                      <a:srgbClr val="000000"/>
                    </a:solidFill>
                  </a:rPr>
                  <a:t>Descriptive study</a:t>
                </a: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CE6FBE82-D046-4611-8576-7FBC6B438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6038" y="4217988"/>
                <a:ext cx="1295400" cy="3048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Text Box 14">
                <a:extLst>
                  <a:ext uri="{FF2B5EF4-FFF2-40B4-BE49-F238E27FC236}">
                    <a16:creationId xmlns:a16="http://schemas.microsoft.com/office/drawing/2014/main" id="{189F862F-62F7-4CDB-A882-2600F47C80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4125" y="4184650"/>
                <a:ext cx="1447800" cy="35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700">
                    <a:solidFill>
                      <a:srgbClr val="000000"/>
                    </a:solidFill>
                  </a:rPr>
                  <a:t>Direction?</a:t>
                </a:r>
              </a:p>
            </p:txBody>
          </p:sp>
          <p:grpSp>
            <p:nvGrpSpPr>
              <p:cNvPr id="17" name="Group 15">
                <a:extLst>
                  <a:ext uri="{FF2B5EF4-FFF2-40B4-BE49-F238E27FC236}">
                    <a16:creationId xmlns:a16="http://schemas.microsoft.com/office/drawing/2014/main" id="{E7356AA5-E4C8-410F-A975-28B26812E7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4200" y="1287463"/>
                <a:ext cx="2971800" cy="533400"/>
                <a:chOff x="2304" y="528"/>
                <a:chExt cx="1248" cy="324"/>
              </a:xfrm>
            </p:grpSpPr>
            <p:sp>
              <p:nvSpPr>
                <p:cNvPr id="62" name="Line 16">
                  <a:extLst>
                    <a:ext uri="{FF2B5EF4-FFF2-40B4-BE49-F238E27FC236}">
                      <a16:creationId xmlns:a16="http://schemas.microsoft.com/office/drawing/2014/main" id="{C1B0F391-DC55-44D5-9CFC-6DB49DCAF0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528"/>
                  <a:ext cx="0" cy="1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Line 17">
                  <a:extLst>
                    <a:ext uri="{FF2B5EF4-FFF2-40B4-BE49-F238E27FC236}">
                      <a16:creationId xmlns:a16="http://schemas.microsoft.com/office/drawing/2014/main" id="{CBFB307D-1F42-444E-95F9-BDC4F6773C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636"/>
                  <a:ext cx="12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18">
                  <a:extLst>
                    <a:ext uri="{FF2B5EF4-FFF2-40B4-BE49-F238E27FC236}">
                      <a16:creationId xmlns:a16="http://schemas.microsoft.com/office/drawing/2014/main" id="{E918F32A-0940-4757-9F55-83CC369E3E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637"/>
                  <a:ext cx="0" cy="21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2C3C88FC-D3A1-4C4B-A5CE-FE08140C9E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62650" y="2838450"/>
                <a:ext cx="1485900" cy="533400"/>
                <a:chOff x="1968" y="528"/>
                <a:chExt cx="1872" cy="324"/>
              </a:xfrm>
            </p:grpSpPr>
            <p:sp>
              <p:nvSpPr>
                <p:cNvPr id="57" name="Line 20">
                  <a:extLst>
                    <a:ext uri="{FF2B5EF4-FFF2-40B4-BE49-F238E27FC236}">
                      <a16:creationId xmlns:a16="http://schemas.microsoft.com/office/drawing/2014/main" id="{5A0C93DB-7825-468B-9719-BC0168BA1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27" y="636"/>
                  <a:ext cx="0" cy="21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8" name="Group 21">
                  <a:extLst>
                    <a:ext uri="{FF2B5EF4-FFF2-40B4-BE49-F238E27FC236}">
                      <a16:creationId xmlns:a16="http://schemas.microsoft.com/office/drawing/2014/main" id="{B8AE0B38-E6FD-4649-925E-38A24E4AEC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528"/>
                  <a:ext cx="1872" cy="324"/>
                  <a:chOff x="2304" y="528"/>
                  <a:chExt cx="1248" cy="324"/>
                </a:xfrm>
              </p:grpSpPr>
              <p:sp>
                <p:nvSpPr>
                  <p:cNvPr id="59" name="Line 22">
                    <a:extLst>
                      <a:ext uri="{FF2B5EF4-FFF2-40B4-BE49-F238E27FC236}">
                        <a16:creationId xmlns:a16="http://schemas.microsoft.com/office/drawing/2014/main" id="{9410A573-D9E6-42DC-AF0E-29C4901367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28" y="528"/>
                    <a:ext cx="0" cy="10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Line 23">
                    <a:extLst>
                      <a:ext uri="{FF2B5EF4-FFF2-40B4-BE49-F238E27FC236}">
                        <a16:creationId xmlns:a16="http://schemas.microsoft.com/office/drawing/2014/main" id="{D878EAC3-5918-4BDD-A875-7C6A4F0AF7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636"/>
                    <a:ext cx="1248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Line 24">
                    <a:extLst>
                      <a:ext uri="{FF2B5EF4-FFF2-40B4-BE49-F238E27FC236}">
                        <a16:creationId xmlns:a16="http://schemas.microsoft.com/office/drawing/2014/main" id="{E8128368-6A06-46C4-A23E-99DFB92188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637"/>
                    <a:ext cx="0" cy="215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" name="Line 25">
                <a:extLst>
                  <a:ext uri="{FF2B5EF4-FFF2-40B4-BE49-F238E27FC236}">
                    <a16:creationId xmlns:a16="http://schemas.microsoft.com/office/drawing/2014/main" id="{CF938451-BD82-4260-8E65-EC150A27E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3600" y="4524375"/>
                <a:ext cx="0" cy="2286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26">
                <a:extLst>
                  <a:ext uri="{FF2B5EF4-FFF2-40B4-BE49-F238E27FC236}">
                    <a16:creationId xmlns:a16="http://schemas.microsoft.com/office/drawing/2014/main" id="{54022185-16A8-4780-ABE6-6D76BC2228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72000" y="4751388"/>
                <a:ext cx="13716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Oval 27">
                <a:extLst>
                  <a:ext uri="{FF2B5EF4-FFF2-40B4-BE49-F238E27FC236}">
                    <a16:creationId xmlns:a16="http://schemas.microsoft.com/office/drawing/2014/main" id="{3046C2B9-AD09-40AF-9D61-7F9648631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088" y="5600700"/>
                <a:ext cx="1143000" cy="114300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 Box 28">
                <a:extLst>
                  <a:ext uri="{FF2B5EF4-FFF2-40B4-BE49-F238E27FC236}">
                    <a16:creationId xmlns:a16="http://schemas.microsoft.com/office/drawing/2014/main" id="{DCFCCB80-0D1E-4472-BF55-51ECEF3964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5038" y="5888038"/>
                <a:ext cx="1447800" cy="54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500" b="1" dirty="0"/>
                  <a:t>Cohort</a:t>
                </a:r>
              </a:p>
              <a:p>
                <a:pPr algn="ctr" eaLnBrk="1" hangingPunct="1"/>
                <a:r>
                  <a:rPr lang="en-US" altLang="en-US" sz="1500" b="1" dirty="0"/>
                  <a:t>study</a:t>
                </a:r>
              </a:p>
            </p:txBody>
          </p:sp>
          <p:sp>
            <p:nvSpPr>
              <p:cNvPr id="23" name="Oval 29">
                <a:extLst>
                  <a:ext uri="{FF2B5EF4-FFF2-40B4-BE49-F238E27FC236}">
                    <a16:creationId xmlns:a16="http://schemas.microsoft.com/office/drawing/2014/main" id="{8A159FBB-1C26-4CFA-9844-D6C945F03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025" y="5600700"/>
                <a:ext cx="1143000" cy="114300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 Box 30">
                <a:extLst>
                  <a:ext uri="{FF2B5EF4-FFF2-40B4-BE49-F238E27FC236}">
                    <a16:creationId xmlns:a16="http://schemas.microsoft.com/office/drawing/2014/main" id="{B0D8E1E7-E7A6-4981-9A4F-96BBC7B866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5563" y="5770563"/>
                <a:ext cx="1447800" cy="777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500" b="1"/>
                  <a:t>Case-</a:t>
                </a:r>
              </a:p>
              <a:p>
                <a:pPr algn="ctr" eaLnBrk="1" hangingPunct="1"/>
                <a:r>
                  <a:rPr lang="en-US" altLang="en-US" sz="1500" b="1"/>
                  <a:t>control</a:t>
                </a:r>
              </a:p>
              <a:p>
                <a:pPr algn="ctr" eaLnBrk="1" hangingPunct="1"/>
                <a:r>
                  <a:rPr lang="en-US" altLang="en-US" sz="1500" b="1"/>
                  <a:t>study</a:t>
                </a:r>
              </a:p>
            </p:txBody>
          </p:sp>
          <p:sp>
            <p:nvSpPr>
              <p:cNvPr id="25" name="Oval 31">
                <a:extLst>
                  <a:ext uri="{FF2B5EF4-FFF2-40B4-BE49-F238E27FC236}">
                    <a16:creationId xmlns:a16="http://schemas.microsoft.com/office/drawing/2014/main" id="{6A1BA3EB-D037-4BD0-AD7D-BE7F1EAC3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1825" y="5580063"/>
                <a:ext cx="1143000" cy="114300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 Box 32">
                <a:extLst>
                  <a:ext uri="{FF2B5EF4-FFF2-40B4-BE49-F238E27FC236}">
                    <a16:creationId xmlns:a16="http://schemas.microsoft.com/office/drawing/2014/main" id="{31DB0054-0B11-480C-8783-AB27DF536B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64350" y="5770563"/>
                <a:ext cx="1447800" cy="777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500" b="1"/>
                  <a:t>Cross-</a:t>
                </a:r>
              </a:p>
              <a:p>
                <a:pPr algn="ctr" eaLnBrk="1" hangingPunct="1"/>
                <a:r>
                  <a:rPr lang="en-US" altLang="en-US" sz="1500" b="1"/>
                  <a:t>sectional</a:t>
                </a:r>
              </a:p>
              <a:p>
                <a:pPr algn="ctr" eaLnBrk="1" hangingPunct="1"/>
                <a:r>
                  <a:rPr lang="en-US" altLang="en-US" sz="1500" b="1"/>
                  <a:t>study</a:t>
                </a:r>
              </a:p>
            </p:txBody>
          </p:sp>
          <p:sp>
            <p:nvSpPr>
              <p:cNvPr id="27" name="Line 33">
                <a:extLst>
                  <a:ext uri="{FF2B5EF4-FFF2-40B4-BE49-F238E27FC236}">
                    <a16:creationId xmlns:a16="http://schemas.microsoft.com/office/drawing/2014/main" id="{27770AF0-4104-4452-8FDF-6A0CD1AA0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76400" y="4751388"/>
                <a:ext cx="2895600" cy="8382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34">
                <a:extLst>
                  <a:ext uri="{FF2B5EF4-FFF2-40B4-BE49-F238E27FC236}">
                    <a16:creationId xmlns:a16="http://schemas.microsoft.com/office/drawing/2014/main" id="{D70915EF-351B-4065-B375-C20B50AF4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2774418" flipH="1">
                <a:off x="4579938" y="4711700"/>
                <a:ext cx="2946400" cy="9175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35">
                <a:extLst>
                  <a:ext uri="{FF2B5EF4-FFF2-40B4-BE49-F238E27FC236}">
                    <a16:creationId xmlns:a16="http://schemas.microsoft.com/office/drawing/2014/main" id="{953C8D55-1E66-4CF8-B602-8CF43FB40B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0" y="4751388"/>
                <a:ext cx="0" cy="8382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 Box 36">
                <a:extLst>
                  <a:ext uri="{FF2B5EF4-FFF2-40B4-BE49-F238E27FC236}">
                    <a16:creationId xmlns:a16="http://schemas.microsoft.com/office/drawing/2014/main" id="{188F156B-6E1D-47C7-9ECF-5228AB660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1413" y="5346700"/>
                <a:ext cx="23622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Exposure           Outcome</a:t>
                </a:r>
              </a:p>
            </p:txBody>
          </p:sp>
          <p:sp>
            <p:nvSpPr>
              <p:cNvPr id="31" name="Line 38">
                <a:extLst>
                  <a:ext uri="{FF2B5EF4-FFF2-40B4-BE49-F238E27FC236}">
                    <a16:creationId xmlns:a16="http://schemas.microsoft.com/office/drawing/2014/main" id="{094B26A0-B278-4627-B6C5-FA1C712DA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6288" y="5486400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39">
                <a:extLst>
                  <a:ext uri="{FF2B5EF4-FFF2-40B4-BE49-F238E27FC236}">
                    <a16:creationId xmlns:a16="http://schemas.microsoft.com/office/drawing/2014/main" id="{893F27C9-99E7-40BF-82DE-6EECDA4F9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1412875" y="5068888"/>
                <a:ext cx="381000" cy="15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Text Box 40">
                <a:extLst>
                  <a:ext uri="{FF2B5EF4-FFF2-40B4-BE49-F238E27FC236}">
                    <a16:creationId xmlns:a16="http://schemas.microsoft.com/office/drawing/2014/main" id="{4665C073-E955-41E8-B806-C5F9FD2943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8016" y="4867397"/>
                <a:ext cx="259886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dirty="0"/>
                  <a:t>Exposure and outcome measured at same time</a:t>
                </a:r>
              </a:p>
            </p:txBody>
          </p:sp>
          <p:sp>
            <p:nvSpPr>
              <p:cNvPr id="34" name="Text Box 41">
                <a:extLst>
                  <a:ext uri="{FF2B5EF4-FFF2-40B4-BE49-F238E27FC236}">
                    <a16:creationId xmlns:a16="http://schemas.microsoft.com/office/drawing/2014/main" id="{8531AEF0-99C3-477C-99BF-34D82E7743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83213" y="2809875"/>
                <a:ext cx="6096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/>
                  <a:t>   +</a:t>
                </a:r>
              </a:p>
            </p:txBody>
          </p:sp>
          <p:sp>
            <p:nvSpPr>
              <p:cNvPr id="35" name="Text Box 42">
                <a:extLst>
                  <a:ext uri="{FF2B5EF4-FFF2-40B4-BE49-F238E27FC236}">
                    <a16:creationId xmlns:a16="http://schemas.microsoft.com/office/drawing/2014/main" id="{67634A6A-5B6D-44AB-98A3-C00A84AD0A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08875" y="2771775"/>
                <a:ext cx="6096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/>
                  <a:t>-</a:t>
                </a:r>
              </a:p>
            </p:txBody>
          </p:sp>
          <p:sp>
            <p:nvSpPr>
              <p:cNvPr id="36" name="Text Box 43">
                <a:extLst>
                  <a:ext uri="{FF2B5EF4-FFF2-40B4-BE49-F238E27FC236}">
                    <a16:creationId xmlns:a16="http://schemas.microsoft.com/office/drawing/2014/main" id="{A3EB4EB6-9B68-49C3-BDED-FB179A7E36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3200" y="1246188"/>
                <a:ext cx="4778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/>
                  <a:t>+</a:t>
                </a:r>
              </a:p>
            </p:txBody>
          </p:sp>
          <p:sp>
            <p:nvSpPr>
              <p:cNvPr id="37" name="Text Box 44">
                <a:extLst>
                  <a:ext uri="{FF2B5EF4-FFF2-40B4-BE49-F238E27FC236}">
                    <a16:creationId xmlns:a16="http://schemas.microsoft.com/office/drawing/2014/main" id="{F0EBF886-0457-4C8B-B660-115B5DE54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10300" y="1208088"/>
                <a:ext cx="6096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2000"/>
                  <a:t>-</a:t>
                </a:r>
              </a:p>
            </p:txBody>
          </p:sp>
          <p:sp>
            <p:nvSpPr>
              <p:cNvPr id="38" name="Rectangle 45">
                <a:extLst>
                  <a:ext uri="{FF2B5EF4-FFF2-40B4-BE49-F238E27FC236}">
                    <a16:creationId xmlns:a16="http://schemas.microsoft.com/office/drawing/2014/main" id="{40691509-B0EF-4B51-ACD7-CA335D9FC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872" y="146050"/>
                <a:ext cx="5171305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800" b="1" dirty="0"/>
                  <a:t>Types of Clinical Research</a:t>
                </a:r>
              </a:p>
            </p:txBody>
          </p:sp>
          <p:sp>
            <p:nvSpPr>
              <p:cNvPr id="39" name="Line 46">
                <a:extLst>
                  <a:ext uri="{FF2B5EF4-FFF2-40B4-BE49-F238E27FC236}">
                    <a16:creationId xmlns:a16="http://schemas.microsoft.com/office/drawing/2014/main" id="{F015FF8C-5774-4541-8FB1-7A6570579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1238" y="1470025"/>
                <a:ext cx="0" cy="304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47">
                <a:extLst>
                  <a:ext uri="{FF2B5EF4-FFF2-40B4-BE49-F238E27FC236}">
                    <a16:creationId xmlns:a16="http://schemas.microsoft.com/office/drawing/2014/main" id="{CCD0A004-BCA3-4DF2-A8EF-7399910DB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7600" y="2209800"/>
                <a:ext cx="0" cy="2286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48">
                <a:extLst>
                  <a:ext uri="{FF2B5EF4-FFF2-40B4-BE49-F238E27FC236}">
                    <a16:creationId xmlns:a16="http://schemas.microsoft.com/office/drawing/2014/main" id="{B12C753F-59BB-4AE2-B752-649042C22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05600" y="2209800"/>
                <a:ext cx="0" cy="2286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Oval 49">
                <a:extLst>
                  <a:ext uri="{FF2B5EF4-FFF2-40B4-BE49-F238E27FC236}">
                    <a16:creationId xmlns:a16="http://schemas.microsoft.com/office/drawing/2014/main" id="{739BBD9D-D07C-4782-A403-F8F3A35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504" y="3351213"/>
                <a:ext cx="1143000" cy="114300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Oval 50">
                <a:extLst>
                  <a:ext uri="{FF2B5EF4-FFF2-40B4-BE49-F238E27FC236}">
                    <a16:creationId xmlns:a16="http://schemas.microsoft.com/office/drawing/2014/main" id="{381E9799-6E69-47AB-AD6C-008C44A7C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031" y="3355732"/>
                <a:ext cx="1143000" cy="114300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 Box 55">
                <a:extLst>
                  <a:ext uri="{FF2B5EF4-FFF2-40B4-BE49-F238E27FC236}">
                    <a16:creationId xmlns:a16="http://schemas.microsoft.com/office/drawing/2014/main" id="{D73067A0-A586-411E-B84F-F4F710B11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6260" y="3746012"/>
                <a:ext cx="627063" cy="350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700"/>
                  <a:t>RCT</a:t>
                </a:r>
              </a:p>
            </p:txBody>
          </p:sp>
          <p:sp>
            <p:nvSpPr>
              <p:cNvPr id="45" name="Text Box 56">
                <a:extLst>
                  <a:ext uri="{FF2B5EF4-FFF2-40B4-BE49-F238E27FC236}">
                    <a16:creationId xmlns:a16="http://schemas.microsoft.com/office/drawing/2014/main" id="{0F60C709-3063-43AB-B72E-C432ACA8E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1102" y="2820561"/>
                <a:ext cx="33178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 dirty="0"/>
                  <a:t>+</a:t>
                </a:r>
              </a:p>
            </p:txBody>
          </p:sp>
          <p:sp>
            <p:nvSpPr>
              <p:cNvPr id="46" name="Text Box 57">
                <a:extLst>
                  <a:ext uri="{FF2B5EF4-FFF2-40B4-BE49-F238E27FC236}">
                    <a16:creationId xmlns:a16="http://schemas.microsoft.com/office/drawing/2014/main" id="{7E5B7051-65C8-454B-ADE7-8916C2A688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9450" y="2830513"/>
                <a:ext cx="26828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/>
                  <a:t>-</a:t>
                </a:r>
              </a:p>
            </p:txBody>
          </p:sp>
          <p:sp>
            <p:nvSpPr>
              <p:cNvPr id="47" name="Text Box 58">
                <a:extLst>
                  <a:ext uri="{FF2B5EF4-FFF2-40B4-BE49-F238E27FC236}">
                    <a16:creationId xmlns:a16="http://schemas.microsoft.com/office/drawing/2014/main" id="{35EC7373-2850-43CF-87F8-2D6DD11D44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3266" y="3746011"/>
                <a:ext cx="1095375" cy="350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700" dirty="0"/>
                  <a:t>Non-RCT</a:t>
                </a:r>
              </a:p>
            </p:txBody>
          </p:sp>
          <p:grpSp>
            <p:nvGrpSpPr>
              <p:cNvPr id="48" name="Group 19">
                <a:extLst>
                  <a:ext uri="{FF2B5EF4-FFF2-40B4-BE49-F238E27FC236}">
                    <a16:creationId xmlns:a16="http://schemas.microsoft.com/office/drawing/2014/main" id="{8E9A0C62-93D5-40D5-B346-723FE8CE8C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9888" y="2834664"/>
                <a:ext cx="1485900" cy="533400"/>
                <a:chOff x="1968" y="528"/>
                <a:chExt cx="1872" cy="324"/>
              </a:xfrm>
            </p:grpSpPr>
            <p:sp>
              <p:nvSpPr>
                <p:cNvPr id="52" name="Line 20">
                  <a:extLst>
                    <a:ext uri="{FF2B5EF4-FFF2-40B4-BE49-F238E27FC236}">
                      <a16:creationId xmlns:a16="http://schemas.microsoft.com/office/drawing/2014/main" id="{EED4CAF4-EA85-4A00-9B99-9EF4CDC6E8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27" y="636"/>
                  <a:ext cx="0" cy="21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3" name="Group 21">
                  <a:extLst>
                    <a:ext uri="{FF2B5EF4-FFF2-40B4-BE49-F238E27FC236}">
                      <a16:creationId xmlns:a16="http://schemas.microsoft.com/office/drawing/2014/main" id="{FE6BA9FA-9B66-4BF3-96A1-A6F0B7FBD7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528"/>
                  <a:ext cx="1872" cy="324"/>
                  <a:chOff x="2304" y="528"/>
                  <a:chExt cx="1248" cy="324"/>
                </a:xfrm>
              </p:grpSpPr>
              <p:sp>
                <p:nvSpPr>
                  <p:cNvPr id="54" name="Line 22">
                    <a:extLst>
                      <a:ext uri="{FF2B5EF4-FFF2-40B4-BE49-F238E27FC236}">
                        <a16:creationId xmlns:a16="http://schemas.microsoft.com/office/drawing/2014/main" id="{A6D0306C-7768-4C42-837B-BB2309071E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28" y="528"/>
                    <a:ext cx="0" cy="10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23">
                    <a:extLst>
                      <a:ext uri="{FF2B5EF4-FFF2-40B4-BE49-F238E27FC236}">
                        <a16:creationId xmlns:a16="http://schemas.microsoft.com/office/drawing/2014/main" id="{CF1218BA-2B91-4B55-B54B-5290231E4E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636"/>
                    <a:ext cx="1248" cy="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24">
                    <a:extLst>
                      <a:ext uri="{FF2B5EF4-FFF2-40B4-BE49-F238E27FC236}">
                        <a16:creationId xmlns:a16="http://schemas.microsoft.com/office/drawing/2014/main" id="{BED00C60-CB43-419F-8DF6-9D10912C03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637"/>
                    <a:ext cx="0" cy="215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9" name="Rectangle 2">
                <a:extLst>
                  <a:ext uri="{FF2B5EF4-FFF2-40B4-BE49-F238E27FC236}">
                    <a16:creationId xmlns:a16="http://schemas.microsoft.com/office/drawing/2014/main" id="{D3B80C4D-194D-4CDA-BBED-DFA658222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216" y="752374"/>
                <a:ext cx="3725008" cy="54327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1" dirty="0"/>
                  <a:t>Did investigator assign exposures?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0D9EC36-811F-41A9-924C-D5C1138ADDCC}"/>
                  </a:ext>
                </a:extLst>
              </p:cNvPr>
              <p:cNvCxnSpPr/>
              <p:nvPr/>
            </p:nvCxnSpPr>
            <p:spPr>
              <a:xfrm>
                <a:off x="7588250" y="399415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 Box 32">
                <a:extLst>
                  <a:ext uri="{FF2B5EF4-FFF2-40B4-BE49-F238E27FC236}">
                    <a16:creationId xmlns:a16="http://schemas.microsoft.com/office/drawing/2014/main" id="{6C31C668-7966-43FE-BC84-779EFF2124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08699" y="4077072"/>
                <a:ext cx="2106569" cy="55399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500" b="1" dirty="0"/>
                  <a:t>Case reports</a:t>
                </a:r>
              </a:p>
              <a:p>
                <a:pPr algn="ctr" eaLnBrk="1" hangingPunct="1"/>
                <a:r>
                  <a:rPr lang="en-US" altLang="en-US" sz="1500" b="1" dirty="0"/>
                  <a:t>Case series</a:t>
                </a:r>
              </a:p>
            </p:txBody>
          </p:sp>
        </p:grp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DED61DBA-E4A7-4D28-8F50-63E8C605032E}"/>
              </a:ext>
            </a:extLst>
          </p:cNvPr>
          <p:cNvSpPr/>
          <p:nvPr/>
        </p:nvSpPr>
        <p:spPr>
          <a:xfrm>
            <a:off x="4937760" y="1604963"/>
            <a:ext cx="3474720" cy="73183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0E4A4-4634-456A-A76C-9C5CA112B33B}"/>
              </a:ext>
            </a:extLst>
          </p:cNvPr>
          <p:cNvSpPr/>
          <p:nvPr/>
        </p:nvSpPr>
        <p:spPr>
          <a:xfrm>
            <a:off x="1060029" y="5521963"/>
            <a:ext cx="1249553" cy="11406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FA92E5F-1988-463A-BDB8-291C8809455B}"/>
                  </a:ext>
                </a:extLst>
              </p14:cNvPr>
              <p14:cNvContentPartPr/>
              <p14:nvPr/>
            </p14:nvContentPartPr>
            <p14:xfrm>
              <a:off x="8300717" y="5424429"/>
              <a:ext cx="460440" cy="8402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FA92E5F-1988-463A-BDB8-291C880945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62587" y="5386285"/>
                <a:ext cx="536341" cy="916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B13407-C1A5-4B62-AE7E-585BA65B21A6}"/>
                  </a:ext>
                </a:extLst>
              </p14:cNvPr>
              <p14:cNvContentPartPr/>
              <p14:nvPr/>
            </p14:nvContentPartPr>
            <p14:xfrm>
              <a:off x="2329200" y="3012620"/>
              <a:ext cx="460440" cy="840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B13407-C1A5-4B62-AE7E-585BA65B21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1070" y="2974476"/>
                <a:ext cx="536341" cy="916167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5215C2DD-2A3C-0B7D-F25A-52A5C20C94B1}"/>
              </a:ext>
            </a:extLst>
          </p:cNvPr>
          <p:cNvSpPr/>
          <p:nvPr/>
        </p:nvSpPr>
        <p:spPr>
          <a:xfrm>
            <a:off x="591840" y="1604530"/>
            <a:ext cx="3474720" cy="73183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8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Begin with characterization of exposure groups and follow the subjects forward for occurrence of outcome</a:t>
            </a:r>
          </a:p>
          <a:p>
            <a:r>
              <a:rPr lang="en-US" sz="2000" dirty="0"/>
              <a:t>Outcome has not yet occurred at initiation of study</a:t>
            </a:r>
          </a:p>
          <a:p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Perspective: Prospective</a:t>
            </a:r>
          </a:p>
        </p:txBody>
      </p:sp>
      <p:sp>
        <p:nvSpPr>
          <p:cNvPr id="4" name="object 4"/>
          <p:cNvSpPr/>
          <p:nvPr/>
        </p:nvSpPr>
        <p:spPr>
          <a:xfrm>
            <a:off x="2057400" y="3810000"/>
            <a:ext cx="4953000" cy="685800"/>
          </a:xfrm>
          <a:custGeom>
            <a:avLst/>
            <a:gdLst/>
            <a:ahLst/>
            <a:cxnLst/>
            <a:rect l="l" t="t" r="r" b="b"/>
            <a:pathLst>
              <a:path w="4953000" h="685800">
                <a:moveTo>
                  <a:pt x="4953000" y="685800"/>
                </a:moveTo>
                <a:lnTo>
                  <a:pt x="4951493" y="607182"/>
                </a:lnTo>
                <a:lnTo>
                  <a:pt x="4947201" y="535010"/>
                </a:lnTo>
                <a:lnTo>
                  <a:pt x="4940463" y="471342"/>
                </a:lnTo>
                <a:lnTo>
                  <a:pt x="4931619" y="418238"/>
                </a:lnTo>
                <a:lnTo>
                  <a:pt x="4921009" y="377756"/>
                </a:lnTo>
                <a:lnTo>
                  <a:pt x="4895850" y="342900"/>
                </a:lnTo>
                <a:lnTo>
                  <a:pt x="2533650" y="342900"/>
                </a:lnTo>
                <a:lnTo>
                  <a:pt x="2520527" y="333842"/>
                </a:lnTo>
                <a:lnTo>
                  <a:pt x="2497880" y="267561"/>
                </a:lnTo>
                <a:lnTo>
                  <a:pt x="2489036" y="214457"/>
                </a:lnTo>
                <a:lnTo>
                  <a:pt x="2482298" y="150789"/>
                </a:lnTo>
                <a:lnTo>
                  <a:pt x="2478006" y="78617"/>
                </a:lnTo>
                <a:lnTo>
                  <a:pt x="2476500" y="0"/>
                </a:lnTo>
                <a:lnTo>
                  <a:pt x="2474993" y="78617"/>
                </a:lnTo>
                <a:lnTo>
                  <a:pt x="2470701" y="150789"/>
                </a:lnTo>
                <a:lnTo>
                  <a:pt x="2463963" y="214457"/>
                </a:lnTo>
                <a:lnTo>
                  <a:pt x="2455119" y="267561"/>
                </a:lnTo>
                <a:lnTo>
                  <a:pt x="2444509" y="308043"/>
                </a:lnTo>
                <a:lnTo>
                  <a:pt x="2419350" y="342900"/>
                </a:lnTo>
                <a:lnTo>
                  <a:pt x="57150" y="342900"/>
                </a:lnTo>
                <a:lnTo>
                  <a:pt x="44027" y="351957"/>
                </a:lnTo>
                <a:lnTo>
                  <a:pt x="31990" y="377756"/>
                </a:lnTo>
                <a:lnTo>
                  <a:pt x="21380" y="418238"/>
                </a:lnTo>
                <a:lnTo>
                  <a:pt x="12536" y="471342"/>
                </a:lnTo>
                <a:lnTo>
                  <a:pt x="5798" y="535010"/>
                </a:lnTo>
                <a:lnTo>
                  <a:pt x="1506" y="607182"/>
                </a:lnTo>
                <a:lnTo>
                  <a:pt x="0" y="685800"/>
                </a:lnTo>
              </a:path>
            </a:pathLst>
          </a:custGeom>
          <a:ln w="9525">
            <a:solidFill>
              <a:srgbClr val="35742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3175" y="3483864"/>
            <a:ext cx="15862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Induction</a:t>
            </a:r>
            <a:r>
              <a:rPr sz="1800" b="1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4560823"/>
            <a:ext cx="6477000" cy="114300"/>
          </a:xfrm>
          <a:custGeom>
            <a:avLst/>
            <a:gdLst/>
            <a:ahLst/>
            <a:cxnLst/>
            <a:rect l="l" t="t" r="r" b="b"/>
            <a:pathLst>
              <a:path w="6477000" h="114300">
                <a:moveTo>
                  <a:pt x="6362700" y="0"/>
                </a:moveTo>
                <a:lnTo>
                  <a:pt x="6362700" y="114300"/>
                </a:lnTo>
                <a:lnTo>
                  <a:pt x="6438900" y="76200"/>
                </a:lnTo>
                <a:lnTo>
                  <a:pt x="6381750" y="76200"/>
                </a:lnTo>
                <a:lnTo>
                  <a:pt x="6381750" y="38100"/>
                </a:lnTo>
                <a:lnTo>
                  <a:pt x="6438900" y="38100"/>
                </a:lnTo>
                <a:lnTo>
                  <a:pt x="6362700" y="0"/>
                </a:lnTo>
                <a:close/>
              </a:path>
              <a:path w="6477000" h="114300">
                <a:moveTo>
                  <a:pt x="6362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62700" y="76200"/>
                </a:lnTo>
                <a:lnTo>
                  <a:pt x="6362700" y="38100"/>
                </a:lnTo>
                <a:close/>
              </a:path>
              <a:path w="6477000" h="114300">
                <a:moveTo>
                  <a:pt x="6438900" y="38100"/>
                </a:moveTo>
                <a:lnTo>
                  <a:pt x="6381750" y="38100"/>
                </a:lnTo>
                <a:lnTo>
                  <a:pt x="6381750" y="76200"/>
                </a:lnTo>
                <a:lnTo>
                  <a:pt x="6438900" y="76200"/>
                </a:lnTo>
                <a:lnTo>
                  <a:pt x="6477000" y="57150"/>
                </a:lnTo>
                <a:lnTo>
                  <a:pt x="6438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021" y="3298697"/>
            <a:ext cx="59245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Oct,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5322823"/>
            <a:ext cx="6477000" cy="114300"/>
          </a:xfrm>
          <a:custGeom>
            <a:avLst/>
            <a:gdLst/>
            <a:ahLst/>
            <a:cxnLst/>
            <a:rect l="l" t="t" r="r" b="b"/>
            <a:pathLst>
              <a:path w="6477000" h="114300">
                <a:moveTo>
                  <a:pt x="6362700" y="0"/>
                </a:moveTo>
                <a:lnTo>
                  <a:pt x="6362700" y="114300"/>
                </a:lnTo>
                <a:lnTo>
                  <a:pt x="6438900" y="76200"/>
                </a:lnTo>
                <a:lnTo>
                  <a:pt x="6381750" y="76200"/>
                </a:lnTo>
                <a:lnTo>
                  <a:pt x="6381750" y="38100"/>
                </a:lnTo>
                <a:lnTo>
                  <a:pt x="6438900" y="38100"/>
                </a:lnTo>
                <a:lnTo>
                  <a:pt x="6362700" y="0"/>
                </a:lnTo>
                <a:close/>
              </a:path>
              <a:path w="6477000" h="114300">
                <a:moveTo>
                  <a:pt x="6362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62700" y="76200"/>
                </a:lnTo>
                <a:lnTo>
                  <a:pt x="6362700" y="38100"/>
                </a:lnTo>
                <a:close/>
              </a:path>
              <a:path w="6477000" h="114300">
                <a:moveTo>
                  <a:pt x="6438900" y="38100"/>
                </a:moveTo>
                <a:lnTo>
                  <a:pt x="6381750" y="38100"/>
                </a:lnTo>
                <a:lnTo>
                  <a:pt x="6381750" y="76200"/>
                </a:lnTo>
                <a:lnTo>
                  <a:pt x="6438900" y="76200"/>
                </a:lnTo>
                <a:lnTo>
                  <a:pt x="6477000" y="57150"/>
                </a:lnTo>
                <a:lnTo>
                  <a:pt x="6438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7609" y="4300473"/>
            <a:ext cx="884555" cy="1318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ts val="4225"/>
              </a:lnSpc>
            </a:pPr>
            <a:r>
              <a:rPr sz="36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039"/>
              </a:lnSpc>
            </a:pPr>
            <a:r>
              <a:rPr sz="20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4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ts val="4054"/>
              </a:lnSpc>
            </a:pPr>
            <a:r>
              <a:rPr sz="36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6800" y="5195823"/>
            <a:ext cx="304800" cy="305435"/>
          </a:xfrm>
          <a:custGeom>
            <a:avLst/>
            <a:gdLst/>
            <a:ahLst/>
            <a:cxnLst/>
            <a:rect l="l" t="t" r="r" b="b"/>
            <a:pathLst>
              <a:path w="304800" h="305435">
                <a:moveTo>
                  <a:pt x="152400" y="0"/>
                </a:moveTo>
                <a:lnTo>
                  <a:pt x="104231" y="7779"/>
                </a:lnTo>
                <a:lnTo>
                  <a:pt x="62396" y="29439"/>
                </a:lnTo>
                <a:lnTo>
                  <a:pt x="29405" y="62462"/>
                </a:lnTo>
                <a:lnTo>
                  <a:pt x="7769" y="104331"/>
                </a:lnTo>
                <a:lnTo>
                  <a:pt x="0" y="152526"/>
                </a:lnTo>
                <a:lnTo>
                  <a:pt x="7769" y="200661"/>
                </a:lnTo>
                <a:lnTo>
                  <a:pt x="29405" y="242491"/>
                </a:lnTo>
                <a:lnTo>
                  <a:pt x="62396" y="275495"/>
                </a:lnTo>
                <a:lnTo>
                  <a:pt x="104231" y="297148"/>
                </a:lnTo>
                <a:lnTo>
                  <a:pt x="152400" y="304926"/>
                </a:lnTo>
                <a:lnTo>
                  <a:pt x="200582" y="297148"/>
                </a:lnTo>
                <a:lnTo>
                  <a:pt x="242419" y="275495"/>
                </a:lnTo>
                <a:lnTo>
                  <a:pt x="275405" y="242491"/>
                </a:lnTo>
                <a:lnTo>
                  <a:pt x="297033" y="200661"/>
                </a:lnTo>
                <a:lnTo>
                  <a:pt x="304800" y="152526"/>
                </a:lnTo>
                <a:lnTo>
                  <a:pt x="297033" y="104331"/>
                </a:lnTo>
                <a:lnTo>
                  <a:pt x="275405" y="62462"/>
                </a:lnTo>
                <a:lnTo>
                  <a:pt x="242419" y="29439"/>
                </a:lnTo>
                <a:lnTo>
                  <a:pt x="200582" y="7779"/>
                </a:lnTo>
                <a:lnTo>
                  <a:pt x="15240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66800" y="5195823"/>
            <a:ext cx="304800" cy="305435"/>
          </a:xfrm>
          <a:custGeom>
            <a:avLst/>
            <a:gdLst/>
            <a:ahLst/>
            <a:cxnLst/>
            <a:rect l="l" t="t" r="r" b="b"/>
            <a:pathLst>
              <a:path w="304800" h="305435">
                <a:moveTo>
                  <a:pt x="0" y="152526"/>
                </a:moveTo>
                <a:lnTo>
                  <a:pt x="7769" y="104331"/>
                </a:lnTo>
                <a:lnTo>
                  <a:pt x="29405" y="62462"/>
                </a:lnTo>
                <a:lnTo>
                  <a:pt x="62396" y="29439"/>
                </a:lnTo>
                <a:lnTo>
                  <a:pt x="104231" y="7779"/>
                </a:lnTo>
                <a:lnTo>
                  <a:pt x="152400" y="0"/>
                </a:lnTo>
                <a:lnTo>
                  <a:pt x="200582" y="7779"/>
                </a:lnTo>
                <a:lnTo>
                  <a:pt x="242419" y="29439"/>
                </a:lnTo>
                <a:lnTo>
                  <a:pt x="275405" y="62462"/>
                </a:lnTo>
                <a:lnTo>
                  <a:pt x="297033" y="104331"/>
                </a:lnTo>
                <a:lnTo>
                  <a:pt x="304800" y="152526"/>
                </a:lnTo>
                <a:lnTo>
                  <a:pt x="297033" y="200661"/>
                </a:lnTo>
                <a:lnTo>
                  <a:pt x="275405" y="242491"/>
                </a:lnTo>
                <a:lnTo>
                  <a:pt x="242419" y="275495"/>
                </a:lnTo>
                <a:lnTo>
                  <a:pt x="200582" y="297148"/>
                </a:lnTo>
                <a:lnTo>
                  <a:pt x="152400" y="304926"/>
                </a:lnTo>
                <a:lnTo>
                  <a:pt x="104231" y="297148"/>
                </a:lnTo>
                <a:lnTo>
                  <a:pt x="62396" y="275495"/>
                </a:lnTo>
                <a:lnTo>
                  <a:pt x="29405" y="242491"/>
                </a:lnTo>
                <a:lnTo>
                  <a:pt x="7769" y="200661"/>
                </a:lnTo>
                <a:lnTo>
                  <a:pt x="0" y="1525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6800" y="4433823"/>
            <a:ext cx="304800" cy="305435"/>
          </a:xfrm>
          <a:custGeom>
            <a:avLst/>
            <a:gdLst/>
            <a:ahLst/>
            <a:cxnLst/>
            <a:rect l="l" t="t" r="r" b="b"/>
            <a:pathLst>
              <a:path w="304800" h="305435">
                <a:moveTo>
                  <a:pt x="152400" y="0"/>
                </a:moveTo>
                <a:lnTo>
                  <a:pt x="104231" y="7778"/>
                </a:lnTo>
                <a:lnTo>
                  <a:pt x="62396" y="29431"/>
                </a:lnTo>
                <a:lnTo>
                  <a:pt x="29405" y="62435"/>
                </a:lnTo>
                <a:lnTo>
                  <a:pt x="7769" y="104265"/>
                </a:lnTo>
                <a:lnTo>
                  <a:pt x="0" y="152400"/>
                </a:lnTo>
                <a:lnTo>
                  <a:pt x="7769" y="200661"/>
                </a:lnTo>
                <a:lnTo>
                  <a:pt x="29405" y="242491"/>
                </a:lnTo>
                <a:lnTo>
                  <a:pt x="62396" y="275495"/>
                </a:lnTo>
                <a:lnTo>
                  <a:pt x="104231" y="297148"/>
                </a:lnTo>
                <a:lnTo>
                  <a:pt x="152400" y="304926"/>
                </a:lnTo>
                <a:lnTo>
                  <a:pt x="200582" y="297148"/>
                </a:lnTo>
                <a:lnTo>
                  <a:pt x="242419" y="275495"/>
                </a:lnTo>
                <a:lnTo>
                  <a:pt x="275405" y="242491"/>
                </a:lnTo>
                <a:lnTo>
                  <a:pt x="297033" y="200661"/>
                </a:lnTo>
                <a:lnTo>
                  <a:pt x="304800" y="152526"/>
                </a:lnTo>
                <a:lnTo>
                  <a:pt x="297033" y="104265"/>
                </a:lnTo>
                <a:lnTo>
                  <a:pt x="275405" y="62435"/>
                </a:lnTo>
                <a:lnTo>
                  <a:pt x="242419" y="29431"/>
                </a:lnTo>
                <a:lnTo>
                  <a:pt x="200582" y="7778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6800" y="4433823"/>
            <a:ext cx="304800" cy="305435"/>
          </a:xfrm>
          <a:custGeom>
            <a:avLst/>
            <a:gdLst/>
            <a:ahLst/>
            <a:cxnLst/>
            <a:rect l="l" t="t" r="r" b="b"/>
            <a:pathLst>
              <a:path w="304800" h="305435">
                <a:moveTo>
                  <a:pt x="0" y="152400"/>
                </a:moveTo>
                <a:lnTo>
                  <a:pt x="7769" y="104265"/>
                </a:lnTo>
                <a:lnTo>
                  <a:pt x="29405" y="62435"/>
                </a:lnTo>
                <a:lnTo>
                  <a:pt x="62396" y="29431"/>
                </a:lnTo>
                <a:lnTo>
                  <a:pt x="104231" y="7778"/>
                </a:lnTo>
                <a:lnTo>
                  <a:pt x="152400" y="0"/>
                </a:lnTo>
                <a:lnTo>
                  <a:pt x="200582" y="7778"/>
                </a:lnTo>
                <a:lnTo>
                  <a:pt x="242419" y="29431"/>
                </a:lnTo>
                <a:lnTo>
                  <a:pt x="275405" y="62435"/>
                </a:lnTo>
                <a:lnTo>
                  <a:pt x="297033" y="104265"/>
                </a:lnTo>
                <a:lnTo>
                  <a:pt x="304800" y="152400"/>
                </a:lnTo>
                <a:lnTo>
                  <a:pt x="297033" y="200661"/>
                </a:lnTo>
                <a:lnTo>
                  <a:pt x="275405" y="242491"/>
                </a:lnTo>
                <a:lnTo>
                  <a:pt x="242419" y="275495"/>
                </a:lnTo>
                <a:lnTo>
                  <a:pt x="200582" y="297148"/>
                </a:lnTo>
                <a:lnTo>
                  <a:pt x="152400" y="304926"/>
                </a:lnTo>
                <a:lnTo>
                  <a:pt x="104231" y="297148"/>
                </a:lnTo>
                <a:lnTo>
                  <a:pt x="62396" y="275495"/>
                </a:lnTo>
                <a:lnTo>
                  <a:pt x="29405" y="242491"/>
                </a:lnTo>
                <a:lnTo>
                  <a:pt x="7769" y="200661"/>
                </a:lnTo>
                <a:lnTo>
                  <a:pt x="0" y="1525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3665" y="4778502"/>
            <a:ext cx="34353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E+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3665" y="5659729"/>
            <a:ext cx="28003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5778" y="4266433"/>
            <a:ext cx="512472" cy="1694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09890" y="3298697"/>
            <a:ext cx="59245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Oct,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856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254382"/>
            <a:ext cx="8959234" cy="1108567"/>
          </a:xfrm>
        </p:spPr>
        <p:txBody>
          <a:bodyPr/>
          <a:lstStyle/>
          <a:p>
            <a:r>
              <a:rPr lang="en-US" dirty="0"/>
              <a:t>Time Perspective: Retrospective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4294967295"/>
          </p:nvPr>
        </p:nvSpPr>
        <p:spPr>
          <a:xfrm>
            <a:off x="553620" y="1807513"/>
            <a:ext cx="8036759" cy="4611984"/>
          </a:xfrm>
        </p:spPr>
        <p:txBody>
          <a:bodyPr/>
          <a:lstStyle/>
          <a:p>
            <a:r>
              <a:rPr lang="en-US" dirty="0"/>
              <a:t>Begin with characterization of exposure groups and follow the subjects forward for the occurrence of the outcome</a:t>
            </a:r>
          </a:p>
          <a:p>
            <a:r>
              <a:rPr lang="en-US" dirty="0"/>
              <a:t>BUT study begins </a:t>
            </a:r>
            <a:r>
              <a:rPr lang="en-US" b="1" dirty="0">
                <a:solidFill>
                  <a:srgbClr val="FF0000"/>
                </a:solidFill>
              </a:rPr>
              <a:t>AFTER</a:t>
            </a:r>
            <a:r>
              <a:rPr lang="en-US" dirty="0"/>
              <a:t> the chronologic window of time for assessing outcome has already occurred</a:t>
            </a:r>
          </a:p>
          <a:p>
            <a:r>
              <a:rPr lang="en-US" dirty="0"/>
              <a:t>Usually, assessment of exposure through </a:t>
            </a:r>
            <a:r>
              <a:rPr lang="en-US" dirty="0">
                <a:solidFill>
                  <a:srgbClr val="FF0000"/>
                </a:solidFill>
              </a:rPr>
              <a:t>pre-existing records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7357109" y="4650412"/>
            <a:ext cx="59245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Oct,  201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43025" y="5742739"/>
            <a:ext cx="6477000" cy="114300"/>
          </a:xfrm>
          <a:custGeom>
            <a:avLst/>
            <a:gdLst/>
            <a:ahLst/>
            <a:cxnLst/>
            <a:rect l="l" t="t" r="r" b="b"/>
            <a:pathLst>
              <a:path w="6477000" h="114300">
                <a:moveTo>
                  <a:pt x="6362700" y="0"/>
                </a:moveTo>
                <a:lnTo>
                  <a:pt x="6362700" y="114300"/>
                </a:lnTo>
                <a:lnTo>
                  <a:pt x="6438900" y="76200"/>
                </a:lnTo>
                <a:lnTo>
                  <a:pt x="6381750" y="76200"/>
                </a:lnTo>
                <a:lnTo>
                  <a:pt x="6381750" y="38100"/>
                </a:lnTo>
                <a:lnTo>
                  <a:pt x="6438900" y="38100"/>
                </a:lnTo>
                <a:lnTo>
                  <a:pt x="6362700" y="0"/>
                </a:lnTo>
                <a:close/>
              </a:path>
              <a:path w="6477000" h="114300">
                <a:moveTo>
                  <a:pt x="6362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62700" y="76200"/>
                </a:lnTo>
                <a:lnTo>
                  <a:pt x="6362700" y="38100"/>
                </a:lnTo>
                <a:close/>
              </a:path>
              <a:path w="6477000" h="114300">
                <a:moveTo>
                  <a:pt x="6438900" y="38100"/>
                </a:moveTo>
                <a:lnTo>
                  <a:pt x="6381750" y="38100"/>
                </a:lnTo>
                <a:lnTo>
                  <a:pt x="6381750" y="76200"/>
                </a:lnTo>
                <a:lnTo>
                  <a:pt x="6438900" y="76200"/>
                </a:lnTo>
                <a:lnTo>
                  <a:pt x="6477000" y="57150"/>
                </a:lnTo>
                <a:lnTo>
                  <a:pt x="6438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3025" y="6504739"/>
            <a:ext cx="6477000" cy="114935"/>
          </a:xfrm>
          <a:custGeom>
            <a:avLst/>
            <a:gdLst/>
            <a:ahLst/>
            <a:cxnLst/>
            <a:rect l="l" t="t" r="r" b="b"/>
            <a:pathLst>
              <a:path w="6477000" h="114935">
                <a:moveTo>
                  <a:pt x="6362700" y="0"/>
                </a:moveTo>
                <a:lnTo>
                  <a:pt x="6362700" y="114363"/>
                </a:lnTo>
                <a:lnTo>
                  <a:pt x="6438900" y="76263"/>
                </a:lnTo>
                <a:lnTo>
                  <a:pt x="6381750" y="76263"/>
                </a:lnTo>
                <a:lnTo>
                  <a:pt x="6381750" y="38163"/>
                </a:lnTo>
                <a:lnTo>
                  <a:pt x="6438942" y="38163"/>
                </a:lnTo>
                <a:lnTo>
                  <a:pt x="6362700" y="0"/>
                </a:lnTo>
                <a:close/>
              </a:path>
              <a:path w="6477000" h="114935">
                <a:moveTo>
                  <a:pt x="6362700" y="38163"/>
                </a:moveTo>
                <a:lnTo>
                  <a:pt x="0" y="38163"/>
                </a:lnTo>
                <a:lnTo>
                  <a:pt x="0" y="76263"/>
                </a:lnTo>
                <a:lnTo>
                  <a:pt x="6362700" y="76263"/>
                </a:lnTo>
                <a:lnTo>
                  <a:pt x="6362700" y="38163"/>
                </a:lnTo>
                <a:close/>
              </a:path>
              <a:path w="6477000" h="114935">
                <a:moveTo>
                  <a:pt x="6438942" y="38163"/>
                </a:moveTo>
                <a:lnTo>
                  <a:pt x="6381750" y="38163"/>
                </a:lnTo>
                <a:lnTo>
                  <a:pt x="6381750" y="76263"/>
                </a:lnTo>
                <a:lnTo>
                  <a:pt x="6438900" y="76263"/>
                </a:lnTo>
                <a:lnTo>
                  <a:pt x="6477000" y="57213"/>
                </a:lnTo>
                <a:lnTo>
                  <a:pt x="6438942" y="38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37907" y="5482389"/>
            <a:ext cx="991235" cy="1318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4225"/>
              </a:lnSpc>
            </a:pPr>
            <a:r>
              <a:rPr sz="36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039"/>
              </a:lnSpc>
            </a:pPr>
            <a:r>
              <a:rPr sz="2000" b="1" spc="-3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080" algn="r">
              <a:lnSpc>
                <a:spcPts val="4054"/>
              </a:lnSpc>
            </a:pPr>
            <a:r>
              <a:rPr sz="36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5825" y="637786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6"/>
                </a:lnTo>
                <a:lnTo>
                  <a:pt x="62396" y="29394"/>
                </a:lnTo>
                <a:lnTo>
                  <a:pt x="29405" y="62380"/>
                </a:lnTo>
                <a:lnTo>
                  <a:pt x="7769" y="104217"/>
                </a:lnTo>
                <a:lnTo>
                  <a:pt x="0" y="152400"/>
                </a:lnTo>
                <a:lnTo>
                  <a:pt x="7769" y="200537"/>
                </a:lnTo>
                <a:lnTo>
                  <a:pt x="29405" y="242353"/>
                </a:lnTo>
                <a:lnTo>
                  <a:pt x="62396" y="275334"/>
                </a:lnTo>
                <a:lnTo>
                  <a:pt x="104231" y="296967"/>
                </a:lnTo>
                <a:lnTo>
                  <a:pt x="152400" y="304736"/>
                </a:lnTo>
                <a:lnTo>
                  <a:pt x="200568" y="296967"/>
                </a:lnTo>
                <a:lnTo>
                  <a:pt x="242403" y="275334"/>
                </a:lnTo>
                <a:lnTo>
                  <a:pt x="275394" y="242353"/>
                </a:lnTo>
                <a:lnTo>
                  <a:pt x="297030" y="200537"/>
                </a:lnTo>
                <a:lnTo>
                  <a:pt x="304800" y="152400"/>
                </a:lnTo>
                <a:lnTo>
                  <a:pt x="297030" y="104217"/>
                </a:lnTo>
                <a:lnTo>
                  <a:pt x="275394" y="62380"/>
                </a:lnTo>
                <a:lnTo>
                  <a:pt x="242403" y="29394"/>
                </a:lnTo>
                <a:lnTo>
                  <a:pt x="200568" y="7766"/>
                </a:lnTo>
                <a:lnTo>
                  <a:pt x="15240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5825" y="637786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9" y="104217"/>
                </a:lnTo>
                <a:lnTo>
                  <a:pt x="29405" y="62380"/>
                </a:lnTo>
                <a:lnTo>
                  <a:pt x="62396" y="29394"/>
                </a:lnTo>
                <a:lnTo>
                  <a:pt x="104231" y="7766"/>
                </a:lnTo>
                <a:lnTo>
                  <a:pt x="152400" y="0"/>
                </a:lnTo>
                <a:lnTo>
                  <a:pt x="200568" y="7766"/>
                </a:lnTo>
                <a:lnTo>
                  <a:pt x="242403" y="29394"/>
                </a:lnTo>
                <a:lnTo>
                  <a:pt x="275394" y="62380"/>
                </a:lnTo>
                <a:lnTo>
                  <a:pt x="297030" y="104217"/>
                </a:lnTo>
                <a:lnTo>
                  <a:pt x="304800" y="152400"/>
                </a:lnTo>
                <a:lnTo>
                  <a:pt x="297030" y="200537"/>
                </a:lnTo>
                <a:lnTo>
                  <a:pt x="275394" y="242353"/>
                </a:lnTo>
                <a:lnTo>
                  <a:pt x="242403" y="275334"/>
                </a:lnTo>
                <a:lnTo>
                  <a:pt x="200568" y="296967"/>
                </a:lnTo>
                <a:lnTo>
                  <a:pt x="152400" y="304736"/>
                </a:lnTo>
                <a:lnTo>
                  <a:pt x="104231" y="296967"/>
                </a:lnTo>
                <a:lnTo>
                  <a:pt x="62396" y="275334"/>
                </a:lnTo>
                <a:lnTo>
                  <a:pt x="29405" y="242353"/>
                </a:lnTo>
                <a:lnTo>
                  <a:pt x="7769" y="200537"/>
                </a:lnTo>
                <a:lnTo>
                  <a:pt x="0" y="1524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5825" y="5615739"/>
            <a:ext cx="304800" cy="305435"/>
          </a:xfrm>
          <a:custGeom>
            <a:avLst/>
            <a:gdLst/>
            <a:ahLst/>
            <a:cxnLst/>
            <a:rect l="l" t="t" r="r" b="b"/>
            <a:pathLst>
              <a:path w="304800" h="305435">
                <a:moveTo>
                  <a:pt x="152400" y="0"/>
                </a:moveTo>
                <a:lnTo>
                  <a:pt x="104231" y="7778"/>
                </a:lnTo>
                <a:lnTo>
                  <a:pt x="62396" y="29431"/>
                </a:lnTo>
                <a:lnTo>
                  <a:pt x="29405" y="62435"/>
                </a:lnTo>
                <a:lnTo>
                  <a:pt x="7769" y="104265"/>
                </a:lnTo>
                <a:lnTo>
                  <a:pt x="0" y="152400"/>
                </a:lnTo>
                <a:lnTo>
                  <a:pt x="7769" y="200661"/>
                </a:lnTo>
                <a:lnTo>
                  <a:pt x="29405" y="242491"/>
                </a:lnTo>
                <a:lnTo>
                  <a:pt x="62396" y="275495"/>
                </a:lnTo>
                <a:lnTo>
                  <a:pt x="104231" y="297148"/>
                </a:lnTo>
                <a:lnTo>
                  <a:pt x="152400" y="304926"/>
                </a:lnTo>
                <a:lnTo>
                  <a:pt x="200568" y="297148"/>
                </a:lnTo>
                <a:lnTo>
                  <a:pt x="242403" y="275495"/>
                </a:lnTo>
                <a:lnTo>
                  <a:pt x="275394" y="242491"/>
                </a:lnTo>
                <a:lnTo>
                  <a:pt x="297030" y="200661"/>
                </a:lnTo>
                <a:lnTo>
                  <a:pt x="304800" y="152526"/>
                </a:lnTo>
                <a:lnTo>
                  <a:pt x="297030" y="104265"/>
                </a:lnTo>
                <a:lnTo>
                  <a:pt x="275394" y="62435"/>
                </a:lnTo>
                <a:lnTo>
                  <a:pt x="242403" y="29431"/>
                </a:lnTo>
                <a:lnTo>
                  <a:pt x="200568" y="7778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5825" y="5615739"/>
            <a:ext cx="304800" cy="305435"/>
          </a:xfrm>
          <a:custGeom>
            <a:avLst/>
            <a:gdLst/>
            <a:ahLst/>
            <a:cxnLst/>
            <a:rect l="l" t="t" r="r" b="b"/>
            <a:pathLst>
              <a:path w="304800" h="305435">
                <a:moveTo>
                  <a:pt x="0" y="152400"/>
                </a:moveTo>
                <a:lnTo>
                  <a:pt x="7769" y="104265"/>
                </a:lnTo>
                <a:lnTo>
                  <a:pt x="29405" y="62435"/>
                </a:lnTo>
                <a:lnTo>
                  <a:pt x="62396" y="29431"/>
                </a:lnTo>
                <a:lnTo>
                  <a:pt x="104231" y="7778"/>
                </a:lnTo>
                <a:lnTo>
                  <a:pt x="152400" y="0"/>
                </a:lnTo>
                <a:lnTo>
                  <a:pt x="200568" y="7778"/>
                </a:lnTo>
                <a:lnTo>
                  <a:pt x="242403" y="29431"/>
                </a:lnTo>
                <a:lnTo>
                  <a:pt x="275394" y="62435"/>
                </a:lnTo>
                <a:lnTo>
                  <a:pt x="297030" y="104265"/>
                </a:lnTo>
                <a:lnTo>
                  <a:pt x="304800" y="152400"/>
                </a:lnTo>
                <a:lnTo>
                  <a:pt x="297030" y="200661"/>
                </a:lnTo>
                <a:lnTo>
                  <a:pt x="275394" y="242491"/>
                </a:lnTo>
                <a:lnTo>
                  <a:pt x="242403" y="275495"/>
                </a:lnTo>
                <a:lnTo>
                  <a:pt x="200568" y="297148"/>
                </a:lnTo>
                <a:lnTo>
                  <a:pt x="152400" y="304926"/>
                </a:lnTo>
                <a:lnTo>
                  <a:pt x="104231" y="297148"/>
                </a:lnTo>
                <a:lnTo>
                  <a:pt x="62396" y="275495"/>
                </a:lnTo>
                <a:lnTo>
                  <a:pt x="29405" y="242491"/>
                </a:lnTo>
                <a:lnTo>
                  <a:pt x="7769" y="200661"/>
                </a:lnTo>
                <a:lnTo>
                  <a:pt x="0" y="15252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4726612"/>
            <a:ext cx="782955" cy="112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Oct,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>
              <a:lnSpc>
                <a:spcPct val="100000"/>
              </a:lnSpc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000" b="1" spc="-5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E+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740" y="6419497"/>
            <a:ext cx="27940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88222" y="5191174"/>
            <a:ext cx="514033" cy="1694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05000" y="4915716"/>
            <a:ext cx="4953000" cy="685800"/>
          </a:xfrm>
          <a:custGeom>
            <a:avLst/>
            <a:gdLst/>
            <a:ahLst/>
            <a:cxnLst/>
            <a:rect l="l" t="t" r="r" b="b"/>
            <a:pathLst>
              <a:path w="4953000" h="685800">
                <a:moveTo>
                  <a:pt x="4953000" y="685800"/>
                </a:moveTo>
                <a:lnTo>
                  <a:pt x="4951493" y="607182"/>
                </a:lnTo>
                <a:lnTo>
                  <a:pt x="4947201" y="535010"/>
                </a:lnTo>
                <a:lnTo>
                  <a:pt x="4940463" y="471342"/>
                </a:lnTo>
                <a:lnTo>
                  <a:pt x="4931619" y="418238"/>
                </a:lnTo>
                <a:lnTo>
                  <a:pt x="4921009" y="377756"/>
                </a:lnTo>
                <a:lnTo>
                  <a:pt x="4895850" y="342900"/>
                </a:lnTo>
                <a:lnTo>
                  <a:pt x="2533650" y="342900"/>
                </a:lnTo>
                <a:lnTo>
                  <a:pt x="2520527" y="333842"/>
                </a:lnTo>
                <a:lnTo>
                  <a:pt x="2497880" y="267561"/>
                </a:lnTo>
                <a:lnTo>
                  <a:pt x="2489036" y="214457"/>
                </a:lnTo>
                <a:lnTo>
                  <a:pt x="2482298" y="150789"/>
                </a:lnTo>
                <a:lnTo>
                  <a:pt x="2478006" y="78617"/>
                </a:lnTo>
                <a:lnTo>
                  <a:pt x="2476500" y="0"/>
                </a:lnTo>
                <a:lnTo>
                  <a:pt x="2474993" y="78617"/>
                </a:lnTo>
                <a:lnTo>
                  <a:pt x="2470701" y="150789"/>
                </a:lnTo>
                <a:lnTo>
                  <a:pt x="2463963" y="214457"/>
                </a:lnTo>
                <a:lnTo>
                  <a:pt x="2455119" y="267561"/>
                </a:lnTo>
                <a:lnTo>
                  <a:pt x="2444509" y="308043"/>
                </a:lnTo>
                <a:lnTo>
                  <a:pt x="2419350" y="342900"/>
                </a:lnTo>
                <a:lnTo>
                  <a:pt x="57150" y="342900"/>
                </a:lnTo>
                <a:lnTo>
                  <a:pt x="44027" y="351957"/>
                </a:lnTo>
                <a:lnTo>
                  <a:pt x="31990" y="377756"/>
                </a:lnTo>
                <a:lnTo>
                  <a:pt x="21380" y="418238"/>
                </a:lnTo>
                <a:lnTo>
                  <a:pt x="12536" y="471342"/>
                </a:lnTo>
                <a:lnTo>
                  <a:pt x="5798" y="535010"/>
                </a:lnTo>
                <a:lnTo>
                  <a:pt x="1506" y="607182"/>
                </a:lnTo>
                <a:lnTo>
                  <a:pt x="0" y="685800"/>
                </a:lnTo>
              </a:path>
            </a:pathLst>
          </a:custGeom>
          <a:ln w="9525">
            <a:solidFill>
              <a:srgbClr val="35742A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9775" y="4589580"/>
            <a:ext cx="15862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Induction</a:t>
            </a:r>
            <a:r>
              <a:rPr sz="1800" b="1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5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791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Title: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Thromboembolic Events During Continuous Vasopressin Infusions: A Retrospective Evaluation</a:t>
            </a:r>
          </a:p>
          <a:p>
            <a:r>
              <a:rPr lang="en-US" dirty="0"/>
              <a:t>Objectives: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To compare the incidence of venous thromboembolism (VTE) in patients with a diagnosis of shock who received vasopressin with those who did not receive vasopressin for hemodynamic support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nb-NO" dirty="0"/>
              <a:t>Ann Pharmacother September 2007 41: 1383-1389</a:t>
            </a:r>
          </a:p>
          <a:p>
            <a:pPr lvl="1"/>
            <a:endParaRPr lang="nb-NO" dirty="0"/>
          </a:p>
          <a:p>
            <a:pPr lvl="1"/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Cohorts- Example</a:t>
            </a:r>
          </a:p>
        </p:txBody>
      </p:sp>
    </p:spTree>
    <p:extLst>
      <p:ext uri="{BB962C8B-B14F-4D97-AF65-F5344CB8AC3E}">
        <p14:creationId xmlns:p14="http://schemas.microsoft.com/office/powerpoint/2010/main" val="2257790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Method:</a:t>
            </a:r>
          </a:p>
          <a:p>
            <a:pPr lvl="1"/>
            <a:r>
              <a:rPr lang="en-US" dirty="0"/>
              <a:t>A retrospective, single-center, cohort study was conducted at an academic, tertiary care center with 350 patients with a diagnosis of shock. Patients from the intensive care unit were randomly selected and separated into 2 groups for comparison of those receiving only </a:t>
            </a:r>
            <a:r>
              <a:rPr lang="en-US" dirty="0" err="1"/>
              <a:t>catecholamines</a:t>
            </a:r>
            <a:r>
              <a:rPr lang="en-US" dirty="0"/>
              <a:t> with those receiving vasopressin with or without </a:t>
            </a:r>
            <a:r>
              <a:rPr lang="en-US" dirty="0" err="1"/>
              <a:t>catecholamines</a:t>
            </a:r>
            <a:r>
              <a:rPr lang="en-US" dirty="0"/>
              <a:t> for hypotension. Patients with diabetes insipidus or variceal hemorrhage and those with any documented history of VTE were excluded. The primary outcome, VTE occurrence, was defined as a positive Doppler ultrasound, spiral computed tomography, or documented diagnosis in the discharge records. Frequency and type of risk factors for VTE were compared between the 2 study arms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Cohorts- Example</a:t>
            </a:r>
          </a:p>
        </p:txBody>
      </p:sp>
    </p:spTree>
    <p:extLst>
      <p:ext uri="{BB962C8B-B14F-4D97-AF65-F5344CB8AC3E}">
        <p14:creationId xmlns:p14="http://schemas.microsoft.com/office/powerpoint/2010/main" val="1720593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83" y="72163"/>
            <a:ext cx="8959234" cy="1108567"/>
          </a:xfrm>
        </p:spPr>
        <p:txBody>
          <a:bodyPr/>
          <a:lstStyle/>
          <a:p>
            <a:r>
              <a:rPr lang="en-US" dirty="0"/>
              <a:t>Merits of Prospective vs. Retrospective Cohort Studies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562" y="1844824"/>
            <a:ext cx="3705225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2200" u="heavy" spc="-10" dirty="0">
                <a:cs typeface="Arial" panose="020B0604020202020204" pitchFamily="34" charset="0"/>
              </a:rPr>
              <a:t>Prospective </a:t>
            </a:r>
            <a:r>
              <a:rPr sz="2200" u="heavy" spc="-5" dirty="0">
                <a:cs typeface="Arial" panose="020B0604020202020204" pitchFamily="34" charset="0"/>
              </a:rPr>
              <a:t>Cohort</a:t>
            </a:r>
            <a:r>
              <a:rPr sz="2200" u="heavy" spc="-80" dirty="0">
                <a:cs typeface="Arial" panose="020B0604020202020204" pitchFamily="34" charset="0"/>
              </a:rPr>
              <a:t> </a:t>
            </a:r>
            <a:r>
              <a:rPr sz="2200" u="heavy" spc="-5" dirty="0">
                <a:cs typeface="Arial" panose="020B0604020202020204" pitchFamily="34" charset="0"/>
              </a:rPr>
              <a:t>Stud</a:t>
            </a:r>
            <a:r>
              <a:rPr sz="2200" spc="-5" dirty="0">
                <a:cs typeface="Arial" panose="020B0604020202020204" pitchFamily="34" charset="0"/>
              </a:rPr>
              <a:t>y</a:t>
            </a:r>
            <a:endParaRPr lang="en-US" sz="2200" dirty="0"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200" spc="-10" dirty="0">
                <a:cs typeface="Arial" panose="020B0604020202020204" pitchFamily="34" charset="0"/>
              </a:rPr>
              <a:t>More </a:t>
            </a:r>
            <a:r>
              <a:rPr sz="2200" spc="-15" dirty="0">
                <a:cs typeface="Arial" panose="020B0604020202020204" pitchFamily="34" charset="0"/>
              </a:rPr>
              <a:t>control </a:t>
            </a:r>
            <a:r>
              <a:rPr sz="2200" spc="-5" dirty="0">
                <a:cs typeface="Arial" panose="020B0604020202020204" pitchFamily="34" charset="0"/>
              </a:rPr>
              <a:t>of </a:t>
            </a:r>
            <a:r>
              <a:rPr sz="2200" dirty="0">
                <a:cs typeface="Arial" panose="020B0604020202020204" pitchFamily="34" charset="0"/>
              </a:rPr>
              <a:t>the</a:t>
            </a:r>
            <a:r>
              <a:rPr sz="2200" spc="-95" dirty="0">
                <a:cs typeface="Arial" panose="020B0604020202020204" pitchFamily="34" charset="0"/>
              </a:rPr>
              <a:t> </a:t>
            </a:r>
            <a:r>
              <a:rPr sz="2200" spc="-5" dirty="0">
                <a:cs typeface="Arial" panose="020B0604020202020204" pitchFamily="34" charset="0"/>
              </a:rPr>
              <a:t>quality</a:t>
            </a:r>
            <a:r>
              <a:rPr lang="en-US" sz="2200" dirty="0">
                <a:cs typeface="Arial" panose="020B0604020202020204" pitchFamily="34" charset="0"/>
              </a:rPr>
              <a:t> </a:t>
            </a:r>
            <a:r>
              <a:rPr sz="2200" dirty="0">
                <a:cs typeface="Arial" panose="020B0604020202020204" pitchFamily="34" charset="0"/>
              </a:rPr>
              <a:t>and </a:t>
            </a:r>
            <a:r>
              <a:rPr sz="2200" spc="-5" dirty="0">
                <a:cs typeface="Arial" panose="020B0604020202020204" pitchFamily="34" charset="0"/>
              </a:rPr>
              <a:t>quantity of </a:t>
            </a:r>
            <a:r>
              <a:rPr sz="2200" dirty="0">
                <a:cs typeface="Arial" panose="020B0604020202020204" pitchFamily="34" charset="0"/>
              </a:rPr>
              <a:t>the</a:t>
            </a:r>
            <a:r>
              <a:rPr sz="2200" spc="-114" dirty="0">
                <a:cs typeface="Arial" panose="020B0604020202020204" pitchFamily="34" charset="0"/>
              </a:rPr>
              <a:t> </a:t>
            </a:r>
            <a:r>
              <a:rPr sz="2200" spc="-15" dirty="0">
                <a:cs typeface="Arial" panose="020B0604020202020204" pitchFamily="34" charset="0"/>
              </a:rPr>
              <a:t>dat</a:t>
            </a:r>
            <a:r>
              <a:rPr lang="en-US" sz="2200" spc="-15" dirty="0">
                <a:cs typeface="Arial" panose="020B0604020202020204" pitchFamily="34" charset="0"/>
              </a:rPr>
              <a:t>a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200" spc="-5" dirty="0">
                <a:cs typeface="Arial" panose="020B0604020202020204" pitchFamily="34" charset="0"/>
              </a:rPr>
              <a:t>Less </a:t>
            </a:r>
            <a:r>
              <a:rPr sz="2200" spc="-10" dirty="0">
                <a:cs typeface="Arial" panose="020B0604020202020204" pitchFamily="34" charset="0"/>
              </a:rPr>
              <a:t>potential </a:t>
            </a:r>
            <a:r>
              <a:rPr sz="2200" spc="-20" dirty="0">
                <a:cs typeface="Arial" panose="020B0604020202020204" pitchFamily="34" charset="0"/>
              </a:rPr>
              <a:t>for</a:t>
            </a:r>
            <a:r>
              <a:rPr sz="2200" spc="-60" dirty="0">
                <a:cs typeface="Arial" panose="020B0604020202020204" pitchFamily="34" charset="0"/>
              </a:rPr>
              <a:t> </a:t>
            </a:r>
            <a:r>
              <a:rPr sz="2200" spc="-5" dirty="0">
                <a:cs typeface="Arial" panose="020B0604020202020204" pitchFamily="34" charset="0"/>
              </a:rPr>
              <a:t>bias</a:t>
            </a:r>
            <a:endParaRPr sz="2200" dirty="0"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8001" y="1844824"/>
            <a:ext cx="4212445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2200" u="heavy" spc="-15" dirty="0">
                <a:cs typeface="Arial" panose="020B0604020202020204" pitchFamily="34" charset="0"/>
              </a:rPr>
              <a:t>Retrospective </a:t>
            </a:r>
            <a:r>
              <a:rPr sz="2200" u="heavy" spc="-5" dirty="0">
                <a:cs typeface="Arial" panose="020B0604020202020204" pitchFamily="34" charset="0"/>
              </a:rPr>
              <a:t>Cohort</a:t>
            </a:r>
            <a:r>
              <a:rPr sz="2200" u="heavy" spc="-70" dirty="0">
                <a:cs typeface="Arial" panose="020B0604020202020204" pitchFamily="34" charset="0"/>
              </a:rPr>
              <a:t> </a:t>
            </a:r>
            <a:r>
              <a:rPr sz="2200" u="heavy" spc="-5" dirty="0">
                <a:cs typeface="Arial" panose="020B0604020202020204" pitchFamily="34" charset="0"/>
              </a:rPr>
              <a:t>Study</a:t>
            </a:r>
            <a:endParaRPr lang="en-US" sz="2200" dirty="0"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200" spc="-5" dirty="0">
                <a:cs typeface="Arial" panose="020B0604020202020204" pitchFamily="34" charset="0"/>
              </a:rPr>
              <a:t>Less </a:t>
            </a:r>
            <a:r>
              <a:rPr sz="2200" dirty="0">
                <a:cs typeface="Arial" panose="020B0604020202020204" pitchFamily="34" charset="0"/>
              </a:rPr>
              <a:t>time</a:t>
            </a:r>
            <a:r>
              <a:rPr sz="2200" spc="-70" dirty="0">
                <a:cs typeface="Arial" panose="020B0604020202020204" pitchFamily="34" charset="0"/>
              </a:rPr>
              <a:t> </a:t>
            </a:r>
            <a:r>
              <a:rPr sz="2200" spc="-10" dirty="0">
                <a:cs typeface="Arial" panose="020B0604020202020204" pitchFamily="34" charset="0"/>
              </a:rPr>
              <a:t>consuming</a:t>
            </a:r>
            <a:endParaRPr lang="en-US" sz="2200" dirty="0"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200" spc="-5" dirty="0">
                <a:cs typeface="Arial" panose="020B0604020202020204" pitchFamily="34" charset="0"/>
              </a:rPr>
              <a:t>Less</a:t>
            </a:r>
            <a:r>
              <a:rPr sz="2200" spc="-90" dirty="0">
                <a:cs typeface="Arial" panose="020B0604020202020204" pitchFamily="34" charset="0"/>
              </a:rPr>
              <a:t> </a:t>
            </a:r>
            <a:r>
              <a:rPr sz="2200" spc="-10" dirty="0">
                <a:cs typeface="Arial" panose="020B0604020202020204" pitchFamily="34" charset="0"/>
              </a:rPr>
              <a:t>expensive</a:t>
            </a:r>
            <a:endParaRPr lang="en-US" sz="2200" dirty="0"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200" spc="-15" dirty="0">
                <a:cs typeface="Arial" panose="020B0604020202020204" pitchFamily="34" charset="0"/>
              </a:rPr>
              <a:t>Potential </a:t>
            </a:r>
            <a:r>
              <a:rPr sz="2200" spc="-10" dirty="0">
                <a:cs typeface="Arial" panose="020B0604020202020204" pitchFamily="34" charset="0"/>
              </a:rPr>
              <a:t>good</a:t>
            </a:r>
            <a:r>
              <a:rPr sz="2200" spc="-55" dirty="0">
                <a:cs typeface="Arial" panose="020B0604020202020204" pitchFamily="34" charset="0"/>
              </a:rPr>
              <a:t> </a:t>
            </a:r>
            <a:r>
              <a:rPr sz="2200" spc="-10" dirty="0">
                <a:cs typeface="Arial" panose="020B0604020202020204" pitchFamily="34" charset="0"/>
              </a:rPr>
              <a:t>starting</a:t>
            </a:r>
            <a:r>
              <a:rPr lang="en-US" sz="2200" dirty="0">
                <a:cs typeface="Arial" panose="020B0604020202020204" pitchFamily="34" charset="0"/>
              </a:rPr>
              <a:t> </a:t>
            </a:r>
            <a:r>
              <a:rPr sz="2200" spc="-10" dirty="0">
                <a:cs typeface="Arial" panose="020B0604020202020204" pitchFamily="34" charset="0"/>
              </a:rPr>
              <a:t>point </a:t>
            </a:r>
            <a:r>
              <a:rPr sz="2200" spc="-20" dirty="0">
                <a:cs typeface="Arial" panose="020B0604020202020204" pitchFamily="34" charset="0"/>
              </a:rPr>
              <a:t>for </a:t>
            </a:r>
            <a:r>
              <a:rPr sz="2200" spc="-5" dirty="0">
                <a:cs typeface="Arial" panose="020B0604020202020204" pitchFamily="34" charset="0"/>
              </a:rPr>
              <a:t>scientific</a:t>
            </a:r>
            <a:r>
              <a:rPr sz="2200" spc="-75" dirty="0">
                <a:cs typeface="Arial" panose="020B0604020202020204" pitchFamily="34" charset="0"/>
              </a:rPr>
              <a:t> </a:t>
            </a:r>
            <a:r>
              <a:rPr sz="2200" dirty="0">
                <a:cs typeface="Arial" panose="020B0604020202020204" pitchFamily="34" charset="0"/>
              </a:rPr>
              <a:t>inquiry</a:t>
            </a:r>
            <a:endParaRPr lang="en-US" sz="2200" dirty="0"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200" spc="-5" dirty="0">
                <a:cs typeface="Arial" panose="020B0604020202020204" pitchFamily="34" charset="0"/>
              </a:rPr>
              <a:t>Allow </a:t>
            </a:r>
            <a:r>
              <a:rPr sz="2200" spc="-20" dirty="0">
                <a:cs typeface="Arial" panose="020B0604020202020204" pitchFamily="34" charset="0"/>
              </a:rPr>
              <a:t>for </a:t>
            </a:r>
            <a:r>
              <a:rPr sz="2200" dirty="0">
                <a:cs typeface="Arial" panose="020B0604020202020204" pitchFamily="34" charset="0"/>
              </a:rPr>
              <a:t>the </a:t>
            </a:r>
            <a:r>
              <a:rPr sz="2200" spc="-10" dirty="0">
                <a:cs typeface="Arial" panose="020B0604020202020204" pitchFamily="34" charset="0"/>
              </a:rPr>
              <a:t>study </a:t>
            </a:r>
            <a:r>
              <a:rPr sz="2200" spc="-5" dirty="0">
                <a:cs typeface="Arial" panose="020B0604020202020204" pitchFamily="34" charset="0"/>
              </a:rPr>
              <a:t>of </a:t>
            </a:r>
            <a:r>
              <a:rPr sz="2200" spc="-15" dirty="0">
                <a:cs typeface="Arial" panose="020B0604020202020204" pitchFamily="34" charset="0"/>
              </a:rPr>
              <a:t>exposures </a:t>
            </a:r>
            <a:r>
              <a:rPr sz="2200" spc="-10" dirty="0">
                <a:cs typeface="Arial" panose="020B0604020202020204" pitchFamily="34" charset="0"/>
              </a:rPr>
              <a:t>that </a:t>
            </a:r>
            <a:r>
              <a:rPr sz="2200" spc="-5" dirty="0">
                <a:cs typeface="Arial" panose="020B0604020202020204" pitchFamily="34" charset="0"/>
              </a:rPr>
              <a:t>no </a:t>
            </a:r>
            <a:r>
              <a:rPr sz="2200" spc="-10" dirty="0">
                <a:cs typeface="Arial" panose="020B0604020202020204" pitchFamily="34" charset="0"/>
              </a:rPr>
              <a:t>longer </a:t>
            </a:r>
            <a:r>
              <a:rPr sz="2200" spc="-5" dirty="0">
                <a:cs typeface="Arial" panose="020B0604020202020204" pitchFamily="34" charset="0"/>
              </a:rPr>
              <a:t>occur</a:t>
            </a:r>
            <a:endParaRPr sz="2200" dirty="0"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A6F00C-EA75-4609-9F4D-F236A03D3A47}"/>
              </a:ext>
            </a:extLst>
          </p:cNvPr>
          <p:cNvSpPr/>
          <p:nvPr/>
        </p:nvSpPr>
        <p:spPr>
          <a:xfrm>
            <a:off x="179512" y="1772816"/>
            <a:ext cx="4104456" cy="468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73CCA-A3F7-4155-B321-93DCCB8A3D13}"/>
              </a:ext>
            </a:extLst>
          </p:cNvPr>
          <p:cNvSpPr/>
          <p:nvPr/>
        </p:nvSpPr>
        <p:spPr>
          <a:xfrm>
            <a:off x="4499992" y="1772816"/>
            <a:ext cx="4464496" cy="468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86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Cohort Studies</a:t>
            </a:r>
            <a:br>
              <a:rPr lang="en-US" dirty="0"/>
            </a:br>
            <a:br>
              <a:rPr lang="en-US" dirty="0"/>
            </a:br>
            <a:r>
              <a:rPr lang="en-US" sz="3600" dirty="0">
                <a:solidFill>
                  <a:srgbClr val="FF0000"/>
                </a:solidFill>
              </a:rPr>
              <a:t>Special (Exposure) versus General Population Cohort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85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766" y="260648"/>
            <a:ext cx="8959234" cy="1108567"/>
          </a:xfrm>
        </p:spPr>
        <p:txBody>
          <a:bodyPr/>
          <a:lstStyle/>
          <a:p>
            <a:r>
              <a:rPr lang="en-US" dirty="0"/>
              <a:t>Opportunities to Assemble Cohorts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11560" y="1916832"/>
            <a:ext cx="8072456" cy="453997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1. Can assemble a general population cohort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Provide internal exposure and non-exposure groups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Appropriate when prevalence of exposure is not too small or too high: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General principle: optimal power when exposure is 50% and un-exposure is 50%</a:t>
            </a:r>
          </a:p>
        </p:txBody>
      </p:sp>
    </p:spTree>
    <p:extLst>
      <p:ext uri="{BB962C8B-B14F-4D97-AF65-F5344CB8AC3E}">
        <p14:creationId xmlns:p14="http://schemas.microsoft.com/office/powerpoint/2010/main" val="3705740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873" y="260648"/>
            <a:ext cx="8959234" cy="1108567"/>
          </a:xfrm>
        </p:spPr>
        <p:txBody>
          <a:bodyPr/>
          <a:lstStyle/>
          <a:p>
            <a:r>
              <a:rPr lang="en-US" dirty="0"/>
              <a:t>Opportunities to Assemble Cohorts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59983" y="1844824"/>
            <a:ext cx="8224033" cy="468399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/>
              <a:t>1. </a:t>
            </a:r>
            <a:r>
              <a:rPr lang="en-US" b="1" dirty="0">
                <a:solidFill>
                  <a:srgbClr val="FF0000"/>
                </a:solidFill>
              </a:rPr>
              <a:t>Can assemble a general population cohort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Example: Nurse’s Health Study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127,000 nurses between the ages of 30 and 55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Participants receive detailed questionnaires every 2 years in  which they report medical histories, daily diet habits and  major life events that have occurred in the past 24 months</a:t>
            </a:r>
          </a:p>
        </p:txBody>
      </p:sp>
    </p:spTree>
    <p:extLst>
      <p:ext uri="{BB962C8B-B14F-4D97-AF65-F5344CB8AC3E}">
        <p14:creationId xmlns:p14="http://schemas.microsoft.com/office/powerpoint/2010/main" val="194593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520" y="260648"/>
            <a:ext cx="8959234" cy="1108567"/>
          </a:xfrm>
        </p:spPr>
        <p:txBody>
          <a:bodyPr/>
          <a:lstStyle/>
          <a:p>
            <a:r>
              <a:rPr lang="en-US" dirty="0"/>
              <a:t>Opportunities to Assemble Cohorts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59983" y="1916832"/>
            <a:ext cx="8224033" cy="461198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/>
              <a:t>2. </a:t>
            </a:r>
            <a:r>
              <a:rPr lang="en-US" b="1" dirty="0">
                <a:solidFill>
                  <a:srgbClr val="FF0000"/>
                </a:solidFill>
              </a:rPr>
              <a:t>Can assemble a cohort </a:t>
            </a:r>
            <a:r>
              <a:rPr lang="en-US" b="1" u="sng" dirty="0">
                <a:solidFill>
                  <a:srgbClr val="FF0000"/>
                </a:solidFill>
              </a:rPr>
              <a:t>enriched</a:t>
            </a:r>
            <a:r>
              <a:rPr lang="en-US" b="1" dirty="0">
                <a:solidFill>
                  <a:srgbClr val="FF0000"/>
                </a:solidFill>
              </a:rPr>
              <a:t> with a </a:t>
            </a:r>
            <a:r>
              <a:rPr lang="en-US" b="1" dirty="0">
                <a:solidFill>
                  <a:srgbClr val="0070C0"/>
                </a:solidFill>
              </a:rPr>
              <a:t>particular exposure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Chosen when </a:t>
            </a:r>
            <a:r>
              <a:rPr lang="en-US" i="1" dirty="0"/>
              <a:t>exposure is rare in general population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Some follow from unfortunate circumstances with unexpected exposures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DES exposure cohort</a:t>
            </a:r>
          </a:p>
        </p:txBody>
      </p:sp>
    </p:spTree>
    <p:extLst>
      <p:ext uri="{BB962C8B-B14F-4D97-AF65-F5344CB8AC3E}">
        <p14:creationId xmlns:p14="http://schemas.microsoft.com/office/powerpoint/2010/main" val="2854503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dirty="0"/>
              <a:t>Time in a Cohort Study</a:t>
            </a:r>
          </a:p>
        </p:txBody>
      </p:sp>
    </p:spTree>
    <p:extLst>
      <p:ext uri="{BB962C8B-B14F-4D97-AF65-F5344CB8AC3E}">
        <p14:creationId xmlns:p14="http://schemas.microsoft.com/office/powerpoint/2010/main" val="123673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237" y="908720"/>
            <a:ext cx="7629525" cy="2746422"/>
          </a:xfrm>
        </p:spPr>
        <p:txBody>
          <a:bodyPr>
            <a:normAutofit/>
          </a:bodyPr>
          <a:lstStyle/>
          <a:p>
            <a:r>
              <a:rPr lang="en-US" sz="3600" dirty="0"/>
              <a:t>Observational Studies</a:t>
            </a:r>
            <a:br>
              <a:rPr lang="en-US" sz="3600" dirty="0"/>
            </a:br>
            <a:br>
              <a:rPr lang="en-US" sz="3600" dirty="0"/>
            </a:br>
            <a:r>
              <a:rPr lang="en-US" sz="2800" dirty="0"/>
              <a:t>Analytical Studies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Cohort Studies</a:t>
            </a:r>
          </a:p>
        </p:txBody>
      </p:sp>
    </p:spTree>
    <p:extLst>
      <p:ext uri="{BB962C8B-B14F-4D97-AF65-F5344CB8AC3E}">
        <p14:creationId xmlns:p14="http://schemas.microsoft.com/office/powerpoint/2010/main" val="348677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82" y="260648"/>
            <a:ext cx="8959234" cy="1108567"/>
          </a:xfrm>
        </p:spPr>
        <p:txBody>
          <a:bodyPr/>
          <a:lstStyle/>
          <a:p>
            <a:r>
              <a:rPr lang="en-US" dirty="0"/>
              <a:t>Inclusion Criteria into a Cohort (how time matters)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95987" y="1844824"/>
            <a:ext cx="8152025" cy="461198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Goal is to collect 2+ exposure groups to be as </a:t>
            </a:r>
            <a:r>
              <a:rPr lang="en-US" u="sng" dirty="0"/>
              <a:t>identical as possible</a:t>
            </a:r>
            <a:r>
              <a:rPr lang="en-US" dirty="0"/>
              <a:t> with the </a:t>
            </a:r>
            <a:r>
              <a:rPr lang="en-US" i="1" dirty="0"/>
              <a:t>exception of variance along a key characteristic of interest, the exposure</a:t>
            </a:r>
          </a:p>
          <a:p>
            <a:pPr>
              <a:spcAft>
                <a:spcPts val="600"/>
              </a:spcAft>
            </a:pPr>
            <a:r>
              <a:rPr lang="en-US" dirty="0"/>
              <a:t>Cohort Inclusion criteria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Should be defined in terms of </a:t>
            </a:r>
            <a:r>
              <a:rPr lang="en-US" u="sng" dirty="0">
                <a:solidFill>
                  <a:srgbClr val="FF0000"/>
                </a:solidFill>
              </a:rPr>
              <a:t>time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u="sng" dirty="0">
                <a:solidFill>
                  <a:srgbClr val="FF0000"/>
                </a:solidFill>
              </a:rPr>
              <a:t>place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Want eligibility criteria to promote this exchangeability unexposed approximate as closely as possible to the exposed  for all other factors aside from the exposure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Keep in mind that </a:t>
            </a:r>
            <a:r>
              <a:rPr lang="en-US" u="sng" dirty="0">
                <a:solidFill>
                  <a:srgbClr val="FF0000"/>
                </a:solidFill>
              </a:rPr>
              <a:t>exposure contrast should be maximized </a:t>
            </a:r>
            <a:r>
              <a:rPr lang="en-US" dirty="0"/>
              <a:t>for optimal power</a:t>
            </a:r>
          </a:p>
        </p:txBody>
      </p:sp>
    </p:spTree>
    <p:extLst>
      <p:ext uri="{BB962C8B-B14F-4D97-AF65-F5344CB8AC3E}">
        <p14:creationId xmlns:p14="http://schemas.microsoft.com/office/powerpoint/2010/main" val="99457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332656"/>
            <a:ext cx="8959234" cy="1108567"/>
          </a:xfrm>
        </p:spPr>
        <p:txBody>
          <a:bodyPr/>
          <a:lstStyle/>
          <a:p>
            <a:r>
              <a:rPr lang="en-US" dirty="0"/>
              <a:t>Induction </a:t>
            </a:r>
            <a:r>
              <a:rPr lang="en-US" spc="5" dirty="0"/>
              <a:t>and </a:t>
            </a:r>
            <a:r>
              <a:rPr lang="en-US" dirty="0"/>
              <a:t>Latent</a:t>
            </a:r>
            <a:r>
              <a:rPr lang="en-US" spc="-140" dirty="0"/>
              <a:t> </a:t>
            </a:r>
            <a:r>
              <a:rPr lang="en-US" dirty="0"/>
              <a:t>Periods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03999" y="1916832"/>
            <a:ext cx="7936001" cy="4539976"/>
          </a:xfrm>
        </p:spPr>
        <p:txBody>
          <a:bodyPr/>
          <a:lstStyle/>
          <a:p>
            <a:r>
              <a:rPr lang="en-US" b="1" dirty="0"/>
              <a:t>Induction Period: </a:t>
            </a:r>
            <a:r>
              <a:rPr lang="en-US" dirty="0"/>
              <a:t>time between exposure and development of disease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Example: exposure to radiation may have a 3-5 year induction period for the risk of leukemia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b="1" dirty="0"/>
              <a:t>Latent Period: </a:t>
            </a:r>
            <a:r>
              <a:rPr lang="en-US" dirty="0"/>
              <a:t>time period between disease development and detection</a:t>
            </a:r>
          </a:p>
        </p:txBody>
      </p:sp>
    </p:spTree>
    <p:extLst>
      <p:ext uri="{BB962C8B-B14F-4D97-AF65-F5344CB8AC3E}">
        <p14:creationId xmlns:p14="http://schemas.microsoft.com/office/powerpoint/2010/main" val="1212932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251317"/>
            <a:ext cx="8959234" cy="1108567"/>
          </a:xfrm>
        </p:spPr>
        <p:txBody>
          <a:bodyPr/>
          <a:lstStyle/>
          <a:p>
            <a:r>
              <a:rPr lang="en-US" dirty="0"/>
              <a:t>Induction </a:t>
            </a:r>
            <a:r>
              <a:rPr lang="en-US" spc="5" dirty="0"/>
              <a:t>and </a:t>
            </a:r>
            <a:r>
              <a:rPr lang="en-US" dirty="0"/>
              <a:t>Latent</a:t>
            </a:r>
            <a:r>
              <a:rPr lang="en-US" spc="-140" dirty="0"/>
              <a:t> </a:t>
            </a:r>
            <a:r>
              <a:rPr lang="en-US" dirty="0"/>
              <a:t>Periods</a:t>
            </a:r>
          </a:p>
        </p:txBody>
      </p:sp>
      <p:sp>
        <p:nvSpPr>
          <p:cNvPr id="6" name="object 2"/>
          <p:cNvSpPr/>
          <p:nvPr/>
        </p:nvSpPr>
        <p:spPr>
          <a:xfrm>
            <a:off x="652462" y="2043680"/>
            <a:ext cx="7839075" cy="2838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55576" y="4725144"/>
            <a:ext cx="792088" cy="7920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915816" y="4725144"/>
            <a:ext cx="792088" cy="7920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547664" y="2420888"/>
            <a:ext cx="2376264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307632" y="4725144"/>
            <a:ext cx="792088" cy="7920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23928" y="2420888"/>
            <a:ext cx="2376264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8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520" y="257176"/>
            <a:ext cx="8959234" cy="1108567"/>
          </a:xfrm>
        </p:spPr>
        <p:txBody>
          <a:bodyPr/>
          <a:lstStyle/>
          <a:p>
            <a:r>
              <a:rPr lang="en-US" dirty="0"/>
              <a:t>Implications of these Periods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1991" y="1988840"/>
            <a:ext cx="8080017" cy="4467968"/>
          </a:xfrm>
        </p:spPr>
        <p:txBody>
          <a:bodyPr>
            <a:normAutofit/>
          </a:bodyPr>
          <a:lstStyle/>
          <a:p>
            <a:r>
              <a:rPr lang="en-US" u="sng" dirty="0"/>
              <a:t>Outcomes</a:t>
            </a:r>
            <a:r>
              <a:rPr lang="en-US" dirty="0"/>
              <a:t> that occur during </a:t>
            </a:r>
            <a:r>
              <a:rPr lang="en-US" dirty="0">
                <a:solidFill>
                  <a:srgbClr val="FF0000"/>
                </a:solidFill>
              </a:rPr>
              <a:t>Induction Period </a:t>
            </a:r>
            <a:r>
              <a:rPr lang="en-US" u="sng" dirty="0"/>
              <a:t>should not be attributable to the exposure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Exposed subjects are not at risk to develop the outcome by the exposure during this period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Outcomes and follow-up time observed during the induction period should not be assigned to the exposed group</a:t>
            </a:r>
          </a:p>
          <a:p>
            <a:r>
              <a:rPr lang="en-US" dirty="0"/>
              <a:t>Options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Eliminate such outcomes and follow-up time from the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Assign to non-exposed group</a:t>
            </a:r>
          </a:p>
        </p:txBody>
      </p:sp>
    </p:spTree>
    <p:extLst>
      <p:ext uri="{BB962C8B-B14F-4D97-AF65-F5344CB8AC3E}">
        <p14:creationId xmlns:p14="http://schemas.microsoft.com/office/powerpoint/2010/main" val="13684946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6862" y="1556792"/>
            <a:ext cx="5510276" cy="5016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262006"/>
            <a:ext cx="8959234" cy="1108567"/>
          </a:xfrm>
        </p:spPr>
        <p:txBody>
          <a:bodyPr/>
          <a:lstStyle/>
          <a:p>
            <a:r>
              <a:rPr lang="en-US" dirty="0"/>
              <a:t>Implications of these Periods</a:t>
            </a:r>
          </a:p>
        </p:txBody>
      </p:sp>
      <p:sp>
        <p:nvSpPr>
          <p:cNvPr id="4" name="Oval 3"/>
          <p:cNvSpPr/>
          <p:nvPr/>
        </p:nvSpPr>
        <p:spPr>
          <a:xfrm>
            <a:off x="2411760" y="1556792"/>
            <a:ext cx="1512168" cy="4032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512" y="3717032"/>
            <a:ext cx="1637350" cy="165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Induction period that was not included in the study</a:t>
            </a:r>
          </a:p>
        </p:txBody>
      </p:sp>
    </p:spTree>
    <p:extLst>
      <p:ext uri="{BB962C8B-B14F-4D97-AF65-F5344CB8AC3E}">
        <p14:creationId xmlns:p14="http://schemas.microsoft.com/office/powerpoint/2010/main" val="334360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biases associated with retrospective studies (selection bias, recall bias), if done prospectively </a:t>
            </a:r>
          </a:p>
          <a:p>
            <a:r>
              <a:rPr lang="en-US" dirty="0"/>
              <a:t>Can directly measure disease incidence (vs. odds)</a:t>
            </a:r>
          </a:p>
          <a:p>
            <a:r>
              <a:rPr lang="en-US" dirty="0"/>
              <a:t>Ideal for rare exposures</a:t>
            </a:r>
          </a:p>
          <a:p>
            <a:r>
              <a:rPr lang="en-US" dirty="0"/>
              <a:t>Clear temporal relation between exposure and health outcome</a:t>
            </a:r>
          </a:p>
          <a:p>
            <a:r>
              <a:rPr lang="en-US" dirty="0"/>
              <a:t>Can measure multiple endpoints</a:t>
            </a:r>
          </a:p>
          <a:p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Design: Strengths</a:t>
            </a:r>
          </a:p>
        </p:txBody>
      </p:sp>
    </p:spTree>
    <p:extLst>
      <p:ext uri="{BB962C8B-B14F-4D97-AF65-F5344CB8AC3E}">
        <p14:creationId xmlns:p14="http://schemas.microsoft.com/office/powerpoint/2010/main" val="1581998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expensive and require many years to complete</a:t>
            </a:r>
          </a:p>
          <a:p>
            <a:r>
              <a:rPr lang="en-US" dirty="0"/>
              <a:t>Inefficient for rare outcomes</a:t>
            </a:r>
          </a:p>
          <a:p>
            <a:r>
              <a:rPr lang="en-US" dirty="0"/>
              <a:t>Biases: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Differential loss-to-follow-up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Detection bias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Competing Risks</a:t>
            </a:r>
          </a:p>
          <a:p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Design: Challenges</a:t>
            </a:r>
          </a:p>
        </p:txBody>
      </p:sp>
    </p:spTree>
    <p:extLst>
      <p:ext uri="{BB962C8B-B14F-4D97-AF65-F5344CB8AC3E}">
        <p14:creationId xmlns:p14="http://schemas.microsoft.com/office/powerpoint/2010/main" val="2028183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EA67-5F85-403A-B22B-8C817DBF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542019"/>
            <a:ext cx="6858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A9946-33A5-43BF-9BD9-C6C0EC4DE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59238"/>
            <a:ext cx="6858000" cy="1655762"/>
          </a:xfrm>
        </p:spPr>
        <p:txBody>
          <a:bodyPr/>
          <a:lstStyle/>
          <a:p>
            <a:r>
              <a:rPr lang="en-US" sz="2400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6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215612"/>
            <a:ext cx="8959234" cy="1108567"/>
          </a:xfrm>
        </p:spPr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683568" y="1772816"/>
            <a:ext cx="8959234" cy="525141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Cohort definition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Measures of association in cohorts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Types of Cohorts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Open vs. closed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Retrospective, prospective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General vs. exposure/special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Time in a cohort study</a:t>
            </a:r>
          </a:p>
        </p:txBody>
      </p:sp>
    </p:spTree>
    <p:extLst>
      <p:ext uri="{BB962C8B-B14F-4D97-AF65-F5344CB8AC3E}">
        <p14:creationId xmlns:p14="http://schemas.microsoft.com/office/powerpoint/2010/main" val="353241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Cohort Study Definitions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832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step in cohort studies is to </a:t>
            </a:r>
            <a:r>
              <a:rPr lang="en-US" b="1" dirty="0"/>
              <a:t>select participants based on exposure status</a:t>
            </a:r>
          </a:p>
          <a:p>
            <a:r>
              <a:rPr lang="en-US" b="1" dirty="0"/>
              <a:t>Follow all cohort participants </a:t>
            </a:r>
            <a:r>
              <a:rPr lang="en-US" dirty="0"/>
              <a:t>over time to measure disease  frequency</a:t>
            </a:r>
            <a:endParaRPr lang="en-US" b="1" dirty="0"/>
          </a:p>
          <a:p>
            <a:pPr lvl="1"/>
            <a:r>
              <a:rPr lang="en-US" b="1" dirty="0"/>
              <a:t>Compare disease </a:t>
            </a:r>
            <a:r>
              <a:rPr lang="en-US" dirty="0"/>
              <a:t>pattern in exposed or unexposed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Study</a:t>
            </a:r>
          </a:p>
        </p:txBody>
      </p:sp>
    </p:spTree>
    <p:extLst>
      <p:ext uri="{BB962C8B-B14F-4D97-AF65-F5344CB8AC3E}">
        <p14:creationId xmlns:p14="http://schemas.microsoft.com/office/powerpoint/2010/main" val="318557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members must be “</a:t>
            </a:r>
            <a:r>
              <a:rPr lang="en-US" b="1" dirty="0"/>
              <a:t>at risk for the outcome</a:t>
            </a:r>
            <a:r>
              <a:rPr lang="en-US" dirty="0"/>
              <a:t>”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Cohort members are free of disease but “at risk”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Exclude those not at risk</a:t>
            </a:r>
            <a:r>
              <a:rPr lang="en-US" dirty="0"/>
              <a:t>, for instance:</a:t>
            </a:r>
          </a:p>
          <a:p>
            <a:pPr lvl="2"/>
            <a:r>
              <a:rPr lang="en-US" dirty="0"/>
              <a:t>In a study of uterine cancer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/>
              <a:t>Men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/>
              <a:t>Women with a history of hysterectomy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/>
              <a:t>Women with prevalent uterine cancer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Cohort Criteria and Exclusion</a:t>
            </a:r>
          </a:p>
        </p:txBody>
      </p:sp>
    </p:spTree>
    <p:extLst>
      <p:ext uri="{BB962C8B-B14F-4D97-AF65-F5344CB8AC3E}">
        <p14:creationId xmlns:p14="http://schemas.microsoft.com/office/powerpoint/2010/main" val="283497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210962"/>
            <a:ext cx="8959234" cy="1108567"/>
          </a:xfrm>
        </p:spPr>
        <p:txBody>
          <a:bodyPr/>
          <a:lstStyle/>
          <a:p>
            <a:r>
              <a:rPr lang="en-US" dirty="0"/>
              <a:t>Selection into Study on Basis of Exposure Status</a:t>
            </a:r>
          </a:p>
        </p:txBody>
      </p:sp>
      <p:sp>
        <p:nvSpPr>
          <p:cNvPr id="3" name="object 3"/>
          <p:cNvSpPr/>
          <p:nvPr/>
        </p:nvSpPr>
        <p:spPr>
          <a:xfrm>
            <a:off x="1343025" y="2398648"/>
            <a:ext cx="6477000" cy="114300"/>
          </a:xfrm>
          <a:custGeom>
            <a:avLst/>
            <a:gdLst/>
            <a:ahLst/>
            <a:cxnLst/>
            <a:rect l="l" t="t" r="r" b="b"/>
            <a:pathLst>
              <a:path w="6477000" h="114300">
                <a:moveTo>
                  <a:pt x="6362700" y="0"/>
                </a:moveTo>
                <a:lnTo>
                  <a:pt x="6362700" y="114300"/>
                </a:lnTo>
                <a:lnTo>
                  <a:pt x="6438900" y="76200"/>
                </a:lnTo>
                <a:lnTo>
                  <a:pt x="6381750" y="76200"/>
                </a:lnTo>
                <a:lnTo>
                  <a:pt x="6381750" y="38100"/>
                </a:lnTo>
                <a:lnTo>
                  <a:pt x="6438900" y="38100"/>
                </a:lnTo>
                <a:lnTo>
                  <a:pt x="6362700" y="0"/>
                </a:lnTo>
                <a:close/>
              </a:path>
              <a:path w="6477000" h="114300">
                <a:moveTo>
                  <a:pt x="6362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62700" y="76200"/>
                </a:lnTo>
                <a:lnTo>
                  <a:pt x="6362700" y="38100"/>
                </a:lnTo>
                <a:close/>
              </a:path>
              <a:path w="6477000" h="114300">
                <a:moveTo>
                  <a:pt x="6438900" y="38100"/>
                </a:moveTo>
                <a:lnTo>
                  <a:pt x="6381750" y="38100"/>
                </a:lnTo>
                <a:lnTo>
                  <a:pt x="6381750" y="76200"/>
                </a:lnTo>
                <a:lnTo>
                  <a:pt x="6438900" y="76200"/>
                </a:lnTo>
                <a:lnTo>
                  <a:pt x="6477000" y="57150"/>
                </a:lnTo>
                <a:lnTo>
                  <a:pt x="6438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593" y="1701291"/>
            <a:ext cx="143891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-1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0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</a:t>
            </a:r>
            <a:r>
              <a:rPr sz="2000" b="1" spc="-1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b="1" spc="5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43025" y="3160648"/>
            <a:ext cx="6477000" cy="114300"/>
          </a:xfrm>
          <a:custGeom>
            <a:avLst/>
            <a:gdLst/>
            <a:ahLst/>
            <a:cxnLst/>
            <a:rect l="l" t="t" r="r" b="b"/>
            <a:pathLst>
              <a:path w="6477000" h="114300">
                <a:moveTo>
                  <a:pt x="6362700" y="0"/>
                </a:moveTo>
                <a:lnTo>
                  <a:pt x="6362700" y="114300"/>
                </a:lnTo>
                <a:lnTo>
                  <a:pt x="6438900" y="76200"/>
                </a:lnTo>
                <a:lnTo>
                  <a:pt x="6381750" y="76200"/>
                </a:lnTo>
                <a:lnTo>
                  <a:pt x="6381750" y="38100"/>
                </a:lnTo>
                <a:lnTo>
                  <a:pt x="6438900" y="38100"/>
                </a:lnTo>
                <a:lnTo>
                  <a:pt x="6362700" y="0"/>
                </a:lnTo>
                <a:close/>
              </a:path>
              <a:path w="6477000" h="114300">
                <a:moveTo>
                  <a:pt x="63627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362700" y="76200"/>
                </a:lnTo>
                <a:lnTo>
                  <a:pt x="6362700" y="38100"/>
                </a:lnTo>
                <a:close/>
              </a:path>
              <a:path w="6477000" h="114300">
                <a:moveTo>
                  <a:pt x="6438900" y="38100"/>
                </a:moveTo>
                <a:lnTo>
                  <a:pt x="6381750" y="38100"/>
                </a:lnTo>
                <a:lnTo>
                  <a:pt x="6381750" y="76200"/>
                </a:lnTo>
                <a:lnTo>
                  <a:pt x="6438900" y="76200"/>
                </a:lnTo>
                <a:lnTo>
                  <a:pt x="6477000" y="57150"/>
                </a:lnTo>
                <a:lnTo>
                  <a:pt x="64389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66507" y="1777491"/>
            <a:ext cx="1327785" cy="167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sz="2000" b="1" spc="5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OME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00330" algn="ctr">
              <a:lnSpc>
                <a:spcPct val="100000"/>
              </a:lnSpc>
              <a:spcBef>
                <a:spcPts val="434"/>
              </a:spcBef>
            </a:pPr>
            <a:r>
              <a:rPr sz="36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00330" algn="ctr">
              <a:lnSpc>
                <a:spcPct val="100000"/>
              </a:lnSpc>
              <a:spcBef>
                <a:spcPts val="1680"/>
              </a:spcBef>
            </a:pPr>
            <a:r>
              <a:rPr sz="36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5825" y="303377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16"/>
                </a:lnTo>
                <a:lnTo>
                  <a:pt x="62396" y="29331"/>
                </a:lnTo>
                <a:lnTo>
                  <a:pt x="29386" y="62352"/>
                </a:lnTo>
                <a:lnTo>
                  <a:pt x="7767" y="104152"/>
                </a:lnTo>
                <a:lnTo>
                  <a:pt x="0" y="152273"/>
                </a:lnTo>
                <a:lnTo>
                  <a:pt x="7769" y="200534"/>
                </a:lnTo>
                <a:lnTo>
                  <a:pt x="29405" y="242364"/>
                </a:lnTo>
                <a:lnTo>
                  <a:pt x="62396" y="275368"/>
                </a:lnTo>
                <a:lnTo>
                  <a:pt x="104231" y="297021"/>
                </a:lnTo>
                <a:lnTo>
                  <a:pt x="152400" y="304800"/>
                </a:lnTo>
                <a:lnTo>
                  <a:pt x="200568" y="297021"/>
                </a:lnTo>
                <a:lnTo>
                  <a:pt x="242403" y="275368"/>
                </a:lnTo>
                <a:lnTo>
                  <a:pt x="275394" y="242364"/>
                </a:lnTo>
                <a:lnTo>
                  <a:pt x="297030" y="200534"/>
                </a:lnTo>
                <a:lnTo>
                  <a:pt x="304800" y="152400"/>
                </a:lnTo>
                <a:lnTo>
                  <a:pt x="297023" y="104139"/>
                </a:lnTo>
                <a:lnTo>
                  <a:pt x="275394" y="62352"/>
                </a:lnTo>
                <a:lnTo>
                  <a:pt x="242403" y="29386"/>
                </a:lnTo>
                <a:lnTo>
                  <a:pt x="200568" y="7765"/>
                </a:lnTo>
                <a:lnTo>
                  <a:pt x="15240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5825" y="303377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273"/>
                </a:moveTo>
                <a:lnTo>
                  <a:pt x="7769" y="104139"/>
                </a:lnTo>
                <a:lnTo>
                  <a:pt x="29405" y="62316"/>
                </a:lnTo>
                <a:lnTo>
                  <a:pt x="62396" y="29331"/>
                </a:lnTo>
                <a:lnTo>
                  <a:pt x="104231" y="7716"/>
                </a:lnTo>
                <a:lnTo>
                  <a:pt x="152400" y="0"/>
                </a:lnTo>
                <a:lnTo>
                  <a:pt x="200568" y="7765"/>
                </a:lnTo>
                <a:lnTo>
                  <a:pt x="242403" y="29386"/>
                </a:lnTo>
                <a:lnTo>
                  <a:pt x="275394" y="62352"/>
                </a:lnTo>
                <a:lnTo>
                  <a:pt x="297030" y="104152"/>
                </a:lnTo>
                <a:lnTo>
                  <a:pt x="304800" y="152273"/>
                </a:lnTo>
                <a:lnTo>
                  <a:pt x="297030" y="200534"/>
                </a:lnTo>
                <a:lnTo>
                  <a:pt x="275394" y="242364"/>
                </a:lnTo>
                <a:lnTo>
                  <a:pt x="242403" y="275368"/>
                </a:lnTo>
                <a:lnTo>
                  <a:pt x="200568" y="297021"/>
                </a:lnTo>
                <a:lnTo>
                  <a:pt x="152400" y="304800"/>
                </a:lnTo>
                <a:lnTo>
                  <a:pt x="104231" y="297021"/>
                </a:lnTo>
                <a:lnTo>
                  <a:pt x="62396" y="275368"/>
                </a:lnTo>
                <a:lnTo>
                  <a:pt x="29405" y="242364"/>
                </a:lnTo>
                <a:lnTo>
                  <a:pt x="7769" y="200534"/>
                </a:lnTo>
                <a:lnTo>
                  <a:pt x="0" y="1524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5825" y="227177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6"/>
                </a:lnTo>
                <a:lnTo>
                  <a:pt x="62396" y="29394"/>
                </a:lnTo>
                <a:lnTo>
                  <a:pt x="29405" y="62380"/>
                </a:lnTo>
                <a:lnTo>
                  <a:pt x="7769" y="104217"/>
                </a:lnTo>
                <a:lnTo>
                  <a:pt x="0" y="152400"/>
                </a:lnTo>
                <a:lnTo>
                  <a:pt x="7769" y="200534"/>
                </a:lnTo>
                <a:lnTo>
                  <a:pt x="29405" y="242364"/>
                </a:lnTo>
                <a:lnTo>
                  <a:pt x="62396" y="275368"/>
                </a:lnTo>
                <a:lnTo>
                  <a:pt x="104231" y="297021"/>
                </a:lnTo>
                <a:lnTo>
                  <a:pt x="152400" y="304800"/>
                </a:lnTo>
                <a:lnTo>
                  <a:pt x="200568" y="297021"/>
                </a:lnTo>
                <a:lnTo>
                  <a:pt x="242403" y="275368"/>
                </a:lnTo>
                <a:lnTo>
                  <a:pt x="275394" y="242364"/>
                </a:lnTo>
                <a:lnTo>
                  <a:pt x="297030" y="200534"/>
                </a:lnTo>
                <a:lnTo>
                  <a:pt x="304800" y="152400"/>
                </a:lnTo>
                <a:lnTo>
                  <a:pt x="297030" y="104217"/>
                </a:lnTo>
                <a:lnTo>
                  <a:pt x="275394" y="62380"/>
                </a:lnTo>
                <a:lnTo>
                  <a:pt x="242403" y="29394"/>
                </a:lnTo>
                <a:lnTo>
                  <a:pt x="200568" y="7766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5825" y="227177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9" y="104217"/>
                </a:lnTo>
                <a:lnTo>
                  <a:pt x="29405" y="62380"/>
                </a:lnTo>
                <a:lnTo>
                  <a:pt x="62396" y="29394"/>
                </a:lnTo>
                <a:lnTo>
                  <a:pt x="104231" y="7766"/>
                </a:lnTo>
                <a:lnTo>
                  <a:pt x="152400" y="0"/>
                </a:lnTo>
                <a:lnTo>
                  <a:pt x="200568" y="7766"/>
                </a:lnTo>
                <a:lnTo>
                  <a:pt x="242403" y="29394"/>
                </a:lnTo>
                <a:lnTo>
                  <a:pt x="275394" y="62380"/>
                </a:lnTo>
                <a:lnTo>
                  <a:pt x="297030" y="104217"/>
                </a:lnTo>
                <a:lnTo>
                  <a:pt x="304800" y="152400"/>
                </a:lnTo>
                <a:lnTo>
                  <a:pt x="297030" y="200534"/>
                </a:lnTo>
                <a:lnTo>
                  <a:pt x="275394" y="242364"/>
                </a:lnTo>
                <a:lnTo>
                  <a:pt x="242403" y="275368"/>
                </a:lnTo>
                <a:lnTo>
                  <a:pt x="200568" y="297021"/>
                </a:lnTo>
                <a:lnTo>
                  <a:pt x="152400" y="304800"/>
                </a:lnTo>
                <a:lnTo>
                  <a:pt x="104231" y="297021"/>
                </a:lnTo>
                <a:lnTo>
                  <a:pt x="62396" y="275368"/>
                </a:lnTo>
                <a:lnTo>
                  <a:pt x="29405" y="242364"/>
                </a:lnTo>
                <a:lnTo>
                  <a:pt x="7769" y="200534"/>
                </a:lnTo>
                <a:lnTo>
                  <a:pt x="0" y="1524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4307078"/>
            <a:ext cx="4635500" cy="182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Basis on 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groups are selected</a:t>
            </a:r>
            <a:r>
              <a:rPr sz="2000" b="1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at  beginning of</a:t>
            </a:r>
            <a:r>
              <a:rPr sz="2000" b="1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2494" marR="2512695">
              <a:lnSpc>
                <a:spcPct val="180300"/>
              </a:lnSpc>
              <a:spcBef>
                <a:spcPts val="1420"/>
              </a:spcBef>
            </a:pPr>
            <a:r>
              <a:rPr sz="20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b="1" spc="-1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  ABSENT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2000" y="58039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000" y="58039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9" y="104231"/>
                </a:lnTo>
                <a:lnTo>
                  <a:pt x="29405" y="62396"/>
                </a:lnTo>
                <a:lnTo>
                  <a:pt x="62396" y="29405"/>
                </a:lnTo>
                <a:lnTo>
                  <a:pt x="104231" y="7769"/>
                </a:lnTo>
                <a:lnTo>
                  <a:pt x="152400" y="0"/>
                </a:lnTo>
                <a:lnTo>
                  <a:pt x="200568" y="7769"/>
                </a:lnTo>
                <a:lnTo>
                  <a:pt x="242403" y="29405"/>
                </a:lnTo>
                <a:lnTo>
                  <a:pt x="275394" y="62396"/>
                </a:lnTo>
                <a:lnTo>
                  <a:pt x="297030" y="104231"/>
                </a:lnTo>
                <a:lnTo>
                  <a:pt x="304800" y="152400"/>
                </a:lnTo>
                <a:lnTo>
                  <a:pt x="297030" y="200568"/>
                </a:lnTo>
                <a:lnTo>
                  <a:pt x="275394" y="242403"/>
                </a:lnTo>
                <a:lnTo>
                  <a:pt x="242403" y="275394"/>
                </a:lnTo>
                <a:lnTo>
                  <a:pt x="200568" y="297030"/>
                </a:lnTo>
                <a:lnTo>
                  <a:pt x="152400" y="304800"/>
                </a:lnTo>
                <a:lnTo>
                  <a:pt x="104231" y="297030"/>
                </a:lnTo>
                <a:lnTo>
                  <a:pt x="62396" y="275394"/>
                </a:lnTo>
                <a:lnTo>
                  <a:pt x="29405" y="242403"/>
                </a:lnTo>
                <a:lnTo>
                  <a:pt x="7769" y="200568"/>
                </a:lnTo>
                <a:lnTo>
                  <a:pt x="0" y="1524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2000" y="528955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6"/>
                </a:lnTo>
                <a:lnTo>
                  <a:pt x="62396" y="29394"/>
                </a:lnTo>
                <a:lnTo>
                  <a:pt x="29405" y="62380"/>
                </a:lnTo>
                <a:lnTo>
                  <a:pt x="7769" y="104217"/>
                </a:lnTo>
                <a:lnTo>
                  <a:pt x="0" y="152400"/>
                </a:lnTo>
                <a:lnTo>
                  <a:pt x="7769" y="200582"/>
                </a:lnTo>
                <a:lnTo>
                  <a:pt x="29405" y="242419"/>
                </a:lnTo>
                <a:lnTo>
                  <a:pt x="62396" y="275405"/>
                </a:lnTo>
                <a:lnTo>
                  <a:pt x="104231" y="297033"/>
                </a:lnTo>
                <a:lnTo>
                  <a:pt x="152400" y="304800"/>
                </a:lnTo>
                <a:lnTo>
                  <a:pt x="200568" y="297033"/>
                </a:lnTo>
                <a:lnTo>
                  <a:pt x="242403" y="275405"/>
                </a:lnTo>
                <a:lnTo>
                  <a:pt x="275394" y="242419"/>
                </a:lnTo>
                <a:lnTo>
                  <a:pt x="297030" y="200582"/>
                </a:lnTo>
                <a:lnTo>
                  <a:pt x="304800" y="152400"/>
                </a:lnTo>
                <a:lnTo>
                  <a:pt x="297030" y="104217"/>
                </a:lnTo>
                <a:lnTo>
                  <a:pt x="275394" y="62380"/>
                </a:lnTo>
                <a:lnTo>
                  <a:pt x="242403" y="29394"/>
                </a:lnTo>
                <a:lnTo>
                  <a:pt x="200568" y="7766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000" y="528955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9" y="104217"/>
                </a:lnTo>
                <a:lnTo>
                  <a:pt x="29405" y="62380"/>
                </a:lnTo>
                <a:lnTo>
                  <a:pt x="62396" y="29394"/>
                </a:lnTo>
                <a:lnTo>
                  <a:pt x="104231" y="7766"/>
                </a:lnTo>
                <a:lnTo>
                  <a:pt x="152400" y="0"/>
                </a:lnTo>
                <a:lnTo>
                  <a:pt x="200568" y="7766"/>
                </a:lnTo>
                <a:lnTo>
                  <a:pt x="242403" y="29394"/>
                </a:lnTo>
                <a:lnTo>
                  <a:pt x="275394" y="62380"/>
                </a:lnTo>
                <a:lnTo>
                  <a:pt x="297030" y="104217"/>
                </a:lnTo>
                <a:lnTo>
                  <a:pt x="304800" y="152400"/>
                </a:lnTo>
                <a:lnTo>
                  <a:pt x="297030" y="200582"/>
                </a:lnTo>
                <a:lnTo>
                  <a:pt x="275394" y="242419"/>
                </a:lnTo>
                <a:lnTo>
                  <a:pt x="242403" y="275405"/>
                </a:lnTo>
                <a:lnTo>
                  <a:pt x="200568" y="297033"/>
                </a:lnTo>
                <a:lnTo>
                  <a:pt x="152400" y="304800"/>
                </a:lnTo>
                <a:lnTo>
                  <a:pt x="104231" y="297033"/>
                </a:lnTo>
                <a:lnTo>
                  <a:pt x="62396" y="275405"/>
                </a:lnTo>
                <a:lnTo>
                  <a:pt x="29405" y="242419"/>
                </a:lnTo>
                <a:lnTo>
                  <a:pt x="7769" y="200582"/>
                </a:lnTo>
                <a:lnTo>
                  <a:pt x="0" y="1524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5037" y="3513201"/>
            <a:ext cx="141605" cy="748030"/>
          </a:xfrm>
          <a:custGeom>
            <a:avLst/>
            <a:gdLst/>
            <a:ahLst/>
            <a:cxnLst/>
            <a:rect l="l" t="t" r="r" b="b"/>
            <a:pathLst>
              <a:path w="141605" h="748029">
                <a:moveTo>
                  <a:pt x="105968" y="70612"/>
                </a:moveTo>
                <a:lnTo>
                  <a:pt x="35318" y="70612"/>
                </a:lnTo>
                <a:lnTo>
                  <a:pt x="35318" y="747649"/>
                </a:lnTo>
                <a:lnTo>
                  <a:pt x="105968" y="747649"/>
                </a:lnTo>
                <a:lnTo>
                  <a:pt x="105968" y="70612"/>
                </a:lnTo>
                <a:close/>
              </a:path>
              <a:path w="141605" h="748029">
                <a:moveTo>
                  <a:pt x="70650" y="0"/>
                </a:moveTo>
                <a:lnTo>
                  <a:pt x="0" y="70612"/>
                </a:lnTo>
                <a:lnTo>
                  <a:pt x="141287" y="70612"/>
                </a:lnTo>
                <a:lnTo>
                  <a:pt x="706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35037" y="3513201"/>
            <a:ext cx="141605" cy="748030"/>
          </a:xfrm>
          <a:custGeom>
            <a:avLst/>
            <a:gdLst/>
            <a:ahLst/>
            <a:cxnLst/>
            <a:rect l="l" t="t" r="r" b="b"/>
            <a:pathLst>
              <a:path w="141605" h="748029">
                <a:moveTo>
                  <a:pt x="0" y="70612"/>
                </a:moveTo>
                <a:lnTo>
                  <a:pt x="70650" y="0"/>
                </a:lnTo>
                <a:lnTo>
                  <a:pt x="141287" y="70612"/>
                </a:lnTo>
                <a:lnTo>
                  <a:pt x="105968" y="70612"/>
                </a:lnTo>
                <a:lnTo>
                  <a:pt x="105968" y="747649"/>
                </a:lnTo>
                <a:lnTo>
                  <a:pt x="35318" y="747649"/>
                </a:lnTo>
                <a:lnTo>
                  <a:pt x="35318" y="70612"/>
                </a:lnTo>
                <a:lnTo>
                  <a:pt x="0" y="70612"/>
                </a:lnTo>
                <a:close/>
              </a:path>
            </a:pathLst>
          </a:custGeom>
          <a:ln w="25400">
            <a:solidFill>
              <a:srgbClr val="946E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7317" y="2326763"/>
            <a:ext cx="353593" cy="1170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34497"/>
      </p:ext>
    </p:extLst>
  </p:cSld>
  <p:clrMapOvr>
    <a:masterClrMapping/>
  </p:clrMapOvr>
</p:sld>
</file>

<file path=ppt/theme/theme1.xml><?xml version="1.0" encoding="utf-8"?>
<a:theme xmlns:a="http://schemas.openxmlformats.org/drawingml/2006/main" name="Ischemic Heart Disease Revi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2- Measuring associations</Template>
  <TotalTime>4140</TotalTime>
  <Words>2456</Words>
  <Application>Microsoft Macintosh PowerPoint</Application>
  <PresentationFormat>On-screen Show (4:3)</PresentationFormat>
  <Paragraphs>383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Times New Roman</vt:lpstr>
      <vt:lpstr>Verdana</vt:lpstr>
      <vt:lpstr>Wingdings</vt:lpstr>
      <vt:lpstr>Ischemic Heart Disease Review</vt:lpstr>
      <vt:lpstr>Cohort Studies</vt:lpstr>
      <vt:lpstr>Types of Studies in Clinical Research</vt:lpstr>
      <vt:lpstr>PowerPoint Presentation</vt:lpstr>
      <vt:lpstr>Observational Studies  Analytical Studies  Cohort Studies</vt:lpstr>
      <vt:lpstr>Today’s Topics</vt:lpstr>
      <vt:lpstr>Cohort Study Definitions</vt:lpstr>
      <vt:lpstr>Cohort Study</vt:lpstr>
      <vt:lpstr>Essential Cohort Criteria and Exclusion</vt:lpstr>
      <vt:lpstr>Selection into Study on Basis of Exposure Status</vt:lpstr>
      <vt:lpstr>Measures of Association in Cohorts </vt:lpstr>
      <vt:lpstr>How to measure disease frequency in a cohort study?</vt:lpstr>
      <vt:lpstr>2x2 Tables for Calculating Risk</vt:lpstr>
      <vt:lpstr>Cumulative Incidence Formula</vt:lpstr>
      <vt:lpstr>Risk Ratio or Cumulative Incidence Ratio</vt:lpstr>
      <vt:lpstr>Risk Ratio Interpretation</vt:lpstr>
      <vt:lpstr>Incidence Rate (IR) Formula</vt:lpstr>
      <vt:lpstr>Incidence Rate Ratio</vt:lpstr>
      <vt:lpstr>Rate Ratio Interpretation</vt:lpstr>
      <vt:lpstr>Types of Cohort Studies</vt:lpstr>
      <vt:lpstr>Types of Cohort Studies</vt:lpstr>
      <vt:lpstr>Types of Cohort Studies  Closed vs Open Cohort</vt:lpstr>
      <vt:lpstr>Closed Cohort</vt:lpstr>
      <vt:lpstr>Closed Cohort Studies</vt:lpstr>
      <vt:lpstr>Closed Cohort Studies- Time Varying Follow-Up</vt:lpstr>
      <vt:lpstr>Closed Cohort Studies: Time Varying Exposures</vt:lpstr>
      <vt:lpstr>Open Cohort</vt:lpstr>
      <vt:lpstr>Open Cohort Studies</vt:lpstr>
      <vt:lpstr>Types of Cohort Studies  Retrospective vs Prospective Cohort</vt:lpstr>
      <vt:lpstr>Retrospective vs. Prospective Cohorts</vt:lpstr>
      <vt:lpstr>Time Perspective: Prospective</vt:lpstr>
      <vt:lpstr>Time Perspective: Retrospective</vt:lpstr>
      <vt:lpstr>Retrospective Cohorts- Example</vt:lpstr>
      <vt:lpstr>Retrospective Cohorts- Example</vt:lpstr>
      <vt:lpstr>Merits of Prospective vs. Retrospective Cohort Studies</vt:lpstr>
      <vt:lpstr>Types of Cohort Studies  Special (Exposure) versus General Population Cohort</vt:lpstr>
      <vt:lpstr>Opportunities to Assemble Cohorts</vt:lpstr>
      <vt:lpstr>Opportunities to Assemble Cohorts</vt:lpstr>
      <vt:lpstr>Opportunities to Assemble Cohorts</vt:lpstr>
      <vt:lpstr>Time in a Cohort Study</vt:lpstr>
      <vt:lpstr>Inclusion Criteria into a Cohort (how time matters)</vt:lpstr>
      <vt:lpstr>Induction and Latent Periods</vt:lpstr>
      <vt:lpstr>Induction and Latent Periods</vt:lpstr>
      <vt:lpstr>Implications of these Periods</vt:lpstr>
      <vt:lpstr>Implications of these Periods</vt:lpstr>
      <vt:lpstr>Cohort Design: Strengths</vt:lpstr>
      <vt:lpstr>Cohort Design: Challenges</vt:lpstr>
      <vt:lpstr>THANK YOU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Observational Studies-I</dc:title>
  <dc:creator>nahla</dc:creator>
  <cp:lastModifiedBy>Yasser Albogami</cp:lastModifiedBy>
  <cp:revision>228</cp:revision>
  <cp:lastPrinted>2015-09-13T09:08:45Z</cp:lastPrinted>
  <dcterms:created xsi:type="dcterms:W3CDTF">2013-09-17T13:50:51Z</dcterms:created>
  <dcterms:modified xsi:type="dcterms:W3CDTF">2024-09-05T11:42:20Z</dcterms:modified>
</cp:coreProperties>
</file>