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61" r:id="rId2"/>
    <p:sldId id="279" r:id="rId3"/>
    <p:sldId id="263" r:id="rId4"/>
    <p:sldId id="283" r:id="rId5"/>
    <p:sldId id="264" r:id="rId6"/>
    <p:sldId id="265" r:id="rId7"/>
    <p:sldId id="284" r:id="rId8"/>
    <p:sldId id="285" r:id="rId9"/>
    <p:sldId id="268" r:id="rId10"/>
    <p:sldId id="269" r:id="rId11"/>
    <p:sldId id="276" r:id="rId12"/>
    <p:sldId id="278" r:id="rId13"/>
    <p:sldId id="281" r:id="rId14"/>
    <p:sldId id="270" r:id="rId15"/>
    <p:sldId id="266" r:id="rId16"/>
    <p:sldId id="267" r:id="rId17"/>
    <p:sldId id="271" r:id="rId18"/>
    <p:sldId id="287" r:id="rId19"/>
    <p:sldId id="282" r:id="rId20"/>
    <p:sldId id="280" r:id="rId21"/>
    <p:sldId id="272" r:id="rId22"/>
    <p:sldId id="286" r:id="rId23"/>
    <p:sldId id="274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2CC"/>
    <a:srgbClr val="3D94C2"/>
    <a:srgbClr val="3EB0B8"/>
    <a:srgbClr val="4074C7"/>
    <a:srgbClr val="3F8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48B9A-066D-50FD-ECA6-37B39DF04404}" v="59" dt="2024-12-08T22:36:03.772"/>
    <p1510:client id="{17CD935D-DBE8-D5DF-76A1-FB5474D4EEBF}" v="32" dt="2024-12-09T03:39:19.304"/>
    <p1510:client id="{1B3B779C-16BC-7056-E7CD-F66AFA5E8D24}" v="1" dt="2024-12-08T23:25:35.963"/>
    <p1510:client id="{1E545B95-9170-3697-DD8D-49E6C05DE755}" v="169" dt="2024-12-09T01:41:08.731"/>
    <p1510:client id="{21396E0D-9DAF-6F3A-C285-14CA83B89FB9}" v="147" dt="2024-12-09T03:46:28.912"/>
    <p1510:client id="{28CA4DFB-F277-2846-3804-36C94571E999}" v="36" dt="2024-12-09T15:46:02.194"/>
    <p1510:client id="{3CBC5EFD-F392-4F40-0F34-FF4B6212D9D6}" v="803" dt="2024-12-09T02:18:01.975"/>
    <p1510:client id="{4BFA0157-82D2-B477-104F-3699E6B70FE4}" v="379" dt="2024-12-08T18:28:09.521"/>
    <p1510:client id="{4CDDBC03-C986-9F85-4984-8AD34A97CCBA}" v="1" dt="2024-12-09T15:42:02.700"/>
    <p1510:client id="{73789778-B546-93FB-B046-2C8707494E30}" v="12" dt="2024-12-08T20:17:17.289"/>
    <p1510:client id="{7F1356EC-A782-A872-FB72-D97409DA67E2}" v="217" dt="2024-12-09T14:58:54.604"/>
    <p1510:client id="{91C98169-F7A3-2D94-F264-5878BC7AF723}" v="11" dt="2024-12-09T15:23:13.835"/>
    <p1510:client id="{93B83A1F-EE8C-B3D8-70E3-0EDB9228B74E}" v="385" dt="2024-12-09T14:51:33.520"/>
    <p1510:client id="{9B9E65FE-FA10-F10C-13DB-7733C1DB2CAF}" v="19" dt="2024-12-09T15:35:41.624"/>
    <p1510:client id="{9D88519D-C29E-D9A0-E7B5-F501348EC878}" v="316" dt="2024-12-09T00:42:03.034"/>
    <p1510:client id="{B9E24B4B-CA79-E27E-D916-7C5A016E6CD8}" v="29" dt="2024-12-07T17:59:37.745"/>
    <p1510:client id="{E14F25CF-AD7D-67DE-FCF1-3421B94CC057}" v="119" dt="2024-12-07T22:47:59.580"/>
    <p1510:client id="{F1AE13E4-9637-8A03-24B1-367E8F0DDC21}" v="470" dt="2024-12-07T17:49:09.270"/>
    <p1510:client id="{F9D683D6-2A2D-2F53-6C6F-4C6AC725BF85}" v="108" dt="2024-12-07T19:33:3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B895B-3E86-4DD2-8825-87477759E7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1CD2CD-989B-4B87-8E48-0C269A8D88FA}">
      <dgm:prSet/>
      <dgm:spPr/>
      <dgm:t>
        <a:bodyPr/>
        <a:lstStyle/>
        <a:p>
          <a:r>
            <a:rPr lang="fr-FR"/>
            <a:t>Explore perceptions of LLM vs </a:t>
          </a:r>
          <a:r>
            <a:rPr lang="fr-FR" err="1"/>
            <a:t>human</a:t>
          </a:r>
          <a:r>
            <a:rPr lang="fr-FR"/>
            <a:t> </a:t>
          </a:r>
          <a:r>
            <a:rPr lang="fr-FR" err="1"/>
            <a:t>responses</a:t>
          </a:r>
          <a:endParaRPr lang="en-US" err="1"/>
        </a:p>
      </dgm:t>
    </dgm:pt>
    <dgm:pt modelId="{0A216FDE-C151-4925-9962-C2F02034607A}" type="parTrans" cxnId="{12A32C65-F8A2-4947-910D-C18BE17307D6}">
      <dgm:prSet/>
      <dgm:spPr/>
      <dgm:t>
        <a:bodyPr/>
        <a:lstStyle/>
        <a:p>
          <a:endParaRPr lang="en-US"/>
        </a:p>
      </dgm:t>
    </dgm:pt>
    <dgm:pt modelId="{934DD1B6-7D3D-48C6-B19C-5777B539FFCF}" type="sibTrans" cxnId="{12A32C65-F8A2-4947-910D-C18BE17307D6}">
      <dgm:prSet/>
      <dgm:spPr/>
      <dgm:t>
        <a:bodyPr/>
        <a:lstStyle/>
        <a:p>
          <a:endParaRPr lang="en-US"/>
        </a:p>
      </dgm:t>
    </dgm:pt>
    <dgm:pt modelId="{55EC561C-4B42-49F9-A089-7724FE78B31E}">
      <dgm:prSet/>
      <dgm:spPr/>
      <dgm:t>
        <a:bodyPr/>
        <a:lstStyle/>
        <a:p>
          <a:pPr rtl="0"/>
          <a:r>
            <a:rPr lang="fr-FR">
              <a:solidFill>
                <a:schemeClr val="bg1"/>
              </a:solidFill>
            </a:rPr>
            <a:t>Influence of </a:t>
          </a:r>
          <a:r>
            <a:rPr lang="fr-FR" err="1">
              <a:solidFill>
                <a:schemeClr val="bg1"/>
              </a:solidFill>
            </a:rPr>
            <a:t>Contrasting</a:t>
          </a:r>
          <a:r>
            <a:rPr lang="fr-FR">
              <a:solidFill>
                <a:schemeClr val="bg1"/>
              </a:solidFill>
            </a:rPr>
            <a:t> </a:t>
          </a:r>
          <a:r>
            <a:rPr lang="fr-FR">
              <a:solidFill>
                <a:schemeClr val="bg1"/>
              </a:solidFill>
              <a:latin typeface="Avenir Next LT Pro"/>
            </a:rPr>
            <a:t>Opinions: </a:t>
          </a:r>
          <a:r>
            <a:rPr lang="fr-FR" err="1">
              <a:latin typeface="Avenir Next LT Pro"/>
            </a:rPr>
            <a:t>assessing</a:t>
          </a:r>
          <a:r>
            <a:rPr lang="fr-FR"/>
            <a:t> </a:t>
          </a:r>
          <a:r>
            <a:rPr lang="fr-FR" err="1"/>
            <a:t>willingness</a:t>
          </a:r>
          <a:r>
            <a:rPr lang="fr-FR"/>
            <a:t> to change initial </a:t>
          </a:r>
          <a:r>
            <a:rPr lang="fr-FR" err="1"/>
            <a:t>answers</a:t>
          </a:r>
          <a:r>
            <a:rPr lang="fr-FR"/>
            <a:t> </a:t>
          </a:r>
          <a:r>
            <a:rPr lang="fr-FR" err="1"/>
            <a:t>after</a:t>
          </a:r>
          <a:r>
            <a:rPr lang="fr-FR"/>
            <a:t> seeing </a:t>
          </a:r>
          <a:r>
            <a:rPr lang="fr-FR" err="1"/>
            <a:t>differing</a:t>
          </a:r>
          <a:r>
            <a:rPr lang="fr-FR"/>
            <a:t> opinions </a:t>
          </a:r>
          <a:r>
            <a:rPr lang="fr-FR" err="1"/>
            <a:t>attributed</a:t>
          </a:r>
          <a:r>
            <a:rPr lang="fr-FR"/>
            <a:t> to an LLM or a </a:t>
          </a:r>
          <a:r>
            <a:rPr lang="fr-FR" err="1"/>
            <a:t>human</a:t>
          </a:r>
          <a:endParaRPr lang="fr-FR"/>
        </a:p>
      </dgm:t>
    </dgm:pt>
    <dgm:pt modelId="{80114081-D32C-4032-85B1-1558B3CA413A}" type="parTrans" cxnId="{9C7B549B-1E53-495C-A7FF-0EF9589EBAD6}">
      <dgm:prSet/>
      <dgm:spPr/>
      <dgm:t>
        <a:bodyPr/>
        <a:lstStyle/>
        <a:p>
          <a:endParaRPr lang="en-US"/>
        </a:p>
      </dgm:t>
    </dgm:pt>
    <dgm:pt modelId="{B75291D9-CCEC-48FE-86B2-B42B95298352}" type="sibTrans" cxnId="{9C7B549B-1E53-495C-A7FF-0EF9589EBAD6}">
      <dgm:prSet/>
      <dgm:spPr/>
      <dgm:t>
        <a:bodyPr/>
        <a:lstStyle/>
        <a:p>
          <a:endParaRPr lang="en-US"/>
        </a:p>
      </dgm:t>
    </dgm:pt>
    <dgm:pt modelId="{001181D5-96DC-49A5-97D8-C51B80B3035F}" type="pres">
      <dgm:prSet presAssocID="{7B8B895B-3E86-4DD2-8825-87477759E741}" presName="linear" presStyleCnt="0">
        <dgm:presLayoutVars>
          <dgm:animLvl val="lvl"/>
          <dgm:resizeHandles val="exact"/>
        </dgm:presLayoutVars>
      </dgm:prSet>
      <dgm:spPr/>
    </dgm:pt>
    <dgm:pt modelId="{22F3982A-878E-4E68-B4E6-1924E7B5B6D7}" type="pres">
      <dgm:prSet presAssocID="{AB1CD2CD-989B-4B87-8E48-0C269A8D88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8CBB4A2-67A9-4209-BE0C-BA1A76719039}" type="pres">
      <dgm:prSet presAssocID="{934DD1B6-7D3D-48C6-B19C-5777B539FFCF}" presName="spacer" presStyleCnt="0"/>
      <dgm:spPr/>
    </dgm:pt>
    <dgm:pt modelId="{85246338-6387-4F79-AA2B-DFB98F48B820}" type="pres">
      <dgm:prSet presAssocID="{55EC561C-4B42-49F9-A089-7724FE78B3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D986005-7F3A-4D49-BD8B-7D4695360ABB}" type="presOf" srcId="{7B8B895B-3E86-4DD2-8825-87477759E741}" destId="{001181D5-96DC-49A5-97D8-C51B80B3035F}" srcOrd="0" destOrd="0" presId="urn:microsoft.com/office/officeart/2005/8/layout/vList2"/>
    <dgm:cxn modelId="{2F70B763-B115-473E-88B9-43AE7762C8C2}" type="presOf" srcId="{55EC561C-4B42-49F9-A089-7724FE78B31E}" destId="{85246338-6387-4F79-AA2B-DFB98F48B820}" srcOrd="0" destOrd="0" presId="urn:microsoft.com/office/officeart/2005/8/layout/vList2"/>
    <dgm:cxn modelId="{12A32C65-F8A2-4947-910D-C18BE17307D6}" srcId="{7B8B895B-3E86-4DD2-8825-87477759E741}" destId="{AB1CD2CD-989B-4B87-8E48-0C269A8D88FA}" srcOrd="0" destOrd="0" parTransId="{0A216FDE-C151-4925-9962-C2F02034607A}" sibTransId="{934DD1B6-7D3D-48C6-B19C-5777B539FFCF}"/>
    <dgm:cxn modelId="{9C7B549B-1E53-495C-A7FF-0EF9589EBAD6}" srcId="{7B8B895B-3E86-4DD2-8825-87477759E741}" destId="{55EC561C-4B42-49F9-A089-7724FE78B31E}" srcOrd="1" destOrd="0" parTransId="{80114081-D32C-4032-85B1-1558B3CA413A}" sibTransId="{B75291D9-CCEC-48FE-86B2-B42B95298352}"/>
    <dgm:cxn modelId="{1B4798F2-0A34-4CD1-9313-BAB1B9865DD1}" type="presOf" srcId="{AB1CD2CD-989B-4B87-8E48-0C269A8D88FA}" destId="{22F3982A-878E-4E68-B4E6-1924E7B5B6D7}" srcOrd="0" destOrd="0" presId="urn:microsoft.com/office/officeart/2005/8/layout/vList2"/>
    <dgm:cxn modelId="{BF775250-4DE7-4BD2-AB63-C6BDAD9D812E}" type="presParOf" srcId="{001181D5-96DC-49A5-97D8-C51B80B3035F}" destId="{22F3982A-878E-4E68-B4E6-1924E7B5B6D7}" srcOrd="0" destOrd="0" presId="urn:microsoft.com/office/officeart/2005/8/layout/vList2"/>
    <dgm:cxn modelId="{429074FE-3D0E-4A63-8D17-EADF7402B144}" type="presParOf" srcId="{001181D5-96DC-49A5-97D8-C51B80B3035F}" destId="{78CBB4A2-67A9-4209-BE0C-BA1A76719039}" srcOrd="1" destOrd="0" presId="urn:microsoft.com/office/officeart/2005/8/layout/vList2"/>
    <dgm:cxn modelId="{87E0ABC8-09C9-4B6B-A065-01A82B5D2770}" type="presParOf" srcId="{001181D5-96DC-49A5-97D8-C51B80B3035F}" destId="{85246338-6387-4F79-AA2B-DFB98F48B8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D244A-247C-4CB6-89C0-A6E69FA4BA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178617-2791-40CA-A586-45FB01AB259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Mixed-</a:t>
          </a:r>
          <a:r>
            <a:rPr lang="fr-FR" err="1"/>
            <a:t>methods</a:t>
          </a:r>
          <a:r>
            <a:rPr lang="fr-FR"/>
            <a:t> </a:t>
          </a:r>
          <a:r>
            <a:rPr lang="fr-FR" err="1"/>
            <a:t>approach</a:t>
          </a:r>
          <a:r>
            <a:rPr lang="fr-FR"/>
            <a:t>: </a:t>
          </a:r>
          <a:r>
            <a:rPr lang="fr-FR" err="1">
              <a:latin typeface="Avenir Next LT Pro"/>
            </a:rPr>
            <a:t>Combining</a:t>
          </a:r>
          <a:r>
            <a:rPr lang="fr-FR"/>
            <a:t> qualitative and quantitative analyses</a:t>
          </a:r>
          <a:endParaRPr lang="en-US"/>
        </a:p>
      </dgm:t>
    </dgm:pt>
    <dgm:pt modelId="{76759CB9-EB0B-4610-ACD6-8621841EEC06}" type="parTrans" cxnId="{3B54EBE7-8DFB-4129-89DF-F67F32AC4297}">
      <dgm:prSet/>
      <dgm:spPr/>
      <dgm:t>
        <a:bodyPr/>
        <a:lstStyle/>
        <a:p>
          <a:endParaRPr lang="en-US"/>
        </a:p>
      </dgm:t>
    </dgm:pt>
    <dgm:pt modelId="{54AA579F-0D3E-4034-A7A2-5E28F5C3CB96}" type="sibTrans" cxnId="{3B54EBE7-8DFB-4129-89DF-F67F32AC4297}">
      <dgm:prSet/>
      <dgm:spPr/>
      <dgm:t>
        <a:bodyPr/>
        <a:lstStyle/>
        <a:p>
          <a:endParaRPr lang="en-US"/>
        </a:p>
      </dgm:t>
    </dgm:pt>
    <dgm:pt modelId="{C04828F7-5F4A-4519-AAB1-332C644CC62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Avenir Next LT Pro"/>
            </a:rPr>
            <a:t>Participants recruited</a:t>
          </a:r>
          <a:r>
            <a:rPr lang="fr-FR"/>
            <a:t> via social media and </a:t>
          </a:r>
          <a:r>
            <a:rPr lang="fr-FR" err="1"/>
            <a:t>divided</a:t>
          </a:r>
          <a:r>
            <a:rPr lang="fr-FR"/>
            <a:t> </a:t>
          </a:r>
          <a:r>
            <a:rPr lang="fr-FR" err="1"/>
            <a:t>into</a:t>
          </a:r>
          <a:r>
            <a:rPr lang="fr-FR"/>
            <a:t> </a:t>
          </a:r>
          <a:r>
            <a:rPr lang="fr-FR" err="1"/>
            <a:t>two</a:t>
          </a:r>
          <a:r>
            <a:rPr lang="fr-FR"/>
            <a:t> </a:t>
          </a:r>
          <a:r>
            <a:rPr lang="fr-FR">
              <a:latin typeface="Avenir Next LT Pro"/>
            </a:rPr>
            <a:t>groups</a:t>
          </a:r>
          <a:endParaRPr lang="en-US">
            <a:latin typeface="Avenir Next LT Pro"/>
          </a:endParaRPr>
        </a:p>
      </dgm:t>
    </dgm:pt>
    <dgm:pt modelId="{CC510430-0B0F-4B79-9D39-D29FD1DFB3D7}" type="parTrans" cxnId="{EFE048B6-197F-402A-A337-66F36BC33A89}">
      <dgm:prSet/>
      <dgm:spPr/>
      <dgm:t>
        <a:bodyPr/>
        <a:lstStyle/>
        <a:p>
          <a:endParaRPr lang="en-US"/>
        </a:p>
      </dgm:t>
    </dgm:pt>
    <dgm:pt modelId="{1134949E-20EE-4E6D-BD9F-4A17C97A8D79}" type="sibTrans" cxnId="{EFE048B6-197F-402A-A337-66F36BC33A89}">
      <dgm:prSet/>
      <dgm:spPr/>
      <dgm:t>
        <a:bodyPr/>
        <a:lstStyle/>
        <a:p>
          <a:endParaRPr lang="en-US"/>
        </a:p>
      </dgm:t>
    </dgm:pt>
    <dgm:pt modelId="{F98AFA94-3839-464B-800F-B1482DB7095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>
              <a:latin typeface="Avenir Next LT Pro"/>
            </a:rPr>
            <a:t>Group B:</a:t>
          </a:r>
          <a:r>
            <a:rPr lang="fr-FR"/>
            <a:t> </a:t>
          </a:r>
          <a:r>
            <a:rPr lang="fr-FR" b="0" err="1"/>
            <a:t>Told</a:t>
          </a:r>
          <a:r>
            <a:rPr lang="fr-FR" b="0"/>
            <a:t> </a:t>
          </a:r>
          <a:r>
            <a:rPr lang="fr-FR" b="0" err="1">
              <a:latin typeface="Avenir Next LT Pro"/>
            </a:rPr>
            <a:t>answers</a:t>
          </a:r>
          <a:r>
            <a:rPr lang="fr-FR" b="0"/>
            <a:t> </a:t>
          </a:r>
          <a:r>
            <a:rPr lang="fr-FR" b="0">
              <a:latin typeface="Avenir Next LT Pro"/>
            </a:rPr>
            <a:t>to </a:t>
          </a:r>
          <a:r>
            <a:rPr lang="fr-FR" b="0" err="1">
              <a:latin typeface="Avenir Next LT Pro"/>
            </a:rPr>
            <a:t>review</a:t>
          </a:r>
          <a:r>
            <a:rPr lang="fr-FR" b="0">
              <a:latin typeface="Avenir Next LT Pro"/>
            </a:rPr>
            <a:t> </a:t>
          </a:r>
          <a:r>
            <a:rPr lang="fr-FR" b="0"/>
            <a:t>come </a:t>
          </a:r>
          <a:r>
            <a:rPr lang="fr-FR" b="0" err="1"/>
            <a:t>from</a:t>
          </a:r>
          <a:r>
            <a:rPr lang="fr-FR" b="0"/>
            <a:t> </a:t>
          </a:r>
          <a:r>
            <a:rPr lang="fr-FR" b="0" err="1"/>
            <a:t>another</a:t>
          </a:r>
          <a:r>
            <a:rPr lang="fr-FR" b="0"/>
            <a:t> </a:t>
          </a:r>
          <a:r>
            <a:rPr lang="fr-FR" b="0" err="1"/>
            <a:t>human</a:t>
          </a:r>
          <a:r>
            <a:rPr lang="fr-FR" b="0">
              <a:latin typeface="Avenir Next LT Pro"/>
            </a:rPr>
            <a:t> participant</a:t>
          </a:r>
          <a:endParaRPr lang="fr-FR" b="0"/>
        </a:p>
      </dgm:t>
    </dgm:pt>
    <dgm:pt modelId="{27BD843E-6513-4632-9888-CE22578DDE5B}" type="parTrans" cxnId="{C92A7BF6-704F-4E64-AD8F-0920E549BC91}">
      <dgm:prSet/>
      <dgm:spPr/>
      <dgm:t>
        <a:bodyPr/>
        <a:lstStyle/>
        <a:p>
          <a:endParaRPr lang="en-US"/>
        </a:p>
      </dgm:t>
    </dgm:pt>
    <dgm:pt modelId="{A99CDA1A-692F-4FE4-8A59-5B2DC10219D3}" type="sibTrans" cxnId="{C92A7BF6-704F-4E64-AD8F-0920E549BC91}">
      <dgm:prSet/>
      <dgm:spPr/>
      <dgm:t>
        <a:bodyPr/>
        <a:lstStyle/>
        <a:p>
          <a:endParaRPr lang="en-US"/>
        </a:p>
      </dgm:t>
    </dgm:pt>
    <dgm:pt modelId="{3C1D4885-6E54-423E-802E-2941F4EBA73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err="1">
              <a:latin typeface="Avenir Next LT Pro"/>
            </a:rPr>
            <a:t>Analyze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reasoning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with</a:t>
          </a:r>
          <a:r>
            <a:rPr lang="fr-FR">
              <a:latin typeface="Avenir Next LT Pro"/>
            </a:rPr>
            <a:t> qualitative</a:t>
          </a:r>
        </a:p>
      </dgm:t>
    </dgm:pt>
    <dgm:pt modelId="{960FE585-75F9-4A2C-8284-F19F37C32CF7}" type="parTrans" cxnId="{8F250EE2-4FDA-4550-BECC-D238D57DD42E}">
      <dgm:prSet/>
      <dgm:spPr/>
    </dgm:pt>
    <dgm:pt modelId="{C17A9E26-A7C9-462A-8523-6A5641FFBC71}" type="sibTrans" cxnId="{8F250EE2-4FDA-4550-BECC-D238D57DD42E}">
      <dgm:prSet/>
      <dgm:spPr/>
    </dgm:pt>
    <dgm:pt modelId="{E9C506BE-FE08-473C-8279-F9FAFD6864B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 err="1">
              <a:latin typeface="Avenir Next LT Pro"/>
            </a:rPr>
            <a:t>Analyze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operationalization</a:t>
          </a:r>
          <a:r>
            <a:rPr lang="fr-FR">
              <a:latin typeface="Avenir Next LT Pro"/>
            </a:rPr>
            <a:t> of perception </a:t>
          </a:r>
          <a:r>
            <a:rPr lang="fr-FR" err="1">
              <a:latin typeface="Avenir Next LT Pro"/>
            </a:rPr>
            <a:t>with</a:t>
          </a:r>
          <a:r>
            <a:rPr lang="fr-FR">
              <a:latin typeface="Avenir Next LT Pro"/>
            </a:rPr>
            <a:t> quantitative</a:t>
          </a:r>
        </a:p>
      </dgm:t>
    </dgm:pt>
    <dgm:pt modelId="{0F67D350-3474-405E-92E7-B7648D183F86}" type="parTrans" cxnId="{65FBFA46-54BB-4629-9B00-999129730588}">
      <dgm:prSet/>
      <dgm:spPr/>
    </dgm:pt>
    <dgm:pt modelId="{254B53A5-CE7D-4B8D-99E5-922ADC530F42}" type="sibTrans" cxnId="{65FBFA46-54BB-4629-9B00-999129730588}">
      <dgm:prSet/>
      <dgm:spPr/>
    </dgm:pt>
    <dgm:pt modelId="{43BB57A9-36FE-4AFB-B381-260DF6F7AD26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fr-FR" b="1">
              <a:latin typeface="Avenir Next LT Pro"/>
            </a:rPr>
            <a:t>Group A: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Told</a:t>
          </a:r>
          <a:r>
            <a:rPr lang="fr-FR"/>
            <a:t> </a:t>
          </a:r>
          <a:r>
            <a:rPr lang="fr-FR" err="1">
              <a:latin typeface="Avenir Next LT Pro"/>
            </a:rPr>
            <a:t>answers</a:t>
          </a:r>
          <a:r>
            <a:rPr lang="fr-FR"/>
            <a:t> </a:t>
          </a:r>
          <a:r>
            <a:rPr lang="fr-FR">
              <a:latin typeface="Avenir Next LT Pro"/>
            </a:rPr>
            <a:t>to </a:t>
          </a:r>
          <a:r>
            <a:rPr lang="fr-FR" err="1">
              <a:latin typeface="Avenir Next LT Pro"/>
            </a:rPr>
            <a:t>review</a:t>
          </a:r>
          <a:r>
            <a:rPr lang="fr-FR">
              <a:latin typeface="Avenir Next LT Pro"/>
            </a:rPr>
            <a:t> </a:t>
          </a:r>
          <a:r>
            <a:rPr lang="fr-FR"/>
            <a:t>come </a:t>
          </a:r>
          <a:r>
            <a:rPr lang="fr-FR" err="1"/>
            <a:t>from</a:t>
          </a:r>
          <a:r>
            <a:rPr lang="fr-FR"/>
            <a:t> </a:t>
          </a:r>
          <a:r>
            <a:rPr lang="fr-FR" err="1">
              <a:latin typeface="Avenir Next LT Pro"/>
            </a:rPr>
            <a:t>ChatGPT</a:t>
          </a:r>
          <a:endParaRPr lang="fr-FR"/>
        </a:p>
      </dgm:t>
    </dgm:pt>
    <dgm:pt modelId="{4E03B548-C3AA-4999-A550-CE48CB1BD2AD}" type="parTrans" cxnId="{7A25AD72-3AC1-4ABA-8A4A-96DBB0EA1435}">
      <dgm:prSet/>
      <dgm:spPr/>
    </dgm:pt>
    <dgm:pt modelId="{7CFE5A17-226A-4528-8DFA-F1BC73352A4D}" type="sibTrans" cxnId="{7A25AD72-3AC1-4ABA-8A4A-96DBB0EA1435}">
      <dgm:prSet/>
      <dgm:spPr/>
    </dgm:pt>
    <dgm:pt modelId="{68959A16-43E6-4BE9-BAC3-320468A54070}" type="pres">
      <dgm:prSet presAssocID="{F7BD244A-247C-4CB6-89C0-A6E69FA4BAC8}" presName="root" presStyleCnt="0">
        <dgm:presLayoutVars>
          <dgm:dir/>
          <dgm:resizeHandles val="exact"/>
        </dgm:presLayoutVars>
      </dgm:prSet>
      <dgm:spPr/>
    </dgm:pt>
    <dgm:pt modelId="{1259F9DB-45A1-415E-8C94-4E7EC66457E7}" type="pres">
      <dgm:prSet presAssocID="{C9178617-2791-40CA-A586-45FB01AB2599}" presName="compNode" presStyleCnt="0"/>
      <dgm:spPr/>
    </dgm:pt>
    <dgm:pt modelId="{E2A69DC3-49AE-41D3-88A4-7AAF1F9B24E4}" type="pres">
      <dgm:prSet presAssocID="{C9178617-2791-40CA-A586-45FB01AB2599}" presName="bgRect" presStyleLbl="bgShp" presStyleIdx="0" presStyleCnt="2"/>
      <dgm:spPr/>
    </dgm:pt>
    <dgm:pt modelId="{FA024B7D-D2FE-4AD9-8A15-6877D3952321}" type="pres">
      <dgm:prSet presAssocID="{C9178617-2791-40CA-A586-45FB01AB25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0B9890-E3ED-4EB3-9F01-14D261851254}" type="pres">
      <dgm:prSet presAssocID="{C9178617-2791-40CA-A586-45FB01AB2599}" presName="spaceRect" presStyleCnt="0"/>
      <dgm:spPr/>
    </dgm:pt>
    <dgm:pt modelId="{B0D4A828-278C-4B95-9770-26B51A0A4775}" type="pres">
      <dgm:prSet presAssocID="{C9178617-2791-40CA-A586-45FB01AB2599}" presName="parTx" presStyleLbl="revTx" presStyleIdx="0" presStyleCnt="4">
        <dgm:presLayoutVars>
          <dgm:chMax val="0"/>
          <dgm:chPref val="0"/>
        </dgm:presLayoutVars>
      </dgm:prSet>
      <dgm:spPr/>
    </dgm:pt>
    <dgm:pt modelId="{DEA0B01A-C3AB-429B-A447-C953ABE02F32}" type="pres">
      <dgm:prSet presAssocID="{C9178617-2791-40CA-A586-45FB01AB2599}" presName="desTx" presStyleLbl="revTx" presStyleIdx="1" presStyleCnt="4">
        <dgm:presLayoutVars/>
      </dgm:prSet>
      <dgm:spPr/>
    </dgm:pt>
    <dgm:pt modelId="{6CA03991-85CD-4B7D-9F09-6622D96E1CE0}" type="pres">
      <dgm:prSet presAssocID="{54AA579F-0D3E-4034-A7A2-5E28F5C3CB96}" presName="sibTrans" presStyleCnt="0"/>
      <dgm:spPr/>
    </dgm:pt>
    <dgm:pt modelId="{3E12CE7F-0C85-4A8D-B866-F067E2A4FF73}" type="pres">
      <dgm:prSet presAssocID="{C04828F7-5F4A-4519-AAB1-332C644CC62C}" presName="compNode" presStyleCnt="0"/>
      <dgm:spPr/>
    </dgm:pt>
    <dgm:pt modelId="{F67EEF5A-EE88-45AF-A011-B16D3084A174}" type="pres">
      <dgm:prSet presAssocID="{C04828F7-5F4A-4519-AAB1-332C644CC62C}" presName="bgRect" presStyleLbl="bgShp" presStyleIdx="1" presStyleCnt="2"/>
      <dgm:spPr/>
    </dgm:pt>
    <dgm:pt modelId="{ED735A8B-1E3A-47BB-9369-FC2C87AE7330}" type="pres">
      <dgm:prSet presAssocID="{C04828F7-5F4A-4519-AAB1-332C644CC6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9DD9954-5D7F-42BD-A482-7753CE35314E}" type="pres">
      <dgm:prSet presAssocID="{C04828F7-5F4A-4519-AAB1-332C644CC62C}" presName="spaceRect" presStyleCnt="0"/>
      <dgm:spPr/>
    </dgm:pt>
    <dgm:pt modelId="{27DBC91C-2113-4EC9-8E3D-D1E2BF7BC223}" type="pres">
      <dgm:prSet presAssocID="{C04828F7-5F4A-4519-AAB1-332C644CC62C}" presName="parTx" presStyleLbl="revTx" presStyleIdx="2" presStyleCnt="4">
        <dgm:presLayoutVars>
          <dgm:chMax val="0"/>
          <dgm:chPref val="0"/>
        </dgm:presLayoutVars>
      </dgm:prSet>
      <dgm:spPr/>
    </dgm:pt>
    <dgm:pt modelId="{61ABF1E1-0058-4650-814D-F2ABA8F95118}" type="pres">
      <dgm:prSet presAssocID="{C04828F7-5F4A-4519-AAB1-332C644CC62C}" presName="desTx" presStyleLbl="revTx" presStyleIdx="3" presStyleCnt="4">
        <dgm:presLayoutVars/>
      </dgm:prSet>
      <dgm:spPr/>
    </dgm:pt>
  </dgm:ptLst>
  <dgm:cxnLst>
    <dgm:cxn modelId="{AB74900E-919E-4A43-A694-B0769237905E}" type="presOf" srcId="{C9178617-2791-40CA-A586-45FB01AB2599}" destId="{B0D4A828-278C-4B95-9770-26B51A0A4775}" srcOrd="0" destOrd="0" presId="urn:microsoft.com/office/officeart/2018/2/layout/IconVerticalSolidList"/>
    <dgm:cxn modelId="{65FBFA46-54BB-4629-9B00-999129730588}" srcId="{C9178617-2791-40CA-A586-45FB01AB2599}" destId="{E9C506BE-FE08-473C-8279-F9FAFD6864B9}" srcOrd="0" destOrd="0" parTransId="{0F67D350-3474-405E-92E7-B7648D183F86}" sibTransId="{254B53A5-CE7D-4B8D-99E5-922ADC530F42}"/>
    <dgm:cxn modelId="{540A8156-0343-448F-B492-171A445B65EE}" type="presOf" srcId="{43BB57A9-36FE-4AFB-B381-260DF6F7AD26}" destId="{61ABF1E1-0058-4650-814D-F2ABA8F95118}" srcOrd="0" destOrd="0" presId="urn:microsoft.com/office/officeart/2018/2/layout/IconVerticalSolidList"/>
    <dgm:cxn modelId="{EDE1FF62-B0CB-49F6-B87C-85D6004E921F}" type="presOf" srcId="{F7BD244A-247C-4CB6-89C0-A6E69FA4BAC8}" destId="{68959A16-43E6-4BE9-BAC3-320468A54070}" srcOrd="0" destOrd="0" presId="urn:microsoft.com/office/officeart/2018/2/layout/IconVerticalSolidList"/>
    <dgm:cxn modelId="{5F6F6C66-F169-4DE3-9D41-4C0B5667B92B}" type="presOf" srcId="{E9C506BE-FE08-473C-8279-F9FAFD6864B9}" destId="{DEA0B01A-C3AB-429B-A447-C953ABE02F32}" srcOrd="0" destOrd="0" presId="urn:microsoft.com/office/officeart/2018/2/layout/IconVerticalSolidList"/>
    <dgm:cxn modelId="{67EE616B-B8A0-4318-A5A7-EB39A8CFC37C}" type="presOf" srcId="{3C1D4885-6E54-423E-802E-2941F4EBA73C}" destId="{DEA0B01A-C3AB-429B-A447-C953ABE02F32}" srcOrd="0" destOrd="1" presId="urn:microsoft.com/office/officeart/2018/2/layout/IconVerticalSolidList"/>
    <dgm:cxn modelId="{7A25AD72-3AC1-4ABA-8A4A-96DBB0EA1435}" srcId="{C04828F7-5F4A-4519-AAB1-332C644CC62C}" destId="{43BB57A9-36FE-4AFB-B381-260DF6F7AD26}" srcOrd="0" destOrd="0" parTransId="{4E03B548-C3AA-4999-A550-CE48CB1BD2AD}" sibTransId="{7CFE5A17-226A-4528-8DFA-F1BC73352A4D}"/>
    <dgm:cxn modelId="{3FAD8C7F-CFC1-4343-891A-468A4E2451A9}" type="presOf" srcId="{F98AFA94-3839-464B-800F-B1482DB70955}" destId="{61ABF1E1-0058-4650-814D-F2ABA8F95118}" srcOrd="0" destOrd="1" presId="urn:microsoft.com/office/officeart/2018/2/layout/IconVerticalSolidList"/>
    <dgm:cxn modelId="{02A09E8C-552B-45B1-A905-39C04ADD1AE3}" type="presOf" srcId="{C04828F7-5F4A-4519-AAB1-332C644CC62C}" destId="{27DBC91C-2113-4EC9-8E3D-D1E2BF7BC223}" srcOrd="0" destOrd="0" presId="urn:microsoft.com/office/officeart/2018/2/layout/IconVerticalSolidList"/>
    <dgm:cxn modelId="{EFE048B6-197F-402A-A337-66F36BC33A89}" srcId="{F7BD244A-247C-4CB6-89C0-A6E69FA4BAC8}" destId="{C04828F7-5F4A-4519-AAB1-332C644CC62C}" srcOrd="1" destOrd="0" parTransId="{CC510430-0B0F-4B79-9D39-D29FD1DFB3D7}" sibTransId="{1134949E-20EE-4E6D-BD9F-4A17C97A8D79}"/>
    <dgm:cxn modelId="{8F250EE2-4FDA-4550-BECC-D238D57DD42E}" srcId="{C9178617-2791-40CA-A586-45FB01AB2599}" destId="{3C1D4885-6E54-423E-802E-2941F4EBA73C}" srcOrd="1" destOrd="0" parTransId="{960FE585-75F9-4A2C-8284-F19F37C32CF7}" sibTransId="{C17A9E26-A7C9-462A-8523-6A5641FFBC71}"/>
    <dgm:cxn modelId="{3B54EBE7-8DFB-4129-89DF-F67F32AC4297}" srcId="{F7BD244A-247C-4CB6-89C0-A6E69FA4BAC8}" destId="{C9178617-2791-40CA-A586-45FB01AB2599}" srcOrd="0" destOrd="0" parTransId="{76759CB9-EB0B-4610-ACD6-8621841EEC06}" sibTransId="{54AA579F-0D3E-4034-A7A2-5E28F5C3CB96}"/>
    <dgm:cxn modelId="{C92A7BF6-704F-4E64-AD8F-0920E549BC91}" srcId="{C04828F7-5F4A-4519-AAB1-332C644CC62C}" destId="{F98AFA94-3839-464B-800F-B1482DB70955}" srcOrd="1" destOrd="0" parTransId="{27BD843E-6513-4632-9888-CE22578DDE5B}" sibTransId="{A99CDA1A-692F-4FE4-8A59-5B2DC10219D3}"/>
    <dgm:cxn modelId="{B014F7D7-CE14-4EE8-94E6-61B1B8139ABF}" type="presParOf" srcId="{68959A16-43E6-4BE9-BAC3-320468A54070}" destId="{1259F9DB-45A1-415E-8C94-4E7EC66457E7}" srcOrd="0" destOrd="0" presId="urn:microsoft.com/office/officeart/2018/2/layout/IconVerticalSolidList"/>
    <dgm:cxn modelId="{4E3E8B1E-90DB-4E92-996E-E82B3DB137D9}" type="presParOf" srcId="{1259F9DB-45A1-415E-8C94-4E7EC66457E7}" destId="{E2A69DC3-49AE-41D3-88A4-7AAF1F9B24E4}" srcOrd="0" destOrd="0" presId="urn:microsoft.com/office/officeart/2018/2/layout/IconVerticalSolidList"/>
    <dgm:cxn modelId="{55188FD8-841A-4ECF-BA7D-77351520096A}" type="presParOf" srcId="{1259F9DB-45A1-415E-8C94-4E7EC66457E7}" destId="{FA024B7D-D2FE-4AD9-8A15-6877D3952321}" srcOrd="1" destOrd="0" presId="urn:microsoft.com/office/officeart/2018/2/layout/IconVerticalSolidList"/>
    <dgm:cxn modelId="{2FFA89FF-1498-4D08-A621-690CC54D01CC}" type="presParOf" srcId="{1259F9DB-45A1-415E-8C94-4E7EC66457E7}" destId="{BC0B9890-E3ED-4EB3-9F01-14D261851254}" srcOrd="2" destOrd="0" presId="urn:microsoft.com/office/officeart/2018/2/layout/IconVerticalSolidList"/>
    <dgm:cxn modelId="{BD127F31-4F7F-4197-B078-D66629B887C9}" type="presParOf" srcId="{1259F9DB-45A1-415E-8C94-4E7EC66457E7}" destId="{B0D4A828-278C-4B95-9770-26B51A0A4775}" srcOrd="3" destOrd="0" presId="urn:microsoft.com/office/officeart/2018/2/layout/IconVerticalSolidList"/>
    <dgm:cxn modelId="{116421B6-EB2E-46F8-9B54-585C65008E45}" type="presParOf" srcId="{1259F9DB-45A1-415E-8C94-4E7EC66457E7}" destId="{DEA0B01A-C3AB-429B-A447-C953ABE02F32}" srcOrd="4" destOrd="0" presId="urn:microsoft.com/office/officeart/2018/2/layout/IconVerticalSolidList"/>
    <dgm:cxn modelId="{9E68BDED-5245-40BB-AA11-429ADE2CBFF4}" type="presParOf" srcId="{68959A16-43E6-4BE9-BAC3-320468A54070}" destId="{6CA03991-85CD-4B7D-9F09-6622D96E1CE0}" srcOrd="1" destOrd="0" presId="urn:microsoft.com/office/officeart/2018/2/layout/IconVerticalSolidList"/>
    <dgm:cxn modelId="{8A2E5B17-E675-450D-99D8-147B9225C118}" type="presParOf" srcId="{68959A16-43E6-4BE9-BAC3-320468A54070}" destId="{3E12CE7F-0C85-4A8D-B866-F067E2A4FF73}" srcOrd="2" destOrd="0" presId="urn:microsoft.com/office/officeart/2018/2/layout/IconVerticalSolidList"/>
    <dgm:cxn modelId="{630F087B-D9ED-4552-AD16-E29841DE4535}" type="presParOf" srcId="{3E12CE7F-0C85-4A8D-B866-F067E2A4FF73}" destId="{F67EEF5A-EE88-45AF-A011-B16D3084A174}" srcOrd="0" destOrd="0" presId="urn:microsoft.com/office/officeart/2018/2/layout/IconVerticalSolidList"/>
    <dgm:cxn modelId="{8BACBDC4-A842-4662-A981-B5F0422A0C07}" type="presParOf" srcId="{3E12CE7F-0C85-4A8D-B866-F067E2A4FF73}" destId="{ED735A8B-1E3A-47BB-9369-FC2C87AE7330}" srcOrd="1" destOrd="0" presId="urn:microsoft.com/office/officeart/2018/2/layout/IconVerticalSolidList"/>
    <dgm:cxn modelId="{AEB4B67C-71CC-4FBE-8418-B504A981E823}" type="presParOf" srcId="{3E12CE7F-0C85-4A8D-B866-F067E2A4FF73}" destId="{69DD9954-5D7F-42BD-A482-7753CE35314E}" srcOrd="2" destOrd="0" presId="urn:microsoft.com/office/officeart/2018/2/layout/IconVerticalSolidList"/>
    <dgm:cxn modelId="{5FF0A0C3-66C0-48F6-AAC8-67FFD6C1177C}" type="presParOf" srcId="{3E12CE7F-0C85-4A8D-B866-F067E2A4FF73}" destId="{27DBC91C-2113-4EC9-8E3D-D1E2BF7BC223}" srcOrd="3" destOrd="0" presId="urn:microsoft.com/office/officeart/2018/2/layout/IconVerticalSolidList"/>
    <dgm:cxn modelId="{167016A3-9666-44DA-AA41-9A7191F5FC9C}" type="presParOf" srcId="{3E12CE7F-0C85-4A8D-B866-F067E2A4FF73}" destId="{61ABF1E1-0058-4650-814D-F2ABA8F9511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E924A-494D-4DF0-9D1F-D095D982B2A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7B67B0-479E-4D22-80BF-144E5E0F57FF}">
      <dgm:prSet/>
      <dgm:spPr/>
      <dgm:t>
        <a:bodyPr/>
        <a:lstStyle/>
        <a:p>
          <a:r>
            <a:rPr lang="fr-FR" b="1">
              <a:latin typeface="Avenir Next LT Pro"/>
            </a:rPr>
            <a:t>Part 2</a:t>
          </a:r>
          <a:r>
            <a:rPr lang="fr-FR" b="0">
              <a:latin typeface="Avenir Next LT Pro"/>
            </a:rPr>
            <a:t>(</a:t>
          </a:r>
          <a:r>
            <a:rPr lang="fr-FR" b="0" err="1">
              <a:latin typeface="Avenir Next LT Pro"/>
            </a:rPr>
            <a:t>Answer</a:t>
          </a:r>
          <a:r>
            <a:rPr lang="fr-FR" b="0">
              <a:latin typeface="Avenir Next LT Pro"/>
            </a:rPr>
            <a:t> </a:t>
          </a:r>
          <a:r>
            <a:rPr lang="fr-FR" b="0" err="1">
              <a:latin typeface="Avenir Next LT Pro"/>
            </a:rPr>
            <a:t>ethical</a:t>
          </a:r>
          <a:r>
            <a:rPr lang="fr-FR" b="0">
              <a:latin typeface="Avenir Next LT Pro"/>
            </a:rPr>
            <a:t> </a:t>
          </a:r>
          <a:r>
            <a:rPr lang="fr-FR" b="0" err="1">
              <a:latin typeface="Avenir Next LT Pro"/>
            </a:rPr>
            <a:t>dilemmas</a:t>
          </a:r>
          <a:r>
            <a:rPr lang="fr-FR" b="0">
              <a:latin typeface="Avenir Next LT Pro"/>
            </a:rPr>
            <a:t>)</a:t>
          </a:r>
          <a:endParaRPr lang="fr-FR"/>
        </a:p>
      </dgm:t>
    </dgm:pt>
    <dgm:pt modelId="{EDA8ABEF-65A6-468F-A8EF-F71034CF3D21}" type="parTrans" cxnId="{2593BCDB-2B7E-400C-9E88-ABE8E778295B}">
      <dgm:prSet/>
      <dgm:spPr/>
      <dgm:t>
        <a:bodyPr/>
        <a:lstStyle/>
        <a:p>
          <a:endParaRPr lang="en-US"/>
        </a:p>
      </dgm:t>
    </dgm:pt>
    <dgm:pt modelId="{47C7C801-E674-4F67-821E-D3E347CFD99D}" type="sibTrans" cxnId="{2593BCDB-2B7E-400C-9E88-ABE8E778295B}">
      <dgm:prSet/>
      <dgm:spPr/>
      <dgm:t>
        <a:bodyPr/>
        <a:lstStyle/>
        <a:p>
          <a:endParaRPr lang="en-US"/>
        </a:p>
      </dgm:t>
    </dgm:pt>
    <dgm:pt modelId="{5DCBBD12-003B-411C-BDD4-B5DFC132E539}">
      <dgm:prSet/>
      <dgm:spPr/>
      <dgm:t>
        <a:bodyPr/>
        <a:lstStyle/>
        <a:p>
          <a:pPr rtl="0"/>
          <a:r>
            <a:rPr lang="fr-FR" b="0" err="1"/>
            <a:t>Answer</a:t>
          </a:r>
          <a:r>
            <a:rPr lang="fr-FR" b="0"/>
            <a:t> </a:t>
          </a:r>
          <a:r>
            <a:rPr lang="fr-FR" b="0">
              <a:latin typeface="Avenir Next LT Pro"/>
            </a:rPr>
            <a:t>for questions for</a:t>
          </a:r>
          <a:r>
            <a:rPr lang="fr-FR" b="1">
              <a:latin typeface="Avenir Next LT Pro"/>
            </a:rPr>
            <a:t> </a:t>
          </a:r>
          <a:r>
            <a:rPr lang="fr-FR">
              <a:latin typeface="Avenir Next LT Pro"/>
            </a:rPr>
            <a:t> </a:t>
          </a:r>
          <a:r>
            <a:rPr lang="fr-FR"/>
            <a:t>four </a:t>
          </a:r>
          <a:r>
            <a:rPr lang="fr-FR" err="1"/>
            <a:t>ethical</a:t>
          </a:r>
          <a:r>
            <a:rPr lang="fr-FR"/>
            <a:t> </a:t>
          </a:r>
          <a:r>
            <a:rPr lang="fr-FR" err="1"/>
            <a:t>dilemmas</a:t>
          </a:r>
          <a:r>
            <a:rPr lang="fr-FR"/>
            <a:t> </a:t>
          </a:r>
          <a:r>
            <a:rPr lang="fr-FR" err="1"/>
            <a:t>with</a:t>
          </a:r>
          <a:r>
            <a:rPr lang="fr-FR"/>
            <a:t> multiple-</a:t>
          </a:r>
          <a:r>
            <a:rPr lang="fr-FR" err="1"/>
            <a:t>choice</a:t>
          </a:r>
          <a:r>
            <a:rPr lang="fr-FR"/>
            <a:t> questions</a:t>
          </a:r>
          <a:endParaRPr lang="en-US">
            <a:latin typeface="Avenir Next LT Pro"/>
          </a:endParaRPr>
        </a:p>
      </dgm:t>
    </dgm:pt>
    <dgm:pt modelId="{97571F8B-EABF-4D56-A7D1-000FC0F6451B}" type="parTrans" cxnId="{D1E257BB-4463-4B55-B7E9-804EE1644F8D}">
      <dgm:prSet/>
      <dgm:spPr/>
      <dgm:t>
        <a:bodyPr/>
        <a:lstStyle/>
        <a:p>
          <a:endParaRPr lang="en-US"/>
        </a:p>
      </dgm:t>
    </dgm:pt>
    <dgm:pt modelId="{E40C6219-E2F9-434B-8848-3B81C3A19CDE}" type="sibTrans" cxnId="{D1E257BB-4463-4B55-B7E9-804EE1644F8D}">
      <dgm:prSet/>
      <dgm:spPr/>
      <dgm:t>
        <a:bodyPr/>
        <a:lstStyle/>
        <a:p>
          <a:endParaRPr lang="en-US"/>
        </a:p>
      </dgm:t>
    </dgm:pt>
    <dgm:pt modelId="{90D8D99C-5CB8-4B3A-A549-B8FA36234CB9}">
      <dgm:prSet/>
      <dgm:spPr/>
      <dgm:t>
        <a:bodyPr/>
        <a:lstStyle/>
        <a:p>
          <a:pPr rtl="0"/>
          <a:r>
            <a:rPr lang="fr-FR" b="1">
              <a:latin typeface="Avenir Next LT Pro"/>
            </a:rPr>
            <a:t>Part 3 </a:t>
          </a:r>
          <a:r>
            <a:rPr lang="fr-FR" b="0"/>
            <a:t>(</a:t>
          </a:r>
          <a:r>
            <a:rPr lang="fr-FR" b="0" err="1"/>
            <a:t>Review</a:t>
          </a:r>
          <a:r>
            <a:rPr lang="fr-FR" b="0"/>
            <a:t> </a:t>
          </a:r>
          <a:r>
            <a:rPr lang="fr-FR" b="0" err="1"/>
            <a:t>other</a:t>
          </a:r>
          <a:r>
            <a:rPr lang="fr-FR" b="0"/>
            <a:t> </a:t>
          </a:r>
          <a:r>
            <a:rPr lang="fr-FR" b="0" err="1">
              <a:latin typeface="Avenir Next LT Pro"/>
            </a:rPr>
            <a:t>answers</a:t>
          </a:r>
          <a:r>
            <a:rPr lang="fr-FR" b="0">
              <a:latin typeface="Avenir Next LT Pro"/>
            </a:rPr>
            <a:t>)</a:t>
          </a:r>
          <a:r>
            <a:rPr lang="fr-FR" b="0"/>
            <a:t> </a:t>
          </a:r>
          <a:endParaRPr lang="en-US" b="0"/>
        </a:p>
      </dgm:t>
    </dgm:pt>
    <dgm:pt modelId="{A41A7EE6-B34D-4FB2-8C6C-CCE29D0FBF8D}" type="parTrans" cxnId="{F2D42CBA-D4EB-471B-8262-94B897E711C8}">
      <dgm:prSet/>
      <dgm:spPr/>
      <dgm:t>
        <a:bodyPr/>
        <a:lstStyle/>
        <a:p>
          <a:endParaRPr lang="en-US"/>
        </a:p>
      </dgm:t>
    </dgm:pt>
    <dgm:pt modelId="{3801D8E5-DDCE-46FF-BE18-58BDB1E5279B}" type="sibTrans" cxnId="{F2D42CBA-D4EB-471B-8262-94B897E711C8}">
      <dgm:prSet/>
      <dgm:spPr/>
      <dgm:t>
        <a:bodyPr/>
        <a:lstStyle/>
        <a:p>
          <a:endParaRPr lang="en-US"/>
        </a:p>
      </dgm:t>
    </dgm:pt>
    <dgm:pt modelId="{1A94F10F-23D4-4B00-82FA-2D9F3E7B0CC1}">
      <dgm:prSet/>
      <dgm:spPr/>
      <dgm:t>
        <a:bodyPr/>
        <a:lstStyle/>
        <a:p>
          <a:r>
            <a:rPr lang="fr-FR"/>
            <a:t>Feedback</a:t>
          </a:r>
          <a:endParaRPr lang="en-US"/>
        </a:p>
      </dgm:t>
    </dgm:pt>
    <dgm:pt modelId="{007AEF29-76A2-429E-B32C-EC4DBB2D1737}" type="parTrans" cxnId="{84774AC2-7172-456B-83EB-A371E0C63E7B}">
      <dgm:prSet/>
      <dgm:spPr/>
      <dgm:t>
        <a:bodyPr/>
        <a:lstStyle/>
        <a:p>
          <a:endParaRPr lang="en-US"/>
        </a:p>
      </dgm:t>
    </dgm:pt>
    <dgm:pt modelId="{E89FDE91-02D1-48C0-A03F-22E77BE81DC0}" type="sibTrans" cxnId="{84774AC2-7172-456B-83EB-A371E0C63E7B}">
      <dgm:prSet/>
      <dgm:spPr/>
      <dgm:t>
        <a:bodyPr/>
        <a:lstStyle/>
        <a:p>
          <a:endParaRPr lang="en-US"/>
        </a:p>
      </dgm:t>
    </dgm:pt>
    <dgm:pt modelId="{54C9FDA4-0588-408F-8970-980C91B14660}">
      <dgm:prSet/>
      <dgm:spPr/>
      <dgm:t>
        <a:bodyPr/>
        <a:lstStyle/>
        <a:p>
          <a:pPr rtl="0"/>
          <a:r>
            <a:rPr lang="fr-FR"/>
            <a:t>Rate agreement</a:t>
          </a:r>
          <a:r>
            <a:rPr lang="fr-FR">
              <a:latin typeface="Avenir Next LT Pro"/>
            </a:rPr>
            <a:t> </a:t>
          </a:r>
          <a:r>
            <a:rPr lang="fr-FR" err="1"/>
            <a:t>with</a:t>
          </a:r>
          <a:r>
            <a:rPr lang="fr-FR"/>
            <a:t> </a:t>
          </a:r>
          <a:r>
            <a:rPr lang="fr-FR" err="1">
              <a:latin typeface="Avenir Next LT Pro"/>
            </a:rPr>
            <a:t>other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answers</a:t>
          </a:r>
          <a:endParaRPr lang="en-US" err="1">
            <a:latin typeface="Avenir Next LT Pro"/>
          </a:endParaRPr>
        </a:p>
      </dgm:t>
    </dgm:pt>
    <dgm:pt modelId="{E13ADD2A-064D-41F4-80E1-05E6904F7100}" type="parTrans" cxnId="{C8732BBB-F222-4317-96BA-3C4E158DE088}">
      <dgm:prSet/>
      <dgm:spPr/>
      <dgm:t>
        <a:bodyPr/>
        <a:lstStyle/>
        <a:p>
          <a:endParaRPr lang="en-US"/>
        </a:p>
      </dgm:t>
    </dgm:pt>
    <dgm:pt modelId="{71DCAD2F-1254-463F-B932-0801BB660AE2}" type="sibTrans" cxnId="{C8732BBB-F222-4317-96BA-3C4E158DE088}">
      <dgm:prSet/>
      <dgm:spPr/>
      <dgm:t>
        <a:bodyPr/>
        <a:lstStyle/>
        <a:p>
          <a:endParaRPr lang="en-US"/>
        </a:p>
      </dgm:t>
    </dgm:pt>
    <dgm:pt modelId="{14FBFFA6-08A6-43ED-B18E-69F585118CA3}">
      <dgm:prSet/>
      <dgm:spPr/>
      <dgm:t>
        <a:bodyPr/>
        <a:lstStyle/>
        <a:p>
          <a:pPr rtl="0"/>
          <a:r>
            <a:rPr lang="fr-FR" b="1">
              <a:latin typeface="Avenir Next LT Pro"/>
            </a:rPr>
            <a:t>Part 4 </a:t>
          </a:r>
          <a:r>
            <a:rPr lang="fr-FR" b="0"/>
            <a:t>(Post-</a:t>
          </a:r>
          <a:r>
            <a:rPr lang="fr-FR" b="0" err="1"/>
            <a:t>study</a:t>
          </a:r>
          <a:r>
            <a:rPr lang="fr-FR" b="0"/>
            <a:t> </a:t>
          </a:r>
          <a:r>
            <a:rPr lang="fr-FR" b="0" err="1"/>
            <a:t>survey</a:t>
          </a:r>
          <a:r>
            <a:rPr lang="fr-FR" b="0">
              <a:latin typeface="Avenir Next LT Pro"/>
            </a:rPr>
            <a:t>)</a:t>
          </a:r>
          <a:endParaRPr lang="en-US" b="0">
            <a:latin typeface="Avenir Next LT Pro"/>
            <a:ea typeface="Calibri"/>
            <a:cs typeface="Calibri"/>
          </a:endParaRPr>
        </a:p>
      </dgm:t>
    </dgm:pt>
    <dgm:pt modelId="{97DA49E0-7334-42CA-8EDE-94F3419597FA}" type="parTrans" cxnId="{ADEDF58A-0319-40AB-9B0B-FB3890B8E99A}">
      <dgm:prSet/>
      <dgm:spPr/>
      <dgm:t>
        <a:bodyPr/>
        <a:lstStyle/>
        <a:p>
          <a:endParaRPr lang="en-US"/>
        </a:p>
      </dgm:t>
    </dgm:pt>
    <dgm:pt modelId="{8DC64E96-0DA3-4857-989B-8896C713A8E4}" type="sibTrans" cxnId="{ADEDF58A-0319-40AB-9B0B-FB3890B8E99A}">
      <dgm:prSet/>
      <dgm:spPr/>
      <dgm:t>
        <a:bodyPr/>
        <a:lstStyle/>
        <a:p>
          <a:endParaRPr lang="en-US"/>
        </a:p>
      </dgm:t>
    </dgm:pt>
    <dgm:pt modelId="{437FAB74-0F39-4A2B-B5F0-17F0BF92732A}">
      <dgm:prSet phldr="0"/>
      <dgm:spPr/>
      <dgm:t>
        <a:bodyPr/>
        <a:lstStyle/>
        <a:p>
          <a:r>
            <a:rPr lang="fr-FR" err="1">
              <a:latin typeface="Avenir Next LT Pro"/>
            </a:rPr>
            <a:t>Verbalize</a:t>
          </a:r>
          <a:r>
            <a:rPr lang="fr-FR"/>
            <a:t> </a:t>
          </a:r>
          <a:r>
            <a:rPr lang="fr-FR" err="1"/>
            <a:t>reasoning</a:t>
          </a:r>
          <a:r>
            <a:rPr lang="fr-FR"/>
            <a:t> and </a:t>
          </a:r>
          <a:r>
            <a:rPr lang="fr-FR" err="1"/>
            <a:t>explain</a:t>
          </a:r>
          <a:r>
            <a:rPr lang="fr-FR"/>
            <a:t> </a:t>
          </a:r>
          <a:r>
            <a:rPr lang="fr-FR" err="1"/>
            <a:t>choices</a:t>
          </a:r>
          <a:r>
            <a:rPr lang="fr-FR"/>
            <a:t> </a:t>
          </a:r>
        </a:p>
      </dgm:t>
    </dgm:pt>
    <dgm:pt modelId="{9D89CDFC-70C1-4391-81D0-25250C278D81}" type="parTrans" cxnId="{2B78811C-8566-48DF-847B-9DE630807E0F}">
      <dgm:prSet/>
      <dgm:spPr/>
    </dgm:pt>
    <dgm:pt modelId="{A3418265-8FD8-4596-83D4-F7548A7D2B54}" type="sibTrans" cxnId="{2B78811C-8566-48DF-847B-9DE630807E0F}">
      <dgm:prSet/>
      <dgm:spPr/>
    </dgm:pt>
    <dgm:pt modelId="{01F15E5B-C64E-47C2-909A-DD7F3CBCD504}">
      <dgm:prSet phldr="0"/>
      <dgm:spPr/>
      <dgm:t>
        <a:bodyPr/>
        <a:lstStyle/>
        <a:p>
          <a:pPr rtl="0"/>
          <a:r>
            <a:rPr lang="fr-FR" b="0" err="1">
              <a:latin typeface="Avenir Next LT Pro Light"/>
              <a:ea typeface="Calibri"/>
              <a:cs typeface="Calibri"/>
            </a:rPr>
            <a:t>Difficulties</a:t>
          </a:r>
          <a:r>
            <a:rPr lang="fr-FR" b="0">
              <a:latin typeface="Avenir Next LT Pro Light"/>
              <a:ea typeface="Calibri"/>
              <a:cs typeface="Calibri"/>
            </a:rPr>
            <a:t> </a:t>
          </a:r>
          <a:r>
            <a:rPr lang="fr-FR" b="0" err="1">
              <a:latin typeface="Avenir Next LT Pro Light"/>
              <a:ea typeface="Calibri"/>
              <a:cs typeface="Calibri"/>
            </a:rPr>
            <a:t>during</a:t>
          </a:r>
          <a:r>
            <a:rPr lang="fr-FR" b="0">
              <a:latin typeface="Avenir Next LT Pro Light"/>
              <a:ea typeface="Calibri"/>
              <a:cs typeface="Calibri"/>
            </a:rPr>
            <a:t> the </a:t>
          </a:r>
          <a:r>
            <a:rPr lang="fr-FR" b="0" err="1">
              <a:latin typeface="Avenir Next LT Pro Light"/>
              <a:ea typeface="Calibri"/>
              <a:cs typeface="Calibri"/>
            </a:rPr>
            <a:t>survey</a:t>
          </a:r>
          <a:endParaRPr lang="fr-FR" b="0">
            <a:latin typeface="Avenir Next LT Pro Light"/>
            <a:ea typeface="Calibri"/>
            <a:cs typeface="Calibri"/>
          </a:endParaRPr>
        </a:p>
      </dgm:t>
    </dgm:pt>
    <dgm:pt modelId="{B8E5042C-E7A3-4DE6-AD17-D9DBCB230D67}" type="parTrans" cxnId="{D6A66412-5193-4518-B087-B880F1B3724E}">
      <dgm:prSet/>
      <dgm:spPr/>
    </dgm:pt>
    <dgm:pt modelId="{5CFBFF99-EF04-4F78-A4E2-3131A48DBB75}" type="sibTrans" cxnId="{D6A66412-5193-4518-B087-B880F1B3724E}">
      <dgm:prSet/>
      <dgm:spPr/>
    </dgm:pt>
    <dgm:pt modelId="{248F3610-C443-41E6-AD6F-201C6D6C9A69}">
      <dgm:prSet phldr="0"/>
      <dgm:spPr/>
      <dgm:t>
        <a:bodyPr/>
        <a:lstStyle/>
        <a:p>
          <a:r>
            <a:rPr lang="fr-FR" b="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Revise</a:t>
          </a:r>
          <a:r>
            <a:rPr lang="fr-FR" b="0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 initial </a:t>
          </a:r>
          <a:r>
            <a:rPr lang="fr-FR" b="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answers</a:t>
          </a:r>
          <a:r>
            <a:rPr lang="fr-FR" b="0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 if </a:t>
          </a:r>
          <a:r>
            <a:rPr lang="fr-FR" b="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desired</a:t>
          </a:r>
          <a:endParaRPr lang="fr-FR" err="1">
            <a:solidFill>
              <a:schemeClr val="tx1"/>
            </a:solidFill>
            <a:latin typeface="Avenir Next LT Pro Light"/>
          </a:endParaRPr>
        </a:p>
      </dgm:t>
    </dgm:pt>
    <dgm:pt modelId="{389AD3C6-8F66-4A3A-AB22-932F045A5430}" type="parTrans" cxnId="{E30A93B7-1CAA-4888-B5D5-BBC17259450F}">
      <dgm:prSet/>
      <dgm:spPr/>
    </dgm:pt>
    <dgm:pt modelId="{15C2A3E0-1BB6-4A03-B407-97E8935C0CFF}" type="sibTrans" cxnId="{E30A93B7-1CAA-4888-B5D5-BBC17259450F}">
      <dgm:prSet/>
      <dgm:spPr/>
    </dgm:pt>
    <dgm:pt modelId="{AC21B041-73EB-49BF-AA46-8288B92C2F7D}">
      <dgm:prSet phldr="0"/>
      <dgm:spPr/>
      <dgm:t>
        <a:bodyPr/>
        <a:lstStyle/>
        <a:p>
          <a:pPr rtl="0"/>
          <a:r>
            <a:rPr lang="fr-FR" b="0" err="1">
              <a:latin typeface="Avenir Next LT Pro"/>
            </a:rPr>
            <a:t>Quantify</a:t>
          </a:r>
          <a:r>
            <a:rPr lang="fr-FR" b="0">
              <a:latin typeface="Avenir Next LT Pro"/>
            </a:rPr>
            <a:t> the </a:t>
          </a:r>
          <a:r>
            <a:rPr lang="fr-FR" b="0" err="1">
              <a:latin typeface="Avenir Next LT Pro"/>
            </a:rPr>
            <a:t>desire</a:t>
          </a:r>
          <a:r>
            <a:rPr lang="fr-FR" b="0">
              <a:latin typeface="Avenir Next LT Pro"/>
            </a:rPr>
            <a:t> to change </a:t>
          </a:r>
          <a:r>
            <a:rPr lang="fr-FR" b="0" err="1">
              <a:latin typeface="Avenir Next LT Pro"/>
            </a:rPr>
            <a:t>their</a:t>
          </a:r>
          <a:r>
            <a:rPr lang="fr-FR" b="0">
              <a:latin typeface="Avenir Next LT Pro"/>
            </a:rPr>
            <a:t> original </a:t>
          </a:r>
          <a:r>
            <a:rPr lang="fr-FR" b="0" err="1">
              <a:latin typeface="Avenir Next LT Pro"/>
            </a:rPr>
            <a:t>answer</a:t>
          </a:r>
          <a:endParaRPr lang="fr-FR" b="0">
            <a:latin typeface="Avenir Next LT Pro"/>
          </a:endParaRPr>
        </a:p>
      </dgm:t>
    </dgm:pt>
    <dgm:pt modelId="{CB67F903-FA8D-4F34-873E-E43C4FA33107}" type="parTrans" cxnId="{DF159613-A8F6-430C-A638-45BD5FB5E757}">
      <dgm:prSet/>
      <dgm:spPr/>
    </dgm:pt>
    <dgm:pt modelId="{B3AC46BA-1131-4B3F-A592-98EC970BE031}" type="sibTrans" cxnId="{DF159613-A8F6-430C-A638-45BD5FB5E757}">
      <dgm:prSet/>
      <dgm:spPr/>
    </dgm:pt>
    <dgm:pt modelId="{A6BC7983-7CCE-4E8F-991C-E22A474910BB}">
      <dgm:prSet phldr="0"/>
      <dgm:spPr/>
      <dgm:t>
        <a:bodyPr/>
        <a:lstStyle/>
        <a:p>
          <a:pPr rtl="0"/>
          <a:r>
            <a:rPr lang="fr-FR" b="0">
              <a:latin typeface="Avenir Next LT Pro"/>
            </a:rPr>
            <a:t>Asses </a:t>
          </a:r>
          <a:r>
            <a:rPr lang="fr-FR" b="0" err="1">
              <a:latin typeface="Avenir Next LT Pro"/>
            </a:rPr>
            <a:t>their</a:t>
          </a:r>
          <a:r>
            <a:rPr lang="fr-FR" b="0">
              <a:latin typeface="Avenir Next LT Pro"/>
            </a:rPr>
            <a:t> confidence in original </a:t>
          </a:r>
          <a:r>
            <a:rPr lang="fr-FR" b="0" err="1">
              <a:latin typeface="Avenir Next LT Pro"/>
            </a:rPr>
            <a:t>answers</a:t>
          </a:r>
          <a:endParaRPr lang="fr-FR" b="0">
            <a:latin typeface="Avenir Next LT Pro"/>
          </a:endParaRPr>
        </a:p>
      </dgm:t>
    </dgm:pt>
    <dgm:pt modelId="{3AC00322-6C36-47D1-96F7-12EEC8B4DB85}" type="parTrans" cxnId="{A97F481B-9C74-455E-857E-DBA1657D241F}">
      <dgm:prSet/>
      <dgm:spPr/>
    </dgm:pt>
    <dgm:pt modelId="{4AFE9CFD-3892-45C9-A35D-E47B1B03F237}" type="sibTrans" cxnId="{A97F481B-9C74-455E-857E-DBA1657D241F}">
      <dgm:prSet/>
      <dgm:spPr/>
    </dgm:pt>
    <dgm:pt modelId="{06BE027A-7E18-474A-B810-13ED7ABC8918}">
      <dgm:prSet phldr="0"/>
      <dgm:spPr/>
      <dgm:t>
        <a:bodyPr/>
        <a:lstStyle/>
        <a:p>
          <a:pPr rtl="0"/>
          <a:r>
            <a:rPr lang="fr-FR" b="1">
              <a:latin typeface="Avenir Next LT Pro"/>
            </a:rPr>
            <a:t>Part1(Pre-</a:t>
          </a:r>
          <a:r>
            <a:rPr lang="fr-FR" b="1" err="1">
              <a:latin typeface="Avenir Next LT Pro"/>
            </a:rPr>
            <a:t>study</a:t>
          </a:r>
          <a:r>
            <a:rPr lang="fr-FR" b="1">
              <a:latin typeface="Avenir Next LT Pro"/>
            </a:rPr>
            <a:t> </a:t>
          </a:r>
          <a:r>
            <a:rPr lang="fr-FR" b="1" err="1">
              <a:latin typeface="Avenir Next LT Pro"/>
            </a:rPr>
            <a:t>survey</a:t>
          </a:r>
          <a:r>
            <a:rPr lang="fr-FR" b="1">
              <a:latin typeface="Avenir Next LT Pro"/>
            </a:rPr>
            <a:t>)</a:t>
          </a:r>
        </a:p>
      </dgm:t>
    </dgm:pt>
    <dgm:pt modelId="{D8E9917E-9FBF-4434-9B8F-989F69BD3496}" type="parTrans" cxnId="{4DCF09B0-75AE-44FC-90F4-8DA2EE02642B}">
      <dgm:prSet/>
      <dgm:spPr/>
    </dgm:pt>
    <dgm:pt modelId="{2701E47A-8F76-42E5-8250-4CD54FBBA3B8}" type="sibTrans" cxnId="{4DCF09B0-75AE-44FC-90F4-8DA2EE02642B}">
      <dgm:prSet/>
      <dgm:spPr/>
    </dgm:pt>
    <dgm:pt modelId="{681E9697-7151-434A-98A3-45B536E28CDC}">
      <dgm:prSet phldr="0"/>
      <dgm:spPr/>
      <dgm:t>
        <a:bodyPr/>
        <a:lstStyle/>
        <a:p>
          <a:pPr rtl="0"/>
          <a:r>
            <a:rPr lang="fr-FR" b="0" err="1">
              <a:latin typeface="Avenir Next LT Pro"/>
            </a:rPr>
            <a:t>Demographic</a:t>
          </a:r>
          <a:r>
            <a:rPr lang="fr-FR" b="0">
              <a:latin typeface="Avenir Next LT Pro"/>
            </a:rPr>
            <a:t> questions</a:t>
          </a:r>
        </a:p>
      </dgm:t>
    </dgm:pt>
    <dgm:pt modelId="{27045BA4-5BF0-4B8E-8737-75E7A40B4DC3}" type="parTrans" cxnId="{E5398552-3E07-43AE-AEB7-BC416E70B115}">
      <dgm:prSet/>
      <dgm:spPr/>
    </dgm:pt>
    <dgm:pt modelId="{2266F63A-74F1-4356-B47F-7E9541A0D8E1}" type="sibTrans" cxnId="{E5398552-3E07-43AE-AEB7-BC416E70B115}">
      <dgm:prSet/>
      <dgm:spPr/>
    </dgm:pt>
    <dgm:pt modelId="{4A8540C4-6179-47FE-A405-547037F7D54C}">
      <dgm:prSet phldr="0"/>
      <dgm:spPr/>
      <dgm:t>
        <a:bodyPr/>
        <a:lstStyle/>
        <a:p>
          <a:r>
            <a:rPr lang="fr-FR">
              <a:latin typeface="Avenir Next LT Pro"/>
            </a:rPr>
            <a:t>Rate</a:t>
          </a:r>
          <a:r>
            <a:rPr lang="fr-FR" b="0">
              <a:latin typeface="Avenir Next LT Pro"/>
            </a:rPr>
            <a:t> </a:t>
          </a:r>
          <a:r>
            <a:rPr lang="fr-FR" b="0" err="1">
              <a:latin typeface="Avenir Next LT Pro"/>
            </a:rPr>
            <a:t>creadibility</a:t>
          </a:r>
          <a:r>
            <a:rPr lang="fr-FR" b="0">
              <a:latin typeface="Avenir Next LT Pro"/>
            </a:rPr>
            <a:t> of the </a:t>
          </a:r>
          <a:r>
            <a:rPr lang="fr-FR" b="0" err="1">
              <a:latin typeface="Avenir Next LT Pro"/>
            </a:rPr>
            <a:t>explanations</a:t>
          </a:r>
          <a:r>
            <a:rPr lang="fr-FR" b="0">
              <a:latin typeface="Avenir Next LT Pro"/>
            </a:rPr>
            <a:t>, and </a:t>
          </a:r>
          <a:r>
            <a:rPr lang="fr-FR" b="0" err="1">
              <a:latin typeface="Avenir Next LT Pro"/>
            </a:rPr>
            <a:t>reasonings</a:t>
          </a:r>
          <a:endParaRPr lang="fr-FR"/>
        </a:p>
      </dgm:t>
    </dgm:pt>
    <dgm:pt modelId="{DBCA63E3-6B45-4F39-8335-B3FD0125CDAC}" type="parTrans" cxnId="{BB4EEA26-7D79-4524-A2AA-608DA804E842}">
      <dgm:prSet/>
      <dgm:spPr/>
    </dgm:pt>
    <dgm:pt modelId="{73076681-749A-4DA6-81F4-EF3C14612333}" type="sibTrans" cxnId="{BB4EEA26-7D79-4524-A2AA-608DA804E842}">
      <dgm:prSet/>
      <dgm:spPr/>
    </dgm:pt>
    <dgm:pt modelId="{384543A8-55FE-4E24-8446-3277603DC109}" type="pres">
      <dgm:prSet presAssocID="{9A3E924A-494D-4DF0-9D1F-D095D982B2AA}" presName="Name0" presStyleCnt="0">
        <dgm:presLayoutVars>
          <dgm:dir/>
          <dgm:animLvl val="lvl"/>
          <dgm:resizeHandles val="exact"/>
        </dgm:presLayoutVars>
      </dgm:prSet>
      <dgm:spPr/>
    </dgm:pt>
    <dgm:pt modelId="{64C5A10C-60A0-4C19-8076-A0A8B19B06E5}" type="pres">
      <dgm:prSet presAssocID="{06BE027A-7E18-474A-B810-13ED7ABC8918}" presName="composite" presStyleCnt="0"/>
      <dgm:spPr/>
    </dgm:pt>
    <dgm:pt modelId="{5ADFF9E2-EFD9-4A1A-AFA8-89E80DFDD437}" type="pres">
      <dgm:prSet presAssocID="{06BE027A-7E18-474A-B810-13ED7ABC8918}" presName="parTx" presStyleLbl="alignNode1" presStyleIdx="0" presStyleCnt="4">
        <dgm:presLayoutVars>
          <dgm:chMax val="0"/>
          <dgm:chPref val="0"/>
        </dgm:presLayoutVars>
      </dgm:prSet>
      <dgm:spPr/>
    </dgm:pt>
    <dgm:pt modelId="{71869F5B-E557-46AC-892F-FAC75136977D}" type="pres">
      <dgm:prSet presAssocID="{06BE027A-7E18-474A-B810-13ED7ABC8918}" presName="desTx" presStyleLbl="alignAccFollowNode1" presStyleIdx="0" presStyleCnt="4">
        <dgm:presLayoutVars/>
      </dgm:prSet>
      <dgm:spPr/>
    </dgm:pt>
    <dgm:pt modelId="{30769DF1-30E9-4AEC-8CA1-5C6328F011D4}" type="pres">
      <dgm:prSet presAssocID="{2701E47A-8F76-42E5-8250-4CD54FBBA3B8}" presName="space" presStyleCnt="0"/>
      <dgm:spPr/>
    </dgm:pt>
    <dgm:pt modelId="{65BA73E3-3A7A-4B13-AC23-28BBE286A61E}" type="pres">
      <dgm:prSet presAssocID="{1D7B67B0-479E-4D22-80BF-144E5E0F57FF}" presName="composite" presStyleCnt="0"/>
      <dgm:spPr/>
    </dgm:pt>
    <dgm:pt modelId="{7F6EDB5C-F408-4BF0-B657-A14A84799ACF}" type="pres">
      <dgm:prSet presAssocID="{1D7B67B0-479E-4D22-80BF-144E5E0F57FF}" presName="parTx" presStyleLbl="alignNode1" presStyleIdx="1" presStyleCnt="4">
        <dgm:presLayoutVars>
          <dgm:chMax val="0"/>
          <dgm:chPref val="0"/>
        </dgm:presLayoutVars>
      </dgm:prSet>
      <dgm:spPr/>
    </dgm:pt>
    <dgm:pt modelId="{EBA1DB21-CA57-4388-8698-1382F6BE6720}" type="pres">
      <dgm:prSet presAssocID="{1D7B67B0-479E-4D22-80BF-144E5E0F57FF}" presName="desTx" presStyleLbl="alignAccFollowNode1" presStyleIdx="1" presStyleCnt="4">
        <dgm:presLayoutVars/>
      </dgm:prSet>
      <dgm:spPr/>
    </dgm:pt>
    <dgm:pt modelId="{3BAEF5AE-0C0B-45E6-B731-CF9E23381541}" type="pres">
      <dgm:prSet presAssocID="{47C7C801-E674-4F67-821E-D3E347CFD99D}" presName="space" presStyleCnt="0"/>
      <dgm:spPr/>
    </dgm:pt>
    <dgm:pt modelId="{0EEB18CC-540C-4471-9249-FF1720EBCC49}" type="pres">
      <dgm:prSet presAssocID="{90D8D99C-5CB8-4B3A-A549-B8FA36234CB9}" presName="composite" presStyleCnt="0"/>
      <dgm:spPr/>
    </dgm:pt>
    <dgm:pt modelId="{45F192B4-D94A-418F-BE73-C3AE2CA33D26}" type="pres">
      <dgm:prSet presAssocID="{90D8D99C-5CB8-4B3A-A549-B8FA36234CB9}" presName="parTx" presStyleLbl="alignNode1" presStyleIdx="2" presStyleCnt="4">
        <dgm:presLayoutVars>
          <dgm:chMax val="0"/>
          <dgm:chPref val="0"/>
        </dgm:presLayoutVars>
      </dgm:prSet>
      <dgm:spPr/>
    </dgm:pt>
    <dgm:pt modelId="{EEEB6A1D-C33D-46A0-BA0D-C2967FF92CA6}" type="pres">
      <dgm:prSet presAssocID="{90D8D99C-5CB8-4B3A-A549-B8FA36234CB9}" presName="desTx" presStyleLbl="alignAccFollowNode1" presStyleIdx="2" presStyleCnt="4">
        <dgm:presLayoutVars/>
      </dgm:prSet>
      <dgm:spPr/>
    </dgm:pt>
    <dgm:pt modelId="{DBB8AF59-E87D-401B-95BC-4C933E46D7C8}" type="pres">
      <dgm:prSet presAssocID="{3801D8E5-DDCE-46FF-BE18-58BDB1E5279B}" presName="space" presStyleCnt="0"/>
      <dgm:spPr/>
    </dgm:pt>
    <dgm:pt modelId="{72146FC1-F570-4452-8605-C31CC01EA1BE}" type="pres">
      <dgm:prSet presAssocID="{14FBFFA6-08A6-43ED-B18E-69F585118CA3}" presName="composite" presStyleCnt="0"/>
      <dgm:spPr/>
    </dgm:pt>
    <dgm:pt modelId="{008737FA-EDCF-4FE7-9017-CD53D1C21065}" type="pres">
      <dgm:prSet presAssocID="{14FBFFA6-08A6-43ED-B18E-69F585118CA3}" presName="parTx" presStyleLbl="alignNode1" presStyleIdx="3" presStyleCnt="4">
        <dgm:presLayoutVars>
          <dgm:chMax val="0"/>
          <dgm:chPref val="0"/>
        </dgm:presLayoutVars>
      </dgm:prSet>
      <dgm:spPr/>
    </dgm:pt>
    <dgm:pt modelId="{AB4C674F-1961-48A9-8A03-E605E990D221}" type="pres">
      <dgm:prSet presAssocID="{14FBFFA6-08A6-43ED-B18E-69F585118CA3}" presName="desTx" presStyleLbl="alignAccFollowNode1" presStyleIdx="3" presStyleCnt="4">
        <dgm:presLayoutVars/>
      </dgm:prSet>
      <dgm:spPr/>
    </dgm:pt>
  </dgm:ptLst>
  <dgm:cxnLst>
    <dgm:cxn modelId="{54345206-6DB4-40E6-B9F9-03E48604AC21}" type="presOf" srcId="{06BE027A-7E18-474A-B810-13ED7ABC8918}" destId="{5ADFF9E2-EFD9-4A1A-AFA8-89E80DFDD437}" srcOrd="0" destOrd="0" presId="urn:microsoft.com/office/officeart/2016/7/layout/ChevronBlockProcess"/>
    <dgm:cxn modelId="{D597AB07-7FA8-4F68-8C83-DD4005EE5EAF}" type="presOf" srcId="{9A3E924A-494D-4DF0-9D1F-D095D982B2AA}" destId="{384543A8-55FE-4E24-8446-3277603DC109}" srcOrd="0" destOrd="0" presId="urn:microsoft.com/office/officeart/2016/7/layout/ChevronBlockProcess"/>
    <dgm:cxn modelId="{D6A66412-5193-4518-B087-B880F1B3724E}" srcId="{14FBFFA6-08A6-43ED-B18E-69F585118CA3}" destId="{01F15E5B-C64E-47C2-909A-DD7F3CBCD504}" srcOrd="1" destOrd="0" parTransId="{B8E5042C-E7A3-4DE6-AD17-D9DBCB230D67}" sibTransId="{5CFBFF99-EF04-4F78-A4E2-3131A48DBB75}"/>
    <dgm:cxn modelId="{DF159613-A8F6-430C-A638-45BD5FB5E757}" srcId="{1A94F10F-23D4-4B00-82FA-2D9F3E7B0CC1}" destId="{AC21B041-73EB-49BF-AA46-8288B92C2F7D}" srcOrd="3" destOrd="0" parTransId="{CB67F903-FA8D-4F34-873E-E43C4FA33107}" sibTransId="{B3AC46BA-1131-4B3F-A592-98EC970BE031}"/>
    <dgm:cxn modelId="{A97F481B-9C74-455E-857E-DBA1657D241F}" srcId="{1A94F10F-23D4-4B00-82FA-2D9F3E7B0CC1}" destId="{A6BC7983-7CCE-4E8F-991C-E22A474910BB}" srcOrd="2" destOrd="0" parTransId="{3AC00322-6C36-47D1-96F7-12EEC8B4DB85}" sibTransId="{4AFE9CFD-3892-45C9-A35D-E47B1B03F237}"/>
    <dgm:cxn modelId="{2B78811C-8566-48DF-847B-9DE630807E0F}" srcId="{1D7B67B0-479E-4D22-80BF-144E5E0F57FF}" destId="{437FAB74-0F39-4A2B-B5F0-17F0BF92732A}" srcOrd="1" destOrd="0" parTransId="{9D89CDFC-70C1-4391-81D0-25250C278D81}" sibTransId="{A3418265-8FD8-4596-83D4-F7548A7D2B54}"/>
    <dgm:cxn modelId="{BB4EEA26-7D79-4524-A2AA-608DA804E842}" srcId="{1A94F10F-23D4-4B00-82FA-2D9F3E7B0CC1}" destId="{4A8540C4-6179-47FE-A405-547037F7D54C}" srcOrd="1" destOrd="0" parTransId="{DBCA63E3-6B45-4F39-8335-B3FD0125CDAC}" sibTransId="{73076681-749A-4DA6-81F4-EF3C14612333}"/>
    <dgm:cxn modelId="{B3FAFA2D-221D-4B36-A82F-D95534064181}" type="presOf" srcId="{90D8D99C-5CB8-4B3A-A549-B8FA36234CB9}" destId="{45F192B4-D94A-418F-BE73-C3AE2CA33D26}" srcOrd="0" destOrd="0" presId="urn:microsoft.com/office/officeart/2016/7/layout/ChevronBlockProcess"/>
    <dgm:cxn modelId="{E5398552-3E07-43AE-AEB7-BC416E70B115}" srcId="{06BE027A-7E18-474A-B810-13ED7ABC8918}" destId="{681E9697-7151-434A-98A3-45B536E28CDC}" srcOrd="0" destOrd="0" parTransId="{27045BA4-5BF0-4B8E-8737-75E7A40B4DC3}" sibTransId="{2266F63A-74F1-4356-B47F-7E9541A0D8E1}"/>
    <dgm:cxn modelId="{68A63F54-5D50-4095-8910-E37C709DD68E}" type="presOf" srcId="{01F15E5B-C64E-47C2-909A-DD7F3CBCD504}" destId="{AB4C674F-1961-48A9-8A03-E605E990D221}" srcOrd="0" destOrd="1" presId="urn:microsoft.com/office/officeart/2016/7/layout/ChevronBlockProcess"/>
    <dgm:cxn modelId="{08C1725F-C319-4083-BDA9-EF96CD90E137}" type="presOf" srcId="{1A94F10F-23D4-4B00-82FA-2D9F3E7B0CC1}" destId="{EEEB6A1D-C33D-46A0-BA0D-C2967FF92CA6}" srcOrd="0" destOrd="0" presId="urn:microsoft.com/office/officeart/2016/7/layout/ChevronBlockProcess"/>
    <dgm:cxn modelId="{0EF57364-887E-43BD-AEE1-2FC3D6A0F2B6}" type="presOf" srcId="{14FBFFA6-08A6-43ED-B18E-69F585118CA3}" destId="{008737FA-EDCF-4FE7-9017-CD53D1C21065}" srcOrd="0" destOrd="0" presId="urn:microsoft.com/office/officeart/2016/7/layout/ChevronBlockProcess"/>
    <dgm:cxn modelId="{D5257E80-101B-4F1C-ADFC-2A7C056E0DF3}" type="presOf" srcId="{54C9FDA4-0588-408F-8970-980C91B14660}" destId="{EEEB6A1D-C33D-46A0-BA0D-C2967FF92CA6}" srcOrd="0" destOrd="1" presId="urn:microsoft.com/office/officeart/2016/7/layout/ChevronBlockProcess"/>
    <dgm:cxn modelId="{ADEDF58A-0319-40AB-9B0B-FB3890B8E99A}" srcId="{9A3E924A-494D-4DF0-9D1F-D095D982B2AA}" destId="{14FBFFA6-08A6-43ED-B18E-69F585118CA3}" srcOrd="3" destOrd="0" parTransId="{97DA49E0-7334-42CA-8EDE-94F3419597FA}" sibTransId="{8DC64E96-0DA3-4857-989B-8896C713A8E4}"/>
    <dgm:cxn modelId="{107CBE8D-35A8-411B-BB87-5E201F5DECC2}" type="presOf" srcId="{5DCBBD12-003B-411C-BDD4-B5DFC132E539}" destId="{EBA1DB21-CA57-4388-8698-1382F6BE6720}" srcOrd="0" destOrd="0" presId="urn:microsoft.com/office/officeart/2016/7/layout/ChevronBlockProcess"/>
    <dgm:cxn modelId="{4DCF09B0-75AE-44FC-90F4-8DA2EE02642B}" srcId="{9A3E924A-494D-4DF0-9D1F-D095D982B2AA}" destId="{06BE027A-7E18-474A-B810-13ED7ABC8918}" srcOrd="0" destOrd="0" parTransId="{D8E9917E-9FBF-4434-9B8F-989F69BD3496}" sibTransId="{2701E47A-8F76-42E5-8250-4CD54FBBA3B8}"/>
    <dgm:cxn modelId="{E30A93B7-1CAA-4888-B5D5-BBC17259450F}" srcId="{14FBFFA6-08A6-43ED-B18E-69F585118CA3}" destId="{248F3610-C443-41E6-AD6F-201C6D6C9A69}" srcOrd="0" destOrd="0" parTransId="{389AD3C6-8F66-4A3A-AB22-932F045A5430}" sibTransId="{15C2A3E0-1BB6-4A03-B407-97E8935C0CFF}"/>
    <dgm:cxn modelId="{F2D42CBA-D4EB-471B-8262-94B897E711C8}" srcId="{9A3E924A-494D-4DF0-9D1F-D095D982B2AA}" destId="{90D8D99C-5CB8-4B3A-A549-B8FA36234CB9}" srcOrd="2" destOrd="0" parTransId="{A41A7EE6-B34D-4FB2-8C6C-CCE29D0FBF8D}" sibTransId="{3801D8E5-DDCE-46FF-BE18-58BDB1E5279B}"/>
    <dgm:cxn modelId="{C8732BBB-F222-4317-96BA-3C4E158DE088}" srcId="{1A94F10F-23D4-4B00-82FA-2D9F3E7B0CC1}" destId="{54C9FDA4-0588-408F-8970-980C91B14660}" srcOrd="0" destOrd="0" parTransId="{E13ADD2A-064D-41F4-80E1-05E6904F7100}" sibTransId="{71DCAD2F-1254-463F-B932-0801BB660AE2}"/>
    <dgm:cxn modelId="{D1E257BB-4463-4B55-B7E9-804EE1644F8D}" srcId="{1D7B67B0-479E-4D22-80BF-144E5E0F57FF}" destId="{5DCBBD12-003B-411C-BDD4-B5DFC132E539}" srcOrd="0" destOrd="0" parTransId="{97571F8B-EABF-4D56-A7D1-000FC0F6451B}" sibTransId="{E40C6219-E2F9-434B-8848-3B81C3A19CDE}"/>
    <dgm:cxn modelId="{1502CBBD-FCD3-48C6-9B75-E3D64A39CCED}" type="presOf" srcId="{248F3610-C443-41E6-AD6F-201C6D6C9A69}" destId="{AB4C674F-1961-48A9-8A03-E605E990D221}" srcOrd="0" destOrd="0" presId="urn:microsoft.com/office/officeart/2016/7/layout/ChevronBlockProcess"/>
    <dgm:cxn modelId="{F3CEB0C1-EF71-48AA-8AB5-0218B43F9008}" type="presOf" srcId="{4A8540C4-6179-47FE-A405-547037F7D54C}" destId="{EEEB6A1D-C33D-46A0-BA0D-C2967FF92CA6}" srcOrd="0" destOrd="2" presId="urn:microsoft.com/office/officeart/2016/7/layout/ChevronBlockProcess"/>
    <dgm:cxn modelId="{4B50BFC1-D1C7-43A5-AC74-366F6B25B940}" type="presOf" srcId="{1D7B67B0-479E-4D22-80BF-144E5E0F57FF}" destId="{7F6EDB5C-F408-4BF0-B657-A14A84799ACF}" srcOrd="0" destOrd="0" presId="urn:microsoft.com/office/officeart/2016/7/layout/ChevronBlockProcess"/>
    <dgm:cxn modelId="{84774AC2-7172-456B-83EB-A371E0C63E7B}" srcId="{90D8D99C-5CB8-4B3A-A549-B8FA36234CB9}" destId="{1A94F10F-23D4-4B00-82FA-2D9F3E7B0CC1}" srcOrd="0" destOrd="0" parTransId="{007AEF29-76A2-429E-B32C-EC4DBB2D1737}" sibTransId="{E89FDE91-02D1-48C0-A03F-22E77BE81DC0}"/>
    <dgm:cxn modelId="{294711D4-F1DA-4C4A-8D95-E46E68205C43}" type="presOf" srcId="{AC21B041-73EB-49BF-AA46-8288B92C2F7D}" destId="{EEEB6A1D-C33D-46A0-BA0D-C2967FF92CA6}" srcOrd="0" destOrd="4" presId="urn:microsoft.com/office/officeart/2016/7/layout/ChevronBlockProcess"/>
    <dgm:cxn modelId="{2593BCDB-2B7E-400C-9E88-ABE8E778295B}" srcId="{9A3E924A-494D-4DF0-9D1F-D095D982B2AA}" destId="{1D7B67B0-479E-4D22-80BF-144E5E0F57FF}" srcOrd="1" destOrd="0" parTransId="{EDA8ABEF-65A6-468F-A8EF-F71034CF3D21}" sibTransId="{47C7C801-E674-4F67-821E-D3E347CFD99D}"/>
    <dgm:cxn modelId="{7B02CEDD-9FE8-42C6-BFAB-C99BA6AD0E5E}" type="presOf" srcId="{681E9697-7151-434A-98A3-45B536E28CDC}" destId="{71869F5B-E557-46AC-892F-FAC75136977D}" srcOrd="0" destOrd="0" presId="urn:microsoft.com/office/officeart/2016/7/layout/ChevronBlockProcess"/>
    <dgm:cxn modelId="{FFD9DDE2-8F06-4A85-80CC-571CBF83D2D5}" type="presOf" srcId="{A6BC7983-7CCE-4E8F-991C-E22A474910BB}" destId="{EEEB6A1D-C33D-46A0-BA0D-C2967FF92CA6}" srcOrd="0" destOrd="3" presId="urn:microsoft.com/office/officeart/2016/7/layout/ChevronBlockProcess"/>
    <dgm:cxn modelId="{F1162DED-2F19-4A37-BA8B-98BB0A8ACECA}" type="presOf" srcId="{437FAB74-0F39-4A2B-B5F0-17F0BF92732A}" destId="{EBA1DB21-CA57-4388-8698-1382F6BE6720}" srcOrd="0" destOrd="1" presId="urn:microsoft.com/office/officeart/2016/7/layout/ChevronBlockProcess"/>
    <dgm:cxn modelId="{335B2FF3-68CF-494B-A704-1C2559F97F2D}" type="presParOf" srcId="{384543A8-55FE-4E24-8446-3277603DC109}" destId="{64C5A10C-60A0-4C19-8076-A0A8B19B06E5}" srcOrd="0" destOrd="0" presId="urn:microsoft.com/office/officeart/2016/7/layout/ChevronBlockProcess"/>
    <dgm:cxn modelId="{81E96AC5-9AB0-43A3-9278-326B3F05A8B9}" type="presParOf" srcId="{64C5A10C-60A0-4C19-8076-A0A8B19B06E5}" destId="{5ADFF9E2-EFD9-4A1A-AFA8-89E80DFDD437}" srcOrd="0" destOrd="0" presId="urn:microsoft.com/office/officeart/2016/7/layout/ChevronBlockProcess"/>
    <dgm:cxn modelId="{AD65BA31-8658-4A54-9540-ACE3A9E04433}" type="presParOf" srcId="{64C5A10C-60A0-4C19-8076-A0A8B19B06E5}" destId="{71869F5B-E557-46AC-892F-FAC75136977D}" srcOrd="1" destOrd="0" presId="urn:microsoft.com/office/officeart/2016/7/layout/ChevronBlockProcess"/>
    <dgm:cxn modelId="{1414B580-AF46-4469-B9CB-F9F03D4D0AA4}" type="presParOf" srcId="{384543A8-55FE-4E24-8446-3277603DC109}" destId="{30769DF1-30E9-4AEC-8CA1-5C6328F011D4}" srcOrd="1" destOrd="0" presId="urn:microsoft.com/office/officeart/2016/7/layout/ChevronBlockProcess"/>
    <dgm:cxn modelId="{B82D9C4B-FFBA-4759-B830-4D0BF9FD584F}" type="presParOf" srcId="{384543A8-55FE-4E24-8446-3277603DC109}" destId="{65BA73E3-3A7A-4B13-AC23-28BBE286A61E}" srcOrd="2" destOrd="0" presId="urn:microsoft.com/office/officeart/2016/7/layout/ChevronBlockProcess"/>
    <dgm:cxn modelId="{7562DDDA-4FE4-437E-BBD3-6FAC836A4E0C}" type="presParOf" srcId="{65BA73E3-3A7A-4B13-AC23-28BBE286A61E}" destId="{7F6EDB5C-F408-4BF0-B657-A14A84799ACF}" srcOrd="0" destOrd="0" presId="urn:microsoft.com/office/officeart/2016/7/layout/ChevronBlockProcess"/>
    <dgm:cxn modelId="{FDD2CB86-3942-4E4E-812B-3691EB5DFF87}" type="presParOf" srcId="{65BA73E3-3A7A-4B13-AC23-28BBE286A61E}" destId="{EBA1DB21-CA57-4388-8698-1382F6BE6720}" srcOrd="1" destOrd="0" presId="urn:microsoft.com/office/officeart/2016/7/layout/ChevronBlockProcess"/>
    <dgm:cxn modelId="{1C1856AF-4467-4E05-B120-881DA19D01A4}" type="presParOf" srcId="{384543A8-55FE-4E24-8446-3277603DC109}" destId="{3BAEF5AE-0C0B-45E6-B731-CF9E23381541}" srcOrd="3" destOrd="0" presId="urn:microsoft.com/office/officeart/2016/7/layout/ChevronBlockProcess"/>
    <dgm:cxn modelId="{B272B9D8-FF92-4086-937D-5E17DA966037}" type="presParOf" srcId="{384543A8-55FE-4E24-8446-3277603DC109}" destId="{0EEB18CC-540C-4471-9249-FF1720EBCC49}" srcOrd="4" destOrd="0" presId="urn:microsoft.com/office/officeart/2016/7/layout/ChevronBlockProcess"/>
    <dgm:cxn modelId="{230733DD-DF18-4766-ADA4-84F9600AF3E7}" type="presParOf" srcId="{0EEB18CC-540C-4471-9249-FF1720EBCC49}" destId="{45F192B4-D94A-418F-BE73-C3AE2CA33D26}" srcOrd="0" destOrd="0" presId="urn:microsoft.com/office/officeart/2016/7/layout/ChevronBlockProcess"/>
    <dgm:cxn modelId="{A27B5D29-790B-4380-A119-B17BBE91280B}" type="presParOf" srcId="{0EEB18CC-540C-4471-9249-FF1720EBCC49}" destId="{EEEB6A1D-C33D-46A0-BA0D-C2967FF92CA6}" srcOrd="1" destOrd="0" presId="urn:microsoft.com/office/officeart/2016/7/layout/ChevronBlockProcess"/>
    <dgm:cxn modelId="{78D95250-DD4D-4A6F-94F4-9DE7127E91ED}" type="presParOf" srcId="{384543A8-55FE-4E24-8446-3277603DC109}" destId="{DBB8AF59-E87D-401B-95BC-4C933E46D7C8}" srcOrd="5" destOrd="0" presId="urn:microsoft.com/office/officeart/2016/7/layout/ChevronBlockProcess"/>
    <dgm:cxn modelId="{3EA26665-6F13-465E-A3A0-38848301F159}" type="presParOf" srcId="{384543A8-55FE-4E24-8446-3277603DC109}" destId="{72146FC1-F570-4452-8605-C31CC01EA1BE}" srcOrd="6" destOrd="0" presId="urn:microsoft.com/office/officeart/2016/7/layout/ChevronBlockProcess"/>
    <dgm:cxn modelId="{4834F799-70FF-422E-B6E6-E218283EDE69}" type="presParOf" srcId="{72146FC1-F570-4452-8605-C31CC01EA1BE}" destId="{008737FA-EDCF-4FE7-9017-CD53D1C21065}" srcOrd="0" destOrd="0" presId="urn:microsoft.com/office/officeart/2016/7/layout/ChevronBlockProcess"/>
    <dgm:cxn modelId="{55199466-6E06-412B-AE39-79770BD8AF50}" type="presParOf" srcId="{72146FC1-F570-4452-8605-C31CC01EA1BE}" destId="{AB4C674F-1961-48A9-8A03-E605E990D22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36D08-242F-4ED3-B218-D122ACF86C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E36DE-A918-4C9A-834C-282ECD78FEC8}">
      <dgm:prSet/>
      <dgm:spPr/>
      <dgm:t>
        <a:bodyPr/>
        <a:lstStyle/>
        <a:p>
          <a:r>
            <a:rPr lang="fr-FR" b="0"/>
            <a:t>Quantitative</a:t>
          </a:r>
          <a:endParaRPr lang="en-US" b="0"/>
        </a:p>
      </dgm:t>
    </dgm:pt>
    <dgm:pt modelId="{F4C474F6-ABDD-4D42-9F8D-C013AAC1F30F}" type="parTrans" cxnId="{DCA1A68B-438A-4C61-B163-02A9968F9AEB}">
      <dgm:prSet/>
      <dgm:spPr/>
      <dgm:t>
        <a:bodyPr/>
        <a:lstStyle/>
        <a:p>
          <a:endParaRPr lang="en-US"/>
        </a:p>
      </dgm:t>
    </dgm:pt>
    <dgm:pt modelId="{08346B90-1418-4EB1-BD3D-3A3648869C8B}" type="sibTrans" cxnId="{DCA1A68B-438A-4C61-B163-02A9968F9AEB}">
      <dgm:prSet/>
      <dgm:spPr/>
      <dgm:t>
        <a:bodyPr/>
        <a:lstStyle/>
        <a:p>
          <a:endParaRPr lang="en-US"/>
        </a:p>
      </dgm:t>
    </dgm:pt>
    <dgm:pt modelId="{C6DEFCCF-CDBB-47A2-87F2-D61C05933419}">
      <dgm:prSet/>
      <dgm:spPr/>
      <dgm:t>
        <a:bodyPr/>
        <a:lstStyle/>
        <a:p>
          <a:pPr rtl="0"/>
          <a:r>
            <a:rPr lang="fr-FR"/>
            <a:t>Agreement scores, </a:t>
          </a:r>
          <a:r>
            <a:rPr lang="fr-FR" err="1"/>
            <a:t>credibility</a:t>
          </a:r>
          <a:r>
            <a:rPr lang="fr-FR"/>
            <a:t> </a:t>
          </a:r>
          <a:r>
            <a:rPr lang="fr-FR" err="1"/>
            <a:t>assessments</a:t>
          </a:r>
          <a:r>
            <a:rPr lang="fr-FR"/>
            <a:t>, </a:t>
          </a:r>
          <a:r>
            <a:rPr lang="fr-FR">
              <a:latin typeface="Avenir Next LT Pro"/>
            </a:rPr>
            <a:t>confident in original </a:t>
          </a:r>
          <a:r>
            <a:rPr lang="fr-FR" err="1">
              <a:latin typeface="Avenir Next LT Pro"/>
            </a:rPr>
            <a:t>answers</a:t>
          </a:r>
          <a:r>
            <a:rPr lang="fr-FR">
              <a:latin typeface="Avenir Next LT Pro"/>
            </a:rPr>
            <a:t>, </a:t>
          </a:r>
          <a:r>
            <a:rPr lang="fr-FR" err="1"/>
            <a:t>response</a:t>
          </a:r>
          <a:r>
            <a:rPr lang="fr-FR"/>
            <a:t> change rates</a:t>
          </a:r>
          <a:endParaRPr lang="en-US"/>
        </a:p>
      </dgm:t>
    </dgm:pt>
    <dgm:pt modelId="{3C1B7259-35C9-4A01-8D45-F0CD2AF67728}" type="parTrans" cxnId="{61FE5547-A68A-4066-B0F2-4AE5DA48EA50}">
      <dgm:prSet/>
      <dgm:spPr/>
      <dgm:t>
        <a:bodyPr/>
        <a:lstStyle/>
        <a:p>
          <a:endParaRPr lang="en-US"/>
        </a:p>
      </dgm:t>
    </dgm:pt>
    <dgm:pt modelId="{85CAA7BD-26B0-4523-AA10-2EC47F278C68}" type="sibTrans" cxnId="{61FE5547-A68A-4066-B0F2-4AE5DA48EA50}">
      <dgm:prSet/>
      <dgm:spPr/>
      <dgm:t>
        <a:bodyPr/>
        <a:lstStyle/>
        <a:p>
          <a:endParaRPr lang="en-US"/>
        </a:p>
      </dgm:t>
    </dgm:pt>
    <dgm:pt modelId="{56322FB2-4033-466D-8B24-CA1F1B698B57}">
      <dgm:prSet/>
      <dgm:spPr/>
      <dgm:t>
        <a:bodyPr/>
        <a:lstStyle/>
        <a:p>
          <a:pPr rtl="0"/>
          <a:r>
            <a:rPr lang="fr-FR" err="1"/>
            <a:t>Statistical</a:t>
          </a:r>
          <a:r>
            <a:rPr lang="fr-FR"/>
            <a:t> </a:t>
          </a:r>
          <a:r>
            <a:rPr lang="fr-FR" err="1"/>
            <a:t>models</a:t>
          </a:r>
          <a:r>
            <a:rPr lang="fr-FR"/>
            <a:t>: LMM</a:t>
          </a:r>
          <a:r>
            <a:rPr lang="fr-FR" b="0">
              <a:latin typeface="Avenir Next LT Pro"/>
            </a:rPr>
            <a:t>, post-hoc test (</a:t>
          </a:r>
          <a:r>
            <a:rPr lang="fr-FR" b="0" err="1">
              <a:latin typeface="Avenir Next LT Pro"/>
            </a:rPr>
            <a:t>emmeans</a:t>
          </a:r>
          <a:r>
            <a:rPr lang="fr-FR" b="0">
              <a:latin typeface="Avenir Next LT Pro"/>
            </a:rPr>
            <a:t>)</a:t>
          </a:r>
        </a:p>
      </dgm:t>
    </dgm:pt>
    <dgm:pt modelId="{08C83C78-283D-4690-BE33-B56B45BB2787}" type="parTrans" cxnId="{6E4CA94C-6CF9-4DF1-8C83-36C8D98A7417}">
      <dgm:prSet/>
      <dgm:spPr/>
      <dgm:t>
        <a:bodyPr/>
        <a:lstStyle/>
        <a:p>
          <a:endParaRPr lang="en-US"/>
        </a:p>
      </dgm:t>
    </dgm:pt>
    <dgm:pt modelId="{C9AFC1BF-957A-4B08-A846-C2B2E5BC2164}" type="sibTrans" cxnId="{6E4CA94C-6CF9-4DF1-8C83-36C8D98A7417}">
      <dgm:prSet/>
      <dgm:spPr/>
      <dgm:t>
        <a:bodyPr/>
        <a:lstStyle/>
        <a:p>
          <a:endParaRPr lang="en-US"/>
        </a:p>
      </dgm:t>
    </dgm:pt>
    <dgm:pt modelId="{FE3A072E-806F-45F3-90C1-99DCFC6F68F2}">
      <dgm:prSet/>
      <dgm:spPr/>
      <dgm:t>
        <a:bodyPr/>
        <a:lstStyle/>
        <a:p>
          <a:r>
            <a:rPr lang="fr-FR" err="1"/>
            <a:t>Thematic</a:t>
          </a:r>
          <a:r>
            <a:rPr lang="fr-FR"/>
            <a:t> </a:t>
          </a:r>
          <a:r>
            <a:rPr lang="fr-FR" err="1"/>
            <a:t>analysis</a:t>
          </a:r>
          <a:r>
            <a:rPr lang="fr-FR"/>
            <a:t> for </a:t>
          </a:r>
          <a:r>
            <a:rPr lang="fr-FR" err="1"/>
            <a:t>reasoning</a:t>
          </a:r>
          <a:r>
            <a:rPr lang="fr-FR"/>
            <a:t> and critiques.</a:t>
          </a:r>
          <a:endParaRPr lang="en-US"/>
        </a:p>
      </dgm:t>
    </dgm:pt>
    <dgm:pt modelId="{A8833F45-0C03-4C3A-8A66-1DCDEF7AFD3E}" type="parTrans" cxnId="{7626FFA2-0E6E-41EB-9839-A2D262F96BDB}">
      <dgm:prSet/>
      <dgm:spPr/>
      <dgm:t>
        <a:bodyPr/>
        <a:lstStyle/>
        <a:p>
          <a:endParaRPr lang="en-US"/>
        </a:p>
      </dgm:t>
    </dgm:pt>
    <dgm:pt modelId="{99399D9A-3F73-4E0E-BA01-5803109D9584}" type="sibTrans" cxnId="{7626FFA2-0E6E-41EB-9839-A2D262F96BDB}">
      <dgm:prSet/>
      <dgm:spPr/>
      <dgm:t>
        <a:bodyPr/>
        <a:lstStyle/>
        <a:p>
          <a:endParaRPr lang="en-US"/>
        </a:p>
      </dgm:t>
    </dgm:pt>
    <dgm:pt modelId="{0859936C-9B21-4640-AFDF-456408BE6D7A}">
      <dgm:prSet/>
      <dgm:spPr/>
      <dgm:t>
        <a:bodyPr/>
        <a:lstStyle/>
        <a:p>
          <a:r>
            <a:rPr lang="fr-FR">
              <a:latin typeface="Avenir Next LT Pro"/>
            </a:rPr>
            <a:t>Inductive</a:t>
          </a:r>
          <a:r>
            <a:rPr lang="fr-FR"/>
            <a:t> </a:t>
          </a:r>
          <a:r>
            <a:rPr lang="fr-FR" err="1"/>
            <a:t>coding</a:t>
          </a:r>
          <a:endParaRPr lang="fr-FR"/>
        </a:p>
      </dgm:t>
    </dgm:pt>
    <dgm:pt modelId="{31D11A57-F740-4A16-A3B7-C6369CFAB520}" type="parTrans" cxnId="{69172BDE-5558-4DE5-AFD8-C198C6960438}">
      <dgm:prSet/>
      <dgm:spPr/>
      <dgm:t>
        <a:bodyPr/>
        <a:lstStyle/>
        <a:p>
          <a:endParaRPr lang="en-US"/>
        </a:p>
      </dgm:t>
    </dgm:pt>
    <dgm:pt modelId="{3384DFBC-9B03-4038-B8C3-9C33A98EFAB5}" type="sibTrans" cxnId="{69172BDE-5558-4DE5-AFD8-C198C6960438}">
      <dgm:prSet/>
      <dgm:spPr/>
      <dgm:t>
        <a:bodyPr/>
        <a:lstStyle/>
        <a:p>
          <a:endParaRPr lang="en-US"/>
        </a:p>
      </dgm:t>
    </dgm:pt>
    <dgm:pt modelId="{388481BE-2206-43A5-9E6D-A0058C37BC46}">
      <dgm:prSet phldr="0"/>
      <dgm:spPr/>
      <dgm:t>
        <a:bodyPr/>
        <a:lstStyle/>
        <a:p>
          <a:r>
            <a:rPr lang="fr-FR" b="1"/>
            <a:t>Qualitative</a:t>
          </a:r>
          <a:endParaRPr lang="fr-FR"/>
        </a:p>
      </dgm:t>
    </dgm:pt>
    <dgm:pt modelId="{6481B56A-FA68-491B-ADE3-C3B56F504296}" type="parTrans" cxnId="{25B063C0-1597-4010-91D9-F9B04D606F05}">
      <dgm:prSet/>
      <dgm:spPr/>
    </dgm:pt>
    <dgm:pt modelId="{33183E6D-EDC4-4407-94F1-51E657962A5B}" type="sibTrans" cxnId="{25B063C0-1597-4010-91D9-F9B04D606F05}">
      <dgm:prSet/>
      <dgm:spPr/>
    </dgm:pt>
    <dgm:pt modelId="{813F9142-6703-4F80-AF80-0509FCF2E731}" type="pres">
      <dgm:prSet presAssocID="{AB336D08-242F-4ED3-B218-D122ACF86C20}" presName="linear" presStyleCnt="0">
        <dgm:presLayoutVars>
          <dgm:dir/>
          <dgm:animLvl val="lvl"/>
          <dgm:resizeHandles val="exact"/>
        </dgm:presLayoutVars>
      </dgm:prSet>
      <dgm:spPr/>
    </dgm:pt>
    <dgm:pt modelId="{AE17E065-6925-478A-B6B9-1DAB863F5534}" type="pres">
      <dgm:prSet presAssocID="{7FFE36DE-A918-4C9A-834C-282ECD78FEC8}" presName="parentLin" presStyleCnt="0"/>
      <dgm:spPr/>
    </dgm:pt>
    <dgm:pt modelId="{F015A00E-D5A3-486D-AF1D-D936FEE81B87}" type="pres">
      <dgm:prSet presAssocID="{7FFE36DE-A918-4C9A-834C-282ECD78FEC8}" presName="parentLeftMargin" presStyleLbl="node1" presStyleIdx="0" presStyleCnt="2"/>
      <dgm:spPr/>
    </dgm:pt>
    <dgm:pt modelId="{008E0F12-61F5-491D-8645-C218115A8A14}" type="pres">
      <dgm:prSet presAssocID="{7FFE36DE-A918-4C9A-834C-282ECD78FE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85044-5594-4AB3-B614-9141F8CC19C4}" type="pres">
      <dgm:prSet presAssocID="{7FFE36DE-A918-4C9A-834C-282ECD78FEC8}" presName="negativeSpace" presStyleCnt="0"/>
      <dgm:spPr/>
    </dgm:pt>
    <dgm:pt modelId="{F28F86B5-4DA8-47BD-95C3-2D8A5C29CE1C}" type="pres">
      <dgm:prSet presAssocID="{7FFE36DE-A918-4C9A-834C-282ECD78FEC8}" presName="childText" presStyleLbl="conFgAcc1" presStyleIdx="0" presStyleCnt="2">
        <dgm:presLayoutVars>
          <dgm:bulletEnabled val="1"/>
        </dgm:presLayoutVars>
      </dgm:prSet>
      <dgm:spPr/>
    </dgm:pt>
    <dgm:pt modelId="{704B725F-B027-4C35-A758-74EA80793F44}" type="pres">
      <dgm:prSet presAssocID="{08346B90-1418-4EB1-BD3D-3A3648869C8B}" presName="spaceBetweenRectangles" presStyleCnt="0"/>
      <dgm:spPr/>
    </dgm:pt>
    <dgm:pt modelId="{F34B0597-C505-4709-96B6-6625F58AB19E}" type="pres">
      <dgm:prSet presAssocID="{388481BE-2206-43A5-9E6D-A0058C37BC46}" presName="parentLin" presStyleCnt="0"/>
      <dgm:spPr/>
    </dgm:pt>
    <dgm:pt modelId="{1A8CC913-407C-4976-9886-BD1EC4EF299C}" type="pres">
      <dgm:prSet presAssocID="{388481BE-2206-43A5-9E6D-A0058C37BC46}" presName="parentLeftMargin" presStyleLbl="node1" presStyleIdx="0" presStyleCnt="2"/>
      <dgm:spPr/>
    </dgm:pt>
    <dgm:pt modelId="{A641AB91-0EEB-4764-8EED-596B8F040404}" type="pres">
      <dgm:prSet presAssocID="{388481BE-2206-43A5-9E6D-A0058C37BC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A79E96-E4CC-4F61-AAA1-C332678FE47A}" type="pres">
      <dgm:prSet presAssocID="{388481BE-2206-43A5-9E6D-A0058C37BC46}" presName="negativeSpace" presStyleCnt="0"/>
      <dgm:spPr/>
    </dgm:pt>
    <dgm:pt modelId="{C9CB9D7E-BAA8-45FB-9F6C-6A234EF9AF21}" type="pres">
      <dgm:prSet presAssocID="{388481BE-2206-43A5-9E6D-A0058C37BC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CB90701-965E-4803-94AB-0B15CACEC2DD}" type="presOf" srcId="{56322FB2-4033-466D-8B24-CA1F1B698B57}" destId="{F28F86B5-4DA8-47BD-95C3-2D8A5C29CE1C}" srcOrd="0" destOrd="1" presId="urn:microsoft.com/office/officeart/2005/8/layout/list1"/>
    <dgm:cxn modelId="{85E5B203-F88D-46AB-A1BB-D6372773D0E0}" type="presOf" srcId="{C6DEFCCF-CDBB-47A2-87F2-D61C05933419}" destId="{F28F86B5-4DA8-47BD-95C3-2D8A5C29CE1C}" srcOrd="0" destOrd="0" presId="urn:microsoft.com/office/officeart/2005/8/layout/list1"/>
    <dgm:cxn modelId="{FDCBD531-855C-486B-916C-1B98894605D5}" type="presOf" srcId="{388481BE-2206-43A5-9E6D-A0058C37BC46}" destId="{A641AB91-0EEB-4764-8EED-596B8F040404}" srcOrd="1" destOrd="0" presId="urn:microsoft.com/office/officeart/2005/8/layout/list1"/>
    <dgm:cxn modelId="{61FE5547-A68A-4066-B0F2-4AE5DA48EA50}" srcId="{7FFE36DE-A918-4C9A-834C-282ECD78FEC8}" destId="{C6DEFCCF-CDBB-47A2-87F2-D61C05933419}" srcOrd="0" destOrd="0" parTransId="{3C1B7259-35C9-4A01-8D45-F0CD2AF67728}" sibTransId="{85CAA7BD-26B0-4523-AA10-2EC47F278C68}"/>
    <dgm:cxn modelId="{6E4CA94C-6CF9-4DF1-8C83-36C8D98A7417}" srcId="{7FFE36DE-A918-4C9A-834C-282ECD78FEC8}" destId="{56322FB2-4033-466D-8B24-CA1F1B698B57}" srcOrd="1" destOrd="0" parTransId="{08C83C78-283D-4690-BE33-B56B45BB2787}" sibTransId="{C9AFC1BF-957A-4B08-A846-C2B2E5BC2164}"/>
    <dgm:cxn modelId="{979AE76A-5ECD-4FDB-93BA-2797494F0B4D}" type="presOf" srcId="{7FFE36DE-A918-4C9A-834C-282ECD78FEC8}" destId="{F015A00E-D5A3-486D-AF1D-D936FEE81B87}" srcOrd="0" destOrd="0" presId="urn:microsoft.com/office/officeart/2005/8/layout/list1"/>
    <dgm:cxn modelId="{2465C683-0E8C-48D0-ABFD-21A1B010D69B}" type="presOf" srcId="{0859936C-9B21-4640-AFDF-456408BE6D7A}" destId="{C9CB9D7E-BAA8-45FB-9F6C-6A234EF9AF21}" srcOrd="0" destOrd="1" presId="urn:microsoft.com/office/officeart/2005/8/layout/list1"/>
    <dgm:cxn modelId="{DCA1A68B-438A-4C61-B163-02A9968F9AEB}" srcId="{AB336D08-242F-4ED3-B218-D122ACF86C20}" destId="{7FFE36DE-A918-4C9A-834C-282ECD78FEC8}" srcOrd="0" destOrd="0" parTransId="{F4C474F6-ABDD-4D42-9F8D-C013AAC1F30F}" sibTransId="{08346B90-1418-4EB1-BD3D-3A3648869C8B}"/>
    <dgm:cxn modelId="{01747C94-32F8-49EE-B524-2420930AEB15}" type="presOf" srcId="{388481BE-2206-43A5-9E6D-A0058C37BC46}" destId="{1A8CC913-407C-4976-9886-BD1EC4EF299C}" srcOrd="0" destOrd="0" presId="urn:microsoft.com/office/officeart/2005/8/layout/list1"/>
    <dgm:cxn modelId="{7626FFA2-0E6E-41EB-9839-A2D262F96BDB}" srcId="{388481BE-2206-43A5-9E6D-A0058C37BC46}" destId="{FE3A072E-806F-45F3-90C1-99DCFC6F68F2}" srcOrd="0" destOrd="0" parTransId="{A8833F45-0C03-4C3A-8A66-1DCDEF7AFD3E}" sibTransId="{99399D9A-3F73-4E0E-BA01-5803109D9584}"/>
    <dgm:cxn modelId="{25B063C0-1597-4010-91D9-F9B04D606F05}" srcId="{AB336D08-242F-4ED3-B218-D122ACF86C20}" destId="{388481BE-2206-43A5-9E6D-A0058C37BC46}" srcOrd="1" destOrd="0" parTransId="{6481B56A-FA68-491B-ADE3-C3B56F504296}" sibTransId="{33183E6D-EDC4-4407-94F1-51E657962A5B}"/>
    <dgm:cxn modelId="{E05396CE-2F87-4700-8592-8DE1F9C4F777}" type="presOf" srcId="{FE3A072E-806F-45F3-90C1-99DCFC6F68F2}" destId="{C9CB9D7E-BAA8-45FB-9F6C-6A234EF9AF21}" srcOrd="0" destOrd="0" presId="urn:microsoft.com/office/officeart/2005/8/layout/list1"/>
    <dgm:cxn modelId="{69172BDE-5558-4DE5-AFD8-C198C6960438}" srcId="{388481BE-2206-43A5-9E6D-A0058C37BC46}" destId="{0859936C-9B21-4640-AFDF-456408BE6D7A}" srcOrd="1" destOrd="0" parTransId="{31D11A57-F740-4A16-A3B7-C6369CFAB520}" sibTransId="{3384DFBC-9B03-4038-B8C3-9C33A98EFAB5}"/>
    <dgm:cxn modelId="{C01FA1F4-4754-4307-A66B-8D8A4C1CFA1D}" type="presOf" srcId="{7FFE36DE-A918-4C9A-834C-282ECD78FEC8}" destId="{008E0F12-61F5-491D-8645-C218115A8A14}" srcOrd="1" destOrd="0" presId="urn:microsoft.com/office/officeart/2005/8/layout/list1"/>
    <dgm:cxn modelId="{6D365DF9-58A4-41EC-A715-23D9785BCF07}" type="presOf" srcId="{AB336D08-242F-4ED3-B218-D122ACF86C20}" destId="{813F9142-6703-4F80-AF80-0509FCF2E731}" srcOrd="0" destOrd="0" presId="urn:microsoft.com/office/officeart/2005/8/layout/list1"/>
    <dgm:cxn modelId="{787B5A05-CDD4-4485-951B-003B67CD6D67}" type="presParOf" srcId="{813F9142-6703-4F80-AF80-0509FCF2E731}" destId="{AE17E065-6925-478A-B6B9-1DAB863F5534}" srcOrd="0" destOrd="0" presId="urn:microsoft.com/office/officeart/2005/8/layout/list1"/>
    <dgm:cxn modelId="{2FF45FC0-97B8-43E5-ABB7-B6EF8210D561}" type="presParOf" srcId="{AE17E065-6925-478A-B6B9-1DAB863F5534}" destId="{F015A00E-D5A3-486D-AF1D-D936FEE81B87}" srcOrd="0" destOrd="0" presId="urn:microsoft.com/office/officeart/2005/8/layout/list1"/>
    <dgm:cxn modelId="{A88C93DB-1A94-4ADC-894F-11B9E7C22413}" type="presParOf" srcId="{AE17E065-6925-478A-B6B9-1DAB863F5534}" destId="{008E0F12-61F5-491D-8645-C218115A8A14}" srcOrd="1" destOrd="0" presId="urn:microsoft.com/office/officeart/2005/8/layout/list1"/>
    <dgm:cxn modelId="{201827CB-A9B7-446E-9829-3F3B040775D3}" type="presParOf" srcId="{813F9142-6703-4F80-AF80-0509FCF2E731}" destId="{68B85044-5594-4AB3-B614-9141F8CC19C4}" srcOrd="1" destOrd="0" presId="urn:microsoft.com/office/officeart/2005/8/layout/list1"/>
    <dgm:cxn modelId="{C61C2609-8D2C-4D72-BFBA-72018DCF3252}" type="presParOf" srcId="{813F9142-6703-4F80-AF80-0509FCF2E731}" destId="{F28F86B5-4DA8-47BD-95C3-2D8A5C29CE1C}" srcOrd="2" destOrd="0" presId="urn:microsoft.com/office/officeart/2005/8/layout/list1"/>
    <dgm:cxn modelId="{2C35D9B9-E1E6-4A1D-A5D2-6C4FB952510A}" type="presParOf" srcId="{813F9142-6703-4F80-AF80-0509FCF2E731}" destId="{704B725F-B027-4C35-A758-74EA80793F44}" srcOrd="3" destOrd="0" presId="urn:microsoft.com/office/officeart/2005/8/layout/list1"/>
    <dgm:cxn modelId="{703F2C90-CF07-4682-8D1E-A524FF6116A7}" type="presParOf" srcId="{813F9142-6703-4F80-AF80-0509FCF2E731}" destId="{F34B0597-C505-4709-96B6-6625F58AB19E}" srcOrd="4" destOrd="0" presId="urn:microsoft.com/office/officeart/2005/8/layout/list1"/>
    <dgm:cxn modelId="{68953BD9-87EE-4242-9F43-1DB9A110297F}" type="presParOf" srcId="{F34B0597-C505-4709-96B6-6625F58AB19E}" destId="{1A8CC913-407C-4976-9886-BD1EC4EF299C}" srcOrd="0" destOrd="0" presId="urn:microsoft.com/office/officeart/2005/8/layout/list1"/>
    <dgm:cxn modelId="{7EFD5BF3-AFDB-49BC-B2FE-941D25E0656D}" type="presParOf" srcId="{F34B0597-C505-4709-96B6-6625F58AB19E}" destId="{A641AB91-0EEB-4764-8EED-596B8F040404}" srcOrd="1" destOrd="0" presId="urn:microsoft.com/office/officeart/2005/8/layout/list1"/>
    <dgm:cxn modelId="{FB84A2CF-94C9-40B4-8F4F-213655A5FD17}" type="presParOf" srcId="{813F9142-6703-4F80-AF80-0509FCF2E731}" destId="{0CA79E96-E4CC-4F61-AAA1-C332678FE47A}" srcOrd="5" destOrd="0" presId="urn:microsoft.com/office/officeart/2005/8/layout/list1"/>
    <dgm:cxn modelId="{B4E6DDEA-FE6E-452D-BB5E-D4614870F7FA}" type="presParOf" srcId="{813F9142-6703-4F80-AF80-0509FCF2E731}" destId="{C9CB9D7E-BAA8-45FB-9F6C-6A234EF9AF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336D08-242F-4ED3-B218-D122ACF86C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E36DE-A918-4C9A-834C-282ECD78FEC8}">
      <dgm:prSet/>
      <dgm:spPr/>
      <dgm:t>
        <a:bodyPr/>
        <a:lstStyle/>
        <a:p>
          <a:pPr rtl="0"/>
          <a:r>
            <a:rPr lang="fr-FR" b="1" dirty="0">
              <a:latin typeface="Avenir Next LT Pro"/>
            </a:rPr>
            <a:t>Group A</a:t>
          </a:r>
          <a:endParaRPr lang="en-US" b="1" dirty="0"/>
        </a:p>
      </dgm:t>
    </dgm:pt>
    <dgm:pt modelId="{F4C474F6-ABDD-4D42-9F8D-C013AAC1F30F}" type="parTrans" cxnId="{DCA1A68B-438A-4C61-B163-02A9968F9AEB}">
      <dgm:prSet/>
      <dgm:spPr/>
      <dgm:t>
        <a:bodyPr/>
        <a:lstStyle/>
        <a:p>
          <a:endParaRPr lang="en-US"/>
        </a:p>
      </dgm:t>
    </dgm:pt>
    <dgm:pt modelId="{08346B90-1418-4EB1-BD3D-3A3648869C8B}" type="sibTrans" cxnId="{DCA1A68B-438A-4C61-B163-02A9968F9AEB}">
      <dgm:prSet/>
      <dgm:spPr/>
      <dgm:t>
        <a:bodyPr/>
        <a:lstStyle/>
        <a:p>
          <a:endParaRPr lang="en-US"/>
        </a:p>
      </dgm:t>
    </dgm:pt>
    <dgm:pt modelId="{C6DEFCCF-CDBB-47A2-87F2-D61C05933419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fr-FR" dirty="0">
              <a:solidFill>
                <a:srgbClr val="000000"/>
              </a:solidFill>
              <a:latin typeface="Avenir Next LT Pro Light"/>
            </a:rPr>
            <a:t>More </a:t>
          </a:r>
          <a:r>
            <a:rPr lang="fr-FR" dirty="0" err="1">
              <a:solidFill>
                <a:srgbClr val="000000"/>
              </a:solidFill>
              <a:latin typeface="Avenir Next LT Pro Light"/>
            </a:rPr>
            <a:t>defensive</a:t>
          </a:r>
          <a:r>
            <a:rPr lang="fr-FR" dirty="0">
              <a:solidFill>
                <a:srgbClr val="000000"/>
              </a:solidFill>
              <a:latin typeface="Avenir Next LT Pro Light"/>
            </a:rPr>
            <a:t> about </a:t>
          </a:r>
          <a:r>
            <a:rPr lang="fr-FR" dirty="0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 dirty="0">
              <a:solidFill>
                <a:srgbClr val="000000"/>
              </a:solidFill>
              <a:latin typeface="Avenir Next LT Pro Light"/>
            </a:rPr>
            <a:t> </a:t>
          </a:r>
          <a:r>
            <a:rPr lang="fr-FR" dirty="0" err="1">
              <a:solidFill>
                <a:srgbClr val="000000"/>
              </a:solidFill>
              <a:latin typeface="Avenir Next LT Pro Light"/>
            </a:rPr>
            <a:t>own</a:t>
          </a:r>
          <a:r>
            <a:rPr lang="fr-FR" dirty="0">
              <a:solidFill>
                <a:srgbClr val="000000"/>
              </a:solidFill>
              <a:latin typeface="Avenir Next LT Pro Light"/>
            </a:rPr>
            <a:t> justifications (confidence score)</a:t>
          </a:r>
        </a:p>
      </dgm:t>
    </dgm:pt>
    <dgm:pt modelId="{3C1B7259-35C9-4A01-8D45-F0CD2AF67728}" type="parTrans" cxnId="{61FE5547-A68A-4066-B0F2-4AE5DA48EA50}">
      <dgm:prSet/>
      <dgm:spPr/>
      <dgm:t>
        <a:bodyPr/>
        <a:lstStyle/>
        <a:p>
          <a:endParaRPr lang="en-US"/>
        </a:p>
      </dgm:t>
    </dgm:pt>
    <dgm:pt modelId="{85CAA7BD-26B0-4523-AA10-2EC47F278C68}" type="sibTrans" cxnId="{61FE5547-A68A-4066-B0F2-4AE5DA48EA50}">
      <dgm:prSet/>
      <dgm:spPr/>
      <dgm:t>
        <a:bodyPr/>
        <a:lstStyle/>
        <a:p>
          <a:endParaRPr lang="en-US"/>
        </a:p>
      </dgm:t>
    </dgm:pt>
    <dgm:pt modelId="{56322FB2-4033-466D-8B24-CA1F1B698B57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 b="0">
              <a:latin typeface="Avenir Next LT Pro Light"/>
            </a:rPr>
            <a:t>Not </a:t>
          </a:r>
          <a:r>
            <a:rPr lang="fr-FR" b="0" err="1">
              <a:latin typeface="Avenir Next LT Pro Light"/>
            </a:rPr>
            <a:t>willing</a:t>
          </a:r>
          <a:r>
            <a:rPr lang="fr-FR" b="0">
              <a:latin typeface="Avenir Next LT Pro Light"/>
            </a:rPr>
            <a:t> to change </a:t>
          </a:r>
          <a:r>
            <a:rPr lang="fr-FR" b="0" err="1">
              <a:latin typeface="Avenir Next LT Pro Light"/>
            </a:rPr>
            <a:t>their</a:t>
          </a:r>
          <a:r>
            <a:rPr lang="fr-FR" b="0">
              <a:latin typeface="Avenir Next LT Pro Light"/>
            </a:rPr>
            <a:t> original </a:t>
          </a:r>
          <a:r>
            <a:rPr lang="fr-FR" b="0" err="1">
              <a:latin typeface="Avenir Next LT Pro Light"/>
            </a:rPr>
            <a:t>answers</a:t>
          </a:r>
          <a:r>
            <a:rPr lang="fr-FR" b="0">
              <a:latin typeface="Avenir Next LT Pro Light"/>
            </a:rPr>
            <a:t>( changing score)</a:t>
          </a:r>
        </a:p>
      </dgm:t>
    </dgm:pt>
    <dgm:pt modelId="{08C83C78-283D-4690-BE33-B56B45BB2787}" type="parTrans" cxnId="{6E4CA94C-6CF9-4DF1-8C83-36C8D98A7417}">
      <dgm:prSet/>
      <dgm:spPr/>
      <dgm:t>
        <a:bodyPr/>
        <a:lstStyle/>
        <a:p>
          <a:endParaRPr lang="en-US"/>
        </a:p>
      </dgm:t>
    </dgm:pt>
    <dgm:pt modelId="{C9AFC1BF-957A-4B08-A846-C2B2E5BC2164}" type="sibTrans" cxnId="{6E4CA94C-6CF9-4DF1-8C83-36C8D98A7417}">
      <dgm:prSet/>
      <dgm:spPr/>
      <dgm:t>
        <a:bodyPr/>
        <a:lstStyle/>
        <a:p>
          <a:endParaRPr lang="en-US"/>
        </a:p>
      </dgm:t>
    </dgm:pt>
    <dgm:pt modelId="{FE3A072E-806F-45F3-90C1-99DCFC6F68F2}">
      <dgm:prSet/>
      <dgm:spPr/>
      <dgm:t>
        <a:bodyPr/>
        <a:lstStyle/>
        <a:p>
          <a:pPr algn="l" rtl="0">
            <a:lnSpc>
              <a:spcPct val="120000"/>
            </a:lnSpc>
          </a:pPr>
          <a:r>
            <a:rPr lang="fr-FR">
              <a:latin typeface="Calibri"/>
              <a:ea typeface="Calibri"/>
              <a:cs typeface="Calibri"/>
            </a:rPr>
            <a:t>Less </a:t>
          </a:r>
          <a:r>
            <a:rPr lang="fr-FR" err="1">
              <a:latin typeface="Calibri"/>
              <a:ea typeface="Calibri"/>
              <a:cs typeface="Calibri"/>
            </a:rPr>
            <a:t>defensive</a:t>
          </a:r>
          <a:r>
            <a:rPr lang="fr-FR">
              <a:latin typeface="Calibri"/>
              <a:ea typeface="Calibri"/>
              <a:cs typeface="Calibri"/>
            </a:rPr>
            <a:t> about </a:t>
          </a:r>
          <a:r>
            <a:rPr lang="fr-FR" err="1">
              <a:latin typeface="Calibri"/>
              <a:ea typeface="Calibri"/>
              <a:cs typeface="Calibri"/>
            </a:rPr>
            <a:t>their</a:t>
          </a:r>
          <a:r>
            <a:rPr lang="fr-FR">
              <a:latin typeface="Calibri"/>
              <a:ea typeface="Calibri"/>
              <a:cs typeface="Calibri"/>
            </a:rPr>
            <a:t> </a:t>
          </a:r>
          <a:r>
            <a:rPr lang="fr-FR" err="1">
              <a:latin typeface="Calibri"/>
              <a:ea typeface="Calibri"/>
              <a:cs typeface="Calibri"/>
            </a:rPr>
            <a:t>own</a:t>
          </a:r>
          <a:r>
            <a:rPr lang="fr-FR">
              <a:latin typeface="Calibri"/>
              <a:ea typeface="Calibri"/>
              <a:cs typeface="Calibri"/>
            </a:rPr>
            <a:t> justifications (confidence score)</a:t>
          </a:r>
          <a:endParaRPr lang="fr-FR">
            <a:solidFill>
              <a:srgbClr val="000000"/>
            </a:solidFill>
            <a:latin typeface="Avenir Next LT Pro Light"/>
          </a:endParaRPr>
        </a:p>
      </dgm:t>
    </dgm:pt>
    <dgm:pt modelId="{A8833F45-0C03-4C3A-8A66-1DCDEF7AFD3E}" type="parTrans" cxnId="{7626FFA2-0E6E-41EB-9839-A2D262F96BDB}">
      <dgm:prSet/>
      <dgm:spPr/>
      <dgm:t>
        <a:bodyPr/>
        <a:lstStyle/>
        <a:p>
          <a:endParaRPr lang="en-US"/>
        </a:p>
      </dgm:t>
    </dgm:pt>
    <dgm:pt modelId="{99399D9A-3F73-4E0E-BA01-5803109D9584}" type="sibTrans" cxnId="{7626FFA2-0E6E-41EB-9839-A2D262F96BDB}">
      <dgm:prSet/>
      <dgm:spPr/>
      <dgm:t>
        <a:bodyPr/>
        <a:lstStyle/>
        <a:p>
          <a:endParaRPr lang="en-US"/>
        </a:p>
      </dgm:t>
    </dgm:pt>
    <dgm:pt modelId="{0859936C-9B21-4640-AFDF-456408BE6D7A}">
      <dgm:prSet/>
      <dgm:spPr/>
      <dgm:t>
        <a:bodyPr/>
        <a:lstStyle/>
        <a:p>
          <a:pPr rtl="0"/>
          <a:r>
            <a:rPr lang="fr-FR">
              <a:latin typeface="Calibri"/>
              <a:ea typeface="Calibri"/>
              <a:cs typeface="Calibri"/>
            </a:rPr>
            <a:t>Not </a:t>
          </a:r>
          <a:r>
            <a:rPr lang="fr-FR" err="1">
              <a:latin typeface="Calibri"/>
              <a:ea typeface="Calibri"/>
              <a:cs typeface="Calibri"/>
            </a:rPr>
            <a:t>willing</a:t>
          </a:r>
          <a:r>
            <a:rPr lang="fr-FR">
              <a:latin typeface="Calibri"/>
              <a:ea typeface="Calibri"/>
              <a:cs typeface="Calibri"/>
            </a:rPr>
            <a:t> to change </a:t>
          </a:r>
          <a:r>
            <a:rPr lang="fr-FR" err="1">
              <a:latin typeface="Calibri"/>
              <a:ea typeface="Calibri"/>
              <a:cs typeface="Calibri"/>
            </a:rPr>
            <a:t>their</a:t>
          </a:r>
          <a:r>
            <a:rPr lang="fr-FR">
              <a:latin typeface="Calibri"/>
              <a:ea typeface="Calibri"/>
              <a:cs typeface="Calibri"/>
            </a:rPr>
            <a:t> original </a:t>
          </a:r>
          <a:r>
            <a:rPr lang="fr-FR" err="1">
              <a:latin typeface="Calibri"/>
              <a:ea typeface="Calibri"/>
              <a:cs typeface="Calibri"/>
            </a:rPr>
            <a:t>answers</a:t>
          </a:r>
          <a:r>
            <a:rPr lang="fr-FR">
              <a:latin typeface="Calibri"/>
              <a:ea typeface="Calibri"/>
              <a:cs typeface="Calibri"/>
            </a:rPr>
            <a:t>( changing score)</a:t>
          </a:r>
          <a:endParaRPr lang="fr-FR"/>
        </a:p>
      </dgm:t>
    </dgm:pt>
    <dgm:pt modelId="{31D11A57-F740-4A16-A3B7-C6369CFAB520}" type="parTrans" cxnId="{69172BDE-5558-4DE5-AFD8-C198C6960438}">
      <dgm:prSet/>
      <dgm:spPr/>
      <dgm:t>
        <a:bodyPr/>
        <a:lstStyle/>
        <a:p>
          <a:endParaRPr lang="en-US"/>
        </a:p>
      </dgm:t>
    </dgm:pt>
    <dgm:pt modelId="{3384DFBC-9B03-4038-B8C3-9C33A98EFAB5}" type="sibTrans" cxnId="{69172BDE-5558-4DE5-AFD8-C198C6960438}">
      <dgm:prSet/>
      <dgm:spPr/>
      <dgm:t>
        <a:bodyPr/>
        <a:lstStyle/>
        <a:p>
          <a:endParaRPr lang="en-US"/>
        </a:p>
      </dgm:t>
    </dgm:pt>
    <dgm:pt modelId="{388481BE-2206-43A5-9E6D-A0058C37BC46}">
      <dgm:prSet phldr="0"/>
      <dgm:spPr/>
      <dgm:t>
        <a:bodyPr/>
        <a:lstStyle/>
        <a:p>
          <a:pPr rtl="0"/>
          <a:r>
            <a:rPr lang="fr-FR" b="1" dirty="0">
              <a:latin typeface="Avenir Next LT Pro"/>
            </a:rPr>
            <a:t>Group B</a:t>
          </a:r>
          <a:endParaRPr lang="fr-FR" dirty="0"/>
        </a:p>
      </dgm:t>
    </dgm:pt>
    <dgm:pt modelId="{6481B56A-FA68-491B-ADE3-C3B56F504296}" type="parTrans" cxnId="{25B063C0-1597-4010-91D9-F9B04D606F05}">
      <dgm:prSet/>
      <dgm:spPr/>
    </dgm:pt>
    <dgm:pt modelId="{33183E6D-EDC4-4407-94F1-51E657962A5B}" type="sibTrans" cxnId="{25B063C0-1597-4010-91D9-F9B04D606F05}">
      <dgm:prSet/>
      <dgm:spPr/>
    </dgm:pt>
    <dgm:pt modelId="{849BE471-C370-426C-A603-801560657634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critical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>
              <a:solidFill>
                <a:srgbClr val="000000"/>
              </a:solidFill>
              <a:latin typeface="Avenir Next LT Pro Light"/>
            </a:rPr>
            <a:t> alternative perspectives (</a:t>
          </a:r>
          <a:r>
            <a:rPr lang="fr-FR" err="1">
              <a:solidFill>
                <a:srgbClr val="000000"/>
              </a:solidFill>
              <a:latin typeface="Avenir Next LT Pro Light"/>
            </a:rPr>
            <a:t>credibility</a:t>
          </a:r>
          <a:r>
            <a:rPr lang="fr-FR">
              <a:solidFill>
                <a:srgbClr val="000000"/>
              </a:solidFill>
              <a:latin typeface="Avenir Next LT Pro Light"/>
            </a:rPr>
            <a:t> score)</a:t>
          </a:r>
        </a:p>
      </dgm:t>
    </dgm:pt>
    <dgm:pt modelId="{37FEDADB-6D3D-40DA-AD77-972BF9BAF098}" type="parTrans" cxnId="{E9245EFF-A18F-4ECB-9678-3743A8B4C906}">
      <dgm:prSet/>
      <dgm:spPr/>
    </dgm:pt>
    <dgm:pt modelId="{23B335CA-2A8F-4C98-9971-8F308D5EB43B}" type="sibTrans" cxnId="{E9245EFF-A18F-4ECB-9678-3743A8B4C906}">
      <dgm:prSet/>
      <dgm:spPr/>
    </dgm:pt>
    <dgm:pt modelId="{1D1004DB-E2B0-4C8F-BA52-B70CCA73A4A0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open in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undrestanding</a:t>
          </a:r>
          <a:r>
            <a:rPr lang="fr-FR">
              <a:solidFill>
                <a:srgbClr val="000000"/>
              </a:solidFill>
              <a:latin typeface="Avenir Next LT Pro Light"/>
            </a:rPr>
            <a:t> alternative perspectives/justifications (credibility score)</a:t>
          </a:r>
        </a:p>
      </dgm:t>
    </dgm:pt>
    <dgm:pt modelId="{4B79B599-0CF1-4C2C-AB41-52A754D2C414}" type="parTrans" cxnId="{5CB0A694-7868-4633-BBFB-FEF92940A9EE}">
      <dgm:prSet/>
      <dgm:spPr/>
    </dgm:pt>
    <dgm:pt modelId="{516339F7-2317-485D-9974-42644602B363}" type="sibTrans" cxnId="{5CB0A694-7868-4633-BBFB-FEF92940A9EE}">
      <dgm:prSet/>
      <dgm:spPr/>
    </dgm:pt>
    <dgm:pt modelId="{F6206AC8-EEDF-4208-9F2A-2533D984787F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 dirty="0">
              <a:solidFill>
                <a:srgbClr val="000000"/>
              </a:solidFill>
              <a:latin typeface="Avenir Next LT Pro Light"/>
            </a:rPr>
            <a:t>More value to </a:t>
          </a:r>
          <a:r>
            <a:rPr lang="fr-FR" dirty="0" err="1">
              <a:solidFill>
                <a:srgbClr val="000000"/>
              </a:solidFill>
              <a:latin typeface="Avenir Next LT Pro Light"/>
            </a:rPr>
            <a:t>differing</a:t>
          </a:r>
          <a:r>
            <a:rPr lang="fr-FR" dirty="0">
              <a:solidFill>
                <a:srgbClr val="000000"/>
              </a:solidFill>
              <a:latin typeface="Avenir Next LT Pro Light"/>
            </a:rPr>
            <a:t> opinions (</a:t>
          </a:r>
          <a:r>
            <a:rPr lang="fr-FR" dirty="0" err="1">
              <a:solidFill>
                <a:srgbClr val="000000"/>
              </a:solidFill>
              <a:latin typeface="Avenir Next LT Pro Light"/>
            </a:rPr>
            <a:t>agreeing</a:t>
          </a:r>
          <a:r>
            <a:rPr lang="fr-FR" dirty="0">
              <a:solidFill>
                <a:srgbClr val="000000"/>
              </a:solidFill>
              <a:latin typeface="Avenir Next LT Pro Light"/>
            </a:rPr>
            <a:t> score)</a:t>
          </a:r>
          <a:endParaRPr lang="en-US" dirty="0">
            <a:solidFill>
              <a:srgbClr val="000000"/>
            </a:solidFill>
            <a:latin typeface="Avenir Next LT Pro Light"/>
          </a:endParaRPr>
        </a:p>
      </dgm:t>
    </dgm:pt>
    <dgm:pt modelId="{36D29AAB-58EF-47A1-87BD-EF0F5BD4AB15}" type="parTrans" cxnId="{E94E15BA-AEB3-4D27-B6AE-F71B7C9E1097}">
      <dgm:prSet/>
      <dgm:spPr/>
    </dgm:pt>
    <dgm:pt modelId="{0CE6C889-4E8B-40AA-A77B-CFF42CA25551}" type="sibTrans" cxnId="{E94E15BA-AEB3-4D27-B6AE-F71B7C9E1097}">
      <dgm:prSet/>
      <dgm:spPr/>
    </dgm:pt>
    <dgm:pt modelId="{C3232445-C193-406D-9345-776D5DF0F8A3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 dirty="0">
              <a:latin typeface="Avenir Next LT Pro Light"/>
            </a:rPr>
            <a:t>Not </a:t>
          </a:r>
          <a:r>
            <a:rPr lang="fr-FR" dirty="0" err="1">
              <a:latin typeface="Avenir Next LT Pro Light"/>
            </a:rPr>
            <a:t>accepting</a:t>
          </a:r>
          <a:r>
            <a:rPr lang="fr-FR" dirty="0">
              <a:latin typeface="Avenir Next LT Pro Light"/>
            </a:rPr>
            <a:t> </a:t>
          </a:r>
          <a:r>
            <a:rPr lang="fr-FR" dirty="0" err="1">
              <a:latin typeface="Avenir Next LT Pro Light"/>
            </a:rPr>
            <a:t>different</a:t>
          </a:r>
          <a:r>
            <a:rPr lang="fr-FR" dirty="0">
              <a:latin typeface="Avenir Next LT Pro Light"/>
            </a:rPr>
            <a:t> </a:t>
          </a:r>
          <a:r>
            <a:rPr lang="fr-FR" dirty="0" err="1">
              <a:latin typeface="Avenir Next LT Pro Light"/>
            </a:rPr>
            <a:t>choices</a:t>
          </a:r>
          <a:r>
            <a:rPr lang="fr-FR" dirty="0">
              <a:latin typeface="Avenir Next LT Pro Light"/>
            </a:rPr>
            <a:t> ( </a:t>
          </a:r>
          <a:r>
            <a:rPr lang="fr-FR" dirty="0" err="1">
              <a:latin typeface="Avenir Next LT Pro Light"/>
            </a:rPr>
            <a:t>agreeing</a:t>
          </a:r>
          <a:r>
            <a:rPr lang="fr-FR" dirty="0">
              <a:latin typeface="Avenir Next LT Pro Light"/>
            </a:rPr>
            <a:t> score)</a:t>
          </a:r>
        </a:p>
      </dgm:t>
    </dgm:pt>
    <dgm:pt modelId="{AF5058B9-BE5C-4F88-AFE6-E623B354BB8C}" type="parTrans" cxnId="{E713D749-6703-4C5F-A4E0-94EE6B4D540C}">
      <dgm:prSet/>
      <dgm:spPr/>
    </dgm:pt>
    <dgm:pt modelId="{77F05A87-3E05-4262-A520-72D66775848F}" type="sibTrans" cxnId="{E713D749-6703-4C5F-A4E0-94EE6B4D540C}">
      <dgm:prSet/>
      <dgm:spPr/>
    </dgm:pt>
    <dgm:pt modelId="{13A497A6-5DF8-4C88-91AC-397EF2379A47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 b="0" err="1">
              <a:latin typeface="Avenir Next LT Pro Light"/>
            </a:rPr>
            <a:t>Same</a:t>
          </a:r>
          <a:r>
            <a:rPr lang="fr-FR" b="0">
              <a:latin typeface="Avenir Next LT Pro Light"/>
            </a:rPr>
            <a:t> or </a:t>
          </a:r>
          <a:r>
            <a:rPr lang="fr-FR" b="0" err="1">
              <a:latin typeface="Avenir Next LT Pro Light"/>
            </a:rPr>
            <a:t>different</a:t>
          </a:r>
          <a:r>
            <a:rPr lang="fr-FR" b="0">
              <a:latin typeface="Avenir Next LT Pro Light"/>
            </a:rPr>
            <a:t> </a:t>
          </a:r>
          <a:r>
            <a:rPr lang="fr-FR" b="0" err="1">
              <a:latin typeface="Avenir Next LT Pro Light"/>
            </a:rPr>
            <a:t>responses</a:t>
          </a:r>
          <a:r>
            <a:rPr lang="fr-FR" b="0">
              <a:latin typeface="Avenir Next LT Pro Light"/>
            </a:rPr>
            <a:t> </a:t>
          </a:r>
          <a:r>
            <a:rPr lang="fr-FR" b="0" err="1">
              <a:latin typeface="Avenir Next LT Pro Light"/>
            </a:rPr>
            <a:t>had</a:t>
          </a:r>
          <a:r>
            <a:rPr lang="fr-FR" b="0">
              <a:latin typeface="Avenir Next LT Pro Light"/>
            </a:rPr>
            <a:t> differences</a:t>
          </a:r>
        </a:p>
      </dgm:t>
    </dgm:pt>
    <dgm:pt modelId="{D1ECCAD7-0530-4775-9AEF-F289169DB6D3}" type="parTrans" cxnId="{3C778577-5C16-41DA-91AE-8218849AD7A0}">
      <dgm:prSet/>
      <dgm:spPr/>
    </dgm:pt>
    <dgm:pt modelId="{3439887E-E3BF-463C-A275-65C0E5FA8FE8}" type="sibTrans" cxnId="{3C778577-5C16-41DA-91AE-8218849AD7A0}">
      <dgm:prSet/>
      <dgm:spPr/>
    </dgm:pt>
    <dgm:pt modelId="{0F00A404-A48B-4A1B-9356-CB0DA587F701}">
      <dgm:prSet phldr="0"/>
      <dgm:spPr/>
      <dgm:t>
        <a:bodyPr/>
        <a:lstStyle/>
        <a:p>
          <a:pPr rtl="0"/>
          <a:r>
            <a:rPr lang="fr-FR">
              <a:latin typeface="Calibri"/>
              <a:ea typeface="Calibri"/>
              <a:cs typeface="Calibri"/>
            </a:rPr>
            <a:t>Same or different responses had no difference</a:t>
          </a:r>
        </a:p>
      </dgm:t>
    </dgm:pt>
    <dgm:pt modelId="{9D228D95-78AF-4775-9088-C4161895C729}" type="parTrans" cxnId="{F568E94B-187F-423F-83BC-54147855E690}">
      <dgm:prSet/>
      <dgm:spPr/>
    </dgm:pt>
    <dgm:pt modelId="{36049D07-7DE0-412C-BD69-4B3277F34AAD}" type="sibTrans" cxnId="{F568E94B-187F-423F-83BC-54147855E690}">
      <dgm:prSet/>
      <dgm:spPr/>
    </dgm:pt>
    <dgm:pt modelId="{813F9142-6703-4F80-AF80-0509FCF2E731}" type="pres">
      <dgm:prSet presAssocID="{AB336D08-242F-4ED3-B218-D122ACF86C20}" presName="linear" presStyleCnt="0">
        <dgm:presLayoutVars>
          <dgm:dir/>
          <dgm:animLvl val="lvl"/>
          <dgm:resizeHandles val="exact"/>
        </dgm:presLayoutVars>
      </dgm:prSet>
      <dgm:spPr/>
    </dgm:pt>
    <dgm:pt modelId="{AE17E065-6925-478A-B6B9-1DAB863F5534}" type="pres">
      <dgm:prSet presAssocID="{7FFE36DE-A918-4C9A-834C-282ECD78FEC8}" presName="parentLin" presStyleCnt="0"/>
      <dgm:spPr/>
    </dgm:pt>
    <dgm:pt modelId="{F015A00E-D5A3-486D-AF1D-D936FEE81B87}" type="pres">
      <dgm:prSet presAssocID="{7FFE36DE-A918-4C9A-834C-282ECD78FEC8}" presName="parentLeftMargin" presStyleLbl="node1" presStyleIdx="0" presStyleCnt="2"/>
      <dgm:spPr/>
    </dgm:pt>
    <dgm:pt modelId="{008E0F12-61F5-491D-8645-C218115A8A14}" type="pres">
      <dgm:prSet presAssocID="{7FFE36DE-A918-4C9A-834C-282ECD78FE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85044-5594-4AB3-B614-9141F8CC19C4}" type="pres">
      <dgm:prSet presAssocID="{7FFE36DE-A918-4C9A-834C-282ECD78FEC8}" presName="negativeSpace" presStyleCnt="0"/>
      <dgm:spPr/>
    </dgm:pt>
    <dgm:pt modelId="{F28F86B5-4DA8-47BD-95C3-2D8A5C29CE1C}" type="pres">
      <dgm:prSet presAssocID="{7FFE36DE-A918-4C9A-834C-282ECD78FEC8}" presName="childText" presStyleLbl="conFgAcc1" presStyleIdx="0" presStyleCnt="2">
        <dgm:presLayoutVars>
          <dgm:bulletEnabled val="1"/>
        </dgm:presLayoutVars>
      </dgm:prSet>
      <dgm:spPr/>
    </dgm:pt>
    <dgm:pt modelId="{704B725F-B027-4C35-A758-74EA80793F44}" type="pres">
      <dgm:prSet presAssocID="{08346B90-1418-4EB1-BD3D-3A3648869C8B}" presName="spaceBetweenRectangles" presStyleCnt="0"/>
      <dgm:spPr/>
    </dgm:pt>
    <dgm:pt modelId="{F34B0597-C505-4709-96B6-6625F58AB19E}" type="pres">
      <dgm:prSet presAssocID="{388481BE-2206-43A5-9E6D-A0058C37BC46}" presName="parentLin" presStyleCnt="0"/>
      <dgm:spPr/>
    </dgm:pt>
    <dgm:pt modelId="{1A8CC913-407C-4976-9886-BD1EC4EF299C}" type="pres">
      <dgm:prSet presAssocID="{388481BE-2206-43A5-9E6D-A0058C37BC46}" presName="parentLeftMargin" presStyleLbl="node1" presStyleIdx="0" presStyleCnt="2"/>
      <dgm:spPr/>
    </dgm:pt>
    <dgm:pt modelId="{A641AB91-0EEB-4764-8EED-596B8F040404}" type="pres">
      <dgm:prSet presAssocID="{388481BE-2206-43A5-9E6D-A0058C37BC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A79E96-E4CC-4F61-AAA1-C332678FE47A}" type="pres">
      <dgm:prSet presAssocID="{388481BE-2206-43A5-9E6D-A0058C37BC46}" presName="negativeSpace" presStyleCnt="0"/>
      <dgm:spPr/>
    </dgm:pt>
    <dgm:pt modelId="{C9CB9D7E-BAA8-45FB-9F6C-6A234EF9AF21}" type="pres">
      <dgm:prSet presAssocID="{388481BE-2206-43A5-9E6D-A0058C37BC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4B590D-A89E-42A5-B3A3-F696FCA55AF9}" type="presOf" srcId="{C6DEFCCF-CDBB-47A2-87F2-D61C05933419}" destId="{F28F86B5-4DA8-47BD-95C3-2D8A5C29CE1C}" srcOrd="0" destOrd="2" presId="urn:microsoft.com/office/officeart/2005/8/layout/list1"/>
    <dgm:cxn modelId="{280EF915-AAB7-49B1-B141-5566585886DA}" type="presOf" srcId="{13A497A6-5DF8-4C88-91AC-397EF2379A47}" destId="{F28F86B5-4DA8-47BD-95C3-2D8A5C29CE1C}" srcOrd="0" destOrd="4" presId="urn:microsoft.com/office/officeart/2005/8/layout/list1"/>
    <dgm:cxn modelId="{D96BE11C-6687-4F49-BA7A-13500CBEECCF}" type="presOf" srcId="{56322FB2-4033-466D-8B24-CA1F1B698B57}" destId="{F28F86B5-4DA8-47BD-95C3-2D8A5C29CE1C}" srcOrd="0" destOrd="3" presId="urn:microsoft.com/office/officeart/2005/8/layout/list1"/>
    <dgm:cxn modelId="{265C2120-3BAD-4DB0-8706-27611D634E93}" type="presOf" srcId="{FE3A072E-806F-45F3-90C1-99DCFC6F68F2}" destId="{C9CB9D7E-BAA8-45FB-9F6C-6A234EF9AF21}" srcOrd="0" destOrd="2" presId="urn:microsoft.com/office/officeart/2005/8/layout/list1"/>
    <dgm:cxn modelId="{A8F77A33-E8A0-45C4-A62E-CE240E9DFD7D}" type="presOf" srcId="{C3232445-C193-406D-9345-776D5DF0F8A3}" destId="{F28F86B5-4DA8-47BD-95C3-2D8A5C29CE1C}" srcOrd="0" destOrd="1" presId="urn:microsoft.com/office/officeart/2005/8/layout/list1"/>
    <dgm:cxn modelId="{ED3BFE35-44E4-47AA-85EC-301E3CF218D4}" type="presOf" srcId="{388481BE-2206-43A5-9E6D-A0058C37BC46}" destId="{1A8CC913-407C-4976-9886-BD1EC4EF299C}" srcOrd="0" destOrd="0" presId="urn:microsoft.com/office/officeart/2005/8/layout/list1"/>
    <dgm:cxn modelId="{61FE5547-A68A-4066-B0F2-4AE5DA48EA50}" srcId="{7FFE36DE-A918-4C9A-834C-282ECD78FEC8}" destId="{C6DEFCCF-CDBB-47A2-87F2-D61C05933419}" srcOrd="2" destOrd="0" parTransId="{3C1B7259-35C9-4A01-8D45-F0CD2AF67728}" sibTransId="{85CAA7BD-26B0-4523-AA10-2EC47F278C68}"/>
    <dgm:cxn modelId="{E713D749-6703-4C5F-A4E0-94EE6B4D540C}" srcId="{7FFE36DE-A918-4C9A-834C-282ECD78FEC8}" destId="{C3232445-C193-406D-9345-776D5DF0F8A3}" srcOrd="1" destOrd="0" parTransId="{AF5058B9-BE5C-4F88-AFE6-E623B354BB8C}" sibTransId="{77F05A87-3E05-4262-A520-72D66775848F}"/>
    <dgm:cxn modelId="{F568E94B-187F-423F-83BC-54147855E690}" srcId="{388481BE-2206-43A5-9E6D-A0058C37BC46}" destId="{0F00A404-A48B-4A1B-9356-CB0DA587F701}" srcOrd="4" destOrd="0" parTransId="{9D228D95-78AF-4775-9088-C4161895C729}" sibTransId="{36049D07-7DE0-412C-BD69-4B3277F34AAD}"/>
    <dgm:cxn modelId="{6E4CA94C-6CF9-4DF1-8C83-36C8D98A7417}" srcId="{7FFE36DE-A918-4C9A-834C-282ECD78FEC8}" destId="{56322FB2-4033-466D-8B24-CA1F1B698B57}" srcOrd="3" destOrd="0" parTransId="{08C83C78-283D-4690-BE33-B56B45BB2787}" sibTransId="{C9AFC1BF-957A-4B08-A846-C2B2E5BC2164}"/>
    <dgm:cxn modelId="{3C778577-5C16-41DA-91AE-8218849AD7A0}" srcId="{7FFE36DE-A918-4C9A-834C-282ECD78FEC8}" destId="{13A497A6-5DF8-4C88-91AC-397EF2379A47}" srcOrd="4" destOrd="0" parTransId="{D1ECCAD7-0530-4775-9AEF-F289169DB6D3}" sibTransId="{3439887E-E3BF-463C-A275-65C0E5FA8FE8}"/>
    <dgm:cxn modelId="{5DA3D477-5DDC-4E3C-B8BE-7445A85871AE}" type="presOf" srcId="{388481BE-2206-43A5-9E6D-A0058C37BC46}" destId="{A641AB91-0EEB-4764-8EED-596B8F040404}" srcOrd="1" destOrd="0" presId="urn:microsoft.com/office/officeart/2005/8/layout/list1"/>
    <dgm:cxn modelId="{3A6DCE79-C951-4315-9217-02D0D672D791}" type="presOf" srcId="{1D1004DB-E2B0-4C8F-BA52-B70CCA73A4A0}" destId="{C9CB9D7E-BAA8-45FB-9F6C-6A234EF9AF21}" srcOrd="0" destOrd="0" presId="urn:microsoft.com/office/officeart/2005/8/layout/list1"/>
    <dgm:cxn modelId="{DCA1A68B-438A-4C61-B163-02A9968F9AEB}" srcId="{AB336D08-242F-4ED3-B218-D122ACF86C20}" destId="{7FFE36DE-A918-4C9A-834C-282ECD78FEC8}" srcOrd="0" destOrd="0" parTransId="{F4C474F6-ABDD-4D42-9F8D-C013AAC1F30F}" sibTransId="{08346B90-1418-4EB1-BD3D-3A3648869C8B}"/>
    <dgm:cxn modelId="{5CB0A694-7868-4633-BBFB-FEF92940A9EE}" srcId="{388481BE-2206-43A5-9E6D-A0058C37BC46}" destId="{1D1004DB-E2B0-4C8F-BA52-B70CCA73A4A0}" srcOrd="0" destOrd="0" parTransId="{4B79B599-0CF1-4C2C-AB41-52A754D2C414}" sibTransId="{516339F7-2317-485D-9974-42644602B363}"/>
    <dgm:cxn modelId="{7626FFA2-0E6E-41EB-9839-A2D262F96BDB}" srcId="{388481BE-2206-43A5-9E6D-A0058C37BC46}" destId="{FE3A072E-806F-45F3-90C1-99DCFC6F68F2}" srcOrd="2" destOrd="0" parTransId="{A8833F45-0C03-4C3A-8A66-1DCDEF7AFD3E}" sibTransId="{99399D9A-3F73-4E0E-BA01-5803109D9584}"/>
    <dgm:cxn modelId="{0A3B04B1-990E-4BB8-B518-9B463EA5D5AE}" type="presOf" srcId="{7FFE36DE-A918-4C9A-834C-282ECD78FEC8}" destId="{008E0F12-61F5-491D-8645-C218115A8A14}" srcOrd="1" destOrd="0" presId="urn:microsoft.com/office/officeart/2005/8/layout/list1"/>
    <dgm:cxn modelId="{623B6AB8-B7B9-42A3-887D-9ED0495D8700}" type="presOf" srcId="{0859936C-9B21-4640-AFDF-456408BE6D7A}" destId="{C9CB9D7E-BAA8-45FB-9F6C-6A234EF9AF21}" srcOrd="0" destOrd="3" presId="urn:microsoft.com/office/officeart/2005/8/layout/list1"/>
    <dgm:cxn modelId="{E94E15BA-AEB3-4D27-B6AE-F71B7C9E1097}" srcId="{388481BE-2206-43A5-9E6D-A0058C37BC46}" destId="{F6206AC8-EEDF-4208-9F2A-2533D984787F}" srcOrd="1" destOrd="0" parTransId="{36D29AAB-58EF-47A1-87BD-EF0F5BD4AB15}" sibTransId="{0CE6C889-4E8B-40AA-A77B-CFF42CA25551}"/>
    <dgm:cxn modelId="{85D8B5BF-72BB-45EB-8CF6-28B498231EDD}" type="presOf" srcId="{849BE471-C370-426C-A603-801560657634}" destId="{F28F86B5-4DA8-47BD-95C3-2D8A5C29CE1C}" srcOrd="0" destOrd="0" presId="urn:microsoft.com/office/officeart/2005/8/layout/list1"/>
    <dgm:cxn modelId="{25B063C0-1597-4010-91D9-F9B04D606F05}" srcId="{AB336D08-242F-4ED3-B218-D122ACF86C20}" destId="{388481BE-2206-43A5-9E6D-A0058C37BC46}" srcOrd="1" destOrd="0" parTransId="{6481B56A-FA68-491B-ADE3-C3B56F504296}" sibTransId="{33183E6D-EDC4-4407-94F1-51E657962A5B}"/>
    <dgm:cxn modelId="{EAEA08C3-BF2C-4293-9AAF-CF2E1D1E5A5E}" type="presOf" srcId="{7FFE36DE-A918-4C9A-834C-282ECD78FEC8}" destId="{F015A00E-D5A3-486D-AF1D-D936FEE81B87}" srcOrd="0" destOrd="0" presId="urn:microsoft.com/office/officeart/2005/8/layout/list1"/>
    <dgm:cxn modelId="{C22333CE-C282-47B2-BC7B-AA9EF2DD7FE5}" type="presOf" srcId="{0F00A404-A48B-4A1B-9356-CB0DA587F701}" destId="{C9CB9D7E-BAA8-45FB-9F6C-6A234EF9AF21}" srcOrd="0" destOrd="4" presId="urn:microsoft.com/office/officeart/2005/8/layout/list1"/>
    <dgm:cxn modelId="{69172BDE-5558-4DE5-AFD8-C198C6960438}" srcId="{388481BE-2206-43A5-9E6D-A0058C37BC46}" destId="{0859936C-9B21-4640-AFDF-456408BE6D7A}" srcOrd="3" destOrd="0" parTransId="{31D11A57-F740-4A16-A3B7-C6369CFAB520}" sibTransId="{3384DFBC-9B03-4038-B8C3-9C33A98EFAB5}"/>
    <dgm:cxn modelId="{63B3F5F4-E497-4F48-9202-205EA891C11C}" type="presOf" srcId="{F6206AC8-EEDF-4208-9F2A-2533D984787F}" destId="{C9CB9D7E-BAA8-45FB-9F6C-6A234EF9AF21}" srcOrd="0" destOrd="1" presId="urn:microsoft.com/office/officeart/2005/8/layout/list1"/>
    <dgm:cxn modelId="{6D365DF9-58A4-41EC-A715-23D9785BCF07}" type="presOf" srcId="{AB336D08-242F-4ED3-B218-D122ACF86C20}" destId="{813F9142-6703-4F80-AF80-0509FCF2E731}" srcOrd="0" destOrd="0" presId="urn:microsoft.com/office/officeart/2005/8/layout/list1"/>
    <dgm:cxn modelId="{E9245EFF-A18F-4ECB-9678-3743A8B4C906}" srcId="{7FFE36DE-A918-4C9A-834C-282ECD78FEC8}" destId="{849BE471-C370-426C-A603-801560657634}" srcOrd="0" destOrd="0" parTransId="{37FEDADB-6D3D-40DA-AD77-972BF9BAF098}" sibTransId="{23B335CA-2A8F-4C98-9971-8F308D5EB43B}"/>
    <dgm:cxn modelId="{07F7BAB3-9DE1-43A4-9A6C-00E5ED57F15A}" type="presParOf" srcId="{813F9142-6703-4F80-AF80-0509FCF2E731}" destId="{AE17E065-6925-478A-B6B9-1DAB863F5534}" srcOrd="0" destOrd="0" presId="urn:microsoft.com/office/officeart/2005/8/layout/list1"/>
    <dgm:cxn modelId="{1D0D2559-CA5F-4A54-889D-7EB746F28DD5}" type="presParOf" srcId="{AE17E065-6925-478A-B6B9-1DAB863F5534}" destId="{F015A00E-D5A3-486D-AF1D-D936FEE81B87}" srcOrd="0" destOrd="0" presId="urn:microsoft.com/office/officeart/2005/8/layout/list1"/>
    <dgm:cxn modelId="{61AC648A-76ED-484F-9915-F9FC699314E1}" type="presParOf" srcId="{AE17E065-6925-478A-B6B9-1DAB863F5534}" destId="{008E0F12-61F5-491D-8645-C218115A8A14}" srcOrd="1" destOrd="0" presId="urn:microsoft.com/office/officeart/2005/8/layout/list1"/>
    <dgm:cxn modelId="{D58C6A49-A0D7-4A85-AC5B-D8FF063AA654}" type="presParOf" srcId="{813F9142-6703-4F80-AF80-0509FCF2E731}" destId="{68B85044-5594-4AB3-B614-9141F8CC19C4}" srcOrd="1" destOrd="0" presId="urn:microsoft.com/office/officeart/2005/8/layout/list1"/>
    <dgm:cxn modelId="{65043E55-CAC1-4A74-99F2-6150F0454527}" type="presParOf" srcId="{813F9142-6703-4F80-AF80-0509FCF2E731}" destId="{F28F86B5-4DA8-47BD-95C3-2D8A5C29CE1C}" srcOrd="2" destOrd="0" presId="urn:microsoft.com/office/officeart/2005/8/layout/list1"/>
    <dgm:cxn modelId="{E1B20D9A-C98B-4472-88B8-296124568708}" type="presParOf" srcId="{813F9142-6703-4F80-AF80-0509FCF2E731}" destId="{704B725F-B027-4C35-A758-74EA80793F44}" srcOrd="3" destOrd="0" presId="urn:microsoft.com/office/officeart/2005/8/layout/list1"/>
    <dgm:cxn modelId="{754155C0-BF74-455D-AAA7-0FD09AE7CB62}" type="presParOf" srcId="{813F9142-6703-4F80-AF80-0509FCF2E731}" destId="{F34B0597-C505-4709-96B6-6625F58AB19E}" srcOrd="4" destOrd="0" presId="urn:microsoft.com/office/officeart/2005/8/layout/list1"/>
    <dgm:cxn modelId="{37391D30-CAC7-4AC6-9C5A-D5FA2D7B879F}" type="presParOf" srcId="{F34B0597-C505-4709-96B6-6625F58AB19E}" destId="{1A8CC913-407C-4976-9886-BD1EC4EF299C}" srcOrd="0" destOrd="0" presId="urn:microsoft.com/office/officeart/2005/8/layout/list1"/>
    <dgm:cxn modelId="{6E0A6BAF-8E45-4610-AEAE-1C5C29FF8302}" type="presParOf" srcId="{F34B0597-C505-4709-96B6-6625F58AB19E}" destId="{A641AB91-0EEB-4764-8EED-596B8F040404}" srcOrd="1" destOrd="0" presId="urn:microsoft.com/office/officeart/2005/8/layout/list1"/>
    <dgm:cxn modelId="{2DEB7E1E-3A00-4E1C-AEE1-F81F404FE52D}" type="presParOf" srcId="{813F9142-6703-4F80-AF80-0509FCF2E731}" destId="{0CA79E96-E4CC-4F61-AAA1-C332678FE47A}" srcOrd="5" destOrd="0" presId="urn:microsoft.com/office/officeart/2005/8/layout/list1"/>
    <dgm:cxn modelId="{5E3213C9-31B4-4B84-90B5-D027BD8D57B0}" type="presParOf" srcId="{813F9142-6703-4F80-AF80-0509FCF2E731}" destId="{C9CB9D7E-BAA8-45FB-9F6C-6A234EF9AF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336D08-242F-4ED3-B218-D122ACF86C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FE36DE-A918-4C9A-834C-282ECD78FEC8}">
      <dgm:prSet/>
      <dgm:spPr/>
      <dgm:t>
        <a:bodyPr/>
        <a:lstStyle/>
        <a:p>
          <a:pPr rtl="0"/>
          <a:r>
            <a:rPr lang="fr-FR" b="1">
              <a:latin typeface="Avenir Next LT Pro"/>
            </a:rPr>
            <a:t>Group A</a:t>
          </a:r>
          <a:endParaRPr lang="en-US" b="1"/>
        </a:p>
      </dgm:t>
    </dgm:pt>
    <dgm:pt modelId="{F4C474F6-ABDD-4D42-9F8D-C013AAC1F30F}" type="parTrans" cxnId="{DCA1A68B-438A-4C61-B163-02A9968F9AEB}">
      <dgm:prSet/>
      <dgm:spPr/>
      <dgm:t>
        <a:bodyPr/>
        <a:lstStyle/>
        <a:p>
          <a:endParaRPr lang="en-US"/>
        </a:p>
      </dgm:t>
    </dgm:pt>
    <dgm:pt modelId="{08346B90-1418-4EB1-BD3D-3A3648869C8B}" type="sibTrans" cxnId="{DCA1A68B-438A-4C61-B163-02A9968F9AEB}">
      <dgm:prSet/>
      <dgm:spPr/>
      <dgm:t>
        <a:bodyPr/>
        <a:lstStyle/>
        <a:p>
          <a:endParaRPr lang="en-US"/>
        </a:p>
      </dgm:t>
    </dgm:pt>
    <dgm:pt modelId="{C6DEFCCF-CDBB-47A2-87F2-D61C05933419}">
      <dgm:prSet/>
      <dgm:spPr/>
      <dgm:t>
        <a:bodyPr/>
        <a:lstStyle/>
        <a:p>
          <a:pPr algn="l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defensive</a:t>
          </a:r>
          <a:r>
            <a:rPr lang="fr-FR">
              <a:solidFill>
                <a:srgbClr val="000000"/>
              </a:solidFill>
              <a:latin typeface="Avenir Next LT Pro Light"/>
            </a:rPr>
            <a:t> about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own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anwsers</a:t>
          </a:r>
          <a:endParaRPr lang="fr-FR">
            <a:solidFill>
              <a:srgbClr val="000000"/>
            </a:solidFill>
            <a:latin typeface="Avenir Next LT Pro Light"/>
          </a:endParaRPr>
        </a:p>
      </dgm:t>
    </dgm:pt>
    <dgm:pt modelId="{3C1B7259-35C9-4A01-8D45-F0CD2AF67728}" type="parTrans" cxnId="{61FE5547-A68A-4066-B0F2-4AE5DA48EA50}">
      <dgm:prSet/>
      <dgm:spPr/>
      <dgm:t>
        <a:bodyPr/>
        <a:lstStyle/>
        <a:p>
          <a:endParaRPr lang="en-US"/>
        </a:p>
      </dgm:t>
    </dgm:pt>
    <dgm:pt modelId="{85CAA7BD-26B0-4523-AA10-2EC47F278C68}" type="sibTrans" cxnId="{61FE5547-A68A-4066-B0F2-4AE5DA48EA50}">
      <dgm:prSet/>
      <dgm:spPr/>
      <dgm:t>
        <a:bodyPr/>
        <a:lstStyle/>
        <a:p>
          <a:endParaRPr lang="en-US"/>
        </a:p>
      </dgm:t>
    </dgm:pt>
    <dgm:pt modelId="{56322FB2-4033-466D-8B24-CA1F1B698B5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fr-FR" b="0" err="1">
              <a:latin typeface="Avenir Next LT Pro"/>
            </a:rPr>
            <a:t>Only</a:t>
          </a:r>
          <a:r>
            <a:rPr lang="fr-FR" b="0">
              <a:latin typeface="Avenir Next LT Pro"/>
            </a:rPr>
            <a:t> 2 participants </a:t>
          </a:r>
          <a:r>
            <a:rPr lang="fr-FR" b="0" err="1">
              <a:latin typeface="Avenir Next LT Pro"/>
            </a:rPr>
            <a:t>changed</a:t>
          </a:r>
          <a:r>
            <a:rPr lang="fr-FR" b="0">
              <a:latin typeface="Avenir Next LT Pro"/>
            </a:rPr>
            <a:t> 1 of </a:t>
          </a:r>
          <a:r>
            <a:rPr lang="fr-FR" b="0" err="1">
              <a:latin typeface="Avenir Next LT Pro"/>
            </a:rPr>
            <a:t>their</a:t>
          </a:r>
          <a:r>
            <a:rPr lang="fr-FR" b="0">
              <a:latin typeface="Avenir Next LT Pro"/>
            </a:rPr>
            <a:t> </a:t>
          </a:r>
          <a:r>
            <a:rPr lang="fr-FR" b="0" err="1">
              <a:latin typeface="Avenir Next LT Pro"/>
            </a:rPr>
            <a:t>answers</a:t>
          </a:r>
          <a:endParaRPr lang="fr-FR" b="0">
            <a:latin typeface="Avenir Next LT Pro"/>
          </a:endParaRPr>
        </a:p>
      </dgm:t>
    </dgm:pt>
    <dgm:pt modelId="{08C83C78-283D-4690-BE33-B56B45BB2787}" type="parTrans" cxnId="{6E4CA94C-6CF9-4DF1-8C83-36C8D98A7417}">
      <dgm:prSet/>
      <dgm:spPr/>
      <dgm:t>
        <a:bodyPr/>
        <a:lstStyle/>
        <a:p>
          <a:endParaRPr lang="en-US"/>
        </a:p>
      </dgm:t>
    </dgm:pt>
    <dgm:pt modelId="{C9AFC1BF-957A-4B08-A846-C2B2E5BC2164}" type="sibTrans" cxnId="{6E4CA94C-6CF9-4DF1-8C83-36C8D98A7417}">
      <dgm:prSet/>
      <dgm:spPr/>
      <dgm:t>
        <a:bodyPr/>
        <a:lstStyle/>
        <a:p>
          <a:endParaRPr lang="en-US"/>
        </a:p>
      </dgm:t>
    </dgm:pt>
    <dgm:pt modelId="{FE3A072E-806F-45F3-90C1-99DCFC6F68F2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 b="1">
              <a:solidFill>
                <a:srgbClr val="000000"/>
              </a:solidFill>
              <a:latin typeface="Avenir Next LT Pro Light"/>
            </a:rPr>
            <a:t>6 participants </a:t>
          </a:r>
          <a:r>
            <a:rPr lang="fr-FR" b="1" err="1">
              <a:solidFill>
                <a:srgbClr val="000000"/>
              </a:solidFill>
              <a:latin typeface="Avenir Next LT Pro Light"/>
            </a:rPr>
            <a:t>changed</a:t>
          </a:r>
          <a:r>
            <a:rPr lang="fr-FR" b="1">
              <a:solidFill>
                <a:srgbClr val="000000"/>
              </a:solidFill>
              <a:latin typeface="Avenir Next LT Pro Light"/>
            </a:rPr>
            <a:t> at least one of </a:t>
          </a:r>
          <a:r>
            <a:rPr lang="fr-FR" b="1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 b="1">
              <a:solidFill>
                <a:srgbClr val="000000"/>
              </a:solidFill>
              <a:latin typeface="Avenir Next LT Pro Light"/>
            </a:rPr>
            <a:t> </a:t>
          </a:r>
          <a:r>
            <a:rPr lang="fr-FR" b="1" err="1">
              <a:solidFill>
                <a:srgbClr val="000000"/>
              </a:solidFill>
              <a:latin typeface="Avenir Next LT Pro Light"/>
            </a:rPr>
            <a:t>answer</a:t>
          </a:r>
          <a:r>
            <a:rPr lang="fr-FR" b="1">
              <a:solidFill>
                <a:srgbClr val="000000"/>
              </a:solidFill>
              <a:latin typeface="Avenir Next LT Pro Light"/>
            </a:rPr>
            <a:t> (</a:t>
          </a:r>
          <a:r>
            <a:rPr lang="fr-FR" b="1" err="1">
              <a:solidFill>
                <a:srgbClr val="000000"/>
              </a:solidFill>
              <a:latin typeface="Avenir Next LT Pro Light"/>
            </a:rPr>
            <a:t>some</a:t>
          </a:r>
          <a:r>
            <a:rPr lang="fr-FR" b="1">
              <a:solidFill>
                <a:srgbClr val="000000"/>
              </a:solidFill>
              <a:latin typeface="Avenir Next LT Pro Light"/>
            </a:rPr>
            <a:t> more)</a:t>
          </a:r>
        </a:p>
      </dgm:t>
    </dgm:pt>
    <dgm:pt modelId="{A8833F45-0C03-4C3A-8A66-1DCDEF7AFD3E}" type="parTrans" cxnId="{7626FFA2-0E6E-41EB-9839-A2D262F96BDB}">
      <dgm:prSet/>
      <dgm:spPr/>
      <dgm:t>
        <a:bodyPr/>
        <a:lstStyle/>
        <a:p>
          <a:endParaRPr lang="en-US"/>
        </a:p>
      </dgm:t>
    </dgm:pt>
    <dgm:pt modelId="{99399D9A-3F73-4E0E-BA01-5803109D9584}" type="sibTrans" cxnId="{7626FFA2-0E6E-41EB-9839-A2D262F96BDB}">
      <dgm:prSet/>
      <dgm:spPr/>
      <dgm:t>
        <a:bodyPr/>
        <a:lstStyle/>
        <a:p>
          <a:endParaRPr lang="en-US"/>
        </a:p>
      </dgm:t>
    </dgm:pt>
    <dgm:pt modelId="{388481BE-2206-43A5-9E6D-A0058C37BC46}">
      <dgm:prSet phldr="0"/>
      <dgm:spPr/>
      <dgm:t>
        <a:bodyPr/>
        <a:lstStyle/>
        <a:p>
          <a:pPr rtl="0"/>
          <a:r>
            <a:rPr lang="fr-FR" b="1">
              <a:latin typeface="Avenir Next LT Pro"/>
            </a:rPr>
            <a:t>Group B</a:t>
          </a:r>
          <a:endParaRPr lang="fr-FR"/>
        </a:p>
      </dgm:t>
    </dgm:pt>
    <dgm:pt modelId="{6481B56A-FA68-491B-ADE3-C3B56F504296}" type="parTrans" cxnId="{25B063C0-1597-4010-91D9-F9B04D606F05}">
      <dgm:prSet/>
      <dgm:spPr/>
    </dgm:pt>
    <dgm:pt modelId="{33183E6D-EDC4-4407-94F1-51E657962A5B}" type="sibTrans" cxnId="{25B063C0-1597-4010-91D9-F9B04D606F05}">
      <dgm:prSet/>
      <dgm:spPr/>
      <dgm:t>
        <a:bodyPr/>
        <a:lstStyle/>
        <a:p>
          <a:endParaRPr lang="fr-FR"/>
        </a:p>
      </dgm:t>
    </dgm:pt>
    <dgm:pt modelId="{849BE471-C370-426C-A603-801560657634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critical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>
              <a:solidFill>
                <a:srgbClr val="000000"/>
              </a:solidFill>
              <a:latin typeface="Avenir Next LT Pro Light"/>
            </a:rPr>
            <a:t> alternative perspectives/</a:t>
          </a:r>
          <a:r>
            <a:rPr lang="fr-FR" err="1">
              <a:solidFill>
                <a:srgbClr val="000000"/>
              </a:solidFill>
              <a:latin typeface="Avenir Next LT Pro Light"/>
            </a:rPr>
            <a:t>answers</a:t>
          </a:r>
          <a:endParaRPr lang="fr-FR">
            <a:solidFill>
              <a:srgbClr val="000000"/>
            </a:solidFill>
            <a:latin typeface="Avenir Next LT Pro Light"/>
          </a:endParaRPr>
        </a:p>
      </dgm:t>
    </dgm:pt>
    <dgm:pt modelId="{37FEDADB-6D3D-40DA-AD77-972BF9BAF098}" type="parTrans" cxnId="{E9245EFF-A18F-4ECB-9678-3743A8B4C906}">
      <dgm:prSet/>
      <dgm:spPr/>
    </dgm:pt>
    <dgm:pt modelId="{23B335CA-2A8F-4C98-9971-8F308D5EB43B}" type="sibTrans" cxnId="{E9245EFF-A18F-4ECB-9678-3743A8B4C906}">
      <dgm:prSet/>
      <dgm:spPr/>
      <dgm:t>
        <a:bodyPr/>
        <a:lstStyle/>
        <a:p>
          <a:endParaRPr lang="fr-FR"/>
        </a:p>
      </dgm:t>
    </dgm:pt>
    <dgm:pt modelId="{1D1004DB-E2B0-4C8F-BA52-B70CCA73A4A0}">
      <dgm:prSet phldr="0"/>
      <dgm:spPr/>
      <dgm:t>
        <a:bodyPr/>
        <a:lstStyle/>
        <a:p>
          <a:pPr algn="l" rtl="0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openeness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>
              <a:solidFill>
                <a:srgbClr val="000000"/>
              </a:solidFill>
              <a:latin typeface="Avenir Next LT Pro Light"/>
            </a:rPr>
            <a:t> alternative perspectives/</a:t>
          </a:r>
          <a:r>
            <a:rPr lang="fr-FR" err="1">
              <a:solidFill>
                <a:srgbClr val="000000"/>
              </a:solidFill>
              <a:latin typeface="Avenir Next LT Pro Light"/>
            </a:rPr>
            <a:t>answers</a:t>
          </a:r>
          <a:r>
            <a:rPr lang="fr-FR">
              <a:solidFill>
                <a:srgbClr val="000000"/>
              </a:solidFill>
              <a:latin typeface="Avenir Next LT Pro Light"/>
            </a:rPr>
            <a:t> </a:t>
          </a:r>
          <a:endParaRPr lang="en-US">
            <a:solidFill>
              <a:srgbClr val="000000"/>
            </a:solidFill>
            <a:latin typeface="Avenir Next LT Pro Light"/>
          </a:endParaRPr>
        </a:p>
      </dgm:t>
    </dgm:pt>
    <dgm:pt modelId="{4B79B599-0CF1-4C2C-AB41-52A754D2C414}" type="parTrans" cxnId="{5CB0A694-7868-4633-BBFB-FEF92940A9EE}">
      <dgm:prSet/>
      <dgm:spPr/>
    </dgm:pt>
    <dgm:pt modelId="{516339F7-2317-485D-9974-42644602B363}" type="sibTrans" cxnId="{5CB0A694-7868-4633-BBFB-FEF92940A9EE}">
      <dgm:prSet/>
      <dgm:spPr/>
      <dgm:t>
        <a:bodyPr/>
        <a:lstStyle/>
        <a:p>
          <a:endParaRPr lang="fr-FR"/>
        </a:p>
      </dgm:t>
    </dgm:pt>
    <dgm:pt modelId="{F6206AC8-EEDF-4208-9F2A-2533D984787F}">
      <dgm:prSet phldr="0"/>
      <dgm:spPr/>
      <dgm:t>
        <a:bodyPr/>
        <a:lstStyle/>
        <a:p>
          <a:pPr algn="l">
            <a:lnSpc>
              <a:spcPct val="120000"/>
            </a:lnSpc>
          </a:pPr>
          <a:r>
            <a:rPr lang="fr-FR">
              <a:solidFill>
                <a:srgbClr val="000000"/>
              </a:solidFill>
              <a:latin typeface="Avenir Next LT Pro Light"/>
            </a:rPr>
            <a:t>More value to </a:t>
          </a:r>
          <a:r>
            <a:rPr lang="fr-FR" err="1">
              <a:solidFill>
                <a:srgbClr val="000000"/>
              </a:solidFill>
              <a:latin typeface="Avenir Next LT Pro Light"/>
            </a:rPr>
            <a:t>differing</a:t>
          </a:r>
          <a:r>
            <a:rPr lang="fr-FR">
              <a:solidFill>
                <a:srgbClr val="000000"/>
              </a:solidFill>
              <a:latin typeface="Avenir Next LT Pro Light"/>
            </a:rPr>
            <a:t> opinions</a:t>
          </a:r>
          <a:endParaRPr lang="en-US">
            <a:solidFill>
              <a:srgbClr val="000000"/>
            </a:solidFill>
            <a:latin typeface="Avenir Next LT Pro Light"/>
          </a:endParaRPr>
        </a:p>
      </dgm:t>
    </dgm:pt>
    <dgm:pt modelId="{36D29AAB-58EF-47A1-87BD-EF0F5BD4AB15}" type="parTrans" cxnId="{E94E15BA-AEB3-4D27-B6AE-F71B7C9E1097}">
      <dgm:prSet/>
      <dgm:spPr/>
    </dgm:pt>
    <dgm:pt modelId="{0CE6C889-4E8B-40AA-A77B-CFF42CA25551}" type="sibTrans" cxnId="{E94E15BA-AEB3-4D27-B6AE-F71B7C9E1097}">
      <dgm:prSet/>
      <dgm:spPr/>
      <dgm:t>
        <a:bodyPr/>
        <a:lstStyle/>
        <a:p>
          <a:endParaRPr lang="fr-FR"/>
        </a:p>
      </dgm:t>
    </dgm:pt>
    <dgm:pt modelId="{813F9142-6703-4F80-AF80-0509FCF2E731}" type="pres">
      <dgm:prSet presAssocID="{AB336D08-242F-4ED3-B218-D122ACF86C20}" presName="linear" presStyleCnt="0">
        <dgm:presLayoutVars>
          <dgm:dir/>
          <dgm:animLvl val="lvl"/>
          <dgm:resizeHandles val="exact"/>
        </dgm:presLayoutVars>
      </dgm:prSet>
      <dgm:spPr/>
    </dgm:pt>
    <dgm:pt modelId="{AE17E065-6925-478A-B6B9-1DAB863F5534}" type="pres">
      <dgm:prSet presAssocID="{7FFE36DE-A918-4C9A-834C-282ECD78FEC8}" presName="parentLin" presStyleCnt="0"/>
      <dgm:spPr/>
    </dgm:pt>
    <dgm:pt modelId="{F015A00E-D5A3-486D-AF1D-D936FEE81B87}" type="pres">
      <dgm:prSet presAssocID="{7FFE36DE-A918-4C9A-834C-282ECD78FEC8}" presName="parentLeftMargin" presStyleLbl="node1" presStyleIdx="0" presStyleCnt="2"/>
      <dgm:spPr/>
    </dgm:pt>
    <dgm:pt modelId="{008E0F12-61F5-491D-8645-C218115A8A14}" type="pres">
      <dgm:prSet presAssocID="{7FFE36DE-A918-4C9A-834C-282ECD78FE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85044-5594-4AB3-B614-9141F8CC19C4}" type="pres">
      <dgm:prSet presAssocID="{7FFE36DE-A918-4C9A-834C-282ECD78FEC8}" presName="negativeSpace" presStyleCnt="0"/>
      <dgm:spPr/>
    </dgm:pt>
    <dgm:pt modelId="{F28F86B5-4DA8-47BD-95C3-2D8A5C29CE1C}" type="pres">
      <dgm:prSet presAssocID="{7FFE36DE-A918-4C9A-834C-282ECD78FEC8}" presName="childText" presStyleLbl="conFgAcc1" presStyleIdx="0" presStyleCnt="2">
        <dgm:presLayoutVars>
          <dgm:bulletEnabled val="1"/>
        </dgm:presLayoutVars>
      </dgm:prSet>
      <dgm:spPr/>
    </dgm:pt>
    <dgm:pt modelId="{704B725F-B027-4C35-A758-74EA80793F44}" type="pres">
      <dgm:prSet presAssocID="{08346B90-1418-4EB1-BD3D-3A3648869C8B}" presName="spaceBetweenRectangles" presStyleCnt="0"/>
      <dgm:spPr/>
    </dgm:pt>
    <dgm:pt modelId="{F34B0597-C505-4709-96B6-6625F58AB19E}" type="pres">
      <dgm:prSet presAssocID="{388481BE-2206-43A5-9E6D-A0058C37BC46}" presName="parentLin" presStyleCnt="0"/>
      <dgm:spPr/>
    </dgm:pt>
    <dgm:pt modelId="{1A8CC913-407C-4976-9886-BD1EC4EF299C}" type="pres">
      <dgm:prSet presAssocID="{388481BE-2206-43A5-9E6D-A0058C37BC46}" presName="parentLeftMargin" presStyleLbl="node1" presStyleIdx="0" presStyleCnt="2"/>
      <dgm:spPr/>
    </dgm:pt>
    <dgm:pt modelId="{A641AB91-0EEB-4764-8EED-596B8F040404}" type="pres">
      <dgm:prSet presAssocID="{388481BE-2206-43A5-9E6D-A0058C37BC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A79E96-E4CC-4F61-AAA1-C332678FE47A}" type="pres">
      <dgm:prSet presAssocID="{388481BE-2206-43A5-9E6D-A0058C37BC46}" presName="negativeSpace" presStyleCnt="0"/>
      <dgm:spPr/>
    </dgm:pt>
    <dgm:pt modelId="{C9CB9D7E-BAA8-45FB-9F6C-6A234EF9AF21}" type="pres">
      <dgm:prSet presAssocID="{388481BE-2206-43A5-9E6D-A0058C37BC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AFE20B-1482-4A6F-8C1B-C797E21EDBBB}" type="presOf" srcId="{388481BE-2206-43A5-9E6D-A0058C37BC46}" destId="{1A8CC913-407C-4976-9886-BD1EC4EF299C}" srcOrd="0" destOrd="0" presId="urn:microsoft.com/office/officeart/2005/8/layout/list1"/>
    <dgm:cxn modelId="{7BED6646-77E3-4936-9187-0E574E8BA0F8}" type="presOf" srcId="{388481BE-2206-43A5-9E6D-A0058C37BC46}" destId="{A641AB91-0EEB-4764-8EED-596B8F040404}" srcOrd="1" destOrd="0" presId="urn:microsoft.com/office/officeart/2005/8/layout/list1"/>
    <dgm:cxn modelId="{61FE5547-A68A-4066-B0F2-4AE5DA48EA50}" srcId="{7FFE36DE-A918-4C9A-834C-282ECD78FEC8}" destId="{C6DEFCCF-CDBB-47A2-87F2-D61C05933419}" srcOrd="1" destOrd="0" parTransId="{3C1B7259-35C9-4A01-8D45-F0CD2AF67728}" sibTransId="{85CAA7BD-26B0-4523-AA10-2EC47F278C68}"/>
    <dgm:cxn modelId="{64C95B48-E94C-4750-8F8A-AC17D2A7F734}" type="presOf" srcId="{849BE471-C370-426C-A603-801560657634}" destId="{F28F86B5-4DA8-47BD-95C3-2D8A5C29CE1C}" srcOrd="0" destOrd="0" presId="urn:microsoft.com/office/officeart/2005/8/layout/list1"/>
    <dgm:cxn modelId="{6E4CA94C-6CF9-4DF1-8C83-36C8D98A7417}" srcId="{7FFE36DE-A918-4C9A-834C-282ECD78FEC8}" destId="{56322FB2-4033-466D-8B24-CA1F1B698B57}" srcOrd="2" destOrd="0" parTransId="{08C83C78-283D-4690-BE33-B56B45BB2787}" sibTransId="{C9AFC1BF-957A-4B08-A846-C2B2E5BC2164}"/>
    <dgm:cxn modelId="{DF424372-617C-437B-BAE0-F76FCC706067}" type="presOf" srcId="{56322FB2-4033-466D-8B24-CA1F1B698B57}" destId="{F28F86B5-4DA8-47BD-95C3-2D8A5C29CE1C}" srcOrd="0" destOrd="2" presId="urn:microsoft.com/office/officeart/2005/8/layout/list1"/>
    <dgm:cxn modelId="{C90D4475-37D5-412F-8D77-B7E4F0E0701D}" type="presOf" srcId="{F6206AC8-EEDF-4208-9F2A-2533D984787F}" destId="{C9CB9D7E-BAA8-45FB-9F6C-6A234EF9AF21}" srcOrd="0" destOrd="1" presId="urn:microsoft.com/office/officeart/2005/8/layout/list1"/>
    <dgm:cxn modelId="{F1B1B87E-3F95-468E-9AC1-C33ADDCCED2C}" type="presOf" srcId="{FE3A072E-806F-45F3-90C1-99DCFC6F68F2}" destId="{C9CB9D7E-BAA8-45FB-9F6C-6A234EF9AF21}" srcOrd="0" destOrd="2" presId="urn:microsoft.com/office/officeart/2005/8/layout/list1"/>
    <dgm:cxn modelId="{DCA1A68B-438A-4C61-B163-02A9968F9AEB}" srcId="{AB336D08-242F-4ED3-B218-D122ACF86C20}" destId="{7FFE36DE-A918-4C9A-834C-282ECD78FEC8}" srcOrd="0" destOrd="0" parTransId="{F4C474F6-ABDD-4D42-9F8D-C013AAC1F30F}" sibTransId="{08346B90-1418-4EB1-BD3D-3A3648869C8B}"/>
    <dgm:cxn modelId="{5CB0A694-7868-4633-BBFB-FEF92940A9EE}" srcId="{388481BE-2206-43A5-9E6D-A0058C37BC46}" destId="{1D1004DB-E2B0-4C8F-BA52-B70CCA73A4A0}" srcOrd="0" destOrd="0" parTransId="{4B79B599-0CF1-4C2C-AB41-52A754D2C414}" sibTransId="{516339F7-2317-485D-9974-42644602B363}"/>
    <dgm:cxn modelId="{7626FFA2-0E6E-41EB-9839-A2D262F96BDB}" srcId="{388481BE-2206-43A5-9E6D-A0058C37BC46}" destId="{FE3A072E-806F-45F3-90C1-99DCFC6F68F2}" srcOrd="2" destOrd="0" parTransId="{A8833F45-0C03-4C3A-8A66-1DCDEF7AFD3E}" sibTransId="{99399D9A-3F73-4E0E-BA01-5803109D9584}"/>
    <dgm:cxn modelId="{AB26AEA5-D1C6-438F-BF05-E89CB2DCB4FD}" type="presOf" srcId="{1D1004DB-E2B0-4C8F-BA52-B70CCA73A4A0}" destId="{C9CB9D7E-BAA8-45FB-9F6C-6A234EF9AF21}" srcOrd="0" destOrd="0" presId="urn:microsoft.com/office/officeart/2005/8/layout/list1"/>
    <dgm:cxn modelId="{E94E15BA-AEB3-4D27-B6AE-F71B7C9E1097}" srcId="{388481BE-2206-43A5-9E6D-A0058C37BC46}" destId="{F6206AC8-EEDF-4208-9F2A-2533D984787F}" srcOrd="1" destOrd="0" parTransId="{36D29AAB-58EF-47A1-87BD-EF0F5BD4AB15}" sibTransId="{0CE6C889-4E8B-40AA-A77B-CFF42CA25551}"/>
    <dgm:cxn modelId="{495658C0-1ECF-4627-8CC2-41CDCE4F8ECE}" type="presOf" srcId="{7FFE36DE-A918-4C9A-834C-282ECD78FEC8}" destId="{008E0F12-61F5-491D-8645-C218115A8A14}" srcOrd="1" destOrd="0" presId="urn:microsoft.com/office/officeart/2005/8/layout/list1"/>
    <dgm:cxn modelId="{25B063C0-1597-4010-91D9-F9B04D606F05}" srcId="{AB336D08-242F-4ED3-B218-D122ACF86C20}" destId="{388481BE-2206-43A5-9E6D-A0058C37BC46}" srcOrd="1" destOrd="0" parTransId="{6481B56A-FA68-491B-ADE3-C3B56F504296}" sibTransId="{33183E6D-EDC4-4407-94F1-51E657962A5B}"/>
    <dgm:cxn modelId="{618D9FC9-9DDA-4FA4-8D98-940DEF450851}" type="presOf" srcId="{C6DEFCCF-CDBB-47A2-87F2-D61C05933419}" destId="{F28F86B5-4DA8-47BD-95C3-2D8A5C29CE1C}" srcOrd="0" destOrd="1" presId="urn:microsoft.com/office/officeart/2005/8/layout/list1"/>
    <dgm:cxn modelId="{8249ABD2-7EBD-4DFB-8890-6469C2AA5E3B}" type="presOf" srcId="{7FFE36DE-A918-4C9A-834C-282ECD78FEC8}" destId="{F015A00E-D5A3-486D-AF1D-D936FEE81B87}" srcOrd="0" destOrd="0" presId="urn:microsoft.com/office/officeart/2005/8/layout/list1"/>
    <dgm:cxn modelId="{579EFEE1-698A-429B-B1A8-C97EEE811089}" type="presOf" srcId="{AB336D08-242F-4ED3-B218-D122ACF86C20}" destId="{813F9142-6703-4F80-AF80-0509FCF2E731}" srcOrd="0" destOrd="0" presId="urn:microsoft.com/office/officeart/2005/8/layout/list1"/>
    <dgm:cxn modelId="{E9245EFF-A18F-4ECB-9678-3743A8B4C906}" srcId="{7FFE36DE-A918-4C9A-834C-282ECD78FEC8}" destId="{849BE471-C370-426C-A603-801560657634}" srcOrd="0" destOrd="0" parTransId="{37FEDADB-6D3D-40DA-AD77-972BF9BAF098}" sibTransId="{23B335CA-2A8F-4C98-9971-8F308D5EB43B}"/>
    <dgm:cxn modelId="{0AC3A4C3-9592-4056-9A63-91915035B1CC}" type="presParOf" srcId="{813F9142-6703-4F80-AF80-0509FCF2E731}" destId="{AE17E065-6925-478A-B6B9-1DAB863F5534}" srcOrd="0" destOrd="0" presId="urn:microsoft.com/office/officeart/2005/8/layout/list1"/>
    <dgm:cxn modelId="{1C362194-F573-4BE2-9D9D-10F296B7AB89}" type="presParOf" srcId="{AE17E065-6925-478A-B6B9-1DAB863F5534}" destId="{F015A00E-D5A3-486D-AF1D-D936FEE81B87}" srcOrd="0" destOrd="0" presId="urn:microsoft.com/office/officeart/2005/8/layout/list1"/>
    <dgm:cxn modelId="{776FB399-E40D-42F2-B12C-50277285F1AB}" type="presParOf" srcId="{AE17E065-6925-478A-B6B9-1DAB863F5534}" destId="{008E0F12-61F5-491D-8645-C218115A8A14}" srcOrd="1" destOrd="0" presId="urn:microsoft.com/office/officeart/2005/8/layout/list1"/>
    <dgm:cxn modelId="{DDD6D16C-E080-4F12-A7BA-9B0D84242573}" type="presParOf" srcId="{813F9142-6703-4F80-AF80-0509FCF2E731}" destId="{68B85044-5594-4AB3-B614-9141F8CC19C4}" srcOrd="1" destOrd="0" presId="urn:microsoft.com/office/officeart/2005/8/layout/list1"/>
    <dgm:cxn modelId="{353509B7-4241-482D-AED6-DAC5A38C3487}" type="presParOf" srcId="{813F9142-6703-4F80-AF80-0509FCF2E731}" destId="{F28F86B5-4DA8-47BD-95C3-2D8A5C29CE1C}" srcOrd="2" destOrd="0" presId="urn:microsoft.com/office/officeart/2005/8/layout/list1"/>
    <dgm:cxn modelId="{66558569-A5DA-4F05-A710-66E58F6FCFCE}" type="presParOf" srcId="{813F9142-6703-4F80-AF80-0509FCF2E731}" destId="{704B725F-B027-4C35-A758-74EA80793F44}" srcOrd="3" destOrd="0" presId="urn:microsoft.com/office/officeart/2005/8/layout/list1"/>
    <dgm:cxn modelId="{944D2EAE-2263-499D-ADA7-E0E4634FD29D}" type="presParOf" srcId="{813F9142-6703-4F80-AF80-0509FCF2E731}" destId="{F34B0597-C505-4709-96B6-6625F58AB19E}" srcOrd="4" destOrd="0" presId="urn:microsoft.com/office/officeart/2005/8/layout/list1"/>
    <dgm:cxn modelId="{658B0794-0AD5-4AA1-B92D-81D984BE3918}" type="presParOf" srcId="{F34B0597-C505-4709-96B6-6625F58AB19E}" destId="{1A8CC913-407C-4976-9886-BD1EC4EF299C}" srcOrd="0" destOrd="0" presId="urn:microsoft.com/office/officeart/2005/8/layout/list1"/>
    <dgm:cxn modelId="{27F4E083-AE66-4DE7-AB1F-FDDE2AD45B09}" type="presParOf" srcId="{F34B0597-C505-4709-96B6-6625F58AB19E}" destId="{A641AB91-0EEB-4764-8EED-596B8F040404}" srcOrd="1" destOrd="0" presId="urn:microsoft.com/office/officeart/2005/8/layout/list1"/>
    <dgm:cxn modelId="{84386C98-6EF2-4F9F-B2BB-72303EE91A56}" type="presParOf" srcId="{813F9142-6703-4F80-AF80-0509FCF2E731}" destId="{0CA79E96-E4CC-4F61-AAA1-C332678FE47A}" srcOrd="5" destOrd="0" presId="urn:microsoft.com/office/officeart/2005/8/layout/list1"/>
    <dgm:cxn modelId="{DE266F88-AC02-4E40-8157-D5C06233FBA3}" type="presParOf" srcId="{813F9142-6703-4F80-AF80-0509FCF2E731}" destId="{C9CB9D7E-BAA8-45FB-9F6C-6A234EF9AF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E3BAC8-AEDC-4273-ACEC-6863B3BA215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8E6672-7C26-4287-9ECD-F4BE2FBCDF39}">
      <dgm:prSet/>
      <dgm:spPr/>
      <dgm:t>
        <a:bodyPr/>
        <a:lstStyle/>
        <a:p>
          <a:r>
            <a:rPr lang="fr-FR"/>
            <a:t>Participants are more open-</a:t>
          </a:r>
          <a:r>
            <a:rPr lang="fr-FR" err="1"/>
            <a:t>minded</a:t>
          </a:r>
          <a:r>
            <a:rPr lang="fr-FR"/>
            <a:t> and </a:t>
          </a:r>
          <a:r>
            <a:rPr lang="fr-FR" err="1"/>
            <a:t>less</a:t>
          </a:r>
          <a:r>
            <a:rPr lang="fr-FR"/>
            <a:t> </a:t>
          </a:r>
          <a:r>
            <a:rPr lang="fr-FR" err="1"/>
            <a:t>critical</a:t>
          </a:r>
          <a:r>
            <a:rPr lang="fr-FR"/>
            <a:t> </a:t>
          </a:r>
          <a:r>
            <a:rPr lang="fr-FR" err="1"/>
            <a:t>when</a:t>
          </a:r>
          <a:r>
            <a:rPr lang="fr-FR"/>
            <a:t> </a:t>
          </a:r>
          <a:r>
            <a:rPr lang="fr-FR" err="1"/>
            <a:t>they</a:t>
          </a:r>
          <a:r>
            <a:rPr lang="fr-FR"/>
            <a:t> </a:t>
          </a:r>
          <a:r>
            <a:rPr lang="fr-FR" err="1"/>
            <a:t>think</a:t>
          </a:r>
          <a:r>
            <a:rPr lang="fr-FR"/>
            <a:t> the </a:t>
          </a:r>
          <a:r>
            <a:rPr lang="fr-FR" err="1"/>
            <a:t>answers</a:t>
          </a:r>
          <a:r>
            <a:rPr lang="fr-FR"/>
            <a:t> are </a:t>
          </a:r>
          <a:r>
            <a:rPr lang="fr-FR" err="1"/>
            <a:t>from</a:t>
          </a:r>
          <a:r>
            <a:rPr lang="fr-FR"/>
            <a:t> </a:t>
          </a:r>
          <a:r>
            <a:rPr lang="fr-FR" err="1"/>
            <a:t>another</a:t>
          </a:r>
          <a:r>
            <a:rPr lang="fr-FR"/>
            <a:t> </a:t>
          </a:r>
          <a:r>
            <a:rPr lang="fr-FR" err="1"/>
            <a:t>human</a:t>
          </a:r>
          <a:r>
            <a:rPr lang="fr-FR"/>
            <a:t> participant</a:t>
          </a:r>
          <a:endParaRPr lang="en-US"/>
        </a:p>
      </dgm:t>
    </dgm:pt>
    <dgm:pt modelId="{339B59A5-6BF8-42C5-A787-1E3496AF29F5}" type="parTrans" cxnId="{3883BA32-7243-48D0-93DF-F4CC9DB57C43}">
      <dgm:prSet/>
      <dgm:spPr/>
      <dgm:t>
        <a:bodyPr/>
        <a:lstStyle/>
        <a:p>
          <a:endParaRPr lang="en-US"/>
        </a:p>
      </dgm:t>
    </dgm:pt>
    <dgm:pt modelId="{73043EDC-C7CE-45FE-AD60-695D2D69B6A3}" type="sibTrans" cxnId="{3883BA32-7243-48D0-93DF-F4CC9DB57C43}">
      <dgm:prSet/>
      <dgm:spPr/>
      <dgm:t>
        <a:bodyPr/>
        <a:lstStyle/>
        <a:p>
          <a:endParaRPr lang="en-US"/>
        </a:p>
      </dgm:t>
    </dgm:pt>
    <dgm:pt modelId="{294A409D-510C-4069-B5F3-518983E5ABF1}">
      <dgm:prSet/>
      <dgm:spPr/>
      <dgm:t>
        <a:bodyPr/>
        <a:lstStyle/>
        <a:p>
          <a:r>
            <a:rPr lang="fr-FR"/>
            <a:t>Participants do not trust Ai </a:t>
          </a:r>
          <a:r>
            <a:rPr lang="fr-FR" err="1"/>
            <a:t>judgement</a:t>
          </a:r>
          <a:r>
            <a:rPr lang="fr-FR"/>
            <a:t> in </a:t>
          </a:r>
          <a:r>
            <a:rPr lang="fr-FR" err="1"/>
            <a:t>terms</a:t>
          </a:r>
          <a:r>
            <a:rPr lang="fr-FR"/>
            <a:t> of </a:t>
          </a:r>
          <a:r>
            <a:rPr lang="fr-FR" err="1"/>
            <a:t>ethics</a:t>
          </a:r>
          <a:endParaRPr lang="en-US" err="1"/>
        </a:p>
      </dgm:t>
    </dgm:pt>
    <dgm:pt modelId="{8536CE7B-3927-49EA-8F8C-66AB859D1BC6}" type="parTrans" cxnId="{6CFA8FC4-3950-4AA2-ABF9-3A654DA35A95}">
      <dgm:prSet/>
      <dgm:spPr/>
      <dgm:t>
        <a:bodyPr/>
        <a:lstStyle/>
        <a:p>
          <a:endParaRPr lang="en-US"/>
        </a:p>
      </dgm:t>
    </dgm:pt>
    <dgm:pt modelId="{CB2F3005-37A4-46F5-864D-2D3BD3119230}" type="sibTrans" cxnId="{6CFA8FC4-3950-4AA2-ABF9-3A654DA35A95}">
      <dgm:prSet/>
      <dgm:spPr/>
      <dgm:t>
        <a:bodyPr/>
        <a:lstStyle/>
        <a:p>
          <a:endParaRPr lang="en-US"/>
        </a:p>
      </dgm:t>
    </dgm:pt>
    <dgm:pt modelId="{CB8B8620-BBD9-4AD2-A7B1-9945DADAC38D}">
      <dgm:prSet/>
      <dgm:spPr/>
      <dgm:t>
        <a:bodyPr/>
        <a:lstStyle/>
        <a:p>
          <a:pPr rtl="0"/>
          <a:r>
            <a:rPr lang="fr-FR" err="1">
              <a:latin typeface="Avenir Next LT Pro"/>
            </a:rPr>
            <a:t>Answers</a:t>
          </a:r>
          <a:r>
            <a:rPr lang="fr-FR">
              <a:latin typeface="Avenir Next LT Pro"/>
            </a:rPr>
            <a:t> are </a:t>
          </a:r>
          <a:r>
            <a:rPr lang="fr-FR" err="1">
              <a:latin typeface="Avenir Next LT Pro"/>
            </a:rPr>
            <a:t>less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credible</a:t>
          </a:r>
          <a:r>
            <a:rPr lang="fr-FR">
              <a:latin typeface="Avenir Next LT Pro"/>
            </a:rPr>
            <a:t> if </a:t>
          </a:r>
          <a:r>
            <a:rPr lang="fr-FR" err="1">
              <a:latin typeface="Avenir Next LT Pro"/>
            </a:rPr>
            <a:t>they</a:t>
          </a:r>
          <a:r>
            <a:rPr lang="fr-FR">
              <a:latin typeface="Avenir Next LT Pro"/>
            </a:rPr>
            <a:t> come </a:t>
          </a:r>
          <a:r>
            <a:rPr lang="fr-FR" err="1">
              <a:latin typeface="Avenir Next LT Pro"/>
            </a:rPr>
            <a:t>from</a:t>
          </a:r>
          <a:r>
            <a:rPr lang="fr-FR">
              <a:latin typeface="Avenir Next LT Pro"/>
            </a:rPr>
            <a:t> AI</a:t>
          </a:r>
          <a:endParaRPr lang="en-US"/>
        </a:p>
      </dgm:t>
    </dgm:pt>
    <dgm:pt modelId="{BD2F1972-2FF6-492F-B5D1-60A56D76F49C}" type="parTrans" cxnId="{99CBB5C6-0BCB-4B4E-805D-BF00D3728AA3}">
      <dgm:prSet/>
      <dgm:spPr/>
      <dgm:t>
        <a:bodyPr/>
        <a:lstStyle/>
        <a:p>
          <a:endParaRPr lang="en-US"/>
        </a:p>
      </dgm:t>
    </dgm:pt>
    <dgm:pt modelId="{2582F27A-360E-4204-95E1-295E16EC3343}" type="sibTrans" cxnId="{99CBB5C6-0BCB-4B4E-805D-BF00D3728AA3}">
      <dgm:prSet/>
      <dgm:spPr/>
      <dgm:t>
        <a:bodyPr/>
        <a:lstStyle/>
        <a:p>
          <a:endParaRPr lang="en-US"/>
        </a:p>
      </dgm:t>
    </dgm:pt>
    <dgm:pt modelId="{5CEA7DC8-0A46-4486-B673-3916E142775B}">
      <dgm:prSet phldr="0"/>
      <dgm:spPr/>
      <dgm:t>
        <a:bodyPr/>
        <a:lstStyle/>
        <a:p>
          <a:pPr rtl="0"/>
          <a:r>
            <a:rPr lang="fr-FR">
              <a:latin typeface="Avenir Next LT Pro"/>
            </a:rPr>
            <a:t>Participants are more confident in </a:t>
          </a:r>
          <a:r>
            <a:rPr lang="fr-FR" err="1">
              <a:latin typeface="Avenir Next LT Pro"/>
            </a:rPr>
            <a:t>their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answers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when</a:t>
          </a:r>
          <a:r>
            <a:rPr lang="fr-FR">
              <a:latin typeface="Avenir Next LT Pro"/>
            </a:rPr>
            <a:t> </a:t>
          </a:r>
          <a:r>
            <a:rPr lang="fr-FR" err="1">
              <a:latin typeface="Avenir Next LT Pro"/>
            </a:rPr>
            <a:t>they</a:t>
          </a:r>
          <a:r>
            <a:rPr lang="fr-FR">
              <a:latin typeface="Avenir Next LT Pro"/>
            </a:rPr>
            <a:t> compare with AI</a:t>
          </a:r>
        </a:p>
      </dgm:t>
    </dgm:pt>
    <dgm:pt modelId="{C7A7F7C1-34FD-4178-8D27-04A682A1259F}" type="parTrans" cxnId="{FE944FD8-E248-4741-A275-7EBB656700FA}">
      <dgm:prSet/>
      <dgm:spPr/>
    </dgm:pt>
    <dgm:pt modelId="{918795D9-27A8-4A7E-862E-465CC3D3FB2E}" type="sibTrans" cxnId="{FE944FD8-E248-4741-A275-7EBB656700FA}">
      <dgm:prSet/>
      <dgm:spPr/>
    </dgm:pt>
    <dgm:pt modelId="{A8BFF888-4274-47F1-9205-EA18A259CB2E}" type="pres">
      <dgm:prSet presAssocID="{A4E3BAC8-AEDC-4273-ACEC-6863B3BA2156}" presName="matrix" presStyleCnt="0">
        <dgm:presLayoutVars>
          <dgm:chMax val="1"/>
          <dgm:dir/>
          <dgm:resizeHandles val="exact"/>
        </dgm:presLayoutVars>
      </dgm:prSet>
      <dgm:spPr/>
    </dgm:pt>
    <dgm:pt modelId="{052B43E1-D48D-4F65-8A61-C40F3A24946F}" type="pres">
      <dgm:prSet presAssocID="{A4E3BAC8-AEDC-4273-ACEC-6863B3BA2156}" presName="diamond" presStyleLbl="bgShp" presStyleIdx="0" presStyleCnt="1"/>
      <dgm:spPr/>
    </dgm:pt>
    <dgm:pt modelId="{0076BB06-D6EF-4817-9F67-EC937103F989}" type="pres">
      <dgm:prSet presAssocID="{A4E3BAC8-AEDC-4273-ACEC-6863B3BA215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AF13C7B-47E1-47FB-9FCC-F7F94DEFFB00}" type="pres">
      <dgm:prSet presAssocID="{A4E3BAC8-AEDC-4273-ACEC-6863B3BA215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912E145-31D5-48E7-92D2-9689CFF4C9EA}" type="pres">
      <dgm:prSet presAssocID="{A4E3BAC8-AEDC-4273-ACEC-6863B3BA215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942651-AE30-44AE-97B1-A3138D66155A}" type="pres">
      <dgm:prSet presAssocID="{A4E3BAC8-AEDC-4273-ACEC-6863B3BA215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DB6406-8C5F-4484-A64B-8498ECF6F273}" type="presOf" srcId="{5F8E6672-7C26-4287-9ECD-F4BE2FBCDF39}" destId="{0076BB06-D6EF-4817-9F67-EC937103F989}" srcOrd="0" destOrd="0" presId="urn:microsoft.com/office/officeart/2005/8/layout/matrix3"/>
    <dgm:cxn modelId="{30DEA012-3A4B-4A63-83B6-A4A490FDD0F9}" type="presOf" srcId="{A4E3BAC8-AEDC-4273-ACEC-6863B3BA2156}" destId="{A8BFF888-4274-47F1-9205-EA18A259CB2E}" srcOrd="0" destOrd="0" presId="urn:microsoft.com/office/officeart/2005/8/layout/matrix3"/>
    <dgm:cxn modelId="{3883BA32-7243-48D0-93DF-F4CC9DB57C43}" srcId="{A4E3BAC8-AEDC-4273-ACEC-6863B3BA2156}" destId="{5F8E6672-7C26-4287-9ECD-F4BE2FBCDF39}" srcOrd="0" destOrd="0" parTransId="{339B59A5-6BF8-42C5-A787-1E3496AF29F5}" sibTransId="{73043EDC-C7CE-45FE-AD60-695D2D69B6A3}"/>
    <dgm:cxn modelId="{6AF5E26B-BC5E-4D1E-92E3-52BD6C6523FE}" type="presOf" srcId="{5CEA7DC8-0A46-4486-B673-3916E142775B}" destId="{3E942651-AE30-44AE-97B1-A3138D66155A}" srcOrd="0" destOrd="0" presId="urn:microsoft.com/office/officeart/2005/8/layout/matrix3"/>
    <dgm:cxn modelId="{4C56C0B1-95B3-4090-9229-FEA83578D960}" type="presOf" srcId="{CB8B8620-BBD9-4AD2-A7B1-9945DADAC38D}" destId="{D912E145-31D5-48E7-92D2-9689CFF4C9EA}" srcOrd="0" destOrd="0" presId="urn:microsoft.com/office/officeart/2005/8/layout/matrix3"/>
    <dgm:cxn modelId="{6CFA8FC4-3950-4AA2-ABF9-3A654DA35A95}" srcId="{A4E3BAC8-AEDC-4273-ACEC-6863B3BA2156}" destId="{294A409D-510C-4069-B5F3-518983E5ABF1}" srcOrd="1" destOrd="0" parTransId="{8536CE7B-3927-49EA-8F8C-66AB859D1BC6}" sibTransId="{CB2F3005-37A4-46F5-864D-2D3BD3119230}"/>
    <dgm:cxn modelId="{99CBB5C6-0BCB-4B4E-805D-BF00D3728AA3}" srcId="{A4E3BAC8-AEDC-4273-ACEC-6863B3BA2156}" destId="{CB8B8620-BBD9-4AD2-A7B1-9945DADAC38D}" srcOrd="2" destOrd="0" parTransId="{BD2F1972-2FF6-492F-B5D1-60A56D76F49C}" sibTransId="{2582F27A-360E-4204-95E1-295E16EC3343}"/>
    <dgm:cxn modelId="{FE944FD8-E248-4741-A275-7EBB656700FA}" srcId="{A4E3BAC8-AEDC-4273-ACEC-6863B3BA2156}" destId="{5CEA7DC8-0A46-4486-B673-3916E142775B}" srcOrd="3" destOrd="0" parTransId="{C7A7F7C1-34FD-4178-8D27-04A682A1259F}" sibTransId="{918795D9-27A8-4A7E-862E-465CC3D3FB2E}"/>
    <dgm:cxn modelId="{ADCD2CFF-DE62-4B79-BB80-D2917641CB31}" type="presOf" srcId="{294A409D-510C-4069-B5F3-518983E5ABF1}" destId="{EAF13C7B-47E1-47FB-9FCC-F7F94DEFFB00}" srcOrd="0" destOrd="0" presId="urn:microsoft.com/office/officeart/2005/8/layout/matrix3"/>
    <dgm:cxn modelId="{74586841-2E17-441B-AC67-E4709FD9E559}" type="presParOf" srcId="{A8BFF888-4274-47F1-9205-EA18A259CB2E}" destId="{052B43E1-D48D-4F65-8A61-C40F3A24946F}" srcOrd="0" destOrd="0" presId="urn:microsoft.com/office/officeart/2005/8/layout/matrix3"/>
    <dgm:cxn modelId="{564B7D3D-5279-4045-A992-EF811B09E5A3}" type="presParOf" srcId="{A8BFF888-4274-47F1-9205-EA18A259CB2E}" destId="{0076BB06-D6EF-4817-9F67-EC937103F989}" srcOrd="1" destOrd="0" presId="urn:microsoft.com/office/officeart/2005/8/layout/matrix3"/>
    <dgm:cxn modelId="{3CD0ED23-B23A-47D8-B8E0-1D8D6FA5574C}" type="presParOf" srcId="{A8BFF888-4274-47F1-9205-EA18A259CB2E}" destId="{EAF13C7B-47E1-47FB-9FCC-F7F94DEFFB00}" srcOrd="2" destOrd="0" presId="urn:microsoft.com/office/officeart/2005/8/layout/matrix3"/>
    <dgm:cxn modelId="{D4EDAF36-4F22-406E-848D-11AC07833F65}" type="presParOf" srcId="{A8BFF888-4274-47F1-9205-EA18A259CB2E}" destId="{D912E145-31D5-48E7-92D2-9689CFF4C9EA}" srcOrd="3" destOrd="0" presId="urn:microsoft.com/office/officeart/2005/8/layout/matrix3"/>
    <dgm:cxn modelId="{B0DEA296-25A3-4C3C-B7A3-C1136A422138}" type="presParOf" srcId="{A8BFF888-4274-47F1-9205-EA18A259CB2E}" destId="{3E942651-AE30-44AE-97B1-A3138D6615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3982A-878E-4E68-B4E6-1924E7B5B6D7}">
      <dsp:nvSpPr>
        <dsp:cNvPr id="0" name=""/>
        <dsp:cNvSpPr/>
      </dsp:nvSpPr>
      <dsp:spPr>
        <a:xfrm>
          <a:off x="0" y="460146"/>
          <a:ext cx="5630790" cy="16297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Explore perceptions of LLM vs </a:t>
          </a:r>
          <a:r>
            <a:rPr lang="fr-FR" sz="2300" kern="1200" err="1"/>
            <a:t>human</a:t>
          </a:r>
          <a:r>
            <a:rPr lang="fr-FR" sz="2300" kern="1200"/>
            <a:t> </a:t>
          </a:r>
          <a:r>
            <a:rPr lang="fr-FR" sz="2300" kern="1200" err="1"/>
            <a:t>responses</a:t>
          </a:r>
          <a:endParaRPr lang="en-US" sz="2300" kern="1200" err="1"/>
        </a:p>
      </dsp:txBody>
      <dsp:txXfrm>
        <a:off x="79557" y="539703"/>
        <a:ext cx="5471676" cy="1470622"/>
      </dsp:txXfrm>
    </dsp:sp>
    <dsp:sp modelId="{85246338-6387-4F79-AA2B-DFB98F48B820}">
      <dsp:nvSpPr>
        <dsp:cNvPr id="0" name=""/>
        <dsp:cNvSpPr/>
      </dsp:nvSpPr>
      <dsp:spPr>
        <a:xfrm>
          <a:off x="0" y="2156123"/>
          <a:ext cx="5630790" cy="1629736"/>
        </a:xfrm>
        <a:prstGeom prst="roundRect">
          <a:avLst/>
        </a:prstGeom>
        <a:solidFill>
          <a:schemeClr val="accent2">
            <a:hueOff val="2993348"/>
            <a:satOff val="7549"/>
            <a:lumOff val="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solidFill>
                <a:schemeClr val="bg1"/>
              </a:solidFill>
            </a:rPr>
            <a:t>Influence of </a:t>
          </a:r>
          <a:r>
            <a:rPr lang="fr-FR" sz="2300" kern="1200" err="1">
              <a:solidFill>
                <a:schemeClr val="bg1"/>
              </a:solidFill>
            </a:rPr>
            <a:t>Contrasting</a:t>
          </a:r>
          <a:r>
            <a:rPr lang="fr-FR" sz="2300" kern="1200">
              <a:solidFill>
                <a:schemeClr val="bg1"/>
              </a:solidFill>
            </a:rPr>
            <a:t> </a:t>
          </a:r>
          <a:r>
            <a:rPr lang="fr-FR" sz="2300" kern="1200">
              <a:solidFill>
                <a:schemeClr val="bg1"/>
              </a:solidFill>
              <a:latin typeface="Avenir Next LT Pro"/>
            </a:rPr>
            <a:t>Opinions: </a:t>
          </a:r>
          <a:r>
            <a:rPr lang="fr-FR" sz="2300" kern="1200" err="1">
              <a:latin typeface="Avenir Next LT Pro"/>
            </a:rPr>
            <a:t>assessing</a:t>
          </a:r>
          <a:r>
            <a:rPr lang="fr-FR" sz="2300" kern="1200"/>
            <a:t> </a:t>
          </a:r>
          <a:r>
            <a:rPr lang="fr-FR" sz="2300" kern="1200" err="1"/>
            <a:t>willingness</a:t>
          </a:r>
          <a:r>
            <a:rPr lang="fr-FR" sz="2300" kern="1200"/>
            <a:t> to change initial </a:t>
          </a:r>
          <a:r>
            <a:rPr lang="fr-FR" sz="2300" kern="1200" err="1"/>
            <a:t>answers</a:t>
          </a:r>
          <a:r>
            <a:rPr lang="fr-FR" sz="2300" kern="1200"/>
            <a:t> </a:t>
          </a:r>
          <a:r>
            <a:rPr lang="fr-FR" sz="2300" kern="1200" err="1"/>
            <a:t>after</a:t>
          </a:r>
          <a:r>
            <a:rPr lang="fr-FR" sz="2300" kern="1200"/>
            <a:t> seeing </a:t>
          </a:r>
          <a:r>
            <a:rPr lang="fr-FR" sz="2300" kern="1200" err="1"/>
            <a:t>differing</a:t>
          </a:r>
          <a:r>
            <a:rPr lang="fr-FR" sz="2300" kern="1200"/>
            <a:t> opinions </a:t>
          </a:r>
          <a:r>
            <a:rPr lang="fr-FR" sz="2300" kern="1200" err="1"/>
            <a:t>attributed</a:t>
          </a:r>
          <a:r>
            <a:rPr lang="fr-FR" sz="2300" kern="1200"/>
            <a:t> to an LLM or a </a:t>
          </a:r>
          <a:r>
            <a:rPr lang="fr-FR" sz="2300" kern="1200" err="1"/>
            <a:t>human</a:t>
          </a:r>
          <a:endParaRPr lang="fr-FR" sz="2300" kern="1200"/>
        </a:p>
      </dsp:txBody>
      <dsp:txXfrm>
        <a:off x="79557" y="2235680"/>
        <a:ext cx="5471676" cy="1470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69DC3-49AE-41D3-88A4-7AAF1F9B24E4}">
      <dsp:nvSpPr>
        <dsp:cNvPr id="0" name=""/>
        <dsp:cNvSpPr/>
      </dsp:nvSpPr>
      <dsp:spPr>
        <a:xfrm>
          <a:off x="0" y="727610"/>
          <a:ext cx="7370332" cy="13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24B7D-D2FE-4AD9-8A15-6877D3952321}">
      <dsp:nvSpPr>
        <dsp:cNvPr id="0" name=""/>
        <dsp:cNvSpPr/>
      </dsp:nvSpPr>
      <dsp:spPr>
        <a:xfrm>
          <a:off x="406342" y="1029848"/>
          <a:ext cx="738804" cy="738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4A828-278C-4B95-9770-26B51A0A4775}">
      <dsp:nvSpPr>
        <dsp:cNvPr id="0" name=""/>
        <dsp:cNvSpPr/>
      </dsp:nvSpPr>
      <dsp:spPr>
        <a:xfrm>
          <a:off x="1551489" y="727610"/>
          <a:ext cx="3316649" cy="13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64" tIns="142164" rIns="142164" bIns="1421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Mixed-</a:t>
          </a:r>
          <a:r>
            <a:rPr lang="fr-FR" sz="1900" kern="1200" err="1"/>
            <a:t>methods</a:t>
          </a:r>
          <a:r>
            <a:rPr lang="fr-FR" sz="1900" kern="1200"/>
            <a:t> </a:t>
          </a:r>
          <a:r>
            <a:rPr lang="fr-FR" sz="1900" kern="1200" err="1"/>
            <a:t>approach</a:t>
          </a:r>
          <a:r>
            <a:rPr lang="fr-FR" sz="1900" kern="1200"/>
            <a:t>: </a:t>
          </a:r>
          <a:r>
            <a:rPr lang="fr-FR" sz="1900" kern="1200" err="1">
              <a:latin typeface="Avenir Next LT Pro"/>
            </a:rPr>
            <a:t>Combining</a:t>
          </a:r>
          <a:r>
            <a:rPr lang="fr-FR" sz="1900" kern="1200"/>
            <a:t> qualitative and quantitative analyses</a:t>
          </a:r>
          <a:endParaRPr lang="en-US" sz="1900" kern="1200"/>
        </a:p>
      </dsp:txBody>
      <dsp:txXfrm>
        <a:off x="1551489" y="727610"/>
        <a:ext cx="3316649" cy="1343280"/>
      </dsp:txXfrm>
    </dsp:sp>
    <dsp:sp modelId="{DEA0B01A-C3AB-429B-A447-C953ABE02F32}">
      <dsp:nvSpPr>
        <dsp:cNvPr id="0" name=""/>
        <dsp:cNvSpPr/>
      </dsp:nvSpPr>
      <dsp:spPr>
        <a:xfrm>
          <a:off x="4868138" y="727610"/>
          <a:ext cx="2502193" cy="13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64" tIns="142164" rIns="142164" bIns="14216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err="1">
              <a:latin typeface="Avenir Next LT Pro"/>
            </a:rPr>
            <a:t>Analyze</a:t>
          </a:r>
          <a:r>
            <a:rPr lang="fr-FR" sz="1200" kern="1200">
              <a:latin typeface="Avenir Next LT Pro"/>
            </a:rPr>
            <a:t> </a:t>
          </a:r>
          <a:r>
            <a:rPr lang="fr-FR" sz="1200" kern="1200" err="1">
              <a:latin typeface="Avenir Next LT Pro"/>
            </a:rPr>
            <a:t>operationalization</a:t>
          </a:r>
          <a:r>
            <a:rPr lang="fr-FR" sz="1200" kern="1200">
              <a:latin typeface="Avenir Next LT Pro"/>
            </a:rPr>
            <a:t> of perception </a:t>
          </a:r>
          <a:r>
            <a:rPr lang="fr-FR" sz="1200" kern="1200" err="1">
              <a:latin typeface="Avenir Next LT Pro"/>
            </a:rPr>
            <a:t>with</a:t>
          </a:r>
          <a:r>
            <a:rPr lang="fr-FR" sz="1200" kern="1200">
              <a:latin typeface="Avenir Next LT Pro"/>
            </a:rPr>
            <a:t> quantitative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err="1">
              <a:latin typeface="Avenir Next LT Pro"/>
            </a:rPr>
            <a:t>Analyze</a:t>
          </a:r>
          <a:r>
            <a:rPr lang="fr-FR" sz="1200" kern="1200">
              <a:latin typeface="Avenir Next LT Pro"/>
            </a:rPr>
            <a:t> </a:t>
          </a:r>
          <a:r>
            <a:rPr lang="fr-FR" sz="1200" kern="1200" err="1">
              <a:latin typeface="Avenir Next LT Pro"/>
            </a:rPr>
            <a:t>reasoning</a:t>
          </a:r>
          <a:r>
            <a:rPr lang="fr-FR" sz="1200" kern="1200">
              <a:latin typeface="Avenir Next LT Pro"/>
            </a:rPr>
            <a:t> </a:t>
          </a:r>
          <a:r>
            <a:rPr lang="fr-FR" sz="1200" kern="1200" err="1">
              <a:latin typeface="Avenir Next LT Pro"/>
            </a:rPr>
            <a:t>with</a:t>
          </a:r>
          <a:r>
            <a:rPr lang="fr-FR" sz="1200" kern="1200">
              <a:latin typeface="Avenir Next LT Pro"/>
            </a:rPr>
            <a:t> qualitative</a:t>
          </a:r>
        </a:p>
      </dsp:txBody>
      <dsp:txXfrm>
        <a:off x="4868138" y="727610"/>
        <a:ext cx="2502193" cy="1343280"/>
      </dsp:txXfrm>
    </dsp:sp>
    <dsp:sp modelId="{F67EEF5A-EE88-45AF-A011-B16D3084A174}">
      <dsp:nvSpPr>
        <dsp:cNvPr id="0" name=""/>
        <dsp:cNvSpPr/>
      </dsp:nvSpPr>
      <dsp:spPr>
        <a:xfrm>
          <a:off x="0" y="2406711"/>
          <a:ext cx="7370332" cy="13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35A8B-1E3A-47BB-9369-FC2C87AE7330}">
      <dsp:nvSpPr>
        <dsp:cNvPr id="0" name=""/>
        <dsp:cNvSpPr/>
      </dsp:nvSpPr>
      <dsp:spPr>
        <a:xfrm>
          <a:off x="406342" y="2708949"/>
          <a:ext cx="738804" cy="738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C91C-2113-4EC9-8E3D-D1E2BF7BC223}">
      <dsp:nvSpPr>
        <dsp:cNvPr id="0" name=""/>
        <dsp:cNvSpPr/>
      </dsp:nvSpPr>
      <dsp:spPr>
        <a:xfrm>
          <a:off x="1551489" y="2406711"/>
          <a:ext cx="3316649" cy="13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64" tIns="142164" rIns="142164" bIns="1421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Avenir Next LT Pro"/>
            </a:rPr>
            <a:t>Participants recruited</a:t>
          </a:r>
          <a:r>
            <a:rPr lang="fr-FR" sz="1900" kern="1200"/>
            <a:t> via social media and </a:t>
          </a:r>
          <a:r>
            <a:rPr lang="fr-FR" sz="1900" kern="1200" err="1"/>
            <a:t>divided</a:t>
          </a:r>
          <a:r>
            <a:rPr lang="fr-FR" sz="1900" kern="1200"/>
            <a:t> </a:t>
          </a:r>
          <a:r>
            <a:rPr lang="fr-FR" sz="1900" kern="1200" err="1"/>
            <a:t>into</a:t>
          </a:r>
          <a:r>
            <a:rPr lang="fr-FR" sz="1900" kern="1200"/>
            <a:t> </a:t>
          </a:r>
          <a:r>
            <a:rPr lang="fr-FR" sz="1900" kern="1200" err="1"/>
            <a:t>two</a:t>
          </a:r>
          <a:r>
            <a:rPr lang="fr-FR" sz="1900" kern="1200"/>
            <a:t> </a:t>
          </a:r>
          <a:r>
            <a:rPr lang="fr-FR" sz="1900" kern="1200">
              <a:latin typeface="Avenir Next LT Pro"/>
            </a:rPr>
            <a:t>groups</a:t>
          </a:r>
          <a:endParaRPr lang="en-US" sz="1900" kern="1200">
            <a:latin typeface="Avenir Next LT Pro"/>
          </a:endParaRPr>
        </a:p>
      </dsp:txBody>
      <dsp:txXfrm>
        <a:off x="1551489" y="2406711"/>
        <a:ext cx="3316649" cy="1343280"/>
      </dsp:txXfrm>
    </dsp:sp>
    <dsp:sp modelId="{61ABF1E1-0058-4650-814D-F2ABA8F95118}">
      <dsp:nvSpPr>
        <dsp:cNvPr id="0" name=""/>
        <dsp:cNvSpPr/>
      </dsp:nvSpPr>
      <dsp:spPr>
        <a:xfrm>
          <a:off x="4868138" y="2406711"/>
          <a:ext cx="2502193" cy="13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64" tIns="142164" rIns="142164" bIns="142164" numCol="1" spcCol="1270" anchor="ctr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>
              <a:latin typeface="Avenir Next LT Pro"/>
            </a:rPr>
            <a:t>Group A:</a:t>
          </a:r>
          <a:r>
            <a:rPr lang="fr-FR" sz="1200" kern="1200">
              <a:latin typeface="Avenir Next LT Pro"/>
            </a:rPr>
            <a:t> </a:t>
          </a:r>
          <a:r>
            <a:rPr lang="fr-FR" sz="1200" kern="1200" err="1">
              <a:latin typeface="Avenir Next LT Pro"/>
            </a:rPr>
            <a:t>Told</a:t>
          </a:r>
          <a:r>
            <a:rPr lang="fr-FR" sz="1200" kern="1200"/>
            <a:t> </a:t>
          </a:r>
          <a:r>
            <a:rPr lang="fr-FR" sz="1200" kern="1200" err="1">
              <a:latin typeface="Avenir Next LT Pro"/>
            </a:rPr>
            <a:t>answers</a:t>
          </a:r>
          <a:r>
            <a:rPr lang="fr-FR" sz="1200" kern="1200"/>
            <a:t> </a:t>
          </a:r>
          <a:r>
            <a:rPr lang="fr-FR" sz="1200" kern="1200">
              <a:latin typeface="Avenir Next LT Pro"/>
            </a:rPr>
            <a:t>to </a:t>
          </a:r>
          <a:r>
            <a:rPr lang="fr-FR" sz="1200" kern="1200" err="1">
              <a:latin typeface="Avenir Next LT Pro"/>
            </a:rPr>
            <a:t>review</a:t>
          </a:r>
          <a:r>
            <a:rPr lang="fr-FR" sz="1200" kern="1200">
              <a:latin typeface="Avenir Next LT Pro"/>
            </a:rPr>
            <a:t> </a:t>
          </a:r>
          <a:r>
            <a:rPr lang="fr-FR" sz="1200" kern="1200"/>
            <a:t>come </a:t>
          </a:r>
          <a:r>
            <a:rPr lang="fr-FR" sz="1200" kern="1200" err="1"/>
            <a:t>from</a:t>
          </a:r>
          <a:r>
            <a:rPr lang="fr-FR" sz="1200" kern="1200"/>
            <a:t> </a:t>
          </a:r>
          <a:r>
            <a:rPr lang="fr-FR" sz="1200" kern="1200" err="1">
              <a:latin typeface="Avenir Next LT Pro"/>
            </a:rPr>
            <a:t>ChatGPT</a:t>
          </a:r>
          <a:endParaRPr lang="fr-FR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>
              <a:latin typeface="Avenir Next LT Pro"/>
            </a:rPr>
            <a:t>Group B:</a:t>
          </a:r>
          <a:r>
            <a:rPr lang="fr-FR" sz="1200" kern="1200"/>
            <a:t> </a:t>
          </a:r>
          <a:r>
            <a:rPr lang="fr-FR" sz="1200" b="0" kern="1200" err="1"/>
            <a:t>Told</a:t>
          </a:r>
          <a:r>
            <a:rPr lang="fr-FR" sz="1200" b="0" kern="1200"/>
            <a:t> </a:t>
          </a:r>
          <a:r>
            <a:rPr lang="fr-FR" sz="1200" b="0" kern="1200" err="1">
              <a:latin typeface="Avenir Next LT Pro"/>
            </a:rPr>
            <a:t>answers</a:t>
          </a:r>
          <a:r>
            <a:rPr lang="fr-FR" sz="1200" b="0" kern="1200"/>
            <a:t> </a:t>
          </a:r>
          <a:r>
            <a:rPr lang="fr-FR" sz="1200" b="0" kern="1200">
              <a:latin typeface="Avenir Next LT Pro"/>
            </a:rPr>
            <a:t>to </a:t>
          </a:r>
          <a:r>
            <a:rPr lang="fr-FR" sz="1200" b="0" kern="1200" err="1">
              <a:latin typeface="Avenir Next LT Pro"/>
            </a:rPr>
            <a:t>review</a:t>
          </a:r>
          <a:r>
            <a:rPr lang="fr-FR" sz="1200" b="0" kern="1200">
              <a:latin typeface="Avenir Next LT Pro"/>
            </a:rPr>
            <a:t> </a:t>
          </a:r>
          <a:r>
            <a:rPr lang="fr-FR" sz="1200" b="0" kern="1200"/>
            <a:t>come </a:t>
          </a:r>
          <a:r>
            <a:rPr lang="fr-FR" sz="1200" b="0" kern="1200" err="1"/>
            <a:t>from</a:t>
          </a:r>
          <a:r>
            <a:rPr lang="fr-FR" sz="1200" b="0" kern="1200"/>
            <a:t> </a:t>
          </a:r>
          <a:r>
            <a:rPr lang="fr-FR" sz="1200" b="0" kern="1200" err="1"/>
            <a:t>another</a:t>
          </a:r>
          <a:r>
            <a:rPr lang="fr-FR" sz="1200" b="0" kern="1200"/>
            <a:t> </a:t>
          </a:r>
          <a:r>
            <a:rPr lang="fr-FR" sz="1200" b="0" kern="1200" err="1"/>
            <a:t>human</a:t>
          </a:r>
          <a:r>
            <a:rPr lang="fr-FR" sz="1200" b="0" kern="1200">
              <a:latin typeface="Avenir Next LT Pro"/>
            </a:rPr>
            <a:t> participant</a:t>
          </a:r>
          <a:endParaRPr lang="fr-FR" sz="1200" b="0" kern="1200"/>
        </a:p>
      </dsp:txBody>
      <dsp:txXfrm>
        <a:off x="4868138" y="2406711"/>
        <a:ext cx="2502193" cy="13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FF9E2-EFD9-4A1A-AFA8-89E80DFDD437}">
      <dsp:nvSpPr>
        <dsp:cNvPr id="0" name=""/>
        <dsp:cNvSpPr/>
      </dsp:nvSpPr>
      <dsp:spPr>
        <a:xfrm>
          <a:off x="11238" y="362232"/>
          <a:ext cx="2470529" cy="74115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13" tIns="91513" rIns="91513" bIns="9151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Avenir Next LT Pro"/>
            </a:rPr>
            <a:t>Part1(Pre-</a:t>
          </a:r>
          <a:r>
            <a:rPr lang="fr-FR" sz="1800" b="1" kern="1200" err="1">
              <a:latin typeface="Avenir Next LT Pro"/>
            </a:rPr>
            <a:t>study</a:t>
          </a:r>
          <a:r>
            <a:rPr lang="fr-FR" sz="1800" b="1" kern="1200">
              <a:latin typeface="Avenir Next LT Pro"/>
            </a:rPr>
            <a:t> </a:t>
          </a:r>
          <a:r>
            <a:rPr lang="fr-FR" sz="1800" b="1" kern="1200" err="1">
              <a:latin typeface="Avenir Next LT Pro"/>
            </a:rPr>
            <a:t>survey</a:t>
          </a:r>
          <a:r>
            <a:rPr lang="fr-FR" sz="1800" b="1" kern="1200">
              <a:latin typeface="Avenir Next LT Pro"/>
            </a:rPr>
            <a:t>)</a:t>
          </a:r>
        </a:p>
      </dsp:txBody>
      <dsp:txXfrm>
        <a:off x="233585" y="362232"/>
        <a:ext cx="2025835" cy="741158"/>
      </dsp:txXfrm>
    </dsp:sp>
    <dsp:sp modelId="{71869F5B-E557-46AC-892F-FAC75136977D}">
      <dsp:nvSpPr>
        <dsp:cNvPr id="0" name=""/>
        <dsp:cNvSpPr/>
      </dsp:nvSpPr>
      <dsp:spPr>
        <a:xfrm>
          <a:off x="11238" y="1103391"/>
          <a:ext cx="2248181" cy="19916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6" tIns="177656" rIns="177656" bIns="355313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err="1">
              <a:latin typeface="Avenir Next LT Pro"/>
            </a:rPr>
            <a:t>Demographic</a:t>
          </a:r>
          <a:r>
            <a:rPr lang="fr-FR" sz="1300" b="0" kern="1200">
              <a:latin typeface="Avenir Next LT Pro"/>
            </a:rPr>
            <a:t> questions</a:t>
          </a:r>
        </a:p>
      </dsp:txBody>
      <dsp:txXfrm>
        <a:off x="11238" y="1103391"/>
        <a:ext cx="2248181" cy="1991673"/>
      </dsp:txXfrm>
    </dsp:sp>
    <dsp:sp modelId="{7F6EDB5C-F408-4BF0-B657-A14A84799ACF}">
      <dsp:nvSpPr>
        <dsp:cNvPr id="0" name=""/>
        <dsp:cNvSpPr/>
      </dsp:nvSpPr>
      <dsp:spPr>
        <a:xfrm>
          <a:off x="2433023" y="362232"/>
          <a:ext cx="2470529" cy="741158"/>
        </a:xfrm>
        <a:prstGeom prst="chevron">
          <a:avLst>
            <a:gd name="adj" fmla="val 30000"/>
          </a:avLst>
        </a:prstGeom>
        <a:solidFill>
          <a:schemeClr val="accent2">
            <a:hueOff val="997783"/>
            <a:satOff val="2516"/>
            <a:lumOff val="1700"/>
            <a:alphaOff val="0"/>
          </a:schemeClr>
        </a:solidFill>
        <a:ln w="12700" cap="flat" cmpd="sng" algn="ctr">
          <a:solidFill>
            <a:schemeClr val="accent2">
              <a:hueOff val="997783"/>
              <a:satOff val="2516"/>
              <a:lumOff val="1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13" tIns="91513" rIns="91513" bIns="9151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Avenir Next LT Pro"/>
            </a:rPr>
            <a:t>Part 2</a:t>
          </a:r>
          <a:r>
            <a:rPr lang="fr-FR" sz="1800" b="0" kern="1200">
              <a:latin typeface="Avenir Next LT Pro"/>
            </a:rPr>
            <a:t>(</a:t>
          </a:r>
          <a:r>
            <a:rPr lang="fr-FR" sz="1800" b="0" kern="1200" err="1">
              <a:latin typeface="Avenir Next LT Pro"/>
            </a:rPr>
            <a:t>Answer</a:t>
          </a:r>
          <a:r>
            <a:rPr lang="fr-FR" sz="1800" b="0" kern="1200">
              <a:latin typeface="Avenir Next LT Pro"/>
            </a:rPr>
            <a:t> </a:t>
          </a:r>
          <a:r>
            <a:rPr lang="fr-FR" sz="1800" b="0" kern="1200" err="1">
              <a:latin typeface="Avenir Next LT Pro"/>
            </a:rPr>
            <a:t>ethical</a:t>
          </a:r>
          <a:r>
            <a:rPr lang="fr-FR" sz="1800" b="0" kern="1200">
              <a:latin typeface="Avenir Next LT Pro"/>
            </a:rPr>
            <a:t> </a:t>
          </a:r>
          <a:r>
            <a:rPr lang="fr-FR" sz="1800" b="0" kern="1200" err="1">
              <a:latin typeface="Avenir Next LT Pro"/>
            </a:rPr>
            <a:t>dilemmas</a:t>
          </a:r>
          <a:r>
            <a:rPr lang="fr-FR" sz="1800" b="0" kern="1200">
              <a:latin typeface="Avenir Next LT Pro"/>
            </a:rPr>
            <a:t>)</a:t>
          </a:r>
          <a:endParaRPr lang="fr-FR" sz="1800" kern="1200"/>
        </a:p>
      </dsp:txBody>
      <dsp:txXfrm>
        <a:off x="2655370" y="362232"/>
        <a:ext cx="2025835" cy="741158"/>
      </dsp:txXfrm>
    </dsp:sp>
    <dsp:sp modelId="{EBA1DB21-CA57-4388-8698-1382F6BE6720}">
      <dsp:nvSpPr>
        <dsp:cNvPr id="0" name=""/>
        <dsp:cNvSpPr/>
      </dsp:nvSpPr>
      <dsp:spPr>
        <a:xfrm>
          <a:off x="2433023" y="1103391"/>
          <a:ext cx="2248181" cy="1991673"/>
        </a:xfrm>
        <a:prstGeom prst="rect">
          <a:avLst/>
        </a:prstGeom>
        <a:solidFill>
          <a:schemeClr val="accent2">
            <a:tint val="40000"/>
            <a:alpha val="90000"/>
            <a:hueOff val="1018291"/>
            <a:satOff val="3955"/>
            <a:lumOff val="44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18291"/>
              <a:satOff val="3955"/>
              <a:lumOff val="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6" tIns="177656" rIns="177656" bIns="355313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err="1"/>
            <a:t>Answer</a:t>
          </a:r>
          <a:r>
            <a:rPr lang="fr-FR" sz="1300" b="0" kern="1200"/>
            <a:t> </a:t>
          </a:r>
          <a:r>
            <a:rPr lang="fr-FR" sz="1300" b="0" kern="1200">
              <a:latin typeface="Avenir Next LT Pro"/>
            </a:rPr>
            <a:t>for questions for</a:t>
          </a:r>
          <a:r>
            <a:rPr lang="fr-FR" sz="1300" b="1" kern="1200">
              <a:latin typeface="Avenir Next LT Pro"/>
            </a:rPr>
            <a:t> </a:t>
          </a:r>
          <a:r>
            <a:rPr lang="fr-FR" sz="1300" kern="1200">
              <a:latin typeface="Avenir Next LT Pro"/>
            </a:rPr>
            <a:t> </a:t>
          </a:r>
          <a:r>
            <a:rPr lang="fr-FR" sz="1300" kern="1200"/>
            <a:t>four </a:t>
          </a:r>
          <a:r>
            <a:rPr lang="fr-FR" sz="1300" kern="1200" err="1"/>
            <a:t>ethical</a:t>
          </a:r>
          <a:r>
            <a:rPr lang="fr-FR" sz="1300" kern="1200"/>
            <a:t> </a:t>
          </a:r>
          <a:r>
            <a:rPr lang="fr-FR" sz="1300" kern="1200" err="1"/>
            <a:t>dilemmas</a:t>
          </a:r>
          <a:r>
            <a:rPr lang="fr-FR" sz="1300" kern="1200"/>
            <a:t> </a:t>
          </a:r>
          <a:r>
            <a:rPr lang="fr-FR" sz="1300" kern="1200" err="1"/>
            <a:t>with</a:t>
          </a:r>
          <a:r>
            <a:rPr lang="fr-FR" sz="1300" kern="1200"/>
            <a:t> multiple-</a:t>
          </a:r>
          <a:r>
            <a:rPr lang="fr-FR" sz="1300" kern="1200" err="1"/>
            <a:t>choice</a:t>
          </a:r>
          <a:r>
            <a:rPr lang="fr-FR" sz="1300" kern="1200"/>
            <a:t> questions</a:t>
          </a:r>
          <a:endParaRPr lang="en-US" sz="1300" kern="1200">
            <a:latin typeface="Avenir Next LT Pro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err="1">
              <a:latin typeface="Avenir Next LT Pro"/>
            </a:rPr>
            <a:t>Verbalize</a:t>
          </a:r>
          <a:r>
            <a:rPr lang="fr-FR" sz="1300" kern="1200"/>
            <a:t> </a:t>
          </a:r>
          <a:r>
            <a:rPr lang="fr-FR" sz="1300" kern="1200" err="1"/>
            <a:t>reasoning</a:t>
          </a:r>
          <a:r>
            <a:rPr lang="fr-FR" sz="1300" kern="1200"/>
            <a:t> and </a:t>
          </a:r>
          <a:r>
            <a:rPr lang="fr-FR" sz="1300" kern="1200" err="1"/>
            <a:t>explain</a:t>
          </a:r>
          <a:r>
            <a:rPr lang="fr-FR" sz="1300" kern="1200"/>
            <a:t> </a:t>
          </a:r>
          <a:r>
            <a:rPr lang="fr-FR" sz="1300" kern="1200" err="1"/>
            <a:t>choices</a:t>
          </a:r>
          <a:r>
            <a:rPr lang="fr-FR" sz="1300" kern="1200"/>
            <a:t> </a:t>
          </a:r>
        </a:p>
      </dsp:txBody>
      <dsp:txXfrm>
        <a:off x="2433023" y="1103391"/>
        <a:ext cx="2248181" cy="1991673"/>
      </dsp:txXfrm>
    </dsp:sp>
    <dsp:sp modelId="{45F192B4-D94A-418F-BE73-C3AE2CA33D26}">
      <dsp:nvSpPr>
        <dsp:cNvPr id="0" name=""/>
        <dsp:cNvSpPr/>
      </dsp:nvSpPr>
      <dsp:spPr>
        <a:xfrm>
          <a:off x="4854808" y="362232"/>
          <a:ext cx="2470529" cy="741158"/>
        </a:xfrm>
        <a:prstGeom prst="chevron">
          <a:avLst>
            <a:gd name="adj" fmla="val 30000"/>
          </a:avLst>
        </a:prstGeom>
        <a:solidFill>
          <a:schemeClr val="accent2">
            <a:hueOff val="1995565"/>
            <a:satOff val="5033"/>
            <a:lumOff val="3399"/>
            <a:alphaOff val="0"/>
          </a:schemeClr>
        </a:solidFill>
        <a:ln w="12700" cap="flat" cmpd="sng" algn="ctr">
          <a:solidFill>
            <a:schemeClr val="accent2">
              <a:hueOff val="1995565"/>
              <a:satOff val="5033"/>
              <a:lumOff val="3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13" tIns="91513" rIns="91513" bIns="9151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Avenir Next LT Pro"/>
            </a:rPr>
            <a:t>Part 3 </a:t>
          </a:r>
          <a:r>
            <a:rPr lang="fr-FR" sz="1800" b="0" kern="1200"/>
            <a:t>(</a:t>
          </a:r>
          <a:r>
            <a:rPr lang="fr-FR" sz="1800" b="0" kern="1200" err="1"/>
            <a:t>Review</a:t>
          </a:r>
          <a:r>
            <a:rPr lang="fr-FR" sz="1800" b="0" kern="1200"/>
            <a:t> </a:t>
          </a:r>
          <a:r>
            <a:rPr lang="fr-FR" sz="1800" b="0" kern="1200" err="1"/>
            <a:t>other</a:t>
          </a:r>
          <a:r>
            <a:rPr lang="fr-FR" sz="1800" b="0" kern="1200"/>
            <a:t> </a:t>
          </a:r>
          <a:r>
            <a:rPr lang="fr-FR" sz="1800" b="0" kern="1200" err="1">
              <a:latin typeface="Avenir Next LT Pro"/>
            </a:rPr>
            <a:t>answers</a:t>
          </a:r>
          <a:r>
            <a:rPr lang="fr-FR" sz="1800" b="0" kern="1200">
              <a:latin typeface="Avenir Next LT Pro"/>
            </a:rPr>
            <a:t>)</a:t>
          </a:r>
          <a:r>
            <a:rPr lang="fr-FR" sz="1800" b="0" kern="1200"/>
            <a:t> </a:t>
          </a:r>
          <a:endParaRPr lang="en-US" sz="1800" b="0" kern="1200"/>
        </a:p>
      </dsp:txBody>
      <dsp:txXfrm>
        <a:off x="5077155" y="362232"/>
        <a:ext cx="2025835" cy="741158"/>
      </dsp:txXfrm>
    </dsp:sp>
    <dsp:sp modelId="{EEEB6A1D-C33D-46A0-BA0D-C2967FF92CA6}">
      <dsp:nvSpPr>
        <dsp:cNvPr id="0" name=""/>
        <dsp:cNvSpPr/>
      </dsp:nvSpPr>
      <dsp:spPr>
        <a:xfrm>
          <a:off x="4854808" y="1103391"/>
          <a:ext cx="2248181" cy="1991673"/>
        </a:xfrm>
        <a:prstGeom prst="rect">
          <a:avLst/>
        </a:prstGeom>
        <a:solidFill>
          <a:schemeClr val="accent2">
            <a:tint val="40000"/>
            <a:alpha val="90000"/>
            <a:hueOff val="2036581"/>
            <a:satOff val="7910"/>
            <a:lumOff val="8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36581"/>
              <a:satOff val="7910"/>
              <a:lumOff val="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6" tIns="177656" rIns="177656" bIns="35531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Feedback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Rate agreement</a:t>
          </a:r>
          <a:r>
            <a:rPr lang="fr-FR" sz="1000" kern="1200">
              <a:latin typeface="Avenir Next LT Pro"/>
            </a:rPr>
            <a:t> </a:t>
          </a:r>
          <a:r>
            <a:rPr lang="fr-FR" sz="1000" kern="1200" err="1"/>
            <a:t>with</a:t>
          </a:r>
          <a:r>
            <a:rPr lang="fr-FR" sz="1000" kern="1200"/>
            <a:t> </a:t>
          </a:r>
          <a:r>
            <a:rPr lang="fr-FR" sz="1000" kern="1200" err="1">
              <a:latin typeface="Avenir Next LT Pro"/>
            </a:rPr>
            <a:t>other</a:t>
          </a:r>
          <a:r>
            <a:rPr lang="fr-FR" sz="1000" kern="1200">
              <a:latin typeface="Avenir Next LT Pro"/>
            </a:rPr>
            <a:t> </a:t>
          </a:r>
          <a:r>
            <a:rPr lang="fr-FR" sz="1000" kern="1200" err="1">
              <a:latin typeface="Avenir Next LT Pro"/>
            </a:rPr>
            <a:t>answers</a:t>
          </a:r>
          <a:endParaRPr lang="en-US" sz="1000" kern="1200" err="1">
            <a:latin typeface="Avenir Next LT Pro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latin typeface="Avenir Next LT Pro"/>
            </a:rPr>
            <a:t>Rate</a:t>
          </a:r>
          <a:r>
            <a:rPr lang="fr-FR" sz="1000" b="0" kern="1200">
              <a:latin typeface="Avenir Next LT Pro"/>
            </a:rPr>
            <a:t> </a:t>
          </a:r>
          <a:r>
            <a:rPr lang="fr-FR" sz="1000" b="0" kern="1200" err="1">
              <a:latin typeface="Avenir Next LT Pro"/>
            </a:rPr>
            <a:t>creadibility</a:t>
          </a:r>
          <a:r>
            <a:rPr lang="fr-FR" sz="1000" b="0" kern="1200">
              <a:latin typeface="Avenir Next LT Pro"/>
            </a:rPr>
            <a:t> of the </a:t>
          </a:r>
          <a:r>
            <a:rPr lang="fr-FR" sz="1000" b="0" kern="1200" err="1">
              <a:latin typeface="Avenir Next LT Pro"/>
            </a:rPr>
            <a:t>explanations</a:t>
          </a:r>
          <a:r>
            <a:rPr lang="fr-FR" sz="1000" b="0" kern="1200">
              <a:latin typeface="Avenir Next LT Pro"/>
            </a:rPr>
            <a:t>, and </a:t>
          </a:r>
          <a:r>
            <a:rPr lang="fr-FR" sz="1000" b="0" kern="1200" err="1">
              <a:latin typeface="Avenir Next LT Pro"/>
            </a:rPr>
            <a:t>reasonings</a:t>
          </a:r>
          <a:endParaRPr lang="fr-FR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>
              <a:latin typeface="Avenir Next LT Pro"/>
            </a:rPr>
            <a:t>Asses </a:t>
          </a:r>
          <a:r>
            <a:rPr lang="fr-FR" sz="1000" b="0" kern="1200" err="1">
              <a:latin typeface="Avenir Next LT Pro"/>
            </a:rPr>
            <a:t>their</a:t>
          </a:r>
          <a:r>
            <a:rPr lang="fr-FR" sz="1000" b="0" kern="1200">
              <a:latin typeface="Avenir Next LT Pro"/>
            </a:rPr>
            <a:t> confidence in original </a:t>
          </a:r>
          <a:r>
            <a:rPr lang="fr-FR" sz="1000" b="0" kern="1200" err="1">
              <a:latin typeface="Avenir Next LT Pro"/>
            </a:rPr>
            <a:t>answers</a:t>
          </a:r>
          <a:endParaRPr lang="fr-FR" sz="1000" b="0" kern="1200">
            <a:latin typeface="Avenir Next LT Pro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err="1">
              <a:latin typeface="Avenir Next LT Pro"/>
            </a:rPr>
            <a:t>Quantify</a:t>
          </a:r>
          <a:r>
            <a:rPr lang="fr-FR" sz="1000" b="0" kern="1200">
              <a:latin typeface="Avenir Next LT Pro"/>
            </a:rPr>
            <a:t> the </a:t>
          </a:r>
          <a:r>
            <a:rPr lang="fr-FR" sz="1000" b="0" kern="1200" err="1">
              <a:latin typeface="Avenir Next LT Pro"/>
            </a:rPr>
            <a:t>desire</a:t>
          </a:r>
          <a:r>
            <a:rPr lang="fr-FR" sz="1000" b="0" kern="1200">
              <a:latin typeface="Avenir Next LT Pro"/>
            </a:rPr>
            <a:t> to change </a:t>
          </a:r>
          <a:r>
            <a:rPr lang="fr-FR" sz="1000" b="0" kern="1200" err="1">
              <a:latin typeface="Avenir Next LT Pro"/>
            </a:rPr>
            <a:t>their</a:t>
          </a:r>
          <a:r>
            <a:rPr lang="fr-FR" sz="1000" b="0" kern="1200">
              <a:latin typeface="Avenir Next LT Pro"/>
            </a:rPr>
            <a:t> original </a:t>
          </a:r>
          <a:r>
            <a:rPr lang="fr-FR" sz="1000" b="0" kern="1200" err="1">
              <a:latin typeface="Avenir Next LT Pro"/>
            </a:rPr>
            <a:t>answer</a:t>
          </a:r>
          <a:endParaRPr lang="fr-FR" sz="1000" b="0" kern="1200">
            <a:latin typeface="Avenir Next LT Pro"/>
          </a:endParaRPr>
        </a:p>
      </dsp:txBody>
      <dsp:txXfrm>
        <a:off x="4854808" y="1103391"/>
        <a:ext cx="2248181" cy="1991673"/>
      </dsp:txXfrm>
    </dsp:sp>
    <dsp:sp modelId="{008737FA-EDCF-4FE7-9017-CD53D1C21065}">
      <dsp:nvSpPr>
        <dsp:cNvPr id="0" name=""/>
        <dsp:cNvSpPr/>
      </dsp:nvSpPr>
      <dsp:spPr>
        <a:xfrm>
          <a:off x="7276594" y="362232"/>
          <a:ext cx="2470529" cy="741158"/>
        </a:xfrm>
        <a:prstGeom prst="chevron">
          <a:avLst>
            <a:gd name="adj" fmla="val 30000"/>
          </a:avLst>
        </a:prstGeom>
        <a:solidFill>
          <a:schemeClr val="accent2">
            <a:hueOff val="2993348"/>
            <a:satOff val="7549"/>
            <a:lumOff val="5099"/>
            <a:alphaOff val="0"/>
          </a:schemeClr>
        </a:solidFill>
        <a:ln w="12700" cap="flat" cmpd="sng" algn="ctr">
          <a:solidFill>
            <a:schemeClr val="accent2">
              <a:hueOff val="2993348"/>
              <a:satOff val="7549"/>
              <a:lumOff val="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513" tIns="91513" rIns="91513" bIns="91513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Avenir Next LT Pro"/>
            </a:rPr>
            <a:t>Part 4 </a:t>
          </a:r>
          <a:r>
            <a:rPr lang="fr-FR" sz="1800" b="0" kern="1200"/>
            <a:t>(Post-</a:t>
          </a:r>
          <a:r>
            <a:rPr lang="fr-FR" sz="1800" b="0" kern="1200" err="1"/>
            <a:t>study</a:t>
          </a:r>
          <a:r>
            <a:rPr lang="fr-FR" sz="1800" b="0" kern="1200"/>
            <a:t> </a:t>
          </a:r>
          <a:r>
            <a:rPr lang="fr-FR" sz="1800" b="0" kern="1200" err="1"/>
            <a:t>survey</a:t>
          </a:r>
          <a:r>
            <a:rPr lang="fr-FR" sz="1800" b="0" kern="1200">
              <a:latin typeface="Avenir Next LT Pro"/>
            </a:rPr>
            <a:t>)</a:t>
          </a:r>
          <a:endParaRPr lang="en-US" sz="1800" b="0" kern="1200">
            <a:latin typeface="Avenir Next LT Pro"/>
            <a:ea typeface="Calibri"/>
            <a:cs typeface="Calibri"/>
          </a:endParaRPr>
        </a:p>
      </dsp:txBody>
      <dsp:txXfrm>
        <a:off x="7498941" y="362232"/>
        <a:ext cx="2025835" cy="741158"/>
      </dsp:txXfrm>
    </dsp:sp>
    <dsp:sp modelId="{AB4C674F-1961-48A9-8A03-E605E990D221}">
      <dsp:nvSpPr>
        <dsp:cNvPr id="0" name=""/>
        <dsp:cNvSpPr/>
      </dsp:nvSpPr>
      <dsp:spPr>
        <a:xfrm>
          <a:off x="7276594" y="1103391"/>
          <a:ext cx="2248181" cy="1991673"/>
        </a:xfrm>
        <a:prstGeom prst="rect">
          <a:avLst/>
        </a:prstGeom>
        <a:solidFill>
          <a:schemeClr val="accent2">
            <a:tint val="40000"/>
            <a:alpha val="90000"/>
            <a:hueOff val="3054872"/>
            <a:satOff val="11865"/>
            <a:lumOff val="13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054872"/>
              <a:satOff val="11865"/>
              <a:lumOff val="13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56" tIns="177656" rIns="177656" bIns="35531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Revise</a:t>
          </a:r>
          <a:r>
            <a:rPr lang="fr-FR" sz="1300" b="0" kern="1200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 initial </a:t>
          </a:r>
          <a:r>
            <a:rPr lang="fr-FR" sz="1300" b="0" kern="120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answers</a:t>
          </a:r>
          <a:r>
            <a:rPr lang="fr-FR" sz="1300" b="0" kern="1200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 if </a:t>
          </a:r>
          <a:r>
            <a:rPr lang="fr-FR" sz="1300" b="0" kern="1200" err="1">
              <a:solidFill>
                <a:schemeClr val="tx1"/>
              </a:solidFill>
              <a:latin typeface="Avenir Next LT Pro Light"/>
              <a:ea typeface="Calibri"/>
              <a:cs typeface="Calibri"/>
            </a:rPr>
            <a:t>desired</a:t>
          </a:r>
          <a:endParaRPr lang="fr-FR" sz="1300" kern="1200" err="1">
            <a:solidFill>
              <a:schemeClr val="tx1"/>
            </a:solidFill>
            <a:latin typeface="Avenir Next LT Pro Light"/>
          </a:endParaRPr>
        </a:p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err="1">
              <a:latin typeface="Avenir Next LT Pro Light"/>
              <a:ea typeface="Calibri"/>
              <a:cs typeface="Calibri"/>
            </a:rPr>
            <a:t>Difficulties</a:t>
          </a:r>
          <a:r>
            <a:rPr lang="fr-FR" sz="1300" b="0" kern="1200">
              <a:latin typeface="Avenir Next LT Pro Light"/>
              <a:ea typeface="Calibri"/>
              <a:cs typeface="Calibri"/>
            </a:rPr>
            <a:t> </a:t>
          </a:r>
          <a:r>
            <a:rPr lang="fr-FR" sz="1300" b="0" kern="1200" err="1">
              <a:latin typeface="Avenir Next LT Pro Light"/>
              <a:ea typeface="Calibri"/>
              <a:cs typeface="Calibri"/>
            </a:rPr>
            <a:t>during</a:t>
          </a:r>
          <a:r>
            <a:rPr lang="fr-FR" sz="1300" b="0" kern="1200">
              <a:latin typeface="Avenir Next LT Pro Light"/>
              <a:ea typeface="Calibri"/>
              <a:cs typeface="Calibri"/>
            </a:rPr>
            <a:t> the </a:t>
          </a:r>
          <a:r>
            <a:rPr lang="fr-FR" sz="1300" b="0" kern="1200" err="1">
              <a:latin typeface="Avenir Next LT Pro Light"/>
              <a:ea typeface="Calibri"/>
              <a:cs typeface="Calibri"/>
            </a:rPr>
            <a:t>survey</a:t>
          </a:r>
          <a:endParaRPr lang="fr-FR" sz="1300" b="0" kern="1200">
            <a:latin typeface="Avenir Next LT Pro Light"/>
            <a:ea typeface="Calibri"/>
            <a:cs typeface="Calibri"/>
          </a:endParaRPr>
        </a:p>
      </dsp:txBody>
      <dsp:txXfrm>
        <a:off x="7276594" y="1103391"/>
        <a:ext cx="2248181" cy="1991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86B5-4DA8-47BD-95C3-2D8A5C29CE1C}">
      <dsp:nvSpPr>
        <dsp:cNvPr id="0" name=""/>
        <dsp:cNvSpPr/>
      </dsp:nvSpPr>
      <dsp:spPr>
        <a:xfrm>
          <a:off x="0" y="387512"/>
          <a:ext cx="8558966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271" tIns="479044" rIns="664271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/>
            <a:t>Agreement scores, </a:t>
          </a:r>
          <a:r>
            <a:rPr lang="fr-FR" sz="2300" kern="1200" err="1"/>
            <a:t>credibility</a:t>
          </a:r>
          <a:r>
            <a:rPr lang="fr-FR" sz="2300" kern="1200"/>
            <a:t> </a:t>
          </a:r>
          <a:r>
            <a:rPr lang="fr-FR" sz="2300" kern="1200" err="1"/>
            <a:t>assessments</a:t>
          </a:r>
          <a:r>
            <a:rPr lang="fr-FR" sz="2300" kern="1200"/>
            <a:t>, </a:t>
          </a:r>
          <a:r>
            <a:rPr lang="fr-FR" sz="2300" kern="1200">
              <a:latin typeface="Avenir Next LT Pro"/>
            </a:rPr>
            <a:t>confident in original </a:t>
          </a:r>
          <a:r>
            <a:rPr lang="fr-FR" sz="2300" kern="1200" err="1">
              <a:latin typeface="Avenir Next LT Pro"/>
            </a:rPr>
            <a:t>answers</a:t>
          </a:r>
          <a:r>
            <a:rPr lang="fr-FR" sz="2300" kern="1200">
              <a:latin typeface="Avenir Next LT Pro"/>
            </a:rPr>
            <a:t>, </a:t>
          </a:r>
          <a:r>
            <a:rPr lang="fr-FR" sz="2300" kern="1200" err="1"/>
            <a:t>response</a:t>
          </a:r>
          <a:r>
            <a:rPr lang="fr-FR" sz="2300" kern="1200"/>
            <a:t> change rates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err="1"/>
            <a:t>Statistical</a:t>
          </a:r>
          <a:r>
            <a:rPr lang="fr-FR" sz="2300" kern="1200"/>
            <a:t> </a:t>
          </a:r>
          <a:r>
            <a:rPr lang="fr-FR" sz="2300" kern="1200" err="1"/>
            <a:t>models</a:t>
          </a:r>
          <a:r>
            <a:rPr lang="fr-FR" sz="2300" kern="1200"/>
            <a:t>: LMM</a:t>
          </a:r>
          <a:r>
            <a:rPr lang="fr-FR" sz="2300" b="0" kern="1200">
              <a:latin typeface="Avenir Next LT Pro"/>
            </a:rPr>
            <a:t>, post-hoc test (</a:t>
          </a:r>
          <a:r>
            <a:rPr lang="fr-FR" sz="2300" b="0" kern="1200" err="1">
              <a:latin typeface="Avenir Next LT Pro"/>
            </a:rPr>
            <a:t>emmeans</a:t>
          </a:r>
          <a:r>
            <a:rPr lang="fr-FR" sz="2300" b="0" kern="1200">
              <a:latin typeface="Avenir Next LT Pro"/>
            </a:rPr>
            <a:t>)</a:t>
          </a:r>
        </a:p>
      </dsp:txBody>
      <dsp:txXfrm>
        <a:off x="0" y="387512"/>
        <a:ext cx="8558966" cy="1666350"/>
      </dsp:txXfrm>
    </dsp:sp>
    <dsp:sp modelId="{008E0F12-61F5-491D-8645-C218115A8A14}">
      <dsp:nvSpPr>
        <dsp:cNvPr id="0" name=""/>
        <dsp:cNvSpPr/>
      </dsp:nvSpPr>
      <dsp:spPr>
        <a:xfrm>
          <a:off x="427948" y="48032"/>
          <a:ext cx="599127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56" tIns="0" rIns="2264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kern="1200"/>
            <a:t>Quantitative</a:t>
          </a:r>
          <a:endParaRPr lang="en-US" sz="2300" b="0" kern="1200"/>
        </a:p>
      </dsp:txBody>
      <dsp:txXfrm>
        <a:off x="461092" y="81176"/>
        <a:ext cx="5924988" cy="612672"/>
      </dsp:txXfrm>
    </dsp:sp>
    <dsp:sp modelId="{C9CB9D7E-BAA8-45FB-9F6C-6A234EF9AF21}">
      <dsp:nvSpPr>
        <dsp:cNvPr id="0" name=""/>
        <dsp:cNvSpPr/>
      </dsp:nvSpPr>
      <dsp:spPr>
        <a:xfrm>
          <a:off x="0" y="2517542"/>
          <a:ext cx="8558966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3348"/>
              <a:satOff val="7549"/>
              <a:lumOff val="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271" tIns="479044" rIns="66427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err="1"/>
            <a:t>Thematic</a:t>
          </a:r>
          <a:r>
            <a:rPr lang="fr-FR" sz="2300" kern="1200"/>
            <a:t> </a:t>
          </a:r>
          <a:r>
            <a:rPr lang="fr-FR" sz="2300" kern="1200" err="1"/>
            <a:t>analysis</a:t>
          </a:r>
          <a:r>
            <a:rPr lang="fr-FR" sz="2300" kern="1200"/>
            <a:t> for </a:t>
          </a:r>
          <a:r>
            <a:rPr lang="fr-FR" sz="2300" kern="1200" err="1"/>
            <a:t>reasoning</a:t>
          </a:r>
          <a:r>
            <a:rPr lang="fr-FR" sz="2300" kern="1200"/>
            <a:t> and critiques.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>
              <a:latin typeface="Avenir Next LT Pro"/>
            </a:rPr>
            <a:t>Inductive</a:t>
          </a:r>
          <a:r>
            <a:rPr lang="fr-FR" sz="2300" kern="1200"/>
            <a:t> </a:t>
          </a:r>
          <a:r>
            <a:rPr lang="fr-FR" sz="2300" kern="1200" err="1"/>
            <a:t>coding</a:t>
          </a:r>
          <a:endParaRPr lang="fr-FR" sz="2300" kern="1200"/>
        </a:p>
      </dsp:txBody>
      <dsp:txXfrm>
        <a:off x="0" y="2517542"/>
        <a:ext cx="8558966" cy="1340325"/>
      </dsp:txXfrm>
    </dsp:sp>
    <dsp:sp modelId="{A641AB91-0EEB-4764-8EED-596B8F040404}">
      <dsp:nvSpPr>
        <dsp:cNvPr id="0" name=""/>
        <dsp:cNvSpPr/>
      </dsp:nvSpPr>
      <dsp:spPr>
        <a:xfrm>
          <a:off x="427948" y="2178062"/>
          <a:ext cx="5991276" cy="678960"/>
        </a:xfrm>
        <a:prstGeom prst="roundRect">
          <a:avLst/>
        </a:prstGeom>
        <a:solidFill>
          <a:schemeClr val="accent2">
            <a:hueOff val="2993348"/>
            <a:satOff val="7549"/>
            <a:lumOff val="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456" tIns="0" rIns="2264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Qualitative</a:t>
          </a:r>
          <a:endParaRPr lang="fr-FR" sz="2300" kern="1200"/>
        </a:p>
      </dsp:txBody>
      <dsp:txXfrm>
        <a:off x="461092" y="2211206"/>
        <a:ext cx="5924988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86B5-4DA8-47BD-95C3-2D8A5C29CE1C}">
      <dsp:nvSpPr>
        <dsp:cNvPr id="0" name=""/>
        <dsp:cNvSpPr/>
      </dsp:nvSpPr>
      <dsp:spPr>
        <a:xfrm>
          <a:off x="0" y="220437"/>
          <a:ext cx="4883798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37" tIns="208280" rIns="379037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solidFill>
                <a:srgbClr val="000000"/>
              </a:solidFill>
              <a:latin typeface="Avenir Next LT Pro Light"/>
            </a:rPr>
            <a:t>More </a:t>
          </a:r>
          <a:r>
            <a:rPr lang="fr-FR" sz="1000" kern="1200" err="1">
              <a:solidFill>
                <a:srgbClr val="000000"/>
              </a:solidFill>
              <a:latin typeface="Avenir Next LT Pro Light"/>
            </a:rPr>
            <a:t>critical</a:t>
          </a:r>
          <a:r>
            <a:rPr lang="fr-FR" sz="10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000" kern="1200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 sz="1000" kern="1200">
              <a:solidFill>
                <a:srgbClr val="000000"/>
              </a:solidFill>
              <a:latin typeface="Avenir Next LT Pro Light"/>
            </a:rPr>
            <a:t> alternative perspectives (</a:t>
          </a:r>
          <a:r>
            <a:rPr lang="fr-FR" sz="1000" kern="1200" err="1">
              <a:solidFill>
                <a:srgbClr val="000000"/>
              </a:solidFill>
              <a:latin typeface="Avenir Next LT Pro Light"/>
            </a:rPr>
            <a:t>credibility</a:t>
          </a:r>
          <a:r>
            <a:rPr lang="fr-FR" sz="1000" kern="1200">
              <a:solidFill>
                <a:srgbClr val="000000"/>
              </a:solidFill>
              <a:latin typeface="Avenir Next LT Pro Light"/>
            </a:rPr>
            <a:t> score)</a:t>
          </a: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latin typeface="Avenir Next LT Pro Light"/>
            </a:rPr>
            <a:t>Not </a:t>
          </a:r>
          <a:r>
            <a:rPr lang="fr-FR" sz="1000" kern="1200" dirty="0" err="1">
              <a:latin typeface="Avenir Next LT Pro Light"/>
            </a:rPr>
            <a:t>accepting</a:t>
          </a:r>
          <a:r>
            <a:rPr lang="fr-FR" sz="1000" kern="1200" dirty="0">
              <a:latin typeface="Avenir Next LT Pro Light"/>
            </a:rPr>
            <a:t> </a:t>
          </a:r>
          <a:r>
            <a:rPr lang="fr-FR" sz="1000" kern="1200" dirty="0" err="1">
              <a:latin typeface="Avenir Next LT Pro Light"/>
            </a:rPr>
            <a:t>different</a:t>
          </a:r>
          <a:r>
            <a:rPr lang="fr-FR" sz="1000" kern="1200" dirty="0">
              <a:latin typeface="Avenir Next LT Pro Light"/>
            </a:rPr>
            <a:t> </a:t>
          </a:r>
          <a:r>
            <a:rPr lang="fr-FR" sz="1000" kern="1200" dirty="0" err="1">
              <a:latin typeface="Avenir Next LT Pro Light"/>
            </a:rPr>
            <a:t>choices</a:t>
          </a:r>
          <a:r>
            <a:rPr lang="fr-FR" sz="1000" kern="1200" dirty="0">
              <a:latin typeface="Avenir Next LT Pro Light"/>
            </a:rPr>
            <a:t> ( </a:t>
          </a:r>
          <a:r>
            <a:rPr lang="fr-FR" sz="1000" kern="1200" dirty="0" err="1">
              <a:latin typeface="Avenir Next LT Pro Light"/>
            </a:rPr>
            <a:t>agreeing</a:t>
          </a:r>
          <a:r>
            <a:rPr lang="fr-FR" sz="1000" kern="1200" dirty="0">
              <a:latin typeface="Avenir Next LT Pro Light"/>
            </a:rPr>
            <a:t> score)</a:t>
          </a: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More </a:t>
          </a:r>
          <a:r>
            <a:rPr lang="fr-FR" sz="1000" kern="1200" dirty="0" err="1">
              <a:solidFill>
                <a:srgbClr val="000000"/>
              </a:solidFill>
              <a:latin typeface="Avenir Next LT Pro Light"/>
            </a:rPr>
            <a:t>defensive</a:t>
          </a: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 about </a:t>
          </a:r>
          <a:r>
            <a:rPr lang="fr-FR" sz="1000" kern="1200" dirty="0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000" kern="1200" dirty="0" err="1">
              <a:solidFill>
                <a:srgbClr val="000000"/>
              </a:solidFill>
              <a:latin typeface="Avenir Next LT Pro Light"/>
            </a:rPr>
            <a:t>own</a:t>
          </a: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 justifications (confidence score)</a:t>
          </a: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>
              <a:latin typeface="Avenir Next LT Pro Light"/>
            </a:rPr>
            <a:t>Not </a:t>
          </a:r>
          <a:r>
            <a:rPr lang="fr-FR" sz="1000" b="0" kern="1200" err="1">
              <a:latin typeface="Avenir Next LT Pro Light"/>
            </a:rPr>
            <a:t>willing</a:t>
          </a:r>
          <a:r>
            <a:rPr lang="fr-FR" sz="1000" b="0" kern="1200">
              <a:latin typeface="Avenir Next LT Pro Light"/>
            </a:rPr>
            <a:t> to change </a:t>
          </a:r>
          <a:r>
            <a:rPr lang="fr-FR" sz="1000" b="0" kern="1200" err="1">
              <a:latin typeface="Avenir Next LT Pro Light"/>
            </a:rPr>
            <a:t>their</a:t>
          </a:r>
          <a:r>
            <a:rPr lang="fr-FR" sz="1000" b="0" kern="1200">
              <a:latin typeface="Avenir Next LT Pro Light"/>
            </a:rPr>
            <a:t> original </a:t>
          </a:r>
          <a:r>
            <a:rPr lang="fr-FR" sz="1000" b="0" kern="1200" err="1">
              <a:latin typeface="Avenir Next LT Pro Light"/>
            </a:rPr>
            <a:t>answers</a:t>
          </a:r>
          <a:r>
            <a:rPr lang="fr-FR" sz="1000" b="0" kern="1200">
              <a:latin typeface="Avenir Next LT Pro Light"/>
            </a:rPr>
            <a:t>( changing score)</a:t>
          </a: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kern="1200" err="1">
              <a:latin typeface="Avenir Next LT Pro Light"/>
            </a:rPr>
            <a:t>Same</a:t>
          </a:r>
          <a:r>
            <a:rPr lang="fr-FR" sz="1000" b="0" kern="1200">
              <a:latin typeface="Avenir Next LT Pro Light"/>
            </a:rPr>
            <a:t> or </a:t>
          </a:r>
          <a:r>
            <a:rPr lang="fr-FR" sz="1000" b="0" kern="1200" err="1">
              <a:latin typeface="Avenir Next LT Pro Light"/>
            </a:rPr>
            <a:t>different</a:t>
          </a:r>
          <a:r>
            <a:rPr lang="fr-FR" sz="1000" b="0" kern="1200">
              <a:latin typeface="Avenir Next LT Pro Light"/>
            </a:rPr>
            <a:t> </a:t>
          </a:r>
          <a:r>
            <a:rPr lang="fr-FR" sz="1000" b="0" kern="1200" err="1">
              <a:latin typeface="Avenir Next LT Pro Light"/>
            </a:rPr>
            <a:t>responses</a:t>
          </a:r>
          <a:r>
            <a:rPr lang="fr-FR" sz="1000" b="0" kern="1200">
              <a:latin typeface="Avenir Next LT Pro Light"/>
            </a:rPr>
            <a:t> </a:t>
          </a:r>
          <a:r>
            <a:rPr lang="fr-FR" sz="1000" b="0" kern="1200" err="1">
              <a:latin typeface="Avenir Next LT Pro Light"/>
            </a:rPr>
            <a:t>had</a:t>
          </a:r>
          <a:r>
            <a:rPr lang="fr-FR" sz="1000" b="0" kern="1200">
              <a:latin typeface="Avenir Next LT Pro Light"/>
            </a:rPr>
            <a:t> differences</a:t>
          </a:r>
        </a:p>
      </dsp:txBody>
      <dsp:txXfrm>
        <a:off x="0" y="220437"/>
        <a:ext cx="4883798" cy="1291500"/>
      </dsp:txXfrm>
    </dsp:sp>
    <dsp:sp modelId="{008E0F12-61F5-491D-8645-C218115A8A14}">
      <dsp:nvSpPr>
        <dsp:cNvPr id="0" name=""/>
        <dsp:cNvSpPr/>
      </dsp:nvSpPr>
      <dsp:spPr>
        <a:xfrm>
          <a:off x="244189" y="72837"/>
          <a:ext cx="3418658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17" tIns="0" rIns="129217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latin typeface="Avenir Next LT Pro"/>
            </a:rPr>
            <a:t>Group A</a:t>
          </a:r>
          <a:endParaRPr lang="en-US" sz="1000" b="1" kern="1200" dirty="0"/>
        </a:p>
      </dsp:txBody>
      <dsp:txXfrm>
        <a:off x="258599" y="87247"/>
        <a:ext cx="3389838" cy="266380"/>
      </dsp:txXfrm>
    </dsp:sp>
    <dsp:sp modelId="{C9CB9D7E-BAA8-45FB-9F6C-6A234EF9AF21}">
      <dsp:nvSpPr>
        <dsp:cNvPr id="0" name=""/>
        <dsp:cNvSpPr/>
      </dsp:nvSpPr>
      <dsp:spPr>
        <a:xfrm>
          <a:off x="0" y="1713537"/>
          <a:ext cx="488379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3348"/>
              <a:satOff val="7549"/>
              <a:lumOff val="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37" tIns="208280" rIns="379037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solidFill>
                <a:srgbClr val="000000"/>
              </a:solidFill>
              <a:latin typeface="Avenir Next LT Pro Light"/>
            </a:rPr>
            <a:t>More open in </a:t>
          </a:r>
          <a:r>
            <a:rPr lang="fr-FR" sz="1000" kern="1200" err="1">
              <a:solidFill>
                <a:srgbClr val="000000"/>
              </a:solidFill>
              <a:latin typeface="Avenir Next LT Pro Light"/>
            </a:rPr>
            <a:t>undrestanding</a:t>
          </a:r>
          <a:r>
            <a:rPr lang="fr-FR" sz="1000" kern="1200">
              <a:solidFill>
                <a:srgbClr val="000000"/>
              </a:solidFill>
              <a:latin typeface="Avenir Next LT Pro Light"/>
            </a:rPr>
            <a:t> alternative perspectives/justifications (credibility score)</a:t>
          </a: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More value to </a:t>
          </a:r>
          <a:r>
            <a:rPr lang="fr-FR" sz="1000" kern="1200" dirty="0" err="1">
              <a:solidFill>
                <a:srgbClr val="000000"/>
              </a:solidFill>
              <a:latin typeface="Avenir Next LT Pro Light"/>
            </a:rPr>
            <a:t>differing</a:t>
          </a: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 opinions (</a:t>
          </a:r>
          <a:r>
            <a:rPr lang="fr-FR" sz="1000" kern="1200" dirty="0" err="1">
              <a:solidFill>
                <a:srgbClr val="000000"/>
              </a:solidFill>
              <a:latin typeface="Avenir Next LT Pro Light"/>
            </a:rPr>
            <a:t>agreeing</a:t>
          </a:r>
          <a:r>
            <a:rPr lang="fr-FR" sz="1000" kern="1200" dirty="0">
              <a:solidFill>
                <a:srgbClr val="000000"/>
              </a:solidFill>
              <a:latin typeface="Avenir Next LT Pro Light"/>
            </a:rPr>
            <a:t> score)</a:t>
          </a:r>
          <a:endParaRPr lang="en-US" sz="1000" kern="1200" dirty="0">
            <a:solidFill>
              <a:srgbClr val="000000"/>
            </a:solidFill>
            <a:latin typeface="Avenir Next LT Pro Light"/>
          </a:endParaRPr>
        </a:p>
        <a:p>
          <a:pPr marL="57150" lvl="1" indent="-57150" algn="l" defTabSz="4445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latin typeface="Calibri"/>
              <a:ea typeface="Calibri"/>
              <a:cs typeface="Calibri"/>
            </a:rPr>
            <a:t>Less </a:t>
          </a:r>
          <a:r>
            <a:rPr lang="fr-FR" sz="1000" kern="1200" err="1">
              <a:latin typeface="Calibri"/>
              <a:ea typeface="Calibri"/>
              <a:cs typeface="Calibri"/>
            </a:rPr>
            <a:t>defensive</a:t>
          </a:r>
          <a:r>
            <a:rPr lang="fr-FR" sz="1000" kern="1200">
              <a:latin typeface="Calibri"/>
              <a:ea typeface="Calibri"/>
              <a:cs typeface="Calibri"/>
            </a:rPr>
            <a:t> about </a:t>
          </a:r>
          <a:r>
            <a:rPr lang="fr-FR" sz="1000" kern="1200" err="1">
              <a:latin typeface="Calibri"/>
              <a:ea typeface="Calibri"/>
              <a:cs typeface="Calibri"/>
            </a:rPr>
            <a:t>their</a:t>
          </a:r>
          <a:r>
            <a:rPr lang="fr-FR" sz="1000" kern="1200">
              <a:latin typeface="Calibri"/>
              <a:ea typeface="Calibri"/>
              <a:cs typeface="Calibri"/>
            </a:rPr>
            <a:t> </a:t>
          </a:r>
          <a:r>
            <a:rPr lang="fr-FR" sz="1000" kern="1200" err="1">
              <a:latin typeface="Calibri"/>
              <a:ea typeface="Calibri"/>
              <a:cs typeface="Calibri"/>
            </a:rPr>
            <a:t>own</a:t>
          </a:r>
          <a:r>
            <a:rPr lang="fr-FR" sz="1000" kern="1200">
              <a:latin typeface="Calibri"/>
              <a:ea typeface="Calibri"/>
              <a:cs typeface="Calibri"/>
            </a:rPr>
            <a:t> justifications (confidence score)</a:t>
          </a:r>
          <a:endParaRPr lang="fr-FR" sz="1000" kern="1200">
            <a:solidFill>
              <a:srgbClr val="000000"/>
            </a:solidFill>
            <a:latin typeface="Avenir Next LT Pro Light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latin typeface="Calibri"/>
              <a:ea typeface="Calibri"/>
              <a:cs typeface="Calibri"/>
            </a:rPr>
            <a:t>Not </a:t>
          </a:r>
          <a:r>
            <a:rPr lang="fr-FR" sz="1000" kern="1200" err="1">
              <a:latin typeface="Calibri"/>
              <a:ea typeface="Calibri"/>
              <a:cs typeface="Calibri"/>
            </a:rPr>
            <a:t>willing</a:t>
          </a:r>
          <a:r>
            <a:rPr lang="fr-FR" sz="1000" kern="1200">
              <a:latin typeface="Calibri"/>
              <a:ea typeface="Calibri"/>
              <a:cs typeface="Calibri"/>
            </a:rPr>
            <a:t> to change </a:t>
          </a:r>
          <a:r>
            <a:rPr lang="fr-FR" sz="1000" kern="1200" err="1">
              <a:latin typeface="Calibri"/>
              <a:ea typeface="Calibri"/>
              <a:cs typeface="Calibri"/>
            </a:rPr>
            <a:t>their</a:t>
          </a:r>
          <a:r>
            <a:rPr lang="fr-FR" sz="1000" kern="1200">
              <a:latin typeface="Calibri"/>
              <a:ea typeface="Calibri"/>
              <a:cs typeface="Calibri"/>
            </a:rPr>
            <a:t> original </a:t>
          </a:r>
          <a:r>
            <a:rPr lang="fr-FR" sz="1000" kern="1200" err="1">
              <a:latin typeface="Calibri"/>
              <a:ea typeface="Calibri"/>
              <a:cs typeface="Calibri"/>
            </a:rPr>
            <a:t>answers</a:t>
          </a:r>
          <a:r>
            <a:rPr lang="fr-FR" sz="1000" kern="1200">
              <a:latin typeface="Calibri"/>
              <a:ea typeface="Calibri"/>
              <a:cs typeface="Calibri"/>
            </a:rPr>
            <a:t>( changing score)</a:t>
          </a:r>
          <a:endParaRPr lang="fr-FR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>
              <a:latin typeface="Calibri"/>
              <a:ea typeface="Calibri"/>
              <a:cs typeface="Calibri"/>
            </a:rPr>
            <a:t>Same or different responses had no difference</a:t>
          </a:r>
        </a:p>
      </dsp:txBody>
      <dsp:txXfrm>
        <a:off x="0" y="1713537"/>
        <a:ext cx="4883798" cy="1417500"/>
      </dsp:txXfrm>
    </dsp:sp>
    <dsp:sp modelId="{A641AB91-0EEB-4764-8EED-596B8F040404}">
      <dsp:nvSpPr>
        <dsp:cNvPr id="0" name=""/>
        <dsp:cNvSpPr/>
      </dsp:nvSpPr>
      <dsp:spPr>
        <a:xfrm>
          <a:off x="244189" y="1565937"/>
          <a:ext cx="3418658" cy="295200"/>
        </a:xfrm>
        <a:prstGeom prst="roundRect">
          <a:avLst/>
        </a:prstGeom>
        <a:solidFill>
          <a:schemeClr val="accent2">
            <a:hueOff val="2993348"/>
            <a:satOff val="7549"/>
            <a:lumOff val="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17" tIns="0" rIns="129217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latin typeface="Avenir Next LT Pro"/>
            </a:rPr>
            <a:t>Group B</a:t>
          </a:r>
          <a:endParaRPr lang="fr-FR" sz="1000" kern="1200" dirty="0"/>
        </a:p>
      </dsp:txBody>
      <dsp:txXfrm>
        <a:off x="258599" y="1580347"/>
        <a:ext cx="3389838" cy="266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F86B5-4DA8-47BD-95C3-2D8A5C29CE1C}">
      <dsp:nvSpPr>
        <dsp:cNvPr id="0" name=""/>
        <dsp:cNvSpPr/>
      </dsp:nvSpPr>
      <dsp:spPr>
        <a:xfrm>
          <a:off x="0" y="270316"/>
          <a:ext cx="7087289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052" tIns="291592" rIns="550052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>
              <a:solidFill>
                <a:srgbClr val="000000"/>
              </a:solidFill>
              <a:latin typeface="Avenir Next LT Pro Light"/>
            </a:rPr>
            <a:t>More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critical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alternative perspectives/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answers</a:t>
          </a:r>
          <a:endParaRPr lang="fr-FR" sz="1400" kern="1200">
            <a:solidFill>
              <a:srgbClr val="000000"/>
            </a:solidFill>
            <a:latin typeface="Avenir Next LT Pro Light"/>
          </a:endParaRPr>
        </a:p>
        <a:p>
          <a:pPr marL="114300" lvl="1" indent="-114300" algn="l" defTabSz="6223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>
              <a:solidFill>
                <a:srgbClr val="000000"/>
              </a:solidFill>
              <a:latin typeface="Avenir Next LT Pro Light"/>
            </a:rPr>
            <a:t>More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defensive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about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own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anwsers</a:t>
          </a:r>
          <a:endParaRPr lang="fr-FR" sz="1400" kern="1200">
            <a:solidFill>
              <a:srgbClr val="000000"/>
            </a:solidFill>
            <a:latin typeface="Avenir Next LT Pro Light"/>
          </a:endParaRP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kern="1200" err="1">
              <a:latin typeface="Avenir Next LT Pro"/>
            </a:rPr>
            <a:t>Only</a:t>
          </a:r>
          <a:r>
            <a:rPr lang="fr-FR" sz="1400" b="0" kern="1200">
              <a:latin typeface="Avenir Next LT Pro"/>
            </a:rPr>
            <a:t> 2 participants </a:t>
          </a:r>
          <a:r>
            <a:rPr lang="fr-FR" sz="1400" b="0" kern="1200" err="1">
              <a:latin typeface="Avenir Next LT Pro"/>
            </a:rPr>
            <a:t>changed</a:t>
          </a:r>
          <a:r>
            <a:rPr lang="fr-FR" sz="1400" b="0" kern="1200">
              <a:latin typeface="Avenir Next LT Pro"/>
            </a:rPr>
            <a:t> 1 of </a:t>
          </a:r>
          <a:r>
            <a:rPr lang="fr-FR" sz="1400" b="0" kern="1200" err="1">
              <a:latin typeface="Avenir Next LT Pro"/>
            </a:rPr>
            <a:t>their</a:t>
          </a:r>
          <a:r>
            <a:rPr lang="fr-FR" sz="1400" b="0" kern="1200">
              <a:latin typeface="Avenir Next LT Pro"/>
            </a:rPr>
            <a:t> </a:t>
          </a:r>
          <a:r>
            <a:rPr lang="fr-FR" sz="1400" b="0" kern="1200" err="1">
              <a:latin typeface="Avenir Next LT Pro"/>
            </a:rPr>
            <a:t>answers</a:t>
          </a:r>
          <a:endParaRPr lang="fr-FR" sz="1400" b="0" kern="1200">
            <a:latin typeface="Avenir Next LT Pro"/>
          </a:endParaRPr>
        </a:p>
      </dsp:txBody>
      <dsp:txXfrm>
        <a:off x="0" y="270316"/>
        <a:ext cx="7087289" cy="1190699"/>
      </dsp:txXfrm>
    </dsp:sp>
    <dsp:sp modelId="{008E0F12-61F5-491D-8645-C218115A8A14}">
      <dsp:nvSpPr>
        <dsp:cNvPr id="0" name=""/>
        <dsp:cNvSpPr/>
      </dsp:nvSpPr>
      <dsp:spPr>
        <a:xfrm>
          <a:off x="354364" y="63676"/>
          <a:ext cx="4961102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18" tIns="0" rIns="18751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latin typeface="Avenir Next LT Pro"/>
            </a:rPr>
            <a:t>Group A</a:t>
          </a:r>
          <a:endParaRPr lang="en-US" sz="1400" b="1" kern="1200"/>
        </a:p>
      </dsp:txBody>
      <dsp:txXfrm>
        <a:off x="374539" y="83851"/>
        <a:ext cx="4920752" cy="372929"/>
      </dsp:txXfrm>
    </dsp:sp>
    <dsp:sp modelId="{C9CB9D7E-BAA8-45FB-9F6C-6A234EF9AF21}">
      <dsp:nvSpPr>
        <dsp:cNvPr id="0" name=""/>
        <dsp:cNvSpPr/>
      </dsp:nvSpPr>
      <dsp:spPr>
        <a:xfrm>
          <a:off x="0" y="1743256"/>
          <a:ext cx="7087289" cy="121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3348"/>
              <a:satOff val="7549"/>
              <a:lumOff val="50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052" tIns="291592" rIns="550052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>
              <a:solidFill>
                <a:srgbClr val="000000"/>
              </a:solidFill>
              <a:latin typeface="Avenir Next LT Pro Light"/>
            </a:rPr>
            <a:t>More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openeness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towards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alternative perspectives/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answers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</a:t>
          </a:r>
          <a:endParaRPr lang="en-US" sz="1400" kern="1200">
            <a:solidFill>
              <a:srgbClr val="000000"/>
            </a:solidFill>
            <a:latin typeface="Avenir Next LT Pro Light"/>
          </a:endParaRPr>
        </a:p>
        <a:p>
          <a:pPr marL="114300" lvl="1" indent="-114300" algn="l" defTabSz="62230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>
              <a:solidFill>
                <a:srgbClr val="000000"/>
              </a:solidFill>
              <a:latin typeface="Avenir Next LT Pro Light"/>
            </a:rPr>
            <a:t>More value to </a:t>
          </a:r>
          <a:r>
            <a:rPr lang="fr-FR" sz="1400" kern="1200" err="1">
              <a:solidFill>
                <a:srgbClr val="000000"/>
              </a:solidFill>
              <a:latin typeface="Avenir Next LT Pro Light"/>
            </a:rPr>
            <a:t>differing</a:t>
          </a:r>
          <a:r>
            <a:rPr lang="fr-FR" sz="1400" kern="1200">
              <a:solidFill>
                <a:srgbClr val="000000"/>
              </a:solidFill>
              <a:latin typeface="Avenir Next LT Pro Light"/>
            </a:rPr>
            <a:t> opinions</a:t>
          </a:r>
          <a:endParaRPr lang="en-US" sz="1400" kern="1200">
            <a:solidFill>
              <a:srgbClr val="000000"/>
            </a:solidFill>
            <a:latin typeface="Avenir Next LT Pro Light"/>
          </a:endParaRPr>
        </a:p>
        <a:p>
          <a:pPr marL="114300" lvl="1" indent="-114300" algn="l" defTabSz="622300" rtl="0">
            <a:lnSpc>
              <a:spcPct val="12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1" kern="1200">
              <a:solidFill>
                <a:srgbClr val="000000"/>
              </a:solidFill>
              <a:latin typeface="Avenir Next LT Pro Light"/>
            </a:rPr>
            <a:t>6 participants </a:t>
          </a:r>
          <a:r>
            <a:rPr lang="fr-FR" sz="1400" b="1" kern="1200" err="1">
              <a:solidFill>
                <a:srgbClr val="000000"/>
              </a:solidFill>
              <a:latin typeface="Avenir Next LT Pro Light"/>
            </a:rPr>
            <a:t>changed</a:t>
          </a:r>
          <a:r>
            <a:rPr lang="fr-FR" sz="1400" b="1" kern="1200">
              <a:solidFill>
                <a:srgbClr val="000000"/>
              </a:solidFill>
              <a:latin typeface="Avenir Next LT Pro Light"/>
            </a:rPr>
            <a:t> at least one of </a:t>
          </a:r>
          <a:r>
            <a:rPr lang="fr-FR" sz="1400" b="1" kern="1200" err="1">
              <a:solidFill>
                <a:srgbClr val="000000"/>
              </a:solidFill>
              <a:latin typeface="Avenir Next LT Pro Light"/>
            </a:rPr>
            <a:t>their</a:t>
          </a:r>
          <a:r>
            <a:rPr lang="fr-FR" sz="1400" b="1" kern="1200">
              <a:solidFill>
                <a:srgbClr val="000000"/>
              </a:solidFill>
              <a:latin typeface="Avenir Next LT Pro Light"/>
            </a:rPr>
            <a:t> </a:t>
          </a:r>
          <a:r>
            <a:rPr lang="fr-FR" sz="1400" b="1" kern="1200" err="1">
              <a:solidFill>
                <a:srgbClr val="000000"/>
              </a:solidFill>
              <a:latin typeface="Avenir Next LT Pro Light"/>
            </a:rPr>
            <a:t>answer</a:t>
          </a:r>
          <a:r>
            <a:rPr lang="fr-FR" sz="1400" b="1" kern="1200">
              <a:solidFill>
                <a:srgbClr val="000000"/>
              </a:solidFill>
              <a:latin typeface="Avenir Next LT Pro Light"/>
            </a:rPr>
            <a:t> (</a:t>
          </a:r>
          <a:r>
            <a:rPr lang="fr-FR" sz="1400" b="1" kern="1200" err="1">
              <a:solidFill>
                <a:srgbClr val="000000"/>
              </a:solidFill>
              <a:latin typeface="Avenir Next LT Pro Light"/>
            </a:rPr>
            <a:t>some</a:t>
          </a:r>
          <a:r>
            <a:rPr lang="fr-FR" sz="1400" b="1" kern="1200">
              <a:solidFill>
                <a:srgbClr val="000000"/>
              </a:solidFill>
              <a:latin typeface="Avenir Next LT Pro Light"/>
            </a:rPr>
            <a:t> more)</a:t>
          </a:r>
        </a:p>
      </dsp:txBody>
      <dsp:txXfrm>
        <a:off x="0" y="1743256"/>
        <a:ext cx="7087289" cy="1212749"/>
      </dsp:txXfrm>
    </dsp:sp>
    <dsp:sp modelId="{A641AB91-0EEB-4764-8EED-596B8F040404}">
      <dsp:nvSpPr>
        <dsp:cNvPr id="0" name=""/>
        <dsp:cNvSpPr/>
      </dsp:nvSpPr>
      <dsp:spPr>
        <a:xfrm>
          <a:off x="354364" y="1536616"/>
          <a:ext cx="4961102" cy="413279"/>
        </a:xfrm>
        <a:prstGeom prst="roundRect">
          <a:avLst/>
        </a:prstGeom>
        <a:solidFill>
          <a:schemeClr val="accent2">
            <a:hueOff val="2993348"/>
            <a:satOff val="7549"/>
            <a:lumOff val="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18" tIns="0" rIns="18751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>
              <a:latin typeface="Avenir Next LT Pro"/>
            </a:rPr>
            <a:t>Group B</a:t>
          </a:r>
          <a:endParaRPr lang="fr-FR" sz="1400" kern="1200"/>
        </a:p>
      </dsp:txBody>
      <dsp:txXfrm>
        <a:off x="374539" y="1556791"/>
        <a:ext cx="4920752" cy="3729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B43E1-D48D-4F65-8A61-C40F3A24946F}">
      <dsp:nvSpPr>
        <dsp:cNvPr id="0" name=""/>
        <dsp:cNvSpPr/>
      </dsp:nvSpPr>
      <dsp:spPr>
        <a:xfrm>
          <a:off x="460389" y="0"/>
          <a:ext cx="4661187" cy="46611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BB06-D6EF-4817-9F67-EC937103F989}">
      <dsp:nvSpPr>
        <dsp:cNvPr id="0" name=""/>
        <dsp:cNvSpPr/>
      </dsp:nvSpPr>
      <dsp:spPr>
        <a:xfrm>
          <a:off x="903202" y="442812"/>
          <a:ext cx="1817862" cy="1817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Participants are more open-</a:t>
          </a:r>
          <a:r>
            <a:rPr lang="fr-FR" sz="1400" kern="1200" err="1"/>
            <a:t>minded</a:t>
          </a:r>
          <a:r>
            <a:rPr lang="fr-FR" sz="1400" kern="1200"/>
            <a:t> and </a:t>
          </a:r>
          <a:r>
            <a:rPr lang="fr-FR" sz="1400" kern="1200" err="1"/>
            <a:t>less</a:t>
          </a:r>
          <a:r>
            <a:rPr lang="fr-FR" sz="1400" kern="1200"/>
            <a:t> </a:t>
          </a:r>
          <a:r>
            <a:rPr lang="fr-FR" sz="1400" kern="1200" err="1"/>
            <a:t>critical</a:t>
          </a:r>
          <a:r>
            <a:rPr lang="fr-FR" sz="1400" kern="1200"/>
            <a:t> </a:t>
          </a:r>
          <a:r>
            <a:rPr lang="fr-FR" sz="1400" kern="1200" err="1"/>
            <a:t>when</a:t>
          </a:r>
          <a:r>
            <a:rPr lang="fr-FR" sz="1400" kern="1200"/>
            <a:t> </a:t>
          </a:r>
          <a:r>
            <a:rPr lang="fr-FR" sz="1400" kern="1200" err="1"/>
            <a:t>they</a:t>
          </a:r>
          <a:r>
            <a:rPr lang="fr-FR" sz="1400" kern="1200"/>
            <a:t> </a:t>
          </a:r>
          <a:r>
            <a:rPr lang="fr-FR" sz="1400" kern="1200" err="1"/>
            <a:t>think</a:t>
          </a:r>
          <a:r>
            <a:rPr lang="fr-FR" sz="1400" kern="1200"/>
            <a:t> the </a:t>
          </a:r>
          <a:r>
            <a:rPr lang="fr-FR" sz="1400" kern="1200" err="1"/>
            <a:t>answers</a:t>
          </a:r>
          <a:r>
            <a:rPr lang="fr-FR" sz="1400" kern="1200"/>
            <a:t> are </a:t>
          </a:r>
          <a:r>
            <a:rPr lang="fr-FR" sz="1400" kern="1200" err="1"/>
            <a:t>from</a:t>
          </a:r>
          <a:r>
            <a:rPr lang="fr-FR" sz="1400" kern="1200"/>
            <a:t> </a:t>
          </a:r>
          <a:r>
            <a:rPr lang="fr-FR" sz="1400" kern="1200" err="1"/>
            <a:t>another</a:t>
          </a:r>
          <a:r>
            <a:rPr lang="fr-FR" sz="1400" kern="1200"/>
            <a:t> </a:t>
          </a:r>
          <a:r>
            <a:rPr lang="fr-FR" sz="1400" kern="1200" err="1"/>
            <a:t>human</a:t>
          </a:r>
          <a:r>
            <a:rPr lang="fr-FR" sz="1400" kern="1200"/>
            <a:t> participant</a:t>
          </a:r>
          <a:endParaRPr lang="en-US" sz="1400" kern="1200"/>
        </a:p>
      </dsp:txBody>
      <dsp:txXfrm>
        <a:off x="991943" y="531553"/>
        <a:ext cx="1640380" cy="1640380"/>
      </dsp:txXfrm>
    </dsp:sp>
    <dsp:sp modelId="{EAF13C7B-47E1-47FB-9FCC-F7F94DEFFB00}">
      <dsp:nvSpPr>
        <dsp:cNvPr id="0" name=""/>
        <dsp:cNvSpPr/>
      </dsp:nvSpPr>
      <dsp:spPr>
        <a:xfrm>
          <a:off x="2860900" y="442812"/>
          <a:ext cx="1817862" cy="1817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Participants do not trust Ai </a:t>
          </a:r>
          <a:r>
            <a:rPr lang="fr-FR" sz="1400" kern="1200" err="1"/>
            <a:t>judgement</a:t>
          </a:r>
          <a:r>
            <a:rPr lang="fr-FR" sz="1400" kern="1200"/>
            <a:t> in </a:t>
          </a:r>
          <a:r>
            <a:rPr lang="fr-FR" sz="1400" kern="1200" err="1"/>
            <a:t>terms</a:t>
          </a:r>
          <a:r>
            <a:rPr lang="fr-FR" sz="1400" kern="1200"/>
            <a:t> of </a:t>
          </a:r>
          <a:r>
            <a:rPr lang="fr-FR" sz="1400" kern="1200" err="1"/>
            <a:t>ethics</a:t>
          </a:r>
          <a:endParaRPr lang="en-US" sz="1400" kern="1200" err="1"/>
        </a:p>
      </dsp:txBody>
      <dsp:txXfrm>
        <a:off x="2949641" y="531553"/>
        <a:ext cx="1640380" cy="1640380"/>
      </dsp:txXfrm>
    </dsp:sp>
    <dsp:sp modelId="{D912E145-31D5-48E7-92D2-9689CFF4C9EA}">
      <dsp:nvSpPr>
        <dsp:cNvPr id="0" name=""/>
        <dsp:cNvSpPr/>
      </dsp:nvSpPr>
      <dsp:spPr>
        <a:xfrm>
          <a:off x="903202" y="2400511"/>
          <a:ext cx="1817862" cy="1817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err="1">
              <a:latin typeface="Avenir Next LT Pro"/>
            </a:rPr>
            <a:t>Answers</a:t>
          </a:r>
          <a:r>
            <a:rPr lang="fr-FR" sz="1400" kern="1200">
              <a:latin typeface="Avenir Next LT Pro"/>
            </a:rPr>
            <a:t> are </a:t>
          </a:r>
          <a:r>
            <a:rPr lang="fr-FR" sz="1400" kern="1200" err="1">
              <a:latin typeface="Avenir Next LT Pro"/>
            </a:rPr>
            <a:t>less</a:t>
          </a:r>
          <a:r>
            <a:rPr lang="fr-FR" sz="1400" kern="1200">
              <a:latin typeface="Avenir Next LT Pro"/>
            </a:rPr>
            <a:t> </a:t>
          </a:r>
          <a:r>
            <a:rPr lang="fr-FR" sz="1400" kern="1200" err="1">
              <a:latin typeface="Avenir Next LT Pro"/>
            </a:rPr>
            <a:t>credible</a:t>
          </a:r>
          <a:r>
            <a:rPr lang="fr-FR" sz="1400" kern="1200">
              <a:latin typeface="Avenir Next LT Pro"/>
            </a:rPr>
            <a:t> if </a:t>
          </a:r>
          <a:r>
            <a:rPr lang="fr-FR" sz="1400" kern="1200" err="1">
              <a:latin typeface="Avenir Next LT Pro"/>
            </a:rPr>
            <a:t>they</a:t>
          </a:r>
          <a:r>
            <a:rPr lang="fr-FR" sz="1400" kern="1200">
              <a:latin typeface="Avenir Next LT Pro"/>
            </a:rPr>
            <a:t> come </a:t>
          </a:r>
          <a:r>
            <a:rPr lang="fr-FR" sz="1400" kern="1200" err="1">
              <a:latin typeface="Avenir Next LT Pro"/>
            </a:rPr>
            <a:t>from</a:t>
          </a:r>
          <a:r>
            <a:rPr lang="fr-FR" sz="1400" kern="1200">
              <a:latin typeface="Avenir Next LT Pro"/>
            </a:rPr>
            <a:t> AI</a:t>
          </a:r>
          <a:endParaRPr lang="en-US" sz="1400" kern="1200"/>
        </a:p>
      </dsp:txBody>
      <dsp:txXfrm>
        <a:off x="991943" y="2489252"/>
        <a:ext cx="1640380" cy="1640380"/>
      </dsp:txXfrm>
    </dsp:sp>
    <dsp:sp modelId="{3E942651-AE30-44AE-97B1-A3138D66155A}">
      <dsp:nvSpPr>
        <dsp:cNvPr id="0" name=""/>
        <dsp:cNvSpPr/>
      </dsp:nvSpPr>
      <dsp:spPr>
        <a:xfrm>
          <a:off x="2860900" y="2400511"/>
          <a:ext cx="1817862" cy="1817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>
              <a:latin typeface="Avenir Next LT Pro"/>
            </a:rPr>
            <a:t>Participants are more confident in </a:t>
          </a:r>
          <a:r>
            <a:rPr lang="fr-FR" sz="1400" kern="1200" err="1">
              <a:latin typeface="Avenir Next LT Pro"/>
            </a:rPr>
            <a:t>their</a:t>
          </a:r>
          <a:r>
            <a:rPr lang="fr-FR" sz="1400" kern="1200">
              <a:latin typeface="Avenir Next LT Pro"/>
            </a:rPr>
            <a:t> </a:t>
          </a:r>
          <a:r>
            <a:rPr lang="fr-FR" sz="1400" kern="1200" err="1">
              <a:latin typeface="Avenir Next LT Pro"/>
            </a:rPr>
            <a:t>answers</a:t>
          </a:r>
          <a:r>
            <a:rPr lang="fr-FR" sz="1400" kern="1200">
              <a:latin typeface="Avenir Next LT Pro"/>
            </a:rPr>
            <a:t> </a:t>
          </a:r>
          <a:r>
            <a:rPr lang="fr-FR" sz="1400" kern="1200" err="1">
              <a:latin typeface="Avenir Next LT Pro"/>
            </a:rPr>
            <a:t>when</a:t>
          </a:r>
          <a:r>
            <a:rPr lang="fr-FR" sz="1400" kern="1200">
              <a:latin typeface="Avenir Next LT Pro"/>
            </a:rPr>
            <a:t> </a:t>
          </a:r>
          <a:r>
            <a:rPr lang="fr-FR" sz="1400" kern="1200" err="1">
              <a:latin typeface="Avenir Next LT Pro"/>
            </a:rPr>
            <a:t>they</a:t>
          </a:r>
          <a:r>
            <a:rPr lang="fr-FR" sz="1400" kern="1200">
              <a:latin typeface="Avenir Next LT Pro"/>
            </a:rPr>
            <a:t> compare with AI</a:t>
          </a:r>
        </a:p>
      </dsp:txBody>
      <dsp:txXfrm>
        <a:off x="2949641" y="2489252"/>
        <a:ext cx="1640380" cy="164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BAAD9-36B1-9244-AF45-245345441C5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9140E-1817-8640-A846-0E86CE702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9140E-1817-8640-A846-0E86CE7028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brouillard, cercle, conception&#10;&#10;Description générée automatiquement">
            <a:extLst>
              <a:ext uri="{FF2B5EF4-FFF2-40B4-BE49-F238E27FC236}">
                <a16:creationId xmlns:a16="http://schemas.microsoft.com/office/drawing/2014/main" id="{2F85F4D9-BDB5-CDA0-73D9-F399E7FE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8000"/>
                    </a14:imgEffect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 t="1625"/>
          <a:stretch/>
        </p:blipFill>
        <p:spPr>
          <a:xfrm>
            <a:off x="20" y="10"/>
            <a:ext cx="12191980" cy="686645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DFC97F8-3858-45EA-B4AE-B3D6F8D71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38400"/>
            <a:ext cx="12191999" cy="443120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3000"/>
                </a:srgbClr>
              </a:gs>
              <a:gs pos="100000">
                <a:srgbClr val="000000">
                  <a:alpha val="67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117F13-2F2A-A327-4876-A468EABB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748407"/>
            <a:ext cx="5748482" cy="2492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>
                <a:solidFill>
                  <a:srgbClr val="FFFFFF"/>
                </a:solidFill>
              </a:rPr>
              <a:t>Judging the Judge:</a:t>
            </a:r>
            <a:endParaRPr lang="fr-FR" sz="3200" b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FFFFFF"/>
                </a:solidFill>
              </a:rPr>
              <a:t>A Study on Perception of LLM vs Human</a:t>
            </a:r>
            <a:endParaRPr lang="fr-FR" sz="3200" b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3200">
                <a:solidFill>
                  <a:srgbClr val="FFFFFF"/>
                </a:solidFill>
              </a:rPr>
              <a:t>Decisions-Makers in Ethical Dilemmas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23A100-34D7-0A78-AD04-02D73F4F4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395117"/>
            <a:ext cx="5748482" cy="7770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600">
                <a:solidFill>
                  <a:srgbClr val="FFFFFF"/>
                </a:solidFill>
              </a:rPr>
              <a:t>By Yalda Kasravi Mavi and Azalée Robitaille</a:t>
            </a:r>
          </a:p>
          <a:p>
            <a:endParaRPr lang="fr-FR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4051A-39BB-93D3-92D7-4359E72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771525"/>
          </a:xfrm>
        </p:spPr>
        <p:txBody>
          <a:bodyPr/>
          <a:lstStyle/>
          <a:p>
            <a:pPr algn="ctr"/>
            <a:r>
              <a:rPr lang="fr-FR" err="1"/>
              <a:t>Task</a:t>
            </a:r>
            <a:r>
              <a:rPr lang="fr-FR"/>
              <a:t> Design - </a:t>
            </a:r>
            <a:r>
              <a:rPr lang="fr-FR">
                <a:solidFill>
                  <a:srgbClr val="3D94C2"/>
                </a:solidFill>
              </a:rPr>
              <a:t>Part 1 (</a:t>
            </a:r>
            <a:r>
              <a:rPr lang="fr-FR" err="1">
                <a:solidFill>
                  <a:srgbClr val="3D94C2"/>
                </a:solidFill>
              </a:rPr>
              <a:t>Ethical</a:t>
            </a:r>
            <a:r>
              <a:rPr lang="fr-FR">
                <a:solidFill>
                  <a:srgbClr val="3D94C2"/>
                </a:solidFill>
              </a:rPr>
              <a:t> </a:t>
            </a:r>
            <a:r>
              <a:rPr lang="fr-FR" err="1">
                <a:solidFill>
                  <a:srgbClr val="3D94C2"/>
                </a:solidFill>
              </a:rPr>
              <a:t>dilemmas</a:t>
            </a:r>
            <a:r>
              <a:rPr lang="fr-FR">
                <a:solidFill>
                  <a:srgbClr val="3D94C2"/>
                </a:solidFill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8E420-ED18-79F5-2A02-BDFFB2B0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43025"/>
            <a:ext cx="8915402" cy="48516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900" b="1" err="1">
                <a:ea typeface="+mn-lt"/>
                <a:cs typeface="+mn-lt"/>
              </a:rPr>
              <a:t>Autonomous</a:t>
            </a:r>
            <a:r>
              <a:rPr lang="fr-FR" sz="900" b="1">
                <a:ea typeface="+mn-lt"/>
                <a:cs typeface="+mn-lt"/>
              </a:rPr>
              <a:t> </a:t>
            </a:r>
            <a:r>
              <a:rPr lang="fr-FR" sz="900" b="1" err="1">
                <a:ea typeface="+mn-lt"/>
                <a:cs typeface="+mn-lt"/>
              </a:rPr>
              <a:t>Vehicle</a:t>
            </a:r>
            <a:r>
              <a:rPr lang="fr-FR" sz="900" b="1">
                <a:ea typeface="+mn-lt"/>
                <a:cs typeface="+mn-lt"/>
              </a:rPr>
              <a:t> Scenarios (</a:t>
            </a:r>
            <a:r>
              <a:rPr lang="fr-FR" sz="900" b="1" err="1">
                <a:ea typeface="+mn-lt"/>
                <a:cs typeface="+mn-lt"/>
              </a:rPr>
              <a:t>Number</a:t>
            </a:r>
            <a:r>
              <a:rPr lang="fr-FR" sz="900" b="1">
                <a:ea typeface="+mn-lt"/>
                <a:cs typeface="+mn-lt"/>
              </a:rPr>
              <a:t> of </a:t>
            </a:r>
            <a:r>
              <a:rPr lang="fr-FR" sz="900" b="1" err="1">
                <a:ea typeface="+mn-lt"/>
                <a:cs typeface="+mn-lt"/>
              </a:rPr>
              <a:t>lives</a:t>
            </a:r>
            <a:r>
              <a:rPr lang="fr-FR" sz="900" b="1">
                <a:ea typeface="+mn-lt"/>
                <a:cs typeface="+mn-lt"/>
              </a:rPr>
              <a:t> </a:t>
            </a:r>
            <a:r>
              <a:rPr lang="fr-FR" sz="900" b="1" err="1">
                <a:ea typeface="+mn-lt"/>
                <a:cs typeface="+mn-lt"/>
              </a:rPr>
              <a:t>saved</a:t>
            </a:r>
            <a:r>
              <a:rPr lang="fr-FR" sz="900" b="1">
                <a:ea typeface="+mn-lt"/>
                <a:cs typeface="+mn-lt"/>
              </a:rPr>
              <a:t>, </a:t>
            </a:r>
            <a:r>
              <a:rPr lang="fr-FR" sz="900" b="1" err="1">
                <a:ea typeface="+mn-lt"/>
                <a:cs typeface="+mn-lt"/>
              </a:rPr>
              <a:t>species</a:t>
            </a:r>
            <a:r>
              <a:rPr lang="fr-FR" sz="900" b="1">
                <a:ea typeface="+mn-lt"/>
                <a:cs typeface="+mn-lt"/>
              </a:rPr>
              <a:t>, social </a:t>
            </a:r>
            <a:r>
              <a:rPr lang="fr-FR" sz="900" b="1" err="1">
                <a:ea typeface="+mn-lt"/>
                <a:cs typeface="+mn-lt"/>
              </a:rPr>
              <a:t>attributes</a:t>
            </a:r>
            <a:r>
              <a:rPr lang="fr-FR" sz="900" b="1">
                <a:ea typeface="+mn-lt"/>
                <a:cs typeface="+mn-lt"/>
              </a:rPr>
              <a:t>):</a:t>
            </a:r>
          </a:p>
          <a:p>
            <a:r>
              <a:rPr lang="fr-FR" sz="900" err="1">
                <a:ea typeface="+mn-lt"/>
                <a:cs typeface="+mn-lt"/>
              </a:rPr>
              <a:t>Kazuhiro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Takemoto</a:t>
            </a:r>
            <a:r>
              <a:rPr lang="fr-FR" sz="900">
                <a:ea typeface="+mn-lt"/>
                <a:cs typeface="+mn-lt"/>
              </a:rPr>
              <a:t>. The moral machine </a:t>
            </a:r>
            <a:r>
              <a:rPr lang="fr-FR" sz="900" err="1">
                <a:ea typeface="+mn-lt"/>
                <a:cs typeface="+mn-lt"/>
              </a:rPr>
              <a:t>experiment</a:t>
            </a:r>
            <a:r>
              <a:rPr lang="fr-FR" sz="900">
                <a:ea typeface="+mn-lt"/>
                <a:cs typeface="+mn-lt"/>
              </a:rPr>
              <a:t> on large </a:t>
            </a:r>
            <a:r>
              <a:rPr lang="fr-FR" sz="900" err="1">
                <a:ea typeface="+mn-lt"/>
                <a:cs typeface="+mn-lt"/>
              </a:rPr>
              <a:t>language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models</a:t>
            </a:r>
            <a:r>
              <a:rPr lang="fr-FR" sz="900">
                <a:ea typeface="+mn-lt"/>
                <a:cs typeface="+mn-lt"/>
              </a:rPr>
              <a:t>. Royal Society open science, 11(2):231393, 2024.</a:t>
            </a:r>
            <a:endParaRPr lang="fr-FR" sz="900"/>
          </a:p>
          <a:p>
            <a:pPr marL="0" indent="0">
              <a:buNone/>
            </a:pPr>
            <a:r>
              <a:rPr lang="fr-FR" sz="900" b="1" err="1">
                <a:ea typeface="+mn-lt"/>
                <a:cs typeface="+mn-lt"/>
              </a:rPr>
              <a:t>Medical</a:t>
            </a:r>
            <a:r>
              <a:rPr lang="fr-FR" sz="900" b="1">
                <a:ea typeface="+mn-lt"/>
                <a:cs typeface="+mn-lt"/>
              </a:rPr>
              <a:t> Resource Allocation (Patient </a:t>
            </a:r>
            <a:r>
              <a:rPr lang="fr-FR" sz="900" b="1" err="1">
                <a:ea typeface="+mn-lt"/>
                <a:cs typeface="+mn-lt"/>
              </a:rPr>
              <a:t>health</a:t>
            </a:r>
            <a:r>
              <a:rPr lang="fr-FR" sz="900" b="1">
                <a:ea typeface="+mn-lt"/>
                <a:cs typeface="+mn-lt"/>
              </a:rPr>
              <a:t>, </a:t>
            </a:r>
            <a:r>
              <a:rPr lang="fr-FR" sz="900" b="1" err="1">
                <a:ea typeface="+mn-lt"/>
                <a:cs typeface="+mn-lt"/>
              </a:rPr>
              <a:t>age</a:t>
            </a:r>
            <a:r>
              <a:rPr lang="fr-FR" sz="900" b="1">
                <a:ea typeface="+mn-lt"/>
                <a:cs typeface="+mn-lt"/>
              </a:rPr>
              <a:t>, contribution, </a:t>
            </a:r>
            <a:r>
              <a:rPr lang="fr-FR" sz="900" b="1" err="1">
                <a:ea typeface="+mn-lt"/>
                <a:cs typeface="+mn-lt"/>
              </a:rPr>
              <a:t>recovery</a:t>
            </a:r>
            <a:r>
              <a:rPr lang="fr-FR" sz="900" b="1">
                <a:ea typeface="+mn-lt"/>
                <a:cs typeface="+mn-lt"/>
              </a:rPr>
              <a:t> </a:t>
            </a:r>
            <a:r>
              <a:rPr lang="fr-FR" sz="900" b="1" err="1">
                <a:ea typeface="+mn-lt"/>
                <a:cs typeface="+mn-lt"/>
              </a:rPr>
              <a:t>potential</a:t>
            </a:r>
            <a:r>
              <a:rPr lang="fr-FR" sz="900" b="1">
                <a:ea typeface="+mn-lt"/>
                <a:cs typeface="+mn-lt"/>
              </a:rPr>
              <a:t>):</a:t>
            </a:r>
          </a:p>
          <a:p>
            <a:r>
              <a:rPr lang="fr-FR" sz="900">
                <a:ea typeface="+mn-lt"/>
                <a:cs typeface="+mn-lt"/>
              </a:rPr>
              <a:t>Naomi </a:t>
            </a:r>
            <a:r>
              <a:rPr lang="fr-FR" sz="900" err="1">
                <a:ea typeface="+mn-lt"/>
                <a:cs typeface="+mn-lt"/>
              </a:rPr>
              <a:t>Laventhal</a:t>
            </a:r>
            <a:r>
              <a:rPr lang="fr-FR" sz="900">
                <a:ea typeface="+mn-lt"/>
                <a:cs typeface="+mn-lt"/>
              </a:rPr>
              <a:t>, Ratna </a:t>
            </a:r>
            <a:r>
              <a:rPr lang="fr-FR" sz="900" err="1">
                <a:ea typeface="+mn-lt"/>
                <a:cs typeface="+mn-lt"/>
              </a:rPr>
              <a:t>Basak</a:t>
            </a:r>
            <a:r>
              <a:rPr lang="fr-FR" sz="900">
                <a:ea typeface="+mn-lt"/>
                <a:cs typeface="+mn-lt"/>
              </a:rPr>
              <a:t>, Mary Lynn Dell, Douglas </a:t>
            </a:r>
            <a:r>
              <a:rPr lang="fr-FR" sz="900" err="1">
                <a:ea typeface="+mn-lt"/>
                <a:cs typeface="+mn-lt"/>
              </a:rPr>
              <a:t>Diekema</a:t>
            </a:r>
            <a:r>
              <a:rPr lang="fr-FR" sz="900">
                <a:ea typeface="+mn-lt"/>
                <a:cs typeface="+mn-lt"/>
              </a:rPr>
              <a:t>, Nanette Elster, Gina </a:t>
            </a:r>
            <a:r>
              <a:rPr lang="fr-FR" sz="900" err="1">
                <a:ea typeface="+mn-lt"/>
                <a:cs typeface="+mn-lt"/>
              </a:rPr>
              <a:t>Geis</a:t>
            </a:r>
            <a:r>
              <a:rPr lang="fr-FR" sz="900">
                <a:ea typeface="+mn-lt"/>
                <a:cs typeface="+mn-lt"/>
              </a:rPr>
              <a:t>, Mark </a:t>
            </a:r>
            <a:r>
              <a:rPr lang="fr-FR" sz="900" err="1">
                <a:ea typeface="+mn-lt"/>
                <a:cs typeface="+mn-lt"/>
              </a:rPr>
              <a:t>Mercurio</a:t>
            </a:r>
            <a:r>
              <a:rPr lang="fr-FR" sz="900">
                <a:ea typeface="+mn-lt"/>
                <a:cs typeface="+mn-lt"/>
              </a:rPr>
              <a:t>, Douglas Opel, David </a:t>
            </a:r>
            <a:r>
              <a:rPr lang="fr-FR" sz="900" err="1">
                <a:ea typeface="+mn-lt"/>
                <a:cs typeface="+mn-lt"/>
              </a:rPr>
              <a:t>Shalowitz</a:t>
            </a:r>
            <a:r>
              <a:rPr lang="fr-FR" sz="900">
                <a:ea typeface="+mn-lt"/>
                <a:cs typeface="+mn-lt"/>
              </a:rPr>
              <a:t>, </a:t>
            </a:r>
            <a:r>
              <a:rPr lang="fr-FR" sz="900" err="1">
                <a:ea typeface="+mn-lt"/>
                <a:cs typeface="+mn-lt"/>
              </a:rPr>
              <a:t>Mindy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Statter</a:t>
            </a:r>
            <a:r>
              <a:rPr lang="fr-FR" sz="900">
                <a:ea typeface="+mn-lt"/>
                <a:cs typeface="+mn-lt"/>
              </a:rPr>
              <a:t>, et al. The </a:t>
            </a:r>
            <a:r>
              <a:rPr lang="fr-FR" sz="900" err="1">
                <a:ea typeface="+mn-lt"/>
                <a:cs typeface="+mn-lt"/>
              </a:rPr>
              <a:t>ethics</a:t>
            </a:r>
            <a:r>
              <a:rPr lang="fr-FR" sz="900">
                <a:ea typeface="+mn-lt"/>
                <a:cs typeface="+mn-lt"/>
              </a:rPr>
              <a:t> of </a:t>
            </a:r>
            <a:r>
              <a:rPr lang="fr-FR" sz="900" err="1">
                <a:ea typeface="+mn-lt"/>
                <a:cs typeface="+mn-lt"/>
              </a:rPr>
              <a:t>creating</a:t>
            </a:r>
            <a:r>
              <a:rPr lang="fr-FR" sz="900">
                <a:ea typeface="+mn-lt"/>
                <a:cs typeface="+mn-lt"/>
              </a:rPr>
              <a:t> a </a:t>
            </a:r>
            <a:r>
              <a:rPr lang="fr-FR" sz="900" err="1">
                <a:ea typeface="+mn-lt"/>
                <a:cs typeface="+mn-lt"/>
              </a:rPr>
              <a:t>resource</a:t>
            </a:r>
            <a:r>
              <a:rPr lang="fr-FR" sz="900">
                <a:ea typeface="+mn-lt"/>
                <a:cs typeface="+mn-lt"/>
              </a:rPr>
              <a:t> allocation </a:t>
            </a:r>
            <a:r>
              <a:rPr lang="fr-FR" sz="900" err="1">
                <a:ea typeface="+mn-lt"/>
                <a:cs typeface="+mn-lt"/>
              </a:rPr>
              <a:t>strategy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during</a:t>
            </a:r>
            <a:r>
              <a:rPr lang="fr-FR" sz="900">
                <a:ea typeface="+mn-lt"/>
                <a:cs typeface="+mn-lt"/>
              </a:rPr>
              <a:t> the covid-19 </a:t>
            </a:r>
            <a:r>
              <a:rPr lang="fr-FR" sz="900" err="1">
                <a:ea typeface="+mn-lt"/>
                <a:cs typeface="+mn-lt"/>
              </a:rPr>
              <a:t>pandemic</a:t>
            </a:r>
            <a:r>
              <a:rPr lang="fr-FR" sz="900">
                <a:ea typeface="+mn-lt"/>
                <a:cs typeface="+mn-lt"/>
              </a:rPr>
              <a:t>. </a:t>
            </a:r>
            <a:r>
              <a:rPr lang="fr-FR" sz="900" err="1">
                <a:ea typeface="+mn-lt"/>
                <a:cs typeface="+mn-lt"/>
              </a:rPr>
              <a:t>Pediatrics</a:t>
            </a:r>
            <a:r>
              <a:rPr lang="fr-FR" sz="900">
                <a:ea typeface="+mn-lt"/>
                <a:cs typeface="+mn-lt"/>
              </a:rPr>
              <a:t>, 146(1), 2020</a:t>
            </a:r>
          </a:p>
          <a:p>
            <a:r>
              <a:rPr lang="fr-FR" sz="900">
                <a:ea typeface="+mn-lt"/>
                <a:cs typeface="+mn-lt"/>
              </a:rPr>
              <a:t>Keegan </a:t>
            </a:r>
            <a:r>
              <a:rPr lang="fr-FR" sz="900" err="1">
                <a:ea typeface="+mn-lt"/>
                <a:cs typeface="+mn-lt"/>
              </a:rPr>
              <a:t>Guidolin</a:t>
            </a:r>
            <a:r>
              <a:rPr lang="fr-FR" sz="900">
                <a:ea typeface="+mn-lt"/>
                <a:cs typeface="+mn-lt"/>
              </a:rPr>
              <a:t>, Jennifer </a:t>
            </a:r>
            <a:r>
              <a:rPr lang="fr-FR" sz="900" err="1">
                <a:ea typeface="+mn-lt"/>
                <a:cs typeface="+mn-lt"/>
              </a:rPr>
              <a:t>Catton</a:t>
            </a:r>
            <a:r>
              <a:rPr lang="fr-FR" sz="900">
                <a:ea typeface="+mn-lt"/>
                <a:cs typeface="+mn-lt"/>
              </a:rPr>
              <a:t>, Barry Rubin, Jennifer Bell, Jessica </a:t>
            </a:r>
            <a:r>
              <a:rPr lang="fr-FR" sz="900" err="1">
                <a:ea typeface="+mn-lt"/>
                <a:cs typeface="+mn-lt"/>
              </a:rPr>
              <a:t>Marangos</a:t>
            </a:r>
            <a:r>
              <a:rPr lang="fr-FR" sz="900">
                <a:ea typeface="+mn-lt"/>
                <a:cs typeface="+mn-lt"/>
              </a:rPr>
              <a:t>, Ann Munro-</a:t>
            </a:r>
            <a:r>
              <a:rPr lang="fr-FR" sz="900" err="1">
                <a:ea typeface="+mn-lt"/>
                <a:cs typeface="+mn-lt"/>
              </a:rPr>
              <a:t>Heesters</a:t>
            </a:r>
            <a:r>
              <a:rPr lang="fr-FR" sz="900">
                <a:ea typeface="+mn-lt"/>
                <a:cs typeface="+mn-lt"/>
              </a:rPr>
              <a:t>, Terri Stuart-McEwan, and Fayez </a:t>
            </a:r>
            <a:r>
              <a:rPr lang="fr-FR" sz="900" err="1">
                <a:ea typeface="+mn-lt"/>
                <a:cs typeface="+mn-lt"/>
              </a:rPr>
              <a:t>Quereshy</a:t>
            </a:r>
            <a:r>
              <a:rPr lang="fr-FR" sz="900">
                <a:ea typeface="+mn-lt"/>
                <a:cs typeface="+mn-lt"/>
              </a:rPr>
              <a:t>. </a:t>
            </a:r>
            <a:r>
              <a:rPr lang="fr-FR" sz="900" err="1">
                <a:ea typeface="+mn-lt"/>
                <a:cs typeface="+mn-lt"/>
              </a:rPr>
              <a:t>Ethical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decision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making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during</a:t>
            </a:r>
            <a:r>
              <a:rPr lang="fr-FR" sz="900">
                <a:ea typeface="+mn-lt"/>
                <a:cs typeface="+mn-lt"/>
              </a:rPr>
              <a:t> a </a:t>
            </a:r>
            <a:r>
              <a:rPr lang="fr-FR" sz="900" err="1">
                <a:ea typeface="+mn-lt"/>
                <a:cs typeface="+mn-lt"/>
              </a:rPr>
              <a:t>healthcare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crisis</a:t>
            </a:r>
            <a:r>
              <a:rPr lang="fr-FR" sz="900">
                <a:ea typeface="+mn-lt"/>
                <a:cs typeface="+mn-lt"/>
              </a:rPr>
              <a:t>: a </a:t>
            </a:r>
            <a:r>
              <a:rPr lang="fr-FR" sz="900" err="1">
                <a:ea typeface="+mn-lt"/>
                <a:cs typeface="+mn-lt"/>
              </a:rPr>
              <a:t>resource</a:t>
            </a:r>
            <a:r>
              <a:rPr lang="fr-FR" sz="900">
                <a:ea typeface="+mn-lt"/>
                <a:cs typeface="+mn-lt"/>
              </a:rPr>
              <a:t> allocation </a:t>
            </a:r>
            <a:r>
              <a:rPr lang="fr-FR" sz="900" err="1">
                <a:ea typeface="+mn-lt"/>
                <a:cs typeface="+mn-lt"/>
              </a:rPr>
              <a:t>framework</a:t>
            </a:r>
            <a:r>
              <a:rPr lang="fr-FR" sz="900">
                <a:ea typeface="+mn-lt"/>
                <a:cs typeface="+mn-lt"/>
              </a:rPr>
              <a:t> and </a:t>
            </a:r>
            <a:r>
              <a:rPr lang="fr-FR" sz="900" err="1">
                <a:ea typeface="+mn-lt"/>
                <a:cs typeface="+mn-lt"/>
              </a:rPr>
              <a:t>tool</a:t>
            </a:r>
            <a:r>
              <a:rPr lang="fr-FR" sz="900">
                <a:ea typeface="+mn-lt"/>
                <a:cs typeface="+mn-lt"/>
              </a:rPr>
              <a:t>. Journal of </a:t>
            </a:r>
            <a:r>
              <a:rPr lang="fr-FR" sz="900" err="1">
                <a:ea typeface="+mn-lt"/>
                <a:cs typeface="+mn-lt"/>
              </a:rPr>
              <a:t>medical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ethics</a:t>
            </a:r>
            <a:r>
              <a:rPr lang="fr-FR" sz="900">
                <a:ea typeface="+mn-lt"/>
                <a:cs typeface="+mn-lt"/>
              </a:rPr>
              <a:t>, 48(8):504–509, 2022</a:t>
            </a:r>
          </a:p>
          <a:p>
            <a:r>
              <a:rPr lang="fr-FR" sz="900">
                <a:ea typeface="+mn-lt"/>
                <a:cs typeface="+mn-lt"/>
              </a:rPr>
              <a:t>Angus Dawson, David Isaacs, </a:t>
            </a:r>
            <a:r>
              <a:rPr lang="fr-FR" sz="900" err="1">
                <a:ea typeface="+mn-lt"/>
                <a:cs typeface="+mn-lt"/>
              </a:rPr>
              <a:t>Melanie</a:t>
            </a:r>
            <a:r>
              <a:rPr lang="fr-FR" sz="900">
                <a:ea typeface="+mn-lt"/>
                <a:cs typeface="+mn-lt"/>
              </a:rPr>
              <a:t> Jansen, Christopher </a:t>
            </a:r>
            <a:r>
              <a:rPr lang="fr-FR" sz="900" err="1">
                <a:ea typeface="+mn-lt"/>
                <a:cs typeface="+mn-lt"/>
              </a:rPr>
              <a:t>Jordens</a:t>
            </a:r>
            <a:r>
              <a:rPr lang="fr-FR" sz="900">
                <a:ea typeface="+mn-lt"/>
                <a:cs typeface="+mn-lt"/>
              </a:rPr>
              <a:t>, Ian </a:t>
            </a:r>
            <a:r>
              <a:rPr lang="fr-FR" sz="900" err="1">
                <a:ea typeface="+mn-lt"/>
                <a:cs typeface="+mn-lt"/>
              </a:rPr>
              <a:t>Kerridge</a:t>
            </a:r>
            <a:r>
              <a:rPr lang="fr-FR" sz="900">
                <a:ea typeface="+mn-lt"/>
                <a:cs typeface="+mn-lt"/>
              </a:rPr>
              <a:t>, </a:t>
            </a:r>
            <a:r>
              <a:rPr lang="fr-FR" sz="900" err="1">
                <a:ea typeface="+mn-lt"/>
                <a:cs typeface="+mn-lt"/>
              </a:rPr>
              <a:t>Ulrik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Kihlbom</a:t>
            </a:r>
            <a:r>
              <a:rPr lang="fr-FR" sz="900">
                <a:ea typeface="+mn-lt"/>
                <a:cs typeface="+mn-lt"/>
              </a:rPr>
              <a:t>, Henry </a:t>
            </a:r>
            <a:r>
              <a:rPr lang="fr-FR" sz="900" err="1">
                <a:ea typeface="+mn-lt"/>
                <a:cs typeface="+mn-lt"/>
              </a:rPr>
              <a:t>Kilham</a:t>
            </a:r>
            <a:r>
              <a:rPr lang="fr-FR" sz="900">
                <a:ea typeface="+mn-lt"/>
                <a:cs typeface="+mn-lt"/>
              </a:rPr>
              <a:t>, Anne </a:t>
            </a:r>
            <a:r>
              <a:rPr lang="fr-FR" sz="900" err="1">
                <a:ea typeface="+mn-lt"/>
                <a:cs typeface="+mn-lt"/>
              </a:rPr>
              <a:t>Preisz</a:t>
            </a:r>
            <a:r>
              <a:rPr lang="fr-FR" sz="900">
                <a:ea typeface="+mn-lt"/>
                <a:cs typeface="+mn-lt"/>
              </a:rPr>
              <a:t>, Linda </a:t>
            </a:r>
            <a:r>
              <a:rPr lang="fr-FR" sz="900" err="1">
                <a:ea typeface="+mn-lt"/>
                <a:cs typeface="+mn-lt"/>
              </a:rPr>
              <a:t>Sheahan</a:t>
            </a:r>
            <a:r>
              <a:rPr lang="fr-FR" sz="900">
                <a:ea typeface="+mn-lt"/>
                <a:cs typeface="+mn-lt"/>
              </a:rPr>
              <a:t>, and George Skowronski. An </a:t>
            </a:r>
            <a:r>
              <a:rPr lang="fr-FR" sz="900" err="1">
                <a:ea typeface="+mn-lt"/>
                <a:cs typeface="+mn-lt"/>
              </a:rPr>
              <a:t>ethics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framework</a:t>
            </a:r>
            <a:r>
              <a:rPr lang="fr-FR" sz="900">
                <a:ea typeface="+mn-lt"/>
                <a:cs typeface="+mn-lt"/>
              </a:rPr>
              <a:t> for </a:t>
            </a:r>
            <a:r>
              <a:rPr lang="fr-FR" sz="900" err="1">
                <a:ea typeface="+mn-lt"/>
                <a:cs typeface="+mn-lt"/>
              </a:rPr>
              <a:t>making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resource</a:t>
            </a:r>
            <a:r>
              <a:rPr lang="fr-FR" sz="900">
                <a:ea typeface="+mn-lt"/>
                <a:cs typeface="+mn-lt"/>
              </a:rPr>
              <a:t> allocation </a:t>
            </a:r>
            <a:r>
              <a:rPr lang="fr-FR" sz="900" err="1">
                <a:ea typeface="+mn-lt"/>
                <a:cs typeface="+mn-lt"/>
              </a:rPr>
              <a:t>decisions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within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clinical</a:t>
            </a:r>
            <a:r>
              <a:rPr lang="fr-FR" sz="900">
                <a:ea typeface="+mn-lt"/>
                <a:cs typeface="+mn-lt"/>
              </a:rPr>
              <a:t> care: </a:t>
            </a:r>
            <a:r>
              <a:rPr lang="fr-FR" sz="900" err="1">
                <a:ea typeface="+mn-lt"/>
                <a:cs typeface="+mn-lt"/>
              </a:rPr>
              <a:t>responding</a:t>
            </a:r>
            <a:r>
              <a:rPr lang="fr-FR" sz="900">
                <a:ea typeface="+mn-lt"/>
                <a:cs typeface="+mn-lt"/>
              </a:rPr>
              <a:t> to covid-19. Journal of </a:t>
            </a:r>
            <a:r>
              <a:rPr lang="fr-FR" sz="900" err="1">
                <a:ea typeface="+mn-lt"/>
                <a:cs typeface="+mn-lt"/>
              </a:rPr>
              <a:t>bioethical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inquiry</a:t>
            </a:r>
            <a:r>
              <a:rPr lang="fr-FR" sz="900">
                <a:ea typeface="+mn-lt"/>
                <a:cs typeface="+mn-lt"/>
              </a:rPr>
              <a:t>, 17:749–755, 2020</a:t>
            </a:r>
          </a:p>
          <a:p>
            <a:pPr marL="0" indent="0">
              <a:buNone/>
            </a:pPr>
            <a:r>
              <a:rPr lang="fr-FR" sz="900" b="1">
                <a:ea typeface="+mn-lt"/>
                <a:cs typeface="+mn-lt"/>
              </a:rPr>
              <a:t>Trolley </a:t>
            </a:r>
            <a:r>
              <a:rPr lang="fr-FR" sz="900" b="1" err="1">
                <a:ea typeface="+mn-lt"/>
                <a:cs typeface="+mn-lt"/>
              </a:rPr>
              <a:t>Problem</a:t>
            </a:r>
            <a:r>
              <a:rPr lang="fr-FR" sz="900" b="1">
                <a:ea typeface="+mn-lt"/>
                <a:cs typeface="+mn-lt"/>
              </a:rPr>
              <a:t> Variations (Social </a:t>
            </a:r>
            <a:r>
              <a:rPr lang="fr-FR" sz="900" b="1" err="1">
                <a:ea typeface="+mn-lt"/>
                <a:cs typeface="+mn-lt"/>
              </a:rPr>
              <a:t>roles</a:t>
            </a:r>
            <a:r>
              <a:rPr lang="fr-FR" sz="900" b="1">
                <a:ea typeface="+mn-lt"/>
                <a:cs typeface="+mn-lt"/>
              </a:rPr>
              <a:t>, </a:t>
            </a:r>
            <a:r>
              <a:rPr lang="fr-FR" sz="900" b="1" err="1">
                <a:ea typeface="+mn-lt"/>
                <a:cs typeface="+mn-lt"/>
              </a:rPr>
              <a:t>relational</a:t>
            </a:r>
            <a:r>
              <a:rPr lang="fr-FR" sz="900" b="1">
                <a:ea typeface="+mn-lt"/>
                <a:cs typeface="+mn-lt"/>
              </a:rPr>
              <a:t> </a:t>
            </a:r>
            <a:r>
              <a:rPr lang="fr-FR" sz="900" b="1" err="1">
                <a:ea typeface="+mn-lt"/>
                <a:cs typeface="+mn-lt"/>
              </a:rPr>
              <a:t>proximity</a:t>
            </a:r>
            <a:r>
              <a:rPr lang="fr-FR" sz="900" b="1">
                <a:ea typeface="+mn-lt"/>
                <a:cs typeface="+mn-lt"/>
              </a:rPr>
              <a:t>, moral justification):</a:t>
            </a:r>
          </a:p>
          <a:p>
            <a:r>
              <a:rPr lang="fr-FR" sz="900">
                <a:ea typeface="+mn-lt"/>
                <a:cs typeface="+mn-lt"/>
              </a:rPr>
              <a:t>Natalie Gold, Andrew M Colman, and </a:t>
            </a:r>
            <a:r>
              <a:rPr lang="fr-FR" sz="900" err="1">
                <a:ea typeface="+mn-lt"/>
                <a:cs typeface="+mn-lt"/>
              </a:rPr>
              <a:t>Briony</a:t>
            </a:r>
            <a:r>
              <a:rPr lang="fr-FR" sz="900">
                <a:ea typeface="+mn-lt"/>
                <a:cs typeface="+mn-lt"/>
              </a:rPr>
              <a:t> D </a:t>
            </a:r>
            <a:r>
              <a:rPr lang="fr-FR" sz="900" err="1">
                <a:ea typeface="+mn-lt"/>
                <a:cs typeface="+mn-lt"/>
              </a:rPr>
              <a:t>Pulford</a:t>
            </a:r>
            <a:r>
              <a:rPr lang="fr-FR" sz="900">
                <a:ea typeface="+mn-lt"/>
                <a:cs typeface="+mn-lt"/>
              </a:rPr>
              <a:t>. Cultural </a:t>
            </a:r>
            <a:r>
              <a:rPr lang="fr-FR" sz="900" err="1">
                <a:ea typeface="+mn-lt"/>
                <a:cs typeface="+mn-lt"/>
              </a:rPr>
              <a:t>differences</a:t>
            </a:r>
            <a:r>
              <a:rPr lang="fr-FR" sz="900">
                <a:ea typeface="+mn-lt"/>
                <a:cs typeface="+mn-lt"/>
              </a:rPr>
              <a:t> in </a:t>
            </a:r>
            <a:r>
              <a:rPr lang="fr-FR" sz="900" err="1">
                <a:ea typeface="+mn-lt"/>
                <a:cs typeface="+mn-lt"/>
              </a:rPr>
              <a:t>responses</a:t>
            </a:r>
            <a:r>
              <a:rPr lang="fr-FR" sz="900">
                <a:ea typeface="+mn-lt"/>
                <a:cs typeface="+mn-lt"/>
              </a:rPr>
              <a:t> to real-life and </a:t>
            </a:r>
            <a:r>
              <a:rPr lang="fr-FR" sz="900" err="1">
                <a:ea typeface="+mn-lt"/>
                <a:cs typeface="+mn-lt"/>
              </a:rPr>
              <a:t>hypothetical</a:t>
            </a:r>
            <a:r>
              <a:rPr lang="fr-FR" sz="900">
                <a:ea typeface="+mn-lt"/>
                <a:cs typeface="+mn-lt"/>
              </a:rPr>
              <a:t> trolley </a:t>
            </a:r>
            <a:r>
              <a:rPr lang="fr-FR" sz="900" err="1">
                <a:ea typeface="+mn-lt"/>
                <a:cs typeface="+mn-lt"/>
              </a:rPr>
              <a:t>problems</a:t>
            </a:r>
            <a:r>
              <a:rPr lang="fr-FR" sz="900">
                <a:ea typeface="+mn-lt"/>
                <a:cs typeface="+mn-lt"/>
              </a:rPr>
              <a:t>. </a:t>
            </a:r>
            <a:r>
              <a:rPr lang="fr-FR" sz="900" err="1">
                <a:ea typeface="+mn-lt"/>
                <a:cs typeface="+mn-lt"/>
              </a:rPr>
              <a:t>Judgment</a:t>
            </a:r>
            <a:r>
              <a:rPr lang="fr-FR" sz="900">
                <a:ea typeface="+mn-lt"/>
                <a:cs typeface="+mn-lt"/>
              </a:rPr>
              <a:t> and </a:t>
            </a:r>
            <a:r>
              <a:rPr lang="fr-FR" sz="900" err="1">
                <a:ea typeface="+mn-lt"/>
                <a:cs typeface="+mn-lt"/>
              </a:rPr>
              <a:t>Decision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making</a:t>
            </a:r>
            <a:r>
              <a:rPr lang="fr-FR" sz="900">
                <a:ea typeface="+mn-lt"/>
                <a:cs typeface="+mn-lt"/>
              </a:rPr>
              <a:t>, 9(1):65–76, 2014.</a:t>
            </a:r>
            <a:endParaRPr lang="fr-FR" sz="900"/>
          </a:p>
          <a:p>
            <a:r>
              <a:rPr lang="fr-FR" sz="900"/>
              <a:t>April </a:t>
            </a:r>
            <a:r>
              <a:rPr lang="fr-FR" sz="900" err="1"/>
              <a:t>Bleske-Rechek</a:t>
            </a:r>
            <a:r>
              <a:rPr lang="fr-FR" sz="900"/>
              <a:t>, Lyndsay A Nelson, Jonathan P Baker, Mark W </a:t>
            </a:r>
            <a:r>
              <a:rPr lang="fr-FR" sz="900" err="1"/>
              <a:t>Remiker</a:t>
            </a:r>
            <a:r>
              <a:rPr lang="fr-FR" sz="900"/>
              <a:t>, and Sarah J Brandt. Evolution and the trolley </a:t>
            </a:r>
            <a:r>
              <a:rPr lang="fr-FR" sz="900" err="1"/>
              <a:t>problem</a:t>
            </a:r>
            <a:r>
              <a:rPr lang="fr-FR" sz="900"/>
              <a:t>: People </a:t>
            </a:r>
            <a:r>
              <a:rPr lang="fr-FR" sz="900" err="1"/>
              <a:t>save</a:t>
            </a:r>
            <a:r>
              <a:rPr lang="fr-FR" sz="900"/>
              <a:t> five over one </a:t>
            </a:r>
            <a:r>
              <a:rPr lang="fr-FR" sz="900" err="1"/>
              <a:t>unless</a:t>
            </a:r>
            <a:r>
              <a:rPr lang="fr-FR" sz="900"/>
              <a:t> the one </a:t>
            </a:r>
            <a:r>
              <a:rPr lang="fr-FR" sz="900" err="1"/>
              <a:t>is</a:t>
            </a:r>
            <a:r>
              <a:rPr lang="fr-FR" sz="900"/>
              <a:t> </a:t>
            </a:r>
            <a:r>
              <a:rPr lang="fr-FR" sz="900" err="1"/>
              <a:t>young</a:t>
            </a:r>
            <a:r>
              <a:rPr lang="fr-FR" sz="900"/>
              <a:t>, </a:t>
            </a:r>
            <a:r>
              <a:rPr lang="fr-FR" sz="900" err="1"/>
              <a:t>genetically</a:t>
            </a:r>
            <a:r>
              <a:rPr lang="fr-FR" sz="900"/>
              <a:t> </a:t>
            </a:r>
            <a:r>
              <a:rPr lang="fr-FR" sz="900" err="1"/>
              <a:t>related</a:t>
            </a:r>
            <a:r>
              <a:rPr lang="fr-FR" sz="900"/>
              <a:t>, or a </a:t>
            </a:r>
            <a:r>
              <a:rPr lang="fr-FR" sz="900" err="1"/>
              <a:t>romantic</a:t>
            </a:r>
            <a:r>
              <a:rPr lang="fr-FR" sz="900"/>
              <a:t> </a:t>
            </a:r>
            <a:r>
              <a:rPr lang="fr-FR" sz="900" err="1"/>
              <a:t>partner</a:t>
            </a:r>
            <a:r>
              <a:rPr lang="fr-FR" sz="900"/>
              <a:t>. Journal of Social, </a:t>
            </a:r>
            <a:r>
              <a:rPr lang="fr-FR" sz="900" err="1"/>
              <a:t>Evolutionary</a:t>
            </a:r>
            <a:r>
              <a:rPr lang="fr-FR" sz="900"/>
              <a:t>, and Cultural Psychology, 4(3):115, 2010.</a:t>
            </a:r>
            <a:endParaRPr lang="fr-FR" sz="900">
              <a:ea typeface="+mn-lt"/>
              <a:cs typeface="+mn-lt"/>
            </a:endParaRPr>
          </a:p>
          <a:p>
            <a:r>
              <a:rPr lang="fr-FR" sz="900">
                <a:ea typeface="+mn-lt"/>
                <a:cs typeface="+mn-lt"/>
              </a:rPr>
              <a:t>Alessandro Lanteri, Chiara </a:t>
            </a:r>
            <a:r>
              <a:rPr lang="fr-FR" sz="900" err="1">
                <a:ea typeface="+mn-lt"/>
                <a:cs typeface="+mn-lt"/>
              </a:rPr>
              <a:t>Chelini</a:t>
            </a:r>
            <a:r>
              <a:rPr lang="fr-FR" sz="900">
                <a:ea typeface="+mn-lt"/>
                <a:cs typeface="+mn-lt"/>
              </a:rPr>
              <a:t>, and Salvatore </a:t>
            </a:r>
            <a:r>
              <a:rPr lang="fr-FR" sz="900" err="1">
                <a:ea typeface="+mn-lt"/>
                <a:cs typeface="+mn-lt"/>
              </a:rPr>
              <a:t>Rizzello</a:t>
            </a:r>
            <a:r>
              <a:rPr lang="fr-FR" sz="900">
                <a:ea typeface="+mn-lt"/>
                <a:cs typeface="+mn-lt"/>
              </a:rPr>
              <a:t>. An </a:t>
            </a:r>
            <a:r>
              <a:rPr lang="fr-FR" sz="900" err="1">
                <a:ea typeface="+mn-lt"/>
                <a:cs typeface="+mn-lt"/>
              </a:rPr>
              <a:t>experimental</a:t>
            </a:r>
            <a:r>
              <a:rPr lang="fr-FR" sz="900">
                <a:ea typeface="+mn-lt"/>
                <a:cs typeface="+mn-lt"/>
              </a:rPr>
              <a:t> investigation of </a:t>
            </a:r>
            <a:r>
              <a:rPr lang="fr-FR" sz="900" err="1">
                <a:ea typeface="+mn-lt"/>
                <a:cs typeface="+mn-lt"/>
              </a:rPr>
              <a:t>emotions</a:t>
            </a:r>
            <a:r>
              <a:rPr lang="fr-FR" sz="900">
                <a:ea typeface="+mn-lt"/>
                <a:cs typeface="+mn-lt"/>
              </a:rPr>
              <a:t> and </a:t>
            </a:r>
            <a:r>
              <a:rPr lang="fr-FR" sz="900" err="1">
                <a:ea typeface="+mn-lt"/>
                <a:cs typeface="+mn-lt"/>
              </a:rPr>
              <a:t>reasoning</a:t>
            </a:r>
            <a:r>
              <a:rPr lang="fr-FR" sz="900">
                <a:ea typeface="+mn-lt"/>
                <a:cs typeface="+mn-lt"/>
              </a:rPr>
              <a:t> in the trolley </a:t>
            </a:r>
            <a:r>
              <a:rPr lang="fr-FR" sz="900" err="1">
                <a:ea typeface="+mn-lt"/>
                <a:cs typeface="+mn-lt"/>
              </a:rPr>
              <a:t>problem</a:t>
            </a:r>
            <a:r>
              <a:rPr lang="fr-FR" sz="900">
                <a:ea typeface="+mn-lt"/>
                <a:cs typeface="+mn-lt"/>
              </a:rPr>
              <a:t>. Journal of Business </a:t>
            </a:r>
            <a:r>
              <a:rPr lang="fr-FR" sz="900" err="1">
                <a:ea typeface="+mn-lt"/>
                <a:cs typeface="+mn-lt"/>
              </a:rPr>
              <a:t>Ethics</a:t>
            </a:r>
            <a:r>
              <a:rPr lang="fr-FR" sz="900">
                <a:ea typeface="+mn-lt"/>
                <a:cs typeface="+mn-lt"/>
              </a:rPr>
              <a:t>, 83:789–804, 2008.</a:t>
            </a:r>
            <a:endParaRPr lang="fr-FR" sz="900"/>
          </a:p>
          <a:p>
            <a:pPr marL="0" indent="0">
              <a:buNone/>
            </a:pPr>
            <a:r>
              <a:rPr lang="fr-FR" sz="900" b="1">
                <a:ea typeface="+mn-lt"/>
                <a:cs typeface="+mn-lt"/>
              </a:rPr>
              <a:t>Workplace </a:t>
            </a:r>
            <a:r>
              <a:rPr lang="fr-FR" sz="900" b="1" err="1">
                <a:ea typeface="+mn-lt"/>
                <a:cs typeface="+mn-lt"/>
              </a:rPr>
              <a:t>Dilemmas</a:t>
            </a:r>
            <a:r>
              <a:rPr lang="fr-FR" sz="900" b="1">
                <a:ea typeface="+mn-lt"/>
                <a:cs typeface="+mn-lt"/>
              </a:rPr>
              <a:t> (Relationship type, </a:t>
            </a:r>
            <a:r>
              <a:rPr lang="fr-FR" sz="900" b="1" err="1">
                <a:ea typeface="+mn-lt"/>
                <a:cs typeface="+mn-lt"/>
              </a:rPr>
              <a:t>personal</a:t>
            </a:r>
            <a:r>
              <a:rPr lang="fr-FR" sz="900" b="1">
                <a:ea typeface="+mn-lt"/>
                <a:cs typeface="+mn-lt"/>
              </a:rPr>
              <a:t> gain, </a:t>
            </a:r>
            <a:r>
              <a:rPr lang="fr-FR" sz="900" b="1" err="1">
                <a:ea typeface="+mn-lt"/>
                <a:cs typeface="+mn-lt"/>
              </a:rPr>
              <a:t>professional</a:t>
            </a:r>
            <a:r>
              <a:rPr lang="fr-FR" sz="900" b="1">
                <a:ea typeface="+mn-lt"/>
                <a:cs typeface="+mn-lt"/>
              </a:rPr>
              <a:t> </a:t>
            </a:r>
            <a:r>
              <a:rPr lang="fr-FR" sz="900" b="1" err="1">
                <a:ea typeface="+mn-lt"/>
                <a:cs typeface="+mn-lt"/>
              </a:rPr>
              <a:t>integrity</a:t>
            </a:r>
            <a:r>
              <a:rPr lang="fr-FR" sz="900" b="1">
                <a:ea typeface="+mn-lt"/>
                <a:cs typeface="+mn-lt"/>
              </a:rPr>
              <a:t>):</a:t>
            </a:r>
            <a:endParaRPr lang="fr-FR" sz="900" b="1"/>
          </a:p>
          <a:p>
            <a:r>
              <a:rPr lang="fr-FR" sz="900"/>
              <a:t>Cheryl </a:t>
            </a:r>
            <a:r>
              <a:rPr lang="fr-FR" sz="900" err="1"/>
              <a:t>Lindy</a:t>
            </a:r>
            <a:r>
              <a:rPr lang="fr-FR" sz="900"/>
              <a:t> and Florence Schaefer. </a:t>
            </a:r>
            <a:r>
              <a:rPr lang="fr-FR" sz="900" err="1"/>
              <a:t>Negative</a:t>
            </a:r>
            <a:r>
              <a:rPr lang="fr-FR" sz="900"/>
              <a:t> </a:t>
            </a:r>
            <a:r>
              <a:rPr lang="fr-FR" sz="900" err="1"/>
              <a:t>workplace</a:t>
            </a:r>
            <a:r>
              <a:rPr lang="fr-FR" sz="900"/>
              <a:t> </a:t>
            </a:r>
            <a:r>
              <a:rPr lang="fr-FR" sz="900" err="1"/>
              <a:t>behaviours</a:t>
            </a:r>
            <a:r>
              <a:rPr lang="fr-FR" sz="900"/>
              <a:t>: an </a:t>
            </a:r>
            <a:r>
              <a:rPr lang="fr-FR" sz="900" err="1"/>
              <a:t>ethical</a:t>
            </a:r>
            <a:r>
              <a:rPr lang="fr-FR" sz="900"/>
              <a:t> </a:t>
            </a:r>
            <a:r>
              <a:rPr lang="fr-FR" sz="900" err="1"/>
              <a:t>dilemma</a:t>
            </a:r>
            <a:r>
              <a:rPr lang="fr-FR" sz="900"/>
              <a:t> for nurse managers. Journal of Nursing Management, 18(3):285–292, 2010.</a:t>
            </a:r>
          </a:p>
          <a:p>
            <a:r>
              <a:rPr lang="fr-FR" sz="900">
                <a:ea typeface="+mn-lt"/>
                <a:cs typeface="+mn-lt"/>
              </a:rPr>
              <a:t>John P </a:t>
            </a:r>
            <a:r>
              <a:rPr lang="fr-FR" sz="900" err="1">
                <a:ea typeface="+mn-lt"/>
                <a:cs typeface="+mn-lt"/>
              </a:rPr>
              <a:t>Allegrante</a:t>
            </a:r>
            <a:r>
              <a:rPr lang="fr-FR" sz="900">
                <a:ea typeface="+mn-lt"/>
                <a:cs typeface="+mn-lt"/>
              </a:rPr>
              <a:t> and Richard P Sloan. </a:t>
            </a:r>
            <a:r>
              <a:rPr lang="fr-FR" sz="900" err="1">
                <a:ea typeface="+mn-lt"/>
                <a:cs typeface="+mn-lt"/>
              </a:rPr>
              <a:t>Ethical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dilemmas</a:t>
            </a:r>
            <a:r>
              <a:rPr lang="fr-FR" sz="900">
                <a:ea typeface="+mn-lt"/>
                <a:cs typeface="+mn-lt"/>
              </a:rPr>
              <a:t> in </a:t>
            </a:r>
            <a:r>
              <a:rPr lang="fr-FR" sz="900" err="1">
                <a:ea typeface="+mn-lt"/>
                <a:cs typeface="+mn-lt"/>
              </a:rPr>
              <a:t>workplace</a:t>
            </a:r>
            <a:r>
              <a:rPr lang="fr-FR" sz="900">
                <a:ea typeface="+mn-lt"/>
                <a:cs typeface="+mn-lt"/>
              </a:rPr>
              <a:t> </a:t>
            </a:r>
            <a:r>
              <a:rPr lang="fr-FR" sz="900" err="1">
                <a:ea typeface="+mn-lt"/>
                <a:cs typeface="+mn-lt"/>
              </a:rPr>
              <a:t>health</a:t>
            </a:r>
            <a:r>
              <a:rPr lang="fr-FR" sz="900">
                <a:ea typeface="+mn-lt"/>
                <a:cs typeface="+mn-lt"/>
              </a:rPr>
              <a:t> promotion, 1986.</a:t>
            </a:r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pPr lvl="1"/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5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2B07-962D-0294-CBD8-CF4B2AC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Task</a:t>
            </a:r>
            <a:r>
              <a:rPr lang="fr-FR"/>
              <a:t> Design - </a:t>
            </a:r>
            <a:r>
              <a:rPr lang="fr-FR">
                <a:solidFill>
                  <a:srgbClr val="4074C7"/>
                </a:solidFill>
              </a:rPr>
              <a:t>Part 2 (</a:t>
            </a:r>
            <a:r>
              <a:rPr lang="fr-FR" err="1">
                <a:solidFill>
                  <a:srgbClr val="4074C7"/>
                </a:solidFill>
              </a:rPr>
              <a:t>Review</a:t>
            </a:r>
            <a:r>
              <a:rPr lang="fr-FR">
                <a:solidFill>
                  <a:srgbClr val="4074C7"/>
                </a:solidFill>
              </a:rPr>
              <a:t> </a:t>
            </a:r>
            <a:r>
              <a:rPr lang="fr-FR" err="1">
                <a:solidFill>
                  <a:srgbClr val="4074C7"/>
                </a:solidFill>
              </a:rPr>
              <a:t>answers</a:t>
            </a:r>
            <a:r>
              <a:rPr lang="fr-FR">
                <a:solidFill>
                  <a:srgbClr val="4074C7"/>
                </a:solidFill>
              </a:rPr>
              <a:t> </a:t>
            </a:r>
            <a:r>
              <a:rPr lang="fr-FR" err="1">
                <a:solidFill>
                  <a:srgbClr val="4074C7"/>
                </a:solidFill>
              </a:rPr>
              <a:t>from</a:t>
            </a:r>
            <a:r>
              <a:rPr lang="fr-FR">
                <a:solidFill>
                  <a:srgbClr val="4074C7"/>
                </a:solidFill>
              </a:rPr>
              <a:t> </a:t>
            </a:r>
            <a:r>
              <a:rPr lang="fr-FR" err="1">
                <a:solidFill>
                  <a:srgbClr val="4074C7"/>
                </a:solidFill>
              </a:rPr>
              <a:t>other</a:t>
            </a:r>
            <a:r>
              <a:rPr lang="fr-FR">
                <a:solidFill>
                  <a:srgbClr val="4074C7"/>
                </a:solidFill>
              </a:rPr>
              <a:t> participant)</a:t>
            </a:r>
          </a:p>
        </p:txBody>
      </p:sp>
      <p:pic>
        <p:nvPicPr>
          <p:cNvPr id="4" name="Espace réservé du contenu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8A2BAB7-691E-DE95-80A1-D6209E32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125" r="297" b="560"/>
          <a:stretch/>
        </p:blipFill>
        <p:spPr>
          <a:xfrm>
            <a:off x="499093" y="2070315"/>
            <a:ext cx="5433625" cy="3441056"/>
          </a:xfr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1E05BA4-F5DE-35F9-C94F-448205D9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88" y="2054978"/>
            <a:ext cx="5391797" cy="34583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553511-27F9-F86A-D23C-074F7AA12B4E}"/>
              </a:ext>
            </a:extLst>
          </p:cNvPr>
          <p:cNvSpPr txBox="1"/>
          <p:nvPr/>
        </p:nvSpPr>
        <p:spPr>
          <a:xfrm>
            <a:off x="376051" y="6185064"/>
            <a:ext cx="25432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>
                <a:solidFill>
                  <a:srgbClr val="00B050"/>
                </a:solidFill>
              </a:rPr>
              <a:t>Subjective </a:t>
            </a:r>
            <a:r>
              <a:rPr lang="fr-FR" err="1">
                <a:solidFill>
                  <a:srgbClr val="00B050"/>
                </a:solidFill>
              </a:rPr>
              <a:t>measure</a:t>
            </a:r>
            <a:endParaRPr lang="fr-F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1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2B07-962D-0294-CBD8-CF4B2AC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Task</a:t>
            </a:r>
            <a:r>
              <a:rPr lang="fr-FR"/>
              <a:t> Design – </a:t>
            </a:r>
            <a:r>
              <a:rPr lang="fr-FR">
                <a:solidFill>
                  <a:srgbClr val="4452CC"/>
                </a:solidFill>
              </a:rPr>
              <a:t>Part 3 (Post-</a:t>
            </a:r>
            <a:r>
              <a:rPr lang="fr-FR" err="1">
                <a:solidFill>
                  <a:srgbClr val="4452CC"/>
                </a:solidFill>
              </a:rPr>
              <a:t>Study</a:t>
            </a:r>
            <a:r>
              <a:rPr lang="fr-FR">
                <a:solidFill>
                  <a:srgbClr val="4452CC"/>
                </a:solidFill>
              </a:rPr>
              <a:t> Survey)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81ED4C-AED3-E915-35DE-240CF4B2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For </a:t>
            </a:r>
            <a:r>
              <a:rPr lang="fr-FR" err="1"/>
              <a:t>both</a:t>
            </a:r>
            <a:r>
              <a:rPr lang="fr-FR"/>
              <a:t> groups:</a:t>
            </a:r>
          </a:p>
          <a:p>
            <a:r>
              <a:rPr lang="fr-FR"/>
              <a:t>All </a:t>
            </a:r>
            <a:r>
              <a:rPr lang="fr-FR" err="1"/>
              <a:t>answers</a:t>
            </a:r>
            <a:r>
              <a:rPr lang="fr-FR"/>
              <a:t> </a:t>
            </a:r>
            <a:r>
              <a:rPr lang="fr-FR" err="1"/>
              <a:t>were</a:t>
            </a:r>
            <a:r>
              <a:rPr lang="fr-FR"/>
              <a:t> </a:t>
            </a:r>
            <a:r>
              <a:rPr lang="fr-FR" err="1"/>
              <a:t>generated</a:t>
            </a:r>
            <a:r>
              <a:rPr lang="fr-FR"/>
              <a:t> by </a:t>
            </a:r>
            <a:r>
              <a:rPr lang="fr-FR" err="1"/>
              <a:t>ChatGPT</a:t>
            </a:r>
            <a:r>
              <a:rPr lang="fr-FR"/>
              <a:t> (</a:t>
            </a:r>
            <a:r>
              <a:rPr lang="fr-FR" err="1"/>
              <a:t>predefined</a:t>
            </a:r>
            <a:r>
              <a:rPr lang="fr-FR"/>
              <a:t> 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always</a:t>
            </a:r>
            <a:r>
              <a:rPr lang="fr-FR"/>
              <a:t> the </a:t>
            </a:r>
            <a:r>
              <a:rPr lang="fr-FR" err="1"/>
              <a:t>same</a:t>
            </a:r>
            <a:r>
              <a:rPr lang="fr-FR"/>
              <a:t>)</a:t>
            </a:r>
          </a:p>
          <a:p>
            <a:r>
              <a:rPr lang="fr-FR" err="1"/>
              <a:t>Same</a:t>
            </a:r>
            <a:r>
              <a:rPr lang="fr-FR"/>
              <a:t> </a:t>
            </a:r>
            <a:r>
              <a:rPr lang="fr-FR" err="1"/>
              <a:t>answers</a:t>
            </a:r>
            <a:r>
              <a:rPr lang="fr-FR"/>
              <a:t> for 2 of </a:t>
            </a:r>
            <a:r>
              <a:rPr lang="fr-FR" err="1"/>
              <a:t>dilemmas</a:t>
            </a:r>
            <a:r>
              <a:rPr lang="fr-FR"/>
              <a:t> (</a:t>
            </a:r>
            <a:r>
              <a:rPr lang="fr-FR" err="1"/>
              <a:t>chosen</a:t>
            </a:r>
            <a:r>
              <a:rPr lang="fr-FR"/>
              <a:t> </a:t>
            </a:r>
            <a:r>
              <a:rPr lang="fr-FR" err="1"/>
              <a:t>randomly</a:t>
            </a:r>
            <a:r>
              <a:rPr lang="fr-FR"/>
              <a:t>)</a:t>
            </a:r>
          </a:p>
          <a:p>
            <a:r>
              <a:rPr lang="fr-FR" err="1"/>
              <a:t>Different</a:t>
            </a:r>
            <a:r>
              <a:rPr lang="fr-FR"/>
              <a:t> </a:t>
            </a:r>
            <a:r>
              <a:rPr lang="fr-FR" err="1"/>
              <a:t>answers</a:t>
            </a:r>
            <a:r>
              <a:rPr lang="fr-FR"/>
              <a:t> for 2 of the </a:t>
            </a:r>
            <a:r>
              <a:rPr lang="fr-FR" err="1"/>
              <a:t>dilemmas</a:t>
            </a:r>
            <a:r>
              <a:rPr lang="fr-FR"/>
              <a:t> </a:t>
            </a:r>
            <a:r>
              <a:rPr lang="fr-FR">
                <a:ea typeface="+mn-lt"/>
                <a:cs typeface="+mn-lt"/>
              </a:rPr>
              <a:t>(</a:t>
            </a:r>
            <a:r>
              <a:rPr lang="fr-FR" err="1">
                <a:ea typeface="+mn-lt"/>
                <a:cs typeface="+mn-lt"/>
              </a:rPr>
              <a:t>chosen</a:t>
            </a:r>
            <a:r>
              <a:rPr lang="fr-FR">
                <a:ea typeface="+mn-lt"/>
                <a:cs typeface="+mn-lt"/>
              </a:rPr>
              <a:t> randomly)</a:t>
            </a:r>
            <a:endParaRPr lang="fr-FR"/>
          </a:p>
          <a:p>
            <a:pPr marL="0" indent="0">
              <a:buNone/>
            </a:pPr>
            <a:br>
              <a:rPr lang="fr-FR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52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42B07-962D-0294-CBD8-CF4B2AC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Task</a:t>
            </a:r>
            <a:r>
              <a:rPr lang="fr-FR"/>
              <a:t> Design – </a:t>
            </a:r>
            <a:r>
              <a:rPr lang="fr-FR">
                <a:solidFill>
                  <a:srgbClr val="4452CC"/>
                </a:solidFill>
              </a:rPr>
              <a:t>Part 3 (Post-</a:t>
            </a:r>
            <a:r>
              <a:rPr lang="fr-FR" err="1">
                <a:solidFill>
                  <a:srgbClr val="4452CC"/>
                </a:solidFill>
              </a:rPr>
              <a:t>Study</a:t>
            </a:r>
            <a:r>
              <a:rPr lang="fr-FR">
                <a:solidFill>
                  <a:srgbClr val="4452CC"/>
                </a:solidFill>
              </a:rPr>
              <a:t> Survey)</a:t>
            </a:r>
          </a:p>
        </p:txBody>
      </p:sp>
      <p:pic>
        <p:nvPicPr>
          <p:cNvPr id="7" name="Espace réservé du contenu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19B32ED1-88BA-F120-7702-0766D5884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358" y="2057400"/>
            <a:ext cx="4598235" cy="4137259"/>
          </a:xfrm>
        </p:spPr>
      </p:pic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7345926-D30F-308C-11E3-6EC710F3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55" y="2054735"/>
            <a:ext cx="5593597" cy="41433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2EF110-F101-CB53-D158-14BE8F65AC98}"/>
              </a:ext>
            </a:extLst>
          </p:cNvPr>
          <p:cNvSpPr txBox="1"/>
          <p:nvPr/>
        </p:nvSpPr>
        <p:spPr>
          <a:xfrm>
            <a:off x="217714" y="6382986"/>
            <a:ext cx="24542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sz="1400">
                <a:solidFill>
                  <a:srgbClr val="00B050"/>
                </a:solidFill>
              </a:rPr>
              <a:t>Qualitative </a:t>
            </a:r>
            <a:r>
              <a:rPr lang="fr-FR" sz="1400" err="1">
                <a:solidFill>
                  <a:srgbClr val="00B050"/>
                </a:solidFill>
              </a:rPr>
              <a:t>measures</a:t>
            </a:r>
            <a:endParaRPr lang="fr-FR" sz="1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2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4051A-39BB-93D3-92D7-4359E72B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Methodology</a:t>
            </a:r>
            <a:r>
              <a:rPr lang="fr-FR"/>
              <a:t> - </a:t>
            </a:r>
            <a:r>
              <a:rPr lang="fr-FR" err="1"/>
              <a:t>Analysis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8E420-ED18-79F5-2A02-BDFFB2B00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b="1"/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  <a:p>
            <a:pPr lvl="1"/>
            <a:endParaRPr lang="fr-FR"/>
          </a:p>
          <a:p>
            <a:endParaRPr lang="fr-FR"/>
          </a:p>
        </p:txBody>
      </p:sp>
      <p:graphicFrame>
        <p:nvGraphicFramePr>
          <p:cNvPr id="34" name="Espace réservé du contenu 2">
            <a:extLst>
              <a:ext uri="{FF2B5EF4-FFF2-40B4-BE49-F238E27FC236}">
                <a16:creationId xmlns:a16="http://schemas.microsoft.com/office/drawing/2014/main" id="{F066B190-4071-8FA1-DC25-3F16AE964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84192"/>
              </p:ext>
            </p:extLst>
          </p:nvPr>
        </p:nvGraphicFramePr>
        <p:xfrm>
          <a:off x="1813040" y="1715897"/>
          <a:ext cx="8558966" cy="390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35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EFD0F-B1DA-F0DF-BF2C-BB8E346D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Methodology</a:t>
            </a:r>
            <a:r>
              <a:rPr lang="fr-FR"/>
              <a:t> – Qualitative </a:t>
            </a:r>
            <a:r>
              <a:rPr lang="fr-FR" err="1"/>
              <a:t>Analysis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8725-EECC-DB97-54E2-C3B0DBB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+mn-lt"/>
                <a:cs typeface="+mn-lt"/>
              </a:rPr>
              <a:t>Inductive </a:t>
            </a:r>
            <a:r>
              <a:rPr lang="fr-FR" err="1">
                <a:ea typeface="+mn-lt"/>
                <a:cs typeface="+mn-lt"/>
              </a:rPr>
              <a:t>coding</a:t>
            </a:r>
            <a:r>
              <a:rPr lang="fr-FR">
                <a:ea typeface="+mn-lt"/>
                <a:cs typeface="+mn-lt"/>
              </a:rPr>
              <a:t>: Discover unique </a:t>
            </a:r>
            <a:r>
              <a:rPr lang="fr-FR" err="1">
                <a:ea typeface="+mn-lt"/>
                <a:cs typeface="+mn-lt"/>
              </a:rPr>
              <a:t>themes</a:t>
            </a:r>
            <a:r>
              <a:rPr lang="fr-FR">
                <a:ea typeface="+mn-lt"/>
                <a:cs typeface="+mn-lt"/>
              </a:rPr>
              <a:t> in participant justifications</a:t>
            </a:r>
          </a:p>
          <a:p>
            <a:r>
              <a:rPr lang="fr-FR" err="1">
                <a:ea typeface="+mn-lt"/>
                <a:cs typeface="+mn-lt"/>
              </a:rPr>
              <a:t>Analyze</a:t>
            </a:r>
            <a:r>
              <a:rPr lang="fr-FR">
                <a:ea typeface="+mn-lt"/>
                <a:cs typeface="+mn-lt"/>
              </a:rPr>
              <a:t> critique </a:t>
            </a:r>
            <a:r>
              <a:rPr lang="fr-FR" err="1">
                <a:ea typeface="+mn-lt"/>
                <a:cs typeface="+mn-lt"/>
              </a:rPr>
              <a:t>language</a:t>
            </a:r>
            <a:r>
              <a:rPr lang="fr-FR">
                <a:ea typeface="+mn-lt"/>
                <a:cs typeface="+mn-lt"/>
              </a:rPr>
              <a:t> for patterns in trust, </a:t>
            </a:r>
            <a:r>
              <a:rPr lang="fr-FR" err="1">
                <a:ea typeface="+mn-lt"/>
                <a:cs typeface="+mn-lt"/>
              </a:rPr>
              <a:t>skepticism</a:t>
            </a:r>
            <a:r>
              <a:rPr lang="fr-FR">
                <a:ea typeface="+mn-lt"/>
                <a:cs typeface="+mn-lt"/>
              </a:rPr>
              <a:t>, and </a:t>
            </a:r>
            <a:r>
              <a:rPr lang="fr-FR" err="1">
                <a:ea typeface="+mn-lt"/>
                <a:cs typeface="+mn-lt"/>
              </a:rPr>
              <a:t>rationale</a:t>
            </a:r>
            <a:endParaRPr lang="fr-FR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Compare patterns </a:t>
            </a:r>
            <a:r>
              <a:rPr lang="fr-FR" err="1">
                <a:ea typeface="+mn-lt"/>
                <a:cs typeface="+mn-lt"/>
              </a:rPr>
              <a:t>based</a:t>
            </a:r>
            <a:r>
              <a:rPr lang="fr-FR">
                <a:ea typeface="+mn-lt"/>
                <a:cs typeface="+mn-lt"/>
              </a:rPr>
              <a:t> on </a:t>
            </a:r>
            <a:r>
              <a:rPr lang="fr-FR" err="1">
                <a:ea typeface="+mn-lt"/>
                <a:cs typeface="+mn-lt"/>
              </a:rPr>
              <a:t>perceived</a:t>
            </a:r>
            <a:r>
              <a:rPr lang="fr-FR">
                <a:ea typeface="+mn-lt"/>
                <a:cs typeface="+mn-lt"/>
              </a:rPr>
              <a:t> source of </a:t>
            </a:r>
            <a:r>
              <a:rPr lang="fr-FR" err="1">
                <a:ea typeface="+mn-lt"/>
                <a:cs typeface="+mn-lt"/>
              </a:rPr>
              <a:t>answers</a:t>
            </a:r>
            <a:r>
              <a:rPr lang="fr-FR">
                <a:ea typeface="+mn-lt"/>
                <a:cs typeface="+mn-lt"/>
              </a:rPr>
              <a:t>(LLM vs. Human).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34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EFD0F-B1DA-F0DF-BF2C-BB8E346D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Methodology</a:t>
            </a:r>
            <a:r>
              <a:rPr lang="fr-FR"/>
              <a:t> – Quantitative </a:t>
            </a:r>
            <a:r>
              <a:rPr lang="fr-FR" err="1"/>
              <a:t>Analysis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28725-EECC-DB97-54E2-C3B0DBB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Check the </a:t>
            </a:r>
            <a:r>
              <a:rPr lang="fr-FR" err="1">
                <a:ea typeface="+mn-lt"/>
                <a:cs typeface="+mn-lt"/>
              </a:rPr>
              <a:t>normality</a:t>
            </a:r>
            <a:r>
              <a:rPr lang="fr-FR">
                <a:ea typeface="+mn-lt"/>
                <a:cs typeface="+mn-lt"/>
              </a:rPr>
              <a:t> and variance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Calculate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mean</a:t>
            </a:r>
            <a:r>
              <a:rPr lang="fr-FR">
                <a:ea typeface="+mn-lt"/>
                <a:cs typeface="+mn-lt"/>
              </a:rPr>
              <a:t> scores for agreement, </a:t>
            </a:r>
            <a:r>
              <a:rPr lang="fr-FR" err="1">
                <a:ea typeface="+mn-lt"/>
                <a:cs typeface="+mn-lt"/>
              </a:rPr>
              <a:t>logic</a:t>
            </a:r>
            <a:r>
              <a:rPr lang="fr-FR">
                <a:ea typeface="+mn-lt"/>
                <a:cs typeface="+mn-lt"/>
              </a:rPr>
              <a:t>, and </a:t>
            </a:r>
            <a:r>
              <a:rPr lang="fr-FR" err="1">
                <a:ea typeface="+mn-lt"/>
                <a:cs typeface="+mn-lt"/>
              </a:rPr>
              <a:t>other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attributes</a:t>
            </a:r>
            <a:r>
              <a:rPr lang="fr-FR">
                <a:ea typeface="+mn-lt"/>
                <a:cs typeface="+mn-lt"/>
              </a:rPr>
              <a:t>.</a:t>
            </a:r>
            <a:endParaRPr lang="fr-FR"/>
          </a:p>
          <a:p>
            <a:pPr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Use </a:t>
            </a:r>
            <a:r>
              <a:rPr lang="fr-FR" err="1">
                <a:ea typeface="+mn-lt"/>
                <a:cs typeface="+mn-lt"/>
              </a:rPr>
              <a:t>Linear</a:t>
            </a:r>
            <a:r>
              <a:rPr lang="fr-FR">
                <a:ea typeface="+mn-lt"/>
                <a:cs typeface="+mn-lt"/>
              </a:rPr>
              <a:t> Mixed </a:t>
            </a:r>
            <a:r>
              <a:rPr lang="fr-FR" err="1">
                <a:ea typeface="+mn-lt"/>
                <a:cs typeface="+mn-lt"/>
              </a:rPr>
              <a:t>Models</a:t>
            </a:r>
            <a:r>
              <a:rPr lang="fr-FR">
                <a:ea typeface="+mn-lt"/>
                <a:cs typeface="+mn-lt"/>
              </a:rPr>
              <a:t> (LMM)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Post-Hoc test (</a:t>
            </a:r>
            <a:r>
              <a:rPr lang="fr-FR" err="1">
                <a:ea typeface="+mn-lt"/>
                <a:cs typeface="+mn-lt"/>
              </a:rPr>
              <a:t>emmeans</a:t>
            </a:r>
            <a:r>
              <a:rPr lang="fr-FR">
                <a:ea typeface="+mn-lt"/>
                <a:cs typeface="+mn-lt"/>
              </a:rPr>
              <a:t>) to </a:t>
            </a:r>
            <a:r>
              <a:rPr lang="fr-FR" err="1">
                <a:ea typeface="+mn-lt"/>
                <a:cs typeface="+mn-lt"/>
              </a:rPr>
              <a:t>analyze</a:t>
            </a:r>
            <a:r>
              <a:rPr lang="fr-FR">
                <a:ea typeface="+mn-lt"/>
                <a:cs typeface="+mn-lt"/>
              </a:rPr>
              <a:t> group interactions.</a:t>
            </a:r>
            <a:endParaRPr lang="fr-FR"/>
          </a:p>
          <a:p>
            <a:pPr>
              <a:buFont typeface="Wingdings" panose="020B0604020202020204" pitchFamily="34" charset="0"/>
              <a:buChar char="Ø"/>
            </a:pPr>
            <a:endParaRPr lang="fr-FR"/>
          </a:p>
          <a:p>
            <a:pPr>
              <a:buFont typeface="Wingdings" panose="020B0604020202020204" pitchFamily="34" charset="0"/>
              <a:buChar char="Ø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00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D025-8818-79C5-B7F3-B3AFC10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Findings</a:t>
            </a:r>
            <a:r>
              <a:rPr lang="fr-FR"/>
              <a:t> - Quantitative</a:t>
            </a:r>
          </a:p>
        </p:txBody>
      </p:sp>
      <p:pic>
        <p:nvPicPr>
          <p:cNvPr id="5" name="Image 4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B594A1D7-A350-1F3D-0271-C61DBDF7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88" r="-74"/>
          <a:stretch/>
        </p:blipFill>
        <p:spPr>
          <a:xfrm>
            <a:off x="1785627" y="2124716"/>
            <a:ext cx="8884421" cy="2613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E52A11-5E95-A9C2-5C03-FB728EF0326F}"/>
              </a:ext>
            </a:extLst>
          </p:cNvPr>
          <p:cNvSpPr/>
          <p:nvPr/>
        </p:nvSpPr>
        <p:spPr>
          <a:xfrm>
            <a:off x="1543792" y="5136078"/>
            <a:ext cx="1721921" cy="692726"/>
          </a:xfrm>
          <a:prstGeom prst="rect">
            <a:avLst/>
          </a:prstGeom>
          <a:ln w="28575">
            <a:solidFill>
              <a:srgbClr val="3EB0B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Centralize</a:t>
            </a:r>
            <a:r>
              <a:rPr lang="fr-FR" sz="1200">
                <a:solidFill>
                  <a:schemeClr val="tx1"/>
                </a:solidFill>
              </a:rPr>
              <a:t> and clean data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A1D46E2-2AB6-198B-7EBD-2D4D5CA7CCA7}"/>
              </a:ext>
            </a:extLst>
          </p:cNvPr>
          <p:cNvCxnSpPr/>
          <p:nvPr/>
        </p:nvCxnSpPr>
        <p:spPr>
          <a:xfrm flipV="1">
            <a:off x="3265714" y="5413168"/>
            <a:ext cx="831271" cy="1"/>
          </a:xfrm>
          <a:prstGeom prst="straightConnector1">
            <a:avLst/>
          </a:prstGeom>
          <a:ln w="28575">
            <a:solidFill>
              <a:srgbClr val="3EB0B8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EE9064-2D9A-3992-FBB6-D1E6EC785B0D}"/>
              </a:ext>
            </a:extLst>
          </p:cNvPr>
          <p:cNvSpPr/>
          <p:nvPr/>
        </p:nvSpPr>
        <p:spPr>
          <a:xfrm>
            <a:off x="4096986" y="5116286"/>
            <a:ext cx="1721921" cy="692726"/>
          </a:xfrm>
          <a:prstGeom prst="rect">
            <a:avLst/>
          </a:prstGeom>
          <a:ln w="28575">
            <a:solidFill>
              <a:srgbClr val="3D94C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 err="1">
                <a:solidFill>
                  <a:schemeClr val="tx1"/>
                </a:solidFill>
              </a:rPr>
              <a:t>Visualize</a:t>
            </a:r>
            <a:r>
              <a:rPr lang="fr-FR" sz="120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B96FFBF-B8B0-BDFD-F81D-F3438E2BD6B7}"/>
              </a:ext>
            </a:extLst>
          </p:cNvPr>
          <p:cNvCxnSpPr>
            <a:cxnSpLocks/>
          </p:cNvCxnSpPr>
          <p:nvPr/>
        </p:nvCxnSpPr>
        <p:spPr>
          <a:xfrm>
            <a:off x="5818908" y="5432961"/>
            <a:ext cx="831271" cy="0"/>
          </a:xfrm>
          <a:prstGeom prst="straightConnector1">
            <a:avLst/>
          </a:prstGeom>
          <a:ln w="28575">
            <a:solidFill>
              <a:srgbClr val="3D94C2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94923351-316D-B19E-A458-DD6D3659B025}"/>
              </a:ext>
            </a:extLst>
          </p:cNvPr>
          <p:cNvSpPr/>
          <p:nvPr/>
        </p:nvSpPr>
        <p:spPr>
          <a:xfrm>
            <a:off x="6650181" y="4839196"/>
            <a:ext cx="1444830" cy="1187530"/>
          </a:xfrm>
          <a:prstGeom prst="diamond">
            <a:avLst/>
          </a:prstGeom>
          <a:ln w="28575">
            <a:solidFill>
              <a:srgbClr val="4452C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chemeClr val="tx1"/>
                </a:solidFill>
              </a:rPr>
              <a:t>Is </a:t>
            </a:r>
            <a:r>
              <a:rPr lang="fr-FR" sz="800" err="1">
                <a:solidFill>
                  <a:schemeClr val="tx1"/>
                </a:solidFill>
              </a:rPr>
              <a:t>it</a:t>
            </a:r>
            <a:r>
              <a:rPr lang="fr-FR" sz="800">
                <a:solidFill>
                  <a:schemeClr val="tx1"/>
                </a:solidFill>
              </a:rPr>
              <a:t> normal?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36E5BE-24EF-5350-E6AA-2FE62E998802}"/>
              </a:ext>
            </a:extLst>
          </p:cNvPr>
          <p:cNvCxnSpPr>
            <a:cxnSpLocks/>
          </p:cNvCxnSpPr>
          <p:nvPr/>
        </p:nvCxnSpPr>
        <p:spPr>
          <a:xfrm>
            <a:off x="8104908" y="5462649"/>
            <a:ext cx="969816" cy="356259"/>
          </a:xfrm>
          <a:prstGeom prst="straightConnector1">
            <a:avLst/>
          </a:prstGeom>
          <a:ln w="28575">
            <a:solidFill>
              <a:srgbClr val="4452CC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25413CE-4744-3124-2254-D5AED9276E0F}"/>
              </a:ext>
            </a:extLst>
          </p:cNvPr>
          <p:cNvCxnSpPr>
            <a:cxnSpLocks/>
          </p:cNvCxnSpPr>
          <p:nvPr/>
        </p:nvCxnSpPr>
        <p:spPr>
          <a:xfrm flipV="1">
            <a:off x="8104907" y="5254830"/>
            <a:ext cx="969817" cy="178130"/>
          </a:xfrm>
          <a:prstGeom prst="straightConnector1">
            <a:avLst/>
          </a:prstGeom>
          <a:ln w="28575">
            <a:solidFill>
              <a:srgbClr val="4452CC"/>
            </a:solidFill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6C348-DE14-2D3C-BDF9-2F56C8102692}"/>
              </a:ext>
            </a:extLst>
          </p:cNvPr>
          <p:cNvSpPr/>
          <p:nvPr/>
        </p:nvSpPr>
        <p:spPr>
          <a:xfrm>
            <a:off x="9094518" y="5522026"/>
            <a:ext cx="1721921" cy="692726"/>
          </a:xfrm>
          <a:prstGeom prst="rect">
            <a:avLst/>
          </a:prstGeom>
          <a:ln w="28575">
            <a:solidFill>
              <a:srgbClr val="4452C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Non </a:t>
            </a:r>
            <a:r>
              <a:rPr lang="fr-FR" sz="1200" err="1">
                <a:solidFill>
                  <a:schemeClr val="tx1"/>
                </a:solidFill>
              </a:rPr>
              <a:t>parametric</a:t>
            </a:r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7AB8AAB-62C7-1EBB-006C-09D72BCA51FC}"/>
              </a:ext>
            </a:extLst>
          </p:cNvPr>
          <p:cNvSpPr txBox="1"/>
          <p:nvPr/>
        </p:nvSpPr>
        <p:spPr>
          <a:xfrm>
            <a:off x="7952137" y="4967844"/>
            <a:ext cx="1147947" cy="3077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/>
              <a:t>yes</a:t>
            </a:r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97309E7-D1A1-AAEA-19DE-18093253C885}"/>
              </a:ext>
            </a:extLst>
          </p:cNvPr>
          <p:cNvSpPr txBox="1"/>
          <p:nvPr/>
        </p:nvSpPr>
        <p:spPr>
          <a:xfrm>
            <a:off x="7961661" y="5640779"/>
            <a:ext cx="1147947" cy="30777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400"/>
              <a:t>no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3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D025-8818-79C5-B7F3-B3AFC10D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1156" y="685800"/>
            <a:ext cx="8915402" cy="1371600"/>
          </a:xfrm>
        </p:spPr>
        <p:txBody>
          <a:bodyPr/>
          <a:lstStyle/>
          <a:p>
            <a:pPr algn="ctr"/>
            <a:r>
              <a:rPr lang="fr-FR" err="1"/>
              <a:t>Findings</a:t>
            </a:r>
            <a:r>
              <a:rPr lang="fr-FR"/>
              <a:t> - Quantitative</a:t>
            </a:r>
          </a:p>
        </p:txBody>
      </p:sp>
      <p:graphicFrame>
        <p:nvGraphicFramePr>
          <p:cNvPr id="31" name="Espace réservé du contenu 2">
            <a:extLst>
              <a:ext uri="{FF2B5EF4-FFF2-40B4-BE49-F238E27FC236}">
                <a16:creationId xmlns:a16="http://schemas.microsoft.com/office/drawing/2014/main" id="{766D5CFC-D18A-4B36-D684-9965CF8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59819"/>
              </p:ext>
            </p:extLst>
          </p:nvPr>
        </p:nvGraphicFramePr>
        <p:xfrm>
          <a:off x="735719" y="2172331"/>
          <a:ext cx="4883798" cy="320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22" name="Image 1321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3C4231FC-0D42-0B7E-5851-2C04F4FC1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6805" y="2064635"/>
            <a:ext cx="2929247" cy="1808393"/>
          </a:xfrm>
          <a:prstGeom prst="rect">
            <a:avLst/>
          </a:prstGeom>
        </p:spPr>
      </p:pic>
      <p:pic>
        <p:nvPicPr>
          <p:cNvPr id="1323" name="Image 1322" descr="Une image contenant texte, diagramme, ligne, nombre&#10;&#10;Description générée automatiquement">
            <a:extLst>
              <a:ext uri="{FF2B5EF4-FFF2-40B4-BE49-F238E27FC236}">
                <a16:creationId xmlns:a16="http://schemas.microsoft.com/office/drawing/2014/main" id="{8B76F3C1-928E-09DA-75E9-E05E36069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0136" y="2057212"/>
            <a:ext cx="2929247" cy="1835037"/>
          </a:xfrm>
          <a:prstGeom prst="rect">
            <a:avLst/>
          </a:prstGeom>
        </p:spPr>
      </p:pic>
      <p:pic>
        <p:nvPicPr>
          <p:cNvPr id="1324" name="Image 1323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697E33B5-50D2-9B1E-812C-7FEFEDF24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1856" y="219010"/>
            <a:ext cx="2929247" cy="1837189"/>
          </a:xfrm>
          <a:prstGeom prst="rect">
            <a:avLst/>
          </a:prstGeom>
        </p:spPr>
      </p:pic>
      <p:pic>
        <p:nvPicPr>
          <p:cNvPr id="1325" name="Image 132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BE25EEFF-3DBA-F930-6B26-77C9D84F59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5084" y="221485"/>
            <a:ext cx="2929247" cy="1834733"/>
          </a:xfrm>
          <a:prstGeom prst="rect">
            <a:avLst/>
          </a:prstGeom>
        </p:spPr>
      </p:pic>
      <p:pic>
        <p:nvPicPr>
          <p:cNvPr id="1419" name="Image 1418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8B5B72A4-F4CB-304A-7FB1-9C7A78853D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02285" y="4002973"/>
            <a:ext cx="3730833" cy="23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D025-8818-79C5-B7F3-B3AFC10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Findings</a:t>
            </a:r>
            <a:r>
              <a:rPr lang="fr-FR"/>
              <a:t> - Qualitative</a:t>
            </a:r>
          </a:p>
        </p:txBody>
      </p:sp>
      <p:graphicFrame>
        <p:nvGraphicFramePr>
          <p:cNvPr id="31" name="Espace réservé du contenu 2">
            <a:extLst>
              <a:ext uri="{FF2B5EF4-FFF2-40B4-BE49-F238E27FC236}">
                <a16:creationId xmlns:a16="http://schemas.microsoft.com/office/drawing/2014/main" id="{766D5CFC-D18A-4B36-D684-9965CF80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25273"/>
              </p:ext>
            </p:extLst>
          </p:nvPr>
        </p:nvGraphicFramePr>
        <p:xfrm>
          <a:off x="2553510" y="1710679"/>
          <a:ext cx="7087289" cy="301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3" name="ZoneTexte 642">
            <a:extLst>
              <a:ext uri="{FF2B5EF4-FFF2-40B4-BE49-F238E27FC236}">
                <a16:creationId xmlns:a16="http://schemas.microsoft.com/office/drawing/2014/main" id="{C83B8F3F-AD68-C80F-9618-D222AC641786}"/>
              </a:ext>
            </a:extLst>
          </p:cNvPr>
          <p:cNvSpPr txBox="1"/>
          <p:nvPr/>
        </p:nvSpPr>
        <p:spPr>
          <a:xfrm>
            <a:off x="823281" y="5003372"/>
            <a:ext cx="10540055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Did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seeing the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different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answers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affect the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way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you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would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approach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the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same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problems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in the future?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Why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or </a:t>
            </a:r>
            <a:r>
              <a:rPr lang="fr-FR" sz="1200" b="1" dirty="0" err="1">
                <a:solidFill>
                  <a:srgbClr val="202124"/>
                </a:solidFill>
                <a:ea typeface="+mn-lt"/>
                <a:cs typeface="+mn-lt"/>
              </a:rPr>
              <a:t>why</a:t>
            </a:r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 not?</a:t>
            </a:r>
            <a:endParaRPr lang="fr-FR" sz="1200" b="1" dirty="0">
              <a:solidFill>
                <a:srgbClr val="202124"/>
              </a:solidFill>
            </a:endParaRPr>
          </a:p>
          <a:p>
            <a:pPr algn="ctr"/>
            <a:endParaRPr lang="fr-FR" sz="1200" b="1">
              <a:solidFill>
                <a:srgbClr val="202124"/>
              </a:solidFill>
              <a:ea typeface="+mn-lt"/>
              <a:cs typeface="+mn-lt"/>
            </a:endParaRPr>
          </a:p>
          <a:p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Group A : 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''No, </a:t>
            </a:r>
            <a:r>
              <a:rPr lang="fr-FR" sz="1200" i="1" err="1">
                <a:solidFill>
                  <a:srgbClr val="202124"/>
                </a:solidFill>
                <a:ea typeface="+mn-lt"/>
                <a:cs typeface="+mn-lt"/>
              </a:rPr>
              <a:t>it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i="1" err="1">
                <a:solidFill>
                  <a:srgbClr val="202124"/>
                </a:solidFill>
                <a:ea typeface="+mn-lt"/>
                <a:cs typeface="+mn-lt"/>
              </a:rPr>
              <a:t>didn't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, </a:t>
            </a:r>
            <a:r>
              <a:rPr lang="fr-FR" sz="1200" i="1" err="1">
                <a:solidFill>
                  <a:srgbClr val="202124"/>
                </a:solidFill>
                <a:ea typeface="+mn-lt"/>
                <a:cs typeface="+mn-lt"/>
              </a:rPr>
              <a:t>because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I know the </a:t>
            </a:r>
            <a:r>
              <a:rPr lang="fr-FR" sz="1200" i="1" err="1">
                <a:solidFill>
                  <a:srgbClr val="202124"/>
                </a:solidFill>
                <a:ea typeface="+mn-lt"/>
                <a:cs typeface="+mn-lt"/>
              </a:rPr>
              <a:t>answers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come </a:t>
            </a:r>
            <a:r>
              <a:rPr lang="fr-FR" sz="1200" i="1" err="1">
                <a:solidFill>
                  <a:srgbClr val="202124"/>
                </a:solidFill>
                <a:ea typeface="+mn-lt"/>
                <a:cs typeface="+mn-lt"/>
              </a:rPr>
              <a:t>from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an AI.'' ,"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I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feel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 chat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GPT’s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responses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were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highly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fr-FR" sz="1200" i="1" err="1">
                <a:solidFill>
                  <a:srgbClr val="1F1F1F"/>
                </a:solidFill>
                <a:ea typeface="+mn-lt"/>
                <a:cs typeface="+mn-lt"/>
              </a:rPr>
              <a:t>questionable</a:t>
            </a:r>
            <a:r>
              <a:rPr lang="fr-FR" sz="1200" i="1" dirty="0">
                <a:solidFill>
                  <a:srgbClr val="1F1F1F"/>
                </a:solidFill>
                <a:ea typeface="+mn-lt"/>
                <a:cs typeface="+mn-lt"/>
              </a:rPr>
              <a:t>."</a:t>
            </a:r>
            <a:endParaRPr lang="fr-FR" sz="1200" i="1"/>
          </a:p>
          <a:p>
            <a:endParaRPr lang="fr-FR" sz="1200">
              <a:solidFill>
                <a:srgbClr val="202124"/>
              </a:solidFill>
            </a:endParaRPr>
          </a:p>
          <a:p>
            <a:r>
              <a:rPr lang="fr-FR" sz="1200" b="1" dirty="0">
                <a:solidFill>
                  <a:srgbClr val="202124"/>
                </a:solidFill>
                <a:ea typeface="+mn-lt"/>
                <a:cs typeface="+mn-lt"/>
              </a:rPr>
              <a:t>Group B: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''Yes, seeing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different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answers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can affect the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way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I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approach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problems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in the future, as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it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can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provide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new insights and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methods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 to </a:t>
            </a:r>
            <a:r>
              <a:rPr lang="fr-FR" sz="1200" i="1" dirty="0" err="1">
                <a:solidFill>
                  <a:srgbClr val="202124"/>
                </a:solidFill>
                <a:ea typeface="+mn-lt"/>
                <a:cs typeface="+mn-lt"/>
              </a:rPr>
              <a:t>consider</a:t>
            </a:r>
            <a:r>
              <a:rPr lang="fr-FR" sz="1200" i="1" dirty="0">
                <a:solidFill>
                  <a:srgbClr val="202124"/>
                </a:solidFill>
                <a:ea typeface="+mn-lt"/>
                <a:cs typeface="+mn-lt"/>
              </a:rPr>
              <a:t>.''</a:t>
            </a:r>
            <a:endParaRPr lang="fr-FR" sz="1200" i="1" dirty="0"/>
          </a:p>
          <a:p>
            <a:endParaRPr lang="fr-FR" sz="1100">
              <a:solidFill>
                <a:srgbClr val="202124"/>
              </a:solidFill>
            </a:endParaRPr>
          </a:p>
          <a:p>
            <a:endParaRPr lang="fr-FR" sz="110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73FDE-F71D-71E2-A6B6-F4DCF15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Motivation</a:t>
            </a:r>
            <a:br>
              <a:rPr lang="fr-FR"/>
            </a:br>
            <a:r>
              <a:rPr lang="fr-FR" sz="1800" b="0" err="1">
                <a:ea typeface="+mj-lt"/>
                <a:cs typeface="+mj-lt"/>
              </a:rPr>
              <a:t>Why</a:t>
            </a:r>
            <a:r>
              <a:rPr lang="fr-FR" sz="1800" b="0">
                <a:ea typeface="+mj-lt"/>
                <a:cs typeface="+mj-lt"/>
              </a:rPr>
              <a:t> </a:t>
            </a:r>
            <a:r>
              <a:rPr lang="fr-FR" sz="1800" b="0" err="1">
                <a:ea typeface="+mj-lt"/>
                <a:cs typeface="+mj-lt"/>
              </a:rPr>
              <a:t>Study</a:t>
            </a:r>
            <a:r>
              <a:rPr lang="fr-FR" sz="1800" b="0">
                <a:ea typeface="+mj-lt"/>
                <a:cs typeface="+mj-lt"/>
              </a:rPr>
              <a:t> Human Perception of </a:t>
            </a:r>
            <a:r>
              <a:rPr lang="fr-FR" sz="1800" b="0" err="1">
                <a:ea typeface="+mj-lt"/>
                <a:cs typeface="+mj-lt"/>
              </a:rPr>
              <a:t>LLMs</a:t>
            </a:r>
            <a:r>
              <a:rPr lang="fr-FR" sz="1800" b="0">
                <a:ea typeface="+mj-lt"/>
                <a:cs typeface="+mj-lt"/>
              </a:rPr>
              <a:t> in </a:t>
            </a:r>
            <a:r>
              <a:rPr lang="fr-FR" sz="1800" b="0" err="1">
                <a:ea typeface="+mj-lt"/>
                <a:cs typeface="+mj-lt"/>
              </a:rPr>
              <a:t>Ethical</a:t>
            </a:r>
            <a:r>
              <a:rPr lang="fr-FR" sz="1800" b="0">
                <a:ea typeface="+mj-lt"/>
                <a:cs typeface="+mj-lt"/>
              </a:rPr>
              <a:t> </a:t>
            </a:r>
            <a:r>
              <a:rPr lang="fr-FR" sz="1800" b="0" err="1">
                <a:ea typeface="+mj-lt"/>
                <a:cs typeface="+mj-lt"/>
              </a:rPr>
              <a:t>Dilemmas</a:t>
            </a:r>
            <a:r>
              <a:rPr lang="fr-FR" sz="1800" b="0">
                <a:ea typeface="+mj-lt"/>
                <a:cs typeface="+mj-lt"/>
              </a:rPr>
              <a:t>?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1D2DC-B27A-958F-01B5-CF0FAC07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233813"/>
            <a:ext cx="6586607" cy="7686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000"/>
          </a:p>
          <a:p>
            <a:pPr marL="274320" lvl="1" indent="0">
              <a:buNone/>
            </a:pPr>
            <a:r>
              <a:rPr lang="fr-FR" sz="1800"/>
              <a:t>[</a:t>
            </a:r>
            <a:r>
              <a:rPr lang="fr-FR" sz="1800" err="1"/>
              <a:t>Understand</a:t>
            </a:r>
            <a:r>
              <a:rPr lang="fr-FR" sz="1800"/>
              <a:t> the divergence </a:t>
            </a:r>
            <a:r>
              <a:rPr lang="fr-FR" sz="1800" err="1"/>
              <a:t>between</a:t>
            </a:r>
            <a:r>
              <a:rPr lang="fr-FR" sz="1800"/>
              <a:t> LLM and </a:t>
            </a:r>
            <a:r>
              <a:rPr lang="fr-FR" sz="1800" err="1"/>
              <a:t>humans</a:t>
            </a:r>
            <a:r>
              <a:rPr lang="fr-FR" sz="1800"/>
              <a:t> in </a:t>
            </a:r>
            <a:r>
              <a:rPr lang="fr-FR" sz="1800" err="1"/>
              <a:t>complex</a:t>
            </a:r>
            <a:r>
              <a:rPr lang="fr-FR" sz="1800"/>
              <a:t> and </a:t>
            </a:r>
            <a:r>
              <a:rPr lang="fr-FR" sz="1800" err="1"/>
              <a:t>ethically</a:t>
            </a:r>
            <a:r>
              <a:rPr lang="fr-FR" sz="1800"/>
              <a:t> sensitive </a:t>
            </a:r>
            <a:r>
              <a:rPr lang="fr-FR" sz="1800" err="1"/>
              <a:t>contexts</a:t>
            </a:r>
            <a:r>
              <a:rPr lang="fr-FR" sz="1800"/>
              <a:t>]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A161B8-78A1-DD7D-5049-88FF5B387A50}"/>
              </a:ext>
            </a:extLst>
          </p:cNvPr>
          <p:cNvSpPr txBox="1"/>
          <p:nvPr/>
        </p:nvSpPr>
        <p:spPr>
          <a:xfrm>
            <a:off x="3340319" y="3863846"/>
            <a:ext cx="68611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>
                <a:latin typeface="Avenir Next LT Pro Light"/>
                <a:cs typeface="Arial"/>
              </a:rPr>
              <a:t>[Highlight </a:t>
            </a:r>
            <a:r>
              <a:rPr lang="fr-FR" err="1">
                <a:latin typeface="Avenir Next LT Pro Light"/>
                <a:cs typeface="Arial"/>
              </a:rPr>
              <a:t>potential</a:t>
            </a:r>
            <a:r>
              <a:rPr lang="fr-FR">
                <a:latin typeface="Avenir Next LT Pro Light"/>
                <a:cs typeface="Arial"/>
              </a:rPr>
              <a:t> </a:t>
            </a:r>
            <a:r>
              <a:rPr lang="fr-FR" err="1">
                <a:latin typeface="Avenir Next LT Pro Light"/>
                <a:cs typeface="Arial"/>
              </a:rPr>
              <a:t>biases</a:t>
            </a:r>
            <a:r>
              <a:rPr lang="fr-FR">
                <a:latin typeface="Avenir Next LT Pro Light"/>
                <a:cs typeface="Arial"/>
              </a:rPr>
              <a:t> in </a:t>
            </a:r>
            <a:r>
              <a:rPr lang="fr-FR" err="1">
                <a:latin typeface="Avenir Next LT Pro Light"/>
                <a:cs typeface="Arial"/>
              </a:rPr>
              <a:t>human</a:t>
            </a:r>
            <a:r>
              <a:rPr lang="fr-FR">
                <a:latin typeface="Avenir Next LT Pro Light"/>
                <a:cs typeface="Arial"/>
              </a:rPr>
              <a:t> perception of AI-</a:t>
            </a:r>
            <a:r>
              <a:rPr lang="fr-FR" err="1">
                <a:latin typeface="Avenir Next LT Pro Light"/>
                <a:cs typeface="Arial"/>
              </a:rPr>
              <a:t>generated</a:t>
            </a:r>
            <a:r>
              <a:rPr lang="fr-FR">
                <a:latin typeface="Avenir Next LT Pro Light"/>
                <a:cs typeface="Arial"/>
              </a:rPr>
              <a:t> content]</a:t>
            </a:r>
            <a:endParaRPr lang="fr-FR"/>
          </a:p>
          <a:p>
            <a:endParaRPr lang="fr-FR"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7FB304-6ED1-147F-9B1B-BFE23A894004}"/>
              </a:ext>
            </a:extLst>
          </p:cNvPr>
          <p:cNvSpPr txBox="1"/>
          <p:nvPr/>
        </p:nvSpPr>
        <p:spPr>
          <a:xfrm>
            <a:off x="1893639" y="5320258"/>
            <a:ext cx="6972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[Influence of </a:t>
            </a:r>
            <a:r>
              <a:rPr lang="fr-FR" err="1">
                <a:ea typeface="+mn-lt"/>
                <a:cs typeface="+mn-lt"/>
              </a:rPr>
              <a:t>contrasting</a:t>
            </a:r>
            <a:r>
              <a:rPr lang="fr-FR">
                <a:ea typeface="+mn-lt"/>
                <a:cs typeface="+mn-lt"/>
              </a:rPr>
              <a:t> opinion (LLM </a:t>
            </a:r>
            <a:r>
              <a:rPr lang="fr-FR" err="1">
                <a:ea typeface="+mn-lt"/>
                <a:cs typeface="+mn-lt"/>
              </a:rPr>
              <a:t>generated</a:t>
            </a:r>
            <a:r>
              <a:rPr lang="fr-FR">
                <a:ea typeface="+mn-lt"/>
                <a:cs typeface="+mn-lt"/>
              </a:rPr>
              <a:t> or humans)]</a:t>
            </a:r>
            <a:endParaRPr lang="fr-FR"/>
          </a:p>
        </p:txBody>
      </p:sp>
      <p:pic>
        <p:nvPicPr>
          <p:cNvPr id="8" name="Image 7" descr="Une image contenant croquis, dessin, blanc, Dessin au trait&#10;&#10;Description générée automatiquement">
            <a:extLst>
              <a:ext uri="{FF2B5EF4-FFF2-40B4-BE49-F238E27FC236}">
                <a16:creationId xmlns:a16="http://schemas.microsoft.com/office/drawing/2014/main" id="{5A0AEBBA-B9B7-AF9A-6BDF-76A41924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5" y="4796710"/>
            <a:ext cx="1352550" cy="1428750"/>
          </a:xfrm>
          <a:prstGeom prst="rect">
            <a:avLst/>
          </a:prstGeom>
        </p:spPr>
      </p:pic>
      <p:pic>
        <p:nvPicPr>
          <p:cNvPr id="9" name="Image 8" descr="Une image contenant croquis, balance, noir et blanc, illustration&#10;&#10;Description générée automatiquement">
            <a:extLst>
              <a:ext uri="{FF2B5EF4-FFF2-40B4-BE49-F238E27FC236}">
                <a16:creationId xmlns:a16="http://schemas.microsoft.com/office/drawing/2014/main" id="{C5FF7B59-6FED-3C3A-A971-DD6C0476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351" y="3457905"/>
            <a:ext cx="1304925" cy="1333500"/>
          </a:xfrm>
          <a:prstGeom prst="rect">
            <a:avLst/>
          </a:prstGeom>
        </p:spPr>
      </p:pic>
      <p:pic>
        <p:nvPicPr>
          <p:cNvPr id="7" name="Image 6" descr="Une image contenant croquis, symbole, clipart, conception&#10;&#10;Description générée automatiquement">
            <a:extLst>
              <a:ext uri="{FF2B5EF4-FFF2-40B4-BE49-F238E27FC236}">
                <a16:creationId xmlns:a16="http://schemas.microsoft.com/office/drawing/2014/main" id="{150D81D5-8DEA-19A4-F973-70E14A920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6" y="2397881"/>
            <a:ext cx="15144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D025-8818-79C5-B7F3-B3AFC10D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164939"/>
            <a:ext cx="8915402" cy="1371600"/>
          </a:xfrm>
        </p:spPr>
        <p:txBody>
          <a:bodyPr/>
          <a:lstStyle/>
          <a:p>
            <a:pPr algn="ctr"/>
            <a:r>
              <a:rPr lang="fr-FR" err="1"/>
              <a:t>Findings</a:t>
            </a:r>
            <a:r>
              <a:rPr lang="fr-FR"/>
              <a:t> - Qualitative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6CA50-5F8C-6A4D-93FD-672B50D6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highlight>
                <a:srgbClr val="FFFF00"/>
              </a:highlight>
            </a:endParaRPr>
          </a:p>
          <a:p>
            <a:endParaRPr lang="fr-FR">
              <a:highlight>
                <a:srgbClr val="FFFF00"/>
              </a:highlight>
            </a:endParaRPr>
          </a:p>
        </p:txBody>
      </p:sp>
      <p:pic>
        <p:nvPicPr>
          <p:cNvPr id="4" name="Image 3" descr="Une image contenant texte, capture d’écran, Post-it, Police&#10;&#10;Description générée automatiquement">
            <a:extLst>
              <a:ext uri="{FF2B5EF4-FFF2-40B4-BE49-F238E27FC236}">
                <a16:creationId xmlns:a16="http://schemas.microsoft.com/office/drawing/2014/main" id="{C2D24890-EC58-A8D0-400C-A3A19D92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673"/>
            <a:ext cx="12192000" cy="52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8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AD6B1-DDF7-06A0-AEF8-DFB170F0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Discussion</a:t>
            </a:r>
            <a:br>
              <a:rPr lang="fr-FR"/>
            </a:br>
            <a:r>
              <a:rPr lang="fr-FR" sz="2400" b="0" err="1"/>
              <a:t>Skepticism</a:t>
            </a:r>
            <a:r>
              <a:rPr lang="fr-FR" sz="2400" b="0"/>
              <a:t> </a:t>
            </a:r>
            <a:r>
              <a:rPr lang="fr-FR" sz="2400" b="0" err="1"/>
              <a:t>towards</a:t>
            </a:r>
            <a:r>
              <a:rPr lang="fr-FR" sz="2400" b="0"/>
              <a:t> AI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7D358-110F-CDAD-E6A6-09CF02AA6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  <a:p>
            <a:endParaRPr lang="fr-FR"/>
          </a:p>
          <a:p>
            <a:endParaRPr lang="fr-FR">
              <a:highlight>
                <a:srgbClr val="FFFF00"/>
              </a:highlight>
            </a:endParaRPr>
          </a:p>
        </p:txBody>
      </p:sp>
      <p:graphicFrame>
        <p:nvGraphicFramePr>
          <p:cNvPr id="69" name="Espace réservé du contenu 2">
            <a:extLst>
              <a:ext uri="{FF2B5EF4-FFF2-40B4-BE49-F238E27FC236}">
                <a16:creationId xmlns:a16="http://schemas.microsoft.com/office/drawing/2014/main" id="{877C2B9E-52B1-D670-8A3B-B0B0CA5C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37393"/>
              </p:ext>
            </p:extLst>
          </p:nvPr>
        </p:nvGraphicFramePr>
        <p:xfrm>
          <a:off x="3431238" y="1938540"/>
          <a:ext cx="5581966" cy="466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47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25587-2EC2-5B1D-FAE3-B8B8DC7A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Threats</a:t>
            </a:r>
            <a:r>
              <a:rPr lang="fr-FR"/>
              <a:t> to </a:t>
            </a:r>
            <a:r>
              <a:rPr lang="fr-FR" err="1"/>
              <a:t>validity</a:t>
            </a:r>
            <a:r>
              <a:rPr lang="fr-FR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2BE76-1C02-2736-A58E-7AE85543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fr-FR" b="1" dirty="0" err="1"/>
              <a:t>Internal</a:t>
            </a:r>
            <a:r>
              <a:rPr lang="fr-FR" b="1" dirty="0"/>
              <a:t> </a:t>
            </a:r>
            <a:r>
              <a:rPr lang="fr-FR" b="1" dirty="0" err="1"/>
              <a:t>validity</a:t>
            </a:r>
            <a:r>
              <a:rPr lang="fr-FR" b="1" dirty="0"/>
              <a:t>:</a:t>
            </a:r>
            <a:endParaRPr lang="fr-FR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Order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Effects</a:t>
            </a:r>
            <a:r>
              <a:rPr lang="fr-FR" dirty="0">
                <a:ea typeface="+mn-lt"/>
                <a:cs typeface="+mn-lt"/>
              </a:rPr>
              <a:t>: If all participants </a:t>
            </a:r>
            <a:r>
              <a:rPr lang="fr-FR" dirty="0" err="1">
                <a:ea typeface="+mn-lt"/>
                <a:cs typeface="+mn-lt"/>
              </a:rPr>
              <a:t>were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exposed</a:t>
            </a:r>
            <a:r>
              <a:rPr lang="fr-FR" dirty="0">
                <a:ea typeface="+mn-lt"/>
                <a:cs typeface="+mn-lt"/>
              </a:rPr>
              <a:t> to the </a:t>
            </a:r>
            <a:r>
              <a:rPr lang="fr-FR" dirty="0" err="1">
                <a:ea typeface="+mn-lt"/>
                <a:cs typeface="+mn-lt"/>
              </a:rPr>
              <a:t>same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dilemmas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dirty="0" err="1">
                <a:ea typeface="+mn-lt"/>
                <a:cs typeface="+mn-lt"/>
              </a:rPr>
              <a:t>same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order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their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responses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might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influenced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earlier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dilemmas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fr-FR" dirty="0" err="1">
                <a:solidFill>
                  <a:srgbClr val="00B050"/>
                </a:solidFill>
                <a:ea typeface="+mn-lt"/>
                <a:cs typeface="+mn-lt"/>
              </a:rPr>
              <a:t>Randomize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 the </a:t>
            </a:r>
            <a:r>
              <a:rPr lang="fr-FR" dirty="0" err="1">
                <a:solidFill>
                  <a:srgbClr val="00B050"/>
                </a:solidFill>
                <a:ea typeface="+mn-lt"/>
                <a:cs typeface="+mn-lt"/>
              </a:rPr>
              <a:t>dilemmas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)</a:t>
            </a:r>
            <a:endParaRPr lang="fr-FR" dirty="0">
              <a:solidFill>
                <a:srgbClr val="00B050"/>
              </a:solidFill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Demand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Characteristics</a:t>
            </a:r>
            <a:r>
              <a:rPr lang="fr-FR" dirty="0">
                <a:ea typeface="+mn-lt"/>
                <a:cs typeface="+mn-lt"/>
              </a:rPr>
              <a:t>: If participants </a:t>
            </a:r>
            <a:r>
              <a:rPr lang="fr-FR" dirty="0" err="1">
                <a:ea typeface="+mn-lt"/>
                <a:cs typeface="+mn-lt"/>
              </a:rPr>
              <a:t>guess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purpose</a:t>
            </a:r>
            <a:r>
              <a:rPr lang="fr-FR" dirty="0">
                <a:ea typeface="+mn-lt"/>
                <a:cs typeface="+mn-lt"/>
              </a:rPr>
              <a:t> of the </a:t>
            </a:r>
            <a:r>
              <a:rPr lang="fr-FR" dirty="0" err="1">
                <a:ea typeface="+mn-lt"/>
                <a:cs typeface="+mn-lt"/>
              </a:rPr>
              <a:t>study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might</a:t>
            </a:r>
            <a:r>
              <a:rPr lang="fr-FR" dirty="0">
                <a:ea typeface="+mn-lt"/>
                <a:cs typeface="+mn-lt"/>
              </a:rPr>
              <a:t> alter </a:t>
            </a:r>
            <a:r>
              <a:rPr lang="fr-FR" dirty="0" err="1">
                <a:ea typeface="+mn-lt"/>
                <a:cs typeface="+mn-lt"/>
              </a:rPr>
              <a:t>their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responses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align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think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researchers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want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hear</a:t>
            </a:r>
            <a:r>
              <a:rPr lang="fr-FR" dirty="0">
                <a:ea typeface="+mn-lt"/>
                <a:cs typeface="+mn-lt"/>
              </a:rPr>
              <a:t>, </a:t>
            </a:r>
            <a:r>
              <a:rPr lang="fr-FR" dirty="0" err="1">
                <a:ea typeface="+mn-lt"/>
                <a:cs typeface="+mn-lt"/>
              </a:rPr>
              <a:t>affecting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accuracy</a:t>
            </a:r>
            <a:r>
              <a:rPr lang="fr-FR" dirty="0">
                <a:ea typeface="+mn-lt"/>
                <a:cs typeface="+mn-lt"/>
              </a:rPr>
              <a:t> of the data.</a:t>
            </a:r>
            <a:endParaRPr lang="fr-FR" dirty="0"/>
          </a:p>
          <a:p>
            <a:pPr>
              <a:buFont typeface="Wingdings" panose="020B0604020202020204" pitchFamily="34" charset="0"/>
              <a:buChar char="q"/>
            </a:pPr>
            <a:r>
              <a:rPr lang="fr-FR" b="1" dirty="0" err="1"/>
              <a:t>External</a:t>
            </a:r>
            <a:r>
              <a:rPr lang="fr-FR" b="1" dirty="0"/>
              <a:t> </a:t>
            </a:r>
            <a:r>
              <a:rPr lang="fr-FR" b="1" dirty="0" err="1"/>
              <a:t>validity</a:t>
            </a:r>
            <a:r>
              <a:rPr lang="fr-FR" b="1" dirty="0"/>
              <a:t>:</a:t>
            </a:r>
            <a:endParaRPr lang="fr-FR" b="1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Sample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Bias</a:t>
            </a:r>
            <a:r>
              <a:rPr lang="fr-FR" dirty="0">
                <a:ea typeface="+mn-lt"/>
                <a:cs typeface="+mn-lt"/>
              </a:rPr>
              <a:t>: If participants are not </a:t>
            </a:r>
            <a:r>
              <a:rPr lang="fr-FR" dirty="0" err="1">
                <a:ea typeface="+mn-lt"/>
                <a:cs typeface="+mn-lt"/>
              </a:rPr>
              <a:t>representative</a:t>
            </a:r>
            <a:r>
              <a:rPr lang="fr-FR" dirty="0">
                <a:ea typeface="+mn-lt"/>
                <a:cs typeface="+mn-lt"/>
              </a:rPr>
              <a:t> of the </a:t>
            </a:r>
            <a:r>
              <a:rPr lang="fr-FR" dirty="0" err="1">
                <a:ea typeface="+mn-lt"/>
                <a:cs typeface="+mn-lt"/>
              </a:rPr>
              <a:t>general</a:t>
            </a:r>
            <a:r>
              <a:rPr lang="fr-FR" dirty="0">
                <a:ea typeface="+mn-lt"/>
                <a:cs typeface="+mn-lt"/>
              </a:rPr>
              <a:t> population (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check </a:t>
            </a:r>
            <a:r>
              <a:rPr lang="fr-FR" dirty="0" err="1">
                <a:solidFill>
                  <a:srgbClr val="00B050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0B050"/>
                </a:solidFill>
                <a:ea typeface="+mn-lt"/>
                <a:cs typeface="+mn-lt"/>
              </a:rPr>
              <a:t>pre-study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FR" dirty="0" err="1">
                <a:solidFill>
                  <a:srgbClr val="00B050"/>
                </a:solidFill>
                <a:ea typeface="+mn-lt"/>
                <a:cs typeface="+mn-lt"/>
              </a:rPr>
              <a:t>survey</a:t>
            </a:r>
            <a:r>
              <a:rPr lang="fr-FR" dirty="0">
                <a:ea typeface="+mn-lt"/>
                <a:cs typeface="+mn-lt"/>
              </a:rPr>
              <a:t>)</a:t>
            </a:r>
            <a:endParaRPr lang="fr-FR" dirty="0"/>
          </a:p>
          <a:p>
            <a:pPr>
              <a:buFont typeface="Wingdings" panose="020B0604020202020204" pitchFamily="34" charset="0"/>
              <a:buChar char="q"/>
            </a:pPr>
            <a:r>
              <a:rPr lang="fr-FR" dirty="0" err="1">
                <a:ea typeface="+mn-lt"/>
                <a:cs typeface="+mn-lt"/>
              </a:rPr>
              <a:t>Artificial</a:t>
            </a:r>
            <a:r>
              <a:rPr lang="fr-FR" dirty="0">
                <a:ea typeface="+mn-lt"/>
                <a:cs typeface="+mn-lt"/>
              </a:rPr>
              <a:t> Setting: the </a:t>
            </a:r>
            <a:r>
              <a:rPr lang="fr-FR" dirty="0" err="1">
                <a:ea typeface="+mn-lt"/>
                <a:cs typeface="+mn-lt"/>
              </a:rPr>
              <a:t>study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conducted</a:t>
            </a:r>
            <a:r>
              <a:rPr lang="fr-FR" dirty="0">
                <a:ea typeface="+mn-lt"/>
                <a:cs typeface="+mn-lt"/>
              </a:rPr>
              <a:t> in a </a:t>
            </a:r>
            <a:r>
              <a:rPr lang="fr-FR" dirty="0" err="1">
                <a:ea typeface="+mn-lt"/>
                <a:cs typeface="+mn-lt"/>
              </a:rPr>
              <a:t>controlled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environment</a:t>
            </a:r>
            <a:r>
              <a:rPr lang="fr-FR" dirty="0">
                <a:ea typeface="+mn-lt"/>
                <a:cs typeface="+mn-lt"/>
              </a:rPr>
              <a:t>, participants </a:t>
            </a:r>
            <a:r>
              <a:rPr lang="fr-FR" dirty="0" err="1">
                <a:ea typeface="+mn-lt"/>
                <a:cs typeface="+mn-lt"/>
              </a:rPr>
              <a:t>might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behave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differently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they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would</a:t>
            </a:r>
            <a:r>
              <a:rPr lang="fr-FR" dirty="0">
                <a:ea typeface="+mn-lt"/>
                <a:cs typeface="+mn-lt"/>
              </a:rPr>
              <a:t> in a real-world setting (questions are </a:t>
            </a:r>
            <a:r>
              <a:rPr lang="fr-FR" dirty="0" err="1">
                <a:ea typeface="+mn-lt"/>
                <a:cs typeface="+mn-lt"/>
              </a:rPr>
              <a:t>very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hypothetical</a:t>
            </a:r>
            <a:r>
              <a:rPr lang="fr-FR" dirty="0">
                <a:ea typeface="+mn-lt"/>
                <a:cs typeface="+mn-lt"/>
              </a:rPr>
              <a:t>),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limit</a:t>
            </a:r>
            <a:r>
              <a:rPr lang="fr-FR" dirty="0">
                <a:ea typeface="+mn-lt"/>
                <a:cs typeface="+mn-lt"/>
              </a:rPr>
              <a:t> how </a:t>
            </a:r>
            <a:r>
              <a:rPr lang="fr-FR" dirty="0" err="1">
                <a:ea typeface="+mn-lt"/>
                <a:cs typeface="+mn-lt"/>
              </a:rPr>
              <a:t>well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findings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generalize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everyday</a:t>
            </a:r>
            <a:r>
              <a:rPr lang="fr-FR" dirty="0">
                <a:ea typeface="+mn-lt"/>
                <a:cs typeface="+mn-lt"/>
              </a:rPr>
              <a:t> situations.</a:t>
            </a:r>
            <a:endParaRPr lang="fr-FR" dirty="0"/>
          </a:p>
          <a:p>
            <a:pPr>
              <a:buFont typeface="Wingdings" panose="020B0604020202020204" pitchFamily="34" charset="0"/>
              <a:buChar char="q"/>
            </a:pPr>
            <a:r>
              <a:rPr lang="fr-FR" b="1" dirty="0" err="1"/>
              <a:t>Threats</a:t>
            </a:r>
            <a:r>
              <a:rPr lang="fr-FR" b="1" dirty="0"/>
              <a:t> to </a:t>
            </a:r>
            <a:r>
              <a:rPr lang="fr-FR" b="1" dirty="0" err="1"/>
              <a:t>ecological</a:t>
            </a:r>
            <a:r>
              <a:rPr lang="fr-FR" b="1" dirty="0"/>
              <a:t> </a:t>
            </a:r>
            <a:r>
              <a:rPr lang="fr-FR" b="1" dirty="0" err="1"/>
              <a:t>validity</a:t>
            </a:r>
            <a:r>
              <a:rPr lang="fr-FR" b="1" dirty="0"/>
              <a:t>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Artificial</a:t>
            </a:r>
            <a:r>
              <a:rPr lang="fr-FR" dirty="0">
                <a:ea typeface="+mn-lt"/>
                <a:cs typeface="+mn-lt"/>
              </a:rPr>
              <a:t> Moral </a:t>
            </a:r>
            <a:r>
              <a:rPr lang="fr-FR" err="1">
                <a:ea typeface="+mn-lt"/>
                <a:cs typeface="+mn-lt"/>
              </a:rPr>
              <a:t>Dilemmas</a:t>
            </a:r>
            <a:r>
              <a:rPr lang="fr-FR" dirty="0">
                <a:ea typeface="+mn-lt"/>
                <a:cs typeface="+mn-lt"/>
              </a:rPr>
              <a:t>: the moral </a:t>
            </a:r>
            <a:r>
              <a:rPr lang="fr-FR" err="1">
                <a:ea typeface="+mn-lt"/>
                <a:cs typeface="+mn-lt"/>
              </a:rPr>
              <a:t>dilemmas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err="1">
                <a:ea typeface="+mn-lt"/>
                <a:cs typeface="+mn-lt"/>
              </a:rPr>
              <a:t>study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overly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complex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compared</a:t>
            </a:r>
            <a:r>
              <a:rPr lang="fr-FR" dirty="0">
                <a:ea typeface="+mn-lt"/>
                <a:cs typeface="+mn-lt"/>
              </a:rPr>
              <a:t> to the </a:t>
            </a:r>
            <a:r>
              <a:rPr lang="fr-FR" err="1">
                <a:ea typeface="+mn-lt"/>
                <a:cs typeface="+mn-lt"/>
              </a:rPr>
              <a:t>complex</a:t>
            </a:r>
            <a:r>
              <a:rPr lang="fr-FR" dirty="0">
                <a:ea typeface="+mn-lt"/>
                <a:cs typeface="+mn-lt"/>
              </a:rPr>
              <a:t> moral </a:t>
            </a:r>
            <a:r>
              <a:rPr lang="fr-FR" err="1">
                <a:ea typeface="+mn-lt"/>
                <a:cs typeface="+mn-lt"/>
              </a:rPr>
              <a:t>dicission</a:t>
            </a:r>
            <a:r>
              <a:rPr lang="fr-FR" dirty="0">
                <a:ea typeface="+mn-lt"/>
                <a:cs typeface="+mn-lt"/>
              </a:rPr>
              <a:t> people </a:t>
            </a:r>
            <a:r>
              <a:rPr lang="fr-FR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everyday</a:t>
            </a:r>
            <a:r>
              <a:rPr lang="fr-FR" dirty="0">
                <a:ea typeface="+mn-lt"/>
                <a:cs typeface="+mn-lt"/>
              </a:rPr>
              <a:t> life, </a:t>
            </a:r>
            <a:r>
              <a:rPr lang="fr-FR" err="1">
                <a:ea typeface="+mn-lt"/>
                <a:cs typeface="+mn-lt"/>
              </a:rPr>
              <a:t>so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results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aren't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true</a:t>
            </a:r>
            <a:r>
              <a:rPr lang="fr-FR" dirty="0">
                <a:ea typeface="+mn-lt"/>
                <a:cs typeface="+mn-lt"/>
              </a:rPr>
              <a:t> to real-</a:t>
            </a:r>
            <a:r>
              <a:rPr lang="fr-FR" err="1">
                <a:ea typeface="+mn-lt"/>
                <a:cs typeface="+mn-lt"/>
              </a:rPr>
              <a:t>worl</a:t>
            </a:r>
            <a:r>
              <a:rPr lang="fr-FR" dirty="0">
                <a:ea typeface="+mn-lt"/>
                <a:cs typeface="+mn-lt"/>
              </a:rPr>
              <a:t> situations.it </a:t>
            </a:r>
            <a:r>
              <a:rPr lang="fr-FR" err="1">
                <a:ea typeface="+mn-lt"/>
                <a:cs typeface="+mn-lt"/>
              </a:rPr>
              <a:t>soesnt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accurately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reflect</a:t>
            </a:r>
            <a:r>
              <a:rPr lang="fr-FR" dirty="0">
                <a:ea typeface="+mn-lt"/>
                <a:cs typeface="+mn-lt"/>
              </a:rPr>
              <a:t> how people </a:t>
            </a:r>
            <a:r>
              <a:rPr lang="fr-FR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moral </a:t>
            </a:r>
            <a:r>
              <a:rPr lang="fr-FR" err="1">
                <a:ea typeface="+mn-lt"/>
                <a:cs typeface="+mn-lt"/>
              </a:rPr>
              <a:t>decisions</a:t>
            </a:r>
            <a:r>
              <a:rPr lang="fr-FR" dirty="0">
                <a:ea typeface="+mn-lt"/>
                <a:cs typeface="+mn-lt"/>
              </a:rPr>
              <a:t> in real life. (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check </a:t>
            </a: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with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 post-</a:t>
            </a: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study</a:t>
            </a:r>
            <a:r>
              <a:rPr lang="fr-FR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survey</a:t>
            </a:r>
            <a:r>
              <a:rPr lang="fr-FR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fr-FR" dirty="0" err="1">
                <a:ea typeface="+mn-lt"/>
                <a:cs typeface="+mn-lt"/>
              </a:rPr>
              <a:t>Lab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Environment</a:t>
            </a:r>
            <a:r>
              <a:rPr lang="fr-FR" dirty="0">
                <a:ea typeface="+mn-lt"/>
                <a:cs typeface="+mn-lt"/>
              </a:rPr>
              <a:t>: </a:t>
            </a:r>
            <a:r>
              <a:rPr lang="fr-FR" dirty="0" err="1">
                <a:ea typeface="+mn-lt"/>
                <a:cs typeface="+mn-lt"/>
              </a:rPr>
              <a:t>Conducting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study</a:t>
            </a:r>
            <a:r>
              <a:rPr lang="fr-FR" dirty="0">
                <a:ea typeface="+mn-lt"/>
                <a:cs typeface="+mn-lt"/>
              </a:rPr>
              <a:t> in a </a:t>
            </a:r>
            <a:r>
              <a:rPr lang="fr-FR" dirty="0" err="1">
                <a:ea typeface="+mn-lt"/>
                <a:cs typeface="+mn-lt"/>
              </a:rPr>
              <a:t>lab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feel</a:t>
            </a:r>
            <a:r>
              <a:rPr lang="fr-FR" dirty="0">
                <a:ea typeface="+mn-lt"/>
                <a:cs typeface="+mn-lt"/>
              </a:rPr>
              <a:t> like an </a:t>
            </a:r>
            <a:r>
              <a:rPr lang="fr-FR" dirty="0" err="1">
                <a:ea typeface="+mn-lt"/>
                <a:cs typeface="+mn-lt"/>
              </a:rPr>
              <a:t>artificial</a:t>
            </a:r>
            <a:r>
              <a:rPr lang="fr-FR" dirty="0">
                <a:ea typeface="+mn-lt"/>
                <a:cs typeface="+mn-lt"/>
              </a:rPr>
              <a:t> situation,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might</a:t>
            </a:r>
            <a:r>
              <a:rPr lang="fr-FR" dirty="0">
                <a:ea typeface="+mn-lt"/>
                <a:cs typeface="+mn-lt"/>
              </a:rPr>
              <a:t> not </a:t>
            </a:r>
            <a:r>
              <a:rPr lang="fr-FR" dirty="0" err="1">
                <a:ea typeface="+mn-lt"/>
                <a:cs typeface="+mn-lt"/>
              </a:rPr>
              <a:t>represent</a:t>
            </a:r>
            <a:r>
              <a:rPr lang="fr-FR" dirty="0">
                <a:ea typeface="+mn-lt"/>
                <a:cs typeface="+mn-lt"/>
              </a:rPr>
              <a:t> how people </a:t>
            </a:r>
            <a:r>
              <a:rPr lang="fr-FR" dirty="0" err="1">
                <a:ea typeface="+mn-lt"/>
                <a:cs typeface="+mn-lt"/>
              </a:rPr>
              <a:t>typically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interact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AI or </a:t>
            </a:r>
            <a:r>
              <a:rPr lang="fr-FR" dirty="0" err="1">
                <a:ea typeface="+mn-lt"/>
                <a:cs typeface="+mn-lt"/>
              </a:rPr>
              <a:t>make</a:t>
            </a:r>
            <a:r>
              <a:rPr lang="fr-FR" dirty="0">
                <a:ea typeface="+mn-lt"/>
                <a:cs typeface="+mn-lt"/>
              </a:rPr>
              <a:t> moral </a:t>
            </a:r>
            <a:r>
              <a:rPr lang="fr-FR" dirty="0" err="1">
                <a:ea typeface="+mn-lt"/>
                <a:cs typeface="+mn-lt"/>
              </a:rPr>
              <a:t>judgments</a:t>
            </a:r>
            <a:r>
              <a:rPr lang="fr-FR" dirty="0">
                <a:ea typeface="+mn-lt"/>
                <a:cs typeface="+mn-lt"/>
              </a:rPr>
              <a:t> in real-world </a:t>
            </a:r>
            <a:r>
              <a:rPr lang="fr-FR" dirty="0" err="1">
                <a:ea typeface="+mn-lt"/>
                <a:cs typeface="+mn-lt"/>
              </a:rPr>
              <a:t>contexts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443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D9781-FF1A-8E37-5EAF-E8C8AF045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/>
              <a:t>Q&amp;A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5694F1-20FE-0E16-7E70-5054E2032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3802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E56BA-3547-2B12-2068-0567DD68B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err="1"/>
              <a:t>Thank</a:t>
            </a:r>
            <a:r>
              <a:rPr lang="fr-FR"/>
              <a:t> </a:t>
            </a:r>
            <a:r>
              <a:rPr lang="fr-FR" err="1"/>
              <a:t>you</a:t>
            </a:r>
            <a:r>
              <a:rPr lang="fr-FR"/>
              <a:t>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70D24-84C5-75F0-CA2F-4770BE889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37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73FDE-F71D-71E2-A6B6-F4DCF15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Research</a:t>
            </a:r>
            <a:r>
              <a:rPr lang="fr-FR"/>
              <a:t> Objectives</a:t>
            </a:r>
            <a:br>
              <a:rPr lang="fr-FR"/>
            </a:br>
            <a:r>
              <a:rPr lang="fr-FR" sz="1800" b="0" err="1">
                <a:ea typeface="+mj-lt"/>
                <a:cs typeface="+mj-lt"/>
              </a:rPr>
              <a:t>Research</a:t>
            </a:r>
            <a:r>
              <a:rPr lang="fr-FR" sz="1800" b="0">
                <a:ea typeface="+mj-lt"/>
                <a:cs typeface="+mj-lt"/>
              </a:rPr>
              <a:t> </a:t>
            </a:r>
            <a:r>
              <a:rPr lang="fr-FR" sz="1800" b="0" err="1">
                <a:ea typeface="+mj-lt"/>
                <a:cs typeface="+mj-lt"/>
              </a:rPr>
              <a:t>Hypotheses</a:t>
            </a:r>
            <a:r>
              <a:rPr lang="fr-FR" sz="1800" b="0">
                <a:ea typeface="+mj-lt"/>
                <a:cs typeface="+mj-lt"/>
              </a:rPr>
              <a:t> and Questions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1C9D50E1-8C5F-D21B-E9B7-63244CB98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41347"/>
              </p:ext>
            </p:extLst>
          </p:nvPr>
        </p:nvGraphicFramePr>
        <p:xfrm>
          <a:off x="3531646" y="1714473"/>
          <a:ext cx="5630790" cy="424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0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BEA22-D1DE-4354-EF87-3543CB3B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Research</a:t>
            </a:r>
            <a:r>
              <a:rPr lang="fr-FR"/>
              <a:t> </a:t>
            </a:r>
            <a:r>
              <a:rPr lang="fr-FR" err="1"/>
              <a:t>hypotheses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9F793-4D20-9ED0-3940-D0244597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err="1">
                <a:ea typeface="+mn-lt"/>
                <a:cs typeface="+mn-lt"/>
              </a:rPr>
              <a:t>Hypothesis</a:t>
            </a:r>
            <a:r>
              <a:rPr lang="fr-FR" b="1">
                <a:ea typeface="+mn-lt"/>
                <a:cs typeface="+mn-lt"/>
              </a:rPr>
              <a:t> 1:</a:t>
            </a:r>
            <a:r>
              <a:rPr lang="fr-FR">
                <a:ea typeface="+mn-lt"/>
                <a:cs typeface="+mn-lt"/>
              </a:rPr>
              <a:t> Participants </a:t>
            </a:r>
            <a:r>
              <a:rPr lang="fr-FR" err="1">
                <a:ea typeface="+mn-lt"/>
                <a:cs typeface="+mn-lt"/>
              </a:rPr>
              <a:t>will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perceive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answers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generated</a:t>
            </a:r>
            <a:r>
              <a:rPr lang="fr-FR">
                <a:ea typeface="+mn-lt"/>
                <a:cs typeface="+mn-lt"/>
              </a:rPr>
              <a:t> by </a:t>
            </a:r>
            <a:r>
              <a:rPr lang="fr-FR" err="1">
                <a:ea typeface="+mn-lt"/>
                <a:cs typeface="+mn-lt"/>
              </a:rPr>
              <a:t>LLMs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differently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from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human-generated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answers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potential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biases</a:t>
            </a:r>
            <a:r>
              <a:rPr lang="fr-FR">
                <a:ea typeface="+mn-lt"/>
                <a:cs typeface="+mn-lt"/>
              </a:rPr>
              <a:t> in how participants </a:t>
            </a:r>
            <a:r>
              <a:rPr lang="fr-FR" err="1">
                <a:ea typeface="+mn-lt"/>
                <a:cs typeface="+mn-lt"/>
              </a:rPr>
              <a:t>evaluate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credibility</a:t>
            </a:r>
            <a:r>
              <a:rPr lang="fr-FR">
                <a:ea typeface="+mn-lt"/>
                <a:cs typeface="+mn-lt"/>
              </a:rPr>
              <a:t> and </a:t>
            </a:r>
            <a:r>
              <a:rPr lang="fr-FR" err="1">
                <a:ea typeface="+mn-lt"/>
                <a:cs typeface="+mn-lt"/>
              </a:rPr>
              <a:t>reasoning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behind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responses</a:t>
            </a:r>
            <a:r>
              <a:rPr lang="fr-FR">
                <a:ea typeface="+mn-lt"/>
                <a:cs typeface="+mn-lt"/>
              </a:rPr>
              <a:t>.</a:t>
            </a:r>
            <a:endParaRPr lang="fr-FR"/>
          </a:p>
          <a:p>
            <a:pPr marL="285750" indent="-285750"/>
            <a:endParaRPr lang="fr-FR">
              <a:ea typeface="+mn-lt"/>
              <a:cs typeface="+mn-lt"/>
            </a:endParaRPr>
          </a:p>
          <a:p>
            <a:pPr marL="285750" indent="-285750"/>
            <a:r>
              <a:rPr lang="fr-FR" b="1" err="1">
                <a:ea typeface="+mn-lt"/>
                <a:cs typeface="+mn-lt"/>
              </a:rPr>
              <a:t>Hypothesis</a:t>
            </a:r>
            <a:r>
              <a:rPr lang="fr-FR" b="1">
                <a:ea typeface="+mn-lt"/>
                <a:cs typeface="+mn-lt"/>
              </a:rPr>
              <a:t> 2:</a:t>
            </a:r>
            <a:r>
              <a:rPr lang="fr-FR">
                <a:ea typeface="+mn-lt"/>
                <a:cs typeface="+mn-lt"/>
              </a:rPr>
              <a:t> Participants </a:t>
            </a:r>
            <a:r>
              <a:rPr lang="fr-FR" err="1">
                <a:ea typeface="+mn-lt"/>
                <a:cs typeface="+mn-lt"/>
              </a:rPr>
              <a:t>will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</a:t>
            </a:r>
            <a:r>
              <a:rPr lang="fr-FR">
                <a:ea typeface="+mn-lt"/>
                <a:cs typeface="+mn-lt"/>
              </a:rPr>
              <a:t> more </a:t>
            </a:r>
            <a:r>
              <a:rPr lang="fr-FR" err="1">
                <a:ea typeface="+mn-lt"/>
                <a:cs typeface="+mn-lt"/>
              </a:rPr>
              <a:t>likely</a:t>
            </a:r>
            <a:r>
              <a:rPr lang="fr-FR">
                <a:ea typeface="+mn-lt"/>
                <a:cs typeface="+mn-lt"/>
              </a:rPr>
              <a:t> to change </a:t>
            </a:r>
            <a:r>
              <a:rPr lang="fr-FR" err="1">
                <a:ea typeface="+mn-lt"/>
                <a:cs typeface="+mn-lt"/>
              </a:rPr>
              <a:t>their</a:t>
            </a:r>
            <a:r>
              <a:rPr lang="fr-FR">
                <a:ea typeface="+mn-lt"/>
                <a:cs typeface="+mn-lt"/>
              </a:rPr>
              <a:t> initial </a:t>
            </a:r>
            <a:r>
              <a:rPr lang="fr-FR" err="1">
                <a:ea typeface="+mn-lt"/>
                <a:cs typeface="+mn-lt"/>
              </a:rPr>
              <a:t>responses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after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being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exposed</a:t>
            </a:r>
            <a:r>
              <a:rPr lang="fr-FR">
                <a:ea typeface="+mn-lt"/>
                <a:cs typeface="+mn-lt"/>
              </a:rPr>
              <a:t> to a </a:t>
            </a:r>
            <a:r>
              <a:rPr lang="fr-FR" err="1">
                <a:ea typeface="+mn-lt"/>
                <a:cs typeface="+mn-lt"/>
              </a:rPr>
              <a:t>differing</a:t>
            </a:r>
            <a:r>
              <a:rPr lang="fr-FR">
                <a:ea typeface="+mn-lt"/>
                <a:cs typeface="+mn-lt"/>
              </a:rPr>
              <a:t> opinion,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likelihood</a:t>
            </a:r>
            <a:r>
              <a:rPr lang="fr-FR">
                <a:ea typeface="+mn-lt"/>
                <a:cs typeface="+mn-lt"/>
              </a:rPr>
              <a:t> of change </a:t>
            </a:r>
            <a:r>
              <a:rPr lang="fr-FR" err="1">
                <a:ea typeface="+mn-lt"/>
                <a:cs typeface="+mn-lt"/>
              </a:rPr>
              <a:t>being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influenced</a:t>
            </a:r>
            <a:r>
              <a:rPr lang="fr-FR">
                <a:ea typeface="+mn-lt"/>
                <a:cs typeface="+mn-lt"/>
              </a:rPr>
              <a:t> by </a:t>
            </a:r>
            <a:r>
              <a:rPr lang="fr-FR" err="1">
                <a:ea typeface="+mn-lt"/>
                <a:cs typeface="+mn-lt"/>
              </a:rPr>
              <a:t>whether</a:t>
            </a:r>
            <a:r>
              <a:rPr lang="fr-FR">
                <a:ea typeface="+mn-lt"/>
                <a:cs typeface="+mn-lt"/>
              </a:rPr>
              <a:t> the </a:t>
            </a:r>
            <a:r>
              <a:rPr lang="fr-FR" err="1">
                <a:ea typeface="+mn-lt"/>
                <a:cs typeface="+mn-lt"/>
              </a:rPr>
              <a:t>differing</a:t>
            </a:r>
            <a:r>
              <a:rPr lang="fr-FR">
                <a:ea typeface="+mn-lt"/>
                <a:cs typeface="+mn-lt"/>
              </a:rPr>
              <a:t> opinion </a:t>
            </a:r>
            <a:r>
              <a:rPr lang="fr-FR" err="1">
                <a:ea typeface="+mn-lt"/>
                <a:cs typeface="+mn-lt"/>
              </a:rPr>
              <a:t>is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attributed</a:t>
            </a:r>
            <a:r>
              <a:rPr lang="fr-FR">
                <a:ea typeface="+mn-lt"/>
                <a:cs typeface="+mn-lt"/>
              </a:rPr>
              <a:t> to a </a:t>
            </a:r>
            <a:r>
              <a:rPr lang="fr-FR" err="1">
                <a:ea typeface="+mn-lt"/>
                <a:cs typeface="+mn-lt"/>
              </a:rPr>
              <a:t>human</a:t>
            </a:r>
            <a:r>
              <a:rPr lang="fr-FR">
                <a:ea typeface="+mn-lt"/>
                <a:cs typeface="+mn-lt"/>
              </a:rPr>
              <a:t> or an LLM.</a:t>
            </a:r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DF497E-820A-D3CF-F4E3-4975EFB96992}"/>
              </a:ext>
            </a:extLst>
          </p:cNvPr>
          <p:cNvSpPr txBox="1"/>
          <p:nvPr/>
        </p:nvSpPr>
        <p:spPr>
          <a:xfrm>
            <a:off x="10697688" y="5868389"/>
            <a:ext cx="149431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ü"/>
            </a:pPr>
            <a:r>
              <a:rPr lang="fr-FR" sz="1400" err="1">
                <a:solidFill>
                  <a:srgbClr val="00B050"/>
                </a:solidFill>
              </a:rPr>
              <a:t>Precise</a:t>
            </a:r>
            <a:endParaRPr lang="fr-FR" sz="1400">
              <a:solidFill>
                <a:srgbClr val="00B050"/>
              </a:solidFill>
            </a:endParaRPr>
          </a:p>
          <a:p>
            <a:pPr marL="171450" indent="-171450" algn="l">
              <a:buFont typeface="Wingdings"/>
              <a:buChar char="ü"/>
            </a:pPr>
            <a:r>
              <a:rPr lang="fr-FR" sz="1400">
                <a:solidFill>
                  <a:srgbClr val="00B050"/>
                </a:solidFill>
              </a:rPr>
              <a:t>Testable</a:t>
            </a:r>
          </a:p>
          <a:p>
            <a:pPr marL="171450" indent="-171450">
              <a:buFont typeface="Wingdings"/>
              <a:buChar char="ü"/>
            </a:pPr>
            <a:r>
              <a:rPr lang="fr-FR" sz="1400" err="1">
                <a:solidFill>
                  <a:srgbClr val="00B050"/>
                </a:solidFill>
              </a:rPr>
              <a:t>Interesting</a:t>
            </a:r>
            <a:endParaRPr lang="fr-FR" sz="1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73FDE-F71D-71E2-A6B6-F4DCF156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>
                <a:ea typeface="+mj-lt"/>
                <a:cs typeface="+mj-lt"/>
              </a:rPr>
              <a:t>Methodology</a:t>
            </a:r>
            <a:r>
              <a:rPr lang="fr-FR">
                <a:ea typeface="+mj-lt"/>
                <a:cs typeface="+mj-lt"/>
              </a:rPr>
              <a:t> </a:t>
            </a:r>
            <a:endParaRPr lang="fr-FR"/>
          </a:p>
        </p:txBody>
      </p:sp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C9ADC662-0ACC-435B-0BE1-33FD44A7F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77278"/>
              </p:ext>
            </p:extLst>
          </p:nvPr>
        </p:nvGraphicFramePr>
        <p:xfrm>
          <a:off x="2408453" y="1585384"/>
          <a:ext cx="7370332" cy="447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11AC5A79-77EA-D1AC-60D9-3C9EFBE69EFA}"/>
              </a:ext>
            </a:extLst>
          </p:cNvPr>
          <p:cNvSpPr txBox="1"/>
          <p:nvPr/>
        </p:nvSpPr>
        <p:spPr>
          <a:xfrm>
            <a:off x="9411194" y="5927766"/>
            <a:ext cx="2602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Holistic</a:t>
            </a:r>
            <a:r>
              <a:rPr lang="fr-FR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picture</a:t>
            </a:r>
            <a:endParaRPr lang="fr-FR" err="1">
              <a:solidFill>
                <a:srgbClr val="00B050"/>
              </a:solidFill>
            </a:endParaRPr>
          </a:p>
          <a:p>
            <a:pPr marL="285750" indent="-285750">
              <a:buFont typeface="Wingdings"/>
              <a:buChar char="ü"/>
            </a:pP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Triangulate</a:t>
            </a:r>
            <a:r>
              <a:rPr lang="fr-FR">
                <a:solidFill>
                  <a:srgbClr val="00B050"/>
                </a:solidFill>
                <a:ea typeface="+mn-lt"/>
                <a:cs typeface="+mn-lt"/>
              </a:rPr>
              <a:t> the </a:t>
            </a:r>
            <a:r>
              <a:rPr lang="fr-FR" err="1">
                <a:solidFill>
                  <a:srgbClr val="00B050"/>
                </a:solidFill>
                <a:ea typeface="+mn-lt"/>
                <a:cs typeface="+mn-lt"/>
              </a:rPr>
              <a:t>truth</a:t>
            </a:r>
            <a:endParaRPr lang="fr-FR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73FDE-F71D-71E2-A6B6-F4DCF15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960" y="1292"/>
            <a:ext cx="7300996" cy="1358685"/>
          </a:xfrm>
        </p:spPr>
        <p:txBody>
          <a:bodyPr/>
          <a:lstStyle/>
          <a:p>
            <a:pPr algn="ctr"/>
            <a:r>
              <a:rPr lang="fr-FR" err="1">
                <a:ea typeface="+mj-lt"/>
                <a:cs typeface="+mj-lt"/>
              </a:rPr>
              <a:t>Methodology</a:t>
            </a:r>
            <a:r>
              <a:rPr lang="fr-FR">
                <a:ea typeface="+mj-lt"/>
                <a:cs typeface="+mj-lt"/>
              </a:rPr>
              <a:t> - Participants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1D2DC-B27A-958F-01B5-CF0FAC07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39" y="1347061"/>
            <a:ext cx="5720976" cy="2092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>
                <a:ea typeface="+mn-lt"/>
                <a:cs typeface="+mn-lt"/>
              </a:rPr>
              <a:t>Total</a:t>
            </a:r>
            <a:r>
              <a:rPr lang="fr-FR">
                <a:ea typeface="+mn-lt"/>
                <a:cs typeface="+mn-lt"/>
              </a:rPr>
              <a:t> Participants: 18 –1 = 17 (one </a:t>
            </a:r>
            <a:r>
              <a:rPr lang="fr-FR" err="1">
                <a:ea typeface="+mn-lt"/>
                <a:cs typeface="+mn-lt"/>
              </a:rPr>
              <a:t>didn't</a:t>
            </a:r>
            <a:r>
              <a:rPr lang="fr-FR">
                <a:ea typeface="+mn-lt"/>
                <a:cs typeface="+mn-lt"/>
              </a:rPr>
              <a:t> finish )</a:t>
            </a:r>
            <a:endParaRPr lang="fr-FR"/>
          </a:p>
          <a:p>
            <a:r>
              <a:rPr lang="fr-FR" b="1">
                <a:ea typeface="+mn-lt"/>
                <a:cs typeface="+mn-lt"/>
              </a:rPr>
              <a:t>Background</a:t>
            </a:r>
            <a:r>
              <a:rPr lang="fr-FR">
                <a:ea typeface="+mn-lt"/>
                <a:cs typeface="+mn-lt"/>
              </a:rPr>
              <a:t>: Computer science, Engineering, Law, Nursing, </a:t>
            </a:r>
            <a:r>
              <a:rPr lang="fr-FR" err="1">
                <a:ea typeface="+mn-lt"/>
                <a:cs typeface="+mn-lt"/>
              </a:rPr>
              <a:t>Teaching</a:t>
            </a:r>
            <a:r>
              <a:rPr lang="fr-FR">
                <a:ea typeface="+mn-lt"/>
                <a:cs typeface="+mn-lt"/>
              </a:rPr>
              <a:t>, Social Work, Psychology, </a:t>
            </a:r>
            <a:r>
              <a:rPr lang="fr-FR" err="1">
                <a:ea typeface="+mn-lt"/>
                <a:cs typeface="+mn-lt"/>
              </a:rPr>
              <a:t>Geography</a:t>
            </a:r>
            <a:r>
              <a:rPr lang="fr-FR">
                <a:ea typeface="+mn-lt"/>
                <a:cs typeface="+mn-lt"/>
              </a:rPr>
              <a:t> ,…</a:t>
            </a:r>
          </a:p>
          <a:p>
            <a:r>
              <a:rPr lang="fr-FR" b="1" err="1">
                <a:ea typeface="+mn-lt"/>
                <a:cs typeface="+mn-lt"/>
              </a:rPr>
              <a:t>Randomly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assigned</a:t>
            </a:r>
            <a:r>
              <a:rPr lang="fr-FR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</p:txBody>
      </p:sp>
      <p:pic>
        <p:nvPicPr>
          <p:cNvPr id="4" name="Image 3" descr="Graphique des réponses aux formulaires. Titre de la question : What is your age?. Nombre de réponses : 17 réponses.">
            <a:extLst>
              <a:ext uri="{FF2B5EF4-FFF2-40B4-BE49-F238E27FC236}">
                <a16:creationId xmlns:a16="http://schemas.microsoft.com/office/drawing/2014/main" id="{9D04D43A-8A18-BB4A-4AFF-FDA1A120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7" y="4009364"/>
            <a:ext cx="5550008" cy="2399683"/>
          </a:xfrm>
          <a:prstGeom prst="rect">
            <a:avLst/>
          </a:prstGeom>
        </p:spPr>
      </p:pic>
      <p:pic>
        <p:nvPicPr>
          <p:cNvPr id="6" name="Image 5" descr="Graphique des réponses aux formulaires. Titre de la question : What is you highest educational level?. Nombre de réponses : 17 réponses.">
            <a:extLst>
              <a:ext uri="{FF2B5EF4-FFF2-40B4-BE49-F238E27FC236}">
                <a16:creationId xmlns:a16="http://schemas.microsoft.com/office/drawing/2014/main" id="{AB9466F5-1E6F-31C0-B4C1-70CEFF22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93" y="4006781"/>
            <a:ext cx="5540645" cy="2404849"/>
          </a:xfrm>
          <a:prstGeom prst="rect">
            <a:avLst/>
          </a:prstGeom>
        </p:spPr>
      </p:pic>
      <p:pic>
        <p:nvPicPr>
          <p:cNvPr id="7" name="Image 6" descr="Graphique des réponses aux formulaires. Titre de la question : What is your gender identity?. Nombre de réponses : 17 réponses.">
            <a:extLst>
              <a:ext uri="{FF2B5EF4-FFF2-40B4-BE49-F238E27FC236}">
                <a16:creationId xmlns:a16="http://schemas.microsoft.com/office/drawing/2014/main" id="{9B8F5D3C-DFDC-804C-0A6D-177FE934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930" y="1350274"/>
            <a:ext cx="5536770" cy="239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F19DF-D9C6-D9AE-A0E8-15ED221D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Methodology</a:t>
            </a:r>
            <a:r>
              <a:rPr lang="fr-FR"/>
              <a:t> - </a:t>
            </a:r>
            <a:r>
              <a:rPr lang="fr-FR" err="1"/>
              <a:t>Study</a:t>
            </a:r>
            <a:r>
              <a:rPr lang="fr-FR"/>
              <a:t>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544D1E-6B30-7EAF-82F9-9B1AE27A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Deception</a:t>
            </a:r>
            <a:r>
              <a:rPr lang="fr-FR"/>
              <a:t> </a:t>
            </a:r>
            <a:r>
              <a:rPr lang="fr-FR" err="1"/>
              <a:t>study</a:t>
            </a:r>
            <a:endParaRPr lang="fr-FR"/>
          </a:p>
          <a:p>
            <a:r>
              <a:rPr lang="fr-FR" err="1"/>
              <a:t>Between</a:t>
            </a:r>
            <a:r>
              <a:rPr lang="fr-FR"/>
              <a:t> </a:t>
            </a:r>
            <a:r>
              <a:rPr lang="fr-FR" err="1"/>
              <a:t>subject</a:t>
            </a:r>
            <a:endParaRPr lang="fr-FR"/>
          </a:p>
          <a:p>
            <a:r>
              <a:rPr lang="fr-FR"/>
              <a:t>Qualitative: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/>
              <a:t>Open-</a:t>
            </a:r>
            <a:r>
              <a:rPr lang="fr-FR" err="1"/>
              <a:t>ended</a:t>
            </a:r>
            <a:r>
              <a:rPr lang="fr-FR"/>
              <a:t> questions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err="1"/>
              <a:t>Think-aloud</a:t>
            </a:r>
            <a:r>
              <a:rPr lang="fr-FR"/>
              <a:t> – observation (</a:t>
            </a:r>
            <a:r>
              <a:rPr lang="fr-FR" err="1"/>
              <a:t>jottings</a:t>
            </a:r>
            <a:r>
              <a:rPr lang="fr-FR"/>
              <a:t>, notes, </a:t>
            </a:r>
            <a:r>
              <a:rPr lang="fr-FR" err="1"/>
              <a:t>focused</a:t>
            </a:r>
            <a:r>
              <a:rPr lang="fr-FR"/>
              <a:t> </a:t>
            </a:r>
            <a:r>
              <a:rPr lang="fr-FR" err="1"/>
              <a:t>coding</a:t>
            </a:r>
            <a:r>
              <a:rPr lang="fr-FR"/>
              <a:t>)</a:t>
            </a:r>
          </a:p>
          <a:p>
            <a:r>
              <a:rPr lang="fr-FR"/>
              <a:t>Quantitative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/>
              <a:t> LLM ( </a:t>
            </a:r>
            <a:r>
              <a:rPr lang="fr-FR" err="1"/>
              <a:t>fixed</a:t>
            </a:r>
            <a:r>
              <a:rPr lang="fr-FR"/>
              <a:t>, </a:t>
            </a:r>
            <a:r>
              <a:rPr lang="fr-FR" err="1"/>
              <a:t>effect</a:t>
            </a:r>
            <a:r>
              <a:rPr lang="fr-FR"/>
              <a:t>, </a:t>
            </a:r>
            <a:r>
              <a:rPr lang="fr-FR" err="1"/>
              <a:t>correlation</a:t>
            </a:r>
            <a:r>
              <a:rPr lang="fr-FR"/>
              <a:t>)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3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323E6-6766-E519-F3DA-5C4FA7F5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Variables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AC780-22F2-EEFB-4FF4-932CD73C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Dependent</a:t>
            </a:r>
            <a:r>
              <a:rPr lang="fr-FR"/>
              <a:t> </a:t>
            </a:r>
            <a:endParaRPr lang="fr-FR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Perception and </a:t>
            </a:r>
            <a:r>
              <a:rPr lang="fr-FR" err="1">
                <a:ea typeface="+mn-lt"/>
                <a:cs typeface="+mn-lt"/>
              </a:rPr>
              <a:t>Credibility</a:t>
            </a:r>
            <a:r>
              <a:rPr lang="fr-FR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Responses</a:t>
            </a:r>
            <a:endParaRPr lang="fr-FR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Willingness</a:t>
            </a:r>
            <a:r>
              <a:rPr lang="fr-FR">
                <a:ea typeface="+mn-lt"/>
                <a:cs typeface="+mn-lt"/>
              </a:rPr>
              <a:t> to Change </a:t>
            </a:r>
            <a:r>
              <a:rPr lang="fr-FR" err="1">
                <a:ea typeface="+mn-lt"/>
                <a:cs typeface="+mn-lt"/>
              </a:rPr>
              <a:t>Responses</a:t>
            </a:r>
            <a:endParaRPr lang="fr-FR">
              <a:ea typeface="+mn-lt"/>
              <a:cs typeface="+mn-lt"/>
            </a:endParaRPr>
          </a:p>
          <a:p>
            <a:r>
              <a:rPr lang="fr-FR"/>
              <a:t>Independent 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Labeling</a:t>
            </a:r>
            <a:r>
              <a:rPr lang="fr-FR">
                <a:ea typeface="+mn-lt"/>
                <a:cs typeface="+mn-lt"/>
              </a:rPr>
              <a:t> of </a:t>
            </a:r>
            <a:r>
              <a:rPr lang="fr-FR" err="1">
                <a:ea typeface="+mn-lt"/>
                <a:cs typeface="+mn-lt"/>
              </a:rPr>
              <a:t>answers</a:t>
            </a:r>
            <a:r>
              <a:rPr lang="fr-FR">
                <a:ea typeface="+mn-lt"/>
                <a:cs typeface="+mn-lt"/>
              </a:rPr>
              <a:t> source: LMM or Human</a:t>
            </a:r>
            <a:endParaRPr lang="fr-FR"/>
          </a:p>
          <a:p>
            <a:r>
              <a:rPr lang="fr-FR" err="1"/>
              <a:t>Confoundign</a:t>
            </a:r>
            <a:r>
              <a:rPr lang="fr-FR"/>
              <a:t> variables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fr-FR">
                <a:ea typeface="+mn-lt"/>
                <a:cs typeface="+mn-lt"/>
              </a:rPr>
              <a:t>Participant </a:t>
            </a:r>
            <a:r>
              <a:rPr lang="fr-FR" err="1">
                <a:ea typeface="+mn-lt"/>
                <a:cs typeface="+mn-lt"/>
              </a:rPr>
              <a:t>Characteristics</a:t>
            </a:r>
            <a:endParaRPr lang="fr-FR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Familiarity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with</a:t>
            </a:r>
            <a:r>
              <a:rPr lang="fr-FR">
                <a:ea typeface="+mn-lt"/>
                <a:cs typeface="+mn-lt"/>
              </a:rPr>
              <a:t> Moral </a:t>
            </a:r>
            <a:r>
              <a:rPr lang="fr-FR" err="1">
                <a:ea typeface="+mn-lt"/>
                <a:cs typeface="+mn-lt"/>
              </a:rPr>
              <a:t>Dilemmas</a:t>
            </a:r>
            <a:endParaRPr lang="fr-FR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fr-FR" err="1">
                <a:ea typeface="+mn-lt"/>
                <a:cs typeface="+mn-lt"/>
              </a:rPr>
              <a:t>Personal</a:t>
            </a:r>
            <a:r>
              <a:rPr lang="fr-FR">
                <a:ea typeface="+mn-lt"/>
                <a:cs typeface="+mn-lt"/>
              </a:rPr>
              <a:t> Attitudes </a:t>
            </a:r>
            <a:r>
              <a:rPr lang="fr-FR" err="1">
                <a:ea typeface="+mn-lt"/>
                <a:cs typeface="+mn-lt"/>
              </a:rPr>
              <a:t>Towards</a:t>
            </a:r>
            <a:r>
              <a:rPr lang="fr-FR">
                <a:ea typeface="+mn-lt"/>
                <a:cs typeface="+mn-lt"/>
              </a:rPr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5225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4051A-39BB-93D3-92D7-4359E72B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Methodology</a:t>
            </a:r>
            <a:r>
              <a:rPr lang="fr-FR"/>
              <a:t> - </a:t>
            </a:r>
            <a:r>
              <a:rPr lang="fr-FR" err="1"/>
              <a:t>Task</a:t>
            </a:r>
            <a:r>
              <a:rPr lang="fr-FR"/>
              <a:t> Design</a:t>
            </a:r>
          </a:p>
        </p:txBody>
      </p:sp>
      <p:graphicFrame>
        <p:nvGraphicFramePr>
          <p:cNvPr id="109" name="Espace réservé du contenu 2">
            <a:extLst>
              <a:ext uri="{FF2B5EF4-FFF2-40B4-BE49-F238E27FC236}">
                <a16:creationId xmlns:a16="http://schemas.microsoft.com/office/drawing/2014/main" id="{36E2E7D0-1524-3853-9282-D99B6B023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35776"/>
              </p:ext>
            </p:extLst>
          </p:nvPr>
        </p:nvGraphicFramePr>
        <p:xfrm>
          <a:off x="1223963" y="2050817"/>
          <a:ext cx="9758362" cy="345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19716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_2SEEDS">
      <a:dk1>
        <a:srgbClr val="000000"/>
      </a:dk1>
      <a:lt1>
        <a:srgbClr val="FFFFFF"/>
      </a:lt1>
      <a:dk2>
        <a:srgbClr val="3B2E22"/>
      </a:dk2>
      <a:lt2>
        <a:srgbClr val="E8E5E2"/>
      </a:lt2>
      <a:accent1>
        <a:srgbClr val="3278BA"/>
      </a:accent1>
      <a:accent2>
        <a:srgbClr val="3EB0B8"/>
      </a:accent2>
      <a:accent3>
        <a:srgbClr val="4452CC"/>
      </a:accent3>
      <a:accent4>
        <a:srgbClr val="BA3B32"/>
      </a:accent4>
      <a:accent5>
        <a:srgbClr val="CC8544"/>
      </a:accent5>
      <a:accent6>
        <a:srgbClr val="B1A330"/>
      </a:accent6>
      <a:hlink>
        <a:srgbClr val="B1743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Macintosh PowerPoint</Application>
  <PresentationFormat>Widescreen</PresentationFormat>
  <Paragraphs>165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Avenir Next LT Pro</vt:lpstr>
      <vt:lpstr>Avenir Next LT Pro Light</vt:lpstr>
      <vt:lpstr>Calibri</vt:lpstr>
      <vt:lpstr>Courier New</vt:lpstr>
      <vt:lpstr>Courier New,monospace</vt:lpstr>
      <vt:lpstr>Wingdings</vt:lpstr>
      <vt:lpstr>EncaseVTI</vt:lpstr>
      <vt:lpstr>Judging the Judge: A Study on Perception of LLM vs Human Decisions-Makers in Ethical Dilemmas</vt:lpstr>
      <vt:lpstr>Motivation Why Study Human Perception of LLMs in Ethical Dilemmas?</vt:lpstr>
      <vt:lpstr>Research Objectives Research Hypotheses and Questions</vt:lpstr>
      <vt:lpstr>Research hypotheses</vt:lpstr>
      <vt:lpstr>Methodology </vt:lpstr>
      <vt:lpstr>Methodology - Participants</vt:lpstr>
      <vt:lpstr>Methodology - Study design</vt:lpstr>
      <vt:lpstr>Variables </vt:lpstr>
      <vt:lpstr>Methodology - Task Design</vt:lpstr>
      <vt:lpstr>Task Design - Part 1 (Ethical dilemmas)</vt:lpstr>
      <vt:lpstr>Task Design - Part 2 (Review answers from other participant)</vt:lpstr>
      <vt:lpstr>Task Design – Part 3 (Post-Study Survey)</vt:lpstr>
      <vt:lpstr>Task Design – Part 3 (Post-Study Survey)</vt:lpstr>
      <vt:lpstr>Methodology - Analysis</vt:lpstr>
      <vt:lpstr>Methodology – Qualitative Analysis</vt:lpstr>
      <vt:lpstr>Methodology – Quantitative Analysis</vt:lpstr>
      <vt:lpstr>Findings - Quantitative</vt:lpstr>
      <vt:lpstr>Findings - Quantitative</vt:lpstr>
      <vt:lpstr>Findings - Qualitative</vt:lpstr>
      <vt:lpstr>Findings - Qualitative</vt:lpstr>
      <vt:lpstr>Discussion Skepticism towards AI ?</vt:lpstr>
      <vt:lpstr>Threats to validity 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Yalda Kasravi Mavi</cp:lastModifiedBy>
  <cp:revision>33</cp:revision>
  <dcterms:created xsi:type="dcterms:W3CDTF">2024-12-06T18:06:40Z</dcterms:created>
  <dcterms:modified xsi:type="dcterms:W3CDTF">2024-12-09T15:55:04Z</dcterms:modified>
</cp:coreProperties>
</file>