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0"/>
  </p:notesMasterIdLst>
  <p:sldIdLst>
    <p:sldId id="325" r:id="rId2"/>
    <p:sldId id="326" r:id="rId3"/>
    <p:sldId id="328" r:id="rId4"/>
    <p:sldId id="420" r:id="rId5"/>
    <p:sldId id="399" r:id="rId6"/>
    <p:sldId id="349" r:id="rId7"/>
    <p:sldId id="351" r:id="rId8"/>
    <p:sldId id="428" r:id="rId9"/>
    <p:sldId id="329" r:id="rId10"/>
    <p:sldId id="332" r:id="rId11"/>
    <p:sldId id="422" r:id="rId12"/>
    <p:sldId id="402" r:id="rId13"/>
    <p:sldId id="400" r:id="rId14"/>
    <p:sldId id="401" r:id="rId15"/>
    <p:sldId id="426" r:id="rId16"/>
    <p:sldId id="347" r:id="rId17"/>
    <p:sldId id="348" r:id="rId18"/>
    <p:sldId id="413" r:id="rId19"/>
    <p:sldId id="337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356" r:id="rId28"/>
    <p:sldId id="357" r:id="rId29"/>
    <p:sldId id="358" r:id="rId30"/>
    <p:sldId id="418" r:id="rId31"/>
    <p:sldId id="359" r:id="rId32"/>
    <p:sldId id="360" r:id="rId33"/>
    <p:sldId id="289" r:id="rId34"/>
    <p:sldId id="290" r:id="rId35"/>
    <p:sldId id="419" r:id="rId36"/>
    <p:sldId id="423" r:id="rId37"/>
    <p:sldId id="339" r:id="rId38"/>
    <p:sldId id="424" r:id="rId39"/>
    <p:sldId id="330" r:id="rId40"/>
    <p:sldId id="331" r:id="rId41"/>
    <p:sldId id="333" r:id="rId42"/>
    <p:sldId id="334" r:id="rId43"/>
    <p:sldId id="336" r:id="rId44"/>
    <p:sldId id="335" r:id="rId45"/>
    <p:sldId id="425" r:id="rId46"/>
    <p:sldId id="338" r:id="rId47"/>
    <p:sldId id="398" r:id="rId48"/>
    <p:sldId id="394" r:id="rId49"/>
  </p:sldIdLst>
  <p:sldSz cx="9144000" cy="6858000" type="screen4x3"/>
  <p:notesSz cx="6858000" cy="9144000"/>
  <p:photoAlbum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18A8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9" autoAdjust="0"/>
    <p:restoredTop sz="93883" autoAdjust="0"/>
  </p:normalViewPr>
  <p:slideViewPr>
    <p:cSldViewPr>
      <p:cViewPr varScale="1">
        <p:scale>
          <a:sx n="63" d="100"/>
          <a:sy n="63" d="100"/>
        </p:scale>
        <p:origin x="60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35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705BC-8AED-475B-B3A8-2F63D52681A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9701-3E3B-4AFF-80EE-532BBD7D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3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15720-9D44-4E7C-B909-576ED1C778A9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5264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union definition is normally placed in a header and included in all source files that use the union type.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9701-3E3B-4AFF-80EE-532BBD7DB1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bald subjects, the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wears_wig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interpretation of component h is valid. For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nonbald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subjects, the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interpretation is valid and represents the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subject’s hair. Figure 10.14 shows a function to display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hair_info_t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Fig. 10.15 , we see the two possible interpretations of the h component of parameter hair , one that is conceptually valid when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hair.bald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true, and one that applies when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hair.bald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false. Referencing the appropriate union component is</a:t>
            </a:r>
          </a:p>
          <a:p>
            <a:r>
              <a:rPr lang="en-A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 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programmer’s responsibility; C can do no checking of the validity of such a component reference.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1CA69-5F28-4582-B38C-3B13DE4547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5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8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9701-3E3B-4AFF-80EE-532BBD7DB1A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9701-3E3B-4AFF-80EE-532BBD7DB1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2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A meaningful name helps make the program self-documenting.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Often,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 is used to create synonyms for the basic data types.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a program requiring four-byte integers may use type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 on one system and type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 on another.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Programs designed for portability often use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 to create an alias for four-byte integers, such as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The alias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 can be changed once in the program to make the program work on both systems.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9701-3E3B-4AFF-80EE-532BBD7DB1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9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9701-3E3B-4AFF-80EE-532BBD7DB1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9701-3E3B-4AFF-80EE-532BBD7DB1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6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Structure variables defined outside a function definition (i.e., externally) are initialized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if they’re not explicitly initialized in the external definition.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9701-3E3B-4AFF-80EE-532BBD7DB1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/>
              <a:t>A local variable of the structure type can be allocated, fill with the desired data, and returned as the function result.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The function does not return the </a:t>
            </a:r>
            <a:r>
              <a:rPr lang="en-US" sz="1200" i="1" dirty="0">
                <a:latin typeface="+mn-lt"/>
              </a:rPr>
              <a:t>address</a:t>
            </a:r>
            <a:r>
              <a:rPr lang="en-US" sz="1200" dirty="0">
                <a:latin typeface="+mn-lt"/>
              </a:rPr>
              <a:t> of the structure as it would with an array result.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Rather, it returns the </a:t>
            </a:r>
            <a:r>
              <a:rPr lang="en-US" sz="1200" i="1" dirty="0">
                <a:latin typeface="+mn-lt"/>
              </a:rPr>
              <a:t>values</a:t>
            </a:r>
            <a:r>
              <a:rPr lang="en-US" sz="1200" dirty="0">
                <a:latin typeface="+mn-lt"/>
              </a:rPr>
              <a:t> of all components.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9701-3E3B-4AFF-80EE-532BBD7DB1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9701-3E3B-4AFF-80EE-532BBD7DB1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8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Even if the member values of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two structures 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are in fact equal, the structures are not necessarily equal, because the undefined holes are not likely to contain identical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9701-3E3B-4AFF-80EE-532BBD7DB1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2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21378" y="6614017"/>
            <a:ext cx="222622" cy="241708"/>
          </a:xfrm>
        </p:spPr>
        <p:txBody>
          <a:bodyPr/>
          <a:lstStyle/>
          <a:p>
            <a:fld id="{7B421B04-B269-45F8-9C48-A079A0B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21378" y="6639153"/>
            <a:ext cx="222622" cy="218847"/>
          </a:xfrm>
        </p:spPr>
        <p:txBody>
          <a:bodyPr/>
          <a:lstStyle/>
          <a:p>
            <a:fld id="{7B421B04-B269-45F8-9C48-A079A0B7B6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7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921378" y="6623256"/>
            <a:ext cx="222622" cy="234744"/>
          </a:xfrm>
        </p:spPr>
        <p:txBody>
          <a:bodyPr/>
          <a:lstStyle>
            <a:lvl1pPr>
              <a:defRPr/>
            </a:lvl1pPr>
          </a:lstStyle>
          <a:p>
            <a:fld id="{7B421B04-B269-45F8-9C48-A079A0B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49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2942"/>
            <a:fld id="{81D60167-4931-47E6-BA6A-407CBD079E47}" type="slidenum">
              <a:rPr lang="en-GB" spc="-4" smtClean="0">
                <a:solidFill>
                  <a:srgbClr val="5E5E5E"/>
                </a:solidFill>
                <a:latin typeface="Calibri"/>
                <a:cs typeface="Calibri"/>
              </a:rPr>
              <a:pPr marL="112942"/>
              <a:t>‹#›</a:t>
            </a:fld>
            <a:endParaRPr lang="en-GB" spc="-4" dirty="0">
              <a:solidFill>
                <a:srgbClr val="5E5E5E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107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cxnSp>
        <p:nvCxnSpPr>
          <p:cNvPr id="1028" name="Straight Connector 4"/>
          <p:cNvCxnSpPr>
            <a:cxnSpLocks noChangeShapeType="1"/>
          </p:cNvCxnSpPr>
          <p:nvPr userDrawn="1"/>
        </p:nvCxnSpPr>
        <p:spPr bwMode="auto">
          <a:xfrm>
            <a:off x="0" y="549275"/>
            <a:ext cx="9144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250" y="6524625"/>
            <a:ext cx="53975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A5272BEC-7B1A-4DE4-A047-FFB5F49F57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488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q"/>
        <a:defRPr sz="23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Lecture 6:</a:t>
            </a:r>
            <a:br>
              <a:rPr lang="en-US" dirty="0"/>
            </a:br>
            <a:r>
              <a:rPr lang="en-US" dirty="0"/>
              <a:t>C Structure, Union, and Enumeration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>
          <a:xfrm>
            <a:off x="0" y="5715000"/>
            <a:ext cx="6400800" cy="533400"/>
          </a:xfrm>
        </p:spPr>
        <p:txBody>
          <a:bodyPr/>
          <a:lstStyle/>
          <a:p>
            <a:pPr marR="0" algn="l"/>
            <a:r>
              <a:rPr lang="en-US" altLang="en-US" sz="1800" dirty="0">
                <a:solidFill>
                  <a:schemeClr val="tx1"/>
                </a:solidFill>
              </a:rPr>
              <a:t>Reference: </a:t>
            </a:r>
            <a:r>
              <a:rPr lang="en-US" altLang="en-US" sz="1800" dirty="0" err="1">
                <a:solidFill>
                  <a:schemeClr val="tx1"/>
                </a:solidFill>
              </a:rPr>
              <a:t>Deitel</a:t>
            </a:r>
            <a:r>
              <a:rPr lang="en-US" altLang="en-US" sz="1800" dirty="0">
                <a:solidFill>
                  <a:schemeClr val="tx1"/>
                </a:solidFill>
              </a:rPr>
              <a:t>, C How to Program, 8/e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096000"/>
            <a:ext cx="7010400" cy="4032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239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…Continued</a:t>
            </a:r>
            <a:endParaRPr lang="en-US" sz="3200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>
          <a:xfrm>
            <a:off x="0" y="846137"/>
            <a:ext cx="9144000" cy="5165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A structure cannot contain an instance of itself. </a:t>
            </a:r>
          </a:p>
          <a:p>
            <a:pPr eaLnBrk="1" hangingPunct="1">
              <a:lnSpc>
                <a:spcPct val="80000"/>
              </a:lnSpc>
            </a:pPr>
            <a:endParaRPr lang="en-US" altLang="en-US" i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a variable of type struct employee cannot be declared in the definition for struct employee.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  <a:b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  <a:b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  <a:b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 int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  <a:b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gender;</a:t>
            </a:r>
            <a:b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hourlySalary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person;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// ERROR </a:t>
            </a:r>
            <a:br>
              <a:rPr lang="en-US" altLang="en-US" sz="2400" b="1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altLang="en-US" sz="2400" b="1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alt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However, a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pointer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the same struct (employee in the above), may be included (more later )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3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2084" y="12032"/>
            <a:ext cx="8210052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6838"/>
            <a:r>
              <a:rPr lang="en-AU" sz="3200" b="1" spc="-9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3078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22" y="1409066"/>
            <a:ext cx="7643260" cy="306248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75" y="4471547"/>
            <a:ext cx="5857353" cy="18869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96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" y="23703"/>
            <a:ext cx="6170147" cy="521182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…Continued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8126"/>
            <a:ext cx="3880976" cy="18948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Name: Jupiter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Diameter: 142,800 km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Moons: 16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Orbit time: 11.9 years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Rotation time: 9.925 hours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75" y="3810000"/>
            <a:ext cx="6914649" cy="2227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187" y="1587716"/>
            <a:ext cx="3469291" cy="18975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82187" y="1271898"/>
            <a:ext cx="2675732" cy="329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539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planet_t</a:t>
            </a:r>
            <a:r>
              <a:rPr lang="en-AU" sz="153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53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blank_planet</a:t>
            </a:r>
            <a:endParaRPr lang="en-AU" sz="153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I.3 Initialization of Structures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308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Structures can be initialized using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initializer lists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 with arrays.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 initialize a structure, follow the variable name in the definition with an equals sign and a brace-enclosed, comma-separated list of initializers.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the declaration</a:t>
            </a:r>
          </a:p>
          <a:p>
            <a:pPr lvl="4" eaLnBrk="1" hangingPunct="1">
              <a:lnSpc>
                <a:spcPct val="150000"/>
              </a:lnSpc>
            </a:pP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MyCard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“Three”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“Hearts”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2" eaLnBrk="1" hangingPunct="1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creates variable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MyCard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be of type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and initializes member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“Three”’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member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“Hearts”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there are fewer initializers in the list than members in the structure, the remaining members are automatically initialized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if the member is a pointer). 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5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…Continued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>
          <a:xfrm>
            <a:off x="0" y="549275"/>
            <a:ext cx="9144000" cy="63087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Structure variables may also be initialized in </a:t>
            </a:r>
            <a:r>
              <a:rPr lang="en-US" altLang="en-US" sz="2300" b="1" dirty="0">
                <a:solidFill>
                  <a:srgbClr val="000000"/>
                </a:solidFill>
                <a:latin typeface="Cambria" panose="02040503050406030204" pitchFamily="18" charset="0"/>
              </a:rPr>
              <a:t>assignment statements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by: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assigning a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structure variable of the </a:t>
            </a: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 type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or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assigning values to the </a:t>
            </a: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individual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 members of the structure:</a:t>
            </a: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Two operators are used to access members of a structure: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structure member operator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—also called the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dot operator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—and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structure pointer operator 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—also called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arrow operator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structure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member operator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)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accesses a structure member via its structure variable name. </a:t>
            </a:r>
          </a:p>
          <a:p>
            <a:pPr lvl="3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to print member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structure variable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MyCard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use the statement </a:t>
            </a:r>
          </a:p>
          <a:p>
            <a:pPr lvl="4" eaLnBrk="1" hangingPunct="1">
              <a:lnSpc>
                <a:spcPct val="15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MyCard</a:t>
            </a:r>
            <a:r>
              <a:rPr lang="en-US" alt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28800" lvl="4" indent="0" eaLnBrk="1" hangingPunct="1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>
                <a:solidFill>
                  <a:srgbClr val="128AFF"/>
                </a:solidFill>
                <a:latin typeface="Consolas" panose="020B0609020204030204" pitchFamily="49" charset="0"/>
              </a:rPr>
              <a:t>"%s"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MyCard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.suit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1600" b="1" dirty="0">
                <a:solidFill>
                  <a:srgbClr val="00BF00"/>
                </a:solidFill>
                <a:latin typeface="Consolas" panose="020B0609020204030204" pitchFamily="49" charset="0"/>
              </a:rPr>
              <a:t>// displays Hearts</a:t>
            </a: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6" y="3209600"/>
            <a:ext cx="6727139" cy="427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4" dirty="0">
                <a:latin typeface="Courier New"/>
                <a:cs typeface="Courier New"/>
              </a:rPr>
              <a:t>r2.resistanc</a:t>
            </a:r>
            <a:r>
              <a:rPr sz="1539" dirty="0">
                <a:latin typeface="Courier New"/>
                <a:cs typeface="Courier New"/>
              </a:rPr>
              <a:t>e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dirty="0">
                <a:latin typeface="Courier New"/>
                <a:cs typeface="Courier New"/>
              </a:rPr>
              <a:t>=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r1.resistance;</a:t>
            </a:r>
            <a:endParaRPr sz="1539" dirty="0">
              <a:latin typeface="Courier New"/>
              <a:cs typeface="Courier New"/>
            </a:endParaRPr>
          </a:p>
          <a:p>
            <a:pPr>
              <a:spcBef>
                <a:spcPts val="44"/>
              </a:spcBef>
            </a:pPr>
            <a:endParaRPr sz="124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65" y="38410"/>
            <a:ext cx="6170147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GB" b="1" spc="-4" dirty="0">
                <a:solidFill>
                  <a:srgbClr val="7030A0"/>
                </a:solidFill>
              </a:rPr>
              <a:t>Examples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" y="685800"/>
            <a:ext cx="2124188" cy="132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i="1" spc="-4" dirty="0">
                <a:latin typeface="Calibri"/>
                <a:cs typeface="Calibri"/>
              </a:rPr>
              <a:t>Example</a:t>
            </a:r>
            <a:r>
              <a:rPr lang="en-US" sz="1710" i="1" spc="-4" dirty="0">
                <a:latin typeface="Calibri"/>
                <a:cs typeface="Calibri"/>
              </a:rPr>
              <a:t>1</a:t>
            </a:r>
            <a:r>
              <a:rPr sz="1710" i="1" spc="-4" dirty="0">
                <a:latin typeface="Calibri"/>
                <a:cs typeface="Calibri"/>
              </a:rPr>
              <a:t>:</a:t>
            </a:r>
            <a:endParaRPr sz="1710" dirty="0">
              <a:latin typeface="Calibri"/>
              <a:cs typeface="Calibri"/>
            </a:endParaRPr>
          </a:p>
          <a:p>
            <a:pPr marL="10860">
              <a:spcBef>
                <a:spcPts val="911"/>
              </a:spcBef>
            </a:pPr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typede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f</a:t>
            </a:r>
            <a:r>
              <a:rPr sz="1539" spc="-13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struct</a:t>
            </a:r>
            <a:endParaRPr sz="1539" dirty="0">
              <a:latin typeface="Courier New"/>
              <a:cs typeface="Courier New"/>
            </a:endParaRPr>
          </a:p>
          <a:p>
            <a:pPr marL="361087" marR="4344" indent="-350770">
              <a:tabLst>
                <a:tab pos="361087" algn="l"/>
              </a:tabLst>
            </a:pPr>
            <a:r>
              <a:rPr sz="1539" dirty="0">
                <a:latin typeface="Courier New"/>
                <a:cs typeface="Courier New"/>
              </a:rPr>
              <a:t>{	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resistance; 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spc="-9" dirty="0">
                <a:latin typeface="Courier New"/>
                <a:cs typeface="Courier New"/>
              </a:rPr>
              <a:t>tolerance;</a:t>
            </a:r>
            <a:endParaRPr sz="1539" dirty="0">
              <a:latin typeface="Courier New"/>
              <a:cs typeface="Courier New"/>
            </a:endParaRPr>
          </a:p>
          <a:p>
            <a:pPr marL="10860"/>
            <a:r>
              <a:rPr sz="1539" dirty="0">
                <a:latin typeface="Courier New"/>
                <a:cs typeface="Courier New"/>
              </a:rPr>
              <a:t>}</a:t>
            </a:r>
            <a:r>
              <a:rPr sz="1539" spc="-9" dirty="0">
                <a:latin typeface="Courier New"/>
                <a:cs typeface="Courier New"/>
              </a:rPr>
              <a:t> resistor</a:t>
            </a:r>
            <a:r>
              <a:rPr lang="en-GB" sz="1539" spc="-9" dirty="0">
                <a:latin typeface="Courier New"/>
                <a:cs typeface="Courier New"/>
              </a:rPr>
              <a:t>_t</a:t>
            </a:r>
            <a:r>
              <a:rPr sz="1539" spc="-9" dirty="0">
                <a:latin typeface="Courier New"/>
                <a:cs typeface="Courier New"/>
              </a:rPr>
              <a:t>;</a:t>
            </a:r>
            <a:endParaRPr sz="1539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8679" y="1763705"/>
            <a:ext cx="375751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539" spc="-9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a</a:t>
            </a:r>
            <a:r>
              <a:rPr sz="1539" spc="-9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ne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w</a:t>
            </a:r>
            <a:r>
              <a:rPr sz="1539" spc="-9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structure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d</a:t>
            </a:r>
            <a:r>
              <a:rPr sz="1539" spc="-9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dat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a</a:t>
            </a:r>
            <a:r>
              <a:rPr sz="1539" spc="-9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typ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e</a:t>
            </a:r>
            <a:r>
              <a:rPr sz="1539" spc="-9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" y="2163124"/>
            <a:ext cx="237069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lang="en-GB" sz="1539" spc="-4" dirty="0">
                <a:latin typeface="Courier New"/>
                <a:cs typeface="Courier New"/>
              </a:rPr>
              <a:t>r</a:t>
            </a:r>
            <a:r>
              <a:rPr sz="1539" spc="-4" dirty="0" err="1">
                <a:latin typeface="Courier New"/>
                <a:cs typeface="Courier New"/>
              </a:rPr>
              <a:t>esisto</a:t>
            </a:r>
            <a:r>
              <a:rPr sz="1539" dirty="0" err="1">
                <a:latin typeface="Courier New"/>
                <a:cs typeface="Courier New"/>
              </a:rPr>
              <a:t>r</a:t>
            </a:r>
            <a:r>
              <a:rPr lang="en-GB" sz="1539" dirty="0">
                <a:latin typeface="Courier New"/>
                <a:cs typeface="Courier New"/>
              </a:rPr>
              <a:t>_t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r1</a:t>
            </a:r>
            <a:r>
              <a:rPr sz="1539" dirty="0">
                <a:latin typeface="Courier New"/>
                <a:cs typeface="Courier New"/>
              </a:rPr>
              <a:t>,</a:t>
            </a:r>
            <a:r>
              <a:rPr sz="1539" spc="-9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r2;</a:t>
            </a:r>
            <a:endParaRPr sz="1539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8260" y="2163124"/>
            <a:ext cx="3756968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variable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s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o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f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typ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e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resisto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r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387" y="2592371"/>
            <a:ext cx="2370707" cy="577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9" dirty="0">
                <a:latin typeface="Courier New"/>
                <a:cs typeface="Courier New"/>
              </a:rPr>
              <a:t>r</a:t>
            </a:r>
            <a:r>
              <a:rPr sz="1539" dirty="0">
                <a:latin typeface="Courier New"/>
                <a:cs typeface="Courier New"/>
              </a:rPr>
              <a:t>1</a:t>
            </a:r>
            <a:r>
              <a:rPr sz="1710" spc="-4" dirty="0">
                <a:latin typeface="Courier New"/>
                <a:cs typeface="Courier New"/>
              </a:rPr>
              <a:t>.</a:t>
            </a:r>
            <a:r>
              <a:rPr sz="1539" spc="-4" dirty="0">
                <a:latin typeface="Courier New"/>
                <a:cs typeface="Courier New"/>
              </a:rPr>
              <a:t>resistanc</a:t>
            </a:r>
            <a:r>
              <a:rPr sz="1539" dirty="0">
                <a:latin typeface="Courier New"/>
                <a:cs typeface="Courier New"/>
              </a:rPr>
              <a:t>e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dirty="0">
                <a:latin typeface="Courier New"/>
                <a:cs typeface="Courier New"/>
              </a:rPr>
              <a:t>=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470;</a:t>
            </a:r>
            <a:endParaRPr sz="1539">
              <a:latin typeface="Courier New"/>
              <a:cs typeface="Courier New"/>
            </a:endParaRPr>
          </a:p>
          <a:p>
            <a:pPr marL="10860">
              <a:spcBef>
                <a:spcPts val="410"/>
              </a:spcBef>
            </a:pPr>
            <a:r>
              <a:rPr sz="1539" spc="-9" dirty="0">
                <a:latin typeface="Courier New"/>
                <a:cs typeface="Courier New"/>
              </a:rPr>
              <a:t>r</a:t>
            </a:r>
            <a:r>
              <a:rPr sz="1539" dirty="0">
                <a:latin typeface="Courier New"/>
                <a:cs typeface="Courier New"/>
              </a:rPr>
              <a:t>1</a:t>
            </a:r>
            <a:r>
              <a:rPr sz="1710" spc="-4" dirty="0">
                <a:latin typeface="Courier New"/>
                <a:cs typeface="Courier New"/>
              </a:rPr>
              <a:t>.</a:t>
            </a:r>
            <a:r>
              <a:rPr sz="1539" spc="-9" dirty="0">
                <a:latin typeface="Courier New"/>
                <a:cs typeface="Courier New"/>
              </a:rPr>
              <a:t>toleranc</a:t>
            </a:r>
            <a:r>
              <a:rPr sz="1539" dirty="0">
                <a:latin typeface="Courier New"/>
                <a:cs typeface="Courier New"/>
              </a:rPr>
              <a:t>e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dirty="0">
                <a:latin typeface="Courier New"/>
                <a:cs typeface="Courier New"/>
              </a:rPr>
              <a:t>=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9" dirty="0">
                <a:latin typeface="Courier New"/>
                <a:cs typeface="Courier New"/>
              </a:rPr>
              <a:t>5;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6667" y="2608174"/>
            <a:ext cx="1656128" cy="550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9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9" dirty="0">
                <a:solidFill>
                  <a:srgbClr val="003300"/>
                </a:solidFill>
                <a:latin typeface="Courier New"/>
                <a:cs typeface="Courier New"/>
              </a:rPr>
              <a:t>47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0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9" dirty="0">
                <a:solidFill>
                  <a:srgbClr val="003300"/>
                </a:solidFill>
                <a:latin typeface="Courier New"/>
                <a:cs typeface="Courier New"/>
              </a:rPr>
              <a:t>ohm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s</a:t>
            </a:r>
            <a:r>
              <a:rPr sz="1539" spc="-9" dirty="0">
                <a:solidFill>
                  <a:srgbClr val="003300"/>
                </a:solidFill>
                <a:latin typeface="Courier New"/>
                <a:cs typeface="Courier New"/>
              </a:rPr>
              <a:t> */</a:t>
            </a:r>
            <a:endParaRPr sz="1539">
              <a:latin typeface="Courier New"/>
              <a:cs typeface="Courier New"/>
            </a:endParaRPr>
          </a:p>
          <a:p>
            <a:pPr marL="46697">
              <a:spcBef>
                <a:spcPts val="616"/>
              </a:spcBef>
            </a:pPr>
            <a:r>
              <a:rPr sz="1539" spc="-9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9" dirty="0">
                <a:solidFill>
                  <a:srgbClr val="003300"/>
                </a:solidFill>
                <a:latin typeface="Courier New"/>
                <a:cs typeface="Courier New"/>
              </a:rPr>
              <a:t>5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%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9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8761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GB" sz="2400"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643188B3-F3EC-4C33-8CD9-F7D0BEABA19A}"/>
              </a:ext>
            </a:extLst>
          </p:cNvPr>
          <p:cNvSpPr txBox="1"/>
          <p:nvPr/>
        </p:nvSpPr>
        <p:spPr>
          <a:xfrm>
            <a:off x="152387" y="5235961"/>
            <a:ext cx="3952542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lang="pt-BR" sz="1710" spc="-4" dirty="0">
                <a:latin typeface="Courier New"/>
                <a:cs typeface="Courier New"/>
              </a:rPr>
              <a:t>Resistor_t r1={4.7, 5}, r2;</a:t>
            </a:r>
            <a:endParaRPr lang="pt-BR" sz="1710" dirty="0">
              <a:latin typeface="Courier New"/>
              <a:cs typeface="Courier New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D8866208-131C-4438-AC66-497D64692CE8}"/>
              </a:ext>
            </a:extLst>
          </p:cNvPr>
          <p:cNvSpPr txBox="1"/>
          <p:nvPr/>
        </p:nvSpPr>
        <p:spPr>
          <a:xfrm>
            <a:off x="2848679" y="5499110"/>
            <a:ext cx="4423427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solidFill>
                  <a:srgbClr val="006500"/>
                </a:solidFill>
                <a:latin typeface="Calibri"/>
                <a:cs typeface="Calibri"/>
              </a:rPr>
              <a:t>/* </a:t>
            </a:r>
            <a:r>
              <a:rPr sz="1710" dirty="0">
                <a:solidFill>
                  <a:srgbClr val="006500"/>
                </a:solidFill>
                <a:latin typeface="Calibri"/>
                <a:cs typeface="Calibri"/>
              </a:rPr>
              <a:t>assig</a:t>
            </a:r>
            <a:r>
              <a:rPr sz="1710" spc="-4" dirty="0">
                <a:solidFill>
                  <a:srgbClr val="006500"/>
                </a:solidFill>
                <a:latin typeface="Calibri"/>
                <a:cs typeface="Calibri"/>
              </a:rPr>
              <a:t>n one</a:t>
            </a:r>
            <a:r>
              <a:rPr sz="17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006500"/>
                </a:solidFill>
                <a:latin typeface="Calibri"/>
                <a:cs typeface="Calibri"/>
              </a:rPr>
              <a:t>structure</a:t>
            </a:r>
            <a:r>
              <a:rPr sz="17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006500"/>
                </a:solidFill>
                <a:latin typeface="Calibri"/>
                <a:cs typeface="Calibri"/>
              </a:rPr>
              <a:t>variable to</a:t>
            </a:r>
            <a:r>
              <a:rPr sz="17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006500"/>
                </a:solidFill>
                <a:latin typeface="Calibri"/>
                <a:cs typeface="Calibri"/>
              </a:rPr>
              <a:t>another</a:t>
            </a:r>
            <a:r>
              <a:rPr sz="17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006500"/>
                </a:solidFill>
                <a:latin typeface="Calibri"/>
                <a:cs typeface="Calibri"/>
              </a:rPr>
              <a:t>*/</a:t>
            </a:r>
            <a:endParaRPr sz="1710" dirty="0">
              <a:latin typeface="Calibri"/>
              <a:cs typeface="Calibri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D0872860-8830-4AA0-B632-559199ADE42F}"/>
              </a:ext>
            </a:extLst>
          </p:cNvPr>
          <p:cNvSpPr txBox="1"/>
          <p:nvPr/>
        </p:nvSpPr>
        <p:spPr>
          <a:xfrm>
            <a:off x="159139" y="3750532"/>
            <a:ext cx="2326492" cy="132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i="1" spc="-4" dirty="0">
                <a:latin typeface="Calibri"/>
                <a:cs typeface="Calibri"/>
              </a:rPr>
              <a:t>Example</a:t>
            </a:r>
            <a:r>
              <a:rPr lang="en-US" sz="1710" i="1" spc="-4" dirty="0">
                <a:latin typeface="Calibri"/>
                <a:cs typeface="Calibri"/>
              </a:rPr>
              <a:t>2</a:t>
            </a:r>
            <a:r>
              <a:rPr sz="1710" i="1" spc="-4" dirty="0">
                <a:latin typeface="Calibri"/>
                <a:cs typeface="Calibri"/>
              </a:rPr>
              <a:t>:</a:t>
            </a:r>
            <a:endParaRPr sz="1710" dirty="0">
              <a:latin typeface="Calibri"/>
              <a:cs typeface="Calibri"/>
            </a:endParaRPr>
          </a:p>
          <a:p>
            <a:pPr marL="10860">
              <a:spcBef>
                <a:spcPts val="911"/>
              </a:spcBef>
            </a:pPr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typede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f</a:t>
            </a:r>
            <a:r>
              <a:rPr sz="1539" spc="-13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struct</a:t>
            </a:r>
            <a:endParaRPr sz="1539" dirty="0">
              <a:latin typeface="Courier New"/>
              <a:cs typeface="Courier New"/>
            </a:endParaRPr>
          </a:p>
          <a:p>
            <a:pPr marL="361087" marR="4344" indent="-350770">
              <a:tabLst>
                <a:tab pos="361087" algn="l"/>
              </a:tabLst>
            </a:pPr>
            <a:r>
              <a:rPr sz="1539" dirty="0">
                <a:latin typeface="Courier New"/>
                <a:cs typeface="Courier New"/>
              </a:rPr>
              <a:t>{	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resistance; 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spc="-9" dirty="0">
                <a:latin typeface="Courier New"/>
                <a:cs typeface="Courier New"/>
              </a:rPr>
              <a:t>tolerance;</a:t>
            </a:r>
            <a:endParaRPr sz="1539" dirty="0">
              <a:latin typeface="Courier New"/>
              <a:cs typeface="Courier New"/>
            </a:endParaRPr>
          </a:p>
          <a:p>
            <a:pPr marL="10860"/>
            <a:r>
              <a:rPr sz="1539" dirty="0">
                <a:latin typeface="Courier New"/>
                <a:cs typeface="Courier New"/>
              </a:rPr>
              <a:t>}</a:t>
            </a:r>
            <a:r>
              <a:rPr sz="1539" spc="-9" dirty="0">
                <a:latin typeface="Courier New"/>
                <a:cs typeface="Courier New"/>
              </a:rPr>
              <a:t> resistor</a:t>
            </a:r>
            <a:r>
              <a:rPr lang="en-GB" sz="1539" spc="-9" dirty="0">
                <a:latin typeface="Courier New"/>
                <a:cs typeface="Courier New"/>
              </a:rPr>
              <a:t>_t</a:t>
            </a:r>
            <a:r>
              <a:rPr sz="1539" spc="-9" dirty="0">
                <a:latin typeface="Courier New"/>
                <a:cs typeface="Courier New"/>
              </a:rPr>
              <a:t>;</a:t>
            </a:r>
            <a:endParaRPr sz="1539" dirty="0">
              <a:latin typeface="Courier New"/>
              <a:cs typeface="Courier New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3F5B8B76-93C8-46B4-B404-6E87CDA56F47}"/>
              </a:ext>
            </a:extLst>
          </p:cNvPr>
          <p:cNvSpPr txBox="1"/>
          <p:nvPr/>
        </p:nvSpPr>
        <p:spPr>
          <a:xfrm>
            <a:off x="3636053" y="6025408"/>
            <a:ext cx="7272106" cy="639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2692137" lvl="2" indent="-338138">
              <a:lnSpc>
                <a:spcPts val="2454"/>
              </a:lnSpc>
              <a:spcBef>
                <a:spcPts val="81"/>
              </a:spcBef>
              <a:buFont typeface="Wingdings" panose="05000000000000000000" pitchFamily="2" charset="2"/>
              <a:buChar char="§"/>
            </a:pPr>
            <a:r>
              <a:rPr sz="1710" spc="-4" dirty="0">
                <a:latin typeface="Courier New"/>
                <a:cs typeface="Courier New"/>
              </a:rPr>
              <a:t>r2.</a:t>
            </a:r>
            <a:r>
              <a:rPr lang="en-US" sz="1710" spc="-4" dirty="0">
                <a:latin typeface="Courier New"/>
                <a:cs typeface="Courier New"/>
              </a:rPr>
              <a:t>resistance</a:t>
            </a:r>
            <a:r>
              <a:rPr sz="1710" spc="-4" dirty="0">
                <a:latin typeface="Courier New"/>
                <a:cs typeface="Courier New"/>
              </a:rPr>
              <a:t> = r1.</a:t>
            </a:r>
            <a:r>
              <a:rPr lang="en-US" sz="1710" spc="-4" dirty="0">
                <a:latin typeface="Courier New"/>
                <a:cs typeface="Courier New"/>
              </a:rPr>
              <a:t>resistance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lang="en-US" sz="1710" spc="-4" dirty="0">
              <a:latin typeface="Courier New"/>
              <a:cs typeface="Courier New"/>
            </a:endParaRPr>
          </a:p>
          <a:p>
            <a:pPr marL="457200" marR="2692137" lvl="2" indent="-338138">
              <a:lnSpc>
                <a:spcPts val="2454"/>
              </a:lnSpc>
              <a:spcBef>
                <a:spcPts val="81"/>
              </a:spcBef>
              <a:buFont typeface="Wingdings" panose="05000000000000000000" pitchFamily="2" charset="2"/>
              <a:buChar char="§"/>
            </a:pPr>
            <a:r>
              <a:rPr lang="en-US" sz="1710" spc="-4" dirty="0">
                <a:latin typeface="Courier New"/>
                <a:cs typeface="Courier New"/>
              </a:rPr>
              <a:t>r2.tolerance = r1.tolerance;</a:t>
            </a:r>
            <a:endParaRPr lang="en-US" sz="1710" dirty="0">
              <a:latin typeface="Courier New"/>
              <a:cs typeface="Courier New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BD75B2-EDEC-4C79-80AE-1E1C2172299C}"/>
              </a:ext>
            </a:extLst>
          </p:cNvPr>
          <p:cNvSpPr/>
          <p:nvPr/>
        </p:nvSpPr>
        <p:spPr bwMode="auto">
          <a:xfrm>
            <a:off x="5334000" y="4599125"/>
            <a:ext cx="2667000" cy="636836"/>
          </a:xfrm>
          <a:prstGeom prst="roundRect">
            <a:avLst/>
          </a:prstGeom>
          <a:solidFill>
            <a:srgbClr val="FFFF00">
              <a:alpha val="2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Initializer or struct to struct assignment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F46FE8-4376-41BD-AD86-D9A3055ED57A}"/>
              </a:ext>
            </a:extLst>
          </p:cNvPr>
          <p:cNvSpPr/>
          <p:nvPr/>
        </p:nvSpPr>
        <p:spPr bwMode="auto">
          <a:xfrm>
            <a:off x="4257329" y="1071079"/>
            <a:ext cx="3515072" cy="636836"/>
          </a:xfrm>
          <a:prstGeom prst="roundRect">
            <a:avLst/>
          </a:prstGeom>
          <a:solidFill>
            <a:srgbClr val="FFFF00">
              <a:alpha val="2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member access through the struct </a:t>
            </a:r>
            <a:r>
              <a:rPr lang="en-US" sz="1600" dirty="0">
                <a:latin typeface="Arial" pitchFamily="34" charset="0"/>
              </a:rPr>
              <a:t>variable name and dot operator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6D12E-E3DA-4498-B677-A65A3DDE1391}"/>
              </a:ext>
            </a:extLst>
          </p:cNvPr>
          <p:cNvSpPr/>
          <p:nvPr/>
        </p:nvSpPr>
        <p:spPr>
          <a:xfrm>
            <a:off x="1191302" y="6172200"/>
            <a:ext cx="1294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60"/>
            <a:r>
              <a:rPr lang="en-US" b="1" spc="-4" dirty="0">
                <a:latin typeface="Courier New"/>
                <a:cs typeface="Courier New"/>
              </a:rPr>
              <a:t>r2 = r1;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C92B21D8-7A45-4321-BBC2-29BCE960AEC1}"/>
              </a:ext>
            </a:extLst>
          </p:cNvPr>
          <p:cNvSpPr/>
          <p:nvPr/>
        </p:nvSpPr>
        <p:spPr bwMode="auto">
          <a:xfrm>
            <a:off x="2862508" y="6225291"/>
            <a:ext cx="653467" cy="263149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4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 I.4 Structures and Functions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Structures may be passed to functions by: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individual structure members, or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 entire structure, or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pointer to a structure (more later)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structures or individual structure members are passed to a function, they’re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passed by value.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Therefore, the members of a caller’s structure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cannot be modified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by the called function. 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 pass a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structure by reference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pass the address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of the structure variable (more later)</a:t>
            </a:r>
          </a:p>
        </p:txBody>
      </p:sp>
    </p:spTree>
    <p:extLst>
      <p:ext uri="{BB962C8B-B14F-4D97-AF65-F5344CB8AC3E}">
        <p14:creationId xmlns:p14="http://schemas.microsoft.com/office/powerpoint/2010/main" val="421202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…Continued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Arrays of structures,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like all other arrays, are automatically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passed by reference.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To pass an array by value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create a structure with the array as a member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Structures are passed by value, so the array is passed by value.</a:t>
            </a:r>
          </a:p>
        </p:txBody>
      </p:sp>
    </p:spTree>
    <p:extLst>
      <p:ext uri="{BB962C8B-B14F-4D97-AF65-F5344CB8AC3E}">
        <p14:creationId xmlns:p14="http://schemas.microsoft.com/office/powerpoint/2010/main" val="24925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30389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757238" indent="-581025"/>
            <a:r>
              <a:rPr lang="en-GB" sz="3200" b="1" spc="-9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200" b="1" spc="-9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truc</a:t>
            </a:r>
            <a:r>
              <a:rPr sz="3200" b="1" spc="-4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3200" b="1" spc="-4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GB" b="1" spc="-4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3200" b="1" spc="-4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unction</a:t>
            </a:r>
            <a:r>
              <a:rPr lang="en-US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return data type</a:t>
            </a:r>
            <a:endParaRPr sz="32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639964"/>
            <a:ext cx="8377989" cy="1013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109" indent="-205249">
              <a:lnSpc>
                <a:spcPct val="150000"/>
              </a:lnSpc>
              <a:buChar char="•"/>
              <a:tabLst>
                <a:tab pos="216109" algn="l"/>
              </a:tabLst>
            </a:pPr>
            <a:r>
              <a:rPr sz="2052" spc="-4" dirty="0">
                <a:latin typeface="Calibri"/>
                <a:cs typeface="Calibri"/>
              </a:rPr>
              <a:t>A </a:t>
            </a:r>
            <a:r>
              <a:rPr sz="2052" b="1" dirty="0">
                <a:solidFill>
                  <a:srgbClr val="00339A"/>
                </a:solidFill>
                <a:latin typeface="Calibri"/>
                <a:cs typeface="Calibri"/>
              </a:rPr>
              <a:t>struct </a:t>
            </a:r>
            <a:r>
              <a:rPr sz="2052" dirty="0">
                <a:latin typeface="Calibri"/>
                <a:cs typeface="Calibri"/>
              </a:rPr>
              <a:t>variable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can</a:t>
            </a:r>
            <a:r>
              <a:rPr sz="2052" spc="-4" dirty="0">
                <a:latin typeface="Calibri"/>
                <a:cs typeface="Calibri"/>
              </a:rPr>
              <a:t> b</a:t>
            </a:r>
            <a:r>
              <a:rPr sz="2052" dirty="0">
                <a:latin typeface="Calibri"/>
                <a:cs typeface="Calibri"/>
              </a:rPr>
              <a:t>e passed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as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a</a:t>
            </a:r>
            <a:r>
              <a:rPr sz="2052" spc="-9" dirty="0">
                <a:latin typeface="Calibri"/>
                <a:cs typeface="Calibri"/>
              </a:rPr>
              <a:t> paramete</a:t>
            </a:r>
            <a:r>
              <a:rPr sz="2052" spc="-4" dirty="0">
                <a:latin typeface="Calibri"/>
                <a:cs typeface="Calibri"/>
              </a:rPr>
              <a:t>r</a:t>
            </a:r>
            <a:r>
              <a:rPr sz="2052" spc="4" dirty="0">
                <a:latin typeface="Calibri"/>
                <a:cs typeface="Calibri"/>
              </a:rPr>
              <a:t> </a:t>
            </a:r>
            <a:r>
              <a:rPr sz="2052" spc="-9" dirty="0">
                <a:latin typeface="Calibri"/>
                <a:cs typeface="Calibri"/>
              </a:rPr>
              <a:t>t</a:t>
            </a:r>
            <a:r>
              <a:rPr sz="2052" dirty="0">
                <a:latin typeface="Calibri"/>
                <a:cs typeface="Calibri"/>
              </a:rPr>
              <a:t>o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a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function</a:t>
            </a:r>
            <a:endParaRPr sz="2052" dirty="0">
              <a:latin typeface="Calibri"/>
              <a:cs typeface="Calibri"/>
            </a:endParaRPr>
          </a:p>
          <a:p>
            <a:pPr marL="216109" indent="-205249">
              <a:lnSpc>
                <a:spcPct val="150000"/>
              </a:lnSpc>
              <a:spcBef>
                <a:spcPts val="902"/>
              </a:spcBef>
              <a:buChar char="•"/>
              <a:tabLst>
                <a:tab pos="216109" algn="l"/>
              </a:tabLst>
            </a:pPr>
            <a:r>
              <a:rPr sz="2052" spc="-4" dirty="0">
                <a:latin typeface="Calibri"/>
                <a:cs typeface="Calibri"/>
              </a:rPr>
              <a:t>A </a:t>
            </a:r>
            <a:r>
              <a:rPr sz="2052" dirty="0">
                <a:latin typeface="Calibri"/>
                <a:cs typeface="Calibri"/>
              </a:rPr>
              <a:t>function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b="1" dirty="0">
                <a:latin typeface="Calibri"/>
                <a:cs typeface="Calibri"/>
              </a:rPr>
              <a:t>can</a:t>
            </a:r>
            <a:r>
              <a:rPr sz="2052" b="1" spc="-4" dirty="0">
                <a:latin typeface="Calibri"/>
                <a:cs typeface="Calibri"/>
              </a:rPr>
              <a:t> return</a:t>
            </a:r>
            <a:r>
              <a:rPr sz="2052" b="1" spc="-9" dirty="0">
                <a:latin typeface="Calibri"/>
                <a:cs typeface="Calibri"/>
              </a:rPr>
              <a:t> </a:t>
            </a:r>
            <a:r>
              <a:rPr sz="2052" b="1" dirty="0">
                <a:latin typeface="Calibri"/>
                <a:cs typeface="Calibri"/>
              </a:rPr>
              <a:t>a value </a:t>
            </a:r>
            <a:r>
              <a:rPr sz="2052" spc="-4" dirty="0">
                <a:latin typeface="Calibri"/>
                <a:cs typeface="Calibri"/>
              </a:rPr>
              <a:t>o</a:t>
            </a:r>
            <a:r>
              <a:rPr sz="2052" dirty="0">
                <a:latin typeface="Calibri"/>
                <a:cs typeface="Calibri"/>
              </a:rPr>
              <a:t>f</a:t>
            </a:r>
            <a:r>
              <a:rPr sz="2052" spc="-4" dirty="0">
                <a:latin typeface="Calibri"/>
                <a:cs typeface="Calibri"/>
              </a:rPr>
              <a:t> th</a:t>
            </a:r>
            <a:r>
              <a:rPr sz="2052" dirty="0">
                <a:latin typeface="Calibri"/>
                <a:cs typeface="Calibri"/>
              </a:rPr>
              <a:t>e</a:t>
            </a:r>
            <a:r>
              <a:rPr sz="2052" spc="-4" dirty="0">
                <a:latin typeface="Calibri"/>
                <a:cs typeface="Calibri"/>
              </a:rPr>
              <a:t> type</a:t>
            </a:r>
            <a:r>
              <a:rPr sz="2052" spc="81" dirty="0"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00339A"/>
                </a:solidFill>
                <a:latin typeface="Calibri"/>
                <a:cs typeface="Calibri"/>
              </a:rPr>
              <a:t>struct</a:t>
            </a:r>
            <a:endParaRPr sz="2052" dirty="0">
              <a:latin typeface="Calibri"/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B7AF5F-1095-401D-87DA-4B55501F0762}"/>
              </a:ext>
            </a:extLst>
          </p:cNvPr>
          <p:cNvGrpSpPr/>
          <p:nvPr/>
        </p:nvGrpSpPr>
        <p:grpSpPr>
          <a:xfrm>
            <a:off x="609600" y="2438400"/>
            <a:ext cx="1656671" cy="1550553"/>
            <a:chOff x="533400" y="1878447"/>
            <a:chExt cx="1656671" cy="1550553"/>
          </a:xfrm>
        </p:grpSpPr>
        <p:sp>
          <p:nvSpPr>
            <p:cNvPr id="4" name="object 4"/>
            <p:cNvSpPr txBox="1"/>
            <p:nvPr/>
          </p:nvSpPr>
          <p:spPr>
            <a:xfrm>
              <a:off x="533400" y="1878447"/>
              <a:ext cx="1656671" cy="155055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539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typede</a:t>
              </a:r>
              <a:r>
                <a:rPr sz="1539" dirty="0">
                  <a:solidFill>
                    <a:srgbClr val="00009A"/>
                  </a:solidFill>
                  <a:latin typeface="Courier New"/>
                  <a:cs typeface="Courier New"/>
                </a:rPr>
                <a:t>f</a:t>
              </a:r>
              <a:r>
                <a:rPr sz="1539" spc="-13" dirty="0">
                  <a:solidFill>
                    <a:srgbClr val="00009A"/>
                  </a:solidFill>
                  <a:latin typeface="Courier New"/>
                  <a:cs typeface="Courier New"/>
                </a:rPr>
                <a:t> </a:t>
              </a:r>
              <a:r>
                <a:rPr sz="1539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struct</a:t>
              </a:r>
              <a:endParaRPr sz="1539" dirty="0">
                <a:latin typeface="Courier New"/>
                <a:cs typeface="Courier New"/>
              </a:endParaRPr>
            </a:p>
            <a:p>
              <a:pPr marL="10860">
                <a:spcBef>
                  <a:spcPts val="188"/>
                </a:spcBef>
              </a:pPr>
              <a:r>
                <a:rPr sz="1539" dirty="0">
                  <a:latin typeface="Courier New"/>
                  <a:cs typeface="Courier New"/>
                </a:rPr>
                <a:t>{</a:t>
              </a:r>
            </a:p>
            <a:p>
              <a:pPr marL="361087" marR="938284" algn="just">
                <a:lnSpc>
                  <a:spcPct val="110600"/>
                </a:lnSpc>
              </a:pPr>
              <a:r>
                <a:rPr sz="1539" spc="-9" dirty="0">
                  <a:solidFill>
                    <a:srgbClr val="00339A"/>
                  </a:solidFill>
                  <a:latin typeface="Courier New"/>
                  <a:cs typeface="Courier New"/>
                </a:rPr>
                <a:t>int int int</a:t>
              </a:r>
              <a:endParaRPr sz="1539" dirty="0">
                <a:latin typeface="Courier New"/>
                <a:cs typeface="Courier New"/>
              </a:endParaRPr>
            </a:p>
            <a:p>
              <a:pPr marL="10860">
                <a:spcBef>
                  <a:spcPts val="192"/>
                </a:spcBef>
              </a:pPr>
              <a:r>
                <a:rPr sz="1539" dirty="0">
                  <a:latin typeface="Courier New"/>
                  <a:cs typeface="Courier New"/>
                </a:rPr>
                <a:t>}</a:t>
              </a:r>
              <a:r>
                <a:rPr sz="1539" spc="-9" dirty="0">
                  <a:latin typeface="Courier New"/>
                  <a:cs typeface="Courier New"/>
                </a:rPr>
                <a:t> </a:t>
              </a:r>
              <a:r>
                <a:rPr sz="1539" b="1" spc="-9" dirty="0">
                  <a:solidFill>
                    <a:srgbClr val="00009A"/>
                  </a:solidFill>
                  <a:latin typeface="Courier New"/>
                  <a:cs typeface="Courier New"/>
                </a:rPr>
                <a:t>date</a:t>
              </a:r>
              <a:r>
                <a:rPr lang="en-GB" sz="1539" b="1" spc="-9" dirty="0">
                  <a:solidFill>
                    <a:srgbClr val="00009A"/>
                  </a:solidFill>
                  <a:latin typeface="Courier New"/>
                  <a:cs typeface="Courier New"/>
                </a:rPr>
                <a:t>_t</a:t>
              </a:r>
              <a:r>
                <a:rPr sz="1539" dirty="0">
                  <a:latin typeface="Courier New"/>
                  <a:cs typeface="Courier New"/>
                </a:rPr>
                <a:t>;</a:t>
              </a: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467781" y="2396463"/>
              <a:ext cx="722181" cy="7886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 marR="4344">
                <a:lnSpc>
                  <a:spcPct val="110600"/>
                </a:lnSpc>
              </a:pPr>
              <a:r>
                <a:rPr sz="1539" spc="-9" dirty="0">
                  <a:latin typeface="Courier New"/>
                  <a:cs typeface="Courier New"/>
                </a:rPr>
                <a:t>day; month; </a:t>
              </a:r>
              <a:r>
                <a:rPr sz="1539" spc="-4" dirty="0">
                  <a:latin typeface="Courier New"/>
                  <a:cs typeface="Courier New"/>
                </a:rPr>
                <a:t>year;</a:t>
              </a:r>
              <a:endParaRPr sz="1539" dirty="0">
                <a:latin typeface="Courier New"/>
                <a:cs typeface="Courier New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129CAF-C049-47BE-9F4C-B4364C7C0FEB}"/>
              </a:ext>
            </a:extLst>
          </p:cNvPr>
          <p:cNvGrpSpPr/>
          <p:nvPr/>
        </p:nvGrpSpPr>
        <p:grpSpPr>
          <a:xfrm>
            <a:off x="1437935" y="4543412"/>
            <a:ext cx="5159641" cy="788293"/>
            <a:chOff x="3575128" y="2209800"/>
            <a:chExt cx="5159641" cy="788293"/>
          </a:xfrm>
        </p:grpSpPr>
        <p:sp>
          <p:nvSpPr>
            <p:cNvPr id="6" name="object 6"/>
            <p:cNvSpPr txBox="1"/>
            <p:nvPr/>
          </p:nvSpPr>
          <p:spPr>
            <a:xfrm>
              <a:off x="3575128" y="2209800"/>
              <a:ext cx="4277065" cy="78829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 marR="354029">
                <a:lnSpc>
                  <a:spcPct val="110600"/>
                </a:lnSpc>
              </a:pPr>
              <a:r>
                <a:rPr sz="1539" spc="-9" dirty="0">
                  <a:solidFill>
                    <a:srgbClr val="003300"/>
                  </a:solidFill>
                  <a:latin typeface="Courier New"/>
                  <a:cs typeface="Courier New"/>
                </a:rPr>
                <a:t>/</a:t>
              </a:r>
              <a:r>
                <a:rPr sz="1539" dirty="0">
                  <a:solidFill>
                    <a:srgbClr val="003300"/>
                  </a:solidFill>
                  <a:latin typeface="Courier New"/>
                  <a:cs typeface="Courier New"/>
                </a:rPr>
                <a:t>*</a:t>
              </a:r>
              <a:r>
                <a:rPr sz="1539" spc="-9" dirty="0">
                  <a:solidFill>
                    <a:srgbClr val="003300"/>
                  </a:solidFill>
                  <a:latin typeface="Courier New"/>
                  <a:cs typeface="Courier New"/>
                </a:rPr>
                <a:t> functio</a:t>
              </a:r>
              <a:r>
                <a:rPr sz="1539" dirty="0">
                  <a:solidFill>
                    <a:srgbClr val="003300"/>
                  </a:solidFill>
                  <a:latin typeface="Courier New"/>
                  <a:cs typeface="Courier New"/>
                </a:rPr>
                <a:t>n</a:t>
              </a:r>
              <a:r>
                <a:rPr sz="1539" spc="-9" dirty="0">
                  <a:solidFill>
                    <a:srgbClr val="003300"/>
                  </a:solidFill>
                  <a:latin typeface="Courier New"/>
                  <a:cs typeface="Courier New"/>
                </a:rPr>
                <a:t> prototype</a:t>
              </a:r>
              <a:r>
                <a:rPr sz="1539" dirty="0">
                  <a:solidFill>
                    <a:srgbClr val="003300"/>
                  </a:solidFill>
                  <a:latin typeface="Courier New"/>
                  <a:cs typeface="Courier New"/>
                </a:rPr>
                <a:t>s</a:t>
              </a:r>
              <a:r>
                <a:rPr sz="1539" spc="-9" dirty="0">
                  <a:solidFill>
                    <a:srgbClr val="003300"/>
                  </a:solidFill>
                  <a:latin typeface="Courier New"/>
                  <a:cs typeface="Courier New"/>
                </a:rPr>
                <a:t> */</a:t>
              </a:r>
              <a:endParaRPr lang="en-US" sz="1539" spc="-9" dirty="0">
                <a:solidFill>
                  <a:srgbClr val="003300"/>
                </a:solidFill>
                <a:latin typeface="Courier New"/>
                <a:cs typeface="Courier New"/>
              </a:endParaRPr>
            </a:p>
            <a:p>
              <a:pPr marL="10860" marR="354029">
                <a:lnSpc>
                  <a:spcPct val="110600"/>
                </a:lnSpc>
              </a:pPr>
              <a:r>
                <a:rPr sz="1539" spc="-9" dirty="0">
                  <a:solidFill>
                    <a:srgbClr val="003300"/>
                  </a:solidFill>
                  <a:latin typeface="Courier New"/>
                  <a:cs typeface="Courier New"/>
                </a:rPr>
                <a:t> </a:t>
              </a:r>
              <a:r>
                <a:rPr sz="1539" spc="-4" dirty="0">
                  <a:solidFill>
                    <a:srgbClr val="000065"/>
                  </a:solidFill>
                  <a:latin typeface="Courier New"/>
                  <a:cs typeface="Courier New"/>
                </a:rPr>
                <a:t>voi</a:t>
              </a:r>
              <a:r>
                <a:rPr sz="1539" dirty="0">
                  <a:solidFill>
                    <a:srgbClr val="000065"/>
                  </a:solidFill>
                  <a:latin typeface="Courier New"/>
                  <a:cs typeface="Courier New"/>
                </a:rPr>
                <a:t>d</a:t>
              </a:r>
              <a:r>
                <a:rPr sz="1539" spc="-9" dirty="0">
                  <a:solidFill>
                    <a:srgbClr val="000065"/>
                  </a:solidFill>
                  <a:latin typeface="Courier New"/>
                  <a:cs typeface="Courier New"/>
                </a:rPr>
                <a:t> </a:t>
              </a:r>
              <a:r>
                <a:rPr sz="1539" spc="-4" dirty="0">
                  <a:latin typeface="Courier New"/>
                  <a:cs typeface="Courier New"/>
                </a:rPr>
                <a:t>setDate</a:t>
              </a:r>
              <a:r>
                <a:rPr sz="1539" dirty="0">
                  <a:latin typeface="Courier New"/>
                  <a:cs typeface="Courier New"/>
                </a:rPr>
                <a:t>(</a:t>
              </a:r>
              <a:r>
                <a:rPr sz="1539" spc="-9" dirty="0">
                  <a:latin typeface="Courier New"/>
                  <a:cs typeface="Courier New"/>
                </a:rPr>
                <a:t> </a:t>
              </a:r>
              <a:r>
                <a:rPr sz="1539" b="1" spc="-4" dirty="0">
                  <a:solidFill>
                    <a:srgbClr val="000065"/>
                  </a:solidFill>
                  <a:latin typeface="Courier New"/>
                  <a:cs typeface="Courier New"/>
                </a:rPr>
                <a:t>dat</a:t>
              </a:r>
              <a:r>
                <a:rPr sz="1539" b="1" dirty="0">
                  <a:solidFill>
                    <a:srgbClr val="000065"/>
                  </a:solidFill>
                  <a:latin typeface="Courier New"/>
                  <a:cs typeface="Courier New"/>
                </a:rPr>
                <a:t>e</a:t>
              </a:r>
              <a:r>
                <a:rPr lang="en-GB" sz="1539" b="1" dirty="0">
                  <a:solidFill>
                    <a:srgbClr val="000065"/>
                  </a:solidFill>
                  <a:latin typeface="Courier New"/>
                  <a:cs typeface="Courier New"/>
                </a:rPr>
                <a:t>_t</a:t>
              </a:r>
              <a:r>
                <a:rPr sz="1539" b="1" spc="-13" dirty="0">
                  <a:solidFill>
                    <a:srgbClr val="000065"/>
                  </a:solidFill>
                  <a:latin typeface="Courier New"/>
                  <a:cs typeface="Courier New"/>
                </a:rPr>
                <a:t> </a:t>
              </a:r>
              <a:r>
                <a:rPr sz="1539" spc="-9" dirty="0">
                  <a:latin typeface="Courier New"/>
                  <a:cs typeface="Courier New"/>
                </a:rPr>
                <a:t>theDat</a:t>
              </a:r>
              <a:r>
                <a:rPr sz="1539" dirty="0">
                  <a:latin typeface="Courier New"/>
                  <a:cs typeface="Courier New"/>
                </a:rPr>
                <a:t>e</a:t>
              </a:r>
              <a:r>
                <a:rPr sz="1539" spc="-9" dirty="0">
                  <a:latin typeface="Courier New"/>
                  <a:cs typeface="Courier New"/>
                </a:rPr>
                <a:t> );</a:t>
              </a:r>
              <a:endParaRPr sz="1539" dirty="0">
                <a:latin typeface="Courier New"/>
                <a:cs typeface="Courier New"/>
              </a:endParaRPr>
            </a:p>
            <a:p>
              <a:pPr marL="10860">
                <a:spcBef>
                  <a:spcPts val="192"/>
                </a:spcBef>
              </a:pPr>
              <a:r>
                <a:rPr lang="en-GB" sz="1539" b="1" spc="-4" dirty="0">
                  <a:solidFill>
                    <a:srgbClr val="000065"/>
                  </a:solidFill>
                  <a:latin typeface="Courier New"/>
                  <a:cs typeface="Courier New"/>
                </a:rPr>
                <a:t>d</a:t>
              </a:r>
              <a:r>
                <a:rPr sz="1539" b="1" spc="-4" dirty="0">
                  <a:solidFill>
                    <a:srgbClr val="000065"/>
                  </a:solidFill>
                  <a:latin typeface="Courier New"/>
                  <a:cs typeface="Courier New"/>
                </a:rPr>
                <a:t>at</a:t>
              </a:r>
              <a:r>
                <a:rPr sz="1539" b="1" dirty="0">
                  <a:solidFill>
                    <a:srgbClr val="000065"/>
                  </a:solidFill>
                  <a:latin typeface="Courier New"/>
                  <a:cs typeface="Courier New"/>
                </a:rPr>
                <a:t>e</a:t>
              </a:r>
              <a:r>
                <a:rPr lang="en-GB" sz="1539" b="1" dirty="0">
                  <a:solidFill>
                    <a:srgbClr val="000065"/>
                  </a:solidFill>
                  <a:latin typeface="Courier New"/>
                  <a:cs typeface="Courier New"/>
                </a:rPr>
                <a:t>_t</a:t>
              </a:r>
              <a:r>
                <a:rPr sz="1539" b="1" spc="-9" dirty="0">
                  <a:solidFill>
                    <a:srgbClr val="000065"/>
                  </a:solidFill>
                  <a:latin typeface="Courier New"/>
                  <a:cs typeface="Courier New"/>
                </a:rPr>
                <a:t> </a:t>
              </a:r>
              <a:r>
                <a:rPr lang="en-US" sz="1539" b="1" spc="-9" dirty="0">
                  <a:solidFill>
                    <a:srgbClr val="000065"/>
                  </a:solidFill>
                  <a:latin typeface="Courier New"/>
                  <a:cs typeface="Courier New"/>
                </a:rPr>
                <a:t> </a:t>
              </a:r>
              <a:r>
                <a:rPr sz="1539" spc="-9" dirty="0" err="1">
                  <a:latin typeface="Courier New"/>
                  <a:cs typeface="Courier New"/>
                </a:rPr>
                <a:t>getDat</a:t>
              </a:r>
              <a:r>
                <a:rPr sz="1539" dirty="0" err="1">
                  <a:latin typeface="Courier New"/>
                  <a:cs typeface="Courier New"/>
                </a:rPr>
                <a:t>e</a:t>
              </a:r>
              <a:r>
                <a:rPr sz="1539" spc="-9" dirty="0">
                  <a:latin typeface="Courier New"/>
                  <a:cs typeface="Courier New"/>
                </a:rPr>
                <a:t> </a:t>
              </a:r>
              <a:r>
                <a:rPr sz="1539" dirty="0">
                  <a:latin typeface="Courier New"/>
                  <a:cs typeface="Courier New"/>
                </a:rPr>
                <a:t>(</a:t>
              </a:r>
              <a:r>
                <a:rPr sz="1539" spc="-9" dirty="0">
                  <a:latin typeface="Courier New"/>
                  <a:cs typeface="Courier New"/>
                </a:rPr>
                <a:t> </a:t>
              </a:r>
              <a:r>
                <a:rPr sz="1539" spc="-4" dirty="0">
                  <a:solidFill>
                    <a:srgbClr val="000065"/>
                  </a:solidFill>
                  <a:latin typeface="Courier New"/>
                  <a:cs typeface="Courier New"/>
                </a:rPr>
                <a:t>in</a:t>
              </a:r>
              <a:r>
                <a:rPr sz="1539" dirty="0">
                  <a:solidFill>
                    <a:srgbClr val="000065"/>
                  </a:solidFill>
                  <a:latin typeface="Courier New"/>
                  <a:cs typeface="Courier New"/>
                </a:rPr>
                <a:t>t</a:t>
              </a:r>
              <a:r>
                <a:rPr sz="1539" spc="-13" dirty="0">
                  <a:solidFill>
                    <a:srgbClr val="000065"/>
                  </a:solidFill>
                  <a:latin typeface="Courier New"/>
                  <a:cs typeface="Courier New"/>
                </a:rPr>
                <a:t> </a:t>
              </a:r>
              <a:r>
                <a:rPr sz="1539" spc="-4" dirty="0">
                  <a:latin typeface="Courier New"/>
                  <a:cs typeface="Courier New"/>
                </a:rPr>
                <a:t>projNumbe</a:t>
              </a:r>
              <a:r>
                <a:rPr sz="1539" dirty="0">
                  <a:latin typeface="Courier New"/>
                  <a:cs typeface="Courier New"/>
                </a:rPr>
                <a:t>r</a:t>
              </a:r>
              <a:r>
                <a:rPr sz="1539" spc="-13" dirty="0">
                  <a:latin typeface="Courier New"/>
                  <a:cs typeface="Courier New"/>
                </a:rPr>
                <a:t> </a:t>
              </a:r>
              <a:r>
                <a:rPr sz="1539" spc="-4" dirty="0">
                  <a:latin typeface="Courier New"/>
                  <a:cs typeface="Courier New"/>
                </a:rPr>
                <a:t>);</a:t>
              </a:r>
              <a:endParaRPr sz="1539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778559" y="2469140"/>
              <a:ext cx="956210" cy="49936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539" spc="-9" dirty="0">
                  <a:solidFill>
                    <a:srgbClr val="003300"/>
                  </a:solidFill>
                  <a:latin typeface="Courier New"/>
                  <a:cs typeface="Courier New"/>
                </a:rPr>
                <a:t>/</a:t>
              </a:r>
              <a:r>
                <a:rPr sz="1539" dirty="0">
                  <a:solidFill>
                    <a:srgbClr val="003300"/>
                  </a:solidFill>
                  <a:latin typeface="Courier New"/>
                  <a:cs typeface="Courier New"/>
                </a:rPr>
                <a:t>*</a:t>
              </a:r>
              <a:r>
                <a:rPr sz="1539" spc="-9" dirty="0">
                  <a:solidFill>
                    <a:srgbClr val="003300"/>
                  </a:solidFill>
                  <a:latin typeface="Courier New"/>
                  <a:cs typeface="Courier New"/>
                </a:rPr>
                <a:t> O</a:t>
              </a:r>
              <a:r>
                <a:rPr sz="1539" dirty="0">
                  <a:solidFill>
                    <a:srgbClr val="003300"/>
                  </a:solidFill>
                  <a:latin typeface="Courier New"/>
                  <a:cs typeface="Courier New"/>
                </a:rPr>
                <a:t>K</a:t>
              </a:r>
              <a:r>
                <a:rPr sz="1539" spc="-9" dirty="0">
                  <a:solidFill>
                    <a:srgbClr val="003300"/>
                  </a:solidFill>
                  <a:latin typeface="Courier New"/>
                  <a:cs typeface="Courier New"/>
                </a:rPr>
                <a:t> */</a:t>
              </a:r>
              <a:endParaRPr sz="1539" dirty="0">
                <a:latin typeface="Courier New"/>
                <a:cs typeface="Courier New"/>
              </a:endParaRPr>
            </a:p>
            <a:p>
              <a:pPr marL="10860">
                <a:spcBef>
                  <a:spcPts val="192"/>
                </a:spcBef>
              </a:pPr>
              <a:r>
                <a:rPr sz="1539" spc="-9" dirty="0">
                  <a:solidFill>
                    <a:srgbClr val="003300"/>
                  </a:solidFill>
                  <a:latin typeface="Courier New"/>
                  <a:cs typeface="Courier New"/>
                </a:rPr>
                <a:t>/</a:t>
              </a:r>
              <a:r>
                <a:rPr sz="1539" dirty="0">
                  <a:solidFill>
                    <a:srgbClr val="003300"/>
                  </a:solidFill>
                  <a:latin typeface="Courier New"/>
                  <a:cs typeface="Courier New"/>
                </a:rPr>
                <a:t>*</a:t>
              </a:r>
              <a:r>
                <a:rPr sz="1539" spc="-9" dirty="0">
                  <a:solidFill>
                    <a:srgbClr val="003300"/>
                  </a:solidFill>
                  <a:latin typeface="Courier New"/>
                  <a:cs typeface="Courier New"/>
                </a:rPr>
                <a:t> O</a:t>
              </a:r>
              <a:r>
                <a:rPr sz="1539" dirty="0">
                  <a:solidFill>
                    <a:srgbClr val="003300"/>
                  </a:solidFill>
                  <a:latin typeface="Courier New"/>
                  <a:cs typeface="Courier New"/>
                </a:rPr>
                <a:t>K</a:t>
              </a:r>
              <a:r>
                <a:rPr sz="1539" spc="-9" dirty="0">
                  <a:solidFill>
                    <a:srgbClr val="003300"/>
                  </a:solidFill>
                  <a:latin typeface="Courier New"/>
                  <a:cs typeface="Courier New"/>
                </a:rPr>
                <a:t> */</a:t>
              </a:r>
              <a:endParaRPr sz="1539" dirty="0">
                <a:latin typeface="Courier New"/>
                <a:cs typeface="Courier New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5CD3D2C-7BD4-4C24-9001-1E14F4B7BD76}"/>
              </a:ext>
            </a:extLst>
          </p:cNvPr>
          <p:cNvSpPr/>
          <p:nvPr/>
        </p:nvSpPr>
        <p:spPr>
          <a:xfrm>
            <a:off x="168965" y="1905000"/>
            <a:ext cx="277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60">
              <a:spcBef>
                <a:spcPts val="1407"/>
              </a:spcBef>
            </a:pPr>
            <a:r>
              <a:rPr lang="en-US" sz="1600" spc="-4" dirty="0">
                <a:solidFill>
                  <a:srgbClr val="00009A"/>
                </a:solidFill>
                <a:latin typeface="Courier New"/>
                <a:cs typeface="Courier New"/>
              </a:rPr>
              <a:t>/* type definition */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900047-A693-4722-A0C5-1D1218CAD8F5}"/>
              </a:ext>
            </a:extLst>
          </p:cNvPr>
          <p:cNvSpPr/>
          <p:nvPr/>
        </p:nvSpPr>
        <p:spPr bwMode="auto">
          <a:xfrm>
            <a:off x="1335594" y="5052435"/>
            <a:ext cx="930567" cy="357765"/>
          </a:xfrm>
          <a:prstGeom prst="ellipse">
            <a:avLst/>
          </a:prstGeom>
          <a:solidFill>
            <a:srgbClr val="FFFF00">
              <a:alpha val="32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EE88FD-15DF-43F1-B222-5345699D9613}"/>
              </a:ext>
            </a:extLst>
          </p:cNvPr>
          <p:cNvSpPr/>
          <p:nvPr/>
        </p:nvSpPr>
        <p:spPr bwMode="auto">
          <a:xfrm>
            <a:off x="762000" y="3670435"/>
            <a:ext cx="930567" cy="357765"/>
          </a:xfrm>
          <a:prstGeom prst="ellipse">
            <a:avLst/>
          </a:prstGeom>
          <a:solidFill>
            <a:srgbClr val="FFFF00">
              <a:alpha val="32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590405-E629-4579-9017-18FA3B287CD2}"/>
              </a:ext>
            </a:extLst>
          </p:cNvPr>
          <p:cNvSpPr/>
          <p:nvPr/>
        </p:nvSpPr>
        <p:spPr bwMode="auto">
          <a:xfrm>
            <a:off x="3111183" y="4772366"/>
            <a:ext cx="930567" cy="330383"/>
          </a:xfrm>
          <a:prstGeom prst="ellipse">
            <a:avLst/>
          </a:prstGeom>
          <a:solidFill>
            <a:srgbClr val="FFFF00">
              <a:alpha val="32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709E92-C7C3-4AE1-8A24-7322D3E12EF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92568" y="5430046"/>
            <a:ext cx="364832" cy="4891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02D0BC-892A-4A2D-8C58-A8D73972784E}"/>
              </a:ext>
            </a:extLst>
          </p:cNvPr>
          <p:cNvSpPr txBox="1"/>
          <p:nvPr/>
        </p:nvSpPr>
        <p:spPr>
          <a:xfrm>
            <a:off x="1911920" y="593906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data type of a function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8FEFF7-300C-4882-B7B0-B8AB43008EA2}"/>
              </a:ext>
            </a:extLst>
          </p:cNvPr>
          <p:cNvCxnSpPr>
            <a:cxnSpLocks/>
          </p:cNvCxnSpPr>
          <p:nvPr/>
        </p:nvCxnSpPr>
        <p:spPr bwMode="auto">
          <a:xfrm flipH="1">
            <a:off x="3980086" y="4318659"/>
            <a:ext cx="778704" cy="5439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FF16D5-FB89-4984-8EFE-ACD7AA146742}"/>
              </a:ext>
            </a:extLst>
          </p:cNvPr>
          <p:cNvSpPr txBox="1"/>
          <p:nvPr/>
        </p:nvSpPr>
        <p:spPr>
          <a:xfrm>
            <a:off x="3576466" y="391924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type of a function argument</a:t>
            </a:r>
          </a:p>
        </p:txBody>
      </p:sp>
    </p:spTree>
    <p:extLst>
      <p:ext uri="{BB962C8B-B14F-4D97-AF65-F5344CB8AC3E}">
        <p14:creationId xmlns:p14="http://schemas.microsoft.com/office/powerpoint/2010/main" val="67444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 I.4. Operations on Structures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only valid operations that may be performed on structure variables are: </a:t>
            </a:r>
          </a:p>
          <a:p>
            <a:pPr lvl="1" algn="just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assigning structure variables to structure variables of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type, </a:t>
            </a:r>
          </a:p>
          <a:p>
            <a:pPr lvl="1" algn="just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taking the address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of a structure variable, </a:t>
            </a:r>
          </a:p>
          <a:p>
            <a:pPr lvl="1" algn="just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accessing the members of a structure variable, and </a:t>
            </a:r>
          </a:p>
          <a:p>
            <a:pPr lvl="1" algn="just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using the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operator to determine the size of a structure variable. </a:t>
            </a:r>
          </a:p>
          <a:p>
            <a:pPr lvl="1"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Structure variables </a:t>
            </a:r>
            <a:r>
              <a:rPr lang="en-US" altLang="en-US" b="1" i="1" dirty="0">
                <a:solidFill>
                  <a:srgbClr val="7030A0"/>
                </a:solidFill>
                <a:latin typeface="Cambria" panose="02040503050406030204" pitchFamily="18" charset="0"/>
              </a:rPr>
              <a:t>should</a:t>
            </a:r>
            <a:r>
              <a:rPr lang="en-US" alt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 </a:t>
            </a:r>
            <a:r>
              <a:rPr lang="en-US" altLang="en-US" b="1" i="1" dirty="0">
                <a:solidFill>
                  <a:srgbClr val="7030A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be compared using relational operators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such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&gt; because structure members are not necessarily stored in consecutive bytes of memory. </a:t>
            </a:r>
          </a:p>
          <a:p>
            <a:pPr lvl="1" algn="just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Sometimes there are “holes” in a structure, because computers may store specific data types only on certain memory boundaries such as half-word, word or double-word boundaries. 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9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I.1  Definition of </a:t>
            </a:r>
            <a:r>
              <a:rPr lang="en-US" dirty="0">
                <a:latin typeface="Calibri" panose="020F0502020204030204" pitchFamily="34" charset="0"/>
              </a:rPr>
              <a:t>Structure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-7374" y="549275"/>
            <a:ext cx="9151374" cy="6308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Structures: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are collections of a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fixed number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of </a:t>
            </a:r>
            <a:r>
              <a:rPr lang="en-US" altLang="en-US" b="1" u="sng" dirty="0">
                <a:solidFill>
                  <a:srgbClr val="000000"/>
                </a:solidFill>
                <a:latin typeface="Cambria" panose="02040503050406030204" pitchFamily="18" charset="0"/>
              </a:rPr>
              <a:t>related variables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under one name.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They are commonly used to define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records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Variables may be of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many different data types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Cambria" panose="02040503050406030204" pitchFamily="18" charset="0"/>
              </a:rPr>
              <a:t>in contrast to arrays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which contain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elements of the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same data type. 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Structures are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derived data types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they’re constructed using objects of other data types </a:t>
            </a:r>
          </a:p>
        </p:txBody>
      </p:sp>
    </p:spTree>
    <p:extLst>
      <p:ext uri="{BB962C8B-B14F-4D97-AF65-F5344CB8AC3E}">
        <p14:creationId xmlns:p14="http://schemas.microsoft.com/office/powerpoint/2010/main" val="2098757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61" y="0"/>
            <a:ext cx="5476305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Comparison of Structures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BEF23C-3536-18EA-9FCA-203F80EA4C79}"/>
              </a:ext>
            </a:extLst>
          </p:cNvPr>
          <p:cNvGrpSpPr/>
          <p:nvPr/>
        </p:nvGrpSpPr>
        <p:grpSpPr>
          <a:xfrm>
            <a:off x="152400" y="699316"/>
            <a:ext cx="6204236" cy="1561018"/>
            <a:chOff x="152400" y="699316"/>
            <a:chExt cx="6204236" cy="1561018"/>
          </a:xfrm>
        </p:grpSpPr>
        <p:sp>
          <p:nvSpPr>
            <p:cNvPr id="4" name="object 4"/>
            <p:cNvSpPr txBox="1"/>
            <p:nvPr/>
          </p:nvSpPr>
          <p:spPr>
            <a:xfrm>
              <a:off x="152400" y="699316"/>
              <a:ext cx="6204236" cy="3157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04074" indent="-293214">
                <a:buClr>
                  <a:srgbClr val="000000"/>
                </a:buClr>
                <a:buFont typeface="Arial" panose="020B0604020202020204" pitchFamily="34" charset="0"/>
                <a:buChar char="•"/>
                <a:tabLst>
                  <a:tab pos="323621" algn="l"/>
                </a:tabLst>
              </a:pPr>
              <a:r>
                <a:rPr sz="2052" spc="-4" dirty="0">
                  <a:solidFill>
                    <a:srgbClr val="0000CC"/>
                  </a:solidFill>
                  <a:latin typeface="Courier New"/>
                  <a:cs typeface="Courier New"/>
                </a:rPr>
                <a:t>struc</a:t>
              </a:r>
              <a:r>
                <a:rPr sz="2052" dirty="0">
                  <a:solidFill>
                    <a:srgbClr val="0000CC"/>
                  </a:solidFill>
                  <a:latin typeface="Courier New"/>
                  <a:cs typeface="Courier New"/>
                </a:rPr>
                <a:t>t</a:t>
              </a:r>
              <a:r>
                <a:rPr sz="2052" spc="-722" dirty="0">
                  <a:solidFill>
                    <a:srgbClr val="0000CC"/>
                  </a:solidFill>
                  <a:latin typeface="Courier New"/>
                  <a:cs typeface="Courier New"/>
                </a:rPr>
                <a:t> </a:t>
              </a:r>
              <a:r>
                <a:rPr sz="2052" dirty="0">
                  <a:latin typeface="Calibri"/>
                  <a:cs typeface="Calibri"/>
                </a:rPr>
                <a:t>variables</a:t>
              </a:r>
              <a:r>
                <a:rPr sz="2052" spc="-13" dirty="0">
                  <a:latin typeface="Calibri"/>
                  <a:cs typeface="Calibri"/>
                </a:rPr>
                <a:t> </a:t>
              </a:r>
              <a:r>
                <a:rPr sz="2052" dirty="0">
                  <a:latin typeface="Calibri"/>
                  <a:cs typeface="Calibri"/>
                </a:rPr>
                <a:t>can </a:t>
              </a:r>
              <a:r>
                <a:rPr sz="2052" spc="-4" dirty="0">
                  <a:latin typeface="Calibri"/>
                  <a:cs typeface="Calibri"/>
                </a:rPr>
                <a:t>be compare</a:t>
              </a:r>
              <a:r>
                <a:rPr sz="2052" dirty="0">
                  <a:latin typeface="Calibri"/>
                  <a:cs typeface="Calibri"/>
                </a:rPr>
                <a:t>d</a:t>
              </a:r>
              <a:r>
                <a:rPr sz="2052" spc="-9" dirty="0">
                  <a:latin typeface="Calibri"/>
                  <a:cs typeface="Calibri"/>
                </a:rPr>
                <a:t> </a:t>
              </a:r>
              <a:r>
                <a:rPr sz="2052" spc="-4" dirty="0">
                  <a:latin typeface="Calibri"/>
                  <a:cs typeface="Calibri"/>
                </a:rPr>
                <a:t>member</a:t>
              </a:r>
              <a:r>
                <a:rPr sz="2052" spc="-244" dirty="0">
                  <a:latin typeface="Calibri"/>
                  <a:cs typeface="Calibri"/>
                </a:rPr>
                <a:t>‐</a:t>
              </a:r>
              <a:r>
                <a:rPr sz="2052" dirty="0">
                  <a:latin typeface="Calibri"/>
                  <a:cs typeface="Calibri"/>
                </a:rPr>
                <a:t>wise</a:t>
              </a:r>
              <a:r>
                <a:rPr sz="2052" spc="-4" dirty="0">
                  <a:latin typeface="Calibri"/>
                  <a:cs typeface="Calibri"/>
                </a:rPr>
                <a:t> only</a:t>
              </a:r>
              <a:endParaRPr sz="2052" dirty="0">
                <a:latin typeface="Calibri"/>
                <a:cs typeface="Calibri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919548" y="1211371"/>
              <a:ext cx="1846175" cy="6545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lang="en-GB" sz="1710" spc="-4" dirty="0">
                  <a:latin typeface="Courier New"/>
                  <a:cs typeface="Courier New"/>
                </a:rPr>
                <a:t>r</a:t>
              </a:r>
              <a:r>
                <a:rPr sz="1710" spc="-4" dirty="0" err="1">
                  <a:latin typeface="Courier New"/>
                  <a:cs typeface="Courier New"/>
                </a:rPr>
                <a:t>esistor</a:t>
              </a:r>
              <a:r>
                <a:rPr lang="en-GB" sz="1710" spc="-4" dirty="0">
                  <a:latin typeface="Courier New"/>
                  <a:cs typeface="Courier New"/>
                </a:rPr>
                <a:t>_t</a:t>
              </a:r>
              <a:r>
                <a:rPr sz="1710" spc="-4" dirty="0">
                  <a:latin typeface="Courier New"/>
                  <a:cs typeface="Courier New"/>
                </a:rPr>
                <a:t> r1</a:t>
              </a:r>
              <a:endParaRPr sz="1710" dirty="0">
                <a:latin typeface="Courier New"/>
                <a:cs typeface="Courier New"/>
              </a:endParaRPr>
            </a:p>
            <a:p>
              <a:pPr marL="10860">
                <a:spcBef>
                  <a:spcPts val="1026"/>
                </a:spcBef>
              </a:pPr>
              <a:r>
                <a:rPr sz="1710" spc="-4" dirty="0">
                  <a:latin typeface="Courier New"/>
                  <a:cs typeface="Courier New"/>
                </a:rPr>
                <a:t>. . . . . .</a:t>
              </a:r>
              <a:endParaRPr sz="1710" dirty="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874061" y="1211371"/>
              <a:ext cx="1697939" cy="6545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539" spc="-9" dirty="0">
                  <a:latin typeface="Courier New"/>
                  <a:cs typeface="Courier New"/>
                </a:rPr>
                <a:t>={4.7</a:t>
              </a:r>
              <a:r>
                <a:rPr sz="1539" dirty="0">
                  <a:latin typeface="Courier New"/>
                  <a:cs typeface="Courier New"/>
                </a:rPr>
                <a:t>,</a:t>
              </a:r>
              <a:r>
                <a:rPr sz="1539" spc="-9" dirty="0">
                  <a:latin typeface="Courier New"/>
                  <a:cs typeface="Courier New"/>
                </a:rPr>
                <a:t> 10}</a:t>
              </a:r>
              <a:r>
                <a:rPr sz="1539" dirty="0">
                  <a:latin typeface="Courier New"/>
                  <a:cs typeface="Courier New"/>
                </a:rPr>
                <a:t>,</a:t>
              </a:r>
              <a:r>
                <a:rPr sz="1539" spc="103" dirty="0">
                  <a:latin typeface="Courier New"/>
                  <a:cs typeface="Courier New"/>
                </a:rPr>
                <a:t> </a:t>
              </a:r>
              <a:r>
                <a:rPr sz="1710" spc="-4" dirty="0">
                  <a:latin typeface="Courier New"/>
                  <a:cs typeface="Courier New"/>
                </a:rPr>
                <a:t>r2</a:t>
              </a:r>
              <a:endParaRPr sz="1710">
                <a:latin typeface="Courier New"/>
                <a:cs typeface="Courier New"/>
              </a:endParaRPr>
            </a:p>
            <a:p>
              <a:pPr marL="10860">
                <a:spcBef>
                  <a:spcPts val="1026"/>
                </a:spcBef>
              </a:pPr>
              <a:r>
                <a:rPr sz="1710" spc="-4" dirty="0">
                  <a:latin typeface="Courier New"/>
                  <a:cs typeface="Courier New"/>
                </a:rPr>
                <a:t>. .</a:t>
              </a:r>
              <a:endParaRPr sz="171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679881" y="1211371"/>
              <a:ext cx="1320016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539" spc="-9" dirty="0">
                  <a:latin typeface="Courier New"/>
                  <a:cs typeface="Courier New"/>
                </a:rPr>
                <a:t>={4.7</a:t>
              </a:r>
              <a:r>
                <a:rPr sz="1539" dirty="0">
                  <a:latin typeface="Courier New"/>
                  <a:cs typeface="Courier New"/>
                </a:rPr>
                <a:t>,</a:t>
              </a:r>
              <a:r>
                <a:rPr sz="1539" spc="-9" dirty="0">
                  <a:latin typeface="Courier New"/>
                  <a:cs typeface="Courier New"/>
                </a:rPr>
                <a:t> 10</a:t>
              </a:r>
              <a:r>
                <a:rPr sz="1539" spc="-4" dirty="0">
                  <a:latin typeface="Courier New"/>
                  <a:cs typeface="Courier New"/>
                </a:rPr>
                <a:t>}</a:t>
              </a:r>
              <a:r>
                <a:rPr sz="1710" spc="-4" dirty="0">
                  <a:latin typeface="Courier New"/>
                  <a:cs typeface="Courier New"/>
                </a:rPr>
                <a:t>;</a:t>
              </a:r>
              <a:endParaRPr sz="171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310503" y="1980906"/>
              <a:ext cx="2059029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spc="-4" dirty="0">
                  <a:solidFill>
                    <a:srgbClr val="0000CC"/>
                  </a:solidFill>
                  <a:latin typeface="Courier New"/>
                  <a:cs typeface="Courier New"/>
                </a:rPr>
                <a:t>if</a:t>
              </a:r>
              <a:r>
                <a:rPr sz="1710" spc="-4" dirty="0">
                  <a:latin typeface="Courier New"/>
                  <a:cs typeface="Courier New"/>
                </a:rPr>
                <a:t>(r1 == r2); </a:t>
              </a:r>
              <a:r>
                <a:rPr sz="1710" spc="-38" dirty="0">
                  <a:solidFill>
                    <a:srgbClr val="800000"/>
                  </a:solidFill>
                  <a:latin typeface="Wingdings"/>
                  <a:cs typeface="Wingdings"/>
                </a:rPr>
                <a:t>�</a:t>
              </a:r>
              <a:endParaRPr sz="1710" dirty="0">
                <a:latin typeface="Wingdings"/>
                <a:cs typeface="Wingding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478351" y="1997185"/>
              <a:ext cx="1064266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b="1" spc="-4" dirty="0">
                  <a:solidFill>
                    <a:srgbClr val="800000"/>
                  </a:solidFill>
                  <a:latin typeface="Courier New"/>
                  <a:cs typeface="Courier New"/>
                </a:rPr>
                <a:t>compiler</a:t>
              </a:r>
              <a:endParaRPr sz="1710">
                <a:latin typeface="Courier New"/>
                <a:cs typeface="Courier New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651018" y="1997185"/>
              <a:ext cx="933948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b="1" spc="-4" dirty="0">
                  <a:solidFill>
                    <a:srgbClr val="800000"/>
                  </a:solidFill>
                  <a:latin typeface="Courier New"/>
                  <a:cs typeface="Courier New"/>
                </a:rPr>
                <a:t>error!!</a:t>
              </a:r>
              <a:endParaRPr sz="1710" dirty="0">
                <a:latin typeface="Courier New"/>
                <a:cs typeface="Courier New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543191-4D18-B2A0-F60A-F094ADA10F8C}"/>
              </a:ext>
            </a:extLst>
          </p:cNvPr>
          <p:cNvGrpSpPr/>
          <p:nvPr/>
        </p:nvGrpSpPr>
        <p:grpSpPr>
          <a:xfrm>
            <a:off x="144646" y="2359052"/>
            <a:ext cx="8857374" cy="1792280"/>
            <a:chOff x="144646" y="2359052"/>
            <a:chExt cx="8857374" cy="1792280"/>
          </a:xfrm>
        </p:grpSpPr>
        <p:sp>
          <p:nvSpPr>
            <p:cNvPr id="11" name="object 11"/>
            <p:cNvSpPr txBox="1"/>
            <p:nvPr/>
          </p:nvSpPr>
          <p:spPr>
            <a:xfrm>
              <a:off x="144646" y="2359052"/>
              <a:ext cx="8857374" cy="63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04074" marR="4344" indent="-293214">
                <a:buFont typeface="Arial" panose="020B0604020202020204" pitchFamily="34" charset="0"/>
                <a:buChar char="•"/>
                <a:tabLst>
                  <a:tab pos="232399" algn="l"/>
                </a:tabLst>
              </a:pPr>
              <a:r>
                <a:rPr sz="2052" spc="-4" dirty="0">
                  <a:latin typeface="Calibri"/>
                  <a:cs typeface="Calibri"/>
                </a:rPr>
                <a:t>T</a:t>
              </a:r>
              <a:r>
                <a:rPr sz="2052" dirty="0">
                  <a:latin typeface="Calibri"/>
                  <a:cs typeface="Calibri"/>
                </a:rPr>
                <a:t>o</a:t>
              </a:r>
              <a:r>
                <a:rPr sz="2052" spc="-4" dirty="0">
                  <a:latin typeface="Calibri"/>
                  <a:cs typeface="Calibri"/>
                </a:rPr>
                <a:t> </a:t>
              </a:r>
              <a:r>
                <a:rPr sz="2052" spc="-9" dirty="0">
                  <a:latin typeface="Calibri"/>
                  <a:cs typeface="Calibri"/>
                </a:rPr>
                <a:t>compar</a:t>
              </a:r>
              <a:r>
                <a:rPr sz="2052" spc="-4" dirty="0">
                  <a:latin typeface="Calibri"/>
                  <a:cs typeface="Calibri"/>
                </a:rPr>
                <a:t>e</a:t>
              </a:r>
              <a:r>
                <a:rPr sz="2052" spc="-9" dirty="0">
                  <a:latin typeface="Calibri"/>
                  <a:cs typeface="Calibri"/>
                </a:rPr>
                <a:t> </a:t>
              </a:r>
              <a:r>
                <a:rPr sz="2052" spc="-4" dirty="0">
                  <a:latin typeface="Calibri"/>
                  <a:cs typeface="Calibri"/>
                </a:rPr>
                <a:t>th</a:t>
              </a:r>
              <a:r>
                <a:rPr sz="2052" dirty="0">
                  <a:latin typeface="Calibri"/>
                  <a:cs typeface="Calibri"/>
                </a:rPr>
                <a:t>e values</a:t>
              </a:r>
              <a:r>
                <a:rPr sz="2052" spc="-13" dirty="0">
                  <a:latin typeface="Calibri"/>
                  <a:cs typeface="Calibri"/>
                </a:rPr>
                <a:t> </a:t>
              </a:r>
              <a:r>
                <a:rPr sz="2052" spc="-4" dirty="0">
                  <a:latin typeface="Calibri"/>
                  <a:cs typeface="Calibri"/>
                </a:rPr>
                <a:t>o</a:t>
              </a:r>
              <a:r>
                <a:rPr sz="2052" dirty="0">
                  <a:latin typeface="Calibri"/>
                  <a:cs typeface="Calibri"/>
                </a:rPr>
                <a:t>f</a:t>
              </a:r>
              <a:r>
                <a:rPr sz="2052" spc="-4" dirty="0">
                  <a:latin typeface="Calibri"/>
                  <a:cs typeface="Calibri"/>
                </a:rPr>
                <a:t> r1</a:t>
              </a:r>
              <a:r>
                <a:rPr sz="2052" spc="-9" dirty="0">
                  <a:latin typeface="Calibri"/>
                  <a:cs typeface="Calibri"/>
                </a:rPr>
                <a:t> </a:t>
              </a:r>
              <a:r>
                <a:rPr sz="2052" spc="-4" dirty="0">
                  <a:latin typeface="Calibri"/>
                  <a:cs typeface="Calibri"/>
                </a:rPr>
                <a:t>an</a:t>
              </a:r>
              <a:r>
                <a:rPr sz="2052" dirty="0">
                  <a:latin typeface="Calibri"/>
                  <a:cs typeface="Calibri"/>
                </a:rPr>
                <a:t>d</a:t>
              </a:r>
              <a:r>
                <a:rPr sz="2052" spc="-4" dirty="0">
                  <a:latin typeface="Calibri"/>
                  <a:cs typeface="Calibri"/>
                </a:rPr>
                <a:t> r2, yo</a:t>
              </a:r>
              <a:r>
                <a:rPr sz="2052" dirty="0">
                  <a:latin typeface="Calibri"/>
                  <a:cs typeface="Calibri"/>
                </a:rPr>
                <a:t>u</a:t>
              </a:r>
              <a:r>
                <a:rPr sz="2052" spc="-13" dirty="0">
                  <a:latin typeface="Calibri"/>
                  <a:cs typeface="Calibri"/>
                </a:rPr>
                <a:t> </a:t>
              </a:r>
              <a:r>
                <a:rPr sz="2052" spc="-4" dirty="0">
                  <a:latin typeface="Calibri"/>
                  <a:cs typeface="Calibri"/>
                </a:rPr>
                <a:t>mus</a:t>
              </a:r>
              <a:r>
                <a:rPr sz="2052" dirty="0">
                  <a:latin typeface="Calibri"/>
                  <a:cs typeface="Calibri"/>
                </a:rPr>
                <a:t>t</a:t>
              </a:r>
              <a:r>
                <a:rPr sz="2052" spc="-9" dirty="0">
                  <a:latin typeface="Calibri"/>
                  <a:cs typeface="Calibri"/>
                </a:rPr>
                <a:t> compar</a:t>
              </a:r>
              <a:r>
                <a:rPr sz="2052" spc="-4" dirty="0">
                  <a:latin typeface="Calibri"/>
                  <a:cs typeface="Calibri"/>
                </a:rPr>
                <a:t>e them</a:t>
              </a:r>
              <a:r>
                <a:rPr sz="2052" dirty="0">
                  <a:latin typeface="Calibri"/>
                  <a:cs typeface="Calibri"/>
                </a:rPr>
                <a:t> </a:t>
              </a:r>
              <a:r>
                <a:rPr sz="2052" spc="-4" dirty="0">
                  <a:latin typeface="Calibri"/>
                  <a:cs typeface="Calibri"/>
                </a:rPr>
                <a:t>membe</a:t>
              </a:r>
              <a:r>
                <a:rPr sz="2052" spc="-9" dirty="0">
                  <a:latin typeface="Calibri"/>
                  <a:cs typeface="Calibri"/>
                </a:rPr>
                <a:t>r</a:t>
              </a:r>
              <a:r>
                <a:rPr sz="2052" spc="-248" dirty="0">
                  <a:latin typeface="Calibri"/>
                  <a:cs typeface="Calibri"/>
                </a:rPr>
                <a:t>‐</a:t>
              </a:r>
              <a:r>
                <a:rPr sz="2052" spc="-4" dirty="0">
                  <a:latin typeface="Calibri"/>
                  <a:cs typeface="Calibri"/>
                </a:rPr>
                <a:t>wise, </a:t>
              </a:r>
              <a:r>
                <a:rPr sz="2052" dirty="0">
                  <a:latin typeface="Calibri"/>
                  <a:cs typeface="Calibri"/>
                </a:rPr>
                <a:t>as</a:t>
              </a:r>
              <a:r>
                <a:rPr sz="2052" spc="-4" dirty="0">
                  <a:latin typeface="Calibri"/>
                  <a:cs typeface="Calibri"/>
                </a:rPr>
                <a:t> follows:</a:t>
              </a:r>
              <a:endParaRPr sz="2052" dirty="0">
                <a:latin typeface="Calibri"/>
                <a:cs typeface="Calibri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81000" y="3048081"/>
              <a:ext cx="2589533" cy="110325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539" spc="-9" dirty="0">
                  <a:solidFill>
                    <a:srgbClr val="0000FF"/>
                  </a:solidFill>
                  <a:latin typeface="Courier New"/>
                  <a:cs typeface="Courier New"/>
                </a:rPr>
                <a:t>i</a:t>
              </a:r>
              <a:r>
                <a:rPr sz="1539" dirty="0">
                  <a:solidFill>
                    <a:srgbClr val="0000FF"/>
                  </a:solidFill>
                  <a:latin typeface="Courier New"/>
                  <a:cs typeface="Courier New"/>
                </a:rPr>
                <a:t>f</a:t>
              </a:r>
              <a:r>
                <a:rPr sz="1539" dirty="0">
                  <a:latin typeface="Courier New"/>
                  <a:cs typeface="Courier New"/>
                </a:rPr>
                <a:t>(</a:t>
              </a:r>
              <a:r>
                <a:rPr sz="1539" spc="-13" dirty="0">
                  <a:latin typeface="Courier New"/>
                  <a:cs typeface="Courier New"/>
                </a:rPr>
                <a:t> </a:t>
              </a:r>
              <a:r>
                <a:rPr sz="1539" spc="-9" dirty="0">
                  <a:latin typeface="Courier New"/>
                  <a:cs typeface="Courier New"/>
                </a:rPr>
                <a:t>r1.value==r2.value</a:t>
              </a:r>
              <a:endParaRPr sz="1539" dirty="0">
                <a:latin typeface="Courier New"/>
                <a:cs typeface="Courier New"/>
              </a:endParaRPr>
            </a:p>
            <a:p>
              <a:pPr marL="10860">
                <a:spcBef>
                  <a:spcPts val="239"/>
                </a:spcBef>
              </a:pPr>
              <a:r>
                <a:rPr sz="1710" spc="-4" dirty="0">
                  <a:latin typeface="Courier New"/>
                  <a:cs typeface="Courier New"/>
                </a:rPr>
                <a:t>{</a:t>
              </a:r>
              <a:endParaRPr sz="1710" dirty="0">
                <a:latin typeface="Courier New"/>
                <a:cs typeface="Courier New"/>
              </a:endParaRPr>
            </a:p>
            <a:p>
              <a:pPr marL="531586">
                <a:spcBef>
                  <a:spcPts val="196"/>
                </a:spcBef>
              </a:pPr>
              <a:r>
                <a:rPr sz="1710" spc="-4" dirty="0">
                  <a:latin typeface="Courier New"/>
                  <a:cs typeface="Courier New"/>
                </a:rPr>
                <a:t>. . . .</a:t>
              </a:r>
              <a:endParaRPr sz="1710" dirty="0">
                <a:latin typeface="Courier New"/>
                <a:cs typeface="Courier New"/>
              </a:endParaRPr>
            </a:p>
            <a:p>
              <a:pPr marL="10860">
                <a:spcBef>
                  <a:spcPts val="205"/>
                </a:spcBef>
              </a:pPr>
              <a:r>
                <a:rPr sz="1710" spc="-4" dirty="0">
                  <a:latin typeface="Courier New"/>
                  <a:cs typeface="Courier New"/>
                </a:rPr>
                <a:t>}</a:t>
              </a:r>
              <a:endParaRPr sz="1710" dirty="0">
                <a:latin typeface="Courier New"/>
                <a:cs typeface="Courier New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048000" y="3065788"/>
              <a:ext cx="3759140" cy="2368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>
                <a:tabLst>
                  <a:tab pos="478373" algn="l"/>
                </a:tabLst>
              </a:pPr>
              <a:r>
                <a:rPr sz="1539" spc="-9" dirty="0">
                  <a:latin typeface="Courier New"/>
                  <a:cs typeface="Courier New"/>
                </a:rPr>
                <a:t>&amp;</a:t>
              </a:r>
              <a:r>
                <a:rPr sz="1539" dirty="0">
                  <a:latin typeface="Courier New"/>
                  <a:cs typeface="Courier New"/>
                </a:rPr>
                <a:t>&amp;	</a:t>
              </a:r>
              <a:r>
                <a:rPr sz="1539" spc="-4" dirty="0">
                  <a:latin typeface="Courier New"/>
                  <a:cs typeface="Courier New"/>
                </a:rPr>
                <a:t>r1.tolerance==r2.toleranc</a:t>
              </a:r>
              <a:r>
                <a:rPr sz="1539" dirty="0">
                  <a:latin typeface="Courier New"/>
                  <a:cs typeface="Courier New"/>
                </a:rPr>
                <a:t>e</a:t>
              </a:r>
              <a:r>
                <a:rPr sz="1539" spc="-13" dirty="0">
                  <a:latin typeface="Courier New"/>
                  <a:cs typeface="Courier New"/>
                </a:rPr>
                <a:t> </a:t>
              </a:r>
              <a:r>
                <a:rPr sz="1539" dirty="0">
                  <a:latin typeface="Courier New"/>
                  <a:cs typeface="Courier New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1A9538-8A98-81C2-9C4D-C2191001F0A1}"/>
              </a:ext>
            </a:extLst>
          </p:cNvPr>
          <p:cNvGrpSpPr/>
          <p:nvPr/>
        </p:nvGrpSpPr>
        <p:grpSpPr>
          <a:xfrm>
            <a:off x="144646" y="4191000"/>
            <a:ext cx="8857374" cy="2539213"/>
            <a:chOff x="144646" y="4191000"/>
            <a:chExt cx="8857374" cy="2539213"/>
          </a:xfrm>
        </p:grpSpPr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3DF2A6F4-6205-4ACA-B770-48C409CB82A1}"/>
                </a:ext>
              </a:extLst>
            </p:cNvPr>
            <p:cNvSpPr txBox="1"/>
            <p:nvPr/>
          </p:nvSpPr>
          <p:spPr>
            <a:xfrm>
              <a:off x="144646" y="4372361"/>
              <a:ext cx="5440320" cy="178632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3760" indent="-342900">
                <a:buFont typeface="Arial" panose="020B0604020202020204" pitchFamily="34" charset="0"/>
                <a:buChar char="•"/>
              </a:pPr>
              <a:r>
                <a:rPr sz="2052" i="1" dirty="0">
                  <a:latin typeface="Calibri"/>
                  <a:cs typeface="Calibri"/>
                </a:rPr>
                <a:t>Example:</a:t>
              </a:r>
              <a:endParaRPr sz="2052" dirty="0">
                <a:latin typeface="Calibri"/>
                <a:cs typeface="Calibri"/>
              </a:endParaRPr>
            </a:p>
            <a:p>
              <a:pPr marL="10860">
                <a:spcBef>
                  <a:spcPts val="43"/>
                </a:spcBef>
              </a:pPr>
              <a:endParaRPr lang="en-US" sz="1539" spc="-4" dirty="0">
                <a:solidFill>
                  <a:srgbClr val="000065"/>
                </a:solidFill>
                <a:latin typeface="Courier New"/>
                <a:cs typeface="Courier New"/>
              </a:endParaRPr>
            </a:p>
            <a:p>
              <a:pPr marL="10860">
                <a:spcBef>
                  <a:spcPts val="43"/>
                </a:spcBef>
              </a:pPr>
              <a:r>
                <a:rPr sz="1539" spc="-4" dirty="0">
                  <a:solidFill>
                    <a:srgbClr val="000065"/>
                  </a:solidFill>
                  <a:latin typeface="Courier New"/>
                  <a:cs typeface="Courier New"/>
                </a:rPr>
                <a:t>typede</a:t>
              </a:r>
              <a:r>
                <a:rPr sz="1539" dirty="0">
                  <a:solidFill>
                    <a:srgbClr val="000065"/>
                  </a:solidFill>
                  <a:latin typeface="Courier New"/>
                  <a:cs typeface="Courier New"/>
                </a:rPr>
                <a:t>f</a:t>
              </a:r>
              <a:r>
                <a:rPr sz="1539" spc="-13" dirty="0">
                  <a:solidFill>
                    <a:srgbClr val="000065"/>
                  </a:solidFill>
                  <a:latin typeface="Courier New"/>
                  <a:cs typeface="Courier New"/>
                </a:rPr>
                <a:t> </a:t>
              </a:r>
              <a:r>
                <a:rPr sz="1539" spc="-4" dirty="0">
                  <a:solidFill>
                    <a:srgbClr val="000065"/>
                  </a:solidFill>
                  <a:latin typeface="Courier New"/>
                  <a:cs typeface="Courier New"/>
                </a:rPr>
                <a:t>struct</a:t>
              </a:r>
              <a:endParaRPr sz="1539" dirty="0">
                <a:latin typeface="Courier New"/>
                <a:cs typeface="Courier New"/>
              </a:endParaRPr>
            </a:p>
            <a:p>
              <a:pPr marL="10860">
                <a:spcBef>
                  <a:spcPts val="94"/>
                </a:spcBef>
              </a:pPr>
              <a:r>
                <a:rPr sz="1539" dirty="0">
                  <a:latin typeface="Courier New"/>
                  <a:cs typeface="Courier New"/>
                </a:rPr>
                <a:t>{</a:t>
              </a:r>
            </a:p>
            <a:p>
              <a:pPr marL="361087" marR="3487072">
                <a:lnSpc>
                  <a:spcPct val="105300"/>
                </a:lnSpc>
              </a:pPr>
              <a:r>
                <a:rPr sz="1539" spc="-9" dirty="0">
                  <a:solidFill>
                    <a:srgbClr val="000065"/>
                  </a:solidFill>
                  <a:latin typeface="Courier New"/>
                  <a:cs typeface="Courier New"/>
                </a:rPr>
                <a:t>in</a:t>
              </a:r>
              <a:r>
                <a:rPr sz="1539" dirty="0">
                  <a:solidFill>
                    <a:srgbClr val="000065"/>
                  </a:solidFill>
                  <a:latin typeface="Courier New"/>
                  <a:cs typeface="Courier New"/>
                </a:rPr>
                <a:t>t</a:t>
              </a:r>
              <a:r>
                <a:rPr sz="1539" spc="-9" dirty="0">
                  <a:solidFill>
                    <a:srgbClr val="000065"/>
                  </a:solidFill>
                  <a:latin typeface="Courier New"/>
                  <a:cs typeface="Courier New"/>
                </a:rPr>
                <a:t> </a:t>
              </a:r>
              <a:r>
                <a:rPr sz="1539" spc="-9" dirty="0">
                  <a:latin typeface="Courier New"/>
                  <a:cs typeface="Courier New"/>
                </a:rPr>
                <a:t>month; </a:t>
              </a:r>
              <a:endParaRPr lang="en-US" sz="1539" spc="-9" dirty="0">
                <a:latin typeface="Courier New"/>
                <a:cs typeface="Courier New"/>
              </a:endParaRPr>
            </a:p>
            <a:p>
              <a:pPr marL="361087" marR="3487072">
                <a:lnSpc>
                  <a:spcPct val="105300"/>
                </a:lnSpc>
              </a:pPr>
              <a:r>
                <a:rPr sz="1539" spc="-9" dirty="0">
                  <a:solidFill>
                    <a:srgbClr val="000065"/>
                  </a:solidFill>
                  <a:latin typeface="Courier New"/>
                  <a:cs typeface="Courier New"/>
                </a:rPr>
                <a:t>in</a:t>
              </a:r>
              <a:r>
                <a:rPr sz="1539" dirty="0">
                  <a:solidFill>
                    <a:srgbClr val="000065"/>
                  </a:solidFill>
                  <a:latin typeface="Courier New"/>
                  <a:cs typeface="Courier New"/>
                </a:rPr>
                <a:t>t</a:t>
              </a:r>
              <a:r>
                <a:rPr sz="1539" spc="-9" dirty="0">
                  <a:solidFill>
                    <a:srgbClr val="000065"/>
                  </a:solidFill>
                  <a:latin typeface="Courier New"/>
                  <a:cs typeface="Courier New"/>
                </a:rPr>
                <a:t> </a:t>
              </a:r>
              <a:r>
                <a:rPr sz="1539" spc="-9" dirty="0">
                  <a:latin typeface="Courier New"/>
                  <a:cs typeface="Courier New"/>
                </a:rPr>
                <a:t>day;</a:t>
              </a:r>
              <a:endParaRPr sz="1539" dirty="0">
                <a:latin typeface="Courier New"/>
                <a:cs typeface="Courier New"/>
              </a:endParaRPr>
            </a:p>
            <a:p>
              <a:pPr marL="10860">
                <a:spcBef>
                  <a:spcPts val="103"/>
                </a:spcBef>
              </a:pPr>
              <a:r>
                <a:rPr sz="1539" spc="-9" dirty="0">
                  <a:latin typeface="Courier New"/>
                  <a:cs typeface="Courier New"/>
                </a:rPr>
                <a:t>}</a:t>
              </a:r>
              <a:r>
                <a:rPr sz="1539" spc="-4" dirty="0" err="1">
                  <a:solidFill>
                    <a:srgbClr val="000065"/>
                  </a:solidFill>
                  <a:latin typeface="Courier New"/>
                  <a:cs typeface="Courier New"/>
                </a:rPr>
                <a:t>timestmp</a:t>
              </a:r>
              <a:r>
                <a:rPr sz="1539" dirty="0">
                  <a:latin typeface="Courier New"/>
                  <a:cs typeface="Courier New"/>
                </a:rPr>
                <a:t>;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70469E-C9F6-4650-B84F-B9D71AB93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6106" y="4191000"/>
              <a:ext cx="6515914" cy="2539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09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9866" y="1408396"/>
            <a:ext cx="4324395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indent="-293214">
              <a:buFont typeface="Arial"/>
              <a:buChar char="•"/>
              <a:tabLst>
                <a:tab pos="304074" algn="l"/>
              </a:tabLst>
            </a:pPr>
            <a:r>
              <a:rPr sz="2052" spc="-4" dirty="0">
                <a:latin typeface="Calibri"/>
                <a:cs typeface="Calibri"/>
              </a:rPr>
              <a:t>Yo</a:t>
            </a:r>
            <a:r>
              <a:rPr sz="2052" dirty="0">
                <a:latin typeface="Calibri"/>
                <a:cs typeface="Calibri"/>
              </a:rPr>
              <a:t>u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can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spc="-9" dirty="0">
                <a:latin typeface="Calibri"/>
                <a:cs typeface="Calibri"/>
              </a:rPr>
              <a:t>declar</a:t>
            </a:r>
            <a:r>
              <a:rPr sz="2052" spc="-4" dirty="0">
                <a:latin typeface="Calibri"/>
                <a:cs typeface="Calibri"/>
              </a:rPr>
              <a:t>e</a:t>
            </a:r>
            <a:r>
              <a:rPr sz="2052" dirty="0">
                <a:latin typeface="Calibri"/>
                <a:cs typeface="Calibri"/>
              </a:rPr>
              <a:t> an</a:t>
            </a:r>
            <a:r>
              <a:rPr sz="2052" spc="-4" dirty="0">
                <a:latin typeface="Calibri"/>
                <a:cs typeface="Calibri"/>
              </a:rPr>
              <a:t> array o</a:t>
            </a:r>
            <a:r>
              <a:rPr sz="2052" dirty="0">
                <a:latin typeface="Calibri"/>
                <a:cs typeface="Calibri"/>
              </a:rPr>
              <a:t>f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structures</a:t>
            </a:r>
            <a:endParaRPr sz="2052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25" y="1780543"/>
            <a:ext cx="3141110" cy="1796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solidFill>
                  <a:srgbClr val="00009A"/>
                </a:solidFill>
                <a:latin typeface="Courier New"/>
                <a:cs typeface="Courier New"/>
              </a:rPr>
              <a:t>typedef struct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107"/>
              </a:spcBef>
            </a:pPr>
            <a:r>
              <a:rPr sz="1710" spc="-4" dirty="0">
                <a:latin typeface="Courier New"/>
                <a:cs typeface="Courier New"/>
              </a:rPr>
              <a:t>{</a:t>
            </a:r>
            <a:endParaRPr sz="1710" dirty="0">
              <a:latin typeface="Courier New"/>
              <a:cs typeface="Courier New"/>
            </a:endParaRPr>
          </a:p>
          <a:p>
            <a:pPr marL="401269" marR="1437291" algn="ctr">
              <a:lnSpc>
                <a:spcPts val="2163"/>
              </a:lnSpc>
              <a:spcBef>
                <a:spcPts val="81"/>
              </a:spcBef>
            </a:pPr>
            <a:r>
              <a:rPr sz="1710" spc="-4" dirty="0">
                <a:solidFill>
                  <a:srgbClr val="00009A"/>
                </a:solidFill>
                <a:latin typeface="Courier New"/>
                <a:cs typeface="Courier New"/>
              </a:rPr>
              <a:t>float </a:t>
            </a:r>
            <a:r>
              <a:rPr sz="1710" spc="-4" dirty="0">
                <a:latin typeface="Courier New"/>
                <a:cs typeface="Courier New"/>
              </a:rPr>
              <a:t>x; </a:t>
            </a:r>
            <a:r>
              <a:rPr sz="1710" spc="-4" dirty="0">
                <a:solidFill>
                  <a:srgbClr val="00009A"/>
                </a:solidFill>
                <a:latin typeface="Courier New"/>
                <a:cs typeface="Courier New"/>
              </a:rPr>
              <a:t>float </a:t>
            </a:r>
            <a:r>
              <a:rPr sz="1710" spc="-4" dirty="0">
                <a:latin typeface="Courier New"/>
                <a:cs typeface="Courier New"/>
              </a:rPr>
              <a:t>y;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17"/>
              </a:spcBef>
            </a:pPr>
            <a:r>
              <a:rPr sz="1710" spc="-4" dirty="0">
                <a:latin typeface="Courier New"/>
                <a:cs typeface="Courier New"/>
              </a:rPr>
              <a:t>}coordinate</a:t>
            </a:r>
            <a:r>
              <a:rPr lang="en-GB" sz="1710" spc="-4" dirty="0">
                <a:latin typeface="Courier New"/>
                <a:cs typeface="Courier New"/>
              </a:rPr>
              <a:t>_t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1184"/>
              </a:spcBef>
            </a:pPr>
            <a:r>
              <a:rPr lang="en-GB" sz="1710" spc="-4" dirty="0">
                <a:latin typeface="Courier New"/>
                <a:cs typeface="Courier New"/>
              </a:rPr>
              <a:t>c</a:t>
            </a:r>
            <a:r>
              <a:rPr sz="1710" spc="-4" dirty="0" err="1">
                <a:latin typeface="Courier New"/>
                <a:cs typeface="Courier New"/>
              </a:rPr>
              <a:t>oordinate</a:t>
            </a:r>
            <a:r>
              <a:rPr lang="en-GB" sz="1710" spc="-4" dirty="0">
                <a:latin typeface="Courier New"/>
                <a:cs typeface="Courier New"/>
              </a:rPr>
              <a:t>_t</a:t>
            </a:r>
            <a:r>
              <a:rPr sz="1710" spc="-4" dirty="0">
                <a:latin typeface="Courier New"/>
                <a:cs typeface="Courier New"/>
              </a:rPr>
              <a:t> polygon[5];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5696" y="2379829"/>
            <a:ext cx="3386104" cy="839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indent="-543"/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polygo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n</a:t>
            </a:r>
            <a:r>
              <a:rPr sz="1539" spc="-577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is de</a:t>
            </a: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sc</a:t>
            </a:r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rib</a:t>
            </a: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e</a:t>
            </a:r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d</a:t>
            </a:r>
            <a:r>
              <a:rPr sz="1539" spc="9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by </a:t>
            </a: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5</a:t>
            </a:r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 coordinates</a:t>
            </a:r>
            <a:endParaRPr sz="1539">
              <a:latin typeface="Calibri"/>
              <a:cs typeface="Calibri"/>
            </a:endParaRPr>
          </a:p>
          <a:p>
            <a:pPr marL="10860" marR="4344" indent="-543">
              <a:lnSpc>
                <a:spcPts val="1813"/>
              </a:lnSpc>
              <a:spcBef>
                <a:spcPts val="1052"/>
              </a:spcBef>
            </a:pP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Eac</a:t>
            </a:r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h</a:t>
            </a:r>
            <a:r>
              <a:rPr sz="1539" spc="9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element o</a:t>
            </a:r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f</a:t>
            </a:r>
            <a:r>
              <a:rPr sz="1539" spc="9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this</a:t>
            </a: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 array</a:t>
            </a:r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 is a </a:t>
            </a: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structure</a:t>
            </a:r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of type</a:t>
            </a:r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coordinate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1861" y="2741244"/>
            <a:ext cx="869874" cy="540821"/>
          </a:xfrm>
          <a:custGeom>
            <a:avLst/>
            <a:gdLst/>
            <a:ahLst/>
            <a:cxnLst/>
            <a:rect l="l" t="t" r="r" b="b"/>
            <a:pathLst>
              <a:path w="1017270" h="632460">
                <a:moveTo>
                  <a:pt x="61510" y="587127"/>
                </a:moveTo>
                <a:lnTo>
                  <a:pt x="44958" y="560069"/>
                </a:lnTo>
                <a:lnTo>
                  <a:pt x="0" y="632459"/>
                </a:lnTo>
                <a:lnTo>
                  <a:pt x="51054" y="627860"/>
                </a:lnTo>
                <a:lnTo>
                  <a:pt x="51054" y="593597"/>
                </a:lnTo>
                <a:lnTo>
                  <a:pt x="61510" y="587127"/>
                </a:lnTo>
                <a:close/>
              </a:path>
              <a:path w="1017270" h="632460">
                <a:moveTo>
                  <a:pt x="67921" y="597606"/>
                </a:moveTo>
                <a:lnTo>
                  <a:pt x="61510" y="587127"/>
                </a:lnTo>
                <a:lnTo>
                  <a:pt x="51054" y="593597"/>
                </a:lnTo>
                <a:lnTo>
                  <a:pt x="57150" y="604265"/>
                </a:lnTo>
                <a:lnTo>
                  <a:pt x="67921" y="597606"/>
                </a:lnTo>
                <a:close/>
              </a:path>
              <a:path w="1017270" h="632460">
                <a:moveTo>
                  <a:pt x="84582" y="624839"/>
                </a:moveTo>
                <a:lnTo>
                  <a:pt x="67921" y="597606"/>
                </a:lnTo>
                <a:lnTo>
                  <a:pt x="57150" y="604265"/>
                </a:lnTo>
                <a:lnTo>
                  <a:pt x="51054" y="593597"/>
                </a:lnTo>
                <a:lnTo>
                  <a:pt x="51054" y="627860"/>
                </a:lnTo>
                <a:lnTo>
                  <a:pt x="84582" y="624839"/>
                </a:lnTo>
                <a:close/>
              </a:path>
              <a:path w="1017270" h="632460">
                <a:moveTo>
                  <a:pt x="1017270" y="10667"/>
                </a:moveTo>
                <a:lnTo>
                  <a:pt x="1010412" y="0"/>
                </a:lnTo>
                <a:lnTo>
                  <a:pt x="61510" y="587127"/>
                </a:lnTo>
                <a:lnTo>
                  <a:pt x="67921" y="597606"/>
                </a:lnTo>
                <a:lnTo>
                  <a:pt x="1017270" y="10667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812598" y="3845834"/>
            <a:ext cx="7473473" cy="505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240" marR="4344" indent="-156381">
              <a:lnSpc>
                <a:spcPct val="80000"/>
              </a:lnSpc>
              <a:buFont typeface="Arial"/>
              <a:buChar char="•"/>
              <a:tabLst>
                <a:tab pos="304074" algn="l"/>
                <a:tab pos="822628" algn="l"/>
                <a:tab pos="1311860" algn="l"/>
                <a:tab pos="2106795" algn="l"/>
                <a:tab pos="2603630" algn="l"/>
                <a:tab pos="3692865" algn="l"/>
                <a:tab pos="4713683" algn="l"/>
                <a:tab pos="5886537" algn="l"/>
                <a:tab pos="6357852" algn="l"/>
              </a:tabLst>
            </a:pPr>
            <a:r>
              <a:rPr sz="2052" spc="-4" dirty="0">
                <a:latin typeface="Calibri"/>
                <a:cs typeface="Calibri"/>
              </a:rPr>
              <a:t>Yo</a:t>
            </a:r>
            <a:r>
              <a:rPr sz="2052" dirty="0">
                <a:latin typeface="Calibri"/>
                <a:cs typeface="Calibri"/>
              </a:rPr>
              <a:t>u</a:t>
            </a:r>
            <a:r>
              <a:rPr lang="en-US" sz="2052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can</a:t>
            </a:r>
            <a:r>
              <a:rPr lang="en-US" sz="2052" dirty="0">
                <a:latin typeface="Calibri"/>
                <a:cs typeface="Calibri"/>
              </a:rPr>
              <a:t> </a:t>
            </a:r>
            <a:r>
              <a:rPr sz="2052" spc="-9" dirty="0">
                <a:latin typeface="Calibri"/>
                <a:cs typeface="Calibri"/>
              </a:rPr>
              <a:t>acces</a:t>
            </a:r>
            <a:r>
              <a:rPr sz="2052" spc="-4" dirty="0">
                <a:latin typeface="Calibri"/>
                <a:cs typeface="Calibri"/>
              </a:rPr>
              <a:t>s</a:t>
            </a:r>
            <a:r>
              <a:rPr lang="en-US" sz="2052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any</a:t>
            </a:r>
            <a:r>
              <a:rPr lang="en-US" sz="2052" dirty="0">
                <a:latin typeface="Calibri"/>
                <a:cs typeface="Calibri"/>
              </a:rPr>
              <a:t> </a:t>
            </a:r>
            <a:r>
              <a:rPr sz="2052" spc="-9" dirty="0">
                <a:latin typeface="Calibri"/>
                <a:cs typeface="Calibri"/>
              </a:rPr>
              <a:t>structur</a:t>
            </a:r>
            <a:r>
              <a:rPr sz="2052" spc="-4" dirty="0">
                <a:latin typeface="Calibri"/>
                <a:cs typeface="Calibri"/>
              </a:rPr>
              <a:t>e</a:t>
            </a:r>
            <a:r>
              <a:rPr lang="en-US" sz="2052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member</a:t>
            </a:r>
            <a:r>
              <a:rPr lang="en-US" sz="2052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specifying</a:t>
            </a:r>
            <a:r>
              <a:rPr lang="en-US" sz="2052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th</a:t>
            </a:r>
            <a:r>
              <a:rPr sz="2052" dirty="0">
                <a:latin typeface="Calibri"/>
                <a:cs typeface="Calibri"/>
              </a:rPr>
              <a:t>e</a:t>
            </a:r>
            <a:r>
              <a:rPr lang="en-US" sz="2052" dirty="0">
                <a:latin typeface="Calibri"/>
                <a:cs typeface="Calibri"/>
              </a:rPr>
              <a:t> </a:t>
            </a:r>
            <a:r>
              <a:rPr sz="2052" spc="-9" dirty="0">
                <a:latin typeface="Calibri"/>
                <a:cs typeface="Calibri"/>
              </a:rPr>
              <a:t>array </a:t>
            </a:r>
            <a:r>
              <a:rPr sz="2052" dirty="0">
                <a:latin typeface="Calibri"/>
                <a:cs typeface="Calibri"/>
              </a:rPr>
              <a:t>index and</a:t>
            </a:r>
            <a:r>
              <a:rPr sz="2052" spc="-4" dirty="0">
                <a:latin typeface="Calibri"/>
                <a:cs typeface="Calibri"/>
              </a:rPr>
              <a:t> usin</a:t>
            </a:r>
            <a:r>
              <a:rPr sz="2052" dirty="0">
                <a:latin typeface="Calibri"/>
                <a:cs typeface="Calibri"/>
              </a:rPr>
              <a:t>g</a:t>
            </a:r>
            <a:r>
              <a:rPr sz="2052" spc="-4" dirty="0">
                <a:latin typeface="Calibri"/>
                <a:cs typeface="Calibri"/>
              </a:rPr>
              <a:t> th</a:t>
            </a:r>
            <a:r>
              <a:rPr sz="2052" dirty="0">
                <a:latin typeface="Calibri"/>
                <a:cs typeface="Calibri"/>
              </a:rPr>
              <a:t>e</a:t>
            </a:r>
            <a:r>
              <a:rPr sz="2052" spc="-4" dirty="0">
                <a:latin typeface="Calibri"/>
                <a:cs typeface="Calibri"/>
              </a:rPr>
              <a:t> member</a:t>
            </a:r>
            <a:r>
              <a:rPr sz="2052" spc="-9" dirty="0">
                <a:latin typeface="Calibri"/>
                <a:cs typeface="Calibri"/>
              </a:rPr>
              <a:t> acces</a:t>
            </a:r>
            <a:r>
              <a:rPr sz="2052" spc="-4" dirty="0">
                <a:latin typeface="Calibri"/>
                <a:cs typeface="Calibri"/>
              </a:rPr>
              <a:t>s operato</a:t>
            </a:r>
            <a:r>
              <a:rPr sz="2052" dirty="0">
                <a:latin typeface="Calibri"/>
                <a:cs typeface="Calibri"/>
              </a:rPr>
              <a:t>r – t</a:t>
            </a:r>
            <a:r>
              <a:rPr sz="2052" spc="-4" dirty="0">
                <a:latin typeface="Calibri"/>
                <a:cs typeface="Calibri"/>
              </a:rPr>
              <a:t>he dot</a:t>
            </a:r>
            <a:endParaRPr sz="2052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8724" y="5276153"/>
            <a:ext cx="472404" cy="473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/>
            <a:r>
              <a:rPr sz="1539" spc="-9" dirty="0">
                <a:solidFill>
                  <a:srgbClr val="00009A"/>
                </a:solidFill>
                <a:latin typeface="Calibri"/>
                <a:cs typeface="Calibri"/>
              </a:rPr>
              <a:t>array </a:t>
            </a: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name</a:t>
            </a:r>
            <a:endParaRPr sz="1539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9538" y="5276153"/>
            <a:ext cx="744443" cy="710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indent="-543"/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Index </a:t>
            </a: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of th</a:t>
            </a:r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e</a:t>
            </a:r>
            <a:r>
              <a:rPr sz="1539" spc="4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array element</a:t>
            </a:r>
            <a:endParaRPr sz="153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4763" y="5276153"/>
            <a:ext cx="724352" cy="710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/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Member </a:t>
            </a:r>
            <a:r>
              <a:rPr sz="1539" spc="-9" dirty="0">
                <a:solidFill>
                  <a:srgbClr val="00009A"/>
                </a:solidFill>
                <a:latin typeface="Calibri"/>
                <a:cs typeface="Calibri"/>
              </a:rPr>
              <a:t>access</a:t>
            </a: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 o</a:t>
            </a:r>
            <a:r>
              <a:rPr sz="1539" spc="4" dirty="0">
                <a:solidFill>
                  <a:srgbClr val="00009A"/>
                </a:solidFill>
                <a:latin typeface="Calibri"/>
                <a:cs typeface="Calibri"/>
              </a:rPr>
              <a:t>p</a:t>
            </a: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erator</a:t>
            </a:r>
            <a:endParaRPr sz="1539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1877" y="5276153"/>
            <a:ext cx="702090" cy="710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/>
            <a:r>
              <a:rPr sz="1539" dirty="0">
                <a:solidFill>
                  <a:srgbClr val="00009A"/>
                </a:solidFill>
                <a:latin typeface="Calibri"/>
                <a:cs typeface="Calibri"/>
              </a:rPr>
              <a:t>struct </a:t>
            </a:r>
            <a:r>
              <a:rPr sz="1539" spc="-4" dirty="0">
                <a:solidFill>
                  <a:srgbClr val="00009A"/>
                </a:solidFill>
                <a:latin typeface="Calibri"/>
                <a:cs typeface="Calibri"/>
              </a:rPr>
              <a:t>member name</a:t>
            </a:r>
            <a:endParaRPr sz="1539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65637" y="4841975"/>
            <a:ext cx="373579" cy="373579"/>
          </a:xfrm>
          <a:custGeom>
            <a:avLst/>
            <a:gdLst/>
            <a:ahLst/>
            <a:cxnLst/>
            <a:rect l="l" t="t" r="r" b="b"/>
            <a:pathLst>
              <a:path w="436880" h="436879">
                <a:moveTo>
                  <a:pt x="386334" y="57149"/>
                </a:moveTo>
                <a:lnTo>
                  <a:pt x="379476" y="50291"/>
                </a:lnTo>
                <a:lnTo>
                  <a:pt x="1524" y="428243"/>
                </a:lnTo>
                <a:lnTo>
                  <a:pt x="0" y="432053"/>
                </a:lnTo>
                <a:lnTo>
                  <a:pt x="1524" y="435101"/>
                </a:lnTo>
                <a:lnTo>
                  <a:pt x="4572" y="436625"/>
                </a:lnTo>
                <a:lnTo>
                  <a:pt x="8382" y="435101"/>
                </a:lnTo>
                <a:lnTo>
                  <a:pt x="386334" y="57149"/>
                </a:lnTo>
                <a:close/>
              </a:path>
              <a:path w="436880" h="436879">
                <a:moveTo>
                  <a:pt x="436626" y="0"/>
                </a:moveTo>
                <a:lnTo>
                  <a:pt x="355854" y="26669"/>
                </a:lnTo>
                <a:lnTo>
                  <a:pt x="379476" y="50291"/>
                </a:lnTo>
                <a:lnTo>
                  <a:pt x="388620" y="41147"/>
                </a:lnTo>
                <a:lnTo>
                  <a:pt x="391668" y="40385"/>
                </a:lnTo>
                <a:lnTo>
                  <a:pt x="395478" y="41147"/>
                </a:lnTo>
                <a:lnTo>
                  <a:pt x="397002" y="44957"/>
                </a:lnTo>
                <a:lnTo>
                  <a:pt x="397002" y="67817"/>
                </a:lnTo>
                <a:lnTo>
                  <a:pt x="409956" y="80771"/>
                </a:lnTo>
                <a:lnTo>
                  <a:pt x="436626" y="0"/>
                </a:lnTo>
                <a:close/>
              </a:path>
              <a:path w="436880" h="436879">
                <a:moveTo>
                  <a:pt x="397002" y="44957"/>
                </a:moveTo>
                <a:lnTo>
                  <a:pt x="395478" y="41147"/>
                </a:lnTo>
                <a:lnTo>
                  <a:pt x="391668" y="40385"/>
                </a:lnTo>
                <a:lnTo>
                  <a:pt x="388620" y="41147"/>
                </a:lnTo>
                <a:lnTo>
                  <a:pt x="379476" y="50291"/>
                </a:lnTo>
                <a:lnTo>
                  <a:pt x="386334" y="57149"/>
                </a:lnTo>
                <a:lnTo>
                  <a:pt x="395478" y="48005"/>
                </a:lnTo>
                <a:lnTo>
                  <a:pt x="397002" y="44957"/>
                </a:lnTo>
                <a:close/>
              </a:path>
              <a:path w="436880" h="436879">
                <a:moveTo>
                  <a:pt x="397002" y="67817"/>
                </a:moveTo>
                <a:lnTo>
                  <a:pt x="397002" y="44957"/>
                </a:lnTo>
                <a:lnTo>
                  <a:pt x="395478" y="48005"/>
                </a:lnTo>
                <a:lnTo>
                  <a:pt x="386334" y="57149"/>
                </a:lnTo>
                <a:lnTo>
                  <a:pt x="397002" y="6781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2351495" y="4780727"/>
            <a:ext cx="250863" cy="434936"/>
          </a:xfrm>
          <a:custGeom>
            <a:avLst/>
            <a:gdLst/>
            <a:ahLst/>
            <a:cxnLst/>
            <a:rect l="l" t="t" r="r" b="b"/>
            <a:pathLst>
              <a:path w="293369" h="508635">
                <a:moveTo>
                  <a:pt x="259761" y="68656"/>
                </a:moveTo>
                <a:lnTo>
                  <a:pt x="251156" y="63710"/>
                </a:lnTo>
                <a:lnTo>
                  <a:pt x="0" y="500634"/>
                </a:lnTo>
                <a:lnTo>
                  <a:pt x="0" y="504444"/>
                </a:lnTo>
                <a:lnTo>
                  <a:pt x="2286" y="507492"/>
                </a:lnTo>
                <a:lnTo>
                  <a:pt x="6096" y="508254"/>
                </a:lnTo>
                <a:lnTo>
                  <a:pt x="8382" y="505968"/>
                </a:lnTo>
                <a:lnTo>
                  <a:pt x="259761" y="68656"/>
                </a:lnTo>
                <a:close/>
              </a:path>
              <a:path w="293369" h="508635">
                <a:moveTo>
                  <a:pt x="293370" y="0"/>
                </a:moveTo>
                <a:lnTo>
                  <a:pt x="222503" y="47244"/>
                </a:lnTo>
                <a:lnTo>
                  <a:pt x="251156" y="63710"/>
                </a:lnTo>
                <a:lnTo>
                  <a:pt x="257555" y="52578"/>
                </a:lnTo>
                <a:lnTo>
                  <a:pt x="260603" y="50292"/>
                </a:lnTo>
                <a:lnTo>
                  <a:pt x="264413" y="51054"/>
                </a:lnTo>
                <a:lnTo>
                  <a:pt x="266699" y="54102"/>
                </a:lnTo>
                <a:lnTo>
                  <a:pt x="266699" y="72644"/>
                </a:lnTo>
                <a:lnTo>
                  <a:pt x="288797" y="85344"/>
                </a:lnTo>
                <a:lnTo>
                  <a:pt x="293370" y="0"/>
                </a:lnTo>
                <a:close/>
              </a:path>
              <a:path w="293369" h="508635">
                <a:moveTo>
                  <a:pt x="266699" y="54102"/>
                </a:moveTo>
                <a:lnTo>
                  <a:pt x="264413" y="51054"/>
                </a:lnTo>
                <a:lnTo>
                  <a:pt x="260603" y="50292"/>
                </a:lnTo>
                <a:lnTo>
                  <a:pt x="257555" y="52578"/>
                </a:lnTo>
                <a:lnTo>
                  <a:pt x="251156" y="63710"/>
                </a:lnTo>
                <a:lnTo>
                  <a:pt x="259761" y="68656"/>
                </a:lnTo>
                <a:lnTo>
                  <a:pt x="265938" y="57912"/>
                </a:lnTo>
                <a:lnTo>
                  <a:pt x="266699" y="54102"/>
                </a:lnTo>
                <a:close/>
              </a:path>
              <a:path w="293369" h="508635">
                <a:moveTo>
                  <a:pt x="266699" y="72644"/>
                </a:moveTo>
                <a:lnTo>
                  <a:pt x="266699" y="54102"/>
                </a:lnTo>
                <a:lnTo>
                  <a:pt x="265938" y="57912"/>
                </a:lnTo>
                <a:lnTo>
                  <a:pt x="259761" y="68656"/>
                </a:lnTo>
                <a:lnTo>
                  <a:pt x="266699" y="72644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2932064" y="4805487"/>
            <a:ext cx="165613" cy="471861"/>
          </a:xfrm>
          <a:custGeom>
            <a:avLst/>
            <a:gdLst/>
            <a:ahLst/>
            <a:cxnLst/>
            <a:rect l="l" t="t" r="r" b="b"/>
            <a:pathLst>
              <a:path w="193675" h="551814">
                <a:moveTo>
                  <a:pt x="72389" y="60959"/>
                </a:moveTo>
                <a:lnTo>
                  <a:pt x="12953" y="0"/>
                </a:lnTo>
                <a:lnTo>
                  <a:pt x="0" y="83819"/>
                </a:lnTo>
                <a:lnTo>
                  <a:pt x="28193" y="74916"/>
                </a:lnTo>
                <a:lnTo>
                  <a:pt x="28193" y="57911"/>
                </a:lnTo>
                <a:lnTo>
                  <a:pt x="31241" y="55625"/>
                </a:lnTo>
                <a:lnTo>
                  <a:pt x="34289" y="55625"/>
                </a:lnTo>
                <a:lnTo>
                  <a:pt x="36575" y="58673"/>
                </a:lnTo>
                <a:lnTo>
                  <a:pt x="40553" y="71013"/>
                </a:lnTo>
                <a:lnTo>
                  <a:pt x="72389" y="60959"/>
                </a:lnTo>
                <a:close/>
              </a:path>
              <a:path w="193675" h="551814">
                <a:moveTo>
                  <a:pt x="40553" y="71013"/>
                </a:moveTo>
                <a:lnTo>
                  <a:pt x="36575" y="58673"/>
                </a:lnTo>
                <a:lnTo>
                  <a:pt x="34289" y="55625"/>
                </a:lnTo>
                <a:lnTo>
                  <a:pt x="31241" y="55625"/>
                </a:lnTo>
                <a:lnTo>
                  <a:pt x="28193" y="57911"/>
                </a:lnTo>
                <a:lnTo>
                  <a:pt x="28193" y="61721"/>
                </a:lnTo>
                <a:lnTo>
                  <a:pt x="32037" y="73702"/>
                </a:lnTo>
                <a:lnTo>
                  <a:pt x="40553" y="71013"/>
                </a:lnTo>
                <a:close/>
              </a:path>
              <a:path w="193675" h="551814">
                <a:moveTo>
                  <a:pt x="32037" y="73702"/>
                </a:moveTo>
                <a:lnTo>
                  <a:pt x="28193" y="61721"/>
                </a:lnTo>
                <a:lnTo>
                  <a:pt x="28193" y="74916"/>
                </a:lnTo>
                <a:lnTo>
                  <a:pt x="32037" y="73702"/>
                </a:lnTo>
                <a:close/>
              </a:path>
              <a:path w="193675" h="551814">
                <a:moveTo>
                  <a:pt x="193547" y="549401"/>
                </a:moveTo>
                <a:lnTo>
                  <a:pt x="193547" y="545591"/>
                </a:lnTo>
                <a:lnTo>
                  <a:pt x="40553" y="71013"/>
                </a:lnTo>
                <a:lnTo>
                  <a:pt x="32037" y="73702"/>
                </a:lnTo>
                <a:lnTo>
                  <a:pt x="184403" y="548639"/>
                </a:lnTo>
                <a:lnTo>
                  <a:pt x="186689" y="551687"/>
                </a:lnTo>
                <a:lnTo>
                  <a:pt x="190499" y="551687"/>
                </a:lnTo>
                <a:lnTo>
                  <a:pt x="193547" y="54940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3173804" y="4808092"/>
            <a:ext cx="970328" cy="469146"/>
          </a:xfrm>
          <a:custGeom>
            <a:avLst/>
            <a:gdLst/>
            <a:ahLst/>
            <a:cxnLst/>
            <a:rect l="l" t="t" r="r" b="b"/>
            <a:pathLst>
              <a:path w="1134745" h="548639">
                <a:moveTo>
                  <a:pt x="85344" y="0"/>
                </a:moveTo>
                <a:lnTo>
                  <a:pt x="0" y="1523"/>
                </a:lnTo>
                <a:lnTo>
                  <a:pt x="52578" y="68579"/>
                </a:lnTo>
                <a:lnTo>
                  <a:pt x="52578" y="30479"/>
                </a:lnTo>
                <a:lnTo>
                  <a:pt x="53340" y="26669"/>
                </a:lnTo>
                <a:lnTo>
                  <a:pt x="55626" y="24383"/>
                </a:lnTo>
                <a:lnTo>
                  <a:pt x="59436" y="24383"/>
                </a:lnTo>
                <a:lnTo>
                  <a:pt x="71030" y="29958"/>
                </a:lnTo>
                <a:lnTo>
                  <a:pt x="85344" y="0"/>
                </a:lnTo>
                <a:close/>
              </a:path>
              <a:path w="1134745" h="548639">
                <a:moveTo>
                  <a:pt x="71030" y="29958"/>
                </a:moveTo>
                <a:lnTo>
                  <a:pt x="59436" y="24383"/>
                </a:lnTo>
                <a:lnTo>
                  <a:pt x="55626" y="24383"/>
                </a:lnTo>
                <a:lnTo>
                  <a:pt x="53340" y="26669"/>
                </a:lnTo>
                <a:lnTo>
                  <a:pt x="52578" y="30479"/>
                </a:lnTo>
                <a:lnTo>
                  <a:pt x="55626" y="33527"/>
                </a:lnTo>
                <a:lnTo>
                  <a:pt x="66769" y="38877"/>
                </a:lnTo>
                <a:lnTo>
                  <a:pt x="71030" y="29958"/>
                </a:lnTo>
                <a:close/>
              </a:path>
              <a:path w="1134745" h="548639">
                <a:moveTo>
                  <a:pt x="66769" y="38877"/>
                </a:moveTo>
                <a:lnTo>
                  <a:pt x="55626" y="33527"/>
                </a:lnTo>
                <a:lnTo>
                  <a:pt x="52578" y="30479"/>
                </a:lnTo>
                <a:lnTo>
                  <a:pt x="52578" y="68579"/>
                </a:lnTo>
                <a:lnTo>
                  <a:pt x="66769" y="38877"/>
                </a:lnTo>
                <a:close/>
              </a:path>
              <a:path w="1134745" h="548639">
                <a:moveTo>
                  <a:pt x="1134618" y="546353"/>
                </a:moveTo>
                <a:lnTo>
                  <a:pt x="1134618" y="542543"/>
                </a:lnTo>
                <a:lnTo>
                  <a:pt x="1132332" y="540257"/>
                </a:lnTo>
                <a:lnTo>
                  <a:pt x="71030" y="29958"/>
                </a:lnTo>
                <a:lnTo>
                  <a:pt x="66769" y="38877"/>
                </a:lnTo>
                <a:lnTo>
                  <a:pt x="1128522" y="548639"/>
                </a:lnTo>
                <a:lnTo>
                  <a:pt x="1132332" y="548639"/>
                </a:lnTo>
                <a:lnTo>
                  <a:pt x="1134618" y="54635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" name="Rectangle 1"/>
          <p:cNvSpPr/>
          <p:nvPr/>
        </p:nvSpPr>
        <p:spPr>
          <a:xfrm>
            <a:off x="1454980" y="4498692"/>
            <a:ext cx="2715230" cy="329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697">
              <a:spcBef>
                <a:spcPts val="410"/>
              </a:spcBef>
            </a:pPr>
            <a:r>
              <a:rPr lang="en-AU" sz="1539" spc="-4" dirty="0">
                <a:latin typeface="Courier New"/>
                <a:cs typeface="Courier New"/>
              </a:rPr>
              <a:t>polygon[1].</a:t>
            </a:r>
            <a:r>
              <a:rPr lang="en-AU" sz="1539" dirty="0">
                <a:latin typeface="Courier New"/>
                <a:cs typeface="Courier New"/>
              </a:rPr>
              <a:t>y</a:t>
            </a:r>
            <a:r>
              <a:rPr lang="en-AU" sz="1539" spc="-9" dirty="0">
                <a:latin typeface="Courier New"/>
                <a:cs typeface="Courier New"/>
              </a:rPr>
              <a:t> </a:t>
            </a:r>
            <a:r>
              <a:rPr lang="en-AU" sz="1539" dirty="0">
                <a:latin typeface="Courier New"/>
                <a:cs typeface="Courier New"/>
              </a:rPr>
              <a:t>=</a:t>
            </a:r>
            <a:r>
              <a:rPr lang="en-AU" sz="1539" spc="-9" dirty="0">
                <a:latin typeface="Courier New"/>
                <a:cs typeface="Courier New"/>
              </a:rPr>
              <a:t> </a:t>
            </a:r>
            <a:r>
              <a:rPr lang="en-AU" sz="1539" spc="-4" dirty="0">
                <a:latin typeface="Courier New"/>
                <a:cs typeface="Courier New"/>
              </a:rPr>
              <a:t>12.3;</a:t>
            </a:r>
            <a:endParaRPr lang="en-AU" sz="1539" dirty="0">
              <a:latin typeface="Courier New"/>
              <a:cs typeface="Courier New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1967" y="0"/>
            <a:ext cx="9144000" cy="549275"/>
          </a:xfrm>
        </p:spPr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Arrays of Structures</a:t>
            </a:r>
          </a:p>
        </p:txBody>
      </p:sp>
    </p:spTree>
    <p:extLst>
      <p:ext uri="{BB962C8B-B14F-4D97-AF65-F5344CB8AC3E}">
        <p14:creationId xmlns:p14="http://schemas.microsoft.com/office/powerpoint/2010/main" val="285874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897" y="2143395"/>
            <a:ext cx="6978001" cy="1937197"/>
          </a:xfrm>
          <a:custGeom>
            <a:avLst/>
            <a:gdLst/>
            <a:ahLst/>
            <a:cxnLst/>
            <a:rect l="l" t="t" r="r" b="b"/>
            <a:pathLst>
              <a:path w="8160384" h="1897379">
                <a:moveTo>
                  <a:pt x="0" y="0"/>
                </a:moveTo>
                <a:lnTo>
                  <a:pt x="0" y="1897380"/>
                </a:lnTo>
                <a:lnTo>
                  <a:pt x="8160258" y="1897380"/>
                </a:lnTo>
                <a:lnTo>
                  <a:pt x="8160258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 txBox="1"/>
          <p:nvPr/>
        </p:nvSpPr>
        <p:spPr>
          <a:xfrm>
            <a:off x="1205449" y="5718709"/>
            <a:ext cx="6771663" cy="421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68" b="1" dirty="0">
                <a:latin typeface="Courier New"/>
                <a:cs typeface="Courier New"/>
              </a:rPr>
              <a:t>examReport[3].mark</a:t>
            </a:r>
            <a:r>
              <a:rPr sz="1368" b="1" spc="4" dirty="0"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=</a:t>
            </a:r>
            <a:r>
              <a:rPr sz="1368" spc="4" dirty="0"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76.43;</a:t>
            </a:r>
          </a:p>
          <a:p>
            <a:pPr>
              <a:spcBef>
                <a:spcPts val="39"/>
              </a:spcBef>
            </a:pPr>
            <a:endParaRPr sz="1368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-127170"/>
            <a:ext cx="8991600" cy="662361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73150" indent="-1073150">
              <a:lnSpc>
                <a:spcPct val="150000"/>
              </a:lnSpc>
            </a:pPr>
            <a:r>
              <a:rPr lang="en-GB" sz="3200" b="1" dirty="0">
                <a:solidFill>
                  <a:srgbClr val="7030A0"/>
                </a:solidFill>
              </a:rPr>
              <a:t>Array of Structures vs. Structure of Arrays</a:t>
            </a:r>
            <a:endParaRPr sz="3200" b="1" dirty="0">
              <a:solidFill>
                <a:srgbClr val="7030A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8598" y="2238177"/>
            <a:ext cx="1955317" cy="1291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964" marR="97194" indent="-208508">
              <a:lnSpc>
                <a:spcPct val="110600"/>
              </a:lnSpc>
            </a:pPr>
            <a:r>
              <a:rPr sz="1368" dirty="0">
                <a:solidFill>
                  <a:srgbClr val="00009A"/>
                </a:solidFill>
                <a:latin typeface="Courier New"/>
                <a:cs typeface="Courier New"/>
              </a:rPr>
              <a:t>typedef struct</a:t>
            </a:r>
            <a:r>
              <a:rPr sz="1368" spc="4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{ </a:t>
            </a:r>
            <a:r>
              <a:rPr sz="1368" dirty="0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r>
              <a:rPr sz="1368" spc="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day;</a:t>
            </a:r>
          </a:p>
          <a:p>
            <a:pPr marL="207964">
              <a:spcBef>
                <a:spcPts val="419"/>
              </a:spcBef>
            </a:pPr>
            <a:r>
              <a:rPr sz="1368" dirty="0">
                <a:solidFill>
                  <a:srgbClr val="00009A"/>
                </a:solidFill>
                <a:latin typeface="Courier New"/>
                <a:cs typeface="Courier New"/>
              </a:rPr>
              <a:t>float</a:t>
            </a:r>
            <a:r>
              <a:rPr sz="1368" spc="-4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mark[50];</a:t>
            </a:r>
          </a:p>
          <a:p>
            <a:pPr>
              <a:spcBef>
                <a:spcPts val="154"/>
              </a:spcBef>
            </a:pPr>
            <a:r>
              <a:rPr sz="1368" dirty="0">
                <a:latin typeface="Courier New"/>
                <a:cs typeface="Courier New"/>
              </a:rPr>
              <a:t>} </a:t>
            </a:r>
            <a:r>
              <a:rPr sz="1368" dirty="0" err="1">
                <a:latin typeface="Courier New"/>
                <a:cs typeface="Courier New"/>
              </a:rPr>
              <a:t>exam</a:t>
            </a:r>
            <a:r>
              <a:rPr lang="en-US" sz="1368" dirty="0" err="1">
                <a:latin typeface="Courier New"/>
                <a:cs typeface="Courier New"/>
              </a:rPr>
              <a:t>_t</a:t>
            </a:r>
            <a:r>
              <a:rPr sz="1368" dirty="0">
                <a:latin typeface="Courier New"/>
                <a:cs typeface="Courier New"/>
              </a:rPr>
              <a:t>;</a:t>
            </a:r>
          </a:p>
          <a:p>
            <a:pPr>
              <a:spcBef>
                <a:spcPts val="941"/>
              </a:spcBef>
            </a:pPr>
            <a:r>
              <a:rPr lang="en-US" sz="1368" dirty="0" err="1">
                <a:latin typeface="Courier New"/>
                <a:cs typeface="Courier New"/>
              </a:rPr>
              <a:t>e</a:t>
            </a:r>
            <a:r>
              <a:rPr sz="1368" dirty="0" err="1">
                <a:latin typeface="Courier New"/>
                <a:cs typeface="Courier New"/>
              </a:rPr>
              <a:t>xam</a:t>
            </a:r>
            <a:r>
              <a:rPr lang="en-US" sz="1368" dirty="0" err="1">
                <a:latin typeface="Courier New"/>
                <a:cs typeface="Courier New"/>
              </a:rPr>
              <a:t>_t</a:t>
            </a:r>
            <a:r>
              <a:rPr sz="1368" dirty="0">
                <a:latin typeface="Courier New"/>
                <a:cs typeface="Courier New"/>
              </a:rPr>
              <a:t> examReport;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58583" y="2971257"/>
            <a:ext cx="426738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39" spc="4" dirty="0">
                <a:solidFill>
                  <a:srgbClr val="006500"/>
                </a:solidFill>
                <a:latin typeface="Calibri"/>
                <a:cs typeface="Calibri"/>
              </a:rPr>
              <a:t>/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*</a:t>
            </a:r>
            <a:r>
              <a:rPr sz="1539" spc="4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an</a:t>
            </a:r>
            <a:r>
              <a:rPr sz="1539" spc="4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539" spc="-4" dirty="0">
                <a:solidFill>
                  <a:srgbClr val="006500"/>
                </a:solidFill>
                <a:latin typeface="Calibri"/>
                <a:cs typeface="Calibri"/>
              </a:rPr>
              <a:t>array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368" spc="-4" dirty="0">
                <a:solidFill>
                  <a:srgbClr val="006500"/>
                </a:solidFill>
                <a:latin typeface="Calibri"/>
                <a:cs typeface="Calibri"/>
              </a:rPr>
              <a:t>(wit</a:t>
            </a:r>
            <a:r>
              <a:rPr sz="1368" dirty="0">
                <a:solidFill>
                  <a:srgbClr val="006500"/>
                </a:solidFill>
                <a:latin typeface="Calibri"/>
                <a:cs typeface="Calibri"/>
              </a:rPr>
              <a:t>h</a:t>
            </a:r>
            <a:r>
              <a:rPr sz="1368" spc="-4" dirty="0">
                <a:solidFill>
                  <a:srgbClr val="006500"/>
                </a:solidFill>
                <a:latin typeface="Calibri"/>
                <a:cs typeface="Calibri"/>
              </a:rPr>
              <a:t> 5</a:t>
            </a:r>
            <a:r>
              <a:rPr sz="1368" dirty="0">
                <a:solidFill>
                  <a:srgbClr val="006500"/>
                </a:solidFill>
                <a:latin typeface="Calibri"/>
                <a:cs typeface="Calibri"/>
              </a:rPr>
              <a:t>0 </a:t>
            </a:r>
            <a:r>
              <a:rPr sz="1368" spc="-4" dirty="0">
                <a:solidFill>
                  <a:srgbClr val="006500"/>
                </a:solidFill>
                <a:latin typeface="Calibri"/>
                <a:cs typeface="Calibri"/>
              </a:rPr>
              <a:t>elements</a:t>
            </a:r>
            <a:r>
              <a:rPr sz="1368" dirty="0">
                <a:solidFill>
                  <a:srgbClr val="006500"/>
                </a:solidFill>
                <a:latin typeface="Calibri"/>
                <a:cs typeface="Calibri"/>
              </a:rPr>
              <a:t>)</a:t>
            </a:r>
            <a:r>
              <a:rPr sz="1368" spc="34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is</a:t>
            </a:r>
            <a:r>
              <a:rPr sz="1539" spc="4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a </a:t>
            </a:r>
            <a:r>
              <a:rPr sz="1539" spc="-4" dirty="0">
                <a:solidFill>
                  <a:srgbClr val="006500"/>
                </a:solidFill>
                <a:latin typeface="Calibri"/>
                <a:cs typeface="Calibri"/>
              </a:rPr>
              <a:t>structure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539" spc="-4" dirty="0">
                <a:solidFill>
                  <a:srgbClr val="006500"/>
                </a:solidFill>
                <a:latin typeface="Calibri"/>
                <a:cs typeface="Calibri"/>
              </a:rPr>
              <a:t>memb</a:t>
            </a:r>
            <a:r>
              <a:rPr sz="1539" spc="-9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539" spc="-4" dirty="0">
                <a:solidFill>
                  <a:srgbClr val="006500"/>
                </a:solidFill>
                <a:latin typeface="Calibri"/>
                <a:cs typeface="Calibri"/>
              </a:rPr>
              <a:t>r</a:t>
            </a:r>
            <a:r>
              <a:rPr sz="1539" spc="4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*/</a:t>
            </a:r>
            <a:endParaRPr sz="1539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3623" y="3527715"/>
            <a:ext cx="1955317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39" spc="4" dirty="0">
                <a:solidFill>
                  <a:srgbClr val="006500"/>
                </a:solidFill>
                <a:latin typeface="Calibri"/>
                <a:cs typeface="Calibri"/>
              </a:rPr>
              <a:t>/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*</a:t>
            </a:r>
            <a:r>
              <a:rPr sz="1539" spc="4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a </a:t>
            </a:r>
            <a:r>
              <a:rPr sz="1539" spc="-4" dirty="0">
                <a:solidFill>
                  <a:srgbClr val="006500"/>
                </a:solidFill>
                <a:latin typeface="Courier New"/>
                <a:cs typeface="Courier New"/>
              </a:rPr>
              <a:t>struc</a:t>
            </a:r>
            <a:r>
              <a:rPr sz="1539" dirty="0">
                <a:solidFill>
                  <a:srgbClr val="006500"/>
                </a:solidFill>
                <a:latin typeface="Courier New"/>
                <a:cs typeface="Courier New"/>
              </a:rPr>
              <a:t>t</a:t>
            </a:r>
            <a:r>
              <a:rPr sz="1539" spc="-577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variable */</a:t>
            </a:r>
            <a:endParaRPr sz="1539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8600" y="3834652"/>
            <a:ext cx="3167923" cy="21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68" b="1" dirty="0">
                <a:latin typeface="Courier New"/>
                <a:cs typeface="Courier New"/>
              </a:rPr>
              <a:t>examReport.mark[3]</a:t>
            </a:r>
            <a:r>
              <a:rPr sz="1368" b="1" spc="4" dirty="0"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=</a:t>
            </a:r>
            <a:r>
              <a:rPr sz="1368" spc="4" dirty="0"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76.43;</a:t>
            </a:r>
          </a:p>
        </p:txBody>
      </p:sp>
      <p:sp>
        <p:nvSpPr>
          <p:cNvPr id="10" name="object 10"/>
          <p:cNvSpPr/>
          <p:nvPr/>
        </p:nvSpPr>
        <p:spPr>
          <a:xfrm>
            <a:off x="1123897" y="4209281"/>
            <a:ext cx="6988318" cy="1861390"/>
          </a:xfrm>
          <a:custGeom>
            <a:avLst/>
            <a:gdLst/>
            <a:ahLst/>
            <a:cxnLst/>
            <a:rect l="l" t="t" r="r" b="b"/>
            <a:pathLst>
              <a:path w="8172450" h="1902459">
                <a:moveTo>
                  <a:pt x="0" y="0"/>
                </a:moveTo>
                <a:lnTo>
                  <a:pt x="0" y="1901952"/>
                </a:lnTo>
                <a:lnTo>
                  <a:pt x="8172450" y="1901952"/>
                </a:lnTo>
                <a:lnTo>
                  <a:pt x="81724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1208599" y="4265824"/>
            <a:ext cx="2405023" cy="132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964" marR="515296" indent="-208508">
              <a:lnSpc>
                <a:spcPct val="115900"/>
              </a:lnSpc>
            </a:pPr>
            <a:r>
              <a:rPr sz="1368" dirty="0">
                <a:solidFill>
                  <a:srgbClr val="00009A"/>
                </a:solidFill>
                <a:latin typeface="Courier New"/>
                <a:cs typeface="Courier New"/>
              </a:rPr>
              <a:t>typedef struct</a:t>
            </a:r>
            <a:r>
              <a:rPr sz="1368" dirty="0">
                <a:latin typeface="Courier New"/>
                <a:cs typeface="Courier New"/>
              </a:rPr>
              <a:t>{ </a:t>
            </a:r>
            <a:r>
              <a:rPr sz="1368" dirty="0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r>
              <a:rPr sz="1368" spc="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day; </a:t>
            </a:r>
            <a:endParaRPr lang="en-US" sz="1368" dirty="0">
              <a:latin typeface="Courier New"/>
              <a:cs typeface="Courier New"/>
            </a:endParaRPr>
          </a:p>
          <a:p>
            <a:pPr marL="207964" marR="515296" indent="-208508">
              <a:lnSpc>
                <a:spcPct val="115900"/>
              </a:lnSpc>
            </a:pPr>
            <a:r>
              <a:rPr lang="en-US" sz="1368" dirty="0">
                <a:solidFill>
                  <a:srgbClr val="00009A"/>
                </a:solidFill>
                <a:latin typeface="Courier New"/>
                <a:cs typeface="Courier New"/>
              </a:rPr>
              <a:t>  </a:t>
            </a:r>
            <a:r>
              <a:rPr sz="1368" dirty="0">
                <a:solidFill>
                  <a:srgbClr val="00009A"/>
                </a:solidFill>
                <a:latin typeface="Courier New"/>
                <a:cs typeface="Courier New"/>
              </a:rPr>
              <a:t>double</a:t>
            </a:r>
            <a:r>
              <a:rPr sz="1368" spc="4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mark;</a:t>
            </a:r>
          </a:p>
          <a:p>
            <a:pPr>
              <a:spcBef>
                <a:spcPts val="261"/>
              </a:spcBef>
            </a:pPr>
            <a:r>
              <a:rPr sz="1368" dirty="0">
                <a:latin typeface="Courier New"/>
                <a:cs typeface="Courier New"/>
              </a:rPr>
              <a:t>} </a:t>
            </a:r>
            <a:r>
              <a:rPr sz="1368" dirty="0" err="1">
                <a:latin typeface="Courier New"/>
                <a:cs typeface="Courier New"/>
              </a:rPr>
              <a:t>exam</a:t>
            </a:r>
            <a:r>
              <a:rPr lang="en-US" sz="1368" dirty="0" err="1">
                <a:latin typeface="Courier New"/>
                <a:cs typeface="Courier New"/>
              </a:rPr>
              <a:t>_t</a:t>
            </a:r>
            <a:r>
              <a:rPr sz="1368" dirty="0">
                <a:latin typeface="Courier New"/>
                <a:cs typeface="Courier New"/>
              </a:rPr>
              <a:t>;</a:t>
            </a:r>
          </a:p>
          <a:p>
            <a:pPr>
              <a:spcBef>
                <a:spcPts val="975"/>
              </a:spcBef>
            </a:pPr>
            <a:r>
              <a:rPr lang="en-US" sz="1368" dirty="0" err="1">
                <a:latin typeface="Courier New"/>
                <a:cs typeface="Courier New"/>
              </a:rPr>
              <a:t>e</a:t>
            </a:r>
            <a:r>
              <a:rPr sz="1368" dirty="0" err="1">
                <a:latin typeface="Courier New"/>
                <a:cs typeface="Courier New"/>
              </a:rPr>
              <a:t>xam</a:t>
            </a:r>
            <a:r>
              <a:rPr lang="en-US" sz="1368" dirty="0" err="1">
                <a:latin typeface="Courier New"/>
                <a:cs typeface="Courier New"/>
              </a:rPr>
              <a:t>_t</a:t>
            </a:r>
            <a:r>
              <a:rPr sz="1368" spc="4" dirty="0"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examReport[50];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18529" y="5304605"/>
            <a:ext cx="4030093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39" spc="4" dirty="0">
                <a:solidFill>
                  <a:srgbClr val="006500"/>
                </a:solidFill>
                <a:latin typeface="Calibri"/>
                <a:cs typeface="Calibri"/>
              </a:rPr>
              <a:t>/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*</a:t>
            </a:r>
            <a:r>
              <a:rPr sz="1539" spc="-4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539" spc="4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n </a:t>
            </a:r>
            <a:r>
              <a:rPr sz="1539" spc="-4" dirty="0">
                <a:solidFill>
                  <a:srgbClr val="006500"/>
                </a:solidFill>
                <a:latin typeface="Calibri"/>
                <a:cs typeface="Calibri"/>
              </a:rPr>
              <a:t>array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 (</a:t>
            </a:r>
            <a:r>
              <a:rPr sz="1368" dirty="0">
                <a:solidFill>
                  <a:srgbClr val="006500"/>
                </a:solidFill>
                <a:latin typeface="Calibri"/>
                <a:cs typeface="Calibri"/>
              </a:rPr>
              <a:t>with</a:t>
            </a:r>
            <a:r>
              <a:rPr sz="1368" spc="-9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368" spc="-4" dirty="0">
                <a:solidFill>
                  <a:srgbClr val="006500"/>
                </a:solidFill>
                <a:latin typeface="Calibri"/>
                <a:cs typeface="Calibri"/>
              </a:rPr>
              <a:t>5</a:t>
            </a:r>
            <a:r>
              <a:rPr sz="1368" dirty="0">
                <a:solidFill>
                  <a:srgbClr val="006500"/>
                </a:solidFill>
                <a:latin typeface="Calibri"/>
                <a:cs typeface="Calibri"/>
              </a:rPr>
              <a:t>0 </a:t>
            </a:r>
            <a:r>
              <a:rPr sz="1368" spc="-4" dirty="0">
                <a:solidFill>
                  <a:srgbClr val="006500"/>
                </a:solidFill>
                <a:latin typeface="Calibri"/>
                <a:cs typeface="Calibri"/>
              </a:rPr>
              <a:t>element</a:t>
            </a:r>
            <a:r>
              <a:rPr sz="1368" spc="-9" dirty="0">
                <a:solidFill>
                  <a:srgbClr val="006500"/>
                </a:solidFill>
                <a:latin typeface="Calibri"/>
                <a:cs typeface="Calibri"/>
              </a:rPr>
              <a:t>s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)</a:t>
            </a:r>
            <a:r>
              <a:rPr sz="1539" spc="9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made </a:t>
            </a:r>
            <a:r>
              <a:rPr sz="1539" spc="-4" dirty="0">
                <a:solidFill>
                  <a:srgbClr val="006500"/>
                </a:solidFill>
                <a:latin typeface="Calibri"/>
                <a:cs typeface="Calibri"/>
              </a:rPr>
              <a:t>o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f </a:t>
            </a:r>
            <a:r>
              <a:rPr sz="1539" spc="-4" dirty="0">
                <a:solidFill>
                  <a:srgbClr val="006500"/>
                </a:solidFill>
                <a:latin typeface="Calibri"/>
                <a:cs typeface="Calibri"/>
              </a:rPr>
              <a:t>structure</a:t>
            </a:r>
            <a:r>
              <a:rPr sz="1539" dirty="0">
                <a:solidFill>
                  <a:srgbClr val="006500"/>
                </a:solidFill>
                <a:latin typeface="Calibri"/>
                <a:cs typeface="Calibri"/>
              </a:rPr>
              <a:t>s</a:t>
            </a:r>
            <a:r>
              <a:rPr sz="1539" spc="4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539" spc="-4" dirty="0">
                <a:solidFill>
                  <a:srgbClr val="006500"/>
                </a:solidFill>
                <a:latin typeface="Calibri"/>
                <a:cs typeface="Calibri"/>
              </a:rPr>
              <a:t>*/</a:t>
            </a:r>
            <a:endParaRPr sz="1539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5609" y="740681"/>
            <a:ext cx="9169609" cy="104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spc="-4" dirty="0">
                <a:solidFill>
                  <a:srgbClr val="FF0000"/>
                </a:solidFill>
              </a:rPr>
              <a:t>Caution</a:t>
            </a:r>
            <a:r>
              <a:rPr lang="en-GB" sz="2200" b="1" spc="-4" dirty="0"/>
              <a:t>: </a:t>
            </a:r>
            <a:r>
              <a:rPr lang="en-GB" sz="2200" spc="-9" dirty="0"/>
              <a:t>D</a:t>
            </a:r>
            <a:r>
              <a:rPr lang="en-GB" sz="2200" spc="-4" dirty="0"/>
              <a:t>o</a:t>
            </a:r>
            <a:r>
              <a:rPr lang="en-GB" sz="2200" spc="4" dirty="0"/>
              <a:t> </a:t>
            </a:r>
            <a:r>
              <a:rPr lang="en-GB" sz="2200" spc="-4" dirty="0"/>
              <a:t>not</a:t>
            </a:r>
            <a:r>
              <a:rPr lang="en-GB" sz="2200" spc="4" dirty="0"/>
              <a:t> </a:t>
            </a:r>
            <a:r>
              <a:rPr lang="en-GB" sz="2200" spc="-4" dirty="0"/>
              <a:t>confuse </a:t>
            </a:r>
            <a:r>
              <a:rPr lang="en-GB" sz="2200" b="1" spc="-9" dirty="0"/>
              <a:t>array</a:t>
            </a:r>
            <a:r>
              <a:rPr lang="en-GB" sz="2200" b="1" spc="-4" dirty="0"/>
              <a:t>s </a:t>
            </a:r>
            <a:r>
              <a:rPr lang="en-GB" sz="2200" b="1" spc="-9" dirty="0"/>
              <a:t>mad</a:t>
            </a:r>
            <a:r>
              <a:rPr lang="en-GB" sz="2200" b="1" spc="-4" dirty="0"/>
              <a:t>e</a:t>
            </a:r>
            <a:r>
              <a:rPr lang="en-GB" sz="2200" b="1" dirty="0"/>
              <a:t> </a:t>
            </a:r>
            <a:r>
              <a:rPr lang="en-GB" sz="2200" b="1" spc="-4" dirty="0"/>
              <a:t>of</a:t>
            </a:r>
            <a:r>
              <a:rPr lang="en-GB" sz="2200" b="1" dirty="0"/>
              <a:t> </a:t>
            </a:r>
            <a:r>
              <a:rPr lang="en-GB" sz="2200" b="1" spc="-9" dirty="0"/>
              <a:t>structure</a:t>
            </a:r>
            <a:r>
              <a:rPr lang="en-GB" sz="2200" b="1" spc="-4" dirty="0"/>
              <a:t>s</a:t>
            </a:r>
            <a:r>
              <a:rPr lang="en-GB" sz="2200" b="1" spc="4" dirty="0"/>
              <a:t> </a:t>
            </a:r>
            <a:r>
              <a:rPr lang="en-GB" sz="2200" spc="-4" dirty="0"/>
              <a:t>with </a:t>
            </a:r>
            <a:r>
              <a:rPr lang="en-GB" sz="2200" b="1" spc="-9" dirty="0"/>
              <a:t>structure</a:t>
            </a:r>
            <a:r>
              <a:rPr lang="en-GB" sz="2200" b="1" spc="-4" dirty="0"/>
              <a:t>s</a:t>
            </a:r>
            <a:r>
              <a:rPr lang="en-GB" sz="2200" b="1" spc="4" dirty="0"/>
              <a:t> </a:t>
            </a:r>
            <a:r>
              <a:rPr lang="en-GB" sz="2200" b="1" spc="-13" dirty="0"/>
              <a:t>mad</a:t>
            </a:r>
            <a:r>
              <a:rPr lang="en-GB" sz="2200" b="1" spc="-4" dirty="0"/>
              <a:t>e</a:t>
            </a:r>
            <a:r>
              <a:rPr lang="en-GB" sz="2200" b="1" spc="4" dirty="0"/>
              <a:t> </a:t>
            </a:r>
            <a:r>
              <a:rPr lang="en-GB" sz="2200" b="1" spc="-4" dirty="0"/>
              <a:t>of</a:t>
            </a:r>
            <a:r>
              <a:rPr lang="en-GB" sz="2200" b="1" spc="4" dirty="0"/>
              <a:t> </a:t>
            </a:r>
            <a:r>
              <a:rPr lang="en-GB" sz="2200" b="1" spc="-9" dirty="0"/>
              <a:t>arrays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20838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63" y="-24063"/>
            <a:ext cx="5128899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 I.5. </a:t>
            </a:r>
            <a:r>
              <a:rPr sz="3200" b="1" dirty="0">
                <a:solidFill>
                  <a:srgbClr val="7030A0"/>
                </a:solidFill>
              </a:rPr>
              <a:t>Nested</a:t>
            </a:r>
            <a:r>
              <a:rPr sz="3200" b="1" spc="-21" dirty="0">
                <a:solidFill>
                  <a:srgbClr val="7030A0"/>
                </a:solidFill>
              </a:rPr>
              <a:t> </a:t>
            </a:r>
            <a:r>
              <a:rPr lang="en-AU" sz="3200" b="1" spc="-4" dirty="0">
                <a:solidFill>
                  <a:srgbClr val="7030A0"/>
                </a:solidFill>
              </a:rPr>
              <a:t>S</a:t>
            </a:r>
            <a:r>
              <a:rPr sz="3200" b="1" spc="-4" dirty="0" err="1">
                <a:solidFill>
                  <a:srgbClr val="7030A0"/>
                </a:solidFill>
              </a:rPr>
              <a:t>tructures</a:t>
            </a:r>
            <a:endParaRPr sz="3200" b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694" y="1456306"/>
            <a:ext cx="3140127" cy="4789132"/>
          </a:xfrm>
          <a:prstGeom prst="rect">
            <a:avLst/>
          </a:prstGeom>
          <a:ln w="9525">
            <a:solidFill>
              <a:srgbClr val="77777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3711" marR="162354">
              <a:lnSpc>
                <a:spcPct val="119700"/>
              </a:lnSpc>
            </a:pPr>
            <a:r>
              <a:rPr sz="1710" spc="-4" dirty="0">
                <a:latin typeface="Calibri"/>
                <a:cs typeface="Calibri"/>
              </a:rPr>
              <a:t>Consider</a:t>
            </a:r>
            <a:r>
              <a:rPr sz="1710" spc="4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the </a:t>
            </a:r>
            <a:r>
              <a:rPr sz="1710" dirty="0">
                <a:latin typeface="Calibri"/>
                <a:cs typeface="Calibri"/>
              </a:rPr>
              <a:t>f</a:t>
            </a:r>
            <a:r>
              <a:rPr sz="1710" spc="-4" dirty="0">
                <a:latin typeface="Calibri"/>
                <a:cs typeface="Calibri"/>
              </a:rPr>
              <a:t>ollowing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record of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an employee </a:t>
            </a:r>
            <a:r>
              <a:rPr sz="1710" dirty="0">
                <a:latin typeface="Calibri"/>
                <a:cs typeface="Calibri"/>
              </a:rPr>
              <a:t>a</a:t>
            </a:r>
            <a:r>
              <a:rPr sz="1710" spc="-4" dirty="0">
                <a:latin typeface="Calibri"/>
                <a:cs typeface="Calibri"/>
              </a:rPr>
              <a:t>s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an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example:</a:t>
            </a:r>
            <a:endParaRPr sz="1710">
              <a:latin typeface="Calibri"/>
              <a:cs typeface="Calibri"/>
            </a:endParaRPr>
          </a:p>
          <a:p>
            <a:endParaRPr sz="2394">
              <a:latin typeface="Times New Roman"/>
              <a:cs typeface="Times New Roman"/>
            </a:endParaRPr>
          </a:p>
          <a:p>
            <a:pPr marL="327965"/>
            <a:r>
              <a:rPr sz="1368" dirty="0">
                <a:solidFill>
                  <a:srgbClr val="0000FF"/>
                </a:solidFill>
                <a:latin typeface="Courier New"/>
                <a:cs typeface="Courier New"/>
              </a:rPr>
              <a:t>typedef</a:t>
            </a:r>
            <a:r>
              <a:rPr sz="1368" spc="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endParaRPr sz="1368">
              <a:latin typeface="Courier New"/>
              <a:cs typeface="Courier New"/>
            </a:endParaRPr>
          </a:p>
          <a:p>
            <a:pPr marL="327965">
              <a:spcBef>
                <a:spcPts val="4"/>
              </a:spcBef>
            </a:pPr>
            <a:r>
              <a:rPr sz="1368" dirty="0">
                <a:latin typeface="Courier New"/>
                <a:cs typeface="Courier New"/>
              </a:rPr>
              <a:t>{</a:t>
            </a:r>
            <a:endParaRPr sz="1368">
              <a:latin typeface="Courier New"/>
              <a:cs typeface="Courier New"/>
            </a:endParaRPr>
          </a:p>
          <a:p>
            <a:pPr marL="533215" marR="913850">
              <a:spcBef>
                <a:spcPts val="4"/>
              </a:spcBef>
              <a:tabLst>
                <a:tab pos="1056656" algn="l"/>
              </a:tabLst>
            </a:pPr>
            <a:r>
              <a:rPr sz="1368" dirty="0">
                <a:solidFill>
                  <a:srgbClr val="0000CC"/>
                </a:solidFill>
                <a:latin typeface="Courier New"/>
                <a:cs typeface="Courier New"/>
              </a:rPr>
              <a:t>char</a:t>
            </a:r>
            <a:r>
              <a:rPr sz="1368" spc="9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first[20]; </a:t>
            </a:r>
            <a:r>
              <a:rPr sz="1368" dirty="0">
                <a:solidFill>
                  <a:srgbClr val="0000CC"/>
                </a:solidFill>
                <a:latin typeface="Courier New"/>
                <a:cs typeface="Courier New"/>
              </a:rPr>
              <a:t>char</a:t>
            </a:r>
            <a:r>
              <a:rPr sz="1368" spc="9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middle[20]; </a:t>
            </a:r>
            <a:r>
              <a:rPr sz="1368" dirty="0">
                <a:solidFill>
                  <a:srgbClr val="0000CC"/>
                </a:solidFill>
                <a:latin typeface="Courier New"/>
                <a:cs typeface="Courier New"/>
              </a:rPr>
              <a:t>char</a:t>
            </a:r>
            <a:r>
              <a:rPr sz="1368" spc="9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last[20]; </a:t>
            </a:r>
            <a:r>
              <a:rPr sz="1368" dirty="0">
                <a:solidFill>
                  <a:srgbClr val="0000CC"/>
                </a:solidFill>
                <a:latin typeface="Courier New"/>
                <a:cs typeface="Courier New"/>
              </a:rPr>
              <a:t>char</a:t>
            </a:r>
            <a:r>
              <a:rPr sz="1368" spc="-4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street[40]; </a:t>
            </a:r>
            <a:r>
              <a:rPr sz="1368" dirty="0">
                <a:solidFill>
                  <a:srgbClr val="0000CC"/>
                </a:solidFill>
                <a:latin typeface="Courier New"/>
                <a:cs typeface="Courier New"/>
              </a:rPr>
              <a:t>char</a:t>
            </a:r>
            <a:r>
              <a:rPr sz="1368" spc="9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city[20]; </a:t>
            </a:r>
            <a:r>
              <a:rPr sz="1368" dirty="0">
                <a:solidFill>
                  <a:srgbClr val="0000CC"/>
                </a:solidFill>
                <a:latin typeface="Courier New"/>
                <a:cs typeface="Courier New"/>
              </a:rPr>
              <a:t>int	</a:t>
            </a:r>
            <a:r>
              <a:rPr sz="1368" dirty="0">
                <a:latin typeface="Courier New"/>
                <a:cs typeface="Courier New"/>
              </a:rPr>
              <a:t>zip;</a:t>
            </a:r>
            <a:endParaRPr sz="1368">
              <a:latin typeface="Courier New"/>
              <a:cs typeface="Courier New"/>
            </a:endParaRPr>
          </a:p>
          <a:p>
            <a:pPr marL="533215" marR="1437291">
              <a:spcBef>
                <a:spcPts val="4"/>
              </a:spcBef>
              <a:tabLst>
                <a:tab pos="1055570" algn="l"/>
              </a:tabLst>
            </a:pPr>
            <a:r>
              <a:rPr sz="1368" dirty="0">
                <a:solidFill>
                  <a:srgbClr val="0000CC"/>
                </a:solidFill>
                <a:latin typeface="Courier New"/>
                <a:cs typeface="Courier New"/>
              </a:rPr>
              <a:t>char</a:t>
            </a:r>
            <a:r>
              <a:rPr sz="1368" spc="9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day; </a:t>
            </a:r>
            <a:r>
              <a:rPr sz="1368" dirty="0">
                <a:solidFill>
                  <a:srgbClr val="0000CC"/>
                </a:solidFill>
                <a:latin typeface="Courier New"/>
                <a:cs typeface="Courier New"/>
              </a:rPr>
              <a:t>char</a:t>
            </a:r>
            <a:r>
              <a:rPr sz="1368" spc="9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month; </a:t>
            </a:r>
            <a:r>
              <a:rPr sz="1368" dirty="0">
                <a:solidFill>
                  <a:srgbClr val="0000CC"/>
                </a:solidFill>
                <a:latin typeface="Courier New"/>
                <a:cs typeface="Courier New"/>
              </a:rPr>
              <a:t>char</a:t>
            </a:r>
            <a:r>
              <a:rPr sz="1368" spc="9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368" spc="-4" dirty="0">
                <a:latin typeface="Courier New"/>
                <a:cs typeface="Courier New"/>
              </a:rPr>
              <a:t>year; </a:t>
            </a:r>
            <a:r>
              <a:rPr sz="1368" dirty="0">
                <a:solidFill>
                  <a:srgbClr val="0000CC"/>
                </a:solidFill>
                <a:latin typeface="Courier New"/>
                <a:cs typeface="Courier New"/>
              </a:rPr>
              <a:t>int	</a:t>
            </a:r>
            <a:r>
              <a:rPr sz="1368" dirty="0">
                <a:latin typeface="Courier New"/>
                <a:cs typeface="Courier New"/>
              </a:rPr>
              <a:t>phone;</a:t>
            </a:r>
            <a:endParaRPr sz="1368">
              <a:latin typeface="Courier New"/>
              <a:cs typeface="Courier New"/>
            </a:endParaRPr>
          </a:p>
          <a:p>
            <a:pPr marL="533215" marR="1022990">
              <a:spcBef>
                <a:spcPts val="4"/>
              </a:spcBef>
              <a:tabLst>
                <a:tab pos="1056656" algn="l"/>
              </a:tabLst>
            </a:pPr>
            <a:r>
              <a:rPr sz="1368" dirty="0">
                <a:solidFill>
                  <a:srgbClr val="0000CC"/>
                </a:solidFill>
                <a:latin typeface="Courier New"/>
                <a:cs typeface="Courier New"/>
              </a:rPr>
              <a:t>int	</a:t>
            </a:r>
            <a:r>
              <a:rPr sz="1368" dirty="0">
                <a:latin typeface="Courier New"/>
                <a:cs typeface="Courier New"/>
              </a:rPr>
              <a:t>cellphone; </a:t>
            </a:r>
            <a:r>
              <a:rPr sz="1368" dirty="0">
                <a:solidFill>
                  <a:srgbClr val="0000CC"/>
                </a:solidFill>
                <a:latin typeface="Courier New"/>
                <a:cs typeface="Courier New"/>
              </a:rPr>
              <a:t>int	</a:t>
            </a:r>
            <a:r>
              <a:rPr sz="1368" dirty="0">
                <a:latin typeface="Courier New"/>
                <a:cs typeface="Courier New"/>
              </a:rPr>
              <a:t>fax;</a:t>
            </a:r>
            <a:endParaRPr sz="1368">
              <a:latin typeface="Courier New"/>
              <a:cs typeface="Courier New"/>
            </a:endParaRPr>
          </a:p>
          <a:p>
            <a:pPr marL="533215" marR="1128330">
              <a:spcBef>
                <a:spcPts val="4"/>
              </a:spcBef>
              <a:tabLst>
                <a:tab pos="1056656" algn="l"/>
                <a:tab pos="1265163" algn="l"/>
              </a:tabLst>
            </a:pPr>
            <a:r>
              <a:rPr sz="1368" dirty="0">
                <a:solidFill>
                  <a:srgbClr val="0000CC"/>
                </a:solidFill>
                <a:latin typeface="Courier New"/>
                <a:cs typeface="Courier New"/>
              </a:rPr>
              <a:t>int	</a:t>
            </a:r>
            <a:r>
              <a:rPr sz="1368" dirty="0">
                <a:latin typeface="Courier New"/>
                <a:cs typeface="Courier New"/>
              </a:rPr>
              <a:t>deptID; </a:t>
            </a:r>
            <a:r>
              <a:rPr sz="1368" dirty="0">
                <a:solidFill>
                  <a:srgbClr val="0000FF"/>
                </a:solidFill>
                <a:latin typeface="Courier New"/>
                <a:cs typeface="Courier New"/>
              </a:rPr>
              <a:t>float		</a:t>
            </a:r>
            <a:r>
              <a:rPr sz="1368" dirty="0">
                <a:latin typeface="Courier New"/>
                <a:cs typeface="Courier New"/>
              </a:rPr>
              <a:t>salary;</a:t>
            </a:r>
            <a:endParaRPr sz="1368">
              <a:latin typeface="Courier New"/>
              <a:cs typeface="Courier New"/>
            </a:endParaRPr>
          </a:p>
          <a:p>
            <a:pPr marL="327965"/>
            <a:r>
              <a:rPr sz="1368" dirty="0">
                <a:latin typeface="Courier New"/>
                <a:cs typeface="Courier New"/>
              </a:rPr>
              <a:t>}</a:t>
            </a:r>
            <a:r>
              <a:rPr sz="1368" spc="4" dirty="0"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employee;</a:t>
            </a:r>
            <a:endParaRPr sz="1368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0965" y="2847454"/>
            <a:ext cx="843268" cy="184218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6"/>
            <a:r>
              <a:rPr sz="1197" spc="-9" dirty="0">
                <a:latin typeface="Calibri"/>
                <a:cs typeface="Calibri"/>
              </a:rPr>
              <a:t>pr</a:t>
            </a:r>
            <a:r>
              <a:rPr sz="1197" dirty="0">
                <a:latin typeface="Calibri"/>
                <a:cs typeface="Calibri"/>
              </a:rPr>
              <a:t>o</a:t>
            </a:r>
            <a:r>
              <a:rPr sz="1197" spc="-4" dirty="0">
                <a:latin typeface="Calibri"/>
                <a:cs typeface="Calibri"/>
              </a:rPr>
              <a:t>g</a:t>
            </a:r>
            <a:r>
              <a:rPr sz="1197" spc="-9" dirty="0">
                <a:latin typeface="Calibri"/>
                <a:cs typeface="Calibri"/>
              </a:rPr>
              <a:t>rams</a:t>
            </a:r>
            <a:endParaRPr sz="1197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193" y="3226680"/>
            <a:ext cx="669510" cy="184218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6"/>
            <a:r>
              <a:rPr sz="1197" spc="-9" dirty="0">
                <a:latin typeface="Calibri"/>
                <a:cs typeface="Calibri"/>
              </a:rPr>
              <a:t>s</a:t>
            </a:r>
            <a:r>
              <a:rPr sz="1197" dirty="0">
                <a:latin typeface="Calibri"/>
                <a:cs typeface="Calibri"/>
              </a:rPr>
              <a:t>o</a:t>
            </a:r>
            <a:r>
              <a:rPr sz="1197" spc="-9" dirty="0">
                <a:latin typeface="Calibri"/>
                <a:cs typeface="Calibri"/>
              </a:rPr>
              <a:t>urce</a:t>
            </a:r>
            <a:endParaRPr sz="1197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99068" y="3605256"/>
            <a:ext cx="630958" cy="272039"/>
          </a:xfrm>
          <a:custGeom>
            <a:avLst/>
            <a:gdLst/>
            <a:ahLst/>
            <a:cxnLst/>
            <a:rect l="l" t="t" r="r" b="b"/>
            <a:pathLst>
              <a:path w="737870" h="318135">
                <a:moveTo>
                  <a:pt x="0" y="0"/>
                </a:moveTo>
                <a:lnTo>
                  <a:pt x="0" y="317753"/>
                </a:lnTo>
                <a:lnTo>
                  <a:pt x="737616" y="317753"/>
                </a:lnTo>
                <a:lnTo>
                  <a:pt x="7376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7499068" y="3605256"/>
            <a:ext cx="630958" cy="272039"/>
          </a:xfrm>
          <a:custGeom>
            <a:avLst/>
            <a:gdLst/>
            <a:ahLst/>
            <a:cxnLst/>
            <a:rect l="l" t="t" r="r" b="b"/>
            <a:pathLst>
              <a:path w="737870" h="318135">
                <a:moveTo>
                  <a:pt x="0" y="0"/>
                </a:moveTo>
                <a:lnTo>
                  <a:pt x="0" y="317753"/>
                </a:lnTo>
                <a:lnTo>
                  <a:pt x="737616" y="317753"/>
                </a:lnTo>
                <a:lnTo>
                  <a:pt x="7376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517964" y="3982528"/>
            <a:ext cx="655935" cy="272039"/>
          </a:xfrm>
          <a:custGeom>
            <a:avLst/>
            <a:gdLst/>
            <a:ahLst/>
            <a:cxnLst/>
            <a:rect l="l" t="t" r="r" b="b"/>
            <a:pathLst>
              <a:path w="767079" h="318135">
                <a:moveTo>
                  <a:pt x="0" y="0"/>
                </a:moveTo>
                <a:lnTo>
                  <a:pt x="0" y="317753"/>
                </a:lnTo>
                <a:lnTo>
                  <a:pt x="766572" y="317753"/>
                </a:lnTo>
                <a:lnTo>
                  <a:pt x="7665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7517964" y="3982528"/>
            <a:ext cx="655935" cy="272039"/>
          </a:xfrm>
          <a:custGeom>
            <a:avLst/>
            <a:gdLst/>
            <a:ahLst/>
            <a:cxnLst/>
            <a:rect l="l" t="t" r="r" b="b"/>
            <a:pathLst>
              <a:path w="767079" h="318135">
                <a:moveTo>
                  <a:pt x="0" y="0"/>
                </a:moveTo>
                <a:lnTo>
                  <a:pt x="0" y="317753"/>
                </a:lnTo>
                <a:lnTo>
                  <a:pt x="766572" y="317753"/>
                </a:lnTo>
                <a:lnTo>
                  <a:pt x="76657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 txBox="1"/>
          <p:nvPr/>
        </p:nvSpPr>
        <p:spPr>
          <a:xfrm>
            <a:off x="6478014" y="2812269"/>
            <a:ext cx="1786990" cy="762645"/>
          </a:xfrm>
          <a:prstGeom prst="rect">
            <a:avLst/>
          </a:prstGeom>
          <a:ln w="9525">
            <a:solidFill>
              <a:srgbClr val="77777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9642" marR="368146" indent="-19005">
              <a:lnSpc>
                <a:spcPct val="206800"/>
              </a:lnSpc>
            </a:pPr>
            <a:r>
              <a:rPr sz="1197" spc="-4" dirty="0">
                <a:latin typeface="Calibri"/>
                <a:cs typeface="Calibri"/>
              </a:rPr>
              <a:t>bin docs</a:t>
            </a:r>
            <a:endParaRPr sz="1197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96067" y="3115258"/>
            <a:ext cx="12488" cy="1042546"/>
          </a:xfrm>
          <a:custGeom>
            <a:avLst/>
            <a:gdLst/>
            <a:ahLst/>
            <a:cxnLst/>
            <a:rect l="l" t="t" r="r" b="b"/>
            <a:pathLst>
              <a:path w="14604" h="1219200">
                <a:moveTo>
                  <a:pt x="0" y="0"/>
                </a:moveTo>
                <a:lnTo>
                  <a:pt x="14478" y="12192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7220827" y="4157804"/>
            <a:ext cx="298646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89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7196067" y="3723193"/>
            <a:ext cx="29756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7208448" y="3325722"/>
            <a:ext cx="273125" cy="12488"/>
          </a:xfrm>
          <a:custGeom>
            <a:avLst/>
            <a:gdLst/>
            <a:ahLst/>
            <a:cxnLst/>
            <a:rect l="l" t="t" r="r" b="b"/>
            <a:pathLst>
              <a:path w="319404" h="14604">
                <a:moveTo>
                  <a:pt x="0" y="14477"/>
                </a:moveTo>
                <a:lnTo>
                  <a:pt x="31927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6010834" y="2947148"/>
            <a:ext cx="308420" cy="184618"/>
          </a:xfrm>
          <a:custGeom>
            <a:avLst/>
            <a:gdLst/>
            <a:ahLst/>
            <a:cxnLst/>
            <a:rect l="l" t="t" r="r" b="b"/>
            <a:pathLst>
              <a:path w="360679" h="215900">
                <a:moveTo>
                  <a:pt x="270509" y="161544"/>
                </a:moveTo>
                <a:lnTo>
                  <a:pt x="270509" y="53340"/>
                </a:lnTo>
                <a:lnTo>
                  <a:pt x="0" y="53340"/>
                </a:lnTo>
                <a:lnTo>
                  <a:pt x="0" y="161544"/>
                </a:lnTo>
                <a:lnTo>
                  <a:pt x="270509" y="161544"/>
                </a:lnTo>
                <a:close/>
              </a:path>
              <a:path w="360679" h="215900">
                <a:moveTo>
                  <a:pt x="360425" y="107442"/>
                </a:moveTo>
                <a:lnTo>
                  <a:pt x="270509" y="0"/>
                </a:lnTo>
                <a:lnTo>
                  <a:pt x="270509" y="215646"/>
                </a:lnTo>
                <a:lnTo>
                  <a:pt x="360425" y="10744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010834" y="2947148"/>
            <a:ext cx="308420" cy="184618"/>
          </a:xfrm>
          <a:custGeom>
            <a:avLst/>
            <a:gdLst/>
            <a:ahLst/>
            <a:cxnLst/>
            <a:rect l="l" t="t" r="r" b="b"/>
            <a:pathLst>
              <a:path w="360679" h="215900">
                <a:moveTo>
                  <a:pt x="270509" y="0"/>
                </a:moveTo>
                <a:lnTo>
                  <a:pt x="270509" y="53340"/>
                </a:lnTo>
                <a:lnTo>
                  <a:pt x="0" y="53340"/>
                </a:lnTo>
                <a:lnTo>
                  <a:pt x="0" y="161544"/>
                </a:lnTo>
                <a:lnTo>
                  <a:pt x="270509" y="161544"/>
                </a:lnTo>
                <a:lnTo>
                  <a:pt x="270509" y="215646"/>
                </a:lnTo>
                <a:lnTo>
                  <a:pt x="360425" y="107442"/>
                </a:lnTo>
                <a:lnTo>
                  <a:pt x="2705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 txBox="1"/>
          <p:nvPr/>
        </p:nvSpPr>
        <p:spPr>
          <a:xfrm>
            <a:off x="4331829" y="1894556"/>
            <a:ext cx="3737963" cy="789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algn="just"/>
            <a:r>
              <a:rPr sz="1710" spc="-4" dirty="0">
                <a:latin typeface="Calibri"/>
                <a:cs typeface="Calibri"/>
              </a:rPr>
              <a:t>It may </a:t>
            </a:r>
            <a:r>
              <a:rPr sz="1710" spc="-9" dirty="0">
                <a:latin typeface="Calibri"/>
                <a:cs typeface="Calibri"/>
              </a:rPr>
              <a:t>b</a:t>
            </a:r>
            <a:r>
              <a:rPr sz="1710" spc="-4" dirty="0">
                <a:latin typeface="Calibri"/>
                <a:cs typeface="Calibri"/>
              </a:rPr>
              <a:t>e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more convenient,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i</a:t>
            </a:r>
            <a:r>
              <a:rPr sz="1710" dirty="0">
                <a:latin typeface="Calibri"/>
                <a:cs typeface="Calibri"/>
              </a:rPr>
              <a:t>f</a:t>
            </a:r>
            <a:r>
              <a:rPr sz="1710" spc="4" dirty="0">
                <a:latin typeface="Calibri"/>
                <a:cs typeface="Calibri"/>
              </a:rPr>
              <a:t> al</a:t>
            </a:r>
            <a:r>
              <a:rPr sz="1710" dirty="0">
                <a:latin typeface="Calibri"/>
                <a:cs typeface="Calibri"/>
              </a:rPr>
              <a:t>l </a:t>
            </a:r>
            <a:r>
              <a:rPr sz="1710" spc="-4" dirty="0">
                <a:latin typeface="Calibri"/>
                <a:cs typeface="Calibri"/>
              </a:rPr>
              <a:t>structure members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were divided</a:t>
            </a:r>
            <a:r>
              <a:rPr sz="1710" spc="4" dirty="0">
                <a:latin typeface="Calibri"/>
                <a:cs typeface="Calibri"/>
              </a:rPr>
              <a:t> </a:t>
            </a:r>
            <a:r>
              <a:rPr sz="1710" spc="-9" dirty="0">
                <a:latin typeface="Calibri"/>
                <a:cs typeface="Calibri"/>
              </a:rPr>
              <a:t>int</a:t>
            </a:r>
            <a:r>
              <a:rPr sz="1710" spc="-4" dirty="0">
                <a:latin typeface="Calibri"/>
                <a:cs typeface="Calibri"/>
              </a:rPr>
              <a:t>o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subc</a:t>
            </a:r>
            <a:r>
              <a:rPr sz="1710" dirty="0">
                <a:latin typeface="Calibri"/>
                <a:cs typeface="Calibri"/>
              </a:rPr>
              <a:t>at</a:t>
            </a:r>
            <a:r>
              <a:rPr sz="1710" spc="-4" dirty="0">
                <a:latin typeface="Calibri"/>
                <a:cs typeface="Calibri"/>
              </a:rPr>
              <a:t>egories </a:t>
            </a:r>
            <a:r>
              <a:rPr sz="1710" dirty="0">
                <a:latin typeface="Calibri"/>
                <a:cs typeface="Calibri"/>
              </a:rPr>
              <a:t>a</a:t>
            </a:r>
            <a:r>
              <a:rPr sz="1710" spc="-4" dirty="0">
                <a:latin typeface="Calibri"/>
                <a:cs typeface="Calibri"/>
              </a:rPr>
              <a:t>s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it</a:t>
            </a:r>
            <a:r>
              <a:rPr sz="1710" spc="4" dirty="0">
                <a:latin typeface="Calibri"/>
                <a:cs typeface="Calibri"/>
              </a:rPr>
              <a:t> </a:t>
            </a:r>
            <a:r>
              <a:rPr sz="1710" dirty="0">
                <a:latin typeface="Calibri"/>
                <a:cs typeface="Calibri"/>
              </a:rPr>
              <a:t>is</a:t>
            </a:r>
            <a:r>
              <a:rPr sz="1710" spc="4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usually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done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with</a:t>
            </a:r>
            <a:r>
              <a:rPr sz="1710" spc="-9" dirty="0">
                <a:latin typeface="Calibri"/>
                <a:cs typeface="Calibri"/>
              </a:rPr>
              <a:t> </a:t>
            </a:r>
            <a:r>
              <a:rPr sz="1710" dirty="0">
                <a:latin typeface="Calibri"/>
                <a:cs typeface="Calibri"/>
              </a:rPr>
              <a:t>file</a:t>
            </a:r>
            <a:r>
              <a:rPr sz="1710" spc="-4" dirty="0">
                <a:latin typeface="Calibri"/>
                <a:cs typeface="Calibri"/>
              </a:rPr>
              <a:t>s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and folders</a:t>
            </a:r>
            <a:endParaRPr sz="171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24367" y="2804233"/>
          <a:ext cx="1701304" cy="2394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509">
                <a:tc gridSpan="3"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13">
                <a:tc gridSpan="3"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rams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6829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17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352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3527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15570" marR="147955" indent="-34290">
                        <a:lnSpc>
                          <a:spcPct val="149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struct.cpp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arr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y.cpp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lp.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tx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 struct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 str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am.doc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arr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y.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 struct.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46">
                <a:tc gridSpan="2"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31" y="6076091"/>
            <a:ext cx="1580109" cy="5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91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5909" y="5140463"/>
            <a:ext cx="2554238" cy="87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1489960">
              <a:lnSpc>
                <a:spcPct val="90500"/>
              </a:lnSpc>
            </a:pPr>
            <a:r>
              <a:rPr sz="1368" dirty="0">
                <a:latin typeface="Courier New"/>
                <a:cs typeface="Courier New"/>
              </a:rPr>
              <a:t>phone; cellphone; fax;</a:t>
            </a:r>
          </a:p>
          <a:p>
            <a:pPr>
              <a:spcBef>
                <a:spcPts val="23"/>
              </a:spcBef>
            </a:pPr>
            <a:endParaRPr sz="1967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840" y="1574804"/>
            <a:ext cx="839467" cy="1421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typedef</a:t>
            </a:r>
            <a:endParaRPr sz="1539">
              <a:latin typeface="Courier New"/>
              <a:cs typeface="Courier New"/>
            </a:endParaRPr>
          </a:p>
          <a:p>
            <a:pPr marL="10860"/>
            <a:r>
              <a:rPr sz="1539" dirty="0">
                <a:latin typeface="Courier New"/>
                <a:cs typeface="Courier New"/>
              </a:rPr>
              <a:t>{</a:t>
            </a:r>
            <a:endParaRPr sz="1539">
              <a:latin typeface="Courier New"/>
              <a:cs typeface="Courier New"/>
            </a:endParaRPr>
          </a:p>
          <a:p>
            <a:pPr marL="332309" marR="4344" algn="just">
              <a:spcBef>
                <a:spcPts val="4"/>
              </a:spcBef>
            </a:pPr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char char char </a:t>
            </a:r>
            <a:r>
              <a:rPr sz="1539" spc="-9" dirty="0">
                <a:solidFill>
                  <a:srgbClr val="0000CC"/>
                </a:solidFill>
                <a:latin typeface="Courier New"/>
                <a:cs typeface="Courier New"/>
              </a:rPr>
              <a:t>char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3773" y="1574804"/>
            <a:ext cx="72272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struct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5566" y="2044596"/>
            <a:ext cx="1451420" cy="947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149322"/>
            <a:r>
              <a:rPr sz="1539" spc="-4" dirty="0">
                <a:latin typeface="Courier New"/>
                <a:cs typeface="Courier New"/>
              </a:rPr>
              <a:t>first[20]; middle[20]; last[20];</a:t>
            </a:r>
            <a:endParaRPr sz="1539">
              <a:latin typeface="Courier New"/>
              <a:cs typeface="Courier New"/>
            </a:endParaRPr>
          </a:p>
          <a:p>
            <a:pPr marL="155838">
              <a:spcBef>
                <a:spcPts val="4"/>
              </a:spcBef>
            </a:pPr>
            <a:r>
              <a:rPr sz="1539" spc="-4" dirty="0">
                <a:latin typeface="Courier New"/>
                <a:cs typeface="Courier New"/>
              </a:rPr>
              <a:t>street[40];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1733" y="2983533"/>
            <a:ext cx="1773415" cy="473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tabLst>
                <a:tab pos="711858" algn="l"/>
              </a:tabLst>
            </a:pPr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cha</a:t>
            </a:r>
            <a:r>
              <a:rPr sz="1539" dirty="0">
                <a:solidFill>
                  <a:srgbClr val="0000CC"/>
                </a:solidFill>
                <a:latin typeface="Courier New"/>
                <a:cs typeface="Courier New"/>
              </a:rPr>
              <a:t>r	</a:t>
            </a:r>
            <a:r>
              <a:rPr sz="1539" spc="-9" dirty="0">
                <a:latin typeface="Courier New"/>
                <a:cs typeface="Courier New"/>
              </a:rPr>
              <a:t>city[20]; </a:t>
            </a:r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int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5566" y="3218750"/>
            <a:ext cx="1128882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tabLst>
                <a:tab pos="1010502" algn="l"/>
              </a:tabLst>
            </a:pPr>
            <a:r>
              <a:rPr sz="1539" spc="-4" dirty="0">
                <a:latin typeface="Courier New"/>
                <a:cs typeface="Courier New"/>
              </a:rPr>
              <a:t>zip</a:t>
            </a:r>
            <a:r>
              <a:rPr sz="1539" dirty="0">
                <a:latin typeface="Courier New"/>
                <a:cs typeface="Courier New"/>
              </a:rPr>
              <a:t>;	</a:t>
            </a:r>
            <a:r>
              <a:rPr sz="1539" spc="-86" dirty="0">
                <a:latin typeface="Courier New"/>
                <a:cs typeface="Courier New"/>
              </a:rPr>
              <a:t> 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1733" y="3453322"/>
            <a:ext cx="1423727" cy="1894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tabLst>
                <a:tab pos="594572" algn="l"/>
                <a:tab pos="711858" algn="l"/>
              </a:tabLst>
            </a:pPr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cha</a:t>
            </a:r>
            <a:r>
              <a:rPr sz="1539" dirty="0">
                <a:solidFill>
                  <a:srgbClr val="0000CC"/>
                </a:solidFill>
                <a:latin typeface="Courier New"/>
                <a:cs typeface="Courier New"/>
              </a:rPr>
              <a:t>r		</a:t>
            </a:r>
            <a:r>
              <a:rPr sz="1539" spc="-9" dirty="0">
                <a:latin typeface="Courier New"/>
                <a:cs typeface="Courier New"/>
              </a:rPr>
              <a:t>day; </a:t>
            </a:r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cha</a:t>
            </a:r>
            <a:r>
              <a:rPr sz="1539" dirty="0">
                <a:solidFill>
                  <a:srgbClr val="0000CC"/>
                </a:solidFill>
                <a:latin typeface="Courier New"/>
                <a:cs typeface="Courier New"/>
              </a:rPr>
              <a:t>r		</a:t>
            </a:r>
            <a:r>
              <a:rPr sz="1539" spc="-4" dirty="0">
                <a:latin typeface="Courier New"/>
                <a:cs typeface="Courier New"/>
              </a:rPr>
              <a:t>month; </a:t>
            </a:r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cha</a:t>
            </a:r>
            <a:r>
              <a:rPr sz="1539" dirty="0">
                <a:solidFill>
                  <a:srgbClr val="0000CC"/>
                </a:solidFill>
                <a:latin typeface="Courier New"/>
                <a:cs typeface="Courier New"/>
              </a:rPr>
              <a:t>r		</a:t>
            </a:r>
            <a:r>
              <a:rPr sz="1539" spc="-9" dirty="0">
                <a:latin typeface="Courier New"/>
                <a:cs typeface="Courier New"/>
              </a:rPr>
              <a:t>year; </a:t>
            </a:r>
            <a:r>
              <a:rPr sz="1539" spc="-9" dirty="0">
                <a:solidFill>
                  <a:srgbClr val="0000CC"/>
                </a:solidFill>
                <a:latin typeface="Courier New"/>
                <a:cs typeface="Courier New"/>
              </a:rPr>
              <a:t>in</a:t>
            </a:r>
            <a:r>
              <a:rPr sz="1539" dirty="0">
                <a:solidFill>
                  <a:srgbClr val="0000CC"/>
                </a:solidFill>
                <a:latin typeface="Courier New"/>
                <a:cs typeface="Courier New"/>
              </a:rPr>
              <a:t>t	</a:t>
            </a:r>
            <a:r>
              <a:rPr sz="1539" spc="-9" dirty="0">
                <a:latin typeface="Courier New"/>
                <a:cs typeface="Courier New"/>
              </a:rPr>
              <a:t>phone; </a:t>
            </a:r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int</a:t>
            </a:r>
            <a:endParaRPr sz="1539">
              <a:latin typeface="Courier New"/>
              <a:cs typeface="Courier New"/>
            </a:endParaRPr>
          </a:p>
          <a:p>
            <a:pPr marL="10860" marR="822085"/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int int float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5585" y="4392905"/>
            <a:ext cx="1189697" cy="947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/>
            <a:r>
              <a:rPr sz="1539" spc="-4" dirty="0">
                <a:latin typeface="Courier New"/>
                <a:cs typeface="Courier New"/>
              </a:rPr>
              <a:t>cellphone; fax; deptID;</a:t>
            </a:r>
            <a:endParaRPr sz="1539">
              <a:latin typeface="Courier New"/>
              <a:cs typeface="Courier New"/>
            </a:endParaRPr>
          </a:p>
          <a:p>
            <a:pPr marL="244345"/>
            <a:r>
              <a:rPr sz="1539" spc="-9" dirty="0">
                <a:latin typeface="Courier New"/>
                <a:cs typeface="Courier New"/>
              </a:rPr>
              <a:t>salary;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9860" y="5331842"/>
            <a:ext cx="153954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dirty="0">
                <a:latin typeface="Courier New"/>
                <a:cs typeface="Courier New"/>
              </a:rPr>
              <a:t>}</a:t>
            </a:r>
            <a:r>
              <a:rPr sz="1539" spc="-9" dirty="0">
                <a:latin typeface="Courier New"/>
                <a:cs typeface="Courier New"/>
              </a:rPr>
              <a:t> employee</a:t>
            </a:r>
            <a:r>
              <a:rPr lang="en-GB" sz="1539" spc="-9" dirty="0">
                <a:latin typeface="Courier New"/>
                <a:cs typeface="Courier New"/>
              </a:rPr>
              <a:t>_t</a:t>
            </a:r>
            <a:r>
              <a:rPr sz="1539" spc="-9" dirty="0">
                <a:latin typeface="Courier New"/>
                <a:cs typeface="Courier New"/>
              </a:rPr>
              <a:t>;</a:t>
            </a:r>
            <a:endParaRPr sz="1539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8102" y="2114413"/>
            <a:ext cx="3215061" cy="531047"/>
          </a:xfrm>
          <a:custGeom>
            <a:avLst/>
            <a:gdLst/>
            <a:ahLst/>
            <a:cxnLst/>
            <a:rect l="l" t="t" r="r" b="b"/>
            <a:pathLst>
              <a:path w="3759835" h="621030">
                <a:moveTo>
                  <a:pt x="1879854" y="0"/>
                </a:moveTo>
                <a:lnTo>
                  <a:pt x="1725726" y="1032"/>
                </a:lnTo>
                <a:lnTo>
                  <a:pt x="1575021" y="4075"/>
                </a:lnTo>
                <a:lnTo>
                  <a:pt x="1428223" y="9049"/>
                </a:lnTo>
                <a:lnTo>
                  <a:pt x="1285817" y="15873"/>
                </a:lnTo>
                <a:lnTo>
                  <a:pt x="1148286" y="24467"/>
                </a:lnTo>
                <a:lnTo>
                  <a:pt x="1016116" y="34749"/>
                </a:lnTo>
                <a:lnTo>
                  <a:pt x="889791" y="46639"/>
                </a:lnTo>
                <a:lnTo>
                  <a:pt x="769796" y="60057"/>
                </a:lnTo>
                <a:lnTo>
                  <a:pt x="656616" y="74922"/>
                </a:lnTo>
                <a:lnTo>
                  <a:pt x="550735" y="91154"/>
                </a:lnTo>
                <a:lnTo>
                  <a:pt x="452638" y="108671"/>
                </a:lnTo>
                <a:lnTo>
                  <a:pt x="362809" y="127394"/>
                </a:lnTo>
                <a:lnTo>
                  <a:pt x="281733" y="147241"/>
                </a:lnTo>
                <a:lnTo>
                  <a:pt x="209895" y="168133"/>
                </a:lnTo>
                <a:lnTo>
                  <a:pt x="147780" y="189988"/>
                </a:lnTo>
                <a:lnTo>
                  <a:pt x="95871" y="212726"/>
                </a:lnTo>
                <a:lnTo>
                  <a:pt x="54654" y="236266"/>
                </a:lnTo>
                <a:lnTo>
                  <a:pt x="24614" y="260528"/>
                </a:lnTo>
                <a:lnTo>
                  <a:pt x="0" y="310896"/>
                </a:lnTo>
                <a:lnTo>
                  <a:pt x="6234" y="336354"/>
                </a:lnTo>
                <a:lnTo>
                  <a:pt x="54654" y="385479"/>
                </a:lnTo>
                <a:lnTo>
                  <a:pt x="95871" y="408986"/>
                </a:lnTo>
                <a:lnTo>
                  <a:pt x="147780" y="431684"/>
                </a:lnTo>
                <a:lnTo>
                  <a:pt x="209895" y="453494"/>
                </a:lnTo>
                <a:lnTo>
                  <a:pt x="281733" y="474335"/>
                </a:lnTo>
                <a:lnTo>
                  <a:pt x="362809" y="494129"/>
                </a:lnTo>
                <a:lnTo>
                  <a:pt x="452638" y="512796"/>
                </a:lnTo>
                <a:lnTo>
                  <a:pt x="550735" y="530256"/>
                </a:lnTo>
                <a:lnTo>
                  <a:pt x="656616" y="546431"/>
                </a:lnTo>
                <a:lnTo>
                  <a:pt x="769796" y="561240"/>
                </a:lnTo>
                <a:lnTo>
                  <a:pt x="889791" y="574604"/>
                </a:lnTo>
                <a:lnTo>
                  <a:pt x="1016116" y="586445"/>
                </a:lnTo>
                <a:lnTo>
                  <a:pt x="1148286" y="596681"/>
                </a:lnTo>
                <a:lnTo>
                  <a:pt x="1285817" y="605235"/>
                </a:lnTo>
                <a:lnTo>
                  <a:pt x="1428223" y="612026"/>
                </a:lnTo>
                <a:lnTo>
                  <a:pt x="1575021" y="616975"/>
                </a:lnTo>
                <a:lnTo>
                  <a:pt x="1725726" y="620003"/>
                </a:lnTo>
                <a:lnTo>
                  <a:pt x="1879854" y="621030"/>
                </a:lnTo>
                <a:lnTo>
                  <a:pt x="2033981" y="620003"/>
                </a:lnTo>
                <a:lnTo>
                  <a:pt x="2184686" y="616975"/>
                </a:lnTo>
                <a:lnTo>
                  <a:pt x="2331484" y="612026"/>
                </a:lnTo>
                <a:lnTo>
                  <a:pt x="2473890" y="605235"/>
                </a:lnTo>
                <a:lnTo>
                  <a:pt x="2611421" y="596681"/>
                </a:lnTo>
                <a:lnTo>
                  <a:pt x="2743591" y="586445"/>
                </a:lnTo>
                <a:lnTo>
                  <a:pt x="2869916" y="574604"/>
                </a:lnTo>
                <a:lnTo>
                  <a:pt x="2989911" y="561240"/>
                </a:lnTo>
                <a:lnTo>
                  <a:pt x="3103091" y="546431"/>
                </a:lnTo>
                <a:lnTo>
                  <a:pt x="3208972" y="530256"/>
                </a:lnTo>
                <a:lnTo>
                  <a:pt x="3307069" y="512796"/>
                </a:lnTo>
                <a:lnTo>
                  <a:pt x="3396898" y="494129"/>
                </a:lnTo>
                <a:lnTo>
                  <a:pt x="3477974" y="474335"/>
                </a:lnTo>
                <a:lnTo>
                  <a:pt x="3549812" y="453494"/>
                </a:lnTo>
                <a:lnTo>
                  <a:pt x="3611927" y="431684"/>
                </a:lnTo>
                <a:lnTo>
                  <a:pt x="3663836" y="408986"/>
                </a:lnTo>
                <a:lnTo>
                  <a:pt x="3705053" y="385479"/>
                </a:lnTo>
                <a:lnTo>
                  <a:pt x="3735093" y="361242"/>
                </a:lnTo>
                <a:lnTo>
                  <a:pt x="3759708" y="310895"/>
                </a:lnTo>
                <a:lnTo>
                  <a:pt x="3753473" y="285431"/>
                </a:lnTo>
                <a:lnTo>
                  <a:pt x="3705053" y="236266"/>
                </a:lnTo>
                <a:lnTo>
                  <a:pt x="3663836" y="212726"/>
                </a:lnTo>
                <a:lnTo>
                  <a:pt x="3611927" y="189988"/>
                </a:lnTo>
                <a:lnTo>
                  <a:pt x="3549812" y="168133"/>
                </a:lnTo>
                <a:lnTo>
                  <a:pt x="3477974" y="147241"/>
                </a:lnTo>
                <a:lnTo>
                  <a:pt x="3396898" y="127394"/>
                </a:lnTo>
                <a:lnTo>
                  <a:pt x="3307069" y="108671"/>
                </a:lnTo>
                <a:lnTo>
                  <a:pt x="3208972" y="91154"/>
                </a:lnTo>
                <a:lnTo>
                  <a:pt x="3103091" y="74922"/>
                </a:lnTo>
                <a:lnTo>
                  <a:pt x="2989911" y="60057"/>
                </a:lnTo>
                <a:lnTo>
                  <a:pt x="2869916" y="46639"/>
                </a:lnTo>
                <a:lnTo>
                  <a:pt x="2743591" y="34749"/>
                </a:lnTo>
                <a:lnTo>
                  <a:pt x="2611421" y="24467"/>
                </a:lnTo>
                <a:lnTo>
                  <a:pt x="2473890" y="15873"/>
                </a:lnTo>
                <a:lnTo>
                  <a:pt x="2331484" y="9049"/>
                </a:lnTo>
                <a:lnTo>
                  <a:pt x="2184686" y="4075"/>
                </a:lnTo>
                <a:lnTo>
                  <a:pt x="2033981" y="1032"/>
                </a:lnTo>
                <a:lnTo>
                  <a:pt x="1879854" y="0"/>
                </a:lnTo>
                <a:close/>
              </a:path>
            </a:pathLst>
          </a:custGeom>
          <a:ln w="9524">
            <a:solidFill>
              <a:srgbClr val="969696"/>
            </a:solidFill>
            <a:prstDash val="dash"/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876944" y="2809662"/>
            <a:ext cx="3178136" cy="528875"/>
          </a:xfrm>
          <a:custGeom>
            <a:avLst/>
            <a:gdLst/>
            <a:ahLst/>
            <a:cxnLst/>
            <a:rect l="l" t="t" r="r" b="b"/>
            <a:pathLst>
              <a:path w="3716654" h="618489">
                <a:moveTo>
                  <a:pt x="1858518" y="0"/>
                </a:moveTo>
                <a:lnTo>
                  <a:pt x="1706092" y="1026"/>
                </a:lnTo>
                <a:lnTo>
                  <a:pt x="1557060" y="4053"/>
                </a:lnTo>
                <a:lnTo>
                  <a:pt x="1411900" y="8998"/>
                </a:lnTo>
                <a:lnTo>
                  <a:pt x="1271089" y="15782"/>
                </a:lnTo>
                <a:lnTo>
                  <a:pt x="1135106" y="24324"/>
                </a:lnTo>
                <a:lnTo>
                  <a:pt x="1004429" y="34543"/>
                </a:lnTo>
                <a:lnTo>
                  <a:pt x="879537" y="46359"/>
                </a:lnTo>
                <a:lnTo>
                  <a:pt x="760908" y="59692"/>
                </a:lnTo>
                <a:lnTo>
                  <a:pt x="649021" y="74459"/>
                </a:lnTo>
                <a:lnTo>
                  <a:pt x="544353" y="90582"/>
                </a:lnTo>
                <a:lnTo>
                  <a:pt x="447384" y="107980"/>
                </a:lnTo>
                <a:lnTo>
                  <a:pt x="358591" y="126571"/>
                </a:lnTo>
                <a:lnTo>
                  <a:pt x="278452" y="146275"/>
                </a:lnTo>
                <a:lnTo>
                  <a:pt x="207447" y="167012"/>
                </a:lnTo>
                <a:lnTo>
                  <a:pt x="146053" y="188702"/>
                </a:lnTo>
                <a:lnTo>
                  <a:pt x="94750" y="211262"/>
                </a:lnTo>
                <a:lnTo>
                  <a:pt x="54014" y="234614"/>
                </a:lnTo>
                <a:lnTo>
                  <a:pt x="24325" y="258676"/>
                </a:lnTo>
                <a:lnTo>
                  <a:pt x="0" y="308610"/>
                </a:lnTo>
                <a:lnTo>
                  <a:pt x="6161" y="333959"/>
                </a:lnTo>
                <a:lnTo>
                  <a:pt x="54014" y="382899"/>
                </a:lnTo>
                <a:lnTo>
                  <a:pt x="94750" y="406328"/>
                </a:lnTo>
                <a:lnTo>
                  <a:pt x="146053" y="428958"/>
                </a:lnTo>
                <a:lnTo>
                  <a:pt x="207447" y="450707"/>
                </a:lnTo>
                <a:lnTo>
                  <a:pt x="278452" y="471497"/>
                </a:lnTo>
                <a:lnTo>
                  <a:pt x="358591" y="491246"/>
                </a:lnTo>
                <a:lnTo>
                  <a:pt x="447384" y="509875"/>
                </a:lnTo>
                <a:lnTo>
                  <a:pt x="544353" y="527304"/>
                </a:lnTo>
                <a:lnTo>
                  <a:pt x="649021" y="543452"/>
                </a:lnTo>
                <a:lnTo>
                  <a:pt x="760908" y="558241"/>
                </a:lnTo>
                <a:lnTo>
                  <a:pt x="879537" y="571589"/>
                </a:lnTo>
                <a:lnTo>
                  <a:pt x="1004429" y="583417"/>
                </a:lnTo>
                <a:lnTo>
                  <a:pt x="1135106" y="593645"/>
                </a:lnTo>
                <a:lnTo>
                  <a:pt x="1271089" y="602193"/>
                </a:lnTo>
                <a:lnTo>
                  <a:pt x="1411900" y="608980"/>
                </a:lnTo>
                <a:lnTo>
                  <a:pt x="1557060" y="613928"/>
                </a:lnTo>
                <a:lnTo>
                  <a:pt x="1706092" y="616955"/>
                </a:lnTo>
                <a:lnTo>
                  <a:pt x="1858518" y="617982"/>
                </a:lnTo>
                <a:lnTo>
                  <a:pt x="2010937" y="616955"/>
                </a:lnTo>
                <a:lnTo>
                  <a:pt x="2159953" y="613928"/>
                </a:lnTo>
                <a:lnTo>
                  <a:pt x="2305089" y="608980"/>
                </a:lnTo>
                <a:lnTo>
                  <a:pt x="2445867" y="602193"/>
                </a:lnTo>
                <a:lnTo>
                  <a:pt x="2581810" y="593645"/>
                </a:lnTo>
                <a:lnTo>
                  <a:pt x="2712441" y="583417"/>
                </a:lnTo>
                <a:lnTo>
                  <a:pt x="2837283" y="571589"/>
                </a:lnTo>
                <a:lnTo>
                  <a:pt x="2955858" y="558241"/>
                </a:lnTo>
                <a:lnTo>
                  <a:pt x="3067690" y="543452"/>
                </a:lnTo>
                <a:lnTo>
                  <a:pt x="3172301" y="527304"/>
                </a:lnTo>
                <a:lnTo>
                  <a:pt x="3269213" y="509875"/>
                </a:lnTo>
                <a:lnTo>
                  <a:pt x="3357951" y="491246"/>
                </a:lnTo>
                <a:lnTo>
                  <a:pt x="3438035" y="471497"/>
                </a:lnTo>
                <a:lnTo>
                  <a:pt x="3508990" y="450707"/>
                </a:lnTo>
                <a:lnTo>
                  <a:pt x="3570339" y="428958"/>
                </a:lnTo>
                <a:lnTo>
                  <a:pt x="3621603" y="406328"/>
                </a:lnTo>
                <a:lnTo>
                  <a:pt x="3662305" y="382899"/>
                </a:lnTo>
                <a:lnTo>
                  <a:pt x="3691970" y="358749"/>
                </a:lnTo>
                <a:lnTo>
                  <a:pt x="3716274" y="308609"/>
                </a:lnTo>
                <a:lnTo>
                  <a:pt x="3710118" y="283368"/>
                </a:lnTo>
                <a:lnTo>
                  <a:pt x="3662305" y="234614"/>
                </a:lnTo>
                <a:lnTo>
                  <a:pt x="3621603" y="211262"/>
                </a:lnTo>
                <a:lnTo>
                  <a:pt x="3570339" y="188702"/>
                </a:lnTo>
                <a:lnTo>
                  <a:pt x="3508990" y="167012"/>
                </a:lnTo>
                <a:lnTo>
                  <a:pt x="3438035" y="146275"/>
                </a:lnTo>
                <a:lnTo>
                  <a:pt x="3357951" y="126571"/>
                </a:lnTo>
                <a:lnTo>
                  <a:pt x="3269213" y="107980"/>
                </a:lnTo>
                <a:lnTo>
                  <a:pt x="3172301" y="90582"/>
                </a:lnTo>
                <a:lnTo>
                  <a:pt x="3067690" y="74459"/>
                </a:lnTo>
                <a:lnTo>
                  <a:pt x="2955858" y="59692"/>
                </a:lnTo>
                <a:lnTo>
                  <a:pt x="2837283" y="46359"/>
                </a:lnTo>
                <a:lnTo>
                  <a:pt x="2712441" y="34543"/>
                </a:lnTo>
                <a:lnTo>
                  <a:pt x="2581810" y="24324"/>
                </a:lnTo>
                <a:lnTo>
                  <a:pt x="2445867" y="15782"/>
                </a:lnTo>
                <a:lnTo>
                  <a:pt x="2305089" y="8998"/>
                </a:lnTo>
                <a:lnTo>
                  <a:pt x="2159953" y="4053"/>
                </a:lnTo>
                <a:lnTo>
                  <a:pt x="2010937" y="1026"/>
                </a:lnTo>
                <a:lnTo>
                  <a:pt x="1858518" y="0"/>
                </a:lnTo>
                <a:close/>
              </a:path>
            </a:pathLst>
          </a:custGeom>
          <a:ln w="9525">
            <a:solidFill>
              <a:srgbClr val="969696"/>
            </a:solidFill>
            <a:prstDash val="dash"/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859351" y="3538793"/>
            <a:ext cx="3178136" cy="530504"/>
          </a:xfrm>
          <a:custGeom>
            <a:avLst/>
            <a:gdLst/>
            <a:ahLst/>
            <a:cxnLst/>
            <a:rect l="l" t="t" r="r" b="b"/>
            <a:pathLst>
              <a:path w="3716654" h="620395">
                <a:moveTo>
                  <a:pt x="1858518" y="0"/>
                </a:moveTo>
                <a:lnTo>
                  <a:pt x="1706092" y="1026"/>
                </a:lnTo>
                <a:lnTo>
                  <a:pt x="1557060" y="4054"/>
                </a:lnTo>
                <a:lnTo>
                  <a:pt x="1411900" y="9003"/>
                </a:lnTo>
                <a:lnTo>
                  <a:pt x="1271089" y="15794"/>
                </a:lnTo>
                <a:lnTo>
                  <a:pt x="1135106" y="24348"/>
                </a:lnTo>
                <a:lnTo>
                  <a:pt x="1004429" y="34584"/>
                </a:lnTo>
                <a:lnTo>
                  <a:pt x="879537" y="46425"/>
                </a:lnTo>
                <a:lnTo>
                  <a:pt x="760908" y="59789"/>
                </a:lnTo>
                <a:lnTo>
                  <a:pt x="649021" y="74598"/>
                </a:lnTo>
                <a:lnTo>
                  <a:pt x="544353" y="90773"/>
                </a:lnTo>
                <a:lnTo>
                  <a:pt x="447384" y="108233"/>
                </a:lnTo>
                <a:lnTo>
                  <a:pt x="358591" y="126900"/>
                </a:lnTo>
                <a:lnTo>
                  <a:pt x="278452" y="146694"/>
                </a:lnTo>
                <a:lnTo>
                  <a:pt x="207447" y="167535"/>
                </a:lnTo>
                <a:lnTo>
                  <a:pt x="146053" y="189345"/>
                </a:lnTo>
                <a:lnTo>
                  <a:pt x="94750" y="212043"/>
                </a:lnTo>
                <a:lnTo>
                  <a:pt x="54014" y="235550"/>
                </a:lnTo>
                <a:lnTo>
                  <a:pt x="24325" y="259787"/>
                </a:lnTo>
                <a:lnTo>
                  <a:pt x="0" y="310134"/>
                </a:lnTo>
                <a:lnTo>
                  <a:pt x="6161" y="335592"/>
                </a:lnTo>
                <a:lnTo>
                  <a:pt x="54014" y="384717"/>
                </a:lnTo>
                <a:lnTo>
                  <a:pt x="94750" y="408224"/>
                </a:lnTo>
                <a:lnTo>
                  <a:pt x="146053" y="430922"/>
                </a:lnTo>
                <a:lnTo>
                  <a:pt x="207447" y="452732"/>
                </a:lnTo>
                <a:lnTo>
                  <a:pt x="278452" y="473573"/>
                </a:lnTo>
                <a:lnTo>
                  <a:pt x="358591" y="493367"/>
                </a:lnTo>
                <a:lnTo>
                  <a:pt x="447384" y="512034"/>
                </a:lnTo>
                <a:lnTo>
                  <a:pt x="544353" y="529494"/>
                </a:lnTo>
                <a:lnTo>
                  <a:pt x="649021" y="545669"/>
                </a:lnTo>
                <a:lnTo>
                  <a:pt x="760908" y="560478"/>
                </a:lnTo>
                <a:lnTo>
                  <a:pt x="879537" y="573842"/>
                </a:lnTo>
                <a:lnTo>
                  <a:pt x="1004429" y="585683"/>
                </a:lnTo>
                <a:lnTo>
                  <a:pt x="1135106" y="595919"/>
                </a:lnTo>
                <a:lnTo>
                  <a:pt x="1271089" y="604473"/>
                </a:lnTo>
                <a:lnTo>
                  <a:pt x="1411900" y="611264"/>
                </a:lnTo>
                <a:lnTo>
                  <a:pt x="1557060" y="616213"/>
                </a:lnTo>
                <a:lnTo>
                  <a:pt x="1706092" y="619241"/>
                </a:lnTo>
                <a:lnTo>
                  <a:pt x="1858518" y="620268"/>
                </a:lnTo>
                <a:lnTo>
                  <a:pt x="2010834" y="619241"/>
                </a:lnTo>
                <a:lnTo>
                  <a:pt x="2159768" y="616213"/>
                </a:lnTo>
                <a:lnTo>
                  <a:pt x="2304841" y="611264"/>
                </a:lnTo>
                <a:lnTo>
                  <a:pt x="2445574" y="604473"/>
                </a:lnTo>
                <a:lnTo>
                  <a:pt x="2581489" y="595919"/>
                </a:lnTo>
                <a:lnTo>
                  <a:pt x="2712105" y="585683"/>
                </a:lnTo>
                <a:lnTo>
                  <a:pt x="2836945" y="573842"/>
                </a:lnTo>
                <a:lnTo>
                  <a:pt x="2955529" y="560478"/>
                </a:lnTo>
                <a:lnTo>
                  <a:pt x="3067379" y="545669"/>
                </a:lnTo>
                <a:lnTo>
                  <a:pt x="3172015" y="529494"/>
                </a:lnTo>
                <a:lnTo>
                  <a:pt x="3268959" y="512034"/>
                </a:lnTo>
                <a:lnTo>
                  <a:pt x="3357731" y="493367"/>
                </a:lnTo>
                <a:lnTo>
                  <a:pt x="3437853" y="473573"/>
                </a:lnTo>
                <a:lnTo>
                  <a:pt x="3508846" y="452732"/>
                </a:lnTo>
                <a:lnTo>
                  <a:pt x="3570231" y="430922"/>
                </a:lnTo>
                <a:lnTo>
                  <a:pt x="3621529" y="408224"/>
                </a:lnTo>
                <a:lnTo>
                  <a:pt x="3662262" y="384717"/>
                </a:lnTo>
                <a:lnTo>
                  <a:pt x="3691949" y="360480"/>
                </a:lnTo>
                <a:lnTo>
                  <a:pt x="3716274" y="310133"/>
                </a:lnTo>
                <a:lnTo>
                  <a:pt x="3710113" y="284675"/>
                </a:lnTo>
                <a:lnTo>
                  <a:pt x="3662262" y="235550"/>
                </a:lnTo>
                <a:lnTo>
                  <a:pt x="3621529" y="212043"/>
                </a:lnTo>
                <a:lnTo>
                  <a:pt x="3570231" y="189345"/>
                </a:lnTo>
                <a:lnTo>
                  <a:pt x="3508846" y="167535"/>
                </a:lnTo>
                <a:lnTo>
                  <a:pt x="3437853" y="146694"/>
                </a:lnTo>
                <a:lnTo>
                  <a:pt x="3357731" y="126900"/>
                </a:lnTo>
                <a:lnTo>
                  <a:pt x="3268959" y="108233"/>
                </a:lnTo>
                <a:lnTo>
                  <a:pt x="3172015" y="90773"/>
                </a:lnTo>
                <a:lnTo>
                  <a:pt x="3067379" y="74598"/>
                </a:lnTo>
                <a:lnTo>
                  <a:pt x="2955529" y="59789"/>
                </a:lnTo>
                <a:lnTo>
                  <a:pt x="2836945" y="46425"/>
                </a:lnTo>
                <a:lnTo>
                  <a:pt x="2712105" y="34584"/>
                </a:lnTo>
                <a:lnTo>
                  <a:pt x="2581489" y="24348"/>
                </a:lnTo>
                <a:lnTo>
                  <a:pt x="2445574" y="15794"/>
                </a:lnTo>
                <a:lnTo>
                  <a:pt x="2304841" y="9003"/>
                </a:lnTo>
                <a:lnTo>
                  <a:pt x="2159768" y="4054"/>
                </a:lnTo>
                <a:lnTo>
                  <a:pt x="2010834" y="1026"/>
                </a:lnTo>
                <a:lnTo>
                  <a:pt x="1858518" y="0"/>
                </a:lnTo>
                <a:close/>
              </a:path>
            </a:pathLst>
          </a:custGeom>
          <a:ln w="9525">
            <a:solidFill>
              <a:srgbClr val="969696"/>
            </a:solidFill>
            <a:prstDash val="dash"/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890627" y="4214493"/>
            <a:ext cx="3312257" cy="531047"/>
          </a:xfrm>
          <a:custGeom>
            <a:avLst/>
            <a:gdLst/>
            <a:ahLst/>
            <a:cxnLst/>
            <a:rect l="l" t="t" r="r" b="b"/>
            <a:pathLst>
              <a:path w="3873500" h="621029">
                <a:moveTo>
                  <a:pt x="1937004" y="0"/>
                </a:moveTo>
                <a:lnTo>
                  <a:pt x="1778130" y="1032"/>
                </a:lnTo>
                <a:lnTo>
                  <a:pt x="1622794" y="4075"/>
                </a:lnTo>
                <a:lnTo>
                  <a:pt x="1471496" y="9049"/>
                </a:lnTo>
                <a:lnTo>
                  <a:pt x="1324733" y="15873"/>
                </a:lnTo>
                <a:lnTo>
                  <a:pt x="1183005" y="24467"/>
                </a:lnTo>
                <a:lnTo>
                  <a:pt x="1046808" y="34749"/>
                </a:lnTo>
                <a:lnTo>
                  <a:pt x="916641" y="46639"/>
                </a:lnTo>
                <a:lnTo>
                  <a:pt x="793004" y="60057"/>
                </a:lnTo>
                <a:lnTo>
                  <a:pt x="676393" y="74922"/>
                </a:lnTo>
                <a:lnTo>
                  <a:pt x="567309" y="91154"/>
                </a:lnTo>
                <a:lnTo>
                  <a:pt x="466247" y="108671"/>
                </a:lnTo>
                <a:lnTo>
                  <a:pt x="373709" y="127394"/>
                </a:lnTo>
                <a:lnTo>
                  <a:pt x="290190" y="147241"/>
                </a:lnTo>
                <a:lnTo>
                  <a:pt x="216191" y="168133"/>
                </a:lnTo>
                <a:lnTo>
                  <a:pt x="152209" y="189988"/>
                </a:lnTo>
                <a:lnTo>
                  <a:pt x="98743" y="212726"/>
                </a:lnTo>
                <a:lnTo>
                  <a:pt x="56290" y="236266"/>
                </a:lnTo>
                <a:lnTo>
                  <a:pt x="25350" y="260528"/>
                </a:lnTo>
                <a:lnTo>
                  <a:pt x="0" y="310896"/>
                </a:lnTo>
                <a:lnTo>
                  <a:pt x="6420" y="336354"/>
                </a:lnTo>
                <a:lnTo>
                  <a:pt x="56290" y="385479"/>
                </a:lnTo>
                <a:lnTo>
                  <a:pt x="98743" y="408986"/>
                </a:lnTo>
                <a:lnTo>
                  <a:pt x="152209" y="431684"/>
                </a:lnTo>
                <a:lnTo>
                  <a:pt x="216191" y="453494"/>
                </a:lnTo>
                <a:lnTo>
                  <a:pt x="290190" y="474335"/>
                </a:lnTo>
                <a:lnTo>
                  <a:pt x="373709" y="494129"/>
                </a:lnTo>
                <a:lnTo>
                  <a:pt x="466247" y="512796"/>
                </a:lnTo>
                <a:lnTo>
                  <a:pt x="567309" y="530256"/>
                </a:lnTo>
                <a:lnTo>
                  <a:pt x="676393" y="546431"/>
                </a:lnTo>
                <a:lnTo>
                  <a:pt x="793004" y="561240"/>
                </a:lnTo>
                <a:lnTo>
                  <a:pt x="916641" y="574604"/>
                </a:lnTo>
                <a:lnTo>
                  <a:pt x="1046808" y="586445"/>
                </a:lnTo>
                <a:lnTo>
                  <a:pt x="1183005" y="596681"/>
                </a:lnTo>
                <a:lnTo>
                  <a:pt x="1324733" y="605235"/>
                </a:lnTo>
                <a:lnTo>
                  <a:pt x="1471496" y="612026"/>
                </a:lnTo>
                <a:lnTo>
                  <a:pt x="1622794" y="616975"/>
                </a:lnTo>
                <a:lnTo>
                  <a:pt x="1778130" y="620003"/>
                </a:lnTo>
                <a:lnTo>
                  <a:pt x="1937004" y="621030"/>
                </a:lnTo>
                <a:lnTo>
                  <a:pt x="2095769" y="620003"/>
                </a:lnTo>
                <a:lnTo>
                  <a:pt x="2251006" y="616975"/>
                </a:lnTo>
                <a:lnTo>
                  <a:pt x="2402217" y="612026"/>
                </a:lnTo>
                <a:lnTo>
                  <a:pt x="2548902" y="605235"/>
                </a:lnTo>
                <a:lnTo>
                  <a:pt x="2690562" y="596681"/>
                </a:lnTo>
                <a:lnTo>
                  <a:pt x="2826699" y="586445"/>
                </a:lnTo>
                <a:lnTo>
                  <a:pt x="2956813" y="574604"/>
                </a:lnTo>
                <a:lnTo>
                  <a:pt x="3080406" y="561240"/>
                </a:lnTo>
                <a:lnTo>
                  <a:pt x="3196978" y="546431"/>
                </a:lnTo>
                <a:lnTo>
                  <a:pt x="3306032" y="530256"/>
                </a:lnTo>
                <a:lnTo>
                  <a:pt x="3407067" y="512796"/>
                </a:lnTo>
                <a:lnTo>
                  <a:pt x="3499585" y="494129"/>
                </a:lnTo>
                <a:lnTo>
                  <a:pt x="3583087" y="474335"/>
                </a:lnTo>
                <a:lnTo>
                  <a:pt x="3657074" y="453494"/>
                </a:lnTo>
                <a:lnTo>
                  <a:pt x="3721048" y="431684"/>
                </a:lnTo>
                <a:lnTo>
                  <a:pt x="3774509" y="408986"/>
                </a:lnTo>
                <a:lnTo>
                  <a:pt x="3816958" y="385479"/>
                </a:lnTo>
                <a:lnTo>
                  <a:pt x="3847896" y="361242"/>
                </a:lnTo>
                <a:lnTo>
                  <a:pt x="3873246" y="310896"/>
                </a:lnTo>
                <a:lnTo>
                  <a:pt x="3866825" y="285431"/>
                </a:lnTo>
                <a:lnTo>
                  <a:pt x="3816958" y="236266"/>
                </a:lnTo>
                <a:lnTo>
                  <a:pt x="3774509" y="212726"/>
                </a:lnTo>
                <a:lnTo>
                  <a:pt x="3721048" y="189988"/>
                </a:lnTo>
                <a:lnTo>
                  <a:pt x="3657074" y="168133"/>
                </a:lnTo>
                <a:lnTo>
                  <a:pt x="3583087" y="147241"/>
                </a:lnTo>
                <a:lnTo>
                  <a:pt x="3499585" y="127394"/>
                </a:lnTo>
                <a:lnTo>
                  <a:pt x="3407067" y="108671"/>
                </a:lnTo>
                <a:lnTo>
                  <a:pt x="3306032" y="91154"/>
                </a:lnTo>
                <a:lnTo>
                  <a:pt x="3196978" y="74922"/>
                </a:lnTo>
                <a:lnTo>
                  <a:pt x="3080406" y="60057"/>
                </a:lnTo>
                <a:lnTo>
                  <a:pt x="2956813" y="46639"/>
                </a:lnTo>
                <a:lnTo>
                  <a:pt x="2826699" y="34749"/>
                </a:lnTo>
                <a:lnTo>
                  <a:pt x="2690562" y="24467"/>
                </a:lnTo>
                <a:lnTo>
                  <a:pt x="2548902" y="15873"/>
                </a:lnTo>
                <a:lnTo>
                  <a:pt x="2402217" y="9049"/>
                </a:lnTo>
                <a:lnTo>
                  <a:pt x="2251006" y="4075"/>
                </a:lnTo>
                <a:lnTo>
                  <a:pt x="2095769" y="1032"/>
                </a:lnTo>
                <a:lnTo>
                  <a:pt x="1937004" y="0"/>
                </a:lnTo>
                <a:close/>
              </a:path>
            </a:pathLst>
          </a:custGeom>
          <a:ln w="9524">
            <a:solidFill>
              <a:srgbClr val="969696"/>
            </a:solidFill>
            <a:prstDash val="dash"/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 txBox="1"/>
          <p:nvPr/>
        </p:nvSpPr>
        <p:spPr>
          <a:xfrm>
            <a:off x="7063788" y="1449863"/>
            <a:ext cx="963269" cy="21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dirty="0">
                <a:solidFill>
                  <a:srgbClr val="006500"/>
                </a:solidFill>
                <a:latin typeface="Courier New"/>
                <a:cs typeface="Courier New"/>
              </a:rPr>
              <a:t>a</a:t>
            </a:r>
            <a:r>
              <a:rPr sz="1368" spc="4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solidFill>
                  <a:srgbClr val="006500"/>
                </a:solidFill>
                <a:latin typeface="Courier New"/>
                <a:cs typeface="Courier New"/>
              </a:rPr>
              <a:t>name</a:t>
            </a:r>
            <a:r>
              <a:rPr sz="1368" spc="4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368" dirty="0">
                <a:solidFill>
                  <a:srgbClr val="006500"/>
                </a:solidFill>
                <a:latin typeface="Courier New"/>
                <a:cs typeface="Courier New"/>
              </a:rPr>
              <a:t>*/</a:t>
            </a:r>
            <a:endParaRPr sz="1368">
              <a:latin typeface="Courier New"/>
              <a:cs typeface="Courier New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94636C-8D59-499F-AF7B-A946552ADA7B}"/>
              </a:ext>
            </a:extLst>
          </p:cNvPr>
          <p:cNvGrpSpPr/>
          <p:nvPr/>
        </p:nvGrpSpPr>
        <p:grpSpPr>
          <a:xfrm>
            <a:off x="4763247" y="1460723"/>
            <a:ext cx="2469479" cy="1327068"/>
            <a:chOff x="4763247" y="1460723"/>
            <a:chExt cx="2469479" cy="1327068"/>
          </a:xfrm>
        </p:grpSpPr>
        <p:sp>
          <p:nvSpPr>
            <p:cNvPr id="16" name="object 16"/>
            <p:cNvSpPr txBox="1"/>
            <p:nvPr/>
          </p:nvSpPr>
          <p:spPr>
            <a:xfrm>
              <a:off x="4763247" y="1460723"/>
              <a:ext cx="2469479" cy="5770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 marR="4344">
                <a:lnSpc>
                  <a:spcPts val="1522"/>
                </a:lnSpc>
              </a:pPr>
              <a:r>
                <a:rPr sz="1368" dirty="0">
                  <a:solidFill>
                    <a:srgbClr val="006500"/>
                  </a:solidFill>
                  <a:latin typeface="Courier New"/>
                  <a:cs typeface="Courier New"/>
                </a:rPr>
                <a:t>/*</a:t>
              </a:r>
              <a:r>
                <a:rPr sz="1368" spc="4" dirty="0">
                  <a:solidFill>
                    <a:srgbClr val="006500"/>
                  </a:solidFill>
                  <a:latin typeface="Courier New"/>
                  <a:cs typeface="Courier New"/>
                </a:rPr>
                <a:t> </a:t>
              </a:r>
              <a:r>
                <a:rPr sz="1368" dirty="0">
                  <a:solidFill>
                    <a:srgbClr val="006500"/>
                  </a:solidFill>
                  <a:latin typeface="Courier New"/>
                  <a:cs typeface="Courier New"/>
                </a:rPr>
                <a:t>members</a:t>
              </a:r>
              <a:r>
                <a:rPr sz="1368" spc="4" dirty="0">
                  <a:solidFill>
                    <a:srgbClr val="006500"/>
                  </a:solidFill>
                  <a:latin typeface="Courier New"/>
                  <a:cs typeface="Courier New"/>
                </a:rPr>
                <a:t> </a:t>
              </a:r>
              <a:r>
                <a:rPr sz="1368" dirty="0">
                  <a:solidFill>
                    <a:srgbClr val="006500"/>
                  </a:solidFill>
                  <a:latin typeface="Courier New"/>
                  <a:cs typeface="Courier New"/>
                </a:rPr>
                <a:t>describing </a:t>
              </a:r>
              <a:endParaRPr lang="en-GB" sz="1368" dirty="0">
                <a:solidFill>
                  <a:srgbClr val="006500"/>
                </a:solidFill>
                <a:latin typeface="Courier New"/>
                <a:cs typeface="Courier New"/>
              </a:endParaRPr>
            </a:p>
            <a:p>
              <a:pPr marL="10860" marR="4344">
                <a:lnSpc>
                  <a:spcPts val="1522"/>
                </a:lnSpc>
              </a:pPr>
              <a:r>
                <a:rPr sz="1368" dirty="0" err="1">
                  <a:solidFill>
                    <a:srgbClr val="00009A"/>
                  </a:solidFill>
                  <a:latin typeface="Courier New"/>
                  <a:cs typeface="Courier New"/>
                </a:rPr>
                <a:t>typedef</a:t>
              </a:r>
              <a:r>
                <a:rPr sz="1368" dirty="0">
                  <a:solidFill>
                    <a:srgbClr val="00009A"/>
                  </a:solidFill>
                  <a:latin typeface="Courier New"/>
                  <a:cs typeface="Courier New"/>
                </a:rPr>
                <a:t> struct</a:t>
              </a:r>
              <a:endParaRPr sz="1368" dirty="0">
                <a:latin typeface="Courier New"/>
                <a:cs typeface="Courier New"/>
              </a:endParaRPr>
            </a:p>
            <a:p>
              <a:pPr marL="10860">
                <a:lnSpc>
                  <a:spcPts val="1458"/>
                </a:lnSpc>
              </a:pPr>
              <a:r>
                <a:rPr sz="1368" dirty="0">
                  <a:latin typeface="Courier New"/>
                  <a:cs typeface="Courier New"/>
                </a:rPr>
                <a:t>{</a:t>
              </a: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763247" y="2020658"/>
              <a:ext cx="1066981" cy="7671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28418" marR="4344" algn="just">
                <a:lnSpc>
                  <a:spcPct val="90500"/>
                </a:lnSpc>
              </a:pPr>
              <a:r>
                <a:rPr sz="1368" dirty="0">
                  <a:solidFill>
                    <a:srgbClr val="00009A"/>
                  </a:solidFill>
                  <a:latin typeface="Courier New"/>
                  <a:cs typeface="Courier New"/>
                </a:rPr>
                <a:t>char char char</a:t>
              </a:r>
              <a:endParaRPr sz="1368" dirty="0">
                <a:latin typeface="Courier New"/>
                <a:cs typeface="Courier New"/>
              </a:endParaRPr>
            </a:p>
            <a:p>
              <a:pPr marL="10860">
                <a:lnSpc>
                  <a:spcPts val="1487"/>
                </a:lnSpc>
              </a:pPr>
              <a:r>
                <a:rPr sz="1368" dirty="0">
                  <a:latin typeface="Courier New"/>
                  <a:cs typeface="Courier New"/>
                </a:rPr>
                <a:t>} name</a:t>
              </a:r>
              <a:r>
                <a:rPr lang="en-GB" sz="1368" dirty="0">
                  <a:latin typeface="Courier New"/>
                  <a:cs typeface="Courier New"/>
                </a:rPr>
                <a:t>_t</a:t>
              </a:r>
              <a:r>
                <a:rPr sz="1368" dirty="0">
                  <a:latin typeface="Courier New"/>
                  <a:cs typeface="Courier New"/>
                </a:rPr>
                <a:t>;</a:t>
              </a: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704139" y="2020658"/>
              <a:ext cx="1172322" cy="5747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 marR="4344">
                <a:lnSpc>
                  <a:spcPct val="90500"/>
                </a:lnSpc>
              </a:pPr>
              <a:r>
                <a:rPr sz="1368" dirty="0">
                  <a:latin typeface="Courier New"/>
                  <a:cs typeface="Courier New"/>
                </a:rPr>
                <a:t>first[20]; middle[20]; last[20];</a:t>
              </a:r>
              <a:endParaRPr sz="1368">
                <a:latin typeface="Courier New"/>
                <a:cs typeface="Courier New"/>
              </a:endParaRPr>
            </a:p>
          </p:txBody>
        </p:sp>
      </p:grpSp>
      <p:sp>
        <p:nvSpPr>
          <p:cNvPr id="20" name="object 20"/>
          <p:cNvSpPr/>
          <p:nvPr/>
        </p:nvSpPr>
        <p:spPr>
          <a:xfrm>
            <a:off x="3951804" y="1881795"/>
            <a:ext cx="744443" cy="317108"/>
          </a:xfrm>
          <a:custGeom>
            <a:avLst/>
            <a:gdLst/>
            <a:ahLst/>
            <a:cxnLst/>
            <a:rect l="l" t="t" r="r" b="b"/>
            <a:pathLst>
              <a:path w="870585" h="370839">
                <a:moveTo>
                  <a:pt x="9144" y="368046"/>
                </a:moveTo>
                <a:lnTo>
                  <a:pt x="9144" y="364236"/>
                </a:lnTo>
                <a:lnTo>
                  <a:pt x="6858" y="361950"/>
                </a:lnTo>
                <a:lnTo>
                  <a:pt x="3048" y="361950"/>
                </a:lnTo>
                <a:lnTo>
                  <a:pt x="0" y="364236"/>
                </a:lnTo>
                <a:lnTo>
                  <a:pt x="0" y="368046"/>
                </a:lnTo>
                <a:lnTo>
                  <a:pt x="3048" y="370332"/>
                </a:lnTo>
                <a:lnTo>
                  <a:pt x="6858" y="370332"/>
                </a:lnTo>
                <a:lnTo>
                  <a:pt x="9144" y="368046"/>
                </a:lnTo>
                <a:close/>
              </a:path>
              <a:path w="870585" h="370839">
                <a:moveTo>
                  <a:pt x="26670" y="360426"/>
                </a:moveTo>
                <a:lnTo>
                  <a:pt x="26670" y="356616"/>
                </a:lnTo>
                <a:lnTo>
                  <a:pt x="24384" y="354330"/>
                </a:lnTo>
                <a:lnTo>
                  <a:pt x="20574" y="354330"/>
                </a:lnTo>
                <a:lnTo>
                  <a:pt x="17526" y="357378"/>
                </a:lnTo>
                <a:lnTo>
                  <a:pt x="18288" y="360426"/>
                </a:lnTo>
                <a:lnTo>
                  <a:pt x="20574" y="363474"/>
                </a:lnTo>
                <a:lnTo>
                  <a:pt x="24384" y="363474"/>
                </a:lnTo>
                <a:lnTo>
                  <a:pt x="26670" y="360426"/>
                </a:lnTo>
                <a:close/>
              </a:path>
              <a:path w="870585" h="370839">
                <a:moveTo>
                  <a:pt x="44196" y="353568"/>
                </a:moveTo>
                <a:lnTo>
                  <a:pt x="44196" y="349758"/>
                </a:lnTo>
                <a:lnTo>
                  <a:pt x="41910" y="346710"/>
                </a:lnTo>
                <a:lnTo>
                  <a:pt x="38100" y="346710"/>
                </a:lnTo>
                <a:lnTo>
                  <a:pt x="35052" y="349758"/>
                </a:lnTo>
                <a:lnTo>
                  <a:pt x="35814" y="353568"/>
                </a:lnTo>
                <a:lnTo>
                  <a:pt x="38100" y="355854"/>
                </a:lnTo>
                <a:lnTo>
                  <a:pt x="41910" y="355854"/>
                </a:lnTo>
                <a:lnTo>
                  <a:pt x="44196" y="353568"/>
                </a:lnTo>
                <a:close/>
              </a:path>
              <a:path w="870585" h="370839">
                <a:moveTo>
                  <a:pt x="61722" y="345948"/>
                </a:moveTo>
                <a:lnTo>
                  <a:pt x="61722" y="342138"/>
                </a:lnTo>
                <a:lnTo>
                  <a:pt x="59436" y="339852"/>
                </a:lnTo>
                <a:lnTo>
                  <a:pt x="55626" y="339852"/>
                </a:lnTo>
                <a:lnTo>
                  <a:pt x="53340" y="342138"/>
                </a:lnTo>
                <a:lnTo>
                  <a:pt x="53340" y="345948"/>
                </a:lnTo>
                <a:lnTo>
                  <a:pt x="55626" y="348234"/>
                </a:lnTo>
                <a:lnTo>
                  <a:pt x="59436" y="348234"/>
                </a:lnTo>
                <a:lnTo>
                  <a:pt x="61722" y="345948"/>
                </a:lnTo>
                <a:close/>
              </a:path>
              <a:path w="870585" h="370839">
                <a:moveTo>
                  <a:pt x="79248" y="338328"/>
                </a:moveTo>
                <a:lnTo>
                  <a:pt x="79248" y="334518"/>
                </a:lnTo>
                <a:lnTo>
                  <a:pt x="76962" y="332232"/>
                </a:lnTo>
                <a:lnTo>
                  <a:pt x="73152" y="332232"/>
                </a:lnTo>
                <a:lnTo>
                  <a:pt x="70866" y="335280"/>
                </a:lnTo>
                <a:lnTo>
                  <a:pt x="70866" y="338328"/>
                </a:lnTo>
                <a:lnTo>
                  <a:pt x="73152" y="341376"/>
                </a:lnTo>
                <a:lnTo>
                  <a:pt x="76962" y="341376"/>
                </a:lnTo>
                <a:lnTo>
                  <a:pt x="79248" y="338328"/>
                </a:lnTo>
                <a:close/>
              </a:path>
              <a:path w="870585" h="370839">
                <a:moveTo>
                  <a:pt x="96774" y="331470"/>
                </a:moveTo>
                <a:lnTo>
                  <a:pt x="96774" y="327660"/>
                </a:lnTo>
                <a:lnTo>
                  <a:pt x="94488" y="324612"/>
                </a:lnTo>
                <a:lnTo>
                  <a:pt x="90678" y="325374"/>
                </a:lnTo>
                <a:lnTo>
                  <a:pt x="88392" y="327660"/>
                </a:lnTo>
                <a:lnTo>
                  <a:pt x="88392" y="331470"/>
                </a:lnTo>
                <a:lnTo>
                  <a:pt x="90678" y="333756"/>
                </a:lnTo>
                <a:lnTo>
                  <a:pt x="94488" y="333756"/>
                </a:lnTo>
                <a:lnTo>
                  <a:pt x="96774" y="331470"/>
                </a:lnTo>
                <a:close/>
              </a:path>
              <a:path w="870585" h="370839">
                <a:moveTo>
                  <a:pt x="115062" y="323850"/>
                </a:moveTo>
                <a:lnTo>
                  <a:pt x="114300" y="320040"/>
                </a:lnTo>
                <a:lnTo>
                  <a:pt x="112014" y="317754"/>
                </a:lnTo>
                <a:lnTo>
                  <a:pt x="108204" y="317754"/>
                </a:lnTo>
                <a:lnTo>
                  <a:pt x="105918" y="320040"/>
                </a:lnTo>
                <a:lnTo>
                  <a:pt x="105918" y="323850"/>
                </a:lnTo>
                <a:lnTo>
                  <a:pt x="108204" y="326898"/>
                </a:lnTo>
                <a:lnTo>
                  <a:pt x="112014" y="326136"/>
                </a:lnTo>
                <a:lnTo>
                  <a:pt x="115062" y="323850"/>
                </a:lnTo>
                <a:close/>
              </a:path>
              <a:path w="870585" h="370839">
                <a:moveTo>
                  <a:pt x="132588" y="316230"/>
                </a:moveTo>
                <a:lnTo>
                  <a:pt x="132588" y="313182"/>
                </a:lnTo>
                <a:lnTo>
                  <a:pt x="129540" y="310134"/>
                </a:lnTo>
                <a:lnTo>
                  <a:pt x="125730" y="310134"/>
                </a:lnTo>
                <a:lnTo>
                  <a:pt x="123444" y="313182"/>
                </a:lnTo>
                <a:lnTo>
                  <a:pt x="123444" y="316992"/>
                </a:lnTo>
                <a:lnTo>
                  <a:pt x="126492" y="319278"/>
                </a:lnTo>
                <a:lnTo>
                  <a:pt x="129540" y="319278"/>
                </a:lnTo>
                <a:lnTo>
                  <a:pt x="132588" y="316230"/>
                </a:lnTo>
                <a:close/>
              </a:path>
              <a:path w="870585" h="370839">
                <a:moveTo>
                  <a:pt x="150114" y="309372"/>
                </a:moveTo>
                <a:lnTo>
                  <a:pt x="150114" y="305562"/>
                </a:lnTo>
                <a:lnTo>
                  <a:pt x="147066" y="303276"/>
                </a:lnTo>
                <a:lnTo>
                  <a:pt x="143256" y="303276"/>
                </a:lnTo>
                <a:lnTo>
                  <a:pt x="140970" y="305562"/>
                </a:lnTo>
                <a:lnTo>
                  <a:pt x="140970" y="309372"/>
                </a:lnTo>
                <a:lnTo>
                  <a:pt x="144018" y="311658"/>
                </a:lnTo>
                <a:lnTo>
                  <a:pt x="147066" y="311658"/>
                </a:lnTo>
                <a:lnTo>
                  <a:pt x="150114" y="309372"/>
                </a:lnTo>
                <a:close/>
              </a:path>
              <a:path w="870585" h="370839">
                <a:moveTo>
                  <a:pt x="167640" y="301752"/>
                </a:moveTo>
                <a:lnTo>
                  <a:pt x="167640" y="297942"/>
                </a:lnTo>
                <a:lnTo>
                  <a:pt x="164592" y="295656"/>
                </a:lnTo>
                <a:lnTo>
                  <a:pt x="160782" y="295656"/>
                </a:lnTo>
                <a:lnTo>
                  <a:pt x="158496" y="298704"/>
                </a:lnTo>
                <a:lnTo>
                  <a:pt x="158496" y="301752"/>
                </a:lnTo>
                <a:lnTo>
                  <a:pt x="161544" y="304800"/>
                </a:lnTo>
                <a:lnTo>
                  <a:pt x="164592" y="304800"/>
                </a:lnTo>
                <a:lnTo>
                  <a:pt x="167640" y="301752"/>
                </a:lnTo>
                <a:close/>
              </a:path>
              <a:path w="870585" h="370839">
                <a:moveTo>
                  <a:pt x="185166" y="294894"/>
                </a:moveTo>
                <a:lnTo>
                  <a:pt x="185166" y="291084"/>
                </a:lnTo>
                <a:lnTo>
                  <a:pt x="182118" y="288036"/>
                </a:lnTo>
                <a:lnTo>
                  <a:pt x="179070" y="288036"/>
                </a:lnTo>
                <a:lnTo>
                  <a:pt x="179070" y="288798"/>
                </a:lnTo>
                <a:lnTo>
                  <a:pt x="176022" y="291084"/>
                </a:lnTo>
                <a:lnTo>
                  <a:pt x="176022" y="294894"/>
                </a:lnTo>
                <a:lnTo>
                  <a:pt x="179070" y="297180"/>
                </a:lnTo>
                <a:lnTo>
                  <a:pt x="182880" y="297180"/>
                </a:lnTo>
                <a:lnTo>
                  <a:pt x="185166" y="294894"/>
                </a:lnTo>
                <a:close/>
              </a:path>
              <a:path w="870585" h="370839">
                <a:moveTo>
                  <a:pt x="202692" y="287273"/>
                </a:moveTo>
                <a:lnTo>
                  <a:pt x="202692" y="283464"/>
                </a:lnTo>
                <a:lnTo>
                  <a:pt x="200406" y="281178"/>
                </a:lnTo>
                <a:lnTo>
                  <a:pt x="196596" y="281178"/>
                </a:lnTo>
                <a:lnTo>
                  <a:pt x="193548" y="283464"/>
                </a:lnTo>
                <a:lnTo>
                  <a:pt x="193548" y="287273"/>
                </a:lnTo>
                <a:lnTo>
                  <a:pt x="196596" y="289559"/>
                </a:lnTo>
                <a:lnTo>
                  <a:pt x="200406" y="289559"/>
                </a:lnTo>
                <a:lnTo>
                  <a:pt x="202692" y="287273"/>
                </a:lnTo>
                <a:close/>
              </a:path>
              <a:path w="870585" h="370839">
                <a:moveTo>
                  <a:pt x="220218" y="279654"/>
                </a:moveTo>
                <a:lnTo>
                  <a:pt x="220218" y="276606"/>
                </a:lnTo>
                <a:lnTo>
                  <a:pt x="217932" y="273558"/>
                </a:lnTo>
                <a:lnTo>
                  <a:pt x="214122" y="273558"/>
                </a:lnTo>
                <a:lnTo>
                  <a:pt x="211074" y="276606"/>
                </a:lnTo>
                <a:lnTo>
                  <a:pt x="211074" y="279654"/>
                </a:lnTo>
                <a:lnTo>
                  <a:pt x="214122" y="282702"/>
                </a:lnTo>
                <a:lnTo>
                  <a:pt x="217932" y="282702"/>
                </a:lnTo>
                <a:lnTo>
                  <a:pt x="220218" y="279654"/>
                </a:lnTo>
                <a:close/>
              </a:path>
              <a:path w="870585" h="370839">
                <a:moveTo>
                  <a:pt x="237744" y="272796"/>
                </a:moveTo>
                <a:lnTo>
                  <a:pt x="237744" y="268986"/>
                </a:lnTo>
                <a:lnTo>
                  <a:pt x="235458" y="266700"/>
                </a:lnTo>
                <a:lnTo>
                  <a:pt x="231648" y="266700"/>
                </a:lnTo>
                <a:lnTo>
                  <a:pt x="228600" y="268986"/>
                </a:lnTo>
                <a:lnTo>
                  <a:pt x="229362" y="272796"/>
                </a:lnTo>
                <a:lnTo>
                  <a:pt x="231648" y="275082"/>
                </a:lnTo>
                <a:lnTo>
                  <a:pt x="235458" y="275082"/>
                </a:lnTo>
                <a:lnTo>
                  <a:pt x="237744" y="272796"/>
                </a:lnTo>
                <a:close/>
              </a:path>
              <a:path w="870585" h="370839">
                <a:moveTo>
                  <a:pt x="255270" y="265176"/>
                </a:moveTo>
                <a:lnTo>
                  <a:pt x="255270" y="261365"/>
                </a:lnTo>
                <a:lnTo>
                  <a:pt x="252984" y="259079"/>
                </a:lnTo>
                <a:lnTo>
                  <a:pt x="249174" y="259079"/>
                </a:lnTo>
                <a:lnTo>
                  <a:pt x="246888" y="262128"/>
                </a:lnTo>
                <a:lnTo>
                  <a:pt x="246888" y="265176"/>
                </a:lnTo>
                <a:lnTo>
                  <a:pt x="249174" y="268223"/>
                </a:lnTo>
                <a:lnTo>
                  <a:pt x="252984" y="267462"/>
                </a:lnTo>
                <a:lnTo>
                  <a:pt x="255270" y="265176"/>
                </a:lnTo>
                <a:close/>
              </a:path>
              <a:path w="870585" h="370839">
                <a:moveTo>
                  <a:pt x="272796" y="257555"/>
                </a:moveTo>
                <a:lnTo>
                  <a:pt x="272796" y="254508"/>
                </a:lnTo>
                <a:lnTo>
                  <a:pt x="270510" y="251459"/>
                </a:lnTo>
                <a:lnTo>
                  <a:pt x="266700" y="251459"/>
                </a:lnTo>
                <a:lnTo>
                  <a:pt x="264414" y="254508"/>
                </a:lnTo>
                <a:lnTo>
                  <a:pt x="264414" y="258317"/>
                </a:lnTo>
                <a:lnTo>
                  <a:pt x="266700" y="260604"/>
                </a:lnTo>
                <a:lnTo>
                  <a:pt x="270510" y="260604"/>
                </a:lnTo>
                <a:lnTo>
                  <a:pt x="272796" y="257555"/>
                </a:lnTo>
                <a:close/>
              </a:path>
              <a:path w="870585" h="370839">
                <a:moveTo>
                  <a:pt x="290322" y="250697"/>
                </a:moveTo>
                <a:lnTo>
                  <a:pt x="290322" y="246887"/>
                </a:lnTo>
                <a:lnTo>
                  <a:pt x="288036" y="244601"/>
                </a:lnTo>
                <a:lnTo>
                  <a:pt x="284226" y="244601"/>
                </a:lnTo>
                <a:lnTo>
                  <a:pt x="281940" y="246887"/>
                </a:lnTo>
                <a:lnTo>
                  <a:pt x="281940" y="250697"/>
                </a:lnTo>
                <a:lnTo>
                  <a:pt x="284226" y="252983"/>
                </a:lnTo>
                <a:lnTo>
                  <a:pt x="288036" y="252983"/>
                </a:lnTo>
                <a:lnTo>
                  <a:pt x="290322" y="250697"/>
                </a:lnTo>
                <a:close/>
              </a:path>
              <a:path w="870585" h="370839">
                <a:moveTo>
                  <a:pt x="308610" y="243078"/>
                </a:moveTo>
                <a:lnTo>
                  <a:pt x="307848" y="239267"/>
                </a:lnTo>
                <a:lnTo>
                  <a:pt x="305562" y="236981"/>
                </a:lnTo>
                <a:lnTo>
                  <a:pt x="301752" y="236981"/>
                </a:lnTo>
                <a:lnTo>
                  <a:pt x="299466" y="240029"/>
                </a:lnTo>
                <a:lnTo>
                  <a:pt x="299466" y="243078"/>
                </a:lnTo>
                <a:lnTo>
                  <a:pt x="301752" y="246126"/>
                </a:lnTo>
                <a:lnTo>
                  <a:pt x="305562" y="246126"/>
                </a:lnTo>
                <a:lnTo>
                  <a:pt x="308610" y="243078"/>
                </a:lnTo>
                <a:close/>
              </a:path>
              <a:path w="870585" h="370839">
                <a:moveTo>
                  <a:pt x="326136" y="236219"/>
                </a:moveTo>
                <a:lnTo>
                  <a:pt x="326136" y="232409"/>
                </a:lnTo>
                <a:lnTo>
                  <a:pt x="323088" y="229361"/>
                </a:lnTo>
                <a:lnTo>
                  <a:pt x="319278" y="230123"/>
                </a:lnTo>
                <a:lnTo>
                  <a:pt x="316992" y="232409"/>
                </a:lnTo>
                <a:lnTo>
                  <a:pt x="316992" y="236219"/>
                </a:lnTo>
                <a:lnTo>
                  <a:pt x="320040" y="238505"/>
                </a:lnTo>
                <a:lnTo>
                  <a:pt x="323088" y="238505"/>
                </a:lnTo>
                <a:lnTo>
                  <a:pt x="326136" y="236219"/>
                </a:lnTo>
                <a:close/>
              </a:path>
              <a:path w="870585" h="370839">
                <a:moveTo>
                  <a:pt x="343662" y="228600"/>
                </a:moveTo>
                <a:lnTo>
                  <a:pt x="343662" y="224789"/>
                </a:lnTo>
                <a:lnTo>
                  <a:pt x="340614" y="222503"/>
                </a:lnTo>
                <a:lnTo>
                  <a:pt x="336804" y="222503"/>
                </a:lnTo>
                <a:lnTo>
                  <a:pt x="334518" y="224789"/>
                </a:lnTo>
                <a:lnTo>
                  <a:pt x="334518" y="228600"/>
                </a:lnTo>
                <a:lnTo>
                  <a:pt x="337566" y="231647"/>
                </a:lnTo>
                <a:lnTo>
                  <a:pt x="340614" y="230886"/>
                </a:lnTo>
                <a:lnTo>
                  <a:pt x="343662" y="228600"/>
                </a:lnTo>
                <a:close/>
              </a:path>
              <a:path w="870585" h="370839">
                <a:moveTo>
                  <a:pt x="361188" y="220979"/>
                </a:moveTo>
                <a:lnTo>
                  <a:pt x="361188" y="217931"/>
                </a:lnTo>
                <a:lnTo>
                  <a:pt x="358140" y="214883"/>
                </a:lnTo>
                <a:lnTo>
                  <a:pt x="354330" y="214883"/>
                </a:lnTo>
                <a:lnTo>
                  <a:pt x="352044" y="217931"/>
                </a:lnTo>
                <a:lnTo>
                  <a:pt x="352044" y="221742"/>
                </a:lnTo>
                <a:lnTo>
                  <a:pt x="355092" y="224028"/>
                </a:lnTo>
                <a:lnTo>
                  <a:pt x="358140" y="224028"/>
                </a:lnTo>
                <a:lnTo>
                  <a:pt x="361188" y="220979"/>
                </a:lnTo>
                <a:close/>
              </a:path>
              <a:path w="870585" h="370839">
                <a:moveTo>
                  <a:pt x="378714" y="214122"/>
                </a:moveTo>
                <a:lnTo>
                  <a:pt x="378714" y="210311"/>
                </a:lnTo>
                <a:lnTo>
                  <a:pt x="375666" y="208026"/>
                </a:lnTo>
                <a:lnTo>
                  <a:pt x="372618" y="208026"/>
                </a:lnTo>
                <a:lnTo>
                  <a:pt x="369570" y="210311"/>
                </a:lnTo>
                <a:lnTo>
                  <a:pt x="369570" y="214122"/>
                </a:lnTo>
                <a:lnTo>
                  <a:pt x="372618" y="216408"/>
                </a:lnTo>
                <a:lnTo>
                  <a:pt x="376428" y="216408"/>
                </a:lnTo>
                <a:lnTo>
                  <a:pt x="378714" y="214122"/>
                </a:lnTo>
                <a:close/>
              </a:path>
              <a:path w="870585" h="370839">
                <a:moveTo>
                  <a:pt x="396240" y="206501"/>
                </a:moveTo>
                <a:lnTo>
                  <a:pt x="396240" y="202692"/>
                </a:lnTo>
                <a:lnTo>
                  <a:pt x="393192" y="200405"/>
                </a:lnTo>
                <a:lnTo>
                  <a:pt x="390144" y="200405"/>
                </a:lnTo>
                <a:lnTo>
                  <a:pt x="387096" y="203453"/>
                </a:lnTo>
                <a:lnTo>
                  <a:pt x="387096" y="206501"/>
                </a:lnTo>
                <a:lnTo>
                  <a:pt x="390144" y="209550"/>
                </a:lnTo>
                <a:lnTo>
                  <a:pt x="393954" y="209550"/>
                </a:lnTo>
                <a:lnTo>
                  <a:pt x="396240" y="206501"/>
                </a:lnTo>
                <a:close/>
              </a:path>
              <a:path w="870585" h="370839">
                <a:moveTo>
                  <a:pt x="413766" y="199644"/>
                </a:moveTo>
                <a:lnTo>
                  <a:pt x="413766" y="195833"/>
                </a:lnTo>
                <a:lnTo>
                  <a:pt x="411480" y="192785"/>
                </a:lnTo>
                <a:lnTo>
                  <a:pt x="407670" y="192785"/>
                </a:lnTo>
                <a:lnTo>
                  <a:pt x="404622" y="195833"/>
                </a:lnTo>
                <a:lnTo>
                  <a:pt x="404622" y="199644"/>
                </a:lnTo>
                <a:lnTo>
                  <a:pt x="407670" y="201929"/>
                </a:lnTo>
                <a:lnTo>
                  <a:pt x="411480" y="201929"/>
                </a:lnTo>
                <a:lnTo>
                  <a:pt x="413766" y="199644"/>
                </a:lnTo>
                <a:close/>
              </a:path>
              <a:path w="870585" h="370839">
                <a:moveTo>
                  <a:pt x="431292" y="192023"/>
                </a:moveTo>
                <a:lnTo>
                  <a:pt x="431292" y="188213"/>
                </a:lnTo>
                <a:lnTo>
                  <a:pt x="429006" y="185927"/>
                </a:lnTo>
                <a:lnTo>
                  <a:pt x="425196" y="185927"/>
                </a:lnTo>
                <a:lnTo>
                  <a:pt x="422148" y="188213"/>
                </a:lnTo>
                <a:lnTo>
                  <a:pt x="422910" y="192023"/>
                </a:lnTo>
                <a:lnTo>
                  <a:pt x="425196" y="194310"/>
                </a:lnTo>
                <a:lnTo>
                  <a:pt x="429006" y="194310"/>
                </a:lnTo>
                <a:lnTo>
                  <a:pt x="431292" y="192023"/>
                </a:lnTo>
                <a:close/>
              </a:path>
              <a:path w="870585" h="370839">
                <a:moveTo>
                  <a:pt x="448818" y="184403"/>
                </a:moveTo>
                <a:lnTo>
                  <a:pt x="448818" y="180594"/>
                </a:lnTo>
                <a:lnTo>
                  <a:pt x="446532" y="178307"/>
                </a:lnTo>
                <a:lnTo>
                  <a:pt x="442722" y="178307"/>
                </a:lnTo>
                <a:lnTo>
                  <a:pt x="440436" y="181355"/>
                </a:lnTo>
                <a:lnTo>
                  <a:pt x="440436" y="184403"/>
                </a:lnTo>
                <a:lnTo>
                  <a:pt x="442722" y="187451"/>
                </a:lnTo>
                <a:lnTo>
                  <a:pt x="446532" y="187451"/>
                </a:lnTo>
                <a:lnTo>
                  <a:pt x="448818" y="184403"/>
                </a:lnTo>
                <a:close/>
              </a:path>
              <a:path w="870585" h="370839">
                <a:moveTo>
                  <a:pt x="466344" y="177545"/>
                </a:moveTo>
                <a:lnTo>
                  <a:pt x="466344" y="173735"/>
                </a:lnTo>
                <a:lnTo>
                  <a:pt x="464058" y="170687"/>
                </a:lnTo>
                <a:lnTo>
                  <a:pt x="460248" y="171449"/>
                </a:lnTo>
                <a:lnTo>
                  <a:pt x="457962" y="173735"/>
                </a:lnTo>
                <a:lnTo>
                  <a:pt x="457962" y="177545"/>
                </a:lnTo>
                <a:lnTo>
                  <a:pt x="460248" y="179831"/>
                </a:lnTo>
                <a:lnTo>
                  <a:pt x="464058" y="179831"/>
                </a:lnTo>
                <a:lnTo>
                  <a:pt x="466344" y="177545"/>
                </a:lnTo>
                <a:close/>
              </a:path>
              <a:path w="870585" h="370839">
                <a:moveTo>
                  <a:pt x="483870" y="169926"/>
                </a:moveTo>
                <a:lnTo>
                  <a:pt x="483870" y="166115"/>
                </a:lnTo>
                <a:lnTo>
                  <a:pt x="481584" y="163829"/>
                </a:lnTo>
                <a:lnTo>
                  <a:pt x="477774" y="163829"/>
                </a:lnTo>
                <a:lnTo>
                  <a:pt x="475488" y="166115"/>
                </a:lnTo>
                <a:lnTo>
                  <a:pt x="475488" y="169926"/>
                </a:lnTo>
                <a:lnTo>
                  <a:pt x="477774" y="172973"/>
                </a:lnTo>
                <a:lnTo>
                  <a:pt x="481584" y="172211"/>
                </a:lnTo>
                <a:lnTo>
                  <a:pt x="483870" y="169926"/>
                </a:lnTo>
                <a:close/>
              </a:path>
              <a:path w="870585" h="370839">
                <a:moveTo>
                  <a:pt x="502158" y="162305"/>
                </a:moveTo>
                <a:lnTo>
                  <a:pt x="501396" y="159257"/>
                </a:lnTo>
                <a:lnTo>
                  <a:pt x="499110" y="156209"/>
                </a:lnTo>
                <a:lnTo>
                  <a:pt x="495300" y="156209"/>
                </a:lnTo>
                <a:lnTo>
                  <a:pt x="493014" y="159257"/>
                </a:lnTo>
                <a:lnTo>
                  <a:pt x="493014" y="163067"/>
                </a:lnTo>
                <a:lnTo>
                  <a:pt x="495300" y="165353"/>
                </a:lnTo>
                <a:lnTo>
                  <a:pt x="499110" y="165353"/>
                </a:lnTo>
                <a:lnTo>
                  <a:pt x="502158" y="162305"/>
                </a:lnTo>
                <a:close/>
              </a:path>
              <a:path w="870585" h="370839">
                <a:moveTo>
                  <a:pt x="519684" y="155447"/>
                </a:moveTo>
                <a:lnTo>
                  <a:pt x="518922" y="151637"/>
                </a:lnTo>
                <a:lnTo>
                  <a:pt x="516636" y="149351"/>
                </a:lnTo>
                <a:lnTo>
                  <a:pt x="512826" y="149351"/>
                </a:lnTo>
                <a:lnTo>
                  <a:pt x="510540" y="151637"/>
                </a:lnTo>
                <a:lnTo>
                  <a:pt x="510540" y="155447"/>
                </a:lnTo>
                <a:lnTo>
                  <a:pt x="512826" y="157733"/>
                </a:lnTo>
                <a:lnTo>
                  <a:pt x="516636" y="157733"/>
                </a:lnTo>
                <a:lnTo>
                  <a:pt x="519684" y="155447"/>
                </a:lnTo>
                <a:close/>
              </a:path>
              <a:path w="870585" h="370839">
                <a:moveTo>
                  <a:pt x="537210" y="147827"/>
                </a:moveTo>
                <a:lnTo>
                  <a:pt x="537210" y="144017"/>
                </a:lnTo>
                <a:lnTo>
                  <a:pt x="534162" y="141731"/>
                </a:lnTo>
                <a:lnTo>
                  <a:pt x="530352" y="141731"/>
                </a:lnTo>
                <a:lnTo>
                  <a:pt x="528066" y="144779"/>
                </a:lnTo>
                <a:lnTo>
                  <a:pt x="528066" y="147827"/>
                </a:lnTo>
                <a:lnTo>
                  <a:pt x="531114" y="150875"/>
                </a:lnTo>
                <a:lnTo>
                  <a:pt x="534162" y="150875"/>
                </a:lnTo>
                <a:lnTo>
                  <a:pt x="537210" y="147827"/>
                </a:lnTo>
                <a:close/>
              </a:path>
              <a:path w="870585" h="370839">
                <a:moveTo>
                  <a:pt x="554736" y="140969"/>
                </a:moveTo>
                <a:lnTo>
                  <a:pt x="554736" y="137159"/>
                </a:lnTo>
                <a:lnTo>
                  <a:pt x="551688" y="134111"/>
                </a:lnTo>
                <a:lnTo>
                  <a:pt x="547878" y="134873"/>
                </a:lnTo>
                <a:lnTo>
                  <a:pt x="545592" y="137159"/>
                </a:lnTo>
                <a:lnTo>
                  <a:pt x="545592" y="140969"/>
                </a:lnTo>
                <a:lnTo>
                  <a:pt x="548640" y="143255"/>
                </a:lnTo>
                <a:lnTo>
                  <a:pt x="551688" y="143255"/>
                </a:lnTo>
                <a:lnTo>
                  <a:pt x="554736" y="140969"/>
                </a:lnTo>
                <a:close/>
              </a:path>
              <a:path w="870585" h="370839">
                <a:moveTo>
                  <a:pt x="572262" y="133349"/>
                </a:moveTo>
                <a:lnTo>
                  <a:pt x="572262" y="129539"/>
                </a:lnTo>
                <a:lnTo>
                  <a:pt x="569214" y="127253"/>
                </a:lnTo>
                <a:lnTo>
                  <a:pt x="566166" y="127253"/>
                </a:lnTo>
                <a:lnTo>
                  <a:pt x="563118" y="129539"/>
                </a:lnTo>
                <a:lnTo>
                  <a:pt x="563118" y="133349"/>
                </a:lnTo>
                <a:lnTo>
                  <a:pt x="566166" y="136397"/>
                </a:lnTo>
                <a:lnTo>
                  <a:pt x="569976" y="135635"/>
                </a:lnTo>
                <a:lnTo>
                  <a:pt x="572262" y="133349"/>
                </a:lnTo>
                <a:close/>
              </a:path>
              <a:path w="870585" h="370839">
                <a:moveTo>
                  <a:pt x="589788" y="125729"/>
                </a:moveTo>
                <a:lnTo>
                  <a:pt x="589788" y="122681"/>
                </a:lnTo>
                <a:lnTo>
                  <a:pt x="586740" y="119633"/>
                </a:lnTo>
                <a:lnTo>
                  <a:pt x="583692" y="119633"/>
                </a:lnTo>
                <a:lnTo>
                  <a:pt x="580644" y="122681"/>
                </a:lnTo>
                <a:lnTo>
                  <a:pt x="580644" y="126491"/>
                </a:lnTo>
                <a:lnTo>
                  <a:pt x="583692" y="128777"/>
                </a:lnTo>
                <a:lnTo>
                  <a:pt x="587502" y="128777"/>
                </a:lnTo>
                <a:lnTo>
                  <a:pt x="589788" y="125729"/>
                </a:lnTo>
                <a:close/>
              </a:path>
              <a:path w="870585" h="370839">
                <a:moveTo>
                  <a:pt x="607314" y="118871"/>
                </a:moveTo>
                <a:lnTo>
                  <a:pt x="607314" y="115061"/>
                </a:lnTo>
                <a:lnTo>
                  <a:pt x="605028" y="112775"/>
                </a:lnTo>
                <a:lnTo>
                  <a:pt x="601218" y="112775"/>
                </a:lnTo>
                <a:lnTo>
                  <a:pt x="598170" y="115061"/>
                </a:lnTo>
                <a:lnTo>
                  <a:pt x="598170" y="118871"/>
                </a:lnTo>
                <a:lnTo>
                  <a:pt x="601218" y="121157"/>
                </a:lnTo>
                <a:lnTo>
                  <a:pt x="605028" y="121157"/>
                </a:lnTo>
                <a:lnTo>
                  <a:pt x="607314" y="118871"/>
                </a:lnTo>
                <a:close/>
              </a:path>
              <a:path w="870585" h="370839">
                <a:moveTo>
                  <a:pt x="624840" y="111251"/>
                </a:moveTo>
                <a:lnTo>
                  <a:pt x="624840" y="107441"/>
                </a:lnTo>
                <a:lnTo>
                  <a:pt x="622554" y="105155"/>
                </a:lnTo>
                <a:lnTo>
                  <a:pt x="618744" y="105155"/>
                </a:lnTo>
                <a:lnTo>
                  <a:pt x="615696" y="108203"/>
                </a:lnTo>
                <a:lnTo>
                  <a:pt x="616458" y="111251"/>
                </a:lnTo>
                <a:lnTo>
                  <a:pt x="618744" y="114299"/>
                </a:lnTo>
                <a:lnTo>
                  <a:pt x="622554" y="114299"/>
                </a:lnTo>
                <a:lnTo>
                  <a:pt x="624840" y="111251"/>
                </a:lnTo>
                <a:close/>
              </a:path>
              <a:path w="870585" h="370839">
                <a:moveTo>
                  <a:pt x="642366" y="104393"/>
                </a:moveTo>
                <a:lnTo>
                  <a:pt x="642366" y="100583"/>
                </a:lnTo>
                <a:lnTo>
                  <a:pt x="640080" y="97535"/>
                </a:lnTo>
                <a:lnTo>
                  <a:pt x="636270" y="97535"/>
                </a:lnTo>
                <a:lnTo>
                  <a:pt x="633984" y="100583"/>
                </a:lnTo>
                <a:lnTo>
                  <a:pt x="633984" y="104393"/>
                </a:lnTo>
                <a:lnTo>
                  <a:pt x="636270" y="106679"/>
                </a:lnTo>
                <a:lnTo>
                  <a:pt x="640080" y="106679"/>
                </a:lnTo>
                <a:lnTo>
                  <a:pt x="642366" y="104393"/>
                </a:lnTo>
                <a:close/>
              </a:path>
              <a:path w="870585" h="370839">
                <a:moveTo>
                  <a:pt x="659892" y="96773"/>
                </a:moveTo>
                <a:lnTo>
                  <a:pt x="659892" y="92963"/>
                </a:lnTo>
                <a:lnTo>
                  <a:pt x="657606" y="90677"/>
                </a:lnTo>
                <a:lnTo>
                  <a:pt x="653796" y="90677"/>
                </a:lnTo>
                <a:lnTo>
                  <a:pt x="651510" y="92963"/>
                </a:lnTo>
                <a:lnTo>
                  <a:pt x="651510" y="96773"/>
                </a:lnTo>
                <a:lnTo>
                  <a:pt x="653796" y="99059"/>
                </a:lnTo>
                <a:lnTo>
                  <a:pt x="657606" y="99059"/>
                </a:lnTo>
                <a:lnTo>
                  <a:pt x="659892" y="96773"/>
                </a:lnTo>
                <a:close/>
              </a:path>
              <a:path w="870585" h="370839">
                <a:moveTo>
                  <a:pt x="677418" y="89153"/>
                </a:moveTo>
                <a:lnTo>
                  <a:pt x="677418" y="85343"/>
                </a:lnTo>
                <a:lnTo>
                  <a:pt x="675132" y="83057"/>
                </a:lnTo>
                <a:lnTo>
                  <a:pt x="671322" y="83057"/>
                </a:lnTo>
                <a:lnTo>
                  <a:pt x="669036" y="86105"/>
                </a:lnTo>
                <a:lnTo>
                  <a:pt x="669036" y="89153"/>
                </a:lnTo>
                <a:lnTo>
                  <a:pt x="671322" y="92201"/>
                </a:lnTo>
                <a:lnTo>
                  <a:pt x="675132" y="92201"/>
                </a:lnTo>
                <a:lnTo>
                  <a:pt x="677418" y="89153"/>
                </a:lnTo>
                <a:close/>
              </a:path>
              <a:path w="870585" h="370839">
                <a:moveTo>
                  <a:pt x="695706" y="82295"/>
                </a:moveTo>
                <a:lnTo>
                  <a:pt x="694944" y="78485"/>
                </a:lnTo>
                <a:lnTo>
                  <a:pt x="692658" y="75437"/>
                </a:lnTo>
                <a:lnTo>
                  <a:pt x="688848" y="76199"/>
                </a:lnTo>
                <a:lnTo>
                  <a:pt x="686562" y="78485"/>
                </a:lnTo>
                <a:lnTo>
                  <a:pt x="686562" y="82295"/>
                </a:lnTo>
                <a:lnTo>
                  <a:pt x="688848" y="84581"/>
                </a:lnTo>
                <a:lnTo>
                  <a:pt x="692658" y="84581"/>
                </a:lnTo>
                <a:lnTo>
                  <a:pt x="695706" y="82295"/>
                </a:lnTo>
                <a:close/>
              </a:path>
              <a:path w="870585" h="370839">
                <a:moveTo>
                  <a:pt x="713232" y="74675"/>
                </a:moveTo>
                <a:lnTo>
                  <a:pt x="712470" y="70865"/>
                </a:lnTo>
                <a:lnTo>
                  <a:pt x="710184" y="68579"/>
                </a:lnTo>
                <a:lnTo>
                  <a:pt x="706374" y="68579"/>
                </a:lnTo>
                <a:lnTo>
                  <a:pt x="704088" y="70865"/>
                </a:lnTo>
                <a:lnTo>
                  <a:pt x="704088" y="74675"/>
                </a:lnTo>
                <a:lnTo>
                  <a:pt x="706374" y="77723"/>
                </a:lnTo>
                <a:lnTo>
                  <a:pt x="710184" y="76961"/>
                </a:lnTo>
                <a:lnTo>
                  <a:pt x="713232" y="74675"/>
                </a:lnTo>
                <a:close/>
              </a:path>
              <a:path w="870585" h="370839">
                <a:moveTo>
                  <a:pt x="730758" y="67055"/>
                </a:moveTo>
                <a:lnTo>
                  <a:pt x="730758" y="64007"/>
                </a:lnTo>
                <a:lnTo>
                  <a:pt x="727710" y="60959"/>
                </a:lnTo>
                <a:lnTo>
                  <a:pt x="723900" y="60959"/>
                </a:lnTo>
                <a:lnTo>
                  <a:pt x="721614" y="64007"/>
                </a:lnTo>
                <a:lnTo>
                  <a:pt x="721614" y="67817"/>
                </a:lnTo>
                <a:lnTo>
                  <a:pt x="724662" y="70103"/>
                </a:lnTo>
                <a:lnTo>
                  <a:pt x="727710" y="70103"/>
                </a:lnTo>
                <a:lnTo>
                  <a:pt x="730758" y="67055"/>
                </a:lnTo>
                <a:close/>
              </a:path>
              <a:path w="870585" h="370839">
                <a:moveTo>
                  <a:pt x="748284" y="60197"/>
                </a:moveTo>
                <a:lnTo>
                  <a:pt x="748284" y="56387"/>
                </a:lnTo>
                <a:lnTo>
                  <a:pt x="745236" y="54101"/>
                </a:lnTo>
                <a:lnTo>
                  <a:pt x="741426" y="54101"/>
                </a:lnTo>
                <a:lnTo>
                  <a:pt x="739140" y="56387"/>
                </a:lnTo>
                <a:lnTo>
                  <a:pt x="739140" y="60197"/>
                </a:lnTo>
                <a:lnTo>
                  <a:pt x="742188" y="62483"/>
                </a:lnTo>
                <a:lnTo>
                  <a:pt x="745236" y="62483"/>
                </a:lnTo>
                <a:lnTo>
                  <a:pt x="748284" y="60197"/>
                </a:lnTo>
                <a:close/>
              </a:path>
              <a:path w="870585" h="370839">
                <a:moveTo>
                  <a:pt x="765810" y="52577"/>
                </a:moveTo>
                <a:lnTo>
                  <a:pt x="765810" y="48767"/>
                </a:lnTo>
                <a:lnTo>
                  <a:pt x="762762" y="46481"/>
                </a:lnTo>
                <a:lnTo>
                  <a:pt x="759714" y="46481"/>
                </a:lnTo>
                <a:lnTo>
                  <a:pt x="756666" y="49529"/>
                </a:lnTo>
                <a:lnTo>
                  <a:pt x="756666" y="52577"/>
                </a:lnTo>
                <a:lnTo>
                  <a:pt x="759714" y="55625"/>
                </a:lnTo>
                <a:lnTo>
                  <a:pt x="763524" y="55625"/>
                </a:lnTo>
                <a:lnTo>
                  <a:pt x="765810" y="52577"/>
                </a:lnTo>
                <a:close/>
              </a:path>
              <a:path w="870585" h="370839">
                <a:moveTo>
                  <a:pt x="783336" y="45719"/>
                </a:moveTo>
                <a:lnTo>
                  <a:pt x="783336" y="41909"/>
                </a:lnTo>
                <a:lnTo>
                  <a:pt x="780288" y="38861"/>
                </a:lnTo>
                <a:lnTo>
                  <a:pt x="777240" y="39623"/>
                </a:lnTo>
                <a:lnTo>
                  <a:pt x="774192" y="41909"/>
                </a:lnTo>
                <a:lnTo>
                  <a:pt x="774192" y="45719"/>
                </a:lnTo>
                <a:lnTo>
                  <a:pt x="777240" y="48005"/>
                </a:lnTo>
                <a:lnTo>
                  <a:pt x="781050" y="48005"/>
                </a:lnTo>
                <a:lnTo>
                  <a:pt x="783336" y="45719"/>
                </a:lnTo>
                <a:close/>
              </a:path>
              <a:path w="870585" h="370839">
                <a:moveTo>
                  <a:pt x="870204" y="5333"/>
                </a:moveTo>
                <a:lnTo>
                  <a:pt x="784860" y="0"/>
                </a:lnTo>
                <a:lnTo>
                  <a:pt x="798079" y="32003"/>
                </a:lnTo>
                <a:lnTo>
                  <a:pt x="798576" y="32003"/>
                </a:lnTo>
                <a:lnTo>
                  <a:pt x="800862" y="34289"/>
                </a:lnTo>
                <a:lnTo>
                  <a:pt x="800862" y="38741"/>
                </a:lnTo>
                <a:lnTo>
                  <a:pt x="813816" y="70103"/>
                </a:lnTo>
                <a:lnTo>
                  <a:pt x="870204" y="5333"/>
                </a:lnTo>
                <a:close/>
              </a:path>
              <a:path w="870585" h="370839">
                <a:moveTo>
                  <a:pt x="800674" y="38287"/>
                </a:moveTo>
                <a:lnTo>
                  <a:pt x="798079" y="32003"/>
                </a:lnTo>
                <a:lnTo>
                  <a:pt x="794766" y="32003"/>
                </a:lnTo>
                <a:lnTo>
                  <a:pt x="791718" y="34289"/>
                </a:lnTo>
                <a:lnTo>
                  <a:pt x="791718" y="38099"/>
                </a:lnTo>
                <a:lnTo>
                  <a:pt x="794766" y="40385"/>
                </a:lnTo>
                <a:lnTo>
                  <a:pt x="798576" y="40385"/>
                </a:lnTo>
                <a:lnTo>
                  <a:pt x="800674" y="38287"/>
                </a:lnTo>
                <a:close/>
              </a:path>
              <a:path w="870585" h="370839">
                <a:moveTo>
                  <a:pt x="800862" y="38099"/>
                </a:moveTo>
                <a:lnTo>
                  <a:pt x="800862" y="34289"/>
                </a:lnTo>
                <a:lnTo>
                  <a:pt x="798576" y="32003"/>
                </a:lnTo>
                <a:lnTo>
                  <a:pt x="798079" y="32003"/>
                </a:lnTo>
                <a:lnTo>
                  <a:pt x="800674" y="38287"/>
                </a:lnTo>
                <a:lnTo>
                  <a:pt x="800862" y="38099"/>
                </a:lnTo>
                <a:close/>
              </a:path>
              <a:path w="870585" h="370839">
                <a:moveTo>
                  <a:pt x="800862" y="38741"/>
                </a:moveTo>
                <a:lnTo>
                  <a:pt x="800862" y="38099"/>
                </a:lnTo>
                <a:lnTo>
                  <a:pt x="800674" y="38287"/>
                </a:lnTo>
                <a:lnTo>
                  <a:pt x="800862" y="38741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2C7A35-35F4-4FC5-A03F-7C5D7A28B639}"/>
              </a:ext>
            </a:extLst>
          </p:cNvPr>
          <p:cNvGrpSpPr/>
          <p:nvPr/>
        </p:nvGrpSpPr>
        <p:grpSpPr>
          <a:xfrm>
            <a:off x="4763247" y="3023493"/>
            <a:ext cx="3432205" cy="1353994"/>
            <a:chOff x="4763247" y="3023493"/>
            <a:chExt cx="3432205" cy="1353994"/>
          </a:xfrm>
        </p:grpSpPr>
        <p:sp>
          <p:nvSpPr>
            <p:cNvPr id="21" name="object 21"/>
            <p:cNvSpPr txBox="1"/>
            <p:nvPr/>
          </p:nvSpPr>
          <p:spPr>
            <a:xfrm>
              <a:off x="4763247" y="3035186"/>
              <a:ext cx="3048202" cy="5770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 marR="4344">
                <a:lnSpc>
                  <a:spcPts val="1479"/>
                </a:lnSpc>
              </a:pPr>
              <a:r>
                <a:rPr sz="1368" dirty="0">
                  <a:solidFill>
                    <a:srgbClr val="006500"/>
                  </a:solidFill>
                  <a:latin typeface="Courier New"/>
                  <a:cs typeface="Courier New"/>
                </a:rPr>
                <a:t>/*members</a:t>
              </a:r>
              <a:r>
                <a:rPr sz="1368" spc="4" dirty="0">
                  <a:solidFill>
                    <a:srgbClr val="006500"/>
                  </a:solidFill>
                  <a:latin typeface="Courier New"/>
                  <a:cs typeface="Courier New"/>
                </a:rPr>
                <a:t> </a:t>
              </a:r>
              <a:r>
                <a:rPr sz="1368" dirty="0">
                  <a:solidFill>
                    <a:srgbClr val="006500"/>
                  </a:solidFill>
                  <a:latin typeface="Courier New"/>
                  <a:cs typeface="Courier New"/>
                </a:rPr>
                <a:t>describing</a:t>
              </a:r>
              <a:r>
                <a:rPr sz="1368" spc="4" dirty="0">
                  <a:solidFill>
                    <a:srgbClr val="006500"/>
                  </a:solidFill>
                  <a:latin typeface="Courier New"/>
                  <a:cs typeface="Courier New"/>
                </a:rPr>
                <a:t> </a:t>
              </a:r>
              <a:r>
                <a:rPr sz="1368" dirty="0">
                  <a:solidFill>
                    <a:srgbClr val="006500"/>
                  </a:solidFill>
                  <a:latin typeface="Courier New"/>
                  <a:cs typeface="Courier New"/>
                </a:rPr>
                <a:t>an </a:t>
              </a:r>
              <a:endParaRPr lang="en-GB" sz="1368" dirty="0">
                <a:solidFill>
                  <a:srgbClr val="006500"/>
                </a:solidFill>
                <a:latin typeface="Courier New"/>
                <a:cs typeface="Courier New"/>
              </a:endParaRPr>
            </a:p>
            <a:p>
              <a:pPr marL="10860" marR="4344">
                <a:lnSpc>
                  <a:spcPts val="1479"/>
                </a:lnSpc>
              </a:pPr>
              <a:r>
                <a:rPr sz="1368" dirty="0" err="1">
                  <a:solidFill>
                    <a:srgbClr val="00009A"/>
                  </a:solidFill>
                  <a:latin typeface="Courier New"/>
                  <a:cs typeface="Courier New"/>
                </a:rPr>
                <a:t>typedef</a:t>
              </a:r>
              <a:r>
                <a:rPr sz="1368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 </a:t>
              </a:r>
              <a:r>
                <a:rPr sz="1368" dirty="0">
                  <a:solidFill>
                    <a:srgbClr val="00009A"/>
                  </a:solidFill>
                  <a:latin typeface="Courier New"/>
                  <a:cs typeface="Courier New"/>
                </a:rPr>
                <a:t>struct</a:t>
              </a:r>
              <a:endParaRPr sz="1368" dirty="0">
                <a:latin typeface="Courier New"/>
                <a:cs typeface="Courier New"/>
              </a:endParaRPr>
            </a:p>
            <a:p>
              <a:pPr marL="10860">
                <a:lnSpc>
                  <a:spcPts val="1466"/>
                </a:lnSpc>
              </a:pPr>
              <a:r>
                <a:rPr sz="1368" dirty="0">
                  <a:latin typeface="Courier New"/>
                  <a:cs typeface="Courier New"/>
                </a:rPr>
                <a:t>{</a:t>
              </a: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7232726" y="3023493"/>
              <a:ext cx="962726" cy="21050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368" dirty="0">
                  <a:solidFill>
                    <a:srgbClr val="006500"/>
                  </a:solidFill>
                  <a:latin typeface="Courier New"/>
                  <a:cs typeface="Courier New"/>
                </a:rPr>
                <a:t>address*/</a:t>
              </a:r>
              <a:endParaRPr sz="1368">
                <a:latin typeface="Courier New"/>
                <a:cs typeface="Courier New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180909" y="3600761"/>
              <a:ext cx="1799478" cy="5747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 marR="4344">
                <a:lnSpc>
                  <a:spcPct val="90500"/>
                </a:lnSpc>
                <a:tabLst>
                  <a:tab pos="533758" algn="l"/>
                  <a:tab pos="638011" algn="l"/>
                </a:tabLst>
              </a:pPr>
              <a:r>
                <a:rPr sz="1368" dirty="0">
                  <a:solidFill>
                    <a:srgbClr val="00009A"/>
                  </a:solidFill>
                  <a:latin typeface="Courier New"/>
                  <a:cs typeface="Courier New"/>
                </a:rPr>
                <a:t>char		</a:t>
              </a:r>
              <a:r>
                <a:rPr sz="1368" dirty="0">
                  <a:latin typeface="Courier New"/>
                  <a:cs typeface="Courier New"/>
                </a:rPr>
                <a:t>street[40]; </a:t>
              </a:r>
              <a:r>
                <a:rPr sz="1368" dirty="0">
                  <a:solidFill>
                    <a:srgbClr val="00009A"/>
                  </a:solidFill>
                  <a:latin typeface="Courier New"/>
                  <a:cs typeface="Courier New"/>
                </a:rPr>
                <a:t>char		</a:t>
              </a:r>
              <a:r>
                <a:rPr sz="1368" dirty="0">
                  <a:latin typeface="Courier New"/>
                  <a:cs typeface="Courier New"/>
                </a:rPr>
                <a:t>city[20]; </a:t>
              </a:r>
              <a:r>
                <a:rPr sz="1368" dirty="0">
                  <a:solidFill>
                    <a:srgbClr val="00009A"/>
                  </a:solidFill>
                  <a:latin typeface="Courier New"/>
                  <a:cs typeface="Courier New"/>
                </a:rPr>
                <a:t>int	</a:t>
              </a:r>
              <a:r>
                <a:rPr sz="1368" dirty="0">
                  <a:latin typeface="Courier New"/>
                  <a:cs typeface="Courier New"/>
                </a:rPr>
                <a:t>zip;</a:t>
              </a:r>
              <a:endParaRPr sz="1368">
                <a:latin typeface="Courier New"/>
                <a:cs typeface="Courier New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4763247" y="4166980"/>
              <a:ext cx="1595085" cy="21050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368" dirty="0">
                  <a:latin typeface="Courier New"/>
                  <a:cs typeface="Courier New"/>
                </a:rPr>
                <a:t>} address</a:t>
              </a:r>
              <a:r>
                <a:rPr lang="en-GB" sz="1368" dirty="0">
                  <a:latin typeface="Courier New"/>
                  <a:cs typeface="Courier New"/>
                </a:rPr>
                <a:t>_t</a:t>
              </a:r>
              <a:r>
                <a:rPr sz="1368" dirty="0">
                  <a:latin typeface="Courier New"/>
                  <a:cs typeface="Courier New"/>
                </a:rPr>
                <a:t>;</a:t>
              </a:r>
            </a:p>
          </p:txBody>
        </p:sp>
      </p:grpSp>
      <p:sp>
        <p:nvSpPr>
          <p:cNvPr id="25" name="object 25"/>
          <p:cNvSpPr/>
          <p:nvPr/>
        </p:nvSpPr>
        <p:spPr>
          <a:xfrm>
            <a:off x="4075606" y="3113955"/>
            <a:ext cx="558197" cy="145522"/>
          </a:xfrm>
          <a:custGeom>
            <a:avLst/>
            <a:gdLst/>
            <a:ahLst/>
            <a:cxnLst/>
            <a:rect l="l" t="t" r="r" b="b"/>
            <a:pathLst>
              <a:path w="652779" h="170179">
                <a:moveTo>
                  <a:pt x="9144" y="5334"/>
                </a:moveTo>
                <a:lnTo>
                  <a:pt x="8382" y="2285"/>
                </a:lnTo>
                <a:lnTo>
                  <a:pt x="5334" y="0"/>
                </a:lnTo>
                <a:lnTo>
                  <a:pt x="1524" y="762"/>
                </a:lnTo>
                <a:lnTo>
                  <a:pt x="0" y="3810"/>
                </a:lnTo>
                <a:lnTo>
                  <a:pt x="0" y="6858"/>
                </a:lnTo>
                <a:lnTo>
                  <a:pt x="3048" y="9144"/>
                </a:lnTo>
                <a:lnTo>
                  <a:pt x="6858" y="8382"/>
                </a:lnTo>
                <a:lnTo>
                  <a:pt x="9144" y="5334"/>
                </a:lnTo>
                <a:close/>
              </a:path>
              <a:path w="652779" h="170179">
                <a:moveTo>
                  <a:pt x="27432" y="9905"/>
                </a:moveTo>
                <a:lnTo>
                  <a:pt x="27432" y="6095"/>
                </a:lnTo>
                <a:lnTo>
                  <a:pt x="24384" y="3809"/>
                </a:lnTo>
                <a:lnTo>
                  <a:pt x="20574" y="4571"/>
                </a:lnTo>
                <a:lnTo>
                  <a:pt x="18288" y="7619"/>
                </a:lnTo>
                <a:lnTo>
                  <a:pt x="19050" y="11429"/>
                </a:lnTo>
                <a:lnTo>
                  <a:pt x="22098" y="13716"/>
                </a:lnTo>
                <a:lnTo>
                  <a:pt x="25146" y="12954"/>
                </a:lnTo>
                <a:lnTo>
                  <a:pt x="27432" y="9905"/>
                </a:lnTo>
                <a:close/>
              </a:path>
              <a:path w="652779" h="170179">
                <a:moveTo>
                  <a:pt x="46482" y="13715"/>
                </a:moveTo>
                <a:lnTo>
                  <a:pt x="45720" y="10667"/>
                </a:lnTo>
                <a:lnTo>
                  <a:pt x="42672" y="8381"/>
                </a:lnTo>
                <a:lnTo>
                  <a:pt x="38862" y="9143"/>
                </a:lnTo>
                <a:lnTo>
                  <a:pt x="36576" y="12191"/>
                </a:lnTo>
                <a:lnTo>
                  <a:pt x="37338" y="15239"/>
                </a:lnTo>
                <a:lnTo>
                  <a:pt x="40386" y="17525"/>
                </a:lnTo>
                <a:lnTo>
                  <a:pt x="44196" y="16763"/>
                </a:lnTo>
                <a:lnTo>
                  <a:pt x="46482" y="13715"/>
                </a:lnTo>
                <a:close/>
              </a:path>
              <a:path w="652779" h="170179">
                <a:moveTo>
                  <a:pt x="64770" y="18287"/>
                </a:moveTo>
                <a:lnTo>
                  <a:pt x="64008" y="14477"/>
                </a:lnTo>
                <a:lnTo>
                  <a:pt x="60960" y="12191"/>
                </a:lnTo>
                <a:lnTo>
                  <a:pt x="57912" y="12953"/>
                </a:lnTo>
                <a:lnTo>
                  <a:pt x="55626" y="16001"/>
                </a:lnTo>
                <a:lnTo>
                  <a:pt x="56388" y="19811"/>
                </a:lnTo>
                <a:lnTo>
                  <a:pt x="59436" y="22097"/>
                </a:lnTo>
                <a:lnTo>
                  <a:pt x="62484" y="21336"/>
                </a:lnTo>
                <a:lnTo>
                  <a:pt x="64770" y="18287"/>
                </a:lnTo>
                <a:close/>
              </a:path>
              <a:path w="652779" h="170179">
                <a:moveTo>
                  <a:pt x="83058" y="22097"/>
                </a:moveTo>
                <a:lnTo>
                  <a:pt x="83058" y="19049"/>
                </a:lnTo>
                <a:lnTo>
                  <a:pt x="80010" y="16763"/>
                </a:lnTo>
                <a:lnTo>
                  <a:pt x="76200" y="17525"/>
                </a:lnTo>
                <a:lnTo>
                  <a:pt x="73914" y="19811"/>
                </a:lnTo>
                <a:lnTo>
                  <a:pt x="74676" y="23621"/>
                </a:lnTo>
                <a:lnTo>
                  <a:pt x="77724" y="25907"/>
                </a:lnTo>
                <a:lnTo>
                  <a:pt x="81534" y="25145"/>
                </a:lnTo>
                <a:lnTo>
                  <a:pt x="83058" y="22097"/>
                </a:lnTo>
                <a:close/>
              </a:path>
              <a:path w="652779" h="170179">
                <a:moveTo>
                  <a:pt x="102108" y="26669"/>
                </a:moveTo>
                <a:lnTo>
                  <a:pt x="101346" y="22859"/>
                </a:lnTo>
                <a:lnTo>
                  <a:pt x="98298" y="20573"/>
                </a:lnTo>
                <a:lnTo>
                  <a:pt x="94488" y="21335"/>
                </a:lnTo>
                <a:lnTo>
                  <a:pt x="92964" y="24383"/>
                </a:lnTo>
                <a:lnTo>
                  <a:pt x="93726" y="28193"/>
                </a:lnTo>
                <a:lnTo>
                  <a:pt x="96012" y="29717"/>
                </a:lnTo>
                <a:lnTo>
                  <a:pt x="99822" y="29717"/>
                </a:lnTo>
                <a:lnTo>
                  <a:pt x="102108" y="26669"/>
                </a:lnTo>
                <a:close/>
              </a:path>
              <a:path w="652779" h="170179">
                <a:moveTo>
                  <a:pt x="120396" y="30479"/>
                </a:moveTo>
                <a:lnTo>
                  <a:pt x="120396" y="26669"/>
                </a:lnTo>
                <a:lnTo>
                  <a:pt x="117348" y="25145"/>
                </a:lnTo>
                <a:lnTo>
                  <a:pt x="113538" y="25145"/>
                </a:lnTo>
                <a:lnTo>
                  <a:pt x="111252" y="28193"/>
                </a:lnTo>
                <a:lnTo>
                  <a:pt x="112014" y="32003"/>
                </a:lnTo>
                <a:lnTo>
                  <a:pt x="115062" y="34290"/>
                </a:lnTo>
                <a:lnTo>
                  <a:pt x="118872" y="33527"/>
                </a:lnTo>
                <a:lnTo>
                  <a:pt x="120396" y="30479"/>
                </a:lnTo>
                <a:close/>
              </a:path>
              <a:path w="652779" h="170179">
                <a:moveTo>
                  <a:pt x="139446" y="35051"/>
                </a:moveTo>
                <a:lnTo>
                  <a:pt x="138684" y="31241"/>
                </a:lnTo>
                <a:lnTo>
                  <a:pt x="135636" y="28955"/>
                </a:lnTo>
                <a:lnTo>
                  <a:pt x="131826" y="29717"/>
                </a:lnTo>
                <a:lnTo>
                  <a:pt x="130302" y="32765"/>
                </a:lnTo>
                <a:lnTo>
                  <a:pt x="130302" y="36575"/>
                </a:lnTo>
                <a:lnTo>
                  <a:pt x="133350" y="38099"/>
                </a:lnTo>
                <a:lnTo>
                  <a:pt x="137160" y="38099"/>
                </a:lnTo>
                <a:lnTo>
                  <a:pt x="139446" y="35051"/>
                </a:lnTo>
                <a:close/>
              </a:path>
              <a:path w="652779" h="170179">
                <a:moveTo>
                  <a:pt x="157734" y="38861"/>
                </a:moveTo>
                <a:lnTo>
                  <a:pt x="156972" y="35051"/>
                </a:lnTo>
                <a:lnTo>
                  <a:pt x="153924" y="33527"/>
                </a:lnTo>
                <a:lnTo>
                  <a:pt x="150876" y="33527"/>
                </a:lnTo>
                <a:lnTo>
                  <a:pt x="148590" y="36575"/>
                </a:lnTo>
                <a:lnTo>
                  <a:pt x="149352" y="40385"/>
                </a:lnTo>
                <a:lnTo>
                  <a:pt x="152400" y="42671"/>
                </a:lnTo>
                <a:lnTo>
                  <a:pt x="155448" y="41909"/>
                </a:lnTo>
                <a:lnTo>
                  <a:pt x="157734" y="38861"/>
                </a:lnTo>
                <a:close/>
              </a:path>
              <a:path w="652779" h="170179">
                <a:moveTo>
                  <a:pt x="176784" y="42671"/>
                </a:moveTo>
                <a:lnTo>
                  <a:pt x="176022" y="39623"/>
                </a:lnTo>
                <a:lnTo>
                  <a:pt x="172974" y="37337"/>
                </a:lnTo>
                <a:lnTo>
                  <a:pt x="169164" y="38099"/>
                </a:lnTo>
                <a:lnTo>
                  <a:pt x="166878" y="41147"/>
                </a:lnTo>
                <a:lnTo>
                  <a:pt x="167640" y="44195"/>
                </a:lnTo>
                <a:lnTo>
                  <a:pt x="170688" y="46481"/>
                </a:lnTo>
                <a:lnTo>
                  <a:pt x="174498" y="45719"/>
                </a:lnTo>
                <a:lnTo>
                  <a:pt x="176784" y="42671"/>
                </a:lnTo>
                <a:close/>
              </a:path>
              <a:path w="652779" h="170179">
                <a:moveTo>
                  <a:pt x="195072" y="47243"/>
                </a:moveTo>
                <a:lnTo>
                  <a:pt x="194310" y="43433"/>
                </a:lnTo>
                <a:lnTo>
                  <a:pt x="191262" y="41147"/>
                </a:lnTo>
                <a:lnTo>
                  <a:pt x="188214" y="41909"/>
                </a:lnTo>
                <a:lnTo>
                  <a:pt x="185928" y="44957"/>
                </a:lnTo>
                <a:lnTo>
                  <a:pt x="186690" y="48767"/>
                </a:lnTo>
                <a:lnTo>
                  <a:pt x="188976" y="51053"/>
                </a:lnTo>
                <a:lnTo>
                  <a:pt x="192786" y="50291"/>
                </a:lnTo>
                <a:lnTo>
                  <a:pt x="195072" y="47243"/>
                </a:lnTo>
                <a:close/>
              </a:path>
              <a:path w="652779" h="170179">
                <a:moveTo>
                  <a:pt x="213360" y="51053"/>
                </a:moveTo>
                <a:lnTo>
                  <a:pt x="213360" y="48005"/>
                </a:lnTo>
                <a:lnTo>
                  <a:pt x="210312" y="45719"/>
                </a:lnTo>
                <a:lnTo>
                  <a:pt x="206502" y="46481"/>
                </a:lnTo>
                <a:lnTo>
                  <a:pt x="204216" y="49529"/>
                </a:lnTo>
                <a:lnTo>
                  <a:pt x="204978" y="52577"/>
                </a:lnTo>
                <a:lnTo>
                  <a:pt x="208026" y="54863"/>
                </a:lnTo>
                <a:lnTo>
                  <a:pt x="211836" y="54101"/>
                </a:lnTo>
                <a:lnTo>
                  <a:pt x="213360" y="51053"/>
                </a:lnTo>
                <a:close/>
              </a:path>
              <a:path w="652779" h="170179">
                <a:moveTo>
                  <a:pt x="232410" y="55625"/>
                </a:moveTo>
                <a:lnTo>
                  <a:pt x="231648" y="51815"/>
                </a:lnTo>
                <a:lnTo>
                  <a:pt x="228600" y="49529"/>
                </a:lnTo>
                <a:lnTo>
                  <a:pt x="224790" y="50291"/>
                </a:lnTo>
                <a:lnTo>
                  <a:pt x="223266" y="53339"/>
                </a:lnTo>
                <a:lnTo>
                  <a:pt x="223266" y="57149"/>
                </a:lnTo>
                <a:lnTo>
                  <a:pt x="226314" y="59435"/>
                </a:lnTo>
                <a:lnTo>
                  <a:pt x="230124" y="58673"/>
                </a:lnTo>
                <a:lnTo>
                  <a:pt x="232410" y="55625"/>
                </a:lnTo>
                <a:close/>
              </a:path>
              <a:path w="652779" h="170179">
                <a:moveTo>
                  <a:pt x="250698" y="59435"/>
                </a:moveTo>
                <a:lnTo>
                  <a:pt x="249936" y="55625"/>
                </a:lnTo>
                <a:lnTo>
                  <a:pt x="246888" y="54101"/>
                </a:lnTo>
                <a:lnTo>
                  <a:pt x="243840" y="54863"/>
                </a:lnTo>
                <a:lnTo>
                  <a:pt x="241554" y="57911"/>
                </a:lnTo>
                <a:lnTo>
                  <a:pt x="242316" y="60959"/>
                </a:lnTo>
                <a:lnTo>
                  <a:pt x="245364" y="63245"/>
                </a:lnTo>
                <a:lnTo>
                  <a:pt x="249174" y="62483"/>
                </a:lnTo>
                <a:lnTo>
                  <a:pt x="250698" y="59435"/>
                </a:lnTo>
                <a:close/>
              </a:path>
              <a:path w="652779" h="170179">
                <a:moveTo>
                  <a:pt x="269748" y="64007"/>
                </a:moveTo>
                <a:lnTo>
                  <a:pt x="268986" y="60197"/>
                </a:lnTo>
                <a:lnTo>
                  <a:pt x="265938" y="57911"/>
                </a:lnTo>
                <a:lnTo>
                  <a:pt x="262128" y="58673"/>
                </a:lnTo>
                <a:lnTo>
                  <a:pt x="259842" y="61721"/>
                </a:lnTo>
                <a:lnTo>
                  <a:pt x="260604" y="65531"/>
                </a:lnTo>
                <a:lnTo>
                  <a:pt x="263652" y="67055"/>
                </a:lnTo>
                <a:lnTo>
                  <a:pt x="267462" y="67055"/>
                </a:lnTo>
                <a:lnTo>
                  <a:pt x="269748" y="64007"/>
                </a:lnTo>
                <a:close/>
              </a:path>
              <a:path w="652779" h="170179">
                <a:moveTo>
                  <a:pt x="288036" y="67817"/>
                </a:moveTo>
                <a:lnTo>
                  <a:pt x="287274" y="64007"/>
                </a:lnTo>
                <a:lnTo>
                  <a:pt x="284226" y="62483"/>
                </a:lnTo>
                <a:lnTo>
                  <a:pt x="281178" y="63245"/>
                </a:lnTo>
                <a:lnTo>
                  <a:pt x="278892" y="65531"/>
                </a:lnTo>
                <a:lnTo>
                  <a:pt x="279654" y="69341"/>
                </a:lnTo>
                <a:lnTo>
                  <a:pt x="282702" y="71627"/>
                </a:lnTo>
                <a:lnTo>
                  <a:pt x="285750" y="70865"/>
                </a:lnTo>
                <a:lnTo>
                  <a:pt x="288036" y="67817"/>
                </a:lnTo>
                <a:close/>
              </a:path>
              <a:path w="652779" h="170179">
                <a:moveTo>
                  <a:pt x="306324" y="71627"/>
                </a:moveTo>
                <a:lnTo>
                  <a:pt x="306324" y="68579"/>
                </a:lnTo>
                <a:lnTo>
                  <a:pt x="303276" y="66293"/>
                </a:lnTo>
                <a:lnTo>
                  <a:pt x="299466" y="67055"/>
                </a:lnTo>
                <a:lnTo>
                  <a:pt x="297180" y="70103"/>
                </a:lnTo>
                <a:lnTo>
                  <a:pt x="297942" y="73913"/>
                </a:lnTo>
                <a:lnTo>
                  <a:pt x="300990" y="75437"/>
                </a:lnTo>
                <a:lnTo>
                  <a:pt x="304800" y="74675"/>
                </a:lnTo>
                <a:lnTo>
                  <a:pt x="306324" y="71627"/>
                </a:lnTo>
                <a:close/>
              </a:path>
              <a:path w="652779" h="170179">
                <a:moveTo>
                  <a:pt x="325374" y="76199"/>
                </a:moveTo>
                <a:lnTo>
                  <a:pt x="324612" y="72389"/>
                </a:lnTo>
                <a:lnTo>
                  <a:pt x="321564" y="70865"/>
                </a:lnTo>
                <a:lnTo>
                  <a:pt x="317754" y="70865"/>
                </a:lnTo>
                <a:lnTo>
                  <a:pt x="316230" y="73913"/>
                </a:lnTo>
                <a:lnTo>
                  <a:pt x="316992" y="77723"/>
                </a:lnTo>
                <a:lnTo>
                  <a:pt x="319278" y="80009"/>
                </a:lnTo>
                <a:lnTo>
                  <a:pt x="323088" y="79247"/>
                </a:lnTo>
                <a:lnTo>
                  <a:pt x="325374" y="76199"/>
                </a:lnTo>
                <a:close/>
              </a:path>
              <a:path w="652779" h="170179">
                <a:moveTo>
                  <a:pt x="343662" y="80009"/>
                </a:moveTo>
                <a:lnTo>
                  <a:pt x="342900" y="76961"/>
                </a:lnTo>
                <a:lnTo>
                  <a:pt x="339852" y="74675"/>
                </a:lnTo>
                <a:lnTo>
                  <a:pt x="336804" y="75437"/>
                </a:lnTo>
                <a:lnTo>
                  <a:pt x="334518" y="78485"/>
                </a:lnTo>
                <a:lnTo>
                  <a:pt x="335280" y="81533"/>
                </a:lnTo>
                <a:lnTo>
                  <a:pt x="338328" y="83819"/>
                </a:lnTo>
                <a:lnTo>
                  <a:pt x="342138" y="83057"/>
                </a:lnTo>
                <a:lnTo>
                  <a:pt x="343662" y="80009"/>
                </a:lnTo>
                <a:close/>
              </a:path>
              <a:path w="652779" h="170179">
                <a:moveTo>
                  <a:pt x="361950" y="80771"/>
                </a:moveTo>
                <a:lnTo>
                  <a:pt x="358902" y="78485"/>
                </a:lnTo>
                <a:lnTo>
                  <a:pt x="352820" y="82608"/>
                </a:lnTo>
                <a:lnTo>
                  <a:pt x="355115" y="87575"/>
                </a:lnTo>
                <a:lnTo>
                  <a:pt x="360879" y="87577"/>
                </a:lnTo>
                <a:lnTo>
                  <a:pt x="361950" y="80771"/>
                </a:lnTo>
                <a:close/>
              </a:path>
              <a:path w="652779" h="170179">
                <a:moveTo>
                  <a:pt x="381000" y="88391"/>
                </a:moveTo>
                <a:lnTo>
                  <a:pt x="380238" y="85343"/>
                </a:lnTo>
                <a:lnTo>
                  <a:pt x="377190" y="83057"/>
                </a:lnTo>
                <a:lnTo>
                  <a:pt x="374142" y="83819"/>
                </a:lnTo>
                <a:lnTo>
                  <a:pt x="371856" y="86867"/>
                </a:lnTo>
                <a:lnTo>
                  <a:pt x="372618" y="89915"/>
                </a:lnTo>
                <a:lnTo>
                  <a:pt x="375666" y="92201"/>
                </a:lnTo>
                <a:lnTo>
                  <a:pt x="378714" y="91439"/>
                </a:lnTo>
                <a:lnTo>
                  <a:pt x="381000" y="88391"/>
                </a:lnTo>
                <a:close/>
              </a:path>
              <a:path w="652779" h="170179">
                <a:moveTo>
                  <a:pt x="399288" y="89153"/>
                </a:moveTo>
                <a:lnTo>
                  <a:pt x="396240" y="86867"/>
                </a:lnTo>
                <a:lnTo>
                  <a:pt x="390158" y="90990"/>
                </a:lnTo>
                <a:lnTo>
                  <a:pt x="392453" y="95957"/>
                </a:lnTo>
                <a:lnTo>
                  <a:pt x="398217" y="95959"/>
                </a:lnTo>
                <a:lnTo>
                  <a:pt x="399288" y="89153"/>
                </a:lnTo>
                <a:close/>
              </a:path>
              <a:path w="652779" h="170179">
                <a:moveTo>
                  <a:pt x="418338" y="96773"/>
                </a:moveTo>
                <a:lnTo>
                  <a:pt x="417576" y="92963"/>
                </a:lnTo>
                <a:lnTo>
                  <a:pt x="414528" y="91439"/>
                </a:lnTo>
                <a:lnTo>
                  <a:pt x="410718" y="92201"/>
                </a:lnTo>
                <a:lnTo>
                  <a:pt x="409194" y="95249"/>
                </a:lnTo>
                <a:lnTo>
                  <a:pt x="409956" y="98297"/>
                </a:lnTo>
                <a:lnTo>
                  <a:pt x="413004" y="100583"/>
                </a:lnTo>
                <a:lnTo>
                  <a:pt x="416052" y="99821"/>
                </a:lnTo>
                <a:lnTo>
                  <a:pt x="418338" y="96773"/>
                </a:lnTo>
                <a:close/>
              </a:path>
              <a:path w="652779" h="170179">
                <a:moveTo>
                  <a:pt x="436626" y="101345"/>
                </a:moveTo>
                <a:lnTo>
                  <a:pt x="436626" y="97535"/>
                </a:lnTo>
                <a:lnTo>
                  <a:pt x="433578" y="95249"/>
                </a:lnTo>
                <a:lnTo>
                  <a:pt x="429768" y="96011"/>
                </a:lnTo>
                <a:lnTo>
                  <a:pt x="427482" y="99059"/>
                </a:lnTo>
                <a:lnTo>
                  <a:pt x="428244" y="102869"/>
                </a:lnTo>
                <a:lnTo>
                  <a:pt x="431292" y="104393"/>
                </a:lnTo>
                <a:lnTo>
                  <a:pt x="435102" y="104393"/>
                </a:lnTo>
                <a:lnTo>
                  <a:pt x="436626" y="101345"/>
                </a:lnTo>
                <a:close/>
              </a:path>
              <a:path w="652779" h="170179">
                <a:moveTo>
                  <a:pt x="455676" y="105155"/>
                </a:moveTo>
                <a:lnTo>
                  <a:pt x="454914" y="101345"/>
                </a:lnTo>
                <a:lnTo>
                  <a:pt x="451866" y="99821"/>
                </a:lnTo>
                <a:lnTo>
                  <a:pt x="448056" y="100583"/>
                </a:lnTo>
                <a:lnTo>
                  <a:pt x="446532" y="102869"/>
                </a:lnTo>
                <a:lnTo>
                  <a:pt x="446532" y="106679"/>
                </a:lnTo>
                <a:lnTo>
                  <a:pt x="449580" y="108965"/>
                </a:lnTo>
                <a:lnTo>
                  <a:pt x="453390" y="108203"/>
                </a:lnTo>
                <a:lnTo>
                  <a:pt x="455676" y="105155"/>
                </a:lnTo>
                <a:close/>
              </a:path>
              <a:path w="652779" h="170179">
                <a:moveTo>
                  <a:pt x="473964" y="108965"/>
                </a:moveTo>
                <a:lnTo>
                  <a:pt x="473202" y="105917"/>
                </a:lnTo>
                <a:lnTo>
                  <a:pt x="470154" y="103631"/>
                </a:lnTo>
                <a:lnTo>
                  <a:pt x="467106" y="104393"/>
                </a:lnTo>
                <a:lnTo>
                  <a:pt x="464820" y="107441"/>
                </a:lnTo>
                <a:lnTo>
                  <a:pt x="465582" y="111251"/>
                </a:lnTo>
                <a:lnTo>
                  <a:pt x="468630" y="112775"/>
                </a:lnTo>
                <a:lnTo>
                  <a:pt x="471678" y="112013"/>
                </a:lnTo>
                <a:lnTo>
                  <a:pt x="473964" y="108965"/>
                </a:lnTo>
                <a:close/>
              </a:path>
              <a:path w="652779" h="170179">
                <a:moveTo>
                  <a:pt x="493014" y="113537"/>
                </a:moveTo>
                <a:lnTo>
                  <a:pt x="492252" y="109727"/>
                </a:lnTo>
                <a:lnTo>
                  <a:pt x="489204" y="108203"/>
                </a:lnTo>
                <a:lnTo>
                  <a:pt x="485394" y="108203"/>
                </a:lnTo>
                <a:lnTo>
                  <a:pt x="483108" y="111251"/>
                </a:lnTo>
                <a:lnTo>
                  <a:pt x="483870" y="115061"/>
                </a:lnTo>
                <a:lnTo>
                  <a:pt x="486918" y="117347"/>
                </a:lnTo>
                <a:lnTo>
                  <a:pt x="490728" y="116585"/>
                </a:lnTo>
                <a:lnTo>
                  <a:pt x="493014" y="113537"/>
                </a:lnTo>
                <a:close/>
              </a:path>
              <a:path w="652779" h="170179">
                <a:moveTo>
                  <a:pt x="511302" y="117347"/>
                </a:moveTo>
                <a:lnTo>
                  <a:pt x="510540" y="114299"/>
                </a:lnTo>
                <a:lnTo>
                  <a:pt x="507492" y="112013"/>
                </a:lnTo>
                <a:lnTo>
                  <a:pt x="503682" y="112775"/>
                </a:lnTo>
                <a:lnTo>
                  <a:pt x="502158" y="115823"/>
                </a:lnTo>
                <a:lnTo>
                  <a:pt x="502920" y="119633"/>
                </a:lnTo>
                <a:lnTo>
                  <a:pt x="505968" y="121157"/>
                </a:lnTo>
                <a:lnTo>
                  <a:pt x="509016" y="120395"/>
                </a:lnTo>
                <a:lnTo>
                  <a:pt x="511302" y="117347"/>
                </a:lnTo>
                <a:close/>
              </a:path>
              <a:path w="652779" h="170179">
                <a:moveTo>
                  <a:pt x="529590" y="121919"/>
                </a:moveTo>
                <a:lnTo>
                  <a:pt x="529590" y="118109"/>
                </a:lnTo>
                <a:lnTo>
                  <a:pt x="526542" y="115823"/>
                </a:lnTo>
                <a:lnTo>
                  <a:pt x="522732" y="116585"/>
                </a:lnTo>
                <a:lnTo>
                  <a:pt x="520446" y="119633"/>
                </a:lnTo>
                <a:lnTo>
                  <a:pt x="521208" y="123443"/>
                </a:lnTo>
                <a:lnTo>
                  <a:pt x="524256" y="125729"/>
                </a:lnTo>
                <a:lnTo>
                  <a:pt x="528066" y="124967"/>
                </a:lnTo>
                <a:lnTo>
                  <a:pt x="529590" y="121919"/>
                </a:lnTo>
                <a:close/>
              </a:path>
              <a:path w="652779" h="170179">
                <a:moveTo>
                  <a:pt x="548640" y="125729"/>
                </a:moveTo>
                <a:lnTo>
                  <a:pt x="547878" y="122681"/>
                </a:lnTo>
                <a:lnTo>
                  <a:pt x="544830" y="120395"/>
                </a:lnTo>
                <a:lnTo>
                  <a:pt x="541020" y="121157"/>
                </a:lnTo>
                <a:lnTo>
                  <a:pt x="539496" y="124205"/>
                </a:lnTo>
                <a:lnTo>
                  <a:pt x="540258" y="127253"/>
                </a:lnTo>
                <a:lnTo>
                  <a:pt x="542544" y="129539"/>
                </a:lnTo>
                <a:lnTo>
                  <a:pt x="546354" y="128777"/>
                </a:lnTo>
                <a:lnTo>
                  <a:pt x="548640" y="125729"/>
                </a:lnTo>
                <a:close/>
              </a:path>
              <a:path w="652779" h="170179">
                <a:moveTo>
                  <a:pt x="566928" y="130301"/>
                </a:moveTo>
                <a:lnTo>
                  <a:pt x="566166" y="126491"/>
                </a:lnTo>
                <a:lnTo>
                  <a:pt x="563118" y="124205"/>
                </a:lnTo>
                <a:lnTo>
                  <a:pt x="560070" y="124967"/>
                </a:lnTo>
                <a:lnTo>
                  <a:pt x="557784" y="128015"/>
                </a:lnTo>
                <a:lnTo>
                  <a:pt x="558546" y="131825"/>
                </a:lnTo>
                <a:lnTo>
                  <a:pt x="561594" y="134111"/>
                </a:lnTo>
                <a:lnTo>
                  <a:pt x="565404" y="133349"/>
                </a:lnTo>
                <a:lnTo>
                  <a:pt x="566928" y="130301"/>
                </a:lnTo>
                <a:close/>
              </a:path>
              <a:path w="652779" h="170179">
                <a:moveTo>
                  <a:pt x="585216" y="165962"/>
                </a:moveTo>
                <a:lnTo>
                  <a:pt x="585216" y="130301"/>
                </a:lnTo>
                <a:lnTo>
                  <a:pt x="584100" y="137124"/>
                </a:lnTo>
                <a:lnTo>
                  <a:pt x="578248" y="137070"/>
                </a:lnTo>
                <a:lnTo>
                  <a:pt x="577218" y="134270"/>
                </a:lnTo>
                <a:lnTo>
                  <a:pt x="569214" y="169925"/>
                </a:lnTo>
                <a:lnTo>
                  <a:pt x="585216" y="165962"/>
                </a:lnTo>
                <a:close/>
              </a:path>
              <a:path w="652779" h="170179">
                <a:moveTo>
                  <a:pt x="577898" y="131239"/>
                </a:moveTo>
                <a:lnTo>
                  <a:pt x="576417" y="132093"/>
                </a:lnTo>
                <a:lnTo>
                  <a:pt x="577218" y="134270"/>
                </a:lnTo>
                <a:lnTo>
                  <a:pt x="577898" y="131239"/>
                </a:lnTo>
                <a:close/>
              </a:path>
              <a:path w="652779" h="170179">
                <a:moveTo>
                  <a:pt x="585216" y="130301"/>
                </a:moveTo>
                <a:lnTo>
                  <a:pt x="582168" y="128777"/>
                </a:lnTo>
                <a:lnTo>
                  <a:pt x="577898" y="131239"/>
                </a:lnTo>
                <a:lnTo>
                  <a:pt x="577218" y="134270"/>
                </a:lnTo>
                <a:lnTo>
                  <a:pt x="578248" y="137070"/>
                </a:lnTo>
                <a:lnTo>
                  <a:pt x="584100" y="137124"/>
                </a:lnTo>
                <a:lnTo>
                  <a:pt x="585216" y="130301"/>
                </a:lnTo>
                <a:close/>
              </a:path>
              <a:path w="652779" h="170179">
                <a:moveTo>
                  <a:pt x="652272" y="149351"/>
                </a:moveTo>
                <a:lnTo>
                  <a:pt x="585978" y="95249"/>
                </a:lnTo>
                <a:lnTo>
                  <a:pt x="577898" y="131239"/>
                </a:lnTo>
                <a:lnTo>
                  <a:pt x="582168" y="128777"/>
                </a:lnTo>
                <a:lnTo>
                  <a:pt x="585216" y="130301"/>
                </a:lnTo>
                <a:lnTo>
                  <a:pt x="585216" y="165962"/>
                </a:lnTo>
                <a:lnTo>
                  <a:pt x="652272" y="149351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 txBox="1"/>
          <p:nvPr/>
        </p:nvSpPr>
        <p:spPr>
          <a:xfrm>
            <a:off x="4485018" y="4574245"/>
            <a:ext cx="2112242" cy="21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dirty="0">
                <a:solidFill>
                  <a:srgbClr val="006500"/>
                </a:solidFill>
                <a:latin typeface="Courier New"/>
                <a:cs typeface="Courier New"/>
              </a:rPr>
              <a:t>/*members describing</a:t>
            </a:r>
            <a:endParaRPr sz="1368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80094" y="4574245"/>
            <a:ext cx="753674" cy="21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dirty="0">
                <a:solidFill>
                  <a:srgbClr val="006500"/>
                </a:solidFill>
                <a:latin typeface="Courier New"/>
                <a:cs typeface="Courier New"/>
              </a:rPr>
              <a:t>contact</a:t>
            </a:r>
            <a:endParaRPr sz="1368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16322" y="4574245"/>
            <a:ext cx="753674" cy="21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dirty="0">
                <a:solidFill>
                  <a:srgbClr val="006500"/>
                </a:solidFill>
                <a:latin typeface="Courier New"/>
                <a:cs typeface="Courier New"/>
              </a:rPr>
              <a:t>info */</a:t>
            </a:r>
            <a:endParaRPr sz="1368">
              <a:latin typeface="Courier New"/>
              <a:cs typeface="Courier New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6FE094-DB64-4898-B25D-C95D5C5396A4}"/>
              </a:ext>
            </a:extLst>
          </p:cNvPr>
          <p:cNvGrpSpPr/>
          <p:nvPr/>
        </p:nvGrpSpPr>
        <p:grpSpPr>
          <a:xfrm>
            <a:off x="4485018" y="4763199"/>
            <a:ext cx="1485086" cy="1153990"/>
            <a:chOff x="4485018" y="4763199"/>
            <a:chExt cx="1485086" cy="1153990"/>
          </a:xfrm>
        </p:grpSpPr>
        <p:sp>
          <p:nvSpPr>
            <p:cNvPr id="29" name="object 29"/>
            <p:cNvSpPr txBox="1"/>
            <p:nvPr/>
          </p:nvSpPr>
          <p:spPr>
            <a:xfrm>
              <a:off x="4485018" y="4763199"/>
              <a:ext cx="1485086" cy="9851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>
                <a:lnSpc>
                  <a:spcPts val="1561"/>
                </a:lnSpc>
              </a:pPr>
              <a:r>
                <a:rPr sz="1368" dirty="0">
                  <a:solidFill>
                    <a:srgbClr val="00009A"/>
                  </a:solidFill>
                  <a:latin typeface="Courier New"/>
                  <a:cs typeface="Courier New"/>
                </a:rPr>
                <a:t>typedef struct</a:t>
              </a:r>
              <a:endParaRPr sz="1368" dirty="0">
                <a:latin typeface="Courier New"/>
                <a:cs typeface="Courier New"/>
              </a:endParaRPr>
            </a:p>
            <a:p>
              <a:pPr marL="10860">
                <a:lnSpc>
                  <a:spcPts val="1484"/>
                </a:lnSpc>
              </a:pPr>
              <a:r>
                <a:rPr sz="1368" dirty="0">
                  <a:latin typeface="Courier New"/>
                  <a:cs typeface="Courier New"/>
                </a:rPr>
                <a:t>{</a:t>
              </a:r>
            </a:p>
            <a:p>
              <a:pPr marL="428418" marR="735206" algn="just">
                <a:lnSpc>
                  <a:spcPct val="90500"/>
                </a:lnSpc>
                <a:spcBef>
                  <a:spcPts val="77"/>
                </a:spcBef>
              </a:pPr>
              <a:r>
                <a:rPr sz="1368" dirty="0">
                  <a:solidFill>
                    <a:srgbClr val="00009A"/>
                  </a:solidFill>
                  <a:latin typeface="Courier New"/>
                  <a:cs typeface="Courier New"/>
                </a:rPr>
                <a:t>int int int</a:t>
              </a:r>
              <a:endParaRPr sz="1368" dirty="0">
                <a:latin typeface="Courier New"/>
                <a:cs typeface="Courier New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4485018" y="5706682"/>
              <a:ext cx="1345210" cy="21050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368" dirty="0">
                  <a:latin typeface="Courier New"/>
                  <a:cs typeface="Courier New"/>
                </a:rPr>
                <a:t>} contact</a:t>
              </a:r>
              <a:r>
                <a:rPr lang="en-GB" sz="1368" dirty="0">
                  <a:latin typeface="Courier New"/>
                  <a:cs typeface="Courier New"/>
                </a:rPr>
                <a:t>_t</a:t>
              </a:r>
              <a:r>
                <a:rPr sz="1368" dirty="0">
                  <a:latin typeface="Courier New"/>
                  <a:cs typeface="Courier New"/>
                </a:rPr>
                <a:t>;</a:t>
              </a:r>
            </a:p>
          </p:txBody>
        </p:sp>
      </p:grpSp>
      <p:sp>
        <p:nvSpPr>
          <p:cNvPr id="31" name="object 31"/>
          <p:cNvSpPr/>
          <p:nvPr/>
        </p:nvSpPr>
        <p:spPr>
          <a:xfrm>
            <a:off x="4075607" y="4592417"/>
            <a:ext cx="373036" cy="188419"/>
          </a:xfrm>
          <a:custGeom>
            <a:avLst/>
            <a:gdLst/>
            <a:ahLst/>
            <a:cxnLst/>
            <a:rect l="l" t="t" r="r" b="b"/>
            <a:pathLst>
              <a:path w="436245" h="220345">
                <a:moveTo>
                  <a:pt x="9144" y="3048"/>
                </a:moveTo>
                <a:lnTo>
                  <a:pt x="6858" y="0"/>
                </a:lnTo>
                <a:lnTo>
                  <a:pt x="3048" y="0"/>
                </a:lnTo>
                <a:lnTo>
                  <a:pt x="0" y="2286"/>
                </a:lnTo>
                <a:lnTo>
                  <a:pt x="0" y="6096"/>
                </a:lnTo>
                <a:lnTo>
                  <a:pt x="2286" y="8382"/>
                </a:lnTo>
                <a:lnTo>
                  <a:pt x="6096" y="9144"/>
                </a:lnTo>
                <a:lnTo>
                  <a:pt x="8382" y="6858"/>
                </a:lnTo>
                <a:lnTo>
                  <a:pt x="9144" y="3048"/>
                </a:lnTo>
                <a:close/>
              </a:path>
              <a:path w="436245" h="220345">
                <a:moveTo>
                  <a:pt x="25908" y="15240"/>
                </a:moveTo>
                <a:lnTo>
                  <a:pt x="25908" y="11429"/>
                </a:lnTo>
                <a:lnTo>
                  <a:pt x="23622" y="8381"/>
                </a:lnTo>
                <a:lnTo>
                  <a:pt x="19812" y="8381"/>
                </a:lnTo>
                <a:lnTo>
                  <a:pt x="17526" y="10668"/>
                </a:lnTo>
                <a:lnTo>
                  <a:pt x="16764" y="14478"/>
                </a:lnTo>
                <a:lnTo>
                  <a:pt x="19050" y="17526"/>
                </a:lnTo>
                <a:lnTo>
                  <a:pt x="22860" y="17526"/>
                </a:lnTo>
                <a:lnTo>
                  <a:pt x="25908" y="15240"/>
                </a:lnTo>
                <a:close/>
              </a:path>
              <a:path w="436245" h="220345">
                <a:moveTo>
                  <a:pt x="42672" y="23621"/>
                </a:moveTo>
                <a:lnTo>
                  <a:pt x="42672" y="19811"/>
                </a:lnTo>
                <a:lnTo>
                  <a:pt x="40386" y="17525"/>
                </a:lnTo>
                <a:lnTo>
                  <a:pt x="36576" y="16763"/>
                </a:lnTo>
                <a:lnTo>
                  <a:pt x="34290" y="19049"/>
                </a:lnTo>
                <a:lnTo>
                  <a:pt x="34290" y="22859"/>
                </a:lnTo>
                <a:lnTo>
                  <a:pt x="36576" y="25908"/>
                </a:lnTo>
                <a:lnTo>
                  <a:pt x="40386" y="25908"/>
                </a:lnTo>
                <a:lnTo>
                  <a:pt x="42672" y="23621"/>
                </a:lnTo>
                <a:close/>
              </a:path>
              <a:path w="436245" h="220345">
                <a:moveTo>
                  <a:pt x="60198" y="28193"/>
                </a:moveTo>
                <a:lnTo>
                  <a:pt x="57912" y="25907"/>
                </a:lnTo>
                <a:lnTo>
                  <a:pt x="54102" y="25145"/>
                </a:lnTo>
                <a:lnTo>
                  <a:pt x="51054" y="28194"/>
                </a:lnTo>
                <a:lnTo>
                  <a:pt x="51054" y="31242"/>
                </a:lnTo>
                <a:lnTo>
                  <a:pt x="53340" y="34290"/>
                </a:lnTo>
                <a:lnTo>
                  <a:pt x="57150" y="34290"/>
                </a:lnTo>
                <a:lnTo>
                  <a:pt x="59436" y="32003"/>
                </a:lnTo>
                <a:lnTo>
                  <a:pt x="60198" y="28193"/>
                </a:lnTo>
                <a:close/>
              </a:path>
              <a:path w="436245" h="220345">
                <a:moveTo>
                  <a:pt x="76962" y="40386"/>
                </a:moveTo>
                <a:lnTo>
                  <a:pt x="76962" y="37337"/>
                </a:lnTo>
                <a:lnTo>
                  <a:pt x="74676" y="34290"/>
                </a:lnTo>
                <a:lnTo>
                  <a:pt x="70866" y="34290"/>
                </a:lnTo>
                <a:lnTo>
                  <a:pt x="68580" y="36575"/>
                </a:lnTo>
                <a:lnTo>
                  <a:pt x="67818" y="40386"/>
                </a:lnTo>
                <a:lnTo>
                  <a:pt x="70104" y="42671"/>
                </a:lnTo>
                <a:lnTo>
                  <a:pt x="73914" y="42671"/>
                </a:lnTo>
                <a:lnTo>
                  <a:pt x="76962" y="40386"/>
                </a:lnTo>
                <a:close/>
              </a:path>
              <a:path w="436245" h="220345">
                <a:moveTo>
                  <a:pt x="93726" y="49529"/>
                </a:moveTo>
                <a:lnTo>
                  <a:pt x="93726" y="45719"/>
                </a:lnTo>
                <a:lnTo>
                  <a:pt x="91440" y="42671"/>
                </a:lnTo>
                <a:lnTo>
                  <a:pt x="88392" y="42671"/>
                </a:lnTo>
                <a:lnTo>
                  <a:pt x="85344" y="44957"/>
                </a:lnTo>
                <a:lnTo>
                  <a:pt x="85344" y="48767"/>
                </a:lnTo>
                <a:lnTo>
                  <a:pt x="87630" y="51053"/>
                </a:lnTo>
                <a:lnTo>
                  <a:pt x="91440" y="51816"/>
                </a:lnTo>
                <a:lnTo>
                  <a:pt x="93726" y="49529"/>
                </a:lnTo>
                <a:close/>
              </a:path>
              <a:path w="436245" h="220345">
                <a:moveTo>
                  <a:pt x="111252" y="57911"/>
                </a:moveTo>
                <a:lnTo>
                  <a:pt x="111252" y="54101"/>
                </a:lnTo>
                <a:lnTo>
                  <a:pt x="108966" y="51053"/>
                </a:lnTo>
                <a:lnTo>
                  <a:pt x="105156" y="51053"/>
                </a:lnTo>
                <a:lnTo>
                  <a:pt x="102108" y="53339"/>
                </a:lnTo>
                <a:lnTo>
                  <a:pt x="102108" y="57149"/>
                </a:lnTo>
                <a:lnTo>
                  <a:pt x="104394" y="60197"/>
                </a:lnTo>
                <a:lnTo>
                  <a:pt x="108204" y="60197"/>
                </a:lnTo>
                <a:lnTo>
                  <a:pt x="111252" y="57911"/>
                </a:lnTo>
                <a:close/>
              </a:path>
              <a:path w="436245" h="220345">
                <a:moveTo>
                  <a:pt x="128016" y="66293"/>
                </a:moveTo>
                <a:lnTo>
                  <a:pt x="128016" y="62483"/>
                </a:lnTo>
                <a:lnTo>
                  <a:pt x="125730" y="60197"/>
                </a:lnTo>
                <a:lnTo>
                  <a:pt x="121920" y="59435"/>
                </a:lnTo>
                <a:lnTo>
                  <a:pt x="119634" y="61721"/>
                </a:lnTo>
                <a:lnTo>
                  <a:pt x="118872" y="65531"/>
                </a:lnTo>
                <a:lnTo>
                  <a:pt x="121920" y="68580"/>
                </a:lnTo>
                <a:lnTo>
                  <a:pt x="124968" y="68580"/>
                </a:lnTo>
                <a:lnTo>
                  <a:pt x="128016" y="66293"/>
                </a:lnTo>
                <a:close/>
              </a:path>
              <a:path w="436245" h="220345">
                <a:moveTo>
                  <a:pt x="145542" y="70865"/>
                </a:moveTo>
                <a:lnTo>
                  <a:pt x="143256" y="68580"/>
                </a:lnTo>
                <a:lnTo>
                  <a:pt x="139446" y="67817"/>
                </a:lnTo>
                <a:lnTo>
                  <a:pt x="136398" y="70865"/>
                </a:lnTo>
                <a:lnTo>
                  <a:pt x="136398" y="73913"/>
                </a:lnTo>
                <a:lnTo>
                  <a:pt x="138684" y="76961"/>
                </a:lnTo>
                <a:lnTo>
                  <a:pt x="142494" y="76961"/>
                </a:lnTo>
                <a:lnTo>
                  <a:pt x="144780" y="74675"/>
                </a:lnTo>
                <a:lnTo>
                  <a:pt x="145542" y="70865"/>
                </a:lnTo>
                <a:close/>
              </a:path>
              <a:path w="436245" h="220345">
                <a:moveTo>
                  <a:pt x="162306" y="83057"/>
                </a:moveTo>
                <a:lnTo>
                  <a:pt x="162306" y="79247"/>
                </a:lnTo>
                <a:lnTo>
                  <a:pt x="160020" y="76961"/>
                </a:lnTo>
                <a:lnTo>
                  <a:pt x="156210" y="76961"/>
                </a:lnTo>
                <a:lnTo>
                  <a:pt x="153162" y="79247"/>
                </a:lnTo>
                <a:lnTo>
                  <a:pt x="153162" y="83057"/>
                </a:lnTo>
                <a:lnTo>
                  <a:pt x="155448" y="85343"/>
                </a:lnTo>
                <a:lnTo>
                  <a:pt x="159258" y="85343"/>
                </a:lnTo>
                <a:lnTo>
                  <a:pt x="162306" y="83057"/>
                </a:lnTo>
                <a:close/>
              </a:path>
              <a:path w="436245" h="220345">
                <a:moveTo>
                  <a:pt x="179070" y="91439"/>
                </a:moveTo>
                <a:lnTo>
                  <a:pt x="179070" y="88391"/>
                </a:lnTo>
                <a:lnTo>
                  <a:pt x="176784" y="85343"/>
                </a:lnTo>
                <a:lnTo>
                  <a:pt x="172974" y="85343"/>
                </a:lnTo>
                <a:lnTo>
                  <a:pt x="170688" y="87630"/>
                </a:lnTo>
                <a:lnTo>
                  <a:pt x="170688" y="91439"/>
                </a:lnTo>
                <a:lnTo>
                  <a:pt x="172974" y="93725"/>
                </a:lnTo>
                <a:lnTo>
                  <a:pt x="176784" y="94488"/>
                </a:lnTo>
                <a:lnTo>
                  <a:pt x="179070" y="91439"/>
                </a:lnTo>
                <a:close/>
              </a:path>
              <a:path w="436245" h="220345">
                <a:moveTo>
                  <a:pt x="196596" y="96773"/>
                </a:moveTo>
                <a:lnTo>
                  <a:pt x="194310" y="93725"/>
                </a:lnTo>
                <a:lnTo>
                  <a:pt x="190500" y="93725"/>
                </a:lnTo>
                <a:lnTo>
                  <a:pt x="187452" y="96012"/>
                </a:lnTo>
                <a:lnTo>
                  <a:pt x="187452" y="99822"/>
                </a:lnTo>
                <a:lnTo>
                  <a:pt x="189738" y="102107"/>
                </a:lnTo>
                <a:lnTo>
                  <a:pt x="193548" y="102869"/>
                </a:lnTo>
                <a:lnTo>
                  <a:pt x="195834" y="100583"/>
                </a:lnTo>
                <a:lnTo>
                  <a:pt x="196596" y="96773"/>
                </a:lnTo>
                <a:close/>
              </a:path>
              <a:path w="436245" h="220345">
                <a:moveTo>
                  <a:pt x="213360" y="108965"/>
                </a:moveTo>
                <a:lnTo>
                  <a:pt x="213360" y="105155"/>
                </a:lnTo>
                <a:lnTo>
                  <a:pt x="211074" y="102107"/>
                </a:lnTo>
                <a:lnTo>
                  <a:pt x="207264" y="102107"/>
                </a:lnTo>
                <a:lnTo>
                  <a:pt x="204978" y="104393"/>
                </a:lnTo>
                <a:lnTo>
                  <a:pt x="204216" y="108203"/>
                </a:lnTo>
                <a:lnTo>
                  <a:pt x="206502" y="111251"/>
                </a:lnTo>
                <a:lnTo>
                  <a:pt x="210312" y="111251"/>
                </a:lnTo>
                <a:lnTo>
                  <a:pt x="213360" y="108965"/>
                </a:lnTo>
                <a:close/>
              </a:path>
              <a:path w="436245" h="220345">
                <a:moveTo>
                  <a:pt x="230124" y="117347"/>
                </a:moveTo>
                <a:lnTo>
                  <a:pt x="230124" y="113537"/>
                </a:lnTo>
                <a:lnTo>
                  <a:pt x="227838" y="111251"/>
                </a:lnTo>
                <a:lnTo>
                  <a:pt x="224790" y="110489"/>
                </a:lnTo>
                <a:lnTo>
                  <a:pt x="221742" y="112775"/>
                </a:lnTo>
                <a:lnTo>
                  <a:pt x="221742" y="116585"/>
                </a:lnTo>
                <a:lnTo>
                  <a:pt x="224028" y="119633"/>
                </a:lnTo>
                <a:lnTo>
                  <a:pt x="227838" y="119633"/>
                </a:lnTo>
                <a:lnTo>
                  <a:pt x="230124" y="117347"/>
                </a:lnTo>
                <a:close/>
              </a:path>
              <a:path w="436245" h="220345">
                <a:moveTo>
                  <a:pt x="247650" y="125729"/>
                </a:moveTo>
                <a:lnTo>
                  <a:pt x="247650" y="121919"/>
                </a:lnTo>
                <a:lnTo>
                  <a:pt x="245364" y="119633"/>
                </a:lnTo>
                <a:lnTo>
                  <a:pt x="241554" y="119633"/>
                </a:lnTo>
                <a:lnTo>
                  <a:pt x="238506" y="121919"/>
                </a:lnTo>
                <a:lnTo>
                  <a:pt x="238506" y="124967"/>
                </a:lnTo>
                <a:lnTo>
                  <a:pt x="240792" y="128015"/>
                </a:lnTo>
                <a:lnTo>
                  <a:pt x="244602" y="128015"/>
                </a:lnTo>
                <a:lnTo>
                  <a:pt x="247650" y="125729"/>
                </a:lnTo>
                <a:close/>
              </a:path>
              <a:path w="436245" h="220345">
                <a:moveTo>
                  <a:pt x="264414" y="134111"/>
                </a:moveTo>
                <a:lnTo>
                  <a:pt x="264414" y="131063"/>
                </a:lnTo>
                <a:lnTo>
                  <a:pt x="262128" y="128015"/>
                </a:lnTo>
                <a:lnTo>
                  <a:pt x="258318" y="128015"/>
                </a:lnTo>
                <a:lnTo>
                  <a:pt x="256032" y="130301"/>
                </a:lnTo>
                <a:lnTo>
                  <a:pt x="255270" y="134111"/>
                </a:lnTo>
                <a:lnTo>
                  <a:pt x="258318" y="136397"/>
                </a:lnTo>
                <a:lnTo>
                  <a:pt x="261366" y="137160"/>
                </a:lnTo>
                <a:lnTo>
                  <a:pt x="264414" y="134111"/>
                </a:lnTo>
                <a:close/>
              </a:path>
              <a:path w="436245" h="220345">
                <a:moveTo>
                  <a:pt x="281940" y="139445"/>
                </a:moveTo>
                <a:lnTo>
                  <a:pt x="278892" y="136397"/>
                </a:lnTo>
                <a:lnTo>
                  <a:pt x="275844" y="136397"/>
                </a:lnTo>
                <a:lnTo>
                  <a:pt x="272796" y="138683"/>
                </a:lnTo>
                <a:lnTo>
                  <a:pt x="272796" y="142494"/>
                </a:lnTo>
                <a:lnTo>
                  <a:pt x="275082" y="144779"/>
                </a:lnTo>
                <a:lnTo>
                  <a:pt x="278892" y="145542"/>
                </a:lnTo>
                <a:lnTo>
                  <a:pt x="281178" y="143255"/>
                </a:lnTo>
                <a:lnTo>
                  <a:pt x="281940" y="139445"/>
                </a:lnTo>
                <a:close/>
              </a:path>
              <a:path w="436245" h="220345">
                <a:moveTo>
                  <a:pt x="298704" y="147827"/>
                </a:moveTo>
                <a:lnTo>
                  <a:pt x="296418" y="144779"/>
                </a:lnTo>
                <a:lnTo>
                  <a:pt x="289501" y="147453"/>
                </a:lnTo>
                <a:lnTo>
                  <a:pt x="290650" y="152665"/>
                </a:lnTo>
                <a:lnTo>
                  <a:pt x="296242" y="154051"/>
                </a:lnTo>
                <a:lnTo>
                  <a:pt x="298704" y="147827"/>
                </a:lnTo>
                <a:close/>
              </a:path>
              <a:path w="436245" h="220345">
                <a:moveTo>
                  <a:pt x="315468" y="160019"/>
                </a:moveTo>
                <a:lnTo>
                  <a:pt x="315468" y="156210"/>
                </a:lnTo>
                <a:lnTo>
                  <a:pt x="313182" y="153923"/>
                </a:lnTo>
                <a:lnTo>
                  <a:pt x="309372" y="153161"/>
                </a:lnTo>
                <a:lnTo>
                  <a:pt x="307086" y="155447"/>
                </a:lnTo>
                <a:lnTo>
                  <a:pt x="307086" y="159257"/>
                </a:lnTo>
                <a:lnTo>
                  <a:pt x="309372" y="162305"/>
                </a:lnTo>
                <a:lnTo>
                  <a:pt x="312420" y="162305"/>
                </a:lnTo>
                <a:lnTo>
                  <a:pt x="315468" y="160019"/>
                </a:lnTo>
                <a:close/>
              </a:path>
              <a:path w="436245" h="220345">
                <a:moveTo>
                  <a:pt x="332994" y="164592"/>
                </a:moveTo>
                <a:lnTo>
                  <a:pt x="330708" y="162305"/>
                </a:lnTo>
                <a:lnTo>
                  <a:pt x="326898" y="161544"/>
                </a:lnTo>
                <a:lnTo>
                  <a:pt x="323850" y="164592"/>
                </a:lnTo>
                <a:lnTo>
                  <a:pt x="323850" y="167639"/>
                </a:lnTo>
                <a:lnTo>
                  <a:pt x="326136" y="170687"/>
                </a:lnTo>
                <a:lnTo>
                  <a:pt x="329946" y="170687"/>
                </a:lnTo>
                <a:lnTo>
                  <a:pt x="332232" y="168401"/>
                </a:lnTo>
                <a:lnTo>
                  <a:pt x="332994" y="164592"/>
                </a:lnTo>
                <a:close/>
              </a:path>
              <a:path w="436245" h="220345">
                <a:moveTo>
                  <a:pt x="349758" y="176783"/>
                </a:moveTo>
                <a:lnTo>
                  <a:pt x="349758" y="173735"/>
                </a:lnTo>
                <a:lnTo>
                  <a:pt x="347472" y="170687"/>
                </a:lnTo>
                <a:lnTo>
                  <a:pt x="343662" y="170687"/>
                </a:lnTo>
                <a:lnTo>
                  <a:pt x="341376" y="172973"/>
                </a:lnTo>
                <a:lnTo>
                  <a:pt x="340614" y="176783"/>
                </a:lnTo>
                <a:lnTo>
                  <a:pt x="342900" y="179069"/>
                </a:lnTo>
                <a:lnTo>
                  <a:pt x="346710" y="179069"/>
                </a:lnTo>
                <a:lnTo>
                  <a:pt x="349758" y="176783"/>
                </a:lnTo>
                <a:close/>
              </a:path>
              <a:path w="436245" h="220345">
                <a:moveTo>
                  <a:pt x="435864" y="220217"/>
                </a:moveTo>
                <a:lnTo>
                  <a:pt x="384810" y="152399"/>
                </a:lnTo>
                <a:lnTo>
                  <a:pt x="351282" y="220218"/>
                </a:lnTo>
                <a:lnTo>
                  <a:pt x="435864" y="220217"/>
                </a:lnTo>
                <a:close/>
              </a:path>
              <a:path w="436245" h="220345">
                <a:moveTo>
                  <a:pt x="366522" y="185927"/>
                </a:moveTo>
                <a:lnTo>
                  <a:pt x="366522" y="182117"/>
                </a:lnTo>
                <a:lnTo>
                  <a:pt x="364236" y="179069"/>
                </a:lnTo>
                <a:lnTo>
                  <a:pt x="361188" y="179069"/>
                </a:lnTo>
                <a:lnTo>
                  <a:pt x="358140" y="181355"/>
                </a:lnTo>
                <a:lnTo>
                  <a:pt x="358140" y="185165"/>
                </a:lnTo>
                <a:lnTo>
                  <a:pt x="360426" y="187451"/>
                </a:lnTo>
                <a:lnTo>
                  <a:pt x="364236" y="188213"/>
                </a:lnTo>
                <a:lnTo>
                  <a:pt x="366522" y="185927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31" y="6076091"/>
            <a:ext cx="1580109" cy="545708"/>
          </a:xfrm>
          <a:prstGeom prst="rect">
            <a:avLst/>
          </a:prstGeom>
        </p:spPr>
      </p:pic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solidFill>
                  <a:srgbClr val="7030A0"/>
                </a:solidFill>
              </a:rPr>
              <a:t>…Continued</a:t>
            </a:r>
          </a:p>
        </p:txBody>
      </p:sp>
    </p:spTree>
    <p:extLst>
      <p:ext uri="{BB962C8B-B14F-4D97-AF65-F5344CB8AC3E}">
        <p14:creationId xmlns:p14="http://schemas.microsoft.com/office/powerpoint/2010/main" val="376594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03B4A9-FD65-4165-8B02-15A90732A27B}"/>
              </a:ext>
            </a:extLst>
          </p:cNvPr>
          <p:cNvGrpSpPr/>
          <p:nvPr/>
        </p:nvGrpSpPr>
        <p:grpSpPr>
          <a:xfrm>
            <a:off x="907523" y="1465607"/>
            <a:ext cx="5682460" cy="2877074"/>
            <a:chOff x="907523" y="1465607"/>
            <a:chExt cx="5682460" cy="2877074"/>
          </a:xfrm>
        </p:grpSpPr>
        <p:sp>
          <p:nvSpPr>
            <p:cNvPr id="4" name="object 4"/>
            <p:cNvSpPr txBox="1"/>
            <p:nvPr/>
          </p:nvSpPr>
          <p:spPr>
            <a:xfrm>
              <a:off x="907523" y="1555892"/>
              <a:ext cx="2104961" cy="27867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typedef struct</a:t>
              </a:r>
              <a:endParaRPr sz="1710" dirty="0">
                <a:latin typeface="Courier New"/>
                <a:cs typeface="Courier New"/>
              </a:endParaRPr>
            </a:p>
            <a:p>
              <a:pPr marL="10860">
                <a:spcBef>
                  <a:spcPts val="402"/>
                </a:spcBef>
              </a:pPr>
              <a:r>
                <a:rPr sz="1710" spc="-4" dirty="0">
                  <a:latin typeface="Courier New"/>
                  <a:cs typeface="Courier New"/>
                </a:rPr>
                <a:t>{</a:t>
              </a:r>
              <a:endParaRPr sz="1710" dirty="0">
                <a:latin typeface="Courier New"/>
                <a:cs typeface="Courier New"/>
              </a:endParaRPr>
            </a:p>
            <a:p>
              <a:pPr marL="704799" marR="222082">
                <a:lnSpc>
                  <a:spcPct val="119700"/>
                </a:lnSpc>
              </a:pPr>
              <a:r>
                <a:rPr sz="1710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name</a:t>
              </a:r>
              <a:r>
                <a:rPr lang="en-GB" sz="1710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_t</a:t>
              </a:r>
              <a:r>
                <a:rPr sz="1710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 address</a:t>
              </a:r>
              <a:r>
                <a:rPr lang="en-GB" sz="1710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_t</a:t>
              </a:r>
              <a:r>
                <a:rPr sz="1710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 date</a:t>
              </a:r>
              <a:r>
                <a:rPr lang="en-GB" sz="1710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_t</a:t>
              </a:r>
              <a:endParaRPr sz="1710" dirty="0">
                <a:latin typeface="Courier New"/>
                <a:cs typeface="Courier New"/>
              </a:endParaRPr>
            </a:p>
            <a:p>
              <a:pPr marL="704799" marR="222082">
                <a:lnSpc>
                  <a:spcPct val="119700"/>
                </a:lnSpc>
                <a:spcBef>
                  <a:spcPts val="4"/>
                </a:spcBef>
              </a:pPr>
              <a:r>
                <a:rPr lang="en-GB" sz="1710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c</a:t>
              </a:r>
              <a:r>
                <a:rPr sz="1710" spc="-4" dirty="0" err="1">
                  <a:solidFill>
                    <a:srgbClr val="00009A"/>
                  </a:solidFill>
                  <a:latin typeface="Courier New"/>
                  <a:cs typeface="Courier New"/>
                </a:rPr>
                <a:t>ontact</a:t>
              </a:r>
              <a:r>
                <a:rPr lang="en-GB" sz="1710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_t</a:t>
              </a:r>
              <a:r>
                <a:rPr sz="1710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 </a:t>
              </a:r>
              <a:r>
                <a:rPr sz="1710" spc="-4" dirty="0" err="1">
                  <a:solidFill>
                    <a:srgbClr val="00009A"/>
                  </a:solidFill>
                  <a:latin typeface="Courier New"/>
                  <a:cs typeface="Courier New"/>
                </a:rPr>
                <a:t>int</a:t>
              </a:r>
              <a:r>
                <a:rPr sz="1710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 </a:t>
              </a:r>
              <a:endParaRPr lang="en-GB" sz="1710" spc="-4" dirty="0">
                <a:solidFill>
                  <a:srgbClr val="00009A"/>
                </a:solidFill>
                <a:latin typeface="Courier New"/>
                <a:cs typeface="Courier New"/>
              </a:endParaRPr>
            </a:p>
            <a:p>
              <a:pPr marL="704799" marR="222082">
                <a:lnSpc>
                  <a:spcPct val="119700"/>
                </a:lnSpc>
                <a:spcBef>
                  <a:spcPts val="4"/>
                </a:spcBef>
              </a:pPr>
              <a:r>
                <a:rPr sz="1710" spc="-4" dirty="0">
                  <a:solidFill>
                    <a:srgbClr val="00009A"/>
                  </a:solidFill>
                  <a:latin typeface="Courier New"/>
                  <a:cs typeface="Courier New"/>
                </a:rPr>
                <a:t>float</a:t>
              </a:r>
              <a:endParaRPr sz="1710" dirty="0">
                <a:latin typeface="Courier New"/>
                <a:cs typeface="Courier New"/>
              </a:endParaRPr>
            </a:p>
            <a:p>
              <a:pPr marL="10860">
                <a:spcBef>
                  <a:spcPts val="402"/>
                </a:spcBef>
              </a:pPr>
              <a:r>
                <a:rPr sz="1710" spc="-4" dirty="0">
                  <a:latin typeface="Courier New"/>
                  <a:cs typeface="Courier New"/>
                </a:rPr>
                <a:t>}employee</a:t>
              </a:r>
              <a:r>
                <a:rPr lang="en-GB" sz="1710" spc="-4" dirty="0">
                  <a:latin typeface="Courier New"/>
                  <a:cs typeface="Courier New"/>
                </a:rPr>
                <a:t>_t</a:t>
              </a:r>
              <a:r>
                <a:rPr sz="1710" spc="-4" dirty="0">
                  <a:latin typeface="Courier New"/>
                  <a:cs typeface="Courier New"/>
                </a:rPr>
                <a:t>;</a:t>
              </a:r>
              <a:endParaRPr sz="1710" dirty="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050212" y="1465607"/>
              <a:ext cx="3539771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spc="-4" dirty="0">
                  <a:solidFill>
                    <a:srgbClr val="003300"/>
                  </a:solidFill>
                  <a:latin typeface="Courier New"/>
                  <a:cs typeface="Courier New"/>
                </a:rPr>
                <a:t>/* a top-level structure */</a:t>
              </a:r>
              <a:endParaRPr sz="171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962248" y="2078956"/>
              <a:ext cx="1585539" cy="18947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 marR="4344">
                <a:lnSpc>
                  <a:spcPct val="119800"/>
                </a:lnSpc>
              </a:pPr>
              <a:r>
                <a:rPr sz="1710" spc="-4" dirty="0">
                  <a:latin typeface="Courier New"/>
                  <a:cs typeface="Courier New"/>
                </a:rPr>
                <a:t>theName; homeAddr; hireDate; contactInfo; deptID; salary;</a:t>
              </a:r>
              <a:endParaRPr sz="1710" dirty="0">
                <a:latin typeface="Courier New"/>
                <a:cs typeface="Courier New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5439" y="4576460"/>
            <a:ext cx="3933761" cy="94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ct val="119900"/>
              </a:lnSpc>
            </a:pPr>
            <a:r>
              <a:rPr sz="1710" spc="-4" dirty="0">
                <a:solidFill>
                  <a:srgbClr val="003300"/>
                </a:solidFill>
                <a:latin typeface="Courier New"/>
                <a:cs typeface="Courier New"/>
              </a:rPr>
              <a:t>/* variable declarations */ </a:t>
            </a:r>
            <a:r>
              <a:rPr sz="1710" spc="-4" dirty="0">
                <a:latin typeface="Courier New"/>
                <a:cs typeface="Courier New"/>
              </a:rPr>
              <a:t>employee</a:t>
            </a:r>
            <a:r>
              <a:rPr lang="en-GB" sz="1710" spc="-4" dirty="0">
                <a:latin typeface="Courier New"/>
                <a:cs typeface="Courier New"/>
              </a:rPr>
              <a:t>_t</a:t>
            </a:r>
            <a:r>
              <a:rPr sz="1710" spc="-4" dirty="0">
                <a:latin typeface="Courier New"/>
                <a:cs typeface="Courier New"/>
              </a:rPr>
              <a:t> newEmployee; employee</a:t>
            </a:r>
            <a:r>
              <a:rPr lang="en-GB" sz="1710" spc="-4" dirty="0">
                <a:latin typeface="Courier New"/>
                <a:cs typeface="Courier New"/>
              </a:rPr>
              <a:t>_t</a:t>
            </a:r>
            <a:r>
              <a:rPr sz="1710" spc="-4" dirty="0">
                <a:latin typeface="Courier New"/>
                <a:cs typeface="Courier New"/>
              </a:rPr>
              <a:t> uowEmployees[2000];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7769" y="2194561"/>
            <a:ext cx="4173831" cy="930511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257377" indent="-178643">
              <a:buSzPct val="120000"/>
              <a:buFont typeface="Comic Sans MS"/>
              <a:buChar char="•"/>
              <a:tabLst>
                <a:tab pos="257377" algn="l"/>
              </a:tabLst>
            </a:pPr>
            <a:r>
              <a:rPr lang="en-US" sz="1710" spc="-9" dirty="0">
                <a:latin typeface="Calibri"/>
                <a:cs typeface="Calibri"/>
              </a:rPr>
              <a:t>  </a:t>
            </a:r>
            <a:r>
              <a:rPr sz="1710" spc="-9" dirty="0">
                <a:latin typeface="Calibri"/>
                <a:cs typeface="Calibri"/>
              </a:rPr>
              <a:t>Wel</a:t>
            </a:r>
            <a:r>
              <a:rPr sz="1710" spc="-4" dirty="0">
                <a:latin typeface="Calibri"/>
                <a:cs typeface="Calibri"/>
              </a:rPr>
              <a:t>l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str</a:t>
            </a:r>
            <a:r>
              <a:rPr sz="1710" dirty="0">
                <a:latin typeface="Calibri"/>
                <a:cs typeface="Calibri"/>
              </a:rPr>
              <a:t>u</a:t>
            </a:r>
            <a:r>
              <a:rPr sz="1710" spc="-4" dirty="0">
                <a:latin typeface="Calibri"/>
                <a:cs typeface="Calibri"/>
              </a:rPr>
              <a:t>ctured </a:t>
            </a:r>
            <a:r>
              <a:rPr sz="1710" dirty="0">
                <a:latin typeface="Calibri"/>
                <a:cs typeface="Calibri"/>
              </a:rPr>
              <a:t>representat</a:t>
            </a:r>
            <a:r>
              <a:rPr sz="1710" spc="-13" dirty="0">
                <a:latin typeface="Calibri"/>
                <a:cs typeface="Calibri"/>
              </a:rPr>
              <a:t>i</a:t>
            </a:r>
            <a:r>
              <a:rPr sz="1710" spc="-4" dirty="0">
                <a:latin typeface="Calibri"/>
                <a:cs typeface="Calibri"/>
              </a:rPr>
              <a:t>on</a:t>
            </a:r>
            <a:endParaRPr sz="1710" dirty="0">
              <a:latin typeface="Calibri"/>
              <a:cs typeface="Calibri"/>
            </a:endParaRPr>
          </a:p>
          <a:p>
            <a:pPr marL="364483" marR="354571" indent="-285750">
              <a:spcBef>
                <a:spcPts val="1086"/>
              </a:spcBef>
              <a:buFont typeface="Arial" panose="020B0604020202020204" pitchFamily="34" charset="0"/>
              <a:buChar char="•"/>
              <a:tabLst>
                <a:tab pos="236743" algn="l"/>
              </a:tabLst>
            </a:pPr>
            <a:r>
              <a:rPr sz="1710" spc="-4" dirty="0">
                <a:latin typeface="Calibri"/>
                <a:cs typeface="Calibri"/>
              </a:rPr>
              <a:t>So</a:t>
            </a:r>
            <a:r>
              <a:rPr sz="1710" dirty="0">
                <a:latin typeface="Calibri"/>
                <a:cs typeface="Calibri"/>
              </a:rPr>
              <a:t>m</a:t>
            </a:r>
            <a:r>
              <a:rPr sz="1710" spc="-4" dirty="0">
                <a:latin typeface="Calibri"/>
                <a:cs typeface="Calibri"/>
              </a:rPr>
              <a:t>e</a:t>
            </a:r>
            <a:r>
              <a:rPr sz="1710" spc="4" dirty="0">
                <a:latin typeface="Calibri"/>
                <a:cs typeface="Calibri"/>
              </a:rPr>
              <a:t> </a:t>
            </a:r>
            <a:r>
              <a:rPr sz="1710" spc="-9" dirty="0">
                <a:latin typeface="Calibri"/>
                <a:cs typeface="Calibri"/>
              </a:rPr>
              <a:t>su</a:t>
            </a:r>
            <a:r>
              <a:rPr sz="1710" spc="-4" dirty="0">
                <a:latin typeface="Calibri"/>
                <a:cs typeface="Calibri"/>
              </a:rPr>
              <a:t>b</a:t>
            </a:r>
            <a:r>
              <a:rPr sz="1710" spc="-201" dirty="0">
                <a:latin typeface="Calibri"/>
                <a:cs typeface="Calibri"/>
              </a:rPr>
              <a:t>‐</a:t>
            </a:r>
            <a:r>
              <a:rPr sz="1710" spc="-4" dirty="0">
                <a:latin typeface="Calibri"/>
                <a:cs typeface="Calibri"/>
              </a:rPr>
              <a:t>structures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can </a:t>
            </a:r>
            <a:r>
              <a:rPr sz="1710" dirty="0">
                <a:latin typeface="Calibri"/>
                <a:cs typeface="Calibri"/>
              </a:rPr>
              <a:t>be </a:t>
            </a:r>
            <a:r>
              <a:rPr sz="1710" spc="-4" dirty="0">
                <a:latin typeface="Calibri"/>
                <a:cs typeface="Calibri"/>
              </a:rPr>
              <a:t>reused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to</a:t>
            </a:r>
            <a:r>
              <a:rPr sz="1710" dirty="0">
                <a:latin typeface="Calibri"/>
                <a:cs typeface="Calibri"/>
              </a:rPr>
              <a:t> build </a:t>
            </a:r>
            <a:r>
              <a:rPr sz="1710" spc="-4" dirty="0">
                <a:latin typeface="Calibri"/>
                <a:cs typeface="Calibri"/>
              </a:rPr>
              <a:t>other</a:t>
            </a:r>
            <a:r>
              <a:rPr sz="1710" spc="4" dirty="0">
                <a:latin typeface="Calibri"/>
                <a:cs typeface="Calibri"/>
              </a:rPr>
              <a:t> </a:t>
            </a:r>
            <a:r>
              <a:rPr sz="1710" spc="-9" dirty="0">
                <a:latin typeface="Calibri"/>
                <a:cs typeface="Calibri"/>
              </a:rPr>
              <a:t>hig</a:t>
            </a:r>
            <a:r>
              <a:rPr sz="1710" spc="-4" dirty="0">
                <a:latin typeface="Calibri"/>
                <a:cs typeface="Calibri"/>
              </a:rPr>
              <a:t>h level structures</a:t>
            </a:r>
            <a:endParaRPr sz="1710" dirty="0">
              <a:latin typeface="Calibri"/>
              <a:cs typeface="Calibri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solidFill>
                  <a:srgbClr val="7030A0"/>
                </a:solidFill>
              </a:rPr>
              <a:t>…Continued</a:t>
            </a:r>
          </a:p>
        </p:txBody>
      </p:sp>
    </p:spTree>
    <p:extLst>
      <p:ext uri="{BB962C8B-B14F-4D97-AF65-F5344CB8AC3E}">
        <p14:creationId xmlns:p14="http://schemas.microsoft.com/office/powerpoint/2010/main" val="378444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439" y="5170286"/>
            <a:ext cx="7033089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4" dirty="0">
                <a:solidFill>
                  <a:srgbClr val="800000"/>
                </a:solidFill>
                <a:latin typeface="Courier New"/>
                <a:cs typeface="Courier New"/>
              </a:rPr>
              <a:t>addres</a:t>
            </a:r>
            <a:r>
              <a:rPr sz="1539" dirty="0">
                <a:solidFill>
                  <a:srgbClr val="800000"/>
                </a:solidFill>
                <a:latin typeface="Courier New"/>
                <a:cs typeface="Courier New"/>
              </a:rPr>
              <a:t>s</a:t>
            </a:r>
            <a:r>
              <a:rPr sz="1539" spc="-9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539" dirty="0">
                <a:solidFill>
                  <a:srgbClr val="800000"/>
                </a:solidFill>
                <a:latin typeface="Calibri"/>
                <a:cs typeface="Calibri"/>
              </a:rPr>
              <a:t>is </a:t>
            </a:r>
            <a:r>
              <a:rPr sz="1539" spc="-4" dirty="0">
                <a:solidFill>
                  <a:srgbClr val="800000"/>
                </a:solidFill>
                <a:latin typeface="Calibri"/>
                <a:cs typeface="Calibri"/>
              </a:rPr>
              <a:t>no</a:t>
            </a:r>
            <a:r>
              <a:rPr sz="1539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1539" spc="-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800000"/>
                </a:solidFill>
                <a:latin typeface="Calibri"/>
                <a:cs typeface="Calibri"/>
              </a:rPr>
              <a:t>a</a:t>
            </a:r>
            <a:r>
              <a:rPr sz="1539" spc="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539" spc="-4" dirty="0">
                <a:solidFill>
                  <a:srgbClr val="800000"/>
                </a:solidFill>
                <a:latin typeface="Calibri"/>
                <a:cs typeface="Calibri"/>
              </a:rPr>
              <a:t>member,</a:t>
            </a:r>
            <a:r>
              <a:rPr sz="1539" dirty="0">
                <a:solidFill>
                  <a:srgbClr val="800000"/>
                </a:solidFill>
                <a:latin typeface="Calibri"/>
                <a:cs typeface="Calibri"/>
              </a:rPr>
              <a:t> this</a:t>
            </a:r>
            <a:r>
              <a:rPr sz="1539" spc="-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800000"/>
                </a:solidFill>
                <a:latin typeface="Calibri"/>
                <a:cs typeface="Calibri"/>
              </a:rPr>
              <a:t>is a</a:t>
            </a:r>
            <a:r>
              <a:rPr sz="1539" spc="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539" spc="-4" dirty="0">
                <a:solidFill>
                  <a:srgbClr val="800000"/>
                </a:solidFill>
                <a:latin typeface="Calibri"/>
                <a:cs typeface="Calibri"/>
              </a:rPr>
              <a:t>dat</a:t>
            </a:r>
            <a:r>
              <a:rPr sz="1539" dirty="0">
                <a:solidFill>
                  <a:srgbClr val="800000"/>
                </a:solidFill>
                <a:latin typeface="Calibri"/>
                <a:cs typeface="Calibri"/>
              </a:rPr>
              <a:t>a</a:t>
            </a:r>
            <a:r>
              <a:rPr sz="1539" spc="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539" spc="-4" dirty="0">
                <a:solidFill>
                  <a:srgbClr val="800000"/>
                </a:solidFill>
                <a:latin typeface="Calibri"/>
                <a:cs typeface="Calibri"/>
              </a:rPr>
              <a:t>type</a:t>
            </a:r>
            <a:r>
              <a:rPr sz="1539" dirty="0">
                <a:solidFill>
                  <a:srgbClr val="800000"/>
                </a:solidFill>
                <a:latin typeface="Calibri"/>
                <a:cs typeface="Calibri"/>
              </a:rPr>
              <a:t> and</a:t>
            </a:r>
            <a:r>
              <a:rPr sz="1539" spc="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800000"/>
                </a:solidFill>
                <a:latin typeface="Calibri"/>
                <a:cs typeface="Calibri"/>
              </a:rPr>
              <a:t>it</a:t>
            </a:r>
            <a:r>
              <a:rPr sz="1539" spc="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800000"/>
                </a:solidFill>
                <a:latin typeface="Calibri"/>
                <a:cs typeface="Calibri"/>
              </a:rPr>
              <a:t>must</a:t>
            </a:r>
            <a:r>
              <a:rPr sz="1539" spc="-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800000"/>
                </a:solidFill>
                <a:latin typeface="Calibri"/>
                <a:cs typeface="Calibri"/>
              </a:rPr>
              <a:t>not</a:t>
            </a:r>
            <a:r>
              <a:rPr sz="1539" spc="-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539" spc="4" dirty="0">
                <a:solidFill>
                  <a:srgbClr val="800000"/>
                </a:solidFill>
                <a:latin typeface="Calibri"/>
                <a:cs typeface="Calibri"/>
              </a:rPr>
              <a:t>b</a:t>
            </a:r>
            <a:r>
              <a:rPr sz="1539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539" spc="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539" dirty="0">
                <a:solidFill>
                  <a:srgbClr val="800000"/>
                </a:solidFill>
                <a:latin typeface="Calibri"/>
                <a:cs typeface="Calibri"/>
              </a:rPr>
              <a:t>used</a:t>
            </a:r>
            <a:r>
              <a:rPr sz="1539" spc="4" dirty="0">
                <a:solidFill>
                  <a:srgbClr val="800000"/>
                </a:solidFill>
                <a:latin typeface="Calibri"/>
                <a:cs typeface="Calibri"/>
              </a:rPr>
              <a:t> h</a:t>
            </a:r>
            <a:r>
              <a:rPr sz="1539" spc="-4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539" dirty="0">
                <a:solidFill>
                  <a:srgbClr val="800000"/>
                </a:solidFill>
                <a:latin typeface="Calibri"/>
                <a:cs typeface="Calibri"/>
              </a:rPr>
              <a:t>re</a:t>
            </a:r>
            <a:endParaRPr sz="1539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1" y="0"/>
            <a:ext cx="5927580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sz="3200" b="1" spc="-4" dirty="0">
                <a:solidFill>
                  <a:srgbClr val="7030A0"/>
                </a:solidFill>
              </a:rPr>
              <a:t>Accessin</a:t>
            </a:r>
            <a:r>
              <a:rPr sz="3200" b="1" dirty="0">
                <a:solidFill>
                  <a:srgbClr val="7030A0"/>
                </a:solidFill>
              </a:rPr>
              <a:t>g</a:t>
            </a:r>
            <a:r>
              <a:rPr sz="3200" b="1" spc="-13" dirty="0">
                <a:solidFill>
                  <a:srgbClr val="7030A0"/>
                </a:solidFill>
              </a:rPr>
              <a:t> </a:t>
            </a:r>
            <a:r>
              <a:rPr lang="en-AU" sz="3200" b="1" spc="-4" dirty="0">
                <a:solidFill>
                  <a:srgbClr val="7030A0"/>
                </a:solidFill>
              </a:rPr>
              <a:t>N</a:t>
            </a:r>
            <a:r>
              <a:rPr sz="3200" b="1" spc="-4" dirty="0" err="1">
                <a:solidFill>
                  <a:srgbClr val="7030A0"/>
                </a:solidFill>
              </a:rPr>
              <a:t>este</a:t>
            </a:r>
            <a:r>
              <a:rPr sz="3200" b="1" dirty="0" err="1">
                <a:solidFill>
                  <a:srgbClr val="7030A0"/>
                </a:solidFill>
              </a:rPr>
              <a:t>d</a:t>
            </a:r>
            <a:r>
              <a:rPr sz="3200" b="1" spc="-9" dirty="0">
                <a:solidFill>
                  <a:srgbClr val="7030A0"/>
                </a:solidFill>
              </a:rPr>
              <a:t> </a:t>
            </a:r>
            <a:r>
              <a:rPr lang="en-AU" sz="3200" b="1" spc="-4" dirty="0">
                <a:solidFill>
                  <a:srgbClr val="7030A0"/>
                </a:solidFill>
              </a:rPr>
              <a:t>S</a:t>
            </a:r>
            <a:r>
              <a:rPr sz="3200" b="1" spc="-4" dirty="0" err="1">
                <a:solidFill>
                  <a:srgbClr val="7030A0"/>
                </a:solidFill>
              </a:rPr>
              <a:t>tructures</a:t>
            </a:r>
            <a:endParaRPr sz="3200" b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990600"/>
            <a:ext cx="8991600" cy="2740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847" marR="4344" indent="-302988">
              <a:lnSpc>
                <a:spcPts val="2582"/>
              </a:lnSpc>
              <a:buChar char="•"/>
              <a:tabLst>
                <a:tab pos="313847" algn="l"/>
              </a:tabLst>
            </a:pPr>
            <a:r>
              <a:rPr sz="2394" dirty="0">
                <a:latin typeface="Calibri"/>
                <a:cs typeface="Calibri"/>
              </a:rPr>
              <a:t>Y</a:t>
            </a:r>
            <a:r>
              <a:rPr sz="2394" spc="-4" dirty="0">
                <a:latin typeface="Calibri"/>
                <a:cs typeface="Calibri"/>
              </a:rPr>
              <a:t>o</a:t>
            </a:r>
            <a:r>
              <a:rPr sz="2394" dirty="0">
                <a:latin typeface="Calibri"/>
                <a:cs typeface="Calibri"/>
              </a:rPr>
              <a:t>u </a:t>
            </a:r>
            <a:r>
              <a:rPr sz="2394" spc="-4" dirty="0">
                <a:latin typeface="Calibri"/>
                <a:cs typeface="Calibri"/>
              </a:rPr>
              <a:t>nee</a:t>
            </a:r>
            <a:r>
              <a:rPr sz="2394" dirty="0">
                <a:latin typeface="Calibri"/>
                <a:cs typeface="Calibri"/>
              </a:rPr>
              <a:t>d </a:t>
            </a:r>
            <a:r>
              <a:rPr sz="2394" spc="-4" dirty="0">
                <a:latin typeface="Calibri"/>
                <a:cs typeface="Calibri"/>
              </a:rPr>
              <a:t>t</a:t>
            </a:r>
            <a:r>
              <a:rPr sz="2394" dirty="0">
                <a:latin typeface="Calibri"/>
                <a:cs typeface="Calibri"/>
              </a:rPr>
              <a:t>o </a:t>
            </a:r>
            <a:r>
              <a:rPr sz="2394" spc="-4" dirty="0">
                <a:latin typeface="Calibri"/>
                <a:cs typeface="Calibri"/>
              </a:rPr>
              <a:t>specif</a:t>
            </a:r>
            <a:r>
              <a:rPr sz="2394" dirty="0">
                <a:latin typeface="Calibri"/>
                <a:cs typeface="Calibri"/>
              </a:rPr>
              <a:t>y </a:t>
            </a:r>
            <a:r>
              <a:rPr sz="2394" spc="-9" dirty="0">
                <a:latin typeface="Calibri"/>
                <a:cs typeface="Calibri"/>
              </a:rPr>
              <a:t>al</a:t>
            </a:r>
            <a:r>
              <a:rPr sz="2394" dirty="0">
                <a:latin typeface="Calibri"/>
                <a:cs typeface="Calibri"/>
              </a:rPr>
              <a:t>l </a:t>
            </a:r>
            <a:r>
              <a:rPr sz="2394" spc="-9" dirty="0">
                <a:latin typeface="Calibri"/>
                <a:cs typeface="Calibri"/>
              </a:rPr>
              <a:t>level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o</a:t>
            </a:r>
            <a:r>
              <a:rPr sz="2394" dirty="0">
                <a:latin typeface="Calibri"/>
                <a:cs typeface="Calibri"/>
              </a:rPr>
              <a:t>f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hierarch</a:t>
            </a:r>
            <a:r>
              <a:rPr sz="2394" dirty="0">
                <a:latin typeface="Calibri"/>
                <a:cs typeface="Calibri"/>
              </a:rPr>
              <a:t>y</a:t>
            </a:r>
            <a:r>
              <a:rPr sz="2394" spc="9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starting fro</a:t>
            </a:r>
            <a:r>
              <a:rPr sz="2394" dirty="0">
                <a:latin typeface="Calibri"/>
                <a:cs typeface="Calibri"/>
              </a:rPr>
              <a:t>m</a:t>
            </a:r>
            <a:r>
              <a:rPr sz="2394" spc="-4" dirty="0">
                <a:latin typeface="Calibri"/>
                <a:cs typeface="Calibri"/>
              </a:rPr>
              <a:t> th</a:t>
            </a:r>
            <a:r>
              <a:rPr sz="2394" dirty="0">
                <a:latin typeface="Calibri"/>
                <a:cs typeface="Calibri"/>
              </a:rPr>
              <a:t>e top </a:t>
            </a:r>
            <a:r>
              <a:rPr sz="2394" spc="-9" dirty="0">
                <a:latin typeface="Calibri"/>
                <a:cs typeface="Calibri"/>
              </a:rPr>
              <a:t>level</a:t>
            </a:r>
            <a:endParaRPr sz="2394" dirty="0">
              <a:latin typeface="Calibri"/>
              <a:cs typeface="Calibri"/>
            </a:endParaRPr>
          </a:p>
          <a:p>
            <a:pPr>
              <a:spcBef>
                <a:spcPts val="22"/>
              </a:spcBef>
            </a:pPr>
            <a:endParaRPr sz="1881" dirty="0">
              <a:latin typeface="Times New Roman"/>
              <a:cs typeface="Times New Roman"/>
            </a:endParaRPr>
          </a:p>
          <a:p>
            <a:pPr marL="313304"/>
            <a:r>
              <a:rPr sz="1710" spc="-4" dirty="0">
                <a:latin typeface="Courier New"/>
                <a:cs typeface="Courier New"/>
              </a:rPr>
              <a:t>newEmployee.depID = 371;</a:t>
            </a:r>
            <a:endParaRPr sz="1710" dirty="0">
              <a:latin typeface="Courier New"/>
              <a:cs typeface="Courier New"/>
            </a:endParaRPr>
          </a:p>
          <a:p>
            <a:pPr>
              <a:spcBef>
                <a:spcPts val="46"/>
              </a:spcBef>
            </a:pPr>
            <a:endParaRPr sz="1753" dirty="0">
              <a:latin typeface="Times New Roman"/>
              <a:cs typeface="Times New Roman"/>
            </a:endParaRPr>
          </a:p>
          <a:p>
            <a:pPr marL="313847">
              <a:lnSpc>
                <a:spcPts val="1997"/>
              </a:lnSpc>
            </a:pPr>
            <a:r>
              <a:rPr sz="1710" spc="-4" dirty="0">
                <a:latin typeface="Courier New"/>
                <a:cs typeface="Courier New"/>
              </a:rPr>
              <a:t>newEmployee.hireDate.month = 2;</a:t>
            </a:r>
            <a:endParaRPr sz="1710" dirty="0">
              <a:latin typeface="Courier New"/>
              <a:cs typeface="Courier New"/>
            </a:endParaRPr>
          </a:p>
          <a:p>
            <a:pPr marL="313847">
              <a:lnSpc>
                <a:spcPts val="1997"/>
              </a:lnSpc>
            </a:pPr>
            <a:r>
              <a:rPr sz="1710" spc="-4" dirty="0">
                <a:latin typeface="Courier New"/>
                <a:cs typeface="Courier New"/>
              </a:rPr>
              <a:t>newEmployee.hireDate.year = 2004;</a:t>
            </a:r>
            <a:endParaRPr sz="1710" dirty="0">
              <a:latin typeface="Courier New"/>
              <a:cs typeface="Courier New"/>
            </a:endParaRPr>
          </a:p>
          <a:p>
            <a:pPr marL="270951">
              <a:spcBef>
                <a:spcPts val="530"/>
              </a:spcBef>
            </a:pPr>
            <a:r>
              <a:rPr sz="1710" spc="-4" dirty="0">
                <a:latin typeface="Courier New"/>
                <a:cs typeface="Courier New"/>
              </a:rPr>
              <a:t>printf(“Last name: %s", </a:t>
            </a:r>
            <a:r>
              <a:rPr sz="1710" spc="-4" dirty="0" err="1">
                <a:latin typeface="Courier New"/>
                <a:cs typeface="Courier New"/>
              </a:rPr>
              <a:t>newEmployee.</a:t>
            </a:r>
            <a:r>
              <a:rPr lang="en-US" sz="1710" spc="-4" dirty="0" err="1">
                <a:latin typeface="Courier New"/>
                <a:cs typeface="Courier New"/>
              </a:rPr>
              <a:t>theN</a:t>
            </a:r>
            <a:r>
              <a:rPr sz="1710" spc="-4" dirty="0" err="1">
                <a:latin typeface="Courier New"/>
                <a:cs typeface="Courier New"/>
              </a:rPr>
              <a:t>ame.last</a:t>
            </a:r>
            <a:r>
              <a:rPr sz="1710" spc="-4" dirty="0">
                <a:latin typeface="Courier New"/>
                <a:cs typeface="Courier New"/>
              </a:rPr>
              <a:t>);</a:t>
            </a:r>
            <a:endParaRPr sz="1710" dirty="0">
              <a:latin typeface="Courier New"/>
              <a:cs typeface="Courier New"/>
            </a:endParaRPr>
          </a:p>
          <a:p>
            <a:pPr marL="270951">
              <a:spcBef>
                <a:spcPts val="1441"/>
              </a:spcBef>
            </a:pPr>
            <a:r>
              <a:rPr sz="1710" spc="-4" dirty="0">
                <a:latin typeface="Courier New"/>
                <a:cs typeface="Courier New"/>
              </a:rPr>
              <a:t>uowEmployees[3].hireDate.year = 2009;</a:t>
            </a:r>
            <a:endParaRPr sz="1710" dirty="0">
              <a:latin typeface="Courier New"/>
              <a:cs typeface="Courier New"/>
            </a:endParaRPr>
          </a:p>
          <a:p>
            <a:pPr marL="270951">
              <a:spcBef>
                <a:spcPts val="312"/>
              </a:spcBef>
            </a:pPr>
            <a:r>
              <a:rPr sz="1710" spc="-4" dirty="0">
                <a:latin typeface="Courier New"/>
                <a:cs typeface="Courier New"/>
              </a:rPr>
              <a:t>uowEmployees[3].hireDate.month = 3;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036" y="4285578"/>
            <a:ext cx="4804382" cy="56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ourier New"/>
                <a:cs typeface="Courier New"/>
              </a:rPr>
              <a:t>newEmployee.homeAddr.zip = 2522;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308"/>
              </a:spcBef>
            </a:pPr>
            <a:r>
              <a:rPr sz="1710" spc="-4" dirty="0" err="1">
                <a:latin typeface="Courier New"/>
                <a:cs typeface="Courier New"/>
              </a:rPr>
              <a:t>newEmployee.address</a:t>
            </a:r>
            <a:r>
              <a:rPr lang="en-GB" sz="1710" spc="-4" dirty="0">
                <a:latin typeface="Courier New"/>
                <a:cs typeface="Courier New"/>
              </a:rPr>
              <a:t>_t</a:t>
            </a:r>
            <a:r>
              <a:rPr sz="1710" spc="-4" dirty="0">
                <a:latin typeface="Courier New"/>
                <a:cs typeface="Courier New"/>
              </a:rPr>
              <a:t>.zip = 2522;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3534" y="4285578"/>
            <a:ext cx="1480140" cy="56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solidFill>
                  <a:srgbClr val="003300"/>
                </a:solidFill>
                <a:latin typeface="Courier New"/>
                <a:cs typeface="Courier New"/>
              </a:rPr>
              <a:t>/* OK */</a:t>
            </a:r>
            <a:endParaRPr sz="1710">
              <a:latin typeface="Courier New"/>
              <a:cs typeface="Courier New"/>
            </a:endParaRPr>
          </a:p>
          <a:p>
            <a:pPr marL="10860">
              <a:spcBef>
                <a:spcPts val="308"/>
              </a:spcBef>
            </a:pPr>
            <a:r>
              <a:rPr sz="1710" b="1" spc="-4" dirty="0">
                <a:solidFill>
                  <a:srgbClr val="800000"/>
                </a:solidFill>
                <a:latin typeface="Courier New"/>
                <a:cs typeface="Courier New"/>
              </a:rPr>
              <a:t>/*Error */</a:t>
            </a:r>
            <a:endParaRPr sz="171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2309" y="4863171"/>
            <a:ext cx="348804" cy="249777"/>
          </a:xfrm>
          <a:custGeom>
            <a:avLst/>
            <a:gdLst/>
            <a:ahLst/>
            <a:cxnLst/>
            <a:rect l="l" t="t" r="r" b="b"/>
            <a:pathLst>
              <a:path w="365125" h="292100">
                <a:moveTo>
                  <a:pt x="308529" y="51389"/>
                </a:moveTo>
                <a:lnTo>
                  <a:pt x="302397" y="43797"/>
                </a:lnTo>
                <a:lnTo>
                  <a:pt x="1524" y="283463"/>
                </a:lnTo>
                <a:lnTo>
                  <a:pt x="0" y="286511"/>
                </a:lnTo>
                <a:lnTo>
                  <a:pt x="762" y="290321"/>
                </a:lnTo>
                <a:lnTo>
                  <a:pt x="3810" y="291845"/>
                </a:lnTo>
                <a:lnTo>
                  <a:pt x="7620" y="291083"/>
                </a:lnTo>
                <a:lnTo>
                  <a:pt x="308529" y="51389"/>
                </a:lnTo>
                <a:close/>
              </a:path>
              <a:path w="365125" h="292100">
                <a:moveTo>
                  <a:pt x="364998" y="0"/>
                </a:moveTo>
                <a:lnTo>
                  <a:pt x="281178" y="17525"/>
                </a:lnTo>
                <a:lnTo>
                  <a:pt x="302397" y="43797"/>
                </a:lnTo>
                <a:lnTo>
                  <a:pt x="312420" y="35813"/>
                </a:lnTo>
                <a:lnTo>
                  <a:pt x="315468" y="35051"/>
                </a:lnTo>
                <a:lnTo>
                  <a:pt x="319278" y="36575"/>
                </a:lnTo>
                <a:lnTo>
                  <a:pt x="320040" y="40385"/>
                </a:lnTo>
                <a:lnTo>
                  <a:pt x="320040" y="65640"/>
                </a:lnTo>
                <a:lnTo>
                  <a:pt x="329184" y="76961"/>
                </a:lnTo>
                <a:lnTo>
                  <a:pt x="364998" y="0"/>
                </a:lnTo>
                <a:close/>
              </a:path>
              <a:path w="365125" h="292100">
                <a:moveTo>
                  <a:pt x="320040" y="40385"/>
                </a:moveTo>
                <a:lnTo>
                  <a:pt x="319278" y="36575"/>
                </a:lnTo>
                <a:lnTo>
                  <a:pt x="315468" y="35051"/>
                </a:lnTo>
                <a:lnTo>
                  <a:pt x="312420" y="35813"/>
                </a:lnTo>
                <a:lnTo>
                  <a:pt x="302397" y="43797"/>
                </a:lnTo>
                <a:lnTo>
                  <a:pt x="308529" y="51389"/>
                </a:lnTo>
                <a:lnTo>
                  <a:pt x="318516" y="43433"/>
                </a:lnTo>
                <a:lnTo>
                  <a:pt x="320040" y="40385"/>
                </a:lnTo>
                <a:close/>
              </a:path>
              <a:path w="365125" h="292100">
                <a:moveTo>
                  <a:pt x="320040" y="65640"/>
                </a:moveTo>
                <a:lnTo>
                  <a:pt x="320040" y="40385"/>
                </a:lnTo>
                <a:lnTo>
                  <a:pt x="318516" y="43433"/>
                </a:lnTo>
                <a:lnTo>
                  <a:pt x="308529" y="51389"/>
                </a:lnTo>
                <a:lnTo>
                  <a:pt x="320040" y="6564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53FE34-97A1-4A4B-84F8-AD159918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954" y="1455283"/>
            <a:ext cx="2368124" cy="12243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821A7D-6DDF-43BB-9ECA-F1872EEA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33" y="3226919"/>
            <a:ext cx="2207167" cy="5793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79ED19-0FFF-4977-A9CA-EAF0C22CF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229851"/>
            <a:ext cx="1279005" cy="9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33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II. Union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>
          <a:xfrm>
            <a:off x="10274" y="549275"/>
            <a:ext cx="9144000" cy="6308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union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 collection of a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fixed number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of related variables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under one name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that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share the same storage space in the memory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union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 </a:t>
            </a: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derived data type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—like a structure—with members that </a:t>
            </a:r>
            <a:r>
              <a:rPr lang="en-US" altLang="en-US" b="1" i="1" dirty="0">
                <a:solidFill>
                  <a:srgbClr val="7030A0"/>
                </a:solidFill>
                <a:latin typeface="Cambria" panose="02040503050406030204" pitchFamily="18" charset="0"/>
              </a:rPr>
              <a:t>share the same storage space</a:t>
            </a:r>
            <a:r>
              <a:rPr lang="en-US" alt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 in the memory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different situations in a program, some variables may not be relevant, but other variables are—so a union shares the space instead of wasting storage on variables that are not being used. 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members of a union can be of any data type. </a:t>
            </a:r>
          </a:p>
        </p:txBody>
      </p:sp>
    </p:spTree>
    <p:extLst>
      <p:ext uri="{BB962C8B-B14F-4D97-AF65-F5344CB8AC3E}">
        <p14:creationId xmlns:p14="http://schemas.microsoft.com/office/powerpoint/2010/main" val="3128451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…Continued</a:t>
            </a:r>
          </a:p>
        </p:txBody>
      </p:sp>
      <p:sp>
        <p:nvSpPr>
          <p:cNvPr id="6963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number of bytes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used to store a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union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must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be at least enough to hold the </a:t>
            </a: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largest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 member.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most cases, </a:t>
            </a:r>
            <a:r>
              <a:rPr lang="en-US" altLang="en-US" dirty="0">
                <a:solidFill>
                  <a:srgbClr val="0070C0"/>
                </a:solidFill>
                <a:latin typeface="Cambria" panose="02040503050406030204" pitchFamily="18" charset="0"/>
              </a:rPr>
              <a:t>unions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contain two or more data types.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Only one member, and thus one data type, can be referenced at a time.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It’s your responsibility to ensure that the data in a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union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referenced with the proper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data type.</a:t>
            </a:r>
          </a:p>
        </p:txBody>
      </p:sp>
    </p:spTree>
    <p:extLst>
      <p:ext uri="{BB962C8B-B14F-4D97-AF65-F5344CB8AC3E}">
        <p14:creationId xmlns:p14="http://schemas.microsoft.com/office/powerpoint/2010/main" val="2264526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Union Declarations</a:t>
            </a:r>
          </a:p>
        </p:txBody>
      </p:sp>
      <p:sp>
        <p:nvSpPr>
          <p:cNvPr id="727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union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definition has the same format as a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structure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definition.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pc="-4" dirty="0">
                <a:latin typeface="Cambria Math" panose="02040503050406030204" pitchFamily="18" charset="0"/>
                <a:ea typeface="Cambria Math" panose="02040503050406030204" pitchFamily="18" charset="0"/>
                <a:cs typeface="Courier New"/>
              </a:rPr>
              <a:t>Variable of type </a:t>
            </a:r>
            <a:r>
              <a:rPr lang="en-US" b="1" spc="-4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/>
              </a:rPr>
              <a:t>union </a:t>
            </a:r>
            <a:r>
              <a:rPr lang="en-US" spc="-4" dirty="0">
                <a:latin typeface="Cambria Math" panose="02040503050406030204" pitchFamily="18" charset="0"/>
                <a:ea typeface="Cambria Math" panose="02040503050406030204" pitchFamily="18" charset="0"/>
                <a:cs typeface="Courier New"/>
              </a:rPr>
              <a:t>can be declared as with</a:t>
            </a:r>
            <a:r>
              <a:rPr lang="en-US" b="1" spc="-4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/>
              </a:rPr>
              <a:t> struct</a:t>
            </a:r>
            <a:endParaRPr lang="en-US" altLang="en-US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b="1" u="sng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definition</a:t>
            </a:r>
          </a:p>
          <a:p>
            <a:pPr lvl="3" eaLnBrk="1" hangingPunct="1"/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number {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765175" lvl="2" indent="0" eaLnBrk="1" hangingPunct="1">
              <a:buNone/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indicates that </a:t>
            </a:r>
            <a:r>
              <a:rPr lang="en-US" alt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is a</a:t>
            </a:r>
            <a:r>
              <a:rPr lang="en-US" altLang="en-US" sz="23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b="1" dirty="0">
                <a:solidFill>
                  <a:srgbClr val="0070C0"/>
                </a:solidFill>
                <a:latin typeface="Consolas" panose="020B0609020204030204" pitchFamily="49" charset="0"/>
              </a:rPr>
              <a:t>union</a:t>
            </a:r>
            <a:r>
              <a:rPr lang="en-US" altLang="en-US" sz="23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type with members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marL="708025"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Better to use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typedef:</a:t>
            </a:r>
          </a:p>
          <a:p>
            <a:pPr marL="400050" lvl="1" indent="0" eaLnBrk="1" hangingPunct="1"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           </a:t>
            </a:r>
            <a:r>
              <a:rPr lang="en-US" altLang="en-US" b="1" dirty="0">
                <a:solidFill>
                  <a:srgbClr val="2618A8"/>
                </a:solidFill>
                <a:latin typeface="Cambria" panose="02040503050406030204" pitchFamily="18" charset="0"/>
              </a:rPr>
              <a:t>typedef union </a:t>
            </a:r>
            <a:r>
              <a:rPr lang="en-US" altLang="en-US" dirty="0">
                <a:solidFill>
                  <a:srgbClr val="005DA2"/>
                </a:solidFill>
                <a:latin typeface="Cambria" panose="02040503050406030204" pitchFamily="18" charset="0"/>
              </a:rPr>
              <a:t>{</a:t>
            </a:r>
          </a:p>
          <a:p>
            <a:pPr marL="400050" lvl="1" indent="0" eaLnBrk="1" hangingPunct="1">
              <a:buNone/>
            </a:pPr>
            <a:r>
              <a:rPr lang="en-US" altLang="en-US" dirty="0">
                <a:solidFill>
                  <a:srgbClr val="005DA2"/>
                </a:solidFill>
                <a:latin typeface="Cambria" panose="02040503050406030204" pitchFamily="18" charset="0"/>
              </a:rPr>
              <a:t>                               </a:t>
            </a:r>
            <a:r>
              <a:rPr lang="en-US" altLang="en-US" b="1" dirty="0">
                <a:solidFill>
                  <a:srgbClr val="005DA2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	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		}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8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I.2 Syntax of C-Structure Definition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>
          <a:xfrm>
            <a:off x="0" y="549275"/>
            <a:ext cx="9144000" cy="63087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Common Syntax:</a:t>
            </a:r>
          </a:p>
          <a:p>
            <a:pPr marL="914400" lvl="2" indent="0" eaLnBrk="1" hangingPunct="1"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struct_Tag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b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datatype1 variableName1;</a:t>
            </a:r>
            <a:b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datatype2 variableName2;</a:t>
            </a:r>
          </a:p>
          <a:p>
            <a:pPr marL="914400" lvl="2" indent="0" eaLnBrk="1" hangingPunct="1"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…..</a:t>
            </a:r>
            <a:b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altLang="en-US" b="1" u="sng" dirty="0">
                <a:solidFill>
                  <a:srgbClr val="000000"/>
                </a:solidFill>
                <a:latin typeface="Cambria" panose="02040503050406030204" pitchFamily="18" charset="0"/>
              </a:rPr>
              <a:t>structure definition </a:t>
            </a: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 end with a semicolon.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Keyword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introduces the structure definition. 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identifier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struct_Tag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structure tag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which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names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structure definition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and is used with 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dirty="0">
                <a:latin typeface="Consolas" panose="020B0609020204030204" pitchFamily="49" charset="0"/>
              </a:rPr>
              <a:t>keyword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declare variables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of the </a:t>
            </a:r>
            <a:r>
              <a:rPr lang="en-US" altLang="en-US" b="1" dirty="0">
                <a:latin typeface="Cambria" panose="02040503050406030204" pitchFamily="18" charset="0"/>
              </a:rPr>
              <a:t>structure type</a:t>
            </a:r>
          </a:p>
          <a:p>
            <a:pPr lvl="1" algn="just">
              <a:lnSpc>
                <a:spcPct val="150000"/>
              </a:lnSpc>
            </a:pPr>
            <a:endParaRPr lang="en-US" altLang="en-US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Structure definitions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do </a:t>
            </a: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 reserve any space in memory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; rather, each definition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creates a new data type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that’s used to define variables. </a:t>
            </a:r>
          </a:p>
          <a:p>
            <a:pPr algn="just">
              <a:lnSpc>
                <a:spcPct val="150000"/>
              </a:lnSpc>
            </a:pPr>
            <a:endParaRPr lang="en-US" altLang="en-US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55A3C1-A7F7-4834-9786-AED79011F4A3}"/>
              </a:ext>
            </a:extLst>
          </p:cNvPr>
          <p:cNvSpPr/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00B0F0">
              <a:alpha val="44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41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569513" y="1391147"/>
            <a:ext cx="3494159" cy="4190819"/>
          </a:xfrm>
          <a:custGeom>
            <a:avLst/>
            <a:gdLst/>
            <a:ahLst/>
            <a:cxnLst/>
            <a:rect l="l" t="t" r="r" b="b"/>
            <a:pathLst>
              <a:path w="4086225" h="4900930">
                <a:moveTo>
                  <a:pt x="0" y="0"/>
                </a:moveTo>
                <a:lnTo>
                  <a:pt x="0" y="4900422"/>
                </a:lnTo>
                <a:lnTo>
                  <a:pt x="4085843" y="4900422"/>
                </a:lnTo>
                <a:lnTo>
                  <a:pt x="408584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4729365" y="1471511"/>
            <a:ext cx="2718222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spc="-4" dirty="0">
                <a:latin typeface="Calibri"/>
                <a:cs typeface="Calibri"/>
              </a:rPr>
              <a:t>unio</a:t>
            </a:r>
            <a:r>
              <a:rPr sz="2052" dirty="0">
                <a:latin typeface="Calibri"/>
                <a:cs typeface="Calibri"/>
              </a:rPr>
              <a:t>n </a:t>
            </a:r>
            <a:r>
              <a:rPr sz="2052" spc="-9" dirty="0">
                <a:latin typeface="Calibri"/>
                <a:cs typeface="Calibri"/>
              </a:rPr>
              <a:t>Memor</a:t>
            </a:r>
            <a:r>
              <a:rPr sz="2052" spc="-4" dirty="0">
                <a:latin typeface="Calibri"/>
                <a:cs typeface="Calibri"/>
              </a:rPr>
              <a:t>y </a:t>
            </a:r>
            <a:r>
              <a:rPr sz="2052" dirty="0">
                <a:latin typeface="Calibri"/>
                <a:cs typeface="Calibri"/>
              </a:rPr>
              <a:t>Allocation</a:t>
            </a:r>
            <a:endParaRPr sz="2052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9364" y="1794390"/>
            <a:ext cx="1539928" cy="102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4" dirty="0">
                <a:solidFill>
                  <a:srgbClr val="0000FF"/>
                </a:solidFill>
                <a:latin typeface="Courier New"/>
                <a:cs typeface="Courier New"/>
              </a:rPr>
              <a:t>typede</a:t>
            </a:r>
            <a:r>
              <a:rPr sz="1539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539" spc="-1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00FF"/>
                </a:solidFill>
                <a:latin typeface="Courier New"/>
                <a:cs typeface="Courier New"/>
              </a:rPr>
              <a:t>union</a:t>
            </a:r>
            <a:endParaRPr sz="1539">
              <a:latin typeface="Courier New"/>
              <a:cs typeface="Courier New"/>
            </a:endParaRPr>
          </a:p>
          <a:p>
            <a:pPr marL="10860">
              <a:spcBef>
                <a:spcPts val="192"/>
              </a:spcBef>
            </a:pPr>
            <a:r>
              <a:rPr sz="1539" dirty="0">
                <a:latin typeface="Courier New"/>
                <a:cs typeface="Courier New"/>
              </a:rPr>
              <a:t>{</a:t>
            </a:r>
            <a:endParaRPr sz="1539">
              <a:latin typeface="Courier New"/>
              <a:cs typeface="Courier New"/>
            </a:endParaRPr>
          </a:p>
          <a:p>
            <a:pPr marL="361087" marR="704799">
              <a:lnSpc>
                <a:spcPct val="110600"/>
              </a:lnSpc>
            </a:pPr>
            <a:r>
              <a:rPr sz="1539" spc="-9" dirty="0">
                <a:solidFill>
                  <a:srgbClr val="0000FF"/>
                </a:solidFill>
                <a:latin typeface="Courier New"/>
                <a:cs typeface="Courier New"/>
              </a:rPr>
              <a:t>char int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7009" y="2313071"/>
            <a:ext cx="722181" cy="788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algn="just">
              <a:lnSpc>
                <a:spcPct val="110600"/>
              </a:lnSpc>
            </a:pPr>
            <a:r>
              <a:rPr sz="1539" spc="-9" dirty="0">
                <a:latin typeface="Courier New"/>
                <a:cs typeface="Courier New"/>
              </a:rPr>
              <a:t>type1; type2; type3;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9914" y="2831750"/>
            <a:ext cx="72218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9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9365" y="3090426"/>
            <a:ext cx="1889825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ct val="110600"/>
              </a:lnSpc>
            </a:pPr>
            <a:r>
              <a:rPr sz="1539" dirty="0">
                <a:latin typeface="Courier New"/>
                <a:cs typeface="Courier New"/>
              </a:rPr>
              <a:t>}</a:t>
            </a:r>
            <a:r>
              <a:rPr sz="1539" spc="-9" dirty="0">
                <a:latin typeface="Courier New"/>
                <a:cs typeface="Courier New"/>
              </a:rPr>
              <a:t> </a:t>
            </a:r>
            <a:r>
              <a:rPr sz="1539" spc="-9" dirty="0" err="1">
                <a:latin typeface="Courier New"/>
                <a:cs typeface="Courier New"/>
              </a:rPr>
              <a:t>newType</a:t>
            </a:r>
            <a:r>
              <a:rPr lang="en-GB" sz="1539" spc="-9" dirty="0">
                <a:latin typeface="Courier New"/>
                <a:cs typeface="Courier New"/>
              </a:rPr>
              <a:t>_t</a:t>
            </a:r>
            <a:r>
              <a:rPr sz="1539" spc="-9" dirty="0">
                <a:latin typeface="Courier New"/>
                <a:cs typeface="Courier New"/>
              </a:rPr>
              <a:t>; </a:t>
            </a:r>
            <a:r>
              <a:rPr sz="1539" spc="-9" dirty="0" err="1">
                <a:latin typeface="Courier New"/>
                <a:cs typeface="Courier New"/>
              </a:rPr>
              <a:t>newTyp</a:t>
            </a:r>
            <a:r>
              <a:rPr sz="1539" dirty="0" err="1">
                <a:latin typeface="Courier New"/>
                <a:cs typeface="Courier New"/>
              </a:rPr>
              <a:t>e</a:t>
            </a:r>
            <a:r>
              <a:rPr lang="en-GB" sz="1539" dirty="0">
                <a:latin typeface="Courier New"/>
                <a:cs typeface="Courier New"/>
              </a:rPr>
              <a:t>_t</a:t>
            </a:r>
            <a:r>
              <a:rPr sz="1539" spc="-9" dirty="0">
                <a:latin typeface="Courier New"/>
                <a:cs typeface="Courier New"/>
              </a:rPr>
              <a:t> uni;</a:t>
            </a:r>
            <a:endParaRPr sz="1539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6651" y="4673430"/>
            <a:ext cx="3047818" cy="852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281" marR="4344" indent="-87964">
              <a:lnSpc>
                <a:spcPct val="89900"/>
              </a:lnSpc>
            </a:pPr>
            <a:r>
              <a:rPr sz="2052" spc="-4" dirty="0">
                <a:latin typeface="Calibri"/>
                <a:cs typeface="Calibri"/>
              </a:rPr>
              <a:t>A bloc</a:t>
            </a:r>
            <a:r>
              <a:rPr sz="2052" dirty="0">
                <a:latin typeface="Calibri"/>
                <a:cs typeface="Calibri"/>
              </a:rPr>
              <a:t>k</a:t>
            </a:r>
            <a:r>
              <a:rPr sz="2052" spc="-4" dirty="0">
                <a:latin typeface="Calibri"/>
                <a:cs typeface="Calibri"/>
              </a:rPr>
              <a:t> o</a:t>
            </a:r>
            <a:r>
              <a:rPr sz="2052" dirty="0">
                <a:latin typeface="Calibri"/>
                <a:cs typeface="Calibri"/>
              </a:rPr>
              <a:t>f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spc="-9" dirty="0">
                <a:latin typeface="Calibri"/>
                <a:cs typeface="Calibri"/>
              </a:rPr>
              <a:t>memor</a:t>
            </a:r>
            <a:r>
              <a:rPr sz="2052" spc="-4" dirty="0">
                <a:latin typeface="Calibri"/>
                <a:cs typeface="Calibri"/>
              </a:rPr>
              <a:t>y allocated fo</a:t>
            </a:r>
            <a:r>
              <a:rPr sz="2052" dirty="0">
                <a:latin typeface="Calibri"/>
                <a:cs typeface="Calibri"/>
              </a:rPr>
              <a:t>r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a </a:t>
            </a:r>
            <a:r>
              <a:rPr sz="2052" spc="-4" dirty="0">
                <a:solidFill>
                  <a:srgbClr val="00009A"/>
                </a:solidFill>
                <a:latin typeface="Calibri"/>
                <a:cs typeface="Calibri"/>
              </a:rPr>
              <a:t>unio</a:t>
            </a:r>
            <a:r>
              <a:rPr sz="2052" dirty="0">
                <a:solidFill>
                  <a:srgbClr val="00009A"/>
                </a:solidFill>
                <a:latin typeface="Calibri"/>
                <a:cs typeface="Calibri"/>
              </a:rPr>
              <a:t>n </a:t>
            </a:r>
            <a:r>
              <a:rPr sz="2052" dirty="0">
                <a:latin typeface="Calibri"/>
                <a:cs typeface="Calibri"/>
              </a:rPr>
              <a:t>can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spc="-9" dirty="0">
                <a:latin typeface="Calibri"/>
                <a:cs typeface="Calibri"/>
              </a:rPr>
              <a:t>stor</a:t>
            </a:r>
            <a:r>
              <a:rPr sz="2052" spc="-4" dirty="0">
                <a:latin typeface="Calibri"/>
                <a:cs typeface="Calibri"/>
              </a:rPr>
              <a:t>e </a:t>
            </a:r>
            <a:r>
              <a:rPr sz="2052" b="1" spc="-4" dirty="0">
                <a:latin typeface="Calibri"/>
                <a:cs typeface="Calibri"/>
              </a:rPr>
              <a:t>only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b="1" spc="-4" dirty="0">
                <a:latin typeface="Calibri"/>
                <a:cs typeface="Calibri"/>
              </a:rPr>
              <a:t>on</a:t>
            </a:r>
            <a:r>
              <a:rPr sz="2052" b="1" dirty="0">
                <a:latin typeface="Calibri"/>
                <a:cs typeface="Calibri"/>
              </a:rPr>
              <a:t>e</a:t>
            </a:r>
            <a:r>
              <a:rPr sz="2052" b="1" spc="-4" dirty="0">
                <a:latin typeface="Calibri"/>
                <a:cs typeface="Calibri"/>
              </a:rPr>
              <a:t> member</a:t>
            </a:r>
            <a:r>
              <a:rPr sz="2052" b="1" spc="-13" dirty="0">
                <a:latin typeface="Calibri"/>
                <a:cs typeface="Calibri"/>
              </a:rPr>
              <a:t> </a:t>
            </a:r>
            <a:r>
              <a:rPr sz="2052" b="1" dirty="0">
                <a:latin typeface="Calibri"/>
                <a:cs typeface="Calibri"/>
              </a:rPr>
              <a:t>at</a:t>
            </a:r>
            <a:r>
              <a:rPr sz="2052" b="1" spc="-4" dirty="0">
                <a:latin typeface="Calibri"/>
                <a:cs typeface="Calibri"/>
              </a:rPr>
              <a:t> </a:t>
            </a:r>
            <a:r>
              <a:rPr sz="2052" b="1" dirty="0">
                <a:latin typeface="Calibri"/>
                <a:cs typeface="Calibri"/>
              </a:rPr>
              <a:t>a</a:t>
            </a:r>
            <a:r>
              <a:rPr sz="2052" b="1" spc="-9" dirty="0">
                <a:latin typeface="Calibri"/>
                <a:cs typeface="Calibri"/>
              </a:rPr>
              <a:t> </a:t>
            </a:r>
            <a:r>
              <a:rPr sz="2052" b="1" spc="-4" dirty="0">
                <a:latin typeface="Calibri"/>
                <a:cs typeface="Calibri"/>
              </a:rPr>
              <a:t>time</a:t>
            </a:r>
            <a:endParaRPr sz="2052" b="1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9497" y="1393754"/>
            <a:ext cx="3425198" cy="4557339"/>
          </a:xfrm>
          <a:custGeom>
            <a:avLst/>
            <a:gdLst/>
            <a:ahLst/>
            <a:cxnLst/>
            <a:rect l="l" t="t" r="r" b="b"/>
            <a:pathLst>
              <a:path w="4005579" h="5329555">
                <a:moveTo>
                  <a:pt x="0" y="0"/>
                </a:moveTo>
                <a:lnTo>
                  <a:pt x="0" y="5329428"/>
                </a:lnTo>
                <a:lnTo>
                  <a:pt x="4005072" y="5329428"/>
                </a:lnTo>
                <a:lnTo>
                  <a:pt x="400507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 txBox="1"/>
          <p:nvPr/>
        </p:nvSpPr>
        <p:spPr>
          <a:xfrm>
            <a:off x="1099349" y="1474116"/>
            <a:ext cx="2632972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spc="-4" dirty="0">
                <a:latin typeface="Calibri"/>
                <a:cs typeface="Calibri"/>
              </a:rPr>
              <a:t>stuc</a:t>
            </a:r>
            <a:r>
              <a:rPr sz="2052" dirty="0">
                <a:latin typeface="Calibri"/>
                <a:cs typeface="Calibri"/>
              </a:rPr>
              <a:t>t</a:t>
            </a:r>
            <a:r>
              <a:rPr sz="2052" spc="-9" dirty="0">
                <a:latin typeface="Calibri"/>
                <a:cs typeface="Calibri"/>
              </a:rPr>
              <a:t> Memor</a:t>
            </a:r>
            <a:r>
              <a:rPr sz="2052" spc="-4" dirty="0">
                <a:latin typeface="Calibri"/>
                <a:cs typeface="Calibri"/>
              </a:rPr>
              <a:t>y </a:t>
            </a:r>
            <a:r>
              <a:rPr sz="2052" dirty="0">
                <a:latin typeface="Calibri"/>
                <a:cs typeface="Calibri"/>
              </a:rPr>
              <a:t>Allocation</a:t>
            </a:r>
            <a:endParaRPr sz="2052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9349" y="1796997"/>
            <a:ext cx="1656671" cy="102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4" dirty="0">
                <a:solidFill>
                  <a:srgbClr val="0000FF"/>
                </a:solidFill>
                <a:latin typeface="Courier New"/>
                <a:cs typeface="Courier New"/>
              </a:rPr>
              <a:t>typede</a:t>
            </a:r>
            <a:r>
              <a:rPr sz="1539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539" spc="-1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endParaRPr sz="1539">
              <a:latin typeface="Courier New"/>
              <a:cs typeface="Courier New"/>
            </a:endParaRPr>
          </a:p>
          <a:p>
            <a:pPr marL="10860">
              <a:spcBef>
                <a:spcPts val="192"/>
              </a:spcBef>
            </a:pPr>
            <a:r>
              <a:rPr sz="1539" dirty="0">
                <a:latin typeface="Courier New"/>
                <a:cs typeface="Courier New"/>
              </a:rPr>
              <a:t>{</a:t>
            </a:r>
            <a:endParaRPr sz="1539">
              <a:latin typeface="Courier New"/>
              <a:cs typeface="Courier New"/>
            </a:endParaRPr>
          </a:p>
          <a:p>
            <a:pPr marL="361087" marR="821542">
              <a:lnSpc>
                <a:spcPct val="110600"/>
              </a:lnSpc>
            </a:pPr>
            <a:r>
              <a:rPr sz="1539" spc="-9" dirty="0">
                <a:solidFill>
                  <a:srgbClr val="0000FF"/>
                </a:solidFill>
                <a:latin typeface="Courier New"/>
                <a:cs typeface="Courier New"/>
              </a:rPr>
              <a:t>char int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66993" y="2315678"/>
            <a:ext cx="722181" cy="788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algn="just">
              <a:lnSpc>
                <a:spcPct val="110600"/>
              </a:lnSpc>
            </a:pPr>
            <a:r>
              <a:rPr sz="1539" spc="-9" dirty="0">
                <a:latin typeface="Courier New"/>
                <a:cs typeface="Courier New"/>
              </a:rPr>
              <a:t>type1; type2; type3;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9898" y="2834357"/>
            <a:ext cx="72218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9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9347" y="3093697"/>
            <a:ext cx="2025683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ct val="110600"/>
              </a:lnSpc>
            </a:pPr>
            <a:r>
              <a:rPr sz="1539" dirty="0">
                <a:latin typeface="Courier New"/>
                <a:cs typeface="Courier New"/>
              </a:rPr>
              <a:t>}</a:t>
            </a:r>
            <a:r>
              <a:rPr sz="1539" spc="-9" dirty="0">
                <a:latin typeface="Courier New"/>
                <a:cs typeface="Courier New"/>
              </a:rPr>
              <a:t> </a:t>
            </a:r>
            <a:r>
              <a:rPr sz="1539" spc="-9" dirty="0" err="1">
                <a:latin typeface="Courier New"/>
                <a:cs typeface="Courier New"/>
              </a:rPr>
              <a:t>newType</a:t>
            </a:r>
            <a:r>
              <a:rPr lang="en-GB" sz="1539" spc="-9" dirty="0">
                <a:latin typeface="Courier New"/>
                <a:cs typeface="Courier New"/>
              </a:rPr>
              <a:t>_t</a:t>
            </a:r>
            <a:r>
              <a:rPr sz="1539" spc="-9" dirty="0">
                <a:latin typeface="Courier New"/>
                <a:cs typeface="Courier New"/>
              </a:rPr>
              <a:t>; </a:t>
            </a:r>
            <a:r>
              <a:rPr sz="1539" spc="-4" dirty="0" err="1">
                <a:latin typeface="Courier New"/>
                <a:cs typeface="Courier New"/>
              </a:rPr>
              <a:t>newTyp</a:t>
            </a:r>
            <a:r>
              <a:rPr sz="1539" dirty="0" err="1">
                <a:latin typeface="Courier New"/>
                <a:cs typeface="Courier New"/>
              </a:rPr>
              <a:t>e</a:t>
            </a:r>
            <a:r>
              <a:rPr lang="en-GB" sz="1539" dirty="0">
                <a:latin typeface="Courier New"/>
                <a:cs typeface="Courier New"/>
              </a:rPr>
              <a:t>_t</a:t>
            </a:r>
            <a:r>
              <a:rPr sz="1539" spc="-9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strt;</a:t>
            </a:r>
            <a:endParaRPr sz="1539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4600" y="4676036"/>
            <a:ext cx="2645461" cy="1136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indent="28235">
              <a:lnSpc>
                <a:spcPct val="89900"/>
              </a:lnSpc>
            </a:pPr>
            <a:r>
              <a:rPr sz="2052" spc="-4" dirty="0">
                <a:latin typeface="Calibri"/>
                <a:cs typeface="Calibri"/>
              </a:rPr>
              <a:t>A bloc</a:t>
            </a:r>
            <a:r>
              <a:rPr sz="2052" dirty="0">
                <a:latin typeface="Calibri"/>
                <a:cs typeface="Calibri"/>
              </a:rPr>
              <a:t>k</a:t>
            </a:r>
            <a:r>
              <a:rPr sz="2052" spc="-4" dirty="0">
                <a:latin typeface="Calibri"/>
                <a:cs typeface="Calibri"/>
              </a:rPr>
              <a:t> o</a:t>
            </a:r>
            <a:r>
              <a:rPr sz="2052" dirty="0">
                <a:latin typeface="Calibri"/>
                <a:cs typeface="Calibri"/>
              </a:rPr>
              <a:t>f</a:t>
            </a:r>
            <a:r>
              <a:rPr sz="2052" spc="-9" dirty="0">
                <a:latin typeface="Calibri"/>
                <a:cs typeface="Calibri"/>
              </a:rPr>
              <a:t> memory </a:t>
            </a:r>
            <a:r>
              <a:rPr sz="2052" spc="-4" dirty="0">
                <a:latin typeface="Calibri"/>
                <a:cs typeface="Calibri"/>
              </a:rPr>
              <a:t>allocate</a:t>
            </a:r>
            <a:r>
              <a:rPr sz="2052" dirty="0">
                <a:latin typeface="Calibri"/>
                <a:cs typeface="Calibri"/>
              </a:rPr>
              <a:t>d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for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a </a:t>
            </a:r>
            <a:r>
              <a:rPr sz="2052" spc="-4" dirty="0">
                <a:solidFill>
                  <a:srgbClr val="00009A"/>
                </a:solidFill>
                <a:latin typeface="Calibri"/>
                <a:cs typeface="Calibri"/>
              </a:rPr>
              <a:t>struc</a:t>
            </a:r>
            <a:r>
              <a:rPr sz="2052" dirty="0">
                <a:solidFill>
                  <a:srgbClr val="00009A"/>
                </a:solidFill>
                <a:latin typeface="Calibri"/>
                <a:cs typeface="Calibri"/>
              </a:rPr>
              <a:t>t</a:t>
            </a:r>
            <a:r>
              <a:rPr sz="2052" spc="-4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can </a:t>
            </a:r>
            <a:r>
              <a:rPr sz="2052" spc="-9" dirty="0">
                <a:latin typeface="Calibri"/>
                <a:cs typeface="Calibri"/>
              </a:rPr>
              <a:t>stor</a:t>
            </a:r>
            <a:r>
              <a:rPr sz="2052" spc="-4" dirty="0">
                <a:latin typeface="Calibri"/>
                <a:cs typeface="Calibri"/>
              </a:rPr>
              <a:t>e </a:t>
            </a:r>
            <a:r>
              <a:rPr lang="en-US" sz="2052" b="1" spc="-4" dirty="0">
                <a:latin typeface="Calibri"/>
                <a:cs typeface="Calibri"/>
              </a:rPr>
              <a:t>ALL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members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o</a:t>
            </a:r>
            <a:r>
              <a:rPr sz="2052" dirty="0">
                <a:latin typeface="Calibri"/>
                <a:cs typeface="Calibri"/>
              </a:rPr>
              <a:t>f</a:t>
            </a:r>
            <a:r>
              <a:rPr sz="2052" spc="-4" dirty="0">
                <a:latin typeface="Calibri"/>
                <a:cs typeface="Calibri"/>
              </a:rPr>
              <a:t> the </a:t>
            </a:r>
            <a:r>
              <a:rPr sz="2052" spc="-4" dirty="0">
                <a:solidFill>
                  <a:srgbClr val="00009A"/>
                </a:solidFill>
                <a:latin typeface="Calibri"/>
                <a:cs typeface="Calibri"/>
              </a:rPr>
              <a:t>struct</a:t>
            </a:r>
            <a:endParaRPr sz="2052" dirty="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003136" y="3838308"/>
          <a:ext cx="3274246" cy="324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char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653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653">
                      <a:solidFill>
                        <a:srgbClr val="000000"/>
                      </a:solidFill>
                      <a:prstDash val="solid"/>
                    </a:lnL>
                    <a:lnR w="27178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Courier New"/>
                          <a:cs typeface="Courier New"/>
                        </a:rPr>
                        <a:t>double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7178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801588" y="3790091"/>
          <a:ext cx="2091934" cy="723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771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char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Courier New"/>
                          <a:cs typeface="Courier New"/>
                        </a:rPr>
                        <a:t>double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73">
                <a:tc gridSpan="2">
                  <a:txBody>
                    <a:bodyPr/>
                    <a:lstStyle/>
                    <a:p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73">
                <a:tc gridSpan="2">
                  <a:txBody>
                    <a:bodyPr/>
                    <a:lstStyle/>
                    <a:p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31" y="6100819"/>
            <a:ext cx="1580109" cy="545708"/>
          </a:xfrm>
          <a:prstGeom prst="rect">
            <a:avLst/>
          </a:prstGeom>
        </p:spPr>
      </p:pic>
      <p:sp>
        <p:nvSpPr>
          <p:cNvPr id="21" name="object 3"/>
          <p:cNvSpPr txBox="1">
            <a:spLocks noGrp="1"/>
          </p:cNvSpPr>
          <p:nvPr>
            <p:ph type="title"/>
          </p:nvPr>
        </p:nvSpPr>
        <p:spPr>
          <a:xfrm>
            <a:off x="0" y="42234"/>
            <a:ext cx="4423372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-4" dirty="0">
                <a:solidFill>
                  <a:srgbClr val="7030A0"/>
                </a:solidFill>
              </a:rPr>
              <a:t>Union</a:t>
            </a:r>
            <a:r>
              <a:rPr lang="en-GB" sz="3200" b="1" spc="-4" dirty="0">
                <a:solidFill>
                  <a:srgbClr val="7030A0"/>
                </a:solidFill>
              </a:rPr>
              <a:t> vs. </a:t>
            </a:r>
            <a:r>
              <a:rPr lang="en-GB" sz="3200" b="1" spc="-4" dirty="0" err="1">
                <a:solidFill>
                  <a:srgbClr val="7030A0"/>
                </a:solidFill>
              </a:rPr>
              <a:t>Struct</a:t>
            </a:r>
            <a:endParaRPr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39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Operations on Unions</a:t>
            </a:r>
          </a:p>
        </p:txBody>
      </p:sp>
      <p:sp>
        <p:nvSpPr>
          <p:cNvPr id="7475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operations that can be performed on a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union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are: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assigning a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union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 another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union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of the same type,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taking the address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of a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union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variable,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accessing </a:t>
            </a:r>
            <a:r>
              <a:rPr lang="en-US" altLang="en-US" dirty="0">
                <a:solidFill>
                  <a:srgbClr val="0070C0"/>
                </a:solidFill>
                <a:latin typeface="Cambria" panose="02040503050406030204" pitchFamily="18" charset="0"/>
              </a:rPr>
              <a:t>u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nion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members using the s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tructure/union member operator (.)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and the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structure/union pointer operator(-&gt;) 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b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Unions </a:t>
            </a:r>
            <a:r>
              <a:rPr lang="en-US" alt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should not be compared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the same reasons that structures cannot be compared.</a:t>
            </a:r>
          </a:p>
        </p:txBody>
      </p:sp>
    </p:spTree>
    <p:extLst>
      <p:ext uri="{BB962C8B-B14F-4D97-AF65-F5344CB8AC3E}">
        <p14:creationId xmlns:p14="http://schemas.microsoft.com/office/powerpoint/2010/main" val="3106802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Initializing Unions in Declarations</a:t>
            </a: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a declaration,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union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 may be initialized </a:t>
            </a: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with a value of the same type as the </a:t>
            </a:r>
            <a:r>
              <a:rPr lang="en-US" altLang="en-US" b="1" i="1" dirty="0">
                <a:solidFill>
                  <a:srgbClr val="0070C0"/>
                </a:solidFill>
                <a:latin typeface="Cambria" panose="02040503050406030204" pitchFamily="18" charset="0"/>
              </a:rPr>
              <a:t>first</a:t>
            </a: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 union member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with the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union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number,</a:t>
            </a:r>
          </a:p>
          <a:p>
            <a:pPr lvl="1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"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statement: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{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is a valid initialization of union variable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because the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union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is initialized with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"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statement: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{</a:t>
            </a:r>
            <a:r>
              <a:rPr lang="en-US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1.43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625475" indent="0"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would truncate the floating-point part of the initializer value   and ideally would produce a warning from the compiler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0930A-8B7E-4CD5-8E97-4D80060C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23353"/>
            <a:ext cx="2440906" cy="12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92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75"/>
            <a:ext cx="8875713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613566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3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" y="274637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…Continued</a:t>
            </a:r>
          </a:p>
        </p:txBody>
      </p:sp>
    </p:spTree>
    <p:extLst>
      <p:ext uri="{BB962C8B-B14F-4D97-AF65-F5344CB8AC3E}">
        <p14:creationId xmlns:p14="http://schemas.microsoft.com/office/powerpoint/2010/main" val="4243126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0147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AU" b="1" spc="-4" dirty="0">
                <a:solidFill>
                  <a:srgbClr val="7030A0"/>
                </a:solidFill>
              </a:rPr>
              <a:t>Example 2</a:t>
            </a:r>
            <a:endParaRPr sz="3200" b="1" dirty="0"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24" y="3024099"/>
            <a:ext cx="7869143" cy="29321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592" y="2097535"/>
            <a:ext cx="2003393" cy="757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794" y="2035183"/>
            <a:ext cx="1775364" cy="7818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599" y="788774"/>
            <a:ext cx="82935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AU" sz="2400" spc="-4" dirty="0">
                <a:latin typeface="Calibri Light" panose="020F0302020204030204" pitchFamily="34" charset="0"/>
                <a:cs typeface="Calibri Light" panose="020F0302020204030204" pitchFamily="34" charset="0"/>
              </a:rPr>
              <a:t>Function displaying a </a:t>
            </a:r>
            <a:r>
              <a:rPr lang="en-AU" sz="2400" b="1" spc="-4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Struct</a:t>
            </a:r>
            <a:r>
              <a:rPr lang="en-AU" sz="2400" spc="-4" dirty="0">
                <a:latin typeface="Calibri Light" panose="020F0302020204030204" pitchFamily="34" charset="0"/>
                <a:cs typeface="Calibri Light" panose="020F0302020204030204" pitchFamily="34" charset="0"/>
              </a:rPr>
              <a:t> with a </a:t>
            </a:r>
            <a:r>
              <a:rPr lang="en-AU" sz="2400" b="1" spc="-4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Union</a:t>
            </a:r>
            <a:r>
              <a:rPr lang="en-AU" sz="2400" spc="-4" dirty="0">
                <a:latin typeface="Calibri Light" panose="020F0302020204030204" pitchFamily="34" charset="0"/>
                <a:cs typeface="Calibri Light" panose="020F0302020204030204" pitchFamily="34" charset="0"/>
              </a:rPr>
              <a:t> type component</a:t>
            </a: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21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4114" y="58934"/>
            <a:ext cx="6958314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AU" b="1" spc="-4" dirty="0">
                <a:solidFill>
                  <a:srgbClr val="7030A0"/>
                </a:solidFill>
              </a:rPr>
              <a:t>III. Enumeration Type: Motivation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457200"/>
            <a:ext cx="9144000" cy="638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marR="4344" indent="-293214">
              <a:lnSpc>
                <a:spcPct val="150000"/>
              </a:lnSpc>
              <a:buChar char="•"/>
              <a:tabLst>
                <a:tab pos="304074" algn="l"/>
                <a:tab pos="4466080" algn="l"/>
              </a:tabLst>
            </a:pPr>
            <a:r>
              <a:rPr lang="en-US" sz="2052" spc="-4" dirty="0">
                <a:latin typeface="+mj-lt"/>
                <a:cs typeface="Calibri"/>
              </a:rPr>
              <a:t>Assume that y</a:t>
            </a:r>
            <a:r>
              <a:rPr sz="2052" spc="-4" dirty="0">
                <a:latin typeface="+mj-lt"/>
                <a:cs typeface="Calibri"/>
              </a:rPr>
              <a:t>o</a:t>
            </a:r>
            <a:r>
              <a:rPr sz="2052" dirty="0">
                <a:latin typeface="+mj-lt"/>
                <a:cs typeface="Calibri"/>
              </a:rPr>
              <a:t>u</a:t>
            </a:r>
            <a:r>
              <a:rPr sz="2052" spc="-4" dirty="0">
                <a:latin typeface="+mj-lt"/>
                <a:cs typeface="Calibri"/>
              </a:rPr>
              <a:t> </a:t>
            </a:r>
            <a:r>
              <a:rPr sz="2052" dirty="0">
                <a:latin typeface="+mj-lt"/>
                <a:cs typeface="Calibri"/>
              </a:rPr>
              <a:t>need to</a:t>
            </a:r>
            <a:r>
              <a:rPr sz="2052" spc="-4" dirty="0">
                <a:latin typeface="+mj-lt"/>
                <a:cs typeface="Calibri"/>
              </a:rPr>
              <a:t> implemen</a:t>
            </a:r>
            <a:r>
              <a:rPr sz="2052" dirty="0">
                <a:latin typeface="+mj-lt"/>
                <a:cs typeface="Calibri"/>
              </a:rPr>
              <a:t>t</a:t>
            </a:r>
            <a:r>
              <a:rPr sz="2052" spc="4" dirty="0">
                <a:latin typeface="+mj-lt"/>
                <a:cs typeface="Calibri"/>
              </a:rPr>
              <a:t> </a:t>
            </a:r>
            <a:r>
              <a:rPr sz="2052" dirty="0">
                <a:latin typeface="+mj-lt"/>
                <a:cs typeface="Calibri"/>
              </a:rPr>
              <a:t>an</a:t>
            </a:r>
            <a:r>
              <a:rPr sz="2052" spc="-9" dirty="0">
                <a:latin typeface="+mj-lt"/>
                <a:cs typeface="Calibri"/>
              </a:rPr>
              <a:t> </a:t>
            </a:r>
            <a:r>
              <a:rPr sz="2052" i="1" spc="-4" dirty="0">
                <a:latin typeface="+mj-lt"/>
                <a:cs typeface="Calibri"/>
              </a:rPr>
              <a:t>inventor</a:t>
            </a:r>
            <a:r>
              <a:rPr sz="2052" i="1" dirty="0">
                <a:latin typeface="+mj-lt"/>
                <a:cs typeface="Calibri"/>
              </a:rPr>
              <a:t>y</a:t>
            </a:r>
            <a:r>
              <a:rPr sz="2052" i="1" spc="4" dirty="0">
                <a:latin typeface="+mj-lt"/>
                <a:cs typeface="Calibri"/>
              </a:rPr>
              <a:t> </a:t>
            </a:r>
            <a:r>
              <a:rPr sz="2052" i="1" spc="-4" dirty="0">
                <a:latin typeface="+mj-lt"/>
                <a:cs typeface="Calibri"/>
              </a:rPr>
              <a:t>management</a:t>
            </a:r>
            <a:r>
              <a:rPr sz="2052" i="1" spc="-9" dirty="0">
                <a:latin typeface="+mj-lt"/>
                <a:cs typeface="Calibri"/>
              </a:rPr>
              <a:t> program</a:t>
            </a:r>
            <a:r>
              <a:rPr sz="2052" spc="-4" dirty="0">
                <a:latin typeface="+mj-lt"/>
                <a:cs typeface="Calibri"/>
              </a:rPr>
              <a:t> fo</a:t>
            </a:r>
            <a:r>
              <a:rPr sz="2052" dirty="0">
                <a:latin typeface="+mj-lt"/>
                <a:cs typeface="Calibri"/>
              </a:rPr>
              <a:t>r</a:t>
            </a:r>
            <a:r>
              <a:rPr sz="2052" spc="-4" dirty="0">
                <a:latin typeface="+mj-lt"/>
                <a:cs typeface="Calibri"/>
              </a:rPr>
              <a:t> </a:t>
            </a:r>
            <a:r>
              <a:rPr sz="2052" dirty="0">
                <a:latin typeface="+mj-lt"/>
                <a:cs typeface="Calibri"/>
              </a:rPr>
              <a:t>your</a:t>
            </a:r>
            <a:r>
              <a:rPr sz="2052" spc="-9" dirty="0">
                <a:latin typeface="+mj-lt"/>
                <a:cs typeface="Calibri"/>
              </a:rPr>
              <a:t> </a:t>
            </a:r>
            <a:r>
              <a:rPr sz="2052" i="1" spc="-4" dirty="0">
                <a:latin typeface="+mj-lt"/>
                <a:cs typeface="Calibri"/>
              </a:rPr>
              <a:t>store o</a:t>
            </a:r>
            <a:r>
              <a:rPr sz="2052" i="1" dirty="0">
                <a:latin typeface="+mj-lt"/>
                <a:cs typeface="Calibri"/>
              </a:rPr>
              <a:t>f</a:t>
            </a:r>
            <a:r>
              <a:rPr sz="2052" i="1" spc="-4" dirty="0">
                <a:latin typeface="+mj-lt"/>
                <a:cs typeface="Calibri"/>
              </a:rPr>
              <a:t> </a:t>
            </a:r>
            <a:r>
              <a:rPr sz="2052" i="1" dirty="0">
                <a:latin typeface="+mj-lt"/>
                <a:cs typeface="Calibri"/>
              </a:rPr>
              <a:t>electronic</a:t>
            </a:r>
            <a:r>
              <a:rPr sz="2052" i="1" spc="-13" dirty="0">
                <a:latin typeface="+mj-lt"/>
                <a:cs typeface="Calibri"/>
              </a:rPr>
              <a:t> </a:t>
            </a:r>
            <a:r>
              <a:rPr sz="2052" i="1" spc="-4" dirty="0">
                <a:latin typeface="+mj-lt"/>
                <a:cs typeface="Calibri"/>
              </a:rPr>
              <a:t>components</a:t>
            </a:r>
            <a:r>
              <a:rPr sz="2052" i="1" dirty="0">
                <a:latin typeface="+mj-lt"/>
                <a:cs typeface="Calibri"/>
              </a:rPr>
              <a:t>.</a:t>
            </a:r>
            <a:r>
              <a:rPr sz="2052" i="1" spc="-13" dirty="0">
                <a:latin typeface="+mj-lt"/>
                <a:cs typeface="Calibri"/>
              </a:rPr>
              <a:t> </a:t>
            </a:r>
            <a:endParaRPr lang="en-US" sz="2052" i="1" spc="-13" dirty="0">
              <a:latin typeface="+mj-lt"/>
              <a:cs typeface="Calibri"/>
            </a:endParaRPr>
          </a:p>
          <a:p>
            <a:pPr marL="761274" marR="4344" lvl="1" indent="-293214">
              <a:lnSpc>
                <a:spcPct val="150000"/>
              </a:lnSpc>
              <a:buChar char="•"/>
              <a:tabLst>
                <a:tab pos="304074" algn="l"/>
                <a:tab pos="4466080" algn="l"/>
              </a:tabLst>
            </a:pPr>
            <a:r>
              <a:rPr sz="2052" spc="-4" dirty="0">
                <a:cs typeface="Calibri"/>
              </a:rPr>
              <a:t>There</a:t>
            </a:r>
            <a:r>
              <a:rPr sz="2052" dirty="0">
                <a:cs typeface="Calibri"/>
              </a:rPr>
              <a:t> </a:t>
            </a:r>
            <a:r>
              <a:rPr sz="2052" spc="-4" dirty="0">
                <a:cs typeface="Calibri"/>
              </a:rPr>
              <a:t>are three </a:t>
            </a:r>
            <a:r>
              <a:rPr sz="2052" i="1" dirty="0">
                <a:cs typeface="Calibri"/>
              </a:rPr>
              <a:t>major</a:t>
            </a:r>
            <a:r>
              <a:rPr sz="2052" i="1" spc="-13" dirty="0">
                <a:cs typeface="Calibri"/>
              </a:rPr>
              <a:t> </a:t>
            </a:r>
            <a:r>
              <a:rPr sz="2052" i="1" spc="-9" dirty="0">
                <a:cs typeface="Calibri"/>
              </a:rPr>
              <a:t>type</a:t>
            </a:r>
            <a:r>
              <a:rPr sz="2052" i="1" spc="-4" dirty="0">
                <a:cs typeface="Calibri"/>
              </a:rPr>
              <a:t>s</a:t>
            </a:r>
            <a:r>
              <a:rPr sz="2052" i="1" dirty="0">
                <a:cs typeface="Calibri"/>
              </a:rPr>
              <a:t> </a:t>
            </a:r>
            <a:r>
              <a:rPr sz="2052" i="1" spc="-4" dirty="0">
                <a:cs typeface="Calibri"/>
              </a:rPr>
              <a:t>o</a:t>
            </a:r>
            <a:r>
              <a:rPr sz="2052" i="1" dirty="0">
                <a:cs typeface="Calibri"/>
              </a:rPr>
              <a:t>f</a:t>
            </a:r>
            <a:r>
              <a:rPr sz="2052" i="1" spc="-4" dirty="0">
                <a:cs typeface="Calibri"/>
              </a:rPr>
              <a:t> capacitors</a:t>
            </a:r>
            <a:r>
              <a:rPr sz="2052" dirty="0">
                <a:cs typeface="Calibri"/>
              </a:rPr>
              <a:t>:</a:t>
            </a:r>
            <a:r>
              <a:rPr sz="2052" spc="-9" dirty="0">
                <a:cs typeface="Calibri"/>
              </a:rPr>
              <a:t> </a:t>
            </a:r>
            <a:r>
              <a:rPr sz="2052" i="1" spc="-4" dirty="0">
                <a:cs typeface="Calibri"/>
              </a:rPr>
              <a:t>electrolytic</a:t>
            </a:r>
            <a:r>
              <a:rPr sz="2052" spc="-4" dirty="0">
                <a:cs typeface="Calibri"/>
              </a:rPr>
              <a:t>,</a:t>
            </a:r>
            <a:r>
              <a:rPr lang="en-US" sz="2052" spc="-4" dirty="0">
                <a:cs typeface="Calibri"/>
              </a:rPr>
              <a:t> </a:t>
            </a:r>
            <a:r>
              <a:rPr sz="2052" i="1" spc="-4" dirty="0">
                <a:cs typeface="Calibri"/>
              </a:rPr>
              <a:t>fil</a:t>
            </a:r>
            <a:r>
              <a:rPr sz="2052" i="1" dirty="0">
                <a:cs typeface="Calibri"/>
              </a:rPr>
              <a:t>m</a:t>
            </a:r>
            <a:r>
              <a:rPr sz="2052" i="1" spc="-4" dirty="0">
                <a:cs typeface="Calibri"/>
              </a:rPr>
              <a:t> </a:t>
            </a:r>
            <a:r>
              <a:rPr sz="2052" dirty="0">
                <a:cs typeface="Calibri"/>
              </a:rPr>
              <a:t>and</a:t>
            </a:r>
            <a:r>
              <a:rPr sz="2052" spc="-4" dirty="0">
                <a:cs typeface="Calibri"/>
              </a:rPr>
              <a:t> </a:t>
            </a:r>
            <a:r>
              <a:rPr sz="2052" i="1" spc="-4" dirty="0">
                <a:cs typeface="Calibri"/>
              </a:rPr>
              <a:t>ceramic</a:t>
            </a:r>
            <a:r>
              <a:rPr sz="2052" spc="-4" dirty="0">
                <a:cs typeface="Calibri"/>
              </a:rPr>
              <a:t>. </a:t>
            </a:r>
            <a:endParaRPr lang="en-US" sz="2052" spc="-4" dirty="0">
              <a:cs typeface="Calibri"/>
            </a:endParaRPr>
          </a:p>
          <a:p>
            <a:pPr marL="1218474" marR="4344" lvl="2" indent="-293214">
              <a:lnSpc>
                <a:spcPct val="150000"/>
              </a:lnSpc>
              <a:buChar char="•"/>
              <a:tabLst>
                <a:tab pos="304074" algn="l"/>
                <a:tab pos="4466080" algn="l"/>
              </a:tabLst>
            </a:pPr>
            <a:r>
              <a:rPr sz="2052" dirty="0">
                <a:cs typeface="Calibri"/>
              </a:rPr>
              <a:t>What</a:t>
            </a:r>
            <a:r>
              <a:rPr sz="2052" spc="-13" dirty="0">
                <a:cs typeface="Calibri"/>
              </a:rPr>
              <a:t> </a:t>
            </a:r>
            <a:r>
              <a:rPr sz="2052" spc="-4" dirty="0">
                <a:cs typeface="Calibri"/>
              </a:rPr>
              <a:t>dat</a:t>
            </a:r>
            <a:r>
              <a:rPr sz="2052" dirty="0">
                <a:cs typeface="Calibri"/>
              </a:rPr>
              <a:t>a</a:t>
            </a:r>
            <a:r>
              <a:rPr sz="2052" spc="-4" dirty="0">
                <a:cs typeface="Calibri"/>
              </a:rPr>
              <a:t> type</a:t>
            </a:r>
            <a:r>
              <a:rPr sz="2052" spc="-9" dirty="0">
                <a:cs typeface="Calibri"/>
              </a:rPr>
              <a:t> </a:t>
            </a:r>
            <a:r>
              <a:rPr sz="2052" dirty="0">
                <a:cs typeface="Calibri"/>
              </a:rPr>
              <a:t>would</a:t>
            </a:r>
            <a:r>
              <a:rPr sz="2052" spc="-9" dirty="0">
                <a:cs typeface="Calibri"/>
              </a:rPr>
              <a:t> </a:t>
            </a:r>
            <a:r>
              <a:rPr sz="2052" dirty="0">
                <a:cs typeface="Calibri"/>
              </a:rPr>
              <a:t>you</a:t>
            </a:r>
            <a:r>
              <a:rPr sz="2052" spc="-9" dirty="0">
                <a:cs typeface="Calibri"/>
              </a:rPr>
              <a:t> </a:t>
            </a:r>
            <a:r>
              <a:rPr sz="2052" spc="-4" dirty="0">
                <a:cs typeface="Calibri"/>
              </a:rPr>
              <a:t>choos</a:t>
            </a:r>
            <a:r>
              <a:rPr sz="2052" dirty="0">
                <a:cs typeface="Calibri"/>
              </a:rPr>
              <a:t>e</a:t>
            </a:r>
            <a:r>
              <a:rPr sz="2052" spc="-4" dirty="0">
                <a:cs typeface="Calibri"/>
              </a:rPr>
              <a:t> </a:t>
            </a:r>
            <a:r>
              <a:rPr sz="2052" dirty="0">
                <a:cs typeface="Calibri"/>
              </a:rPr>
              <a:t>for</a:t>
            </a:r>
            <a:r>
              <a:rPr sz="2052" spc="-4" dirty="0">
                <a:cs typeface="Calibri"/>
              </a:rPr>
              <a:t> </a:t>
            </a:r>
            <a:r>
              <a:rPr sz="2052" dirty="0">
                <a:cs typeface="Calibri"/>
              </a:rPr>
              <a:t>variables</a:t>
            </a:r>
            <a:r>
              <a:rPr sz="2052" spc="-9" dirty="0">
                <a:cs typeface="Calibri"/>
              </a:rPr>
              <a:t> </a:t>
            </a:r>
            <a:r>
              <a:rPr sz="2052" spc="-4" dirty="0">
                <a:cs typeface="Calibri"/>
              </a:rPr>
              <a:t>tha</a:t>
            </a:r>
            <a:r>
              <a:rPr sz="2052" dirty="0">
                <a:cs typeface="Calibri"/>
              </a:rPr>
              <a:t>t</a:t>
            </a:r>
            <a:r>
              <a:rPr sz="2052" spc="-9" dirty="0">
                <a:cs typeface="Calibri"/>
              </a:rPr>
              <a:t> </a:t>
            </a:r>
            <a:r>
              <a:rPr sz="2052" spc="-4" dirty="0">
                <a:cs typeface="Calibri"/>
              </a:rPr>
              <a:t>describe th</a:t>
            </a:r>
            <a:r>
              <a:rPr sz="2052" dirty="0">
                <a:cs typeface="Calibri"/>
              </a:rPr>
              <a:t>e</a:t>
            </a:r>
            <a:r>
              <a:rPr sz="2052" spc="-4" dirty="0">
                <a:cs typeface="Calibri"/>
              </a:rPr>
              <a:t> </a:t>
            </a:r>
            <a:r>
              <a:rPr sz="2052" i="1" dirty="0">
                <a:cs typeface="Calibri"/>
              </a:rPr>
              <a:t>capacitor</a:t>
            </a:r>
            <a:r>
              <a:rPr sz="2052" i="1" spc="-9" dirty="0">
                <a:cs typeface="Calibri"/>
              </a:rPr>
              <a:t> </a:t>
            </a:r>
            <a:r>
              <a:rPr sz="2052" i="1" dirty="0">
                <a:cs typeface="Calibri"/>
              </a:rPr>
              <a:t>type </a:t>
            </a:r>
            <a:r>
              <a:rPr sz="2052" spc="-4" dirty="0">
                <a:cs typeface="Calibri"/>
              </a:rPr>
              <a:t>property?</a:t>
            </a:r>
            <a:endParaRPr sz="2052" dirty="0">
              <a:cs typeface="Calibri"/>
            </a:endParaRPr>
          </a:p>
          <a:p>
            <a:pPr marL="548418" marR="483803" lvl="1">
              <a:lnSpc>
                <a:spcPct val="150000"/>
              </a:lnSpc>
              <a:spcBef>
                <a:spcPts val="244"/>
              </a:spcBef>
              <a:buClr>
                <a:srgbClr val="000000"/>
              </a:buClr>
              <a:tabLst>
                <a:tab pos="843804" algn="l"/>
              </a:tabLst>
            </a:pPr>
            <a:r>
              <a:rPr lang="en-US" sz="1710" spc="-9" dirty="0">
                <a:solidFill>
                  <a:srgbClr val="33339A"/>
                </a:solidFill>
                <a:latin typeface="Courier New"/>
                <a:cs typeface="Courier New"/>
              </a:rPr>
              <a:t>1</a:t>
            </a:r>
            <a:r>
              <a:rPr lang="en-US" sz="1967" spc="-9" dirty="0">
                <a:solidFill>
                  <a:srgbClr val="33339A"/>
                </a:solidFill>
                <a:latin typeface="Courier New"/>
                <a:cs typeface="Courier New"/>
              </a:rPr>
              <a:t>. </a:t>
            </a:r>
            <a:r>
              <a:rPr sz="1967" spc="-9" dirty="0">
                <a:solidFill>
                  <a:srgbClr val="33339A"/>
                </a:solidFill>
                <a:latin typeface="Courier New"/>
                <a:cs typeface="Courier New"/>
              </a:rPr>
              <a:t>cha</a:t>
            </a:r>
            <a:r>
              <a:rPr sz="1967" spc="-4" dirty="0">
                <a:solidFill>
                  <a:srgbClr val="33339A"/>
                </a:solidFill>
                <a:latin typeface="Courier New"/>
                <a:cs typeface="Courier New"/>
              </a:rPr>
              <a:t>r</a:t>
            </a:r>
            <a:r>
              <a:rPr sz="1967" spc="-641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967" spc="-4" dirty="0">
                <a:latin typeface="Calibri"/>
                <a:cs typeface="Calibri"/>
              </a:rPr>
              <a:t>– o</a:t>
            </a:r>
            <a:r>
              <a:rPr sz="1967" spc="-9" dirty="0">
                <a:latin typeface="Calibri"/>
                <a:cs typeface="Calibri"/>
              </a:rPr>
              <a:t>n</a:t>
            </a:r>
            <a:r>
              <a:rPr sz="1967" dirty="0">
                <a:latin typeface="Calibri"/>
                <a:cs typeface="Calibri"/>
              </a:rPr>
              <a:t>l</a:t>
            </a:r>
            <a:r>
              <a:rPr sz="1967" spc="-4" dirty="0">
                <a:latin typeface="Calibri"/>
                <a:cs typeface="Calibri"/>
              </a:rPr>
              <a:t>y one</a:t>
            </a:r>
            <a:r>
              <a:rPr sz="1967" dirty="0">
                <a:latin typeface="Calibri"/>
                <a:cs typeface="Calibri"/>
              </a:rPr>
              <a:t> </a:t>
            </a:r>
            <a:r>
              <a:rPr sz="1967" spc="-4" dirty="0">
                <a:latin typeface="Calibri"/>
                <a:cs typeface="Calibri"/>
              </a:rPr>
              <a:t>character:</a:t>
            </a:r>
            <a:r>
              <a:rPr sz="1967" spc="-9" dirty="0">
                <a:latin typeface="Calibri"/>
                <a:cs typeface="Calibri"/>
              </a:rPr>
              <a:t> </a:t>
            </a:r>
            <a:r>
              <a:rPr sz="1967" spc="-4" dirty="0">
                <a:latin typeface="Calibri"/>
                <a:cs typeface="Calibri"/>
              </a:rPr>
              <a:t>‘</a:t>
            </a:r>
            <a:r>
              <a:rPr sz="1967" dirty="0">
                <a:latin typeface="Courier New"/>
                <a:cs typeface="Courier New"/>
              </a:rPr>
              <a:t>e</a:t>
            </a:r>
            <a:r>
              <a:rPr sz="1967" spc="-4" dirty="0">
                <a:latin typeface="Calibri"/>
                <a:cs typeface="Calibri"/>
              </a:rPr>
              <a:t>’</a:t>
            </a:r>
            <a:r>
              <a:rPr sz="1967" dirty="0">
                <a:latin typeface="Calibri"/>
                <a:cs typeface="Calibri"/>
              </a:rPr>
              <a:t> </a:t>
            </a:r>
            <a:r>
              <a:rPr sz="1967" spc="4" dirty="0">
                <a:latin typeface="Calibri"/>
                <a:cs typeface="Calibri"/>
              </a:rPr>
              <a:t>f</a:t>
            </a:r>
            <a:r>
              <a:rPr sz="1967" spc="-4" dirty="0">
                <a:latin typeface="Calibri"/>
                <a:cs typeface="Calibri"/>
              </a:rPr>
              <a:t>or</a:t>
            </a:r>
            <a:r>
              <a:rPr sz="1967" dirty="0">
                <a:latin typeface="Calibri"/>
                <a:cs typeface="Calibri"/>
              </a:rPr>
              <a:t> electrolytic,</a:t>
            </a:r>
            <a:r>
              <a:rPr sz="1967" spc="-9" dirty="0">
                <a:latin typeface="Calibri"/>
                <a:cs typeface="Calibri"/>
              </a:rPr>
              <a:t> </a:t>
            </a:r>
            <a:r>
              <a:rPr sz="1967" spc="-4" dirty="0">
                <a:latin typeface="Calibri"/>
                <a:cs typeface="Calibri"/>
              </a:rPr>
              <a:t>‘</a:t>
            </a:r>
            <a:r>
              <a:rPr sz="1967" dirty="0">
                <a:latin typeface="Courier New"/>
                <a:cs typeface="Courier New"/>
              </a:rPr>
              <a:t>f</a:t>
            </a:r>
            <a:r>
              <a:rPr sz="1967" spc="-4" dirty="0">
                <a:latin typeface="Calibri"/>
                <a:cs typeface="Calibri"/>
              </a:rPr>
              <a:t>’</a:t>
            </a:r>
            <a:r>
              <a:rPr sz="1967" dirty="0">
                <a:latin typeface="Calibri"/>
                <a:cs typeface="Calibri"/>
              </a:rPr>
              <a:t> f</a:t>
            </a:r>
            <a:r>
              <a:rPr sz="1967" spc="-4" dirty="0">
                <a:latin typeface="Calibri"/>
                <a:cs typeface="Calibri"/>
              </a:rPr>
              <a:t>or</a:t>
            </a:r>
            <a:r>
              <a:rPr sz="1967" dirty="0">
                <a:latin typeface="Calibri"/>
                <a:cs typeface="Calibri"/>
              </a:rPr>
              <a:t> </a:t>
            </a:r>
            <a:r>
              <a:rPr sz="1967" spc="-4" dirty="0">
                <a:latin typeface="Calibri"/>
                <a:cs typeface="Calibri"/>
              </a:rPr>
              <a:t>film</a:t>
            </a:r>
            <a:r>
              <a:rPr sz="1967" dirty="0">
                <a:latin typeface="Calibri"/>
                <a:cs typeface="Calibri"/>
              </a:rPr>
              <a:t>, </a:t>
            </a:r>
            <a:r>
              <a:rPr sz="1967" spc="-4" dirty="0">
                <a:latin typeface="Calibri"/>
                <a:cs typeface="Calibri"/>
              </a:rPr>
              <a:t>‘</a:t>
            </a:r>
            <a:r>
              <a:rPr sz="1967" dirty="0">
                <a:latin typeface="Courier New"/>
                <a:cs typeface="Courier New"/>
              </a:rPr>
              <a:t>c</a:t>
            </a:r>
            <a:r>
              <a:rPr sz="1967" spc="-4" dirty="0">
                <a:latin typeface="Calibri"/>
                <a:cs typeface="Calibri"/>
              </a:rPr>
              <a:t>’</a:t>
            </a:r>
            <a:r>
              <a:rPr sz="1967" dirty="0">
                <a:latin typeface="Calibri"/>
                <a:cs typeface="Calibri"/>
              </a:rPr>
              <a:t> f</a:t>
            </a:r>
            <a:r>
              <a:rPr sz="1967" spc="-4" dirty="0">
                <a:latin typeface="Calibri"/>
                <a:cs typeface="Calibri"/>
              </a:rPr>
              <a:t>or ceramic</a:t>
            </a:r>
            <a:endParaRPr sz="1967" dirty="0">
              <a:latin typeface="Calibri"/>
              <a:cs typeface="Calibri"/>
            </a:endParaRPr>
          </a:p>
          <a:p>
            <a:pPr marL="939370" lvl="1" indent="-390952">
              <a:lnSpc>
                <a:spcPct val="150000"/>
              </a:lnSpc>
              <a:spcBef>
                <a:spcPts val="196"/>
              </a:spcBef>
              <a:buClr>
                <a:srgbClr val="000000"/>
              </a:buClr>
              <a:buFont typeface="+mj-lt"/>
              <a:buAutoNum type="arabicPeriod" startAt="2"/>
              <a:tabLst>
                <a:tab pos="843804" algn="l"/>
              </a:tabLst>
            </a:pPr>
            <a:r>
              <a:rPr sz="1967" spc="-4" dirty="0">
                <a:solidFill>
                  <a:srgbClr val="33339A"/>
                </a:solidFill>
                <a:latin typeface="Courier New"/>
                <a:cs typeface="Courier New"/>
              </a:rPr>
              <a:t>int </a:t>
            </a:r>
            <a:r>
              <a:rPr sz="1967" spc="381" dirty="0">
                <a:latin typeface="Calibri"/>
                <a:cs typeface="Calibri"/>
              </a:rPr>
              <a:t>–</a:t>
            </a:r>
            <a:r>
              <a:rPr sz="1967" spc="-4" dirty="0">
                <a:latin typeface="Calibri"/>
                <a:cs typeface="Calibri"/>
              </a:rPr>
              <a:t>a</a:t>
            </a:r>
            <a:r>
              <a:rPr sz="1967" dirty="0">
                <a:latin typeface="Calibri"/>
                <a:cs typeface="Calibri"/>
              </a:rPr>
              <a:t> </a:t>
            </a:r>
            <a:r>
              <a:rPr sz="1967" spc="-4" dirty="0">
                <a:latin typeface="Calibri"/>
                <a:cs typeface="Calibri"/>
              </a:rPr>
              <a:t>whole numbe</a:t>
            </a:r>
            <a:r>
              <a:rPr lang="en-US" sz="1967" spc="-4" dirty="0">
                <a:latin typeface="Calibri"/>
                <a:cs typeface="Calibri"/>
              </a:rPr>
              <a:t>r</a:t>
            </a:r>
            <a:r>
              <a:rPr sz="1967" spc="-4" dirty="0">
                <a:latin typeface="Calibri"/>
                <a:cs typeface="Calibri"/>
              </a:rPr>
              <a:t>: </a:t>
            </a:r>
            <a:r>
              <a:rPr sz="1967" dirty="0">
                <a:latin typeface="Courier New"/>
                <a:cs typeface="Courier New"/>
              </a:rPr>
              <a:t>1</a:t>
            </a:r>
            <a:r>
              <a:rPr sz="1967" spc="-573" dirty="0">
                <a:latin typeface="Courier New"/>
                <a:cs typeface="Courier New"/>
              </a:rPr>
              <a:t> </a:t>
            </a:r>
            <a:r>
              <a:rPr sz="1967" dirty="0">
                <a:latin typeface="Calibri"/>
                <a:cs typeface="Calibri"/>
              </a:rPr>
              <a:t>for electrolytic,</a:t>
            </a:r>
            <a:r>
              <a:rPr sz="1967" spc="-9" dirty="0">
                <a:latin typeface="Calibri"/>
                <a:cs typeface="Calibri"/>
              </a:rPr>
              <a:t> </a:t>
            </a:r>
            <a:r>
              <a:rPr sz="1967" dirty="0">
                <a:latin typeface="Courier New"/>
                <a:cs typeface="Courier New"/>
              </a:rPr>
              <a:t>2</a:t>
            </a:r>
            <a:r>
              <a:rPr sz="1967" spc="-577" dirty="0">
                <a:latin typeface="Courier New"/>
                <a:cs typeface="Courier New"/>
              </a:rPr>
              <a:t> </a:t>
            </a:r>
            <a:r>
              <a:rPr sz="1967" dirty="0">
                <a:latin typeface="Calibri"/>
                <a:cs typeface="Calibri"/>
              </a:rPr>
              <a:t>for </a:t>
            </a:r>
            <a:r>
              <a:rPr sz="1967" spc="-4" dirty="0">
                <a:latin typeface="Calibri"/>
                <a:cs typeface="Calibri"/>
              </a:rPr>
              <a:t>film</a:t>
            </a:r>
            <a:r>
              <a:rPr sz="1967" dirty="0">
                <a:latin typeface="Calibri"/>
                <a:cs typeface="Calibri"/>
              </a:rPr>
              <a:t>, </a:t>
            </a:r>
            <a:r>
              <a:rPr sz="1967" dirty="0">
                <a:latin typeface="Courier New"/>
                <a:cs typeface="Courier New"/>
              </a:rPr>
              <a:t>3</a:t>
            </a:r>
            <a:r>
              <a:rPr sz="1967" spc="-577" dirty="0">
                <a:latin typeface="Courier New"/>
                <a:cs typeface="Courier New"/>
              </a:rPr>
              <a:t> </a:t>
            </a:r>
            <a:r>
              <a:rPr sz="1967" dirty="0">
                <a:latin typeface="Calibri"/>
                <a:cs typeface="Calibri"/>
              </a:rPr>
              <a:t>for</a:t>
            </a:r>
            <a:r>
              <a:rPr sz="1967" spc="-4" dirty="0">
                <a:latin typeface="Calibri"/>
                <a:cs typeface="Calibri"/>
              </a:rPr>
              <a:t> ceram</a:t>
            </a:r>
            <a:r>
              <a:rPr sz="1967" spc="-9" dirty="0">
                <a:latin typeface="Calibri"/>
                <a:cs typeface="Calibri"/>
              </a:rPr>
              <a:t>i</a:t>
            </a:r>
            <a:r>
              <a:rPr sz="1967" spc="-4" dirty="0">
                <a:latin typeface="Calibri"/>
                <a:cs typeface="Calibri"/>
              </a:rPr>
              <a:t>c</a:t>
            </a:r>
            <a:endParaRPr sz="1967" dirty="0">
              <a:latin typeface="Calibri"/>
              <a:cs typeface="Calibri"/>
            </a:endParaRPr>
          </a:p>
          <a:p>
            <a:pPr marL="859551" lvl="1" indent="-311132">
              <a:lnSpc>
                <a:spcPct val="150000"/>
              </a:lnSpc>
              <a:spcBef>
                <a:spcPts val="402"/>
              </a:spcBef>
              <a:buClr>
                <a:srgbClr val="000000"/>
              </a:buClr>
              <a:buFont typeface="Calibri"/>
              <a:buAutoNum type="arabicPeriod" startAt="2"/>
              <a:tabLst>
                <a:tab pos="860094" algn="l"/>
              </a:tabLst>
            </a:pPr>
            <a:r>
              <a:rPr sz="1967" spc="-9" dirty="0">
                <a:solidFill>
                  <a:srgbClr val="33339A"/>
                </a:solidFill>
                <a:latin typeface="Courier New"/>
                <a:cs typeface="Courier New"/>
              </a:rPr>
              <a:t>floa</a:t>
            </a:r>
            <a:r>
              <a:rPr sz="1967" spc="-4" dirty="0">
                <a:solidFill>
                  <a:srgbClr val="33339A"/>
                </a:solidFill>
                <a:latin typeface="Courier New"/>
                <a:cs typeface="Courier New"/>
              </a:rPr>
              <a:t>t</a:t>
            </a:r>
            <a:r>
              <a:rPr sz="1967" spc="-641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967" spc="-4" dirty="0">
                <a:latin typeface="Calibri"/>
                <a:cs typeface="Calibri"/>
              </a:rPr>
              <a:t>…</a:t>
            </a:r>
            <a:endParaRPr lang="en-US" sz="1967" spc="-4" dirty="0">
              <a:latin typeface="Calibri"/>
              <a:cs typeface="Calibri"/>
            </a:endParaRPr>
          </a:p>
          <a:p>
            <a:pPr marL="859551" lvl="1" indent="-311132">
              <a:lnSpc>
                <a:spcPct val="150000"/>
              </a:lnSpc>
              <a:spcBef>
                <a:spcPts val="402"/>
              </a:spcBef>
              <a:buClr>
                <a:srgbClr val="000000"/>
              </a:buClr>
              <a:buFont typeface="Calibri"/>
              <a:buAutoNum type="arabicPeriod" startAt="2"/>
              <a:tabLst>
                <a:tab pos="860094" algn="l"/>
              </a:tabLst>
            </a:pPr>
            <a:endParaRPr sz="1967" dirty="0">
              <a:latin typeface="Calibri"/>
              <a:cs typeface="Calibri"/>
            </a:endParaRPr>
          </a:p>
          <a:p>
            <a:pPr marL="304074" marR="146607" indent="-293214">
              <a:lnSpc>
                <a:spcPct val="150000"/>
              </a:lnSpc>
              <a:spcBef>
                <a:spcPts val="1487"/>
              </a:spcBef>
              <a:buChar char="•"/>
              <a:tabLst>
                <a:tab pos="304074" algn="l"/>
              </a:tabLst>
            </a:pPr>
            <a:r>
              <a:rPr sz="2052" spc="-9" dirty="0">
                <a:cs typeface="Calibri"/>
              </a:rPr>
              <a:t>A</a:t>
            </a:r>
            <a:r>
              <a:rPr sz="2052" spc="-4" dirty="0">
                <a:cs typeface="Calibri"/>
              </a:rPr>
              <a:t>lthoug</a:t>
            </a:r>
            <a:r>
              <a:rPr sz="2052" dirty="0">
                <a:cs typeface="Calibri"/>
              </a:rPr>
              <a:t>h it</a:t>
            </a:r>
            <a:r>
              <a:rPr sz="2052" spc="-9" dirty="0">
                <a:cs typeface="Calibri"/>
              </a:rPr>
              <a:t> </a:t>
            </a:r>
            <a:r>
              <a:rPr sz="2052" dirty="0">
                <a:cs typeface="Calibri"/>
              </a:rPr>
              <a:t>is</a:t>
            </a:r>
            <a:r>
              <a:rPr sz="2052" spc="-4" dirty="0">
                <a:cs typeface="Calibri"/>
              </a:rPr>
              <a:t> possibl</a:t>
            </a:r>
            <a:r>
              <a:rPr sz="2052" dirty="0">
                <a:cs typeface="Calibri"/>
              </a:rPr>
              <a:t>e to</a:t>
            </a:r>
            <a:r>
              <a:rPr sz="2052" spc="-4" dirty="0">
                <a:cs typeface="Calibri"/>
              </a:rPr>
              <a:t> us</a:t>
            </a:r>
            <a:r>
              <a:rPr sz="2052" dirty="0">
                <a:cs typeface="Calibri"/>
              </a:rPr>
              <a:t>e</a:t>
            </a:r>
            <a:r>
              <a:rPr sz="2052" spc="-4" dirty="0">
                <a:cs typeface="Calibri"/>
              </a:rPr>
              <a:t> on</a:t>
            </a:r>
            <a:r>
              <a:rPr sz="2052" dirty="0">
                <a:cs typeface="Calibri"/>
              </a:rPr>
              <a:t>e</a:t>
            </a:r>
            <a:r>
              <a:rPr sz="2052" spc="-4" dirty="0">
                <a:cs typeface="Calibri"/>
              </a:rPr>
              <a:t> o</a:t>
            </a:r>
            <a:r>
              <a:rPr sz="2052" dirty="0">
                <a:cs typeface="Calibri"/>
              </a:rPr>
              <a:t>f</a:t>
            </a:r>
            <a:r>
              <a:rPr sz="2052" spc="-4" dirty="0">
                <a:cs typeface="Calibri"/>
              </a:rPr>
              <a:t> th</a:t>
            </a:r>
            <a:r>
              <a:rPr sz="2052" dirty="0">
                <a:cs typeface="Calibri"/>
              </a:rPr>
              <a:t>e </a:t>
            </a:r>
            <a:r>
              <a:rPr sz="2052" spc="-4" dirty="0">
                <a:cs typeface="Calibri"/>
              </a:rPr>
              <a:t>basi</a:t>
            </a:r>
            <a:r>
              <a:rPr sz="2052" dirty="0">
                <a:cs typeface="Calibri"/>
              </a:rPr>
              <a:t>c</a:t>
            </a:r>
            <a:r>
              <a:rPr sz="2052" spc="-9" dirty="0">
                <a:cs typeface="Calibri"/>
              </a:rPr>
              <a:t> </a:t>
            </a:r>
            <a:r>
              <a:rPr sz="2052" spc="-4" dirty="0">
                <a:cs typeface="Calibri"/>
              </a:rPr>
              <a:t>dat</a:t>
            </a:r>
            <a:r>
              <a:rPr sz="2052" dirty="0">
                <a:cs typeface="Calibri"/>
              </a:rPr>
              <a:t>a</a:t>
            </a:r>
            <a:r>
              <a:rPr sz="2052" spc="-4" dirty="0">
                <a:cs typeface="Calibri"/>
              </a:rPr>
              <a:t> </a:t>
            </a:r>
            <a:r>
              <a:rPr sz="2052" spc="-9" dirty="0">
                <a:cs typeface="Calibri"/>
              </a:rPr>
              <a:t>type</a:t>
            </a:r>
            <a:r>
              <a:rPr sz="2052" spc="-4" dirty="0">
                <a:cs typeface="Calibri"/>
              </a:rPr>
              <a:t>s </a:t>
            </a:r>
            <a:r>
              <a:rPr sz="2052" dirty="0">
                <a:cs typeface="Calibri"/>
              </a:rPr>
              <a:t>for this</a:t>
            </a:r>
            <a:r>
              <a:rPr sz="2052" spc="-9" dirty="0">
                <a:cs typeface="Calibri"/>
              </a:rPr>
              <a:t> </a:t>
            </a:r>
            <a:r>
              <a:rPr sz="2052" spc="-4" dirty="0">
                <a:cs typeface="Calibri"/>
              </a:rPr>
              <a:t>applicatio</a:t>
            </a:r>
            <a:r>
              <a:rPr sz="2052" dirty="0">
                <a:cs typeface="Calibri"/>
              </a:rPr>
              <a:t>n</a:t>
            </a:r>
            <a:r>
              <a:rPr sz="2052" spc="-9" dirty="0">
                <a:cs typeface="Calibri"/>
              </a:rPr>
              <a:t> </a:t>
            </a:r>
            <a:endParaRPr sz="2052" dirty="0">
              <a:cs typeface="Calibri"/>
            </a:endParaRPr>
          </a:p>
          <a:p>
            <a:pPr marL="845707" indent="-342900">
              <a:lnSpc>
                <a:spcPct val="150000"/>
              </a:lnSpc>
              <a:spcBef>
                <a:spcPts val="599"/>
              </a:spcBef>
              <a:buFont typeface="Arial" panose="020B0604020202020204" pitchFamily="34" charset="0"/>
              <a:buChar char="•"/>
              <a:tabLst>
                <a:tab pos="611948" algn="l"/>
              </a:tabLst>
            </a:pPr>
            <a:r>
              <a:rPr sz="1967" dirty="0">
                <a:cs typeface="Calibri"/>
              </a:rPr>
              <a:t>the</a:t>
            </a:r>
            <a:r>
              <a:rPr sz="1967" spc="4" dirty="0">
                <a:cs typeface="Calibri"/>
              </a:rPr>
              <a:t> </a:t>
            </a:r>
            <a:r>
              <a:rPr sz="1967" spc="-4" dirty="0">
                <a:cs typeface="Calibri"/>
              </a:rPr>
              <a:t>program</a:t>
            </a:r>
            <a:r>
              <a:rPr sz="1967" spc="4" dirty="0">
                <a:cs typeface="Calibri"/>
              </a:rPr>
              <a:t> </a:t>
            </a:r>
            <a:r>
              <a:rPr sz="1967" spc="-9" dirty="0">
                <a:cs typeface="Calibri"/>
              </a:rPr>
              <a:t>ma</a:t>
            </a:r>
            <a:r>
              <a:rPr sz="1967" spc="-4" dirty="0">
                <a:cs typeface="Calibri"/>
              </a:rPr>
              <a:t>y</a:t>
            </a:r>
            <a:r>
              <a:rPr sz="1967" dirty="0">
                <a:cs typeface="Calibri"/>
              </a:rPr>
              <a:t> </a:t>
            </a:r>
            <a:r>
              <a:rPr sz="1967" spc="-4" dirty="0">
                <a:cs typeface="Calibri"/>
              </a:rPr>
              <a:t>loo</a:t>
            </a:r>
            <a:r>
              <a:rPr sz="1967" dirty="0">
                <a:cs typeface="Calibri"/>
              </a:rPr>
              <a:t>k confusing</a:t>
            </a:r>
            <a:r>
              <a:rPr sz="1967" spc="-4" dirty="0">
                <a:cs typeface="Calibri"/>
              </a:rPr>
              <a:t> </a:t>
            </a:r>
            <a:r>
              <a:rPr sz="1967" spc="4" dirty="0">
                <a:cs typeface="Calibri"/>
              </a:rPr>
              <a:t>an</a:t>
            </a:r>
            <a:r>
              <a:rPr sz="1967" dirty="0">
                <a:cs typeface="Calibri"/>
              </a:rPr>
              <a:t>d</a:t>
            </a:r>
            <a:r>
              <a:rPr sz="1967" spc="4" dirty="0">
                <a:cs typeface="Calibri"/>
              </a:rPr>
              <a:t> </a:t>
            </a:r>
            <a:r>
              <a:rPr sz="1967" dirty="0">
                <a:cs typeface="Calibri"/>
              </a:rPr>
              <a:t>hard</a:t>
            </a:r>
            <a:r>
              <a:rPr sz="1967" spc="4" dirty="0">
                <a:cs typeface="Calibri"/>
              </a:rPr>
              <a:t> </a:t>
            </a:r>
            <a:r>
              <a:rPr sz="1967" dirty="0">
                <a:cs typeface="Calibri"/>
              </a:rPr>
              <a:t>for debugging</a:t>
            </a:r>
            <a:r>
              <a:rPr sz="1967" spc="9" dirty="0">
                <a:cs typeface="Calibri"/>
              </a:rPr>
              <a:t> </a:t>
            </a:r>
            <a:r>
              <a:rPr sz="1967" dirty="0">
                <a:cs typeface="Calibri"/>
              </a:rPr>
              <a:t>and</a:t>
            </a:r>
            <a:r>
              <a:rPr sz="1967" spc="13" dirty="0">
                <a:cs typeface="Calibri"/>
              </a:rPr>
              <a:t> </a:t>
            </a:r>
            <a:r>
              <a:rPr sz="1967" dirty="0">
                <a:cs typeface="Calibri"/>
              </a:rPr>
              <a:t>maintenance</a:t>
            </a:r>
          </a:p>
          <a:p>
            <a:pPr marL="845707" marR="187331" indent="-342900">
              <a:lnSpc>
                <a:spcPct val="150000"/>
              </a:lnSpc>
              <a:spcBef>
                <a:spcPts val="38"/>
              </a:spcBef>
              <a:buFont typeface="Arial" panose="020B0604020202020204" pitchFamily="34" charset="0"/>
              <a:buChar char="•"/>
              <a:tabLst>
                <a:tab pos="608690" algn="l"/>
              </a:tabLst>
            </a:pPr>
            <a:r>
              <a:rPr sz="1967" dirty="0">
                <a:cs typeface="Calibri"/>
              </a:rPr>
              <a:t>wrong</a:t>
            </a:r>
            <a:r>
              <a:rPr sz="1967" spc="4" dirty="0">
                <a:cs typeface="Calibri"/>
              </a:rPr>
              <a:t> </a:t>
            </a:r>
            <a:r>
              <a:rPr sz="1967" dirty="0">
                <a:cs typeface="Calibri"/>
              </a:rPr>
              <a:t>values </a:t>
            </a:r>
            <a:r>
              <a:rPr sz="1967" spc="-4" dirty="0">
                <a:cs typeface="Calibri"/>
              </a:rPr>
              <a:t>(‘v’,</a:t>
            </a:r>
            <a:r>
              <a:rPr sz="1967" dirty="0">
                <a:cs typeface="Calibri"/>
              </a:rPr>
              <a:t> </a:t>
            </a:r>
            <a:r>
              <a:rPr sz="1967" spc="-4" dirty="0">
                <a:cs typeface="Calibri"/>
              </a:rPr>
              <a:t>5,</a:t>
            </a:r>
            <a:r>
              <a:rPr sz="1967" spc="4" dirty="0">
                <a:cs typeface="Calibri"/>
              </a:rPr>
              <a:t> </a:t>
            </a:r>
            <a:r>
              <a:rPr sz="1967" dirty="0">
                <a:cs typeface="Calibri"/>
              </a:rPr>
              <a:t>. . .) </a:t>
            </a:r>
            <a:r>
              <a:rPr sz="1967" spc="-4" dirty="0">
                <a:cs typeface="Calibri"/>
              </a:rPr>
              <a:t>may</a:t>
            </a:r>
            <a:r>
              <a:rPr sz="1967" dirty="0">
                <a:cs typeface="Calibri"/>
              </a:rPr>
              <a:t> </a:t>
            </a:r>
            <a:r>
              <a:rPr sz="1967" spc="4" dirty="0">
                <a:cs typeface="Calibri"/>
              </a:rPr>
              <a:t>b</a:t>
            </a:r>
            <a:r>
              <a:rPr sz="1967" dirty="0">
                <a:cs typeface="Calibri"/>
              </a:rPr>
              <a:t>e</a:t>
            </a:r>
            <a:r>
              <a:rPr sz="1967" spc="4" dirty="0">
                <a:cs typeface="Calibri"/>
              </a:rPr>
              <a:t> </a:t>
            </a:r>
            <a:r>
              <a:rPr sz="1967" dirty="0">
                <a:cs typeface="Calibri"/>
              </a:rPr>
              <a:t>assig</a:t>
            </a:r>
            <a:r>
              <a:rPr sz="1967" spc="4" dirty="0">
                <a:cs typeface="Calibri"/>
              </a:rPr>
              <a:t>n</a:t>
            </a:r>
            <a:r>
              <a:rPr sz="1967" dirty="0">
                <a:cs typeface="Calibri"/>
              </a:rPr>
              <a:t>ed by</a:t>
            </a:r>
            <a:r>
              <a:rPr sz="1967" spc="4" dirty="0">
                <a:cs typeface="Calibri"/>
              </a:rPr>
              <a:t> </a:t>
            </a:r>
            <a:r>
              <a:rPr sz="1967" dirty="0">
                <a:cs typeface="Calibri"/>
              </a:rPr>
              <a:t>mistake </a:t>
            </a:r>
            <a:r>
              <a:rPr sz="1967" b="1" dirty="0">
                <a:cs typeface="Calibri"/>
              </a:rPr>
              <a:t>without </a:t>
            </a:r>
            <a:r>
              <a:rPr sz="1967" b="1" spc="4" dirty="0">
                <a:cs typeface="Calibri"/>
              </a:rPr>
              <a:t>an</a:t>
            </a:r>
            <a:r>
              <a:rPr sz="1967" b="1" dirty="0">
                <a:cs typeface="Calibri"/>
              </a:rPr>
              <a:t>y warnings </a:t>
            </a:r>
            <a:r>
              <a:rPr sz="1967" b="1" spc="-4" dirty="0">
                <a:cs typeface="Calibri"/>
              </a:rPr>
              <a:t>o</a:t>
            </a:r>
            <a:r>
              <a:rPr sz="1967" b="1" dirty="0">
                <a:cs typeface="Calibri"/>
              </a:rPr>
              <a:t>r </a:t>
            </a:r>
            <a:r>
              <a:rPr sz="1967" b="1" spc="-4" dirty="0">
                <a:cs typeface="Calibri"/>
              </a:rPr>
              <a:t>error</a:t>
            </a:r>
            <a:r>
              <a:rPr sz="1967" b="1" dirty="0">
                <a:cs typeface="Calibri"/>
              </a:rPr>
              <a:t> </a:t>
            </a:r>
            <a:r>
              <a:rPr sz="1967" b="1" spc="-9" dirty="0">
                <a:cs typeface="Calibri"/>
              </a:rPr>
              <a:t>messages</a:t>
            </a:r>
            <a:endParaRPr sz="1967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462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61" y="1"/>
            <a:ext cx="5786529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4" dirty="0">
                <a:solidFill>
                  <a:srgbClr val="7030A0"/>
                </a:solidFill>
              </a:rPr>
              <a:t>Syntax of </a:t>
            </a:r>
            <a:r>
              <a:rPr b="1" spc="-4" dirty="0">
                <a:solidFill>
                  <a:srgbClr val="7030A0"/>
                </a:solidFill>
              </a:rPr>
              <a:t>Enumeratio</a:t>
            </a:r>
            <a:r>
              <a:rPr b="1" dirty="0">
                <a:solidFill>
                  <a:srgbClr val="7030A0"/>
                </a:solidFill>
              </a:rPr>
              <a:t>n</a:t>
            </a:r>
            <a:r>
              <a:rPr b="1" spc="4" dirty="0">
                <a:solidFill>
                  <a:srgbClr val="7030A0"/>
                </a:solidFill>
              </a:rPr>
              <a:t> </a:t>
            </a:r>
            <a:r>
              <a:rPr b="1" spc="-4" dirty="0">
                <a:solidFill>
                  <a:srgbClr val="7030A0"/>
                </a:solidFill>
              </a:rPr>
              <a:t>Type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545571"/>
            <a:ext cx="9601200" cy="4317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marR="4344" indent="-29321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99819" algn="l"/>
              </a:tabLst>
            </a:pPr>
            <a:r>
              <a:rPr sz="2052" dirty="0">
                <a:latin typeface="+mj-lt"/>
                <a:cs typeface="Calibri"/>
              </a:rPr>
              <a:t>C</a:t>
            </a:r>
            <a:r>
              <a:rPr sz="2052" spc="-4" dirty="0">
                <a:latin typeface="+mj-lt"/>
                <a:cs typeface="Calibri"/>
              </a:rPr>
              <a:t> provide</a:t>
            </a:r>
            <a:r>
              <a:rPr sz="2052" dirty="0">
                <a:latin typeface="+mj-lt"/>
                <a:cs typeface="Calibri"/>
              </a:rPr>
              <a:t>s</a:t>
            </a:r>
            <a:r>
              <a:rPr sz="2052" spc="-4" dirty="0">
                <a:latin typeface="+mj-lt"/>
                <a:cs typeface="Calibri"/>
              </a:rPr>
              <a:t> </a:t>
            </a:r>
            <a:r>
              <a:rPr sz="2052" dirty="0">
                <a:latin typeface="+mj-lt"/>
                <a:cs typeface="Calibri"/>
              </a:rPr>
              <a:t>a</a:t>
            </a:r>
            <a:r>
              <a:rPr sz="2052" spc="-9" dirty="0">
                <a:latin typeface="+mj-lt"/>
                <a:cs typeface="Calibri"/>
              </a:rPr>
              <a:t> </a:t>
            </a:r>
            <a:r>
              <a:rPr sz="2052" dirty="0">
                <a:latin typeface="+mj-lt"/>
                <a:cs typeface="Calibri"/>
              </a:rPr>
              <a:t>method</a:t>
            </a:r>
            <a:r>
              <a:rPr sz="2052" spc="-9" dirty="0">
                <a:latin typeface="+mj-lt"/>
                <a:cs typeface="Calibri"/>
              </a:rPr>
              <a:t> o</a:t>
            </a:r>
            <a:r>
              <a:rPr sz="2052" dirty="0">
                <a:latin typeface="+mj-lt"/>
                <a:cs typeface="Calibri"/>
              </a:rPr>
              <a:t>f</a:t>
            </a:r>
            <a:r>
              <a:rPr sz="2052" spc="-4" dirty="0">
                <a:latin typeface="+mj-lt"/>
                <a:cs typeface="Calibri"/>
              </a:rPr>
              <a:t> </a:t>
            </a:r>
            <a:r>
              <a:rPr sz="2052" dirty="0">
                <a:latin typeface="+mj-lt"/>
                <a:cs typeface="Calibri"/>
              </a:rPr>
              <a:t>defining</a:t>
            </a:r>
            <a:r>
              <a:rPr sz="2052" spc="4" dirty="0">
                <a:latin typeface="+mj-lt"/>
                <a:cs typeface="Calibri"/>
              </a:rPr>
              <a:t> </a:t>
            </a:r>
            <a:r>
              <a:rPr sz="2052" dirty="0">
                <a:latin typeface="+mj-lt"/>
                <a:cs typeface="Calibri"/>
              </a:rPr>
              <a:t>a</a:t>
            </a:r>
            <a:r>
              <a:rPr sz="2052" spc="-9" dirty="0">
                <a:latin typeface="+mj-lt"/>
                <a:cs typeface="Calibri"/>
              </a:rPr>
              <a:t> </a:t>
            </a:r>
            <a:r>
              <a:rPr sz="2052" b="1" spc="-4" dirty="0">
                <a:latin typeface="+mj-lt"/>
                <a:cs typeface="Calibri"/>
              </a:rPr>
              <a:t>dat</a:t>
            </a:r>
            <a:r>
              <a:rPr sz="2052" b="1" dirty="0">
                <a:latin typeface="+mj-lt"/>
                <a:cs typeface="Calibri"/>
              </a:rPr>
              <a:t>a</a:t>
            </a:r>
            <a:r>
              <a:rPr sz="2052" b="1" spc="-9" dirty="0">
                <a:latin typeface="+mj-lt"/>
                <a:cs typeface="Calibri"/>
              </a:rPr>
              <a:t> typ</a:t>
            </a:r>
            <a:r>
              <a:rPr sz="2052" b="1" spc="-4" dirty="0">
                <a:latin typeface="+mj-lt"/>
                <a:cs typeface="Calibri"/>
              </a:rPr>
              <a:t>e</a:t>
            </a:r>
            <a:r>
              <a:rPr sz="2052" b="1" dirty="0">
                <a:latin typeface="+mj-lt"/>
                <a:cs typeface="Calibri"/>
              </a:rPr>
              <a:t> </a:t>
            </a:r>
            <a:r>
              <a:rPr sz="2052" b="1" spc="-4" dirty="0">
                <a:latin typeface="+mj-lt"/>
                <a:cs typeface="Calibri"/>
              </a:rPr>
              <a:t>wit</a:t>
            </a:r>
            <a:r>
              <a:rPr sz="2052" b="1" dirty="0">
                <a:latin typeface="+mj-lt"/>
                <a:cs typeface="Calibri"/>
              </a:rPr>
              <a:t>h</a:t>
            </a:r>
            <a:r>
              <a:rPr sz="2052" b="1" spc="-9" dirty="0">
                <a:latin typeface="+mj-lt"/>
                <a:cs typeface="Calibri"/>
              </a:rPr>
              <a:t> </a:t>
            </a:r>
            <a:r>
              <a:rPr sz="2052" b="1" dirty="0">
                <a:latin typeface="+mj-lt"/>
                <a:cs typeface="Calibri"/>
              </a:rPr>
              <a:t>a</a:t>
            </a:r>
            <a:r>
              <a:rPr sz="2052" b="1" spc="-9" dirty="0">
                <a:latin typeface="+mj-lt"/>
                <a:cs typeface="Calibri"/>
              </a:rPr>
              <a:t> </a:t>
            </a:r>
            <a:r>
              <a:rPr sz="2052" b="1" spc="-4" dirty="0">
                <a:latin typeface="+mj-lt"/>
                <a:cs typeface="Calibri"/>
              </a:rPr>
              <a:t>limited </a:t>
            </a:r>
            <a:r>
              <a:rPr sz="2052" b="1" dirty="0">
                <a:latin typeface="+mj-lt"/>
                <a:cs typeface="Calibri"/>
              </a:rPr>
              <a:t>number</a:t>
            </a:r>
            <a:r>
              <a:rPr sz="2052" b="1" spc="-4" dirty="0">
                <a:latin typeface="+mj-lt"/>
                <a:cs typeface="Calibri"/>
              </a:rPr>
              <a:t> o</a:t>
            </a:r>
            <a:r>
              <a:rPr sz="2052" b="1" dirty="0">
                <a:latin typeface="+mj-lt"/>
                <a:cs typeface="Calibri"/>
              </a:rPr>
              <a:t>f</a:t>
            </a:r>
            <a:r>
              <a:rPr sz="2052" b="1" spc="-4" dirty="0">
                <a:latin typeface="+mj-lt"/>
                <a:cs typeface="Calibri"/>
              </a:rPr>
              <a:t> </a:t>
            </a:r>
            <a:endParaRPr lang="en-US" sz="2052" b="1" spc="-4" dirty="0">
              <a:latin typeface="+mj-lt"/>
              <a:cs typeface="Calibri"/>
            </a:endParaRPr>
          </a:p>
          <a:p>
            <a:pPr marL="10860" marR="4344">
              <a:lnSpc>
                <a:spcPct val="150000"/>
              </a:lnSpc>
              <a:tabLst>
                <a:tab pos="199819" algn="l"/>
              </a:tabLst>
            </a:pPr>
            <a:r>
              <a:rPr lang="en-US" sz="2052" b="1" spc="-4" dirty="0">
                <a:latin typeface="+mj-lt"/>
                <a:cs typeface="Calibri"/>
              </a:rPr>
              <a:t>     </a:t>
            </a:r>
            <a:r>
              <a:rPr sz="2052" b="1" dirty="0">
                <a:latin typeface="+mj-lt"/>
                <a:cs typeface="Calibri"/>
              </a:rPr>
              <a:t>values</a:t>
            </a:r>
            <a:r>
              <a:rPr sz="2052" b="1" spc="-13" dirty="0">
                <a:latin typeface="+mj-lt"/>
                <a:cs typeface="Calibri"/>
              </a:rPr>
              <a:t> </a:t>
            </a:r>
            <a:r>
              <a:rPr sz="2052" b="1" dirty="0">
                <a:latin typeface="+mj-lt"/>
                <a:cs typeface="Calibri"/>
              </a:rPr>
              <a:t>that</a:t>
            </a:r>
            <a:r>
              <a:rPr sz="2052" b="1" spc="-17" dirty="0">
                <a:latin typeface="+mj-lt"/>
                <a:cs typeface="Calibri"/>
              </a:rPr>
              <a:t> </a:t>
            </a:r>
            <a:r>
              <a:rPr sz="2052" b="1" spc="-4" dirty="0">
                <a:latin typeface="+mj-lt"/>
                <a:cs typeface="Calibri"/>
              </a:rPr>
              <a:t>have</a:t>
            </a:r>
            <a:r>
              <a:rPr sz="2052" b="1" spc="4" dirty="0">
                <a:latin typeface="+mj-lt"/>
                <a:cs typeface="Calibri"/>
              </a:rPr>
              <a:t> </a:t>
            </a:r>
            <a:r>
              <a:rPr sz="2052" b="1" dirty="0">
                <a:latin typeface="+mj-lt"/>
                <a:cs typeface="Calibri"/>
              </a:rPr>
              <a:t>specific</a:t>
            </a:r>
            <a:r>
              <a:rPr sz="2052" b="1" spc="-4" dirty="0">
                <a:latin typeface="+mj-lt"/>
                <a:cs typeface="Calibri"/>
              </a:rPr>
              <a:t> names</a:t>
            </a:r>
            <a:r>
              <a:rPr lang="en-US" sz="2052" spc="-4" dirty="0">
                <a:latin typeface="+mj-lt"/>
                <a:cs typeface="Calibri"/>
              </a:rPr>
              <a:t>; it is called </a:t>
            </a:r>
            <a:r>
              <a:rPr lang="en-US" sz="2052" b="1" spc="-4" dirty="0">
                <a:solidFill>
                  <a:srgbClr val="0070C0"/>
                </a:solidFill>
                <a:latin typeface="+mj-lt"/>
                <a:cs typeface="Calibri"/>
              </a:rPr>
              <a:t>enumeration</a:t>
            </a:r>
          </a:p>
          <a:p>
            <a:pPr marL="304074" marR="4344" indent="-29321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99819" algn="l"/>
              </a:tabLst>
            </a:pPr>
            <a:r>
              <a:rPr lang="en-US" sz="2052" dirty="0"/>
              <a:t>An </a:t>
            </a:r>
            <a:r>
              <a:rPr lang="en-US" sz="2052" b="1" dirty="0">
                <a:solidFill>
                  <a:srgbClr val="0070C0"/>
                </a:solidFill>
              </a:rPr>
              <a:t>enumeration</a:t>
            </a:r>
            <a:r>
              <a:rPr lang="en-US" sz="2052" dirty="0"/>
              <a:t> is a data type that consists of a </a:t>
            </a:r>
            <a:r>
              <a:rPr lang="en-US" sz="2052" b="1" dirty="0"/>
              <a:t>set of named values </a:t>
            </a:r>
            <a:r>
              <a:rPr lang="en-US" sz="2052" dirty="0"/>
              <a:t>that</a:t>
            </a:r>
          </a:p>
          <a:p>
            <a:pPr marL="10860" marR="4344">
              <a:lnSpc>
                <a:spcPct val="150000"/>
              </a:lnSpc>
              <a:tabLst>
                <a:tab pos="199819" algn="l"/>
              </a:tabLst>
            </a:pPr>
            <a:r>
              <a:rPr lang="en-US" sz="2052" dirty="0"/>
              <a:t>     </a:t>
            </a:r>
            <a:r>
              <a:rPr lang="en-US" sz="2052" b="1" dirty="0"/>
              <a:t>represent integral constants</a:t>
            </a:r>
            <a:r>
              <a:rPr lang="en-US" sz="2052" dirty="0"/>
              <a:t>, known as </a:t>
            </a:r>
            <a:r>
              <a:rPr lang="en-US" sz="2052" b="1" dirty="0"/>
              <a:t>enumeration</a:t>
            </a:r>
            <a:r>
              <a:rPr lang="en-US" sz="2052" dirty="0"/>
              <a:t> </a:t>
            </a:r>
            <a:r>
              <a:rPr lang="en-US" sz="2052" b="1" dirty="0"/>
              <a:t>constant</a:t>
            </a:r>
          </a:p>
          <a:p>
            <a:pPr marL="304074" indent="-293214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99819" algn="l"/>
              </a:tabLst>
            </a:pPr>
            <a:r>
              <a:rPr sz="2052" spc="-9" dirty="0">
                <a:latin typeface="Calibri"/>
                <a:cs typeface="Calibri"/>
              </a:rPr>
              <a:t>G</a:t>
            </a:r>
            <a:r>
              <a:rPr sz="2052" spc="-4" dirty="0">
                <a:latin typeface="Calibri"/>
                <a:cs typeface="Calibri"/>
              </a:rPr>
              <a:t>e</a:t>
            </a:r>
            <a:r>
              <a:rPr sz="2052" dirty="0">
                <a:latin typeface="Calibri"/>
                <a:cs typeface="Calibri"/>
              </a:rPr>
              <a:t>ne</a:t>
            </a:r>
            <a:r>
              <a:rPr sz="2052" spc="-9" dirty="0">
                <a:latin typeface="Calibri"/>
                <a:cs typeface="Calibri"/>
              </a:rPr>
              <a:t>r</a:t>
            </a:r>
            <a:r>
              <a:rPr sz="2052" dirty="0">
                <a:latin typeface="Calibri"/>
                <a:cs typeface="Calibri"/>
              </a:rPr>
              <a:t>al</a:t>
            </a:r>
            <a:r>
              <a:rPr sz="2052" spc="-4" dirty="0">
                <a:latin typeface="Calibri"/>
                <a:cs typeface="Calibri"/>
              </a:rPr>
              <a:t> syntax:</a:t>
            </a:r>
            <a:endParaRPr sz="2052" dirty="0">
              <a:latin typeface="Calibri"/>
              <a:cs typeface="Calibri"/>
            </a:endParaRPr>
          </a:p>
          <a:p>
            <a:pPr marL="10860" marR="729777">
              <a:lnSpc>
                <a:spcPct val="130000"/>
              </a:lnSpc>
              <a:spcBef>
                <a:spcPts val="752"/>
              </a:spcBef>
            </a:pPr>
            <a:r>
              <a:rPr lang="en-US" sz="1710" spc="-4" dirty="0">
                <a:solidFill>
                  <a:srgbClr val="33339A"/>
                </a:solidFill>
                <a:latin typeface="Courier New"/>
                <a:cs typeface="Courier New"/>
              </a:rPr>
              <a:t>	</a:t>
            </a:r>
            <a:r>
              <a:rPr sz="1710" spc="-4" dirty="0" err="1">
                <a:solidFill>
                  <a:srgbClr val="33339A"/>
                </a:solidFill>
                <a:latin typeface="Courier New"/>
                <a:cs typeface="Courier New"/>
              </a:rPr>
              <a:t>enum</a:t>
            </a:r>
            <a:r>
              <a:rPr sz="1710" spc="-4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lang="en-US" sz="1710" spc="-4" dirty="0">
                <a:solidFill>
                  <a:srgbClr val="33339A"/>
                </a:solidFill>
                <a:latin typeface="Courier New"/>
                <a:cs typeface="Courier New"/>
              </a:rPr>
              <a:t>&lt;</a:t>
            </a:r>
            <a:r>
              <a:rPr lang="en-US" sz="1710" spc="-4" dirty="0" err="1">
                <a:solidFill>
                  <a:srgbClr val="33339A"/>
                </a:solidFill>
                <a:latin typeface="Courier New"/>
                <a:cs typeface="Courier New"/>
              </a:rPr>
              <a:t>enum_tag</a:t>
            </a:r>
            <a:r>
              <a:rPr lang="en-US" sz="1710" spc="-4" dirty="0">
                <a:solidFill>
                  <a:srgbClr val="33339A"/>
                </a:solidFill>
                <a:latin typeface="Courier New"/>
                <a:cs typeface="Courier New"/>
              </a:rPr>
              <a:t>&gt; </a:t>
            </a:r>
            <a:r>
              <a:rPr sz="1710" spc="-4" dirty="0">
                <a:latin typeface="Courier New"/>
                <a:cs typeface="Courier New"/>
              </a:rPr>
              <a:t>{value1, value2,..., </a:t>
            </a:r>
            <a:r>
              <a:rPr sz="1710" spc="-4" dirty="0" err="1">
                <a:latin typeface="Courier New"/>
                <a:cs typeface="Courier New"/>
              </a:rPr>
              <a:t>valueN</a:t>
            </a:r>
            <a:r>
              <a:rPr sz="1710" spc="-4" dirty="0">
                <a:latin typeface="Courier New"/>
                <a:cs typeface="Courier New"/>
              </a:rPr>
              <a:t>};</a:t>
            </a:r>
            <a:endParaRPr lang="en-US" sz="1710" spc="-4" dirty="0">
              <a:latin typeface="Courier New"/>
              <a:cs typeface="Courier New"/>
            </a:endParaRPr>
          </a:p>
          <a:p>
            <a:pPr marL="304074" marR="729777" indent="-293214">
              <a:lnSpc>
                <a:spcPct val="150000"/>
              </a:lnSpc>
              <a:spcBef>
                <a:spcPts val="752"/>
              </a:spcBef>
              <a:buFont typeface="Arial" panose="020B0604020202020204" pitchFamily="34" charset="0"/>
              <a:buChar char="•"/>
            </a:pPr>
            <a:r>
              <a:rPr lang="en-US" sz="2052" spc="-4" dirty="0">
                <a:cs typeface="Courier New"/>
              </a:rPr>
              <a:t>Variable of type</a:t>
            </a:r>
            <a:r>
              <a:rPr lang="en-US" sz="2052" b="1" spc="-4" dirty="0">
                <a:solidFill>
                  <a:srgbClr val="0070C0"/>
                </a:solidFill>
                <a:cs typeface="Courier New"/>
              </a:rPr>
              <a:t> enumeration </a:t>
            </a:r>
            <a:r>
              <a:rPr lang="en-US" sz="2052" spc="-4" dirty="0">
                <a:cs typeface="Courier New"/>
              </a:rPr>
              <a:t>can be declared as with</a:t>
            </a:r>
            <a:r>
              <a:rPr lang="en-US" sz="2052" b="1" spc="-4" dirty="0">
                <a:solidFill>
                  <a:srgbClr val="0070C0"/>
                </a:solidFill>
                <a:cs typeface="Courier New"/>
              </a:rPr>
              <a:t> Struct </a:t>
            </a:r>
            <a:r>
              <a:rPr lang="en-US" sz="2052" spc="-4" dirty="0">
                <a:cs typeface="Courier New"/>
              </a:rPr>
              <a:t>and </a:t>
            </a:r>
            <a:r>
              <a:rPr lang="en-US" sz="2052" b="1" spc="-4" dirty="0">
                <a:solidFill>
                  <a:srgbClr val="0070C0"/>
                </a:solidFill>
                <a:cs typeface="Courier New"/>
              </a:rPr>
              <a:t>Union.</a:t>
            </a:r>
          </a:p>
          <a:p>
            <a:pPr marL="304074" marR="729777" indent="-293214">
              <a:lnSpc>
                <a:spcPct val="150000"/>
              </a:lnSpc>
              <a:spcBef>
                <a:spcPts val="752"/>
              </a:spcBef>
              <a:buFont typeface="Arial" panose="020B0604020202020204" pitchFamily="34" charset="0"/>
              <a:buChar char="•"/>
            </a:pPr>
            <a:r>
              <a:rPr lang="en-US" sz="2052" spc="-4" dirty="0">
                <a:cs typeface="Courier New"/>
              </a:rPr>
              <a:t>In the following, we use the </a:t>
            </a:r>
            <a:r>
              <a:rPr lang="en-US" sz="2052" b="1" spc="-4" dirty="0">
                <a:solidFill>
                  <a:srgbClr val="0070C0"/>
                </a:solidFill>
                <a:cs typeface="Courier New"/>
              </a:rPr>
              <a:t>typedef</a:t>
            </a:r>
            <a:r>
              <a:rPr lang="en-US" sz="2052" spc="-4" dirty="0">
                <a:cs typeface="Courier New"/>
              </a:rPr>
              <a:t> to create an</a:t>
            </a:r>
            <a:r>
              <a:rPr lang="en-US" sz="2052" b="1" spc="-4" dirty="0">
                <a:cs typeface="Courier New"/>
              </a:rPr>
              <a:t> alias </a:t>
            </a:r>
            <a:r>
              <a:rPr lang="en-US" sz="2052" spc="-4" dirty="0">
                <a:cs typeface="Courier New"/>
              </a:rPr>
              <a:t>to an </a:t>
            </a:r>
            <a:r>
              <a:rPr lang="en-US" sz="2052" b="1" spc="-4" dirty="0">
                <a:solidFill>
                  <a:srgbClr val="0070C0"/>
                </a:solidFill>
                <a:cs typeface="Courier New"/>
              </a:rPr>
              <a:t>enumeration </a:t>
            </a:r>
            <a:r>
              <a:rPr lang="en-US" sz="2052" spc="-4" dirty="0">
                <a:cs typeface="Courier New"/>
              </a:rPr>
              <a:t>data type</a:t>
            </a:r>
            <a:endParaRPr sz="2052" dirty="0">
              <a:cs typeface="Courier New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5ADA0F3-AF96-4C36-BF19-A196DB7E8A08}"/>
              </a:ext>
            </a:extLst>
          </p:cNvPr>
          <p:cNvSpPr txBox="1"/>
          <p:nvPr/>
        </p:nvSpPr>
        <p:spPr>
          <a:xfrm>
            <a:off x="53534" y="4924911"/>
            <a:ext cx="9036931" cy="686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2458"/>
              </a:lnSpc>
              <a:tabLst>
                <a:tab pos="199819" algn="l"/>
              </a:tabLst>
            </a:pPr>
            <a:r>
              <a:rPr lang="en-US" sz="2052" spc="-4" dirty="0">
                <a:latin typeface="Calibri"/>
                <a:cs typeface="Calibri"/>
              </a:rPr>
              <a:t>     G</a:t>
            </a:r>
            <a:r>
              <a:rPr sz="2052" spc="-4" dirty="0">
                <a:latin typeface="Calibri"/>
                <a:cs typeface="Calibri"/>
              </a:rPr>
              <a:t>e</a:t>
            </a:r>
            <a:r>
              <a:rPr sz="2052" dirty="0">
                <a:latin typeface="Calibri"/>
                <a:cs typeface="Calibri"/>
              </a:rPr>
              <a:t>ne</a:t>
            </a:r>
            <a:r>
              <a:rPr sz="2052" spc="-9" dirty="0">
                <a:latin typeface="Calibri"/>
                <a:cs typeface="Calibri"/>
              </a:rPr>
              <a:t>r</a:t>
            </a:r>
            <a:r>
              <a:rPr sz="2052" dirty="0">
                <a:latin typeface="Calibri"/>
                <a:cs typeface="Calibri"/>
              </a:rPr>
              <a:t>al</a:t>
            </a:r>
            <a:r>
              <a:rPr sz="2052" spc="-4" dirty="0">
                <a:latin typeface="Calibri"/>
                <a:cs typeface="Calibri"/>
              </a:rPr>
              <a:t> syntax:</a:t>
            </a:r>
            <a:endParaRPr sz="2052" dirty="0">
              <a:latin typeface="Calibri"/>
              <a:cs typeface="Calibri"/>
            </a:endParaRPr>
          </a:p>
          <a:p>
            <a:pPr marL="10860" marR="729777">
              <a:spcBef>
                <a:spcPts val="752"/>
              </a:spcBef>
            </a:pPr>
            <a:r>
              <a:rPr lang="en-AU" sz="1710" spc="-4" dirty="0">
                <a:solidFill>
                  <a:srgbClr val="33339A"/>
                </a:solidFill>
                <a:latin typeface="Courier New"/>
                <a:cs typeface="Courier New"/>
              </a:rPr>
              <a:t>   </a:t>
            </a:r>
            <a:r>
              <a:rPr sz="1710" spc="-4" dirty="0" err="1">
                <a:solidFill>
                  <a:srgbClr val="33339A"/>
                </a:solidFill>
                <a:latin typeface="Courier New"/>
                <a:cs typeface="Courier New"/>
              </a:rPr>
              <a:t>typedef</a:t>
            </a:r>
            <a:r>
              <a:rPr sz="1710" spc="-4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710" spc="-4" dirty="0" err="1">
                <a:solidFill>
                  <a:srgbClr val="33339A"/>
                </a:solidFill>
                <a:latin typeface="Courier New"/>
                <a:cs typeface="Courier New"/>
              </a:rPr>
              <a:t>enum</a:t>
            </a:r>
            <a:r>
              <a:rPr sz="1710" spc="-4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710" spc="-4" dirty="0">
                <a:latin typeface="Courier New"/>
                <a:cs typeface="Courier New"/>
              </a:rPr>
              <a:t>{value1, value2,..., </a:t>
            </a:r>
            <a:r>
              <a:rPr sz="1710" spc="-4" dirty="0" err="1">
                <a:latin typeface="Courier New"/>
                <a:cs typeface="Courier New"/>
              </a:rPr>
              <a:t>valueN</a:t>
            </a:r>
            <a:r>
              <a:rPr sz="1710" spc="-4" dirty="0">
                <a:latin typeface="Courier New"/>
                <a:cs typeface="Courier New"/>
              </a:rPr>
              <a:t>}</a:t>
            </a:r>
            <a:r>
              <a:rPr lang="en-US" sz="1710" spc="-4" dirty="0">
                <a:latin typeface="Courier New"/>
                <a:cs typeface="Courier New"/>
              </a:rPr>
              <a:t> </a:t>
            </a:r>
            <a:r>
              <a:rPr sz="1710" spc="-4" dirty="0" err="1">
                <a:latin typeface="Courier New"/>
                <a:cs typeface="Courier New"/>
              </a:rPr>
              <a:t>TypeName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sz="1710" dirty="0">
              <a:latin typeface="Courier New"/>
              <a:cs typeface="Courier New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B78F89-06EE-AE7A-DBDE-3F8B0C9F259C}"/>
              </a:ext>
            </a:extLst>
          </p:cNvPr>
          <p:cNvGrpSpPr/>
          <p:nvPr/>
        </p:nvGrpSpPr>
        <p:grpSpPr>
          <a:xfrm>
            <a:off x="454218" y="5731021"/>
            <a:ext cx="7074921" cy="1089361"/>
            <a:chOff x="454218" y="5731021"/>
            <a:chExt cx="7074921" cy="1089361"/>
          </a:xfrm>
        </p:grpSpPr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43E665D2-766E-4C83-B434-2E46A5D4A356}"/>
                </a:ext>
              </a:extLst>
            </p:cNvPr>
            <p:cNvSpPr txBox="1"/>
            <p:nvPr/>
          </p:nvSpPr>
          <p:spPr>
            <a:xfrm>
              <a:off x="454218" y="5731021"/>
              <a:ext cx="1585539" cy="56592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>
                <a:lnSpc>
                  <a:spcPts val="2428"/>
                </a:lnSpc>
              </a:pPr>
              <a:r>
                <a:rPr sz="2052" i="1" dirty="0">
                  <a:latin typeface="Calibri"/>
                  <a:cs typeface="Calibri"/>
                </a:rPr>
                <a:t>Example:</a:t>
              </a:r>
              <a:endParaRPr sz="2052" dirty="0">
                <a:latin typeface="Calibri"/>
                <a:cs typeface="Calibri"/>
              </a:endParaRPr>
            </a:p>
            <a:p>
              <a:pPr marL="10860">
                <a:lnSpc>
                  <a:spcPts val="2018"/>
                </a:lnSpc>
              </a:pPr>
              <a:r>
                <a:rPr sz="1710" spc="-4" dirty="0">
                  <a:solidFill>
                    <a:srgbClr val="33339A"/>
                  </a:solidFill>
                  <a:latin typeface="Courier New"/>
                  <a:cs typeface="Courier New"/>
                </a:rPr>
                <a:t>typedef enum</a:t>
              </a:r>
              <a:endParaRPr sz="1710" dirty="0">
                <a:latin typeface="Courier New"/>
                <a:cs typeface="Courier New"/>
              </a:endParaRPr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AC2C45B1-B023-466E-A9CD-879B8C2C1FF6}"/>
                </a:ext>
              </a:extLst>
            </p:cNvPr>
            <p:cNvSpPr txBox="1"/>
            <p:nvPr/>
          </p:nvSpPr>
          <p:spPr>
            <a:xfrm>
              <a:off x="2165002" y="6027496"/>
              <a:ext cx="3670089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spc="-4" dirty="0">
                  <a:latin typeface="Courier New"/>
                  <a:cs typeface="Courier New"/>
                </a:rPr>
                <a:t>{ELECTROLYTIC, FILM, CERAMIC</a:t>
              </a:r>
              <a:endParaRPr sz="1710">
                <a:latin typeface="Courier New"/>
                <a:cs typeface="Courier New"/>
              </a:endParaRPr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8D5665F4-AA7B-46E9-B7D7-DEBB94B7F550}"/>
                </a:ext>
              </a:extLst>
            </p:cNvPr>
            <p:cNvSpPr/>
            <p:nvPr/>
          </p:nvSpPr>
          <p:spPr>
            <a:xfrm>
              <a:off x="2529021" y="6343773"/>
              <a:ext cx="2832794" cy="62987"/>
            </a:xfrm>
            <a:custGeom>
              <a:avLst/>
              <a:gdLst/>
              <a:ahLst/>
              <a:cxnLst/>
              <a:rect l="l" t="t" r="r" b="b"/>
              <a:pathLst>
                <a:path w="3312795" h="73660">
                  <a:moveTo>
                    <a:pt x="3312414" y="0"/>
                  </a:moveTo>
                  <a:lnTo>
                    <a:pt x="3271099" y="19432"/>
                  </a:lnTo>
                  <a:lnTo>
                    <a:pt x="3231641" y="26003"/>
                  </a:lnTo>
                  <a:lnTo>
                    <a:pt x="3181897" y="31185"/>
                  </a:lnTo>
                  <a:lnTo>
                    <a:pt x="3123779" y="34747"/>
                  </a:lnTo>
                  <a:lnTo>
                    <a:pt x="3081326" y="36107"/>
                  </a:lnTo>
                  <a:lnTo>
                    <a:pt x="3036570" y="36576"/>
                  </a:lnTo>
                  <a:lnTo>
                    <a:pt x="1932432" y="36576"/>
                  </a:lnTo>
                  <a:lnTo>
                    <a:pt x="1909800" y="36700"/>
                  </a:lnTo>
                  <a:lnTo>
                    <a:pt x="1866125" y="37661"/>
                  </a:lnTo>
                  <a:lnTo>
                    <a:pt x="1825037" y="39504"/>
                  </a:lnTo>
                  <a:lnTo>
                    <a:pt x="1769498" y="43744"/>
                  </a:lnTo>
                  <a:lnTo>
                    <a:pt x="1722970" y="49507"/>
                  </a:lnTo>
                  <a:lnTo>
                    <a:pt x="1678257" y="59078"/>
                  </a:lnTo>
                  <a:lnTo>
                    <a:pt x="1656588" y="73152"/>
                  </a:lnTo>
                  <a:lnTo>
                    <a:pt x="1655668" y="70204"/>
                  </a:lnTo>
                  <a:lnTo>
                    <a:pt x="1615058" y="54057"/>
                  </a:lnTo>
                  <a:lnTo>
                    <a:pt x="1575434" y="47434"/>
                  </a:lnTo>
                  <a:lnTo>
                    <a:pt x="1525524" y="42148"/>
                  </a:lnTo>
                  <a:lnTo>
                    <a:pt x="1487495" y="39504"/>
                  </a:lnTo>
                  <a:lnTo>
                    <a:pt x="1446334" y="37661"/>
                  </a:lnTo>
                  <a:lnTo>
                    <a:pt x="1402618" y="36700"/>
                  </a:lnTo>
                  <a:lnTo>
                    <a:pt x="1379982" y="36576"/>
                  </a:lnTo>
                  <a:lnTo>
                    <a:pt x="275844" y="36576"/>
                  </a:lnTo>
                  <a:lnTo>
                    <a:pt x="253212" y="36457"/>
                  </a:lnTo>
                  <a:lnTo>
                    <a:pt x="209537" y="35534"/>
                  </a:lnTo>
                  <a:lnTo>
                    <a:pt x="168449" y="33754"/>
                  </a:lnTo>
                  <a:lnTo>
                    <a:pt x="112910" y="29626"/>
                  </a:lnTo>
                  <a:lnTo>
                    <a:pt x="66382" y="23955"/>
                  </a:lnTo>
                  <a:lnTo>
                    <a:pt x="21669" y="14394"/>
                  </a:lnTo>
                  <a:lnTo>
                    <a:pt x="914" y="305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A09299-CD15-BF28-A786-987D1B9CDDD9}"/>
                </a:ext>
              </a:extLst>
            </p:cNvPr>
            <p:cNvGrpSpPr/>
            <p:nvPr/>
          </p:nvGrpSpPr>
          <p:grpSpPr>
            <a:xfrm>
              <a:off x="2284456" y="5886573"/>
              <a:ext cx="5244683" cy="933809"/>
              <a:chOff x="2284456" y="5886573"/>
              <a:chExt cx="5244683" cy="933809"/>
            </a:xfrm>
          </p:grpSpPr>
          <p:sp>
            <p:nvSpPr>
              <p:cNvPr id="19" name="object 8">
                <a:extLst>
                  <a:ext uri="{FF2B5EF4-FFF2-40B4-BE49-F238E27FC236}">
                    <a16:creationId xmlns:a16="http://schemas.microsoft.com/office/drawing/2014/main" id="{4080DBD2-E953-402B-8E4D-BD5F23EA44C0}"/>
                  </a:ext>
                </a:extLst>
              </p:cNvPr>
              <p:cNvSpPr txBox="1"/>
              <p:nvPr/>
            </p:nvSpPr>
            <p:spPr>
              <a:xfrm>
                <a:off x="3354161" y="6557233"/>
                <a:ext cx="1190783" cy="26314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0860"/>
                <a:r>
                  <a:rPr sz="1710" b="1" spc="-4" dirty="0">
                    <a:solidFill>
                      <a:srgbClr val="33339A"/>
                    </a:solidFill>
                    <a:latin typeface="Calibri"/>
                    <a:cs typeface="Calibri"/>
                  </a:rPr>
                  <a:t>enumerators</a:t>
                </a:r>
                <a:endParaRPr sz="1710" dirty="0">
                  <a:latin typeface="Calibri"/>
                  <a:cs typeface="Calibri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A0703E2-A467-1CA2-63F2-5D1074C6B753}"/>
                  </a:ext>
                </a:extLst>
              </p:cNvPr>
              <p:cNvGrpSpPr/>
              <p:nvPr/>
            </p:nvGrpSpPr>
            <p:grpSpPr>
              <a:xfrm>
                <a:off x="5892761" y="6027496"/>
                <a:ext cx="1636378" cy="792886"/>
                <a:chOff x="5892761" y="6027496"/>
                <a:chExt cx="1636378" cy="792886"/>
              </a:xfrm>
            </p:grpSpPr>
            <p:sp>
              <p:nvSpPr>
                <p:cNvPr id="18" name="object 7">
                  <a:extLst>
                    <a:ext uri="{FF2B5EF4-FFF2-40B4-BE49-F238E27FC236}">
                      <a16:creationId xmlns:a16="http://schemas.microsoft.com/office/drawing/2014/main" id="{4F454275-40BD-4535-9DBD-8767AB78AB5E}"/>
                    </a:ext>
                  </a:extLst>
                </p:cNvPr>
                <p:cNvSpPr txBox="1"/>
                <p:nvPr/>
              </p:nvSpPr>
              <p:spPr>
                <a:xfrm>
                  <a:off x="5943600" y="6027496"/>
                  <a:ext cx="1585539" cy="26314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0860"/>
                  <a:r>
                    <a:rPr sz="1710" spc="-4" dirty="0">
                      <a:latin typeface="Courier New"/>
                      <a:cs typeface="Courier New"/>
                    </a:rPr>
                    <a:t>} </a:t>
                  </a:r>
                  <a:r>
                    <a:rPr sz="1710" spc="-4" dirty="0" err="1">
                      <a:latin typeface="Courier New"/>
                      <a:cs typeface="Courier New"/>
                    </a:rPr>
                    <a:t>capType</a:t>
                  </a:r>
                  <a:r>
                    <a:rPr lang="en-US" sz="1710" spc="-4" dirty="0" err="1">
                      <a:latin typeface="Courier New"/>
                      <a:cs typeface="Courier New"/>
                    </a:rPr>
                    <a:t>_t</a:t>
                  </a:r>
                  <a:r>
                    <a:rPr sz="1710" spc="-4" dirty="0">
                      <a:latin typeface="Courier New"/>
                      <a:cs typeface="Courier New"/>
                    </a:rPr>
                    <a:t>;</a:t>
                  </a:r>
                  <a:endParaRPr sz="171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20" name="object 9">
                  <a:extLst>
                    <a:ext uri="{FF2B5EF4-FFF2-40B4-BE49-F238E27FC236}">
                      <a16:creationId xmlns:a16="http://schemas.microsoft.com/office/drawing/2014/main" id="{86CE5F32-63A0-4F3D-8024-ACD1221777B5}"/>
                    </a:ext>
                  </a:extLst>
                </p:cNvPr>
                <p:cNvSpPr txBox="1"/>
                <p:nvPr/>
              </p:nvSpPr>
              <p:spPr>
                <a:xfrm>
                  <a:off x="5892761" y="6557233"/>
                  <a:ext cx="880734" cy="26314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0860"/>
                  <a:r>
                    <a:rPr sz="1710" b="1" spc="-4" dirty="0">
                      <a:solidFill>
                        <a:srgbClr val="33339A"/>
                      </a:solidFill>
                      <a:latin typeface="Calibri"/>
                      <a:cs typeface="Calibri"/>
                    </a:rPr>
                    <a:t>data type</a:t>
                  </a:r>
                  <a:endParaRPr sz="1710">
                    <a:latin typeface="Calibri"/>
                    <a:cs typeface="Calibri"/>
                  </a:endParaRPr>
                </a:p>
              </p:txBody>
            </p:sp>
            <p:sp>
              <p:nvSpPr>
                <p:cNvPr id="22" name="object 14">
                  <a:extLst>
                    <a:ext uri="{FF2B5EF4-FFF2-40B4-BE49-F238E27FC236}">
                      <a16:creationId xmlns:a16="http://schemas.microsoft.com/office/drawing/2014/main" id="{786107E9-4D0F-48F2-B05C-1BC8B3081128}"/>
                    </a:ext>
                  </a:extLst>
                </p:cNvPr>
                <p:cNvSpPr/>
                <p:nvPr/>
              </p:nvSpPr>
              <p:spPr>
                <a:xfrm>
                  <a:off x="6158385" y="6282524"/>
                  <a:ext cx="188961" cy="251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79" h="294639">
                      <a:moveTo>
                        <a:pt x="178938" y="64481"/>
                      </a:moveTo>
                      <a:lnTo>
                        <a:pt x="171501" y="58902"/>
                      </a:lnTo>
                      <a:lnTo>
                        <a:pt x="1524" y="286512"/>
                      </a:lnTo>
                      <a:lnTo>
                        <a:pt x="0" y="290322"/>
                      </a:lnTo>
                      <a:lnTo>
                        <a:pt x="2286" y="293370"/>
                      </a:lnTo>
                      <a:lnTo>
                        <a:pt x="6096" y="294132"/>
                      </a:lnTo>
                      <a:lnTo>
                        <a:pt x="9144" y="291846"/>
                      </a:lnTo>
                      <a:lnTo>
                        <a:pt x="178938" y="64481"/>
                      </a:lnTo>
                      <a:close/>
                    </a:path>
                    <a:path w="220979" h="294639">
                      <a:moveTo>
                        <a:pt x="220980" y="0"/>
                      </a:moveTo>
                      <a:lnTo>
                        <a:pt x="144780" y="38862"/>
                      </a:lnTo>
                      <a:lnTo>
                        <a:pt x="171501" y="58902"/>
                      </a:lnTo>
                      <a:lnTo>
                        <a:pt x="179070" y="48768"/>
                      </a:lnTo>
                      <a:lnTo>
                        <a:pt x="182118" y="46482"/>
                      </a:lnTo>
                      <a:lnTo>
                        <a:pt x="185928" y="47244"/>
                      </a:lnTo>
                      <a:lnTo>
                        <a:pt x="187452" y="50292"/>
                      </a:lnTo>
                      <a:lnTo>
                        <a:pt x="187452" y="70866"/>
                      </a:lnTo>
                      <a:lnTo>
                        <a:pt x="205740" y="84582"/>
                      </a:lnTo>
                      <a:lnTo>
                        <a:pt x="220980" y="0"/>
                      </a:lnTo>
                      <a:close/>
                    </a:path>
                    <a:path w="220979" h="294639">
                      <a:moveTo>
                        <a:pt x="187452" y="50292"/>
                      </a:moveTo>
                      <a:lnTo>
                        <a:pt x="185928" y="47244"/>
                      </a:lnTo>
                      <a:lnTo>
                        <a:pt x="182118" y="46482"/>
                      </a:lnTo>
                      <a:lnTo>
                        <a:pt x="179070" y="48768"/>
                      </a:lnTo>
                      <a:lnTo>
                        <a:pt x="171501" y="58902"/>
                      </a:lnTo>
                      <a:lnTo>
                        <a:pt x="178938" y="64481"/>
                      </a:lnTo>
                      <a:lnTo>
                        <a:pt x="186690" y="54102"/>
                      </a:lnTo>
                      <a:lnTo>
                        <a:pt x="187452" y="50292"/>
                      </a:lnTo>
                      <a:close/>
                    </a:path>
                    <a:path w="220979" h="294639">
                      <a:moveTo>
                        <a:pt x="187452" y="70866"/>
                      </a:moveTo>
                      <a:lnTo>
                        <a:pt x="187452" y="50292"/>
                      </a:lnTo>
                      <a:lnTo>
                        <a:pt x="186690" y="54102"/>
                      </a:lnTo>
                      <a:lnTo>
                        <a:pt x="178938" y="64481"/>
                      </a:lnTo>
                      <a:lnTo>
                        <a:pt x="187452" y="70866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 sz="1539"/>
                </a:p>
              </p:txBody>
            </p:sp>
          </p:grp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1135121-B6D3-4295-AF08-CDA09F5C04B7}"/>
                  </a:ext>
                </a:extLst>
              </p:cNvPr>
              <p:cNvSpPr/>
              <p:nvPr/>
            </p:nvSpPr>
            <p:spPr bwMode="auto">
              <a:xfrm>
                <a:off x="2284456" y="5886573"/>
                <a:ext cx="3550634" cy="457200"/>
              </a:xfrm>
              <a:prstGeom prst="roundRect">
                <a:avLst/>
              </a:prstGeom>
              <a:solidFill>
                <a:srgbClr val="FFFF00">
                  <a:alpha val="13000"/>
                </a:srgbClr>
              </a:solidFill>
              <a:ln w="127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03183-BCD9-812D-63C3-4ACE5F4C8CF6}"/>
              </a:ext>
            </a:extLst>
          </p:cNvPr>
          <p:cNvGrpSpPr/>
          <p:nvPr/>
        </p:nvGrpSpPr>
        <p:grpSpPr>
          <a:xfrm>
            <a:off x="3087074" y="2895600"/>
            <a:ext cx="3649295" cy="457200"/>
            <a:chOff x="3124200" y="2895600"/>
            <a:chExt cx="3649295" cy="4572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F0F6603-6DCC-4F57-A230-D48FC1FC6E22}"/>
                </a:ext>
              </a:extLst>
            </p:cNvPr>
            <p:cNvSpPr/>
            <p:nvPr/>
          </p:nvSpPr>
          <p:spPr bwMode="auto">
            <a:xfrm>
              <a:off x="3124200" y="2895600"/>
              <a:ext cx="3352800" cy="457200"/>
            </a:xfrm>
            <a:prstGeom prst="roundRect">
              <a:avLst/>
            </a:prstGeom>
            <a:solidFill>
              <a:srgbClr val="FFFF00">
                <a:alpha val="13000"/>
              </a:srgbClr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1C234F-5066-4A13-80A5-A34C22C778CE}"/>
                </a:ext>
              </a:extLst>
            </p:cNvPr>
            <p:cNvSpPr/>
            <p:nvPr/>
          </p:nvSpPr>
          <p:spPr bwMode="auto">
            <a:xfrm>
              <a:off x="3878415" y="3036464"/>
              <a:ext cx="243261" cy="228600"/>
            </a:xfrm>
            <a:prstGeom prst="ellipse">
              <a:avLst/>
            </a:prstGeom>
            <a:solidFill>
              <a:srgbClr val="00B0F0">
                <a:alpha val="32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C7EA5A9-0876-4AFA-A007-D6220F87A087}"/>
                </a:ext>
              </a:extLst>
            </p:cNvPr>
            <p:cNvSpPr/>
            <p:nvPr/>
          </p:nvSpPr>
          <p:spPr bwMode="auto">
            <a:xfrm>
              <a:off x="6458191" y="3009900"/>
              <a:ext cx="315304" cy="255164"/>
            </a:xfrm>
            <a:prstGeom prst="ellipse">
              <a:avLst/>
            </a:prstGeom>
            <a:solidFill>
              <a:srgbClr val="00B0F0">
                <a:alpha val="32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3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3502"/>
            <a:ext cx="3520130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b="1" spc="-4" dirty="0">
                <a:solidFill>
                  <a:srgbClr val="7030A0"/>
                </a:solidFill>
              </a:rPr>
              <a:t>Enumeratio</a:t>
            </a:r>
            <a:r>
              <a:rPr b="1" dirty="0">
                <a:solidFill>
                  <a:srgbClr val="7030A0"/>
                </a:solidFill>
              </a:rPr>
              <a:t>n</a:t>
            </a:r>
            <a:r>
              <a:rPr b="1" spc="4" dirty="0">
                <a:solidFill>
                  <a:srgbClr val="7030A0"/>
                </a:solidFill>
              </a:rPr>
              <a:t> </a:t>
            </a:r>
            <a:r>
              <a:rPr b="1" spc="-4" dirty="0">
                <a:solidFill>
                  <a:srgbClr val="7030A0"/>
                </a:solidFill>
              </a:rPr>
              <a:t>Type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" y="709828"/>
            <a:ext cx="9067800" cy="73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indent="-293214">
              <a:buFont typeface="Arial"/>
              <a:buChar char="•"/>
              <a:tabLst>
                <a:tab pos="304074" algn="l"/>
              </a:tabLst>
            </a:pPr>
            <a:r>
              <a:rPr sz="2394" spc="-4" dirty="0">
                <a:latin typeface="Calibri"/>
                <a:cs typeface="Calibri"/>
              </a:rPr>
              <a:t>Onc</a:t>
            </a:r>
            <a:r>
              <a:rPr sz="2394" dirty="0">
                <a:latin typeface="Calibri"/>
                <a:cs typeface="Calibri"/>
              </a:rPr>
              <a:t>e a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dat</a:t>
            </a:r>
            <a:r>
              <a:rPr sz="2394" dirty="0">
                <a:latin typeface="Calibri"/>
                <a:cs typeface="Calibri"/>
              </a:rPr>
              <a:t>a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typ</a:t>
            </a:r>
            <a:r>
              <a:rPr sz="2394" dirty="0">
                <a:latin typeface="Calibri"/>
                <a:cs typeface="Calibri"/>
              </a:rPr>
              <a:t>e</a:t>
            </a:r>
            <a:r>
              <a:rPr sz="2394" spc="-4" dirty="0">
                <a:latin typeface="Calibri"/>
                <a:cs typeface="Calibri"/>
              </a:rPr>
              <a:t> i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defined</a:t>
            </a:r>
            <a:r>
              <a:rPr sz="2394" dirty="0">
                <a:latin typeface="Calibri"/>
                <a:cs typeface="Calibri"/>
              </a:rPr>
              <a:t>,</a:t>
            </a:r>
            <a:r>
              <a:rPr sz="2394" spc="9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yo</a:t>
            </a:r>
            <a:r>
              <a:rPr sz="2394" dirty="0">
                <a:latin typeface="Calibri"/>
                <a:cs typeface="Calibri"/>
              </a:rPr>
              <a:t>u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ca</a:t>
            </a:r>
            <a:r>
              <a:rPr sz="2394" dirty="0">
                <a:latin typeface="Calibri"/>
                <a:cs typeface="Calibri"/>
              </a:rPr>
              <a:t>n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declar</a:t>
            </a:r>
            <a:r>
              <a:rPr sz="2394" dirty="0">
                <a:latin typeface="Calibri"/>
                <a:cs typeface="Calibri"/>
              </a:rPr>
              <a:t>e </a:t>
            </a:r>
            <a:r>
              <a:rPr lang="en-US" sz="2394" dirty="0">
                <a:latin typeface="Calibri"/>
                <a:cs typeface="Calibri"/>
              </a:rPr>
              <a:t> its </a:t>
            </a:r>
            <a:r>
              <a:rPr sz="2394" spc="-4" dirty="0">
                <a:latin typeface="Calibri"/>
                <a:cs typeface="Calibri"/>
              </a:rPr>
              <a:t>variables</a:t>
            </a:r>
            <a:r>
              <a:rPr lang="en-US" sz="2394" spc="-4" dirty="0">
                <a:latin typeface="Calibri"/>
                <a:cs typeface="Calibri"/>
              </a:rPr>
              <a:t> and process its values from the enumeration list (</a:t>
            </a:r>
            <a:r>
              <a:rPr lang="en-US" sz="2394" b="1" spc="-4" dirty="0">
                <a:latin typeface="Calibri"/>
                <a:cs typeface="Calibri"/>
              </a:rPr>
              <a:t>enumerators</a:t>
            </a:r>
            <a:r>
              <a:rPr lang="en-US" sz="2394" spc="-4" dirty="0">
                <a:latin typeface="Calibri"/>
                <a:cs typeface="Calibri"/>
              </a:rPr>
              <a:t>)</a:t>
            </a:r>
            <a:endParaRPr sz="2394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481" y="1673587"/>
            <a:ext cx="5103590" cy="907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i="1" dirty="0">
                <a:latin typeface="Calibri"/>
                <a:cs typeface="Calibri"/>
              </a:rPr>
              <a:t>Example:</a:t>
            </a:r>
            <a:endParaRPr sz="2052" dirty="0">
              <a:latin typeface="Calibri"/>
              <a:cs typeface="Calibri"/>
            </a:endParaRPr>
          </a:p>
          <a:p>
            <a:pPr marL="10860">
              <a:lnSpc>
                <a:spcPts val="1971"/>
              </a:lnSpc>
              <a:spcBef>
                <a:spcPts val="628"/>
              </a:spcBef>
            </a:pPr>
            <a:r>
              <a:rPr sz="1710" spc="-4" dirty="0">
                <a:solidFill>
                  <a:srgbClr val="003300"/>
                </a:solidFill>
                <a:latin typeface="Courier New"/>
                <a:cs typeface="Courier New"/>
              </a:rPr>
              <a:t>/* new data type definition */</a:t>
            </a:r>
            <a:endParaRPr sz="1710" dirty="0">
              <a:latin typeface="Courier New"/>
              <a:cs typeface="Courier New"/>
            </a:endParaRPr>
          </a:p>
          <a:p>
            <a:pPr marL="10860">
              <a:lnSpc>
                <a:spcPts val="1971"/>
              </a:lnSpc>
            </a:pP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typedef enum </a:t>
            </a:r>
            <a:r>
              <a:rPr sz="1710" spc="-4" dirty="0">
                <a:latin typeface="Courier New"/>
                <a:cs typeface="Courier New"/>
              </a:rPr>
              <a:t>{ RED, GREEN, BLUE, WHITE,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6621" y="2298641"/>
            <a:ext cx="673311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ourier New"/>
                <a:cs typeface="Courier New"/>
              </a:rPr>
              <a:t>BLACK</a:t>
            </a:r>
            <a:endParaRPr sz="171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0" y="2298641"/>
            <a:ext cx="1436102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ourier New"/>
                <a:cs typeface="Courier New"/>
              </a:rPr>
              <a:t>}</a:t>
            </a:r>
            <a:r>
              <a:rPr sz="1710" spc="4" dirty="0">
                <a:latin typeface="Courier New"/>
                <a:cs typeface="Courier New"/>
              </a:rPr>
              <a:t> </a:t>
            </a:r>
            <a:r>
              <a:rPr sz="1710" b="1" spc="-4" dirty="0" err="1">
                <a:latin typeface="Courier New"/>
                <a:cs typeface="Courier New"/>
              </a:rPr>
              <a:t>color</a:t>
            </a:r>
            <a:r>
              <a:rPr lang="en-US" sz="1710" b="1" spc="-4" dirty="0" err="1">
                <a:latin typeface="Courier New"/>
                <a:cs typeface="Courier New"/>
              </a:rPr>
              <a:t>_t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481" y="2857061"/>
            <a:ext cx="5460519" cy="1973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950"/>
              </a:lnSpc>
            </a:pPr>
            <a:r>
              <a:rPr sz="1710" spc="-4" dirty="0">
                <a:solidFill>
                  <a:srgbClr val="00339A"/>
                </a:solidFill>
                <a:latin typeface="Courier New"/>
                <a:cs typeface="Courier New"/>
              </a:rPr>
              <a:t>int </a:t>
            </a:r>
            <a:r>
              <a:rPr sz="1710" spc="-4" dirty="0">
                <a:latin typeface="Courier New"/>
                <a:cs typeface="Courier New"/>
              </a:rPr>
              <a:t>main(</a:t>
            </a:r>
            <a:r>
              <a:rPr sz="1710" spc="-4" dirty="0">
                <a:solidFill>
                  <a:srgbClr val="0000CC"/>
                </a:solidFill>
                <a:latin typeface="Courier New"/>
                <a:cs typeface="Courier New"/>
              </a:rPr>
              <a:t>void</a:t>
            </a:r>
            <a:r>
              <a:rPr sz="1710" spc="-4" dirty="0">
                <a:latin typeface="Courier New"/>
                <a:cs typeface="Courier New"/>
              </a:rPr>
              <a:t>)</a:t>
            </a:r>
            <a:endParaRPr sz="1710" dirty="0">
              <a:latin typeface="Courier New"/>
              <a:cs typeface="Courier New"/>
            </a:endParaRPr>
          </a:p>
          <a:p>
            <a:pPr marL="10860">
              <a:lnSpc>
                <a:spcPts val="1851"/>
              </a:lnSpc>
            </a:pPr>
            <a:r>
              <a:rPr sz="1710" spc="-4" dirty="0">
                <a:latin typeface="Courier New"/>
                <a:cs typeface="Courier New"/>
              </a:rPr>
              <a:t>{</a:t>
            </a:r>
            <a:endParaRPr sz="1710" dirty="0">
              <a:latin typeface="Courier New"/>
              <a:cs typeface="Courier New"/>
            </a:endParaRPr>
          </a:p>
          <a:p>
            <a:pPr marL="401269">
              <a:lnSpc>
                <a:spcPts val="1851"/>
              </a:lnSpc>
            </a:pPr>
            <a:r>
              <a:rPr sz="1710" spc="-4" dirty="0">
                <a:solidFill>
                  <a:srgbClr val="003300"/>
                </a:solidFill>
                <a:latin typeface="Courier New"/>
                <a:cs typeface="Courier New"/>
              </a:rPr>
              <a:t>/* variable declaration */</a:t>
            </a:r>
            <a:endParaRPr sz="1710" dirty="0">
              <a:latin typeface="Courier New"/>
              <a:cs typeface="Courier New"/>
            </a:endParaRPr>
          </a:p>
          <a:p>
            <a:pPr marL="401269">
              <a:lnSpc>
                <a:spcPts val="1847"/>
              </a:lnSpc>
            </a:pPr>
            <a:r>
              <a:rPr lang="en-US" sz="1710" b="1" spc="-4" dirty="0" err="1">
                <a:latin typeface="Courier New"/>
                <a:cs typeface="Courier New"/>
              </a:rPr>
              <a:t>c</a:t>
            </a:r>
            <a:r>
              <a:rPr sz="1710" b="1" spc="-4" dirty="0" err="1">
                <a:latin typeface="Courier New"/>
                <a:cs typeface="Courier New"/>
              </a:rPr>
              <a:t>olor</a:t>
            </a:r>
            <a:r>
              <a:rPr lang="en-US" sz="1710" b="1" spc="-4" dirty="0" err="1">
                <a:latin typeface="Courier New"/>
                <a:cs typeface="Courier New"/>
              </a:rPr>
              <a:t>_t</a:t>
            </a:r>
            <a:r>
              <a:rPr sz="1710" b="1" spc="-4" dirty="0">
                <a:latin typeface="Courier New"/>
                <a:cs typeface="Courier New"/>
              </a:rPr>
              <a:t> </a:t>
            </a:r>
            <a:r>
              <a:rPr sz="1710" spc="-4" dirty="0">
                <a:latin typeface="Courier New"/>
                <a:cs typeface="Courier New"/>
              </a:rPr>
              <a:t>primaryColor, secondColor;</a:t>
            </a:r>
            <a:endParaRPr sz="1710" dirty="0">
              <a:latin typeface="Courier New"/>
              <a:cs typeface="Courier New"/>
            </a:endParaRPr>
          </a:p>
          <a:p>
            <a:pPr marL="401269">
              <a:lnSpc>
                <a:spcPts val="1950"/>
              </a:lnSpc>
              <a:tabLst>
                <a:tab pos="792220" algn="l"/>
                <a:tab pos="1183172" algn="l"/>
                <a:tab pos="1574123" algn="l"/>
                <a:tab pos="1965075" algn="l"/>
                <a:tab pos="2356027" algn="l"/>
                <a:tab pos="2746979" algn="l"/>
                <a:tab pos="3268248" algn="l"/>
              </a:tabLst>
            </a:pPr>
            <a:r>
              <a:rPr sz="1710" spc="-4" dirty="0">
                <a:latin typeface="Courier New"/>
                <a:cs typeface="Courier New"/>
              </a:rPr>
              <a:t>.	.	.	.	.	.	.	.</a:t>
            </a:r>
            <a:endParaRPr sz="1710" dirty="0">
              <a:latin typeface="Courier New"/>
              <a:cs typeface="Courier New"/>
            </a:endParaRPr>
          </a:p>
          <a:p>
            <a:pPr>
              <a:spcBef>
                <a:spcPts val="4"/>
              </a:spcBef>
            </a:pPr>
            <a:endParaRPr sz="1625" dirty="0">
              <a:latin typeface="Times New Roman"/>
              <a:cs typeface="Times New Roman"/>
            </a:endParaRPr>
          </a:p>
          <a:p>
            <a:pPr marL="401269" marR="1176656">
              <a:lnSpc>
                <a:spcPts val="1856"/>
              </a:lnSpc>
            </a:pPr>
            <a:r>
              <a:rPr sz="1710" spc="-4" dirty="0">
                <a:solidFill>
                  <a:srgbClr val="003300"/>
                </a:solidFill>
                <a:latin typeface="Courier New"/>
                <a:cs typeface="Courier New"/>
              </a:rPr>
              <a:t>/* assigning a value */ </a:t>
            </a:r>
            <a:r>
              <a:rPr sz="1710" spc="-4" dirty="0">
                <a:latin typeface="Courier New"/>
                <a:cs typeface="Courier New"/>
              </a:rPr>
              <a:t>secondColor = BLUE;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435" y="5027532"/>
            <a:ext cx="2888722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ourier New"/>
                <a:cs typeface="Courier New"/>
              </a:rPr>
              <a:t>primaryColor = YELLOW;</a:t>
            </a:r>
            <a:endParaRPr sz="171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4343" y="5024259"/>
            <a:ext cx="589690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solidFill>
                  <a:srgbClr val="800000"/>
                </a:solidFill>
                <a:latin typeface="Calibri"/>
                <a:cs typeface="Calibri"/>
              </a:rPr>
              <a:t>Error</a:t>
            </a:r>
            <a:r>
              <a:rPr sz="1710" spc="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800000"/>
                </a:solidFill>
                <a:latin typeface="Calibri"/>
                <a:cs typeface="Calibri"/>
              </a:rPr>
              <a:t>!</a:t>
            </a:r>
            <a:endParaRPr sz="171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34073" y="5078586"/>
            <a:ext cx="559826" cy="65159"/>
          </a:xfrm>
          <a:custGeom>
            <a:avLst/>
            <a:gdLst/>
            <a:ahLst/>
            <a:cxnLst/>
            <a:rect l="l" t="t" r="r" b="b"/>
            <a:pathLst>
              <a:path w="654685" h="76200">
                <a:moveTo>
                  <a:pt x="76200" y="32766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4290"/>
                </a:lnTo>
                <a:lnTo>
                  <a:pt x="64008" y="32766"/>
                </a:lnTo>
                <a:lnTo>
                  <a:pt x="76200" y="32766"/>
                </a:lnTo>
                <a:close/>
              </a:path>
              <a:path w="654685" h="76200">
                <a:moveTo>
                  <a:pt x="654558" y="38100"/>
                </a:moveTo>
                <a:lnTo>
                  <a:pt x="653034" y="34290"/>
                </a:lnTo>
                <a:lnTo>
                  <a:pt x="649224" y="32766"/>
                </a:lnTo>
                <a:lnTo>
                  <a:pt x="64008" y="32766"/>
                </a:lnTo>
                <a:lnTo>
                  <a:pt x="60198" y="34290"/>
                </a:lnTo>
                <a:lnTo>
                  <a:pt x="58674" y="38100"/>
                </a:lnTo>
                <a:lnTo>
                  <a:pt x="60198" y="41148"/>
                </a:lnTo>
                <a:lnTo>
                  <a:pt x="64008" y="42672"/>
                </a:lnTo>
                <a:lnTo>
                  <a:pt x="649224" y="42672"/>
                </a:lnTo>
                <a:lnTo>
                  <a:pt x="653034" y="41148"/>
                </a:lnTo>
                <a:lnTo>
                  <a:pt x="654558" y="38100"/>
                </a:lnTo>
                <a:close/>
              </a:path>
              <a:path w="654685" h="76200">
                <a:moveTo>
                  <a:pt x="76200" y="76200"/>
                </a:moveTo>
                <a:lnTo>
                  <a:pt x="76200" y="42672"/>
                </a:lnTo>
                <a:lnTo>
                  <a:pt x="64008" y="42672"/>
                </a:lnTo>
                <a:lnTo>
                  <a:pt x="60198" y="41148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3758625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65686"/>
            <a:ext cx="6170147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471613" indent="-1471613"/>
            <a:r>
              <a:rPr b="1" spc="-4" dirty="0">
                <a:solidFill>
                  <a:srgbClr val="7030A0"/>
                </a:solidFill>
              </a:rPr>
              <a:t>Enumerat</a:t>
            </a:r>
            <a:r>
              <a:rPr lang="en-US" b="1" spc="-4" dirty="0">
                <a:solidFill>
                  <a:srgbClr val="7030A0"/>
                </a:solidFill>
              </a:rPr>
              <a:t>ors</a:t>
            </a:r>
            <a:endParaRPr b="1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9333AA-0DF0-2ADB-04C2-692E33B58151}"/>
              </a:ext>
            </a:extLst>
          </p:cNvPr>
          <p:cNvGrpSpPr/>
          <p:nvPr/>
        </p:nvGrpSpPr>
        <p:grpSpPr>
          <a:xfrm>
            <a:off x="58714" y="685800"/>
            <a:ext cx="9202722" cy="5499775"/>
            <a:chOff x="58714" y="685800"/>
            <a:chExt cx="9202722" cy="5499775"/>
          </a:xfrm>
        </p:grpSpPr>
        <p:sp>
          <p:nvSpPr>
            <p:cNvPr id="4" name="object 4"/>
            <p:cNvSpPr txBox="1"/>
            <p:nvPr/>
          </p:nvSpPr>
          <p:spPr>
            <a:xfrm>
              <a:off x="58714" y="685800"/>
              <a:ext cx="9202722" cy="5499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03531" indent="-292671">
                <a:buFont typeface="Arial"/>
                <a:buChar char="•"/>
                <a:tabLst>
                  <a:tab pos="304074" algn="l"/>
                </a:tabLst>
              </a:pPr>
              <a:r>
                <a:rPr sz="2394" spc="-4" dirty="0">
                  <a:latin typeface="Calibri"/>
                  <a:cs typeface="Calibri"/>
                </a:rPr>
                <a:t>Enumerator</a:t>
              </a:r>
              <a:r>
                <a:rPr sz="2394" dirty="0">
                  <a:latin typeface="Calibri"/>
                  <a:cs typeface="Calibri"/>
                </a:rPr>
                <a:t>s</a:t>
              </a:r>
              <a:r>
                <a:rPr sz="2394" spc="9" dirty="0">
                  <a:latin typeface="Calibri"/>
                  <a:cs typeface="Calibri"/>
                </a:rPr>
                <a:t> </a:t>
              </a:r>
              <a:r>
                <a:rPr sz="2394" dirty="0">
                  <a:latin typeface="Calibri"/>
                  <a:cs typeface="Calibri"/>
                </a:rPr>
                <a:t>must </a:t>
              </a:r>
              <a:r>
                <a:rPr sz="2394" u="sng" spc="-4" dirty="0">
                  <a:latin typeface="Calibri"/>
                  <a:cs typeface="Calibri"/>
                </a:rPr>
                <a:t>hav</a:t>
              </a:r>
              <a:r>
                <a:rPr sz="2394" u="sng" dirty="0">
                  <a:latin typeface="Calibri"/>
                  <a:cs typeface="Calibri"/>
                </a:rPr>
                <a:t>e</a:t>
              </a:r>
              <a:r>
                <a:rPr sz="2394" u="sng" spc="-4" dirty="0">
                  <a:latin typeface="Calibri"/>
                  <a:cs typeface="Calibri"/>
                </a:rPr>
                <a:t> vali</a:t>
              </a:r>
              <a:r>
                <a:rPr sz="2394" u="sng" dirty="0">
                  <a:latin typeface="Calibri"/>
                  <a:cs typeface="Calibri"/>
                </a:rPr>
                <a:t>d</a:t>
              </a:r>
              <a:r>
                <a:rPr sz="2394" u="sng" spc="-4" dirty="0">
                  <a:latin typeface="Calibri"/>
                  <a:cs typeface="Calibri"/>
                </a:rPr>
                <a:t> identifiers</a:t>
              </a:r>
              <a:endParaRPr sz="2394" u="sng" dirty="0">
                <a:latin typeface="Calibri"/>
                <a:cs typeface="Calibri"/>
              </a:endParaRPr>
            </a:p>
            <a:p>
              <a:pPr marL="10860">
                <a:spcBef>
                  <a:spcPts val="244"/>
                </a:spcBef>
              </a:pPr>
              <a:endParaRPr lang="en-US" sz="2052" spc="-4" dirty="0">
                <a:solidFill>
                  <a:srgbClr val="33339A"/>
                </a:solidFill>
                <a:latin typeface="Calibri"/>
                <a:cs typeface="Calibri"/>
              </a:endParaRPr>
            </a:p>
            <a:p>
              <a:pPr marL="10860">
                <a:spcBef>
                  <a:spcPts val="244"/>
                </a:spcBef>
              </a:pPr>
              <a:r>
                <a:rPr sz="2052" spc="-4" dirty="0">
                  <a:solidFill>
                    <a:srgbClr val="33339A"/>
                  </a:solidFill>
                  <a:latin typeface="Calibri"/>
                  <a:cs typeface="Calibri"/>
                </a:rPr>
                <a:t>Exampl</a:t>
              </a:r>
              <a:r>
                <a:rPr sz="2052" dirty="0">
                  <a:solidFill>
                    <a:srgbClr val="33339A"/>
                  </a:solidFill>
                  <a:latin typeface="Calibri"/>
                  <a:cs typeface="Calibri"/>
                </a:rPr>
                <a:t>e </a:t>
              </a:r>
              <a:r>
                <a:rPr sz="2052" spc="-4" dirty="0">
                  <a:solidFill>
                    <a:srgbClr val="33339A"/>
                  </a:solidFill>
                  <a:latin typeface="Calibri"/>
                  <a:cs typeface="Calibri"/>
                </a:rPr>
                <a:t>o</a:t>
              </a:r>
              <a:r>
                <a:rPr sz="2052" dirty="0">
                  <a:solidFill>
                    <a:srgbClr val="33339A"/>
                  </a:solidFill>
                  <a:latin typeface="Calibri"/>
                  <a:cs typeface="Calibri"/>
                </a:rPr>
                <a:t>f valid</a:t>
              </a:r>
              <a:r>
                <a:rPr sz="2052" spc="-13" dirty="0">
                  <a:solidFill>
                    <a:srgbClr val="33339A"/>
                  </a:solidFill>
                  <a:latin typeface="Calibri"/>
                  <a:cs typeface="Calibri"/>
                </a:rPr>
                <a:t> </a:t>
              </a:r>
              <a:r>
                <a:rPr sz="2052" spc="-4" dirty="0">
                  <a:solidFill>
                    <a:srgbClr val="33339A"/>
                  </a:solidFill>
                  <a:latin typeface="Calibri"/>
                  <a:cs typeface="Calibri"/>
                </a:rPr>
                <a:t>enumerators:</a:t>
              </a:r>
              <a:endParaRPr sz="2052" dirty="0">
                <a:latin typeface="Calibri"/>
                <a:cs typeface="Calibri"/>
              </a:endParaRPr>
            </a:p>
            <a:p>
              <a:pPr>
                <a:lnSpc>
                  <a:spcPct val="100000"/>
                </a:lnSpc>
              </a:pPr>
              <a:endParaRPr sz="2052" dirty="0">
                <a:latin typeface="Times New Roman"/>
                <a:cs typeface="Times New Roman"/>
              </a:endParaRPr>
            </a:p>
            <a:p>
              <a:pPr>
                <a:spcBef>
                  <a:spcPts val="44"/>
                </a:spcBef>
              </a:pPr>
              <a:endParaRPr sz="2822" dirty="0">
                <a:latin typeface="Times New Roman"/>
                <a:cs typeface="Times New Roman"/>
              </a:endParaRPr>
            </a:p>
            <a:p>
              <a:pPr marL="10860"/>
              <a:r>
                <a:rPr sz="2052" spc="-4" dirty="0">
                  <a:solidFill>
                    <a:srgbClr val="800000"/>
                  </a:solidFill>
                  <a:latin typeface="Calibri"/>
                  <a:cs typeface="Calibri"/>
                </a:rPr>
                <a:t>Exampl</a:t>
              </a:r>
              <a:r>
                <a:rPr sz="2052" dirty="0">
                  <a:solidFill>
                    <a:srgbClr val="800000"/>
                  </a:solidFill>
                  <a:latin typeface="Calibri"/>
                  <a:cs typeface="Calibri"/>
                </a:rPr>
                <a:t>e </a:t>
              </a:r>
              <a:r>
                <a:rPr sz="2052" spc="-4" dirty="0">
                  <a:solidFill>
                    <a:srgbClr val="800000"/>
                  </a:solidFill>
                  <a:latin typeface="Calibri"/>
                  <a:cs typeface="Calibri"/>
                </a:rPr>
                <a:t>o</a:t>
              </a:r>
              <a:r>
                <a:rPr sz="2052" dirty="0">
                  <a:solidFill>
                    <a:srgbClr val="800000"/>
                  </a:solidFill>
                  <a:latin typeface="Calibri"/>
                  <a:cs typeface="Calibri"/>
                </a:rPr>
                <a:t>f </a:t>
              </a:r>
              <a:r>
                <a:rPr sz="2052" spc="-4" dirty="0">
                  <a:solidFill>
                    <a:srgbClr val="800000"/>
                  </a:solidFill>
                  <a:latin typeface="Calibri"/>
                  <a:cs typeface="Calibri"/>
                </a:rPr>
                <a:t>illega</a:t>
              </a:r>
              <a:r>
                <a:rPr sz="2052" dirty="0">
                  <a:solidFill>
                    <a:srgbClr val="800000"/>
                  </a:solidFill>
                  <a:latin typeface="Calibri"/>
                  <a:cs typeface="Calibri"/>
                </a:rPr>
                <a:t>l</a:t>
              </a:r>
              <a:r>
                <a:rPr sz="2052" spc="-4" dirty="0">
                  <a:solidFill>
                    <a:srgbClr val="800000"/>
                  </a:solidFill>
                  <a:latin typeface="Calibri"/>
                  <a:cs typeface="Calibri"/>
                </a:rPr>
                <a:t> enumerators:</a:t>
              </a:r>
              <a:endParaRPr sz="2052" dirty="0">
                <a:latin typeface="Calibri"/>
                <a:cs typeface="Calibri"/>
              </a:endParaRPr>
            </a:p>
            <a:p>
              <a:pPr>
                <a:lnSpc>
                  <a:spcPct val="100000"/>
                </a:lnSpc>
              </a:pPr>
              <a:endParaRPr sz="2052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2052" dirty="0">
                <a:latin typeface="Times New Roman"/>
                <a:cs typeface="Times New Roman"/>
              </a:endParaRPr>
            </a:p>
            <a:p>
              <a:pPr marL="303531" marR="4344" indent="-292671">
                <a:lnSpc>
                  <a:spcPts val="2582"/>
                </a:lnSpc>
                <a:spcBef>
                  <a:spcPts val="1530"/>
                </a:spcBef>
                <a:buFont typeface="Arial"/>
                <a:buChar char="•"/>
                <a:tabLst>
                  <a:tab pos="304074" algn="l"/>
                </a:tabLst>
              </a:pPr>
              <a:endParaRPr lang="en-US" sz="2394" spc="-4" dirty="0">
                <a:latin typeface="Calibri"/>
                <a:cs typeface="Calibri"/>
              </a:endParaRPr>
            </a:p>
            <a:p>
              <a:pPr marL="303531" marR="4344" indent="-292671">
                <a:lnSpc>
                  <a:spcPts val="2582"/>
                </a:lnSpc>
                <a:spcBef>
                  <a:spcPts val="1530"/>
                </a:spcBef>
                <a:buFont typeface="Arial"/>
                <a:buChar char="•"/>
                <a:tabLst>
                  <a:tab pos="304074" algn="l"/>
                </a:tabLst>
              </a:pPr>
              <a:r>
                <a:rPr sz="2394" spc="-4" dirty="0">
                  <a:latin typeface="Calibri"/>
                  <a:cs typeface="Calibri"/>
                </a:rPr>
                <a:t>I</a:t>
              </a:r>
              <a:r>
                <a:rPr sz="2394" dirty="0">
                  <a:latin typeface="Calibri"/>
                  <a:cs typeface="Calibri"/>
                </a:rPr>
                <a:t>f</a:t>
              </a:r>
              <a:r>
                <a:rPr sz="2394" spc="-4" dirty="0">
                  <a:latin typeface="Calibri"/>
                  <a:cs typeface="Calibri"/>
                </a:rPr>
                <a:t> </a:t>
              </a:r>
              <a:r>
                <a:rPr sz="2394" dirty="0">
                  <a:latin typeface="Calibri"/>
                  <a:cs typeface="Calibri"/>
                </a:rPr>
                <a:t>an </a:t>
              </a:r>
              <a:r>
                <a:rPr sz="2394" spc="-4" dirty="0">
                  <a:latin typeface="Calibri"/>
                  <a:cs typeface="Calibri"/>
                </a:rPr>
                <a:t>identifie</a:t>
              </a:r>
              <a:r>
                <a:rPr sz="2394" dirty="0">
                  <a:latin typeface="Calibri"/>
                  <a:cs typeface="Calibri"/>
                </a:rPr>
                <a:t>r</a:t>
              </a:r>
              <a:r>
                <a:rPr sz="2394" spc="9" dirty="0">
                  <a:latin typeface="Calibri"/>
                  <a:cs typeface="Calibri"/>
                </a:rPr>
                <a:t> </a:t>
              </a:r>
              <a:r>
                <a:rPr sz="2394" spc="-4" dirty="0">
                  <a:latin typeface="Calibri"/>
                  <a:cs typeface="Calibri"/>
                </a:rPr>
                <a:t>ha</a:t>
              </a:r>
              <a:r>
                <a:rPr sz="2394" dirty="0">
                  <a:latin typeface="Calibri"/>
                  <a:cs typeface="Calibri"/>
                </a:rPr>
                <a:t>s</a:t>
              </a:r>
              <a:r>
                <a:rPr sz="2394" spc="4" dirty="0">
                  <a:latin typeface="Calibri"/>
                  <a:cs typeface="Calibri"/>
                </a:rPr>
                <a:t> </a:t>
              </a:r>
              <a:r>
                <a:rPr sz="2394" spc="-4" dirty="0">
                  <a:latin typeface="Calibri"/>
                  <a:cs typeface="Calibri"/>
                </a:rPr>
                <a:t>bee</a:t>
              </a:r>
              <a:r>
                <a:rPr sz="2394" dirty="0">
                  <a:latin typeface="Calibri"/>
                  <a:cs typeface="Calibri"/>
                </a:rPr>
                <a:t>n</a:t>
              </a:r>
              <a:r>
                <a:rPr sz="2394" spc="4" dirty="0">
                  <a:latin typeface="Calibri"/>
                  <a:cs typeface="Calibri"/>
                </a:rPr>
                <a:t> </a:t>
              </a:r>
              <a:r>
                <a:rPr sz="2394" spc="-4" dirty="0">
                  <a:latin typeface="Calibri"/>
                  <a:cs typeface="Calibri"/>
                </a:rPr>
                <a:t>use</a:t>
              </a:r>
              <a:r>
                <a:rPr sz="2394" dirty="0">
                  <a:latin typeface="Calibri"/>
                  <a:cs typeface="Calibri"/>
                </a:rPr>
                <a:t>d</a:t>
              </a:r>
              <a:r>
                <a:rPr sz="2394" spc="13" dirty="0">
                  <a:latin typeface="Calibri"/>
                  <a:cs typeface="Calibri"/>
                </a:rPr>
                <a:t> </a:t>
              </a:r>
              <a:r>
                <a:rPr sz="2394" spc="-4" dirty="0">
                  <a:latin typeface="Calibri"/>
                  <a:cs typeface="Calibri"/>
                </a:rPr>
                <a:t>i</a:t>
              </a:r>
              <a:r>
                <a:rPr sz="2394" dirty="0">
                  <a:latin typeface="Calibri"/>
                  <a:cs typeface="Calibri"/>
                </a:rPr>
                <a:t>n one </a:t>
              </a:r>
              <a:r>
                <a:rPr sz="2394" spc="-4" dirty="0">
                  <a:latin typeface="Calibri"/>
                  <a:cs typeface="Calibri"/>
                </a:rPr>
                <a:t>enumeration type</a:t>
              </a:r>
              <a:r>
                <a:rPr sz="2394" dirty="0">
                  <a:latin typeface="Calibri"/>
                  <a:cs typeface="Calibri"/>
                </a:rPr>
                <a:t>,</a:t>
              </a:r>
              <a:r>
                <a:rPr sz="2394" spc="-4" dirty="0">
                  <a:latin typeface="Calibri"/>
                  <a:cs typeface="Calibri"/>
                </a:rPr>
                <a:t> i</a:t>
              </a:r>
              <a:r>
                <a:rPr sz="2394" dirty="0">
                  <a:latin typeface="Calibri"/>
                  <a:cs typeface="Calibri"/>
                </a:rPr>
                <a:t>t </a:t>
              </a:r>
              <a:r>
                <a:rPr sz="2394" spc="-4" dirty="0">
                  <a:latin typeface="Calibri"/>
                  <a:cs typeface="Calibri"/>
                </a:rPr>
                <a:t>canno</a:t>
              </a:r>
              <a:r>
                <a:rPr sz="2394" dirty="0">
                  <a:latin typeface="Calibri"/>
                  <a:cs typeface="Calibri"/>
                </a:rPr>
                <a:t>t</a:t>
              </a:r>
              <a:r>
                <a:rPr sz="2394" spc="4" dirty="0">
                  <a:latin typeface="Calibri"/>
                  <a:cs typeface="Calibri"/>
                </a:rPr>
                <a:t> </a:t>
              </a:r>
              <a:r>
                <a:rPr sz="2394" spc="-4" dirty="0">
                  <a:latin typeface="Calibri"/>
                  <a:cs typeface="Calibri"/>
                </a:rPr>
                <a:t>b</a:t>
              </a:r>
              <a:r>
                <a:rPr sz="2394" dirty="0">
                  <a:latin typeface="Calibri"/>
                  <a:cs typeface="Calibri"/>
                </a:rPr>
                <a:t>e used</a:t>
              </a:r>
              <a:r>
                <a:rPr sz="2394" spc="4" dirty="0">
                  <a:latin typeface="Calibri"/>
                  <a:cs typeface="Calibri"/>
                </a:rPr>
                <a:t> </a:t>
              </a:r>
              <a:r>
                <a:rPr sz="2394" b="1" dirty="0">
                  <a:latin typeface="Calibri"/>
                  <a:cs typeface="Calibri"/>
                </a:rPr>
                <a:t>by </a:t>
              </a:r>
              <a:r>
                <a:rPr sz="2394" b="1" spc="-4" dirty="0">
                  <a:latin typeface="Calibri"/>
                  <a:cs typeface="Calibri"/>
                </a:rPr>
                <a:t>an</a:t>
              </a:r>
              <a:r>
                <a:rPr sz="2394" b="1" dirty="0">
                  <a:latin typeface="Calibri"/>
                  <a:cs typeface="Calibri"/>
                </a:rPr>
                <a:t>y</a:t>
              </a:r>
              <a:r>
                <a:rPr sz="2394" b="1" spc="-4" dirty="0">
                  <a:latin typeface="Calibri"/>
                  <a:cs typeface="Calibri"/>
                </a:rPr>
                <a:t> othe</a:t>
              </a:r>
              <a:r>
                <a:rPr sz="2394" b="1" dirty="0">
                  <a:latin typeface="Calibri"/>
                  <a:cs typeface="Calibri"/>
                </a:rPr>
                <a:t>r</a:t>
              </a:r>
              <a:r>
                <a:rPr sz="2394" b="1" spc="4" dirty="0">
                  <a:latin typeface="Calibri"/>
                  <a:cs typeface="Calibri"/>
                </a:rPr>
                <a:t> </a:t>
              </a:r>
              <a:r>
                <a:rPr sz="2394" b="1" spc="-4" dirty="0">
                  <a:latin typeface="Calibri"/>
                  <a:cs typeface="Calibri"/>
                </a:rPr>
                <a:t>enumeratio</a:t>
              </a:r>
              <a:r>
                <a:rPr sz="2394" b="1" dirty="0">
                  <a:latin typeface="Calibri"/>
                  <a:cs typeface="Calibri"/>
                </a:rPr>
                <a:t>n</a:t>
              </a:r>
              <a:r>
                <a:rPr sz="2394" b="1" spc="-13" dirty="0">
                  <a:latin typeface="Calibri"/>
                  <a:cs typeface="Calibri"/>
                </a:rPr>
                <a:t> </a:t>
              </a:r>
              <a:r>
                <a:rPr sz="2394" b="1" spc="-4" dirty="0">
                  <a:latin typeface="Calibri"/>
                  <a:cs typeface="Calibri"/>
                </a:rPr>
                <a:t>type o</a:t>
              </a:r>
              <a:r>
                <a:rPr sz="2394" b="1" dirty="0">
                  <a:latin typeface="Calibri"/>
                  <a:cs typeface="Calibri"/>
                </a:rPr>
                <a:t>r</a:t>
              </a:r>
              <a:r>
                <a:rPr sz="2394" b="1" spc="4" dirty="0">
                  <a:latin typeface="Calibri"/>
                  <a:cs typeface="Calibri"/>
                </a:rPr>
                <a:t> </a:t>
              </a:r>
              <a:r>
                <a:rPr sz="2394" b="1" dirty="0">
                  <a:latin typeface="Calibri"/>
                  <a:cs typeface="Calibri"/>
                </a:rPr>
                <a:t>a</a:t>
              </a:r>
              <a:r>
                <a:rPr sz="2394" b="1" spc="-4" dirty="0">
                  <a:latin typeface="Calibri"/>
                  <a:cs typeface="Calibri"/>
                </a:rPr>
                <a:t> variabl</a:t>
              </a:r>
              <a:r>
                <a:rPr sz="2394" b="1" dirty="0">
                  <a:latin typeface="Calibri"/>
                  <a:cs typeface="Calibri"/>
                </a:rPr>
                <a:t>e</a:t>
              </a:r>
              <a:r>
                <a:rPr sz="2394" b="1" spc="-9" dirty="0">
                  <a:latin typeface="Calibri"/>
                  <a:cs typeface="Calibri"/>
                </a:rPr>
                <a:t> </a:t>
              </a:r>
              <a:r>
                <a:rPr sz="2394" b="1" spc="-4" dirty="0">
                  <a:latin typeface="Calibri"/>
                  <a:cs typeface="Calibri"/>
                </a:rPr>
                <a:t>withi</a:t>
              </a:r>
              <a:r>
                <a:rPr sz="2394" b="1" dirty="0">
                  <a:latin typeface="Calibri"/>
                  <a:cs typeface="Calibri"/>
                </a:rPr>
                <a:t>n </a:t>
              </a:r>
              <a:r>
                <a:rPr sz="2394" b="1" spc="-4" dirty="0">
                  <a:latin typeface="Calibri"/>
                  <a:cs typeface="Calibri"/>
                </a:rPr>
                <a:t>th</a:t>
              </a:r>
              <a:r>
                <a:rPr sz="2394" b="1" dirty="0">
                  <a:latin typeface="Calibri"/>
                  <a:cs typeface="Calibri"/>
                </a:rPr>
                <a:t>e scope</a:t>
              </a:r>
            </a:p>
            <a:p>
              <a:pPr marL="10860" marR="797107">
                <a:lnSpc>
                  <a:spcPts val="2249"/>
                </a:lnSpc>
                <a:spcBef>
                  <a:spcPts val="13"/>
                </a:spcBef>
              </a:pPr>
              <a:endParaRPr lang="en-US" sz="1710" spc="-4" dirty="0">
                <a:solidFill>
                  <a:srgbClr val="0000FF"/>
                </a:solidFill>
                <a:latin typeface="Courier New"/>
                <a:cs typeface="Courier New"/>
              </a:endParaRPr>
            </a:p>
            <a:p>
              <a:pPr marL="10860" marR="797107">
                <a:lnSpc>
                  <a:spcPts val="2249"/>
                </a:lnSpc>
                <a:spcBef>
                  <a:spcPts val="13"/>
                </a:spcBef>
              </a:pPr>
              <a:r>
                <a:rPr sz="1710" spc="-4" dirty="0">
                  <a:solidFill>
                    <a:srgbClr val="0000FF"/>
                  </a:solidFill>
                  <a:latin typeface="Courier New"/>
                  <a:cs typeface="Courier New"/>
                </a:rPr>
                <a:t>typedef enum </a:t>
              </a:r>
              <a:r>
                <a:rPr sz="1710" spc="-4" dirty="0">
                  <a:latin typeface="Courier New"/>
                  <a:cs typeface="Courier New"/>
                </a:rPr>
                <a:t>{John, Bill, Peter, William} </a:t>
              </a:r>
              <a:r>
                <a:rPr sz="1710" spc="-4" dirty="0" err="1">
                  <a:latin typeface="Courier New"/>
                  <a:cs typeface="Courier New"/>
                </a:rPr>
                <a:t>mname</a:t>
              </a:r>
              <a:r>
                <a:rPr lang="en-US" sz="1710" spc="-4" dirty="0" err="1">
                  <a:latin typeface="Courier New"/>
                  <a:cs typeface="Courier New"/>
                </a:rPr>
                <a:t>_t</a:t>
              </a:r>
              <a:r>
                <a:rPr sz="1710" spc="-4" dirty="0">
                  <a:latin typeface="Courier New"/>
                  <a:cs typeface="Courier New"/>
                </a:rPr>
                <a:t>; </a:t>
              </a:r>
              <a:endParaRPr lang="en-US" sz="1710" spc="-4" dirty="0">
                <a:latin typeface="Courier New"/>
                <a:cs typeface="Courier New"/>
              </a:endParaRPr>
            </a:p>
            <a:p>
              <a:pPr marL="10860" marR="797107">
                <a:lnSpc>
                  <a:spcPts val="2249"/>
                </a:lnSpc>
                <a:spcBef>
                  <a:spcPts val="13"/>
                </a:spcBef>
              </a:pPr>
              <a:r>
                <a:rPr sz="1710" spc="-4" dirty="0">
                  <a:solidFill>
                    <a:srgbClr val="0000FF"/>
                  </a:solidFill>
                  <a:latin typeface="Courier New"/>
                  <a:cs typeface="Courier New"/>
                </a:rPr>
                <a:t>typedef enum </a:t>
              </a:r>
              <a:r>
                <a:rPr sz="1710" spc="-4" dirty="0">
                  <a:latin typeface="Courier New"/>
                  <a:cs typeface="Courier New"/>
                </a:rPr>
                <a:t>{Susan, </a:t>
              </a:r>
              <a:r>
                <a:rPr sz="1710" b="1" spc="-4" dirty="0">
                  <a:latin typeface="Courier New"/>
                  <a:cs typeface="Courier New"/>
                </a:rPr>
                <a:t>Ann, </a:t>
              </a:r>
              <a:r>
                <a:rPr sz="1710" spc="-4" dirty="0">
                  <a:latin typeface="Courier New"/>
                  <a:cs typeface="Courier New"/>
                </a:rPr>
                <a:t>Lisa, Joan} </a:t>
              </a:r>
              <a:r>
                <a:rPr sz="1710" spc="-4" dirty="0" err="1">
                  <a:latin typeface="Courier New"/>
                  <a:cs typeface="Courier New"/>
                </a:rPr>
                <a:t>fname</a:t>
              </a:r>
              <a:r>
                <a:rPr lang="en-US" sz="1710" spc="-4" dirty="0" err="1">
                  <a:latin typeface="Courier New"/>
                  <a:cs typeface="Courier New"/>
                </a:rPr>
                <a:t>_t</a:t>
              </a:r>
              <a:r>
                <a:rPr sz="1710" spc="-4" dirty="0">
                  <a:latin typeface="Courier New"/>
                  <a:cs typeface="Courier New"/>
                </a:rPr>
                <a:t>;</a:t>
              </a:r>
              <a:endParaRPr sz="1710" dirty="0">
                <a:latin typeface="Courier New"/>
                <a:cs typeface="Courier New"/>
              </a:endParaRPr>
            </a:p>
            <a:p>
              <a:pPr marL="10860" indent="1824441">
                <a:lnSpc>
                  <a:spcPts val="1787"/>
                </a:lnSpc>
              </a:pPr>
              <a:r>
                <a:rPr sz="1710" i="1" spc="-9" dirty="0">
                  <a:solidFill>
                    <a:srgbClr val="800000"/>
                  </a:solidFill>
                  <a:latin typeface="Calibri"/>
                  <a:cs typeface="Calibri"/>
                </a:rPr>
                <a:t>Illegal</a:t>
              </a:r>
              <a:endParaRPr sz="1710" dirty="0">
                <a:latin typeface="Calibri"/>
                <a:cs typeface="Calibri"/>
              </a:endParaRPr>
            </a:p>
            <a:p>
              <a:pPr marL="10860">
                <a:spcBef>
                  <a:spcPts val="158"/>
                </a:spcBef>
              </a:pPr>
              <a:r>
                <a:rPr sz="1710" spc="-4" dirty="0">
                  <a:solidFill>
                    <a:srgbClr val="0000FF"/>
                  </a:solidFill>
                  <a:latin typeface="Courier New"/>
                  <a:cs typeface="Courier New"/>
                </a:rPr>
                <a:t>int </a:t>
              </a:r>
              <a:r>
                <a:rPr sz="1710" b="1" spc="-4" dirty="0">
                  <a:latin typeface="Courier New"/>
                  <a:cs typeface="Courier New"/>
                </a:rPr>
                <a:t>Ann</a:t>
              </a:r>
              <a:r>
                <a:rPr sz="1710" spc="-4" dirty="0">
                  <a:latin typeface="Courier New"/>
                  <a:cs typeface="Courier New"/>
                </a:rPr>
                <a:t>;</a:t>
              </a:r>
              <a:endParaRPr sz="1710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5867400"/>
              <a:ext cx="681999" cy="148237"/>
            </a:xfrm>
            <a:custGeom>
              <a:avLst/>
              <a:gdLst/>
              <a:ahLst/>
              <a:cxnLst/>
              <a:rect l="l" t="t" r="r" b="b"/>
              <a:pathLst>
                <a:path w="797560" h="173354">
                  <a:moveTo>
                    <a:pt x="73792" y="130393"/>
                  </a:moveTo>
                  <a:lnTo>
                    <a:pt x="67818" y="97536"/>
                  </a:lnTo>
                  <a:lnTo>
                    <a:pt x="0" y="148590"/>
                  </a:lnTo>
                  <a:lnTo>
                    <a:pt x="57912" y="165909"/>
                  </a:lnTo>
                  <a:lnTo>
                    <a:pt x="57912" y="138684"/>
                  </a:lnTo>
                  <a:lnTo>
                    <a:pt x="58674" y="134874"/>
                  </a:lnTo>
                  <a:lnTo>
                    <a:pt x="61722" y="132588"/>
                  </a:lnTo>
                  <a:lnTo>
                    <a:pt x="73792" y="130393"/>
                  </a:lnTo>
                  <a:close/>
                </a:path>
                <a:path w="797560" h="173354">
                  <a:moveTo>
                    <a:pt x="75582" y="140240"/>
                  </a:moveTo>
                  <a:lnTo>
                    <a:pt x="73792" y="130393"/>
                  </a:lnTo>
                  <a:lnTo>
                    <a:pt x="61722" y="132588"/>
                  </a:lnTo>
                  <a:lnTo>
                    <a:pt x="58674" y="134874"/>
                  </a:lnTo>
                  <a:lnTo>
                    <a:pt x="57912" y="138684"/>
                  </a:lnTo>
                  <a:lnTo>
                    <a:pt x="59436" y="141732"/>
                  </a:lnTo>
                  <a:lnTo>
                    <a:pt x="63246" y="142494"/>
                  </a:lnTo>
                  <a:lnTo>
                    <a:pt x="75582" y="140240"/>
                  </a:lnTo>
                  <a:close/>
                </a:path>
                <a:path w="797560" h="173354">
                  <a:moveTo>
                    <a:pt x="81534" y="172974"/>
                  </a:moveTo>
                  <a:lnTo>
                    <a:pt x="75582" y="140240"/>
                  </a:lnTo>
                  <a:lnTo>
                    <a:pt x="63246" y="142494"/>
                  </a:lnTo>
                  <a:lnTo>
                    <a:pt x="59436" y="141732"/>
                  </a:lnTo>
                  <a:lnTo>
                    <a:pt x="57912" y="138684"/>
                  </a:lnTo>
                  <a:lnTo>
                    <a:pt x="57912" y="165909"/>
                  </a:lnTo>
                  <a:lnTo>
                    <a:pt x="81534" y="172974"/>
                  </a:lnTo>
                  <a:close/>
                </a:path>
                <a:path w="797560" h="173354">
                  <a:moveTo>
                    <a:pt x="797052" y="3810"/>
                  </a:moveTo>
                  <a:lnTo>
                    <a:pt x="794766" y="762"/>
                  </a:lnTo>
                  <a:lnTo>
                    <a:pt x="790956" y="0"/>
                  </a:lnTo>
                  <a:lnTo>
                    <a:pt x="73792" y="130393"/>
                  </a:lnTo>
                  <a:lnTo>
                    <a:pt x="75582" y="140240"/>
                  </a:lnTo>
                  <a:lnTo>
                    <a:pt x="793242" y="9144"/>
                  </a:lnTo>
                  <a:lnTo>
                    <a:pt x="796290" y="6858"/>
                  </a:lnTo>
                  <a:lnTo>
                    <a:pt x="797052" y="381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" name="object 8"/>
            <p:cNvSpPr/>
            <p:nvPr/>
          </p:nvSpPr>
          <p:spPr>
            <a:xfrm>
              <a:off x="2540828" y="5562600"/>
              <a:ext cx="373579" cy="87422"/>
            </a:xfrm>
            <a:custGeom>
              <a:avLst/>
              <a:gdLst/>
              <a:ahLst/>
              <a:cxnLst/>
              <a:rect l="l" t="t" r="r" b="b"/>
              <a:pathLst>
                <a:path w="436879" h="102235">
                  <a:moveTo>
                    <a:pt x="362459" y="42468"/>
                  </a:moveTo>
                  <a:lnTo>
                    <a:pt x="360749" y="32615"/>
                  </a:lnTo>
                  <a:lnTo>
                    <a:pt x="3810" y="92963"/>
                  </a:lnTo>
                  <a:lnTo>
                    <a:pt x="762" y="95249"/>
                  </a:lnTo>
                  <a:lnTo>
                    <a:pt x="0" y="98297"/>
                  </a:lnTo>
                  <a:lnTo>
                    <a:pt x="2286" y="101345"/>
                  </a:lnTo>
                  <a:lnTo>
                    <a:pt x="6096" y="102107"/>
                  </a:lnTo>
                  <a:lnTo>
                    <a:pt x="362459" y="42468"/>
                  </a:lnTo>
                  <a:close/>
                </a:path>
                <a:path w="436879" h="102235">
                  <a:moveTo>
                    <a:pt x="436626" y="24383"/>
                  </a:moveTo>
                  <a:lnTo>
                    <a:pt x="355092" y="0"/>
                  </a:lnTo>
                  <a:lnTo>
                    <a:pt x="360749" y="32615"/>
                  </a:lnTo>
                  <a:lnTo>
                    <a:pt x="373380" y="30479"/>
                  </a:lnTo>
                  <a:lnTo>
                    <a:pt x="377190" y="31241"/>
                  </a:lnTo>
                  <a:lnTo>
                    <a:pt x="378714" y="34289"/>
                  </a:lnTo>
                  <a:lnTo>
                    <a:pt x="378714" y="66852"/>
                  </a:lnTo>
                  <a:lnTo>
                    <a:pt x="436626" y="24383"/>
                  </a:lnTo>
                  <a:close/>
                </a:path>
                <a:path w="436879" h="102235">
                  <a:moveTo>
                    <a:pt x="378714" y="34289"/>
                  </a:moveTo>
                  <a:lnTo>
                    <a:pt x="377190" y="31241"/>
                  </a:lnTo>
                  <a:lnTo>
                    <a:pt x="373380" y="30479"/>
                  </a:lnTo>
                  <a:lnTo>
                    <a:pt x="360749" y="32615"/>
                  </a:lnTo>
                  <a:lnTo>
                    <a:pt x="362459" y="42468"/>
                  </a:lnTo>
                  <a:lnTo>
                    <a:pt x="374904" y="40385"/>
                  </a:lnTo>
                  <a:lnTo>
                    <a:pt x="377952" y="38099"/>
                  </a:lnTo>
                  <a:lnTo>
                    <a:pt x="378714" y="34289"/>
                  </a:lnTo>
                  <a:close/>
                </a:path>
                <a:path w="436879" h="102235">
                  <a:moveTo>
                    <a:pt x="378714" y="66852"/>
                  </a:moveTo>
                  <a:lnTo>
                    <a:pt x="378714" y="34289"/>
                  </a:lnTo>
                  <a:lnTo>
                    <a:pt x="377952" y="38099"/>
                  </a:lnTo>
                  <a:lnTo>
                    <a:pt x="374904" y="40385"/>
                  </a:lnTo>
                  <a:lnTo>
                    <a:pt x="362459" y="42468"/>
                  </a:lnTo>
                  <a:lnTo>
                    <a:pt x="368046" y="74675"/>
                  </a:lnTo>
                  <a:lnTo>
                    <a:pt x="378714" y="66852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672452"/>
              </p:ext>
            </p:extLst>
          </p:nvPr>
        </p:nvGraphicFramePr>
        <p:xfrm>
          <a:off x="533400" y="1828800"/>
          <a:ext cx="7633393" cy="566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6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typedef enum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{ first, second, third, fourth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tabLst/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1700" dirty="0" err="1">
                          <a:latin typeface="Courier New"/>
                          <a:cs typeface="Courier New"/>
                        </a:rPr>
                        <a:t>places</a:t>
                      </a:r>
                      <a:r>
                        <a:rPr lang="en-US" sz="1700" dirty="0" err="1">
                          <a:latin typeface="Courier New"/>
                          <a:cs typeface="Courier New"/>
                        </a:rPr>
                        <a:t>_t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81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typedef enum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{A, B, C, D, F} </a:t>
                      </a:r>
                      <a:r>
                        <a:rPr sz="1700" dirty="0" err="1">
                          <a:latin typeface="Courier New"/>
                          <a:cs typeface="Courier New"/>
                        </a:rPr>
                        <a:t>grades</a:t>
                      </a:r>
                      <a:r>
                        <a:rPr lang="en-US" sz="1700" dirty="0" err="1">
                          <a:latin typeface="Courier New"/>
                          <a:cs typeface="Courier New"/>
                        </a:rPr>
                        <a:t>_t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86533"/>
              </p:ext>
            </p:extLst>
          </p:nvPr>
        </p:nvGraphicFramePr>
        <p:xfrm>
          <a:off x="685800" y="2882296"/>
          <a:ext cx="6783496" cy="59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8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typedef enum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{1st, 2nd, 3rd,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4th} </a:t>
                      </a:r>
                      <a:r>
                        <a:rPr sz="1700" dirty="0" err="1">
                          <a:latin typeface="Courier New"/>
                          <a:cs typeface="Courier New"/>
                        </a:rPr>
                        <a:t>places</a:t>
                      </a:r>
                      <a:r>
                        <a:rPr lang="en-US" sz="1700" dirty="0" err="1">
                          <a:latin typeface="Courier New"/>
                          <a:cs typeface="Courier New"/>
                        </a:rPr>
                        <a:t>_t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81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typedef enum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{'A', 'B', 'C',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'D', 'F'} </a:t>
                      </a:r>
                      <a:r>
                        <a:rPr sz="1700" dirty="0" err="1">
                          <a:latin typeface="Courier New"/>
                          <a:cs typeface="Courier New"/>
                        </a:rPr>
                        <a:t>grades</a:t>
                      </a:r>
                      <a:r>
                        <a:rPr lang="en-US" sz="1700" dirty="0" err="1">
                          <a:latin typeface="Courier New"/>
                          <a:cs typeface="Courier New"/>
                        </a:rPr>
                        <a:t>_t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2745560" y="3130470"/>
            <a:ext cx="378640" cy="298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/>
          </a:p>
        </p:txBody>
      </p:sp>
    </p:spTree>
    <p:extLst>
      <p:ext uri="{BB962C8B-B14F-4D97-AF65-F5344CB8AC3E}">
        <p14:creationId xmlns:p14="http://schemas.microsoft.com/office/powerpoint/2010/main" val="93124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…Continued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>
          <a:xfrm>
            <a:off x="0" y="549275"/>
            <a:ext cx="9144000" cy="6232525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Cambria" panose="02040503050406030204" pitchFamily="18" charset="0"/>
              </a:rPr>
              <a:t>Example:</a:t>
            </a:r>
          </a:p>
          <a:p>
            <a:pPr marL="900113" indent="0">
              <a:buNone/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card {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face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[10]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suit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[10]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definition of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card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contains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members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each of type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of chars.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definition </a:t>
            </a:r>
          </a:p>
          <a:p>
            <a:pPr lvl="3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card </a:t>
            </a:r>
            <a:r>
              <a:rPr lang="en-US" alt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MyCard</a:t>
            </a:r>
            <a:r>
              <a:rPr lang="en-US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deck[</a:t>
            </a:r>
            <a:r>
              <a:rPr lang="en-US" altLang="en-US" sz="2300" b="1" dirty="0">
                <a:solidFill>
                  <a:srgbClr val="128AFF"/>
                </a:solidFill>
                <a:latin typeface="Consolas" panose="020B0609020204030204" pitchFamily="49" charset="0"/>
              </a:rPr>
              <a:t>52</a:t>
            </a:r>
            <a:r>
              <a:rPr lang="en-US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declares: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MyCard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be a variable of type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deck to be an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52 elements of type</a:t>
            </a:r>
            <a:r>
              <a:rPr lang="en-US" alt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0EDA-BA6B-4475-9BF5-BA05E2BF3A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762000"/>
            <a:ext cx="1496741" cy="16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1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62" y="33856"/>
            <a:ext cx="5506602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b="1" spc="-4" dirty="0">
                <a:solidFill>
                  <a:srgbClr val="7030A0"/>
                </a:solidFill>
              </a:rPr>
              <a:t>Enumerat</a:t>
            </a:r>
            <a:r>
              <a:rPr lang="en-US" b="1" spc="-4" dirty="0">
                <a:solidFill>
                  <a:srgbClr val="7030A0"/>
                </a:solidFill>
              </a:rPr>
              <a:t>ors Representation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39" y="836876"/>
            <a:ext cx="7220606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marR="4344" indent="-293214">
              <a:buFont typeface="Arial"/>
              <a:buChar char="•"/>
              <a:tabLst>
                <a:tab pos="304074" algn="l"/>
              </a:tabLst>
            </a:pPr>
            <a:r>
              <a:rPr sz="2394" dirty="0">
                <a:latin typeface="Calibri"/>
                <a:cs typeface="Calibri"/>
              </a:rPr>
              <a:t>C </a:t>
            </a:r>
            <a:r>
              <a:rPr sz="2394" spc="-4" dirty="0">
                <a:latin typeface="Calibri"/>
                <a:cs typeface="Calibri"/>
              </a:rPr>
              <a:t>compile</a:t>
            </a:r>
            <a:r>
              <a:rPr sz="2394" dirty="0">
                <a:latin typeface="Calibri"/>
                <a:cs typeface="Calibri"/>
              </a:rPr>
              <a:t>r</a:t>
            </a:r>
            <a:r>
              <a:rPr sz="2394" spc="-4" dirty="0">
                <a:latin typeface="Calibri"/>
                <a:cs typeface="Calibri"/>
              </a:rPr>
              <a:t> assign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9" dirty="0">
                <a:latin typeface="Calibri"/>
                <a:cs typeface="Calibri"/>
              </a:rPr>
              <a:t> </a:t>
            </a:r>
            <a:r>
              <a:rPr sz="2394" dirty="0">
                <a:latin typeface="Calibri"/>
                <a:cs typeface="Calibri"/>
              </a:rPr>
              <a:t>an </a:t>
            </a:r>
            <a:r>
              <a:rPr sz="2394" spc="-4" dirty="0">
                <a:latin typeface="Calibri"/>
                <a:cs typeface="Calibri"/>
              </a:rPr>
              <a:t>intege</a:t>
            </a:r>
            <a:r>
              <a:rPr sz="2394" dirty="0">
                <a:latin typeface="Calibri"/>
                <a:cs typeface="Calibri"/>
              </a:rPr>
              <a:t>r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valu</a:t>
            </a:r>
            <a:r>
              <a:rPr sz="2394" dirty="0">
                <a:latin typeface="Calibri"/>
                <a:cs typeface="Calibri"/>
              </a:rPr>
              <a:t>e</a:t>
            </a:r>
            <a:r>
              <a:rPr sz="2394" spc="-4" dirty="0">
                <a:latin typeface="Calibri"/>
                <a:cs typeface="Calibri"/>
              </a:rPr>
              <a:t> t</a:t>
            </a:r>
            <a:r>
              <a:rPr sz="2394" dirty="0">
                <a:latin typeface="Calibri"/>
                <a:cs typeface="Calibri"/>
              </a:rPr>
              <a:t>o </a:t>
            </a:r>
            <a:r>
              <a:rPr sz="2394" spc="-4" dirty="0">
                <a:latin typeface="Calibri"/>
                <a:cs typeface="Calibri"/>
              </a:rPr>
              <a:t>each</a:t>
            </a:r>
            <a:r>
              <a:rPr lang="en-AU" sz="2394" spc="-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enumerator</a:t>
            </a:r>
            <a:endParaRPr sz="2394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864" y="1379747"/>
            <a:ext cx="1585539" cy="565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2428"/>
              </a:lnSpc>
            </a:pPr>
            <a:r>
              <a:rPr sz="2052" i="1" dirty="0">
                <a:latin typeface="Calibri"/>
                <a:cs typeface="Calibri"/>
              </a:rPr>
              <a:t>Example:</a:t>
            </a:r>
            <a:endParaRPr sz="2052" dirty="0">
              <a:latin typeface="Calibri"/>
              <a:cs typeface="Calibri"/>
            </a:endParaRPr>
          </a:p>
          <a:p>
            <a:pPr marL="10860">
              <a:lnSpc>
                <a:spcPts val="2018"/>
              </a:lnSpc>
            </a:pP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typedef enum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1676400"/>
            <a:ext cx="5721947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ourier New"/>
                <a:cs typeface="Courier New"/>
              </a:rPr>
              <a:t>{ LOW, HIGH, ZSTATE, UNDEF } </a:t>
            </a:r>
            <a:r>
              <a:rPr sz="1710" spc="-4" dirty="0" err="1">
                <a:latin typeface="Courier New"/>
                <a:cs typeface="Courier New"/>
              </a:rPr>
              <a:t>signal</a:t>
            </a:r>
            <a:r>
              <a:rPr lang="en-US" sz="1710" spc="-4" dirty="0" err="1">
                <a:latin typeface="Courier New"/>
                <a:cs typeface="Courier New"/>
              </a:rPr>
              <a:t>_t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864" y="2213134"/>
            <a:ext cx="8856936" cy="300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spc="-4" dirty="0">
                <a:latin typeface="Calibri"/>
                <a:cs typeface="Calibri"/>
              </a:rPr>
              <a:t>By </a:t>
            </a:r>
            <a:r>
              <a:rPr sz="2052" dirty="0">
                <a:latin typeface="Calibri"/>
                <a:cs typeface="Calibri"/>
              </a:rPr>
              <a:t>default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it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start</a:t>
            </a:r>
            <a:r>
              <a:rPr sz="2052" dirty="0">
                <a:latin typeface="Calibri"/>
                <a:cs typeface="Calibri"/>
              </a:rPr>
              <a:t>s</a:t>
            </a:r>
            <a:r>
              <a:rPr sz="2052" spc="-13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wit</a:t>
            </a:r>
            <a:r>
              <a:rPr sz="2052" dirty="0">
                <a:latin typeface="Calibri"/>
                <a:cs typeface="Calibri"/>
              </a:rPr>
              <a:t>h</a:t>
            </a:r>
            <a:r>
              <a:rPr sz="2052" spc="-13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0</a:t>
            </a:r>
            <a:endParaRPr sz="2052" dirty="0">
              <a:latin typeface="Calibri"/>
              <a:cs typeface="Calibri"/>
            </a:endParaRPr>
          </a:p>
          <a:p>
            <a:pPr marL="10860">
              <a:spcBef>
                <a:spcPts val="898"/>
              </a:spcBef>
            </a:pPr>
            <a:r>
              <a:rPr sz="1710" spc="-4" dirty="0">
                <a:solidFill>
                  <a:srgbClr val="969696"/>
                </a:solidFill>
                <a:latin typeface="Courier New"/>
                <a:cs typeface="Courier New"/>
              </a:rPr>
              <a:t>LOW = 0, HIGH = 1, ..., UNDEF = 3</a:t>
            </a:r>
            <a:endParaRPr sz="1710" dirty="0">
              <a:latin typeface="Courier New"/>
              <a:cs typeface="Courier New"/>
            </a:endParaRPr>
          </a:p>
          <a:p>
            <a:pPr marL="304074" marR="188959" indent="-293214">
              <a:lnSpc>
                <a:spcPts val="3523"/>
              </a:lnSpc>
              <a:spcBef>
                <a:spcPts val="154"/>
              </a:spcBef>
              <a:buFont typeface="Arial"/>
              <a:buChar char="•"/>
              <a:tabLst>
                <a:tab pos="304074" algn="l"/>
              </a:tabLst>
            </a:pPr>
            <a:endParaRPr lang="en-US" sz="2394" dirty="0">
              <a:latin typeface="Calibri"/>
              <a:cs typeface="Calibri"/>
            </a:endParaRPr>
          </a:p>
          <a:p>
            <a:pPr marL="304074" marR="188959" indent="-293214">
              <a:lnSpc>
                <a:spcPts val="3523"/>
              </a:lnSpc>
              <a:spcBef>
                <a:spcPts val="154"/>
              </a:spcBef>
              <a:buFont typeface="Arial"/>
              <a:buChar char="•"/>
              <a:tabLst>
                <a:tab pos="304074" algn="l"/>
              </a:tabLst>
            </a:pPr>
            <a:r>
              <a:rPr sz="2394" dirty="0">
                <a:latin typeface="Calibri"/>
                <a:cs typeface="Calibri"/>
              </a:rPr>
              <a:t>Although</a:t>
            </a:r>
            <a:r>
              <a:rPr sz="2394" spc="-9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i</a:t>
            </a:r>
            <a:r>
              <a:rPr sz="2394" dirty="0">
                <a:latin typeface="Calibri"/>
                <a:cs typeface="Calibri"/>
              </a:rPr>
              <a:t>t </a:t>
            </a:r>
            <a:r>
              <a:rPr sz="2394" spc="-4" dirty="0">
                <a:latin typeface="Calibri"/>
                <a:cs typeface="Calibri"/>
              </a:rPr>
              <a:t>i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no</a:t>
            </a:r>
            <a:r>
              <a:rPr sz="2394" dirty="0">
                <a:latin typeface="Calibri"/>
                <a:cs typeface="Calibri"/>
              </a:rPr>
              <a:t>t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common</a:t>
            </a:r>
            <a:r>
              <a:rPr sz="2394" dirty="0">
                <a:latin typeface="Calibri"/>
                <a:cs typeface="Calibri"/>
              </a:rPr>
              <a:t>,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yo</a:t>
            </a:r>
            <a:r>
              <a:rPr sz="2394" dirty="0">
                <a:latin typeface="Calibri"/>
                <a:cs typeface="Calibri"/>
              </a:rPr>
              <a:t>u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ca</a:t>
            </a:r>
            <a:r>
              <a:rPr sz="2394" dirty="0">
                <a:latin typeface="Calibri"/>
                <a:cs typeface="Calibri"/>
              </a:rPr>
              <a:t>n specify </a:t>
            </a:r>
            <a:r>
              <a:rPr sz="2394" spc="-4" dirty="0">
                <a:latin typeface="Calibri"/>
                <a:cs typeface="Calibri"/>
              </a:rPr>
              <a:t>you</a:t>
            </a:r>
            <a:r>
              <a:rPr sz="2394" dirty="0">
                <a:latin typeface="Calibri"/>
                <a:cs typeface="Calibri"/>
              </a:rPr>
              <a:t>r </a:t>
            </a:r>
            <a:r>
              <a:rPr sz="2394" spc="-4" dirty="0">
                <a:latin typeface="Calibri"/>
                <a:cs typeface="Calibri"/>
              </a:rPr>
              <a:t>own startin</a:t>
            </a:r>
            <a:r>
              <a:rPr sz="2394" dirty="0">
                <a:latin typeface="Calibri"/>
                <a:cs typeface="Calibri"/>
              </a:rPr>
              <a:t>g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value</a:t>
            </a:r>
            <a:endParaRPr sz="2394" dirty="0">
              <a:latin typeface="Calibri"/>
              <a:cs typeface="Calibri"/>
            </a:endParaRPr>
          </a:p>
          <a:p>
            <a:pPr marL="10860">
              <a:lnSpc>
                <a:spcPts val="2394"/>
              </a:lnSpc>
            </a:pPr>
            <a:endParaRPr lang="en-US" sz="2052" i="1" dirty="0">
              <a:latin typeface="Calibri"/>
              <a:cs typeface="Calibri"/>
            </a:endParaRPr>
          </a:p>
          <a:p>
            <a:pPr marL="10860">
              <a:lnSpc>
                <a:spcPts val="2394"/>
              </a:lnSpc>
            </a:pPr>
            <a:r>
              <a:rPr sz="2052" i="1" dirty="0">
                <a:latin typeface="Calibri"/>
                <a:cs typeface="Calibri"/>
              </a:rPr>
              <a:t>Example:</a:t>
            </a:r>
            <a:endParaRPr sz="2052" dirty="0">
              <a:latin typeface="Calibri"/>
              <a:cs typeface="Calibri"/>
            </a:endParaRPr>
          </a:p>
          <a:p>
            <a:pPr marL="10860">
              <a:lnSpc>
                <a:spcPts val="2018"/>
              </a:lnSpc>
            </a:pP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typedef enum </a:t>
            </a:r>
            <a:r>
              <a:rPr sz="1710" spc="-4" dirty="0">
                <a:latin typeface="Courier New"/>
                <a:cs typeface="Courier New"/>
              </a:rPr>
              <a:t>{Sun =1,Mon,Tue,Wed,Thr,Fri,Sat} </a:t>
            </a:r>
            <a:r>
              <a:rPr sz="1710" spc="-4" dirty="0" err="1">
                <a:latin typeface="Courier New"/>
                <a:cs typeface="Courier New"/>
              </a:rPr>
              <a:t>week</a:t>
            </a:r>
            <a:r>
              <a:rPr lang="en-US" sz="1710" spc="-4" dirty="0" err="1">
                <a:latin typeface="Courier New"/>
                <a:cs typeface="Courier New"/>
              </a:rPr>
              <a:t>d</a:t>
            </a:r>
            <a:r>
              <a:rPr sz="1710" spc="-4" dirty="0" err="1">
                <a:latin typeface="Courier New"/>
                <a:cs typeface="Courier New"/>
              </a:rPr>
              <a:t>ay</a:t>
            </a:r>
            <a:r>
              <a:rPr lang="en-US" sz="1710" spc="-4" dirty="0" err="1">
                <a:latin typeface="Courier New"/>
                <a:cs typeface="Courier New"/>
              </a:rPr>
              <a:t>_t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sz="1710" dirty="0">
              <a:latin typeface="Courier New"/>
              <a:cs typeface="Courier New"/>
            </a:endParaRPr>
          </a:p>
          <a:p>
            <a:pPr>
              <a:spcBef>
                <a:spcPts val="27"/>
              </a:spcBef>
            </a:pPr>
            <a:endParaRPr sz="1454" dirty="0">
              <a:latin typeface="Times New Roman"/>
              <a:cs typeface="Times New Roman"/>
            </a:endParaRPr>
          </a:p>
          <a:p>
            <a:pPr marL="10860"/>
            <a:r>
              <a:rPr sz="1710" spc="-4" dirty="0">
                <a:solidFill>
                  <a:srgbClr val="969696"/>
                </a:solidFill>
                <a:latin typeface="Courier New"/>
                <a:cs typeface="Courier New"/>
              </a:rPr>
              <a:t>Sun = 1, Mon = 2, ..., Sat = 7</a:t>
            </a:r>
            <a:endParaRPr sz="171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0524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3856"/>
            <a:ext cx="4407261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4" dirty="0">
                <a:solidFill>
                  <a:srgbClr val="7030A0"/>
                </a:solidFill>
              </a:rPr>
              <a:t>Arithmetic Operations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6" y="804832"/>
            <a:ext cx="8831893" cy="383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marR="4344" indent="-293214">
              <a:lnSpc>
                <a:spcPct val="110000"/>
              </a:lnSpc>
              <a:buFont typeface="Arial"/>
              <a:buChar char="•"/>
              <a:tabLst>
                <a:tab pos="304074" algn="l"/>
              </a:tabLst>
            </a:pPr>
            <a:r>
              <a:rPr sz="2394" spc="-4" dirty="0">
                <a:latin typeface="Calibri"/>
                <a:cs typeface="Calibri"/>
              </a:rPr>
              <a:t>Arithmeti</a:t>
            </a:r>
            <a:r>
              <a:rPr sz="2394" dirty="0">
                <a:latin typeface="Calibri"/>
                <a:cs typeface="Calibri"/>
              </a:rPr>
              <a:t>c</a:t>
            </a:r>
            <a:r>
              <a:rPr sz="2394" spc="-4" dirty="0">
                <a:latin typeface="Calibri"/>
                <a:cs typeface="Calibri"/>
              </a:rPr>
              <a:t> operation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13" dirty="0">
                <a:latin typeface="Calibri"/>
                <a:cs typeface="Calibri"/>
              </a:rPr>
              <a:t> </a:t>
            </a:r>
            <a:r>
              <a:rPr sz="2394" dirty="0">
                <a:latin typeface="Calibri"/>
                <a:cs typeface="Calibri"/>
              </a:rPr>
              <a:t>are </a:t>
            </a:r>
            <a:r>
              <a:rPr sz="2394" u="heavy" spc="-4" dirty="0">
                <a:latin typeface="Calibri"/>
                <a:cs typeface="Calibri"/>
              </a:rPr>
              <a:t>allowe</a:t>
            </a:r>
            <a:r>
              <a:rPr sz="2394" u="heavy" dirty="0">
                <a:latin typeface="Calibri"/>
                <a:cs typeface="Calibri"/>
              </a:rPr>
              <a:t>d</a:t>
            </a:r>
            <a:r>
              <a:rPr sz="239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o</a:t>
            </a:r>
            <a:r>
              <a:rPr sz="2394" dirty="0">
                <a:latin typeface="Calibri"/>
                <a:cs typeface="Calibri"/>
              </a:rPr>
              <a:t>n the </a:t>
            </a:r>
            <a:r>
              <a:rPr sz="2394" spc="-4" dirty="0" err="1">
                <a:latin typeface="Calibri"/>
                <a:cs typeface="Calibri"/>
              </a:rPr>
              <a:t>enum</a:t>
            </a:r>
            <a:r>
              <a:rPr sz="2394" spc="-13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type</a:t>
            </a:r>
            <a:r>
              <a:rPr lang="en-US" sz="2394" spc="-4" dirty="0">
                <a:latin typeface="Calibri"/>
                <a:cs typeface="Calibri"/>
              </a:rPr>
              <a:t> variable</a:t>
            </a:r>
            <a:endParaRPr sz="2394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1485272"/>
            <a:ext cx="5103590" cy="117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i="1" dirty="0">
                <a:latin typeface="Calibri"/>
                <a:cs typeface="Calibri"/>
              </a:rPr>
              <a:t>Example:</a:t>
            </a:r>
            <a:endParaRPr sz="2052" dirty="0">
              <a:latin typeface="Calibri"/>
              <a:cs typeface="Calibri"/>
            </a:endParaRPr>
          </a:p>
          <a:p>
            <a:pPr marL="10860">
              <a:spcBef>
                <a:spcPts val="128"/>
              </a:spcBef>
            </a:pP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typedef enum </a:t>
            </a:r>
            <a:r>
              <a:rPr sz="1710" spc="-4" dirty="0">
                <a:latin typeface="Courier New"/>
                <a:cs typeface="Courier New"/>
              </a:rPr>
              <a:t>{ RED, GREEN, BLUE, WHITE,</a:t>
            </a:r>
            <a:endParaRPr sz="1710" dirty="0">
              <a:latin typeface="Courier New"/>
              <a:cs typeface="Courier New"/>
            </a:endParaRPr>
          </a:p>
          <a:p>
            <a:pPr>
              <a:spcBef>
                <a:spcPts val="48"/>
              </a:spcBef>
            </a:pPr>
            <a:endParaRPr sz="2095" dirty="0">
              <a:latin typeface="Times New Roman"/>
              <a:cs typeface="Times New Roman"/>
            </a:endParaRPr>
          </a:p>
          <a:p>
            <a:pPr marL="10860"/>
            <a:r>
              <a:rPr sz="1710" spc="-4" dirty="0" err="1">
                <a:latin typeface="Courier New"/>
                <a:cs typeface="Courier New"/>
              </a:rPr>
              <a:t>colo</a:t>
            </a:r>
            <a:r>
              <a:rPr lang="en-US" sz="1710" spc="-4" dirty="0" err="1">
                <a:latin typeface="Courier New"/>
                <a:cs typeface="Courier New"/>
              </a:rPr>
              <a:t>u</a:t>
            </a:r>
            <a:r>
              <a:rPr sz="1710" spc="-4" dirty="0" err="1">
                <a:latin typeface="Courier New"/>
                <a:cs typeface="Courier New"/>
              </a:rPr>
              <a:t>r</a:t>
            </a:r>
            <a:r>
              <a:rPr sz="1710" spc="-4" dirty="0">
                <a:latin typeface="Courier New"/>
                <a:cs typeface="Courier New"/>
              </a:rPr>
              <a:t> newColor = RED, primaryColor;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6941" y="1807336"/>
            <a:ext cx="673311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ourier New"/>
                <a:cs typeface="Courier New"/>
              </a:rPr>
              <a:t>BLACK</a:t>
            </a:r>
            <a:endParaRPr sz="171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8719" y="1807336"/>
            <a:ext cx="1487323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ourier New"/>
                <a:cs typeface="Courier New"/>
              </a:rPr>
              <a:t>} </a:t>
            </a:r>
            <a:r>
              <a:rPr sz="1710" spc="-4" dirty="0" err="1">
                <a:latin typeface="Courier New"/>
                <a:cs typeface="Courier New"/>
              </a:rPr>
              <a:t>colo</a:t>
            </a:r>
            <a:r>
              <a:rPr lang="en-US" sz="1710" spc="-4" dirty="0" err="1">
                <a:latin typeface="Courier New"/>
                <a:cs typeface="Courier New"/>
              </a:rPr>
              <a:t>ur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040" y="3584921"/>
            <a:ext cx="6928589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tabLst>
                <a:tab pos="5483641" algn="l"/>
              </a:tabLst>
            </a:pPr>
            <a:r>
              <a:rPr sz="1710" spc="-4" dirty="0">
                <a:latin typeface="Courier New"/>
                <a:cs typeface="Courier New"/>
              </a:rPr>
              <a:t>primaryColor -= 2;	</a:t>
            </a:r>
            <a:endParaRPr sz="1411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53601"/>
              </p:ext>
            </p:extLst>
          </p:nvPr>
        </p:nvGraphicFramePr>
        <p:xfrm>
          <a:off x="320040" y="2740489"/>
          <a:ext cx="8553406" cy="84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6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885">
                <a:tc>
                  <a:txBody>
                    <a:bodyPr/>
                    <a:lstStyle/>
                    <a:p>
                      <a:pPr marL="34925" marR="144780">
                        <a:lnSpc>
                          <a:spcPct val="11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primaryColor = primaryColor =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>
                        <a:lnSpc>
                          <a:spcPct val="11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newColor newColor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-</a:t>
                      </a: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906780">
                        <a:lnSpc>
                          <a:spcPct val="11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1; RED;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primaryColor++;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0">
                        <a:lnSpc>
                          <a:spcPct val="100000"/>
                        </a:lnSpc>
                      </a:pP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139809" y="2332450"/>
            <a:ext cx="2019933" cy="404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/>
          </a:p>
        </p:txBody>
      </p:sp>
    </p:spTree>
    <p:extLst>
      <p:ext uri="{BB962C8B-B14F-4D97-AF65-F5344CB8AC3E}">
        <p14:creationId xmlns:p14="http://schemas.microsoft.com/office/powerpoint/2010/main" val="3325341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72" y="4673986"/>
            <a:ext cx="9013028" cy="1001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6"/>
              </a:spcBef>
            </a:pPr>
            <a:endParaRPr sz="1710" dirty="0">
              <a:latin typeface="Times New Roman"/>
              <a:cs typeface="Times New Roman"/>
            </a:endParaRPr>
          </a:p>
          <a:p>
            <a:pPr marL="304074" marR="4344" indent="-293214">
              <a:lnSpc>
                <a:spcPct val="102000"/>
              </a:lnSpc>
              <a:buChar char="•"/>
              <a:tabLst>
                <a:tab pos="304074" algn="l"/>
              </a:tabLst>
            </a:pPr>
            <a:r>
              <a:rPr sz="2394" spc="-9" dirty="0">
                <a:latin typeface="Courier New"/>
                <a:cs typeface="Courier New"/>
              </a:rPr>
              <a:t>e</a:t>
            </a:r>
            <a:r>
              <a:rPr sz="2394" spc="-4" dirty="0">
                <a:latin typeface="Courier New"/>
                <a:cs typeface="Courier New"/>
              </a:rPr>
              <a:t>n</a:t>
            </a:r>
            <a:r>
              <a:rPr sz="2394" spc="-9" dirty="0">
                <a:latin typeface="Courier New"/>
                <a:cs typeface="Courier New"/>
              </a:rPr>
              <a:t>u</a:t>
            </a:r>
            <a:r>
              <a:rPr sz="2394" dirty="0">
                <a:latin typeface="Courier New"/>
                <a:cs typeface="Courier New"/>
              </a:rPr>
              <a:t>m</a:t>
            </a:r>
            <a:r>
              <a:rPr sz="2394" spc="-894" dirty="0">
                <a:latin typeface="Courier New"/>
                <a:cs typeface="Courier New"/>
              </a:rPr>
              <a:t> </a:t>
            </a:r>
            <a:r>
              <a:rPr sz="2394" spc="-4" dirty="0">
                <a:latin typeface="Calibri"/>
                <a:cs typeface="Calibri"/>
              </a:rPr>
              <a:t>typ</a:t>
            </a:r>
            <a:r>
              <a:rPr sz="2394" dirty="0">
                <a:latin typeface="Calibri"/>
                <a:cs typeface="Calibri"/>
              </a:rPr>
              <a:t>e </a:t>
            </a:r>
            <a:r>
              <a:rPr sz="2394" spc="-4" dirty="0">
                <a:latin typeface="Calibri"/>
                <a:cs typeface="Calibri"/>
              </a:rPr>
              <a:t>value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-4" dirty="0">
                <a:latin typeface="Calibri"/>
                <a:cs typeface="Calibri"/>
              </a:rPr>
              <a:t> </a:t>
            </a:r>
            <a:r>
              <a:rPr sz="2394" dirty="0">
                <a:latin typeface="Calibri"/>
                <a:cs typeface="Calibri"/>
              </a:rPr>
              <a:t>are </a:t>
            </a:r>
            <a:r>
              <a:rPr sz="2394" spc="-4" dirty="0">
                <a:latin typeface="Calibri"/>
                <a:cs typeface="Calibri"/>
              </a:rPr>
              <a:t>compare</a:t>
            </a:r>
            <a:r>
              <a:rPr sz="2394" dirty="0">
                <a:latin typeface="Calibri"/>
                <a:cs typeface="Calibri"/>
              </a:rPr>
              <a:t>d</a:t>
            </a:r>
            <a:r>
              <a:rPr sz="2394" spc="-4" dirty="0">
                <a:latin typeface="Calibri"/>
                <a:cs typeface="Calibri"/>
              </a:rPr>
              <a:t> </a:t>
            </a:r>
            <a:r>
              <a:rPr sz="2394" dirty="0">
                <a:latin typeface="Calibri"/>
                <a:cs typeface="Calibri"/>
              </a:rPr>
              <a:t>based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upo</a:t>
            </a:r>
            <a:r>
              <a:rPr sz="2394" dirty="0">
                <a:latin typeface="Calibri"/>
                <a:cs typeface="Calibri"/>
              </a:rPr>
              <a:t>n</a:t>
            </a:r>
            <a:r>
              <a:rPr sz="2394" spc="9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integer value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assigne</a:t>
            </a:r>
            <a:r>
              <a:rPr sz="2394" dirty="0">
                <a:latin typeface="Calibri"/>
                <a:cs typeface="Calibri"/>
              </a:rPr>
              <a:t>d </a:t>
            </a:r>
            <a:r>
              <a:rPr sz="2394" spc="-4" dirty="0">
                <a:latin typeface="Calibri"/>
                <a:cs typeface="Calibri"/>
              </a:rPr>
              <a:t>t</a:t>
            </a:r>
            <a:r>
              <a:rPr sz="2394" dirty="0">
                <a:latin typeface="Calibri"/>
                <a:cs typeface="Calibri"/>
              </a:rPr>
              <a:t>o the enumerators</a:t>
            </a:r>
            <a:r>
              <a:rPr sz="2394" spc="-13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(their</a:t>
            </a:r>
            <a:r>
              <a:rPr sz="1710" spc="9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positions</a:t>
            </a:r>
            <a:r>
              <a:rPr sz="1710" spc="4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i</a:t>
            </a:r>
            <a:r>
              <a:rPr sz="1710" dirty="0">
                <a:latin typeface="Calibri"/>
                <a:cs typeface="Calibri"/>
              </a:rPr>
              <a:t>n</a:t>
            </a:r>
            <a:r>
              <a:rPr sz="1710" spc="4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the</a:t>
            </a:r>
            <a:r>
              <a:rPr sz="1710" spc="4" dirty="0">
                <a:latin typeface="Calibri"/>
                <a:cs typeface="Calibri"/>
              </a:rPr>
              <a:t> </a:t>
            </a:r>
            <a:r>
              <a:rPr sz="1710" dirty="0">
                <a:latin typeface="Calibri"/>
                <a:cs typeface="Calibri"/>
              </a:rPr>
              <a:t>list)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3762"/>
            <a:ext cx="4075756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4" dirty="0">
                <a:solidFill>
                  <a:srgbClr val="7030A0"/>
                </a:solidFill>
              </a:rPr>
              <a:t>Relational Operations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70" y="760791"/>
            <a:ext cx="913043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indent="-293214">
              <a:buFont typeface="Arial"/>
              <a:buChar char="•"/>
              <a:tabLst>
                <a:tab pos="304074" algn="l"/>
              </a:tabLst>
            </a:pPr>
            <a:r>
              <a:rPr sz="2394" spc="-4" dirty="0">
                <a:latin typeface="Calibri"/>
                <a:cs typeface="Calibri"/>
              </a:rPr>
              <a:t>Yo</a:t>
            </a:r>
            <a:r>
              <a:rPr sz="2394" dirty="0">
                <a:latin typeface="Calibri"/>
                <a:cs typeface="Calibri"/>
              </a:rPr>
              <a:t>u can use </a:t>
            </a:r>
            <a:r>
              <a:rPr sz="2394" spc="-4" dirty="0">
                <a:latin typeface="Calibri"/>
                <a:cs typeface="Calibri"/>
              </a:rPr>
              <a:t>th</a:t>
            </a:r>
            <a:r>
              <a:rPr sz="2394" dirty="0">
                <a:latin typeface="Calibri"/>
                <a:cs typeface="Calibri"/>
              </a:rPr>
              <a:t>e </a:t>
            </a:r>
            <a:r>
              <a:rPr sz="2394" spc="-4" dirty="0">
                <a:latin typeface="Calibri"/>
                <a:cs typeface="Calibri"/>
              </a:rPr>
              <a:t>relationa</a:t>
            </a:r>
            <a:r>
              <a:rPr sz="2394" dirty="0">
                <a:latin typeface="Calibri"/>
                <a:cs typeface="Calibri"/>
              </a:rPr>
              <a:t>l</a:t>
            </a:r>
            <a:r>
              <a:rPr sz="2394" spc="-13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operator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wit</a:t>
            </a:r>
            <a:r>
              <a:rPr sz="2394" dirty="0">
                <a:latin typeface="Calibri"/>
                <a:cs typeface="Calibri"/>
              </a:rPr>
              <a:t>h </a:t>
            </a:r>
            <a:r>
              <a:rPr lang="en-US" sz="2394" dirty="0">
                <a:latin typeface="Calibri"/>
                <a:cs typeface="Calibri"/>
              </a:rPr>
              <a:t>of the same </a:t>
            </a:r>
            <a:r>
              <a:rPr sz="2394" spc="-4" dirty="0">
                <a:latin typeface="Calibri"/>
                <a:cs typeface="Calibri"/>
              </a:rPr>
              <a:t>th</a:t>
            </a:r>
            <a:r>
              <a:rPr sz="2394" dirty="0">
                <a:latin typeface="Calibri"/>
                <a:cs typeface="Calibri"/>
              </a:rPr>
              <a:t>e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9" dirty="0" err="1">
                <a:latin typeface="Courier New"/>
                <a:cs typeface="Courier New"/>
              </a:rPr>
              <a:t>enum</a:t>
            </a:r>
            <a:r>
              <a:rPr lang="en-US" sz="2394" spc="-9" dirty="0">
                <a:latin typeface="Courier New"/>
                <a:cs typeface="Courier New"/>
              </a:rPr>
              <a:t> </a:t>
            </a:r>
            <a:r>
              <a:rPr sz="2394" spc="-4" dirty="0">
                <a:latin typeface="Calibri"/>
                <a:cs typeface="Calibri"/>
              </a:rPr>
              <a:t>type</a:t>
            </a:r>
            <a:r>
              <a:rPr lang="en-US" sz="2394" spc="-4" dirty="0">
                <a:latin typeface="Calibri"/>
                <a:cs typeface="Calibri"/>
              </a:rPr>
              <a:t>s</a:t>
            </a:r>
            <a:endParaRPr sz="2394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052" y="1379414"/>
            <a:ext cx="933948" cy="56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i="1" spc="-4" dirty="0">
                <a:latin typeface="Calibri"/>
                <a:cs typeface="Calibri"/>
              </a:rPr>
              <a:t>Example:</a:t>
            </a:r>
            <a:endParaRPr sz="1710">
              <a:latin typeface="Calibri"/>
              <a:cs typeface="Calibri"/>
            </a:endParaRPr>
          </a:p>
          <a:p>
            <a:pPr marL="10860">
              <a:spcBef>
                <a:spcPts val="312"/>
              </a:spcBef>
            </a:pP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typedef</a:t>
            </a:r>
            <a:endParaRPr sz="171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8425" y="1683075"/>
            <a:ext cx="3019040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enum</a:t>
            </a:r>
            <a:r>
              <a:rPr sz="1710" spc="-4" dirty="0">
                <a:latin typeface="Courier New"/>
                <a:cs typeface="Courier New"/>
              </a:rPr>
              <a:t>{ RED, GREEN, BLUE,</a:t>
            </a:r>
            <a:endParaRPr sz="171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5800" y="1683075"/>
            <a:ext cx="1585539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ourier New"/>
                <a:cs typeface="Courier New"/>
              </a:rPr>
              <a:t>WHITE, BLACK</a:t>
            </a:r>
            <a:endParaRPr sz="171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9654" y="1683075"/>
            <a:ext cx="1585539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ourier New"/>
                <a:cs typeface="Courier New"/>
              </a:rPr>
              <a:t>} </a:t>
            </a:r>
            <a:r>
              <a:rPr sz="1710" spc="-4" dirty="0" err="1">
                <a:latin typeface="Courier New"/>
                <a:cs typeface="Courier New"/>
              </a:rPr>
              <a:t>colour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sz="1710" dirty="0">
              <a:latin typeface="Courier New"/>
              <a:cs typeface="Courier New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2" y="2222509"/>
            <a:ext cx="6669834" cy="142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97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79732"/>
            <a:ext cx="3383177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4" dirty="0">
                <a:solidFill>
                  <a:srgbClr val="7030A0"/>
                </a:solidFill>
              </a:rPr>
              <a:t>…Continued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796588"/>
            <a:ext cx="6092380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indent="-293214">
              <a:buFont typeface="Arial"/>
              <a:buChar char="•"/>
              <a:tabLst>
                <a:tab pos="304074" algn="l"/>
              </a:tabLst>
            </a:pPr>
            <a:r>
              <a:rPr sz="2052" spc="-4" dirty="0">
                <a:latin typeface="Calibri"/>
                <a:cs typeface="Calibri"/>
              </a:rPr>
              <a:t>Yo</a:t>
            </a:r>
            <a:r>
              <a:rPr sz="2052" dirty="0">
                <a:latin typeface="Calibri"/>
                <a:cs typeface="Calibri"/>
              </a:rPr>
              <a:t>u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u="heavy" dirty="0">
                <a:latin typeface="Calibri"/>
                <a:cs typeface="Calibri"/>
              </a:rPr>
              <a:t>can</a:t>
            </a:r>
            <a:r>
              <a:rPr sz="2052" spc="-13" dirty="0">
                <a:latin typeface="Calibri"/>
                <a:cs typeface="Calibri"/>
              </a:rPr>
              <a:t> </a:t>
            </a:r>
            <a:r>
              <a:rPr sz="2052" spc="-9" dirty="0">
                <a:latin typeface="Calibri"/>
                <a:cs typeface="Calibri"/>
              </a:rPr>
              <a:t>compar</a:t>
            </a:r>
            <a:r>
              <a:rPr sz="2052" spc="-4" dirty="0">
                <a:latin typeface="Calibri"/>
                <a:cs typeface="Calibri"/>
              </a:rPr>
              <a:t>e </a:t>
            </a:r>
            <a:r>
              <a:rPr sz="2052" dirty="0">
                <a:latin typeface="Calibri"/>
                <a:cs typeface="Calibri"/>
              </a:rPr>
              <a:t>variables</a:t>
            </a:r>
            <a:r>
              <a:rPr sz="2052" spc="-13" dirty="0">
                <a:latin typeface="Calibri"/>
                <a:cs typeface="Calibri"/>
              </a:rPr>
              <a:t> </a:t>
            </a:r>
            <a:r>
              <a:rPr sz="2052" u="heavy" spc="-4" dirty="0">
                <a:latin typeface="Calibri"/>
                <a:cs typeface="Calibri"/>
              </a:rPr>
              <a:t>of</a:t>
            </a:r>
            <a:r>
              <a:rPr sz="2052" u="heavy" spc="-51" dirty="0">
                <a:latin typeface="Times New Roman"/>
                <a:cs typeface="Times New Roman"/>
              </a:rPr>
              <a:t> </a:t>
            </a:r>
            <a:r>
              <a:rPr sz="2052" u="heavy" dirty="0">
                <a:latin typeface="Calibri"/>
                <a:cs typeface="Calibri"/>
              </a:rPr>
              <a:t>different</a:t>
            </a:r>
            <a:r>
              <a:rPr sz="2052" dirty="0">
                <a:latin typeface="Calibri"/>
                <a:cs typeface="Calibri"/>
              </a:rPr>
              <a:t> </a:t>
            </a:r>
            <a:r>
              <a:rPr sz="2052" spc="-4" dirty="0">
                <a:latin typeface="Courier New"/>
                <a:cs typeface="Courier New"/>
              </a:rPr>
              <a:t>enu</a:t>
            </a:r>
            <a:r>
              <a:rPr sz="2052" dirty="0">
                <a:latin typeface="Courier New"/>
                <a:cs typeface="Courier New"/>
              </a:rPr>
              <a:t>m</a:t>
            </a:r>
            <a:r>
              <a:rPr sz="2052" spc="-770" dirty="0">
                <a:latin typeface="Courier New"/>
                <a:cs typeface="Courier New"/>
              </a:rPr>
              <a:t> </a:t>
            </a:r>
            <a:r>
              <a:rPr sz="2052" spc="-9" dirty="0">
                <a:latin typeface="Calibri"/>
                <a:cs typeface="Calibri"/>
              </a:rPr>
              <a:t>types</a:t>
            </a:r>
            <a:endParaRPr sz="2052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B98F-DD42-CEF0-BEF9-0EA2FD73A20B}"/>
              </a:ext>
            </a:extLst>
          </p:cNvPr>
          <p:cNvSpPr txBox="1"/>
          <p:nvPr/>
        </p:nvSpPr>
        <p:spPr>
          <a:xfrm>
            <a:off x="762000" y="1676400"/>
            <a:ext cx="708660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618A8"/>
                </a:solidFill>
              </a:rPr>
              <a:t>typedef </a:t>
            </a:r>
            <a:r>
              <a:rPr lang="en-US" b="1" dirty="0" err="1">
                <a:solidFill>
                  <a:srgbClr val="2618A8"/>
                </a:solidFill>
              </a:rPr>
              <a:t>enum</a:t>
            </a:r>
            <a:r>
              <a:rPr lang="en-US" b="1" dirty="0">
                <a:solidFill>
                  <a:srgbClr val="2618A8"/>
                </a:solidFill>
              </a:rPr>
              <a:t> </a:t>
            </a:r>
            <a:r>
              <a:rPr lang="en-US" dirty="0"/>
              <a:t>{RED,GREEN, YELLOW} </a:t>
            </a:r>
            <a:r>
              <a:rPr lang="en-US" dirty="0" err="1"/>
              <a:t>apple_t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618A8"/>
                </a:solidFill>
              </a:rPr>
              <a:t>typedef </a:t>
            </a:r>
            <a:r>
              <a:rPr lang="en-US" b="1" dirty="0" err="1">
                <a:solidFill>
                  <a:srgbClr val="2618A8"/>
                </a:solidFill>
              </a:rPr>
              <a:t>enum</a:t>
            </a:r>
            <a:r>
              <a:rPr lang="en-US" dirty="0"/>
              <a:t>{AUSTRALIAN,AFRICAN, AMERICAN} </a:t>
            </a:r>
            <a:r>
              <a:rPr lang="en-US" dirty="0" err="1"/>
              <a:t>orange_t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618A8"/>
                </a:solidFill>
              </a:rPr>
              <a:t>int main</a:t>
            </a:r>
            <a:r>
              <a:rPr lang="en-US" dirty="0"/>
              <a:t>(void){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apple_t</a:t>
            </a:r>
            <a:r>
              <a:rPr lang="en-US" dirty="0"/>
              <a:t> </a:t>
            </a:r>
            <a:r>
              <a:rPr lang="en-US" dirty="0" err="1"/>
              <a:t>anApple</a:t>
            </a:r>
            <a:r>
              <a:rPr lang="en-US" dirty="0"/>
              <a:t> = RED;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orange_t</a:t>
            </a:r>
            <a:r>
              <a:rPr lang="en-US" dirty="0"/>
              <a:t> </a:t>
            </a:r>
            <a:r>
              <a:rPr lang="en-US" dirty="0" err="1"/>
              <a:t>anOrange</a:t>
            </a:r>
            <a:r>
              <a:rPr lang="en-US" dirty="0"/>
              <a:t> = AUSTRALIAN;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618A8"/>
                </a:solidFill>
              </a:rPr>
              <a:t>if</a:t>
            </a:r>
            <a:r>
              <a:rPr lang="en-US" dirty="0"/>
              <a:t>( </a:t>
            </a:r>
            <a:r>
              <a:rPr lang="en-US" dirty="0" err="1"/>
              <a:t>anApple</a:t>
            </a:r>
            <a:r>
              <a:rPr lang="en-US" dirty="0"/>
              <a:t> == </a:t>
            </a:r>
            <a:r>
              <a:rPr lang="en-US" dirty="0" err="1"/>
              <a:t>anOrange</a:t>
            </a:r>
            <a:r>
              <a:rPr lang="en-US" dirty="0"/>
              <a:t> )	</a:t>
            </a:r>
          </a:p>
          <a:p>
            <a:pPr>
              <a:lnSpc>
                <a:spcPct val="150000"/>
              </a:lnSpc>
            </a:pPr>
            <a:r>
              <a:rPr lang="en-US" dirty="0"/>
              <a:t>   </a:t>
            </a:r>
            <a:r>
              <a:rPr lang="en-US" dirty="0" err="1"/>
              <a:t>anApple</a:t>
            </a:r>
            <a:r>
              <a:rPr lang="en-US" dirty="0"/>
              <a:t> = GREEN;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2618A8"/>
                </a:solidFill>
              </a:rPr>
              <a:t>printf</a:t>
            </a:r>
            <a:r>
              <a:rPr lang="en-US" dirty="0"/>
              <a:t>("%d", </a:t>
            </a:r>
            <a:r>
              <a:rPr lang="en-US" dirty="0" err="1"/>
              <a:t>anApple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618A8"/>
                </a:solidFill>
              </a:rPr>
              <a:t>return</a:t>
            </a:r>
            <a:r>
              <a:rPr lang="en-US" dirty="0"/>
              <a:t> 0;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FA2B2-863B-30B2-208B-F8362EEC8AC5}"/>
              </a:ext>
            </a:extLst>
          </p:cNvPr>
          <p:cNvSpPr txBox="1"/>
          <p:nvPr/>
        </p:nvSpPr>
        <p:spPr>
          <a:xfrm>
            <a:off x="167640" y="6251774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printed value is 1 which corresponds to GREEN</a:t>
            </a:r>
          </a:p>
        </p:txBody>
      </p:sp>
    </p:spTree>
    <p:extLst>
      <p:ext uri="{BB962C8B-B14F-4D97-AF65-F5344CB8AC3E}">
        <p14:creationId xmlns:p14="http://schemas.microsoft.com/office/powerpoint/2010/main" val="518496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764" y="5818599"/>
            <a:ext cx="6910670" cy="22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27"/>
              </a:lnSpc>
            </a:pPr>
            <a:r>
              <a:rPr sz="1539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51" y="2257"/>
            <a:ext cx="4541333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b="1" spc="-4" dirty="0">
                <a:solidFill>
                  <a:srgbClr val="7030A0"/>
                </a:solidFill>
              </a:rPr>
              <a:t>Enumeratio</a:t>
            </a:r>
            <a:r>
              <a:rPr b="1" dirty="0">
                <a:solidFill>
                  <a:srgbClr val="7030A0"/>
                </a:solidFill>
              </a:rPr>
              <a:t>n</a:t>
            </a:r>
            <a:r>
              <a:rPr b="1" spc="4" dirty="0">
                <a:solidFill>
                  <a:srgbClr val="7030A0"/>
                </a:solidFill>
              </a:rPr>
              <a:t> </a:t>
            </a:r>
            <a:r>
              <a:rPr lang="en-US" b="1" spc="-4" dirty="0">
                <a:solidFill>
                  <a:srgbClr val="7030A0"/>
                </a:solidFill>
              </a:rPr>
              <a:t>and Switch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85" y="751913"/>
            <a:ext cx="8862915" cy="1048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indent="-293214">
              <a:lnSpc>
                <a:spcPct val="150000"/>
              </a:lnSpc>
              <a:buFont typeface="Arial"/>
              <a:buChar char="•"/>
              <a:tabLst>
                <a:tab pos="304074" algn="l"/>
              </a:tabLst>
            </a:pPr>
            <a:r>
              <a:rPr sz="2394" spc="-4" dirty="0">
                <a:latin typeface="Calibri"/>
                <a:cs typeface="Calibri"/>
              </a:rPr>
              <a:t>Yo</a:t>
            </a:r>
            <a:r>
              <a:rPr sz="2394" dirty="0">
                <a:latin typeface="Calibri"/>
                <a:cs typeface="Calibri"/>
              </a:rPr>
              <a:t>u can use </a:t>
            </a:r>
            <a:r>
              <a:rPr sz="2394" spc="-4" dirty="0">
                <a:latin typeface="Calibri"/>
                <a:cs typeface="Calibri"/>
              </a:rPr>
              <a:t>th</a:t>
            </a:r>
            <a:r>
              <a:rPr sz="2394" dirty="0">
                <a:latin typeface="Calibri"/>
                <a:cs typeface="Calibri"/>
              </a:rPr>
              <a:t>e </a:t>
            </a:r>
            <a:r>
              <a:rPr sz="2394" spc="-4" dirty="0">
                <a:latin typeface="Calibri"/>
                <a:cs typeface="Calibri"/>
              </a:rPr>
              <a:t>enumeratio</a:t>
            </a:r>
            <a:r>
              <a:rPr sz="2394" dirty="0">
                <a:latin typeface="Calibri"/>
                <a:cs typeface="Calibri"/>
              </a:rPr>
              <a:t>n</a:t>
            </a:r>
            <a:r>
              <a:rPr sz="2394" spc="-13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typ</a:t>
            </a:r>
            <a:r>
              <a:rPr sz="2394" dirty="0">
                <a:latin typeface="Calibri"/>
                <a:cs typeface="Calibri"/>
              </a:rPr>
              <a:t>e </a:t>
            </a:r>
            <a:r>
              <a:rPr sz="2394" spc="-4" dirty="0">
                <a:latin typeface="Calibri"/>
                <a:cs typeface="Calibri"/>
              </a:rPr>
              <a:t>wit</a:t>
            </a:r>
            <a:r>
              <a:rPr sz="2394" dirty="0">
                <a:latin typeface="Calibri"/>
                <a:cs typeface="Calibri"/>
              </a:rPr>
              <a:t>h </a:t>
            </a:r>
            <a:r>
              <a:rPr sz="2394" spc="-4" dirty="0">
                <a:latin typeface="Calibri"/>
                <a:cs typeface="Calibri"/>
              </a:rPr>
              <a:t>th</a:t>
            </a:r>
            <a:r>
              <a:rPr sz="2394" dirty="0">
                <a:latin typeface="Calibri"/>
                <a:cs typeface="Calibri"/>
              </a:rPr>
              <a:t>e </a:t>
            </a:r>
            <a:r>
              <a:rPr sz="2394" spc="-9" dirty="0">
                <a:solidFill>
                  <a:srgbClr val="0070C0"/>
                </a:solidFill>
                <a:latin typeface="Courier New"/>
                <a:cs typeface="Courier New"/>
              </a:rPr>
              <a:t>switch</a:t>
            </a:r>
            <a:r>
              <a:rPr lang="en-US" sz="2394" spc="-9" dirty="0">
                <a:latin typeface="Courier New"/>
                <a:cs typeface="Courier New"/>
              </a:rPr>
              <a:t> </a:t>
            </a:r>
            <a:r>
              <a:rPr sz="2394" spc="-4" dirty="0">
                <a:latin typeface="Calibri"/>
                <a:cs typeface="Calibri"/>
              </a:rPr>
              <a:t>multipl</a:t>
            </a:r>
            <a:r>
              <a:rPr sz="2394" dirty="0">
                <a:latin typeface="Calibri"/>
                <a:cs typeface="Calibri"/>
              </a:rPr>
              <a:t>e</a:t>
            </a:r>
            <a:r>
              <a:rPr sz="2394" spc="-4" dirty="0">
                <a:latin typeface="Calibri"/>
                <a:cs typeface="Calibri"/>
              </a:rPr>
              <a:t> </a:t>
            </a:r>
            <a:endParaRPr lang="en-US" sz="2394" spc="-4" dirty="0">
              <a:latin typeface="Calibri"/>
              <a:cs typeface="Calibri"/>
            </a:endParaRPr>
          </a:p>
          <a:p>
            <a:pPr marL="10860">
              <a:lnSpc>
                <a:spcPct val="150000"/>
              </a:lnSpc>
              <a:tabLst>
                <a:tab pos="304074" algn="l"/>
              </a:tabLst>
            </a:pPr>
            <a:r>
              <a:rPr lang="en-US" sz="2394" spc="-4" dirty="0">
                <a:latin typeface="Calibri"/>
                <a:cs typeface="Calibri"/>
              </a:rPr>
              <a:t>     </a:t>
            </a:r>
            <a:r>
              <a:rPr sz="2394" spc="-4" dirty="0">
                <a:latin typeface="Calibri"/>
                <a:cs typeface="Calibri"/>
              </a:rPr>
              <a:t>selectio</a:t>
            </a:r>
            <a:r>
              <a:rPr sz="2394" dirty="0">
                <a:latin typeface="Calibri"/>
                <a:cs typeface="Calibri"/>
              </a:rPr>
              <a:t>n </a:t>
            </a:r>
            <a:r>
              <a:rPr sz="2394" spc="-4" dirty="0">
                <a:latin typeface="Calibri"/>
                <a:cs typeface="Calibri"/>
              </a:rPr>
              <a:t>statement</a:t>
            </a:r>
            <a:endParaRPr sz="2394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725" y="2276568"/>
            <a:ext cx="6500596" cy="960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9" dirty="0">
                <a:solidFill>
                  <a:srgbClr val="0000CC"/>
                </a:solidFill>
                <a:latin typeface="Courier New"/>
                <a:cs typeface="Courier New"/>
              </a:rPr>
              <a:t>typede</a:t>
            </a:r>
            <a:r>
              <a:rPr sz="1539" dirty="0">
                <a:solidFill>
                  <a:srgbClr val="0000CC"/>
                </a:solidFill>
                <a:latin typeface="Courier New"/>
                <a:cs typeface="Courier New"/>
              </a:rPr>
              <a:t>f</a:t>
            </a:r>
            <a:r>
              <a:rPr sz="1539" spc="-13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539" spc="-9" dirty="0">
                <a:solidFill>
                  <a:srgbClr val="0000CC"/>
                </a:solidFill>
                <a:latin typeface="Courier New"/>
                <a:cs typeface="Courier New"/>
              </a:rPr>
              <a:t>enu</a:t>
            </a:r>
            <a:r>
              <a:rPr sz="1539" dirty="0">
                <a:solidFill>
                  <a:srgbClr val="0000CC"/>
                </a:solidFill>
                <a:latin typeface="Courier New"/>
                <a:cs typeface="Courier New"/>
              </a:rPr>
              <a:t>m</a:t>
            </a:r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539" dirty="0">
                <a:latin typeface="Courier New"/>
                <a:cs typeface="Courier New"/>
              </a:rPr>
              <a:t>{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9" dirty="0">
                <a:latin typeface="Courier New"/>
                <a:cs typeface="Courier New"/>
              </a:rPr>
              <a:t>RED</a:t>
            </a:r>
            <a:r>
              <a:rPr sz="1539" dirty="0">
                <a:latin typeface="Courier New"/>
                <a:cs typeface="Courier New"/>
              </a:rPr>
              <a:t>,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9" dirty="0">
                <a:latin typeface="Courier New"/>
                <a:cs typeface="Courier New"/>
              </a:rPr>
              <a:t>GREEN</a:t>
            </a:r>
            <a:r>
              <a:rPr sz="1539" dirty="0">
                <a:latin typeface="Courier New"/>
                <a:cs typeface="Courier New"/>
              </a:rPr>
              <a:t>,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9" dirty="0">
                <a:latin typeface="Courier New"/>
                <a:cs typeface="Courier New"/>
              </a:rPr>
              <a:t>BLUE</a:t>
            </a:r>
            <a:r>
              <a:rPr sz="1539" dirty="0">
                <a:latin typeface="Courier New"/>
                <a:cs typeface="Courier New"/>
              </a:rPr>
              <a:t>,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9" dirty="0">
                <a:latin typeface="Courier New"/>
                <a:cs typeface="Courier New"/>
              </a:rPr>
              <a:t>BLAC</a:t>
            </a:r>
            <a:r>
              <a:rPr sz="1539" dirty="0">
                <a:latin typeface="Courier New"/>
                <a:cs typeface="Courier New"/>
              </a:rPr>
              <a:t>K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dirty="0">
                <a:latin typeface="Courier New"/>
                <a:cs typeface="Courier New"/>
              </a:rPr>
              <a:t>}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9" dirty="0" err="1">
                <a:latin typeface="Courier New"/>
                <a:cs typeface="Courier New"/>
              </a:rPr>
              <a:t>palette</a:t>
            </a:r>
            <a:r>
              <a:rPr lang="en-US" sz="1539" spc="-9" dirty="0" err="1">
                <a:latin typeface="Courier New"/>
                <a:cs typeface="Courier New"/>
              </a:rPr>
              <a:t>_t</a:t>
            </a:r>
            <a:r>
              <a:rPr sz="1539" spc="-9" dirty="0">
                <a:latin typeface="Courier New"/>
                <a:cs typeface="Courier New"/>
              </a:rPr>
              <a:t>;</a:t>
            </a:r>
            <a:endParaRPr sz="1539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25" dirty="0">
              <a:latin typeface="Times New Roman"/>
              <a:cs typeface="Times New Roman"/>
            </a:endParaRPr>
          </a:p>
          <a:p>
            <a:pPr marL="10860" marR="3506077"/>
            <a:r>
              <a:rPr lang="en-US" sz="1539" spc="-9" dirty="0" err="1">
                <a:latin typeface="Courier New"/>
                <a:cs typeface="Courier New"/>
              </a:rPr>
              <a:t>p</a:t>
            </a:r>
            <a:r>
              <a:rPr sz="1539" spc="-9" dirty="0" err="1">
                <a:latin typeface="Courier New"/>
                <a:cs typeface="Courier New"/>
              </a:rPr>
              <a:t>alett</a:t>
            </a:r>
            <a:r>
              <a:rPr sz="1539" dirty="0" err="1">
                <a:latin typeface="Courier New"/>
                <a:cs typeface="Courier New"/>
              </a:rPr>
              <a:t>e</a:t>
            </a:r>
            <a:r>
              <a:rPr lang="en-US" sz="1539" dirty="0" err="1">
                <a:latin typeface="Courier New"/>
                <a:cs typeface="Courier New"/>
              </a:rPr>
              <a:t>_t</a:t>
            </a:r>
            <a:r>
              <a:rPr sz="1539" spc="-9" dirty="0">
                <a:latin typeface="Courier New"/>
                <a:cs typeface="Courier New"/>
              </a:rPr>
              <a:t> newColor; </a:t>
            </a:r>
            <a:endParaRPr lang="en-US" sz="1539" spc="-9" dirty="0">
              <a:latin typeface="Courier New"/>
              <a:cs typeface="Courier New"/>
            </a:endParaRPr>
          </a:p>
          <a:p>
            <a:pPr marL="10860" marR="3506077"/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in</a:t>
            </a:r>
            <a:r>
              <a:rPr sz="1539" dirty="0">
                <a:solidFill>
                  <a:srgbClr val="0000CC"/>
                </a:solidFill>
                <a:latin typeface="Courier New"/>
                <a:cs typeface="Courier New"/>
              </a:rPr>
              <a:t>t</a:t>
            </a:r>
            <a:r>
              <a:rPr sz="1539" spc="-13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colorIntensity;</a:t>
            </a:r>
            <a:endParaRPr sz="1539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724" y="3219731"/>
            <a:ext cx="3904119" cy="1184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indent="-543">
              <a:tabLst>
                <a:tab pos="360544" algn="l"/>
                <a:tab pos="710772" algn="l"/>
                <a:tab pos="1061000" algn="l"/>
                <a:tab pos="2345167" algn="l"/>
              </a:tabLst>
            </a:pPr>
            <a:r>
              <a:rPr sz="1539" dirty="0">
                <a:solidFill>
                  <a:srgbClr val="0000CC"/>
                </a:solidFill>
                <a:latin typeface="Courier New"/>
                <a:cs typeface="Courier New"/>
              </a:rPr>
              <a:t>.	.	.	.	</a:t>
            </a:r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enu</a:t>
            </a:r>
            <a:r>
              <a:rPr sz="1539" dirty="0">
                <a:solidFill>
                  <a:srgbClr val="0000CC"/>
                </a:solidFill>
                <a:latin typeface="Courier New"/>
                <a:cs typeface="Courier New"/>
              </a:rPr>
              <a:t>m</a:t>
            </a:r>
            <a:r>
              <a:rPr sz="1539" spc="-569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539" spc="-9" dirty="0">
                <a:latin typeface="Calibri"/>
                <a:cs typeface="Calibri"/>
              </a:rPr>
              <a:t>typ</a:t>
            </a:r>
            <a:r>
              <a:rPr sz="1539" spc="-4" dirty="0">
                <a:latin typeface="Calibri"/>
                <a:cs typeface="Calibri"/>
              </a:rPr>
              <a:t>e</a:t>
            </a:r>
            <a:r>
              <a:rPr sz="1539" dirty="0">
                <a:latin typeface="Calibri"/>
                <a:cs typeface="Calibri"/>
              </a:rPr>
              <a:t> </a:t>
            </a:r>
            <a:r>
              <a:rPr sz="1539" spc="-4" dirty="0">
                <a:latin typeface="Calibri"/>
                <a:cs typeface="Calibri"/>
              </a:rPr>
              <a:t>selec</a:t>
            </a:r>
            <a:r>
              <a:rPr sz="1539" spc="-9" dirty="0">
                <a:latin typeface="Calibri"/>
                <a:cs typeface="Calibri"/>
              </a:rPr>
              <a:t>t</a:t>
            </a:r>
            <a:r>
              <a:rPr sz="1539" dirty="0">
                <a:latin typeface="Calibri"/>
                <a:cs typeface="Calibri"/>
              </a:rPr>
              <a:t>or</a:t>
            </a:r>
            <a:endParaRPr sz="1539">
              <a:latin typeface="Calibri"/>
              <a:cs typeface="Calibri"/>
            </a:endParaRPr>
          </a:p>
          <a:p>
            <a:pPr>
              <a:spcBef>
                <a:spcPts val="26"/>
              </a:spcBef>
            </a:pPr>
            <a:endParaRPr sz="1539">
              <a:latin typeface="Times New Roman"/>
              <a:cs typeface="Times New Roman"/>
            </a:endParaRPr>
          </a:p>
          <a:p>
            <a:pPr marL="10860"/>
            <a:r>
              <a:rPr sz="1539" spc="-9" dirty="0">
                <a:solidFill>
                  <a:srgbClr val="0000CC"/>
                </a:solidFill>
                <a:latin typeface="Courier New"/>
                <a:cs typeface="Courier New"/>
              </a:rPr>
              <a:t>switc</a:t>
            </a:r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h</a:t>
            </a:r>
            <a:r>
              <a:rPr sz="1539" dirty="0">
                <a:latin typeface="Courier New"/>
                <a:cs typeface="Courier New"/>
              </a:rPr>
              <a:t>(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newColo</a:t>
            </a:r>
            <a:r>
              <a:rPr sz="1539" dirty="0">
                <a:latin typeface="Courier New"/>
                <a:cs typeface="Courier New"/>
              </a:rPr>
              <a:t>r</a:t>
            </a:r>
            <a:r>
              <a:rPr sz="1539" spc="-9" dirty="0">
                <a:latin typeface="Courier New"/>
                <a:cs typeface="Courier New"/>
              </a:rPr>
              <a:t> </a:t>
            </a:r>
            <a:r>
              <a:rPr sz="1539" dirty="0">
                <a:latin typeface="Courier New"/>
                <a:cs typeface="Courier New"/>
              </a:rPr>
              <a:t>)</a:t>
            </a:r>
            <a:endParaRPr sz="1539">
              <a:latin typeface="Courier New"/>
              <a:cs typeface="Courier New"/>
            </a:endParaRPr>
          </a:p>
          <a:p>
            <a:pPr marL="10860">
              <a:spcBef>
                <a:spcPts val="4"/>
              </a:spcBef>
            </a:pPr>
            <a:r>
              <a:rPr sz="1539" dirty="0">
                <a:latin typeface="Courier New"/>
                <a:cs typeface="Courier New"/>
              </a:rPr>
              <a:t>{</a:t>
            </a:r>
            <a:endParaRPr sz="1539">
              <a:latin typeface="Courier New"/>
              <a:cs typeface="Courier New"/>
            </a:endParaRPr>
          </a:p>
          <a:p>
            <a:pPr marL="304074"/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case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5793" y="4155106"/>
            <a:ext cx="839467" cy="717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indent="-543">
              <a:tabLst>
                <a:tab pos="710772" algn="l"/>
              </a:tabLst>
            </a:pPr>
            <a:r>
              <a:rPr sz="1539" spc="-4" dirty="0">
                <a:latin typeface="Courier New"/>
                <a:cs typeface="Courier New"/>
              </a:rPr>
              <a:t>RE</a:t>
            </a:r>
            <a:r>
              <a:rPr sz="1539" dirty="0">
                <a:latin typeface="Courier New"/>
                <a:cs typeface="Courier New"/>
              </a:rPr>
              <a:t>D	:</a:t>
            </a:r>
            <a:endParaRPr sz="1539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582">
              <a:latin typeface="Times New Roman"/>
              <a:cs typeface="Times New Roman"/>
            </a:endParaRPr>
          </a:p>
          <a:p>
            <a:pPr marL="10860"/>
            <a:r>
              <a:rPr sz="1539" spc="-4" dirty="0">
                <a:latin typeface="Courier New"/>
                <a:cs typeface="Courier New"/>
              </a:rPr>
              <a:t>GREE</a:t>
            </a:r>
            <a:r>
              <a:rPr sz="1539" dirty="0">
                <a:latin typeface="Courier New"/>
                <a:cs typeface="Courier New"/>
              </a:rPr>
              <a:t>N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dirty="0">
                <a:latin typeface="Courier New"/>
                <a:cs typeface="Courier New"/>
              </a:rPr>
              <a:t>: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090" y="4155106"/>
            <a:ext cx="2473876" cy="1658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807" marR="4344" indent="-139005"/>
            <a:r>
              <a:rPr sz="1539" spc="-4" dirty="0">
                <a:latin typeface="Courier New"/>
                <a:cs typeface="Courier New"/>
              </a:rPr>
              <a:t>colorIntensity</a:t>
            </a:r>
            <a:r>
              <a:rPr sz="1539" dirty="0">
                <a:latin typeface="Courier New"/>
                <a:cs typeface="Courier New"/>
              </a:rPr>
              <a:t>=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25; </a:t>
            </a:r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break</a:t>
            </a:r>
            <a:r>
              <a:rPr sz="1539" dirty="0">
                <a:latin typeface="Courier New"/>
                <a:cs typeface="Courier New"/>
              </a:rPr>
              <a:t>;</a:t>
            </a:r>
            <a:endParaRPr sz="1539">
              <a:latin typeface="Courier New"/>
              <a:cs typeface="Courier New"/>
            </a:endParaRPr>
          </a:p>
          <a:p>
            <a:pPr marL="464255" marR="4344" indent="-220453"/>
            <a:r>
              <a:rPr sz="1539" spc="-4" dirty="0">
                <a:latin typeface="Courier New"/>
                <a:cs typeface="Courier New"/>
              </a:rPr>
              <a:t>colorIntensity</a:t>
            </a:r>
            <a:r>
              <a:rPr sz="1539" dirty="0">
                <a:latin typeface="Courier New"/>
                <a:cs typeface="Courier New"/>
              </a:rPr>
              <a:t>=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40; </a:t>
            </a:r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break</a:t>
            </a:r>
            <a:r>
              <a:rPr sz="1539" dirty="0">
                <a:latin typeface="Courier New"/>
                <a:cs typeface="Courier New"/>
              </a:rPr>
              <a:t>;</a:t>
            </a:r>
            <a:endParaRPr sz="1539">
              <a:latin typeface="Courier New"/>
              <a:cs typeface="Courier New"/>
            </a:endParaRPr>
          </a:p>
          <a:p>
            <a:pPr marL="464255" marR="4344" indent="-453938">
              <a:spcBef>
                <a:spcPts val="4"/>
              </a:spcBef>
            </a:pPr>
            <a:r>
              <a:rPr sz="1539" dirty="0">
                <a:latin typeface="Courier New"/>
                <a:cs typeface="Courier New"/>
              </a:rPr>
              <a:t>: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colorIntensity</a:t>
            </a:r>
            <a:r>
              <a:rPr sz="1539" dirty="0">
                <a:latin typeface="Courier New"/>
                <a:cs typeface="Courier New"/>
              </a:rPr>
              <a:t>=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73; </a:t>
            </a:r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break</a:t>
            </a:r>
            <a:r>
              <a:rPr sz="1539" dirty="0">
                <a:latin typeface="Courier New"/>
                <a:cs typeface="Courier New"/>
              </a:rPr>
              <a:t>;</a:t>
            </a:r>
            <a:endParaRPr sz="1539">
              <a:latin typeface="Courier New"/>
              <a:cs typeface="Courier New"/>
            </a:endParaRPr>
          </a:p>
          <a:p>
            <a:pPr marL="10860">
              <a:spcBef>
                <a:spcPts val="4"/>
              </a:spcBef>
            </a:pPr>
            <a:r>
              <a:rPr sz="1539" dirty="0">
                <a:latin typeface="Courier New"/>
                <a:cs typeface="Courier New"/>
              </a:rPr>
              <a:t>: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colorIntensity</a:t>
            </a:r>
            <a:r>
              <a:rPr sz="1539" dirty="0">
                <a:latin typeface="Courier New"/>
                <a:cs typeface="Courier New"/>
              </a:rPr>
              <a:t>=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0;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1980" y="4624897"/>
            <a:ext cx="489237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case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1980" y="5094688"/>
            <a:ext cx="1072954" cy="717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4" dirty="0">
                <a:solidFill>
                  <a:srgbClr val="0000CC"/>
                </a:solidFill>
                <a:latin typeface="Courier New"/>
                <a:cs typeface="Courier New"/>
              </a:rPr>
              <a:t>cas</a:t>
            </a:r>
            <a:r>
              <a:rPr sz="1539" dirty="0">
                <a:solidFill>
                  <a:srgbClr val="0000CC"/>
                </a:solidFill>
                <a:latin typeface="Courier New"/>
                <a:cs typeface="Courier New"/>
              </a:rPr>
              <a:t>e</a:t>
            </a:r>
            <a:r>
              <a:rPr sz="1539" spc="-9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BLUE</a:t>
            </a:r>
            <a:endParaRPr sz="1539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582">
              <a:latin typeface="Times New Roman"/>
              <a:cs typeface="Times New Roman"/>
            </a:endParaRPr>
          </a:p>
          <a:p>
            <a:pPr marL="10860"/>
            <a:r>
              <a:rPr sz="1539" spc="-9" dirty="0">
                <a:solidFill>
                  <a:srgbClr val="0000CC"/>
                </a:solidFill>
                <a:latin typeface="Courier New"/>
                <a:cs typeface="Courier New"/>
              </a:rPr>
              <a:t>default</a:t>
            </a:r>
            <a:endParaRPr sz="1539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3608" y="3483408"/>
            <a:ext cx="1296124" cy="211224"/>
          </a:xfrm>
          <a:custGeom>
            <a:avLst/>
            <a:gdLst/>
            <a:ahLst/>
            <a:cxnLst/>
            <a:rect l="l" t="t" r="r" b="b"/>
            <a:pathLst>
              <a:path w="1515745" h="247014">
                <a:moveTo>
                  <a:pt x="74797" y="204638"/>
                </a:moveTo>
                <a:lnTo>
                  <a:pt x="70104" y="171450"/>
                </a:lnTo>
                <a:lnTo>
                  <a:pt x="0" y="220218"/>
                </a:lnTo>
                <a:lnTo>
                  <a:pt x="57912" y="239339"/>
                </a:lnTo>
                <a:lnTo>
                  <a:pt x="57912" y="211836"/>
                </a:lnTo>
                <a:lnTo>
                  <a:pt x="58674" y="208788"/>
                </a:lnTo>
                <a:lnTo>
                  <a:pt x="61722" y="206502"/>
                </a:lnTo>
                <a:lnTo>
                  <a:pt x="74797" y="204638"/>
                </a:lnTo>
                <a:close/>
              </a:path>
              <a:path w="1515745" h="247014">
                <a:moveTo>
                  <a:pt x="76094" y="213814"/>
                </a:moveTo>
                <a:lnTo>
                  <a:pt x="74797" y="204638"/>
                </a:lnTo>
                <a:lnTo>
                  <a:pt x="61722" y="206502"/>
                </a:lnTo>
                <a:lnTo>
                  <a:pt x="58674" y="208788"/>
                </a:lnTo>
                <a:lnTo>
                  <a:pt x="57912" y="211836"/>
                </a:lnTo>
                <a:lnTo>
                  <a:pt x="60198" y="214884"/>
                </a:lnTo>
                <a:lnTo>
                  <a:pt x="63246" y="215646"/>
                </a:lnTo>
                <a:lnTo>
                  <a:pt x="76094" y="213814"/>
                </a:lnTo>
                <a:close/>
              </a:path>
              <a:path w="1515745" h="247014">
                <a:moveTo>
                  <a:pt x="80772" y="246888"/>
                </a:moveTo>
                <a:lnTo>
                  <a:pt x="76094" y="213814"/>
                </a:lnTo>
                <a:lnTo>
                  <a:pt x="63246" y="215646"/>
                </a:lnTo>
                <a:lnTo>
                  <a:pt x="60198" y="214884"/>
                </a:lnTo>
                <a:lnTo>
                  <a:pt x="57912" y="211836"/>
                </a:lnTo>
                <a:lnTo>
                  <a:pt x="57912" y="239339"/>
                </a:lnTo>
                <a:lnTo>
                  <a:pt x="80772" y="246888"/>
                </a:lnTo>
                <a:close/>
              </a:path>
              <a:path w="1515745" h="247014">
                <a:moveTo>
                  <a:pt x="1515618" y="3810"/>
                </a:moveTo>
                <a:lnTo>
                  <a:pt x="1514094" y="762"/>
                </a:lnTo>
                <a:lnTo>
                  <a:pt x="1510284" y="0"/>
                </a:lnTo>
                <a:lnTo>
                  <a:pt x="74797" y="204638"/>
                </a:lnTo>
                <a:lnTo>
                  <a:pt x="76094" y="213814"/>
                </a:lnTo>
                <a:lnTo>
                  <a:pt x="1511808" y="9144"/>
                </a:lnTo>
                <a:lnTo>
                  <a:pt x="1514856" y="7620"/>
                </a:lnTo>
                <a:lnTo>
                  <a:pt x="1515618" y="381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882895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2" y="33856"/>
            <a:ext cx="3513496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4" dirty="0">
                <a:solidFill>
                  <a:srgbClr val="7030A0"/>
                </a:solidFill>
              </a:rPr>
              <a:t>Read and Write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84" y="2274293"/>
            <a:ext cx="9098055" cy="196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1" marR="4344" indent="-292671">
              <a:lnSpc>
                <a:spcPts val="2634"/>
              </a:lnSpc>
              <a:buFont typeface="Arial"/>
              <a:buChar char="•"/>
              <a:tabLst>
                <a:tab pos="304074" algn="l"/>
                <a:tab pos="994212" algn="l"/>
              </a:tabLst>
            </a:pPr>
            <a:r>
              <a:rPr sz="2394" b="1" spc="-9" dirty="0">
                <a:solidFill>
                  <a:srgbClr val="0070C0"/>
                </a:solidFill>
                <a:latin typeface="Courier New"/>
                <a:cs typeface="Courier New"/>
              </a:rPr>
              <a:t>printf(</a:t>
            </a:r>
            <a:r>
              <a:rPr sz="2394" b="1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r>
              <a:rPr sz="2394" b="1" spc="-89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394" spc="-4" dirty="0">
                <a:latin typeface="Calibri"/>
                <a:cs typeface="Calibri"/>
              </a:rPr>
              <a:t>an</a:t>
            </a:r>
            <a:r>
              <a:rPr sz="2394" dirty="0">
                <a:latin typeface="Calibri"/>
                <a:cs typeface="Calibri"/>
              </a:rPr>
              <a:t>d </a:t>
            </a:r>
            <a:r>
              <a:rPr sz="2394" b="1" spc="-4" dirty="0">
                <a:solidFill>
                  <a:srgbClr val="0070C0"/>
                </a:solidFill>
                <a:latin typeface="Courier New"/>
                <a:cs typeface="Courier New"/>
              </a:rPr>
              <a:t>scanf(</a:t>
            </a:r>
            <a:r>
              <a:rPr sz="2394" b="1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r>
              <a:rPr sz="2394" b="1" spc="-898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394" dirty="0">
                <a:latin typeface="Calibri"/>
                <a:cs typeface="Calibri"/>
              </a:rPr>
              <a:t>support </a:t>
            </a:r>
            <a:r>
              <a:rPr sz="2394" spc="-4" dirty="0">
                <a:latin typeface="Calibri"/>
                <a:cs typeface="Calibri"/>
              </a:rPr>
              <a:t>onl</a:t>
            </a:r>
            <a:r>
              <a:rPr sz="2394" dirty="0">
                <a:latin typeface="Calibri"/>
                <a:cs typeface="Calibri"/>
              </a:rPr>
              <a:t>y</a:t>
            </a:r>
            <a:r>
              <a:rPr sz="2394" spc="-4" dirty="0">
                <a:latin typeface="Calibri"/>
                <a:cs typeface="Calibri"/>
              </a:rPr>
              <a:t> fundamental dat</a:t>
            </a:r>
            <a:r>
              <a:rPr sz="2394" dirty="0">
                <a:latin typeface="Calibri"/>
                <a:cs typeface="Calibri"/>
              </a:rPr>
              <a:t>a</a:t>
            </a:r>
            <a:r>
              <a:rPr lang="en-US" sz="239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types</a:t>
            </a:r>
            <a:endParaRPr sz="2394" dirty="0">
              <a:latin typeface="Calibri"/>
              <a:cs typeface="Calibri"/>
            </a:endParaRPr>
          </a:p>
          <a:p>
            <a:pPr marL="10860">
              <a:spcBef>
                <a:spcPts val="1937"/>
              </a:spcBef>
            </a:pPr>
            <a:r>
              <a:rPr sz="1710" spc="-4" dirty="0">
                <a:solidFill>
                  <a:srgbClr val="00009A"/>
                </a:solidFill>
                <a:latin typeface="Courier New"/>
                <a:cs typeface="Courier New"/>
              </a:rPr>
              <a:t>typedef enum </a:t>
            </a:r>
            <a:r>
              <a:rPr sz="1710" spc="-4" dirty="0">
                <a:latin typeface="Courier New"/>
                <a:cs typeface="Courier New"/>
              </a:rPr>
              <a:t>{ RED, GREEN, BLUE, WHITE } </a:t>
            </a:r>
            <a:r>
              <a:rPr sz="1710" spc="-4" dirty="0" err="1">
                <a:latin typeface="Courier New"/>
                <a:cs typeface="Courier New"/>
              </a:rPr>
              <a:t>colour</a:t>
            </a:r>
            <a:r>
              <a:rPr lang="en-US" sz="1710" spc="-4" dirty="0" err="1">
                <a:latin typeface="Courier New"/>
                <a:cs typeface="Courier New"/>
              </a:rPr>
              <a:t>_t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sz="171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10" dirty="0">
              <a:latin typeface="Times New Roman"/>
              <a:cs typeface="Times New Roman"/>
            </a:endParaRPr>
          </a:p>
          <a:p>
            <a:pPr>
              <a:spcBef>
                <a:spcPts val="31"/>
              </a:spcBef>
            </a:pPr>
            <a:endParaRPr sz="1582" dirty="0">
              <a:latin typeface="Times New Roman"/>
              <a:cs typeface="Times New Roman"/>
            </a:endParaRPr>
          </a:p>
          <a:p>
            <a:pPr marL="10860"/>
            <a:r>
              <a:rPr lang="en-US" sz="1710" spc="-4" dirty="0" err="1">
                <a:latin typeface="Courier New"/>
                <a:cs typeface="Courier New"/>
              </a:rPr>
              <a:t>c</a:t>
            </a:r>
            <a:r>
              <a:rPr sz="1710" spc="-4" dirty="0" err="1">
                <a:latin typeface="Courier New"/>
                <a:cs typeface="Courier New"/>
              </a:rPr>
              <a:t>olour</a:t>
            </a:r>
            <a:r>
              <a:rPr lang="en-US" sz="1710" spc="-4" dirty="0" err="1">
                <a:latin typeface="Courier New"/>
                <a:cs typeface="Courier New"/>
              </a:rPr>
              <a:t>_t</a:t>
            </a:r>
            <a:r>
              <a:rPr sz="1710" spc="-4" dirty="0">
                <a:latin typeface="Courier New"/>
                <a:cs typeface="Courier New"/>
              </a:rPr>
              <a:t> newColor = GREEN;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710"/>
              </a:spcBef>
              <a:tabLst>
                <a:tab pos="6265544" algn="l"/>
                <a:tab pos="6656496" algn="l"/>
              </a:tabLst>
            </a:pPr>
            <a:r>
              <a:rPr sz="1710" spc="-4" dirty="0">
                <a:latin typeface="Courier New"/>
                <a:cs typeface="Courier New"/>
              </a:rPr>
              <a:t>printf("%d", newColor );</a:t>
            </a:r>
            <a:r>
              <a:rPr sz="1710" spc="4" dirty="0">
                <a:latin typeface="Courier New"/>
                <a:cs typeface="Courier New"/>
              </a:rPr>
              <a:t> </a:t>
            </a:r>
            <a:r>
              <a:rPr sz="1710" spc="-4" dirty="0">
                <a:solidFill>
                  <a:srgbClr val="003300"/>
                </a:solidFill>
                <a:latin typeface="Courier New"/>
                <a:cs typeface="Courier New"/>
              </a:rPr>
              <a:t>/*The</a:t>
            </a:r>
            <a:r>
              <a:rPr sz="17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710" spc="-4" dirty="0">
                <a:solidFill>
                  <a:srgbClr val="003300"/>
                </a:solidFill>
                <a:latin typeface="Courier New"/>
                <a:cs typeface="Courier New"/>
              </a:rPr>
              <a:t>output</a:t>
            </a:r>
            <a:r>
              <a:rPr sz="17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710" spc="-4" dirty="0">
                <a:solidFill>
                  <a:srgbClr val="003300"/>
                </a:solidFill>
                <a:latin typeface="Courier New"/>
                <a:cs typeface="Courier New"/>
              </a:rPr>
              <a:t>will</a:t>
            </a:r>
            <a:r>
              <a:rPr sz="17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710" spc="-4" dirty="0">
                <a:solidFill>
                  <a:srgbClr val="003300"/>
                </a:solidFill>
                <a:latin typeface="Courier New"/>
                <a:cs typeface="Courier New"/>
              </a:rPr>
              <a:t>be:</a:t>
            </a:r>
            <a:r>
              <a:rPr sz="1710" dirty="0">
                <a:solidFill>
                  <a:srgbClr val="003300"/>
                </a:solidFill>
                <a:latin typeface="Courier New"/>
                <a:cs typeface="Courier New"/>
              </a:rPr>
              <a:t>	</a:t>
            </a:r>
            <a:r>
              <a:rPr sz="1710" b="1" spc="-4" dirty="0">
                <a:solidFill>
                  <a:srgbClr val="003300"/>
                </a:solidFill>
                <a:latin typeface="Courier New"/>
                <a:cs typeface="Courier New"/>
              </a:rPr>
              <a:t>1</a:t>
            </a:r>
            <a:r>
              <a:rPr sz="1710" b="1" dirty="0">
                <a:solidFill>
                  <a:srgbClr val="003300"/>
                </a:solidFill>
                <a:latin typeface="Courier New"/>
                <a:cs typeface="Courier New"/>
              </a:rPr>
              <a:t>	</a:t>
            </a:r>
            <a:r>
              <a:rPr sz="1710" spc="-4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26" y="4271792"/>
            <a:ext cx="3019040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ourier New"/>
                <a:cs typeface="Courier New"/>
              </a:rPr>
              <a:t>scanf("%d", &amp;newColor);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4862" y="4271791"/>
            <a:ext cx="3930725" cy="492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ts val="1856"/>
              </a:lnSpc>
            </a:pPr>
            <a:r>
              <a:rPr sz="1710" spc="-4" dirty="0">
                <a:solidFill>
                  <a:srgbClr val="800000"/>
                </a:solidFill>
                <a:latin typeface="Courier New"/>
                <a:cs typeface="Courier New"/>
              </a:rPr>
              <a:t>/* You can input only a corresponding integer value */</a:t>
            </a:r>
            <a:endParaRPr sz="171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77" y="724335"/>
            <a:ext cx="9058646" cy="1048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marR="4344" indent="-293214">
              <a:lnSpc>
                <a:spcPct val="150000"/>
              </a:lnSpc>
              <a:buFont typeface="Arial"/>
              <a:buChar char="•"/>
              <a:tabLst>
                <a:tab pos="304074" algn="l"/>
              </a:tabLst>
            </a:pPr>
            <a:r>
              <a:rPr sz="2394" dirty="0">
                <a:latin typeface="Calibri"/>
                <a:cs typeface="Calibri"/>
              </a:rPr>
              <a:t>Input/output </a:t>
            </a:r>
            <a:r>
              <a:rPr sz="2394" spc="-4" dirty="0">
                <a:latin typeface="Calibri"/>
                <a:cs typeface="Calibri"/>
              </a:rPr>
              <a:t>operation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17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wit</a:t>
            </a:r>
            <a:r>
              <a:rPr sz="2394" dirty="0">
                <a:latin typeface="Calibri"/>
                <a:cs typeface="Calibri"/>
              </a:rPr>
              <a:t>h </a:t>
            </a:r>
            <a:r>
              <a:rPr sz="2394" spc="-9" dirty="0">
                <a:latin typeface="Courier New"/>
                <a:cs typeface="Courier New"/>
              </a:rPr>
              <a:t>enu</a:t>
            </a:r>
            <a:r>
              <a:rPr sz="2394" dirty="0">
                <a:latin typeface="Courier New"/>
                <a:cs typeface="Courier New"/>
              </a:rPr>
              <a:t>m</a:t>
            </a:r>
            <a:r>
              <a:rPr sz="2394" spc="-894" dirty="0">
                <a:latin typeface="Courier New"/>
                <a:cs typeface="Courier New"/>
              </a:rPr>
              <a:t> </a:t>
            </a:r>
            <a:r>
              <a:rPr sz="2394" spc="-4" dirty="0">
                <a:latin typeface="Calibri"/>
                <a:cs typeface="Calibri"/>
              </a:rPr>
              <a:t>typ</a:t>
            </a:r>
            <a:r>
              <a:rPr sz="2394" dirty="0">
                <a:latin typeface="Calibri"/>
                <a:cs typeface="Calibri"/>
              </a:rPr>
              <a:t>e </a:t>
            </a:r>
            <a:r>
              <a:rPr sz="2394" spc="-4" dirty="0">
                <a:latin typeface="Calibri"/>
                <a:cs typeface="Calibri"/>
              </a:rPr>
              <a:t>variable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-4" dirty="0">
                <a:latin typeface="Calibri"/>
                <a:cs typeface="Calibri"/>
              </a:rPr>
              <a:t> are possible</a:t>
            </a:r>
            <a:r>
              <a:rPr sz="2394" dirty="0">
                <a:latin typeface="Calibri"/>
                <a:cs typeface="Calibri"/>
              </a:rPr>
              <a:t>,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bu</a:t>
            </a:r>
            <a:r>
              <a:rPr sz="2394" dirty="0">
                <a:latin typeface="Calibri"/>
                <a:cs typeface="Calibri"/>
              </a:rPr>
              <a:t>t the </a:t>
            </a:r>
            <a:r>
              <a:rPr sz="2394" spc="-4" dirty="0">
                <a:latin typeface="Calibri"/>
                <a:cs typeface="Calibri"/>
              </a:rPr>
              <a:t>variable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-4" dirty="0">
                <a:latin typeface="Calibri"/>
                <a:cs typeface="Calibri"/>
              </a:rPr>
              <a:t> ar</a:t>
            </a:r>
            <a:r>
              <a:rPr sz="2394" dirty="0">
                <a:latin typeface="Calibri"/>
                <a:cs typeface="Calibri"/>
              </a:rPr>
              <a:t>e </a:t>
            </a:r>
            <a:r>
              <a:rPr sz="2394" spc="-4" dirty="0">
                <a:latin typeface="Calibri"/>
                <a:cs typeface="Calibri"/>
              </a:rPr>
              <a:t>treate</a:t>
            </a:r>
            <a:r>
              <a:rPr sz="2394" dirty="0">
                <a:latin typeface="Calibri"/>
                <a:cs typeface="Calibri"/>
              </a:rPr>
              <a:t>d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dirty="0">
                <a:latin typeface="Calibri"/>
                <a:cs typeface="Calibri"/>
              </a:rPr>
              <a:t>as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9" dirty="0">
                <a:latin typeface="Calibri"/>
                <a:cs typeface="Calibri"/>
              </a:rPr>
              <a:t>integers</a:t>
            </a:r>
            <a:r>
              <a:rPr lang="en-US" sz="2394" spc="-9" dirty="0">
                <a:latin typeface="Calibri"/>
                <a:cs typeface="Calibri"/>
              </a:rPr>
              <a:t>.</a:t>
            </a:r>
            <a:endParaRPr sz="2394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9927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83" y="33856"/>
            <a:ext cx="907130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b="1" spc="-4" dirty="0">
                <a:solidFill>
                  <a:srgbClr val="7030A0"/>
                </a:solidFill>
              </a:rPr>
              <a:t>Quiz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83" y="685800"/>
            <a:ext cx="8939617" cy="312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marR="230227" indent="-293214">
              <a:lnSpc>
                <a:spcPct val="150000"/>
              </a:lnSpc>
              <a:buFont typeface="Arial"/>
              <a:buChar char="•"/>
              <a:tabLst>
                <a:tab pos="304074" algn="l"/>
              </a:tabLst>
            </a:pPr>
            <a:r>
              <a:rPr sz="2394" spc="-4" dirty="0">
                <a:latin typeface="Calibri"/>
                <a:cs typeface="Calibri"/>
              </a:rPr>
              <a:t>Woul</a:t>
            </a:r>
            <a:r>
              <a:rPr sz="2394" dirty="0">
                <a:latin typeface="Calibri"/>
                <a:cs typeface="Calibri"/>
              </a:rPr>
              <a:t>d</a:t>
            </a:r>
            <a:r>
              <a:rPr sz="2394" spc="-4" dirty="0">
                <a:latin typeface="Calibri"/>
                <a:cs typeface="Calibri"/>
              </a:rPr>
              <a:t> yo</a:t>
            </a:r>
            <a:r>
              <a:rPr sz="2394" dirty="0">
                <a:latin typeface="Calibri"/>
                <a:cs typeface="Calibri"/>
              </a:rPr>
              <a:t>u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us</a:t>
            </a:r>
            <a:r>
              <a:rPr sz="2394" dirty="0">
                <a:latin typeface="Calibri"/>
                <a:cs typeface="Calibri"/>
              </a:rPr>
              <a:t>e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th</a:t>
            </a:r>
            <a:r>
              <a:rPr sz="2394" dirty="0">
                <a:latin typeface="Calibri"/>
                <a:cs typeface="Calibri"/>
              </a:rPr>
              <a:t>e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enumerate</a:t>
            </a:r>
            <a:r>
              <a:rPr sz="2394" dirty="0">
                <a:latin typeface="Calibri"/>
                <a:cs typeface="Calibri"/>
              </a:rPr>
              <a:t>d</a:t>
            </a:r>
            <a:r>
              <a:rPr sz="2394" spc="-9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typ</a:t>
            </a:r>
            <a:r>
              <a:rPr sz="2394" dirty="0">
                <a:latin typeface="Calibri"/>
                <a:cs typeface="Calibri"/>
              </a:rPr>
              <a:t>e</a:t>
            </a:r>
            <a:r>
              <a:rPr sz="2394" spc="-4" dirty="0">
                <a:latin typeface="Calibri"/>
                <a:cs typeface="Calibri"/>
              </a:rPr>
              <a:t> fo</a:t>
            </a:r>
            <a:r>
              <a:rPr sz="2394" dirty="0">
                <a:latin typeface="Calibri"/>
                <a:cs typeface="Calibri"/>
              </a:rPr>
              <a:t>r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variable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-4" dirty="0">
                <a:latin typeface="Calibri"/>
                <a:cs typeface="Calibri"/>
              </a:rPr>
              <a:t> </a:t>
            </a:r>
            <a:r>
              <a:rPr sz="2394" dirty="0">
                <a:latin typeface="Calibri"/>
                <a:cs typeface="Calibri"/>
              </a:rPr>
              <a:t>that </a:t>
            </a:r>
            <a:r>
              <a:rPr sz="2394" spc="-4" dirty="0">
                <a:latin typeface="Calibri"/>
                <a:cs typeface="Calibri"/>
              </a:rPr>
              <a:t>describe:</a:t>
            </a:r>
            <a:endParaRPr sz="2394" dirty="0">
              <a:latin typeface="Calibri"/>
              <a:cs typeface="Calibri"/>
            </a:endParaRPr>
          </a:p>
          <a:p>
            <a:pPr marL="986888" lvl="2" indent="-342900">
              <a:lnSpc>
                <a:spcPct val="150000"/>
              </a:lnSpc>
              <a:spcBef>
                <a:spcPts val="505"/>
              </a:spcBef>
              <a:buSzPct val="75000"/>
              <a:buFont typeface="Wingdings" panose="05000000000000000000" pitchFamily="2" charset="2"/>
              <a:buChar char="q"/>
              <a:tabLst>
                <a:tab pos="325250" algn="l"/>
              </a:tabLst>
            </a:pPr>
            <a:r>
              <a:rPr sz="2052" dirty="0">
                <a:latin typeface="Calibri"/>
                <a:cs typeface="Calibri"/>
              </a:rPr>
              <a:t>voltage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ranging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fro</a:t>
            </a:r>
            <a:r>
              <a:rPr sz="2052" dirty="0">
                <a:latin typeface="Calibri"/>
                <a:cs typeface="Calibri"/>
              </a:rPr>
              <a:t>m</a:t>
            </a:r>
            <a:r>
              <a:rPr sz="2052" spc="-13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0</a:t>
            </a:r>
            <a:r>
              <a:rPr sz="2052" spc="-9" dirty="0">
                <a:latin typeface="Calibri"/>
                <a:cs typeface="Calibri"/>
              </a:rPr>
              <a:t> t</a:t>
            </a:r>
            <a:r>
              <a:rPr sz="2052" dirty="0">
                <a:latin typeface="Calibri"/>
                <a:cs typeface="Calibri"/>
              </a:rPr>
              <a:t>o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5.</a:t>
            </a:r>
            <a:r>
              <a:rPr sz="2052" dirty="0">
                <a:latin typeface="Calibri"/>
                <a:cs typeface="Calibri"/>
              </a:rPr>
              <a:t>5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volts</a:t>
            </a:r>
            <a:r>
              <a:rPr lang="en-AU" sz="2052" dirty="0">
                <a:latin typeface="Calibri"/>
                <a:cs typeface="Calibri"/>
              </a:rPr>
              <a:t> </a:t>
            </a:r>
            <a:endParaRPr sz="2052" dirty="0">
              <a:latin typeface="Calibri"/>
              <a:cs typeface="Calibri"/>
            </a:endParaRPr>
          </a:p>
          <a:p>
            <a:pPr marL="986888" lvl="2" indent="-342900">
              <a:lnSpc>
                <a:spcPct val="150000"/>
              </a:lnSpc>
              <a:spcBef>
                <a:spcPts val="487"/>
              </a:spcBef>
              <a:buSzPct val="75000"/>
              <a:buFont typeface="Wingdings" panose="05000000000000000000" pitchFamily="2" charset="2"/>
              <a:buChar char="q"/>
              <a:tabLst>
                <a:tab pos="325250" algn="l"/>
              </a:tabLst>
            </a:pPr>
            <a:r>
              <a:rPr lang="en-US" sz="2052" spc="-4" dirty="0">
                <a:latin typeface="Calibri"/>
                <a:cs typeface="Calibri"/>
              </a:rPr>
              <a:t>A </a:t>
            </a:r>
            <a:r>
              <a:rPr sz="2052" spc="-4" dirty="0">
                <a:latin typeface="Calibri"/>
                <a:cs typeface="Calibri"/>
              </a:rPr>
              <a:t>numbe</a:t>
            </a:r>
            <a:r>
              <a:rPr sz="2052" dirty="0">
                <a:latin typeface="Calibri"/>
                <a:cs typeface="Calibri"/>
              </a:rPr>
              <a:t>r</a:t>
            </a:r>
            <a:r>
              <a:rPr sz="2052" spc="-4" dirty="0">
                <a:latin typeface="Calibri"/>
                <a:cs typeface="Calibri"/>
              </a:rPr>
              <a:t> o</a:t>
            </a:r>
            <a:r>
              <a:rPr sz="2052" dirty="0">
                <a:latin typeface="Calibri"/>
                <a:cs typeface="Calibri"/>
              </a:rPr>
              <a:t>f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electronic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component</a:t>
            </a:r>
            <a:r>
              <a:rPr sz="2052" dirty="0">
                <a:latin typeface="Calibri"/>
                <a:cs typeface="Calibri"/>
              </a:rPr>
              <a:t>s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use</a:t>
            </a:r>
            <a:r>
              <a:rPr sz="2052" dirty="0">
                <a:latin typeface="Calibri"/>
                <a:cs typeface="Calibri"/>
              </a:rPr>
              <a:t>d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in a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module</a:t>
            </a:r>
            <a:r>
              <a:rPr lang="en-AU" sz="2052" spc="-4" dirty="0">
                <a:latin typeface="Calibri"/>
                <a:cs typeface="Calibri"/>
              </a:rPr>
              <a:t> </a:t>
            </a:r>
            <a:endParaRPr sz="2052" dirty="0">
              <a:latin typeface="Calibri"/>
              <a:cs typeface="Calibri"/>
            </a:endParaRPr>
          </a:p>
          <a:p>
            <a:pPr marL="986888" marR="282897" lvl="2" indent="-342900">
              <a:lnSpc>
                <a:spcPct val="150000"/>
              </a:lnSpc>
              <a:spcBef>
                <a:spcPts val="487"/>
              </a:spcBef>
              <a:buSzPct val="75000"/>
              <a:buFont typeface="Wingdings" panose="05000000000000000000" pitchFamily="2" charset="2"/>
              <a:buChar char="q"/>
              <a:tabLst>
                <a:tab pos="325250" algn="l"/>
              </a:tabLst>
            </a:pPr>
            <a:r>
              <a:rPr sz="2052" spc="-4" dirty="0">
                <a:latin typeface="Calibri"/>
                <a:cs typeface="Calibri"/>
              </a:rPr>
              <a:t>resolutio</a:t>
            </a:r>
            <a:r>
              <a:rPr sz="2052" dirty="0">
                <a:latin typeface="Calibri"/>
                <a:cs typeface="Calibri"/>
              </a:rPr>
              <a:t>n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o</a:t>
            </a:r>
            <a:r>
              <a:rPr sz="2052" dirty="0">
                <a:latin typeface="Calibri"/>
                <a:cs typeface="Calibri"/>
              </a:rPr>
              <a:t>f</a:t>
            </a:r>
            <a:r>
              <a:rPr sz="2052" spc="-4" dirty="0">
                <a:latin typeface="Calibri"/>
                <a:cs typeface="Calibri"/>
              </a:rPr>
              <a:t> digita</a:t>
            </a:r>
            <a:r>
              <a:rPr sz="2052" dirty="0">
                <a:latin typeface="Calibri"/>
                <a:cs typeface="Calibri"/>
              </a:rPr>
              <a:t>l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video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that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ca</a:t>
            </a:r>
            <a:r>
              <a:rPr sz="2052" dirty="0">
                <a:latin typeface="Calibri"/>
                <a:cs typeface="Calibri"/>
              </a:rPr>
              <a:t>n</a:t>
            </a:r>
            <a:r>
              <a:rPr sz="2052" spc="-4" dirty="0">
                <a:latin typeface="Calibri"/>
                <a:cs typeface="Calibri"/>
              </a:rPr>
              <a:t> b</a:t>
            </a:r>
            <a:r>
              <a:rPr sz="2052" dirty="0">
                <a:latin typeface="Calibri"/>
                <a:cs typeface="Calibri"/>
              </a:rPr>
              <a:t>e </a:t>
            </a:r>
            <a:r>
              <a:rPr sz="2052" spc="-4" dirty="0">
                <a:latin typeface="Calibri"/>
                <a:cs typeface="Calibri"/>
              </a:rPr>
              <a:t>onl</a:t>
            </a:r>
            <a:r>
              <a:rPr sz="2052" dirty="0">
                <a:latin typeface="Calibri"/>
                <a:cs typeface="Calibri"/>
              </a:rPr>
              <a:t>y</a:t>
            </a:r>
            <a:r>
              <a:rPr sz="2052" spc="-4" dirty="0">
                <a:latin typeface="Calibri"/>
                <a:cs typeface="Calibri"/>
              </a:rPr>
              <a:t> on</a:t>
            </a:r>
            <a:r>
              <a:rPr sz="2052" dirty="0">
                <a:latin typeface="Calibri"/>
                <a:cs typeface="Calibri"/>
              </a:rPr>
              <a:t>e</a:t>
            </a:r>
            <a:r>
              <a:rPr sz="2052" spc="-4" dirty="0">
                <a:latin typeface="Calibri"/>
                <a:cs typeface="Calibri"/>
              </a:rPr>
              <a:t> o</a:t>
            </a:r>
            <a:r>
              <a:rPr sz="2052" dirty="0">
                <a:latin typeface="Calibri"/>
                <a:cs typeface="Calibri"/>
              </a:rPr>
              <a:t>f </a:t>
            </a:r>
            <a:r>
              <a:rPr sz="2052" spc="-4" dirty="0">
                <a:latin typeface="Calibri"/>
                <a:cs typeface="Calibri"/>
              </a:rPr>
              <a:t>th</a:t>
            </a:r>
            <a:r>
              <a:rPr sz="2052" dirty="0">
                <a:latin typeface="Calibri"/>
                <a:cs typeface="Calibri"/>
              </a:rPr>
              <a:t>e</a:t>
            </a:r>
            <a:r>
              <a:rPr sz="2052" spc="-4" dirty="0">
                <a:latin typeface="Calibri"/>
                <a:cs typeface="Calibri"/>
              </a:rPr>
              <a:t> following </a:t>
            </a:r>
            <a:r>
              <a:rPr sz="2052" dirty="0">
                <a:latin typeface="Calibri"/>
                <a:cs typeface="Calibri"/>
              </a:rPr>
              <a:t>modes:</a:t>
            </a:r>
            <a:r>
              <a:rPr sz="2052" spc="-4" dirty="0">
                <a:latin typeface="Calibri"/>
                <a:cs typeface="Calibri"/>
              </a:rPr>
              <a:t> QQCIF</a:t>
            </a:r>
            <a:r>
              <a:rPr sz="2052" dirty="0">
                <a:latin typeface="Calibri"/>
                <a:cs typeface="Calibri"/>
              </a:rPr>
              <a:t>,</a:t>
            </a:r>
            <a:r>
              <a:rPr sz="2052" spc="-13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QCI</a:t>
            </a:r>
            <a:r>
              <a:rPr sz="2052" dirty="0">
                <a:latin typeface="Calibri"/>
                <a:cs typeface="Calibri"/>
              </a:rPr>
              <a:t>F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o</a:t>
            </a:r>
            <a:r>
              <a:rPr sz="2052" dirty="0">
                <a:latin typeface="Calibri"/>
                <a:cs typeface="Calibri"/>
              </a:rPr>
              <a:t>r</a:t>
            </a:r>
            <a:r>
              <a:rPr sz="2052" spc="-13" dirty="0">
                <a:latin typeface="Calibri"/>
                <a:cs typeface="Calibri"/>
              </a:rPr>
              <a:t> </a:t>
            </a:r>
            <a:r>
              <a:rPr sz="2052" spc="-9" dirty="0">
                <a:latin typeface="Calibri"/>
                <a:cs typeface="Calibri"/>
              </a:rPr>
              <a:t>CIF</a:t>
            </a:r>
            <a:endParaRPr sz="2052" dirty="0">
              <a:latin typeface="Calibri"/>
              <a:cs typeface="Calibri"/>
            </a:endParaRPr>
          </a:p>
          <a:p>
            <a:pPr marL="986888" lvl="2" indent="-342900">
              <a:lnSpc>
                <a:spcPct val="150000"/>
              </a:lnSpc>
              <a:spcBef>
                <a:spcPts val="487"/>
              </a:spcBef>
              <a:buSzPct val="75000"/>
              <a:buFont typeface="Wingdings" panose="05000000000000000000" pitchFamily="2" charset="2"/>
              <a:buChar char="q"/>
              <a:tabLst>
                <a:tab pos="325250" algn="l"/>
              </a:tabLst>
            </a:pPr>
            <a:r>
              <a:rPr sz="2052" spc="-4" dirty="0">
                <a:latin typeface="Calibri"/>
                <a:cs typeface="Calibri"/>
              </a:rPr>
              <a:t>transisto</a:t>
            </a:r>
            <a:r>
              <a:rPr sz="2052" dirty="0">
                <a:latin typeface="Calibri"/>
                <a:cs typeface="Calibri"/>
              </a:rPr>
              <a:t>r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spc="-9" dirty="0">
                <a:latin typeface="Calibri"/>
                <a:cs typeface="Calibri"/>
              </a:rPr>
              <a:t>packag</a:t>
            </a:r>
            <a:r>
              <a:rPr sz="2052" spc="-4" dirty="0">
                <a:latin typeface="Calibri"/>
                <a:cs typeface="Calibri"/>
              </a:rPr>
              <a:t>e</a:t>
            </a:r>
            <a:r>
              <a:rPr sz="2052" dirty="0">
                <a:latin typeface="Calibri"/>
                <a:cs typeface="Calibri"/>
              </a:rPr>
              <a:t> </a:t>
            </a:r>
            <a:r>
              <a:rPr sz="2052" spc="-9" dirty="0">
                <a:latin typeface="Calibri"/>
                <a:cs typeface="Calibri"/>
              </a:rPr>
              <a:t>type</a:t>
            </a:r>
            <a:r>
              <a:rPr sz="2052" spc="-4" dirty="0">
                <a:latin typeface="Calibri"/>
                <a:cs typeface="Calibri"/>
              </a:rPr>
              <a:t>: TO1, TO3,</a:t>
            </a:r>
            <a:r>
              <a:rPr sz="2052" spc="-9" dirty="0">
                <a:latin typeface="Calibri"/>
                <a:cs typeface="Calibri"/>
              </a:rPr>
              <a:t> TO202</a:t>
            </a:r>
            <a:r>
              <a:rPr sz="2052" spc="-4" dirty="0">
                <a:latin typeface="Calibri"/>
                <a:cs typeface="Calibri"/>
              </a:rPr>
              <a:t>, </a:t>
            </a:r>
            <a:r>
              <a:rPr sz="2052" spc="-9" dirty="0">
                <a:latin typeface="Calibri"/>
                <a:cs typeface="Calibri"/>
              </a:rPr>
              <a:t>TOP3</a:t>
            </a:r>
            <a:r>
              <a:rPr sz="2052" spc="-4" dirty="0">
                <a:latin typeface="Calibri"/>
                <a:cs typeface="Calibri"/>
              </a:rPr>
              <a:t>,</a:t>
            </a:r>
            <a:r>
              <a:rPr sz="2052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SOT2</a:t>
            </a:r>
            <a:r>
              <a:rPr sz="2052" dirty="0">
                <a:latin typeface="Calibri"/>
                <a:cs typeface="Calibri"/>
              </a:rPr>
              <a:t>5</a:t>
            </a:r>
            <a:r>
              <a:rPr sz="2052" spc="-4" dirty="0">
                <a:latin typeface="Calibri"/>
                <a:cs typeface="Calibri"/>
              </a:rPr>
              <a:t> o</a:t>
            </a:r>
            <a:r>
              <a:rPr sz="2052" dirty="0">
                <a:latin typeface="Calibri"/>
                <a:cs typeface="Calibri"/>
              </a:rPr>
              <a:t>r</a:t>
            </a:r>
            <a:r>
              <a:rPr sz="2052" spc="-13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SOT30</a:t>
            </a:r>
            <a:endParaRPr sz="2052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800" y="1371600"/>
            <a:ext cx="436338" cy="329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39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7200" y="3422374"/>
            <a:ext cx="506357" cy="329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39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920978"/>
            <a:ext cx="506357" cy="329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39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2971800"/>
            <a:ext cx="506357" cy="329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39" dirty="0">
                <a:solidFill>
                  <a:srgbClr val="FF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6110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 Appendix: Anonymous Structures and Unions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58515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C11 supports anonymous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 err="1">
                <a:latin typeface="Cambria" panose="02040503050406030204" pitchFamily="18" charset="0"/>
              </a:rPr>
              <a:t>s</a:t>
            </a:r>
            <a:r>
              <a:rPr lang="en-US" dirty="0">
                <a:latin typeface="Cambria" panose="02040503050406030204" pitchFamily="18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ambria" panose="02040503050406030204" pitchFamily="18" charset="0"/>
              </a:rPr>
              <a:t>s that can be nested in named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 err="1">
                <a:latin typeface="Cambria" panose="02040503050406030204" pitchFamily="18" charset="0"/>
              </a:rPr>
              <a:t>s</a:t>
            </a:r>
            <a:r>
              <a:rPr lang="en-US" dirty="0">
                <a:latin typeface="Cambria" panose="02040503050406030204" pitchFamily="18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ambria" panose="02040503050406030204" pitchFamily="18" charset="0"/>
              </a:rPr>
              <a:t>s </a:t>
            </a:r>
          </a:p>
          <a:p>
            <a:r>
              <a:rPr lang="en-US" dirty="0">
                <a:latin typeface="Cambria" panose="02040503050406030204" pitchFamily="18" charset="0"/>
              </a:rPr>
              <a:t>Members in a nested anonymous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ambria" panose="02040503050406030204" pitchFamily="18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ambria" panose="02040503050406030204" pitchFamily="18" charset="0"/>
              </a:rPr>
              <a:t> are considered to be members of the enclosing type and can be accessed directly through an object of the enclosing type</a:t>
            </a:r>
          </a:p>
          <a:p>
            <a:r>
              <a:rPr lang="en-US" dirty="0">
                <a:latin typeface="Cambria" panose="02040503050406030204" pitchFamily="18" charset="0"/>
              </a:rPr>
              <a:t>Example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member2;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nestedMember1;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nestedMember2;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};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	</a:t>
            </a:r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For a variable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myStruct</a:t>
            </a:r>
            <a:r>
              <a:rPr lang="en-US" dirty="0">
                <a:latin typeface="Cambria" panose="02040503050406030204" pitchFamily="18" charset="0"/>
              </a:rPr>
              <a:t> of type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MyStruct</a:t>
            </a:r>
            <a:r>
              <a:rPr lang="en-US" dirty="0">
                <a:latin typeface="Cambria" panose="02040503050406030204" pitchFamily="18" charset="0"/>
              </a:rPr>
              <a:t>, you can access the members as: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myStruct.member1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myStruct.member2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myStruct.nestedMember1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myStruct.nestedMember2	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88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Appendix</a:t>
            </a:r>
          </a:p>
        </p:txBody>
      </p:sp>
      <p:sp>
        <p:nvSpPr>
          <p:cNvPr id="15053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Because of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boundary alignment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requirements, the size of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variable is not necessarily the sum of its members’ sizes. Always use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determine the number of bytes in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variable.</a:t>
            </a:r>
          </a:p>
          <a:p>
            <a:pPr marL="0" indent="0" eaLnBrk="1" hangingPunct="1">
              <a:buNone/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variables cannot be compared for equality or inequality, because they might contain bytes of undefined data. Therefore, you must compare their individual members.</a:t>
            </a:r>
          </a:p>
        </p:txBody>
      </p:sp>
    </p:spTree>
    <p:extLst>
      <p:ext uri="{BB962C8B-B14F-4D97-AF65-F5344CB8AC3E}">
        <p14:creationId xmlns:p14="http://schemas.microsoft.com/office/powerpoint/2010/main" val="275389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…Continued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0" y="549275"/>
            <a:ext cx="9144000" cy="630872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Variables of a given structure type may also be declared by placing a comma-separated list of the variable names between the closing brace of the structure definition and the semicolon that ends the structure definition:</a:t>
            </a:r>
          </a:p>
          <a:p>
            <a:pPr marL="2065338" indent="-635000" eaLnBrk="1" hangingPunct="1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card {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face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[10]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suit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[10]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alt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MyCard</a:t>
            </a:r>
            <a:r>
              <a:rPr lang="en-US" alt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deck[</a:t>
            </a:r>
            <a:r>
              <a:rPr lang="en-US" altLang="en-US" b="1" u="sng" dirty="0">
                <a:solidFill>
                  <a:srgbClr val="128AFF"/>
                </a:solidFill>
                <a:latin typeface="Consolas" panose="020B0609020204030204" pitchFamily="49" charset="0"/>
              </a:rPr>
              <a:t>52</a:t>
            </a:r>
            <a:r>
              <a:rPr lang="en-US" alt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this instance,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structure tag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name is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optional. </a:t>
            </a:r>
          </a:p>
          <a:p>
            <a:pPr lvl="1" algn="just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However, if a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structure definition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does not contain a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structure tag name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variables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the structure type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may be declared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the </a:t>
            </a:r>
            <a:r>
              <a:rPr lang="en-US" altLang="en-US" u="sng" dirty="0">
                <a:solidFill>
                  <a:srgbClr val="000000"/>
                </a:solidFill>
                <a:latin typeface="Cambria" panose="02040503050406030204" pitchFamily="18" charset="0"/>
              </a:rPr>
              <a:t>structure definition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a </a:t>
            </a:r>
            <a:r>
              <a:rPr lang="en-US" altLang="en-US" u="sng" dirty="0">
                <a:solidFill>
                  <a:srgbClr val="000000"/>
                </a:solidFill>
                <a:latin typeface="Cambria" panose="02040503050406030204" pitchFamily="18" charset="0"/>
              </a:rPr>
              <a:t>separate declaration.</a:t>
            </a:r>
          </a:p>
          <a:p>
            <a:pPr marL="2065338" indent="-811213" eaLnBrk="1" hangingPunct="1">
              <a:buNone/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face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[10]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[10]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aCard</a:t>
            </a:r>
            <a:r>
              <a:rPr lang="en-US" alt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deck[</a:t>
            </a:r>
            <a:r>
              <a:rPr lang="en-US" altLang="en-US" b="1" u="sng" dirty="0">
                <a:solidFill>
                  <a:srgbClr val="128AFF"/>
                </a:solidFill>
                <a:latin typeface="Consolas" panose="020B0609020204030204" pitchFamily="49" charset="0"/>
              </a:rPr>
              <a:t>52</a:t>
            </a:r>
            <a:r>
              <a:rPr lang="en-US" alt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2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Use of “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dirty="0">
                <a:latin typeface="Calibri" panose="020F0502020204030204" pitchFamily="34" charset="0"/>
              </a:rPr>
              <a:t> to create a Struct Name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keyword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provides a mechanism for creating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synonyms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(or aliases) for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previously defined data types.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Creating a new name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with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does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create a new type;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simply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creates a </a:t>
            </a:r>
            <a:r>
              <a:rPr lang="en-US" alt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new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type</a:t>
            </a:r>
            <a:r>
              <a:rPr lang="en-US" altLang="en-US" b="1" u="sng" dirty="0">
                <a:solidFill>
                  <a:srgbClr val="7030A0"/>
                </a:solidFill>
                <a:latin typeface="Cambria" panose="02040503050406030204" pitchFamily="18" charset="0"/>
              </a:rPr>
              <a:t> name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which may be used as an alias for an </a:t>
            </a:r>
            <a:r>
              <a:rPr lang="en-US" altLang="en-US" b="1" i="1" dirty="0">
                <a:solidFill>
                  <a:srgbClr val="7030A0"/>
                </a:solidFill>
                <a:latin typeface="Cambria" panose="02040503050406030204" pitchFamily="18" charset="0"/>
              </a:rPr>
              <a:t>existing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type </a:t>
            </a:r>
            <a:r>
              <a:rPr lang="en-US" altLang="en-US" i="1" u="sng" dirty="0">
                <a:solidFill>
                  <a:srgbClr val="000000"/>
                </a:solidFill>
                <a:latin typeface="Cambria" panose="02040503050406030204" pitchFamily="18" charset="0"/>
              </a:rPr>
              <a:t>name. 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Names for structure types are often defined with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 create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shorter type names.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the statement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typedef struct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card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defines the </a:t>
            </a:r>
            <a:r>
              <a:rPr lang="en-US" altLang="en-US" u="sng" dirty="0">
                <a:solidFill>
                  <a:srgbClr val="000000"/>
                </a:solidFill>
                <a:latin typeface="Cambria" panose="02040503050406030204" pitchFamily="18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Cambria" panose="02040503050406030204" pitchFamily="18" charset="0"/>
              </a:rPr>
              <a:t>type name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as a synonym for type 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819124-185C-4E56-BFE1-2477085F9AB5}"/>
              </a:ext>
            </a:extLst>
          </p:cNvPr>
          <p:cNvSpPr/>
          <p:nvPr/>
        </p:nvSpPr>
        <p:spPr bwMode="auto">
          <a:xfrm>
            <a:off x="4724400" y="5562600"/>
            <a:ext cx="304800" cy="381000"/>
          </a:xfrm>
          <a:prstGeom prst="ellipse">
            <a:avLst/>
          </a:prstGeom>
          <a:solidFill>
            <a:srgbClr val="00B0F0">
              <a:alpha val="44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8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B8F5C9D-1552-083C-27AB-8AADD2A1A965}"/>
              </a:ext>
            </a:extLst>
          </p:cNvPr>
          <p:cNvSpPr/>
          <p:nvPr/>
        </p:nvSpPr>
        <p:spPr bwMode="auto">
          <a:xfrm>
            <a:off x="1524000" y="2057399"/>
            <a:ext cx="2941320" cy="1666887"/>
          </a:xfrm>
          <a:custGeom>
            <a:avLst/>
            <a:gdLst>
              <a:gd name="connsiteX0" fmla="*/ 1229360 w 3017520"/>
              <a:gd name="connsiteY0" fmla="*/ 203335 h 1829582"/>
              <a:gd name="connsiteX1" fmla="*/ 1229360 w 3017520"/>
              <a:gd name="connsiteY1" fmla="*/ 203335 h 1829582"/>
              <a:gd name="connsiteX2" fmla="*/ 1239520 w 3017520"/>
              <a:gd name="connsiteY2" fmla="*/ 335415 h 1829582"/>
              <a:gd name="connsiteX3" fmla="*/ 1188720 w 3017520"/>
              <a:gd name="connsiteY3" fmla="*/ 497975 h 1829582"/>
              <a:gd name="connsiteX4" fmla="*/ 741680 w 3017520"/>
              <a:gd name="connsiteY4" fmla="*/ 508135 h 1829582"/>
              <a:gd name="connsiteX5" fmla="*/ 680720 w 3017520"/>
              <a:gd name="connsiteY5" fmla="*/ 548775 h 1829582"/>
              <a:gd name="connsiteX6" fmla="*/ 589280 w 3017520"/>
              <a:gd name="connsiteY6" fmla="*/ 579255 h 1829582"/>
              <a:gd name="connsiteX7" fmla="*/ 487680 w 3017520"/>
              <a:gd name="connsiteY7" fmla="*/ 630055 h 1829582"/>
              <a:gd name="connsiteX8" fmla="*/ 436880 w 3017520"/>
              <a:gd name="connsiteY8" fmla="*/ 640215 h 1829582"/>
              <a:gd name="connsiteX9" fmla="*/ 396240 w 3017520"/>
              <a:gd name="connsiteY9" fmla="*/ 660535 h 1829582"/>
              <a:gd name="connsiteX10" fmla="*/ 375920 w 3017520"/>
              <a:gd name="connsiteY10" fmla="*/ 721495 h 1829582"/>
              <a:gd name="connsiteX11" fmla="*/ 345440 w 3017520"/>
              <a:gd name="connsiteY11" fmla="*/ 762135 h 1829582"/>
              <a:gd name="connsiteX12" fmla="*/ 335280 w 3017520"/>
              <a:gd name="connsiteY12" fmla="*/ 823095 h 1829582"/>
              <a:gd name="connsiteX13" fmla="*/ 365760 w 3017520"/>
              <a:gd name="connsiteY13" fmla="*/ 965335 h 1829582"/>
              <a:gd name="connsiteX14" fmla="*/ 0 w 3017520"/>
              <a:gd name="connsiteY14" fmla="*/ 1127895 h 1829582"/>
              <a:gd name="connsiteX15" fmla="*/ 20320 w 3017520"/>
              <a:gd name="connsiteY15" fmla="*/ 1361575 h 1829582"/>
              <a:gd name="connsiteX16" fmla="*/ 40640 w 3017520"/>
              <a:gd name="connsiteY16" fmla="*/ 1442855 h 1829582"/>
              <a:gd name="connsiteX17" fmla="*/ 50800 w 3017520"/>
              <a:gd name="connsiteY17" fmla="*/ 1513975 h 1829582"/>
              <a:gd name="connsiteX18" fmla="*/ 121920 w 3017520"/>
              <a:gd name="connsiteY18" fmla="*/ 1676535 h 1829582"/>
              <a:gd name="connsiteX19" fmla="*/ 213360 w 3017520"/>
              <a:gd name="connsiteY19" fmla="*/ 1788295 h 1829582"/>
              <a:gd name="connsiteX20" fmla="*/ 314960 w 3017520"/>
              <a:gd name="connsiteY20" fmla="*/ 1808615 h 1829582"/>
              <a:gd name="connsiteX21" fmla="*/ 365760 w 3017520"/>
              <a:gd name="connsiteY21" fmla="*/ 1696855 h 1829582"/>
              <a:gd name="connsiteX22" fmla="*/ 396240 w 3017520"/>
              <a:gd name="connsiteY22" fmla="*/ 1656215 h 1829582"/>
              <a:gd name="connsiteX23" fmla="*/ 457200 w 3017520"/>
              <a:gd name="connsiteY23" fmla="*/ 1615575 h 1829582"/>
              <a:gd name="connsiteX24" fmla="*/ 477520 w 3017520"/>
              <a:gd name="connsiteY24" fmla="*/ 1564775 h 1829582"/>
              <a:gd name="connsiteX25" fmla="*/ 487680 w 3017520"/>
              <a:gd name="connsiteY25" fmla="*/ 1513975 h 1829582"/>
              <a:gd name="connsiteX26" fmla="*/ 528320 w 3017520"/>
              <a:gd name="connsiteY26" fmla="*/ 1463175 h 1829582"/>
              <a:gd name="connsiteX27" fmla="*/ 619760 w 3017520"/>
              <a:gd name="connsiteY27" fmla="*/ 1381895 h 1829582"/>
              <a:gd name="connsiteX28" fmla="*/ 670560 w 3017520"/>
              <a:gd name="connsiteY28" fmla="*/ 1351415 h 1829582"/>
              <a:gd name="connsiteX29" fmla="*/ 731520 w 3017520"/>
              <a:gd name="connsiteY29" fmla="*/ 1341255 h 1829582"/>
              <a:gd name="connsiteX30" fmla="*/ 833120 w 3017520"/>
              <a:gd name="connsiteY30" fmla="*/ 1392055 h 1829582"/>
              <a:gd name="connsiteX31" fmla="*/ 1178560 w 3017520"/>
              <a:gd name="connsiteY31" fmla="*/ 1463175 h 1829582"/>
              <a:gd name="connsiteX32" fmla="*/ 1473200 w 3017520"/>
              <a:gd name="connsiteY32" fmla="*/ 1493655 h 1829582"/>
              <a:gd name="connsiteX33" fmla="*/ 2458720 w 3017520"/>
              <a:gd name="connsiteY33" fmla="*/ 1513975 h 1829582"/>
              <a:gd name="connsiteX34" fmla="*/ 2844800 w 3017520"/>
              <a:gd name="connsiteY34" fmla="*/ 1503815 h 1829582"/>
              <a:gd name="connsiteX35" fmla="*/ 2936240 w 3017520"/>
              <a:gd name="connsiteY35" fmla="*/ 1402215 h 1829582"/>
              <a:gd name="connsiteX36" fmla="*/ 2987040 w 3017520"/>
              <a:gd name="connsiteY36" fmla="*/ 1259975 h 1829582"/>
              <a:gd name="connsiteX37" fmla="*/ 3017520 w 3017520"/>
              <a:gd name="connsiteY37" fmla="*/ 1077095 h 1829582"/>
              <a:gd name="connsiteX38" fmla="*/ 2987040 w 3017520"/>
              <a:gd name="connsiteY38" fmla="*/ 802775 h 1829582"/>
              <a:gd name="connsiteX39" fmla="*/ 2946400 w 3017520"/>
              <a:gd name="connsiteY39" fmla="*/ 711335 h 1829582"/>
              <a:gd name="connsiteX40" fmla="*/ 2936240 w 3017520"/>
              <a:gd name="connsiteY40" fmla="*/ 579255 h 1829582"/>
              <a:gd name="connsiteX41" fmla="*/ 2885440 w 3017520"/>
              <a:gd name="connsiteY41" fmla="*/ 213495 h 1829582"/>
              <a:gd name="connsiteX42" fmla="*/ 2763520 w 3017520"/>
              <a:gd name="connsiteY42" fmla="*/ 183015 h 1829582"/>
              <a:gd name="connsiteX43" fmla="*/ 2560320 w 3017520"/>
              <a:gd name="connsiteY43" fmla="*/ 172855 h 1829582"/>
              <a:gd name="connsiteX44" fmla="*/ 2468880 w 3017520"/>
              <a:gd name="connsiteY44" fmla="*/ 162695 h 1829582"/>
              <a:gd name="connsiteX45" fmla="*/ 2438400 w 3017520"/>
              <a:gd name="connsiteY45" fmla="*/ 152535 h 1829582"/>
              <a:gd name="connsiteX46" fmla="*/ 2245360 w 3017520"/>
              <a:gd name="connsiteY46" fmla="*/ 30615 h 1829582"/>
              <a:gd name="connsiteX47" fmla="*/ 2032000 w 3017520"/>
              <a:gd name="connsiteY47" fmla="*/ 20455 h 1829582"/>
              <a:gd name="connsiteX48" fmla="*/ 1940560 w 3017520"/>
              <a:gd name="connsiteY48" fmla="*/ 10295 h 1829582"/>
              <a:gd name="connsiteX49" fmla="*/ 1869440 w 3017520"/>
              <a:gd name="connsiteY49" fmla="*/ 135 h 1829582"/>
              <a:gd name="connsiteX50" fmla="*/ 1381760 w 3017520"/>
              <a:gd name="connsiteY50" fmla="*/ 40775 h 1829582"/>
              <a:gd name="connsiteX51" fmla="*/ 1259840 w 3017520"/>
              <a:gd name="connsiteY51" fmla="*/ 183015 h 1829582"/>
              <a:gd name="connsiteX52" fmla="*/ 1229360 w 3017520"/>
              <a:gd name="connsiteY52" fmla="*/ 203335 h 182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017520" h="1829582">
                <a:moveTo>
                  <a:pt x="1229360" y="203335"/>
                </a:moveTo>
                <a:lnTo>
                  <a:pt x="1229360" y="203335"/>
                </a:lnTo>
                <a:cubicBezTo>
                  <a:pt x="1232747" y="247362"/>
                  <a:pt x="1234043" y="291599"/>
                  <a:pt x="1239520" y="335415"/>
                </a:cubicBezTo>
                <a:cubicBezTo>
                  <a:pt x="1246325" y="389857"/>
                  <a:pt x="1338784" y="455957"/>
                  <a:pt x="1188720" y="497975"/>
                </a:cubicBezTo>
                <a:cubicBezTo>
                  <a:pt x="1045188" y="538164"/>
                  <a:pt x="890693" y="504748"/>
                  <a:pt x="741680" y="508135"/>
                </a:cubicBezTo>
                <a:cubicBezTo>
                  <a:pt x="721360" y="521682"/>
                  <a:pt x="702160" y="537081"/>
                  <a:pt x="680720" y="548775"/>
                </a:cubicBezTo>
                <a:cubicBezTo>
                  <a:pt x="648347" y="566433"/>
                  <a:pt x="623578" y="570680"/>
                  <a:pt x="589280" y="579255"/>
                </a:cubicBezTo>
                <a:cubicBezTo>
                  <a:pt x="548478" y="606456"/>
                  <a:pt x="546497" y="610449"/>
                  <a:pt x="487680" y="630055"/>
                </a:cubicBezTo>
                <a:cubicBezTo>
                  <a:pt x="471297" y="635516"/>
                  <a:pt x="453813" y="636828"/>
                  <a:pt x="436880" y="640215"/>
                </a:cubicBezTo>
                <a:cubicBezTo>
                  <a:pt x="423333" y="646988"/>
                  <a:pt x="405327" y="648418"/>
                  <a:pt x="396240" y="660535"/>
                </a:cubicBezTo>
                <a:cubicBezTo>
                  <a:pt x="383389" y="677670"/>
                  <a:pt x="385499" y="702337"/>
                  <a:pt x="375920" y="721495"/>
                </a:cubicBezTo>
                <a:cubicBezTo>
                  <a:pt x="368347" y="736641"/>
                  <a:pt x="355600" y="748588"/>
                  <a:pt x="345440" y="762135"/>
                </a:cubicBezTo>
                <a:cubicBezTo>
                  <a:pt x="342053" y="782455"/>
                  <a:pt x="335280" y="802495"/>
                  <a:pt x="335280" y="823095"/>
                </a:cubicBezTo>
                <a:cubicBezTo>
                  <a:pt x="335280" y="902226"/>
                  <a:pt x="341290" y="904160"/>
                  <a:pt x="365760" y="965335"/>
                </a:cubicBezTo>
                <a:cubicBezTo>
                  <a:pt x="-9648" y="1072594"/>
                  <a:pt x="30427" y="945336"/>
                  <a:pt x="0" y="1127895"/>
                </a:cubicBezTo>
                <a:cubicBezTo>
                  <a:pt x="2791" y="1166974"/>
                  <a:pt x="11074" y="1309183"/>
                  <a:pt x="20320" y="1361575"/>
                </a:cubicBezTo>
                <a:cubicBezTo>
                  <a:pt x="25173" y="1389077"/>
                  <a:pt x="35163" y="1415470"/>
                  <a:pt x="40640" y="1442855"/>
                </a:cubicBezTo>
                <a:cubicBezTo>
                  <a:pt x="45336" y="1466337"/>
                  <a:pt x="44391" y="1490901"/>
                  <a:pt x="50800" y="1513975"/>
                </a:cubicBezTo>
                <a:cubicBezTo>
                  <a:pt x="65400" y="1566534"/>
                  <a:pt x="87380" y="1630481"/>
                  <a:pt x="121920" y="1676535"/>
                </a:cubicBezTo>
                <a:cubicBezTo>
                  <a:pt x="150800" y="1715042"/>
                  <a:pt x="166161" y="1778855"/>
                  <a:pt x="213360" y="1788295"/>
                </a:cubicBezTo>
                <a:lnTo>
                  <a:pt x="314960" y="1808615"/>
                </a:lnTo>
                <a:cubicBezTo>
                  <a:pt x="402248" y="1852259"/>
                  <a:pt x="333583" y="1833608"/>
                  <a:pt x="365760" y="1696855"/>
                </a:cubicBezTo>
                <a:cubicBezTo>
                  <a:pt x="369638" y="1680372"/>
                  <a:pt x="383584" y="1667465"/>
                  <a:pt x="396240" y="1656215"/>
                </a:cubicBezTo>
                <a:cubicBezTo>
                  <a:pt x="414493" y="1639990"/>
                  <a:pt x="457200" y="1615575"/>
                  <a:pt x="457200" y="1615575"/>
                </a:cubicBezTo>
                <a:cubicBezTo>
                  <a:pt x="463973" y="1598642"/>
                  <a:pt x="472279" y="1582244"/>
                  <a:pt x="477520" y="1564775"/>
                </a:cubicBezTo>
                <a:cubicBezTo>
                  <a:pt x="482482" y="1548235"/>
                  <a:pt x="479957" y="1529421"/>
                  <a:pt x="487680" y="1513975"/>
                </a:cubicBezTo>
                <a:cubicBezTo>
                  <a:pt x="497378" y="1494579"/>
                  <a:pt x="513813" y="1479294"/>
                  <a:pt x="528320" y="1463175"/>
                </a:cubicBezTo>
                <a:cubicBezTo>
                  <a:pt x="559544" y="1428482"/>
                  <a:pt x="582271" y="1406888"/>
                  <a:pt x="619760" y="1381895"/>
                </a:cubicBezTo>
                <a:cubicBezTo>
                  <a:pt x="636191" y="1370941"/>
                  <a:pt x="652001" y="1358164"/>
                  <a:pt x="670560" y="1351415"/>
                </a:cubicBezTo>
                <a:cubicBezTo>
                  <a:pt x="689920" y="1344375"/>
                  <a:pt x="711200" y="1344642"/>
                  <a:pt x="731520" y="1341255"/>
                </a:cubicBezTo>
                <a:cubicBezTo>
                  <a:pt x="765387" y="1358188"/>
                  <a:pt x="797084" y="1380431"/>
                  <a:pt x="833120" y="1392055"/>
                </a:cubicBezTo>
                <a:cubicBezTo>
                  <a:pt x="961287" y="1433399"/>
                  <a:pt x="1052533" y="1443786"/>
                  <a:pt x="1178560" y="1463175"/>
                </a:cubicBezTo>
                <a:cubicBezTo>
                  <a:pt x="1311963" y="1507643"/>
                  <a:pt x="1223666" y="1484413"/>
                  <a:pt x="1473200" y="1493655"/>
                </a:cubicBezTo>
                <a:cubicBezTo>
                  <a:pt x="1894025" y="1509241"/>
                  <a:pt x="1933327" y="1506014"/>
                  <a:pt x="2458720" y="1513975"/>
                </a:cubicBezTo>
                <a:cubicBezTo>
                  <a:pt x="2596696" y="1533686"/>
                  <a:pt x="2699411" y="1561089"/>
                  <a:pt x="2844800" y="1503815"/>
                </a:cubicBezTo>
                <a:cubicBezTo>
                  <a:pt x="2887192" y="1487115"/>
                  <a:pt x="2905760" y="1436082"/>
                  <a:pt x="2936240" y="1402215"/>
                </a:cubicBezTo>
                <a:cubicBezTo>
                  <a:pt x="2953173" y="1354802"/>
                  <a:pt x="2972943" y="1308308"/>
                  <a:pt x="2987040" y="1259975"/>
                </a:cubicBezTo>
                <a:cubicBezTo>
                  <a:pt x="3003889" y="1202207"/>
                  <a:pt x="3010054" y="1136827"/>
                  <a:pt x="3017520" y="1077095"/>
                </a:cubicBezTo>
                <a:cubicBezTo>
                  <a:pt x="3007360" y="985655"/>
                  <a:pt x="3004601" y="893086"/>
                  <a:pt x="2987040" y="802775"/>
                </a:cubicBezTo>
                <a:cubicBezTo>
                  <a:pt x="2980674" y="770033"/>
                  <a:pt x="2953792" y="743860"/>
                  <a:pt x="2946400" y="711335"/>
                </a:cubicBezTo>
                <a:cubicBezTo>
                  <a:pt x="2936614" y="668276"/>
                  <a:pt x="2941607" y="623084"/>
                  <a:pt x="2936240" y="579255"/>
                </a:cubicBezTo>
                <a:cubicBezTo>
                  <a:pt x="2921279" y="457077"/>
                  <a:pt x="2934625" y="326331"/>
                  <a:pt x="2885440" y="213495"/>
                </a:cubicBezTo>
                <a:cubicBezTo>
                  <a:pt x="2868701" y="175094"/>
                  <a:pt x="2805087" y="188211"/>
                  <a:pt x="2763520" y="183015"/>
                </a:cubicBezTo>
                <a:cubicBezTo>
                  <a:pt x="2696226" y="174603"/>
                  <a:pt x="2628053" y="176242"/>
                  <a:pt x="2560320" y="172855"/>
                </a:cubicBezTo>
                <a:cubicBezTo>
                  <a:pt x="2529840" y="169468"/>
                  <a:pt x="2499130" y="167737"/>
                  <a:pt x="2468880" y="162695"/>
                </a:cubicBezTo>
                <a:cubicBezTo>
                  <a:pt x="2458316" y="160934"/>
                  <a:pt x="2447205" y="158631"/>
                  <a:pt x="2438400" y="152535"/>
                </a:cubicBezTo>
                <a:cubicBezTo>
                  <a:pt x="2374667" y="108412"/>
                  <a:pt x="2327279" y="44268"/>
                  <a:pt x="2245360" y="30615"/>
                </a:cubicBezTo>
                <a:cubicBezTo>
                  <a:pt x="2175128" y="18910"/>
                  <a:pt x="2103120" y="23842"/>
                  <a:pt x="2032000" y="20455"/>
                </a:cubicBezTo>
                <a:lnTo>
                  <a:pt x="1940560" y="10295"/>
                </a:lnTo>
                <a:cubicBezTo>
                  <a:pt x="1916798" y="7325"/>
                  <a:pt x="1893352" y="-1169"/>
                  <a:pt x="1869440" y="135"/>
                </a:cubicBezTo>
                <a:cubicBezTo>
                  <a:pt x="1706559" y="9019"/>
                  <a:pt x="1544320" y="27228"/>
                  <a:pt x="1381760" y="40775"/>
                </a:cubicBezTo>
                <a:cubicBezTo>
                  <a:pt x="1231050" y="124503"/>
                  <a:pt x="1330081" y="42533"/>
                  <a:pt x="1259840" y="183015"/>
                </a:cubicBezTo>
                <a:cubicBezTo>
                  <a:pt x="1183734" y="335226"/>
                  <a:pt x="1234440" y="199948"/>
                  <a:pt x="1229360" y="203335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…Continued</a:t>
            </a: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 programmers often use </a:t>
            </a:r>
            <a:r>
              <a:rPr lang="en-US" alt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define a structure type, so a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structure tag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is not required.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the following definition:</a:t>
            </a:r>
          </a:p>
          <a:p>
            <a:pPr lvl="3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typedef struct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face[10];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suit[10];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creates the structure type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without the need for a separate 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statement and structure definition like in the previous slide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declaration</a:t>
            </a:r>
          </a:p>
          <a:p>
            <a:pPr lvl="4" eaLnBrk="1" hangingPunct="1">
              <a:lnSpc>
                <a:spcPct val="15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deck[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52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 eaLnBrk="1" hangingPunct="1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declares an array of 52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structures (i.e., variables of type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08C6B9-30C0-4B42-A0FD-8A3F97835D86}"/>
              </a:ext>
            </a:extLst>
          </p:cNvPr>
          <p:cNvSpPr/>
          <p:nvPr/>
        </p:nvSpPr>
        <p:spPr bwMode="auto">
          <a:xfrm>
            <a:off x="4800600" y="2514600"/>
            <a:ext cx="3733800" cy="457200"/>
          </a:xfrm>
          <a:prstGeom prst="round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Recommended definition</a:t>
            </a:r>
          </a:p>
        </p:txBody>
      </p:sp>
    </p:spTree>
    <p:extLst>
      <p:ext uri="{BB962C8B-B14F-4D97-AF65-F5344CB8AC3E}">
        <p14:creationId xmlns:p14="http://schemas.microsoft.com/office/powerpoint/2010/main" val="155708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B8F5C9D-1552-083C-27AB-8AADD2A1A965}"/>
              </a:ext>
            </a:extLst>
          </p:cNvPr>
          <p:cNvSpPr/>
          <p:nvPr/>
        </p:nvSpPr>
        <p:spPr bwMode="auto">
          <a:xfrm>
            <a:off x="1371600" y="4424356"/>
            <a:ext cx="2941320" cy="1666887"/>
          </a:xfrm>
          <a:custGeom>
            <a:avLst/>
            <a:gdLst>
              <a:gd name="connsiteX0" fmla="*/ 1229360 w 3017520"/>
              <a:gd name="connsiteY0" fmla="*/ 203335 h 1829582"/>
              <a:gd name="connsiteX1" fmla="*/ 1229360 w 3017520"/>
              <a:gd name="connsiteY1" fmla="*/ 203335 h 1829582"/>
              <a:gd name="connsiteX2" fmla="*/ 1239520 w 3017520"/>
              <a:gd name="connsiteY2" fmla="*/ 335415 h 1829582"/>
              <a:gd name="connsiteX3" fmla="*/ 1188720 w 3017520"/>
              <a:gd name="connsiteY3" fmla="*/ 497975 h 1829582"/>
              <a:gd name="connsiteX4" fmla="*/ 741680 w 3017520"/>
              <a:gd name="connsiteY4" fmla="*/ 508135 h 1829582"/>
              <a:gd name="connsiteX5" fmla="*/ 680720 w 3017520"/>
              <a:gd name="connsiteY5" fmla="*/ 548775 h 1829582"/>
              <a:gd name="connsiteX6" fmla="*/ 589280 w 3017520"/>
              <a:gd name="connsiteY6" fmla="*/ 579255 h 1829582"/>
              <a:gd name="connsiteX7" fmla="*/ 487680 w 3017520"/>
              <a:gd name="connsiteY7" fmla="*/ 630055 h 1829582"/>
              <a:gd name="connsiteX8" fmla="*/ 436880 w 3017520"/>
              <a:gd name="connsiteY8" fmla="*/ 640215 h 1829582"/>
              <a:gd name="connsiteX9" fmla="*/ 396240 w 3017520"/>
              <a:gd name="connsiteY9" fmla="*/ 660535 h 1829582"/>
              <a:gd name="connsiteX10" fmla="*/ 375920 w 3017520"/>
              <a:gd name="connsiteY10" fmla="*/ 721495 h 1829582"/>
              <a:gd name="connsiteX11" fmla="*/ 345440 w 3017520"/>
              <a:gd name="connsiteY11" fmla="*/ 762135 h 1829582"/>
              <a:gd name="connsiteX12" fmla="*/ 335280 w 3017520"/>
              <a:gd name="connsiteY12" fmla="*/ 823095 h 1829582"/>
              <a:gd name="connsiteX13" fmla="*/ 365760 w 3017520"/>
              <a:gd name="connsiteY13" fmla="*/ 965335 h 1829582"/>
              <a:gd name="connsiteX14" fmla="*/ 0 w 3017520"/>
              <a:gd name="connsiteY14" fmla="*/ 1127895 h 1829582"/>
              <a:gd name="connsiteX15" fmla="*/ 20320 w 3017520"/>
              <a:gd name="connsiteY15" fmla="*/ 1361575 h 1829582"/>
              <a:gd name="connsiteX16" fmla="*/ 40640 w 3017520"/>
              <a:gd name="connsiteY16" fmla="*/ 1442855 h 1829582"/>
              <a:gd name="connsiteX17" fmla="*/ 50800 w 3017520"/>
              <a:gd name="connsiteY17" fmla="*/ 1513975 h 1829582"/>
              <a:gd name="connsiteX18" fmla="*/ 121920 w 3017520"/>
              <a:gd name="connsiteY18" fmla="*/ 1676535 h 1829582"/>
              <a:gd name="connsiteX19" fmla="*/ 213360 w 3017520"/>
              <a:gd name="connsiteY19" fmla="*/ 1788295 h 1829582"/>
              <a:gd name="connsiteX20" fmla="*/ 314960 w 3017520"/>
              <a:gd name="connsiteY20" fmla="*/ 1808615 h 1829582"/>
              <a:gd name="connsiteX21" fmla="*/ 365760 w 3017520"/>
              <a:gd name="connsiteY21" fmla="*/ 1696855 h 1829582"/>
              <a:gd name="connsiteX22" fmla="*/ 396240 w 3017520"/>
              <a:gd name="connsiteY22" fmla="*/ 1656215 h 1829582"/>
              <a:gd name="connsiteX23" fmla="*/ 457200 w 3017520"/>
              <a:gd name="connsiteY23" fmla="*/ 1615575 h 1829582"/>
              <a:gd name="connsiteX24" fmla="*/ 477520 w 3017520"/>
              <a:gd name="connsiteY24" fmla="*/ 1564775 h 1829582"/>
              <a:gd name="connsiteX25" fmla="*/ 487680 w 3017520"/>
              <a:gd name="connsiteY25" fmla="*/ 1513975 h 1829582"/>
              <a:gd name="connsiteX26" fmla="*/ 528320 w 3017520"/>
              <a:gd name="connsiteY26" fmla="*/ 1463175 h 1829582"/>
              <a:gd name="connsiteX27" fmla="*/ 619760 w 3017520"/>
              <a:gd name="connsiteY27" fmla="*/ 1381895 h 1829582"/>
              <a:gd name="connsiteX28" fmla="*/ 670560 w 3017520"/>
              <a:gd name="connsiteY28" fmla="*/ 1351415 h 1829582"/>
              <a:gd name="connsiteX29" fmla="*/ 731520 w 3017520"/>
              <a:gd name="connsiteY29" fmla="*/ 1341255 h 1829582"/>
              <a:gd name="connsiteX30" fmla="*/ 833120 w 3017520"/>
              <a:gd name="connsiteY30" fmla="*/ 1392055 h 1829582"/>
              <a:gd name="connsiteX31" fmla="*/ 1178560 w 3017520"/>
              <a:gd name="connsiteY31" fmla="*/ 1463175 h 1829582"/>
              <a:gd name="connsiteX32" fmla="*/ 1473200 w 3017520"/>
              <a:gd name="connsiteY32" fmla="*/ 1493655 h 1829582"/>
              <a:gd name="connsiteX33" fmla="*/ 2458720 w 3017520"/>
              <a:gd name="connsiteY33" fmla="*/ 1513975 h 1829582"/>
              <a:gd name="connsiteX34" fmla="*/ 2844800 w 3017520"/>
              <a:gd name="connsiteY34" fmla="*/ 1503815 h 1829582"/>
              <a:gd name="connsiteX35" fmla="*/ 2936240 w 3017520"/>
              <a:gd name="connsiteY35" fmla="*/ 1402215 h 1829582"/>
              <a:gd name="connsiteX36" fmla="*/ 2987040 w 3017520"/>
              <a:gd name="connsiteY36" fmla="*/ 1259975 h 1829582"/>
              <a:gd name="connsiteX37" fmla="*/ 3017520 w 3017520"/>
              <a:gd name="connsiteY37" fmla="*/ 1077095 h 1829582"/>
              <a:gd name="connsiteX38" fmla="*/ 2987040 w 3017520"/>
              <a:gd name="connsiteY38" fmla="*/ 802775 h 1829582"/>
              <a:gd name="connsiteX39" fmla="*/ 2946400 w 3017520"/>
              <a:gd name="connsiteY39" fmla="*/ 711335 h 1829582"/>
              <a:gd name="connsiteX40" fmla="*/ 2936240 w 3017520"/>
              <a:gd name="connsiteY40" fmla="*/ 579255 h 1829582"/>
              <a:gd name="connsiteX41" fmla="*/ 2885440 w 3017520"/>
              <a:gd name="connsiteY41" fmla="*/ 213495 h 1829582"/>
              <a:gd name="connsiteX42" fmla="*/ 2763520 w 3017520"/>
              <a:gd name="connsiteY42" fmla="*/ 183015 h 1829582"/>
              <a:gd name="connsiteX43" fmla="*/ 2560320 w 3017520"/>
              <a:gd name="connsiteY43" fmla="*/ 172855 h 1829582"/>
              <a:gd name="connsiteX44" fmla="*/ 2468880 w 3017520"/>
              <a:gd name="connsiteY44" fmla="*/ 162695 h 1829582"/>
              <a:gd name="connsiteX45" fmla="*/ 2438400 w 3017520"/>
              <a:gd name="connsiteY45" fmla="*/ 152535 h 1829582"/>
              <a:gd name="connsiteX46" fmla="*/ 2245360 w 3017520"/>
              <a:gd name="connsiteY46" fmla="*/ 30615 h 1829582"/>
              <a:gd name="connsiteX47" fmla="*/ 2032000 w 3017520"/>
              <a:gd name="connsiteY47" fmla="*/ 20455 h 1829582"/>
              <a:gd name="connsiteX48" fmla="*/ 1940560 w 3017520"/>
              <a:gd name="connsiteY48" fmla="*/ 10295 h 1829582"/>
              <a:gd name="connsiteX49" fmla="*/ 1869440 w 3017520"/>
              <a:gd name="connsiteY49" fmla="*/ 135 h 1829582"/>
              <a:gd name="connsiteX50" fmla="*/ 1381760 w 3017520"/>
              <a:gd name="connsiteY50" fmla="*/ 40775 h 1829582"/>
              <a:gd name="connsiteX51" fmla="*/ 1259840 w 3017520"/>
              <a:gd name="connsiteY51" fmla="*/ 183015 h 1829582"/>
              <a:gd name="connsiteX52" fmla="*/ 1229360 w 3017520"/>
              <a:gd name="connsiteY52" fmla="*/ 203335 h 182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017520" h="1829582">
                <a:moveTo>
                  <a:pt x="1229360" y="203335"/>
                </a:moveTo>
                <a:lnTo>
                  <a:pt x="1229360" y="203335"/>
                </a:lnTo>
                <a:cubicBezTo>
                  <a:pt x="1232747" y="247362"/>
                  <a:pt x="1234043" y="291599"/>
                  <a:pt x="1239520" y="335415"/>
                </a:cubicBezTo>
                <a:cubicBezTo>
                  <a:pt x="1246325" y="389857"/>
                  <a:pt x="1338784" y="455957"/>
                  <a:pt x="1188720" y="497975"/>
                </a:cubicBezTo>
                <a:cubicBezTo>
                  <a:pt x="1045188" y="538164"/>
                  <a:pt x="890693" y="504748"/>
                  <a:pt x="741680" y="508135"/>
                </a:cubicBezTo>
                <a:cubicBezTo>
                  <a:pt x="721360" y="521682"/>
                  <a:pt x="702160" y="537081"/>
                  <a:pt x="680720" y="548775"/>
                </a:cubicBezTo>
                <a:cubicBezTo>
                  <a:pt x="648347" y="566433"/>
                  <a:pt x="623578" y="570680"/>
                  <a:pt x="589280" y="579255"/>
                </a:cubicBezTo>
                <a:cubicBezTo>
                  <a:pt x="548478" y="606456"/>
                  <a:pt x="546497" y="610449"/>
                  <a:pt x="487680" y="630055"/>
                </a:cubicBezTo>
                <a:cubicBezTo>
                  <a:pt x="471297" y="635516"/>
                  <a:pt x="453813" y="636828"/>
                  <a:pt x="436880" y="640215"/>
                </a:cubicBezTo>
                <a:cubicBezTo>
                  <a:pt x="423333" y="646988"/>
                  <a:pt x="405327" y="648418"/>
                  <a:pt x="396240" y="660535"/>
                </a:cubicBezTo>
                <a:cubicBezTo>
                  <a:pt x="383389" y="677670"/>
                  <a:pt x="385499" y="702337"/>
                  <a:pt x="375920" y="721495"/>
                </a:cubicBezTo>
                <a:cubicBezTo>
                  <a:pt x="368347" y="736641"/>
                  <a:pt x="355600" y="748588"/>
                  <a:pt x="345440" y="762135"/>
                </a:cubicBezTo>
                <a:cubicBezTo>
                  <a:pt x="342053" y="782455"/>
                  <a:pt x="335280" y="802495"/>
                  <a:pt x="335280" y="823095"/>
                </a:cubicBezTo>
                <a:cubicBezTo>
                  <a:pt x="335280" y="902226"/>
                  <a:pt x="341290" y="904160"/>
                  <a:pt x="365760" y="965335"/>
                </a:cubicBezTo>
                <a:cubicBezTo>
                  <a:pt x="-9648" y="1072594"/>
                  <a:pt x="30427" y="945336"/>
                  <a:pt x="0" y="1127895"/>
                </a:cubicBezTo>
                <a:cubicBezTo>
                  <a:pt x="2791" y="1166974"/>
                  <a:pt x="11074" y="1309183"/>
                  <a:pt x="20320" y="1361575"/>
                </a:cubicBezTo>
                <a:cubicBezTo>
                  <a:pt x="25173" y="1389077"/>
                  <a:pt x="35163" y="1415470"/>
                  <a:pt x="40640" y="1442855"/>
                </a:cubicBezTo>
                <a:cubicBezTo>
                  <a:pt x="45336" y="1466337"/>
                  <a:pt x="44391" y="1490901"/>
                  <a:pt x="50800" y="1513975"/>
                </a:cubicBezTo>
                <a:cubicBezTo>
                  <a:pt x="65400" y="1566534"/>
                  <a:pt x="87380" y="1630481"/>
                  <a:pt x="121920" y="1676535"/>
                </a:cubicBezTo>
                <a:cubicBezTo>
                  <a:pt x="150800" y="1715042"/>
                  <a:pt x="166161" y="1778855"/>
                  <a:pt x="213360" y="1788295"/>
                </a:cubicBezTo>
                <a:lnTo>
                  <a:pt x="314960" y="1808615"/>
                </a:lnTo>
                <a:cubicBezTo>
                  <a:pt x="402248" y="1852259"/>
                  <a:pt x="333583" y="1833608"/>
                  <a:pt x="365760" y="1696855"/>
                </a:cubicBezTo>
                <a:cubicBezTo>
                  <a:pt x="369638" y="1680372"/>
                  <a:pt x="383584" y="1667465"/>
                  <a:pt x="396240" y="1656215"/>
                </a:cubicBezTo>
                <a:cubicBezTo>
                  <a:pt x="414493" y="1639990"/>
                  <a:pt x="457200" y="1615575"/>
                  <a:pt x="457200" y="1615575"/>
                </a:cubicBezTo>
                <a:cubicBezTo>
                  <a:pt x="463973" y="1598642"/>
                  <a:pt x="472279" y="1582244"/>
                  <a:pt x="477520" y="1564775"/>
                </a:cubicBezTo>
                <a:cubicBezTo>
                  <a:pt x="482482" y="1548235"/>
                  <a:pt x="479957" y="1529421"/>
                  <a:pt x="487680" y="1513975"/>
                </a:cubicBezTo>
                <a:cubicBezTo>
                  <a:pt x="497378" y="1494579"/>
                  <a:pt x="513813" y="1479294"/>
                  <a:pt x="528320" y="1463175"/>
                </a:cubicBezTo>
                <a:cubicBezTo>
                  <a:pt x="559544" y="1428482"/>
                  <a:pt x="582271" y="1406888"/>
                  <a:pt x="619760" y="1381895"/>
                </a:cubicBezTo>
                <a:cubicBezTo>
                  <a:pt x="636191" y="1370941"/>
                  <a:pt x="652001" y="1358164"/>
                  <a:pt x="670560" y="1351415"/>
                </a:cubicBezTo>
                <a:cubicBezTo>
                  <a:pt x="689920" y="1344375"/>
                  <a:pt x="711200" y="1344642"/>
                  <a:pt x="731520" y="1341255"/>
                </a:cubicBezTo>
                <a:cubicBezTo>
                  <a:pt x="765387" y="1358188"/>
                  <a:pt x="797084" y="1380431"/>
                  <a:pt x="833120" y="1392055"/>
                </a:cubicBezTo>
                <a:cubicBezTo>
                  <a:pt x="961287" y="1433399"/>
                  <a:pt x="1052533" y="1443786"/>
                  <a:pt x="1178560" y="1463175"/>
                </a:cubicBezTo>
                <a:cubicBezTo>
                  <a:pt x="1311963" y="1507643"/>
                  <a:pt x="1223666" y="1484413"/>
                  <a:pt x="1473200" y="1493655"/>
                </a:cubicBezTo>
                <a:cubicBezTo>
                  <a:pt x="1894025" y="1509241"/>
                  <a:pt x="1933327" y="1506014"/>
                  <a:pt x="2458720" y="1513975"/>
                </a:cubicBezTo>
                <a:cubicBezTo>
                  <a:pt x="2596696" y="1533686"/>
                  <a:pt x="2699411" y="1561089"/>
                  <a:pt x="2844800" y="1503815"/>
                </a:cubicBezTo>
                <a:cubicBezTo>
                  <a:pt x="2887192" y="1487115"/>
                  <a:pt x="2905760" y="1436082"/>
                  <a:pt x="2936240" y="1402215"/>
                </a:cubicBezTo>
                <a:cubicBezTo>
                  <a:pt x="2953173" y="1354802"/>
                  <a:pt x="2972943" y="1308308"/>
                  <a:pt x="2987040" y="1259975"/>
                </a:cubicBezTo>
                <a:cubicBezTo>
                  <a:pt x="3003889" y="1202207"/>
                  <a:pt x="3010054" y="1136827"/>
                  <a:pt x="3017520" y="1077095"/>
                </a:cubicBezTo>
                <a:cubicBezTo>
                  <a:pt x="3007360" y="985655"/>
                  <a:pt x="3004601" y="893086"/>
                  <a:pt x="2987040" y="802775"/>
                </a:cubicBezTo>
                <a:cubicBezTo>
                  <a:pt x="2980674" y="770033"/>
                  <a:pt x="2953792" y="743860"/>
                  <a:pt x="2946400" y="711335"/>
                </a:cubicBezTo>
                <a:cubicBezTo>
                  <a:pt x="2936614" y="668276"/>
                  <a:pt x="2941607" y="623084"/>
                  <a:pt x="2936240" y="579255"/>
                </a:cubicBezTo>
                <a:cubicBezTo>
                  <a:pt x="2921279" y="457077"/>
                  <a:pt x="2934625" y="326331"/>
                  <a:pt x="2885440" y="213495"/>
                </a:cubicBezTo>
                <a:cubicBezTo>
                  <a:pt x="2868701" y="175094"/>
                  <a:pt x="2805087" y="188211"/>
                  <a:pt x="2763520" y="183015"/>
                </a:cubicBezTo>
                <a:cubicBezTo>
                  <a:pt x="2696226" y="174603"/>
                  <a:pt x="2628053" y="176242"/>
                  <a:pt x="2560320" y="172855"/>
                </a:cubicBezTo>
                <a:cubicBezTo>
                  <a:pt x="2529840" y="169468"/>
                  <a:pt x="2499130" y="167737"/>
                  <a:pt x="2468880" y="162695"/>
                </a:cubicBezTo>
                <a:cubicBezTo>
                  <a:pt x="2458316" y="160934"/>
                  <a:pt x="2447205" y="158631"/>
                  <a:pt x="2438400" y="152535"/>
                </a:cubicBezTo>
                <a:cubicBezTo>
                  <a:pt x="2374667" y="108412"/>
                  <a:pt x="2327279" y="44268"/>
                  <a:pt x="2245360" y="30615"/>
                </a:cubicBezTo>
                <a:cubicBezTo>
                  <a:pt x="2175128" y="18910"/>
                  <a:pt x="2103120" y="23842"/>
                  <a:pt x="2032000" y="20455"/>
                </a:cubicBezTo>
                <a:lnTo>
                  <a:pt x="1940560" y="10295"/>
                </a:lnTo>
                <a:cubicBezTo>
                  <a:pt x="1916798" y="7325"/>
                  <a:pt x="1893352" y="-1169"/>
                  <a:pt x="1869440" y="135"/>
                </a:cubicBezTo>
                <a:cubicBezTo>
                  <a:pt x="1706559" y="9019"/>
                  <a:pt x="1544320" y="27228"/>
                  <a:pt x="1381760" y="40775"/>
                </a:cubicBezTo>
                <a:cubicBezTo>
                  <a:pt x="1231050" y="124503"/>
                  <a:pt x="1330081" y="42533"/>
                  <a:pt x="1259840" y="183015"/>
                </a:cubicBezTo>
                <a:cubicBezTo>
                  <a:pt x="1183734" y="335226"/>
                  <a:pt x="1234440" y="199948"/>
                  <a:pt x="1229360" y="203335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Summary : struct definition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>
          <a:xfrm>
            <a:off x="0" y="549275"/>
            <a:ext cx="9144000" cy="6308725"/>
          </a:xfrm>
        </p:spPr>
        <p:txBody>
          <a:bodyPr>
            <a:normAutofit fontScale="92500" lnSpcReduction="10000"/>
          </a:bodyPr>
          <a:lstStyle/>
          <a:p>
            <a:pPr marL="900113" indent="0">
              <a:buNone/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card {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face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[10]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suit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[10]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3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typedef struct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face[10];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suit[10];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MyCard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08C6B9-30C0-4B42-A0FD-8A3F97835D86}"/>
              </a:ext>
            </a:extLst>
          </p:cNvPr>
          <p:cNvSpPr/>
          <p:nvPr/>
        </p:nvSpPr>
        <p:spPr bwMode="auto">
          <a:xfrm>
            <a:off x="3517900" y="6017421"/>
            <a:ext cx="3733800" cy="457200"/>
          </a:xfrm>
          <a:prstGeom prst="round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Recommended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6B5A9-8288-997D-B510-DD6BBCAA174B}"/>
              </a:ext>
            </a:extLst>
          </p:cNvPr>
          <p:cNvSpPr txBox="1"/>
          <p:nvPr/>
        </p:nvSpPr>
        <p:spPr>
          <a:xfrm>
            <a:off x="1021080" y="1763454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card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MyCard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61303-068F-FBC0-235D-9F7DB4709302}"/>
              </a:ext>
            </a:extLst>
          </p:cNvPr>
          <p:cNvSpPr txBox="1"/>
          <p:nvPr/>
        </p:nvSpPr>
        <p:spPr>
          <a:xfrm>
            <a:off x="309880" y="2407179"/>
            <a:ext cx="2819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card {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face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[10]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suit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[10]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alt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MyCard</a:t>
            </a:r>
            <a:r>
              <a:rPr lang="en-US" alt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66353-18FB-4606-D2F2-024F347C47EE}"/>
              </a:ext>
            </a:extLst>
          </p:cNvPr>
          <p:cNvSpPr txBox="1"/>
          <p:nvPr/>
        </p:nvSpPr>
        <p:spPr>
          <a:xfrm>
            <a:off x="3352800" y="2283344"/>
            <a:ext cx="4658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65338" indent="-811213" eaLnBrk="1" hangingPunct="1">
              <a:buNone/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face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[10]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[10]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US" alt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7FA40-166A-B1D0-714A-94248BE22853}"/>
              </a:ext>
            </a:extLst>
          </p:cNvPr>
          <p:cNvSpPr txBox="1"/>
          <p:nvPr/>
        </p:nvSpPr>
        <p:spPr>
          <a:xfrm>
            <a:off x="4655820" y="3961024"/>
            <a:ext cx="465836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typedef struct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card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219C6-EF4E-8963-1656-F78823B8C0C9}"/>
              </a:ext>
            </a:extLst>
          </p:cNvPr>
          <p:cNvSpPr txBox="1"/>
          <p:nvPr/>
        </p:nvSpPr>
        <p:spPr>
          <a:xfrm>
            <a:off x="5989320" y="4363506"/>
            <a:ext cx="315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MyCard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3499D-CF1C-B892-8445-AD4422454B1A}"/>
              </a:ext>
            </a:extLst>
          </p:cNvPr>
          <p:cNvSpPr txBox="1"/>
          <p:nvPr/>
        </p:nvSpPr>
        <p:spPr>
          <a:xfrm>
            <a:off x="4300220" y="1029947"/>
            <a:ext cx="6527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9F64B-F4AC-C9EB-B2A7-0C15BC17334A}"/>
              </a:ext>
            </a:extLst>
          </p:cNvPr>
          <p:cNvSpPr txBox="1"/>
          <p:nvPr/>
        </p:nvSpPr>
        <p:spPr>
          <a:xfrm>
            <a:off x="2898140" y="2819567"/>
            <a:ext cx="61976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080FB5-E6F2-726A-072F-CAEE918CF478}"/>
              </a:ext>
            </a:extLst>
          </p:cNvPr>
          <p:cNvSpPr txBox="1"/>
          <p:nvPr/>
        </p:nvSpPr>
        <p:spPr>
          <a:xfrm>
            <a:off x="4676140" y="2843652"/>
            <a:ext cx="5537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16D4ED-973C-57A8-7F00-1577B55D5AA2}"/>
              </a:ext>
            </a:extLst>
          </p:cNvPr>
          <p:cNvSpPr txBox="1"/>
          <p:nvPr/>
        </p:nvSpPr>
        <p:spPr>
          <a:xfrm>
            <a:off x="5436870" y="4374995"/>
            <a:ext cx="76454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0ABA7-1A6D-0440-7DF9-2FDB887B969A}"/>
              </a:ext>
            </a:extLst>
          </p:cNvPr>
          <p:cNvSpPr txBox="1"/>
          <p:nvPr/>
        </p:nvSpPr>
        <p:spPr>
          <a:xfrm>
            <a:off x="635000" y="5089860"/>
            <a:ext cx="61976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⑤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3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</a:rPr>
              <a:t>…Continued</a:t>
            </a:r>
            <a:endParaRPr lang="en-US" sz="3200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>
          <a:xfrm>
            <a:off x="22123" y="549276"/>
            <a:ext cx="9121877" cy="636734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Variables declared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within the braces of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structure definition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are the structure’s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members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Members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same structure type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have unique names,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but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two </a:t>
            </a: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different structure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types may contain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members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the </a:t>
            </a: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same name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 without conflict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Structure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members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can be variables of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primitive data types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(e.g.,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etc.), or collection such as arrays and other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structures. </a:t>
            </a:r>
          </a:p>
          <a:p>
            <a:pPr marL="468313" lvl="3" indent="-177800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Example:   	struct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 {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			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			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			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 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			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gender;   // ‘M’ or ‘F’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			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hourlySalary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			}; </a:t>
            </a:r>
            <a:endParaRPr lang="en-US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8"/>
  <p:tag name="MMPROD_UIDATA" val="&lt;database version=&quot;9.0&quot;&gt;&lt;object type=&quot;1&quot; unique_id=&quot;10001&quot;&gt;&lt;object type=&quot;2&quot; unique_id=&quot;13154&quot;&gt;&lt;object type=&quot;3&quot; unique_id=&quot;13156&quot;&gt;&lt;property id=&quot;20148&quot; value=&quot;5&quot;/&gt;&lt;property id=&quot;20300&quot; value=&quot;Slide 2&quot;/&gt;&lt;property id=&quot;20307&quot; value=&quot;258&quot;/&gt;&lt;/object&gt;&lt;object type=&quot;3&quot; unique_id=&quot;13157&quot;&gt;&lt;property id=&quot;20148&quot; value=&quot;5&quot;/&gt;&lt;property id=&quot;20300&quot; value=&quot;Slide 3&quot;/&gt;&lt;property id=&quot;20307&quot; value=&quot;259&quot;/&gt;&lt;/object&gt;&lt;object type=&quot;3&quot; unique_id=&quot;13158&quot;&gt;&lt;property id=&quot;20148&quot; value=&quot;5&quot;/&gt;&lt;property id=&quot;20300&quot; value=&quot;Slide 4&quot;/&gt;&lt;property id=&quot;20307&quot; value=&quot;260&quot;/&gt;&lt;/object&gt;&lt;object type=&quot;3&quot; unique_id=&quot;13159&quot;&gt;&lt;property id=&quot;20148&quot; value=&quot;5&quot;/&gt;&lt;property id=&quot;20300&quot; value=&quot;Slide 9&quot;/&gt;&lt;property id=&quot;20307&quot; value=&quot;261&quot;/&gt;&lt;/object&gt;&lt;object type=&quot;3&quot; unique_id=&quot;13160&quot;&gt;&lt;property id=&quot;20148&quot; value=&quot;5&quot;/&gt;&lt;property id=&quot;20300&quot; value=&quot;Slide 17&quot;/&gt;&lt;property id=&quot;20307&quot; value=&quot;262&quot;/&gt;&lt;/object&gt;&lt;object type=&quot;3&quot; unique_id=&quot;13161&quot;&gt;&lt;property id=&quot;20148&quot; value=&quot;5&quot;/&gt;&lt;property id=&quot;20300&quot; value=&quot;Slide 18&quot;/&gt;&lt;property id=&quot;20307&quot; value=&quot;263&quot;/&gt;&lt;/object&gt;&lt;object type=&quot;3&quot; unique_id=&quot;13162&quot;&gt;&lt;property id=&quot;20148&quot; value=&quot;5&quot;/&gt;&lt;property id=&quot;20300&quot; value=&quot;Slide 20&quot;/&gt;&lt;property id=&quot;20307&quot; value=&quot;264&quot;/&gt;&lt;/object&gt;&lt;object type=&quot;3&quot; unique_id=&quot;13163&quot;&gt;&lt;property id=&quot;20148&quot; value=&quot;5&quot;/&gt;&lt;property id=&quot;20300&quot; value=&quot;Slide 24&quot;/&gt;&lt;property id=&quot;20307&quot; value=&quot;265&quot;/&gt;&lt;/object&gt;&lt;object type=&quot;3&quot; unique_id=&quot;13164&quot;&gt;&lt;property id=&quot;20148&quot; value=&quot;5&quot;/&gt;&lt;property id=&quot;20300&quot; value=&quot;Slide 25&quot;/&gt;&lt;property id=&quot;20307&quot; value=&quot;266&quot;/&gt;&lt;/object&gt;&lt;object type=&quot;3&quot; unique_id=&quot;13165&quot;&gt;&lt;property id=&quot;20148&quot; value=&quot;5&quot;/&gt;&lt;property id=&quot;20300&quot; value=&quot;Slide 31&quot;/&gt;&lt;property id=&quot;20307&quot; value=&quot;267&quot;/&gt;&lt;/object&gt;&lt;object type=&quot;3&quot; unique_id=&quot;13166&quot;&gt;&lt;property id=&quot;20148&quot; value=&quot;5&quot;/&gt;&lt;property id=&quot;20300&quot; value=&quot;Slide 32&quot;/&gt;&lt;property id=&quot;20307&quot; value=&quot;268&quot;/&gt;&lt;/object&gt;&lt;object type=&quot;3&quot; unique_id=&quot;13167&quot;&gt;&lt;property id=&quot;20148&quot; value=&quot;5&quot;/&gt;&lt;property id=&quot;20300&quot; value=&quot;Slide 33&quot;/&gt;&lt;property id=&quot;20307&quot; value=&quot;269&quot;/&gt;&lt;/object&gt;&lt;object type=&quot;3&quot; unique_id=&quot;13168&quot;&gt;&lt;property id=&quot;20148&quot; value=&quot;5&quot;/&gt;&lt;property id=&quot;20300&quot; value=&quot;Slide 34&quot;/&gt;&lt;property id=&quot;20307&quot; value=&quot;270&quot;/&gt;&lt;/object&gt;&lt;object type=&quot;3&quot; unique_id=&quot;13169&quot;&gt;&lt;property id=&quot;20148&quot; value=&quot;5&quot;/&gt;&lt;property id=&quot;20300&quot; value=&quot;Slide 36&quot;/&gt;&lt;property id=&quot;20307&quot; value=&quot;271&quot;/&gt;&lt;/object&gt;&lt;object type=&quot;3&quot; unique_id=&quot;13170&quot;&gt;&lt;property id=&quot;20148&quot; value=&quot;5&quot;/&gt;&lt;property id=&quot;20300&quot; value=&quot;Slide 37&quot;/&gt;&lt;property id=&quot;20307&quot; value=&quot;272&quot;/&gt;&lt;/object&gt;&lt;object type=&quot;3&quot; unique_id=&quot;13171&quot;&gt;&lt;property id=&quot;20148&quot; value=&quot;5&quot;/&gt;&lt;property id=&quot;20300&quot; value=&quot;Slide 40&quot;/&gt;&lt;property id=&quot;20307&quot; value=&quot;273&quot;/&gt;&lt;/object&gt;&lt;object type=&quot;3&quot; unique_id=&quot;13172&quot;&gt;&lt;property id=&quot;20148&quot; value=&quot;5&quot;/&gt;&lt;property id=&quot;20300&quot; value=&quot;Slide 41&quot;/&gt;&lt;property id=&quot;20307&quot; value=&quot;274&quot;/&gt;&lt;/object&gt;&lt;object type=&quot;3&quot; unique_id=&quot;13173&quot;&gt;&lt;property id=&quot;20148&quot; value=&quot;5&quot;/&gt;&lt;property id=&quot;20300&quot; value=&quot;Slide 44&quot;/&gt;&lt;property id=&quot;20307&quot; value=&quot;275&quot;/&gt;&lt;/object&gt;&lt;object type=&quot;3&quot; unique_id=&quot;13174&quot;&gt;&lt;property id=&quot;20148&quot; value=&quot;5&quot;/&gt;&lt;property id=&quot;20300&quot; value=&quot;Slide 47&quot;/&gt;&lt;property id=&quot;20307&quot; value=&quot;276&quot;/&gt;&lt;/object&gt;&lt;object type=&quot;3&quot; unique_id=&quot;13175&quot;&gt;&lt;property id=&quot;20148&quot; value=&quot;5&quot;/&gt;&lt;property id=&quot;20300&quot; value=&quot;Slide 48&quot;/&gt;&lt;property id=&quot;20307&quot; value=&quot;277&quot;/&gt;&lt;/object&gt;&lt;object type=&quot;3&quot; unique_id=&quot;13176&quot;&gt;&lt;property id=&quot;20148&quot; value=&quot;5&quot;/&gt;&lt;property id=&quot;20300&quot; value=&quot;Slide 50&quot;/&gt;&lt;property id=&quot;20307&quot; value=&quot;278&quot;/&gt;&lt;/object&gt;&lt;object type=&quot;3&quot; unique_id=&quot;13177&quot;&gt;&lt;property id=&quot;20148&quot; value=&quot;5&quot;/&gt;&lt;property id=&quot;20300&quot; value=&quot;Slide 51&quot;/&gt;&lt;property id=&quot;20307&quot; value=&quot;279&quot;/&gt;&lt;/object&gt;&lt;object type=&quot;3&quot; unique_id=&quot;13178&quot;&gt;&lt;property id=&quot;20148&quot; value=&quot;5&quot;/&gt;&lt;property id=&quot;20300&quot; value=&quot;Slide 52&quot;/&gt;&lt;property id=&quot;20307&quot; value=&quot;280&quot;/&gt;&lt;/object&gt;&lt;object type=&quot;3&quot; unique_id=&quot;13179&quot;&gt;&lt;property id=&quot;20148&quot; value=&quot;5&quot;/&gt;&lt;property id=&quot;20300&quot; value=&quot;Slide 53&quot;/&gt;&lt;property id=&quot;20307&quot; value=&quot;281&quot;/&gt;&lt;/object&gt;&lt;object type=&quot;3&quot; unique_id=&quot;13180&quot;&gt;&lt;property id=&quot;20148&quot; value=&quot;5&quot;/&gt;&lt;property id=&quot;20300&quot; value=&quot;Slide 54&quot;/&gt;&lt;property id=&quot;20307&quot; value=&quot;282&quot;/&gt;&lt;/object&gt;&lt;object type=&quot;3&quot; unique_id=&quot;13181&quot;&gt;&lt;property id=&quot;20148&quot; value=&quot;5&quot;/&gt;&lt;property id=&quot;20300&quot; value=&quot;Slide 57&quot;/&gt;&lt;property id=&quot;20307&quot; value=&quot;283&quot;/&gt;&lt;/object&gt;&lt;object type=&quot;3&quot; unique_id=&quot;13182&quot;&gt;&lt;property id=&quot;20148&quot; value=&quot;5&quot;/&gt;&lt;property id=&quot;20300&quot; value=&quot;Slide 60&quot;/&gt;&lt;property id=&quot;20307&quot; value=&quot;284&quot;/&gt;&lt;/object&gt;&lt;object type=&quot;3&quot; unique_id=&quot;13183&quot;&gt;&lt;property id=&quot;20148&quot; value=&quot;5&quot;/&gt;&lt;property id=&quot;20300&quot; value=&quot;Slide 61&quot;/&gt;&lt;property id=&quot;20307&quot; value=&quot;285&quot;/&gt;&lt;/object&gt;&lt;object type=&quot;3&quot; unique_id=&quot;13184&quot;&gt;&lt;property id=&quot;20148&quot; value=&quot;5&quot;/&gt;&lt;property id=&quot;20300&quot; value=&quot;Slide 63&quot;/&gt;&lt;property id=&quot;20307&quot; value=&quot;286&quot;/&gt;&lt;/object&gt;&lt;object type=&quot;3&quot; unique_id=&quot;13185&quot;&gt;&lt;property id=&quot;20148&quot; value=&quot;5&quot;/&gt;&lt;property id=&quot;20300&quot; value=&quot;Slide 66&quot;/&gt;&lt;property id=&quot;20307&quot; value=&quot;287&quot;/&gt;&lt;/object&gt;&lt;object type=&quot;3&quot; unique_id=&quot;13186&quot;&gt;&lt;property id=&quot;20148&quot; value=&quot;5&quot;/&gt;&lt;property id=&quot;20300&quot; value=&quot;Slide 67&quot;/&gt;&lt;property id=&quot;20307&quot; value=&quot;288&quot;/&gt;&lt;/object&gt;&lt;object type=&quot;3&quot; unique_id=&quot;13187&quot;&gt;&lt;property id=&quot;20148&quot; value=&quot;5&quot;/&gt;&lt;property id=&quot;20300&quot; value=&quot;Slide 69&quot;/&gt;&lt;property id=&quot;20307&quot; value=&quot;289&quot;/&gt;&lt;/object&gt;&lt;object type=&quot;3&quot; unique_id=&quot;13188&quot;&gt;&lt;property id=&quot;20148&quot; value=&quot;5&quot;/&gt;&lt;property id=&quot;20300&quot; value=&quot;Slide 70&quot;/&gt;&lt;property id=&quot;20307&quot; value=&quot;290&quot;/&gt;&lt;/object&gt;&lt;object type=&quot;3&quot; unique_id=&quot;13189&quot;&gt;&lt;property id=&quot;20148&quot; value=&quot;5&quot;/&gt;&lt;property id=&quot;20300&quot; value=&quot;Slide 72&quot;/&gt;&lt;property id=&quot;20307&quot; value=&quot;291&quot;/&gt;&lt;/object&gt;&lt;object type=&quot;3&quot; unique_id=&quot;13190&quot;&gt;&lt;property id=&quot;20148&quot; value=&quot;5&quot;/&gt;&lt;property id=&quot;20300&quot; value=&quot;Slide 76&quot;/&gt;&lt;property id=&quot;20307&quot; value=&quot;292&quot;/&gt;&lt;/object&gt;&lt;object type=&quot;3&quot; unique_id=&quot;13191&quot;&gt;&lt;property id=&quot;20148&quot; value=&quot;5&quot;/&gt;&lt;property id=&quot;20300&quot; value=&quot;Slide 78&quot;/&gt;&lt;property id=&quot;20307&quot; value=&quot;293&quot;/&gt;&lt;/object&gt;&lt;object type=&quot;3&quot; unique_id=&quot;13192&quot;&gt;&lt;property id=&quot;20148&quot; value=&quot;5&quot;/&gt;&lt;property id=&quot;20300&quot; value=&quot;Slide 79&quot;/&gt;&lt;property id=&quot;20307&quot; value=&quot;294&quot;/&gt;&lt;/object&gt;&lt;object type=&quot;3&quot; unique_id=&quot;13193&quot;&gt;&lt;property id=&quot;20148&quot; value=&quot;5&quot;/&gt;&lt;property id=&quot;20300&quot; value=&quot;Slide 83&quot;/&gt;&lt;property id=&quot;20307&quot; value=&quot;295&quot;/&gt;&lt;/object&gt;&lt;object type=&quot;3&quot; unique_id=&quot;13194&quot;&gt;&lt;property id=&quot;20148&quot; value=&quot;5&quot;/&gt;&lt;property id=&quot;20300&quot; value=&quot;Slide 84&quot;/&gt;&lt;property id=&quot;20307&quot; value=&quot;296&quot;/&gt;&lt;/object&gt;&lt;object type=&quot;3&quot; unique_id=&quot;13195&quot;&gt;&lt;property id=&quot;20148&quot; value=&quot;5&quot;/&gt;&lt;property id=&quot;20300&quot; value=&quot;Slide 85&quot;/&gt;&lt;property id=&quot;20307&quot; value=&quot;297&quot;/&gt;&lt;/object&gt;&lt;object type=&quot;3&quot; unique_id=&quot;13196&quot;&gt;&lt;property id=&quot;20148&quot; value=&quot;5&quot;/&gt;&lt;property id=&quot;20300&quot; value=&quot;Slide 90&quot;/&gt;&lt;property id=&quot;20307&quot; value=&quot;298&quot;/&gt;&lt;/object&gt;&lt;object type=&quot;3&quot; unique_id=&quot;13197&quot;&gt;&lt;property id=&quot;20148&quot; value=&quot;5&quot;/&gt;&lt;property id=&quot;20300&quot; value=&quot;Slide 91&quot;/&gt;&lt;property id=&quot;20307&quot; value=&quot;299&quot;/&gt;&lt;/object&gt;&lt;object type=&quot;3&quot; unique_id=&quot;13198&quot;&gt;&lt;property id=&quot;20148&quot; value=&quot;5&quot;/&gt;&lt;property id=&quot;20300&quot; value=&quot;Slide 92&quot;/&gt;&lt;property id=&quot;20307&quot; value=&quot;300&quot;/&gt;&lt;/object&gt;&lt;object type=&quot;3&quot; unique_id=&quot;13199&quot;&gt;&lt;property id=&quot;20148&quot; value=&quot;5&quot;/&gt;&lt;property id=&quot;20300&quot; value=&quot;Slide 93&quot;/&gt;&lt;property id=&quot;20307&quot; value=&quot;301&quot;/&gt;&lt;/object&gt;&lt;object type=&quot;3&quot; unique_id=&quot;13200&quot;&gt;&lt;property id=&quot;20148&quot; value=&quot;5&quot;/&gt;&lt;property id=&quot;20300&quot; value=&quot;Slide 94&quot;/&gt;&lt;property id=&quot;20307&quot; value=&quot;302&quot;/&gt;&lt;/object&gt;&lt;object type=&quot;3&quot; unique_id=&quot;13201&quot;&gt;&lt;property id=&quot;20148&quot; value=&quot;5&quot;/&gt;&lt;property id=&quot;20300&quot; value=&quot;Slide 97&quot;/&gt;&lt;property id=&quot;20307&quot; value=&quot;303&quot;/&gt;&lt;/object&gt;&lt;object type=&quot;3&quot; unique_id=&quot;13202&quot;&gt;&lt;property id=&quot;20148&quot; value=&quot;5&quot;/&gt;&lt;property id=&quot;20300&quot; value=&quot;Slide 99&quot;/&gt;&lt;property id=&quot;20307&quot; value=&quot;304&quot;/&gt;&lt;/object&gt;&lt;object type=&quot;3&quot; unique_id=&quot;13203&quot;&gt;&lt;property id=&quot;20148&quot; value=&quot;5&quot;/&gt;&lt;property id=&quot;20300&quot; value=&quot;Slide 102&quot;/&gt;&lt;property id=&quot;20307&quot; value=&quot;305&quot;/&gt;&lt;/object&gt;&lt;object type=&quot;3&quot; unique_id=&quot;13204&quot;&gt;&lt;property id=&quot;20148&quot; value=&quot;5&quot;/&gt;&lt;property id=&quot;20300&quot; value=&quot;Slide 103&quot;/&gt;&lt;property id=&quot;20307&quot; value=&quot;306&quot;/&gt;&lt;/object&gt;&lt;object type=&quot;3&quot; unique_id=&quot;13205&quot;&gt;&lt;property id=&quot;20148&quot; value=&quot;5&quot;/&gt;&lt;property id=&quot;20300&quot; value=&quot;Slide 104&quot;/&gt;&lt;property id=&quot;20307&quot; value=&quot;307&quot;/&gt;&lt;/object&gt;&lt;object type=&quot;3&quot; unique_id=&quot;13206&quot;&gt;&lt;property id=&quot;20148&quot; value=&quot;5&quot;/&gt;&lt;property id=&quot;20300&quot; value=&quot;Slide 107&quot;/&gt;&lt;property id=&quot;20307&quot; value=&quot;308&quot;/&gt;&lt;/object&gt;&lt;object type=&quot;3&quot; unique_id=&quot;13207&quot;&gt;&lt;property id=&quot;20148&quot; value=&quot;5&quot;/&gt;&lt;property id=&quot;20300&quot; value=&quot;Slide 108&quot;/&gt;&lt;property id=&quot;20307&quot; value=&quot;309&quot;/&gt;&lt;/object&gt;&lt;object type=&quot;3&quot; unique_id=&quot;13208&quot;&gt;&lt;property id=&quot;20148&quot; value=&quot;5&quot;/&gt;&lt;property id=&quot;20300&quot; value=&quot;Slide 110&quot;/&gt;&lt;property id=&quot;20307&quot; value=&quot;310&quot;/&gt;&lt;/object&gt;&lt;object type=&quot;3&quot; unique_id=&quot;13209&quot;&gt;&lt;property id=&quot;20148&quot; value=&quot;5&quot;/&gt;&lt;property id=&quot;20300&quot; value=&quot;Slide 112&quot;/&gt;&lt;property id=&quot;20307&quot; value=&quot;311&quot;/&gt;&lt;/object&gt;&lt;object type=&quot;3&quot; unique_id=&quot;13210&quot;&gt;&lt;property id=&quot;20148&quot; value=&quot;5&quot;/&gt;&lt;property id=&quot;20300&quot; value=&quot;Slide 119&quot;/&gt;&lt;property id=&quot;20307&quot; value=&quot;312&quot;/&gt;&lt;/object&gt;&lt;object type=&quot;3&quot; unique_id=&quot;13211&quot;&gt;&lt;property id=&quot;20148&quot; value=&quot;5&quot;/&gt;&lt;property id=&quot;20300&quot; value=&quot;Slide 120&quot;/&gt;&lt;property id=&quot;20307&quot; value=&quot;313&quot;/&gt;&lt;/object&gt;&lt;object type=&quot;3&quot; unique_id=&quot;13212&quot;&gt;&lt;property id=&quot;20148&quot; value=&quot;5&quot;/&gt;&lt;property id=&quot;20300&quot; value=&quot;Slide 121&quot;/&gt;&lt;property id=&quot;20307&quot; value=&quot;314&quot;/&gt;&lt;/object&gt;&lt;object type=&quot;3&quot; unique_id=&quot;13213&quot;&gt;&lt;property id=&quot;20148&quot; value=&quot;5&quot;/&gt;&lt;property id=&quot;20300&quot; value=&quot;Slide 122&quot;/&gt;&lt;property id=&quot;20307&quot; value=&quot;315&quot;/&gt;&lt;/object&gt;&lt;object type=&quot;3&quot; unique_id=&quot;13214&quot;&gt;&lt;property id=&quot;20148&quot; value=&quot;5&quot;/&gt;&lt;property id=&quot;20300&quot; value=&quot;Slide 124&quot;/&gt;&lt;property id=&quot;20307&quot; value=&quot;316&quot;/&gt;&lt;/object&gt;&lt;object type=&quot;3&quot; unique_id=&quot;13215&quot;&gt;&lt;property id=&quot;20148&quot; value=&quot;5&quot;/&gt;&lt;property id=&quot;20300&quot; value=&quot;Slide 125&quot;/&gt;&lt;property id=&quot;20307&quot; value=&quot;317&quot;/&gt;&lt;/object&gt;&lt;object type=&quot;3&quot; unique_id=&quot;13216&quot;&gt;&lt;property id=&quot;20148&quot; value=&quot;5&quot;/&gt;&lt;property id=&quot;20300&quot; value=&quot;Slide 126&quot;/&gt;&lt;property id=&quot;20307&quot; value=&quot;318&quot;/&gt;&lt;/object&gt;&lt;object type=&quot;3&quot; unique_id=&quot;13217&quot;&gt;&lt;property id=&quot;20148&quot; value=&quot;5&quot;/&gt;&lt;property id=&quot;20300&quot; value=&quot;Slide 127&quot;/&gt;&lt;property id=&quot;20307&quot; value=&quot;319&quot;/&gt;&lt;/object&gt;&lt;object type=&quot;3&quot; unique_id=&quot;13218&quot;&gt;&lt;property id=&quot;20148&quot; value=&quot;5&quot;/&gt;&lt;property id=&quot;20300&quot; value=&quot;Slide 128&quot;/&gt;&lt;property id=&quot;20307&quot; value=&quot;320&quot;/&gt;&lt;/object&gt;&lt;object type=&quot;3&quot; unique_id=&quot;13219&quot;&gt;&lt;property id=&quot;20148&quot; value=&quot;5&quot;/&gt;&lt;property id=&quot;20300&quot; value=&quot;Slide 132&quot;/&gt;&lt;property id=&quot;20307&quot; value=&quot;321&quot;/&gt;&lt;/object&gt;&lt;object type=&quot;3&quot; unique_id=&quot;13220&quot;&gt;&lt;property id=&quot;20148&quot; value=&quot;5&quot;/&gt;&lt;property id=&quot;20300&quot; value=&quot;Slide 133&quot;/&gt;&lt;property id=&quot;20307&quot; value=&quot;322&quot;/&gt;&lt;/object&gt;&lt;object type=&quot;3&quot; unique_id=&quot;13221&quot;&gt;&lt;property id=&quot;20148&quot; value=&quot;5&quot;/&gt;&lt;property id=&quot;20300&quot; value=&quot;Slide 134&quot;/&gt;&lt;property id=&quot;20307&quot; value=&quot;323&quot;/&gt;&lt;/object&gt;&lt;object type=&quot;3&quot; unique_id=&quot;13222&quot;&gt;&lt;property id=&quot;20148&quot; value=&quot;5&quot;/&gt;&lt;property id=&quot;20300&quot; value=&quot;Slide 135&quot;/&gt;&lt;property id=&quot;20307&quot; value=&quot;324&quot;/&gt;&lt;/object&gt;&lt;object type=&quot;3&quot; unique_id=&quot;63641&quot;&gt;&lt;property id=&quot;20148&quot; value=&quot;5&quot;/&gt;&lt;property id=&quot;20300&quot; value=&quot;Slide 1 - &amp;quot;Chapter 10 C Structures, Unions, Bit Manipulation and Enumerations&amp;quot;&quot;/&gt;&lt;property id=&quot;20307&quot; value=&quot;325&quot;/&gt;&lt;/object&gt;&lt;object type=&quot;3&quot; unique_id=&quot;63642&quot;&gt;&lt;property id=&quot;20148&quot; value=&quot;5&quot;/&gt;&lt;property id=&quot;20300&quot; value=&quot;Slide 5 - &amp;quot;10.1  Introduction&amp;quot;&quot;/&gt;&lt;property id=&quot;20307&quot; value=&quot;326&quot;/&gt;&lt;/object&gt;&lt;object type=&quot;3&quot; unique_id=&quot;63643&quot;&gt;&lt;property id=&quot;20148&quot; value=&quot;5&quot;/&gt;&lt;property id=&quot;20300&quot; value=&quot;Slide 6 - &amp;quot;10.1  Introduction (Cont.)&amp;quot;&quot;/&gt;&lt;property id=&quot;20307&quot; value=&quot;327&quot;/&gt;&lt;/object&gt;&lt;object type=&quot;3&quot; unique_id=&quot;63644&quot;&gt;&lt;property id=&quot;20148&quot; value=&quot;5&quot;/&gt;&lt;property id=&quot;20300&quot; value=&quot;Slide 7 - &amp;quot;10.2  Structure Definitions&amp;quot;&quot;/&gt;&lt;property id=&quot;20307&quot; value=&quot;328&quot;/&gt;&lt;/object&gt;&lt;object type=&quot;3&quot; unique_id=&quot;63645&quot;&gt;&lt;property id=&quot;20148&quot; value=&quot;5&quot;/&gt;&lt;property id=&quot;20300&quot; value=&quot;Slide 8 - &amp;quot;10.2  Structure Definitions (Cont.)&amp;quot;&quot;/&gt;&lt;property id=&quot;20307&quot; value=&quot;329&quot;/&gt;&lt;/object&gt;&lt;object type=&quot;3&quot; unique_id=&quot;63646&quot;&gt;&lt;property id=&quot;20148&quot; value=&quot;5&quot;/&gt;&lt;property id=&quot;20300&quot; value=&quot;Slide 10 - &amp;quot;10.2  Structure Definitions (Cont.)&amp;quot;&quot;/&gt;&lt;property id=&quot;20307&quot; value=&quot;330&quot;/&gt;&lt;/object&gt;&lt;object type=&quot;3&quot; unique_id=&quot;63647&quot;&gt;&lt;property id=&quot;20148&quot; value=&quot;5&quot;/&gt;&lt;property id=&quot;20300&quot; value=&quot;Slide 11 - &amp;quot;10.2  Structure Definitions (Cont.)&amp;quot;&quot;/&gt;&lt;property id=&quot;20307&quot; value=&quot;331&quot;/&gt;&lt;/object&gt;&lt;object type=&quot;3&quot; unique_id=&quot;63648&quot;&gt;&lt;property id=&quot;20148&quot; value=&quot;5&quot;/&gt;&lt;property id=&quot;20300&quot; value=&quot;Slide 12 - &amp;quot;10.2.1  Self-Referential Structures&amp;quot;&quot;/&gt;&lt;property id=&quot;20307&quot; value=&quot;332&quot;/&gt;&lt;/object&gt;&lt;object type=&quot;3&quot; unique_id=&quot;63649&quot;&gt;&lt;property id=&quot;20148&quot; value=&quot;5&quot;/&gt;&lt;property id=&quot;20300&quot; value=&quot;Slide 13 - &amp;quot;10.2  Structure Definitions (Cont.)&amp;quot;&quot;/&gt;&lt;property id=&quot;20307&quot; value=&quot;333&quot;/&gt;&lt;/object&gt;&lt;object type=&quot;3&quot; unique_id=&quot;63650&quot;&gt;&lt;property id=&quot;20148&quot; value=&quot;5&quot;/&gt;&lt;property id=&quot;20300&quot; value=&quot;Slide 14 - &amp;quot;10.2.2  Defining Variables of Structure Types&amp;quot;&quot;/&gt;&lt;property id=&quot;20307&quot; value=&quot;334&quot;/&gt;&lt;/object&gt;&lt;object type=&quot;3&quot; unique_id=&quot;63651&quot;&gt;&lt;property id=&quot;20148&quot; value=&quot;5&quot;/&gt;&lt;property id=&quot;20300&quot; value=&quot;Slide 15 - &amp;quot;10.2  Structure Definitions (Cont.)&amp;quot;&quot;/&gt;&lt;property id=&quot;20307&quot; value=&quot;335&quot;/&gt;&lt;/object&gt;&lt;object type=&quot;3&quot; unique_id=&quot;63652&quot;&gt;&lt;property id=&quot;20148&quot; value=&quot;5&quot;/&gt;&lt;property id=&quot;20300&quot; value=&quot;Slide 16 - &amp;quot;10.2.3  Structure Tag Names&amp;quot;&quot;/&gt;&lt;property id=&quot;20307&quot; value=&quot;336&quot;/&gt;&lt;/object&gt;&lt;object type=&quot;3&quot; unique_id=&quot;63653&quot;&gt;&lt;property id=&quot;20148&quot; value=&quot;5&quot;/&gt;&lt;property id=&quot;20300&quot; value=&quot;Slide 19 - &amp;quot;10.2.4  Operations That Can Be Performed on Structures&amp;quot;&quot;/&gt;&lt;property id=&quot;20307&quot; value=&quot;337&quot;/&gt;&lt;/object&gt;&lt;object type=&quot;3&quot; unique_id=&quot;63654&quot;&gt;&lt;property id=&quot;20148&quot; value=&quot;5&quot;/&gt;&lt;property id=&quot;20300&quot; value=&quot;Slide 21 - &amp;quot;10.2.4  Operations That Can Be Performed on Structures (Cont.)&amp;quot;&quot;/&gt;&lt;property id=&quot;20307&quot; value=&quot;338&quot;/&gt;&lt;/object&gt;&lt;object type=&quot;3&quot; unique_id=&quot;63655&quot;&gt;&lt;property id=&quot;20148&quot; value=&quot;5&quot;/&gt;&lt;property id=&quot;20300&quot; value=&quot;Slide 22 - &amp;quot;10.2  Structure Definitions (Cont.)&amp;quot;&quot;/&gt;&lt;property id=&quot;20307&quot; value=&quot;339&quot;/&gt;&lt;/object&gt;&lt;object type=&quot;3&quot; unique_id=&quot;63656&quot;&gt;&lt;property id=&quot;20148&quot; value=&quot;5&quot;/&gt;&lt;property id=&quot;20300&quot; value=&quot;Slide 23 - &amp;quot;10.2  Structure Definitions (Cont.)&amp;quot;&quot;/&gt;&lt;property id=&quot;20307&quot; value=&quot;340&quot;/&gt;&lt;/object&gt;&lt;object type=&quot;3&quot; unique_id=&quot;63657&quot;&gt;&lt;property id=&quot;20148&quot; value=&quot;5&quot;/&gt;&lt;property id=&quot;20300&quot; value=&quot;Slide 26 - &amp;quot;10.3  Initializing Structures&amp;quot;&quot;/&gt;&lt;property id=&quot;20307&quot; value=&quot;341&quot;/&gt;&lt;/object&gt;&lt;object type=&quot;3&quot; unique_id=&quot;63658&quot;&gt;&lt;property id=&quot;20148&quot; value=&quot;5&quot;/&gt;&lt;property id=&quot;20300&quot; value=&quot;Slide 27 - &amp;quot;10.3  Initializing Structures (Cont.)&amp;quot;&quot;/&gt;&lt;property id=&quot;20307&quot; value=&quot;342&quot;/&gt;&lt;/object&gt;&lt;object type=&quot;3&quot; unique_id=&quot;63659&quot;&gt;&lt;property id=&quot;20148&quot; value=&quot;5&quot;/&gt;&lt;property id=&quot;20300&quot; value=&quot;Slide 28 - &amp;quot;10.4  Accessing Structure Members&amp;quot;&quot;/&gt;&lt;property id=&quot;20307&quot; value=&quot;343&quot;/&gt;&lt;/object&gt;&lt;object type=&quot;3&quot; unique_id=&quot;63660&quot;&gt;&lt;property id=&quot;20148&quot; value=&quot;5&quot;/&gt;&lt;property id=&quot;20300&quot; value=&quot;Slide 29 - &amp;quot;10.4  Accessing Structure Members (Cont.)&amp;quot;&quot;/&gt;&lt;property id=&quot;20307&quot; value=&quot;344&quot;/&gt;&lt;/object&gt;&lt;object type=&quot;3&quot; unique_id=&quot;63661&quot;&gt;&lt;property id=&quot;20148&quot; value=&quot;5&quot;/&gt;&lt;property id=&quot;20300&quot; value=&quot;Slide 30 - &amp;quot;10.4  Accessing Structure Members (Cont.)&amp;quot;&quot;/&gt;&lt;property id=&quot;20307&quot; value=&quot;345&quot;/&gt;&lt;/object&gt;&lt;object type=&quot;3&quot; unique_id=&quot;63662&quot;&gt;&lt;property id=&quot;20148&quot; value=&quot;5&quot;/&gt;&lt;property id=&quot;20300&quot; value=&quot;Slide 35 - &amp;quot;10.4  Accessing Structure Members (Cont.)&amp;quot;&quot;/&gt;&lt;property id=&quot;20307&quot; value=&quot;346&quot;/&gt;&lt;/object&gt;&lt;object type=&quot;3&quot; unique_id=&quot;63663&quot;&gt;&lt;property id=&quot;20148&quot; value=&quot;5&quot;/&gt;&lt;property id=&quot;20300&quot; value=&quot;Slide 38 - &amp;quot;10.5  Using Structures with Functions&amp;quot;&quot;/&gt;&lt;property id=&quot;20307&quot; value=&quot;347&quot;/&gt;&lt;/object&gt;&lt;object type=&quot;3&quot; unique_id=&quot;63664&quot;&gt;&lt;property id=&quot;20148&quot; value=&quot;5&quot;/&gt;&lt;property id=&quot;20300&quot; value=&quot;Slide 39 - &amp;quot;10.5  Using Structures with Functions (Cont.)&amp;quot;&quot;/&gt;&lt;property id=&quot;20307&quot; value=&quot;348&quot;/&gt;&lt;/object&gt;&lt;object type=&quot;3&quot; unique_id=&quot;63665&quot;&gt;&lt;property id=&quot;20148&quot; value=&quot;5&quot;/&gt;&lt;property id=&quot;20300&quot; value=&quot;Slide 42 - &amp;quot;10.6  typedef &amp;quot;&quot;/&gt;&lt;property id=&quot;20307&quot; value=&quot;349&quot;/&gt;&lt;/object&gt;&lt;object type=&quot;3&quot; unique_id=&quot;63666&quot;&gt;&lt;property id=&quot;20148&quot; value=&quot;5&quot;/&gt;&lt;property id=&quot;20300&quot; value=&quot;Slide 43 - &amp;quot;10.6  typedef (Cont.) &amp;quot;&quot;/&gt;&lt;property id=&quot;20307&quot; value=&quot;350&quot;/&gt;&lt;/object&gt;&lt;object type=&quot;3&quot; unique_id=&quot;63667&quot;&gt;&lt;property id=&quot;20148&quot; value=&quot;5&quot;/&gt;&lt;property id=&quot;20300&quot; value=&quot;Slide 45 - &amp;quot;10.6  typedef (Cont.) &amp;quot;&quot;/&gt;&lt;property id=&quot;20307&quot; value=&quot;351&quot;/&gt;&lt;/object&gt;&lt;object type=&quot;3&quot; unique_id=&quot;63668&quot;&gt;&lt;property id=&quot;20148&quot; value=&quot;5&quot;/&gt;&lt;property id=&quot;20300&quot; value=&quot;Slide 46 - &amp;quot;10.6  typedef (Cont.) &amp;quot;&quot;/&gt;&lt;property id=&quot;20307&quot; value=&quot;352&quot;/&gt;&lt;/object&gt;&lt;object type=&quot;3&quot; unique_id=&quot;63669&quot;&gt;&lt;property id=&quot;20148&quot; value=&quot;5&quot;/&gt;&lt;property id=&quot;20300&quot; value=&quot;Slide 49 - &amp;quot;10.7  Example: High-Performance Card Shuffling and Dealing Simulation&amp;quot;&quot;/&gt;&lt;property id=&quot;20307&quot; value=&quot;353&quot;/&gt;&lt;/object&gt;&lt;object type=&quot;3&quot; unique_id=&quot;63670&quot;&gt;&lt;property id=&quot;20148&quot; value=&quot;5&quot;/&gt;&lt;property id=&quot;20300&quot; value=&quot;Slide 55 - &amp;quot;10.7  Example: High-Performance Card Shuffling and Dealing Simulation (Cont.)&amp;quot;&quot;/&gt;&lt;property id=&quot;20307&quot; value=&quot;354&quot;/&gt;&lt;/object&gt;&lt;object type=&quot;3&quot; unique_id=&quot;63671&quot;&gt;&lt;property id=&quot;20148&quot; value=&quot;5&quot;/&gt;&lt;property id=&quot;20300&quot; value=&quot;Slide 56 - &amp;quot;10.7  Example: High-Performance Card Shuffling and Dealing Simulation (Cont.)&amp;quot;&quot;/&gt;&lt;property id=&quot;20307&quot; value=&quot;355&quot;/&gt;&lt;/object&gt;&lt;object type=&quot;3&quot; unique_id=&quot;63672&quot;&gt;&lt;property id=&quot;20148&quot; value=&quot;5&quot;/&gt;&lt;property id=&quot;20300&quot; value=&quot;Slide 58 - &amp;quot;10.8  Unions&amp;quot;&quot;/&gt;&lt;property id=&quot;20307&quot; value=&quot;356&quot;/&gt;&lt;/object&gt;&lt;object type=&quot;3&quot; unique_id=&quot;63673&quot;&gt;&lt;property id=&quot;20148&quot; value=&quot;5&quot;/&gt;&lt;property id=&quot;20300&quot; value=&quot;Slide 59 - &amp;quot;10.8  Unions (Cont.)&amp;quot;&quot;/&gt;&lt;property id=&quot;20307&quot; value=&quot;357&quot;/&gt;&lt;/object&gt;&lt;object type=&quot;3&quot; unique_id=&quot;63674&quot;&gt;&lt;property id=&quot;20148&quot; value=&quot;5&quot;/&gt;&lt;property id=&quot;20300&quot; value=&quot;Slide 62 - &amp;quot;10.8.1  Union Declarations&amp;quot;&quot;/&gt;&lt;property id=&quot;20307&quot; value=&quot;358&quot;/&gt;&lt;/object&gt;&lt;object type=&quot;3&quot; unique_id=&quot;63675&quot;&gt;&lt;property id=&quot;20148&quot; value=&quot;5&quot;/&gt;&lt;property id=&quot;20300&quot; value=&quot;Slide 64 - &amp;quot;10.8.2  Operations That Can Be Performed on Unions&amp;quot;&quot;/&gt;&lt;property id=&quot;20307&quot; value=&quot;359&quot;/&gt;&lt;/object&gt;&lt;object type=&quot;3&quot; unique_id=&quot;63676&quot;&gt;&lt;property id=&quot;20148&quot; value=&quot;5&quot;/&gt;&lt;property id=&quot;20300&quot; value=&quot;Slide 65 - &amp;quot;10.8.3  Initializing Unions in Declarations&amp;quot;&quot;/&gt;&lt;property id=&quot;20307&quot; value=&quot;360&quot;/&gt;&lt;/object&gt;&lt;object type=&quot;3&quot; unique_id=&quot;63677&quot;&gt;&lt;property id=&quot;20148&quot; value=&quot;5&quot;/&gt;&lt;property id=&quot;20300&quot; value=&quot;Slide 68 - &amp;quot;10.8.4  Demonstrating Unions&amp;quot;&quot;/&gt;&lt;property id=&quot;20307&quot; value=&quot;361&quot;/&gt;&lt;/object&gt;&lt;object type=&quot;3&quot; unique_id=&quot;63678&quot;&gt;&lt;property id=&quot;20148&quot; value=&quot;5&quot;/&gt;&lt;property id=&quot;20300&quot; value=&quot;Slide 71 - &amp;quot;10.9  Bitwise Operators&amp;quot;&quot;/&gt;&lt;property id=&quot;20307&quot; value=&quot;362&quot;/&gt;&lt;/object&gt;&lt;object type=&quot;3&quot; unique_id=&quot;63679&quot;&gt;&lt;property id=&quot;20148&quot; value=&quot;5&quot;/&gt;&lt;property id=&quot;20300&quot; value=&quot;Slide 73 - &amp;quot;10.9  Bitwise Operators (Cont.)&amp;quot;&quot;/&gt;&lt;property id=&quot;20307&quot; value=&quot;363&quot;/&gt;&lt;/object&gt;&lt;object type=&quot;3&quot; unique_id=&quot;63680&quot;&gt;&lt;property id=&quot;20148&quot; value=&quot;5&quot;/&gt;&lt;property id=&quot;20300&quot; value=&quot;Slide 74 - &amp;quot;10.9  Bitwise Operators (Cont.)&amp;quot;&quot;/&gt;&lt;property id=&quot;20307&quot; value=&quot;364&quot;/&gt;&lt;/object&gt;&lt;object type=&quot;3&quot; unique_id=&quot;63681&quot;&gt;&lt;property id=&quot;20148&quot; value=&quot;5&quot;/&gt;&lt;property id=&quot;20300&quot; value=&quot;Slide 75 - &amp;quot;10.9  Bitwise Operators (Cont.)&amp;quot;&quot;/&gt;&lt;property id=&quot;20307&quot; value=&quot;365&quot;/&gt;&lt;/object&gt;&lt;object type=&quot;3&quot; unique_id=&quot;63682&quot;&gt;&lt;property id=&quot;20148&quot; value=&quot;5&quot;/&gt;&lt;property id=&quot;20300&quot; value=&quot;Slide 77 - &amp;quot;10.9.1  Displaying an Unsigned Integer in Bits &amp;quot;&quot;/&gt;&lt;property id=&quot;20307&quot; value=&quot;366&quot;/&gt;&lt;/object&gt;&lt;object type=&quot;3&quot; unique_id=&quot;63683&quot;&gt;&lt;property id=&quot;20148&quot; value=&quot;5&quot;/&gt;&lt;property id=&quot;20300&quot; value=&quot;Slide 80 - &amp;quot;10.9.1  Displaying an Unsigned Integer in Bits (Cont.)&amp;quot;&quot;/&gt;&lt;property id=&quot;20307&quot; value=&quot;367&quot;/&gt;&lt;/object&gt;&lt;object type=&quot;3&quot; unique_id=&quot;63684&quot;&gt;&lt;property id=&quot;20148&quot; value=&quot;5&quot;/&gt;&lt;property id=&quot;20300&quot; value=&quot;Slide 81 - &amp;quot;10.9.1  Displaying an Unsigned Integer in Bits (Cont.)&amp;quot;&quot;/&gt;&lt;property id=&quot;20307&quot; value=&quot;368&quot;/&gt;&lt;/object&gt;&lt;object type=&quot;3&quot; unique_id=&quot;63685&quot;&gt;&lt;property id=&quot;20148&quot; value=&quot;5&quot;/&gt;&lt;property id=&quot;20300&quot; value=&quot;Slide 82 - &amp;quot;10.9.1  Displaying an Unsigned Integer in Bits (Cont.)&amp;quot;&quot;/&gt;&lt;property id=&quot;20307&quot; value=&quot;369&quot;/&gt;&lt;/object&gt;&lt;object type=&quot;3&quot; unique_id=&quot;63686&quot;&gt;&lt;property id=&quot;20148&quot; value=&quot;5&quot;/&gt;&lt;property id=&quot;20300&quot; value=&quot;Slide 86 - &amp;quot;10.9.2  Making Function displayBits More Scalable and Portable&amp;quot;&quot;/&gt;&lt;property id=&quot;20307&quot; value=&quot;370&quot;/&gt;&lt;/object&gt;&lt;object type=&quot;3&quot; unique_id=&quot;63687&quot;&gt;&lt;property id=&quot;20148&quot; value=&quot;5&quot;/&gt;&lt;property id=&quot;20300&quot; value=&quot;Slide 87 - &amp;quot;10.9.2  Making Function displayBits More Scalable and Portable (Cont.)&amp;quot;&quot;/&gt;&lt;property id=&quot;20307&quot; value=&quot;371&quot;/&gt;&lt;/object&gt;&lt;object type=&quot;3&quot; unique_id=&quot;63688&quot;&gt;&lt;property id=&quot;20148&quot; value=&quot;5&quot;/&gt;&lt;property id=&quot;20300&quot; value=&quot;Slide 88 - &amp;quot;10.9.2  Making Function displayBits More Scalable and Portable (Cont.)&amp;quot;&quot;/&gt;&lt;property id=&quot;20307&quot; value=&quot;372&quot;/&gt;&lt;/object&gt;&lt;object type=&quot;3&quot; unique_id=&quot;63689&quot;&gt;&lt;property id=&quot;20148&quot; value=&quot;5&quot;/&gt;&lt;property id=&quot;20300&quot; value=&quot;Slide 89 - &amp;quot;10.9.3  Using the Bitwise AND, Inclusive OR, Exclusive OR and Complement Operators &amp;quot;&quot;/&gt;&lt;property id=&quot;20307&quot; value=&quot;373&quot;/&gt;&lt;/object&gt;&lt;object type=&quot;3&quot; unique_id=&quot;63690&quot;&gt;&lt;property id=&quot;20148&quot; value=&quot;5&quot;/&gt;&lt;property id=&quot;20300&quot; value=&quot;Slide 95 - &amp;quot;10.9.3  Using the Bitwise AND, Inclusive OR, Exclusive OR and Complement Operators  (Cont.)&amp;quot;&quot;/&gt;&lt;property id=&quot;20307&quot; value=&quot;374&quot;/&gt;&lt;/object&gt;&lt;object type=&quot;3&quot; unique_id=&quot;63691&quot;&gt;&lt;property id=&quot;20148&quot; value=&quot;5&quot;/&gt;&lt;property id=&quot;20300&quot; value=&quot;Slide 96 - &amp;quot;10.9.3  Using the Bitwise AND, Inclusive OR, Exclusive OR and Complement Operators  (Cont.)&amp;quot;&quot;/&gt;&lt;property id=&quot;20307&quot; value=&quot;375&quot;/&gt;&lt;/object&gt;&lt;object type=&quot;3&quot; unique_id=&quot;63692&quot;&gt;&lt;property id=&quot;20148&quot; value=&quot;5&quot;/&gt;&lt;property id=&quot;20300&quot; value=&quot;Slide 98 - &amp;quot;10.9.3  Using the Bitwise AND, Inclusive OR, Exclusive OR and Complement Operators  (Cont.)&amp;quot;&quot;/&gt;&lt;property id=&quot;20307&quot; value=&quot;376&quot;/&gt;&lt;/object&gt;&lt;object type=&quot;3&quot; unique_id=&quot;63693&quot;&gt;&lt;property id=&quot;20148&quot; value=&quot;5&quot;/&gt;&lt;property id=&quot;20300&quot; value=&quot;Slide 100 - &amp;quot;10.9.3  Using the Bitwise AND, Inclusive OR, Exclusive OR and Complement Operators  (Cont.)&amp;quot;&quot;/&gt;&lt;property id=&quot;20307&quot; value=&quot;377&quot;/&gt;&lt;/object&gt;&lt;object type=&quot;3&quot; unique_id=&quot;63694&quot;&gt;&lt;property id=&quot;20148&quot; value=&quot;5&quot;/&gt;&lt;property id=&quot;20300&quot; value=&quot;Slide 101 - &amp;quot;10.9.4  Using the Bitwise Left- and Right-Shift Operators&amp;quot;&quot;/&gt;&lt;property id=&quot;20307&quot; value=&quot;378&quot;/&gt;&lt;/object&gt;&lt;object type=&quot;3&quot; unique_id=&quot;63695&quot;&gt;&lt;property id=&quot;20148&quot; value=&quot;5&quot;/&gt;&lt;property id=&quot;20300&quot; value=&quot;Slide 105 - &amp;quot;10.9.4  Using the Bitwise Left- and Right-Shift Operators (Cont.)&amp;quot;&quot;/&gt;&lt;property id=&quot;20307&quot; value=&quot;379&quot;/&gt;&lt;/object&gt;&lt;object type=&quot;3&quot; unique_id=&quot;63696&quot;&gt;&lt;property id=&quot;20148&quot; value=&quot;5&quot;/&gt;&lt;property id=&quot;20300&quot; value=&quot;Slide 106 - &amp;quot;10.9.4  Using the Bitwise Left- and Right-Shift Operators (Cont.)&amp;quot;&quot;/&gt;&lt;property id=&quot;20307&quot; value=&quot;380&quot;/&gt;&lt;/object&gt;&lt;object type=&quot;3&quot; unique_id=&quot;63697&quot;&gt;&lt;property id=&quot;20148&quot; value=&quot;5&quot;/&gt;&lt;property id=&quot;20300&quot; value=&quot;Slide 109 - &amp;quot;10.9.5  Bitwise Assignment Operators&amp;quot;&quot;/&gt;&lt;property id=&quot;20307&quot; value=&quot;381&quot;/&gt;&lt;/object&gt;&lt;object type=&quot;3&quot; unique_id=&quot;63698&quot;&gt;&lt;property id=&quot;20148&quot; value=&quot;5&quot;/&gt;&lt;property id=&quot;20300&quot; value=&quot;Slide 111 - &amp;quot;10.9  Bitwise Operators (Cont.)&amp;quot;&quot;/&gt;&lt;property id=&quot;20307&quot; value=&quot;382&quot;/&gt;&lt;/object&gt;&lt;object type=&quot;3&quot; unique_id=&quot;63699&quot;&gt;&lt;property id=&quot;20148&quot; value=&quot;5&quot;/&gt;&lt;property id=&quot;20300&quot; value=&quot;Slide 113 - &amp;quot;10.10  Bit Fields&amp;quot;&quot;/&gt;&lt;property id=&quot;20307&quot; value=&quot;383&quot;/&gt;&lt;/object&gt;&lt;object type=&quot;3&quot; unique_id=&quot;63700&quot;&gt;&lt;property id=&quot;20148&quot; value=&quot;5&quot;/&gt;&lt;property id=&quot;20300&quot; value=&quot;Slide 114 - &amp;quot;10.10  Bit Fields (Cont.)&amp;quot;&quot;/&gt;&lt;property id=&quot;20307&quot; value=&quot;384&quot;/&gt;&lt;/object&gt;&lt;object type=&quot;3&quot; unique_id=&quot;63701&quot;&gt;&lt;property id=&quot;20148&quot; value=&quot;5&quot;/&gt;&lt;property id=&quot;20300&quot; value=&quot;Slide 115 - &amp;quot;10.10  Bit Fields (Cont.)&amp;quot;&quot;/&gt;&lt;property id=&quot;20307&quot; value=&quot;385&quot;/&gt;&lt;/object&gt;&lt;object type=&quot;3&quot; unique_id=&quot;63702&quot;&gt;&lt;property id=&quot;20148&quot; value=&quot;5&quot;/&gt;&lt;property id=&quot;20300&quot; value=&quot;Slide 116 - &amp;quot;10.10  Bit Fields (Cont.)&amp;quot;&quot;/&gt;&lt;property id=&quot;20307&quot; value=&quot;386&quot;/&gt;&lt;/object&gt;&lt;object type=&quot;3&quot; unique_id=&quot;63703&quot;&gt;&lt;property id=&quot;20148&quot; value=&quot;5&quot;/&gt;&lt;property id=&quot;20300&quot; value=&quot;Slide 117 - &amp;quot;10.10  Bit Fields (Cont.)&amp;quot;&quot;/&gt;&lt;property id=&quot;20307&quot; value=&quot;387&quot;/&gt;&lt;/object&gt;&lt;object type=&quot;3&quot; unique_id=&quot;63704&quot;&gt;&lt;property id=&quot;20148&quot; value=&quot;5&quot;/&gt;&lt;property id=&quot;20300&quot; value=&quot;Slide 118 - &amp;quot;10.10  Bit Fields (Cont.)&amp;quot;&quot;/&gt;&lt;property id=&quot;20307&quot; value=&quot;388&quot;/&gt;&lt;/object&gt;&lt;object type=&quot;3&quot; unique_id=&quot;63705&quot;&gt;&lt;property id=&quot;20148&quot; value=&quot;5&quot;/&gt;&lt;property id=&quot;20300&quot; value=&quot;Slide 123 - &amp;quot;10.10  Bit Fields (Cont.)&amp;quot;&quot;/&gt;&lt;property id=&quot;20307&quot; value=&quot;389&quot;/&gt;&lt;/object&gt;&lt;object type=&quot;3&quot; unique_id=&quot;63706&quot;&gt;&lt;property id=&quot;20148&quot; value=&quot;5&quot;/&gt;&lt;property id=&quot;20300&quot; value=&quot;Slide 129 - &amp;quot;10.11  Enumeration Constants&amp;quot;&quot;/&gt;&lt;property id=&quot;20307&quot; value=&quot;390&quot;/&gt;&lt;/object&gt;&lt;object type=&quot;3&quot; unique_id=&quot;63707&quot;&gt;&lt;property id=&quot;20148&quot; value=&quot;5&quot;/&gt;&lt;property id=&quot;20300&quot; value=&quot;Slide 130 - &amp;quot;10.11  Enumeration Constants (Cont.)&amp;quot;&quot;/&gt;&lt;property id=&quot;20307&quot; value=&quot;391&quot;/&gt;&lt;/object&gt;&lt;object type=&quot;3&quot; unique_id=&quot;63708&quot;&gt;&lt;property id=&quot;20148&quot; value=&quot;5&quot;/&gt;&lt;property id=&quot;20300&quot; value=&quot;Slide 131 - &amp;quot;10.11  Enumeration Constants (Cont.)&amp;quot;&quot;/&gt;&lt;property id=&quot;20307&quot; value=&quot;392&quot;/&gt;&lt;/object&gt;&lt;object type=&quot;3&quot; unique_id=&quot;63709&quot;&gt;&lt;property id=&quot;20148&quot; value=&quot;5&quot;/&gt;&lt;property id=&quot;20300&quot; value=&quot;Slide 136 - &amp;quot;10.12  Anonymous Structures and Unions&amp;quot;&quot;/&gt;&lt;property id=&quot;20307&quot; value=&quot;398&quot;/&gt;&lt;/object&gt;&lt;object type=&quot;3&quot; unique_id=&quot;63710&quot;&gt;&lt;property id=&quot;20148&quot; value=&quot;5&quot;/&gt;&lt;property id=&quot;20300&quot; value=&quot;Slide 137 - &amp;quot;10.13  Secure C Programming&amp;quot;&quot;/&gt;&lt;property id=&quot;20307&quot; value=&quot;393&quot;/&gt;&lt;/object&gt;&lt;object type=&quot;3&quot; unique_id=&quot;63711&quot;&gt;&lt;property id=&quot;20148&quot; value=&quot;5&quot;/&gt;&lt;property id=&quot;20300&quot; value=&quot;Slide 138 - &amp;quot;10.13  Secure C Programming (Cont.)&amp;quot;&quot;/&gt;&lt;property id=&quot;20307&quot; value=&quot;394&quot;/&gt;&lt;/object&gt;&lt;object type=&quot;3&quot; unique_id=&quot;63712&quot;&gt;&lt;property id=&quot;20148&quot; value=&quot;5&quot;/&gt;&lt;property id=&quot;20300&quot; value=&quot;Slide 139 - &amp;quot;10.13  Secure C Programming (Cont.)&amp;quot;&quot;/&gt;&lt;property id=&quot;20307&quot; value=&quot;395&quot;/&gt;&lt;/object&gt;&lt;object type=&quot;3&quot; unique_id=&quot;63713&quot;&gt;&lt;property id=&quot;20148&quot; value=&quot;5&quot;/&gt;&lt;property id=&quot;20300&quot; value=&quot;Slide 140 - &amp;quot;10.13  Secure C Programming (Cont.)&amp;quot;&quot;/&gt;&lt;property id=&quot;20307&quot; value=&quot;396&quot;/&gt;&lt;/object&gt;&lt;object type=&quot;3&quot; unique_id=&quot;63714&quot;&gt;&lt;property id=&quot;20148&quot; value=&quot;5&quot;/&gt;&lt;property id=&quot;20300&quot; value=&quot;Slide 141 - &amp;quot;10.13  Secure C Programming (Cont.)&amp;quot;&quot;/&gt;&lt;property id=&quot;20307&quot; value=&quot;397&quot;/&gt;&lt;/object&gt;&lt;/object&gt;&lt;object type=&quot;8&quot; unique_id=&quot;1329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umSystems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</TotalTime>
  <Words>4642</Words>
  <Application>Microsoft Office PowerPoint</Application>
  <PresentationFormat>On-screen Show (4:3)</PresentationFormat>
  <Paragraphs>572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Calibri</vt:lpstr>
      <vt:lpstr>Calibri Light</vt:lpstr>
      <vt:lpstr>Cambria</vt:lpstr>
      <vt:lpstr>Cambria Math</vt:lpstr>
      <vt:lpstr>Comic Sans MS</vt:lpstr>
      <vt:lpstr>Consolas</vt:lpstr>
      <vt:lpstr>Courier New</vt:lpstr>
      <vt:lpstr>Times New Roman</vt:lpstr>
      <vt:lpstr>Wingdings</vt:lpstr>
      <vt:lpstr>Wingdings 3</vt:lpstr>
      <vt:lpstr>NumSystems</vt:lpstr>
      <vt:lpstr>Lecture 6: C Structure, Union, and Enumeration</vt:lpstr>
      <vt:lpstr>I.1  Definition of Structure</vt:lpstr>
      <vt:lpstr>I.2 Syntax of C-Structure Definition</vt:lpstr>
      <vt:lpstr>…Continued</vt:lpstr>
      <vt:lpstr>…Continued</vt:lpstr>
      <vt:lpstr>Use of “typedef” to create a Struct Name</vt:lpstr>
      <vt:lpstr>…Continued</vt:lpstr>
      <vt:lpstr>Summary : struct definition</vt:lpstr>
      <vt:lpstr>…Continued</vt:lpstr>
      <vt:lpstr>…Continued</vt:lpstr>
      <vt:lpstr>Example</vt:lpstr>
      <vt:lpstr>…Continued</vt:lpstr>
      <vt:lpstr>I.3 Initialization of Structures</vt:lpstr>
      <vt:lpstr>…Continued</vt:lpstr>
      <vt:lpstr>Examples</vt:lpstr>
      <vt:lpstr> I.4 Structures and Functions</vt:lpstr>
      <vt:lpstr>…Continued</vt:lpstr>
      <vt:lpstr>Struct as a Function return data type</vt:lpstr>
      <vt:lpstr> I.4. Operations on Structures</vt:lpstr>
      <vt:lpstr>Comparison of Structures</vt:lpstr>
      <vt:lpstr>Arrays of Structures</vt:lpstr>
      <vt:lpstr>Array of Structures vs. Structure of Arrays</vt:lpstr>
      <vt:lpstr> I.5. Nested Structures</vt:lpstr>
      <vt:lpstr>…Continued</vt:lpstr>
      <vt:lpstr>…Continued</vt:lpstr>
      <vt:lpstr>Accessing Nested Structures</vt:lpstr>
      <vt:lpstr>II. Union</vt:lpstr>
      <vt:lpstr>…Continued</vt:lpstr>
      <vt:lpstr>Union Declarations</vt:lpstr>
      <vt:lpstr>Union vs. Struct</vt:lpstr>
      <vt:lpstr>Operations on Unions</vt:lpstr>
      <vt:lpstr>Initializing Unions in Declarations</vt:lpstr>
      <vt:lpstr>Example 1</vt:lpstr>
      <vt:lpstr>…Continued</vt:lpstr>
      <vt:lpstr>Example 2</vt:lpstr>
      <vt:lpstr>III. Enumeration Type: Motivation</vt:lpstr>
      <vt:lpstr>Syntax of Enumeration Type</vt:lpstr>
      <vt:lpstr>Enumeration Type</vt:lpstr>
      <vt:lpstr>Enumerators</vt:lpstr>
      <vt:lpstr>Enumerators Representation</vt:lpstr>
      <vt:lpstr>Arithmetic Operations</vt:lpstr>
      <vt:lpstr>Relational Operations</vt:lpstr>
      <vt:lpstr>…Continued</vt:lpstr>
      <vt:lpstr>Enumeration and Switch</vt:lpstr>
      <vt:lpstr>Read and Write</vt:lpstr>
      <vt:lpstr>Quiz</vt:lpstr>
      <vt:lpstr> Appendix: Anonymous Structures and Unions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Abdsamad Benkrid</cp:lastModifiedBy>
  <cp:revision>87</cp:revision>
  <dcterms:created xsi:type="dcterms:W3CDTF">2015-04-27T19:05:07Z</dcterms:created>
  <dcterms:modified xsi:type="dcterms:W3CDTF">2023-10-31T17:51:33Z</dcterms:modified>
</cp:coreProperties>
</file>