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365" r:id="rId5"/>
    <p:sldId id="290" r:id="rId6"/>
    <p:sldId id="291" r:id="rId7"/>
    <p:sldId id="302" r:id="rId8"/>
    <p:sldId id="294" r:id="rId9"/>
    <p:sldId id="295" r:id="rId10"/>
    <p:sldId id="364" r:id="rId11"/>
    <p:sldId id="292" r:id="rId12"/>
    <p:sldId id="293" r:id="rId13"/>
    <p:sldId id="296" r:id="rId14"/>
    <p:sldId id="322" r:id="rId15"/>
    <p:sldId id="323" r:id="rId16"/>
    <p:sldId id="324" r:id="rId17"/>
    <p:sldId id="327" r:id="rId18"/>
    <p:sldId id="328" r:id="rId19"/>
    <p:sldId id="297" r:id="rId20"/>
    <p:sldId id="298" r:id="rId21"/>
    <p:sldId id="320" r:id="rId22"/>
    <p:sldId id="300" r:id="rId23"/>
    <p:sldId id="301" r:id="rId24"/>
    <p:sldId id="329" r:id="rId25"/>
    <p:sldId id="303" r:id="rId26"/>
    <p:sldId id="304" r:id="rId27"/>
    <p:sldId id="305" r:id="rId28"/>
    <p:sldId id="306" r:id="rId29"/>
    <p:sldId id="355" r:id="rId30"/>
    <p:sldId id="307" r:id="rId31"/>
    <p:sldId id="308" r:id="rId32"/>
    <p:sldId id="309" r:id="rId33"/>
    <p:sldId id="310" r:id="rId34"/>
    <p:sldId id="311" r:id="rId35"/>
    <p:sldId id="321" r:id="rId36"/>
    <p:sldId id="332" r:id="rId37"/>
    <p:sldId id="333" r:id="rId38"/>
    <p:sldId id="334" r:id="rId39"/>
    <p:sldId id="338" r:id="rId40"/>
    <p:sldId id="339" r:id="rId41"/>
    <p:sldId id="356" r:id="rId42"/>
    <p:sldId id="340" r:id="rId43"/>
    <p:sldId id="344" r:id="rId44"/>
    <p:sldId id="331" r:id="rId45"/>
    <p:sldId id="335" r:id="rId46"/>
    <p:sldId id="336" r:id="rId47"/>
    <p:sldId id="337" r:id="rId48"/>
    <p:sldId id="341" r:id="rId49"/>
    <p:sldId id="342" r:id="rId50"/>
    <p:sldId id="352" r:id="rId51"/>
    <p:sldId id="353" r:id="rId52"/>
    <p:sldId id="359" r:id="rId53"/>
    <p:sldId id="343" r:id="rId54"/>
    <p:sldId id="314" r:id="rId55"/>
    <p:sldId id="315" r:id="rId56"/>
    <p:sldId id="354" r:id="rId57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60257-92F0-46F2-99B4-F0F67CCD72E8}" v="10" dt="2023-09-17T07:09:00.6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20" autoAdjust="0"/>
  </p:normalViewPr>
  <p:slideViewPr>
    <p:cSldViewPr>
      <p:cViewPr varScale="1">
        <p:scale>
          <a:sx n="44" d="100"/>
          <a:sy n="44" d="100"/>
        </p:scale>
        <p:origin x="1636" y="44"/>
      </p:cViewPr>
      <p:guideLst>
        <p:guide orient="horz" pos="2880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3FCB-84A2-4944-88EE-994FB2FA3B10}" type="datetimeFigureOut">
              <a:rPr lang="en-AU" smtClean="0"/>
              <a:t>18/09/2023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BF9F1-3832-4977-A697-6525350328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23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496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,  the ASCII code</a:t>
            </a:r>
          </a:p>
          <a:p>
            <a:r>
              <a:rPr lang="en-US" dirty="0"/>
              <a:t>82                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0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https://www.tutorialspoint.com/c_standard_library/c_function_printf.htm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48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45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903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21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In the expression  </a:t>
            </a:r>
            <a:r>
              <a:rPr lang="en-US" altLang="en-US" sz="1200" dirty="0">
                <a:solidFill>
                  <a:srgbClr val="FF5050"/>
                </a:solidFill>
              </a:rPr>
              <a:t>8 / 2 * 4</a:t>
            </a:r>
            <a:r>
              <a:rPr lang="en-US" altLang="en-US" sz="1200" dirty="0"/>
              <a:t>, both </a:t>
            </a:r>
            <a:r>
              <a:rPr lang="en-US" altLang="en-US" sz="1200" dirty="0">
                <a:solidFill>
                  <a:srgbClr val="FF5050"/>
                </a:solidFill>
              </a:rPr>
              <a:t>/</a:t>
            </a:r>
            <a:r>
              <a:rPr lang="en-US" altLang="en-US" sz="1200" dirty="0"/>
              <a:t> and </a:t>
            </a:r>
            <a:r>
              <a:rPr lang="en-US" altLang="en-US" sz="1200" dirty="0">
                <a:solidFill>
                  <a:srgbClr val="FF5050"/>
                </a:solidFill>
              </a:rPr>
              <a:t>*</a:t>
            </a:r>
            <a:r>
              <a:rPr lang="en-US" altLang="en-US" sz="1200" dirty="0"/>
              <a:t> have the </a:t>
            </a:r>
            <a:r>
              <a:rPr lang="en-US" altLang="en-US" sz="1200" dirty="0">
                <a:solidFill>
                  <a:srgbClr val="FF5050"/>
                </a:solidFill>
              </a:rPr>
              <a:t>same precedence</a:t>
            </a:r>
            <a:r>
              <a:rPr lang="en-US" altLang="en-US" sz="1200" dirty="0"/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Since they both have </a:t>
            </a:r>
            <a:r>
              <a:rPr lang="en-US" altLang="en-US" sz="1200" dirty="0">
                <a:solidFill>
                  <a:srgbClr val="FF5050"/>
                </a:solidFill>
              </a:rPr>
              <a:t>left to right associativity</a:t>
            </a:r>
            <a:r>
              <a:rPr lang="en-US" altLang="en-US" sz="1200" dirty="0"/>
              <a:t>, the expression has the value </a:t>
            </a:r>
            <a:r>
              <a:rPr lang="en-US" altLang="en-US" sz="1200" dirty="0">
                <a:solidFill>
                  <a:srgbClr val="FF5050"/>
                </a:solidFill>
              </a:rPr>
              <a:t>16</a:t>
            </a:r>
            <a:r>
              <a:rPr lang="en-US" altLang="en-US" sz="1200" dirty="0"/>
              <a:t> rather than </a:t>
            </a:r>
            <a:r>
              <a:rPr lang="en-US" altLang="en-US" sz="1200" dirty="0">
                <a:solidFill>
                  <a:srgbClr val="FF5050"/>
                </a:solidFill>
              </a:rPr>
              <a:t>1</a:t>
            </a:r>
            <a:r>
              <a:rPr lang="en-US" altLang="en-US" sz="1200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555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8F681-6C1C-440C-B6E0-674C34D03C7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8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The value 0 is optional; indicates that your program executed without an error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83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 introduced a double slash comment prefix // to comment single lines. Example</a:t>
            </a:r>
          </a:p>
          <a:p>
            <a:r>
              <a:rPr lang="en-US" dirty="0"/>
              <a:t>// My First C program: Hello World</a:t>
            </a:r>
          </a:p>
          <a:p>
            <a:endParaRPr lang="en-US" dirty="0"/>
          </a:p>
          <a:p>
            <a:r>
              <a:rPr lang="en-US" dirty="0"/>
              <a:t>This form of commenting may be used with most modern C compilers if they also support C++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04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42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FF5050"/>
                </a:solidFill>
              </a:rPr>
              <a:t>standard header files</a:t>
            </a:r>
            <a:r>
              <a:rPr lang="en-US" altLang="en-US" dirty="0"/>
              <a:t> are text files that you can read using a text editor.  They provide information needed by the library functions</a:t>
            </a:r>
          </a:p>
          <a:p>
            <a:r>
              <a:rPr lang="en-US" altLang="en-US" sz="1200" dirty="0"/>
              <a:t>Header Files Must be Included for Functions in the Standard Library. </a:t>
            </a:r>
            <a:r>
              <a:rPr lang="en-US" altLang="en-US" dirty="0"/>
              <a:t>The </a:t>
            </a:r>
            <a:r>
              <a:rPr lang="en-US" altLang="en-US" dirty="0">
                <a:solidFill>
                  <a:srgbClr val="FF5050"/>
                </a:solidFill>
              </a:rPr>
              <a:t>system knows</a:t>
            </a:r>
            <a:r>
              <a:rPr lang="en-US" altLang="en-US" dirty="0"/>
              <a:t> where to find the </a:t>
            </a:r>
            <a:r>
              <a:rPr lang="en-US" altLang="en-US" dirty="0">
                <a:solidFill>
                  <a:srgbClr val="FF5050"/>
                </a:solidFill>
              </a:rPr>
              <a:t>code</a:t>
            </a:r>
            <a:r>
              <a:rPr lang="en-US" altLang="en-US" dirty="0"/>
              <a:t> for functions in the standard library.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it is the </a:t>
            </a:r>
            <a:r>
              <a:rPr lang="en-US" altLang="en-US" dirty="0">
                <a:solidFill>
                  <a:srgbClr val="FF5050"/>
                </a:solidFill>
              </a:rPr>
              <a:t>responsibility of the programmer</a:t>
            </a:r>
            <a:r>
              <a:rPr lang="en-US" altLang="en-US" dirty="0"/>
              <a:t> to include the </a:t>
            </a:r>
            <a:r>
              <a:rPr lang="en-US" altLang="en-US" dirty="0">
                <a:solidFill>
                  <a:srgbClr val="FF5050"/>
                </a:solidFill>
              </a:rPr>
              <a:t>header files</a:t>
            </a:r>
            <a:r>
              <a:rPr lang="en-US" altLang="en-US" dirty="0"/>
              <a:t> that provide the </a:t>
            </a:r>
            <a:r>
              <a:rPr lang="en-US" altLang="en-US" dirty="0">
                <a:solidFill>
                  <a:srgbClr val="FF5050"/>
                </a:solidFill>
              </a:rPr>
              <a:t>prototypes</a:t>
            </a:r>
            <a:r>
              <a:rPr lang="en-US" altLang="en-US" dirty="0"/>
              <a:t> for library functions.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FF5050"/>
                </a:solidFill>
              </a:rPr>
              <a:t>standard library</a:t>
            </a:r>
            <a:r>
              <a:rPr lang="en-US" altLang="en-US" dirty="0"/>
              <a:t> contains object code (already compiled library functions).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98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10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keep in mind that storage size and range for </a:t>
            </a:r>
            <a:r>
              <a:rPr lang="en-US" dirty="0" err="1"/>
              <a:t>int</a:t>
            </a:r>
            <a:r>
              <a:rPr lang="en-US" dirty="0"/>
              <a:t> and float datatype will vary depend on the CPU processor (8,16, 32 and 64 bit)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4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847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An </a:t>
            </a:r>
            <a:r>
              <a:rPr lang="en-US" altLang="en-US" b="1" i="1" u="sng" dirty="0"/>
              <a:t>expression</a:t>
            </a:r>
            <a:r>
              <a:rPr lang="en-US" altLang="en-US" i="1" dirty="0"/>
              <a:t> </a:t>
            </a:r>
            <a:r>
              <a:rPr lang="en-US" altLang="en-US" dirty="0"/>
              <a:t>is a combination of: </a:t>
            </a:r>
            <a:r>
              <a:rPr lang="en-US" altLang="en-US" b="1" i="1" u="sng" dirty="0"/>
              <a:t>Operands, Operators, and optionally</a:t>
            </a:r>
            <a:r>
              <a:rPr lang="en-US" altLang="en-US" b="1" i="1" u="sng" baseline="0" dirty="0"/>
              <a:t> </a:t>
            </a:r>
            <a:r>
              <a:rPr lang="en-US" altLang="en-US" b="1" u="sng" dirty="0"/>
              <a:t>Parentheses</a:t>
            </a:r>
            <a:r>
              <a:rPr lang="en-US" altLang="en-US" dirty="0"/>
              <a:t>: </a:t>
            </a:r>
            <a:r>
              <a:rPr lang="en-US" altLang="en-US" dirty="0">
                <a:latin typeface="Courier New" panose="02070309020205020404" pitchFamily="49" charset="0"/>
              </a:rPr>
              <a:t>(  ) which returns a value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BF9F1-3832-4977-A697-652535032810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43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pPr marL="264668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0" y="6905625"/>
            <a:ext cx="1847850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98523" y="1719833"/>
            <a:ext cx="4321175" cy="4951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pPr marL="264668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1108" y="697293"/>
            <a:ext cx="7991182" cy="615553"/>
          </a:xfrm>
        </p:spPr>
        <p:txBody>
          <a:bodyPr lIns="0" tIns="0" rIns="0" bIns="0"/>
          <a:lstStyle>
            <a:lvl1pPr>
              <a:defRPr sz="4000" b="0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pPr marL="264668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pPr marL="264668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48995"/>
            <a:ext cx="9144000" cy="6858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1108" y="697293"/>
            <a:ext cx="799118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2205" y="3177240"/>
            <a:ext cx="7828989" cy="1846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79943" y="7303779"/>
            <a:ext cx="301345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pPr marL="264668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>
        <a:defRPr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" y="0"/>
            <a:ext cx="103632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ct val="100000"/>
              </a:lnSpc>
            </a:pPr>
            <a:r>
              <a:rPr lang="en-GB" sz="4800" b="1" spc="-10" dirty="0">
                <a:solidFill>
                  <a:srgbClr val="7030A0"/>
                </a:solidFill>
                <a:cs typeface="Calibri"/>
              </a:rPr>
              <a:t>CSCI291</a:t>
            </a:r>
            <a:endParaRPr lang="en-GB" sz="48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2700" marR="5080" indent="-12700" algn="ctr">
              <a:lnSpc>
                <a:spcPct val="100000"/>
              </a:lnSpc>
            </a:pPr>
            <a:r>
              <a:rPr sz="4800" spc="-5" dirty="0">
                <a:solidFill>
                  <a:srgbClr val="7030A0"/>
                </a:solidFill>
                <a:latin typeface="Calibri"/>
                <a:cs typeface="Calibri"/>
              </a:rPr>
              <a:t>P</a:t>
            </a:r>
            <a:r>
              <a:rPr sz="4800" spc="-85" dirty="0">
                <a:solidFill>
                  <a:srgbClr val="7030A0"/>
                </a:solidFill>
                <a:latin typeface="Calibri"/>
                <a:cs typeface="Calibri"/>
              </a:rPr>
              <a:t>r</a:t>
            </a:r>
            <a:r>
              <a:rPr sz="4800" spc="-10" dirty="0">
                <a:solidFill>
                  <a:srgbClr val="7030A0"/>
                </a:solidFill>
                <a:latin typeface="Calibri"/>
                <a:cs typeface="Calibri"/>
              </a:rPr>
              <a:t>og</a:t>
            </a:r>
            <a:r>
              <a:rPr sz="4800" spc="-100" dirty="0">
                <a:solidFill>
                  <a:srgbClr val="7030A0"/>
                </a:solidFill>
                <a:latin typeface="Calibri"/>
                <a:cs typeface="Calibri"/>
              </a:rPr>
              <a:t>r</a:t>
            </a:r>
            <a:r>
              <a:rPr sz="4800" spc="-5" dirty="0">
                <a:solidFill>
                  <a:srgbClr val="7030A0"/>
                </a:solidFill>
                <a:latin typeface="Calibri"/>
                <a:cs typeface="Calibri"/>
              </a:rPr>
              <a:t>a</a:t>
            </a:r>
            <a:r>
              <a:rPr sz="4800" dirty="0">
                <a:solidFill>
                  <a:srgbClr val="7030A0"/>
                </a:solidFill>
                <a:latin typeface="Calibri"/>
                <a:cs typeface="Calibri"/>
              </a:rPr>
              <a:t>mming</a:t>
            </a:r>
            <a:r>
              <a:rPr sz="48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800" spc="-105" dirty="0">
                <a:solidFill>
                  <a:srgbClr val="7030A0"/>
                </a:solidFill>
                <a:latin typeface="Calibri"/>
                <a:cs typeface="Calibri"/>
              </a:rPr>
              <a:t>f</a:t>
            </a:r>
            <a:r>
              <a:rPr sz="4800" spc="-5" dirty="0">
                <a:solidFill>
                  <a:srgbClr val="7030A0"/>
                </a:solidFill>
                <a:latin typeface="Calibri"/>
                <a:cs typeface="Calibri"/>
              </a:rPr>
              <a:t>or</a:t>
            </a:r>
            <a:r>
              <a:rPr sz="4800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7030A0"/>
                </a:solidFill>
                <a:latin typeface="Calibri"/>
                <a:cs typeface="Calibri"/>
              </a:rPr>
              <a:t>Enginee</a:t>
            </a:r>
            <a:r>
              <a:rPr sz="4800" spc="-75" dirty="0">
                <a:solidFill>
                  <a:srgbClr val="7030A0"/>
                </a:solidFill>
                <a:latin typeface="Calibri"/>
                <a:cs typeface="Calibri"/>
              </a:rPr>
              <a:t>r</a:t>
            </a:r>
            <a:r>
              <a:rPr sz="4800" dirty="0">
                <a:solidFill>
                  <a:srgbClr val="7030A0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88900" y="7219872"/>
            <a:ext cx="9525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>
              <a:lnSpc>
                <a:spcPct val="100000"/>
              </a:lnSpc>
            </a:pPr>
            <a:r>
              <a:rPr lang="en-GB" sz="1600" dirty="0">
                <a:latin typeface="Calibri"/>
                <a:cs typeface="Calibri"/>
              </a:rPr>
              <a:t>Acknowledgment: these slides are amendment to Dr Obada Al Khatib 2019 notes</a:t>
            </a:r>
            <a:r>
              <a:rPr lang="en-GB" sz="200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19BD2-BDF3-400D-B39F-796EBAFE7922}"/>
              </a:ext>
            </a:extLst>
          </p:cNvPr>
          <p:cNvSpPr/>
          <p:nvPr/>
        </p:nvSpPr>
        <p:spPr>
          <a:xfrm>
            <a:off x="1317120" y="1567675"/>
            <a:ext cx="8072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indent="-12700" algn="ctr"/>
            <a:r>
              <a:rPr lang="en-US" sz="4000" dirty="0">
                <a:solidFill>
                  <a:srgbClr val="7030A0"/>
                </a:solidFill>
                <a:cs typeface="Calibri"/>
              </a:rPr>
              <a:t>Lecture 1: </a:t>
            </a:r>
            <a:r>
              <a:rPr lang="en-US" sz="4000" spc="-5" dirty="0">
                <a:solidFill>
                  <a:srgbClr val="7030A0"/>
                </a:solidFill>
                <a:cs typeface="Calibri"/>
              </a:rPr>
              <a:t>O</a:t>
            </a:r>
            <a:r>
              <a:rPr lang="en-US" sz="4000" spc="-45" dirty="0">
                <a:solidFill>
                  <a:srgbClr val="7030A0"/>
                </a:solidFill>
                <a:cs typeface="Calibri"/>
              </a:rPr>
              <a:t>v</a:t>
            </a:r>
            <a:r>
              <a:rPr lang="en-US" sz="4000" spc="-10" dirty="0">
                <a:solidFill>
                  <a:srgbClr val="7030A0"/>
                </a:solidFill>
                <a:cs typeface="Calibri"/>
              </a:rPr>
              <a:t>e</a:t>
            </a:r>
            <a:r>
              <a:rPr lang="en-US" sz="4000" spc="30" dirty="0">
                <a:solidFill>
                  <a:srgbClr val="7030A0"/>
                </a:solidFill>
                <a:cs typeface="Calibri"/>
              </a:rPr>
              <a:t>r</a:t>
            </a:r>
            <a:r>
              <a:rPr lang="en-US" sz="4000" spc="-5" dirty="0">
                <a:solidFill>
                  <a:srgbClr val="7030A0"/>
                </a:solidFill>
                <a:cs typeface="Calibri"/>
              </a:rPr>
              <a:t>vie</a:t>
            </a:r>
            <a:r>
              <a:rPr lang="en-US" sz="4000" dirty="0">
                <a:solidFill>
                  <a:srgbClr val="7030A0"/>
                </a:solidFill>
                <a:cs typeface="Calibri"/>
              </a:rPr>
              <a:t>w</a:t>
            </a:r>
            <a:r>
              <a:rPr lang="en-US" sz="4000" spc="-10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4000" dirty="0">
                <a:solidFill>
                  <a:srgbClr val="7030A0"/>
                </a:solidFill>
                <a:cs typeface="Calibri"/>
              </a:rPr>
              <a:t>of</a:t>
            </a:r>
            <a:r>
              <a:rPr lang="en-US" sz="4000" spc="5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4000" spc="-5" dirty="0">
                <a:solidFill>
                  <a:srgbClr val="7030A0"/>
                </a:solidFill>
                <a:cs typeface="Calibri"/>
              </a:rPr>
              <a:t>th</a:t>
            </a:r>
            <a:r>
              <a:rPr lang="en-US" sz="4000" dirty="0">
                <a:solidFill>
                  <a:srgbClr val="7030A0"/>
                </a:solidFill>
                <a:cs typeface="Calibri"/>
              </a:rPr>
              <a:t>e</a:t>
            </a:r>
            <a:r>
              <a:rPr lang="en-US" sz="4000" spc="-10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4000" dirty="0">
                <a:solidFill>
                  <a:srgbClr val="7030A0"/>
                </a:solidFill>
                <a:cs typeface="Calibri"/>
              </a:rPr>
              <a:t>C</a:t>
            </a:r>
            <a:r>
              <a:rPr lang="en-US" sz="4000" spc="-5" dirty="0">
                <a:solidFill>
                  <a:srgbClr val="7030A0"/>
                </a:solidFill>
                <a:cs typeface="Calibri"/>
              </a:rPr>
              <a:t> langua</a:t>
            </a:r>
            <a:r>
              <a:rPr lang="en-US" sz="4000" spc="-30" dirty="0">
                <a:solidFill>
                  <a:srgbClr val="7030A0"/>
                </a:solidFill>
                <a:cs typeface="Calibri"/>
              </a:rPr>
              <a:t>g</a:t>
            </a:r>
            <a:r>
              <a:rPr lang="en-US" sz="4000" spc="-5" dirty="0">
                <a:solidFill>
                  <a:srgbClr val="7030A0"/>
                </a:solidFill>
                <a:cs typeface="Calibri"/>
              </a:rPr>
              <a:t>e</a:t>
            </a:r>
            <a:endParaRPr lang="en-US" sz="40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C1900-7C24-4E47-A25C-B31D7CFA50BD}"/>
              </a:ext>
            </a:extLst>
          </p:cNvPr>
          <p:cNvSpPr/>
          <p:nvPr/>
        </p:nvSpPr>
        <p:spPr>
          <a:xfrm>
            <a:off x="1366333" y="2741670"/>
            <a:ext cx="58542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indent="-12700"/>
            <a:r>
              <a:rPr lang="en-US" sz="2400" dirty="0">
                <a:cs typeface="Calibri"/>
              </a:rPr>
              <a:t>I. Introduction: Software Development Cycle</a:t>
            </a:r>
          </a:p>
          <a:p>
            <a:pPr marL="12700" marR="5080" indent="-12700"/>
            <a:r>
              <a:rPr lang="en-US" sz="2400" dirty="0">
                <a:cs typeface="Calibri"/>
              </a:rPr>
              <a:t>II. Basic C Program structure</a:t>
            </a:r>
          </a:p>
          <a:p>
            <a:pPr marL="12700" marR="5080" indent="-12700"/>
            <a:r>
              <a:rPr lang="en-US" sz="2400" dirty="0">
                <a:cs typeface="Calibri"/>
              </a:rPr>
              <a:t>II.1. Comments</a:t>
            </a:r>
          </a:p>
          <a:p>
            <a:pPr marL="12700" marR="5080" indent="-12700"/>
            <a:r>
              <a:rPr lang="en-US" sz="2400" dirty="0">
                <a:cs typeface="Calibri"/>
              </a:rPr>
              <a:t>II.2. Pre‐ processor Directives </a:t>
            </a:r>
          </a:p>
          <a:p>
            <a:pPr marL="12700" marR="5080" indent="-12700"/>
            <a:r>
              <a:rPr lang="en-US" sz="2400" dirty="0">
                <a:cs typeface="Calibri"/>
              </a:rPr>
              <a:t>II.3. C Functions</a:t>
            </a:r>
          </a:p>
          <a:p>
            <a:pPr marL="12700" marR="5080" indent="-12700"/>
            <a:r>
              <a:rPr lang="en-US" sz="2400" dirty="0">
                <a:cs typeface="Calibri"/>
              </a:rPr>
              <a:t>II.4. Variables</a:t>
            </a:r>
          </a:p>
          <a:p>
            <a:pPr marL="12700" marR="5080" indent="-12700"/>
            <a:r>
              <a:rPr lang="en-US" sz="2400" dirty="0">
                <a:cs typeface="Calibri"/>
              </a:rPr>
              <a:t>II.5. Statements</a:t>
            </a:r>
          </a:p>
          <a:p>
            <a:pPr marL="12700" marR="5080" indent="-12700"/>
            <a:r>
              <a:rPr lang="en-US" sz="2400" dirty="0">
                <a:cs typeface="Calibri"/>
              </a:rPr>
              <a:t>II.6. Formatted </a:t>
            </a:r>
            <a:r>
              <a:rPr lang="en-US" sz="2400" dirty="0" err="1">
                <a:cs typeface="Calibri"/>
              </a:rPr>
              <a:t>Input/Output</a:t>
            </a:r>
            <a:endParaRPr lang="en-US" sz="2400" dirty="0">
              <a:cs typeface="Calibri"/>
            </a:endParaRPr>
          </a:p>
          <a:p>
            <a:pPr marL="12700" marR="5080" indent="-12700"/>
            <a:r>
              <a:rPr lang="en-US" sz="2400" dirty="0">
                <a:cs typeface="Calibri"/>
              </a:rPr>
              <a:t>II.7.  The return Statement</a:t>
            </a:r>
          </a:p>
          <a:p>
            <a:pPr marL="12700" marR="5080" indent="-12700"/>
            <a:r>
              <a:rPr lang="en-US" sz="2400" dirty="0">
                <a:cs typeface="Calibri"/>
              </a:rPr>
              <a:t>II.8. Operators</a:t>
            </a:r>
          </a:p>
          <a:p>
            <a:pPr marL="12700" marR="5080" indent="-12700"/>
            <a:r>
              <a:rPr lang="en-US" sz="2400" dirty="0">
                <a:cs typeface="Calibri"/>
              </a:rPr>
              <a:t>II.9. Expressions</a:t>
            </a:r>
          </a:p>
          <a:p>
            <a:pPr marL="12700" marR="5080" indent="-12700"/>
            <a:r>
              <a:rPr lang="en-US" sz="2400" dirty="0">
                <a:cs typeface="Calibri"/>
              </a:rPr>
              <a:t>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D9B29-6A68-4A0D-84C1-9A537D7A6CA9}"/>
              </a:ext>
            </a:extLst>
          </p:cNvPr>
          <p:cNvSpPr txBox="1"/>
          <p:nvPr/>
        </p:nvSpPr>
        <p:spPr>
          <a:xfrm>
            <a:off x="-6350" y="2416998"/>
            <a:ext cx="147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Content: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DE0CA0F-E390-49B7-BD51-F42A3E572B10}"/>
              </a:ext>
            </a:extLst>
          </p:cNvPr>
          <p:cNvSpPr/>
          <p:nvPr/>
        </p:nvSpPr>
        <p:spPr>
          <a:xfrm>
            <a:off x="10302956" y="6595915"/>
            <a:ext cx="381000" cy="962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588AC-74FE-451E-B064-CD99D3FBCA45}"/>
              </a:ext>
            </a:extLst>
          </p:cNvPr>
          <p:cNvSpPr txBox="1"/>
          <p:nvPr/>
        </p:nvSpPr>
        <p:spPr>
          <a:xfrm>
            <a:off x="7220564" y="6753763"/>
            <a:ext cx="304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check the note sections</a:t>
            </a:r>
          </a:p>
          <a:p>
            <a:r>
              <a:rPr lang="en-US" dirty="0"/>
              <a:t>for further details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109" y="92505"/>
            <a:ext cx="79911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8320">
              <a:lnSpc>
                <a:spcPct val="100000"/>
              </a:lnSpc>
            </a:pPr>
            <a:r>
              <a:rPr lang="en-US" spc="-229" dirty="0"/>
              <a:t>II.4   </a:t>
            </a:r>
            <a:r>
              <a:rPr spc="-229" dirty="0"/>
              <a:t>V</a:t>
            </a:r>
            <a:r>
              <a:rPr dirty="0"/>
              <a:t>a</a:t>
            </a:r>
            <a:r>
              <a:rPr spc="-5" dirty="0"/>
              <a:t>ri</a:t>
            </a:r>
            <a:r>
              <a:rPr dirty="0"/>
              <a:t>a</a:t>
            </a:r>
            <a:r>
              <a:rPr spc="-5" dirty="0"/>
              <a:t>bl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28138" y="1353874"/>
            <a:ext cx="6984761" cy="61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34315" algn="l"/>
              </a:tabLst>
            </a:pPr>
            <a:r>
              <a:rPr spc="-220" dirty="0"/>
              <a:t>T</a:t>
            </a:r>
            <a:r>
              <a:rPr dirty="0"/>
              <a:t>o</a:t>
            </a:r>
            <a:r>
              <a:rPr spc="-5" dirty="0"/>
              <a:t> </a:t>
            </a:r>
            <a:r>
              <a:rPr b="1" spc="-5" dirty="0"/>
              <a:t>p</a:t>
            </a:r>
            <a:r>
              <a:rPr b="1" spc="-40" dirty="0"/>
              <a:t>r</a:t>
            </a:r>
            <a:r>
              <a:rPr b="1" spc="-5" dirty="0"/>
              <a:t>oces</a:t>
            </a:r>
            <a:r>
              <a:rPr b="1" dirty="0"/>
              <a:t>s </a:t>
            </a:r>
            <a:r>
              <a:rPr b="1" spc="-5" dirty="0"/>
              <a:t>d</a:t>
            </a:r>
            <a:r>
              <a:rPr b="1" spc="-25" dirty="0"/>
              <a:t>a</a:t>
            </a:r>
            <a:r>
              <a:rPr b="1" spc="-30" dirty="0"/>
              <a:t>t</a:t>
            </a:r>
            <a:r>
              <a:rPr b="1" dirty="0"/>
              <a:t>a</a:t>
            </a:r>
            <a:r>
              <a:rPr b="1" spc="-5" dirty="0"/>
              <a:t> </a:t>
            </a:r>
            <a:r>
              <a:rPr spc="-30" dirty="0"/>
              <a:t>y</a:t>
            </a:r>
            <a:r>
              <a:rPr spc="-5" dirty="0"/>
              <a:t>o</a:t>
            </a:r>
            <a:r>
              <a:rPr dirty="0"/>
              <a:t>u</a:t>
            </a:r>
            <a:r>
              <a:rPr spc="-5" dirty="0"/>
              <a:t> nee</a:t>
            </a:r>
            <a:r>
              <a:rPr dirty="0"/>
              <a:t>d</a:t>
            </a:r>
            <a:r>
              <a:rPr spc="10" dirty="0"/>
              <a:t> </a:t>
            </a:r>
            <a:r>
              <a:rPr b="1" spc="-25" dirty="0"/>
              <a:t>to </a:t>
            </a:r>
            <a:r>
              <a:rPr b="1" spc="-30" dirty="0"/>
              <a:t>st</a:t>
            </a:r>
            <a:r>
              <a:rPr b="1" dirty="0"/>
              <a:t>o</a:t>
            </a:r>
            <a:r>
              <a:rPr b="1" spc="-40" dirty="0"/>
              <a:t>r</a:t>
            </a:r>
            <a:r>
              <a:rPr b="1" spc="-5" dirty="0"/>
              <a:t>e</a:t>
            </a:r>
            <a:r>
              <a:rPr b="1" dirty="0"/>
              <a:t> </a:t>
            </a:r>
            <a:r>
              <a:rPr b="1" spc="-10" dirty="0"/>
              <a:t>the</a:t>
            </a:r>
            <a:r>
              <a:rPr b="1" spc="-5" dirty="0"/>
              <a:t>m</a:t>
            </a:r>
            <a:r>
              <a:rPr b="1" spc="-10" dirty="0"/>
              <a:t> somewhe</a:t>
            </a:r>
            <a:r>
              <a:rPr b="1" spc="-35" dirty="0"/>
              <a:t>r</a:t>
            </a:r>
            <a:r>
              <a:rPr b="1" spc="-5" dirty="0"/>
              <a:t>e</a:t>
            </a:r>
            <a:r>
              <a:rPr b="1" dirty="0"/>
              <a:t> in</a:t>
            </a:r>
            <a:r>
              <a:rPr b="1" spc="-5" dirty="0"/>
              <a:t> memory</a:t>
            </a:r>
          </a:p>
          <a:p>
            <a:pPr marL="355600" marR="65913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34315" algn="l"/>
              </a:tabLst>
            </a:pPr>
            <a:r>
              <a:rPr spc="-5" dirty="0"/>
              <a:t>I</a:t>
            </a:r>
            <a:r>
              <a:rPr dirty="0"/>
              <a:t>n</a:t>
            </a:r>
            <a:r>
              <a:rPr spc="-10" dirty="0"/>
              <a:t> </a:t>
            </a:r>
            <a:r>
              <a:rPr spc="-5" dirty="0"/>
              <a:t>o</a:t>
            </a:r>
            <a:r>
              <a:rPr spc="-40" dirty="0"/>
              <a:t>r</a:t>
            </a:r>
            <a:r>
              <a:rPr spc="-10" dirty="0"/>
              <a:t>de</a:t>
            </a:r>
            <a:r>
              <a:rPr spc="-5" dirty="0"/>
              <a:t>r</a:t>
            </a:r>
            <a:r>
              <a:rPr spc="5" dirty="0"/>
              <a:t> </a:t>
            </a:r>
            <a:r>
              <a:rPr spc="-25" dirty="0"/>
              <a:t>t</a:t>
            </a:r>
            <a:r>
              <a:rPr dirty="0"/>
              <a:t>o</a:t>
            </a:r>
            <a:r>
              <a:rPr spc="-15" dirty="0"/>
              <a:t> </a:t>
            </a:r>
            <a:r>
              <a:rPr b="1" spc="-40" dirty="0"/>
              <a:t>r</a:t>
            </a:r>
            <a:r>
              <a:rPr b="1" spc="-5" dirty="0"/>
              <a:t>ese</a:t>
            </a:r>
            <a:r>
              <a:rPr b="1" spc="10" dirty="0"/>
              <a:t>r</a:t>
            </a:r>
            <a:r>
              <a:rPr b="1" spc="-30" dirty="0"/>
              <a:t>v</a:t>
            </a:r>
            <a:r>
              <a:rPr b="1" spc="-5" dirty="0"/>
              <a:t>e</a:t>
            </a:r>
            <a:r>
              <a:rPr b="1" spc="15" dirty="0"/>
              <a:t> </a:t>
            </a:r>
            <a:r>
              <a:rPr b="1" spc="-5" dirty="0"/>
              <a:t>memory spac</a:t>
            </a:r>
            <a:r>
              <a:rPr b="1" dirty="0"/>
              <a:t>e</a:t>
            </a:r>
            <a:r>
              <a:rPr lang="en-US" b="1" dirty="0"/>
              <a:t>,</a:t>
            </a:r>
            <a:r>
              <a:rPr b="1" dirty="0"/>
              <a:t> </a:t>
            </a:r>
            <a:r>
              <a:rPr spc="-30" dirty="0"/>
              <a:t>y</a:t>
            </a:r>
            <a:r>
              <a:rPr spc="-5" dirty="0"/>
              <a:t>o</a:t>
            </a:r>
            <a:r>
              <a:rPr dirty="0"/>
              <a:t>u</a:t>
            </a:r>
            <a:r>
              <a:rPr spc="-5" dirty="0"/>
              <a:t> </a:t>
            </a:r>
            <a:r>
              <a:rPr b="1" spc="-5" dirty="0"/>
              <a:t>nee</a:t>
            </a:r>
            <a:r>
              <a:rPr b="1" dirty="0"/>
              <a:t>d</a:t>
            </a:r>
            <a:r>
              <a:rPr b="1" spc="10" dirty="0"/>
              <a:t> </a:t>
            </a:r>
            <a:r>
              <a:rPr b="1" spc="-25" dirty="0"/>
              <a:t>t</a:t>
            </a:r>
            <a:r>
              <a:rPr b="1" dirty="0"/>
              <a:t>o</a:t>
            </a:r>
            <a:r>
              <a:rPr lang="en-US" b="1" dirty="0"/>
              <a:t> declare/</a:t>
            </a:r>
            <a:r>
              <a:rPr b="1" spc="-10" dirty="0"/>
              <a:t> </a:t>
            </a:r>
            <a:r>
              <a:rPr b="1" spc="-5" dirty="0"/>
              <a:t>de</a:t>
            </a:r>
            <a:r>
              <a:rPr lang="en-US" b="1" spc="-5" dirty="0"/>
              <a:t>fine</a:t>
            </a:r>
            <a:r>
              <a:rPr b="1" spc="-5" dirty="0"/>
              <a:t> </a:t>
            </a:r>
            <a:r>
              <a:rPr b="1" spc="-40" dirty="0"/>
              <a:t>v</a:t>
            </a:r>
            <a:r>
              <a:rPr b="1" spc="-5" dirty="0"/>
              <a:t>a</a:t>
            </a:r>
            <a:r>
              <a:rPr b="1" spc="-10" dirty="0"/>
              <a:t>r</a:t>
            </a:r>
            <a:r>
              <a:rPr b="1" dirty="0"/>
              <a:t>ia</a:t>
            </a:r>
            <a:r>
              <a:rPr b="1" spc="-5" dirty="0"/>
              <a:t>b</a:t>
            </a:r>
            <a:r>
              <a:rPr b="1" dirty="0"/>
              <a:t>l</a:t>
            </a:r>
            <a:r>
              <a:rPr b="1" spc="-5" dirty="0"/>
              <a:t>e</a:t>
            </a:r>
            <a:r>
              <a:rPr b="1" dirty="0"/>
              <a:t>s</a:t>
            </a:r>
            <a:r>
              <a:rPr lang="en-AU" b="1" dirty="0"/>
              <a:t>.</a:t>
            </a:r>
            <a:endParaRPr b="1" dirty="0"/>
          </a:p>
          <a:p>
            <a:pPr marL="355600" marR="42545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34315" algn="l"/>
              </a:tabLst>
            </a:pPr>
            <a:r>
              <a:rPr spc="-5" dirty="0"/>
              <a:t>Whe</a:t>
            </a:r>
            <a:r>
              <a:rPr dirty="0"/>
              <a:t>n a </a:t>
            </a:r>
            <a:r>
              <a:rPr b="1" spc="-40" dirty="0"/>
              <a:t>v</a:t>
            </a:r>
            <a:r>
              <a:rPr b="1" spc="-5" dirty="0"/>
              <a:t>a</a:t>
            </a:r>
            <a:r>
              <a:rPr b="1" spc="-10" dirty="0"/>
              <a:t>r</a:t>
            </a:r>
            <a:r>
              <a:rPr b="1" dirty="0"/>
              <a:t>ia</a:t>
            </a:r>
            <a:r>
              <a:rPr b="1" spc="-5" dirty="0"/>
              <a:t>b</a:t>
            </a:r>
            <a:r>
              <a:rPr b="1" dirty="0"/>
              <a:t>l</a:t>
            </a:r>
            <a:r>
              <a:rPr b="1" spc="-5" dirty="0"/>
              <a:t>e </a:t>
            </a:r>
            <a:r>
              <a:rPr b="1" dirty="0"/>
              <a:t>is</a:t>
            </a:r>
            <a:r>
              <a:rPr b="1" spc="-5" dirty="0"/>
              <a:t> de</a:t>
            </a:r>
            <a:r>
              <a:rPr lang="en-US" b="1" spc="-5" dirty="0"/>
              <a:t>clared</a:t>
            </a:r>
            <a:r>
              <a:rPr lang="en-US" dirty="0"/>
              <a:t>,</a:t>
            </a:r>
            <a:r>
              <a:rPr spc="5" dirty="0"/>
              <a:t> </a:t>
            </a:r>
            <a:r>
              <a:rPr dirty="0"/>
              <a:t>a </a:t>
            </a:r>
            <a:r>
              <a:rPr b="1" spc="-5" dirty="0"/>
              <a:t>memory</a:t>
            </a:r>
            <a:r>
              <a:rPr b="1" spc="-25" dirty="0"/>
              <a:t> </a:t>
            </a:r>
            <a:r>
              <a:rPr lang="en-US" b="1" spc="-25" dirty="0"/>
              <a:t>location</a:t>
            </a:r>
            <a:r>
              <a:rPr b="1" spc="-5" dirty="0"/>
              <a:t> </a:t>
            </a:r>
            <a:r>
              <a:rPr b="1" dirty="0"/>
              <a:t>is</a:t>
            </a:r>
            <a:r>
              <a:rPr b="1" spc="-5" dirty="0"/>
              <a:t> </a:t>
            </a:r>
            <a:r>
              <a:rPr b="1" spc="-40" dirty="0"/>
              <a:t>r</a:t>
            </a:r>
            <a:r>
              <a:rPr b="1" spc="-5" dirty="0"/>
              <a:t>ese</a:t>
            </a:r>
            <a:r>
              <a:rPr b="1" spc="10" dirty="0"/>
              <a:t>r</a:t>
            </a:r>
            <a:r>
              <a:rPr b="1" spc="-30" dirty="0"/>
              <a:t>v</a:t>
            </a:r>
            <a:r>
              <a:rPr b="1" spc="-5" dirty="0"/>
              <a:t>e</a:t>
            </a:r>
            <a:r>
              <a:rPr b="1" dirty="0"/>
              <a:t>d</a:t>
            </a:r>
            <a:r>
              <a:rPr b="1" spc="15" dirty="0"/>
              <a:t> </a:t>
            </a:r>
            <a:r>
              <a:rPr b="1" spc="-50" dirty="0"/>
              <a:t>f</a:t>
            </a:r>
            <a:r>
              <a:rPr b="1" spc="-5" dirty="0"/>
              <a:t>or </a:t>
            </a:r>
            <a:r>
              <a:rPr b="1" dirty="0"/>
              <a:t>this </a:t>
            </a:r>
            <a:r>
              <a:rPr b="1" spc="-40" dirty="0"/>
              <a:t>v</a:t>
            </a:r>
            <a:r>
              <a:rPr b="1" spc="-5" dirty="0"/>
              <a:t>a</a:t>
            </a:r>
            <a:r>
              <a:rPr b="1" spc="-10" dirty="0"/>
              <a:t>r</a:t>
            </a:r>
            <a:r>
              <a:rPr b="1" dirty="0"/>
              <a:t>ia</a:t>
            </a:r>
            <a:r>
              <a:rPr b="1" spc="-5" dirty="0"/>
              <a:t>b</a:t>
            </a:r>
            <a:r>
              <a:rPr b="1" dirty="0"/>
              <a:t>l</a:t>
            </a:r>
            <a:r>
              <a:rPr b="1" spc="-5" dirty="0"/>
              <a:t>e</a:t>
            </a:r>
            <a:r>
              <a:rPr lang="en-AU" b="1" spc="-5" dirty="0"/>
              <a:t>.</a:t>
            </a:r>
            <a:endParaRPr b="1" spc="-5" dirty="0"/>
          </a:p>
          <a:p>
            <a:pPr marL="355600" marR="31242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34315" algn="l"/>
              </a:tabLst>
            </a:pPr>
            <a:r>
              <a:rPr b="1" spc="-135" dirty="0">
                <a:solidFill>
                  <a:srgbClr val="0070C0"/>
                </a:solidFill>
              </a:rPr>
              <a:t>V</a:t>
            </a:r>
            <a:r>
              <a:rPr b="1" dirty="0">
                <a:solidFill>
                  <a:srgbClr val="0070C0"/>
                </a:solidFill>
              </a:rPr>
              <a:t>a</a:t>
            </a:r>
            <a:r>
              <a:rPr b="1" spc="-10" dirty="0">
                <a:solidFill>
                  <a:srgbClr val="0070C0"/>
                </a:solidFill>
              </a:rPr>
              <a:t>r</a:t>
            </a:r>
            <a:r>
              <a:rPr b="1" dirty="0">
                <a:solidFill>
                  <a:srgbClr val="0070C0"/>
                </a:solidFill>
              </a:rPr>
              <a:t>ia</a:t>
            </a:r>
            <a:r>
              <a:rPr b="1" spc="-5" dirty="0">
                <a:solidFill>
                  <a:srgbClr val="0070C0"/>
                </a:solidFill>
              </a:rPr>
              <a:t>b</a:t>
            </a:r>
            <a:r>
              <a:rPr b="1" dirty="0">
                <a:solidFill>
                  <a:srgbClr val="0070C0"/>
                </a:solidFill>
              </a:rPr>
              <a:t>l</a:t>
            </a:r>
            <a:r>
              <a:rPr b="1" spc="-5" dirty="0">
                <a:solidFill>
                  <a:srgbClr val="0070C0"/>
                </a:solidFill>
              </a:rPr>
              <a:t>e</a:t>
            </a:r>
            <a:r>
              <a:rPr b="1" dirty="0">
                <a:solidFill>
                  <a:srgbClr val="0070C0"/>
                </a:solidFill>
              </a:rPr>
              <a:t> is</a:t>
            </a:r>
            <a:r>
              <a:rPr b="1" spc="-1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a</a:t>
            </a:r>
            <a:r>
              <a:rPr b="1" spc="-1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named </a:t>
            </a:r>
            <a:r>
              <a:rPr b="1" spc="-5" dirty="0">
                <a:solidFill>
                  <a:srgbClr val="0070C0"/>
                </a:solidFill>
              </a:rPr>
              <a:t>lo</a:t>
            </a:r>
            <a:r>
              <a:rPr b="1" spc="-20" dirty="0">
                <a:solidFill>
                  <a:srgbClr val="0070C0"/>
                </a:solidFill>
              </a:rPr>
              <a:t>c</a:t>
            </a:r>
            <a:r>
              <a:rPr b="1" spc="-25" dirty="0">
                <a:solidFill>
                  <a:srgbClr val="0070C0"/>
                </a:solidFill>
              </a:rPr>
              <a:t>a</a:t>
            </a:r>
            <a:r>
              <a:rPr b="1" dirty="0">
                <a:solidFill>
                  <a:srgbClr val="0070C0"/>
                </a:solidFill>
              </a:rPr>
              <a:t>tion</a:t>
            </a:r>
            <a:r>
              <a:rPr b="1" spc="-25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in </a:t>
            </a:r>
            <a:r>
              <a:rPr b="1" spc="-5" dirty="0">
                <a:solidFill>
                  <a:srgbClr val="0070C0"/>
                </a:solidFill>
              </a:rPr>
              <a:t>memory</a:t>
            </a:r>
            <a:r>
              <a:rPr lang="en-AU" b="1" spc="-5" dirty="0">
                <a:solidFill>
                  <a:srgbClr val="0070C0"/>
                </a:solidFill>
              </a:rPr>
              <a:t>.</a:t>
            </a:r>
            <a:endParaRPr b="1" spc="-5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Calibri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355600" marR="92710" indent="-342900">
              <a:lnSpc>
                <a:spcPct val="1045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tabLst>
                <a:tab pos="234315" algn="l"/>
              </a:tabLst>
            </a:pPr>
            <a:r>
              <a:rPr spc="-5" dirty="0">
                <a:solidFill>
                  <a:srgbClr val="000065"/>
                </a:solidFill>
              </a:rPr>
              <a:t>In</a:t>
            </a:r>
            <a:r>
              <a:rPr spc="-10" dirty="0">
                <a:solidFill>
                  <a:srgbClr val="000065"/>
                </a:solidFill>
              </a:rPr>
              <a:t> </a:t>
            </a:r>
            <a:r>
              <a:rPr spc="-5" dirty="0">
                <a:solidFill>
                  <a:srgbClr val="000065"/>
                </a:solidFill>
              </a:rPr>
              <a:t>M</a:t>
            </a:r>
            <a:r>
              <a:rPr spc="-160" dirty="0">
                <a:solidFill>
                  <a:srgbClr val="000065"/>
                </a:solidFill>
              </a:rPr>
              <a:t>A</a:t>
            </a:r>
            <a:r>
              <a:rPr spc="-5" dirty="0">
                <a:solidFill>
                  <a:srgbClr val="000065"/>
                </a:solidFill>
              </a:rPr>
              <a:t>TLAB</a:t>
            </a:r>
            <a:r>
              <a:rPr lang="en-US" spc="-5" dirty="0">
                <a:solidFill>
                  <a:srgbClr val="000065"/>
                </a:solidFill>
              </a:rPr>
              <a:t>,</a:t>
            </a:r>
            <a:r>
              <a:rPr lang="en-US" spc="-240" dirty="0">
                <a:solidFill>
                  <a:srgbClr val="000065"/>
                </a:solidFill>
              </a:rPr>
              <a:t> </a:t>
            </a:r>
            <a:r>
              <a:rPr spc="-5" dirty="0">
                <a:solidFill>
                  <a:srgbClr val="000065"/>
                </a:solidFill>
              </a:rPr>
              <a:t>memo</a:t>
            </a:r>
            <a:r>
              <a:rPr spc="0" dirty="0">
                <a:solidFill>
                  <a:srgbClr val="000065"/>
                </a:solidFill>
              </a:rPr>
              <a:t>r</a:t>
            </a:r>
            <a:r>
              <a:rPr spc="-5" dirty="0">
                <a:solidFill>
                  <a:srgbClr val="000065"/>
                </a:solidFill>
              </a:rPr>
              <a:t>y</a:t>
            </a:r>
            <a:r>
              <a:rPr dirty="0">
                <a:solidFill>
                  <a:srgbClr val="000065"/>
                </a:solidFill>
              </a:rPr>
              <a:t> </a:t>
            </a:r>
            <a:r>
              <a:rPr spc="-5" dirty="0">
                <a:solidFill>
                  <a:srgbClr val="000065"/>
                </a:solidFill>
              </a:rPr>
              <a:t>i</a:t>
            </a:r>
            <a:r>
              <a:rPr dirty="0">
                <a:solidFill>
                  <a:srgbClr val="000065"/>
                </a:solidFill>
              </a:rPr>
              <a:t>s</a:t>
            </a:r>
            <a:r>
              <a:rPr spc="5" dirty="0">
                <a:solidFill>
                  <a:srgbClr val="000065"/>
                </a:solidFill>
              </a:rPr>
              <a:t> </a:t>
            </a:r>
            <a:r>
              <a:rPr spc="-30" dirty="0">
                <a:solidFill>
                  <a:srgbClr val="000065"/>
                </a:solidFill>
              </a:rPr>
              <a:t>r</a:t>
            </a:r>
            <a:r>
              <a:rPr spc="-5" dirty="0">
                <a:solidFill>
                  <a:srgbClr val="000065"/>
                </a:solidFill>
              </a:rPr>
              <a:t>e</a:t>
            </a:r>
            <a:r>
              <a:rPr spc="-10" dirty="0">
                <a:solidFill>
                  <a:srgbClr val="000065"/>
                </a:solidFill>
              </a:rPr>
              <a:t>s</a:t>
            </a:r>
            <a:r>
              <a:rPr spc="-5" dirty="0">
                <a:solidFill>
                  <a:srgbClr val="000065"/>
                </a:solidFill>
              </a:rPr>
              <a:t>e</a:t>
            </a:r>
            <a:r>
              <a:rPr spc="5" dirty="0">
                <a:solidFill>
                  <a:srgbClr val="000065"/>
                </a:solidFill>
              </a:rPr>
              <a:t>r</a:t>
            </a:r>
            <a:r>
              <a:rPr spc="-25" dirty="0">
                <a:solidFill>
                  <a:srgbClr val="000065"/>
                </a:solidFill>
              </a:rPr>
              <a:t>v</a:t>
            </a:r>
            <a:r>
              <a:rPr spc="-5" dirty="0">
                <a:solidFill>
                  <a:srgbClr val="000065"/>
                </a:solidFill>
              </a:rPr>
              <a:t>ed</a:t>
            </a:r>
            <a:r>
              <a:rPr spc="15" dirty="0">
                <a:solidFill>
                  <a:srgbClr val="000065"/>
                </a:solidFill>
              </a:rPr>
              <a:t> </a:t>
            </a:r>
            <a:r>
              <a:rPr spc="-5" dirty="0">
                <a:solidFill>
                  <a:srgbClr val="000065"/>
                </a:solidFill>
              </a:rPr>
              <a:t>when</a:t>
            </a:r>
            <a:r>
              <a:rPr lang="en-AU" spc="-5" dirty="0">
                <a:solidFill>
                  <a:srgbClr val="000065"/>
                </a:solidFill>
              </a:rPr>
              <a:t> </a:t>
            </a:r>
            <a:r>
              <a:rPr spc="-30" dirty="0">
                <a:solidFill>
                  <a:srgbClr val="000065"/>
                </a:solidFill>
              </a:rPr>
              <a:t>y</a:t>
            </a:r>
            <a:r>
              <a:rPr spc="-5" dirty="0">
                <a:solidFill>
                  <a:srgbClr val="000065"/>
                </a:solidFill>
              </a:rPr>
              <a:t>ou</a:t>
            </a:r>
            <a:r>
              <a:rPr spc="-15" dirty="0">
                <a:solidFill>
                  <a:srgbClr val="000065"/>
                </a:solidFill>
              </a:rPr>
              <a:t> </a:t>
            </a:r>
            <a:r>
              <a:rPr spc="-10" dirty="0">
                <a:solidFill>
                  <a:srgbClr val="000065"/>
                </a:solidFill>
              </a:rPr>
              <a:t>us</a:t>
            </a:r>
            <a:r>
              <a:rPr spc="-5" dirty="0">
                <a:solidFill>
                  <a:srgbClr val="000065"/>
                </a:solidFill>
              </a:rPr>
              <a:t>e</a:t>
            </a:r>
            <a:r>
              <a:rPr spc="10" dirty="0">
                <a:solidFill>
                  <a:srgbClr val="000065"/>
                </a:solidFill>
              </a:rPr>
              <a:t> </a:t>
            </a:r>
            <a:r>
              <a:rPr spc="-5" dirty="0">
                <a:solidFill>
                  <a:srgbClr val="000065"/>
                </a:solidFill>
              </a:rPr>
              <a:t>a</a:t>
            </a:r>
            <a:r>
              <a:rPr dirty="0">
                <a:solidFill>
                  <a:srgbClr val="000065"/>
                </a:solidFill>
              </a:rPr>
              <a:t> </a:t>
            </a:r>
            <a:r>
              <a:rPr spc="-40" dirty="0">
                <a:solidFill>
                  <a:srgbClr val="000065"/>
                </a:solidFill>
              </a:rPr>
              <a:t>v</a:t>
            </a:r>
            <a:r>
              <a:rPr spc="-5" dirty="0">
                <a:solidFill>
                  <a:srgbClr val="000065"/>
                </a:solidFill>
              </a:rPr>
              <a:t>aria</a:t>
            </a:r>
            <a:r>
              <a:rPr spc="-10" dirty="0">
                <a:solidFill>
                  <a:srgbClr val="000065"/>
                </a:solidFill>
              </a:rPr>
              <a:t>b</a:t>
            </a:r>
            <a:r>
              <a:rPr spc="-5" dirty="0">
                <a:solidFill>
                  <a:srgbClr val="000065"/>
                </a:solidFill>
              </a:rPr>
              <a:t>le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97485" algn="l"/>
              </a:tabLst>
            </a:pPr>
            <a:r>
              <a:rPr spc="-5" dirty="0">
                <a:solidFill>
                  <a:srgbClr val="000065"/>
                </a:solidFill>
              </a:rPr>
              <a:t>In</a:t>
            </a:r>
            <a:r>
              <a:rPr spc="-10" dirty="0">
                <a:solidFill>
                  <a:srgbClr val="000065"/>
                </a:solidFill>
              </a:rPr>
              <a:t> </a:t>
            </a:r>
            <a:r>
              <a:rPr spc="-5" dirty="0">
                <a:solidFill>
                  <a:srgbClr val="000065"/>
                </a:solidFill>
              </a:rPr>
              <a:t>C</a:t>
            </a:r>
            <a:r>
              <a:rPr lang="en-US" spc="-5" dirty="0">
                <a:solidFill>
                  <a:srgbClr val="000065"/>
                </a:solidFill>
              </a:rPr>
              <a:t>,</a:t>
            </a:r>
            <a:r>
              <a:rPr lang="en-US" spc="-240" dirty="0">
                <a:solidFill>
                  <a:srgbClr val="000065"/>
                </a:solidFill>
              </a:rPr>
              <a:t> </a:t>
            </a:r>
            <a:r>
              <a:rPr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65"/>
                </a:solidFill>
              </a:rPr>
              <a:t>memo</a:t>
            </a:r>
            <a:r>
              <a:rPr spc="0" dirty="0">
                <a:solidFill>
                  <a:srgbClr val="000065"/>
                </a:solidFill>
              </a:rPr>
              <a:t>r</a:t>
            </a:r>
            <a:r>
              <a:rPr spc="-5" dirty="0">
                <a:solidFill>
                  <a:srgbClr val="000065"/>
                </a:solidFill>
              </a:rPr>
              <a:t>y i</a:t>
            </a:r>
            <a:r>
              <a:rPr dirty="0">
                <a:solidFill>
                  <a:srgbClr val="000065"/>
                </a:solidFill>
              </a:rPr>
              <a:t>s</a:t>
            </a:r>
            <a:r>
              <a:rPr spc="5" dirty="0">
                <a:solidFill>
                  <a:srgbClr val="000065"/>
                </a:solidFill>
              </a:rPr>
              <a:t> </a:t>
            </a:r>
            <a:r>
              <a:rPr spc="-30" dirty="0">
                <a:solidFill>
                  <a:srgbClr val="000065"/>
                </a:solidFill>
              </a:rPr>
              <a:t>r</a:t>
            </a:r>
            <a:r>
              <a:rPr spc="-5" dirty="0">
                <a:solidFill>
                  <a:srgbClr val="000065"/>
                </a:solidFill>
              </a:rPr>
              <a:t>e</a:t>
            </a:r>
            <a:r>
              <a:rPr spc="-10" dirty="0">
                <a:solidFill>
                  <a:srgbClr val="000065"/>
                </a:solidFill>
              </a:rPr>
              <a:t>s</a:t>
            </a:r>
            <a:r>
              <a:rPr spc="-5" dirty="0">
                <a:solidFill>
                  <a:srgbClr val="000065"/>
                </a:solidFill>
              </a:rPr>
              <a:t>e</a:t>
            </a:r>
            <a:r>
              <a:rPr spc="5" dirty="0">
                <a:solidFill>
                  <a:srgbClr val="000065"/>
                </a:solidFill>
              </a:rPr>
              <a:t>r</a:t>
            </a:r>
            <a:r>
              <a:rPr spc="-25" dirty="0">
                <a:solidFill>
                  <a:srgbClr val="000065"/>
                </a:solidFill>
              </a:rPr>
              <a:t>v</a:t>
            </a:r>
            <a:r>
              <a:rPr spc="-5" dirty="0">
                <a:solidFill>
                  <a:srgbClr val="000065"/>
                </a:solidFill>
              </a:rPr>
              <a:t>ed</a:t>
            </a:r>
            <a:r>
              <a:rPr spc="15" dirty="0">
                <a:solidFill>
                  <a:srgbClr val="000065"/>
                </a:solidFill>
              </a:rPr>
              <a:t> </a:t>
            </a:r>
            <a:r>
              <a:rPr spc="-5" dirty="0">
                <a:solidFill>
                  <a:srgbClr val="000065"/>
                </a:solidFill>
              </a:rPr>
              <a:t>when </a:t>
            </a:r>
            <a:r>
              <a:rPr spc="-30" dirty="0">
                <a:solidFill>
                  <a:srgbClr val="000065"/>
                </a:solidFill>
              </a:rPr>
              <a:t>y</a:t>
            </a:r>
            <a:r>
              <a:rPr spc="-5" dirty="0">
                <a:solidFill>
                  <a:srgbClr val="000065"/>
                </a:solidFill>
              </a:rPr>
              <a:t>ou</a:t>
            </a:r>
            <a:r>
              <a:rPr lang="en-AU" spc="-5" dirty="0">
                <a:solidFill>
                  <a:srgbClr val="000065"/>
                </a:solidFill>
              </a:rPr>
              <a:t> define/declare</a:t>
            </a:r>
            <a:r>
              <a:rPr lang="en-AU" spc="20" dirty="0">
                <a:solidFill>
                  <a:srgbClr val="000065"/>
                </a:solidFill>
              </a:rPr>
              <a:t> </a:t>
            </a:r>
            <a:r>
              <a:rPr lang="en-AU" spc="-5" dirty="0">
                <a:solidFill>
                  <a:srgbClr val="000065"/>
                </a:solidFill>
              </a:rPr>
              <a:t>a</a:t>
            </a:r>
            <a:r>
              <a:rPr lang="en-AU" dirty="0">
                <a:solidFill>
                  <a:srgbClr val="000065"/>
                </a:solidFill>
              </a:rPr>
              <a:t> </a:t>
            </a:r>
            <a:r>
              <a:rPr lang="en-AU" spc="-40" dirty="0">
                <a:solidFill>
                  <a:srgbClr val="000065"/>
                </a:solidFill>
              </a:rPr>
              <a:t>v</a:t>
            </a:r>
            <a:r>
              <a:rPr lang="en-AU" spc="-5" dirty="0">
                <a:solidFill>
                  <a:srgbClr val="000065"/>
                </a:solidFill>
              </a:rPr>
              <a:t>aria</a:t>
            </a:r>
            <a:r>
              <a:rPr lang="en-AU" spc="-10" dirty="0">
                <a:solidFill>
                  <a:srgbClr val="000065"/>
                </a:solidFill>
              </a:rPr>
              <a:t>b</a:t>
            </a:r>
            <a:r>
              <a:rPr lang="en-AU" spc="-5" dirty="0">
                <a:solidFill>
                  <a:srgbClr val="000065"/>
                </a:solidFill>
              </a:rPr>
              <a:t>le</a:t>
            </a:r>
            <a:endParaRPr lang="en-AU" dirty="0"/>
          </a:p>
          <a:p>
            <a:pPr marL="196850" indent="-184150">
              <a:lnSpc>
                <a:spcPct val="100000"/>
              </a:lnSpc>
              <a:buChar char="•"/>
              <a:tabLst>
                <a:tab pos="19748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6451" y="1952625"/>
            <a:ext cx="3705225" cy="3961129"/>
          </a:xfrm>
          <a:custGeom>
            <a:avLst/>
            <a:gdLst/>
            <a:ahLst/>
            <a:cxnLst/>
            <a:rect l="l" t="t" r="r" b="b"/>
            <a:pathLst>
              <a:path w="3705225" h="3961129">
                <a:moveTo>
                  <a:pt x="0" y="0"/>
                </a:moveTo>
                <a:lnTo>
                  <a:pt x="0" y="3960876"/>
                </a:lnTo>
                <a:lnTo>
                  <a:pt x="3704844" y="3960876"/>
                </a:lnTo>
                <a:lnTo>
                  <a:pt x="3704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12899" y="2020335"/>
            <a:ext cx="2755900" cy="321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#includ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&lt;stdio.h&gt;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1215" marR="5080">
              <a:lnSpc>
                <a:spcPct val="120000"/>
              </a:lnSpc>
            </a:pPr>
            <a:r>
              <a:rPr sz="1800" b="1" spc="-5" dirty="0">
                <a:solidFill>
                  <a:srgbClr val="33339A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33339A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age;  </a:t>
            </a:r>
            <a:r>
              <a:rPr sz="1800" b="1" spc="-5" dirty="0">
                <a:solidFill>
                  <a:srgbClr val="33339A"/>
                </a:solidFill>
                <a:latin typeface="Courier New"/>
                <a:cs typeface="Courier New"/>
              </a:rPr>
              <a:t>floa</a:t>
            </a:r>
            <a:r>
              <a:rPr sz="1800" b="1" dirty="0">
                <a:solidFill>
                  <a:srgbClr val="33339A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height;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8312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heigh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1.81;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ag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23;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urier New"/>
                <a:cs typeface="Courier New"/>
              </a:rPr>
              <a:t>weigh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65;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2899" y="5641359"/>
            <a:ext cx="163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7407" y="5045582"/>
            <a:ext cx="1009650" cy="152400"/>
          </a:xfrm>
          <a:custGeom>
            <a:avLst/>
            <a:gdLst/>
            <a:ahLst/>
            <a:cxnLst/>
            <a:rect l="l" t="t" r="r" b="b"/>
            <a:pathLst>
              <a:path w="1009650" h="152400">
                <a:moveTo>
                  <a:pt x="1009650" y="142493"/>
                </a:moveTo>
                <a:lnTo>
                  <a:pt x="1524" y="0"/>
                </a:lnTo>
                <a:lnTo>
                  <a:pt x="0" y="9144"/>
                </a:lnTo>
                <a:lnTo>
                  <a:pt x="1008126" y="152399"/>
                </a:lnTo>
                <a:lnTo>
                  <a:pt x="1009650" y="142493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2174" y="5045582"/>
            <a:ext cx="794385" cy="152400"/>
          </a:xfrm>
          <a:custGeom>
            <a:avLst/>
            <a:gdLst/>
            <a:ahLst/>
            <a:cxnLst/>
            <a:rect l="l" t="t" r="r" b="b"/>
            <a:pathLst>
              <a:path w="794384" h="152400">
                <a:moveTo>
                  <a:pt x="794004" y="9143"/>
                </a:moveTo>
                <a:lnTo>
                  <a:pt x="791718" y="0"/>
                </a:lnTo>
                <a:lnTo>
                  <a:pt x="0" y="142494"/>
                </a:lnTo>
                <a:lnTo>
                  <a:pt x="1524" y="152400"/>
                </a:lnTo>
                <a:lnTo>
                  <a:pt x="794004" y="9143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25903" y="6066345"/>
            <a:ext cx="283591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60" dirty="0">
                <a:solidFill>
                  <a:srgbClr val="800000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ou </a:t>
            </a:r>
            <a:r>
              <a:rPr sz="2000" spc="-25" dirty="0">
                <a:solidFill>
                  <a:srgbClr val="80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annot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800000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aria</a:t>
            </a:r>
            <a:r>
              <a:rPr sz="2000" spc="-10" dirty="0">
                <a:solidFill>
                  <a:srgbClr val="80000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if</a:t>
            </a:r>
            <a:endParaRPr lang="en-AU" sz="2000" spc="-5" dirty="0">
              <a:solidFill>
                <a:srgbClr val="80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AU" sz="2000" spc="-5" dirty="0">
                <a:solidFill>
                  <a:srgbClr val="800000"/>
                </a:solidFill>
                <a:latin typeface="Calibri"/>
                <a:cs typeface="Calibri"/>
              </a:rPr>
              <a:t>It has not been declared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33019" y="5337429"/>
            <a:ext cx="236220" cy="722630"/>
          </a:xfrm>
          <a:custGeom>
            <a:avLst/>
            <a:gdLst/>
            <a:ahLst/>
            <a:cxnLst/>
            <a:rect l="l" t="t" r="r" b="b"/>
            <a:pathLst>
              <a:path w="236220" h="722629">
                <a:moveTo>
                  <a:pt x="73151" y="61721"/>
                </a:moveTo>
                <a:lnTo>
                  <a:pt x="14477" y="0"/>
                </a:lnTo>
                <a:lnTo>
                  <a:pt x="0" y="83819"/>
                </a:lnTo>
                <a:lnTo>
                  <a:pt x="28193" y="75303"/>
                </a:lnTo>
                <a:lnTo>
                  <a:pt x="28193" y="62483"/>
                </a:lnTo>
                <a:lnTo>
                  <a:pt x="37337" y="59435"/>
                </a:lnTo>
                <a:lnTo>
                  <a:pt x="40958" y="71447"/>
                </a:lnTo>
                <a:lnTo>
                  <a:pt x="73151" y="61721"/>
                </a:lnTo>
                <a:close/>
              </a:path>
              <a:path w="236220" h="722629">
                <a:moveTo>
                  <a:pt x="40958" y="71447"/>
                </a:moveTo>
                <a:lnTo>
                  <a:pt x="37337" y="59435"/>
                </a:lnTo>
                <a:lnTo>
                  <a:pt x="28193" y="62483"/>
                </a:lnTo>
                <a:lnTo>
                  <a:pt x="31735" y="74233"/>
                </a:lnTo>
                <a:lnTo>
                  <a:pt x="40958" y="71447"/>
                </a:lnTo>
                <a:close/>
              </a:path>
              <a:path w="236220" h="722629">
                <a:moveTo>
                  <a:pt x="31735" y="74233"/>
                </a:moveTo>
                <a:lnTo>
                  <a:pt x="28193" y="62483"/>
                </a:lnTo>
                <a:lnTo>
                  <a:pt x="28193" y="75303"/>
                </a:lnTo>
                <a:lnTo>
                  <a:pt x="31735" y="74233"/>
                </a:lnTo>
                <a:close/>
              </a:path>
              <a:path w="236220" h="722629">
                <a:moveTo>
                  <a:pt x="236219" y="719327"/>
                </a:moveTo>
                <a:lnTo>
                  <a:pt x="40958" y="71447"/>
                </a:lnTo>
                <a:lnTo>
                  <a:pt x="31735" y="74233"/>
                </a:lnTo>
                <a:lnTo>
                  <a:pt x="227075" y="722376"/>
                </a:lnTo>
                <a:lnTo>
                  <a:pt x="236219" y="719327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0" y="6905625"/>
            <a:ext cx="184785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452372"/>
            <a:ext cx="7991182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1650">
              <a:lnSpc>
                <a:spcPct val="100000"/>
              </a:lnSpc>
            </a:pPr>
            <a:r>
              <a:rPr sz="4000" spc="-5" dirty="0"/>
              <a:t>Fundamenta</a:t>
            </a:r>
            <a:r>
              <a:rPr sz="4000" dirty="0"/>
              <a:t>l</a:t>
            </a:r>
            <a:r>
              <a:rPr sz="4000" spc="10" dirty="0"/>
              <a:t> </a:t>
            </a:r>
            <a:r>
              <a:rPr sz="4000" spc="-10" dirty="0"/>
              <a:t>dat</a:t>
            </a:r>
            <a:r>
              <a:rPr sz="4000" dirty="0"/>
              <a:t>a </a:t>
            </a:r>
            <a:r>
              <a:rPr sz="4000" spc="-5" dirty="0"/>
              <a:t>types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274750" y="5467603"/>
            <a:ext cx="8304530" cy="136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594">
              <a:lnSpc>
                <a:spcPct val="104500"/>
              </a:lnSpc>
              <a:buSzPct val="120000"/>
              <a:buChar char="•"/>
              <a:tabLst>
                <a:tab pos="234315" algn="l"/>
              </a:tabLst>
            </a:pP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Sizes and ranges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fundamental </a:t>
            </a:r>
            <a:r>
              <a:rPr sz="2000" b="1" dirty="0">
                <a:latin typeface="Calibri"/>
                <a:cs typeface="Calibri"/>
              </a:rPr>
              <a:t>dat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types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 </a:t>
            </a:r>
            <a:r>
              <a:rPr sz="2000" b="1" spc="-5" dirty="0">
                <a:latin typeface="Calibri"/>
                <a:cs typeface="Calibri"/>
              </a:rPr>
              <a:t>platform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dependent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yo</a:t>
            </a:r>
            <a:r>
              <a:rPr sz="2000" spc="-5" dirty="0">
                <a:latin typeface="Calibri"/>
                <a:cs typeface="Calibri"/>
              </a:rPr>
              <a:t>u </a:t>
            </a:r>
            <a:r>
              <a:rPr sz="2000" spc="-10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ANSI /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 C</a:t>
            </a:r>
            <a:r>
              <a:rPr lang="en-US"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spcBef>
                <a:spcPts val="470"/>
              </a:spcBef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-5" dirty="0">
                <a:latin typeface="Calibri"/>
                <a:cs typeface="Calibri"/>
              </a:rPr>
              <a:t>memory size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obtained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operator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sizeof</a:t>
            </a:r>
            <a:r>
              <a:rPr sz="2000" b="1" spc="-5" dirty="0">
                <a:latin typeface="Calibri"/>
                <a:cs typeface="Calibri"/>
              </a:rPr>
              <a:t>(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typ</a:t>
            </a:r>
            <a:r>
              <a:rPr sz="2000" b="1" i="1" spc="-5" dirty="0">
                <a:latin typeface="Calibri"/>
                <a:cs typeface="Calibri"/>
              </a:rPr>
              <a:t>e 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spcBef>
                <a:spcPts val="425"/>
              </a:spcBef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Ra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s constants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&lt;limits.h&gt;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5" dirty="0">
                <a:latin typeface="Courier New"/>
                <a:cs typeface="Courier New"/>
              </a:rPr>
              <a:t>&lt;float.h&gt;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03557"/>
              </p:ext>
            </p:extLst>
          </p:nvPr>
        </p:nvGraphicFramePr>
        <p:xfrm>
          <a:off x="1217752" y="1401508"/>
          <a:ext cx="8456675" cy="3732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9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524">
                <a:tc row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integr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 indent="-250190">
                        <a:lnSpc>
                          <a:spcPct val="100000"/>
                        </a:lnSpc>
                        <a:buAutoNum type="arabicPeriod"/>
                        <a:tabLst>
                          <a:tab pos="334010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 character</a:t>
                      </a:r>
                    </a:p>
                    <a:p>
                      <a:pPr marL="333375" indent="-250190">
                        <a:lnSpc>
                          <a:spcPct val="100000"/>
                        </a:lnSpc>
                        <a:spcBef>
                          <a:spcPts val="480"/>
                        </a:spcBef>
                        <a:buAutoNum type="arabicPeriod"/>
                        <a:tabLst>
                          <a:tab pos="334010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 sm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spc="-5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number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626110">
                        <a:lnSpc>
                          <a:spcPct val="120000"/>
                        </a:lnSpc>
                      </a:pPr>
                      <a:r>
                        <a:rPr sz="20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unit=‘m’; </a:t>
                      </a:r>
                      <a:r>
                        <a:rPr sz="200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errCode = 4;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An integer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number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year = 2016;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048">
                <a:tc rowSpan="2">
                  <a:txBody>
                    <a:bodyPr/>
                    <a:lstStyle/>
                    <a:p>
                      <a:pPr marL="76200" marR="285115">
                        <a:lnSpc>
                          <a:spcPct val="1197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floating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point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4565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singl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‐precision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real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number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68910">
                        <a:lnSpc>
                          <a:spcPct val="120000"/>
                        </a:lnSpc>
                      </a:pPr>
                      <a:r>
                        <a:rPr sz="20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float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area = 12.54; </a:t>
                      </a:r>
                      <a:r>
                        <a:rPr sz="20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float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mass =1.7e+05;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3327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 doubl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‐precision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real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number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weight=2.395;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boolean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 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998219" algn="l"/>
                        </a:tabLst>
                      </a:pPr>
                      <a:r>
                        <a:rPr sz="20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bool	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flagOn=true;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326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3339A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typeless and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va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lu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eless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726440">
                        <a:lnSpc>
                          <a:spcPct val="100000"/>
                        </a:lnSpc>
                      </a:pPr>
                      <a:r>
                        <a:rPr sz="2000" i="1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mainly </a:t>
                      </a:r>
                      <a:r>
                        <a:rPr sz="2000" i="1" spc="-5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2000" i="1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i="1" spc="-5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 fo</a:t>
                      </a:r>
                      <a:r>
                        <a:rPr sz="2000" i="1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i="1" spc="-5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funct</a:t>
                      </a:r>
                      <a:r>
                        <a:rPr sz="2000" i="1" spc="5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i="1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lang="en-US" sz="2000" i="1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2000" i="1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s </a:t>
                      </a:r>
                      <a:r>
                        <a:rPr sz="2000" i="1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i="1" spc="-10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12AC44-471E-022B-DE92-C6958CFD1D50}"/>
              </a:ext>
            </a:extLst>
          </p:cNvPr>
          <p:cNvSpPr txBox="1"/>
          <p:nvPr/>
        </p:nvSpPr>
        <p:spPr>
          <a:xfrm>
            <a:off x="0" y="7193518"/>
            <a:ext cx="707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integer number is </a:t>
            </a:r>
            <a:r>
              <a:rPr lang="en-US" dirty="0" err="1"/>
              <a:t>is</a:t>
            </a:r>
            <a:r>
              <a:rPr lang="en-US" dirty="0"/>
              <a:t> a whole number can be positive, negative, or zero</a:t>
            </a:r>
          </a:p>
        </p:txBody>
      </p:sp>
    </p:spTree>
    <p:extLst>
      <p:ext uri="{BB962C8B-B14F-4D97-AF65-F5344CB8AC3E}">
        <p14:creationId xmlns:p14="http://schemas.microsoft.com/office/powerpoint/2010/main" val="378053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0815">
              <a:lnSpc>
                <a:spcPct val="100000"/>
              </a:lnSpc>
            </a:pPr>
            <a:r>
              <a:rPr sz="4000" spc="-5" dirty="0"/>
              <a:t>Example</a:t>
            </a:r>
            <a:r>
              <a:rPr sz="4000" dirty="0"/>
              <a:t>: </a:t>
            </a:r>
            <a:r>
              <a:rPr sz="4000" spc="-5" dirty="0">
                <a:latin typeface="Courier New"/>
                <a:cs typeface="Courier New"/>
              </a:rPr>
              <a:t>sizeof(type)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639" y="1796795"/>
            <a:ext cx="8610461" cy="446276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/</a:t>
            </a:r>
            <a:r>
              <a:rPr sz="1600" dirty="0">
                <a:solidFill>
                  <a:srgbClr val="006500"/>
                </a:solidFill>
                <a:latin typeface="Arial"/>
                <a:cs typeface="Arial"/>
              </a:rPr>
              <a:t>*</a:t>
            </a:r>
            <a:r>
              <a:rPr sz="1600" spc="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Displa</a:t>
            </a:r>
            <a:r>
              <a:rPr sz="1600" dirty="0">
                <a:solidFill>
                  <a:srgbClr val="006500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siz</a:t>
            </a:r>
            <a:r>
              <a:rPr sz="16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 an</a:t>
            </a:r>
            <a:r>
              <a:rPr sz="16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 rang</a:t>
            </a:r>
            <a:r>
              <a:rPr sz="16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 o</a:t>
            </a:r>
            <a:r>
              <a:rPr sz="16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 dat</a:t>
            </a:r>
            <a:r>
              <a:rPr sz="1600" dirty="0">
                <a:solidFill>
                  <a:srgbClr val="00650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6500"/>
                </a:solidFill>
                <a:latin typeface="Arial"/>
                <a:cs typeface="Arial"/>
              </a:rPr>
              <a:t>type</a:t>
            </a:r>
            <a:r>
              <a:rPr sz="1600" dirty="0">
                <a:solidFill>
                  <a:srgbClr val="006500"/>
                </a:solidFill>
                <a:latin typeface="Arial"/>
                <a:cs typeface="Arial"/>
              </a:rPr>
              <a:t>s </a:t>
            </a:r>
            <a:r>
              <a:rPr sz="1600" spc="5" dirty="0">
                <a:solidFill>
                  <a:srgbClr val="006500"/>
                </a:solidFill>
                <a:latin typeface="Arial"/>
                <a:cs typeface="Arial"/>
              </a:rPr>
              <a:t>*</a:t>
            </a:r>
            <a:r>
              <a:rPr sz="1600" dirty="0">
                <a:solidFill>
                  <a:srgbClr val="006500"/>
                </a:solidFill>
                <a:latin typeface="Arial"/>
                <a:cs typeface="Arial"/>
              </a:rPr>
              <a:t>/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#includ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&lt;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tdio.h&gt;</a:t>
            </a:r>
            <a:endParaRPr sz="1600" dirty="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lang="en-US" sz="1600" spc="-5" dirty="0">
                <a:latin typeface="Arial"/>
                <a:cs typeface="Arial"/>
              </a:rPr>
              <a:t>#includ</a:t>
            </a:r>
            <a:r>
              <a:rPr lang="en-US" sz="1600" dirty="0">
                <a:latin typeface="Arial"/>
                <a:cs typeface="Arial"/>
              </a:rPr>
              <a:t>e</a:t>
            </a:r>
            <a:r>
              <a:rPr lang="en-US" sz="1600" spc="-5" dirty="0">
                <a:latin typeface="Arial"/>
                <a:cs typeface="Arial"/>
              </a:rPr>
              <a:t> &lt;</a:t>
            </a:r>
            <a:r>
              <a:rPr lang="en-US" sz="1600" spc="-5" dirty="0" err="1">
                <a:latin typeface="Arial"/>
                <a:cs typeface="Arial"/>
              </a:rPr>
              <a:t>limit</a:t>
            </a:r>
            <a:r>
              <a:rPr lang="en-US" sz="1600" spc="5" dirty="0" err="1">
                <a:latin typeface="Arial"/>
                <a:cs typeface="Arial"/>
              </a:rPr>
              <a:t>s.</a:t>
            </a:r>
            <a:r>
              <a:rPr lang="en-US" sz="1600" spc="-5" dirty="0" err="1">
                <a:latin typeface="Arial"/>
                <a:cs typeface="Arial"/>
              </a:rPr>
              <a:t>h</a:t>
            </a:r>
            <a:r>
              <a:rPr lang="en-US" sz="1600" spc="-5" dirty="0">
                <a:latin typeface="Arial"/>
                <a:cs typeface="Arial"/>
              </a:rPr>
              <a:t>&gt;</a:t>
            </a:r>
            <a:endParaRPr lang="en-US" sz="1600" dirty="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lang="en-US" sz="1600" spc="-5" dirty="0">
                <a:latin typeface="Arial"/>
                <a:cs typeface="Arial"/>
              </a:rPr>
              <a:t>#includ</a:t>
            </a:r>
            <a:r>
              <a:rPr lang="en-US" sz="1600" dirty="0">
                <a:latin typeface="Arial"/>
                <a:cs typeface="Arial"/>
              </a:rPr>
              <a:t>e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&lt;</a:t>
            </a:r>
            <a:r>
              <a:rPr lang="en-US" sz="1600" spc="-5" dirty="0" err="1">
                <a:latin typeface="Arial"/>
                <a:cs typeface="Arial"/>
              </a:rPr>
              <a:t>float.h</a:t>
            </a:r>
            <a:r>
              <a:rPr lang="en-US" sz="1600" spc="-5" dirty="0">
                <a:latin typeface="Arial"/>
                <a:cs typeface="Arial"/>
              </a:rPr>
              <a:t>&gt;</a:t>
            </a:r>
            <a:endParaRPr lang="en-US" sz="1600" dirty="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#includ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&lt;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tdbool.h&gt;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600" spc="-5" dirty="0">
                <a:latin typeface="Arial"/>
                <a:cs typeface="Arial"/>
              </a:rPr>
              <a:t>main</a:t>
            </a:r>
            <a:r>
              <a:rPr sz="1600" spc="5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r>
              <a:rPr sz="1600" dirty="0">
                <a:latin typeface="Arial"/>
                <a:cs typeface="Arial"/>
              </a:rPr>
              <a:t>)</a:t>
            </a: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{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18135" marR="553085" indent="-635">
              <a:lnSpc>
                <a:spcPct val="100000"/>
              </a:lnSpc>
            </a:pP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printf</a:t>
            </a:r>
            <a:r>
              <a:rPr sz="1600" spc="5" dirty="0">
                <a:latin typeface="Arial"/>
                <a:cs typeface="Arial"/>
              </a:rPr>
              <a:t>(</a:t>
            </a:r>
            <a:r>
              <a:rPr sz="1600" spc="-5" dirty="0">
                <a:latin typeface="Arial"/>
                <a:cs typeface="Arial"/>
              </a:rPr>
              <a:t>"</a:t>
            </a:r>
            <a:r>
              <a:rPr sz="1600" dirty="0">
                <a:latin typeface="Arial"/>
                <a:cs typeface="Arial"/>
              </a:rPr>
              <a:t>char size =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%d</a:t>
            </a:r>
            <a:r>
              <a:rPr sz="1600" dirty="0">
                <a:latin typeface="Arial"/>
                <a:cs typeface="Arial"/>
              </a:rPr>
              <a:t>, Min=%d, Max=%d\n", </a:t>
            </a:r>
            <a:r>
              <a:rPr sz="1600" b="1" dirty="0">
                <a:solidFill>
                  <a:srgbClr val="0070C0"/>
                </a:solidFill>
                <a:latin typeface="Arial"/>
                <a:cs typeface="Arial"/>
              </a:rPr>
              <a:t>sizeof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sz="1600" spc="5" dirty="0">
                <a:latin typeface="Arial"/>
                <a:cs typeface="Arial"/>
              </a:rPr>
              <a:t>)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CHAR_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CHAR_MAX); </a:t>
            </a: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printf</a:t>
            </a:r>
            <a:r>
              <a:rPr sz="1600" dirty="0">
                <a:latin typeface="Arial"/>
                <a:cs typeface="Arial"/>
              </a:rPr>
              <a:t>("int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size = %d, M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n=%d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Max=%d\n"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sizeof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),I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T_MIN, INT_M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X); </a:t>
            </a: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printf</a:t>
            </a:r>
            <a:r>
              <a:rPr sz="1600" dirty="0">
                <a:latin typeface="Arial"/>
                <a:cs typeface="Arial"/>
              </a:rPr>
              <a:t>("float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size = %d, M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n=%e</a:t>
            </a:r>
            <a:r>
              <a:rPr sz="1600" dirty="0">
                <a:latin typeface="Arial"/>
                <a:cs typeface="Arial"/>
              </a:rPr>
              <a:t>, Max=%e\n", </a:t>
            </a:r>
            <a:r>
              <a:rPr sz="1600" b="1" dirty="0">
                <a:solidFill>
                  <a:srgbClr val="0070C0"/>
                </a:solidFill>
                <a:latin typeface="Arial"/>
                <a:cs typeface="Arial"/>
              </a:rPr>
              <a:t>sizeof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floa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)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FLT_MIN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FLT_MAX); 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printf</a:t>
            </a:r>
            <a:r>
              <a:rPr sz="1600" spc="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"</a:t>
            </a:r>
            <a:r>
              <a:rPr sz="1600" spc="-5" dirty="0">
                <a:latin typeface="Arial"/>
                <a:cs typeface="Arial"/>
              </a:rPr>
              <a:t>doubl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5" dirty="0">
                <a:latin typeface="Arial"/>
                <a:cs typeface="Arial"/>
              </a:rPr>
              <a:t>siz</a:t>
            </a:r>
            <a:r>
              <a:rPr sz="1600" dirty="0">
                <a:latin typeface="Arial"/>
                <a:cs typeface="Arial"/>
              </a:rPr>
              <a:t>e = </a:t>
            </a:r>
            <a:r>
              <a:rPr sz="1600" spc="-5" dirty="0">
                <a:latin typeface="Arial"/>
                <a:cs typeface="Arial"/>
              </a:rPr>
              <a:t>%d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n=%e</a:t>
            </a:r>
            <a:r>
              <a:rPr sz="1600" dirty="0">
                <a:latin typeface="Arial"/>
                <a:cs typeface="Arial"/>
              </a:rPr>
              <a:t>, Max=%e\n", </a:t>
            </a:r>
            <a:r>
              <a:rPr sz="1600" b="1" dirty="0">
                <a:solidFill>
                  <a:srgbClr val="0070C0"/>
                </a:solidFill>
                <a:latin typeface="Arial"/>
                <a:cs typeface="Arial"/>
              </a:rPr>
              <a:t>sizeof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double</a:t>
            </a:r>
            <a:r>
              <a:rPr sz="1600" spc="-5" dirty="0">
                <a:latin typeface="Arial"/>
                <a:cs typeface="Arial"/>
              </a:rPr>
              <a:t>)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DBL_MIN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DBL_MAX);</a:t>
            </a:r>
            <a:endParaRPr lang="en-US" sz="1600" spc="-5" dirty="0">
              <a:latin typeface="Arial"/>
              <a:cs typeface="Arial"/>
            </a:endParaRPr>
          </a:p>
          <a:p>
            <a:pPr marL="318135" marR="553085" indent="-635">
              <a:lnSpc>
                <a:spcPct val="100000"/>
              </a:lnSpc>
            </a:pPr>
            <a:r>
              <a:rPr sz="1600" spc="-5" dirty="0" err="1">
                <a:solidFill>
                  <a:srgbClr val="0070C0"/>
                </a:solidFill>
                <a:latin typeface="Arial"/>
                <a:cs typeface="Arial"/>
              </a:rPr>
              <a:t>printf</a:t>
            </a:r>
            <a:r>
              <a:rPr sz="1600" spc="5" dirty="0">
                <a:latin typeface="Arial"/>
                <a:cs typeface="Arial"/>
              </a:rPr>
              <a:t>(</a:t>
            </a:r>
            <a:r>
              <a:rPr lang="en-US" sz="1600" spc="5" dirty="0">
                <a:latin typeface="Arial"/>
                <a:cs typeface="Arial"/>
              </a:rPr>
              <a:t>"</a:t>
            </a:r>
            <a:r>
              <a:rPr sz="1600" spc="-5" dirty="0">
                <a:latin typeface="Arial"/>
                <a:cs typeface="Arial"/>
              </a:rPr>
              <a:t>boo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-5" dirty="0">
                <a:latin typeface="Arial"/>
                <a:cs typeface="Arial"/>
              </a:rPr>
              <a:t>siz</a:t>
            </a:r>
            <a:r>
              <a:rPr sz="1600" dirty="0">
                <a:latin typeface="Arial"/>
                <a:cs typeface="Arial"/>
              </a:rPr>
              <a:t>e =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%</a:t>
            </a:r>
            <a:r>
              <a:rPr sz="1600" dirty="0">
                <a:latin typeface="Arial"/>
                <a:cs typeface="Arial"/>
              </a:rPr>
              <a:t>d \n", </a:t>
            </a:r>
            <a:r>
              <a:rPr sz="1600" spc="-5" dirty="0">
                <a:latin typeface="Arial"/>
                <a:cs typeface="Arial"/>
              </a:rPr>
              <a:t>sizeof(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bool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</a:pP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return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(0);</a:t>
            </a:r>
          </a:p>
          <a:p>
            <a:pPr marL="9017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043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1720">
              <a:lnSpc>
                <a:spcPct val="100000"/>
              </a:lnSpc>
            </a:pPr>
            <a:r>
              <a:rPr sz="4000" spc="-10" dirty="0"/>
              <a:t>Siz</a:t>
            </a:r>
            <a:r>
              <a:rPr sz="4000" dirty="0"/>
              <a:t>e </a:t>
            </a:r>
            <a:r>
              <a:rPr sz="4000" spc="-5" dirty="0"/>
              <a:t>an</a:t>
            </a:r>
            <a:r>
              <a:rPr sz="4000" dirty="0"/>
              <a:t>d</a:t>
            </a:r>
            <a:r>
              <a:rPr sz="4000" spc="-10" dirty="0"/>
              <a:t> </a:t>
            </a:r>
            <a:r>
              <a:rPr sz="4000" spc="-5" dirty="0"/>
              <a:t>Rang</a:t>
            </a:r>
            <a:r>
              <a:rPr sz="4000" dirty="0"/>
              <a:t>e</a:t>
            </a:r>
            <a:r>
              <a:rPr sz="4000" spc="-5" dirty="0"/>
              <a:t> </a:t>
            </a:r>
            <a:r>
              <a:rPr sz="3600" spc="-5" dirty="0"/>
              <a:t>(32/6</a:t>
            </a:r>
            <a:r>
              <a:rPr sz="3600" dirty="0"/>
              <a:t>4 Windows)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554863" y="6159498"/>
            <a:ext cx="423989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800" spc="-5" dirty="0">
                <a:solidFill>
                  <a:srgbClr val="000065"/>
                </a:solidFill>
                <a:latin typeface="Calibri"/>
                <a:cs typeface="Calibri"/>
              </a:rPr>
              <a:t>A memory </a:t>
            </a:r>
            <a:r>
              <a:rPr sz="1800" dirty="0">
                <a:solidFill>
                  <a:srgbClr val="000065"/>
                </a:solidFill>
                <a:latin typeface="Calibri"/>
                <a:cs typeface="Calibri"/>
              </a:rPr>
              <a:t>block </a:t>
            </a:r>
            <a:r>
              <a:rPr sz="1800" spc="-5" dirty="0">
                <a:solidFill>
                  <a:srgbClr val="000065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0065"/>
                </a:solidFill>
                <a:latin typeface="Calibri"/>
                <a:cs typeface="Calibri"/>
              </a:rPr>
              <a:t>f this size is allocated</a:t>
            </a:r>
            <a:r>
              <a:rPr sz="18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65"/>
                </a:solidFill>
                <a:latin typeface="Calibri"/>
                <a:cs typeface="Calibri"/>
              </a:rPr>
              <a:t>when you d</a:t>
            </a:r>
            <a:r>
              <a:rPr sz="1800" spc="-5" dirty="0">
                <a:solidFill>
                  <a:srgbClr val="000065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0065"/>
                </a:solidFill>
                <a:latin typeface="Calibri"/>
                <a:cs typeface="Calibri"/>
              </a:rPr>
              <a:t>clar</a:t>
            </a:r>
            <a:r>
              <a:rPr sz="1800" spc="-5" dirty="0">
                <a:solidFill>
                  <a:srgbClr val="000065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65"/>
                </a:solidFill>
                <a:latin typeface="Calibri"/>
                <a:cs typeface="Calibri"/>
              </a:rPr>
              <a:t>a 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6659" y="5649467"/>
            <a:ext cx="289560" cy="433705"/>
          </a:xfrm>
          <a:custGeom>
            <a:avLst/>
            <a:gdLst/>
            <a:ahLst/>
            <a:cxnLst/>
            <a:rect l="l" t="t" r="r" b="b"/>
            <a:pathLst>
              <a:path w="289560" h="433704">
                <a:moveTo>
                  <a:pt x="289560" y="108203"/>
                </a:moveTo>
                <a:lnTo>
                  <a:pt x="144780" y="0"/>
                </a:lnTo>
                <a:lnTo>
                  <a:pt x="0" y="108203"/>
                </a:lnTo>
                <a:lnTo>
                  <a:pt x="72390" y="108203"/>
                </a:lnTo>
                <a:lnTo>
                  <a:pt x="72390" y="433577"/>
                </a:lnTo>
                <a:lnTo>
                  <a:pt x="217170" y="433577"/>
                </a:lnTo>
                <a:lnTo>
                  <a:pt x="217170" y="108203"/>
                </a:lnTo>
                <a:lnTo>
                  <a:pt x="289560" y="10820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6659" y="5649467"/>
            <a:ext cx="289560" cy="433705"/>
          </a:xfrm>
          <a:custGeom>
            <a:avLst/>
            <a:gdLst/>
            <a:ahLst/>
            <a:cxnLst/>
            <a:rect l="l" t="t" r="r" b="b"/>
            <a:pathLst>
              <a:path w="289560" h="433704">
                <a:moveTo>
                  <a:pt x="0" y="108203"/>
                </a:moveTo>
                <a:lnTo>
                  <a:pt x="72390" y="108203"/>
                </a:lnTo>
                <a:lnTo>
                  <a:pt x="72390" y="433577"/>
                </a:lnTo>
                <a:lnTo>
                  <a:pt x="217170" y="433577"/>
                </a:lnTo>
                <a:lnTo>
                  <a:pt x="217170" y="108203"/>
                </a:lnTo>
                <a:lnTo>
                  <a:pt x="289560" y="108203"/>
                </a:lnTo>
                <a:lnTo>
                  <a:pt x="144780" y="0"/>
                </a:lnTo>
                <a:lnTo>
                  <a:pt x="0" y="1082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3952" y="1934908"/>
          <a:ext cx="8178545" cy="3554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Size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(bytes)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2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33339A"/>
                          </a:solidFill>
                          <a:latin typeface="Calibri"/>
                          <a:cs typeface="Calibri"/>
                        </a:rPr>
                        <a:t>CHAR_MIN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‐128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2010" marR="459740" indent="-367665">
                        <a:lnSpc>
                          <a:spcPct val="120600"/>
                        </a:lnSpc>
                      </a:pPr>
                      <a:r>
                        <a:rPr sz="1800" dirty="0">
                          <a:solidFill>
                            <a:srgbClr val="33339A"/>
                          </a:solidFill>
                          <a:latin typeface="Calibri"/>
                          <a:cs typeface="Calibri"/>
                        </a:rPr>
                        <a:t>CHAR_MAX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3339A"/>
                          </a:solidFill>
                          <a:latin typeface="Calibri"/>
                          <a:cs typeface="Calibri"/>
                        </a:rPr>
                        <a:t>INT_MIN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‐2147483648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 marR="420370" indent="141605">
                        <a:lnSpc>
                          <a:spcPct val="120300"/>
                        </a:lnSpc>
                      </a:pPr>
                      <a:r>
                        <a:rPr sz="1800" spc="-5" dirty="0">
                          <a:solidFill>
                            <a:srgbClr val="33339A"/>
                          </a:solidFill>
                          <a:latin typeface="Calibri"/>
                          <a:cs typeface="Calibri"/>
                        </a:rPr>
                        <a:t>INT_MAX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2147483647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229">
                <a:tc>
                  <a:txBody>
                    <a:bodyPr/>
                    <a:lstStyle/>
                    <a:p>
                      <a:pPr marL="62674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8055" marR="941705" algn="ctr">
                        <a:lnSpc>
                          <a:spcPct val="120600"/>
                        </a:lnSpc>
                      </a:pPr>
                      <a:r>
                        <a:rPr sz="1800" spc="-5" dirty="0">
                          <a:solidFill>
                            <a:srgbClr val="33339A"/>
                          </a:solidFill>
                          <a:latin typeface="Calibri"/>
                          <a:cs typeface="Calibri"/>
                        </a:rPr>
                        <a:t>FLT_MIN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1.18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‐38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2930" marR="563880" indent="-3810">
                        <a:lnSpc>
                          <a:spcPct val="120600"/>
                        </a:lnSpc>
                      </a:pPr>
                      <a:r>
                        <a:rPr sz="1800" spc="-5" dirty="0">
                          <a:solidFill>
                            <a:srgbClr val="33339A"/>
                          </a:solidFill>
                          <a:latin typeface="Calibri"/>
                          <a:cs typeface="Calibri"/>
                        </a:rPr>
                        <a:t>FLT_MAX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3.40e+38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3444" marR="886460" indent="30480">
                        <a:lnSpc>
                          <a:spcPct val="120300"/>
                        </a:lnSpc>
                      </a:pPr>
                      <a:r>
                        <a:rPr sz="1800" dirty="0">
                          <a:solidFill>
                            <a:srgbClr val="33339A"/>
                          </a:solidFill>
                          <a:latin typeface="Calibri"/>
                          <a:cs typeface="Calibri"/>
                        </a:rPr>
                        <a:t>DBL_MIN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2.23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‐308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145" marR="509270" indent="28575">
                        <a:lnSpc>
                          <a:spcPct val="120300"/>
                        </a:lnSpc>
                      </a:pPr>
                      <a:r>
                        <a:rPr sz="1800" dirty="0">
                          <a:solidFill>
                            <a:srgbClr val="33339A"/>
                          </a:solidFill>
                          <a:latin typeface="Calibri"/>
                          <a:cs typeface="Calibri"/>
                        </a:rPr>
                        <a:t>DBL_MAX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1.80e+308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5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2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891" y="610976"/>
            <a:ext cx="647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0" algn="ctr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cha</a:t>
            </a:r>
            <a:r>
              <a:rPr sz="4000" dirty="0">
                <a:latin typeface="Courier New"/>
                <a:cs typeface="Courier New"/>
              </a:rPr>
              <a:t>r</a:t>
            </a:r>
            <a:r>
              <a:rPr sz="4000" spc="-1500" dirty="0">
                <a:latin typeface="Courier New"/>
                <a:cs typeface="Courier New"/>
              </a:rPr>
              <a:t> </a:t>
            </a:r>
            <a:r>
              <a:rPr sz="4000" spc="-5" dirty="0"/>
              <a:t>Dat</a:t>
            </a:r>
            <a:r>
              <a:rPr sz="4000" dirty="0"/>
              <a:t>a</a:t>
            </a:r>
            <a:r>
              <a:rPr sz="4000" spc="5" dirty="0"/>
              <a:t> </a:t>
            </a:r>
            <a:r>
              <a:rPr sz="4000" spc="-5" dirty="0"/>
              <a:t>type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8027" y="1728660"/>
            <a:ext cx="6422390" cy="250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Simple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/>
                <a:cs typeface="Courier New"/>
              </a:rPr>
              <a:t>cha</a:t>
            </a:r>
            <a:r>
              <a:rPr sz="3200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3200" spc="-9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alibri"/>
                <a:cs typeface="Calibri"/>
              </a:rPr>
              <a:t>can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represent:</a:t>
            </a:r>
            <a:endParaRPr sz="3200">
              <a:latin typeface="Calibri"/>
              <a:cs typeface="Calibri"/>
            </a:endParaRPr>
          </a:p>
          <a:p>
            <a:pPr marL="311785" indent="-299085">
              <a:lnSpc>
                <a:spcPct val="100000"/>
              </a:lnSpc>
              <a:spcBef>
                <a:spcPts val="1950"/>
              </a:spcBef>
              <a:buAutoNum type="arabicPeriod"/>
              <a:tabLst>
                <a:tab pos="312420" algn="l"/>
                <a:tab pos="4347845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range: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[‐</a:t>
            </a:r>
            <a:r>
              <a:rPr sz="2400" spc="-10" dirty="0">
                <a:latin typeface="Calibri"/>
                <a:cs typeface="Calibri"/>
              </a:rPr>
              <a:t>128…127]</a:t>
            </a:r>
            <a:endParaRPr sz="2400">
              <a:latin typeface="Calibri"/>
              <a:cs typeface="Calibri"/>
            </a:endParaRPr>
          </a:p>
          <a:p>
            <a:pPr marL="195580" marR="3116580" indent="-1905">
              <a:lnSpc>
                <a:spcPts val="2720"/>
              </a:lnSpc>
              <a:spcBef>
                <a:spcPts val="24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cha</a:t>
            </a:r>
            <a:r>
              <a:rPr sz="2400" dirty="0">
                <a:solidFill>
                  <a:srgbClr val="0000FF"/>
                </a:solidFill>
                <a:latin typeface="Courier New"/>
                <a:cs typeface="Courier New"/>
              </a:rPr>
              <a:t>r </a:t>
            </a:r>
            <a:r>
              <a:rPr sz="2400" spc="-5" dirty="0">
                <a:latin typeface="Courier New"/>
                <a:cs typeface="Courier New"/>
              </a:rPr>
              <a:t>dat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24;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cha</a:t>
            </a:r>
            <a:r>
              <a:rPr sz="2400" dirty="0">
                <a:solidFill>
                  <a:srgbClr val="0000FF"/>
                </a:solidFill>
                <a:latin typeface="Courier New"/>
                <a:cs typeface="Courier New"/>
              </a:rPr>
              <a:t>r </a:t>
            </a:r>
            <a:r>
              <a:rPr sz="2400" spc="-5" dirty="0">
                <a:latin typeface="Courier New"/>
                <a:cs typeface="Courier New"/>
              </a:rPr>
              <a:t>hour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-97;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311785" indent="-299085">
              <a:lnSpc>
                <a:spcPct val="100000"/>
              </a:lnSpc>
              <a:buAutoNum type="arabicPeriod" startAt="2"/>
              <a:tabLst>
                <a:tab pos="312420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ext </a:t>
            </a:r>
            <a:r>
              <a:rPr sz="2400" spc="-10" dirty="0">
                <a:latin typeface="Calibri"/>
                <a:cs typeface="Calibri"/>
              </a:rPr>
              <a:t>character: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8705" y="4271290"/>
            <a:ext cx="847090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5"/>
              </a:lnSpc>
            </a:pPr>
            <a:r>
              <a:rPr sz="2400" spc="-5" dirty="0">
                <a:latin typeface="Courier New"/>
                <a:cs typeface="Courier New"/>
              </a:rPr>
              <a:t>'A',</a:t>
            </a:r>
            <a:endParaRPr sz="2400">
              <a:latin typeface="Courier New"/>
              <a:cs typeface="Courier New"/>
            </a:endParaRPr>
          </a:p>
          <a:p>
            <a:pPr marL="104775" marR="5080">
              <a:lnSpc>
                <a:spcPts val="2870"/>
              </a:lnSpc>
              <a:spcBef>
                <a:spcPts val="25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char char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1246" y="4271290"/>
            <a:ext cx="16681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'c'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'#',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6327" y="4271290"/>
            <a:ext cx="148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'+'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'S'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3783" y="4618000"/>
            <a:ext cx="258000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grad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'A'; patter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'#';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8027" y="5543550"/>
            <a:ext cx="616140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Eac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text character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ASCI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coded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latin typeface="Courier New"/>
                <a:cs typeface="Courier New"/>
              </a:rPr>
              <a:t>'A' </a:t>
            </a:r>
            <a:r>
              <a:rPr lang="en-GB" sz="2000" spc="-5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65, 'd' </a:t>
            </a:r>
            <a:r>
              <a:rPr lang="en-GB" sz="2000" spc="-5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100, '#' </a:t>
            </a:r>
            <a:r>
              <a:rPr lang="en-GB" sz="2000" spc="-5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35, '2' </a:t>
            </a:r>
            <a:r>
              <a:rPr lang="en-GB" sz="2000" spc="-5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50,</a:t>
            </a:r>
            <a:endParaRPr sz="2000" dirty="0">
              <a:latin typeface="Courier New"/>
              <a:cs typeface="Courier New"/>
            </a:endParaRPr>
          </a:p>
          <a:p>
            <a:pPr marL="68580" algn="ctr">
              <a:lnSpc>
                <a:spcPct val="100000"/>
              </a:lnSpc>
              <a:spcBef>
                <a:spcPts val="800"/>
              </a:spcBef>
            </a:pPr>
            <a:r>
              <a:rPr sz="1800" dirty="0">
                <a:latin typeface="Calibri"/>
                <a:cs typeface="Calibri"/>
              </a:rPr>
              <a:t>( </a:t>
            </a:r>
            <a:r>
              <a:rPr sz="1800" spc="-5" dirty="0">
                <a:latin typeface="Calibri"/>
                <a:cs typeface="Calibri"/>
              </a:rPr>
              <a:t>see </a:t>
            </a:r>
            <a:r>
              <a:rPr sz="1800" dirty="0">
                <a:latin typeface="Calibri"/>
                <a:cs typeface="Calibri"/>
              </a:rPr>
              <a:t>Appendix</a:t>
            </a:r>
            <a:r>
              <a:rPr sz="1800" spc="-5" dirty="0">
                <a:latin typeface="Calibri"/>
                <a:cs typeface="Calibri"/>
              </a:rPr>
              <a:t> 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J. R.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Hanly,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Program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sign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 Engineers"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85482" y="5991225"/>
            <a:ext cx="12446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'7' </a:t>
            </a:r>
            <a:r>
              <a:rPr lang="en-GB" sz="2000" spc="-5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55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123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8160">
              <a:lnSpc>
                <a:spcPct val="100000"/>
              </a:lnSpc>
            </a:pPr>
            <a:r>
              <a:rPr sz="4000" dirty="0"/>
              <a:t>ASCII</a:t>
            </a:r>
            <a:r>
              <a:rPr sz="4000" spc="-5" dirty="0"/>
              <a:t> Codes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84439" y="1647825"/>
            <a:ext cx="7696200" cy="3352800"/>
          </a:xfrm>
          <a:prstGeom prst="rect">
            <a:avLst/>
          </a:prstGeom>
          <a:blipFill>
            <a:blip r:embed="rId2" cstate="print"/>
            <a:srcRect/>
            <a:stretch>
              <a:fillRect t="-11465" b="-1103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4439" y="5835396"/>
            <a:ext cx="8014334" cy="1026160"/>
          </a:xfrm>
          <a:custGeom>
            <a:avLst/>
            <a:gdLst/>
            <a:ahLst/>
            <a:cxnLst/>
            <a:rect l="l" t="t" r="r" b="b"/>
            <a:pathLst>
              <a:path w="8014334" h="1026159">
                <a:moveTo>
                  <a:pt x="0" y="0"/>
                </a:moveTo>
                <a:lnTo>
                  <a:pt x="0" y="1025652"/>
                </a:lnTo>
                <a:lnTo>
                  <a:pt x="8013954" y="1025652"/>
                </a:lnTo>
                <a:lnTo>
                  <a:pt x="8013954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0239" y="3549396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525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85039" y="2101595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9525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6439" y="3396996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52400" y="0"/>
                </a:moveTo>
                <a:lnTo>
                  <a:pt x="104363" y="5815"/>
                </a:lnTo>
                <a:lnTo>
                  <a:pt x="62544" y="22018"/>
                </a:lnTo>
                <a:lnTo>
                  <a:pt x="29504" y="46744"/>
                </a:lnTo>
                <a:lnTo>
                  <a:pt x="7802" y="78126"/>
                </a:lnTo>
                <a:lnTo>
                  <a:pt x="0" y="114300"/>
                </a:lnTo>
                <a:lnTo>
                  <a:pt x="898" y="126775"/>
                </a:lnTo>
                <a:lnTo>
                  <a:pt x="20884" y="172042"/>
                </a:lnTo>
                <a:lnTo>
                  <a:pt x="50429" y="199194"/>
                </a:lnTo>
                <a:lnTo>
                  <a:pt x="89606" y="218445"/>
                </a:lnTo>
                <a:lnTo>
                  <a:pt x="135855" y="227930"/>
                </a:lnTo>
                <a:lnTo>
                  <a:pt x="152400" y="228600"/>
                </a:lnTo>
                <a:lnTo>
                  <a:pt x="168944" y="227930"/>
                </a:lnTo>
                <a:lnTo>
                  <a:pt x="215193" y="218445"/>
                </a:lnTo>
                <a:lnTo>
                  <a:pt x="254370" y="199194"/>
                </a:lnTo>
                <a:lnTo>
                  <a:pt x="283915" y="172042"/>
                </a:lnTo>
                <a:lnTo>
                  <a:pt x="303901" y="126775"/>
                </a:lnTo>
                <a:lnTo>
                  <a:pt x="304800" y="114300"/>
                </a:lnTo>
                <a:lnTo>
                  <a:pt x="303901" y="101824"/>
                </a:lnTo>
                <a:lnTo>
                  <a:pt x="283915" y="56557"/>
                </a:lnTo>
                <a:lnTo>
                  <a:pt x="254370" y="29405"/>
                </a:lnTo>
                <a:lnTo>
                  <a:pt x="215193" y="10154"/>
                </a:lnTo>
                <a:lnTo>
                  <a:pt x="168944" y="669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3935" y="5073650"/>
            <a:ext cx="3056255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Exampl</a:t>
            </a:r>
            <a:r>
              <a:rPr sz="1800" i="1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ASCI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‘A’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-5" dirty="0">
                <a:latin typeface="Calibri"/>
                <a:cs typeface="Calibri"/>
              </a:rPr>
              <a:t> 65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Calibri"/>
                <a:cs typeface="Calibri"/>
              </a:rPr>
              <a:t>ASCI</a:t>
            </a:r>
            <a:r>
              <a:rPr sz="1800" dirty="0">
                <a:latin typeface="Calibri"/>
                <a:cs typeface="Calibri"/>
              </a:rPr>
              <a:t>I code for </a:t>
            </a:r>
            <a:r>
              <a:rPr sz="1800" spc="-5" dirty="0">
                <a:latin typeface="Calibri"/>
                <a:cs typeface="Calibri"/>
              </a:rPr>
              <a:t>‘1’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-5" dirty="0">
                <a:latin typeface="Calibri"/>
                <a:cs typeface="Calibri"/>
              </a:rPr>
              <a:t> 49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84439" y="5837492"/>
          <a:ext cx="8013952" cy="991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33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Special</a:t>
                      </a:r>
                      <a:r>
                        <a:rPr sz="2000" b="1" spc="-10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ASCII</a:t>
                      </a:r>
                      <a:r>
                        <a:rPr sz="2000" b="1" spc="-5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6500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‘\b’ –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ackspace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(bs)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‘\t’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horizontal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tab(ht)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‘\n’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line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(lf)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7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‘\r’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eturn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(cr)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‘\v’ –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vertical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tab</a:t>
                      </a:r>
                      <a:r>
                        <a:rPr sz="20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vt)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‘\0’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null (nul)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62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8260" y="0"/>
            <a:ext cx="78768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4005">
              <a:lnSpc>
                <a:spcPct val="100000"/>
              </a:lnSpc>
            </a:pPr>
            <a:r>
              <a:rPr lang="en-US" spc="-5" dirty="0"/>
              <a:t>II.5 </a:t>
            </a:r>
            <a:r>
              <a:rPr spc="-5" dirty="0"/>
              <a:t>S</a:t>
            </a:r>
            <a:r>
              <a:rPr spc="-55" dirty="0"/>
              <a:t>t</a:t>
            </a:r>
            <a:r>
              <a:rPr spc="-35" dirty="0"/>
              <a:t>a</a:t>
            </a:r>
            <a:r>
              <a:rPr spc="-45" dirty="0"/>
              <a:t>t</a:t>
            </a:r>
            <a:r>
              <a:rPr dirty="0"/>
              <a:t>eme</a:t>
            </a:r>
            <a:r>
              <a:rPr spc="-45" dirty="0"/>
              <a:t>n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8004" y="1333727"/>
            <a:ext cx="10155096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5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ompose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0070C0"/>
                </a:solidFill>
                <a:latin typeface="Calibri"/>
                <a:cs typeface="Calibri"/>
              </a:rPr>
              <a:t>at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eme</a:t>
            </a:r>
            <a:r>
              <a:rPr sz="2400" b="1" spc="-3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ts</a:t>
            </a:r>
            <a:r>
              <a:rPr lang="en-AU" sz="2400" b="1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217170" marR="86995" indent="-204470">
              <a:lnSpc>
                <a:spcPct val="15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eme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expresses an </a:t>
            </a:r>
            <a:r>
              <a:rPr lang="en-US" sz="2400" b="1" spc="-5" dirty="0">
                <a:latin typeface="Calibri"/>
                <a:cs typeface="Calibri"/>
              </a:rPr>
              <a:t>action/command to be carried out</a:t>
            </a:r>
            <a:r>
              <a:rPr lang="en-AU" sz="240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41363" lvl="1" indent="-319088">
              <a:buAutoNum type="arabicPeriod"/>
              <a:tabLst>
                <a:tab pos="3252788" algn="l"/>
              </a:tabLst>
            </a:pP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no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400" b="1" spc="-290" dirty="0">
                <a:solidFill>
                  <a:srgbClr val="0070C0"/>
                </a:solidFill>
                <a:latin typeface="Calibri"/>
                <a:cs typeface="Calibri"/>
              </a:rPr>
              <a:t>‐</a:t>
            </a:r>
            <a:r>
              <a:rPr lang="en-AU" sz="2400" b="1" spc="-2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b="1" spc="-70" dirty="0">
                <a:solidFill>
                  <a:srgbClr val="0070C0"/>
                </a:solidFill>
                <a:latin typeface="Calibri"/>
                <a:cs typeface="Calibri"/>
              </a:rPr>
              <a:t>x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ecu</a:t>
            </a:r>
            <a:r>
              <a:rPr sz="2400" b="1" spc="-4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able</a:t>
            </a:r>
            <a:r>
              <a:rPr sz="2400" b="1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0070C0"/>
                </a:solidFill>
                <a:latin typeface="Calibri"/>
                <a:cs typeface="Calibri"/>
              </a:rPr>
              <a:t>at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eme</a:t>
            </a:r>
            <a:r>
              <a:rPr sz="2400" b="1" spc="-3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ts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actions which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e </a:t>
            </a:r>
            <a:r>
              <a:rPr lang="en-US" b="1" spc="-5" dirty="0">
                <a:latin typeface="Calibri"/>
                <a:cs typeface="Calibri"/>
              </a:rPr>
              <a:t>NOT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ansl</a:t>
            </a:r>
            <a:r>
              <a:rPr sz="1800" b="1" spc="-20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ed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mic</a:t>
            </a:r>
            <a:r>
              <a:rPr lang="en-US" sz="1800" b="1" spc="-30" dirty="0">
                <a:latin typeface="Calibri"/>
                <a:cs typeface="Calibri"/>
              </a:rPr>
              <a:t>r</a:t>
            </a:r>
            <a:r>
              <a:rPr lang="en-US" sz="1800" b="1" spc="-5" dirty="0">
                <a:latin typeface="Calibri"/>
                <a:cs typeface="Calibri"/>
              </a:rPr>
              <a:t>op</a:t>
            </a:r>
            <a:r>
              <a:rPr lang="en-US" sz="1800" b="1" spc="-30" dirty="0">
                <a:latin typeface="Calibri"/>
                <a:cs typeface="Calibri"/>
              </a:rPr>
              <a:t>r</a:t>
            </a:r>
            <a:r>
              <a:rPr lang="en-US" sz="1800" b="1" spc="-5" dirty="0">
                <a:latin typeface="Calibri"/>
                <a:cs typeface="Calibri"/>
              </a:rPr>
              <a:t>ocessor</a:t>
            </a:r>
            <a:r>
              <a:rPr lang="en-US" sz="1800" b="1" dirty="0">
                <a:latin typeface="Calibri"/>
                <a:cs typeface="Calibri"/>
              </a:rPr>
              <a:t>    in</a:t>
            </a:r>
            <a:r>
              <a:rPr lang="en-US" sz="1800" b="1" spc="-20" dirty="0">
                <a:latin typeface="Calibri"/>
                <a:cs typeface="Calibri"/>
              </a:rPr>
              <a:t>s</a:t>
            </a:r>
            <a:r>
              <a:rPr lang="en-US" sz="1800" b="1" spc="-5" dirty="0">
                <a:latin typeface="Calibri"/>
                <a:cs typeface="Calibri"/>
              </a:rPr>
              <a:t>t</a:t>
            </a:r>
            <a:r>
              <a:rPr lang="en-US" sz="1800" b="1" dirty="0">
                <a:latin typeface="Calibri"/>
                <a:cs typeface="Calibri"/>
              </a:rPr>
              <a:t>ructions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448" y="3180821"/>
            <a:ext cx="35096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AU" sz="2400" spc="-45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r>
              <a:rPr lang="en-AU" sz="2400" b="1" spc="-45" dirty="0">
                <a:solidFill>
                  <a:srgbClr val="0070C0"/>
                </a:solidFill>
                <a:latin typeface="Calibri"/>
                <a:cs typeface="Calibri"/>
              </a:rPr>
              <a:t>. </a:t>
            </a:r>
            <a:r>
              <a:rPr sz="2400" b="1" spc="-4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b="1" spc="-70" dirty="0">
                <a:solidFill>
                  <a:srgbClr val="0070C0"/>
                </a:solidFill>
                <a:latin typeface="Calibri"/>
                <a:cs typeface="Calibri"/>
              </a:rPr>
              <a:t>x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ecu</a:t>
            </a:r>
            <a:r>
              <a:rPr sz="2400" b="1" spc="-4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able</a:t>
            </a:r>
            <a:r>
              <a:rPr sz="24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0070C0"/>
                </a:solidFill>
                <a:latin typeface="Calibri"/>
                <a:cs typeface="Calibri"/>
              </a:rPr>
              <a:t>at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eme</a:t>
            </a:r>
            <a:r>
              <a:rPr sz="2400" b="1" spc="-3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ts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2300" y="3215958"/>
            <a:ext cx="5805927" cy="28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 marR="5080" indent="-36195">
              <a:lnSpc>
                <a:spcPct val="107500"/>
              </a:lnSpc>
            </a:pPr>
            <a:r>
              <a:rPr sz="1800" b="1" dirty="0">
                <a:latin typeface="Calibri"/>
                <a:cs typeface="Calibri"/>
              </a:rPr>
              <a:t>actions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which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ansl</a:t>
            </a:r>
            <a:r>
              <a:rPr sz="1800" b="1" spc="-20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ed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 </a:t>
            </a:r>
            <a:r>
              <a:rPr sz="1800" b="1" spc="-5" dirty="0">
                <a:latin typeface="Calibri"/>
                <a:cs typeface="Calibri"/>
              </a:rPr>
              <a:t>mic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op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ocessor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ructions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6610" y="5056715"/>
            <a:ext cx="9635490" cy="98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400" i="1" spc="-5" dirty="0">
                <a:solidFill>
                  <a:srgbClr val="000065"/>
                </a:solidFill>
                <a:latin typeface="Calibri"/>
                <a:cs typeface="Calibri"/>
              </a:rPr>
              <a:t>E</a:t>
            </a:r>
            <a:r>
              <a:rPr sz="2400" i="1" spc="-60" dirty="0">
                <a:solidFill>
                  <a:srgbClr val="000065"/>
                </a:solidFill>
                <a:latin typeface="Calibri"/>
                <a:cs typeface="Calibri"/>
              </a:rPr>
              <a:t>x</a:t>
            </a:r>
            <a:r>
              <a:rPr sz="2400" i="1" spc="-5" dirty="0">
                <a:solidFill>
                  <a:srgbClr val="000065"/>
                </a:solidFill>
                <a:latin typeface="Calibri"/>
                <a:cs typeface="Calibri"/>
              </a:rPr>
              <a:t>ample:</a:t>
            </a:r>
            <a:endParaRPr sz="2400" dirty="0">
              <a:latin typeface="Calibri"/>
              <a:cs typeface="Calibri"/>
            </a:endParaRPr>
          </a:p>
          <a:p>
            <a:pPr marL="1269365" marR="5080" indent="-1028700">
              <a:lnSpc>
                <a:spcPts val="2320"/>
              </a:lnSpc>
              <a:spcBef>
                <a:spcPts val="170"/>
              </a:spcBef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;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en-US" sz="2000" b="1" spc="-5" dirty="0">
                <a:cs typeface="Calibri"/>
              </a:rPr>
              <a:t>no</a:t>
            </a:r>
            <a:r>
              <a:rPr lang="en-US" sz="2000" b="1" dirty="0">
                <a:cs typeface="Calibri"/>
              </a:rPr>
              <a:t>n</a:t>
            </a:r>
            <a:r>
              <a:rPr lang="en-US" sz="2000" b="1" spc="-215" dirty="0">
                <a:cs typeface="Calibri"/>
              </a:rPr>
              <a:t>‐ </a:t>
            </a:r>
            <a:r>
              <a:rPr lang="en-US" sz="2000" b="1" spc="-40" dirty="0">
                <a:cs typeface="Calibri"/>
              </a:rPr>
              <a:t>e</a:t>
            </a:r>
            <a:r>
              <a:rPr lang="en-US" sz="2000" b="1" spc="-55" dirty="0">
                <a:cs typeface="Calibri"/>
              </a:rPr>
              <a:t>x</a:t>
            </a:r>
            <a:r>
              <a:rPr lang="en-US" sz="2000" b="1" spc="-10" dirty="0">
                <a:cs typeface="Calibri"/>
              </a:rPr>
              <a:t>e</a:t>
            </a:r>
            <a:r>
              <a:rPr lang="en-US" sz="2000" b="1" spc="-5" dirty="0">
                <a:cs typeface="Calibri"/>
              </a:rPr>
              <a:t>c</a:t>
            </a:r>
            <a:r>
              <a:rPr lang="en-US" sz="2000" b="1" dirty="0">
                <a:cs typeface="Calibri"/>
              </a:rPr>
              <a:t>u</a:t>
            </a:r>
            <a:r>
              <a:rPr lang="en-US" sz="2000" b="1" spc="-30" dirty="0">
                <a:cs typeface="Calibri"/>
              </a:rPr>
              <a:t>t</a:t>
            </a:r>
            <a:r>
              <a:rPr lang="en-US" sz="2000" b="1" dirty="0">
                <a:cs typeface="Calibri"/>
              </a:rPr>
              <a:t>able </a:t>
            </a:r>
            <a:r>
              <a:rPr sz="2000" b="1" spc="-35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eme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 </a:t>
            </a: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memo</a:t>
            </a: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y allo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aria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448" y="6470291"/>
            <a:ext cx="29095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8425" algn="l"/>
              </a:tabLst>
            </a:pPr>
            <a:r>
              <a:rPr sz="2000" spc="-10" dirty="0">
                <a:latin typeface="Calibri"/>
                <a:cs typeface="Calibri"/>
              </a:rPr>
              <a:t>#d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MAX_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145" dirty="0">
                <a:latin typeface="Calibri"/>
                <a:cs typeface="Calibri"/>
              </a:rPr>
              <a:t>L</a:t>
            </a:r>
            <a:r>
              <a:rPr sz="2000" spc="-16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GE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" dirty="0">
                <a:latin typeface="Calibri"/>
                <a:cs typeface="Calibri"/>
              </a:rPr>
              <a:t>12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7500" y="6470291"/>
            <a:ext cx="5805927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 marR="5080" indent="-144780"/>
            <a:r>
              <a:rPr lang="en-US" sz="2000" spc="-38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not 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eme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t.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finitio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mboli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MAX_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35" dirty="0">
                <a:latin typeface="Calibri"/>
                <a:cs typeface="Calibri"/>
              </a:rPr>
              <a:t>L</a:t>
            </a:r>
            <a:r>
              <a:rPr sz="1800" spc="-1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th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pc="-5" dirty="0">
                <a:cs typeface="Calibri"/>
              </a:rPr>
              <a:t>no</a:t>
            </a:r>
            <a:r>
              <a:rPr lang="en-US" dirty="0">
                <a:cs typeface="Calibri"/>
              </a:rPr>
              <a:t>t</a:t>
            </a:r>
            <a:r>
              <a:rPr lang="en-US" spc="10" dirty="0">
                <a:cs typeface="Calibri"/>
              </a:rPr>
              <a:t> </a:t>
            </a:r>
            <a:r>
              <a:rPr lang="en-US" dirty="0">
                <a:cs typeface="Calibri"/>
              </a:rPr>
              <a:t>be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place</a:t>
            </a:r>
            <a:r>
              <a:rPr lang="en-US" dirty="0">
                <a:cs typeface="Calibri"/>
              </a:rPr>
              <a:t>d</a:t>
            </a:r>
            <a:r>
              <a:rPr lang="en-US" spc="20" dirty="0">
                <a:cs typeface="Calibri"/>
              </a:rPr>
              <a:t> </a:t>
            </a:r>
          </a:p>
          <a:p>
            <a:pPr marL="156845" marR="5080" indent="-144780"/>
            <a:r>
              <a:rPr lang="en-US" dirty="0">
                <a:cs typeface="Calibri"/>
              </a:rPr>
              <a:t>in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memo</a:t>
            </a:r>
            <a:r>
              <a:rPr lang="en-US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004" y="752451"/>
            <a:ext cx="83630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spc="-5" dirty="0">
                <a:latin typeface="Calibri"/>
                <a:cs typeface="Calibri"/>
              </a:rPr>
              <a:t>Any C program is made of functions. </a:t>
            </a:r>
            <a:r>
              <a:rPr lang="en-AU" sz="2400" spc="-5" dirty="0">
                <a:solidFill>
                  <a:srgbClr val="0070C0"/>
                </a:solidFill>
                <a:latin typeface="Calibri"/>
                <a:cs typeface="Calibri"/>
              </a:rPr>
              <a:t>What are functions made of?</a:t>
            </a:r>
          </a:p>
          <a:p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4FDA23-19D7-4541-870E-58571B7CB8D3}"/>
              </a:ext>
            </a:extLst>
          </p:cNvPr>
          <p:cNvSpPr/>
          <p:nvPr/>
        </p:nvSpPr>
        <p:spPr>
          <a:xfrm>
            <a:off x="670651" y="3892588"/>
            <a:ext cx="5829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lang="en-US" sz="2400" spc="-5" dirty="0">
                <a:cs typeface="Calibri"/>
              </a:rPr>
              <a:t>The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semi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spc="-5" dirty="0">
                <a:cs typeface="Calibri"/>
              </a:rPr>
              <a:t>olo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(</a:t>
            </a:r>
            <a:r>
              <a:rPr lang="en-US" sz="2400" b="1" dirty="0">
                <a:cs typeface="Calibri"/>
              </a:rPr>
              <a:t>;</a:t>
            </a:r>
            <a:r>
              <a:rPr lang="en-US" sz="2400" dirty="0">
                <a:cs typeface="Calibri"/>
              </a:rPr>
              <a:t>)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is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b="1" spc="-35" dirty="0">
                <a:cs typeface="Calibri"/>
              </a:rPr>
              <a:t>s</a:t>
            </a:r>
            <a:r>
              <a:rPr lang="en-US" sz="2400" b="1" spc="-30" dirty="0">
                <a:cs typeface="Calibri"/>
              </a:rPr>
              <a:t>t</a:t>
            </a:r>
            <a:r>
              <a:rPr lang="en-US" sz="2400" b="1" spc="-25" dirty="0">
                <a:cs typeface="Calibri"/>
              </a:rPr>
              <a:t>at</a:t>
            </a:r>
            <a:r>
              <a:rPr lang="en-US" sz="2400" b="1" spc="-5" dirty="0">
                <a:cs typeface="Calibri"/>
              </a:rPr>
              <a:t>eme</a:t>
            </a:r>
            <a:r>
              <a:rPr lang="en-US" sz="2400" b="1" spc="-35" dirty="0">
                <a:cs typeface="Calibri"/>
              </a:rPr>
              <a:t>n</a:t>
            </a:r>
            <a:r>
              <a:rPr lang="en-US" sz="2400" b="1" dirty="0">
                <a:cs typeface="Calibri"/>
              </a:rPr>
              <a:t>t</a:t>
            </a:r>
            <a:r>
              <a:rPr lang="en-US" sz="2400" b="1" spc="-5" dirty="0">
                <a:cs typeface="Calibri"/>
              </a:rPr>
              <a:t> </a:t>
            </a:r>
            <a:r>
              <a:rPr lang="en-US" sz="2400" b="1" spc="-30" dirty="0">
                <a:cs typeface="Calibri"/>
              </a:rPr>
              <a:t>t</a:t>
            </a:r>
            <a:r>
              <a:rPr lang="en-US" sz="2400" b="1" spc="-5" dirty="0">
                <a:cs typeface="Calibri"/>
              </a:rPr>
              <a:t>e</a:t>
            </a:r>
            <a:r>
              <a:rPr lang="en-US" sz="2400" b="1" spc="-10" dirty="0">
                <a:cs typeface="Calibri"/>
              </a:rPr>
              <a:t>r</a:t>
            </a:r>
            <a:r>
              <a:rPr lang="en-US" sz="2400" b="1" spc="-5" dirty="0">
                <a:cs typeface="Calibri"/>
              </a:rPr>
              <a:t>m</a:t>
            </a:r>
            <a:r>
              <a:rPr lang="en-US" sz="2400" b="1" dirty="0">
                <a:cs typeface="Calibri"/>
              </a:rPr>
              <a:t>i</a:t>
            </a:r>
            <a:r>
              <a:rPr lang="en-US" sz="2400" b="1" spc="-5" dirty="0">
                <a:cs typeface="Calibri"/>
              </a:rPr>
              <a:t>n</a:t>
            </a:r>
            <a:r>
              <a:rPr lang="en-US" sz="2400" b="1" spc="-25" dirty="0">
                <a:cs typeface="Calibri"/>
              </a:rPr>
              <a:t>at</a:t>
            </a:r>
            <a:r>
              <a:rPr lang="en-US" sz="2400" b="1" spc="-5" dirty="0">
                <a:cs typeface="Calibri"/>
              </a:rPr>
              <a:t>or</a:t>
            </a:r>
            <a:endParaRPr lang="en-US" sz="2400" b="1" dirty="0"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391" y="428625"/>
            <a:ext cx="582549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No</a:t>
            </a:r>
            <a:r>
              <a:rPr spc="-10" dirty="0"/>
              <a:t>n</a:t>
            </a:r>
            <a:r>
              <a:rPr spc="-480" dirty="0">
                <a:latin typeface="Calibri"/>
                <a:cs typeface="Calibri"/>
              </a:rPr>
              <a:t>‐</a:t>
            </a:r>
            <a:r>
              <a:rPr spc="-60" dirty="0"/>
              <a:t>e</a:t>
            </a:r>
            <a:r>
              <a:rPr spc="-110" dirty="0"/>
              <a:t>x</a:t>
            </a:r>
            <a:r>
              <a:rPr spc="-5" dirty="0"/>
              <a:t>e</a:t>
            </a:r>
            <a:r>
              <a:rPr dirty="0"/>
              <a:t>c</a:t>
            </a:r>
            <a:r>
              <a:rPr spc="-5" dirty="0"/>
              <a:t>u</a:t>
            </a:r>
            <a:r>
              <a:rPr spc="-55" dirty="0"/>
              <a:t>t</a:t>
            </a:r>
            <a:r>
              <a:rPr dirty="0"/>
              <a:t>a</a:t>
            </a:r>
            <a:r>
              <a:rPr spc="-5" dirty="0"/>
              <a:t>ble</a:t>
            </a:r>
            <a:r>
              <a:rPr spc="-30" dirty="0"/>
              <a:t> </a:t>
            </a:r>
            <a:r>
              <a:rPr spc="-50" dirty="0"/>
              <a:t>s</a:t>
            </a:r>
            <a:r>
              <a:rPr spc="-55" dirty="0"/>
              <a:t>t</a:t>
            </a:r>
            <a:r>
              <a:rPr spc="-35" dirty="0"/>
              <a:t>a</a:t>
            </a:r>
            <a:r>
              <a:rPr spc="-45" dirty="0"/>
              <a:t>t</a:t>
            </a:r>
            <a:r>
              <a:rPr dirty="0"/>
              <a:t>eme</a:t>
            </a:r>
            <a:r>
              <a:rPr spc="-45" dirty="0"/>
              <a:t>n</a:t>
            </a:r>
            <a:r>
              <a:rPr spc="-5" dirty="0"/>
              <a:t>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5500" y="962025"/>
            <a:ext cx="3914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De</a:t>
            </a:r>
            <a:r>
              <a:rPr lang="en-US" sz="3200" spc="-10" dirty="0">
                <a:latin typeface="Calibri"/>
                <a:cs typeface="Calibri"/>
              </a:rPr>
              <a:t>finition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v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riables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150" y="5648197"/>
            <a:ext cx="422846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 indent="-121920">
              <a:lnSpc>
                <a:spcPct val="100000"/>
              </a:lnSpc>
              <a:buFont typeface="Calibri"/>
              <a:buChar char="−"/>
              <a:tabLst>
                <a:tab pos="135255" algn="l"/>
              </a:tabLst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u="sng" dirty="0">
                <a:latin typeface="Calibri"/>
                <a:cs typeface="Calibri"/>
              </a:rPr>
              <a:t>only</a:t>
            </a:r>
            <a:r>
              <a:rPr sz="1800" u="sng" spc="10" dirty="0">
                <a:latin typeface="Calibri"/>
                <a:cs typeface="Calibri"/>
              </a:rPr>
              <a:t> </a:t>
            </a:r>
            <a:r>
              <a:rPr sz="1800" u="sng" spc="-5" dirty="0">
                <a:latin typeface="Calibri"/>
                <a:cs typeface="Calibri"/>
              </a:rPr>
              <a:t>l</a:t>
            </a:r>
            <a:r>
              <a:rPr sz="1800" u="sng" spc="-15" dirty="0">
                <a:latin typeface="Calibri"/>
                <a:cs typeface="Calibri"/>
              </a:rPr>
              <a:t>e</a:t>
            </a:r>
            <a:r>
              <a:rPr sz="1800" u="sng" spc="-30" dirty="0">
                <a:latin typeface="Calibri"/>
                <a:cs typeface="Calibri"/>
              </a:rPr>
              <a:t>t</a:t>
            </a:r>
            <a:r>
              <a:rPr sz="1800" u="sng" spc="-25" dirty="0">
                <a:latin typeface="Calibri"/>
                <a:cs typeface="Calibri"/>
              </a:rPr>
              <a:t>t</a:t>
            </a:r>
            <a:r>
              <a:rPr sz="1800" u="sng" spc="-10" dirty="0">
                <a:latin typeface="Calibri"/>
                <a:cs typeface="Calibri"/>
              </a:rPr>
              <a:t>e</a:t>
            </a:r>
            <a:r>
              <a:rPr sz="1800" u="sng" spc="-35" dirty="0">
                <a:latin typeface="Calibri"/>
                <a:cs typeface="Calibri"/>
              </a:rPr>
              <a:t>r</a:t>
            </a:r>
            <a:r>
              <a:rPr sz="1800" u="sng" spc="-10" dirty="0">
                <a:latin typeface="Calibri"/>
                <a:cs typeface="Calibri"/>
              </a:rPr>
              <a:t>s</a:t>
            </a:r>
            <a:r>
              <a:rPr sz="1800" u="sng" spc="-5" dirty="0">
                <a:latin typeface="Calibri"/>
                <a:cs typeface="Calibri"/>
              </a:rPr>
              <a:t>,</a:t>
            </a:r>
            <a:r>
              <a:rPr sz="1800" u="sng" spc="5" dirty="0">
                <a:latin typeface="Calibri"/>
                <a:cs typeface="Calibri"/>
              </a:rPr>
              <a:t> </a:t>
            </a:r>
            <a:r>
              <a:rPr sz="1800" u="sng" spc="-5" dirty="0">
                <a:latin typeface="Calibri"/>
                <a:cs typeface="Calibri"/>
              </a:rPr>
              <a:t>digits</a:t>
            </a:r>
            <a:r>
              <a:rPr sz="1800" u="sng" dirty="0">
                <a:latin typeface="Calibri"/>
                <a:cs typeface="Calibri"/>
              </a:rPr>
              <a:t>,</a:t>
            </a:r>
            <a:r>
              <a:rPr sz="1800" u="sng" spc="10" dirty="0">
                <a:latin typeface="Calibri"/>
                <a:cs typeface="Calibri"/>
              </a:rPr>
              <a:t> </a:t>
            </a:r>
            <a:r>
              <a:rPr sz="1800" u="sng" spc="-5" dirty="0">
                <a:latin typeface="Calibri"/>
                <a:cs typeface="Calibri"/>
              </a:rPr>
              <a:t>o</a:t>
            </a:r>
            <a:r>
              <a:rPr sz="1800" u="sng" dirty="0">
                <a:latin typeface="Calibri"/>
                <a:cs typeface="Calibri"/>
              </a:rPr>
              <a:t>r unde</a:t>
            </a:r>
            <a:r>
              <a:rPr sz="1800" u="sng" spc="-30" dirty="0">
                <a:latin typeface="Calibri"/>
                <a:cs typeface="Calibri"/>
              </a:rPr>
              <a:t>r</a:t>
            </a:r>
            <a:r>
              <a:rPr sz="1800" u="sng" spc="-5" dirty="0">
                <a:latin typeface="Calibri"/>
                <a:cs typeface="Calibri"/>
              </a:rPr>
              <a:t>s</a:t>
            </a:r>
            <a:r>
              <a:rPr sz="1800" u="sng" spc="-25" dirty="0">
                <a:latin typeface="Calibri"/>
                <a:cs typeface="Calibri"/>
              </a:rPr>
              <a:t>c</a:t>
            </a:r>
            <a:r>
              <a:rPr sz="1800" u="sng" spc="-5" dirty="0">
                <a:latin typeface="Calibri"/>
                <a:cs typeface="Calibri"/>
              </a:rPr>
              <a:t>o</a:t>
            </a:r>
            <a:r>
              <a:rPr sz="1800" u="sng" spc="-30" dirty="0">
                <a:latin typeface="Calibri"/>
                <a:cs typeface="Calibri"/>
              </a:rPr>
              <a:t>r</a:t>
            </a:r>
            <a:r>
              <a:rPr sz="1800" u="sng" spc="-10" dirty="0">
                <a:latin typeface="Calibri"/>
                <a:cs typeface="Calibri"/>
              </a:rPr>
              <a:t>e</a:t>
            </a:r>
            <a:r>
              <a:rPr sz="1800" u="sng" dirty="0">
                <a:latin typeface="Calibri"/>
                <a:cs typeface="Calibri"/>
              </a:rPr>
              <a:t>s</a:t>
            </a:r>
          </a:p>
          <a:p>
            <a:pPr marL="134620" indent="-121920">
              <a:lnSpc>
                <a:spcPct val="100000"/>
              </a:lnSpc>
              <a:buFont typeface="Calibri"/>
              <a:buChar char="−"/>
              <a:tabLst>
                <a:tab pos="135255" algn="l"/>
              </a:tabLst>
            </a:pPr>
            <a:r>
              <a:rPr sz="1800" u="sng" spc="-5" dirty="0">
                <a:latin typeface="Calibri"/>
                <a:cs typeface="Calibri"/>
              </a:rPr>
              <a:t>no</a:t>
            </a:r>
            <a:r>
              <a:rPr sz="1800" u="sng" dirty="0">
                <a:latin typeface="Calibri"/>
                <a:cs typeface="Calibri"/>
              </a:rPr>
              <a:t>t</a:t>
            </a:r>
            <a:r>
              <a:rPr sz="1800" u="sng" spc="10" dirty="0">
                <a:latin typeface="Calibri"/>
                <a:cs typeface="Calibri"/>
              </a:rPr>
              <a:t> </a:t>
            </a:r>
            <a:r>
              <a:rPr sz="1800" u="sng" spc="-5" dirty="0">
                <a:latin typeface="Calibri"/>
                <a:cs typeface="Calibri"/>
              </a:rPr>
              <a:t>begi</a:t>
            </a:r>
            <a:r>
              <a:rPr sz="1800" u="sng" dirty="0">
                <a:latin typeface="Calibri"/>
                <a:cs typeface="Calibri"/>
              </a:rPr>
              <a:t>n</a:t>
            </a:r>
            <a:r>
              <a:rPr sz="1800" u="sng" spc="20" dirty="0">
                <a:latin typeface="Calibri"/>
                <a:cs typeface="Calibri"/>
              </a:rPr>
              <a:t> </a:t>
            </a:r>
            <a:r>
              <a:rPr sz="1800" u="sng" spc="-5" dirty="0">
                <a:latin typeface="Calibri"/>
                <a:cs typeface="Calibri"/>
              </a:rPr>
              <a:t>wit</a:t>
            </a:r>
            <a:r>
              <a:rPr sz="1800" u="sng" dirty="0">
                <a:latin typeface="Calibri"/>
                <a:cs typeface="Calibri"/>
              </a:rPr>
              <a:t>h</a:t>
            </a:r>
            <a:r>
              <a:rPr sz="1800" u="sng" spc="5" dirty="0">
                <a:latin typeface="Calibri"/>
                <a:cs typeface="Calibri"/>
              </a:rPr>
              <a:t> </a:t>
            </a:r>
            <a:r>
              <a:rPr lang="en-GB" sz="1800" u="sng" spc="5" dirty="0">
                <a:latin typeface="Calibri"/>
                <a:cs typeface="Calibri"/>
              </a:rPr>
              <a:t>a </a:t>
            </a:r>
            <a:r>
              <a:rPr sz="1800" u="sng" spc="-5" dirty="0">
                <a:latin typeface="Calibri"/>
                <a:cs typeface="Calibri"/>
              </a:rPr>
              <a:t>digit</a:t>
            </a:r>
            <a:endParaRPr sz="1800" u="sng" dirty="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Font typeface="Calibri"/>
              <a:buChar char="−"/>
              <a:tabLst>
                <a:tab pos="134620" algn="l"/>
              </a:tabLst>
            </a:pPr>
            <a:r>
              <a:rPr sz="1800" u="sng" spc="-5" dirty="0">
                <a:latin typeface="Calibri"/>
                <a:cs typeface="Calibri"/>
              </a:rPr>
              <a:t>no</a:t>
            </a:r>
            <a:r>
              <a:rPr sz="1800" u="sng" dirty="0">
                <a:latin typeface="Calibri"/>
                <a:cs typeface="Calibri"/>
              </a:rPr>
              <a:t>t</a:t>
            </a:r>
            <a:r>
              <a:rPr sz="1800" u="sng" spc="10" dirty="0">
                <a:latin typeface="Calibri"/>
                <a:cs typeface="Calibri"/>
              </a:rPr>
              <a:t> </a:t>
            </a:r>
            <a:r>
              <a:rPr sz="1800" u="sng" dirty="0">
                <a:latin typeface="Calibri"/>
                <a:cs typeface="Calibri"/>
              </a:rPr>
              <a:t>be</a:t>
            </a:r>
            <a:r>
              <a:rPr sz="1800" u="sng" spc="10" dirty="0">
                <a:latin typeface="Calibri"/>
                <a:cs typeface="Calibri"/>
              </a:rPr>
              <a:t> </a:t>
            </a:r>
            <a:r>
              <a:rPr sz="1800" u="sng" dirty="0">
                <a:latin typeface="Calibri"/>
                <a:cs typeface="Calibri"/>
              </a:rPr>
              <a:t>a C</a:t>
            </a:r>
            <a:r>
              <a:rPr sz="1800" u="sng" spc="-215" dirty="0">
                <a:latin typeface="Calibri"/>
                <a:cs typeface="Calibri"/>
              </a:rPr>
              <a:t>‐</a:t>
            </a:r>
            <a:r>
              <a:rPr sz="1800" u="sng" spc="-30" dirty="0">
                <a:latin typeface="Calibri"/>
                <a:cs typeface="Calibri"/>
              </a:rPr>
              <a:t>r</a:t>
            </a:r>
            <a:r>
              <a:rPr sz="1800" u="sng" spc="-10" dirty="0">
                <a:latin typeface="Calibri"/>
                <a:cs typeface="Calibri"/>
              </a:rPr>
              <a:t>e</a:t>
            </a:r>
            <a:r>
              <a:rPr sz="1800" u="sng" spc="-5" dirty="0">
                <a:latin typeface="Calibri"/>
                <a:cs typeface="Calibri"/>
              </a:rPr>
              <a:t>s</a:t>
            </a:r>
            <a:r>
              <a:rPr sz="1800" u="sng" spc="-10" dirty="0">
                <a:latin typeface="Calibri"/>
                <a:cs typeface="Calibri"/>
              </a:rPr>
              <a:t>e</a:t>
            </a:r>
            <a:r>
              <a:rPr sz="1800" u="sng" spc="10" dirty="0">
                <a:latin typeface="Calibri"/>
                <a:cs typeface="Calibri"/>
              </a:rPr>
              <a:t>r</a:t>
            </a:r>
            <a:r>
              <a:rPr sz="1800" u="sng" spc="-20" dirty="0">
                <a:latin typeface="Calibri"/>
                <a:cs typeface="Calibri"/>
              </a:rPr>
              <a:t>v</a:t>
            </a:r>
            <a:r>
              <a:rPr sz="1800" u="sng" spc="-10" dirty="0">
                <a:latin typeface="Calibri"/>
                <a:cs typeface="Calibri"/>
              </a:rPr>
              <a:t>e</a:t>
            </a:r>
            <a:r>
              <a:rPr sz="1800" u="sng" dirty="0">
                <a:latin typeface="Calibri"/>
                <a:cs typeface="Calibri"/>
              </a:rPr>
              <a:t>d</a:t>
            </a:r>
            <a:r>
              <a:rPr sz="1800" u="sng" spc="10" dirty="0">
                <a:latin typeface="Calibri"/>
                <a:cs typeface="Calibri"/>
              </a:rPr>
              <a:t> </a:t>
            </a:r>
            <a:r>
              <a:rPr sz="1800" u="sng" spc="-25" dirty="0">
                <a:latin typeface="Calibri"/>
                <a:cs typeface="Calibri"/>
              </a:rPr>
              <a:t>w</a:t>
            </a:r>
            <a:r>
              <a:rPr sz="1800" u="sng" spc="-5" dirty="0">
                <a:latin typeface="Calibri"/>
                <a:cs typeface="Calibri"/>
              </a:rPr>
              <a:t>o</a:t>
            </a:r>
            <a:r>
              <a:rPr sz="1800" u="sng" spc="-25" dirty="0">
                <a:latin typeface="Calibri"/>
                <a:cs typeface="Calibri"/>
              </a:rPr>
              <a:t>rd</a:t>
            </a:r>
            <a:endParaRPr sz="1800" u="sng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4258" y="5711005"/>
            <a:ext cx="234823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275" marR="5080" indent="-28321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#ofItem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low-rate 4thElement switch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100" y="6485063"/>
            <a:ext cx="5777230" cy="597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000" spc="-12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aria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initiali</a:t>
            </a:r>
            <a:r>
              <a:rPr sz="2000" spc="-45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lang="en-US" sz="2000" spc="-5" dirty="0">
                <a:latin typeface="Calibri"/>
                <a:cs typeface="Calibri"/>
              </a:rPr>
              <a:t>claration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33339A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33339A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speed=0.5;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9115" y="1415796"/>
            <a:ext cx="7612380" cy="1951989"/>
          </a:xfrm>
          <a:custGeom>
            <a:avLst/>
            <a:gdLst/>
            <a:ahLst/>
            <a:cxnLst/>
            <a:rect l="l" t="t" r="r" b="b"/>
            <a:pathLst>
              <a:path w="7612380" h="1951989">
                <a:moveTo>
                  <a:pt x="0" y="0"/>
                </a:moveTo>
                <a:lnTo>
                  <a:pt x="0" y="1951482"/>
                </a:lnTo>
                <a:lnTo>
                  <a:pt x="7612380" y="1951481"/>
                </a:lnTo>
                <a:lnTo>
                  <a:pt x="7612380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3876" y="1598167"/>
            <a:ext cx="7933055" cy="4147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ts val="2125"/>
              </a:lnSpc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nta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54635" indent="914400">
              <a:lnSpc>
                <a:spcPts val="2125"/>
              </a:lnSpc>
            </a:pPr>
            <a:r>
              <a:rPr sz="1800" spc="-5" dirty="0">
                <a:solidFill>
                  <a:srgbClr val="33339A"/>
                </a:solidFill>
                <a:latin typeface="Courier New"/>
                <a:cs typeface="Courier New"/>
              </a:rPr>
              <a:t>datatyp</a:t>
            </a:r>
            <a:r>
              <a:rPr sz="1800" dirty="0">
                <a:solidFill>
                  <a:srgbClr val="33339A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variable_identifie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</a:t>
            </a:r>
          </a:p>
          <a:p>
            <a:pPr marL="254635">
              <a:lnSpc>
                <a:spcPts val="2125"/>
              </a:lnSpc>
              <a:spcBef>
                <a:spcPts val="70"/>
              </a:spcBef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ample:</a:t>
            </a:r>
            <a:endParaRPr sz="1800" dirty="0">
              <a:latin typeface="Calibri"/>
              <a:cs typeface="Calibri"/>
            </a:endParaRPr>
          </a:p>
          <a:p>
            <a:pPr marL="1169035">
              <a:lnSpc>
                <a:spcPts val="2110"/>
              </a:lnSpc>
            </a:pPr>
            <a:r>
              <a:rPr sz="1800" spc="-5" dirty="0">
                <a:solidFill>
                  <a:srgbClr val="33339A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33339A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numOfDays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iterationCounter=0;</a:t>
            </a:r>
            <a:endParaRPr sz="1800" dirty="0">
              <a:latin typeface="Courier New"/>
              <a:cs typeface="Courier New"/>
            </a:endParaRPr>
          </a:p>
          <a:p>
            <a:pPr marL="1169035" marR="1020444">
              <a:lnSpc>
                <a:spcPts val="2160"/>
              </a:lnSpc>
              <a:spcBef>
                <a:spcPts val="60"/>
              </a:spcBef>
            </a:pPr>
            <a:r>
              <a:rPr sz="1800" spc="-5" dirty="0">
                <a:solidFill>
                  <a:srgbClr val="33339A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33339A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inputVoltage=0.35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output1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output2; </a:t>
            </a:r>
            <a:r>
              <a:rPr sz="1800" spc="-5" dirty="0">
                <a:solidFill>
                  <a:srgbClr val="33339A"/>
                </a:solidFill>
                <a:latin typeface="Courier New"/>
                <a:cs typeface="Courier New"/>
              </a:rPr>
              <a:t>cha</a:t>
            </a:r>
            <a:r>
              <a:rPr sz="1800" dirty="0">
                <a:solidFill>
                  <a:srgbClr val="33339A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grade=‘D’;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lang="en-US" sz="19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4500"/>
              </a:lnSpc>
              <a:buSzPct val="120000"/>
              <a:buFont typeface="Arial" panose="020B0604020202020204" pitchFamily="34" charset="0"/>
              <a:buChar char="•"/>
              <a:tabLst>
                <a:tab pos="234315" algn="l"/>
              </a:tabLst>
            </a:pPr>
            <a:r>
              <a:rPr lang="en-US" sz="2000" spc="-5" dirty="0">
                <a:latin typeface="Calibri"/>
                <a:cs typeface="Calibri"/>
              </a:rPr>
              <a:t>C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langua</a:t>
            </a:r>
            <a:r>
              <a:rPr lang="en-US" sz="2000" spc="-20" dirty="0">
                <a:latin typeface="Calibri"/>
                <a:cs typeface="Calibri"/>
              </a:rPr>
              <a:t>g</a:t>
            </a:r>
            <a:r>
              <a:rPr lang="en-US" sz="2000" spc="-5" dirty="0">
                <a:latin typeface="Calibri"/>
                <a:cs typeface="Calibri"/>
              </a:rPr>
              <a:t>e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30" dirty="0">
                <a:latin typeface="Calibri"/>
                <a:cs typeface="Calibri"/>
              </a:rPr>
              <a:t>r</a:t>
            </a:r>
            <a:r>
              <a:rPr lang="en-US" sz="2000" spc="-5" dirty="0">
                <a:latin typeface="Calibri"/>
                <a:cs typeface="Calibri"/>
              </a:rPr>
              <a:t>e</a:t>
            </a:r>
            <a:r>
              <a:rPr lang="en-US" sz="2000" spc="-10" dirty="0">
                <a:latin typeface="Calibri"/>
                <a:cs typeface="Calibri"/>
              </a:rPr>
              <a:t>qu</a:t>
            </a:r>
            <a:r>
              <a:rPr lang="en-US" sz="2000" spc="-5" dirty="0">
                <a:latin typeface="Calibri"/>
                <a:cs typeface="Calibri"/>
              </a:rPr>
              <a:t>i</a:t>
            </a:r>
            <a:r>
              <a:rPr lang="en-US" sz="2000" spc="-30" dirty="0">
                <a:latin typeface="Calibri"/>
                <a:cs typeface="Calibri"/>
              </a:rPr>
              <a:t>r</a:t>
            </a:r>
            <a:r>
              <a:rPr lang="en-US" sz="2000" spc="-5" dirty="0">
                <a:latin typeface="Calibri"/>
                <a:cs typeface="Calibri"/>
              </a:rPr>
              <a:t>es</a:t>
            </a:r>
            <a:r>
              <a:rPr lang="en-US" sz="2000" spc="2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th</a:t>
            </a:r>
            <a:r>
              <a:rPr lang="en-US" sz="2000" spc="-25" dirty="0">
                <a:latin typeface="Calibri"/>
                <a:cs typeface="Calibri"/>
              </a:rPr>
              <a:t>a</a:t>
            </a:r>
            <a:r>
              <a:rPr lang="en-US" sz="2000" spc="-5" dirty="0">
                <a:latin typeface="Calibri"/>
                <a:cs typeface="Calibri"/>
              </a:rPr>
              <a:t>t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all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40" dirty="0">
                <a:latin typeface="Calibri"/>
                <a:cs typeface="Calibri"/>
              </a:rPr>
              <a:t>v</a:t>
            </a:r>
            <a:r>
              <a:rPr lang="en-US" sz="2000" spc="-5" dirty="0">
                <a:latin typeface="Calibri"/>
                <a:cs typeface="Calibri"/>
              </a:rPr>
              <a:t>aria</a:t>
            </a:r>
            <a:r>
              <a:rPr lang="en-US" sz="2000" spc="-10" dirty="0">
                <a:latin typeface="Calibri"/>
                <a:cs typeface="Calibri"/>
              </a:rPr>
              <a:t>b</a:t>
            </a:r>
            <a:r>
              <a:rPr lang="en-US" sz="2000" spc="-5" dirty="0">
                <a:latin typeface="Calibri"/>
                <a:cs typeface="Calibri"/>
              </a:rPr>
              <a:t>l</a:t>
            </a:r>
            <a:r>
              <a:rPr lang="en-US" sz="2000" dirty="0">
                <a:latin typeface="Calibri"/>
                <a:cs typeface="Calibri"/>
              </a:rPr>
              <a:t>e</a:t>
            </a:r>
            <a:r>
              <a:rPr lang="en-US" sz="2000" spc="-5" dirty="0">
                <a:latin typeface="Calibri"/>
                <a:cs typeface="Calibri"/>
              </a:rPr>
              <a:t>s</a:t>
            </a:r>
            <a:r>
              <a:rPr lang="en-US" sz="2000" spc="2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b</a:t>
            </a:r>
            <a:r>
              <a:rPr lang="en-US" sz="2000" spc="-5" dirty="0">
                <a:latin typeface="Calibri"/>
                <a:cs typeface="Calibri"/>
              </a:rPr>
              <a:t>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gi</a:t>
            </a:r>
            <a:r>
              <a:rPr lang="en-US" sz="2000" spc="-30" dirty="0">
                <a:latin typeface="Calibri"/>
                <a:cs typeface="Calibri"/>
              </a:rPr>
              <a:t>v</a:t>
            </a:r>
            <a:r>
              <a:rPr lang="en-US" sz="2000" spc="-5" dirty="0">
                <a:latin typeface="Calibri"/>
                <a:cs typeface="Calibri"/>
              </a:rPr>
              <a:t>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</a:t>
            </a:r>
            <a:r>
              <a:rPr lang="en-US" sz="2000" spc="-20" dirty="0">
                <a:latin typeface="Calibri"/>
                <a:cs typeface="Calibri"/>
              </a:rPr>
              <a:t>a</a:t>
            </a:r>
            <a:r>
              <a:rPr lang="en-US" sz="2000" spc="-30" dirty="0">
                <a:latin typeface="Calibri"/>
                <a:cs typeface="Calibri"/>
              </a:rPr>
              <a:t>t</a:t>
            </a:r>
            <a:r>
              <a:rPr lang="en-US" sz="2000" spc="-5" dirty="0">
                <a:latin typeface="Calibri"/>
                <a:cs typeface="Calibri"/>
              </a:rPr>
              <a:t>a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type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and an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ide</a:t>
            </a:r>
            <a:r>
              <a:rPr lang="en-US" sz="2000" spc="-25" dirty="0">
                <a:latin typeface="Calibri"/>
                <a:cs typeface="Calibri"/>
              </a:rPr>
              <a:t>n</a:t>
            </a:r>
            <a:r>
              <a:rPr lang="en-US" sz="2000" spc="-5" dirty="0">
                <a:latin typeface="Calibri"/>
                <a:cs typeface="Calibri"/>
              </a:rPr>
              <a:t>tifi</a:t>
            </a:r>
            <a:r>
              <a:rPr lang="en-US" sz="2000" dirty="0">
                <a:latin typeface="Calibri"/>
                <a:cs typeface="Calibri"/>
              </a:rPr>
              <a:t>e</a:t>
            </a:r>
            <a:r>
              <a:rPr lang="en-US" sz="2000" spc="-5" dirty="0">
                <a:latin typeface="Calibri"/>
                <a:cs typeface="Calibri"/>
              </a:rPr>
              <a:t>r (name)</a:t>
            </a:r>
            <a:endParaRPr lang="en-US"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ermine:</a:t>
            </a:r>
            <a:endParaRPr sz="2000" dirty="0">
              <a:latin typeface="Calibri"/>
              <a:cs typeface="Calibri"/>
            </a:endParaRPr>
          </a:p>
          <a:p>
            <a:pPr marL="749300" lvl="2" indent="-122555">
              <a:spcBef>
                <a:spcPts val="120"/>
              </a:spcBef>
              <a:buFont typeface="Calibri"/>
              <a:buChar char="−"/>
              <a:tabLst>
                <a:tab pos="292735" algn="l"/>
              </a:tabLst>
            </a:pPr>
            <a:r>
              <a:rPr lang="en-GB" dirty="0">
                <a:cs typeface="Calibri"/>
              </a:rPr>
              <a:t>h</a:t>
            </a:r>
            <a:r>
              <a:rPr lang="en-GB" spc="-10" dirty="0">
                <a:cs typeface="Calibri"/>
              </a:rPr>
              <a:t>o</a:t>
            </a:r>
            <a:r>
              <a:rPr lang="en-GB" spc="-5" dirty="0">
                <a:cs typeface="Calibri"/>
              </a:rPr>
              <a:t>w</a:t>
            </a:r>
            <a:r>
              <a:rPr lang="en-GB" spc="10" dirty="0">
                <a:cs typeface="Calibri"/>
              </a:rPr>
              <a:t> </a:t>
            </a:r>
            <a:r>
              <a:rPr lang="en-GB" dirty="0">
                <a:cs typeface="Calibri"/>
              </a:rPr>
              <a:t>much</a:t>
            </a:r>
            <a:r>
              <a:rPr lang="en-GB" spc="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memo</a:t>
            </a:r>
            <a:r>
              <a:rPr lang="en-GB" dirty="0">
                <a:cs typeface="Calibri"/>
              </a:rPr>
              <a:t>r</a:t>
            </a:r>
            <a:r>
              <a:rPr lang="en-GB" spc="-5" dirty="0">
                <a:cs typeface="Calibri"/>
              </a:rPr>
              <a:t>y</a:t>
            </a:r>
            <a:r>
              <a:rPr lang="en-GB" spc="-10" dirty="0">
                <a:cs typeface="Calibri"/>
              </a:rPr>
              <a:t> </a:t>
            </a:r>
            <a:r>
              <a:rPr lang="en-GB" dirty="0">
                <a:cs typeface="Calibri"/>
              </a:rPr>
              <a:t>is allo</a:t>
            </a:r>
            <a:r>
              <a:rPr lang="en-GB" spc="-20" dirty="0">
                <a:cs typeface="Calibri"/>
              </a:rPr>
              <a:t>ca</a:t>
            </a:r>
            <a:r>
              <a:rPr lang="en-GB" spc="-25" dirty="0">
                <a:cs typeface="Calibri"/>
              </a:rPr>
              <a:t>t</a:t>
            </a:r>
            <a:r>
              <a:rPr lang="en-GB" spc="-10" dirty="0">
                <a:cs typeface="Calibri"/>
              </a:rPr>
              <a:t>e</a:t>
            </a:r>
            <a:r>
              <a:rPr lang="en-GB" dirty="0">
                <a:cs typeface="Calibri"/>
              </a:rPr>
              <a:t>d</a:t>
            </a:r>
            <a:r>
              <a:rPr lang="en-GB" spc="15" dirty="0">
                <a:cs typeface="Calibri"/>
              </a:rPr>
              <a:t> </a:t>
            </a:r>
            <a:r>
              <a:rPr lang="en-GB" spc="-25" dirty="0">
                <a:cs typeface="Calibri"/>
              </a:rPr>
              <a:t>t</a:t>
            </a:r>
            <a:r>
              <a:rPr lang="en-GB" dirty="0">
                <a:cs typeface="Calibri"/>
              </a:rPr>
              <a:t>o</a:t>
            </a:r>
            <a:r>
              <a:rPr lang="en-GB" spc="5" dirty="0">
                <a:cs typeface="Calibri"/>
              </a:rPr>
              <a:t> </a:t>
            </a:r>
            <a:r>
              <a:rPr lang="en-GB" spc="-25" dirty="0">
                <a:cs typeface="Calibri"/>
              </a:rPr>
              <a:t>st</a:t>
            </a:r>
            <a:r>
              <a:rPr lang="en-GB" spc="-5" dirty="0">
                <a:cs typeface="Calibri"/>
              </a:rPr>
              <a:t>o</a:t>
            </a:r>
            <a:r>
              <a:rPr lang="en-GB" spc="-30" dirty="0">
                <a:cs typeface="Calibri"/>
              </a:rPr>
              <a:t>r</a:t>
            </a:r>
            <a:r>
              <a:rPr lang="en-GB" spc="-5" dirty="0">
                <a:cs typeface="Calibri"/>
              </a:rPr>
              <a:t>e</a:t>
            </a:r>
            <a:r>
              <a:rPr lang="en-GB" spc="5" dirty="0">
                <a:cs typeface="Calibri"/>
              </a:rPr>
              <a:t> </a:t>
            </a:r>
            <a:r>
              <a:rPr lang="en-GB" dirty="0">
                <a:cs typeface="Calibri"/>
              </a:rPr>
              <a:t>a</a:t>
            </a:r>
            <a:r>
              <a:rPr lang="en-GB" spc="5" dirty="0">
                <a:cs typeface="Calibri"/>
              </a:rPr>
              <a:t> </a:t>
            </a:r>
            <a:r>
              <a:rPr lang="en-GB" spc="-30" dirty="0">
                <a:cs typeface="Calibri"/>
              </a:rPr>
              <a:t>v</a:t>
            </a:r>
            <a:r>
              <a:rPr lang="en-GB" spc="-5" dirty="0">
                <a:cs typeface="Calibri"/>
              </a:rPr>
              <a:t>ar</a:t>
            </a:r>
            <a:r>
              <a:rPr lang="en-GB" dirty="0">
                <a:cs typeface="Calibri"/>
              </a:rPr>
              <a:t>iabl</a:t>
            </a:r>
            <a:r>
              <a:rPr lang="en-GB" spc="-5" dirty="0">
                <a:cs typeface="Calibri"/>
              </a:rPr>
              <a:t>e</a:t>
            </a:r>
            <a:endParaRPr lang="en-GB" dirty="0">
              <a:cs typeface="Calibri"/>
            </a:endParaRPr>
          </a:p>
          <a:p>
            <a:pPr marL="749300" lvl="2" indent="-122555">
              <a:spcBef>
                <a:spcPts val="120"/>
              </a:spcBef>
              <a:buFont typeface="Calibri"/>
              <a:buChar char="−"/>
              <a:tabLst>
                <a:tab pos="292735" algn="l"/>
              </a:tabLst>
            </a:pPr>
            <a:r>
              <a:rPr dirty="0">
                <a:latin typeface="Calibri"/>
                <a:cs typeface="Calibri"/>
              </a:rPr>
              <a:t>wh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u="sng" spc="-10" dirty="0">
                <a:latin typeface="Calibri"/>
                <a:cs typeface="Calibri"/>
              </a:rPr>
              <a:t>le</a:t>
            </a:r>
            <a:r>
              <a:rPr u="sng" spc="-40" dirty="0">
                <a:latin typeface="Calibri"/>
                <a:cs typeface="Calibri"/>
              </a:rPr>
              <a:t>g</a:t>
            </a:r>
            <a:r>
              <a:rPr u="sng" dirty="0">
                <a:latin typeface="Calibri"/>
                <a:cs typeface="Calibri"/>
              </a:rPr>
              <a:t>al</a:t>
            </a:r>
            <a:r>
              <a:rPr u="sng" spc="10" dirty="0">
                <a:latin typeface="Calibri"/>
                <a:cs typeface="Calibri"/>
              </a:rPr>
              <a:t> </a:t>
            </a:r>
            <a:r>
              <a:rPr u="sng" spc="-30" dirty="0">
                <a:latin typeface="Calibri"/>
                <a:cs typeface="Calibri"/>
              </a:rPr>
              <a:t>v</a:t>
            </a:r>
            <a:r>
              <a:rPr u="sng" spc="-5" dirty="0">
                <a:latin typeface="Calibri"/>
                <a:cs typeface="Calibri"/>
              </a:rPr>
              <a:t>a</a:t>
            </a:r>
            <a:r>
              <a:rPr u="sng" dirty="0">
                <a:latin typeface="Calibri"/>
                <a:cs typeface="Calibri"/>
              </a:rPr>
              <a:t>lu</a:t>
            </a:r>
            <a:r>
              <a:rPr u="sng" spc="-10" dirty="0">
                <a:latin typeface="Calibri"/>
                <a:cs typeface="Calibri"/>
              </a:rPr>
              <a:t>e</a:t>
            </a:r>
            <a:r>
              <a:rPr u="sng" dirty="0">
                <a:latin typeface="Calibri"/>
                <a:cs typeface="Calibri"/>
              </a:rPr>
              <a:t>s</a:t>
            </a:r>
            <a:r>
              <a:rPr u="sng" spc="-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assigne</a:t>
            </a:r>
            <a:r>
              <a:rPr dirty="0">
                <a:latin typeface="Calibri"/>
                <a:cs typeface="Calibri"/>
              </a:rPr>
              <a:t>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ar</a:t>
            </a:r>
            <a:r>
              <a:rPr dirty="0">
                <a:latin typeface="Calibri"/>
                <a:cs typeface="Calibri"/>
              </a:rPr>
              <a:t>iabl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</a:p>
          <a:p>
            <a:pPr marL="749300" lvl="2" indent="-122555">
              <a:lnSpc>
                <a:spcPts val="2155"/>
              </a:lnSpc>
              <a:buFont typeface="Calibri"/>
              <a:buChar char="−"/>
              <a:tabLst>
                <a:tab pos="292735" algn="l"/>
              </a:tabLst>
            </a:pPr>
            <a:r>
              <a:rPr dirty="0">
                <a:latin typeface="Calibri"/>
                <a:cs typeface="Calibri"/>
              </a:rPr>
              <a:t>wh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 </a:t>
            </a:r>
            <a:r>
              <a:rPr u="sng" dirty="0">
                <a:latin typeface="Calibri"/>
                <a:cs typeface="Calibri"/>
              </a:rPr>
              <a:t>kind</a:t>
            </a:r>
            <a:r>
              <a:rPr u="sng" spc="5" dirty="0">
                <a:latin typeface="Calibri"/>
                <a:cs typeface="Calibri"/>
              </a:rPr>
              <a:t> </a:t>
            </a:r>
            <a:r>
              <a:rPr u="sng" spc="-5" dirty="0">
                <a:latin typeface="Calibri"/>
                <a:cs typeface="Calibri"/>
              </a:rPr>
              <a:t>o</a:t>
            </a:r>
            <a:r>
              <a:rPr u="sng" dirty="0">
                <a:latin typeface="Calibri"/>
                <a:cs typeface="Calibri"/>
              </a:rPr>
              <a:t>f</a:t>
            </a:r>
            <a:r>
              <a:rPr u="sng" spc="10" dirty="0">
                <a:latin typeface="Calibri"/>
                <a:cs typeface="Calibri"/>
              </a:rPr>
              <a:t> </a:t>
            </a:r>
            <a:r>
              <a:rPr u="sng" spc="-5" dirty="0">
                <a:latin typeface="Calibri"/>
                <a:cs typeface="Calibri"/>
              </a:rPr>
              <a:t>ope</a:t>
            </a:r>
            <a:r>
              <a:rPr u="sng" spc="-35" dirty="0">
                <a:latin typeface="Calibri"/>
                <a:cs typeface="Calibri"/>
              </a:rPr>
              <a:t>r</a:t>
            </a:r>
            <a:r>
              <a:rPr u="sng" spc="-20" dirty="0">
                <a:latin typeface="Calibri"/>
                <a:cs typeface="Calibri"/>
              </a:rPr>
              <a:t>a</a:t>
            </a:r>
            <a:r>
              <a:rPr u="sng" spc="-5" dirty="0">
                <a:latin typeface="Calibri"/>
                <a:cs typeface="Calibri"/>
              </a:rPr>
              <a:t>tion</a:t>
            </a:r>
            <a:r>
              <a:rPr u="sng" dirty="0">
                <a:latin typeface="Calibri"/>
                <a:cs typeface="Calibri"/>
              </a:rPr>
              <a:t>s</a:t>
            </a:r>
            <a:r>
              <a:rPr u="sng"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allo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</a:t>
            </a:r>
            <a:r>
              <a:rPr dirty="0">
                <a:latin typeface="Calibri"/>
                <a:cs typeface="Calibri"/>
              </a:rPr>
              <a:t>h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ar</a:t>
            </a:r>
            <a:r>
              <a:rPr dirty="0">
                <a:latin typeface="Calibri"/>
                <a:cs typeface="Calibri"/>
              </a:rPr>
              <a:t>iabl</a:t>
            </a:r>
            <a:r>
              <a:rPr spc="-5" dirty="0">
                <a:latin typeface="Calibri"/>
                <a:cs typeface="Calibri"/>
              </a:rPr>
              <a:t>e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ts val="2395"/>
              </a:lnSpc>
              <a:buFont typeface="Arial" panose="020B0604020202020204" pitchFamily="34" charset="0"/>
              <a:buChar char="•"/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ali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tifier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33145" y="6129762"/>
            <a:ext cx="1080135" cy="83185"/>
          </a:xfrm>
          <a:custGeom>
            <a:avLst/>
            <a:gdLst/>
            <a:ahLst/>
            <a:cxnLst/>
            <a:rect l="l" t="t" r="r" b="b"/>
            <a:pathLst>
              <a:path w="1080134" h="83185">
                <a:moveTo>
                  <a:pt x="1079754" y="9905"/>
                </a:moveTo>
                <a:lnTo>
                  <a:pt x="1078992" y="0"/>
                </a:lnTo>
                <a:lnTo>
                  <a:pt x="0" y="73151"/>
                </a:lnTo>
                <a:lnTo>
                  <a:pt x="0" y="83057"/>
                </a:lnTo>
                <a:lnTo>
                  <a:pt x="1079754" y="9905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1110" y="5793604"/>
            <a:ext cx="938530" cy="154305"/>
          </a:xfrm>
          <a:custGeom>
            <a:avLst/>
            <a:gdLst/>
            <a:ahLst/>
            <a:cxnLst/>
            <a:rect l="l" t="t" r="r" b="b"/>
            <a:pathLst>
              <a:path w="938529" h="154304">
                <a:moveTo>
                  <a:pt x="938022" y="9905"/>
                </a:moveTo>
                <a:lnTo>
                  <a:pt x="936498" y="0"/>
                </a:lnTo>
                <a:lnTo>
                  <a:pt x="0" y="144780"/>
                </a:lnTo>
                <a:lnTo>
                  <a:pt x="1524" y="153924"/>
                </a:lnTo>
                <a:lnTo>
                  <a:pt x="938022" y="9905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4645" y="5780493"/>
            <a:ext cx="1441450" cy="154305"/>
          </a:xfrm>
          <a:custGeom>
            <a:avLst/>
            <a:gdLst/>
            <a:ahLst/>
            <a:cxnLst/>
            <a:rect l="l" t="t" r="r" b="b"/>
            <a:pathLst>
              <a:path w="1441450" h="154304">
                <a:moveTo>
                  <a:pt x="1440942" y="9905"/>
                </a:moveTo>
                <a:lnTo>
                  <a:pt x="1440180" y="0"/>
                </a:lnTo>
                <a:lnTo>
                  <a:pt x="0" y="144780"/>
                </a:lnTo>
                <a:lnTo>
                  <a:pt x="1524" y="153924"/>
                </a:lnTo>
                <a:lnTo>
                  <a:pt x="1440942" y="9905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8665" y="6299953"/>
            <a:ext cx="866775" cy="81280"/>
          </a:xfrm>
          <a:custGeom>
            <a:avLst/>
            <a:gdLst/>
            <a:ahLst/>
            <a:cxnLst/>
            <a:rect l="l" t="t" r="r" b="b"/>
            <a:pathLst>
              <a:path w="866775" h="81279">
                <a:moveTo>
                  <a:pt x="866393" y="9144"/>
                </a:moveTo>
                <a:lnTo>
                  <a:pt x="865631" y="0"/>
                </a:lnTo>
                <a:lnTo>
                  <a:pt x="0" y="70866"/>
                </a:lnTo>
                <a:lnTo>
                  <a:pt x="761" y="80772"/>
                </a:lnTo>
                <a:lnTo>
                  <a:pt x="866393" y="9144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0">
              <a:lnSpc>
                <a:spcPct val="100000"/>
              </a:lnSpc>
            </a:pPr>
            <a:r>
              <a:rPr spc="-5" dirty="0"/>
              <a:t>E</a:t>
            </a:r>
            <a:r>
              <a:rPr spc="-110" dirty="0"/>
              <a:t>x</a:t>
            </a:r>
            <a:r>
              <a:rPr dirty="0"/>
              <a:t>ecu</a:t>
            </a:r>
            <a:r>
              <a:rPr spc="-55" dirty="0"/>
              <a:t>t</a:t>
            </a:r>
            <a:r>
              <a:rPr spc="-5" dirty="0"/>
              <a:t>abl</a:t>
            </a:r>
            <a:r>
              <a:rPr dirty="0"/>
              <a:t>e</a:t>
            </a:r>
            <a:r>
              <a:rPr spc="-25" dirty="0"/>
              <a:t> </a:t>
            </a:r>
            <a:r>
              <a:rPr spc="-50" dirty="0"/>
              <a:t>s</a:t>
            </a:r>
            <a:r>
              <a:rPr spc="-55" dirty="0"/>
              <a:t>t</a:t>
            </a:r>
            <a:r>
              <a:rPr spc="-35" dirty="0"/>
              <a:t>a</a:t>
            </a:r>
            <a:r>
              <a:rPr spc="-45" dirty="0"/>
              <a:t>t</a:t>
            </a:r>
            <a:r>
              <a:rPr dirty="0"/>
              <a:t>eme</a:t>
            </a:r>
            <a:r>
              <a:rPr spc="-45" dirty="0"/>
              <a:t>n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581" y="1729549"/>
            <a:ext cx="769112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0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ecu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abl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i</a:t>
            </a:r>
            <a:r>
              <a:rPr sz="2800" dirty="0">
                <a:latin typeface="Calibri"/>
                <a:cs typeface="Calibri"/>
              </a:rPr>
              <a:t>n 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581" y="2133854"/>
            <a:ext cx="3062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Exp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essio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eme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06375" y="2404872"/>
            <a:ext cx="1882139" cy="78740"/>
          </a:xfrm>
          <a:custGeom>
            <a:avLst/>
            <a:gdLst/>
            <a:ahLst/>
            <a:cxnLst/>
            <a:rect l="l" t="t" r="r" b="b"/>
            <a:pathLst>
              <a:path w="1882140" h="78739">
                <a:moveTo>
                  <a:pt x="1882139" y="77723"/>
                </a:moveTo>
                <a:lnTo>
                  <a:pt x="1882139" y="74675"/>
                </a:lnTo>
                <a:lnTo>
                  <a:pt x="1881377" y="73151"/>
                </a:lnTo>
                <a:lnTo>
                  <a:pt x="1881377" y="72389"/>
                </a:lnTo>
                <a:lnTo>
                  <a:pt x="1879854" y="70103"/>
                </a:lnTo>
                <a:lnTo>
                  <a:pt x="1879854" y="69341"/>
                </a:lnTo>
                <a:lnTo>
                  <a:pt x="1872877" y="63178"/>
                </a:lnTo>
                <a:lnTo>
                  <a:pt x="1826610" y="46011"/>
                </a:lnTo>
                <a:lnTo>
                  <a:pt x="1783532" y="39703"/>
                </a:lnTo>
                <a:lnTo>
                  <a:pt x="1742866" y="37103"/>
                </a:lnTo>
                <a:lnTo>
                  <a:pt x="1075060" y="36241"/>
                </a:lnTo>
                <a:lnTo>
                  <a:pt x="1063046" y="35625"/>
                </a:lnTo>
                <a:lnTo>
                  <a:pt x="1023284" y="32610"/>
                </a:lnTo>
                <a:lnTo>
                  <a:pt x="982555" y="25322"/>
                </a:lnTo>
                <a:lnTo>
                  <a:pt x="949452" y="10667"/>
                </a:lnTo>
                <a:lnTo>
                  <a:pt x="947928" y="9906"/>
                </a:lnTo>
                <a:lnTo>
                  <a:pt x="946404" y="7620"/>
                </a:lnTo>
                <a:lnTo>
                  <a:pt x="945641" y="5333"/>
                </a:lnTo>
                <a:lnTo>
                  <a:pt x="936497" y="5333"/>
                </a:lnTo>
                <a:lnTo>
                  <a:pt x="890358" y="27200"/>
                </a:lnTo>
                <a:lnTo>
                  <a:pt x="847133" y="33742"/>
                </a:lnTo>
                <a:lnTo>
                  <a:pt x="806102" y="36353"/>
                </a:lnTo>
                <a:lnTo>
                  <a:pt x="160782" y="36576"/>
                </a:lnTo>
                <a:lnTo>
                  <a:pt x="143348" y="37300"/>
                </a:lnTo>
                <a:lnTo>
                  <a:pt x="94571" y="40047"/>
                </a:lnTo>
                <a:lnTo>
                  <a:pt x="50355" y="47352"/>
                </a:lnTo>
                <a:lnTo>
                  <a:pt x="14132" y="59998"/>
                </a:lnTo>
                <a:lnTo>
                  <a:pt x="2285" y="69342"/>
                </a:lnTo>
                <a:lnTo>
                  <a:pt x="2285" y="70104"/>
                </a:lnTo>
                <a:lnTo>
                  <a:pt x="761" y="72390"/>
                </a:lnTo>
                <a:lnTo>
                  <a:pt x="761" y="73152"/>
                </a:lnTo>
                <a:lnTo>
                  <a:pt x="0" y="74676"/>
                </a:lnTo>
                <a:lnTo>
                  <a:pt x="0" y="77724"/>
                </a:lnTo>
                <a:lnTo>
                  <a:pt x="9144" y="78486"/>
                </a:lnTo>
                <a:lnTo>
                  <a:pt x="9144" y="76962"/>
                </a:lnTo>
                <a:lnTo>
                  <a:pt x="9906" y="75819"/>
                </a:lnTo>
                <a:lnTo>
                  <a:pt x="9906" y="75438"/>
                </a:lnTo>
                <a:lnTo>
                  <a:pt x="10668" y="74676"/>
                </a:lnTo>
                <a:lnTo>
                  <a:pt x="10667" y="74838"/>
                </a:lnTo>
                <a:lnTo>
                  <a:pt x="19276" y="68070"/>
                </a:lnTo>
                <a:lnTo>
                  <a:pt x="68534" y="53520"/>
                </a:lnTo>
                <a:lnTo>
                  <a:pt x="113391" y="48306"/>
                </a:lnTo>
                <a:lnTo>
                  <a:pt x="151607" y="46533"/>
                </a:lnTo>
                <a:lnTo>
                  <a:pt x="800862" y="46482"/>
                </a:lnTo>
                <a:lnTo>
                  <a:pt x="818924" y="45583"/>
                </a:lnTo>
                <a:lnTo>
                  <a:pt x="869777" y="40766"/>
                </a:lnTo>
                <a:lnTo>
                  <a:pt x="915924" y="29718"/>
                </a:lnTo>
                <a:lnTo>
                  <a:pt x="919734" y="28194"/>
                </a:lnTo>
                <a:lnTo>
                  <a:pt x="924306" y="26670"/>
                </a:lnTo>
                <a:lnTo>
                  <a:pt x="927354" y="25146"/>
                </a:lnTo>
                <a:lnTo>
                  <a:pt x="931163" y="23622"/>
                </a:lnTo>
                <a:lnTo>
                  <a:pt x="934212" y="22098"/>
                </a:lnTo>
                <a:lnTo>
                  <a:pt x="936497" y="19812"/>
                </a:lnTo>
                <a:lnTo>
                  <a:pt x="936497" y="8382"/>
                </a:lnTo>
                <a:lnTo>
                  <a:pt x="937260" y="10667"/>
                </a:lnTo>
                <a:lnTo>
                  <a:pt x="938022" y="10667"/>
                </a:lnTo>
                <a:lnTo>
                  <a:pt x="938784" y="12954"/>
                </a:lnTo>
                <a:lnTo>
                  <a:pt x="938784" y="13716"/>
                </a:lnTo>
                <a:lnTo>
                  <a:pt x="941207" y="15864"/>
                </a:lnTo>
                <a:lnTo>
                  <a:pt x="943356" y="13716"/>
                </a:lnTo>
                <a:lnTo>
                  <a:pt x="943356" y="12954"/>
                </a:lnTo>
                <a:lnTo>
                  <a:pt x="944118" y="10667"/>
                </a:lnTo>
                <a:lnTo>
                  <a:pt x="944880" y="10667"/>
                </a:lnTo>
                <a:lnTo>
                  <a:pt x="945641" y="8382"/>
                </a:lnTo>
                <a:lnTo>
                  <a:pt x="945641" y="19797"/>
                </a:lnTo>
                <a:lnTo>
                  <a:pt x="991876" y="37114"/>
                </a:lnTo>
                <a:lnTo>
                  <a:pt x="1035064" y="43553"/>
                </a:lnTo>
                <a:lnTo>
                  <a:pt x="1075815" y="46138"/>
                </a:lnTo>
                <a:lnTo>
                  <a:pt x="1743673" y="46788"/>
                </a:lnTo>
                <a:lnTo>
                  <a:pt x="1755621" y="47449"/>
                </a:lnTo>
                <a:lnTo>
                  <a:pt x="1795614" y="50961"/>
                </a:lnTo>
                <a:lnTo>
                  <a:pt x="1837605" y="58620"/>
                </a:lnTo>
                <a:lnTo>
                  <a:pt x="1870710" y="73913"/>
                </a:lnTo>
                <a:lnTo>
                  <a:pt x="1872233" y="75437"/>
                </a:lnTo>
                <a:lnTo>
                  <a:pt x="1872233" y="75818"/>
                </a:lnTo>
                <a:lnTo>
                  <a:pt x="1872995" y="76961"/>
                </a:lnTo>
                <a:lnTo>
                  <a:pt x="1872995" y="78485"/>
                </a:lnTo>
                <a:lnTo>
                  <a:pt x="1882139" y="77723"/>
                </a:lnTo>
                <a:close/>
              </a:path>
              <a:path w="1882140" h="78739">
                <a:moveTo>
                  <a:pt x="9906" y="76200"/>
                </a:moveTo>
                <a:lnTo>
                  <a:pt x="9144" y="76962"/>
                </a:lnTo>
                <a:lnTo>
                  <a:pt x="9144" y="77724"/>
                </a:lnTo>
                <a:lnTo>
                  <a:pt x="9906" y="76200"/>
                </a:lnTo>
                <a:close/>
              </a:path>
              <a:path w="1882140" h="78739">
                <a:moveTo>
                  <a:pt x="10668" y="74676"/>
                </a:moveTo>
                <a:lnTo>
                  <a:pt x="9906" y="75438"/>
                </a:lnTo>
                <a:lnTo>
                  <a:pt x="10439" y="75018"/>
                </a:lnTo>
                <a:lnTo>
                  <a:pt x="10668" y="74676"/>
                </a:lnTo>
                <a:close/>
              </a:path>
              <a:path w="1882140" h="78739">
                <a:moveTo>
                  <a:pt x="10439" y="75018"/>
                </a:moveTo>
                <a:lnTo>
                  <a:pt x="9906" y="75438"/>
                </a:lnTo>
                <a:lnTo>
                  <a:pt x="9906" y="75819"/>
                </a:lnTo>
                <a:lnTo>
                  <a:pt x="10439" y="75018"/>
                </a:lnTo>
                <a:close/>
              </a:path>
              <a:path w="1882140" h="78739">
                <a:moveTo>
                  <a:pt x="10667" y="74838"/>
                </a:moveTo>
                <a:lnTo>
                  <a:pt x="10668" y="74676"/>
                </a:lnTo>
                <a:lnTo>
                  <a:pt x="10439" y="75018"/>
                </a:lnTo>
                <a:lnTo>
                  <a:pt x="10667" y="74838"/>
                </a:lnTo>
                <a:close/>
              </a:path>
              <a:path w="1882140" h="78739">
                <a:moveTo>
                  <a:pt x="935736" y="7620"/>
                </a:moveTo>
                <a:lnTo>
                  <a:pt x="935736" y="6858"/>
                </a:lnTo>
                <a:lnTo>
                  <a:pt x="934974" y="8382"/>
                </a:lnTo>
                <a:lnTo>
                  <a:pt x="935736" y="7620"/>
                </a:lnTo>
                <a:close/>
              </a:path>
              <a:path w="1882140" h="78739">
                <a:moveTo>
                  <a:pt x="945641" y="5333"/>
                </a:moveTo>
                <a:lnTo>
                  <a:pt x="945641" y="2286"/>
                </a:lnTo>
                <a:lnTo>
                  <a:pt x="943356" y="0"/>
                </a:lnTo>
                <a:lnTo>
                  <a:pt x="938784" y="0"/>
                </a:lnTo>
                <a:lnTo>
                  <a:pt x="936497" y="2286"/>
                </a:lnTo>
                <a:lnTo>
                  <a:pt x="936497" y="5333"/>
                </a:lnTo>
                <a:lnTo>
                  <a:pt x="945641" y="5333"/>
                </a:lnTo>
                <a:close/>
              </a:path>
              <a:path w="1882140" h="78739">
                <a:moveTo>
                  <a:pt x="941207" y="15864"/>
                </a:moveTo>
                <a:lnTo>
                  <a:pt x="938784" y="13716"/>
                </a:lnTo>
                <a:lnTo>
                  <a:pt x="938784" y="12954"/>
                </a:lnTo>
                <a:lnTo>
                  <a:pt x="938022" y="10667"/>
                </a:lnTo>
                <a:lnTo>
                  <a:pt x="937260" y="10667"/>
                </a:lnTo>
                <a:lnTo>
                  <a:pt x="936497" y="8382"/>
                </a:lnTo>
                <a:lnTo>
                  <a:pt x="936497" y="19812"/>
                </a:lnTo>
                <a:lnTo>
                  <a:pt x="938784" y="17526"/>
                </a:lnTo>
                <a:lnTo>
                  <a:pt x="941069" y="16001"/>
                </a:lnTo>
                <a:lnTo>
                  <a:pt x="941207" y="15864"/>
                </a:lnTo>
                <a:close/>
              </a:path>
              <a:path w="1882140" h="78739">
                <a:moveTo>
                  <a:pt x="945641" y="19797"/>
                </a:moveTo>
                <a:lnTo>
                  <a:pt x="945641" y="8382"/>
                </a:lnTo>
                <a:lnTo>
                  <a:pt x="944880" y="10667"/>
                </a:lnTo>
                <a:lnTo>
                  <a:pt x="944118" y="10667"/>
                </a:lnTo>
                <a:lnTo>
                  <a:pt x="943356" y="12954"/>
                </a:lnTo>
                <a:lnTo>
                  <a:pt x="943356" y="13716"/>
                </a:lnTo>
                <a:lnTo>
                  <a:pt x="941207" y="15864"/>
                </a:lnTo>
                <a:lnTo>
                  <a:pt x="945641" y="19797"/>
                </a:lnTo>
                <a:close/>
              </a:path>
              <a:path w="1882140" h="78739">
                <a:moveTo>
                  <a:pt x="947166" y="8382"/>
                </a:moveTo>
                <a:lnTo>
                  <a:pt x="946404" y="6858"/>
                </a:lnTo>
                <a:lnTo>
                  <a:pt x="946404" y="7620"/>
                </a:lnTo>
                <a:lnTo>
                  <a:pt x="947166" y="8382"/>
                </a:lnTo>
                <a:close/>
              </a:path>
              <a:path w="1882140" h="78739">
                <a:moveTo>
                  <a:pt x="1872233" y="75818"/>
                </a:moveTo>
                <a:lnTo>
                  <a:pt x="1872233" y="75437"/>
                </a:lnTo>
                <a:lnTo>
                  <a:pt x="1871472" y="74676"/>
                </a:lnTo>
                <a:lnTo>
                  <a:pt x="1872233" y="75818"/>
                </a:lnTo>
                <a:close/>
              </a:path>
              <a:path w="1882140" h="78739">
                <a:moveTo>
                  <a:pt x="1872995" y="77723"/>
                </a:moveTo>
                <a:lnTo>
                  <a:pt x="1872995" y="76961"/>
                </a:lnTo>
                <a:lnTo>
                  <a:pt x="1872233" y="76199"/>
                </a:lnTo>
                <a:lnTo>
                  <a:pt x="1872995" y="7772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8581" y="2754522"/>
            <a:ext cx="8122920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757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klm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KMS_PER_MIL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miles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R="5080" algn="r">
              <a:lnSpc>
                <a:spcPts val="1980"/>
              </a:lnSpc>
            </a:pPr>
            <a:r>
              <a:rPr sz="1800" spc="-40" dirty="0">
                <a:solidFill>
                  <a:srgbClr val="33339A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33339A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33339A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ession</a:t>
            </a:r>
            <a:endParaRPr sz="1800" dirty="0">
              <a:latin typeface="Calibri"/>
              <a:cs typeface="Calibri"/>
            </a:endParaRPr>
          </a:p>
          <a:p>
            <a:pPr marL="233679" indent="-220979">
              <a:lnSpc>
                <a:spcPts val="2700"/>
              </a:lnSpc>
              <a:buChar char="•"/>
              <a:tabLst>
                <a:tab pos="233679" algn="l"/>
                <a:tab pos="2195830" algn="l"/>
                <a:tab pos="2494915" algn="l"/>
              </a:tabLst>
            </a:pPr>
            <a:r>
              <a:rPr sz="2400" spc="-5" dirty="0">
                <a:latin typeface="Calibri"/>
                <a:cs typeface="Calibri"/>
              </a:rPr>
              <a:t>Nu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eme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lang="en-US" sz="240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b="1" spc="-5" dirty="0"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581" y="3962653"/>
            <a:ext cx="19691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unctio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7421" y="4004772"/>
            <a:ext cx="5358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printf("D equals %.3f km\n", klms);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581" y="4328414"/>
            <a:ext cx="6708140" cy="187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cution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719705" marR="5080" indent="22860">
              <a:lnSpc>
                <a:spcPct val="104200"/>
              </a:lnSpc>
              <a:spcBef>
                <a:spcPts val="509"/>
              </a:spcBef>
            </a:pPr>
            <a:r>
              <a:rPr sz="1800" spc="-5" dirty="0">
                <a:latin typeface="Calibri"/>
                <a:cs typeface="Calibri"/>
              </a:rPr>
              <a:t>selectio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if…else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,</a:t>
            </a:r>
            <a:r>
              <a:rPr sz="1800" spc="-3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switc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h</a:t>
            </a:r>
            <a:r>
              <a:rPr sz="1800" spc="-67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titio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for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,</a:t>
            </a:r>
            <a:r>
              <a:rPr sz="1800" spc="-3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while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,</a:t>
            </a:r>
            <a:r>
              <a:rPr sz="1800" spc="-3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do…whil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1800" spc="-67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</a:p>
          <a:p>
            <a:pPr marL="2719705">
              <a:lnSpc>
                <a:spcPct val="100000"/>
              </a:lnSpc>
              <a:spcBef>
                <a:spcPts val="1005"/>
              </a:spcBef>
            </a:pPr>
            <a:r>
              <a:rPr sz="1800" spc="-25" dirty="0">
                <a:latin typeface="Calibri"/>
                <a:cs typeface="Calibri"/>
              </a:rPr>
              <a:t>re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retur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n</a:t>
            </a:r>
            <a:r>
              <a:rPr sz="1800" spc="-2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0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;</a:t>
            </a:r>
            <a:r>
              <a:rPr sz="1800" spc="-68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</a:p>
          <a:p>
            <a:pPr marL="327025">
              <a:lnSpc>
                <a:spcPct val="100000"/>
              </a:lnSpc>
              <a:spcBef>
                <a:spcPts val="200"/>
              </a:spcBef>
              <a:tabLst>
                <a:tab pos="664845" algn="l"/>
                <a:tab pos="1002665" algn="l"/>
                <a:tab pos="1341120" algn="l"/>
              </a:tabLst>
            </a:pPr>
            <a:r>
              <a:rPr sz="2800" b="1" dirty="0">
                <a:latin typeface="Calibri"/>
                <a:cs typeface="Calibri"/>
              </a:rPr>
              <a:t>.	.	.	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8405" y="2197861"/>
            <a:ext cx="9721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33339A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33339A"/>
                </a:solidFill>
                <a:latin typeface="Calibri"/>
                <a:cs typeface="Calibri"/>
              </a:rPr>
              <a:t>w</a:t>
            </a:r>
            <a:r>
              <a:rPr sz="1800" spc="15" dirty="0">
                <a:solidFill>
                  <a:srgbClr val="33339A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33339A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33339A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lu</a:t>
            </a:r>
            <a:r>
              <a:rPr sz="1800" spc="-5" dirty="0">
                <a:solidFill>
                  <a:srgbClr val="33339A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8675" y="2549651"/>
            <a:ext cx="3248025" cy="586105"/>
          </a:xfrm>
          <a:custGeom>
            <a:avLst/>
            <a:gdLst/>
            <a:ahLst/>
            <a:cxnLst/>
            <a:rect l="l" t="t" r="r" b="b"/>
            <a:pathLst>
              <a:path w="3248025" h="586105">
                <a:moveTo>
                  <a:pt x="16763" y="265937"/>
                </a:moveTo>
                <a:lnTo>
                  <a:pt x="8381" y="261365"/>
                </a:lnTo>
                <a:lnTo>
                  <a:pt x="4571" y="268985"/>
                </a:lnTo>
                <a:lnTo>
                  <a:pt x="1523" y="277367"/>
                </a:lnTo>
                <a:lnTo>
                  <a:pt x="0" y="284987"/>
                </a:lnTo>
                <a:lnTo>
                  <a:pt x="0" y="300989"/>
                </a:lnTo>
                <a:lnTo>
                  <a:pt x="9144" y="299583"/>
                </a:lnTo>
                <a:lnTo>
                  <a:pt x="9144" y="292607"/>
                </a:lnTo>
                <a:lnTo>
                  <a:pt x="9905" y="285749"/>
                </a:lnTo>
                <a:lnTo>
                  <a:pt x="11429" y="278891"/>
                </a:lnTo>
                <a:lnTo>
                  <a:pt x="13715" y="272033"/>
                </a:lnTo>
                <a:lnTo>
                  <a:pt x="16763" y="265937"/>
                </a:lnTo>
                <a:close/>
              </a:path>
              <a:path w="3248025" h="586105">
                <a:moveTo>
                  <a:pt x="9906" y="300227"/>
                </a:moveTo>
                <a:lnTo>
                  <a:pt x="9830" y="299477"/>
                </a:lnTo>
                <a:lnTo>
                  <a:pt x="0" y="300989"/>
                </a:lnTo>
                <a:lnTo>
                  <a:pt x="9906" y="300227"/>
                </a:lnTo>
                <a:close/>
              </a:path>
              <a:path w="3248025" h="586105">
                <a:moveTo>
                  <a:pt x="9906" y="316022"/>
                </a:moveTo>
                <a:lnTo>
                  <a:pt x="9906" y="300227"/>
                </a:lnTo>
                <a:lnTo>
                  <a:pt x="0" y="300989"/>
                </a:lnTo>
                <a:lnTo>
                  <a:pt x="2286" y="309371"/>
                </a:lnTo>
                <a:lnTo>
                  <a:pt x="4572" y="316991"/>
                </a:lnTo>
                <a:lnTo>
                  <a:pt x="5334" y="318515"/>
                </a:lnTo>
                <a:lnTo>
                  <a:pt x="9906" y="316022"/>
                </a:lnTo>
                <a:close/>
              </a:path>
              <a:path w="3248025" h="586105">
                <a:moveTo>
                  <a:pt x="9830" y="299477"/>
                </a:moveTo>
                <a:lnTo>
                  <a:pt x="9144" y="292607"/>
                </a:lnTo>
                <a:lnTo>
                  <a:pt x="9144" y="299583"/>
                </a:lnTo>
                <a:lnTo>
                  <a:pt x="9830" y="299477"/>
                </a:lnTo>
                <a:close/>
              </a:path>
              <a:path w="3248025" h="586105">
                <a:moveTo>
                  <a:pt x="13716" y="313943"/>
                </a:moveTo>
                <a:lnTo>
                  <a:pt x="13716" y="313181"/>
                </a:lnTo>
                <a:lnTo>
                  <a:pt x="10668" y="306323"/>
                </a:lnTo>
                <a:lnTo>
                  <a:pt x="9906" y="299465"/>
                </a:lnTo>
                <a:lnTo>
                  <a:pt x="9906" y="300227"/>
                </a:lnTo>
                <a:lnTo>
                  <a:pt x="9906" y="316022"/>
                </a:lnTo>
                <a:lnTo>
                  <a:pt x="13716" y="313943"/>
                </a:lnTo>
                <a:close/>
              </a:path>
              <a:path w="3248025" h="586105">
                <a:moveTo>
                  <a:pt x="62484" y="221741"/>
                </a:moveTo>
                <a:lnTo>
                  <a:pt x="57912" y="214121"/>
                </a:lnTo>
                <a:lnTo>
                  <a:pt x="52577" y="217169"/>
                </a:lnTo>
                <a:lnTo>
                  <a:pt x="42671" y="224027"/>
                </a:lnTo>
                <a:lnTo>
                  <a:pt x="34290" y="231647"/>
                </a:lnTo>
                <a:lnTo>
                  <a:pt x="27431" y="237743"/>
                </a:lnTo>
                <a:lnTo>
                  <a:pt x="33527" y="244601"/>
                </a:lnTo>
                <a:lnTo>
                  <a:pt x="40386" y="238505"/>
                </a:lnTo>
                <a:lnTo>
                  <a:pt x="48767" y="231647"/>
                </a:lnTo>
                <a:lnTo>
                  <a:pt x="57912" y="224789"/>
                </a:lnTo>
                <a:lnTo>
                  <a:pt x="62484" y="221741"/>
                </a:lnTo>
                <a:close/>
              </a:path>
              <a:path w="3248025" h="586105">
                <a:moveTo>
                  <a:pt x="121157" y="190499"/>
                </a:moveTo>
                <a:lnTo>
                  <a:pt x="117348" y="182117"/>
                </a:lnTo>
                <a:lnTo>
                  <a:pt x="115062" y="182879"/>
                </a:lnTo>
                <a:lnTo>
                  <a:pt x="100583" y="189737"/>
                </a:lnTo>
                <a:lnTo>
                  <a:pt x="87630" y="196595"/>
                </a:lnTo>
                <a:lnTo>
                  <a:pt x="82296" y="198881"/>
                </a:lnTo>
                <a:lnTo>
                  <a:pt x="86867" y="207263"/>
                </a:lnTo>
                <a:lnTo>
                  <a:pt x="92201" y="204977"/>
                </a:lnTo>
                <a:lnTo>
                  <a:pt x="105155" y="198119"/>
                </a:lnTo>
                <a:lnTo>
                  <a:pt x="118872" y="191261"/>
                </a:lnTo>
                <a:lnTo>
                  <a:pt x="121157" y="190499"/>
                </a:lnTo>
                <a:close/>
              </a:path>
              <a:path w="3248025" h="586105">
                <a:moveTo>
                  <a:pt x="182880" y="166115"/>
                </a:moveTo>
                <a:lnTo>
                  <a:pt x="179070" y="157733"/>
                </a:lnTo>
                <a:lnTo>
                  <a:pt x="145542" y="169925"/>
                </a:lnTo>
                <a:lnTo>
                  <a:pt x="143256" y="170687"/>
                </a:lnTo>
                <a:lnTo>
                  <a:pt x="147066" y="179831"/>
                </a:lnTo>
                <a:lnTo>
                  <a:pt x="149352" y="179069"/>
                </a:lnTo>
                <a:lnTo>
                  <a:pt x="166116" y="172211"/>
                </a:lnTo>
                <a:lnTo>
                  <a:pt x="182880" y="166115"/>
                </a:lnTo>
                <a:close/>
              </a:path>
              <a:path w="3248025" h="586105">
                <a:moveTo>
                  <a:pt x="246126" y="146303"/>
                </a:moveTo>
                <a:lnTo>
                  <a:pt x="243078" y="137159"/>
                </a:lnTo>
                <a:lnTo>
                  <a:pt x="237744" y="138683"/>
                </a:lnTo>
                <a:lnTo>
                  <a:pt x="217932" y="144779"/>
                </a:lnTo>
                <a:lnTo>
                  <a:pt x="206502" y="148589"/>
                </a:lnTo>
                <a:lnTo>
                  <a:pt x="209550" y="157733"/>
                </a:lnTo>
                <a:lnTo>
                  <a:pt x="220218" y="153923"/>
                </a:lnTo>
                <a:lnTo>
                  <a:pt x="240029" y="147827"/>
                </a:lnTo>
                <a:lnTo>
                  <a:pt x="246126" y="146303"/>
                </a:lnTo>
                <a:close/>
              </a:path>
              <a:path w="3248025" h="586105">
                <a:moveTo>
                  <a:pt x="310134" y="129539"/>
                </a:moveTo>
                <a:lnTo>
                  <a:pt x="307848" y="120395"/>
                </a:lnTo>
                <a:lnTo>
                  <a:pt x="279654" y="127253"/>
                </a:lnTo>
                <a:lnTo>
                  <a:pt x="270510" y="129539"/>
                </a:lnTo>
                <a:lnTo>
                  <a:pt x="273558" y="138683"/>
                </a:lnTo>
                <a:lnTo>
                  <a:pt x="310134" y="129539"/>
                </a:lnTo>
                <a:close/>
              </a:path>
              <a:path w="3248025" h="586105">
                <a:moveTo>
                  <a:pt x="374904" y="114299"/>
                </a:moveTo>
                <a:lnTo>
                  <a:pt x="372618" y="105155"/>
                </a:lnTo>
                <a:lnTo>
                  <a:pt x="336042" y="113537"/>
                </a:lnTo>
                <a:lnTo>
                  <a:pt x="337566" y="122681"/>
                </a:lnTo>
                <a:lnTo>
                  <a:pt x="374904" y="114299"/>
                </a:lnTo>
                <a:close/>
              </a:path>
              <a:path w="3248025" h="586105">
                <a:moveTo>
                  <a:pt x="440436" y="101345"/>
                </a:moveTo>
                <a:lnTo>
                  <a:pt x="438150" y="92201"/>
                </a:lnTo>
                <a:lnTo>
                  <a:pt x="424434" y="94487"/>
                </a:lnTo>
                <a:lnTo>
                  <a:pt x="400812" y="99059"/>
                </a:lnTo>
                <a:lnTo>
                  <a:pt x="403098" y="108965"/>
                </a:lnTo>
                <a:lnTo>
                  <a:pt x="425958" y="103631"/>
                </a:lnTo>
                <a:lnTo>
                  <a:pt x="440436" y="101345"/>
                </a:lnTo>
                <a:close/>
              </a:path>
              <a:path w="3248025" h="586105">
                <a:moveTo>
                  <a:pt x="505968" y="89153"/>
                </a:moveTo>
                <a:lnTo>
                  <a:pt x="504444" y="80009"/>
                </a:lnTo>
                <a:lnTo>
                  <a:pt x="477773" y="84581"/>
                </a:lnTo>
                <a:lnTo>
                  <a:pt x="466344" y="86867"/>
                </a:lnTo>
                <a:lnTo>
                  <a:pt x="467868" y="96011"/>
                </a:lnTo>
                <a:lnTo>
                  <a:pt x="480059" y="93725"/>
                </a:lnTo>
                <a:lnTo>
                  <a:pt x="505968" y="89153"/>
                </a:lnTo>
                <a:close/>
              </a:path>
              <a:path w="3248025" h="586105">
                <a:moveTo>
                  <a:pt x="571500" y="78485"/>
                </a:moveTo>
                <a:lnTo>
                  <a:pt x="569976" y="69341"/>
                </a:lnTo>
                <a:lnTo>
                  <a:pt x="534162" y="74675"/>
                </a:lnTo>
                <a:lnTo>
                  <a:pt x="532638" y="75437"/>
                </a:lnTo>
                <a:lnTo>
                  <a:pt x="534162" y="84581"/>
                </a:lnTo>
                <a:lnTo>
                  <a:pt x="535686" y="84581"/>
                </a:lnTo>
                <a:lnTo>
                  <a:pt x="571500" y="78485"/>
                </a:lnTo>
                <a:close/>
              </a:path>
              <a:path w="3248025" h="586105">
                <a:moveTo>
                  <a:pt x="637032" y="69341"/>
                </a:moveTo>
                <a:lnTo>
                  <a:pt x="636270" y="60197"/>
                </a:lnTo>
                <a:lnTo>
                  <a:pt x="598170" y="64769"/>
                </a:lnTo>
                <a:lnTo>
                  <a:pt x="599694" y="74675"/>
                </a:lnTo>
                <a:lnTo>
                  <a:pt x="637032" y="69341"/>
                </a:lnTo>
                <a:close/>
              </a:path>
              <a:path w="3248025" h="586105">
                <a:moveTo>
                  <a:pt x="703326" y="60959"/>
                </a:moveTo>
                <a:lnTo>
                  <a:pt x="702564" y="51053"/>
                </a:lnTo>
                <a:lnTo>
                  <a:pt x="664464" y="56387"/>
                </a:lnTo>
                <a:lnTo>
                  <a:pt x="665226" y="65531"/>
                </a:lnTo>
                <a:lnTo>
                  <a:pt x="703326" y="60959"/>
                </a:lnTo>
                <a:close/>
              </a:path>
              <a:path w="3248025" h="586105">
                <a:moveTo>
                  <a:pt x="769620" y="52577"/>
                </a:moveTo>
                <a:lnTo>
                  <a:pt x="768858" y="43433"/>
                </a:lnTo>
                <a:lnTo>
                  <a:pt x="730758" y="48005"/>
                </a:lnTo>
                <a:lnTo>
                  <a:pt x="731520" y="57149"/>
                </a:lnTo>
                <a:lnTo>
                  <a:pt x="769620" y="52577"/>
                </a:lnTo>
                <a:close/>
              </a:path>
              <a:path w="3248025" h="586105">
                <a:moveTo>
                  <a:pt x="835913" y="45719"/>
                </a:moveTo>
                <a:lnTo>
                  <a:pt x="835152" y="36575"/>
                </a:lnTo>
                <a:lnTo>
                  <a:pt x="797052" y="40385"/>
                </a:lnTo>
                <a:lnTo>
                  <a:pt x="797814" y="49529"/>
                </a:lnTo>
                <a:lnTo>
                  <a:pt x="835913" y="45719"/>
                </a:lnTo>
                <a:close/>
              </a:path>
              <a:path w="3248025" h="586105">
                <a:moveTo>
                  <a:pt x="902208" y="39623"/>
                </a:moveTo>
                <a:lnTo>
                  <a:pt x="901446" y="30479"/>
                </a:lnTo>
                <a:lnTo>
                  <a:pt x="863346" y="33527"/>
                </a:lnTo>
                <a:lnTo>
                  <a:pt x="864108" y="43433"/>
                </a:lnTo>
                <a:lnTo>
                  <a:pt x="902208" y="39623"/>
                </a:lnTo>
                <a:close/>
              </a:path>
              <a:path w="3248025" h="586105">
                <a:moveTo>
                  <a:pt x="968502" y="34289"/>
                </a:moveTo>
                <a:lnTo>
                  <a:pt x="967740" y="24383"/>
                </a:lnTo>
                <a:lnTo>
                  <a:pt x="929640" y="27431"/>
                </a:lnTo>
                <a:lnTo>
                  <a:pt x="930402" y="37337"/>
                </a:lnTo>
                <a:lnTo>
                  <a:pt x="968502" y="34289"/>
                </a:lnTo>
                <a:close/>
              </a:path>
              <a:path w="3248025" h="586105">
                <a:moveTo>
                  <a:pt x="1034796" y="28955"/>
                </a:moveTo>
                <a:lnTo>
                  <a:pt x="1034034" y="19811"/>
                </a:lnTo>
                <a:lnTo>
                  <a:pt x="995934" y="22097"/>
                </a:lnTo>
                <a:lnTo>
                  <a:pt x="996696" y="32003"/>
                </a:lnTo>
                <a:lnTo>
                  <a:pt x="1034796" y="28955"/>
                </a:lnTo>
                <a:close/>
              </a:path>
              <a:path w="3248025" h="586105">
                <a:moveTo>
                  <a:pt x="1101852" y="25145"/>
                </a:moveTo>
                <a:lnTo>
                  <a:pt x="1101090" y="15239"/>
                </a:lnTo>
                <a:lnTo>
                  <a:pt x="1067562" y="17475"/>
                </a:lnTo>
                <a:lnTo>
                  <a:pt x="1062990" y="17525"/>
                </a:lnTo>
                <a:lnTo>
                  <a:pt x="1063752" y="27431"/>
                </a:lnTo>
                <a:lnTo>
                  <a:pt x="1067562" y="26669"/>
                </a:lnTo>
                <a:lnTo>
                  <a:pt x="1101852" y="25145"/>
                </a:lnTo>
                <a:close/>
              </a:path>
              <a:path w="3248025" h="586105">
                <a:moveTo>
                  <a:pt x="1168146" y="21335"/>
                </a:moveTo>
                <a:lnTo>
                  <a:pt x="1167384" y="11429"/>
                </a:lnTo>
                <a:lnTo>
                  <a:pt x="1142238" y="12953"/>
                </a:lnTo>
                <a:lnTo>
                  <a:pt x="1129284" y="13715"/>
                </a:lnTo>
                <a:lnTo>
                  <a:pt x="1130046" y="22859"/>
                </a:lnTo>
                <a:lnTo>
                  <a:pt x="1143000" y="22097"/>
                </a:lnTo>
                <a:lnTo>
                  <a:pt x="1168146" y="21335"/>
                </a:lnTo>
                <a:close/>
              </a:path>
              <a:path w="3248025" h="586105">
                <a:moveTo>
                  <a:pt x="1234440" y="18287"/>
                </a:moveTo>
                <a:lnTo>
                  <a:pt x="1234440" y="8381"/>
                </a:lnTo>
                <a:lnTo>
                  <a:pt x="1219200" y="9143"/>
                </a:lnTo>
                <a:lnTo>
                  <a:pt x="1196340" y="9905"/>
                </a:lnTo>
                <a:lnTo>
                  <a:pt x="1196340" y="19811"/>
                </a:lnTo>
                <a:lnTo>
                  <a:pt x="1219200" y="18337"/>
                </a:lnTo>
                <a:lnTo>
                  <a:pt x="1234440" y="18287"/>
                </a:lnTo>
                <a:close/>
              </a:path>
              <a:path w="3248025" h="586105">
                <a:moveTo>
                  <a:pt x="1301496" y="15239"/>
                </a:moveTo>
                <a:lnTo>
                  <a:pt x="1300734" y="6095"/>
                </a:lnTo>
                <a:lnTo>
                  <a:pt x="1297686" y="6095"/>
                </a:lnTo>
                <a:lnTo>
                  <a:pt x="1262634" y="7619"/>
                </a:lnTo>
                <a:lnTo>
                  <a:pt x="1263396" y="16763"/>
                </a:lnTo>
                <a:lnTo>
                  <a:pt x="1297686" y="15273"/>
                </a:lnTo>
                <a:lnTo>
                  <a:pt x="1301496" y="15239"/>
                </a:lnTo>
                <a:close/>
              </a:path>
              <a:path w="3248025" h="586105">
                <a:moveTo>
                  <a:pt x="1367790" y="12953"/>
                </a:moveTo>
                <a:lnTo>
                  <a:pt x="1367790" y="3809"/>
                </a:lnTo>
                <a:lnTo>
                  <a:pt x="1329690" y="4571"/>
                </a:lnTo>
                <a:lnTo>
                  <a:pt x="1329690" y="14477"/>
                </a:lnTo>
                <a:lnTo>
                  <a:pt x="1367790" y="12953"/>
                </a:lnTo>
                <a:close/>
              </a:path>
              <a:path w="3248025" h="586105">
                <a:moveTo>
                  <a:pt x="1434084" y="11429"/>
                </a:moveTo>
                <a:lnTo>
                  <a:pt x="1434084" y="2285"/>
                </a:lnTo>
                <a:lnTo>
                  <a:pt x="1395984" y="3047"/>
                </a:lnTo>
                <a:lnTo>
                  <a:pt x="1395984" y="12191"/>
                </a:lnTo>
                <a:lnTo>
                  <a:pt x="1434084" y="11429"/>
                </a:lnTo>
                <a:close/>
              </a:path>
              <a:path w="3248025" h="586105">
                <a:moveTo>
                  <a:pt x="1501140" y="10667"/>
                </a:moveTo>
                <a:lnTo>
                  <a:pt x="1501140" y="761"/>
                </a:lnTo>
                <a:lnTo>
                  <a:pt x="1463040" y="1523"/>
                </a:lnTo>
                <a:lnTo>
                  <a:pt x="1463040" y="10667"/>
                </a:lnTo>
                <a:lnTo>
                  <a:pt x="1501140" y="10667"/>
                </a:lnTo>
                <a:close/>
              </a:path>
              <a:path w="3248025" h="586105">
                <a:moveTo>
                  <a:pt x="1567434" y="9905"/>
                </a:moveTo>
                <a:lnTo>
                  <a:pt x="1567434" y="0"/>
                </a:lnTo>
                <a:lnTo>
                  <a:pt x="1540764" y="0"/>
                </a:lnTo>
                <a:lnTo>
                  <a:pt x="1529334" y="761"/>
                </a:lnTo>
                <a:lnTo>
                  <a:pt x="1529334" y="9905"/>
                </a:lnTo>
                <a:lnTo>
                  <a:pt x="1567434" y="9905"/>
                </a:lnTo>
                <a:close/>
              </a:path>
              <a:path w="3248025" h="586105">
                <a:moveTo>
                  <a:pt x="1634489" y="9905"/>
                </a:moveTo>
                <a:lnTo>
                  <a:pt x="1634489" y="0"/>
                </a:lnTo>
                <a:lnTo>
                  <a:pt x="1596390" y="0"/>
                </a:lnTo>
                <a:lnTo>
                  <a:pt x="1596390" y="9905"/>
                </a:lnTo>
                <a:lnTo>
                  <a:pt x="1624584" y="9143"/>
                </a:lnTo>
                <a:lnTo>
                  <a:pt x="1634489" y="9905"/>
                </a:lnTo>
                <a:close/>
              </a:path>
              <a:path w="3248025" h="586105">
                <a:moveTo>
                  <a:pt x="1700783" y="9905"/>
                </a:moveTo>
                <a:lnTo>
                  <a:pt x="1700783" y="0"/>
                </a:lnTo>
                <a:lnTo>
                  <a:pt x="1662683" y="0"/>
                </a:lnTo>
                <a:lnTo>
                  <a:pt x="1662683" y="9905"/>
                </a:lnTo>
                <a:lnTo>
                  <a:pt x="1700783" y="9905"/>
                </a:lnTo>
                <a:close/>
              </a:path>
              <a:path w="3248025" h="586105">
                <a:moveTo>
                  <a:pt x="1767839" y="10667"/>
                </a:moveTo>
                <a:lnTo>
                  <a:pt x="1767839" y="1523"/>
                </a:lnTo>
                <a:lnTo>
                  <a:pt x="1729739" y="761"/>
                </a:lnTo>
                <a:lnTo>
                  <a:pt x="1729739" y="9905"/>
                </a:lnTo>
                <a:lnTo>
                  <a:pt x="1767839" y="10667"/>
                </a:lnTo>
                <a:close/>
              </a:path>
              <a:path w="3248025" h="586105">
                <a:moveTo>
                  <a:pt x="1834133" y="12191"/>
                </a:moveTo>
                <a:lnTo>
                  <a:pt x="1834133" y="2285"/>
                </a:lnTo>
                <a:lnTo>
                  <a:pt x="1796033" y="1523"/>
                </a:lnTo>
                <a:lnTo>
                  <a:pt x="1796033" y="11429"/>
                </a:lnTo>
                <a:lnTo>
                  <a:pt x="1834133" y="12191"/>
                </a:lnTo>
                <a:close/>
              </a:path>
              <a:path w="3248025" h="586105">
                <a:moveTo>
                  <a:pt x="1901189" y="4571"/>
                </a:moveTo>
                <a:lnTo>
                  <a:pt x="1871472" y="3047"/>
                </a:lnTo>
                <a:lnTo>
                  <a:pt x="1863089" y="3047"/>
                </a:lnTo>
                <a:lnTo>
                  <a:pt x="1863089" y="12953"/>
                </a:lnTo>
                <a:lnTo>
                  <a:pt x="1871472" y="12973"/>
                </a:lnTo>
                <a:lnTo>
                  <a:pt x="1900427" y="13715"/>
                </a:lnTo>
                <a:lnTo>
                  <a:pt x="1901189" y="4571"/>
                </a:lnTo>
                <a:close/>
              </a:path>
              <a:path w="3248025" h="586105">
                <a:moveTo>
                  <a:pt x="1967483" y="16001"/>
                </a:moveTo>
                <a:lnTo>
                  <a:pt x="1967483" y="6857"/>
                </a:lnTo>
                <a:lnTo>
                  <a:pt x="1950720" y="6069"/>
                </a:lnTo>
                <a:lnTo>
                  <a:pt x="1929383" y="5333"/>
                </a:lnTo>
                <a:lnTo>
                  <a:pt x="1929383" y="14477"/>
                </a:lnTo>
                <a:lnTo>
                  <a:pt x="1951482" y="15274"/>
                </a:lnTo>
                <a:lnTo>
                  <a:pt x="1967483" y="16001"/>
                </a:lnTo>
                <a:close/>
              </a:path>
              <a:path w="3248025" h="586105">
                <a:moveTo>
                  <a:pt x="2034539" y="9143"/>
                </a:moveTo>
                <a:lnTo>
                  <a:pt x="2029206" y="9143"/>
                </a:lnTo>
                <a:lnTo>
                  <a:pt x="1996439" y="7619"/>
                </a:lnTo>
                <a:lnTo>
                  <a:pt x="1995677" y="17525"/>
                </a:lnTo>
                <a:lnTo>
                  <a:pt x="2029206" y="18287"/>
                </a:lnTo>
                <a:lnTo>
                  <a:pt x="2033777" y="19049"/>
                </a:lnTo>
                <a:lnTo>
                  <a:pt x="2034539" y="9143"/>
                </a:lnTo>
                <a:close/>
              </a:path>
              <a:path w="3248025" h="586105">
                <a:moveTo>
                  <a:pt x="2100834" y="22097"/>
                </a:moveTo>
                <a:lnTo>
                  <a:pt x="2100834" y="12953"/>
                </a:lnTo>
                <a:lnTo>
                  <a:pt x="2062733" y="10667"/>
                </a:lnTo>
                <a:lnTo>
                  <a:pt x="2062733" y="20573"/>
                </a:lnTo>
                <a:lnTo>
                  <a:pt x="2100834" y="22097"/>
                </a:lnTo>
                <a:close/>
              </a:path>
              <a:path w="3248025" h="586105">
                <a:moveTo>
                  <a:pt x="2167890" y="16763"/>
                </a:moveTo>
                <a:lnTo>
                  <a:pt x="2129790" y="14477"/>
                </a:lnTo>
                <a:lnTo>
                  <a:pt x="2129028" y="23621"/>
                </a:lnTo>
                <a:lnTo>
                  <a:pt x="2167128" y="25907"/>
                </a:lnTo>
                <a:lnTo>
                  <a:pt x="2167890" y="16763"/>
                </a:lnTo>
                <a:close/>
              </a:path>
              <a:path w="3248025" h="586105">
                <a:moveTo>
                  <a:pt x="2234184" y="21335"/>
                </a:moveTo>
                <a:lnTo>
                  <a:pt x="2196084" y="18287"/>
                </a:lnTo>
                <a:lnTo>
                  <a:pt x="2195322" y="28193"/>
                </a:lnTo>
                <a:lnTo>
                  <a:pt x="2233422" y="30479"/>
                </a:lnTo>
                <a:lnTo>
                  <a:pt x="2234184" y="21335"/>
                </a:lnTo>
                <a:close/>
              </a:path>
              <a:path w="3248025" h="586105">
                <a:moveTo>
                  <a:pt x="2300478" y="25907"/>
                </a:moveTo>
                <a:lnTo>
                  <a:pt x="2262378" y="22859"/>
                </a:lnTo>
                <a:lnTo>
                  <a:pt x="2261616" y="32765"/>
                </a:lnTo>
                <a:lnTo>
                  <a:pt x="2299716" y="35813"/>
                </a:lnTo>
                <a:lnTo>
                  <a:pt x="2300478" y="25907"/>
                </a:lnTo>
                <a:close/>
              </a:path>
              <a:path w="3248025" h="586105">
                <a:moveTo>
                  <a:pt x="2367534" y="32003"/>
                </a:moveTo>
                <a:lnTo>
                  <a:pt x="2329434" y="28955"/>
                </a:lnTo>
                <a:lnTo>
                  <a:pt x="2328672" y="38099"/>
                </a:lnTo>
                <a:lnTo>
                  <a:pt x="2366010" y="41909"/>
                </a:lnTo>
                <a:lnTo>
                  <a:pt x="2367534" y="32003"/>
                </a:lnTo>
                <a:close/>
              </a:path>
              <a:path w="3248025" h="586105">
                <a:moveTo>
                  <a:pt x="2433828" y="38861"/>
                </a:moveTo>
                <a:lnTo>
                  <a:pt x="2397252" y="35051"/>
                </a:lnTo>
                <a:lnTo>
                  <a:pt x="2395728" y="34289"/>
                </a:lnTo>
                <a:lnTo>
                  <a:pt x="2394966" y="44195"/>
                </a:lnTo>
                <a:lnTo>
                  <a:pt x="2397252" y="44277"/>
                </a:lnTo>
                <a:lnTo>
                  <a:pt x="2432304" y="48005"/>
                </a:lnTo>
                <a:lnTo>
                  <a:pt x="2433828" y="38861"/>
                </a:lnTo>
                <a:close/>
              </a:path>
              <a:path w="3248025" h="586105">
                <a:moveTo>
                  <a:pt x="2500122" y="45719"/>
                </a:moveTo>
                <a:lnTo>
                  <a:pt x="2465070" y="41909"/>
                </a:lnTo>
                <a:lnTo>
                  <a:pt x="2462022" y="41147"/>
                </a:lnTo>
                <a:lnTo>
                  <a:pt x="2461260" y="51053"/>
                </a:lnTo>
                <a:lnTo>
                  <a:pt x="2465070" y="51138"/>
                </a:lnTo>
                <a:lnTo>
                  <a:pt x="2498598" y="54863"/>
                </a:lnTo>
                <a:lnTo>
                  <a:pt x="2500122" y="45719"/>
                </a:lnTo>
                <a:close/>
              </a:path>
              <a:path w="3248025" h="586105">
                <a:moveTo>
                  <a:pt x="2566416" y="53339"/>
                </a:moveTo>
                <a:lnTo>
                  <a:pt x="2530602" y="49529"/>
                </a:lnTo>
                <a:lnTo>
                  <a:pt x="2528316" y="48767"/>
                </a:lnTo>
                <a:lnTo>
                  <a:pt x="2527554" y="58673"/>
                </a:lnTo>
                <a:lnTo>
                  <a:pt x="2530602" y="58773"/>
                </a:lnTo>
                <a:lnTo>
                  <a:pt x="2564892" y="63245"/>
                </a:lnTo>
                <a:lnTo>
                  <a:pt x="2566416" y="53339"/>
                </a:lnTo>
                <a:close/>
              </a:path>
              <a:path w="3248025" h="586105">
                <a:moveTo>
                  <a:pt x="2632710" y="62483"/>
                </a:moveTo>
                <a:lnTo>
                  <a:pt x="2594610" y="57149"/>
                </a:lnTo>
                <a:lnTo>
                  <a:pt x="2593086" y="67055"/>
                </a:lnTo>
                <a:lnTo>
                  <a:pt x="2631186" y="71627"/>
                </a:lnTo>
                <a:lnTo>
                  <a:pt x="2632710" y="62483"/>
                </a:lnTo>
                <a:close/>
              </a:path>
              <a:path w="3248025" h="586105">
                <a:moveTo>
                  <a:pt x="2698242" y="72389"/>
                </a:moveTo>
                <a:lnTo>
                  <a:pt x="2660904" y="66293"/>
                </a:lnTo>
                <a:lnTo>
                  <a:pt x="2659380" y="76199"/>
                </a:lnTo>
                <a:lnTo>
                  <a:pt x="2696718" y="81533"/>
                </a:lnTo>
                <a:lnTo>
                  <a:pt x="2698242" y="72389"/>
                </a:lnTo>
                <a:close/>
              </a:path>
              <a:path w="3248025" h="586105">
                <a:moveTo>
                  <a:pt x="2764536" y="83057"/>
                </a:moveTo>
                <a:lnTo>
                  <a:pt x="2726436" y="76961"/>
                </a:lnTo>
                <a:lnTo>
                  <a:pt x="2724912" y="86105"/>
                </a:lnTo>
                <a:lnTo>
                  <a:pt x="2762250" y="92963"/>
                </a:lnTo>
                <a:lnTo>
                  <a:pt x="2764536" y="83057"/>
                </a:lnTo>
                <a:close/>
              </a:path>
              <a:path w="3248025" h="586105">
                <a:moveTo>
                  <a:pt x="2830068" y="95249"/>
                </a:moveTo>
                <a:lnTo>
                  <a:pt x="2824734" y="94487"/>
                </a:lnTo>
                <a:lnTo>
                  <a:pt x="2792730" y="88391"/>
                </a:lnTo>
                <a:lnTo>
                  <a:pt x="2790444" y="97535"/>
                </a:lnTo>
                <a:lnTo>
                  <a:pt x="2822448" y="103631"/>
                </a:lnTo>
                <a:lnTo>
                  <a:pt x="2827782" y="105155"/>
                </a:lnTo>
                <a:lnTo>
                  <a:pt x="2830068" y="95249"/>
                </a:lnTo>
                <a:close/>
              </a:path>
              <a:path w="3248025" h="586105">
                <a:moveTo>
                  <a:pt x="2895600" y="109727"/>
                </a:moveTo>
                <a:lnTo>
                  <a:pt x="2875788" y="105155"/>
                </a:lnTo>
                <a:lnTo>
                  <a:pt x="2858262" y="101345"/>
                </a:lnTo>
                <a:lnTo>
                  <a:pt x="2855976" y="110489"/>
                </a:lnTo>
                <a:lnTo>
                  <a:pt x="2873502" y="114299"/>
                </a:lnTo>
                <a:lnTo>
                  <a:pt x="2893314" y="118871"/>
                </a:lnTo>
                <a:lnTo>
                  <a:pt x="2895600" y="109727"/>
                </a:lnTo>
                <a:close/>
              </a:path>
              <a:path w="3248025" h="586105">
                <a:moveTo>
                  <a:pt x="2960370" y="124967"/>
                </a:moveTo>
                <a:lnTo>
                  <a:pt x="2923794" y="115823"/>
                </a:lnTo>
                <a:lnTo>
                  <a:pt x="2923032" y="115823"/>
                </a:lnTo>
                <a:lnTo>
                  <a:pt x="2920746" y="124967"/>
                </a:lnTo>
                <a:lnTo>
                  <a:pt x="2921508" y="124967"/>
                </a:lnTo>
                <a:lnTo>
                  <a:pt x="2958084" y="134111"/>
                </a:lnTo>
                <a:lnTo>
                  <a:pt x="2960370" y="124967"/>
                </a:lnTo>
                <a:close/>
              </a:path>
              <a:path w="3248025" h="586105">
                <a:moveTo>
                  <a:pt x="3024378" y="143255"/>
                </a:moveTo>
                <a:lnTo>
                  <a:pt x="3011424" y="138683"/>
                </a:lnTo>
                <a:lnTo>
                  <a:pt x="2990850" y="132587"/>
                </a:lnTo>
                <a:lnTo>
                  <a:pt x="2987802" y="132587"/>
                </a:lnTo>
                <a:lnTo>
                  <a:pt x="2985516" y="141731"/>
                </a:lnTo>
                <a:lnTo>
                  <a:pt x="2987802" y="142493"/>
                </a:lnTo>
                <a:lnTo>
                  <a:pt x="3008376" y="147827"/>
                </a:lnTo>
                <a:lnTo>
                  <a:pt x="3022092" y="152399"/>
                </a:lnTo>
                <a:lnTo>
                  <a:pt x="3024378" y="143255"/>
                </a:lnTo>
                <a:close/>
              </a:path>
              <a:path w="3248025" h="586105">
                <a:moveTo>
                  <a:pt x="3088386" y="163829"/>
                </a:moveTo>
                <a:lnTo>
                  <a:pt x="3086100" y="163829"/>
                </a:lnTo>
                <a:lnTo>
                  <a:pt x="3068574" y="156971"/>
                </a:lnTo>
                <a:lnTo>
                  <a:pt x="3051810" y="151637"/>
                </a:lnTo>
                <a:lnTo>
                  <a:pt x="3048762" y="160781"/>
                </a:lnTo>
                <a:lnTo>
                  <a:pt x="3065526" y="166115"/>
                </a:lnTo>
                <a:lnTo>
                  <a:pt x="3083052" y="172211"/>
                </a:lnTo>
                <a:lnTo>
                  <a:pt x="3084576" y="172973"/>
                </a:lnTo>
                <a:lnTo>
                  <a:pt x="3088386" y="163829"/>
                </a:lnTo>
                <a:close/>
              </a:path>
              <a:path w="3248025" h="586105">
                <a:moveTo>
                  <a:pt x="3150108" y="190499"/>
                </a:moveTo>
                <a:lnTo>
                  <a:pt x="3148584" y="189737"/>
                </a:lnTo>
                <a:lnTo>
                  <a:pt x="3134106" y="182879"/>
                </a:lnTo>
                <a:lnTo>
                  <a:pt x="3118866" y="176021"/>
                </a:lnTo>
                <a:lnTo>
                  <a:pt x="3115056" y="174497"/>
                </a:lnTo>
                <a:lnTo>
                  <a:pt x="3111246" y="183641"/>
                </a:lnTo>
                <a:lnTo>
                  <a:pt x="3130296" y="191261"/>
                </a:lnTo>
                <a:lnTo>
                  <a:pt x="3145536" y="198881"/>
                </a:lnTo>
                <a:lnTo>
                  <a:pt x="3150108" y="190499"/>
                </a:lnTo>
                <a:close/>
              </a:path>
              <a:path w="3248025" h="586105">
                <a:moveTo>
                  <a:pt x="3208020" y="225551"/>
                </a:moveTo>
                <a:lnTo>
                  <a:pt x="3205734" y="224027"/>
                </a:lnTo>
                <a:lnTo>
                  <a:pt x="3195828" y="217169"/>
                </a:lnTo>
                <a:lnTo>
                  <a:pt x="3185160" y="209549"/>
                </a:lnTo>
                <a:lnTo>
                  <a:pt x="3175254" y="204215"/>
                </a:lnTo>
                <a:lnTo>
                  <a:pt x="3170682" y="211835"/>
                </a:lnTo>
                <a:lnTo>
                  <a:pt x="3180588" y="217931"/>
                </a:lnTo>
                <a:lnTo>
                  <a:pt x="3191256" y="224789"/>
                </a:lnTo>
                <a:lnTo>
                  <a:pt x="3200400" y="231647"/>
                </a:lnTo>
                <a:lnTo>
                  <a:pt x="3201924" y="233171"/>
                </a:lnTo>
                <a:lnTo>
                  <a:pt x="3208020" y="225551"/>
                </a:lnTo>
                <a:close/>
              </a:path>
              <a:path w="3248025" h="586105">
                <a:moveTo>
                  <a:pt x="3247644" y="281177"/>
                </a:moveTo>
                <a:lnTo>
                  <a:pt x="3229356" y="246125"/>
                </a:lnTo>
                <a:lnTo>
                  <a:pt x="3229356" y="245363"/>
                </a:lnTo>
                <a:lnTo>
                  <a:pt x="3221736" y="252221"/>
                </a:lnTo>
                <a:lnTo>
                  <a:pt x="3222498" y="252221"/>
                </a:lnTo>
                <a:lnTo>
                  <a:pt x="3227832" y="259079"/>
                </a:lnTo>
                <a:lnTo>
                  <a:pt x="3232404" y="265937"/>
                </a:lnTo>
                <a:lnTo>
                  <a:pt x="3235452" y="272795"/>
                </a:lnTo>
                <a:lnTo>
                  <a:pt x="3237738" y="279653"/>
                </a:lnTo>
                <a:lnTo>
                  <a:pt x="3238500" y="282701"/>
                </a:lnTo>
                <a:lnTo>
                  <a:pt x="3247644" y="281177"/>
                </a:lnTo>
                <a:close/>
              </a:path>
              <a:path w="3248025" h="586105">
                <a:moveTo>
                  <a:pt x="3246120" y="311657"/>
                </a:moveTo>
                <a:lnTo>
                  <a:pt x="3236976" y="308609"/>
                </a:lnTo>
                <a:lnTo>
                  <a:pt x="3235452" y="313181"/>
                </a:lnTo>
                <a:lnTo>
                  <a:pt x="3227832" y="326897"/>
                </a:lnTo>
                <a:lnTo>
                  <a:pt x="3221736" y="333755"/>
                </a:lnTo>
                <a:lnTo>
                  <a:pt x="3217926" y="338327"/>
                </a:lnTo>
                <a:lnTo>
                  <a:pt x="3224784" y="345185"/>
                </a:lnTo>
                <a:lnTo>
                  <a:pt x="3229356" y="339851"/>
                </a:lnTo>
                <a:lnTo>
                  <a:pt x="3235452" y="332231"/>
                </a:lnTo>
                <a:lnTo>
                  <a:pt x="3244596" y="316991"/>
                </a:lnTo>
                <a:lnTo>
                  <a:pt x="3246120" y="311657"/>
                </a:lnTo>
                <a:close/>
              </a:path>
              <a:path w="3248025" h="586105">
                <a:moveTo>
                  <a:pt x="3202686" y="364235"/>
                </a:moveTo>
                <a:lnTo>
                  <a:pt x="3196590" y="356615"/>
                </a:lnTo>
                <a:lnTo>
                  <a:pt x="3190494" y="361187"/>
                </a:lnTo>
                <a:lnTo>
                  <a:pt x="3180588" y="368045"/>
                </a:lnTo>
                <a:lnTo>
                  <a:pt x="3169158" y="374141"/>
                </a:lnTo>
                <a:lnTo>
                  <a:pt x="3165348" y="376427"/>
                </a:lnTo>
                <a:lnTo>
                  <a:pt x="3169920" y="384809"/>
                </a:lnTo>
                <a:lnTo>
                  <a:pt x="3174492" y="382523"/>
                </a:lnTo>
                <a:lnTo>
                  <a:pt x="3185922" y="375665"/>
                </a:lnTo>
                <a:lnTo>
                  <a:pt x="3196590" y="368807"/>
                </a:lnTo>
                <a:lnTo>
                  <a:pt x="3202686" y="364235"/>
                </a:lnTo>
                <a:close/>
              </a:path>
              <a:path w="3248025" h="586105">
                <a:moveTo>
                  <a:pt x="3144012" y="398525"/>
                </a:moveTo>
                <a:lnTo>
                  <a:pt x="3140202" y="389381"/>
                </a:lnTo>
                <a:lnTo>
                  <a:pt x="3130296" y="393953"/>
                </a:lnTo>
                <a:lnTo>
                  <a:pt x="3115056" y="400811"/>
                </a:lnTo>
                <a:lnTo>
                  <a:pt x="3105150" y="404621"/>
                </a:lnTo>
                <a:lnTo>
                  <a:pt x="3108960" y="413765"/>
                </a:lnTo>
                <a:lnTo>
                  <a:pt x="3118866" y="409193"/>
                </a:lnTo>
                <a:lnTo>
                  <a:pt x="3134106" y="403097"/>
                </a:lnTo>
                <a:lnTo>
                  <a:pt x="3144012" y="398525"/>
                </a:lnTo>
                <a:close/>
              </a:path>
              <a:path w="3248025" h="586105">
                <a:moveTo>
                  <a:pt x="3082290" y="423671"/>
                </a:moveTo>
                <a:lnTo>
                  <a:pt x="3078480" y="414527"/>
                </a:lnTo>
                <a:lnTo>
                  <a:pt x="3065526" y="419861"/>
                </a:lnTo>
                <a:lnTo>
                  <a:pt x="3042666" y="427481"/>
                </a:lnTo>
                <a:lnTo>
                  <a:pt x="3045714" y="435863"/>
                </a:lnTo>
                <a:lnTo>
                  <a:pt x="3050286" y="435101"/>
                </a:lnTo>
                <a:lnTo>
                  <a:pt x="3068574" y="428243"/>
                </a:lnTo>
                <a:lnTo>
                  <a:pt x="3082290" y="423671"/>
                </a:lnTo>
                <a:close/>
              </a:path>
              <a:path w="3248025" h="586105">
                <a:moveTo>
                  <a:pt x="3018282" y="445007"/>
                </a:moveTo>
                <a:lnTo>
                  <a:pt x="3015996" y="435863"/>
                </a:lnTo>
                <a:lnTo>
                  <a:pt x="3008376" y="437387"/>
                </a:lnTo>
                <a:lnTo>
                  <a:pt x="2987802" y="443483"/>
                </a:lnTo>
                <a:lnTo>
                  <a:pt x="2979420" y="445769"/>
                </a:lnTo>
                <a:lnTo>
                  <a:pt x="2981706" y="454913"/>
                </a:lnTo>
                <a:lnTo>
                  <a:pt x="2990850" y="452627"/>
                </a:lnTo>
                <a:lnTo>
                  <a:pt x="3011424" y="446531"/>
                </a:lnTo>
                <a:lnTo>
                  <a:pt x="3018282" y="445007"/>
                </a:lnTo>
                <a:close/>
              </a:path>
              <a:path w="3248025" h="586105">
                <a:moveTo>
                  <a:pt x="2954274" y="462533"/>
                </a:moveTo>
                <a:lnTo>
                  <a:pt x="2951988" y="453389"/>
                </a:lnTo>
                <a:lnTo>
                  <a:pt x="2921508" y="461009"/>
                </a:lnTo>
                <a:lnTo>
                  <a:pt x="2914650" y="462533"/>
                </a:lnTo>
                <a:lnTo>
                  <a:pt x="2916936" y="471677"/>
                </a:lnTo>
                <a:lnTo>
                  <a:pt x="2923794" y="470153"/>
                </a:lnTo>
                <a:lnTo>
                  <a:pt x="2954274" y="462533"/>
                </a:lnTo>
                <a:close/>
              </a:path>
              <a:path w="3248025" h="586105">
                <a:moveTo>
                  <a:pt x="2888742" y="477773"/>
                </a:moveTo>
                <a:lnTo>
                  <a:pt x="2887218" y="468629"/>
                </a:lnTo>
                <a:lnTo>
                  <a:pt x="2873502" y="471677"/>
                </a:lnTo>
                <a:lnTo>
                  <a:pt x="2849880" y="476249"/>
                </a:lnTo>
                <a:lnTo>
                  <a:pt x="2851404" y="485393"/>
                </a:lnTo>
                <a:lnTo>
                  <a:pt x="2875788" y="480821"/>
                </a:lnTo>
                <a:lnTo>
                  <a:pt x="2888742" y="477773"/>
                </a:lnTo>
                <a:close/>
              </a:path>
              <a:path w="3248025" h="586105">
                <a:moveTo>
                  <a:pt x="2823210" y="491489"/>
                </a:moveTo>
                <a:lnTo>
                  <a:pt x="2821686" y="482345"/>
                </a:lnTo>
                <a:lnTo>
                  <a:pt x="2784348" y="489203"/>
                </a:lnTo>
                <a:lnTo>
                  <a:pt x="2785872" y="498347"/>
                </a:lnTo>
                <a:lnTo>
                  <a:pt x="2823210" y="491489"/>
                </a:lnTo>
                <a:close/>
              </a:path>
              <a:path w="3248025" h="586105">
                <a:moveTo>
                  <a:pt x="2757678" y="503681"/>
                </a:moveTo>
                <a:lnTo>
                  <a:pt x="2756154" y="493775"/>
                </a:lnTo>
                <a:lnTo>
                  <a:pt x="2718816" y="500633"/>
                </a:lnTo>
                <a:lnTo>
                  <a:pt x="2720340" y="509777"/>
                </a:lnTo>
                <a:lnTo>
                  <a:pt x="2757678" y="503681"/>
                </a:lnTo>
                <a:close/>
              </a:path>
              <a:path w="3248025" h="586105">
                <a:moveTo>
                  <a:pt x="2692146" y="514349"/>
                </a:moveTo>
                <a:lnTo>
                  <a:pt x="2690622" y="505205"/>
                </a:lnTo>
                <a:lnTo>
                  <a:pt x="2654046" y="510539"/>
                </a:lnTo>
                <a:lnTo>
                  <a:pt x="2653284" y="510539"/>
                </a:lnTo>
                <a:lnTo>
                  <a:pt x="2654046" y="520445"/>
                </a:lnTo>
                <a:lnTo>
                  <a:pt x="2655570" y="519683"/>
                </a:lnTo>
                <a:lnTo>
                  <a:pt x="2692146" y="514349"/>
                </a:lnTo>
                <a:close/>
              </a:path>
              <a:path w="3248025" h="586105">
                <a:moveTo>
                  <a:pt x="2625852" y="524255"/>
                </a:moveTo>
                <a:lnTo>
                  <a:pt x="2624328" y="514349"/>
                </a:lnTo>
                <a:lnTo>
                  <a:pt x="2593086" y="518921"/>
                </a:lnTo>
                <a:lnTo>
                  <a:pt x="2586990" y="519683"/>
                </a:lnTo>
                <a:lnTo>
                  <a:pt x="2588514" y="529589"/>
                </a:lnTo>
                <a:lnTo>
                  <a:pt x="2594610" y="528827"/>
                </a:lnTo>
                <a:lnTo>
                  <a:pt x="2625852" y="524255"/>
                </a:lnTo>
                <a:close/>
              </a:path>
              <a:path w="3248025" h="586105">
                <a:moveTo>
                  <a:pt x="2559558" y="532637"/>
                </a:moveTo>
                <a:lnTo>
                  <a:pt x="2558796" y="523493"/>
                </a:lnTo>
                <a:lnTo>
                  <a:pt x="2529840" y="527303"/>
                </a:lnTo>
                <a:lnTo>
                  <a:pt x="2520696" y="528065"/>
                </a:lnTo>
                <a:lnTo>
                  <a:pt x="2522220" y="537209"/>
                </a:lnTo>
                <a:lnTo>
                  <a:pt x="2530602" y="536447"/>
                </a:lnTo>
                <a:lnTo>
                  <a:pt x="2559558" y="532637"/>
                </a:lnTo>
                <a:close/>
              </a:path>
              <a:path w="3248025" h="586105">
                <a:moveTo>
                  <a:pt x="2493264" y="541019"/>
                </a:moveTo>
                <a:lnTo>
                  <a:pt x="2492502" y="531113"/>
                </a:lnTo>
                <a:lnTo>
                  <a:pt x="2464308" y="534923"/>
                </a:lnTo>
                <a:lnTo>
                  <a:pt x="2454402" y="535685"/>
                </a:lnTo>
                <a:lnTo>
                  <a:pt x="2455926" y="544829"/>
                </a:lnTo>
                <a:lnTo>
                  <a:pt x="2465070" y="544067"/>
                </a:lnTo>
                <a:lnTo>
                  <a:pt x="2493264" y="541019"/>
                </a:lnTo>
                <a:close/>
              </a:path>
              <a:path w="3248025" h="586105">
                <a:moveTo>
                  <a:pt x="2426970" y="547877"/>
                </a:moveTo>
                <a:lnTo>
                  <a:pt x="2426208" y="538733"/>
                </a:lnTo>
                <a:lnTo>
                  <a:pt x="2396490" y="541781"/>
                </a:lnTo>
                <a:lnTo>
                  <a:pt x="2388108" y="542543"/>
                </a:lnTo>
                <a:lnTo>
                  <a:pt x="2389632" y="551687"/>
                </a:lnTo>
                <a:lnTo>
                  <a:pt x="2397252" y="550925"/>
                </a:lnTo>
                <a:lnTo>
                  <a:pt x="2426970" y="547877"/>
                </a:lnTo>
                <a:close/>
              </a:path>
              <a:path w="3248025" h="586105">
                <a:moveTo>
                  <a:pt x="2360676" y="553973"/>
                </a:moveTo>
                <a:lnTo>
                  <a:pt x="2359914" y="544829"/>
                </a:lnTo>
                <a:lnTo>
                  <a:pt x="2327148" y="547808"/>
                </a:lnTo>
                <a:lnTo>
                  <a:pt x="2321814" y="547877"/>
                </a:lnTo>
                <a:lnTo>
                  <a:pt x="2322576" y="557783"/>
                </a:lnTo>
                <a:lnTo>
                  <a:pt x="2327148" y="557021"/>
                </a:lnTo>
                <a:lnTo>
                  <a:pt x="2360676" y="553973"/>
                </a:lnTo>
                <a:close/>
              </a:path>
              <a:path w="3248025" h="586105">
                <a:moveTo>
                  <a:pt x="2294382" y="560069"/>
                </a:moveTo>
                <a:lnTo>
                  <a:pt x="2293620" y="550163"/>
                </a:lnTo>
                <a:lnTo>
                  <a:pt x="2255520" y="553211"/>
                </a:lnTo>
                <a:lnTo>
                  <a:pt x="2256282" y="563117"/>
                </a:lnTo>
                <a:lnTo>
                  <a:pt x="2294382" y="560069"/>
                </a:lnTo>
                <a:close/>
              </a:path>
              <a:path w="3248025" h="586105">
                <a:moveTo>
                  <a:pt x="2228088" y="565403"/>
                </a:moveTo>
                <a:lnTo>
                  <a:pt x="2227326" y="555497"/>
                </a:lnTo>
                <a:lnTo>
                  <a:pt x="2189226" y="558545"/>
                </a:lnTo>
                <a:lnTo>
                  <a:pt x="2189988" y="567689"/>
                </a:lnTo>
                <a:lnTo>
                  <a:pt x="2228088" y="565403"/>
                </a:lnTo>
                <a:close/>
              </a:path>
              <a:path w="3248025" h="586105">
                <a:moveTo>
                  <a:pt x="2161032" y="569213"/>
                </a:moveTo>
                <a:lnTo>
                  <a:pt x="2160270" y="560069"/>
                </a:lnTo>
                <a:lnTo>
                  <a:pt x="2122932" y="562355"/>
                </a:lnTo>
                <a:lnTo>
                  <a:pt x="2122932" y="571499"/>
                </a:lnTo>
                <a:lnTo>
                  <a:pt x="2161032" y="569213"/>
                </a:lnTo>
                <a:close/>
              </a:path>
              <a:path w="3248025" h="586105">
                <a:moveTo>
                  <a:pt x="2094738" y="573785"/>
                </a:moveTo>
                <a:lnTo>
                  <a:pt x="2093976" y="563879"/>
                </a:lnTo>
                <a:lnTo>
                  <a:pt x="2055876" y="566165"/>
                </a:lnTo>
                <a:lnTo>
                  <a:pt x="2056638" y="575309"/>
                </a:lnTo>
                <a:lnTo>
                  <a:pt x="2094738" y="573785"/>
                </a:lnTo>
                <a:close/>
              </a:path>
              <a:path w="3248025" h="586105">
                <a:moveTo>
                  <a:pt x="2027682" y="576833"/>
                </a:moveTo>
                <a:lnTo>
                  <a:pt x="2027682" y="566927"/>
                </a:lnTo>
                <a:lnTo>
                  <a:pt x="1989582" y="568451"/>
                </a:lnTo>
                <a:lnTo>
                  <a:pt x="1989582" y="578357"/>
                </a:lnTo>
                <a:lnTo>
                  <a:pt x="2027682" y="576833"/>
                </a:lnTo>
                <a:close/>
              </a:path>
              <a:path w="3248025" h="586105">
                <a:moveTo>
                  <a:pt x="1961388" y="579119"/>
                </a:moveTo>
                <a:lnTo>
                  <a:pt x="1960626" y="569975"/>
                </a:lnTo>
                <a:lnTo>
                  <a:pt x="1950720" y="570737"/>
                </a:lnTo>
                <a:lnTo>
                  <a:pt x="1923288" y="571499"/>
                </a:lnTo>
                <a:lnTo>
                  <a:pt x="1923288" y="580643"/>
                </a:lnTo>
                <a:lnTo>
                  <a:pt x="1951482" y="579881"/>
                </a:lnTo>
                <a:lnTo>
                  <a:pt x="1961388" y="579119"/>
                </a:lnTo>
                <a:close/>
              </a:path>
              <a:path w="3248025" h="586105">
                <a:moveTo>
                  <a:pt x="1894332" y="581405"/>
                </a:moveTo>
                <a:lnTo>
                  <a:pt x="1894332" y="572261"/>
                </a:lnTo>
                <a:lnTo>
                  <a:pt x="1871472" y="572999"/>
                </a:lnTo>
                <a:lnTo>
                  <a:pt x="1856232" y="573023"/>
                </a:lnTo>
                <a:lnTo>
                  <a:pt x="1856232" y="582929"/>
                </a:lnTo>
                <a:lnTo>
                  <a:pt x="1871472" y="582167"/>
                </a:lnTo>
                <a:lnTo>
                  <a:pt x="1894332" y="581405"/>
                </a:lnTo>
                <a:close/>
              </a:path>
              <a:path w="3248025" h="586105">
                <a:moveTo>
                  <a:pt x="1828038" y="583691"/>
                </a:moveTo>
                <a:lnTo>
                  <a:pt x="1828038" y="573785"/>
                </a:lnTo>
                <a:lnTo>
                  <a:pt x="1789938" y="574547"/>
                </a:lnTo>
                <a:lnTo>
                  <a:pt x="1789938" y="584453"/>
                </a:lnTo>
                <a:lnTo>
                  <a:pt x="1828038" y="583691"/>
                </a:lnTo>
                <a:close/>
              </a:path>
              <a:path w="3248025" h="586105">
                <a:moveTo>
                  <a:pt x="1760982" y="584453"/>
                </a:moveTo>
                <a:lnTo>
                  <a:pt x="1760982" y="575309"/>
                </a:lnTo>
                <a:lnTo>
                  <a:pt x="1722882" y="575309"/>
                </a:lnTo>
                <a:lnTo>
                  <a:pt x="1722882" y="585215"/>
                </a:lnTo>
                <a:lnTo>
                  <a:pt x="1760982" y="584453"/>
                </a:lnTo>
                <a:close/>
              </a:path>
              <a:path w="3248025" h="586105">
                <a:moveTo>
                  <a:pt x="1694688" y="585215"/>
                </a:moveTo>
                <a:lnTo>
                  <a:pt x="1694688" y="576071"/>
                </a:lnTo>
                <a:lnTo>
                  <a:pt x="1656588" y="576071"/>
                </a:lnTo>
                <a:lnTo>
                  <a:pt x="1656588" y="585977"/>
                </a:lnTo>
                <a:lnTo>
                  <a:pt x="1694688" y="585215"/>
                </a:lnTo>
                <a:close/>
              </a:path>
              <a:path w="3248025" h="586105">
                <a:moveTo>
                  <a:pt x="1627632" y="585977"/>
                </a:moveTo>
                <a:lnTo>
                  <a:pt x="1627632" y="576071"/>
                </a:lnTo>
                <a:lnTo>
                  <a:pt x="1589532" y="576071"/>
                </a:lnTo>
                <a:lnTo>
                  <a:pt x="1589532" y="585977"/>
                </a:lnTo>
                <a:lnTo>
                  <a:pt x="1627632" y="585977"/>
                </a:lnTo>
                <a:close/>
              </a:path>
              <a:path w="3248025" h="586105">
                <a:moveTo>
                  <a:pt x="1561338" y="585215"/>
                </a:moveTo>
                <a:lnTo>
                  <a:pt x="1561338" y="576071"/>
                </a:lnTo>
                <a:lnTo>
                  <a:pt x="1540764" y="576071"/>
                </a:lnTo>
                <a:lnTo>
                  <a:pt x="1523238" y="575309"/>
                </a:lnTo>
                <a:lnTo>
                  <a:pt x="1523238" y="585215"/>
                </a:lnTo>
                <a:lnTo>
                  <a:pt x="1561338" y="585215"/>
                </a:lnTo>
                <a:close/>
              </a:path>
              <a:path w="3248025" h="586105">
                <a:moveTo>
                  <a:pt x="1494282" y="584453"/>
                </a:moveTo>
                <a:lnTo>
                  <a:pt x="1494282" y="575309"/>
                </a:lnTo>
                <a:lnTo>
                  <a:pt x="1459230" y="574547"/>
                </a:lnTo>
                <a:lnTo>
                  <a:pt x="1456182" y="574547"/>
                </a:lnTo>
                <a:lnTo>
                  <a:pt x="1456182" y="584453"/>
                </a:lnTo>
                <a:lnTo>
                  <a:pt x="1494282" y="584453"/>
                </a:lnTo>
                <a:close/>
              </a:path>
              <a:path w="3248025" h="586105">
                <a:moveTo>
                  <a:pt x="1427988" y="583691"/>
                </a:moveTo>
                <a:lnTo>
                  <a:pt x="1427988" y="573785"/>
                </a:lnTo>
                <a:lnTo>
                  <a:pt x="1389888" y="573023"/>
                </a:lnTo>
                <a:lnTo>
                  <a:pt x="1389888" y="582929"/>
                </a:lnTo>
                <a:lnTo>
                  <a:pt x="1427988" y="583691"/>
                </a:lnTo>
                <a:close/>
              </a:path>
              <a:path w="3248025" h="586105">
                <a:moveTo>
                  <a:pt x="1361694" y="572261"/>
                </a:moveTo>
                <a:lnTo>
                  <a:pt x="1323594" y="571499"/>
                </a:lnTo>
                <a:lnTo>
                  <a:pt x="1322832" y="580643"/>
                </a:lnTo>
                <a:lnTo>
                  <a:pt x="1360932" y="582167"/>
                </a:lnTo>
                <a:lnTo>
                  <a:pt x="1361694" y="572261"/>
                </a:lnTo>
                <a:close/>
              </a:path>
              <a:path w="3248025" h="586105">
                <a:moveTo>
                  <a:pt x="1294638" y="579881"/>
                </a:moveTo>
                <a:lnTo>
                  <a:pt x="1294638" y="569975"/>
                </a:lnTo>
                <a:lnTo>
                  <a:pt x="1256538" y="568451"/>
                </a:lnTo>
                <a:lnTo>
                  <a:pt x="1256538" y="578357"/>
                </a:lnTo>
                <a:lnTo>
                  <a:pt x="1294638" y="579881"/>
                </a:lnTo>
                <a:close/>
              </a:path>
              <a:path w="3248025" h="586105">
                <a:moveTo>
                  <a:pt x="1228344" y="567689"/>
                </a:moveTo>
                <a:lnTo>
                  <a:pt x="1219962" y="566927"/>
                </a:lnTo>
                <a:lnTo>
                  <a:pt x="1190244" y="565403"/>
                </a:lnTo>
                <a:lnTo>
                  <a:pt x="1189482" y="575309"/>
                </a:lnTo>
                <a:lnTo>
                  <a:pt x="1219200" y="576833"/>
                </a:lnTo>
                <a:lnTo>
                  <a:pt x="1227582" y="576833"/>
                </a:lnTo>
                <a:lnTo>
                  <a:pt x="1228344" y="567689"/>
                </a:lnTo>
                <a:close/>
              </a:path>
              <a:path w="3248025" h="586105">
                <a:moveTo>
                  <a:pt x="1161288" y="573785"/>
                </a:moveTo>
                <a:lnTo>
                  <a:pt x="1161288" y="563879"/>
                </a:lnTo>
                <a:lnTo>
                  <a:pt x="1142238" y="563087"/>
                </a:lnTo>
                <a:lnTo>
                  <a:pt x="1123950" y="562355"/>
                </a:lnTo>
                <a:lnTo>
                  <a:pt x="1123188" y="571499"/>
                </a:lnTo>
                <a:lnTo>
                  <a:pt x="1142238" y="573023"/>
                </a:lnTo>
                <a:lnTo>
                  <a:pt x="1161288" y="573785"/>
                </a:lnTo>
                <a:close/>
              </a:path>
              <a:path w="3248025" h="586105">
                <a:moveTo>
                  <a:pt x="1094994" y="560069"/>
                </a:moveTo>
                <a:lnTo>
                  <a:pt x="1066800" y="558491"/>
                </a:lnTo>
                <a:lnTo>
                  <a:pt x="1056894" y="557783"/>
                </a:lnTo>
                <a:lnTo>
                  <a:pt x="1056132" y="567689"/>
                </a:lnTo>
                <a:lnTo>
                  <a:pt x="1067562" y="568494"/>
                </a:lnTo>
                <a:lnTo>
                  <a:pt x="1094232" y="569975"/>
                </a:lnTo>
                <a:lnTo>
                  <a:pt x="1094994" y="560069"/>
                </a:lnTo>
                <a:close/>
              </a:path>
              <a:path w="3248025" h="586105">
                <a:moveTo>
                  <a:pt x="1028700" y="556259"/>
                </a:moveTo>
                <a:lnTo>
                  <a:pt x="994410" y="553973"/>
                </a:lnTo>
                <a:lnTo>
                  <a:pt x="990600" y="553211"/>
                </a:lnTo>
                <a:lnTo>
                  <a:pt x="989838" y="563117"/>
                </a:lnTo>
                <a:lnTo>
                  <a:pt x="994410" y="563168"/>
                </a:lnTo>
                <a:lnTo>
                  <a:pt x="1027938" y="565403"/>
                </a:lnTo>
                <a:lnTo>
                  <a:pt x="1028700" y="556259"/>
                </a:lnTo>
                <a:close/>
              </a:path>
              <a:path w="3248025" h="586105">
                <a:moveTo>
                  <a:pt x="962406" y="550925"/>
                </a:moveTo>
                <a:lnTo>
                  <a:pt x="924306" y="547877"/>
                </a:lnTo>
                <a:lnTo>
                  <a:pt x="923544" y="557783"/>
                </a:lnTo>
                <a:lnTo>
                  <a:pt x="961644" y="560831"/>
                </a:lnTo>
                <a:lnTo>
                  <a:pt x="962406" y="550925"/>
                </a:lnTo>
                <a:close/>
              </a:path>
              <a:path w="3248025" h="586105">
                <a:moveTo>
                  <a:pt x="896112" y="545591"/>
                </a:moveTo>
                <a:lnTo>
                  <a:pt x="858012" y="541781"/>
                </a:lnTo>
                <a:lnTo>
                  <a:pt x="857250" y="551687"/>
                </a:lnTo>
                <a:lnTo>
                  <a:pt x="894588" y="554735"/>
                </a:lnTo>
                <a:lnTo>
                  <a:pt x="896112" y="545591"/>
                </a:lnTo>
                <a:close/>
              </a:path>
              <a:path w="3248025" h="586105">
                <a:moveTo>
                  <a:pt x="829056" y="538733"/>
                </a:moveTo>
                <a:lnTo>
                  <a:pt x="791718" y="534923"/>
                </a:lnTo>
                <a:lnTo>
                  <a:pt x="790194" y="544829"/>
                </a:lnTo>
                <a:lnTo>
                  <a:pt x="828294" y="548639"/>
                </a:lnTo>
                <a:lnTo>
                  <a:pt x="829056" y="538733"/>
                </a:lnTo>
                <a:close/>
              </a:path>
              <a:path w="3248025" h="586105">
                <a:moveTo>
                  <a:pt x="763524" y="531875"/>
                </a:moveTo>
                <a:lnTo>
                  <a:pt x="725424" y="528065"/>
                </a:lnTo>
                <a:lnTo>
                  <a:pt x="723900" y="537209"/>
                </a:lnTo>
                <a:lnTo>
                  <a:pt x="762000" y="541781"/>
                </a:lnTo>
                <a:lnTo>
                  <a:pt x="763524" y="531875"/>
                </a:lnTo>
                <a:close/>
              </a:path>
              <a:path w="3248025" h="586105">
                <a:moveTo>
                  <a:pt x="697230" y="524255"/>
                </a:moveTo>
                <a:lnTo>
                  <a:pt x="659130" y="519683"/>
                </a:lnTo>
                <a:lnTo>
                  <a:pt x="658368" y="528827"/>
                </a:lnTo>
                <a:lnTo>
                  <a:pt x="695706" y="533399"/>
                </a:lnTo>
                <a:lnTo>
                  <a:pt x="697230" y="524255"/>
                </a:lnTo>
                <a:close/>
              </a:path>
              <a:path w="3248025" h="586105">
                <a:moveTo>
                  <a:pt x="630936" y="515873"/>
                </a:moveTo>
                <a:lnTo>
                  <a:pt x="594360" y="510539"/>
                </a:lnTo>
                <a:lnTo>
                  <a:pt x="593598" y="510539"/>
                </a:lnTo>
                <a:lnTo>
                  <a:pt x="592074" y="519683"/>
                </a:lnTo>
                <a:lnTo>
                  <a:pt x="594360" y="519797"/>
                </a:lnTo>
                <a:lnTo>
                  <a:pt x="629412" y="525017"/>
                </a:lnTo>
                <a:lnTo>
                  <a:pt x="630936" y="515873"/>
                </a:lnTo>
                <a:close/>
              </a:path>
              <a:path w="3248025" h="586105">
                <a:moveTo>
                  <a:pt x="565404" y="505967"/>
                </a:moveTo>
                <a:lnTo>
                  <a:pt x="535686" y="501395"/>
                </a:lnTo>
                <a:lnTo>
                  <a:pt x="527304" y="499871"/>
                </a:lnTo>
                <a:lnTo>
                  <a:pt x="525780" y="509777"/>
                </a:lnTo>
                <a:lnTo>
                  <a:pt x="534162" y="510539"/>
                </a:lnTo>
                <a:lnTo>
                  <a:pt x="563880" y="515111"/>
                </a:lnTo>
                <a:lnTo>
                  <a:pt x="565404" y="505967"/>
                </a:lnTo>
                <a:close/>
              </a:path>
              <a:path w="3248025" h="586105">
                <a:moveTo>
                  <a:pt x="499109" y="495299"/>
                </a:moveTo>
                <a:lnTo>
                  <a:pt x="480059" y="492251"/>
                </a:lnTo>
                <a:lnTo>
                  <a:pt x="461772" y="488441"/>
                </a:lnTo>
                <a:lnTo>
                  <a:pt x="460248" y="497585"/>
                </a:lnTo>
                <a:lnTo>
                  <a:pt x="477773" y="501395"/>
                </a:lnTo>
                <a:lnTo>
                  <a:pt x="497586" y="504443"/>
                </a:lnTo>
                <a:lnTo>
                  <a:pt x="499109" y="495299"/>
                </a:lnTo>
                <a:close/>
              </a:path>
              <a:path w="3248025" h="586105">
                <a:moveTo>
                  <a:pt x="433578" y="483107"/>
                </a:moveTo>
                <a:lnTo>
                  <a:pt x="425958" y="481583"/>
                </a:lnTo>
                <a:lnTo>
                  <a:pt x="396240" y="475487"/>
                </a:lnTo>
                <a:lnTo>
                  <a:pt x="394716" y="485393"/>
                </a:lnTo>
                <a:lnTo>
                  <a:pt x="424434" y="491489"/>
                </a:lnTo>
                <a:lnTo>
                  <a:pt x="432054" y="493013"/>
                </a:lnTo>
                <a:lnTo>
                  <a:pt x="433578" y="483107"/>
                </a:lnTo>
                <a:close/>
              </a:path>
              <a:path w="3248025" h="586105">
                <a:moveTo>
                  <a:pt x="368808" y="470153"/>
                </a:moveTo>
                <a:lnTo>
                  <a:pt x="331470" y="461771"/>
                </a:lnTo>
                <a:lnTo>
                  <a:pt x="329184" y="470915"/>
                </a:lnTo>
                <a:lnTo>
                  <a:pt x="366522" y="479297"/>
                </a:lnTo>
                <a:lnTo>
                  <a:pt x="368808" y="470153"/>
                </a:lnTo>
                <a:close/>
              </a:path>
              <a:path w="3248025" h="586105">
                <a:moveTo>
                  <a:pt x="304038" y="454913"/>
                </a:moveTo>
                <a:lnTo>
                  <a:pt x="281940" y="449579"/>
                </a:lnTo>
                <a:lnTo>
                  <a:pt x="267462" y="445007"/>
                </a:lnTo>
                <a:lnTo>
                  <a:pt x="264414" y="454151"/>
                </a:lnTo>
                <a:lnTo>
                  <a:pt x="279654" y="458723"/>
                </a:lnTo>
                <a:lnTo>
                  <a:pt x="301752" y="464057"/>
                </a:lnTo>
                <a:lnTo>
                  <a:pt x="304038" y="454913"/>
                </a:lnTo>
                <a:close/>
              </a:path>
              <a:path w="3248025" h="586105">
                <a:moveTo>
                  <a:pt x="240029" y="437387"/>
                </a:moveTo>
                <a:lnTo>
                  <a:pt x="220218" y="432053"/>
                </a:lnTo>
                <a:lnTo>
                  <a:pt x="203454" y="425957"/>
                </a:lnTo>
                <a:lnTo>
                  <a:pt x="200406" y="435101"/>
                </a:lnTo>
                <a:lnTo>
                  <a:pt x="217932" y="441197"/>
                </a:lnTo>
                <a:lnTo>
                  <a:pt x="236982" y="446531"/>
                </a:lnTo>
                <a:lnTo>
                  <a:pt x="240029" y="437387"/>
                </a:lnTo>
                <a:close/>
              </a:path>
              <a:path w="3248025" h="586105">
                <a:moveTo>
                  <a:pt x="176784" y="416813"/>
                </a:moveTo>
                <a:lnTo>
                  <a:pt x="166116" y="413003"/>
                </a:lnTo>
                <a:lnTo>
                  <a:pt x="140970" y="403859"/>
                </a:lnTo>
                <a:lnTo>
                  <a:pt x="137160" y="412241"/>
                </a:lnTo>
                <a:lnTo>
                  <a:pt x="145542" y="416051"/>
                </a:lnTo>
                <a:lnTo>
                  <a:pt x="162306" y="422147"/>
                </a:lnTo>
                <a:lnTo>
                  <a:pt x="172974" y="425957"/>
                </a:lnTo>
                <a:lnTo>
                  <a:pt x="176784" y="416813"/>
                </a:lnTo>
                <a:close/>
              </a:path>
              <a:path w="3248025" h="586105">
                <a:moveTo>
                  <a:pt x="115062" y="392429"/>
                </a:moveTo>
                <a:lnTo>
                  <a:pt x="104394" y="387857"/>
                </a:lnTo>
                <a:lnTo>
                  <a:pt x="91440" y="380999"/>
                </a:lnTo>
                <a:lnTo>
                  <a:pt x="81534" y="375665"/>
                </a:lnTo>
                <a:lnTo>
                  <a:pt x="76962" y="384047"/>
                </a:lnTo>
                <a:lnTo>
                  <a:pt x="87630" y="389381"/>
                </a:lnTo>
                <a:lnTo>
                  <a:pt x="100584" y="396239"/>
                </a:lnTo>
                <a:lnTo>
                  <a:pt x="111252" y="400811"/>
                </a:lnTo>
                <a:lnTo>
                  <a:pt x="115062" y="392429"/>
                </a:lnTo>
                <a:close/>
              </a:path>
              <a:path w="3248025" h="586105">
                <a:moveTo>
                  <a:pt x="57912" y="360425"/>
                </a:moveTo>
                <a:lnTo>
                  <a:pt x="48768" y="354329"/>
                </a:lnTo>
                <a:lnTo>
                  <a:pt x="40386" y="347471"/>
                </a:lnTo>
                <a:lnTo>
                  <a:pt x="32766" y="340613"/>
                </a:lnTo>
                <a:lnTo>
                  <a:pt x="29718" y="336803"/>
                </a:lnTo>
                <a:lnTo>
                  <a:pt x="22098" y="342899"/>
                </a:lnTo>
                <a:lnTo>
                  <a:pt x="26670" y="347471"/>
                </a:lnTo>
                <a:lnTo>
                  <a:pt x="34290" y="354329"/>
                </a:lnTo>
                <a:lnTo>
                  <a:pt x="43434" y="361949"/>
                </a:lnTo>
                <a:lnTo>
                  <a:pt x="51816" y="368045"/>
                </a:lnTo>
                <a:lnTo>
                  <a:pt x="57912" y="360425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51889" y="3126485"/>
            <a:ext cx="650240" cy="295910"/>
          </a:xfrm>
          <a:custGeom>
            <a:avLst/>
            <a:gdLst/>
            <a:ahLst/>
            <a:cxnLst/>
            <a:rect l="l" t="t" r="r" b="b"/>
            <a:pathLst>
              <a:path w="650240" h="295910">
                <a:moveTo>
                  <a:pt x="85343" y="0"/>
                </a:moveTo>
                <a:lnTo>
                  <a:pt x="0" y="3809"/>
                </a:lnTo>
                <a:lnTo>
                  <a:pt x="54863" y="70103"/>
                </a:lnTo>
                <a:lnTo>
                  <a:pt x="56387" y="66598"/>
                </a:lnTo>
                <a:lnTo>
                  <a:pt x="56387" y="34289"/>
                </a:lnTo>
                <a:lnTo>
                  <a:pt x="60197" y="25907"/>
                </a:lnTo>
                <a:lnTo>
                  <a:pt x="71837" y="31065"/>
                </a:lnTo>
                <a:lnTo>
                  <a:pt x="85343" y="0"/>
                </a:lnTo>
                <a:close/>
              </a:path>
              <a:path w="650240" h="295910">
                <a:moveTo>
                  <a:pt x="71837" y="31065"/>
                </a:moveTo>
                <a:lnTo>
                  <a:pt x="60197" y="25907"/>
                </a:lnTo>
                <a:lnTo>
                  <a:pt x="56387" y="34289"/>
                </a:lnTo>
                <a:lnTo>
                  <a:pt x="68165" y="39509"/>
                </a:lnTo>
                <a:lnTo>
                  <a:pt x="71837" y="31065"/>
                </a:lnTo>
                <a:close/>
              </a:path>
              <a:path w="650240" h="295910">
                <a:moveTo>
                  <a:pt x="68165" y="39509"/>
                </a:moveTo>
                <a:lnTo>
                  <a:pt x="56387" y="34289"/>
                </a:lnTo>
                <a:lnTo>
                  <a:pt x="56387" y="66598"/>
                </a:lnTo>
                <a:lnTo>
                  <a:pt x="68165" y="39509"/>
                </a:lnTo>
                <a:close/>
              </a:path>
              <a:path w="650240" h="295910">
                <a:moveTo>
                  <a:pt x="649985" y="287273"/>
                </a:moveTo>
                <a:lnTo>
                  <a:pt x="71837" y="31065"/>
                </a:lnTo>
                <a:lnTo>
                  <a:pt x="68165" y="39509"/>
                </a:lnTo>
                <a:lnTo>
                  <a:pt x="646176" y="295655"/>
                </a:lnTo>
                <a:lnTo>
                  <a:pt x="649985" y="28727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834" y="2291333"/>
            <a:ext cx="1541780" cy="445770"/>
          </a:xfrm>
          <a:custGeom>
            <a:avLst/>
            <a:gdLst/>
            <a:ahLst/>
            <a:cxnLst/>
            <a:rect l="l" t="t" r="r" b="b"/>
            <a:pathLst>
              <a:path w="1541779" h="445769">
                <a:moveTo>
                  <a:pt x="1541526" y="42671"/>
                </a:moveTo>
                <a:lnTo>
                  <a:pt x="1532382" y="41147"/>
                </a:lnTo>
                <a:lnTo>
                  <a:pt x="1531620" y="51053"/>
                </a:lnTo>
                <a:lnTo>
                  <a:pt x="1540764" y="51815"/>
                </a:lnTo>
                <a:lnTo>
                  <a:pt x="1541526" y="42671"/>
                </a:lnTo>
                <a:close/>
              </a:path>
              <a:path w="1541779" h="445769">
                <a:moveTo>
                  <a:pt x="1523238" y="40385"/>
                </a:moveTo>
                <a:lnTo>
                  <a:pt x="1513332" y="39623"/>
                </a:lnTo>
                <a:lnTo>
                  <a:pt x="1512570" y="48767"/>
                </a:lnTo>
                <a:lnTo>
                  <a:pt x="1521714" y="49529"/>
                </a:lnTo>
                <a:lnTo>
                  <a:pt x="1523238" y="40385"/>
                </a:lnTo>
                <a:close/>
              </a:path>
              <a:path w="1541779" h="445769">
                <a:moveTo>
                  <a:pt x="1504188" y="38099"/>
                </a:moveTo>
                <a:lnTo>
                  <a:pt x="1494282" y="37337"/>
                </a:lnTo>
                <a:lnTo>
                  <a:pt x="1493520" y="46481"/>
                </a:lnTo>
                <a:lnTo>
                  <a:pt x="1502664" y="48005"/>
                </a:lnTo>
                <a:lnTo>
                  <a:pt x="1504188" y="38099"/>
                </a:lnTo>
                <a:close/>
              </a:path>
              <a:path w="1541779" h="445769">
                <a:moveTo>
                  <a:pt x="1485138" y="35813"/>
                </a:moveTo>
                <a:lnTo>
                  <a:pt x="1475232" y="35051"/>
                </a:lnTo>
                <a:lnTo>
                  <a:pt x="1474470" y="44195"/>
                </a:lnTo>
                <a:lnTo>
                  <a:pt x="1483614" y="45719"/>
                </a:lnTo>
                <a:lnTo>
                  <a:pt x="1485138" y="35813"/>
                </a:lnTo>
                <a:close/>
              </a:path>
              <a:path w="1541779" h="445769">
                <a:moveTo>
                  <a:pt x="1466088" y="34289"/>
                </a:moveTo>
                <a:lnTo>
                  <a:pt x="1456944" y="32765"/>
                </a:lnTo>
                <a:lnTo>
                  <a:pt x="1455420" y="42671"/>
                </a:lnTo>
                <a:lnTo>
                  <a:pt x="1465326" y="43433"/>
                </a:lnTo>
                <a:lnTo>
                  <a:pt x="1466088" y="34289"/>
                </a:lnTo>
                <a:close/>
              </a:path>
              <a:path w="1541779" h="445769">
                <a:moveTo>
                  <a:pt x="1447038" y="32003"/>
                </a:moveTo>
                <a:lnTo>
                  <a:pt x="1437894" y="30479"/>
                </a:lnTo>
                <a:lnTo>
                  <a:pt x="1436370" y="40385"/>
                </a:lnTo>
                <a:lnTo>
                  <a:pt x="1446276" y="41147"/>
                </a:lnTo>
                <a:lnTo>
                  <a:pt x="1447038" y="32003"/>
                </a:lnTo>
                <a:close/>
              </a:path>
              <a:path w="1541779" h="445769">
                <a:moveTo>
                  <a:pt x="1427988" y="29717"/>
                </a:moveTo>
                <a:lnTo>
                  <a:pt x="1424177" y="29717"/>
                </a:lnTo>
                <a:lnTo>
                  <a:pt x="1418844" y="28955"/>
                </a:lnTo>
                <a:lnTo>
                  <a:pt x="1418082" y="38099"/>
                </a:lnTo>
                <a:lnTo>
                  <a:pt x="1427226" y="39623"/>
                </a:lnTo>
                <a:lnTo>
                  <a:pt x="1427988" y="29717"/>
                </a:lnTo>
                <a:close/>
              </a:path>
              <a:path w="1541779" h="445769">
                <a:moveTo>
                  <a:pt x="1408938" y="27431"/>
                </a:moveTo>
                <a:lnTo>
                  <a:pt x="1400556" y="26669"/>
                </a:lnTo>
                <a:lnTo>
                  <a:pt x="1399794" y="26669"/>
                </a:lnTo>
                <a:lnTo>
                  <a:pt x="1399032" y="36575"/>
                </a:lnTo>
                <a:lnTo>
                  <a:pt x="1400556" y="36645"/>
                </a:lnTo>
                <a:lnTo>
                  <a:pt x="1408176" y="37337"/>
                </a:lnTo>
                <a:lnTo>
                  <a:pt x="1408938" y="27431"/>
                </a:lnTo>
                <a:close/>
              </a:path>
              <a:path w="1541779" h="445769">
                <a:moveTo>
                  <a:pt x="1390650" y="25907"/>
                </a:moveTo>
                <a:lnTo>
                  <a:pt x="1380744" y="25145"/>
                </a:lnTo>
                <a:lnTo>
                  <a:pt x="1379982" y="34289"/>
                </a:lnTo>
                <a:lnTo>
                  <a:pt x="1389126" y="35051"/>
                </a:lnTo>
                <a:lnTo>
                  <a:pt x="1390650" y="25907"/>
                </a:lnTo>
                <a:close/>
              </a:path>
              <a:path w="1541779" h="445769">
                <a:moveTo>
                  <a:pt x="1371600" y="23621"/>
                </a:moveTo>
                <a:lnTo>
                  <a:pt x="1361694" y="22859"/>
                </a:lnTo>
                <a:lnTo>
                  <a:pt x="1360932" y="32003"/>
                </a:lnTo>
                <a:lnTo>
                  <a:pt x="1370076" y="33527"/>
                </a:lnTo>
                <a:lnTo>
                  <a:pt x="1371600" y="23621"/>
                </a:lnTo>
                <a:close/>
              </a:path>
              <a:path w="1541779" h="445769">
                <a:moveTo>
                  <a:pt x="1352550" y="22097"/>
                </a:moveTo>
                <a:lnTo>
                  <a:pt x="1342644" y="20573"/>
                </a:lnTo>
                <a:lnTo>
                  <a:pt x="1341882" y="30479"/>
                </a:lnTo>
                <a:lnTo>
                  <a:pt x="1351788" y="31241"/>
                </a:lnTo>
                <a:lnTo>
                  <a:pt x="1352550" y="22097"/>
                </a:lnTo>
                <a:close/>
              </a:path>
              <a:path w="1541779" h="445769">
                <a:moveTo>
                  <a:pt x="1333500" y="19811"/>
                </a:moveTo>
                <a:lnTo>
                  <a:pt x="1323594" y="19049"/>
                </a:lnTo>
                <a:lnTo>
                  <a:pt x="1322832" y="28955"/>
                </a:lnTo>
                <a:lnTo>
                  <a:pt x="1332738" y="29717"/>
                </a:lnTo>
                <a:lnTo>
                  <a:pt x="1333500" y="19811"/>
                </a:lnTo>
                <a:close/>
              </a:path>
              <a:path w="1541779" h="445769">
                <a:moveTo>
                  <a:pt x="1314450" y="18287"/>
                </a:moveTo>
                <a:lnTo>
                  <a:pt x="1310639" y="18192"/>
                </a:lnTo>
                <a:lnTo>
                  <a:pt x="1305306" y="17525"/>
                </a:lnTo>
                <a:lnTo>
                  <a:pt x="1303782" y="26669"/>
                </a:lnTo>
                <a:lnTo>
                  <a:pt x="1310639" y="27431"/>
                </a:lnTo>
                <a:lnTo>
                  <a:pt x="1313688" y="27431"/>
                </a:lnTo>
                <a:lnTo>
                  <a:pt x="1314450" y="18287"/>
                </a:lnTo>
                <a:close/>
              </a:path>
              <a:path w="1541779" h="445769">
                <a:moveTo>
                  <a:pt x="1295400" y="16763"/>
                </a:moveTo>
                <a:lnTo>
                  <a:pt x="1290827" y="16001"/>
                </a:lnTo>
                <a:lnTo>
                  <a:pt x="1286256" y="16001"/>
                </a:lnTo>
                <a:lnTo>
                  <a:pt x="1285494" y="25145"/>
                </a:lnTo>
                <a:lnTo>
                  <a:pt x="1290066" y="25907"/>
                </a:lnTo>
                <a:lnTo>
                  <a:pt x="1294638" y="25907"/>
                </a:lnTo>
                <a:lnTo>
                  <a:pt x="1295400" y="16763"/>
                </a:lnTo>
                <a:close/>
              </a:path>
              <a:path w="1541779" h="445769">
                <a:moveTo>
                  <a:pt x="1276350" y="14477"/>
                </a:moveTo>
                <a:lnTo>
                  <a:pt x="1270254" y="14477"/>
                </a:lnTo>
                <a:lnTo>
                  <a:pt x="1267206" y="13715"/>
                </a:lnTo>
                <a:lnTo>
                  <a:pt x="1266444" y="23621"/>
                </a:lnTo>
                <a:lnTo>
                  <a:pt x="1270254" y="23717"/>
                </a:lnTo>
                <a:lnTo>
                  <a:pt x="1275588" y="24383"/>
                </a:lnTo>
                <a:lnTo>
                  <a:pt x="1276350" y="14477"/>
                </a:lnTo>
                <a:close/>
              </a:path>
              <a:path w="1541779" h="445769">
                <a:moveTo>
                  <a:pt x="1257300" y="12953"/>
                </a:moveTo>
                <a:lnTo>
                  <a:pt x="1249680" y="12953"/>
                </a:lnTo>
                <a:lnTo>
                  <a:pt x="1248156" y="12191"/>
                </a:lnTo>
                <a:lnTo>
                  <a:pt x="1247394" y="22097"/>
                </a:lnTo>
                <a:lnTo>
                  <a:pt x="1249680" y="22174"/>
                </a:lnTo>
                <a:lnTo>
                  <a:pt x="1256538" y="22859"/>
                </a:lnTo>
                <a:lnTo>
                  <a:pt x="1257300" y="12953"/>
                </a:lnTo>
                <a:close/>
              </a:path>
              <a:path w="1541779" h="445769">
                <a:moveTo>
                  <a:pt x="1238250" y="12191"/>
                </a:moveTo>
                <a:lnTo>
                  <a:pt x="1230630" y="11429"/>
                </a:lnTo>
                <a:lnTo>
                  <a:pt x="1229106" y="11429"/>
                </a:lnTo>
                <a:lnTo>
                  <a:pt x="1228344" y="20573"/>
                </a:lnTo>
                <a:lnTo>
                  <a:pt x="1230630" y="20650"/>
                </a:lnTo>
                <a:lnTo>
                  <a:pt x="1237488" y="21335"/>
                </a:lnTo>
                <a:lnTo>
                  <a:pt x="1238250" y="12191"/>
                </a:lnTo>
                <a:close/>
              </a:path>
              <a:path w="1541779" h="445769">
                <a:moveTo>
                  <a:pt x="1219200" y="10667"/>
                </a:moveTo>
                <a:lnTo>
                  <a:pt x="1211580" y="9905"/>
                </a:lnTo>
                <a:lnTo>
                  <a:pt x="1210056" y="9905"/>
                </a:lnTo>
                <a:lnTo>
                  <a:pt x="1209294" y="19811"/>
                </a:lnTo>
                <a:lnTo>
                  <a:pt x="1218438" y="19811"/>
                </a:lnTo>
                <a:lnTo>
                  <a:pt x="1219200" y="10667"/>
                </a:lnTo>
                <a:close/>
              </a:path>
              <a:path w="1541779" h="445769">
                <a:moveTo>
                  <a:pt x="1200150" y="19049"/>
                </a:moveTo>
                <a:lnTo>
                  <a:pt x="1200150" y="9143"/>
                </a:lnTo>
                <a:lnTo>
                  <a:pt x="1191006" y="9143"/>
                </a:lnTo>
                <a:lnTo>
                  <a:pt x="1190244" y="18287"/>
                </a:lnTo>
                <a:lnTo>
                  <a:pt x="1193292" y="18287"/>
                </a:lnTo>
                <a:lnTo>
                  <a:pt x="1200150" y="19049"/>
                </a:lnTo>
                <a:close/>
              </a:path>
              <a:path w="1541779" h="445769">
                <a:moveTo>
                  <a:pt x="1181100" y="8381"/>
                </a:moveTo>
                <a:lnTo>
                  <a:pt x="1177289" y="8381"/>
                </a:lnTo>
                <a:lnTo>
                  <a:pt x="1171956" y="7619"/>
                </a:lnTo>
                <a:lnTo>
                  <a:pt x="1171194" y="17525"/>
                </a:lnTo>
                <a:lnTo>
                  <a:pt x="1180338" y="17525"/>
                </a:lnTo>
                <a:lnTo>
                  <a:pt x="1181100" y="8381"/>
                </a:lnTo>
                <a:close/>
              </a:path>
              <a:path w="1541779" h="445769">
                <a:moveTo>
                  <a:pt x="1162050" y="6857"/>
                </a:moveTo>
                <a:lnTo>
                  <a:pt x="1155954" y="6095"/>
                </a:lnTo>
                <a:lnTo>
                  <a:pt x="1152906" y="6095"/>
                </a:lnTo>
                <a:lnTo>
                  <a:pt x="1152144" y="15239"/>
                </a:lnTo>
                <a:lnTo>
                  <a:pt x="1155192" y="16001"/>
                </a:lnTo>
                <a:lnTo>
                  <a:pt x="1161288" y="16763"/>
                </a:lnTo>
                <a:lnTo>
                  <a:pt x="1162050" y="6857"/>
                </a:lnTo>
                <a:close/>
              </a:path>
              <a:path w="1541779" h="445769">
                <a:moveTo>
                  <a:pt x="1143761" y="5333"/>
                </a:moveTo>
                <a:lnTo>
                  <a:pt x="1137666" y="4571"/>
                </a:lnTo>
                <a:lnTo>
                  <a:pt x="1133856" y="4571"/>
                </a:lnTo>
                <a:lnTo>
                  <a:pt x="1133094" y="13715"/>
                </a:lnTo>
                <a:lnTo>
                  <a:pt x="1137666" y="13824"/>
                </a:lnTo>
                <a:lnTo>
                  <a:pt x="1142238" y="14477"/>
                </a:lnTo>
                <a:lnTo>
                  <a:pt x="1143761" y="5333"/>
                </a:lnTo>
                <a:close/>
              </a:path>
              <a:path w="1541779" h="445769">
                <a:moveTo>
                  <a:pt x="1124712" y="3047"/>
                </a:moveTo>
                <a:lnTo>
                  <a:pt x="1116330" y="2285"/>
                </a:lnTo>
                <a:lnTo>
                  <a:pt x="1114806" y="2285"/>
                </a:lnTo>
                <a:lnTo>
                  <a:pt x="1114044" y="11429"/>
                </a:lnTo>
                <a:lnTo>
                  <a:pt x="1114806" y="12191"/>
                </a:lnTo>
                <a:lnTo>
                  <a:pt x="1123950" y="12953"/>
                </a:lnTo>
                <a:lnTo>
                  <a:pt x="1124712" y="3047"/>
                </a:lnTo>
                <a:close/>
              </a:path>
              <a:path w="1541779" h="445769">
                <a:moveTo>
                  <a:pt x="1105662" y="1523"/>
                </a:moveTo>
                <a:lnTo>
                  <a:pt x="1095756" y="761"/>
                </a:lnTo>
                <a:lnTo>
                  <a:pt x="1094994" y="9905"/>
                </a:lnTo>
                <a:lnTo>
                  <a:pt x="1104900" y="10667"/>
                </a:lnTo>
                <a:lnTo>
                  <a:pt x="1105662" y="1523"/>
                </a:lnTo>
                <a:close/>
              </a:path>
              <a:path w="1541779" h="445769">
                <a:moveTo>
                  <a:pt x="1086612" y="0"/>
                </a:moveTo>
                <a:lnTo>
                  <a:pt x="1076706" y="0"/>
                </a:lnTo>
                <a:lnTo>
                  <a:pt x="1076706" y="9905"/>
                </a:lnTo>
                <a:lnTo>
                  <a:pt x="1085850" y="9905"/>
                </a:lnTo>
                <a:lnTo>
                  <a:pt x="1086612" y="0"/>
                </a:lnTo>
                <a:close/>
              </a:path>
              <a:path w="1541779" h="445769">
                <a:moveTo>
                  <a:pt x="1067562" y="9905"/>
                </a:moveTo>
                <a:lnTo>
                  <a:pt x="1066800" y="0"/>
                </a:lnTo>
                <a:lnTo>
                  <a:pt x="1061465" y="0"/>
                </a:lnTo>
                <a:lnTo>
                  <a:pt x="1057656" y="761"/>
                </a:lnTo>
                <a:lnTo>
                  <a:pt x="1057656" y="9905"/>
                </a:lnTo>
                <a:lnTo>
                  <a:pt x="1067562" y="9905"/>
                </a:lnTo>
                <a:close/>
              </a:path>
              <a:path w="1541779" h="445769">
                <a:moveTo>
                  <a:pt x="1048512" y="10667"/>
                </a:moveTo>
                <a:lnTo>
                  <a:pt x="1047750" y="761"/>
                </a:lnTo>
                <a:lnTo>
                  <a:pt x="1041654" y="1439"/>
                </a:lnTo>
                <a:lnTo>
                  <a:pt x="1037844" y="1523"/>
                </a:lnTo>
                <a:lnTo>
                  <a:pt x="1038606" y="11429"/>
                </a:lnTo>
                <a:lnTo>
                  <a:pt x="1041654" y="11429"/>
                </a:lnTo>
                <a:lnTo>
                  <a:pt x="1048512" y="10667"/>
                </a:lnTo>
                <a:close/>
              </a:path>
              <a:path w="1541779" h="445769">
                <a:moveTo>
                  <a:pt x="1029462" y="12191"/>
                </a:moveTo>
                <a:lnTo>
                  <a:pt x="1028700" y="2285"/>
                </a:lnTo>
                <a:lnTo>
                  <a:pt x="1025651" y="3047"/>
                </a:lnTo>
                <a:lnTo>
                  <a:pt x="1018794" y="3809"/>
                </a:lnTo>
                <a:lnTo>
                  <a:pt x="1020318" y="12953"/>
                </a:lnTo>
                <a:lnTo>
                  <a:pt x="1025651" y="12287"/>
                </a:lnTo>
                <a:lnTo>
                  <a:pt x="1029462" y="12191"/>
                </a:lnTo>
                <a:close/>
              </a:path>
              <a:path w="1541779" h="445769">
                <a:moveTo>
                  <a:pt x="1010412" y="14477"/>
                </a:moveTo>
                <a:lnTo>
                  <a:pt x="1009650" y="4571"/>
                </a:lnTo>
                <a:lnTo>
                  <a:pt x="1008126" y="5333"/>
                </a:lnTo>
                <a:lnTo>
                  <a:pt x="999744" y="6095"/>
                </a:lnTo>
                <a:lnTo>
                  <a:pt x="1001268" y="15239"/>
                </a:lnTo>
                <a:lnTo>
                  <a:pt x="1008126" y="14554"/>
                </a:lnTo>
                <a:lnTo>
                  <a:pt x="1010412" y="14477"/>
                </a:lnTo>
                <a:close/>
              </a:path>
              <a:path w="1541779" h="445769">
                <a:moveTo>
                  <a:pt x="992123" y="16763"/>
                </a:moveTo>
                <a:lnTo>
                  <a:pt x="990600" y="6857"/>
                </a:lnTo>
                <a:lnTo>
                  <a:pt x="988313" y="7619"/>
                </a:lnTo>
                <a:lnTo>
                  <a:pt x="981456" y="8381"/>
                </a:lnTo>
                <a:lnTo>
                  <a:pt x="982218" y="18287"/>
                </a:lnTo>
                <a:lnTo>
                  <a:pt x="989076" y="16763"/>
                </a:lnTo>
                <a:lnTo>
                  <a:pt x="992123" y="16763"/>
                </a:lnTo>
                <a:close/>
              </a:path>
              <a:path w="1541779" h="445769">
                <a:moveTo>
                  <a:pt x="973073" y="19049"/>
                </a:moveTo>
                <a:lnTo>
                  <a:pt x="971550" y="9905"/>
                </a:lnTo>
                <a:lnTo>
                  <a:pt x="965454" y="10667"/>
                </a:lnTo>
                <a:lnTo>
                  <a:pt x="962406" y="11429"/>
                </a:lnTo>
                <a:lnTo>
                  <a:pt x="963929" y="20573"/>
                </a:lnTo>
                <a:lnTo>
                  <a:pt x="966977" y="19811"/>
                </a:lnTo>
                <a:lnTo>
                  <a:pt x="973073" y="19049"/>
                </a:lnTo>
                <a:close/>
              </a:path>
              <a:path w="1541779" h="445769">
                <a:moveTo>
                  <a:pt x="954023" y="22097"/>
                </a:moveTo>
                <a:lnTo>
                  <a:pt x="953262" y="12191"/>
                </a:lnTo>
                <a:lnTo>
                  <a:pt x="943356" y="13715"/>
                </a:lnTo>
                <a:lnTo>
                  <a:pt x="944879" y="22859"/>
                </a:lnTo>
                <a:lnTo>
                  <a:pt x="954023" y="22097"/>
                </a:lnTo>
                <a:close/>
              </a:path>
              <a:path w="1541779" h="445769">
                <a:moveTo>
                  <a:pt x="934973" y="24383"/>
                </a:moveTo>
                <a:lnTo>
                  <a:pt x="934212" y="14477"/>
                </a:lnTo>
                <a:lnTo>
                  <a:pt x="928115" y="15239"/>
                </a:lnTo>
                <a:lnTo>
                  <a:pt x="924306" y="16001"/>
                </a:lnTo>
                <a:lnTo>
                  <a:pt x="925829" y="25145"/>
                </a:lnTo>
                <a:lnTo>
                  <a:pt x="929639" y="25145"/>
                </a:lnTo>
                <a:lnTo>
                  <a:pt x="934973" y="24383"/>
                </a:lnTo>
                <a:close/>
              </a:path>
              <a:path w="1541779" h="445769">
                <a:moveTo>
                  <a:pt x="915923" y="26669"/>
                </a:moveTo>
                <a:lnTo>
                  <a:pt x="915162" y="17525"/>
                </a:lnTo>
                <a:lnTo>
                  <a:pt x="906018" y="18287"/>
                </a:lnTo>
                <a:lnTo>
                  <a:pt x="906779" y="27431"/>
                </a:lnTo>
                <a:lnTo>
                  <a:pt x="915923" y="26669"/>
                </a:lnTo>
                <a:close/>
              </a:path>
              <a:path w="1541779" h="445769">
                <a:moveTo>
                  <a:pt x="897635" y="28955"/>
                </a:moveTo>
                <a:lnTo>
                  <a:pt x="896112" y="19811"/>
                </a:lnTo>
                <a:lnTo>
                  <a:pt x="886968" y="20573"/>
                </a:lnTo>
                <a:lnTo>
                  <a:pt x="887729" y="29717"/>
                </a:lnTo>
                <a:lnTo>
                  <a:pt x="888491" y="29717"/>
                </a:lnTo>
                <a:lnTo>
                  <a:pt x="897635" y="28955"/>
                </a:lnTo>
                <a:close/>
              </a:path>
              <a:path w="1541779" h="445769">
                <a:moveTo>
                  <a:pt x="878585" y="31241"/>
                </a:moveTo>
                <a:lnTo>
                  <a:pt x="877062" y="22097"/>
                </a:lnTo>
                <a:lnTo>
                  <a:pt x="872489" y="22097"/>
                </a:lnTo>
                <a:lnTo>
                  <a:pt x="867918" y="22859"/>
                </a:lnTo>
                <a:lnTo>
                  <a:pt x="868679" y="32003"/>
                </a:lnTo>
                <a:lnTo>
                  <a:pt x="874013" y="32003"/>
                </a:lnTo>
                <a:lnTo>
                  <a:pt x="878585" y="31241"/>
                </a:lnTo>
                <a:close/>
              </a:path>
              <a:path w="1541779" h="445769">
                <a:moveTo>
                  <a:pt x="859535" y="33527"/>
                </a:moveTo>
                <a:lnTo>
                  <a:pt x="858012" y="24383"/>
                </a:lnTo>
                <a:lnTo>
                  <a:pt x="848868" y="25145"/>
                </a:lnTo>
                <a:lnTo>
                  <a:pt x="850391" y="34289"/>
                </a:lnTo>
                <a:lnTo>
                  <a:pt x="858012" y="33597"/>
                </a:lnTo>
                <a:lnTo>
                  <a:pt x="859535" y="33527"/>
                </a:lnTo>
                <a:close/>
              </a:path>
              <a:path w="1541779" h="445769">
                <a:moveTo>
                  <a:pt x="840485" y="35813"/>
                </a:moveTo>
                <a:lnTo>
                  <a:pt x="839723" y="26669"/>
                </a:lnTo>
                <a:lnTo>
                  <a:pt x="829818" y="27431"/>
                </a:lnTo>
                <a:lnTo>
                  <a:pt x="831341" y="37337"/>
                </a:lnTo>
                <a:lnTo>
                  <a:pt x="840485" y="35813"/>
                </a:lnTo>
                <a:close/>
              </a:path>
              <a:path w="1541779" h="445769">
                <a:moveTo>
                  <a:pt x="821435" y="38099"/>
                </a:moveTo>
                <a:lnTo>
                  <a:pt x="820673" y="28955"/>
                </a:lnTo>
                <a:lnTo>
                  <a:pt x="811529" y="30479"/>
                </a:lnTo>
                <a:lnTo>
                  <a:pt x="810768" y="30479"/>
                </a:lnTo>
                <a:lnTo>
                  <a:pt x="812291" y="39623"/>
                </a:lnTo>
                <a:lnTo>
                  <a:pt x="821435" y="38099"/>
                </a:lnTo>
                <a:close/>
              </a:path>
              <a:path w="1541779" h="445769">
                <a:moveTo>
                  <a:pt x="803147" y="41147"/>
                </a:moveTo>
                <a:lnTo>
                  <a:pt x="801623" y="31241"/>
                </a:lnTo>
                <a:lnTo>
                  <a:pt x="792479" y="32765"/>
                </a:lnTo>
                <a:lnTo>
                  <a:pt x="793241" y="41909"/>
                </a:lnTo>
                <a:lnTo>
                  <a:pt x="803147" y="41147"/>
                </a:lnTo>
                <a:close/>
              </a:path>
              <a:path w="1541779" h="445769">
                <a:moveTo>
                  <a:pt x="784097" y="43433"/>
                </a:moveTo>
                <a:lnTo>
                  <a:pt x="782573" y="34289"/>
                </a:lnTo>
                <a:lnTo>
                  <a:pt x="778763" y="34289"/>
                </a:lnTo>
                <a:lnTo>
                  <a:pt x="773429" y="35813"/>
                </a:lnTo>
                <a:lnTo>
                  <a:pt x="774954" y="44957"/>
                </a:lnTo>
                <a:lnTo>
                  <a:pt x="780287" y="44195"/>
                </a:lnTo>
                <a:lnTo>
                  <a:pt x="784097" y="43433"/>
                </a:lnTo>
                <a:close/>
              </a:path>
              <a:path w="1541779" h="445769">
                <a:moveTo>
                  <a:pt x="765047" y="46481"/>
                </a:moveTo>
                <a:lnTo>
                  <a:pt x="763523" y="36575"/>
                </a:lnTo>
                <a:lnTo>
                  <a:pt x="754379" y="38099"/>
                </a:lnTo>
                <a:lnTo>
                  <a:pt x="755904" y="48005"/>
                </a:lnTo>
                <a:lnTo>
                  <a:pt x="765047" y="46481"/>
                </a:lnTo>
                <a:close/>
              </a:path>
              <a:path w="1541779" h="445769">
                <a:moveTo>
                  <a:pt x="746759" y="49529"/>
                </a:moveTo>
                <a:lnTo>
                  <a:pt x="745235" y="39623"/>
                </a:lnTo>
                <a:lnTo>
                  <a:pt x="735329" y="41147"/>
                </a:lnTo>
                <a:lnTo>
                  <a:pt x="736854" y="51053"/>
                </a:lnTo>
                <a:lnTo>
                  <a:pt x="746759" y="49529"/>
                </a:lnTo>
                <a:close/>
              </a:path>
              <a:path w="1541779" h="445769">
                <a:moveTo>
                  <a:pt x="727710" y="52577"/>
                </a:moveTo>
                <a:lnTo>
                  <a:pt x="726185" y="43433"/>
                </a:lnTo>
                <a:lnTo>
                  <a:pt x="717041" y="44957"/>
                </a:lnTo>
                <a:lnTo>
                  <a:pt x="718566" y="54101"/>
                </a:lnTo>
                <a:lnTo>
                  <a:pt x="727710" y="52577"/>
                </a:lnTo>
                <a:close/>
              </a:path>
              <a:path w="1541779" h="445769">
                <a:moveTo>
                  <a:pt x="709422" y="55625"/>
                </a:moveTo>
                <a:lnTo>
                  <a:pt x="707135" y="46481"/>
                </a:lnTo>
                <a:lnTo>
                  <a:pt x="697991" y="48005"/>
                </a:lnTo>
                <a:lnTo>
                  <a:pt x="699516" y="57149"/>
                </a:lnTo>
                <a:lnTo>
                  <a:pt x="709422" y="55625"/>
                </a:lnTo>
                <a:close/>
              </a:path>
              <a:path w="1541779" h="445769">
                <a:moveTo>
                  <a:pt x="690372" y="59435"/>
                </a:moveTo>
                <a:lnTo>
                  <a:pt x="688847" y="50291"/>
                </a:lnTo>
                <a:lnTo>
                  <a:pt x="678941" y="51815"/>
                </a:lnTo>
                <a:lnTo>
                  <a:pt x="681227" y="60959"/>
                </a:lnTo>
                <a:lnTo>
                  <a:pt x="690372" y="59435"/>
                </a:lnTo>
                <a:close/>
              </a:path>
              <a:path w="1541779" h="445769">
                <a:moveTo>
                  <a:pt x="672083" y="63245"/>
                </a:moveTo>
                <a:lnTo>
                  <a:pt x="669797" y="53339"/>
                </a:lnTo>
                <a:lnTo>
                  <a:pt x="660654" y="55625"/>
                </a:lnTo>
                <a:lnTo>
                  <a:pt x="662177" y="64769"/>
                </a:lnTo>
                <a:lnTo>
                  <a:pt x="672083" y="63245"/>
                </a:lnTo>
                <a:close/>
              </a:path>
              <a:path w="1541779" h="445769">
                <a:moveTo>
                  <a:pt x="653033" y="67055"/>
                </a:moveTo>
                <a:lnTo>
                  <a:pt x="651510" y="57911"/>
                </a:lnTo>
                <a:lnTo>
                  <a:pt x="644651" y="58673"/>
                </a:lnTo>
                <a:lnTo>
                  <a:pt x="641604" y="59435"/>
                </a:lnTo>
                <a:lnTo>
                  <a:pt x="643889" y="69341"/>
                </a:lnTo>
                <a:lnTo>
                  <a:pt x="653033" y="67055"/>
                </a:lnTo>
                <a:close/>
              </a:path>
              <a:path w="1541779" h="445769">
                <a:moveTo>
                  <a:pt x="634745" y="71627"/>
                </a:moveTo>
                <a:lnTo>
                  <a:pt x="632460" y="61721"/>
                </a:lnTo>
                <a:lnTo>
                  <a:pt x="623316" y="64007"/>
                </a:lnTo>
                <a:lnTo>
                  <a:pt x="625601" y="73151"/>
                </a:lnTo>
                <a:lnTo>
                  <a:pt x="634745" y="71627"/>
                </a:lnTo>
                <a:close/>
              </a:path>
              <a:path w="1541779" h="445769">
                <a:moveTo>
                  <a:pt x="616457" y="75437"/>
                </a:moveTo>
                <a:lnTo>
                  <a:pt x="614172" y="66293"/>
                </a:lnTo>
                <a:lnTo>
                  <a:pt x="605027" y="68579"/>
                </a:lnTo>
                <a:lnTo>
                  <a:pt x="607313" y="78485"/>
                </a:lnTo>
                <a:lnTo>
                  <a:pt x="613410" y="76199"/>
                </a:lnTo>
                <a:lnTo>
                  <a:pt x="616457" y="75437"/>
                </a:lnTo>
                <a:close/>
              </a:path>
              <a:path w="1541779" h="445769">
                <a:moveTo>
                  <a:pt x="598169" y="80771"/>
                </a:moveTo>
                <a:lnTo>
                  <a:pt x="595122" y="71627"/>
                </a:lnTo>
                <a:lnTo>
                  <a:pt x="585977" y="73913"/>
                </a:lnTo>
                <a:lnTo>
                  <a:pt x="589026" y="83057"/>
                </a:lnTo>
                <a:lnTo>
                  <a:pt x="598169" y="80771"/>
                </a:lnTo>
                <a:close/>
              </a:path>
              <a:path w="1541779" h="445769">
                <a:moveTo>
                  <a:pt x="579882" y="85343"/>
                </a:moveTo>
                <a:lnTo>
                  <a:pt x="576833" y="76199"/>
                </a:lnTo>
                <a:lnTo>
                  <a:pt x="567689" y="79247"/>
                </a:lnTo>
                <a:lnTo>
                  <a:pt x="570738" y="88391"/>
                </a:lnTo>
                <a:lnTo>
                  <a:pt x="579882" y="85343"/>
                </a:lnTo>
                <a:close/>
              </a:path>
              <a:path w="1541779" h="445769">
                <a:moveTo>
                  <a:pt x="561594" y="91439"/>
                </a:moveTo>
                <a:lnTo>
                  <a:pt x="558545" y="82295"/>
                </a:lnTo>
                <a:lnTo>
                  <a:pt x="549401" y="85343"/>
                </a:lnTo>
                <a:lnTo>
                  <a:pt x="552450" y="93725"/>
                </a:lnTo>
                <a:lnTo>
                  <a:pt x="561594" y="91439"/>
                </a:lnTo>
                <a:close/>
              </a:path>
              <a:path w="1541779" h="445769">
                <a:moveTo>
                  <a:pt x="543305" y="96773"/>
                </a:moveTo>
                <a:lnTo>
                  <a:pt x="540257" y="88391"/>
                </a:lnTo>
                <a:lnTo>
                  <a:pt x="531113" y="91439"/>
                </a:lnTo>
                <a:lnTo>
                  <a:pt x="534923" y="99821"/>
                </a:lnTo>
                <a:lnTo>
                  <a:pt x="543305" y="96773"/>
                </a:lnTo>
                <a:close/>
              </a:path>
              <a:path w="1541779" h="445769">
                <a:moveTo>
                  <a:pt x="525779" y="103631"/>
                </a:moveTo>
                <a:lnTo>
                  <a:pt x="522731" y="94487"/>
                </a:lnTo>
                <a:lnTo>
                  <a:pt x="513588" y="97535"/>
                </a:lnTo>
                <a:lnTo>
                  <a:pt x="516635" y="106679"/>
                </a:lnTo>
                <a:lnTo>
                  <a:pt x="525779" y="103631"/>
                </a:lnTo>
                <a:close/>
              </a:path>
              <a:path w="1541779" h="445769">
                <a:moveTo>
                  <a:pt x="508253" y="109727"/>
                </a:moveTo>
                <a:lnTo>
                  <a:pt x="504444" y="101345"/>
                </a:lnTo>
                <a:lnTo>
                  <a:pt x="496061" y="104393"/>
                </a:lnTo>
                <a:lnTo>
                  <a:pt x="495300" y="104393"/>
                </a:lnTo>
                <a:lnTo>
                  <a:pt x="499109" y="113537"/>
                </a:lnTo>
                <a:lnTo>
                  <a:pt x="499872" y="113537"/>
                </a:lnTo>
                <a:lnTo>
                  <a:pt x="508253" y="109727"/>
                </a:lnTo>
                <a:close/>
              </a:path>
              <a:path w="1541779" h="445769">
                <a:moveTo>
                  <a:pt x="490727" y="117347"/>
                </a:moveTo>
                <a:lnTo>
                  <a:pt x="486917" y="108203"/>
                </a:lnTo>
                <a:lnTo>
                  <a:pt x="480822" y="111251"/>
                </a:lnTo>
                <a:lnTo>
                  <a:pt x="477773" y="112013"/>
                </a:lnTo>
                <a:lnTo>
                  <a:pt x="481583" y="121157"/>
                </a:lnTo>
                <a:lnTo>
                  <a:pt x="484631" y="119633"/>
                </a:lnTo>
                <a:lnTo>
                  <a:pt x="490727" y="117347"/>
                </a:lnTo>
                <a:close/>
              </a:path>
              <a:path w="1541779" h="445769">
                <a:moveTo>
                  <a:pt x="473201" y="124967"/>
                </a:moveTo>
                <a:lnTo>
                  <a:pt x="469391" y="115823"/>
                </a:lnTo>
                <a:lnTo>
                  <a:pt x="460247" y="120395"/>
                </a:lnTo>
                <a:lnTo>
                  <a:pt x="464819" y="128777"/>
                </a:lnTo>
                <a:lnTo>
                  <a:pt x="469391" y="126491"/>
                </a:lnTo>
                <a:lnTo>
                  <a:pt x="473201" y="124967"/>
                </a:lnTo>
                <a:close/>
              </a:path>
              <a:path w="1541779" h="445769">
                <a:moveTo>
                  <a:pt x="455675" y="132587"/>
                </a:moveTo>
                <a:lnTo>
                  <a:pt x="451866" y="124205"/>
                </a:lnTo>
                <a:lnTo>
                  <a:pt x="449579" y="124967"/>
                </a:lnTo>
                <a:lnTo>
                  <a:pt x="443483" y="128777"/>
                </a:lnTo>
                <a:lnTo>
                  <a:pt x="447294" y="137159"/>
                </a:lnTo>
                <a:lnTo>
                  <a:pt x="454151" y="134111"/>
                </a:lnTo>
                <a:lnTo>
                  <a:pt x="455675" y="132587"/>
                </a:lnTo>
                <a:close/>
              </a:path>
              <a:path w="1541779" h="445769">
                <a:moveTo>
                  <a:pt x="438911" y="140969"/>
                </a:moveTo>
                <a:lnTo>
                  <a:pt x="434339" y="132587"/>
                </a:lnTo>
                <a:lnTo>
                  <a:pt x="425957" y="137159"/>
                </a:lnTo>
                <a:lnTo>
                  <a:pt x="430529" y="145541"/>
                </a:lnTo>
                <a:lnTo>
                  <a:pt x="438911" y="140969"/>
                </a:lnTo>
                <a:close/>
              </a:path>
              <a:path w="1541779" h="445769">
                <a:moveTo>
                  <a:pt x="422147" y="150113"/>
                </a:moveTo>
                <a:lnTo>
                  <a:pt x="417575" y="140969"/>
                </a:lnTo>
                <a:lnTo>
                  <a:pt x="409194" y="145541"/>
                </a:lnTo>
                <a:lnTo>
                  <a:pt x="413766" y="153923"/>
                </a:lnTo>
                <a:lnTo>
                  <a:pt x="422147" y="150113"/>
                </a:lnTo>
                <a:close/>
              </a:path>
              <a:path w="1541779" h="445769">
                <a:moveTo>
                  <a:pt x="405383" y="158495"/>
                </a:moveTo>
                <a:lnTo>
                  <a:pt x="400811" y="150113"/>
                </a:lnTo>
                <a:lnTo>
                  <a:pt x="392429" y="154685"/>
                </a:lnTo>
                <a:lnTo>
                  <a:pt x="397001" y="163067"/>
                </a:lnTo>
                <a:lnTo>
                  <a:pt x="405383" y="158495"/>
                </a:lnTo>
                <a:close/>
              </a:path>
              <a:path w="1541779" h="445769">
                <a:moveTo>
                  <a:pt x="388619" y="167639"/>
                </a:moveTo>
                <a:lnTo>
                  <a:pt x="384047" y="160019"/>
                </a:lnTo>
                <a:lnTo>
                  <a:pt x="375666" y="164591"/>
                </a:lnTo>
                <a:lnTo>
                  <a:pt x="380238" y="172973"/>
                </a:lnTo>
                <a:lnTo>
                  <a:pt x="388619" y="167639"/>
                </a:lnTo>
                <a:close/>
              </a:path>
              <a:path w="1541779" h="445769">
                <a:moveTo>
                  <a:pt x="372617" y="177545"/>
                </a:moveTo>
                <a:lnTo>
                  <a:pt x="367283" y="169163"/>
                </a:lnTo>
                <a:lnTo>
                  <a:pt x="358901" y="173735"/>
                </a:lnTo>
                <a:lnTo>
                  <a:pt x="364235" y="182117"/>
                </a:lnTo>
                <a:lnTo>
                  <a:pt x="372617" y="177545"/>
                </a:lnTo>
                <a:close/>
              </a:path>
              <a:path w="1541779" h="445769">
                <a:moveTo>
                  <a:pt x="355853" y="187451"/>
                </a:moveTo>
                <a:lnTo>
                  <a:pt x="351281" y="179069"/>
                </a:lnTo>
                <a:lnTo>
                  <a:pt x="342900" y="183641"/>
                </a:lnTo>
                <a:lnTo>
                  <a:pt x="348233" y="192023"/>
                </a:lnTo>
                <a:lnTo>
                  <a:pt x="355853" y="187451"/>
                </a:lnTo>
                <a:close/>
              </a:path>
              <a:path w="1541779" h="445769">
                <a:moveTo>
                  <a:pt x="339851" y="197357"/>
                </a:moveTo>
                <a:lnTo>
                  <a:pt x="334517" y="188975"/>
                </a:lnTo>
                <a:lnTo>
                  <a:pt x="327659" y="193547"/>
                </a:lnTo>
                <a:lnTo>
                  <a:pt x="326897" y="194309"/>
                </a:lnTo>
                <a:lnTo>
                  <a:pt x="331469" y="201929"/>
                </a:lnTo>
                <a:lnTo>
                  <a:pt x="332231" y="201167"/>
                </a:lnTo>
                <a:lnTo>
                  <a:pt x="339851" y="197357"/>
                </a:lnTo>
                <a:close/>
              </a:path>
              <a:path w="1541779" h="445769">
                <a:moveTo>
                  <a:pt x="323850" y="207263"/>
                </a:moveTo>
                <a:lnTo>
                  <a:pt x="318516" y="198881"/>
                </a:lnTo>
                <a:lnTo>
                  <a:pt x="310895" y="204215"/>
                </a:lnTo>
                <a:lnTo>
                  <a:pt x="315467" y="212597"/>
                </a:lnTo>
                <a:lnTo>
                  <a:pt x="323850" y="207263"/>
                </a:lnTo>
                <a:close/>
              </a:path>
              <a:path w="1541779" h="445769">
                <a:moveTo>
                  <a:pt x="307847" y="217169"/>
                </a:moveTo>
                <a:lnTo>
                  <a:pt x="302513" y="209549"/>
                </a:lnTo>
                <a:lnTo>
                  <a:pt x="297179" y="212597"/>
                </a:lnTo>
                <a:lnTo>
                  <a:pt x="294131" y="214883"/>
                </a:lnTo>
                <a:lnTo>
                  <a:pt x="299466" y="222503"/>
                </a:lnTo>
                <a:lnTo>
                  <a:pt x="302513" y="220979"/>
                </a:lnTo>
                <a:lnTo>
                  <a:pt x="307847" y="217169"/>
                </a:lnTo>
                <a:close/>
              </a:path>
              <a:path w="1541779" h="445769">
                <a:moveTo>
                  <a:pt x="291845" y="227837"/>
                </a:moveTo>
                <a:lnTo>
                  <a:pt x="286511" y="220217"/>
                </a:lnTo>
                <a:lnTo>
                  <a:pt x="278891" y="225551"/>
                </a:lnTo>
                <a:lnTo>
                  <a:pt x="284225" y="233171"/>
                </a:lnTo>
                <a:lnTo>
                  <a:pt x="291845" y="227837"/>
                </a:lnTo>
                <a:close/>
              </a:path>
              <a:path w="1541779" h="445769">
                <a:moveTo>
                  <a:pt x="275844" y="238505"/>
                </a:moveTo>
                <a:lnTo>
                  <a:pt x="270509" y="230885"/>
                </a:lnTo>
                <a:lnTo>
                  <a:pt x="266700" y="233171"/>
                </a:lnTo>
                <a:lnTo>
                  <a:pt x="262889" y="236219"/>
                </a:lnTo>
                <a:lnTo>
                  <a:pt x="268223" y="243839"/>
                </a:lnTo>
                <a:lnTo>
                  <a:pt x="272033" y="241553"/>
                </a:lnTo>
                <a:lnTo>
                  <a:pt x="275844" y="238505"/>
                </a:lnTo>
                <a:close/>
              </a:path>
              <a:path w="1541779" h="445769">
                <a:moveTo>
                  <a:pt x="260603" y="249173"/>
                </a:moveTo>
                <a:lnTo>
                  <a:pt x="255269" y="241553"/>
                </a:lnTo>
                <a:lnTo>
                  <a:pt x="247650" y="246887"/>
                </a:lnTo>
                <a:lnTo>
                  <a:pt x="252983" y="255269"/>
                </a:lnTo>
                <a:lnTo>
                  <a:pt x="260603" y="249173"/>
                </a:lnTo>
                <a:close/>
              </a:path>
              <a:path w="1541779" h="445769">
                <a:moveTo>
                  <a:pt x="244601" y="260603"/>
                </a:moveTo>
                <a:lnTo>
                  <a:pt x="239267" y="252221"/>
                </a:lnTo>
                <a:lnTo>
                  <a:pt x="236981" y="254507"/>
                </a:lnTo>
                <a:lnTo>
                  <a:pt x="231647" y="258317"/>
                </a:lnTo>
                <a:lnTo>
                  <a:pt x="236981" y="265937"/>
                </a:lnTo>
                <a:lnTo>
                  <a:pt x="242315" y="262127"/>
                </a:lnTo>
                <a:lnTo>
                  <a:pt x="244601" y="260603"/>
                </a:lnTo>
                <a:close/>
              </a:path>
              <a:path w="1541779" h="445769">
                <a:moveTo>
                  <a:pt x="229361" y="271271"/>
                </a:moveTo>
                <a:lnTo>
                  <a:pt x="224027" y="263651"/>
                </a:lnTo>
                <a:lnTo>
                  <a:pt x="216407" y="269747"/>
                </a:lnTo>
                <a:lnTo>
                  <a:pt x="221741" y="277367"/>
                </a:lnTo>
                <a:lnTo>
                  <a:pt x="229361" y="271271"/>
                </a:lnTo>
                <a:close/>
              </a:path>
              <a:path w="1541779" h="445769">
                <a:moveTo>
                  <a:pt x="214122" y="282701"/>
                </a:moveTo>
                <a:lnTo>
                  <a:pt x="208787" y="275081"/>
                </a:lnTo>
                <a:lnTo>
                  <a:pt x="206501" y="276605"/>
                </a:lnTo>
                <a:lnTo>
                  <a:pt x="201167" y="280415"/>
                </a:lnTo>
                <a:lnTo>
                  <a:pt x="206501" y="288035"/>
                </a:lnTo>
                <a:lnTo>
                  <a:pt x="211835" y="284225"/>
                </a:lnTo>
                <a:lnTo>
                  <a:pt x="214122" y="282701"/>
                </a:lnTo>
                <a:close/>
              </a:path>
              <a:path w="1541779" h="445769">
                <a:moveTo>
                  <a:pt x="198881" y="294131"/>
                </a:moveTo>
                <a:lnTo>
                  <a:pt x="193547" y="286511"/>
                </a:lnTo>
                <a:lnTo>
                  <a:pt x="185927" y="291845"/>
                </a:lnTo>
                <a:lnTo>
                  <a:pt x="191261" y="299465"/>
                </a:lnTo>
                <a:lnTo>
                  <a:pt x="198881" y="294131"/>
                </a:lnTo>
                <a:close/>
              </a:path>
              <a:path w="1541779" h="445769">
                <a:moveTo>
                  <a:pt x="183641" y="305561"/>
                </a:moveTo>
                <a:lnTo>
                  <a:pt x="178307" y="297941"/>
                </a:lnTo>
                <a:lnTo>
                  <a:pt x="176022" y="298703"/>
                </a:lnTo>
                <a:lnTo>
                  <a:pt x="170687" y="303275"/>
                </a:lnTo>
                <a:lnTo>
                  <a:pt x="176022" y="310895"/>
                </a:lnTo>
                <a:lnTo>
                  <a:pt x="182117" y="306323"/>
                </a:lnTo>
                <a:lnTo>
                  <a:pt x="183641" y="305561"/>
                </a:lnTo>
                <a:close/>
              </a:path>
              <a:path w="1541779" h="445769">
                <a:moveTo>
                  <a:pt x="168401" y="316991"/>
                </a:moveTo>
                <a:lnTo>
                  <a:pt x="163067" y="309371"/>
                </a:lnTo>
                <a:lnTo>
                  <a:pt x="155447" y="315467"/>
                </a:lnTo>
                <a:lnTo>
                  <a:pt x="160781" y="323087"/>
                </a:lnTo>
                <a:lnTo>
                  <a:pt x="168401" y="316991"/>
                </a:lnTo>
                <a:close/>
              </a:path>
              <a:path w="1541779" h="445769">
                <a:moveTo>
                  <a:pt x="153161" y="328421"/>
                </a:moveTo>
                <a:lnTo>
                  <a:pt x="147827" y="320801"/>
                </a:lnTo>
                <a:lnTo>
                  <a:pt x="146303" y="322325"/>
                </a:lnTo>
                <a:lnTo>
                  <a:pt x="140207" y="326897"/>
                </a:lnTo>
                <a:lnTo>
                  <a:pt x="146303" y="334517"/>
                </a:lnTo>
                <a:lnTo>
                  <a:pt x="152400" y="329183"/>
                </a:lnTo>
                <a:lnTo>
                  <a:pt x="153161" y="328421"/>
                </a:lnTo>
                <a:close/>
              </a:path>
              <a:path w="1541779" h="445769">
                <a:moveTo>
                  <a:pt x="138683" y="339851"/>
                </a:moveTo>
                <a:lnTo>
                  <a:pt x="132587" y="332993"/>
                </a:lnTo>
                <a:lnTo>
                  <a:pt x="124967" y="338327"/>
                </a:lnTo>
                <a:lnTo>
                  <a:pt x="131063" y="345947"/>
                </a:lnTo>
                <a:lnTo>
                  <a:pt x="138683" y="339851"/>
                </a:lnTo>
                <a:close/>
              </a:path>
              <a:path w="1541779" h="445769">
                <a:moveTo>
                  <a:pt x="123443" y="352043"/>
                </a:moveTo>
                <a:lnTo>
                  <a:pt x="117347" y="344423"/>
                </a:lnTo>
                <a:lnTo>
                  <a:pt x="116585" y="345185"/>
                </a:lnTo>
                <a:lnTo>
                  <a:pt x="109727" y="350519"/>
                </a:lnTo>
                <a:lnTo>
                  <a:pt x="115823" y="358139"/>
                </a:lnTo>
                <a:lnTo>
                  <a:pt x="121919" y="352805"/>
                </a:lnTo>
                <a:lnTo>
                  <a:pt x="123443" y="352043"/>
                </a:lnTo>
                <a:close/>
              </a:path>
              <a:path w="1541779" h="445769">
                <a:moveTo>
                  <a:pt x="108203" y="363473"/>
                </a:moveTo>
                <a:lnTo>
                  <a:pt x="102869" y="356615"/>
                </a:lnTo>
                <a:lnTo>
                  <a:pt x="95250" y="361949"/>
                </a:lnTo>
                <a:lnTo>
                  <a:pt x="101345" y="369569"/>
                </a:lnTo>
                <a:lnTo>
                  <a:pt x="108203" y="363473"/>
                </a:lnTo>
                <a:close/>
              </a:path>
              <a:path w="1541779" h="445769">
                <a:moveTo>
                  <a:pt x="55915" y="393546"/>
                </a:moveTo>
                <a:lnTo>
                  <a:pt x="35051" y="368045"/>
                </a:lnTo>
                <a:lnTo>
                  <a:pt x="0" y="445769"/>
                </a:lnTo>
                <a:lnTo>
                  <a:pt x="50291" y="434235"/>
                </a:lnTo>
                <a:lnTo>
                  <a:pt x="50291" y="397763"/>
                </a:lnTo>
                <a:lnTo>
                  <a:pt x="55915" y="393546"/>
                </a:lnTo>
                <a:close/>
              </a:path>
              <a:path w="1541779" h="445769">
                <a:moveTo>
                  <a:pt x="62097" y="401101"/>
                </a:moveTo>
                <a:lnTo>
                  <a:pt x="55915" y="393546"/>
                </a:lnTo>
                <a:lnTo>
                  <a:pt x="50291" y="397763"/>
                </a:lnTo>
                <a:lnTo>
                  <a:pt x="56387" y="405383"/>
                </a:lnTo>
                <a:lnTo>
                  <a:pt x="62097" y="401101"/>
                </a:lnTo>
                <a:close/>
              </a:path>
              <a:path w="1541779" h="445769">
                <a:moveTo>
                  <a:pt x="83057" y="426719"/>
                </a:moveTo>
                <a:lnTo>
                  <a:pt x="62097" y="401101"/>
                </a:lnTo>
                <a:lnTo>
                  <a:pt x="56387" y="405383"/>
                </a:lnTo>
                <a:lnTo>
                  <a:pt x="50291" y="397763"/>
                </a:lnTo>
                <a:lnTo>
                  <a:pt x="50291" y="434235"/>
                </a:lnTo>
                <a:lnTo>
                  <a:pt x="83057" y="426719"/>
                </a:lnTo>
                <a:close/>
              </a:path>
              <a:path w="1541779" h="445769">
                <a:moveTo>
                  <a:pt x="64007" y="399287"/>
                </a:moveTo>
                <a:lnTo>
                  <a:pt x="57911" y="392429"/>
                </a:lnTo>
                <a:lnTo>
                  <a:pt x="56387" y="393191"/>
                </a:lnTo>
                <a:lnTo>
                  <a:pt x="55915" y="393546"/>
                </a:lnTo>
                <a:lnTo>
                  <a:pt x="62097" y="401101"/>
                </a:lnTo>
                <a:lnTo>
                  <a:pt x="62483" y="400811"/>
                </a:lnTo>
                <a:lnTo>
                  <a:pt x="64007" y="399287"/>
                </a:lnTo>
                <a:close/>
              </a:path>
              <a:path w="1541779" h="445769">
                <a:moveTo>
                  <a:pt x="78485" y="387857"/>
                </a:moveTo>
                <a:lnTo>
                  <a:pt x="73151" y="380237"/>
                </a:lnTo>
                <a:lnTo>
                  <a:pt x="65531" y="386333"/>
                </a:lnTo>
                <a:lnTo>
                  <a:pt x="71627" y="393191"/>
                </a:lnTo>
                <a:lnTo>
                  <a:pt x="78485" y="387857"/>
                </a:lnTo>
                <a:close/>
              </a:path>
              <a:path w="1541779" h="445769">
                <a:moveTo>
                  <a:pt x="93725" y="375665"/>
                </a:moveTo>
                <a:lnTo>
                  <a:pt x="87629" y="368045"/>
                </a:lnTo>
                <a:lnTo>
                  <a:pt x="86105" y="369569"/>
                </a:lnTo>
                <a:lnTo>
                  <a:pt x="80009" y="374141"/>
                </a:lnTo>
                <a:lnTo>
                  <a:pt x="86105" y="381761"/>
                </a:lnTo>
                <a:lnTo>
                  <a:pt x="92201" y="376427"/>
                </a:lnTo>
                <a:lnTo>
                  <a:pt x="93725" y="37566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648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4180">
              <a:lnSpc>
                <a:spcPct val="100000"/>
              </a:lnSpc>
            </a:pPr>
            <a:r>
              <a:rPr spc="-5" dirty="0"/>
              <a:t>Exp</a:t>
            </a:r>
            <a:r>
              <a:rPr spc="-50" dirty="0"/>
              <a:t>r</a:t>
            </a:r>
            <a:r>
              <a:rPr dirty="0"/>
              <a:t>ession</a:t>
            </a:r>
            <a:r>
              <a:rPr spc="-35" dirty="0"/>
              <a:t> </a:t>
            </a:r>
            <a:r>
              <a:rPr spc="-50" dirty="0"/>
              <a:t>s</a:t>
            </a:r>
            <a:r>
              <a:rPr spc="-55" dirty="0"/>
              <a:t>t</a:t>
            </a:r>
            <a:r>
              <a:rPr spc="-35" dirty="0"/>
              <a:t>a</a:t>
            </a:r>
            <a:r>
              <a:rPr spc="-45" dirty="0"/>
              <a:t>t</a:t>
            </a:r>
            <a:r>
              <a:rPr dirty="0"/>
              <a:t>eme</a:t>
            </a:r>
            <a:r>
              <a:rPr spc="-45" dirty="0"/>
              <a:t>n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425" y="1402080"/>
            <a:ext cx="6461125" cy="23037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125"/>
              </a:lnSpc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nta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88900" indent="914400">
              <a:lnSpc>
                <a:spcPts val="2125"/>
              </a:lnSpc>
            </a:pPr>
            <a:r>
              <a:rPr sz="1800" spc="-10" dirty="0">
                <a:latin typeface="Courier New"/>
                <a:cs typeface="Courier New"/>
              </a:rPr>
              <a:t>variabl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expression;</a:t>
            </a:r>
            <a:endParaRPr sz="1800">
              <a:latin typeface="Courier New"/>
              <a:cs typeface="Courier New"/>
            </a:endParaRPr>
          </a:p>
          <a:p>
            <a:pPr marL="88900">
              <a:lnSpc>
                <a:spcPts val="2125"/>
              </a:lnSpc>
              <a:spcBef>
                <a:spcPts val="70"/>
              </a:spcBef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amples:</a:t>
            </a:r>
            <a:endParaRPr sz="1800">
              <a:latin typeface="Calibri"/>
              <a:cs typeface="Calibri"/>
            </a:endParaRPr>
          </a:p>
          <a:p>
            <a:pPr marL="1003300" marR="1489710">
              <a:lnSpc>
                <a:spcPts val="2140"/>
              </a:lnSpc>
              <a:spcBef>
                <a:spcPts val="50"/>
              </a:spcBef>
            </a:pPr>
            <a:r>
              <a:rPr sz="1800" spc="-10" dirty="0">
                <a:latin typeface="Courier New"/>
                <a:cs typeface="Courier New"/>
              </a:rPr>
              <a:t>klm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KMS_PER_MIL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 miles; are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calculateArea(radius);</a:t>
            </a:r>
            <a:endParaRPr sz="1800">
              <a:latin typeface="Courier New"/>
              <a:cs typeface="Courier New"/>
            </a:endParaRPr>
          </a:p>
          <a:p>
            <a:pPr marL="1045210" marR="4451985" indent="-41910">
              <a:lnSpc>
                <a:spcPts val="216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-x;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10" dirty="0">
                <a:latin typeface="Courier New"/>
                <a:cs typeface="Courier New"/>
              </a:rPr>
              <a:t> +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5;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3343" y="5191505"/>
            <a:ext cx="3556241" cy="1849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279" y="6134353"/>
            <a:ext cx="546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10.00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779" y="6153050"/>
            <a:ext cx="7086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1.609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3345" y="6410197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6281" y="6604507"/>
            <a:ext cx="546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16.09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9067" y="6172085"/>
            <a:ext cx="74676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ts val="3620"/>
              </a:lnSpc>
            </a:pPr>
            <a:r>
              <a:rPr sz="1800" spc="-5" dirty="0">
                <a:latin typeface="Courier New"/>
                <a:cs typeface="Courier New"/>
              </a:rPr>
              <a:t>miles klms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8077" y="5291391"/>
            <a:ext cx="85471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9535">
              <a:lnSpc>
                <a:spcPct val="150000"/>
              </a:lnSpc>
            </a:pPr>
            <a:r>
              <a:rPr sz="1600" spc="-5" dirty="0">
                <a:latin typeface="Calibri"/>
                <a:cs typeface="Calibri"/>
              </a:rPr>
              <a:t>Compu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er 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2743" y="5383596"/>
            <a:ext cx="22110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A </a:t>
            </a:r>
            <a:r>
              <a:rPr sz="1600" spc="-15" dirty="0">
                <a:solidFill>
                  <a:srgbClr val="00009A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00009A"/>
                </a:solidFill>
                <a:latin typeface="Calibri"/>
                <a:cs typeface="Calibri"/>
              </a:rPr>
              <a:t>n</a:t>
            </a:r>
            <a:r>
              <a:rPr sz="1600" spc="-25" dirty="0">
                <a:solidFill>
                  <a:srgbClr val="00009A"/>
                </a:solidFill>
                <a:latin typeface="Calibri"/>
                <a:cs typeface="Calibri"/>
              </a:rPr>
              <a:t>st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00009A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00009A"/>
                </a:solidFill>
                <a:latin typeface="Calibri"/>
                <a:cs typeface="Calibri"/>
              </a:rPr>
              <a:t> doesn’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t</a:t>
            </a:r>
            <a:r>
              <a:rPr sz="1600" spc="5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00009A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00009A"/>
                </a:solidFill>
                <a:latin typeface="Calibri"/>
                <a:cs typeface="Calibri"/>
              </a:rPr>
              <a:t>qui</a:t>
            </a:r>
            <a:r>
              <a:rPr sz="1600" spc="-25" dirty="0">
                <a:solidFill>
                  <a:srgbClr val="00009A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e a</a:t>
            </a:r>
            <a:r>
              <a:rPr sz="1600" spc="-35" dirty="0">
                <a:solidFill>
                  <a:srgbClr val="00009A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y</a:t>
            </a:r>
            <a:r>
              <a:rPr sz="1600" spc="-10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lang="en-GB" sz="1600" spc="-10" dirty="0">
                <a:solidFill>
                  <a:srgbClr val="00009A"/>
                </a:solidFill>
                <a:latin typeface="Calibri"/>
                <a:cs typeface="Calibri"/>
              </a:rPr>
              <a:t>data 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memory </a:t>
            </a:r>
            <a:r>
              <a:rPr sz="1600" spc="-5" dirty="0">
                <a:solidFill>
                  <a:srgbClr val="00009A"/>
                </a:solidFill>
                <a:latin typeface="Calibri"/>
                <a:cs typeface="Calibri"/>
              </a:rPr>
              <a:t>space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94390" y="5221281"/>
            <a:ext cx="218948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Memory </a:t>
            </a:r>
            <a:r>
              <a:rPr sz="1600" spc="-5" dirty="0">
                <a:solidFill>
                  <a:srgbClr val="00009A"/>
                </a:solidFill>
                <a:latin typeface="Calibri"/>
                <a:cs typeface="Calibri"/>
              </a:rPr>
              <a:t>spac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9A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00009A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00009A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e</a:t>
            </a:r>
            <a:r>
              <a:rPr sz="1600" spc="15" dirty="0">
                <a:solidFill>
                  <a:srgbClr val="00009A"/>
                </a:solidFill>
                <a:latin typeface="Calibri"/>
                <a:cs typeface="Calibri"/>
              </a:rPr>
              <a:t>r</a:t>
            </a:r>
            <a:r>
              <a:rPr sz="1600" spc="-15" dirty="0">
                <a:solidFill>
                  <a:srgbClr val="00009A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ed </a:t>
            </a:r>
            <a:r>
              <a:rPr sz="1600" spc="-40" dirty="0">
                <a:solidFill>
                  <a:srgbClr val="00009A"/>
                </a:solidFill>
                <a:latin typeface="Calibri"/>
                <a:cs typeface="Calibri"/>
              </a:rPr>
              <a:t>f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9A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00009A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00009A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00009A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y </a:t>
            </a:r>
            <a:r>
              <a:rPr sz="1600" spc="-25" dirty="0">
                <a:solidFill>
                  <a:srgbClr val="00009A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00009A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00009A"/>
                </a:solidFill>
                <a:latin typeface="Calibri"/>
                <a:cs typeface="Calibri"/>
              </a:rPr>
              <a:t>riable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4087" y="5977191"/>
            <a:ext cx="3695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9052" y="3989724"/>
            <a:ext cx="3848735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#defin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KMS_PER_MIL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1.609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</a:pP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miles=10.0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klms;  </a:t>
            </a:r>
            <a:r>
              <a:rPr sz="1800" spc="-10" dirty="0">
                <a:latin typeface="Courier New"/>
                <a:cs typeface="Courier New"/>
              </a:rPr>
              <a:t>klm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KMS_PER_MIL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 miles;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2228"/>
            <a:ext cx="104521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2138" indent="-3074988">
              <a:lnSpc>
                <a:spcPct val="100000"/>
              </a:lnSpc>
            </a:pPr>
            <a:r>
              <a:rPr lang="en-US" spc="-5" dirty="0"/>
              <a:t>Introduction: Software Development Cycle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-63500" y="2904524"/>
            <a:ext cx="10820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0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GB" sz="2000" spc="-70" dirty="0">
                <a:solidFill>
                  <a:srgbClr val="000065"/>
                </a:solidFill>
                <a:latin typeface="Calibri"/>
                <a:cs typeface="Calibri"/>
              </a:rPr>
              <a:t>Example: </a:t>
            </a:r>
            <a:r>
              <a:rPr sz="2000" spc="-70" dirty="0">
                <a:solidFill>
                  <a:srgbClr val="000065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ri</a:t>
            </a:r>
            <a:r>
              <a:rPr sz="2000" spc="-30" dirty="0">
                <a:solidFill>
                  <a:srgbClr val="000065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p</a:t>
            </a:r>
            <a:r>
              <a:rPr sz="2000" spc="-35" dirty="0">
                <a:solidFill>
                  <a:srgbClr val="00006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og</a:t>
            </a:r>
            <a:r>
              <a:rPr sz="2000" spc="-50" dirty="0">
                <a:solidFill>
                  <a:srgbClr val="00006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am th</a:t>
            </a:r>
            <a:r>
              <a:rPr sz="2000" spc="-25" dirty="0">
                <a:solidFill>
                  <a:srgbClr val="000065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t</a:t>
            </a:r>
            <a:r>
              <a:rPr sz="2000" spc="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06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o</a:t>
            </a:r>
            <a:r>
              <a:rPr sz="2000" spc="-45" dirty="0">
                <a:solidFill>
                  <a:srgbClr val="000065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000065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erts</a:t>
            </a:r>
            <a:r>
              <a:rPr sz="2000" spc="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Calibri"/>
                <a:cs typeface="Calibri"/>
              </a:rPr>
              <a:t>di</a:t>
            </a:r>
            <a:r>
              <a:rPr sz="2000" spc="-35" dirty="0">
                <a:solidFill>
                  <a:srgbClr val="000065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000065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ance</a:t>
            </a:r>
            <a:r>
              <a:rPr sz="2000" spc="3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measu</a:t>
            </a:r>
            <a:r>
              <a:rPr sz="2000" spc="-35" dirty="0">
                <a:solidFill>
                  <a:srgbClr val="00006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ed</a:t>
            </a:r>
            <a:r>
              <a:rPr sz="2000" spc="2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000065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Calibri"/>
                <a:cs typeface="Calibri"/>
              </a:rPr>
              <a:t>mile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s</a:t>
            </a:r>
            <a:r>
              <a:rPr sz="2000" spc="1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000065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000065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Calibri"/>
                <a:cs typeface="Calibri"/>
              </a:rPr>
              <a:t>kilomet</a:t>
            </a:r>
            <a:r>
              <a:rPr sz="2000" spc="-40" dirty="0">
                <a:solidFill>
                  <a:srgbClr val="00006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0065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00065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13" y="3722948"/>
            <a:ext cx="5895969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125"/>
              </a:lnSpc>
              <a:buAutoNum type="arabicPeriod"/>
              <a:tabLst>
                <a:tab pos="238760" algn="l"/>
              </a:tabLst>
            </a:pPr>
            <a:r>
              <a:rPr lang="en-US" sz="1800" dirty="0">
                <a:latin typeface="Calibri"/>
                <a:cs typeface="Calibri"/>
              </a:rPr>
              <a:t>Design solution</a:t>
            </a:r>
            <a:endParaRPr sz="1800" dirty="0">
              <a:latin typeface="Calibri"/>
              <a:cs typeface="Calibri"/>
            </a:endParaRPr>
          </a:p>
          <a:p>
            <a:pPr marL="772160">
              <a:lnSpc>
                <a:spcPts val="2125"/>
              </a:lnSpc>
              <a:tabLst>
                <a:tab pos="1591310" algn="l"/>
              </a:tabLst>
            </a:pPr>
            <a:r>
              <a:rPr sz="1800" dirty="0">
                <a:latin typeface="Calibri"/>
                <a:cs typeface="Calibri"/>
              </a:rPr>
              <a:t>Input:	</a:t>
            </a:r>
            <a:r>
              <a:rPr sz="1800" spc="-5" dirty="0">
                <a:latin typeface="Courier New"/>
                <a:cs typeface="Courier New"/>
              </a:rPr>
              <a:t>miles</a:t>
            </a:r>
            <a:endParaRPr sz="1800" dirty="0">
              <a:latin typeface="Courier New"/>
              <a:cs typeface="Courier New"/>
            </a:endParaRPr>
          </a:p>
          <a:p>
            <a:pPr marL="7200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Output: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kilometres</a:t>
            </a:r>
            <a:endParaRPr sz="1800" dirty="0">
              <a:latin typeface="Courier New"/>
              <a:cs typeface="Courier New"/>
            </a:endParaRPr>
          </a:p>
          <a:p>
            <a:pPr marL="720090">
              <a:lnSpc>
                <a:spcPct val="100000"/>
              </a:lnSpc>
              <a:tabLst>
                <a:tab pos="1913255" algn="l"/>
              </a:tabLst>
            </a:pPr>
            <a:r>
              <a:rPr sz="1800" spc="-5" dirty="0">
                <a:latin typeface="Calibri"/>
                <a:cs typeface="Calibri"/>
              </a:rPr>
              <a:t>Al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rithm:	</a:t>
            </a:r>
            <a:r>
              <a:rPr sz="1800" spc="-5" dirty="0">
                <a:latin typeface="Courier New"/>
                <a:cs typeface="Courier New"/>
              </a:rPr>
              <a:t>kilometre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1.609</a:t>
            </a:r>
            <a:r>
              <a:rPr lang="en-US" spc="-5" dirty="0">
                <a:latin typeface="Courier New"/>
                <a:cs typeface="Courier New"/>
              </a:rPr>
              <a:t>*miles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46F224-98AB-4DD2-A80D-42B21D7AFBAC}"/>
              </a:ext>
            </a:extLst>
          </p:cNvPr>
          <p:cNvGrpSpPr/>
          <p:nvPr/>
        </p:nvGrpSpPr>
        <p:grpSpPr>
          <a:xfrm>
            <a:off x="6870700" y="3505785"/>
            <a:ext cx="2113280" cy="1953259"/>
            <a:chOff x="1447685" y="4781550"/>
            <a:chExt cx="2113280" cy="1953259"/>
          </a:xfrm>
        </p:grpSpPr>
        <p:sp>
          <p:nvSpPr>
            <p:cNvPr id="6" name="object 6"/>
            <p:cNvSpPr/>
            <p:nvPr/>
          </p:nvSpPr>
          <p:spPr>
            <a:xfrm>
              <a:off x="1520837" y="4781550"/>
              <a:ext cx="2039620" cy="513080"/>
            </a:xfrm>
            <a:custGeom>
              <a:avLst/>
              <a:gdLst/>
              <a:ahLst/>
              <a:cxnLst/>
              <a:rect l="l" t="t" r="r" b="b"/>
              <a:pathLst>
                <a:path w="2039620" h="513079">
                  <a:moveTo>
                    <a:pt x="2039112" y="0"/>
                  </a:moveTo>
                  <a:lnTo>
                    <a:pt x="513588" y="0"/>
                  </a:lnTo>
                  <a:lnTo>
                    <a:pt x="0" y="512825"/>
                  </a:lnTo>
                  <a:lnTo>
                    <a:pt x="11430" y="512825"/>
                  </a:lnTo>
                  <a:lnTo>
                    <a:pt x="11430" y="503681"/>
                  </a:lnTo>
                  <a:lnTo>
                    <a:pt x="22871" y="503681"/>
                  </a:lnTo>
                  <a:lnTo>
                    <a:pt x="515873" y="11425"/>
                  </a:lnTo>
                  <a:lnTo>
                    <a:pt x="515873" y="9905"/>
                  </a:lnTo>
                  <a:lnTo>
                    <a:pt x="518922" y="8381"/>
                  </a:lnTo>
                  <a:lnTo>
                    <a:pt x="518921" y="9905"/>
                  </a:lnTo>
                  <a:lnTo>
                    <a:pt x="2016226" y="9905"/>
                  </a:lnTo>
                  <a:lnTo>
                    <a:pt x="2024633" y="1523"/>
                  </a:lnTo>
                  <a:lnTo>
                    <a:pt x="2027682" y="9905"/>
                  </a:lnTo>
                  <a:lnTo>
                    <a:pt x="2027682" y="11413"/>
                  </a:lnTo>
                  <a:lnTo>
                    <a:pt x="2039112" y="0"/>
                  </a:lnTo>
                  <a:close/>
                </a:path>
                <a:path w="2039620" h="513079">
                  <a:moveTo>
                    <a:pt x="22871" y="503681"/>
                  </a:moveTo>
                  <a:lnTo>
                    <a:pt x="11430" y="503681"/>
                  </a:lnTo>
                  <a:lnTo>
                    <a:pt x="15240" y="511302"/>
                  </a:lnTo>
                  <a:lnTo>
                    <a:pt x="22871" y="503681"/>
                  </a:lnTo>
                  <a:close/>
                </a:path>
                <a:path w="2039620" h="513079">
                  <a:moveTo>
                    <a:pt x="1520954" y="503681"/>
                  </a:moveTo>
                  <a:lnTo>
                    <a:pt x="22871" y="503681"/>
                  </a:lnTo>
                  <a:lnTo>
                    <a:pt x="15240" y="511302"/>
                  </a:lnTo>
                  <a:lnTo>
                    <a:pt x="11430" y="503681"/>
                  </a:lnTo>
                  <a:lnTo>
                    <a:pt x="11430" y="512825"/>
                  </a:lnTo>
                  <a:lnTo>
                    <a:pt x="1520190" y="512825"/>
                  </a:lnTo>
                  <a:lnTo>
                    <a:pt x="1520190" y="504443"/>
                  </a:lnTo>
                  <a:lnTo>
                    <a:pt x="1520954" y="503681"/>
                  </a:lnTo>
                  <a:close/>
                </a:path>
                <a:path w="2039620" h="513079">
                  <a:moveTo>
                    <a:pt x="518922" y="8381"/>
                  </a:moveTo>
                  <a:lnTo>
                    <a:pt x="515873" y="9905"/>
                  </a:lnTo>
                  <a:lnTo>
                    <a:pt x="517395" y="9905"/>
                  </a:lnTo>
                  <a:lnTo>
                    <a:pt x="518922" y="8381"/>
                  </a:lnTo>
                  <a:close/>
                </a:path>
                <a:path w="2039620" h="513079">
                  <a:moveTo>
                    <a:pt x="517395" y="9906"/>
                  </a:moveTo>
                  <a:lnTo>
                    <a:pt x="515873" y="9905"/>
                  </a:lnTo>
                  <a:lnTo>
                    <a:pt x="515873" y="11425"/>
                  </a:lnTo>
                  <a:lnTo>
                    <a:pt x="517395" y="9906"/>
                  </a:lnTo>
                  <a:close/>
                </a:path>
                <a:path w="2039620" h="513079">
                  <a:moveTo>
                    <a:pt x="518921" y="9905"/>
                  </a:moveTo>
                  <a:lnTo>
                    <a:pt x="518922" y="8381"/>
                  </a:lnTo>
                  <a:lnTo>
                    <a:pt x="517395" y="9906"/>
                  </a:lnTo>
                  <a:lnTo>
                    <a:pt x="518921" y="9905"/>
                  </a:lnTo>
                  <a:close/>
                </a:path>
                <a:path w="2039620" h="513079">
                  <a:moveTo>
                    <a:pt x="1524000" y="503681"/>
                  </a:moveTo>
                  <a:lnTo>
                    <a:pt x="1520954" y="503681"/>
                  </a:lnTo>
                  <a:lnTo>
                    <a:pt x="1520190" y="504443"/>
                  </a:lnTo>
                  <a:lnTo>
                    <a:pt x="1524000" y="503681"/>
                  </a:lnTo>
                  <a:close/>
                </a:path>
                <a:path w="2039620" h="513079">
                  <a:moveTo>
                    <a:pt x="1524000" y="512825"/>
                  </a:moveTo>
                  <a:lnTo>
                    <a:pt x="1524000" y="503681"/>
                  </a:lnTo>
                  <a:lnTo>
                    <a:pt x="1520190" y="504443"/>
                  </a:lnTo>
                  <a:lnTo>
                    <a:pt x="1520190" y="512825"/>
                  </a:lnTo>
                  <a:lnTo>
                    <a:pt x="1524000" y="512825"/>
                  </a:lnTo>
                  <a:close/>
                </a:path>
                <a:path w="2039620" h="513079">
                  <a:moveTo>
                    <a:pt x="2027682" y="11413"/>
                  </a:moveTo>
                  <a:lnTo>
                    <a:pt x="2027682" y="9905"/>
                  </a:lnTo>
                  <a:lnTo>
                    <a:pt x="2016226" y="9905"/>
                  </a:lnTo>
                  <a:lnTo>
                    <a:pt x="1520954" y="503681"/>
                  </a:lnTo>
                  <a:lnTo>
                    <a:pt x="1524000" y="503681"/>
                  </a:lnTo>
                  <a:lnTo>
                    <a:pt x="1524000" y="512825"/>
                  </a:lnTo>
                  <a:lnTo>
                    <a:pt x="1525524" y="512825"/>
                  </a:lnTo>
                  <a:lnTo>
                    <a:pt x="2027682" y="11413"/>
                  </a:lnTo>
                  <a:close/>
                </a:path>
                <a:path w="2039620" h="513079">
                  <a:moveTo>
                    <a:pt x="2027682" y="9905"/>
                  </a:moveTo>
                  <a:lnTo>
                    <a:pt x="2024633" y="1523"/>
                  </a:lnTo>
                  <a:lnTo>
                    <a:pt x="2016226" y="9905"/>
                  </a:lnTo>
                  <a:lnTo>
                    <a:pt x="2027682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599323" y="5502402"/>
              <a:ext cx="1880870" cy="514350"/>
            </a:xfrm>
            <a:custGeom>
              <a:avLst/>
              <a:gdLst/>
              <a:ahLst/>
              <a:cxnLst/>
              <a:rect l="l" t="t" r="r" b="b"/>
              <a:pathLst>
                <a:path w="1880870" h="514350">
                  <a:moveTo>
                    <a:pt x="1880616" y="514350"/>
                  </a:moveTo>
                  <a:lnTo>
                    <a:pt x="1880615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4571" y="514350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1871471" y="9144"/>
                  </a:lnTo>
                  <a:lnTo>
                    <a:pt x="1871471" y="4572"/>
                  </a:lnTo>
                  <a:lnTo>
                    <a:pt x="1876043" y="9144"/>
                  </a:lnTo>
                  <a:lnTo>
                    <a:pt x="1876044" y="514350"/>
                  </a:lnTo>
                  <a:lnTo>
                    <a:pt x="1880616" y="514350"/>
                  </a:lnTo>
                  <a:close/>
                </a:path>
                <a:path w="1880870" h="514350">
                  <a:moveTo>
                    <a:pt x="9143" y="9144"/>
                  </a:moveTo>
                  <a:lnTo>
                    <a:pt x="9143" y="4572"/>
                  </a:lnTo>
                  <a:lnTo>
                    <a:pt x="4571" y="9144"/>
                  </a:lnTo>
                  <a:lnTo>
                    <a:pt x="9143" y="9144"/>
                  </a:lnTo>
                  <a:close/>
                </a:path>
                <a:path w="1880870" h="514350">
                  <a:moveTo>
                    <a:pt x="9143" y="504444"/>
                  </a:moveTo>
                  <a:lnTo>
                    <a:pt x="9143" y="9144"/>
                  </a:lnTo>
                  <a:lnTo>
                    <a:pt x="4571" y="9144"/>
                  </a:lnTo>
                  <a:lnTo>
                    <a:pt x="4571" y="504444"/>
                  </a:lnTo>
                  <a:lnTo>
                    <a:pt x="9143" y="504444"/>
                  </a:lnTo>
                  <a:close/>
                </a:path>
                <a:path w="1880870" h="514350">
                  <a:moveTo>
                    <a:pt x="1876044" y="504444"/>
                  </a:moveTo>
                  <a:lnTo>
                    <a:pt x="4571" y="504444"/>
                  </a:lnTo>
                  <a:lnTo>
                    <a:pt x="9143" y="509777"/>
                  </a:lnTo>
                  <a:lnTo>
                    <a:pt x="9144" y="514350"/>
                  </a:lnTo>
                  <a:lnTo>
                    <a:pt x="1871472" y="514350"/>
                  </a:lnTo>
                  <a:lnTo>
                    <a:pt x="1871472" y="509777"/>
                  </a:lnTo>
                  <a:lnTo>
                    <a:pt x="1876044" y="504444"/>
                  </a:lnTo>
                  <a:close/>
                </a:path>
                <a:path w="1880870" h="514350">
                  <a:moveTo>
                    <a:pt x="9144" y="514350"/>
                  </a:moveTo>
                  <a:lnTo>
                    <a:pt x="9143" y="509777"/>
                  </a:lnTo>
                  <a:lnTo>
                    <a:pt x="4571" y="504444"/>
                  </a:lnTo>
                  <a:lnTo>
                    <a:pt x="4571" y="514350"/>
                  </a:lnTo>
                  <a:lnTo>
                    <a:pt x="9144" y="514350"/>
                  </a:lnTo>
                  <a:close/>
                </a:path>
                <a:path w="1880870" h="514350">
                  <a:moveTo>
                    <a:pt x="1876043" y="9144"/>
                  </a:moveTo>
                  <a:lnTo>
                    <a:pt x="1871471" y="4572"/>
                  </a:lnTo>
                  <a:lnTo>
                    <a:pt x="1871471" y="9144"/>
                  </a:lnTo>
                  <a:lnTo>
                    <a:pt x="1876043" y="9144"/>
                  </a:lnTo>
                  <a:close/>
                </a:path>
                <a:path w="1880870" h="514350">
                  <a:moveTo>
                    <a:pt x="1876044" y="504444"/>
                  </a:moveTo>
                  <a:lnTo>
                    <a:pt x="1876043" y="9144"/>
                  </a:lnTo>
                  <a:lnTo>
                    <a:pt x="1871471" y="9144"/>
                  </a:lnTo>
                  <a:lnTo>
                    <a:pt x="1871472" y="504444"/>
                  </a:lnTo>
                  <a:lnTo>
                    <a:pt x="1876044" y="504444"/>
                  </a:lnTo>
                  <a:close/>
                </a:path>
                <a:path w="1880870" h="514350">
                  <a:moveTo>
                    <a:pt x="1876044" y="514350"/>
                  </a:moveTo>
                  <a:lnTo>
                    <a:pt x="1876044" y="504444"/>
                  </a:lnTo>
                  <a:lnTo>
                    <a:pt x="1871472" y="509777"/>
                  </a:lnTo>
                  <a:lnTo>
                    <a:pt x="1871472" y="514350"/>
                  </a:lnTo>
                  <a:lnTo>
                    <a:pt x="1876044" y="514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088013" y="4917915"/>
              <a:ext cx="898525" cy="241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5" dirty="0">
                  <a:latin typeface="Calibri"/>
                  <a:cs typeface="Calibri"/>
                </a:rPr>
                <a:t>Inpu</a:t>
              </a:r>
              <a:r>
                <a:rPr sz="1600" dirty="0">
                  <a:latin typeface="Calibri"/>
                  <a:cs typeface="Calibri"/>
                </a:rPr>
                <a:t>t</a:t>
              </a:r>
              <a:r>
                <a:rPr sz="1600" spc="-15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Arial Narrow"/>
                  <a:cs typeface="Arial Narrow"/>
                </a:rPr>
                <a:t>miles</a:t>
              </a:r>
              <a:endParaRPr sz="1600" dirty="0">
                <a:latin typeface="Arial Narrow"/>
                <a:cs typeface="Arial Narrow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760350" y="5651823"/>
              <a:ext cx="1485265" cy="2292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5" dirty="0">
                  <a:latin typeface="Calibri"/>
                  <a:cs typeface="Calibri"/>
                </a:rPr>
                <a:t>Co</a:t>
              </a:r>
              <a:r>
                <a:rPr sz="1600" spc="-30" dirty="0">
                  <a:latin typeface="Calibri"/>
                  <a:cs typeface="Calibri"/>
                </a:rPr>
                <a:t>n</a:t>
              </a:r>
              <a:r>
                <a:rPr sz="1600" spc="-15" dirty="0">
                  <a:latin typeface="Calibri"/>
                  <a:cs typeface="Calibri"/>
                </a:rPr>
                <a:t>v</a:t>
              </a:r>
              <a:r>
                <a:rPr sz="1600" dirty="0">
                  <a:latin typeface="Calibri"/>
                  <a:cs typeface="Calibri"/>
                </a:rPr>
                <a:t>ert</a:t>
              </a:r>
              <a:r>
                <a:rPr sz="1600" spc="5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th</a:t>
              </a:r>
              <a:r>
                <a:rPr sz="1600" dirty="0">
                  <a:latin typeface="Calibri"/>
                  <a:cs typeface="Calibri"/>
                </a:rPr>
                <a:t>e</a:t>
              </a:r>
              <a:r>
                <a:rPr sz="1600" spc="5" dirty="0">
                  <a:latin typeface="Calibri"/>
                  <a:cs typeface="Calibri"/>
                </a:rPr>
                <a:t> </a:t>
              </a:r>
              <a:r>
                <a:rPr sz="1600" spc="-25" dirty="0">
                  <a:latin typeface="Calibri"/>
                  <a:cs typeface="Calibri"/>
                </a:rPr>
                <a:t>v</a:t>
              </a:r>
              <a:r>
                <a:rPr sz="1600" dirty="0">
                  <a:latin typeface="Calibri"/>
                  <a:cs typeface="Calibri"/>
                </a:rPr>
                <a:t>a</a:t>
              </a:r>
              <a:r>
                <a:rPr sz="1600" spc="-5" dirty="0">
                  <a:latin typeface="Calibri"/>
                  <a:cs typeface="Calibri"/>
                </a:rPr>
                <a:t>lue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47685" y="6221729"/>
              <a:ext cx="2113280" cy="513080"/>
            </a:xfrm>
            <a:custGeom>
              <a:avLst/>
              <a:gdLst/>
              <a:ahLst/>
              <a:cxnLst/>
              <a:rect l="l" t="t" r="r" b="b"/>
              <a:pathLst>
                <a:path w="2113279" h="513079">
                  <a:moveTo>
                    <a:pt x="2113026" y="0"/>
                  </a:moveTo>
                  <a:lnTo>
                    <a:pt x="531876" y="0"/>
                  </a:lnTo>
                  <a:lnTo>
                    <a:pt x="0" y="512825"/>
                  </a:lnTo>
                  <a:lnTo>
                    <a:pt x="11430" y="512825"/>
                  </a:lnTo>
                  <a:lnTo>
                    <a:pt x="11430" y="502919"/>
                  </a:lnTo>
                  <a:lnTo>
                    <a:pt x="23926" y="502919"/>
                  </a:lnTo>
                  <a:lnTo>
                    <a:pt x="534162" y="10561"/>
                  </a:lnTo>
                  <a:lnTo>
                    <a:pt x="534162" y="9143"/>
                  </a:lnTo>
                  <a:lnTo>
                    <a:pt x="537210" y="7619"/>
                  </a:lnTo>
                  <a:lnTo>
                    <a:pt x="537210" y="9143"/>
                  </a:lnTo>
                  <a:lnTo>
                    <a:pt x="2089086" y="9143"/>
                  </a:lnTo>
                  <a:lnTo>
                    <a:pt x="2097786" y="761"/>
                  </a:lnTo>
                  <a:lnTo>
                    <a:pt x="2100834" y="9143"/>
                  </a:lnTo>
                  <a:lnTo>
                    <a:pt x="2100834" y="11738"/>
                  </a:lnTo>
                  <a:lnTo>
                    <a:pt x="2113026" y="0"/>
                  </a:lnTo>
                  <a:close/>
                </a:path>
                <a:path w="2113279" h="513079">
                  <a:moveTo>
                    <a:pt x="23926" y="502919"/>
                  </a:moveTo>
                  <a:lnTo>
                    <a:pt x="11430" y="502919"/>
                  </a:lnTo>
                  <a:lnTo>
                    <a:pt x="15240" y="511302"/>
                  </a:lnTo>
                  <a:lnTo>
                    <a:pt x="23926" y="502919"/>
                  </a:lnTo>
                  <a:close/>
                </a:path>
                <a:path w="2113279" h="513079">
                  <a:moveTo>
                    <a:pt x="1576635" y="502919"/>
                  </a:moveTo>
                  <a:lnTo>
                    <a:pt x="23926" y="502919"/>
                  </a:lnTo>
                  <a:lnTo>
                    <a:pt x="15240" y="511302"/>
                  </a:lnTo>
                  <a:lnTo>
                    <a:pt x="11430" y="502919"/>
                  </a:lnTo>
                  <a:lnTo>
                    <a:pt x="11430" y="512825"/>
                  </a:lnTo>
                  <a:lnTo>
                    <a:pt x="1575054" y="512825"/>
                  </a:lnTo>
                  <a:lnTo>
                    <a:pt x="1575054" y="504443"/>
                  </a:lnTo>
                  <a:lnTo>
                    <a:pt x="1576635" y="502919"/>
                  </a:lnTo>
                  <a:close/>
                </a:path>
                <a:path w="2113279" h="513079">
                  <a:moveTo>
                    <a:pt x="537210" y="7619"/>
                  </a:moveTo>
                  <a:lnTo>
                    <a:pt x="534162" y="9143"/>
                  </a:lnTo>
                  <a:lnTo>
                    <a:pt x="535630" y="9143"/>
                  </a:lnTo>
                  <a:lnTo>
                    <a:pt x="537210" y="7619"/>
                  </a:lnTo>
                  <a:close/>
                </a:path>
                <a:path w="2113279" h="513079">
                  <a:moveTo>
                    <a:pt x="535630" y="9143"/>
                  </a:moveTo>
                  <a:lnTo>
                    <a:pt x="534162" y="9143"/>
                  </a:lnTo>
                  <a:lnTo>
                    <a:pt x="534162" y="10561"/>
                  </a:lnTo>
                  <a:lnTo>
                    <a:pt x="535630" y="9143"/>
                  </a:lnTo>
                  <a:close/>
                </a:path>
                <a:path w="2113279" h="513079">
                  <a:moveTo>
                    <a:pt x="537210" y="9143"/>
                  </a:moveTo>
                  <a:lnTo>
                    <a:pt x="537210" y="7619"/>
                  </a:lnTo>
                  <a:lnTo>
                    <a:pt x="535630" y="9143"/>
                  </a:lnTo>
                  <a:lnTo>
                    <a:pt x="537210" y="9143"/>
                  </a:lnTo>
                  <a:close/>
                </a:path>
                <a:path w="2113279" h="513079">
                  <a:moveTo>
                    <a:pt x="1578864" y="502919"/>
                  </a:moveTo>
                  <a:lnTo>
                    <a:pt x="1576635" y="502919"/>
                  </a:lnTo>
                  <a:lnTo>
                    <a:pt x="1575054" y="504443"/>
                  </a:lnTo>
                  <a:lnTo>
                    <a:pt x="1578864" y="502919"/>
                  </a:lnTo>
                  <a:close/>
                </a:path>
                <a:path w="2113279" h="513079">
                  <a:moveTo>
                    <a:pt x="1578864" y="512825"/>
                  </a:moveTo>
                  <a:lnTo>
                    <a:pt x="1578864" y="502919"/>
                  </a:lnTo>
                  <a:lnTo>
                    <a:pt x="1575054" y="504443"/>
                  </a:lnTo>
                  <a:lnTo>
                    <a:pt x="1575054" y="512825"/>
                  </a:lnTo>
                  <a:lnTo>
                    <a:pt x="1578864" y="512825"/>
                  </a:lnTo>
                  <a:close/>
                </a:path>
                <a:path w="2113279" h="513079">
                  <a:moveTo>
                    <a:pt x="2100834" y="11738"/>
                  </a:moveTo>
                  <a:lnTo>
                    <a:pt x="2100834" y="9143"/>
                  </a:lnTo>
                  <a:lnTo>
                    <a:pt x="2089086" y="9143"/>
                  </a:lnTo>
                  <a:lnTo>
                    <a:pt x="1576635" y="502919"/>
                  </a:lnTo>
                  <a:lnTo>
                    <a:pt x="1578864" y="502919"/>
                  </a:lnTo>
                  <a:lnTo>
                    <a:pt x="1578864" y="512825"/>
                  </a:lnTo>
                  <a:lnTo>
                    <a:pt x="1580388" y="512825"/>
                  </a:lnTo>
                  <a:lnTo>
                    <a:pt x="2100834" y="11738"/>
                  </a:lnTo>
                  <a:close/>
                </a:path>
                <a:path w="2113279" h="513079">
                  <a:moveTo>
                    <a:pt x="2100834" y="9143"/>
                  </a:moveTo>
                  <a:lnTo>
                    <a:pt x="2097786" y="761"/>
                  </a:lnTo>
                  <a:lnTo>
                    <a:pt x="2089086" y="9143"/>
                  </a:lnTo>
                  <a:lnTo>
                    <a:pt x="2100834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756543" y="6358093"/>
              <a:ext cx="1420495" cy="241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5" dirty="0">
                  <a:latin typeface="Calibri"/>
                  <a:cs typeface="Calibri"/>
                </a:rPr>
                <a:t>Outpu</a:t>
              </a:r>
              <a:r>
                <a:rPr sz="1600" dirty="0">
                  <a:latin typeface="Calibri"/>
                  <a:cs typeface="Calibri"/>
                </a:rPr>
                <a:t>t</a:t>
              </a:r>
              <a:r>
                <a:rPr sz="1600" spc="-5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Arial Narrow"/>
                  <a:cs typeface="Arial Narrow"/>
                </a:rPr>
                <a:t>kilometres</a:t>
              </a:r>
              <a:endParaRPr sz="1600" dirty="0">
                <a:latin typeface="Arial Narrow"/>
                <a:cs typeface="Arial Narrow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429141" y="5289803"/>
              <a:ext cx="76200" cy="215900"/>
            </a:xfrm>
            <a:custGeom>
              <a:avLst/>
              <a:gdLst/>
              <a:ahLst/>
              <a:cxnLst/>
              <a:rect l="l" t="t" r="r" b="b"/>
              <a:pathLst>
                <a:path w="76200" h="215900">
                  <a:moveTo>
                    <a:pt x="76200" y="139446"/>
                  </a:moveTo>
                  <a:lnTo>
                    <a:pt x="0" y="139446"/>
                  </a:lnTo>
                  <a:lnTo>
                    <a:pt x="33528" y="206502"/>
                  </a:lnTo>
                  <a:lnTo>
                    <a:pt x="33528" y="152400"/>
                  </a:lnTo>
                  <a:lnTo>
                    <a:pt x="43434" y="152400"/>
                  </a:lnTo>
                  <a:lnTo>
                    <a:pt x="43434" y="204977"/>
                  </a:lnTo>
                  <a:lnTo>
                    <a:pt x="76200" y="139446"/>
                  </a:lnTo>
                  <a:close/>
                </a:path>
                <a:path w="76200" h="215900">
                  <a:moveTo>
                    <a:pt x="43434" y="139446"/>
                  </a:moveTo>
                  <a:lnTo>
                    <a:pt x="43434" y="0"/>
                  </a:lnTo>
                  <a:lnTo>
                    <a:pt x="33528" y="0"/>
                  </a:lnTo>
                  <a:lnTo>
                    <a:pt x="33528" y="139446"/>
                  </a:lnTo>
                  <a:lnTo>
                    <a:pt x="43434" y="139446"/>
                  </a:lnTo>
                  <a:close/>
                </a:path>
                <a:path w="76200" h="215900">
                  <a:moveTo>
                    <a:pt x="43434" y="204977"/>
                  </a:moveTo>
                  <a:lnTo>
                    <a:pt x="43434" y="152400"/>
                  </a:lnTo>
                  <a:lnTo>
                    <a:pt x="33528" y="152400"/>
                  </a:lnTo>
                  <a:lnTo>
                    <a:pt x="33528" y="206502"/>
                  </a:lnTo>
                  <a:lnTo>
                    <a:pt x="38100" y="215646"/>
                  </a:lnTo>
                  <a:lnTo>
                    <a:pt x="43434" y="204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9141" y="6010655"/>
              <a:ext cx="76200" cy="215900"/>
            </a:xfrm>
            <a:custGeom>
              <a:avLst/>
              <a:gdLst/>
              <a:ahLst/>
              <a:cxnLst/>
              <a:rect l="l" t="t" r="r" b="b"/>
              <a:pathLst>
                <a:path w="76200" h="215900">
                  <a:moveTo>
                    <a:pt x="76200" y="139446"/>
                  </a:moveTo>
                  <a:lnTo>
                    <a:pt x="0" y="139446"/>
                  </a:lnTo>
                  <a:lnTo>
                    <a:pt x="33528" y="206502"/>
                  </a:lnTo>
                  <a:lnTo>
                    <a:pt x="33528" y="152400"/>
                  </a:lnTo>
                  <a:lnTo>
                    <a:pt x="43434" y="152400"/>
                  </a:lnTo>
                  <a:lnTo>
                    <a:pt x="43434" y="204977"/>
                  </a:lnTo>
                  <a:lnTo>
                    <a:pt x="76200" y="139446"/>
                  </a:lnTo>
                  <a:close/>
                </a:path>
                <a:path w="76200" h="215900">
                  <a:moveTo>
                    <a:pt x="43434" y="139446"/>
                  </a:moveTo>
                  <a:lnTo>
                    <a:pt x="43434" y="0"/>
                  </a:lnTo>
                  <a:lnTo>
                    <a:pt x="33528" y="0"/>
                  </a:lnTo>
                  <a:lnTo>
                    <a:pt x="33528" y="139446"/>
                  </a:lnTo>
                  <a:lnTo>
                    <a:pt x="43434" y="139446"/>
                  </a:lnTo>
                  <a:close/>
                </a:path>
                <a:path w="76200" h="215900">
                  <a:moveTo>
                    <a:pt x="43434" y="204977"/>
                  </a:moveTo>
                  <a:lnTo>
                    <a:pt x="43434" y="152400"/>
                  </a:lnTo>
                  <a:lnTo>
                    <a:pt x="33528" y="152400"/>
                  </a:lnTo>
                  <a:lnTo>
                    <a:pt x="33528" y="206502"/>
                  </a:lnTo>
                  <a:lnTo>
                    <a:pt x="38100" y="215646"/>
                  </a:lnTo>
                  <a:lnTo>
                    <a:pt x="43434" y="204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93707" y="5991225"/>
            <a:ext cx="4464685" cy="143637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006500"/>
                </a:solidFill>
                <a:latin typeface="Arial Unicode MS"/>
                <a:cs typeface="Arial Unicode MS"/>
              </a:rPr>
              <a:t>%</a:t>
            </a:r>
            <a:r>
              <a:rPr sz="1600" spc="10" dirty="0">
                <a:solidFill>
                  <a:srgbClr val="006500"/>
                </a:solidFill>
                <a:latin typeface="Arial Unicode MS"/>
                <a:cs typeface="Arial Unicode MS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Arial Unicode MS"/>
                <a:cs typeface="Arial Unicode MS"/>
              </a:rPr>
              <a:t>MATLA</a:t>
            </a:r>
            <a:r>
              <a:rPr sz="1600" dirty="0">
                <a:solidFill>
                  <a:srgbClr val="006500"/>
                </a:solidFill>
                <a:latin typeface="Arial Unicode MS"/>
                <a:cs typeface="Arial Unicode MS"/>
              </a:rPr>
              <a:t>B</a:t>
            </a:r>
            <a:r>
              <a:rPr sz="1600" spc="-15" dirty="0">
                <a:solidFill>
                  <a:srgbClr val="006500"/>
                </a:solidFill>
                <a:latin typeface="Arial Unicode MS"/>
                <a:cs typeface="Arial Unicode MS"/>
              </a:rPr>
              <a:t> </a:t>
            </a:r>
            <a:r>
              <a:rPr sz="1600" dirty="0">
                <a:solidFill>
                  <a:srgbClr val="006500"/>
                </a:solidFill>
                <a:latin typeface="Arial Unicode MS"/>
                <a:cs typeface="Arial Unicode MS"/>
              </a:rPr>
              <a:t>-</a:t>
            </a:r>
            <a:r>
              <a:rPr sz="1600" spc="10" dirty="0">
                <a:solidFill>
                  <a:srgbClr val="006500"/>
                </a:solidFill>
                <a:latin typeface="Arial Unicode MS"/>
                <a:cs typeface="Arial Unicode MS"/>
              </a:rPr>
              <a:t> </a:t>
            </a:r>
            <a:r>
              <a:rPr sz="1600" dirty="0">
                <a:solidFill>
                  <a:srgbClr val="006500"/>
                </a:solidFill>
                <a:latin typeface="Arial Unicode MS"/>
                <a:cs typeface="Arial Unicode MS"/>
              </a:rPr>
              <a:t>C</a:t>
            </a:r>
            <a:r>
              <a:rPr sz="1600" spc="-5" dirty="0">
                <a:solidFill>
                  <a:srgbClr val="006500"/>
                </a:solidFill>
                <a:latin typeface="Arial Unicode MS"/>
                <a:cs typeface="Arial Unicode MS"/>
              </a:rPr>
              <a:t>onver</a:t>
            </a:r>
            <a:r>
              <a:rPr sz="1600" dirty="0">
                <a:solidFill>
                  <a:srgbClr val="006500"/>
                </a:solidFill>
                <a:latin typeface="Arial Unicode MS"/>
                <a:cs typeface="Arial Unicode MS"/>
              </a:rPr>
              <a:t>t</a:t>
            </a:r>
            <a:r>
              <a:rPr sz="1600" spc="-5" dirty="0">
                <a:solidFill>
                  <a:srgbClr val="006500"/>
                </a:solidFill>
                <a:latin typeface="Arial Unicode MS"/>
                <a:cs typeface="Arial Unicode MS"/>
              </a:rPr>
              <a:t> distance</a:t>
            </a:r>
            <a:endParaRPr sz="1600" dirty="0">
              <a:latin typeface="Arial Unicode MS"/>
              <a:cs typeface="Arial Unicode MS"/>
            </a:endParaRPr>
          </a:p>
          <a:p>
            <a:pPr marL="90805" marR="322580">
              <a:lnSpc>
                <a:spcPct val="150000"/>
              </a:lnSpc>
            </a:pPr>
            <a:r>
              <a:rPr sz="1600" spc="-5" dirty="0">
                <a:latin typeface="Arial Unicode MS"/>
                <a:cs typeface="Arial Unicode MS"/>
              </a:rPr>
              <a:t>mile</a:t>
            </a:r>
            <a:r>
              <a:rPr sz="1600" dirty="0">
                <a:latin typeface="Arial Unicode MS"/>
                <a:cs typeface="Arial Unicode MS"/>
              </a:rPr>
              <a:t>s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=</a:t>
            </a:r>
            <a:r>
              <a:rPr sz="1600" spc="-5" dirty="0">
                <a:latin typeface="Arial Unicode MS"/>
                <a:cs typeface="Arial Unicode MS"/>
              </a:rPr>
              <a:t> input(‘Ente</a:t>
            </a:r>
            <a:r>
              <a:rPr sz="1600" dirty="0">
                <a:latin typeface="Arial Unicode MS"/>
                <a:cs typeface="Arial Unicode MS"/>
              </a:rPr>
              <a:t>r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th</a:t>
            </a:r>
            <a:r>
              <a:rPr sz="1600" dirty="0">
                <a:latin typeface="Arial Unicode MS"/>
                <a:cs typeface="Arial Unicode MS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 distanc</a:t>
            </a:r>
            <a:r>
              <a:rPr sz="1600" dirty="0">
                <a:latin typeface="Arial Unicode MS"/>
                <a:cs typeface="Arial Unicode MS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 i</a:t>
            </a:r>
            <a:r>
              <a:rPr sz="1600" dirty="0">
                <a:latin typeface="Arial Unicode MS"/>
                <a:cs typeface="Arial Unicode MS"/>
              </a:rPr>
              <a:t>n</a:t>
            </a:r>
            <a:r>
              <a:rPr sz="1600" spc="-5" dirty="0">
                <a:latin typeface="Arial Unicode MS"/>
                <a:cs typeface="Arial Unicode MS"/>
              </a:rPr>
              <a:t> mile</a:t>
            </a:r>
            <a:r>
              <a:rPr sz="1600" dirty="0">
                <a:latin typeface="Arial Unicode MS"/>
                <a:cs typeface="Arial Unicode MS"/>
              </a:rPr>
              <a:t>s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&gt;</a:t>
            </a:r>
            <a:r>
              <a:rPr sz="1600" spc="-5" dirty="0">
                <a:latin typeface="Arial Unicode MS"/>
                <a:cs typeface="Arial Unicode MS"/>
              </a:rPr>
              <a:t> ’); kilometre</a:t>
            </a:r>
            <a:r>
              <a:rPr sz="1600" dirty="0">
                <a:latin typeface="Arial Unicode MS"/>
                <a:cs typeface="Arial Unicode MS"/>
              </a:rPr>
              <a:t>s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=</a:t>
            </a:r>
            <a:r>
              <a:rPr sz="1600" spc="-5" dirty="0">
                <a:latin typeface="Arial Unicode MS"/>
                <a:cs typeface="Arial Unicode MS"/>
              </a:rPr>
              <a:t> 1.60</a:t>
            </a:r>
            <a:r>
              <a:rPr sz="1600" dirty="0">
                <a:latin typeface="Arial Unicode MS"/>
                <a:cs typeface="Arial Unicode MS"/>
              </a:rPr>
              <a:t>9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*miles;</a:t>
            </a:r>
            <a:endParaRPr sz="1600" dirty="0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Unicode MS"/>
                <a:cs typeface="Arial Unicode MS"/>
              </a:rPr>
              <a:t>fprintf(‘Tha</a:t>
            </a:r>
            <a:r>
              <a:rPr sz="1600" dirty="0">
                <a:latin typeface="Arial Unicode MS"/>
                <a:cs typeface="Arial Unicode MS"/>
              </a:rPr>
              <a:t>t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equal</a:t>
            </a:r>
            <a:r>
              <a:rPr sz="1600" dirty="0">
                <a:latin typeface="Arial Unicode MS"/>
                <a:cs typeface="Arial Unicode MS"/>
              </a:rPr>
              <a:t>s</a:t>
            </a:r>
            <a:r>
              <a:rPr sz="1600" spc="-5" dirty="0">
                <a:latin typeface="Arial Unicode MS"/>
                <a:cs typeface="Arial Unicode MS"/>
              </a:rPr>
              <a:t> t</a:t>
            </a:r>
            <a:r>
              <a:rPr sz="1600" dirty="0">
                <a:latin typeface="Arial Unicode MS"/>
                <a:cs typeface="Arial Unicode MS"/>
              </a:rPr>
              <a:t>o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%.3</a:t>
            </a:r>
            <a:r>
              <a:rPr sz="1600" dirty="0">
                <a:latin typeface="Arial Unicode MS"/>
                <a:cs typeface="Arial Unicode MS"/>
              </a:rPr>
              <a:t>f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km\n’</a:t>
            </a:r>
            <a:r>
              <a:rPr sz="1600" dirty="0">
                <a:latin typeface="Arial Unicode MS"/>
                <a:cs typeface="Arial Unicode MS"/>
              </a:rPr>
              <a:t>,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k</a:t>
            </a:r>
            <a:r>
              <a:rPr sz="1600" spc="-5" dirty="0">
                <a:latin typeface="Arial Unicode MS"/>
                <a:cs typeface="Arial Unicode MS"/>
              </a:rPr>
              <a:t>ilometers);</a:t>
            </a:r>
            <a:endParaRPr sz="1600" dirty="0">
              <a:latin typeface="Arial Unicode MS"/>
              <a:cs typeface="Arial Unicode MS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A60B6634-B32E-466F-A939-D4264CDA8D7E}"/>
              </a:ext>
            </a:extLst>
          </p:cNvPr>
          <p:cNvSpPr txBox="1"/>
          <p:nvPr/>
        </p:nvSpPr>
        <p:spPr>
          <a:xfrm>
            <a:off x="0" y="978633"/>
            <a:ext cx="10820400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0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GB" sz="2000" spc="-70" dirty="0">
                <a:solidFill>
                  <a:srgbClr val="000065"/>
                </a:solidFill>
                <a:latin typeface="Calibri"/>
                <a:cs typeface="Calibri"/>
              </a:rPr>
              <a:t>Before starting to write your code, you need to follow these steps:</a:t>
            </a:r>
          </a:p>
          <a:p>
            <a:pPr marL="1212850" lvl="1" indent="-457200">
              <a:spcBef>
                <a:spcPts val="50"/>
              </a:spcBef>
              <a:buFont typeface="+mj-lt"/>
              <a:buAutoNum type="arabicPeriod"/>
            </a:pPr>
            <a:r>
              <a:rPr lang="en-GB" sz="2000" u="sng" spc="-70" dirty="0">
                <a:solidFill>
                  <a:srgbClr val="000065"/>
                </a:solidFill>
                <a:latin typeface="Calibri"/>
                <a:cs typeface="Calibri"/>
              </a:rPr>
              <a:t>Analyse carefully the problem definition </a:t>
            </a:r>
            <a:r>
              <a:rPr lang="en-GB" sz="2000" spc="-70" dirty="0">
                <a:solidFill>
                  <a:srgbClr val="000065"/>
                </a:solidFill>
                <a:latin typeface="Calibri"/>
                <a:cs typeface="Calibri"/>
              </a:rPr>
              <a:t>to specify unambiguously the requirements of the system</a:t>
            </a:r>
          </a:p>
          <a:p>
            <a:pPr marL="1212850" lvl="1" indent="-457200">
              <a:spcBef>
                <a:spcPts val="50"/>
              </a:spcBef>
              <a:buFont typeface="+mj-lt"/>
              <a:buAutoNum type="arabicPeriod"/>
            </a:pPr>
            <a:r>
              <a:rPr lang="en-GB" sz="2000" u="sng" spc="-70" dirty="0">
                <a:solidFill>
                  <a:srgbClr val="000065"/>
                </a:solidFill>
                <a:latin typeface="Calibri"/>
                <a:cs typeface="Calibri"/>
              </a:rPr>
              <a:t>Design an algorithm solution </a:t>
            </a:r>
            <a:r>
              <a:rPr lang="en-GB" sz="2000" spc="-70" dirty="0">
                <a:solidFill>
                  <a:srgbClr val="000065"/>
                </a:solidFill>
                <a:latin typeface="Calibri"/>
                <a:cs typeface="Calibri"/>
              </a:rPr>
              <a:t>to implement the requirements of the system</a:t>
            </a:r>
          </a:p>
          <a:p>
            <a:pPr marL="1212850" lvl="1" indent="-457200">
              <a:spcBef>
                <a:spcPts val="50"/>
              </a:spcBef>
              <a:buFont typeface="+mj-lt"/>
              <a:buAutoNum type="arabicPeriod"/>
            </a:pPr>
            <a:r>
              <a:rPr lang="en-GB" sz="2000" u="sng" spc="-70" dirty="0">
                <a:solidFill>
                  <a:srgbClr val="000065"/>
                </a:solidFill>
                <a:latin typeface="Calibri"/>
                <a:cs typeface="Calibri"/>
              </a:rPr>
              <a:t>Document</a:t>
            </a:r>
            <a:r>
              <a:rPr lang="en-GB" sz="2000" spc="-70" dirty="0">
                <a:solidFill>
                  <a:srgbClr val="000065"/>
                </a:solidFill>
                <a:latin typeface="Calibri"/>
                <a:cs typeface="Calibri"/>
              </a:rPr>
              <a:t> your design solution using </a:t>
            </a:r>
            <a:r>
              <a:rPr lang="en-GB" sz="2000" u="sng" spc="-70" dirty="0">
                <a:solidFill>
                  <a:srgbClr val="000065"/>
                </a:solidFill>
                <a:latin typeface="Calibri"/>
                <a:cs typeface="Calibri"/>
              </a:rPr>
              <a:t>pseudo code/ flowchart</a:t>
            </a:r>
          </a:p>
          <a:p>
            <a:pPr marL="1212850" lvl="1" indent="-457200">
              <a:spcBef>
                <a:spcPts val="50"/>
              </a:spcBef>
              <a:buFont typeface="+mj-lt"/>
              <a:buAutoNum type="arabicPeriod"/>
            </a:pPr>
            <a:r>
              <a:rPr lang="en-GB" sz="2000" u="sng" spc="-70" dirty="0">
                <a:solidFill>
                  <a:srgbClr val="000065"/>
                </a:solidFill>
                <a:latin typeface="Calibri"/>
                <a:cs typeface="Calibri"/>
              </a:rPr>
              <a:t>Translate your design description into  code</a:t>
            </a:r>
            <a:endParaRPr sz="2000" u="sng" dirty="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0311F-C009-4B1C-8BBE-7EEEA0378936}"/>
              </a:ext>
            </a:extLst>
          </p:cNvPr>
          <p:cNvSpPr txBox="1"/>
          <p:nvPr/>
        </p:nvSpPr>
        <p:spPr>
          <a:xfrm>
            <a:off x="4083049" y="5540469"/>
            <a:ext cx="172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 </a:t>
            </a:r>
            <a:r>
              <a:rPr lang="en-US" dirty="0" err="1"/>
              <a:t>Matlab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2665">
              <a:lnSpc>
                <a:spcPct val="100000"/>
              </a:lnSpc>
            </a:pPr>
            <a:r>
              <a:rPr spc="-5" dirty="0"/>
              <a:t>Quiz</a:t>
            </a:r>
            <a:r>
              <a:rPr lang="en-US" spc="-5" dirty="0"/>
              <a:t>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98581" y="1729549"/>
            <a:ext cx="7943850" cy="135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Fin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bu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thi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xpl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erp</a:t>
            </a:r>
            <a:r>
              <a:rPr sz="2800" spc="-30" dirty="0">
                <a:latin typeface="Calibri"/>
                <a:cs typeface="Calibri"/>
              </a:rPr>
              <a:t>ret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usin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000" spc="-5" dirty="0">
                <a:latin typeface="Courier New"/>
                <a:cs typeface="Courier New"/>
              </a:rPr>
              <a:t>int a, b, c;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031" y="3620261"/>
            <a:ext cx="5111750" cy="129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115">
              <a:lnSpc>
                <a:spcPct val="100000"/>
              </a:lnSpc>
              <a:tabLst>
                <a:tab pos="3221355" algn="l"/>
              </a:tabLst>
            </a:pPr>
            <a:r>
              <a:rPr sz="2400" dirty="0">
                <a:latin typeface="Courier New"/>
                <a:cs typeface="Courier New"/>
              </a:rPr>
              <a:t>b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5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c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	</a:t>
            </a:r>
            <a:r>
              <a:rPr sz="2400" spc="-5" dirty="0">
                <a:latin typeface="Courier New"/>
                <a:cs typeface="Courier New"/>
              </a:rPr>
              <a:t>b*2;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35031" y="3620261"/>
            <a:ext cx="5111750" cy="1297305"/>
          </a:xfrm>
          <a:custGeom>
            <a:avLst/>
            <a:gdLst/>
            <a:ahLst/>
            <a:cxnLst/>
            <a:rect l="l" t="t" r="r" b="b"/>
            <a:pathLst>
              <a:path w="5111750" h="1297304">
                <a:moveTo>
                  <a:pt x="0" y="0"/>
                </a:moveTo>
                <a:lnTo>
                  <a:pt x="0" y="1296924"/>
                </a:lnTo>
                <a:lnTo>
                  <a:pt x="5111496" y="1296924"/>
                </a:lnTo>
                <a:lnTo>
                  <a:pt x="51114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6356" y="3374852"/>
          <a:ext cx="1593593" cy="990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7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 + 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b * 2;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79781" y="329709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AU" dirty="0">
                <a:solidFill>
                  <a:srgbClr val="FF0000"/>
                </a:solidFill>
              </a:rPr>
              <a:t>b = 5 + a </a:t>
            </a:r>
          </a:p>
          <a:p>
            <a:pPr fontAlgn="t"/>
            <a:r>
              <a:rPr lang="en-AU" dirty="0">
                <a:solidFill>
                  <a:srgbClr val="FF0000"/>
                </a:solidFill>
              </a:rPr>
              <a:t>Semicolon is missing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388" y="169581"/>
            <a:ext cx="79911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365">
              <a:lnSpc>
                <a:spcPct val="100000"/>
              </a:lnSpc>
            </a:pPr>
            <a:r>
              <a:rPr sz="4000" spc="-5" dirty="0"/>
              <a:t>Quiz</a:t>
            </a:r>
            <a:r>
              <a:rPr lang="en-US" sz="4000" spc="-5" dirty="0"/>
              <a:t> 2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427359" y="1719072"/>
            <a:ext cx="7210425" cy="253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20979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Calibri"/>
                <a:cs typeface="Calibri"/>
              </a:rPr>
              <a:t>Wh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 difference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lang="en-US" sz="2400" spc="-5" dirty="0">
                <a:latin typeface="Calibri"/>
                <a:cs typeface="Calibri"/>
              </a:rPr>
              <a:t>finitions</a:t>
            </a:r>
            <a:r>
              <a:rPr sz="2400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175260" marR="5045075">
              <a:lnSpc>
                <a:spcPts val="3600"/>
              </a:lnSpc>
              <a:spcBef>
                <a:spcPts val="24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a = '1';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b = 1;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spcBef>
                <a:spcPts val="1395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Wh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output?</a:t>
            </a:r>
            <a:endParaRPr sz="24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value = 82;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759" y="4404818"/>
            <a:ext cx="154940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2000" spc="-5" dirty="0">
                <a:latin typeface="Courier New"/>
                <a:cs typeface="Courier New"/>
              </a:rPr>
              <a:t>printf("%d printf("%c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5878" y="4404818"/>
            <a:ext cx="185420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\n", value);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\n", value);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359" y="5696203"/>
            <a:ext cx="4783455" cy="72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Wh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wron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de</a:t>
            </a:r>
            <a:r>
              <a:rPr lang="en-US" sz="2400" spc="-5" dirty="0">
                <a:latin typeface="Calibri"/>
                <a:cs typeface="Calibri"/>
              </a:rPr>
              <a:t>finition</a:t>
            </a:r>
            <a:r>
              <a:rPr sz="2400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numOfDays = 230;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2278" y="2105025"/>
            <a:ext cx="28956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>
                <a:solidFill>
                  <a:srgbClr val="FF0000"/>
                </a:solidFill>
              </a:rPr>
              <a:t>1 here is a character</a:t>
            </a:r>
          </a:p>
          <a:p>
            <a:pPr>
              <a:lnSpc>
                <a:spcPct val="150000"/>
              </a:lnSpc>
            </a:pPr>
            <a:r>
              <a:rPr lang="en-AU" dirty="0">
                <a:solidFill>
                  <a:srgbClr val="FF0000"/>
                </a:solidFill>
              </a:rPr>
              <a:t>1 here is an ASCII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0078" y="4238625"/>
            <a:ext cx="191302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>
                <a:solidFill>
                  <a:srgbClr val="FF0000"/>
                </a:solidFill>
              </a:rPr>
              <a:t>82</a:t>
            </a:r>
          </a:p>
          <a:p>
            <a:pPr>
              <a:lnSpc>
                <a:spcPct val="150000"/>
              </a:lnSpc>
            </a:pPr>
            <a:r>
              <a:rPr lang="en-AU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89500" y="6067425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Out of char range (-128,127) - Warning</a:t>
            </a:r>
          </a:p>
        </p:txBody>
      </p:sp>
    </p:spTree>
    <p:extLst>
      <p:ext uri="{BB962C8B-B14F-4D97-AF65-F5344CB8AC3E}">
        <p14:creationId xmlns:p14="http://schemas.microsoft.com/office/powerpoint/2010/main" val="22196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930" y="96411"/>
            <a:ext cx="79911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1455">
              <a:lnSpc>
                <a:spcPct val="100000"/>
              </a:lnSpc>
            </a:pPr>
            <a:r>
              <a:rPr lang="en-US" spc="-55" dirty="0"/>
              <a:t>II.6 </a:t>
            </a:r>
            <a:r>
              <a:rPr spc="-55" dirty="0"/>
              <a:t>F</a:t>
            </a:r>
            <a:r>
              <a:rPr dirty="0"/>
              <a:t>o</a:t>
            </a:r>
            <a:r>
              <a:rPr spc="-5" dirty="0"/>
              <a:t>r</a:t>
            </a:r>
            <a:r>
              <a:rPr dirty="0"/>
              <a:t>m</a:t>
            </a:r>
            <a:r>
              <a:rPr spc="-35" dirty="0"/>
              <a:t>a</a:t>
            </a:r>
            <a:r>
              <a:rPr spc="-60" dirty="0"/>
              <a:t>tt</a:t>
            </a:r>
            <a:r>
              <a:rPr spc="-5" dirty="0"/>
              <a:t>e</a:t>
            </a:r>
            <a:r>
              <a:rPr dirty="0"/>
              <a:t>d</a:t>
            </a:r>
            <a:r>
              <a:rPr spc="-2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2006993" y="5129784"/>
            <a:ext cx="797051" cy="535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6347" y="631850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7525" y="631850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2993" y="631850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2939" y="631850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5641" y="631850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6819" y="631850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9521" y="631850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0699" y="631850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2639" y="631850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3817" y="631850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8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3645" y="6318503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277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7549" y="6324600"/>
            <a:ext cx="4316095" cy="0"/>
          </a:xfrm>
          <a:custGeom>
            <a:avLst/>
            <a:gdLst/>
            <a:ahLst/>
            <a:cxnLst/>
            <a:rect l="l" t="t" r="r" b="b"/>
            <a:pathLst>
              <a:path w="4316095">
                <a:moveTo>
                  <a:pt x="0" y="0"/>
                </a:moveTo>
                <a:lnTo>
                  <a:pt x="4315967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7549" y="6631685"/>
            <a:ext cx="4316095" cy="0"/>
          </a:xfrm>
          <a:custGeom>
            <a:avLst/>
            <a:gdLst/>
            <a:ahLst/>
            <a:cxnLst/>
            <a:rect l="l" t="t" r="r" b="b"/>
            <a:pathLst>
              <a:path w="4316095">
                <a:moveTo>
                  <a:pt x="0" y="0"/>
                </a:moveTo>
                <a:lnTo>
                  <a:pt x="4315967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70203" y="6386574"/>
            <a:ext cx="173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33339A"/>
                </a:solidFill>
                <a:latin typeface="Calibri"/>
                <a:cs typeface="Calibri"/>
              </a:rPr>
              <a:t>\n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00149" y="6391338"/>
            <a:ext cx="6597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5275" algn="l"/>
                <a:tab pos="576580" algn="l"/>
              </a:tabLst>
            </a:pPr>
            <a:r>
              <a:rPr sz="1400" spc="-5" dirty="0">
                <a:latin typeface="Calibri"/>
                <a:cs typeface="Calibri"/>
              </a:rPr>
              <a:t>x	y	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0659" y="6391338"/>
            <a:ext cx="5162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…………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8065" y="6909054"/>
            <a:ext cx="1152525" cy="82550"/>
          </a:xfrm>
          <a:custGeom>
            <a:avLst/>
            <a:gdLst/>
            <a:ahLst/>
            <a:cxnLst/>
            <a:rect l="l" t="t" r="r" b="b"/>
            <a:pathLst>
              <a:path w="1152525" h="82550">
                <a:moveTo>
                  <a:pt x="1152160" y="15240"/>
                </a:moveTo>
                <a:lnTo>
                  <a:pt x="1152160" y="0"/>
                </a:lnTo>
                <a:lnTo>
                  <a:pt x="16" y="0"/>
                </a:lnTo>
                <a:lnTo>
                  <a:pt x="0" y="17852"/>
                </a:lnTo>
                <a:lnTo>
                  <a:pt x="3421" y="30971"/>
                </a:lnTo>
                <a:lnTo>
                  <a:pt x="11683" y="41374"/>
                </a:lnTo>
                <a:lnTo>
                  <a:pt x="23251" y="48507"/>
                </a:lnTo>
                <a:lnTo>
                  <a:pt x="36592" y="51816"/>
                </a:lnTo>
                <a:lnTo>
                  <a:pt x="118888" y="51816"/>
                </a:lnTo>
                <a:lnTo>
                  <a:pt x="118888" y="54102"/>
                </a:lnTo>
                <a:lnTo>
                  <a:pt x="121174" y="68580"/>
                </a:lnTo>
                <a:lnTo>
                  <a:pt x="127270" y="81534"/>
                </a:lnTo>
                <a:lnTo>
                  <a:pt x="128101" y="82295"/>
                </a:lnTo>
                <a:lnTo>
                  <a:pt x="1025795" y="82295"/>
                </a:lnTo>
                <a:lnTo>
                  <a:pt x="1026430" y="81534"/>
                </a:lnTo>
                <a:lnTo>
                  <a:pt x="1033288" y="68580"/>
                </a:lnTo>
                <a:lnTo>
                  <a:pt x="1034812" y="54102"/>
                </a:lnTo>
                <a:lnTo>
                  <a:pt x="1034812" y="51816"/>
                </a:lnTo>
                <a:lnTo>
                  <a:pt x="1132377" y="46930"/>
                </a:lnTo>
                <a:lnTo>
                  <a:pt x="1142831" y="41191"/>
                </a:lnTo>
                <a:lnTo>
                  <a:pt x="1149140" y="31698"/>
                </a:lnTo>
                <a:lnTo>
                  <a:pt x="1152160" y="15240"/>
                </a:lnTo>
                <a:close/>
              </a:path>
            </a:pathLst>
          </a:custGeom>
          <a:solidFill>
            <a:srgbClr val="606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36077" y="6089903"/>
            <a:ext cx="1220470" cy="819150"/>
          </a:xfrm>
          <a:custGeom>
            <a:avLst/>
            <a:gdLst/>
            <a:ahLst/>
            <a:cxnLst/>
            <a:rect l="l" t="t" r="r" b="b"/>
            <a:pathLst>
              <a:path w="1220470" h="819150">
                <a:moveTo>
                  <a:pt x="1219961" y="795513"/>
                </a:moveTo>
                <a:lnTo>
                  <a:pt x="1219961" y="23621"/>
                </a:lnTo>
                <a:lnTo>
                  <a:pt x="1216152" y="16763"/>
                </a:lnTo>
                <a:lnTo>
                  <a:pt x="1211580" y="10667"/>
                </a:lnTo>
                <a:lnTo>
                  <a:pt x="1207770" y="6095"/>
                </a:lnTo>
                <a:lnTo>
                  <a:pt x="1200912" y="2285"/>
                </a:lnTo>
                <a:lnTo>
                  <a:pt x="1192530" y="0"/>
                </a:lnTo>
                <a:lnTo>
                  <a:pt x="29717" y="0"/>
                </a:lnTo>
                <a:lnTo>
                  <a:pt x="21335" y="2286"/>
                </a:lnTo>
                <a:lnTo>
                  <a:pt x="15239" y="6096"/>
                </a:lnTo>
                <a:lnTo>
                  <a:pt x="10667" y="10668"/>
                </a:lnTo>
                <a:lnTo>
                  <a:pt x="6857" y="16764"/>
                </a:lnTo>
                <a:lnTo>
                  <a:pt x="2285" y="23622"/>
                </a:lnTo>
                <a:lnTo>
                  <a:pt x="0" y="29718"/>
                </a:lnTo>
                <a:lnTo>
                  <a:pt x="0" y="789432"/>
                </a:lnTo>
                <a:lnTo>
                  <a:pt x="2285" y="796290"/>
                </a:lnTo>
                <a:lnTo>
                  <a:pt x="6857" y="802386"/>
                </a:lnTo>
                <a:lnTo>
                  <a:pt x="10667" y="808482"/>
                </a:lnTo>
                <a:lnTo>
                  <a:pt x="15239" y="813054"/>
                </a:lnTo>
                <a:lnTo>
                  <a:pt x="21335" y="817626"/>
                </a:lnTo>
                <a:lnTo>
                  <a:pt x="29717" y="819150"/>
                </a:lnTo>
                <a:lnTo>
                  <a:pt x="1192530" y="819150"/>
                </a:lnTo>
                <a:lnTo>
                  <a:pt x="1204023" y="815701"/>
                </a:lnTo>
                <a:lnTo>
                  <a:pt x="1213294" y="806724"/>
                </a:lnTo>
                <a:lnTo>
                  <a:pt x="1219961" y="795513"/>
                </a:lnTo>
                <a:close/>
              </a:path>
            </a:pathLst>
          </a:custGeom>
          <a:solidFill>
            <a:srgbClr val="B4BB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5795" y="6126479"/>
            <a:ext cx="121285" cy="772160"/>
          </a:xfrm>
          <a:custGeom>
            <a:avLst/>
            <a:gdLst/>
            <a:ahLst/>
            <a:cxnLst/>
            <a:rect l="l" t="t" r="r" b="b"/>
            <a:pathLst>
              <a:path w="121285" h="772159">
                <a:moveTo>
                  <a:pt x="0" y="0"/>
                </a:moveTo>
                <a:lnTo>
                  <a:pt x="0" y="771905"/>
                </a:lnTo>
                <a:lnTo>
                  <a:pt x="121157" y="771905"/>
                </a:lnTo>
                <a:lnTo>
                  <a:pt x="121157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82940" y="6134861"/>
            <a:ext cx="0" cy="751840"/>
          </a:xfrm>
          <a:custGeom>
            <a:avLst/>
            <a:gdLst/>
            <a:ahLst/>
            <a:cxnLst/>
            <a:rect l="l" t="t" r="r" b="b"/>
            <a:pathLst>
              <a:path h="751840">
                <a:moveTo>
                  <a:pt x="0" y="0"/>
                </a:moveTo>
                <a:lnTo>
                  <a:pt x="0" y="751332"/>
                </a:lnTo>
              </a:path>
            </a:pathLst>
          </a:custGeom>
          <a:ln w="8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05163" y="6119621"/>
            <a:ext cx="121285" cy="775335"/>
          </a:xfrm>
          <a:custGeom>
            <a:avLst/>
            <a:gdLst/>
            <a:ahLst/>
            <a:cxnLst/>
            <a:rect l="l" t="t" r="r" b="b"/>
            <a:pathLst>
              <a:path w="121285" h="775334">
                <a:moveTo>
                  <a:pt x="0" y="0"/>
                </a:moveTo>
                <a:lnTo>
                  <a:pt x="0" y="774953"/>
                </a:lnTo>
                <a:lnTo>
                  <a:pt x="121157" y="774953"/>
                </a:lnTo>
                <a:lnTo>
                  <a:pt x="121157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B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3529" y="6182105"/>
            <a:ext cx="849630" cy="650240"/>
          </a:xfrm>
          <a:custGeom>
            <a:avLst/>
            <a:gdLst/>
            <a:ahLst/>
            <a:cxnLst/>
            <a:rect l="l" t="t" r="r" b="b"/>
            <a:pathLst>
              <a:path w="849630" h="650240">
                <a:moveTo>
                  <a:pt x="849629" y="622554"/>
                </a:moveTo>
                <a:lnTo>
                  <a:pt x="849629" y="25145"/>
                </a:lnTo>
                <a:lnTo>
                  <a:pt x="848105" y="14477"/>
                </a:lnTo>
                <a:lnTo>
                  <a:pt x="841247" y="6095"/>
                </a:lnTo>
                <a:lnTo>
                  <a:pt x="832865" y="1523"/>
                </a:lnTo>
                <a:lnTo>
                  <a:pt x="822197" y="0"/>
                </a:lnTo>
                <a:lnTo>
                  <a:pt x="25145" y="0"/>
                </a:lnTo>
                <a:lnTo>
                  <a:pt x="14477" y="1524"/>
                </a:lnTo>
                <a:lnTo>
                  <a:pt x="6095" y="6096"/>
                </a:lnTo>
                <a:lnTo>
                  <a:pt x="2285" y="14478"/>
                </a:lnTo>
                <a:lnTo>
                  <a:pt x="0" y="25146"/>
                </a:lnTo>
                <a:lnTo>
                  <a:pt x="0" y="622554"/>
                </a:lnTo>
                <a:lnTo>
                  <a:pt x="2285" y="633222"/>
                </a:lnTo>
                <a:lnTo>
                  <a:pt x="6095" y="641604"/>
                </a:lnTo>
                <a:lnTo>
                  <a:pt x="14477" y="648462"/>
                </a:lnTo>
                <a:lnTo>
                  <a:pt x="25145" y="649986"/>
                </a:lnTo>
                <a:lnTo>
                  <a:pt x="822197" y="649985"/>
                </a:lnTo>
                <a:lnTo>
                  <a:pt x="832865" y="648461"/>
                </a:lnTo>
                <a:lnTo>
                  <a:pt x="841247" y="641604"/>
                </a:lnTo>
                <a:lnTo>
                  <a:pt x="848105" y="633221"/>
                </a:lnTo>
                <a:lnTo>
                  <a:pt x="849629" y="622554"/>
                </a:lnTo>
                <a:close/>
              </a:path>
            </a:pathLst>
          </a:custGeom>
          <a:solidFill>
            <a:srgbClr val="007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23529" y="6182105"/>
            <a:ext cx="849630" cy="650240"/>
          </a:xfrm>
          <a:custGeom>
            <a:avLst/>
            <a:gdLst/>
            <a:ahLst/>
            <a:cxnLst/>
            <a:rect l="l" t="t" r="r" b="b"/>
            <a:pathLst>
              <a:path w="849630" h="650240">
                <a:moveTo>
                  <a:pt x="550164" y="649986"/>
                </a:moveTo>
                <a:lnTo>
                  <a:pt x="550164" y="648462"/>
                </a:lnTo>
                <a:lnTo>
                  <a:pt x="382524" y="648462"/>
                </a:lnTo>
                <a:lnTo>
                  <a:pt x="367284" y="617982"/>
                </a:lnTo>
                <a:lnTo>
                  <a:pt x="0" y="617982"/>
                </a:lnTo>
                <a:lnTo>
                  <a:pt x="0" y="622554"/>
                </a:lnTo>
                <a:lnTo>
                  <a:pt x="2286" y="633222"/>
                </a:lnTo>
                <a:lnTo>
                  <a:pt x="6096" y="641604"/>
                </a:lnTo>
                <a:lnTo>
                  <a:pt x="14478" y="648462"/>
                </a:lnTo>
                <a:lnTo>
                  <a:pt x="25146" y="649986"/>
                </a:lnTo>
                <a:lnTo>
                  <a:pt x="550164" y="649986"/>
                </a:lnTo>
                <a:close/>
              </a:path>
              <a:path w="849630" h="650240">
                <a:moveTo>
                  <a:pt x="692658" y="649986"/>
                </a:moveTo>
                <a:lnTo>
                  <a:pt x="692658" y="648462"/>
                </a:lnTo>
                <a:lnTo>
                  <a:pt x="595122" y="648462"/>
                </a:lnTo>
                <a:lnTo>
                  <a:pt x="579882" y="617982"/>
                </a:lnTo>
                <a:lnTo>
                  <a:pt x="533400" y="617982"/>
                </a:lnTo>
                <a:lnTo>
                  <a:pt x="550164" y="648462"/>
                </a:lnTo>
                <a:lnTo>
                  <a:pt x="550164" y="649986"/>
                </a:lnTo>
                <a:lnTo>
                  <a:pt x="692658" y="649986"/>
                </a:lnTo>
                <a:close/>
              </a:path>
              <a:path w="849630" h="650240">
                <a:moveTo>
                  <a:pt x="849630" y="622554"/>
                </a:moveTo>
                <a:lnTo>
                  <a:pt x="849630" y="25145"/>
                </a:lnTo>
                <a:lnTo>
                  <a:pt x="848106" y="14477"/>
                </a:lnTo>
                <a:lnTo>
                  <a:pt x="841248" y="6095"/>
                </a:lnTo>
                <a:lnTo>
                  <a:pt x="832866" y="1523"/>
                </a:lnTo>
                <a:lnTo>
                  <a:pt x="822198" y="0"/>
                </a:lnTo>
                <a:lnTo>
                  <a:pt x="813816" y="0"/>
                </a:lnTo>
                <a:lnTo>
                  <a:pt x="813816" y="592836"/>
                </a:lnTo>
                <a:lnTo>
                  <a:pt x="811530" y="603504"/>
                </a:lnTo>
                <a:lnTo>
                  <a:pt x="805434" y="611886"/>
                </a:lnTo>
                <a:lnTo>
                  <a:pt x="797052" y="615696"/>
                </a:lnTo>
                <a:lnTo>
                  <a:pt x="786384" y="617982"/>
                </a:lnTo>
                <a:lnTo>
                  <a:pt x="675894" y="617982"/>
                </a:lnTo>
                <a:lnTo>
                  <a:pt x="692658" y="648462"/>
                </a:lnTo>
                <a:lnTo>
                  <a:pt x="692658" y="649986"/>
                </a:lnTo>
                <a:lnTo>
                  <a:pt x="822198" y="649986"/>
                </a:lnTo>
                <a:lnTo>
                  <a:pt x="832866" y="648462"/>
                </a:lnTo>
                <a:lnTo>
                  <a:pt x="841248" y="641604"/>
                </a:lnTo>
                <a:lnTo>
                  <a:pt x="848106" y="633222"/>
                </a:lnTo>
                <a:lnTo>
                  <a:pt x="849630" y="622554"/>
                </a:lnTo>
                <a:close/>
              </a:path>
            </a:pathLst>
          </a:custGeom>
          <a:solidFill>
            <a:srgbClr val="025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80679" y="6209538"/>
            <a:ext cx="476250" cy="590550"/>
          </a:xfrm>
          <a:custGeom>
            <a:avLst/>
            <a:gdLst/>
            <a:ahLst/>
            <a:cxnLst/>
            <a:rect l="l" t="t" r="r" b="b"/>
            <a:pathLst>
              <a:path w="476250" h="590550">
                <a:moveTo>
                  <a:pt x="476250" y="590550"/>
                </a:moveTo>
                <a:lnTo>
                  <a:pt x="166116" y="0"/>
                </a:lnTo>
                <a:lnTo>
                  <a:pt x="0" y="0"/>
                </a:lnTo>
                <a:lnTo>
                  <a:pt x="310134" y="590550"/>
                </a:lnTo>
                <a:lnTo>
                  <a:pt x="476250" y="590550"/>
                </a:lnTo>
                <a:close/>
              </a:path>
            </a:pathLst>
          </a:custGeom>
          <a:solidFill>
            <a:srgbClr val="44A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90813" y="6800088"/>
            <a:ext cx="182880" cy="30480"/>
          </a:xfrm>
          <a:custGeom>
            <a:avLst/>
            <a:gdLst/>
            <a:ahLst/>
            <a:cxnLst/>
            <a:rect l="l" t="t" r="r" b="b"/>
            <a:pathLst>
              <a:path w="182880" h="30479">
                <a:moveTo>
                  <a:pt x="182880" y="30479"/>
                </a:moveTo>
                <a:lnTo>
                  <a:pt x="166116" y="0"/>
                </a:lnTo>
                <a:lnTo>
                  <a:pt x="0" y="0"/>
                </a:lnTo>
                <a:lnTo>
                  <a:pt x="15240" y="30479"/>
                </a:lnTo>
                <a:lnTo>
                  <a:pt x="182880" y="30479"/>
                </a:lnTo>
                <a:close/>
              </a:path>
            </a:pathLst>
          </a:custGeom>
          <a:solidFill>
            <a:srgbClr val="296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90991" y="6209538"/>
            <a:ext cx="408940" cy="590550"/>
          </a:xfrm>
          <a:custGeom>
            <a:avLst/>
            <a:gdLst/>
            <a:ahLst/>
            <a:cxnLst/>
            <a:rect l="l" t="t" r="r" b="b"/>
            <a:pathLst>
              <a:path w="408939" h="590550">
                <a:moveTo>
                  <a:pt x="408432" y="590550"/>
                </a:moveTo>
                <a:lnTo>
                  <a:pt x="97536" y="0"/>
                </a:lnTo>
                <a:lnTo>
                  <a:pt x="0" y="0"/>
                </a:lnTo>
                <a:lnTo>
                  <a:pt x="312420" y="590550"/>
                </a:lnTo>
                <a:lnTo>
                  <a:pt x="408432" y="590550"/>
                </a:lnTo>
                <a:close/>
              </a:path>
            </a:pathLst>
          </a:custGeom>
          <a:solidFill>
            <a:srgbClr val="44A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03411" y="6800088"/>
            <a:ext cx="113030" cy="30480"/>
          </a:xfrm>
          <a:custGeom>
            <a:avLst/>
            <a:gdLst/>
            <a:ahLst/>
            <a:cxnLst/>
            <a:rect l="l" t="t" r="r" b="b"/>
            <a:pathLst>
              <a:path w="113030" h="30479">
                <a:moveTo>
                  <a:pt x="112775" y="30479"/>
                </a:moveTo>
                <a:lnTo>
                  <a:pt x="96011" y="0"/>
                </a:lnTo>
                <a:lnTo>
                  <a:pt x="0" y="0"/>
                </a:lnTo>
                <a:lnTo>
                  <a:pt x="15239" y="30479"/>
                </a:lnTo>
                <a:lnTo>
                  <a:pt x="112775" y="30479"/>
                </a:lnTo>
                <a:close/>
              </a:path>
            </a:pathLst>
          </a:custGeom>
          <a:solidFill>
            <a:srgbClr val="296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1317" y="6108953"/>
            <a:ext cx="1192530" cy="802640"/>
          </a:xfrm>
          <a:custGeom>
            <a:avLst/>
            <a:gdLst/>
            <a:ahLst/>
            <a:cxnLst/>
            <a:rect l="l" t="t" r="r" b="b"/>
            <a:pathLst>
              <a:path w="1192530" h="802640">
                <a:moveTo>
                  <a:pt x="1192530" y="781050"/>
                </a:moveTo>
                <a:lnTo>
                  <a:pt x="1192530" y="23622"/>
                </a:lnTo>
                <a:lnTo>
                  <a:pt x="1171194" y="0"/>
                </a:lnTo>
                <a:lnTo>
                  <a:pt x="22859" y="0"/>
                </a:lnTo>
                <a:lnTo>
                  <a:pt x="14478" y="2286"/>
                </a:lnTo>
                <a:lnTo>
                  <a:pt x="8381" y="6858"/>
                </a:lnTo>
                <a:lnTo>
                  <a:pt x="3809" y="12954"/>
                </a:lnTo>
                <a:lnTo>
                  <a:pt x="0" y="21336"/>
                </a:lnTo>
                <a:lnTo>
                  <a:pt x="0" y="778764"/>
                </a:lnTo>
                <a:lnTo>
                  <a:pt x="2285" y="787908"/>
                </a:lnTo>
                <a:lnTo>
                  <a:pt x="6096" y="794004"/>
                </a:lnTo>
                <a:lnTo>
                  <a:pt x="12953" y="798576"/>
                </a:lnTo>
                <a:lnTo>
                  <a:pt x="16763" y="799268"/>
                </a:lnTo>
                <a:lnTo>
                  <a:pt x="16763" y="23622"/>
                </a:lnTo>
                <a:lnTo>
                  <a:pt x="19050" y="19050"/>
                </a:lnTo>
                <a:lnTo>
                  <a:pt x="22859" y="17526"/>
                </a:lnTo>
                <a:lnTo>
                  <a:pt x="1168908" y="17526"/>
                </a:lnTo>
                <a:lnTo>
                  <a:pt x="1172717" y="19050"/>
                </a:lnTo>
                <a:lnTo>
                  <a:pt x="1175004" y="23622"/>
                </a:lnTo>
                <a:lnTo>
                  <a:pt x="1175004" y="800100"/>
                </a:lnTo>
                <a:lnTo>
                  <a:pt x="1179576" y="798576"/>
                </a:lnTo>
                <a:lnTo>
                  <a:pt x="1185672" y="794004"/>
                </a:lnTo>
                <a:lnTo>
                  <a:pt x="1190244" y="789432"/>
                </a:lnTo>
                <a:lnTo>
                  <a:pt x="1192530" y="781050"/>
                </a:lnTo>
                <a:close/>
              </a:path>
              <a:path w="1192530" h="802640">
                <a:moveTo>
                  <a:pt x="1175004" y="800100"/>
                </a:moveTo>
                <a:lnTo>
                  <a:pt x="1175004" y="781050"/>
                </a:lnTo>
                <a:lnTo>
                  <a:pt x="1171194" y="783336"/>
                </a:lnTo>
                <a:lnTo>
                  <a:pt x="1164336" y="785622"/>
                </a:lnTo>
                <a:lnTo>
                  <a:pt x="25146" y="785622"/>
                </a:lnTo>
                <a:lnTo>
                  <a:pt x="19050" y="783336"/>
                </a:lnTo>
                <a:lnTo>
                  <a:pt x="16763" y="778764"/>
                </a:lnTo>
                <a:lnTo>
                  <a:pt x="16763" y="799268"/>
                </a:lnTo>
                <a:lnTo>
                  <a:pt x="21335" y="800100"/>
                </a:lnTo>
                <a:lnTo>
                  <a:pt x="597408" y="802386"/>
                </a:lnTo>
                <a:lnTo>
                  <a:pt x="1160526" y="802386"/>
                </a:lnTo>
                <a:lnTo>
                  <a:pt x="1175004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16671" y="6175247"/>
            <a:ext cx="856615" cy="664210"/>
          </a:xfrm>
          <a:custGeom>
            <a:avLst/>
            <a:gdLst/>
            <a:ahLst/>
            <a:cxnLst/>
            <a:rect l="l" t="t" r="r" b="b"/>
            <a:pathLst>
              <a:path w="856614" h="664209">
                <a:moveTo>
                  <a:pt x="856488" y="643889"/>
                </a:moveTo>
                <a:lnTo>
                  <a:pt x="856487" y="21335"/>
                </a:lnTo>
                <a:lnTo>
                  <a:pt x="839723" y="0"/>
                </a:lnTo>
                <a:lnTo>
                  <a:pt x="19049" y="0"/>
                </a:lnTo>
                <a:lnTo>
                  <a:pt x="12953" y="2285"/>
                </a:lnTo>
                <a:lnTo>
                  <a:pt x="6857" y="6857"/>
                </a:lnTo>
                <a:lnTo>
                  <a:pt x="2285" y="10667"/>
                </a:lnTo>
                <a:lnTo>
                  <a:pt x="0" y="19811"/>
                </a:lnTo>
                <a:lnTo>
                  <a:pt x="0" y="642366"/>
                </a:lnTo>
                <a:lnTo>
                  <a:pt x="2285" y="648461"/>
                </a:lnTo>
                <a:lnTo>
                  <a:pt x="6857" y="655319"/>
                </a:lnTo>
                <a:lnTo>
                  <a:pt x="10667" y="659129"/>
                </a:lnTo>
                <a:lnTo>
                  <a:pt x="17525" y="661416"/>
                </a:lnTo>
                <a:lnTo>
                  <a:pt x="17525" y="21335"/>
                </a:lnTo>
                <a:lnTo>
                  <a:pt x="19049" y="19811"/>
                </a:lnTo>
                <a:lnTo>
                  <a:pt x="19049" y="17525"/>
                </a:lnTo>
                <a:lnTo>
                  <a:pt x="837437" y="17525"/>
                </a:lnTo>
                <a:lnTo>
                  <a:pt x="839723" y="19811"/>
                </a:lnTo>
                <a:lnTo>
                  <a:pt x="839723" y="661905"/>
                </a:lnTo>
                <a:lnTo>
                  <a:pt x="842010" y="661415"/>
                </a:lnTo>
                <a:lnTo>
                  <a:pt x="848105" y="659129"/>
                </a:lnTo>
                <a:lnTo>
                  <a:pt x="852677" y="655319"/>
                </a:lnTo>
                <a:lnTo>
                  <a:pt x="854963" y="650747"/>
                </a:lnTo>
                <a:lnTo>
                  <a:pt x="856488" y="643889"/>
                </a:lnTo>
                <a:close/>
              </a:path>
              <a:path w="856614" h="664209">
                <a:moveTo>
                  <a:pt x="839723" y="661905"/>
                </a:moveTo>
                <a:lnTo>
                  <a:pt x="839723" y="643889"/>
                </a:lnTo>
                <a:lnTo>
                  <a:pt x="835151" y="646175"/>
                </a:lnTo>
                <a:lnTo>
                  <a:pt x="21335" y="646176"/>
                </a:lnTo>
                <a:lnTo>
                  <a:pt x="17525" y="642365"/>
                </a:lnTo>
                <a:lnTo>
                  <a:pt x="17525" y="661416"/>
                </a:lnTo>
                <a:lnTo>
                  <a:pt x="429767" y="663701"/>
                </a:lnTo>
                <a:lnTo>
                  <a:pt x="831341" y="663701"/>
                </a:lnTo>
                <a:lnTo>
                  <a:pt x="839723" y="661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91525" y="6111240"/>
            <a:ext cx="0" cy="789940"/>
          </a:xfrm>
          <a:custGeom>
            <a:avLst/>
            <a:gdLst/>
            <a:ahLst/>
            <a:cxnLst/>
            <a:rect l="l" t="t" r="r" b="b"/>
            <a:pathLst>
              <a:path h="789940">
                <a:moveTo>
                  <a:pt x="0" y="0"/>
                </a:moveTo>
                <a:lnTo>
                  <a:pt x="0" y="789431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07449" y="6113526"/>
            <a:ext cx="0" cy="791845"/>
          </a:xfrm>
          <a:custGeom>
            <a:avLst/>
            <a:gdLst/>
            <a:ahLst/>
            <a:cxnLst/>
            <a:rect l="l" t="t" r="r" b="b"/>
            <a:pathLst>
              <a:path h="791845">
                <a:moveTo>
                  <a:pt x="0" y="0"/>
                </a:moveTo>
                <a:lnTo>
                  <a:pt x="0" y="791718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81035" y="6896861"/>
            <a:ext cx="1129030" cy="55880"/>
          </a:xfrm>
          <a:custGeom>
            <a:avLst/>
            <a:gdLst/>
            <a:ahLst/>
            <a:cxnLst/>
            <a:rect l="l" t="t" r="r" b="b"/>
            <a:pathLst>
              <a:path w="1129030" h="55879">
                <a:moveTo>
                  <a:pt x="1113282" y="48767"/>
                </a:moveTo>
                <a:lnTo>
                  <a:pt x="1113282" y="14477"/>
                </a:lnTo>
                <a:lnTo>
                  <a:pt x="1111758" y="25145"/>
                </a:lnTo>
                <a:lnTo>
                  <a:pt x="1104900" y="33527"/>
                </a:lnTo>
                <a:lnTo>
                  <a:pt x="1101090" y="35813"/>
                </a:lnTo>
                <a:lnTo>
                  <a:pt x="1096518" y="38099"/>
                </a:lnTo>
                <a:lnTo>
                  <a:pt x="33528" y="38099"/>
                </a:lnTo>
                <a:lnTo>
                  <a:pt x="27431" y="35813"/>
                </a:lnTo>
                <a:lnTo>
                  <a:pt x="23621" y="33527"/>
                </a:lnTo>
                <a:lnTo>
                  <a:pt x="19050" y="29717"/>
                </a:lnTo>
                <a:lnTo>
                  <a:pt x="16763" y="25145"/>
                </a:lnTo>
                <a:lnTo>
                  <a:pt x="16763" y="1523"/>
                </a:lnTo>
                <a:lnTo>
                  <a:pt x="8381" y="1523"/>
                </a:lnTo>
                <a:lnTo>
                  <a:pt x="0" y="0"/>
                </a:lnTo>
                <a:lnTo>
                  <a:pt x="0" y="27431"/>
                </a:lnTo>
                <a:lnTo>
                  <a:pt x="2285" y="35813"/>
                </a:lnTo>
                <a:lnTo>
                  <a:pt x="6096" y="42671"/>
                </a:lnTo>
                <a:lnTo>
                  <a:pt x="12953" y="46481"/>
                </a:lnTo>
                <a:lnTo>
                  <a:pt x="19050" y="51053"/>
                </a:lnTo>
                <a:lnTo>
                  <a:pt x="29718" y="55625"/>
                </a:lnTo>
                <a:lnTo>
                  <a:pt x="1094232" y="55625"/>
                </a:lnTo>
                <a:lnTo>
                  <a:pt x="1104900" y="53339"/>
                </a:lnTo>
                <a:lnTo>
                  <a:pt x="1113282" y="48767"/>
                </a:lnTo>
                <a:close/>
              </a:path>
              <a:path w="1129030" h="55879">
                <a:moveTo>
                  <a:pt x="1128522" y="22859"/>
                </a:moveTo>
                <a:lnTo>
                  <a:pt x="1128522" y="3809"/>
                </a:lnTo>
                <a:lnTo>
                  <a:pt x="1111758" y="3809"/>
                </a:lnTo>
                <a:lnTo>
                  <a:pt x="1113282" y="14477"/>
                </a:lnTo>
                <a:lnTo>
                  <a:pt x="1113282" y="48767"/>
                </a:lnTo>
                <a:lnTo>
                  <a:pt x="1120140" y="44957"/>
                </a:lnTo>
                <a:lnTo>
                  <a:pt x="1123950" y="38099"/>
                </a:lnTo>
                <a:lnTo>
                  <a:pt x="1126236" y="29717"/>
                </a:lnTo>
                <a:lnTo>
                  <a:pt x="1128522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2193" y="6947916"/>
            <a:ext cx="886460" cy="43180"/>
          </a:xfrm>
          <a:custGeom>
            <a:avLst/>
            <a:gdLst/>
            <a:ahLst/>
            <a:cxnLst/>
            <a:rect l="l" t="t" r="r" b="b"/>
            <a:pathLst>
              <a:path w="886460" h="43179">
                <a:moveTo>
                  <a:pt x="886206" y="2285"/>
                </a:moveTo>
                <a:lnTo>
                  <a:pt x="873252" y="2285"/>
                </a:lnTo>
                <a:lnTo>
                  <a:pt x="873252" y="12953"/>
                </a:lnTo>
                <a:lnTo>
                  <a:pt x="870966" y="19049"/>
                </a:lnTo>
                <a:lnTo>
                  <a:pt x="867156" y="25907"/>
                </a:lnTo>
                <a:lnTo>
                  <a:pt x="860297" y="29717"/>
                </a:lnTo>
                <a:lnTo>
                  <a:pt x="25146" y="29717"/>
                </a:lnTo>
                <a:lnTo>
                  <a:pt x="21336" y="27431"/>
                </a:lnTo>
                <a:lnTo>
                  <a:pt x="16764" y="25907"/>
                </a:lnTo>
                <a:lnTo>
                  <a:pt x="14478" y="23621"/>
                </a:lnTo>
                <a:lnTo>
                  <a:pt x="12953" y="19049"/>
                </a:lnTo>
                <a:lnTo>
                  <a:pt x="12953" y="2285"/>
                </a:lnTo>
                <a:lnTo>
                  <a:pt x="0" y="0"/>
                </a:lnTo>
                <a:lnTo>
                  <a:pt x="0" y="15239"/>
                </a:lnTo>
                <a:lnTo>
                  <a:pt x="2286" y="27431"/>
                </a:lnTo>
                <a:lnTo>
                  <a:pt x="3809" y="32003"/>
                </a:lnTo>
                <a:lnTo>
                  <a:pt x="8381" y="36575"/>
                </a:lnTo>
                <a:lnTo>
                  <a:pt x="14478" y="40385"/>
                </a:lnTo>
                <a:lnTo>
                  <a:pt x="23621" y="42671"/>
                </a:lnTo>
                <a:lnTo>
                  <a:pt x="858774" y="42671"/>
                </a:lnTo>
                <a:lnTo>
                  <a:pt x="867156" y="40385"/>
                </a:lnTo>
                <a:lnTo>
                  <a:pt x="873252" y="38861"/>
                </a:lnTo>
                <a:lnTo>
                  <a:pt x="877824" y="34289"/>
                </a:lnTo>
                <a:lnTo>
                  <a:pt x="881634" y="29717"/>
                </a:lnTo>
                <a:lnTo>
                  <a:pt x="883919" y="16763"/>
                </a:lnTo>
                <a:lnTo>
                  <a:pt x="886206" y="2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95385" y="6855714"/>
            <a:ext cx="106045" cy="19050"/>
          </a:xfrm>
          <a:custGeom>
            <a:avLst/>
            <a:gdLst/>
            <a:ahLst/>
            <a:cxnLst/>
            <a:rect l="l" t="t" r="r" b="b"/>
            <a:pathLst>
              <a:path w="106044" h="19050">
                <a:moveTo>
                  <a:pt x="105917" y="12953"/>
                </a:moveTo>
                <a:lnTo>
                  <a:pt x="105917" y="6857"/>
                </a:lnTo>
                <a:lnTo>
                  <a:pt x="103631" y="2285"/>
                </a:lnTo>
                <a:lnTo>
                  <a:pt x="99821" y="0"/>
                </a:lnTo>
                <a:lnTo>
                  <a:pt x="6095" y="0"/>
                </a:lnTo>
                <a:lnTo>
                  <a:pt x="2285" y="2286"/>
                </a:lnTo>
                <a:lnTo>
                  <a:pt x="0" y="6858"/>
                </a:lnTo>
                <a:lnTo>
                  <a:pt x="0" y="12954"/>
                </a:lnTo>
                <a:lnTo>
                  <a:pt x="2285" y="15240"/>
                </a:lnTo>
                <a:lnTo>
                  <a:pt x="6095" y="17526"/>
                </a:lnTo>
                <a:lnTo>
                  <a:pt x="8381" y="19050"/>
                </a:lnTo>
                <a:lnTo>
                  <a:pt x="95249" y="19049"/>
                </a:lnTo>
                <a:lnTo>
                  <a:pt x="99821" y="17525"/>
                </a:lnTo>
                <a:lnTo>
                  <a:pt x="103631" y="15239"/>
                </a:lnTo>
                <a:lnTo>
                  <a:pt x="105917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30690" y="6132576"/>
            <a:ext cx="0" cy="751840"/>
          </a:xfrm>
          <a:custGeom>
            <a:avLst/>
            <a:gdLst/>
            <a:ahLst/>
            <a:cxnLst/>
            <a:rect l="l" t="t" r="r" b="b"/>
            <a:pathLst>
              <a:path h="751840">
                <a:moveTo>
                  <a:pt x="0" y="0"/>
                </a:moveTo>
                <a:lnTo>
                  <a:pt x="0" y="751332"/>
                </a:lnTo>
              </a:path>
            </a:pathLst>
          </a:custGeom>
          <a:ln w="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2094" y="6134861"/>
            <a:ext cx="0" cy="751840"/>
          </a:xfrm>
          <a:custGeom>
            <a:avLst/>
            <a:gdLst/>
            <a:ahLst/>
            <a:cxnLst/>
            <a:rect l="l" t="t" r="r" b="b"/>
            <a:pathLst>
              <a:path h="751840">
                <a:moveTo>
                  <a:pt x="0" y="0"/>
                </a:moveTo>
                <a:lnTo>
                  <a:pt x="0" y="751332"/>
                </a:lnTo>
              </a:path>
            </a:pathLst>
          </a:custGeom>
          <a:ln w="8381">
            <a:solidFill>
              <a:srgbClr val="606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19844" y="6132576"/>
            <a:ext cx="0" cy="751840"/>
          </a:xfrm>
          <a:custGeom>
            <a:avLst/>
            <a:gdLst/>
            <a:ahLst/>
            <a:cxnLst/>
            <a:rect l="l" t="t" r="r" b="b"/>
            <a:pathLst>
              <a:path h="751840">
                <a:moveTo>
                  <a:pt x="0" y="0"/>
                </a:moveTo>
                <a:lnTo>
                  <a:pt x="0" y="751332"/>
                </a:lnTo>
              </a:path>
            </a:pathLst>
          </a:custGeom>
          <a:ln w="8381">
            <a:solidFill>
              <a:srgbClr val="606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48675" y="6211823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906" y="0"/>
                </a:lnTo>
              </a:path>
            </a:pathLst>
          </a:custGeom>
          <a:ln w="16763">
            <a:solidFill>
              <a:srgbClr val="A7C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31416" y="1005359"/>
            <a:ext cx="8133696" cy="4170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Input</a:t>
            </a:r>
            <a:r>
              <a:rPr sz="2400" spc="-40" dirty="0">
                <a:latin typeface="Calibri"/>
                <a:cs typeface="Calibri"/>
              </a:rPr>
              <a:t>/</a:t>
            </a:r>
            <a:r>
              <a:rPr sz="2400" spc="-5" dirty="0">
                <a:latin typeface="Calibri"/>
                <a:cs typeface="Calibri"/>
              </a:rPr>
              <a:t>outpu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rried 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35" dirty="0">
                <a:latin typeface="Calibri"/>
                <a:cs typeface="Calibri"/>
              </a:rPr>
              <a:t>st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o.</a:t>
            </a:r>
            <a:r>
              <a:rPr sz="2400" i="1" dirty="0">
                <a:latin typeface="Calibri"/>
                <a:cs typeface="Calibri"/>
              </a:rPr>
              <a:t>h </a:t>
            </a:r>
            <a:r>
              <a:rPr sz="2400" spc="-10" dirty="0">
                <a:latin typeface="Calibri"/>
                <a:cs typeface="Calibri"/>
              </a:rPr>
              <a:t>heade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</a:p>
          <a:p>
            <a:pPr marL="1267460" marR="2458720">
              <a:lnSpc>
                <a:spcPts val="2400"/>
              </a:lnSpc>
              <a:spcBef>
                <a:spcPts val="3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scanf(…)</a:t>
            </a:r>
            <a:r>
              <a:rPr sz="2000" spc="-7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npu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om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printf(…)</a:t>
            </a:r>
            <a:r>
              <a:rPr sz="2000" spc="-7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een</a:t>
            </a:r>
            <a:endParaRPr lang="en-US" sz="2000" spc="-5" dirty="0">
              <a:latin typeface="Calibri"/>
              <a:cs typeface="Calibri"/>
            </a:endParaRPr>
          </a:p>
          <a:p>
            <a:pPr marL="355600" marR="368300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400" spc="-220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spc="-5" dirty="0">
                <a:cs typeface="Calibri"/>
              </a:rPr>
              <a:t> us</a:t>
            </a:r>
            <a:r>
              <a:rPr lang="en-US" sz="2400" dirty="0">
                <a:cs typeface="Calibri"/>
              </a:rPr>
              <a:t>e</a:t>
            </a:r>
            <a:r>
              <a:rPr lang="en-US" sz="2400" spc="10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thes</a:t>
            </a:r>
            <a:r>
              <a:rPr lang="en-US" sz="2400" spc="-5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function</a:t>
            </a:r>
            <a:r>
              <a:rPr lang="en-US" sz="2400" dirty="0">
                <a:cs typeface="Calibri"/>
              </a:rPr>
              <a:t>s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in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spc="-30" dirty="0">
                <a:cs typeface="Calibri"/>
              </a:rPr>
              <a:t>y</a:t>
            </a:r>
            <a:r>
              <a:rPr lang="en-US" sz="2400" spc="-5" dirty="0">
                <a:cs typeface="Calibri"/>
              </a:rPr>
              <a:t>our</a:t>
            </a:r>
            <a:r>
              <a:rPr lang="en-US" sz="24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p</a:t>
            </a:r>
            <a:r>
              <a:rPr lang="en-US" sz="2400" spc="-40" dirty="0">
                <a:cs typeface="Calibri"/>
              </a:rPr>
              <a:t>r</a:t>
            </a:r>
            <a:r>
              <a:rPr lang="en-US" sz="2400" spc="-10" dirty="0">
                <a:cs typeface="Calibri"/>
              </a:rPr>
              <a:t>og</a:t>
            </a:r>
            <a:r>
              <a:rPr lang="en-US" sz="2400" spc="-55" dirty="0">
                <a:cs typeface="Calibri"/>
              </a:rPr>
              <a:t>r</a:t>
            </a:r>
            <a:r>
              <a:rPr lang="en-US" sz="2400" dirty="0">
                <a:cs typeface="Calibri"/>
              </a:rPr>
              <a:t>a</a:t>
            </a:r>
            <a:r>
              <a:rPr lang="en-US" sz="2400" spc="-5" dirty="0">
                <a:cs typeface="Calibri"/>
              </a:rPr>
              <a:t>m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spc="-30" dirty="0">
                <a:cs typeface="Calibri"/>
              </a:rPr>
              <a:t>y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5" dirty="0">
                <a:cs typeface="Calibri"/>
              </a:rPr>
              <a:t> nee</a:t>
            </a:r>
            <a:r>
              <a:rPr lang="en-US" sz="2400" dirty="0">
                <a:cs typeface="Calibri"/>
              </a:rPr>
              <a:t>d</a:t>
            </a:r>
            <a:r>
              <a:rPr lang="en-US" sz="2400" spc="15" dirty="0">
                <a:cs typeface="Calibri"/>
              </a:rPr>
              <a:t> </a:t>
            </a:r>
            <a:r>
              <a:rPr lang="en-US" sz="2400" spc="-2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include </a:t>
            </a:r>
            <a:r>
              <a:rPr lang="en-US" sz="2400" i="1" spc="-35" dirty="0" err="1">
                <a:cs typeface="Calibri"/>
              </a:rPr>
              <a:t>s</a:t>
            </a:r>
            <a:r>
              <a:rPr lang="en-US" sz="2400" i="1" spc="-30" dirty="0" err="1">
                <a:cs typeface="Calibri"/>
              </a:rPr>
              <a:t>t</a:t>
            </a:r>
            <a:r>
              <a:rPr lang="en-US" sz="2400" i="1" spc="-5" dirty="0" err="1">
                <a:cs typeface="Calibri"/>
              </a:rPr>
              <a:t>dio.</a:t>
            </a:r>
            <a:r>
              <a:rPr lang="en-US" sz="2400" i="1" dirty="0" err="1">
                <a:cs typeface="Calibri"/>
              </a:rPr>
              <a:t>h</a:t>
            </a:r>
            <a:r>
              <a:rPr lang="en-US" sz="2400" i="1" spc="-1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header</a:t>
            </a:r>
            <a:r>
              <a:rPr lang="en-US" sz="2400" spc="1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file</a:t>
            </a:r>
          </a:p>
          <a:p>
            <a:pPr marL="353060">
              <a:lnSpc>
                <a:spcPts val="2660"/>
              </a:lnSpc>
            </a:pPr>
            <a:r>
              <a:rPr lang="en-US" sz="2000" spc="-5" dirty="0">
                <a:solidFill>
                  <a:srgbClr val="0000FF"/>
                </a:solidFill>
                <a:latin typeface="Courier New"/>
                <a:cs typeface="Courier New"/>
              </a:rPr>
              <a:t>#includ</a:t>
            </a:r>
            <a:r>
              <a:rPr lang="en-US" sz="2000" dirty="0">
                <a:solidFill>
                  <a:srgbClr val="0000FF"/>
                </a:solidFill>
                <a:latin typeface="Courier New"/>
                <a:cs typeface="Courier New"/>
              </a:rPr>
              <a:t>e </a:t>
            </a:r>
            <a:r>
              <a:rPr lang="en-US" sz="2000" spc="-5" dirty="0">
                <a:latin typeface="Courier New"/>
                <a:cs typeface="Courier New"/>
              </a:rPr>
              <a:t>&lt;</a:t>
            </a:r>
            <a:r>
              <a:rPr lang="en-US" sz="2000" spc="-5" dirty="0" err="1">
                <a:latin typeface="Courier New"/>
                <a:cs typeface="Courier New"/>
              </a:rPr>
              <a:t>stdio.h</a:t>
            </a:r>
            <a:r>
              <a:rPr lang="en-US" sz="2000" spc="-5" dirty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  <a:p>
            <a:pPr marL="1267460" marR="2458720">
              <a:lnSpc>
                <a:spcPts val="2400"/>
              </a:lnSpc>
              <a:spcBef>
                <a:spcPts val="30"/>
              </a:spcBef>
            </a:pPr>
            <a:endParaRPr sz="2000" dirty="0">
              <a:latin typeface="Calibri"/>
              <a:cs typeface="Calibri"/>
            </a:endParaRPr>
          </a:p>
          <a:p>
            <a:pPr marL="355600" marR="56515" indent="-342900">
              <a:lnSpc>
                <a:spcPts val="2880"/>
              </a:lnSpc>
              <a:spcBef>
                <a:spcPts val="65"/>
              </a:spcBef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ovid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ac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</a:t>
            </a:r>
            <a:r>
              <a:rPr sz="2400" spc="-40" dirty="0">
                <a:latin typeface="Calibri"/>
                <a:cs typeface="Calibri"/>
              </a:rPr>
              <a:t>/</a:t>
            </a:r>
            <a:r>
              <a:rPr sz="2400" spc="-5" dirty="0">
                <a:latin typeface="Calibri"/>
                <a:cs typeface="Calibri"/>
              </a:rPr>
              <a:t>outpu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10" dirty="0">
                <a:latin typeface="Calibri"/>
                <a:cs typeface="Calibri"/>
              </a:rPr>
              <a:t>devices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bu</a:t>
            </a:r>
            <a:r>
              <a:rPr sz="2400" b="1" spc="-25" dirty="0">
                <a:latin typeface="Calibri"/>
                <a:cs typeface="Calibri"/>
              </a:rPr>
              <a:t>f</a:t>
            </a:r>
            <a:r>
              <a:rPr sz="2400" b="1" spc="-65" dirty="0">
                <a:latin typeface="Calibri"/>
                <a:cs typeface="Calibri"/>
              </a:rPr>
              <a:t>f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lang="en-AU" sz="2400" b="1" dirty="0">
                <a:latin typeface="Calibri"/>
                <a:cs typeface="Calibri"/>
              </a:rPr>
              <a:t>:</a:t>
            </a:r>
            <a:endParaRPr sz="24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6187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Input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m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123.5</a:t>
            </a:r>
            <a:r>
              <a:rPr sz="1800" dirty="0">
                <a:latin typeface="Courier New"/>
                <a:cs typeface="Courier New"/>
              </a:rPr>
              <a:t>6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490855" y="6391338"/>
            <a:ext cx="6788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575310" algn="l"/>
              </a:tabLst>
            </a:pPr>
            <a:r>
              <a:rPr sz="1400" spc="-5" dirty="0">
                <a:latin typeface="Calibri"/>
                <a:cs typeface="Calibri"/>
              </a:rPr>
              <a:t>1	</a:t>
            </a:r>
            <a:r>
              <a:rPr sz="1400" dirty="0">
                <a:latin typeface="Calibri"/>
                <a:cs typeface="Calibri"/>
              </a:rPr>
              <a:t>.	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13921" y="6237413"/>
            <a:ext cx="26098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CC0000"/>
                </a:solidFill>
                <a:latin typeface="Calibri"/>
                <a:cs typeface="Calibri"/>
              </a:rPr>
              <a:t>1.2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CC0000"/>
                </a:solidFill>
                <a:latin typeface="Calibri"/>
                <a:cs typeface="Calibri"/>
              </a:rPr>
              <a:t>x</a:t>
            </a:r>
            <a:r>
              <a:rPr sz="1400" b="1" spc="-15" dirty="0">
                <a:solidFill>
                  <a:srgbClr val="CC0000"/>
                </a:solidFill>
                <a:latin typeface="Calibri"/>
                <a:cs typeface="Calibri"/>
              </a:rPr>
              <a:t>y</a:t>
            </a:r>
            <a:r>
              <a:rPr sz="1400" b="1" spc="-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56820" y="5971293"/>
            <a:ext cx="23666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Output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m </a:t>
            </a:r>
            <a:r>
              <a:rPr sz="1800" dirty="0">
                <a:latin typeface="Calibri"/>
                <a:cs typeface="Calibri"/>
              </a:rPr>
              <a:t>(1.2</a:t>
            </a: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\</a:t>
            </a:r>
            <a:r>
              <a:rPr sz="1800" spc="-20" dirty="0">
                <a:solidFill>
                  <a:srgbClr val="33339A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z)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97771" y="5410961"/>
            <a:ext cx="1522730" cy="76200"/>
          </a:xfrm>
          <a:custGeom>
            <a:avLst/>
            <a:gdLst/>
            <a:ahLst/>
            <a:cxnLst/>
            <a:rect l="l" t="t" r="r" b="b"/>
            <a:pathLst>
              <a:path w="1522729" h="76200">
                <a:moveTo>
                  <a:pt x="1459230" y="47243"/>
                </a:moveTo>
                <a:lnTo>
                  <a:pt x="1458468" y="28193"/>
                </a:lnTo>
                <a:lnTo>
                  <a:pt x="0" y="35813"/>
                </a:lnTo>
                <a:lnTo>
                  <a:pt x="0" y="54863"/>
                </a:lnTo>
                <a:lnTo>
                  <a:pt x="1459230" y="47243"/>
                </a:lnTo>
                <a:close/>
              </a:path>
              <a:path w="1522729" h="76200">
                <a:moveTo>
                  <a:pt x="1522476" y="37337"/>
                </a:moveTo>
                <a:lnTo>
                  <a:pt x="1446276" y="0"/>
                </a:lnTo>
                <a:lnTo>
                  <a:pt x="1446275" y="28257"/>
                </a:lnTo>
                <a:lnTo>
                  <a:pt x="1458468" y="28193"/>
                </a:lnTo>
                <a:lnTo>
                  <a:pt x="1459230" y="47243"/>
                </a:lnTo>
                <a:lnTo>
                  <a:pt x="1459230" y="69593"/>
                </a:lnTo>
                <a:lnTo>
                  <a:pt x="1522476" y="37337"/>
                </a:lnTo>
                <a:close/>
              </a:path>
              <a:path w="1522729" h="76200">
                <a:moveTo>
                  <a:pt x="1459230" y="69593"/>
                </a:moveTo>
                <a:lnTo>
                  <a:pt x="1459230" y="47243"/>
                </a:lnTo>
                <a:lnTo>
                  <a:pt x="1446275" y="47311"/>
                </a:lnTo>
                <a:lnTo>
                  <a:pt x="1446276" y="76199"/>
                </a:lnTo>
                <a:lnTo>
                  <a:pt x="1459230" y="69593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88043" y="6441947"/>
            <a:ext cx="586105" cy="76200"/>
          </a:xfrm>
          <a:custGeom>
            <a:avLst/>
            <a:gdLst/>
            <a:ahLst/>
            <a:cxnLst/>
            <a:rect l="l" t="t" r="r" b="b"/>
            <a:pathLst>
              <a:path w="586104" h="76200">
                <a:moveTo>
                  <a:pt x="76200" y="28955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8955"/>
                </a:lnTo>
                <a:lnTo>
                  <a:pt x="76200" y="28955"/>
                </a:lnTo>
                <a:close/>
              </a:path>
              <a:path w="586104" h="76200">
                <a:moveTo>
                  <a:pt x="585978" y="48005"/>
                </a:moveTo>
                <a:lnTo>
                  <a:pt x="585978" y="28955"/>
                </a:lnTo>
                <a:lnTo>
                  <a:pt x="63245" y="28955"/>
                </a:lnTo>
                <a:lnTo>
                  <a:pt x="63245" y="48005"/>
                </a:lnTo>
                <a:lnTo>
                  <a:pt x="585978" y="48005"/>
                </a:lnTo>
                <a:close/>
              </a:path>
              <a:path w="586104" h="76200">
                <a:moveTo>
                  <a:pt x="76200" y="76200"/>
                </a:moveTo>
                <a:lnTo>
                  <a:pt x="76200" y="48005"/>
                </a:lnTo>
                <a:lnTo>
                  <a:pt x="63245" y="48005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21865" y="5502402"/>
            <a:ext cx="1018540" cy="661035"/>
          </a:xfrm>
          <a:custGeom>
            <a:avLst/>
            <a:gdLst/>
            <a:ahLst/>
            <a:cxnLst/>
            <a:rect l="l" t="t" r="r" b="b"/>
            <a:pathLst>
              <a:path w="1018540" h="661035">
                <a:moveTo>
                  <a:pt x="1018031" y="660653"/>
                </a:moveTo>
                <a:lnTo>
                  <a:pt x="1018031" y="0"/>
                </a:lnTo>
                <a:lnTo>
                  <a:pt x="0" y="0"/>
                </a:lnTo>
                <a:lnTo>
                  <a:pt x="0" y="660653"/>
                </a:lnTo>
                <a:lnTo>
                  <a:pt x="5321" y="660653"/>
                </a:lnTo>
                <a:lnTo>
                  <a:pt x="532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008126" y="9144"/>
                </a:lnTo>
                <a:lnTo>
                  <a:pt x="1008126" y="4572"/>
                </a:lnTo>
                <a:lnTo>
                  <a:pt x="1013460" y="9144"/>
                </a:lnTo>
                <a:lnTo>
                  <a:pt x="1013460" y="660653"/>
                </a:lnTo>
                <a:lnTo>
                  <a:pt x="1018031" y="660653"/>
                </a:lnTo>
                <a:close/>
              </a:path>
              <a:path w="1018540" h="661035">
                <a:moveTo>
                  <a:pt x="9906" y="9144"/>
                </a:moveTo>
                <a:lnTo>
                  <a:pt x="9906" y="4572"/>
                </a:lnTo>
                <a:lnTo>
                  <a:pt x="5321" y="9144"/>
                </a:lnTo>
                <a:lnTo>
                  <a:pt x="9906" y="9144"/>
                </a:lnTo>
                <a:close/>
              </a:path>
              <a:path w="1018540" h="661035">
                <a:moveTo>
                  <a:pt x="9906" y="650748"/>
                </a:moveTo>
                <a:lnTo>
                  <a:pt x="9906" y="9144"/>
                </a:lnTo>
                <a:lnTo>
                  <a:pt x="5321" y="9144"/>
                </a:lnTo>
                <a:lnTo>
                  <a:pt x="5321" y="650748"/>
                </a:lnTo>
                <a:lnTo>
                  <a:pt x="9906" y="650748"/>
                </a:lnTo>
                <a:close/>
              </a:path>
              <a:path w="1018540" h="661035">
                <a:moveTo>
                  <a:pt x="1013460" y="650748"/>
                </a:moveTo>
                <a:lnTo>
                  <a:pt x="5321" y="650748"/>
                </a:lnTo>
                <a:lnTo>
                  <a:pt x="9906" y="655320"/>
                </a:lnTo>
                <a:lnTo>
                  <a:pt x="9906" y="660653"/>
                </a:lnTo>
                <a:lnTo>
                  <a:pt x="1008126" y="660653"/>
                </a:lnTo>
                <a:lnTo>
                  <a:pt x="1008126" y="655320"/>
                </a:lnTo>
                <a:lnTo>
                  <a:pt x="1013460" y="650748"/>
                </a:lnTo>
                <a:close/>
              </a:path>
              <a:path w="1018540" h="661035">
                <a:moveTo>
                  <a:pt x="9906" y="660653"/>
                </a:moveTo>
                <a:lnTo>
                  <a:pt x="9906" y="655320"/>
                </a:lnTo>
                <a:lnTo>
                  <a:pt x="5321" y="650748"/>
                </a:lnTo>
                <a:lnTo>
                  <a:pt x="5321" y="660653"/>
                </a:lnTo>
                <a:lnTo>
                  <a:pt x="9906" y="660653"/>
                </a:lnTo>
                <a:close/>
              </a:path>
              <a:path w="1018540" h="661035">
                <a:moveTo>
                  <a:pt x="1013460" y="9144"/>
                </a:moveTo>
                <a:lnTo>
                  <a:pt x="1008126" y="4572"/>
                </a:lnTo>
                <a:lnTo>
                  <a:pt x="1008126" y="9144"/>
                </a:lnTo>
                <a:lnTo>
                  <a:pt x="1013460" y="9144"/>
                </a:lnTo>
                <a:close/>
              </a:path>
              <a:path w="1018540" h="661035">
                <a:moveTo>
                  <a:pt x="1013460" y="650748"/>
                </a:moveTo>
                <a:lnTo>
                  <a:pt x="1013460" y="9144"/>
                </a:lnTo>
                <a:lnTo>
                  <a:pt x="1008126" y="9144"/>
                </a:lnTo>
                <a:lnTo>
                  <a:pt x="1008126" y="650748"/>
                </a:lnTo>
                <a:lnTo>
                  <a:pt x="1013460" y="650748"/>
                </a:lnTo>
                <a:close/>
              </a:path>
              <a:path w="1018540" h="661035">
                <a:moveTo>
                  <a:pt x="1013460" y="660653"/>
                </a:moveTo>
                <a:lnTo>
                  <a:pt x="1013460" y="650748"/>
                </a:lnTo>
                <a:lnTo>
                  <a:pt x="1008126" y="655320"/>
                </a:lnTo>
                <a:lnTo>
                  <a:pt x="1008126" y="660653"/>
                </a:lnTo>
                <a:lnTo>
                  <a:pt x="1013460" y="660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27186" y="5506973"/>
            <a:ext cx="1008380" cy="65087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 marR="116839">
              <a:lnSpc>
                <a:spcPct val="100000"/>
              </a:lnSpc>
            </a:pP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r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06348" y="5502402"/>
            <a:ext cx="577850" cy="229870"/>
          </a:xfrm>
          <a:custGeom>
            <a:avLst/>
            <a:gdLst/>
            <a:ahLst/>
            <a:cxnLst/>
            <a:rect l="l" t="t" r="r" b="b"/>
            <a:pathLst>
              <a:path w="577850" h="229870">
                <a:moveTo>
                  <a:pt x="508122" y="189216"/>
                </a:moveTo>
                <a:lnTo>
                  <a:pt x="3048" y="0"/>
                </a:lnTo>
                <a:lnTo>
                  <a:pt x="0" y="9144"/>
                </a:lnTo>
                <a:lnTo>
                  <a:pt x="504729" y="198231"/>
                </a:lnTo>
                <a:lnTo>
                  <a:pt x="508122" y="189216"/>
                </a:lnTo>
                <a:close/>
              </a:path>
              <a:path w="577850" h="229870">
                <a:moveTo>
                  <a:pt x="519684" y="226719"/>
                </a:moveTo>
                <a:lnTo>
                  <a:pt x="519684" y="193547"/>
                </a:lnTo>
                <a:lnTo>
                  <a:pt x="516636" y="202692"/>
                </a:lnTo>
                <a:lnTo>
                  <a:pt x="504729" y="198231"/>
                </a:lnTo>
                <a:lnTo>
                  <a:pt x="493014" y="229361"/>
                </a:lnTo>
                <a:lnTo>
                  <a:pt x="519684" y="226719"/>
                </a:lnTo>
                <a:close/>
              </a:path>
              <a:path w="577850" h="229870">
                <a:moveTo>
                  <a:pt x="519684" y="193547"/>
                </a:moveTo>
                <a:lnTo>
                  <a:pt x="508122" y="189216"/>
                </a:lnTo>
                <a:lnTo>
                  <a:pt x="504729" y="198231"/>
                </a:lnTo>
                <a:lnTo>
                  <a:pt x="516636" y="202692"/>
                </a:lnTo>
                <a:lnTo>
                  <a:pt x="519684" y="193547"/>
                </a:lnTo>
                <a:close/>
              </a:path>
              <a:path w="577850" h="229870">
                <a:moveTo>
                  <a:pt x="577596" y="220979"/>
                </a:moveTo>
                <a:lnTo>
                  <a:pt x="519684" y="158495"/>
                </a:lnTo>
                <a:lnTo>
                  <a:pt x="508122" y="189216"/>
                </a:lnTo>
                <a:lnTo>
                  <a:pt x="519684" y="193547"/>
                </a:lnTo>
                <a:lnTo>
                  <a:pt x="519684" y="226719"/>
                </a:lnTo>
                <a:lnTo>
                  <a:pt x="577596" y="220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63091" y="6079235"/>
            <a:ext cx="650240" cy="363220"/>
          </a:xfrm>
          <a:custGeom>
            <a:avLst/>
            <a:gdLst/>
            <a:ahLst/>
            <a:cxnLst/>
            <a:rect l="l" t="t" r="r" b="b"/>
            <a:pathLst>
              <a:path w="650240" h="363220">
                <a:moveTo>
                  <a:pt x="64514" y="321476"/>
                </a:moveTo>
                <a:lnTo>
                  <a:pt x="48768" y="292608"/>
                </a:lnTo>
                <a:lnTo>
                  <a:pt x="0" y="362712"/>
                </a:lnTo>
                <a:lnTo>
                  <a:pt x="53340" y="360807"/>
                </a:lnTo>
                <a:lnTo>
                  <a:pt x="53340" y="327660"/>
                </a:lnTo>
                <a:lnTo>
                  <a:pt x="64514" y="321476"/>
                </a:lnTo>
                <a:close/>
              </a:path>
              <a:path w="650240" h="363220">
                <a:moveTo>
                  <a:pt x="69086" y="329858"/>
                </a:moveTo>
                <a:lnTo>
                  <a:pt x="64514" y="321476"/>
                </a:lnTo>
                <a:lnTo>
                  <a:pt x="53340" y="327660"/>
                </a:lnTo>
                <a:lnTo>
                  <a:pt x="57912" y="336042"/>
                </a:lnTo>
                <a:lnTo>
                  <a:pt x="69086" y="329858"/>
                </a:lnTo>
                <a:close/>
              </a:path>
              <a:path w="650240" h="363220">
                <a:moveTo>
                  <a:pt x="85344" y="359664"/>
                </a:moveTo>
                <a:lnTo>
                  <a:pt x="69086" y="329858"/>
                </a:lnTo>
                <a:lnTo>
                  <a:pt x="57912" y="336042"/>
                </a:lnTo>
                <a:lnTo>
                  <a:pt x="53340" y="327660"/>
                </a:lnTo>
                <a:lnTo>
                  <a:pt x="53340" y="360807"/>
                </a:lnTo>
                <a:lnTo>
                  <a:pt x="85344" y="359664"/>
                </a:lnTo>
                <a:close/>
              </a:path>
              <a:path w="650240" h="363220">
                <a:moveTo>
                  <a:pt x="649986" y="8382"/>
                </a:moveTo>
                <a:lnTo>
                  <a:pt x="645414" y="0"/>
                </a:lnTo>
                <a:lnTo>
                  <a:pt x="64514" y="321476"/>
                </a:lnTo>
                <a:lnTo>
                  <a:pt x="69086" y="329858"/>
                </a:lnTo>
                <a:lnTo>
                  <a:pt x="649986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407295" y="5299455"/>
          <a:ext cx="4013440" cy="398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9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2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8526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…………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104" y="667597"/>
            <a:ext cx="67387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7213" indent="-1827213">
              <a:lnSpc>
                <a:spcPct val="100000"/>
              </a:lnSpc>
            </a:pPr>
            <a:r>
              <a:rPr lang="en-US" spc="-5" dirty="0">
                <a:latin typeface="Courier New"/>
                <a:cs typeface="Courier New"/>
              </a:rPr>
              <a:t>II.6.a </a:t>
            </a:r>
            <a:r>
              <a:rPr spc="-5" dirty="0" err="1">
                <a:latin typeface="Courier New"/>
                <a:cs typeface="Courier New"/>
              </a:rPr>
              <a:t>printf</a:t>
            </a:r>
            <a:r>
              <a:rPr spc="-5" dirty="0">
                <a:latin typeface="Courier New"/>
                <a:cs typeface="Courier New"/>
              </a:rPr>
              <a:t>(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spc="-1500" dirty="0">
                <a:latin typeface="Courier New"/>
                <a:cs typeface="Courier New"/>
              </a:rPr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60995" y="1989582"/>
            <a:ext cx="7932420" cy="2120900"/>
          </a:xfrm>
          <a:custGeom>
            <a:avLst/>
            <a:gdLst/>
            <a:ahLst/>
            <a:cxnLst/>
            <a:rect l="l" t="t" r="r" b="b"/>
            <a:pathLst>
              <a:path w="7932420" h="2120900">
                <a:moveTo>
                  <a:pt x="0" y="0"/>
                </a:moveTo>
                <a:lnTo>
                  <a:pt x="0" y="2120646"/>
                </a:lnTo>
                <a:lnTo>
                  <a:pt x="7932420" y="2120645"/>
                </a:lnTo>
                <a:lnTo>
                  <a:pt x="79324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4009" y="1564386"/>
            <a:ext cx="7899406" cy="509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38100"/>
              </a:lnSpc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loo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8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fprinf(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-92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M</a:t>
            </a:r>
            <a:r>
              <a:rPr sz="2400" spc="-19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TLAB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nta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0905" y="2477470"/>
            <a:ext cx="3047365" cy="1356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7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printf(“format</a:t>
            </a:r>
            <a:endParaRPr sz="2000" dirty="0">
              <a:latin typeface="Courier New"/>
              <a:cs typeface="Courier New"/>
            </a:endParaRPr>
          </a:p>
          <a:p>
            <a:pPr lvl="1">
              <a:spcBef>
                <a:spcPts val="80"/>
              </a:spcBef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amples:</a:t>
            </a:r>
            <a:endParaRPr sz="2400" dirty="0">
              <a:latin typeface="Calibri"/>
              <a:cs typeface="Calibri"/>
            </a:endParaRPr>
          </a:p>
          <a:p>
            <a:pPr marL="914400" marR="14414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Courier New"/>
                <a:cs typeface="Courier New"/>
              </a:rPr>
              <a:t>printf(“Hello printf("Enter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0922" y="2477470"/>
            <a:ext cx="15577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string”</a:t>
            </a:r>
            <a:r>
              <a:rPr lang="en-US" sz="2000" spc="-5" dirty="0">
                <a:latin typeface="Courier New"/>
                <a:cs typeface="Courier New"/>
              </a:rPr>
              <a:t> [</a:t>
            </a:r>
            <a:r>
              <a:rPr sz="2000" spc="-5" dirty="0">
                <a:latin typeface="Courier New"/>
                <a:cs typeface="Courier New"/>
              </a:rPr>
              <a:t>,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2414" y="2470380"/>
            <a:ext cx="271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 err="1">
                <a:latin typeface="Courier New"/>
                <a:cs typeface="Courier New"/>
              </a:rPr>
              <a:t>list_of_values</a:t>
            </a:r>
            <a:r>
              <a:rPr lang="en-US" sz="2000" spc="-5" dirty="0">
                <a:latin typeface="Courier New"/>
                <a:cs typeface="Courier New"/>
              </a:rPr>
              <a:t>]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8548" y="3208990"/>
            <a:ext cx="396176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World !\n”);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the distance in miles&gt; ");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899" y="3818589"/>
            <a:ext cx="7816215" cy="2567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902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printf("That equals %f kilometers \n", kms);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40005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78765" algn="l"/>
              </a:tabLst>
            </a:pPr>
            <a:r>
              <a:rPr lang="en-US" sz="2400" b="1" spc="-5" dirty="0">
                <a:solidFill>
                  <a:srgbClr val="0070C0"/>
                </a:solidFill>
                <a:latin typeface="Calibri"/>
                <a:cs typeface="Calibri"/>
              </a:rPr>
              <a:t>Format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specifi</a:t>
            </a:r>
            <a:r>
              <a:rPr sz="2400" b="1" spc="-2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400" b="1" spc="-2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ion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00990">
              <a:lnSpc>
                <a:spcPct val="100000"/>
              </a:lnSpc>
            </a:pPr>
            <a:endParaRPr lang="en-US" sz="2400" spc="-5" dirty="0">
              <a:latin typeface="Courier New"/>
              <a:cs typeface="Courier New"/>
            </a:endParaRPr>
          </a:p>
          <a:p>
            <a:pPr marL="300990">
              <a:lnSpc>
                <a:spcPct val="100000"/>
              </a:lnSpc>
            </a:pPr>
            <a:r>
              <a:rPr lang="en-US" sz="2400" spc="-5" dirty="0">
                <a:latin typeface="Courier New"/>
                <a:cs typeface="Courier New"/>
              </a:rPr>
              <a:t>General Syntax: </a:t>
            </a:r>
            <a:r>
              <a:rPr sz="2400" spc="-5" dirty="0">
                <a:latin typeface="Courier New"/>
                <a:cs typeface="Courier New"/>
              </a:rPr>
              <a:t>%[flags][width][.prec][hlL]type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spc="-5" dirty="0">
                <a:latin typeface="Calibri"/>
                <a:cs typeface="Calibri"/>
              </a:rPr>
              <a:t>Field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ac</a:t>
            </a:r>
            <a:r>
              <a:rPr sz="1800" spc="-70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b="1" spc="-5" dirty="0">
                <a:latin typeface="Calibri"/>
                <a:cs typeface="Calibri"/>
              </a:rPr>
              <a:t>optional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70500" y="3834252"/>
            <a:ext cx="381000" cy="27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60900" y="4110482"/>
            <a:ext cx="609600" cy="50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108" y="697293"/>
            <a:ext cx="7991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7213" indent="-1827213">
              <a:lnSpc>
                <a:spcPct val="100000"/>
              </a:lnSpc>
            </a:pPr>
            <a:r>
              <a:rPr lang="en-US" sz="3200" b="1" spc="-5" dirty="0">
                <a:latin typeface="Courier New"/>
                <a:cs typeface="Courier New"/>
              </a:rPr>
              <a:t>Format Specification: type</a:t>
            </a:r>
            <a:endParaRPr sz="3200" b="1"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347"/>
              </p:ext>
            </p:extLst>
          </p:nvPr>
        </p:nvGraphicFramePr>
        <p:xfrm>
          <a:off x="1156030" y="2035492"/>
          <a:ext cx="8179308" cy="3548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446"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type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b="1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8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erp</a:t>
                      </a:r>
                      <a:r>
                        <a:rPr sz="2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400" spc="-9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46"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400" spc="-9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marR="77660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flo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ting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poi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</a:t>
                      </a:r>
                      <a:r>
                        <a:rPr sz="2400" spc="-204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1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1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decima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place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s </a:t>
                      </a:r>
                      <a:r>
                        <a:rPr sz="2400" spc="-1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2400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ult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246"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spc="-9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marR="16446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flo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ting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‐poi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xpone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place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xpone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singl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nul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mi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302" y="276225"/>
            <a:ext cx="7991182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164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printf(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spc="-1500" dirty="0">
                <a:latin typeface="Courier New"/>
                <a:cs typeface="Courier New"/>
              </a:rPr>
              <a:t> </a:t>
            </a:r>
            <a:r>
              <a:rPr spc="-5" dirty="0"/>
              <a:t>Function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27428"/>
              </p:ext>
            </p:extLst>
          </p:nvPr>
        </p:nvGraphicFramePr>
        <p:xfrm>
          <a:off x="1306741" y="1628394"/>
          <a:ext cx="8596274" cy="2629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5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446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flag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Meaning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‐ju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ified</a:t>
                      </a:r>
                      <a:r>
                        <a:rPr lang="en-US"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400" dirty="0"/>
                        <a:t>within the given field width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8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ecede</a:t>
                      </a:r>
                      <a:r>
                        <a:rPr sz="2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‐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lang="en-US" sz="2400" spc="-55" dirty="0">
                          <a:latin typeface="Calibri"/>
                          <a:cs typeface="Calibri"/>
                        </a:rPr>
                        <a:t>Left-pads the number with 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lang="en-US" sz="2400" dirty="0">
                          <a:latin typeface="Calibri"/>
                          <a:cs typeface="Calibri"/>
                        </a:rPr>
                        <a:t>if there is a space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lang="en-AU" sz="2400" dirty="0">
                          <a:latin typeface="Courier New"/>
                          <a:cs typeface="Courier New"/>
                        </a:rPr>
                        <a:t>space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lang="en-AU" sz="2400" dirty="0">
                          <a:latin typeface="Calibri"/>
                          <a:cs typeface="Calibri"/>
                        </a:rPr>
                        <a:t>Print a space before a </a:t>
                      </a:r>
                      <a:r>
                        <a:rPr lang="en-AU" sz="2400" b="1" dirty="0">
                          <a:latin typeface="Calibri"/>
                          <a:cs typeface="Calibri"/>
                        </a:rPr>
                        <a:t>positive value. </a:t>
                      </a: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lang="en-AU" sz="2400" dirty="0">
                          <a:latin typeface="Calibri"/>
                          <a:cs typeface="Calibri"/>
                        </a:rPr>
                        <a:t>It is not printed with the + flag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97831"/>
              </p:ext>
            </p:extLst>
          </p:nvPr>
        </p:nvGraphicFramePr>
        <p:xfrm>
          <a:off x="1199019" y="4619625"/>
          <a:ext cx="8703996" cy="2169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width</a:t>
                      </a:r>
                      <a:r>
                        <a:rPr sz="2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8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8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ec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Meaning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</a:pPr>
                      <a:r>
                        <a:rPr lang="en-GB" sz="2000" i="1" dirty="0">
                          <a:latin typeface="Courier New"/>
                          <a:cs typeface="Courier New"/>
                        </a:rPr>
                        <a:t>width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minimu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field</a:t>
                      </a:r>
                      <a:r>
                        <a:rPr lang="en-US" sz="2000" spc="-5" dirty="0">
                          <a:latin typeface="Calibri"/>
                          <a:cs typeface="Calibri"/>
                        </a:rPr>
                        <a:t> to print the value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045">
                <a:tc>
                  <a:txBody>
                    <a:bodyPr/>
                    <a:lstStyle/>
                    <a:p>
                      <a:pPr marL="515620">
                        <a:lnSpc>
                          <a:spcPct val="100000"/>
                        </a:lnSpc>
                      </a:pPr>
                      <a:r>
                        <a:rPr sz="2000" i="1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GB" sz="2000" i="1" dirty="0" err="1">
                          <a:latin typeface="Courier New"/>
                          <a:cs typeface="Courier New"/>
                        </a:rPr>
                        <a:t>prec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1170940">
                        <a:lnSpc>
                          <a:spcPct val="12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minimu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numbe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digit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displ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 err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numbe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decima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places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f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orm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ximu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numbe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20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03500" y="1013627"/>
            <a:ext cx="4742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990">
              <a:lnSpc>
                <a:spcPct val="100000"/>
              </a:lnSpc>
              <a:spcBef>
                <a:spcPts val="2105"/>
              </a:spcBef>
            </a:pPr>
            <a:r>
              <a:rPr lang="en-AU" spc="-5" dirty="0">
                <a:latin typeface="Courier New"/>
                <a:cs typeface="Courier New"/>
              </a:rPr>
              <a:t>%[flags][width][.</a:t>
            </a:r>
            <a:r>
              <a:rPr lang="en-AU" spc="-5" dirty="0" err="1">
                <a:latin typeface="Courier New"/>
                <a:cs typeface="Courier New"/>
              </a:rPr>
              <a:t>prec</a:t>
            </a:r>
            <a:r>
              <a:rPr lang="en-AU" spc="-5" dirty="0">
                <a:latin typeface="Courier New"/>
                <a:cs typeface="Courier New"/>
              </a:rPr>
              <a:t>][</a:t>
            </a:r>
            <a:r>
              <a:rPr lang="en-AU" spc="-5" dirty="0" err="1">
                <a:latin typeface="Courier New"/>
                <a:cs typeface="Courier New"/>
              </a:rPr>
              <a:t>hlL</a:t>
            </a:r>
            <a:r>
              <a:rPr lang="en-AU" spc="-5" dirty="0">
                <a:latin typeface="Courier New"/>
                <a:cs typeface="Courier New"/>
              </a:rPr>
              <a:t>]type</a:t>
            </a:r>
            <a:endParaRPr lang="en-AU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99" y="1188443"/>
            <a:ext cx="8135470" cy="2514600"/>
          </a:xfrm>
          <a:prstGeom prst="rect">
            <a:avLst/>
          </a:prstGeom>
        </p:spPr>
      </p:pic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3416139" y="52566"/>
            <a:ext cx="391939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7213" indent="-1770063" algn="ctr">
              <a:lnSpc>
                <a:spcPct val="100000"/>
              </a:lnSpc>
            </a:pPr>
            <a:r>
              <a:rPr lang="en-AU" spc="-5" dirty="0"/>
              <a:t>Examples</a:t>
            </a:r>
            <a:endParaRPr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3593901"/>
            <a:ext cx="7719018" cy="33473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81BD69-5818-4A61-B38C-8A961D8DBAF3}"/>
              </a:ext>
            </a:extLst>
          </p:cNvPr>
          <p:cNvSpPr/>
          <p:nvPr/>
        </p:nvSpPr>
        <p:spPr>
          <a:xfrm>
            <a:off x="2948847" y="753140"/>
            <a:ext cx="4742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990">
              <a:lnSpc>
                <a:spcPct val="100000"/>
              </a:lnSpc>
              <a:spcBef>
                <a:spcPts val="2105"/>
              </a:spcBef>
            </a:pPr>
            <a:r>
              <a:rPr lang="en-AU" spc="-5" dirty="0">
                <a:latin typeface="Courier New"/>
                <a:cs typeface="Courier New"/>
              </a:rPr>
              <a:t>%[flags][width][.</a:t>
            </a:r>
            <a:r>
              <a:rPr lang="en-AU" spc="-5" dirty="0" err="1">
                <a:latin typeface="Courier New"/>
                <a:cs typeface="Courier New"/>
              </a:rPr>
              <a:t>prec</a:t>
            </a:r>
            <a:r>
              <a:rPr lang="en-AU" spc="-5" dirty="0">
                <a:latin typeface="Courier New"/>
                <a:cs typeface="Courier New"/>
              </a:rPr>
              <a:t>][</a:t>
            </a:r>
            <a:r>
              <a:rPr lang="en-AU" spc="-5" dirty="0" err="1">
                <a:latin typeface="Courier New"/>
                <a:cs typeface="Courier New"/>
              </a:rPr>
              <a:t>hlL</a:t>
            </a:r>
            <a:r>
              <a:rPr lang="en-AU" spc="-5" dirty="0">
                <a:latin typeface="Courier New"/>
                <a:cs typeface="Courier New"/>
              </a:rPr>
              <a:t>]type</a:t>
            </a:r>
            <a:endParaRPr lang="en-AU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3445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9773" y="527136"/>
            <a:ext cx="627576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5" dirty="0">
                <a:latin typeface="Courier New"/>
                <a:cs typeface="Courier New"/>
              </a:rPr>
              <a:t>II.6.b </a:t>
            </a:r>
            <a:r>
              <a:rPr spc="-5" dirty="0" err="1">
                <a:latin typeface="Courier New"/>
                <a:cs typeface="Courier New"/>
              </a:rPr>
              <a:t>scanf</a:t>
            </a:r>
            <a:r>
              <a:rPr spc="-5" dirty="0">
                <a:latin typeface="Courier New"/>
                <a:cs typeface="Courier New"/>
              </a:rPr>
              <a:t>(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spc="-1500" dirty="0">
                <a:latin typeface="Courier New"/>
                <a:cs typeface="Courier New"/>
              </a:rPr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15097" y="1978151"/>
            <a:ext cx="7489825" cy="1800225"/>
          </a:xfrm>
          <a:custGeom>
            <a:avLst/>
            <a:gdLst/>
            <a:ahLst/>
            <a:cxnLst/>
            <a:rect l="l" t="t" r="r" b="b"/>
            <a:pathLst>
              <a:path w="7489825" h="1800225">
                <a:moveTo>
                  <a:pt x="0" y="0"/>
                </a:moveTo>
                <a:lnTo>
                  <a:pt x="0" y="1799844"/>
                </a:lnTo>
                <a:lnTo>
                  <a:pt x="7489698" y="1799843"/>
                </a:lnTo>
                <a:lnTo>
                  <a:pt x="74896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4009" y="1491233"/>
            <a:ext cx="6889115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 marR="5080" indent="-97155">
              <a:lnSpc>
                <a:spcPct val="152900"/>
              </a:lnSpc>
              <a:buChar char="•"/>
              <a:tabLst>
                <a:tab pos="233679" algn="l"/>
                <a:tab pos="401764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loo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8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fscanf(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19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TLAB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nta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46" y="2445720"/>
            <a:ext cx="2920365" cy="65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scanf("format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9187" y="2445720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string",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0558" y="2445720"/>
            <a:ext cx="307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list_of_variables 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432205" y="3177240"/>
            <a:ext cx="7828989" cy="190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9475" marR="221107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</a:rPr>
              <a:t>int </a:t>
            </a:r>
            <a:r>
              <a:rPr spc="-5" dirty="0"/>
              <a:t>width, height; scanf("%d%d", &amp;width, &amp;height);</a:t>
            </a: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buSzPct val="120000"/>
              <a:buChar char="•"/>
              <a:tabLst>
                <a:tab pos="234315" algn="l"/>
              </a:tabLst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f(…)</a:t>
            </a:r>
            <a:r>
              <a:rPr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ge</a:t>
            </a:r>
            <a:r>
              <a:rPr spc="-5" dirty="0">
                <a:latin typeface="Calibri"/>
                <a:cs typeface="Calibri"/>
              </a:rPr>
              <a:t>ts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al</a:t>
            </a:r>
            <a:r>
              <a:rPr spc="-10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om 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inpu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eam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them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aria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les</a:t>
            </a:r>
          </a:p>
          <a:p>
            <a:pPr marL="196850" indent="-184150">
              <a:lnSpc>
                <a:spcPct val="100000"/>
              </a:lnSpc>
              <a:spcBef>
                <a:spcPts val="105"/>
              </a:spcBef>
              <a:buChar char="•"/>
              <a:tabLst>
                <a:tab pos="197485" algn="l"/>
              </a:tabLst>
            </a:pPr>
            <a:r>
              <a:rPr spc="-10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inpu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eam</a:t>
            </a:r>
            <a:r>
              <a:rPr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mu</a:t>
            </a:r>
            <a:r>
              <a:rPr spc="-3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ch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der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aria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les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li</a:t>
            </a:r>
            <a:r>
              <a:rPr spc="-3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</a:p>
          <a:p>
            <a:pPr marL="196850" indent="-184150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u="sng" spc="-40" dirty="0">
                <a:latin typeface="Calibri"/>
                <a:cs typeface="Calibri"/>
              </a:rPr>
              <a:t>E</a:t>
            </a:r>
            <a:r>
              <a:rPr u="sng" spc="-5" dirty="0">
                <a:latin typeface="Calibri"/>
                <a:cs typeface="Calibri"/>
              </a:rPr>
              <a:t>ach</a:t>
            </a:r>
            <a:r>
              <a:rPr u="sng" dirty="0">
                <a:latin typeface="Calibri"/>
                <a:cs typeface="Calibri"/>
              </a:rPr>
              <a:t> </a:t>
            </a:r>
            <a:r>
              <a:rPr u="sng" spc="-40" dirty="0">
                <a:latin typeface="Calibri"/>
                <a:cs typeface="Calibri"/>
              </a:rPr>
              <a:t>v</a:t>
            </a:r>
            <a:r>
              <a:rPr u="sng" spc="-5" dirty="0">
                <a:latin typeface="Calibri"/>
                <a:cs typeface="Calibri"/>
              </a:rPr>
              <a:t>aria</a:t>
            </a:r>
            <a:r>
              <a:rPr u="sng" spc="-10" dirty="0">
                <a:latin typeface="Calibri"/>
                <a:cs typeface="Calibri"/>
              </a:rPr>
              <a:t>b</a:t>
            </a:r>
            <a:r>
              <a:rPr u="sng" spc="-5" dirty="0">
                <a:latin typeface="Calibri"/>
                <a:cs typeface="Calibri"/>
              </a:rPr>
              <a:t>le</a:t>
            </a:r>
            <a:r>
              <a:rPr lang="en-GB" u="sng" spc="-5" dirty="0">
                <a:latin typeface="Calibri"/>
                <a:cs typeface="Calibri"/>
              </a:rPr>
              <a:t>, if not a pointer (more later),</a:t>
            </a:r>
            <a:r>
              <a:rPr u="sng" spc="30" dirty="0">
                <a:latin typeface="Calibri"/>
                <a:cs typeface="Calibri"/>
              </a:rPr>
              <a:t> </a:t>
            </a:r>
            <a:r>
              <a:rPr u="sng" spc="-5" dirty="0">
                <a:latin typeface="Calibri"/>
                <a:cs typeface="Calibri"/>
              </a:rPr>
              <a:t>mu</a:t>
            </a:r>
            <a:r>
              <a:rPr u="sng" spc="-35" dirty="0">
                <a:latin typeface="Calibri"/>
                <a:cs typeface="Calibri"/>
              </a:rPr>
              <a:t>s</a:t>
            </a:r>
            <a:r>
              <a:rPr u="sng" spc="-5" dirty="0">
                <a:latin typeface="Calibri"/>
                <a:cs typeface="Calibri"/>
              </a:rPr>
              <a:t>t</a:t>
            </a:r>
            <a:r>
              <a:rPr u="sng" spc="10" dirty="0">
                <a:latin typeface="Calibri"/>
                <a:cs typeface="Calibri"/>
              </a:rPr>
              <a:t> </a:t>
            </a:r>
            <a:r>
              <a:rPr u="sng" spc="-10" dirty="0">
                <a:latin typeface="Calibri"/>
                <a:cs typeface="Calibri"/>
              </a:rPr>
              <a:t>b</a:t>
            </a:r>
            <a:r>
              <a:rPr u="sng" spc="-5" dirty="0">
                <a:latin typeface="Calibri"/>
                <a:cs typeface="Calibri"/>
              </a:rPr>
              <a:t>e</a:t>
            </a:r>
            <a:r>
              <a:rPr u="sng" spc="5" dirty="0">
                <a:latin typeface="Calibri"/>
                <a:cs typeface="Calibri"/>
              </a:rPr>
              <a:t> </a:t>
            </a:r>
            <a:r>
              <a:rPr u="sng" spc="-5" dirty="0">
                <a:latin typeface="Calibri"/>
                <a:cs typeface="Calibri"/>
              </a:rPr>
              <a:t>p</a:t>
            </a:r>
            <a:r>
              <a:rPr u="sng" spc="-30" dirty="0">
                <a:latin typeface="Calibri"/>
                <a:cs typeface="Calibri"/>
              </a:rPr>
              <a:t>r</a:t>
            </a:r>
            <a:r>
              <a:rPr u="sng" spc="-5" dirty="0">
                <a:latin typeface="Calibri"/>
                <a:cs typeface="Calibri"/>
              </a:rPr>
              <a:t>eceded</a:t>
            </a:r>
            <a:r>
              <a:rPr u="sng" spc="10" dirty="0">
                <a:latin typeface="Calibri"/>
                <a:cs typeface="Calibri"/>
              </a:rPr>
              <a:t> </a:t>
            </a:r>
            <a:r>
              <a:rPr u="sng" spc="-20" dirty="0">
                <a:latin typeface="Calibri"/>
                <a:cs typeface="Calibri"/>
              </a:rPr>
              <a:t>b</a:t>
            </a:r>
            <a:r>
              <a:rPr u="sng" spc="-5" dirty="0">
                <a:latin typeface="Calibri"/>
                <a:cs typeface="Calibri"/>
              </a:rPr>
              <a:t>y</a:t>
            </a:r>
            <a:r>
              <a:rPr u="sng" spc="-10" dirty="0">
                <a:latin typeface="Calibri"/>
                <a:cs typeface="Calibri"/>
              </a:rPr>
              <a:t> </a:t>
            </a:r>
            <a:r>
              <a:rPr b="1" u="sng" spc="-5" dirty="0">
                <a:latin typeface="Calibri"/>
                <a:cs typeface="Calibri"/>
              </a:rPr>
              <a:t>&amp;</a:t>
            </a:r>
          </a:p>
        </p:txBody>
      </p:sp>
      <p:sp>
        <p:nvSpPr>
          <p:cNvPr id="9" name="object 9"/>
          <p:cNvSpPr/>
          <p:nvPr/>
        </p:nvSpPr>
        <p:spPr>
          <a:xfrm>
            <a:off x="1386725" y="5362955"/>
            <a:ext cx="6240145" cy="1313180"/>
          </a:xfrm>
          <a:custGeom>
            <a:avLst/>
            <a:gdLst/>
            <a:ahLst/>
            <a:cxnLst/>
            <a:rect l="l" t="t" r="r" b="b"/>
            <a:pathLst>
              <a:path w="6240145" h="1313179">
                <a:moveTo>
                  <a:pt x="0" y="0"/>
                </a:moveTo>
                <a:lnTo>
                  <a:pt x="0" y="1312926"/>
                </a:lnTo>
                <a:lnTo>
                  <a:pt x="6240017" y="1312926"/>
                </a:lnTo>
                <a:lnTo>
                  <a:pt x="624001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5873" y="5444490"/>
            <a:ext cx="1447800" cy="117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i="1" spc="-70" dirty="0">
                <a:latin typeface="Calibri"/>
                <a:cs typeface="Calibri"/>
              </a:rPr>
              <a:t>k</a:t>
            </a:r>
            <a:r>
              <a:rPr sz="1800" i="1" spc="-2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yboar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-5" dirty="0">
                <a:latin typeface="Calibri"/>
                <a:cs typeface="Calibri"/>
              </a:rPr>
              <a:t> inpu</a:t>
            </a:r>
            <a:r>
              <a:rPr sz="1800" i="1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i="1" dirty="0">
                <a:latin typeface="Calibri"/>
                <a:cs typeface="Calibri"/>
              </a:rPr>
              <a:t>af</a:t>
            </a:r>
            <a:r>
              <a:rPr sz="1800" i="1" spc="-25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anf(…)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50"/>
              </a:lnSpc>
              <a:spcBef>
                <a:spcPts val="980"/>
              </a:spcBef>
            </a:pPr>
            <a:r>
              <a:rPr sz="1800" i="1" spc="-70" dirty="0">
                <a:latin typeface="Calibri"/>
                <a:cs typeface="Calibri"/>
              </a:rPr>
              <a:t>k</a:t>
            </a:r>
            <a:r>
              <a:rPr sz="1800" i="1" spc="-2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yboar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-5" dirty="0">
                <a:latin typeface="Calibri"/>
                <a:cs typeface="Calibri"/>
              </a:rPr>
              <a:t> inpu</a:t>
            </a:r>
            <a:r>
              <a:rPr sz="1800" i="1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i="1" dirty="0">
                <a:latin typeface="Calibri"/>
                <a:cs typeface="Calibri"/>
              </a:rPr>
              <a:t>af</a:t>
            </a:r>
            <a:r>
              <a:rPr sz="1800" i="1" spc="-25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anf(…)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4673" y="5431991"/>
            <a:ext cx="3571875" cy="118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spc="-5" dirty="0">
                <a:solidFill>
                  <a:srgbClr val="17375E"/>
                </a:solidFill>
                <a:latin typeface="Courier New"/>
                <a:cs typeface="Courier New"/>
              </a:rPr>
              <a:t>20</a:t>
            </a:r>
            <a:r>
              <a:rPr sz="1800" dirty="0">
                <a:solidFill>
                  <a:srgbClr val="17375E"/>
                </a:solidFill>
                <a:latin typeface="Courier New"/>
                <a:cs typeface="Courier New"/>
              </a:rPr>
              <a:t>0</a:t>
            </a:r>
            <a:r>
              <a:rPr sz="1800" spc="-20" dirty="0">
                <a:solidFill>
                  <a:srgbClr val="17375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17375E"/>
                </a:solidFill>
                <a:latin typeface="Courier New"/>
                <a:cs typeface="Courier New"/>
              </a:rPr>
              <a:t>30</a:t>
            </a:r>
            <a:r>
              <a:rPr sz="1800" dirty="0">
                <a:solidFill>
                  <a:srgbClr val="17375E"/>
                </a:solidFill>
                <a:latin typeface="Courier New"/>
                <a:cs typeface="Courier New"/>
              </a:rPr>
              <a:t>0</a:t>
            </a:r>
            <a:r>
              <a:rPr sz="1800" spc="-25" dirty="0">
                <a:solidFill>
                  <a:srgbClr val="17375E"/>
                </a:solidFill>
                <a:latin typeface="Courier New"/>
                <a:cs typeface="Courier New"/>
              </a:rPr>
              <a:t> </a:t>
            </a:r>
            <a:r>
              <a:rPr sz="1800" i="1" spc="-5" dirty="0">
                <a:solidFill>
                  <a:srgbClr val="17375E"/>
                </a:solidFill>
                <a:latin typeface="Times New Roman"/>
                <a:cs typeface="Times New Roman"/>
              </a:rPr>
              <a:t>Enter</a:t>
            </a:r>
            <a:endParaRPr sz="1800">
              <a:latin typeface="Times New Roman"/>
              <a:cs typeface="Times New Roman"/>
            </a:endParaRPr>
          </a:p>
          <a:p>
            <a:pPr marL="156845">
              <a:lnSpc>
                <a:spcPts val="2155"/>
              </a:lnSpc>
            </a:pPr>
            <a:r>
              <a:rPr sz="1800" spc="-5" dirty="0">
                <a:latin typeface="Courier New"/>
                <a:cs typeface="Courier New"/>
              </a:rPr>
              <a:t>widt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200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heigh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300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55"/>
              </a:lnSpc>
              <a:spcBef>
                <a:spcPts val="969"/>
              </a:spcBef>
            </a:pPr>
            <a:r>
              <a:rPr sz="1800" spc="-5" dirty="0">
                <a:solidFill>
                  <a:srgbClr val="17375E"/>
                </a:solidFill>
                <a:latin typeface="Courier New"/>
                <a:cs typeface="Courier New"/>
              </a:rPr>
              <a:t>15</a:t>
            </a:r>
            <a:r>
              <a:rPr sz="1800" dirty="0">
                <a:solidFill>
                  <a:srgbClr val="17375E"/>
                </a:solidFill>
                <a:latin typeface="Courier New"/>
                <a:cs typeface="Courier New"/>
              </a:rPr>
              <a:t>0</a:t>
            </a:r>
            <a:r>
              <a:rPr sz="1800" spc="-20" dirty="0">
                <a:solidFill>
                  <a:srgbClr val="17375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17375E"/>
                </a:solidFill>
                <a:latin typeface="Courier New"/>
                <a:cs typeface="Courier New"/>
              </a:rPr>
              <a:t>2</a:t>
            </a:r>
            <a:r>
              <a:rPr sz="1800" dirty="0">
                <a:solidFill>
                  <a:srgbClr val="17375E"/>
                </a:solidFill>
                <a:latin typeface="Courier New"/>
                <a:cs typeface="Courier New"/>
              </a:rPr>
              <a:t>4</a:t>
            </a:r>
            <a:r>
              <a:rPr sz="1800" spc="-20" dirty="0">
                <a:solidFill>
                  <a:srgbClr val="17375E"/>
                </a:solidFill>
                <a:latin typeface="Courier New"/>
                <a:cs typeface="Courier New"/>
              </a:rPr>
              <a:t> </a:t>
            </a:r>
            <a:r>
              <a:rPr sz="1800" i="1" spc="-5" dirty="0">
                <a:solidFill>
                  <a:srgbClr val="17375E"/>
                </a:solidFill>
                <a:latin typeface="Times New Roman"/>
                <a:cs typeface="Times New Roman"/>
              </a:rPr>
              <a:t>Enter</a:t>
            </a:r>
            <a:endParaRPr sz="1800">
              <a:latin typeface="Times New Roman"/>
              <a:cs typeface="Times New Roman"/>
            </a:endParaRPr>
          </a:p>
          <a:p>
            <a:pPr marL="156845">
              <a:lnSpc>
                <a:spcPts val="2155"/>
              </a:lnSpc>
            </a:pPr>
            <a:r>
              <a:rPr sz="1800" spc="-5" dirty="0">
                <a:latin typeface="Courier New"/>
                <a:cs typeface="Courier New"/>
              </a:rPr>
              <a:t>widt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150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heigh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24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2500" y="200025"/>
            <a:ext cx="597679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9300" indent="-1104900">
              <a:lnSpc>
                <a:spcPct val="100000"/>
              </a:lnSpc>
            </a:pPr>
            <a:r>
              <a:rPr lang="en-US" b="1" spc="-5" dirty="0">
                <a:latin typeface="Courier New"/>
                <a:cs typeface="Courier New"/>
              </a:rPr>
              <a:t>Format Specifier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93070" y="1432560"/>
            <a:ext cx="39243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lang="en-US" sz="2400" spc="-285" dirty="0">
                <a:latin typeface="Calibri"/>
                <a:cs typeface="Calibri"/>
              </a:rPr>
              <a:t>:   </a:t>
            </a:r>
            <a:r>
              <a:rPr sz="2400" dirty="0">
                <a:latin typeface="Calibri"/>
                <a:cs typeface="Calibri"/>
              </a:rPr>
              <a:t>%[modifier]type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72438" y="2108644"/>
          <a:ext cx="8178546" cy="407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24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type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8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ead an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xp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esse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decima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no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tion;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46"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e,f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marR="1105535">
                        <a:lnSpc>
                          <a:spcPts val="2780"/>
                        </a:lnSpc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ead a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flo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ting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‐poi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xpone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ial no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tion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3.45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e‐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3);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24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815"/>
                        </a:lnSpc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ead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singl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eve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whi</a:t>
                      </a:r>
                      <a:r>
                        <a:rPr sz="2400" i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espa</a:t>
                      </a:r>
                      <a:r>
                        <a:rPr sz="2400" i="1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er;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2550">
                        <a:lnSpc>
                          <a:spcPts val="2815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952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marR="381000">
                        <a:lnSpc>
                          <a:spcPct val="100000"/>
                        </a:lnSpc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ead a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sequenc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cha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th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sequence </a:t>
                      </a:r>
                      <a:r>
                        <a:rPr sz="2400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begin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400" spc="-2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espace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is </a:t>
                      </a:r>
                      <a:r>
                        <a:rPr sz="2400" spc="-2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mi</a:t>
                      </a:r>
                      <a:r>
                        <a:rPr sz="2400" spc="-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2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2400" spc="-1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 whi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espace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er;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570" y="106892"/>
            <a:ext cx="79911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9300">
              <a:lnSpc>
                <a:spcPct val="100000"/>
              </a:lnSpc>
            </a:pPr>
            <a:r>
              <a:rPr lang="en-US" spc="-5" dirty="0">
                <a:latin typeface="Courier New"/>
                <a:cs typeface="Courier New"/>
              </a:rPr>
              <a:t>…Continued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93070" y="1432560"/>
            <a:ext cx="49442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 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%[modifier]type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38640" y="5156056"/>
            <a:ext cx="25146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EEECE1"/>
                </a:solidFill>
                <a:latin typeface="Arial"/>
                <a:cs typeface="Arial"/>
              </a:rPr>
              <a:t>54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3582" y="4446652"/>
            <a:ext cx="3064510" cy="64135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 marR="99060">
              <a:lnSpc>
                <a:spcPct val="100000"/>
              </a:lnSpc>
            </a:pP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doubl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weight; scanf("%d"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&amp;weight);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5186" y="4314825"/>
            <a:ext cx="3216910" cy="64135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 marR="25146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weight; </a:t>
            </a:r>
            <a:r>
              <a:rPr sz="1800" spc="-10" dirty="0">
                <a:latin typeface="Courier New"/>
                <a:cs typeface="Courier New"/>
              </a:rPr>
              <a:t>scanf("%f"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&amp;weight);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1265" y="4501777"/>
            <a:ext cx="5187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6500"/>
                </a:solidFill>
                <a:latin typeface="Calibri"/>
                <a:cs typeface="Calibri"/>
              </a:rPr>
              <a:t>Rig</a:t>
            </a:r>
            <a:r>
              <a:rPr sz="1800" b="1" spc="-25" dirty="0">
                <a:solidFill>
                  <a:srgbClr val="006500"/>
                </a:solidFill>
                <a:latin typeface="Calibri"/>
                <a:cs typeface="Calibri"/>
              </a:rPr>
              <a:t>h</a:t>
            </a:r>
            <a:r>
              <a:rPr sz="1800" b="1" spc="-5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6031" y="4523128"/>
            <a:ext cx="659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0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800" b="1" spc="-25" dirty="0">
                <a:solidFill>
                  <a:srgbClr val="CC0000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CC0000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CC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13593"/>
              </p:ext>
            </p:extLst>
          </p:nvPr>
        </p:nvGraphicFramePr>
        <p:xfrm>
          <a:off x="1084402" y="1963864"/>
          <a:ext cx="8529498" cy="136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85"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modi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r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eaning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field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skippe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 and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no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assigned</a:t>
                      </a:r>
                      <a:r>
                        <a:rPr lang="en-AU" sz="2400" spc="-5" dirty="0">
                          <a:latin typeface="Calibri"/>
                          <a:cs typeface="Calibri"/>
                        </a:rPr>
                        <a:t> (read and ignore)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size</a:t>
                      </a:r>
                      <a:endParaRPr sz="240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ximum</a:t>
                      </a:r>
                      <a:r>
                        <a:rPr sz="24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inpu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field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t="48700" r="35213" b="37467"/>
          <a:stretch/>
        </p:blipFill>
        <p:spPr bwMode="auto">
          <a:xfrm>
            <a:off x="2527476" y="5495810"/>
            <a:ext cx="5451578" cy="133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3" y="18875"/>
            <a:ext cx="1066773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2138" indent="-3132138">
              <a:lnSpc>
                <a:spcPct val="100000"/>
              </a:lnSpc>
            </a:pPr>
            <a:r>
              <a:rPr lang="en-US" dirty="0"/>
              <a:t>II. Basic C Program structure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27764" y="1942010"/>
            <a:ext cx="7829036" cy="4982210"/>
          </a:xfrm>
          <a:custGeom>
            <a:avLst/>
            <a:gdLst/>
            <a:ahLst/>
            <a:cxnLst/>
            <a:rect l="l" t="t" r="r" b="b"/>
            <a:pathLst>
              <a:path w="6320155" h="4982209">
                <a:moveTo>
                  <a:pt x="0" y="0"/>
                </a:moveTo>
                <a:lnTo>
                  <a:pt x="0" y="4981956"/>
                </a:lnTo>
                <a:lnTo>
                  <a:pt x="6320027" y="4981956"/>
                </a:lnTo>
                <a:lnTo>
                  <a:pt x="632002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219198" y="2017279"/>
            <a:ext cx="42786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4033520" algn="l"/>
              </a:tabLst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/* C program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– </a:t>
            </a:r>
            <a:r>
              <a:rPr sz="1600" spc="-5" dirty="0">
                <a:solidFill>
                  <a:srgbClr val="003300"/>
                </a:solidFill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onvert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distance	*/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9198" y="2504959"/>
            <a:ext cx="651840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solidFill>
                  <a:srgbClr val="0000CC"/>
                </a:solidFill>
                <a:latin typeface="Courier New"/>
                <a:cs typeface="Courier New"/>
              </a:rPr>
              <a:t>#include</a:t>
            </a:r>
            <a:r>
              <a:rPr sz="1600" spc="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&lt;stdio.h&gt;</a:t>
            </a:r>
          </a:p>
          <a:p>
            <a:pPr>
              <a:lnSpc>
                <a:spcPct val="100000"/>
              </a:lnSpc>
            </a:pPr>
            <a:r>
              <a:rPr sz="1600" dirty="0">
                <a:solidFill>
                  <a:srgbClr val="0000CC"/>
                </a:solidFill>
                <a:latin typeface="Courier New"/>
                <a:cs typeface="Courier New"/>
              </a:rPr>
              <a:t>#define</a:t>
            </a:r>
            <a:r>
              <a:rPr sz="1600" spc="-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KMS_PER_MILE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1.609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/*conversion</a:t>
            </a:r>
            <a:r>
              <a:rPr lang="en-GB" sz="160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constant*/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9178" y="3236477"/>
            <a:ext cx="171196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00CC"/>
                </a:solidFill>
                <a:latin typeface="Courier New"/>
                <a:cs typeface="Courier New"/>
              </a:rPr>
              <a:t>in</a:t>
            </a:r>
            <a:r>
              <a:rPr sz="1600" dirty="0">
                <a:solidFill>
                  <a:srgbClr val="0000CC"/>
                </a:solidFill>
                <a:latin typeface="Courier New"/>
                <a:cs typeface="Courier New"/>
              </a:rPr>
              <a:t>t </a:t>
            </a:r>
            <a:r>
              <a:rPr sz="1600" dirty="0">
                <a:latin typeface="Courier New"/>
                <a:cs typeface="Courier New"/>
              </a:rPr>
              <a:t>main</a:t>
            </a:r>
            <a:r>
              <a:rPr sz="1600" spc="5" dirty="0"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CC"/>
                </a:solidFill>
                <a:latin typeface="Courier New"/>
                <a:cs typeface="Courier New"/>
              </a:rPr>
              <a:t>voi</a:t>
            </a:r>
            <a:r>
              <a:rPr sz="1600" spc="-5" dirty="0">
                <a:solidFill>
                  <a:srgbClr val="0000CC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07610" y="3724157"/>
            <a:ext cx="4280535" cy="93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solidFill>
                  <a:srgbClr val="0000CC"/>
                </a:solidFill>
                <a:latin typeface="Courier New"/>
                <a:cs typeface="Courier New"/>
              </a:rPr>
              <a:t>float</a:t>
            </a:r>
            <a:r>
              <a:rPr sz="1600" spc="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miles,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klms;</a:t>
            </a:r>
          </a:p>
          <a:p>
            <a:pPr>
              <a:lnSpc>
                <a:spcPct val="100000"/>
              </a:lnSpc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/*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Get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the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distance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in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miles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*/ </a:t>
            </a:r>
            <a:r>
              <a:rPr sz="1600" dirty="0">
                <a:solidFill>
                  <a:srgbClr val="0000CC"/>
                </a:solidFill>
                <a:latin typeface="Courier New"/>
                <a:cs typeface="Courier New"/>
              </a:rPr>
              <a:t>print</a:t>
            </a:r>
            <a:r>
              <a:rPr sz="1600" spc="-5" dirty="0">
                <a:solidFill>
                  <a:srgbClr val="0000CC"/>
                </a:solidFill>
                <a:latin typeface="Courier New"/>
                <a:cs typeface="Courier New"/>
              </a:rPr>
              <a:t>f</a:t>
            </a:r>
            <a:r>
              <a:rPr sz="1600" dirty="0">
                <a:latin typeface="Courier New"/>
                <a:cs typeface="Courier New"/>
              </a:rPr>
              <a:t>("Enter the distance in miles </a:t>
            </a:r>
            <a:r>
              <a:rPr sz="1600" dirty="0">
                <a:solidFill>
                  <a:srgbClr val="0000CC"/>
                </a:solidFill>
                <a:latin typeface="Courier New"/>
                <a:cs typeface="Courier New"/>
              </a:rPr>
              <a:t>scan</a:t>
            </a:r>
            <a:r>
              <a:rPr sz="1600" spc="5" dirty="0">
                <a:solidFill>
                  <a:srgbClr val="0000CC"/>
                </a:solidFill>
                <a:latin typeface="Courier New"/>
                <a:cs typeface="Courier New"/>
              </a:rPr>
              <a:t>f</a:t>
            </a:r>
            <a:r>
              <a:rPr sz="1600" dirty="0">
                <a:latin typeface="Courier New"/>
                <a:cs typeface="Courier New"/>
              </a:rPr>
              <a:t>("%f", &amp;miles);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10089" y="4211836"/>
            <a:ext cx="6115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 ");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07610" y="4943355"/>
            <a:ext cx="489204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/* Convert the distance to kilometers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*/ </a:t>
            </a:r>
            <a:r>
              <a:rPr sz="1600" dirty="0">
                <a:latin typeface="Courier New"/>
                <a:cs typeface="Courier New"/>
              </a:rPr>
              <a:t>klms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KMS_PER_MILE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*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miles;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19157" y="5674874"/>
            <a:ext cx="5380355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315">
              <a:lnSpc>
                <a:spcPct val="100000"/>
              </a:lnSpc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/* Display the distance in kilometers</a:t>
            </a:r>
            <a:r>
              <a:rPr sz="16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*/ </a:t>
            </a:r>
            <a:r>
              <a:rPr sz="1600" dirty="0">
                <a:solidFill>
                  <a:srgbClr val="0000CC"/>
                </a:solidFill>
                <a:latin typeface="Courier New"/>
                <a:cs typeface="Courier New"/>
              </a:rPr>
              <a:t>print</a:t>
            </a:r>
            <a:r>
              <a:rPr sz="1600" spc="-5" dirty="0">
                <a:solidFill>
                  <a:srgbClr val="0000CC"/>
                </a:solidFill>
                <a:latin typeface="Courier New"/>
                <a:cs typeface="Courier New"/>
              </a:rPr>
              <a:t>f</a:t>
            </a:r>
            <a:r>
              <a:rPr sz="1600" dirty="0">
                <a:latin typeface="Courier New"/>
                <a:cs typeface="Courier New"/>
              </a:rPr>
              <a:t>("That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equals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%.3f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km\n",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klms);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</a:pPr>
            <a:r>
              <a:rPr sz="1600" dirty="0">
                <a:solidFill>
                  <a:srgbClr val="0000CC"/>
                </a:solidFill>
                <a:latin typeface="Courier New"/>
                <a:cs typeface="Courier New"/>
              </a:rPr>
              <a:t>return</a:t>
            </a:r>
            <a:r>
              <a:rPr sz="1600" spc="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(0);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object 11"/>
          <p:cNvSpPr/>
          <p:nvPr/>
        </p:nvSpPr>
        <p:spPr>
          <a:xfrm>
            <a:off x="1764290" y="2513511"/>
            <a:ext cx="77470" cy="441325"/>
          </a:xfrm>
          <a:custGeom>
            <a:avLst/>
            <a:gdLst/>
            <a:ahLst/>
            <a:cxnLst/>
            <a:rect l="l" t="t" r="r" b="b"/>
            <a:pathLst>
              <a:path w="77469" h="441325">
                <a:moveTo>
                  <a:pt x="22859" y="220218"/>
                </a:moveTo>
                <a:lnTo>
                  <a:pt x="22859" y="211074"/>
                </a:lnTo>
                <a:lnTo>
                  <a:pt x="19811" y="212598"/>
                </a:lnTo>
                <a:lnTo>
                  <a:pt x="17525" y="213360"/>
                </a:lnTo>
                <a:lnTo>
                  <a:pt x="14477" y="214884"/>
                </a:lnTo>
                <a:lnTo>
                  <a:pt x="11429" y="215646"/>
                </a:lnTo>
                <a:lnTo>
                  <a:pt x="8381" y="215646"/>
                </a:lnTo>
                <a:lnTo>
                  <a:pt x="4571" y="216408"/>
                </a:lnTo>
                <a:lnTo>
                  <a:pt x="2285" y="216408"/>
                </a:lnTo>
                <a:lnTo>
                  <a:pt x="0" y="218694"/>
                </a:lnTo>
                <a:lnTo>
                  <a:pt x="0" y="223266"/>
                </a:lnTo>
                <a:lnTo>
                  <a:pt x="2285" y="225552"/>
                </a:lnTo>
                <a:lnTo>
                  <a:pt x="5333" y="225552"/>
                </a:lnTo>
                <a:lnTo>
                  <a:pt x="5333" y="216408"/>
                </a:lnTo>
                <a:lnTo>
                  <a:pt x="9143" y="216408"/>
                </a:lnTo>
                <a:lnTo>
                  <a:pt x="13715" y="217170"/>
                </a:lnTo>
                <a:lnTo>
                  <a:pt x="17525" y="217932"/>
                </a:lnTo>
                <a:lnTo>
                  <a:pt x="21335" y="219456"/>
                </a:lnTo>
                <a:lnTo>
                  <a:pt x="22859" y="220218"/>
                </a:lnTo>
                <a:close/>
              </a:path>
              <a:path w="77469" h="441325">
                <a:moveTo>
                  <a:pt x="24383" y="220980"/>
                </a:moveTo>
                <a:lnTo>
                  <a:pt x="21335" y="219456"/>
                </a:lnTo>
                <a:lnTo>
                  <a:pt x="17525" y="217932"/>
                </a:lnTo>
                <a:lnTo>
                  <a:pt x="13715" y="217170"/>
                </a:lnTo>
                <a:lnTo>
                  <a:pt x="9143" y="216408"/>
                </a:lnTo>
                <a:lnTo>
                  <a:pt x="5333" y="216408"/>
                </a:lnTo>
                <a:lnTo>
                  <a:pt x="5333" y="225552"/>
                </a:lnTo>
                <a:lnTo>
                  <a:pt x="9143" y="225552"/>
                </a:lnTo>
                <a:lnTo>
                  <a:pt x="16763" y="224028"/>
                </a:lnTo>
                <a:lnTo>
                  <a:pt x="24383" y="220980"/>
                </a:lnTo>
                <a:close/>
              </a:path>
              <a:path w="77469" h="441325">
                <a:moveTo>
                  <a:pt x="51053" y="418338"/>
                </a:moveTo>
                <a:lnTo>
                  <a:pt x="49530" y="415290"/>
                </a:lnTo>
                <a:lnTo>
                  <a:pt x="48006" y="413004"/>
                </a:lnTo>
                <a:lnTo>
                  <a:pt x="46482" y="409956"/>
                </a:lnTo>
                <a:lnTo>
                  <a:pt x="45720" y="406908"/>
                </a:lnTo>
                <a:lnTo>
                  <a:pt x="45719" y="256794"/>
                </a:lnTo>
                <a:lnTo>
                  <a:pt x="44957" y="252984"/>
                </a:lnTo>
                <a:lnTo>
                  <a:pt x="44957" y="249174"/>
                </a:lnTo>
                <a:lnTo>
                  <a:pt x="43433" y="245364"/>
                </a:lnTo>
                <a:lnTo>
                  <a:pt x="42671" y="241554"/>
                </a:lnTo>
                <a:lnTo>
                  <a:pt x="40385" y="237744"/>
                </a:lnTo>
                <a:lnTo>
                  <a:pt x="38861" y="234696"/>
                </a:lnTo>
                <a:lnTo>
                  <a:pt x="38861" y="233934"/>
                </a:lnTo>
                <a:lnTo>
                  <a:pt x="38099" y="233934"/>
                </a:lnTo>
                <a:lnTo>
                  <a:pt x="34289" y="228600"/>
                </a:lnTo>
                <a:lnTo>
                  <a:pt x="33527" y="227838"/>
                </a:lnTo>
                <a:lnTo>
                  <a:pt x="28193" y="223266"/>
                </a:lnTo>
                <a:lnTo>
                  <a:pt x="27431" y="223266"/>
                </a:lnTo>
                <a:lnTo>
                  <a:pt x="24383" y="220980"/>
                </a:lnTo>
                <a:lnTo>
                  <a:pt x="16763" y="224028"/>
                </a:lnTo>
                <a:lnTo>
                  <a:pt x="9143" y="225552"/>
                </a:lnTo>
                <a:lnTo>
                  <a:pt x="7619" y="225552"/>
                </a:lnTo>
                <a:lnTo>
                  <a:pt x="16763" y="227838"/>
                </a:lnTo>
                <a:lnTo>
                  <a:pt x="22859" y="230886"/>
                </a:lnTo>
                <a:lnTo>
                  <a:pt x="22859" y="231539"/>
                </a:lnTo>
                <a:lnTo>
                  <a:pt x="26669" y="234804"/>
                </a:lnTo>
                <a:lnTo>
                  <a:pt x="27431" y="235458"/>
                </a:lnTo>
                <a:lnTo>
                  <a:pt x="31241" y="240030"/>
                </a:lnTo>
                <a:lnTo>
                  <a:pt x="31241" y="240411"/>
                </a:lnTo>
                <a:lnTo>
                  <a:pt x="32003" y="241554"/>
                </a:lnTo>
                <a:lnTo>
                  <a:pt x="33527" y="244602"/>
                </a:lnTo>
                <a:lnTo>
                  <a:pt x="35813" y="253746"/>
                </a:lnTo>
                <a:lnTo>
                  <a:pt x="35814" y="400812"/>
                </a:lnTo>
                <a:lnTo>
                  <a:pt x="36576" y="405384"/>
                </a:lnTo>
                <a:lnTo>
                  <a:pt x="36576" y="409194"/>
                </a:lnTo>
                <a:lnTo>
                  <a:pt x="41148" y="420624"/>
                </a:lnTo>
                <a:lnTo>
                  <a:pt x="42672" y="423672"/>
                </a:lnTo>
                <a:lnTo>
                  <a:pt x="43434" y="423672"/>
                </a:lnTo>
                <a:lnTo>
                  <a:pt x="47244" y="429006"/>
                </a:lnTo>
                <a:lnTo>
                  <a:pt x="48006" y="429768"/>
                </a:lnTo>
                <a:lnTo>
                  <a:pt x="50292" y="431727"/>
                </a:lnTo>
                <a:lnTo>
                  <a:pt x="50292" y="417576"/>
                </a:lnTo>
                <a:lnTo>
                  <a:pt x="51053" y="418338"/>
                </a:lnTo>
                <a:close/>
              </a:path>
              <a:path w="77469" h="441325">
                <a:moveTo>
                  <a:pt x="27431" y="218694"/>
                </a:moveTo>
                <a:lnTo>
                  <a:pt x="27431" y="206502"/>
                </a:lnTo>
                <a:lnTo>
                  <a:pt x="26669" y="207264"/>
                </a:lnTo>
                <a:lnTo>
                  <a:pt x="22097" y="211074"/>
                </a:lnTo>
                <a:lnTo>
                  <a:pt x="22859" y="211074"/>
                </a:lnTo>
                <a:lnTo>
                  <a:pt x="22859" y="220218"/>
                </a:lnTo>
                <a:lnTo>
                  <a:pt x="24383" y="220980"/>
                </a:lnTo>
                <a:lnTo>
                  <a:pt x="27431" y="218694"/>
                </a:lnTo>
                <a:close/>
              </a:path>
              <a:path w="77469" h="441325">
                <a:moveTo>
                  <a:pt x="22859" y="231539"/>
                </a:moveTo>
                <a:lnTo>
                  <a:pt x="22859" y="230886"/>
                </a:lnTo>
                <a:lnTo>
                  <a:pt x="22097" y="230886"/>
                </a:lnTo>
                <a:lnTo>
                  <a:pt x="22859" y="231539"/>
                </a:lnTo>
                <a:close/>
              </a:path>
              <a:path w="77469" h="441325">
                <a:moveTo>
                  <a:pt x="27021" y="206853"/>
                </a:moveTo>
                <a:lnTo>
                  <a:pt x="26669" y="207155"/>
                </a:lnTo>
                <a:lnTo>
                  <a:pt x="27021" y="206853"/>
                </a:lnTo>
                <a:close/>
              </a:path>
              <a:path w="77469" h="441325">
                <a:moveTo>
                  <a:pt x="27431" y="206502"/>
                </a:moveTo>
                <a:lnTo>
                  <a:pt x="27021" y="206853"/>
                </a:lnTo>
                <a:lnTo>
                  <a:pt x="26669" y="207264"/>
                </a:lnTo>
                <a:lnTo>
                  <a:pt x="27431" y="206502"/>
                </a:lnTo>
                <a:close/>
              </a:path>
              <a:path w="77469" h="441325">
                <a:moveTo>
                  <a:pt x="27431" y="235458"/>
                </a:moveTo>
                <a:lnTo>
                  <a:pt x="26669" y="234696"/>
                </a:lnTo>
                <a:lnTo>
                  <a:pt x="27021" y="235106"/>
                </a:lnTo>
                <a:lnTo>
                  <a:pt x="27431" y="235458"/>
                </a:lnTo>
                <a:close/>
              </a:path>
              <a:path w="77469" h="441325">
                <a:moveTo>
                  <a:pt x="27021" y="235106"/>
                </a:moveTo>
                <a:lnTo>
                  <a:pt x="26669" y="234696"/>
                </a:lnTo>
                <a:lnTo>
                  <a:pt x="27021" y="235106"/>
                </a:lnTo>
                <a:close/>
              </a:path>
              <a:path w="77469" h="441325">
                <a:moveTo>
                  <a:pt x="31241" y="216081"/>
                </a:moveTo>
                <a:lnTo>
                  <a:pt x="31241" y="201930"/>
                </a:lnTo>
                <a:lnTo>
                  <a:pt x="27021" y="206853"/>
                </a:lnTo>
                <a:lnTo>
                  <a:pt x="27431" y="206502"/>
                </a:lnTo>
                <a:lnTo>
                  <a:pt x="27431" y="218694"/>
                </a:lnTo>
                <a:lnTo>
                  <a:pt x="28193" y="218694"/>
                </a:lnTo>
                <a:lnTo>
                  <a:pt x="31241" y="216081"/>
                </a:lnTo>
                <a:close/>
              </a:path>
              <a:path w="77469" h="441325">
                <a:moveTo>
                  <a:pt x="27431" y="235585"/>
                </a:moveTo>
                <a:lnTo>
                  <a:pt x="27021" y="235106"/>
                </a:lnTo>
                <a:lnTo>
                  <a:pt x="27431" y="235585"/>
                </a:lnTo>
                <a:close/>
              </a:path>
              <a:path w="77469" h="441325">
                <a:moveTo>
                  <a:pt x="76961" y="9906"/>
                </a:moveTo>
                <a:lnTo>
                  <a:pt x="76199" y="0"/>
                </a:lnTo>
                <a:lnTo>
                  <a:pt x="72389" y="762"/>
                </a:lnTo>
                <a:lnTo>
                  <a:pt x="67817" y="762"/>
                </a:lnTo>
                <a:lnTo>
                  <a:pt x="60197" y="3810"/>
                </a:lnTo>
                <a:lnTo>
                  <a:pt x="54101" y="6858"/>
                </a:lnTo>
                <a:lnTo>
                  <a:pt x="53339" y="7620"/>
                </a:lnTo>
                <a:lnTo>
                  <a:pt x="48005" y="12192"/>
                </a:lnTo>
                <a:lnTo>
                  <a:pt x="47243" y="12192"/>
                </a:lnTo>
                <a:lnTo>
                  <a:pt x="43433" y="17526"/>
                </a:lnTo>
                <a:lnTo>
                  <a:pt x="42671" y="18288"/>
                </a:lnTo>
                <a:lnTo>
                  <a:pt x="41147" y="22098"/>
                </a:lnTo>
                <a:lnTo>
                  <a:pt x="38861" y="25146"/>
                </a:lnTo>
                <a:lnTo>
                  <a:pt x="38099" y="28956"/>
                </a:lnTo>
                <a:lnTo>
                  <a:pt x="36575" y="32766"/>
                </a:lnTo>
                <a:lnTo>
                  <a:pt x="35813" y="37338"/>
                </a:lnTo>
                <a:lnTo>
                  <a:pt x="35813" y="188214"/>
                </a:lnTo>
                <a:lnTo>
                  <a:pt x="34289" y="194310"/>
                </a:lnTo>
                <a:lnTo>
                  <a:pt x="33527" y="196596"/>
                </a:lnTo>
                <a:lnTo>
                  <a:pt x="30479" y="202692"/>
                </a:lnTo>
                <a:lnTo>
                  <a:pt x="31241" y="201930"/>
                </a:lnTo>
                <a:lnTo>
                  <a:pt x="31241" y="216081"/>
                </a:lnTo>
                <a:lnTo>
                  <a:pt x="33527" y="214122"/>
                </a:lnTo>
                <a:lnTo>
                  <a:pt x="33527" y="213360"/>
                </a:lnTo>
                <a:lnTo>
                  <a:pt x="34289" y="213360"/>
                </a:lnTo>
                <a:lnTo>
                  <a:pt x="38099" y="208026"/>
                </a:lnTo>
                <a:lnTo>
                  <a:pt x="38861" y="208026"/>
                </a:lnTo>
                <a:lnTo>
                  <a:pt x="38861" y="207264"/>
                </a:lnTo>
                <a:lnTo>
                  <a:pt x="41909" y="201168"/>
                </a:lnTo>
                <a:lnTo>
                  <a:pt x="44957" y="193548"/>
                </a:lnTo>
                <a:lnTo>
                  <a:pt x="44957" y="188976"/>
                </a:lnTo>
                <a:lnTo>
                  <a:pt x="45719" y="185166"/>
                </a:lnTo>
                <a:lnTo>
                  <a:pt x="45719" y="37338"/>
                </a:lnTo>
                <a:lnTo>
                  <a:pt x="50291" y="24765"/>
                </a:lnTo>
                <a:lnTo>
                  <a:pt x="50291" y="23622"/>
                </a:lnTo>
                <a:lnTo>
                  <a:pt x="54101" y="19177"/>
                </a:lnTo>
                <a:lnTo>
                  <a:pt x="54101" y="19050"/>
                </a:lnTo>
                <a:lnTo>
                  <a:pt x="54863" y="18288"/>
                </a:lnTo>
                <a:lnTo>
                  <a:pt x="59435" y="14478"/>
                </a:lnTo>
                <a:lnTo>
                  <a:pt x="59435" y="14859"/>
                </a:lnTo>
                <a:lnTo>
                  <a:pt x="64769" y="12192"/>
                </a:lnTo>
                <a:lnTo>
                  <a:pt x="70865" y="10668"/>
                </a:lnTo>
                <a:lnTo>
                  <a:pt x="73151" y="9906"/>
                </a:lnTo>
                <a:lnTo>
                  <a:pt x="76961" y="9906"/>
                </a:lnTo>
                <a:close/>
              </a:path>
              <a:path w="77469" h="441325">
                <a:moveTo>
                  <a:pt x="31241" y="240411"/>
                </a:moveTo>
                <a:lnTo>
                  <a:pt x="31241" y="240030"/>
                </a:lnTo>
                <a:lnTo>
                  <a:pt x="30479" y="239268"/>
                </a:lnTo>
                <a:lnTo>
                  <a:pt x="31241" y="240411"/>
                </a:lnTo>
                <a:close/>
              </a:path>
              <a:path w="77469" h="441325">
                <a:moveTo>
                  <a:pt x="51053" y="23622"/>
                </a:moveTo>
                <a:lnTo>
                  <a:pt x="50291" y="23622"/>
                </a:lnTo>
                <a:lnTo>
                  <a:pt x="50291" y="24765"/>
                </a:lnTo>
                <a:lnTo>
                  <a:pt x="51053" y="23622"/>
                </a:lnTo>
                <a:close/>
              </a:path>
              <a:path w="77469" h="441325">
                <a:moveTo>
                  <a:pt x="54864" y="422910"/>
                </a:moveTo>
                <a:lnTo>
                  <a:pt x="50292" y="417576"/>
                </a:lnTo>
                <a:lnTo>
                  <a:pt x="50292" y="431727"/>
                </a:lnTo>
                <a:lnTo>
                  <a:pt x="53340" y="434340"/>
                </a:lnTo>
                <a:lnTo>
                  <a:pt x="54102" y="434340"/>
                </a:lnTo>
                <a:lnTo>
                  <a:pt x="54102" y="422910"/>
                </a:lnTo>
                <a:lnTo>
                  <a:pt x="54864" y="422910"/>
                </a:lnTo>
                <a:close/>
              </a:path>
              <a:path w="77469" h="441325">
                <a:moveTo>
                  <a:pt x="54863" y="18288"/>
                </a:moveTo>
                <a:lnTo>
                  <a:pt x="54101" y="19050"/>
                </a:lnTo>
                <a:lnTo>
                  <a:pt x="54512" y="18698"/>
                </a:lnTo>
                <a:lnTo>
                  <a:pt x="54863" y="18288"/>
                </a:lnTo>
                <a:close/>
              </a:path>
              <a:path w="77469" h="441325">
                <a:moveTo>
                  <a:pt x="54512" y="18698"/>
                </a:moveTo>
                <a:lnTo>
                  <a:pt x="54101" y="19050"/>
                </a:lnTo>
                <a:lnTo>
                  <a:pt x="54101" y="19177"/>
                </a:lnTo>
                <a:lnTo>
                  <a:pt x="54512" y="18698"/>
                </a:lnTo>
                <a:close/>
              </a:path>
              <a:path w="77469" h="441325">
                <a:moveTo>
                  <a:pt x="59436" y="426720"/>
                </a:moveTo>
                <a:lnTo>
                  <a:pt x="54102" y="422910"/>
                </a:lnTo>
                <a:lnTo>
                  <a:pt x="54102" y="434340"/>
                </a:lnTo>
                <a:lnTo>
                  <a:pt x="57150" y="436626"/>
                </a:lnTo>
                <a:lnTo>
                  <a:pt x="58674" y="437235"/>
                </a:lnTo>
                <a:lnTo>
                  <a:pt x="58674" y="426720"/>
                </a:lnTo>
                <a:lnTo>
                  <a:pt x="59436" y="426720"/>
                </a:lnTo>
                <a:close/>
              </a:path>
              <a:path w="77469" h="441325">
                <a:moveTo>
                  <a:pt x="54863" y="18396"/>
                </a:moveTo>
                <a:lnTo>
                  <a:pt x="54512" y="18698"/>
                </a:lnTo>
                <a:lnTo>
                  <a:pt x="54863" y="18396"/>
                </a:lnTo>
                <a:close/>
              </a:path>
              <a:path w="77469" h="441325">
                <a:moveTo>
                  <a:pt x="59435" y="14859"/>
                </a:moveTo>
                <a:lnTo>
                  <a:pt x="59435" y="14478"/>
                </a:lnTo>
                <a:lnTo>
                  <a:pt x="58673" y="15240"/>
                </a:lnTo>
                <a:lnTo>
                  <a:pt x="59435" y="14859"/>
                </a:lnTo>
                <a:close/>
              </a:path>
              <a:path w="77469" h="441325">
                <a:moveTo>
                  <a:pt x="76962" y="432054"/>
                </a:moveTo>
                <a:lnTo>
                  <a:pt x="73152" y="432054"/>
                </a:lnTo>
                <a:lnTo>
                  <a:pt x="64008" y="429768"/>
                </a:lnTo>
                <a:lnTo>
                  <a:pt x="61721" y="428244"/>
                </a:lnTo>
                <a:lnTo>
                  <a:pt x="58674" y="426720"/>
                </a:lnTo>
                <a:lnTo>
                  <a:pt x="58674" y="437235"/>
                </a:lnTo>
                <a:lnTo>
                  <a:pt x="64769" y="439674"/>
                </a:lnTo>
                <a:lnTo>
                  <a:pt x="72390" y="441198"/>
                </a:lnTo>
                <a:lnTo>
                  <a:pt x="76200" y="441198"/>
                </a:lnTo>
                <a:lnTo>
                  <a:pt x="76962" y="432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764290" y="3448485"/>
            <a:ext cx="148590" cy="3323590"/>
          </a:xfrm>
          <a:custGeom>
            <a:avLst/>
            <a:gdLst/>
            <a:ahLst/>
            <a:cxnLst/>
            <a:rect l="l" t="t" r="r" b="b"/>
            <a:pathLst>
              <a:path w="148589" h="3323590">
                <a:moveTo>
                  <a:pt x="19460" y="1661746"/>
                </a:moveTo>
                <a:lnTo>
                  <a:pt x="18288" y="1661160"/>
                </a:lnTo>
                <a:lnTo>
                  <a:pt x="18288" y="1660398"/>
                </a:lnTo>
                <a:lnTo>
                  <a:pt x="14478" y="1658874"/>
                </a:lnTo>
                <a:lnTo>
                  <a:pt x="13716" y="1658874"/>
                </a:lnTo>
                <a:lnTo>
                  <a:pt x="13716" y="1658112"/>
                </a:lnTo>
                <a:lnTo>
                  <a:pt x="9906" y="1657350"/>
                </a:lnTo>
                <a:lnTo>
                  <a:pt x="9144" y="1657350"/>
                </a:lnTo>
                <a:lnTo>
                  <a:pt x="5334" y="1656588"/>
                </a:lnTo>
                <a:lnTo>
                  <a:pt x="4572" y="1656588"/>
                </a:lnTo>
                <a:lnTo>
                  <a:pt x="2286" y="1657350"/>
                </a:lnTo>
                <a:lnTo>
                  <a:pt x="0" y="1658874"/>
                </a:lnTo>
                <a:lnTo>
                  <a:pt x="0" y="1664208"/>
                </a:lnTo>
                <a:lnTo>
                  <a:pt x="2286" y="1665732"/>
                </a:lnTo>
                <a:lnTo>
                  <a:pt x="4572" y="1666494"/>
                </a:lnTo>
                <a:lnTo>
                  <a:pt x="5334" y="1666494"/>
                </a:lnTo>
                <a:lnTo>
                  <a:pt x="9144" y="1665732"/>
                </a:lnTo>
                <a:lnTo>
                  <a:pt x="9906" y="1665732"/>
                </a:lnTo>
                <a:lnTo>
                  <a:pt x="13716" y="1664970"/>
                </a:lnTo>
                <a:lnTo>
                  <a:pt x="14478" y="1664208"/>
                </a:lnTo>
                <a:lnTo>
                  <a:pt x="18288" y="1662684"/>
                </a:lnTo>
                <a:lnTo>
                  <a:pt x="19460" y="1661746"/>
                </a:lnTo>
                <a:close/>
              </a:path>
              <a:path w="148589" h="3323590">
                <a:moveTo>
                  <a:pt x="8382" y="1657197"/>
                </a:moveTo>
                <a:lnTo>
                  <a:pt x="8382" y="1656588"/>
                </a:lnTo>
                <a:lnTo>
                  <a:pt x="5334" y="1656588"/>
                </a:lnTo>
                <a:lnTo>
                  <a:pt x="8382" y="1657197"/>
                </a:lnTo>
                <a:close/>
              </a:path>
              <a:path w="148589" h="3323590">
                <a:moveTo>
                  <a:pt x="142494" y="3312414"/>
                </a:moveTo>
                <a:lnTo>
                  <a:pt x="117066" y="3280448"/>
                </a:lnTo>
                <a:lnTo>
                  <a:pt x="103715" y="3243171"/>
                </a:lnTo>
                <a:lnTo>
                  <a:pt x="94058" y="3199855"/>
                </a:lnTo>
                <a:lnTo>
                  <a:pt x="87525" y="3154946"/>
                </a:lnTo>
                <a:lnTo>
                  <a:pt x="83605" y="3113114"/>
                </a:lnTo>
                <a:lnTo>
                  <a:pt x="81534" y="3070098"/>
                </a:lnTo>
                <a:lnTo>
                  <a:pt x="81534" y="1937766"/>
                </a:lnTo>
                <a:lnTo>
                  <a:pt x="81034" y="1915647"/>
                </a:lnTo>
                <a:lnTo>
                  <a:pt x="79219" y="1875360"/>
                </a:lnTo>
                <a:lnTo>
                  <a:pt x="75477" y="1829777"/>
                </a:lnTo>
                <a:lnTo>
                  <a:pt x="69079" y="1782537"/>
                </a:lnTo>
                <a:lnTo>
                  <a:pt x="59297" y="1737278"/>
                </a:lnTo>
                <a:lnTo>
                  <a:pt x="45403" y="1697638"/>
                </a:lnTo>
                <a:lnTo>
                  <a:pt x="22860" y="1663446"/>
                </a:lnTo>
                <a:lnTo>
                  <a:pt x="19460" y="1661746"/>
                </a:lnTo>
                <a:lnTo>
                  <a:pt x="18288" y="1662684"/>
                </a:lnTo>
                <a:lnTo>
                  <a:pt x="14478" y="1664208"/>
                </a:lnTo>
                <a:lnTo>
                  <a:pt x="13716" y="1664970"/>
                </a:lnTo>
                <a:lnTo>
                  <a:pt x="9906" y="1665732"/>
                </a:lnTo>
                <a:lnTo>
                  <a:pt x="9144" y="1665732"/>
                </a:lnTo>
                <a:lnTo>
                  <a:pt x="5334" y="1666494"/>
                </a:lnTo>
                <a:lnTo>
                  <a:pt x="8382" y="1666494"/>
                </a:lnTo>
                <a:lnTo>
                  <a:pt x="8382" y="1666684"/>
                </a:lnTo>
                <a:lnTo>
                  <a:pt x="10668" y="1667256"/>
                </a:lnTo>
                <a:lnTo>
                  <a:pt x="10668" y="1667560"/>
                </a:lnTo>
                <a:lnTo>
                  <a:pt x="13716" y="1668780"/>
                </a:lnTo>
                <a:lnTo>
                  <a:pt x="13716" y="1669351"/>
                </a:lnTo>
                <a:lnTo>
                  <a:pt x="37696" y="1703375"/>
                </a:lnTo>
                <a:lnTo>
                  <a:pt x="50767" y="1742637"/>
                </a:lnTo>
                <a:lnTo>
                  <a:pt x="60022" y="1785612"/>
                </a:lnTo>
                <a:lnTo>
                  <a:pt x="65263" y="1823362"/>
                </a:lnTo>
                <a:lnTo>
                  <a:pt x="68958" y="1861828"/>
                </a:lnTo>
                <a:lnTo>
                  <a:pt x="71080" y="1900125"/>
                </a:lnTo>
                <a:lnTo>
                  <a:pt x="71628" y="3041904"/>
                </a:lnTo>
                <a:lnTo>
                  <a:pt x="73172" y="3098712"/>
                </a:lnTo>
                <a:lnTo>
                  <a:pt x="76655" y="3143308"/>
                </a:lnTo>
                <a:lnTo>
                  <a:pt x="82184" y="3186058"/>
                </a:lnTo>
                <a:lnTo>
                  <a:pt x="90863" y="3230726"/>
                </a:lnTo>
                <a:lnTo>
                  <a:pt x="103321" y="3272124"/>
                </a:lnTo>
                <a:lnTo>
                  <a:pt x="126846" y="3312948"/>
                </a:lnTo>
                <a:lnTo>
                  <a:pt x="134112" y="3319272"/>
                </a:lnTo>
                <a:lnTo>
                  <a:pt x="134874" y="3319272"/>
                </a:lnTo>
                <a:lnTo>
                  <a:pt x="138684" y="3320796"/>
                </a:lnTo>
                <a:lnTo>
                  <a:pt x="138684" y="3321558"/>
                </a:lnTo>
                <a:lnTo>
                  <a:pt x="139446" y="3321558"/>
                </a:lnTo>
                <a:lnTo>
                  <a:pt x="141732" y="3322015"/>
                </a:lnTo>
                <a:lnTo>
                  <a:pt x="141732" y="3312414"/>
                </a:lnTo>
                <a:lnTo>
                  <a:pt x="142494" y="3312414"/>
                </a:lnTo>
                <a:close/>
              </a:path>
              <a:path w="148589" h="3323590">
                <a:moveTo>
                  <a:pt x="10668" y="1657502"/>
                </a:moveTo>
                <a:lnTo>
                  <a:pt x="10668" y="1655826"/>
                </a:lnTo>
                <a:lnTo>
                  <a:pt x="7620" y="1656588"/>
                </a:lnTo>
                <a:lnTo>
                  <a:pt x="8382" y="1656588"/>
                </a:lnTo>
                <a:lnTo>
                  <a:pt x="8382" y="1657197"/>
                </a:lnTo>
                <a:lnTo>
                  <a:pt x="9144" y="1657350"/>
                </a:lnTo>
                <a:lnTo>
                  <a:pt x="9906" y="1657350"/>
                </a:lnTo>
                <a:lnTo>
                  <a:pt x="10668" y="1657502"/>
                </a:lnTo>
                <a:close/>
              </a:path>
              <a:path w="148589" h="3323590">
                <a:moveTo>
                  <a:pt x="8382" y="1666684"/>
                </a:moveTo>
                <a:lnTo>
                  <a:pt x="8382" y="1666494"/>
                </a:lnTo>
                <a:lnTo>
                  <a:pt x="7620" y="1666494"/>
                </a:lnTo>
                <a:lnTo>
                  <a:pt x="8382" y="1666684"/>
                </a:lnTo>
                <a:close/>
              </a:path>
              <a:path w="148589" h="3323590">
                <a:moveTo>
                  <a:pt x="13716" y="1658112"/>
                </a:moveTo>
                <a:lnTo>
                  <a:pt x="13716" y="1654302"/>
                </a:lnTo>
                <a:lnTo>
                  <a:pt x="9906" y="1655826"/>
                </a:lnTo>
                <a:lnTo>
                  <a:pt x="10668" y="1655826"/>
                </a:lnTo>
                <a:lnTo>
                  <a:pt x="10668" y="1657502"/>
                </a:lnTo>
                <a:lnTo>
                  <a:pt x="13716" y="1658112"/>
                </a:lnTo>
                <a:close/>
              </a:path>
              <a:path w="148589" h="3323590">
                <a:moveTo>
                  <a:pt x="10668" y="1667560"/>
                </a:moveTo>
                <a:lnTo>
                  <a:pt x="10668" y="1667256"/>
                </a:lnTo>
                <a:lnTo>
                  <a:pt x="9906" y="1667256"/>
                </a:lnTo>
                <a:lnTo>
                  <a:pt x="10668" y="1667560"/>
                </a:lnTo>
                <a:close/>
              </a:path>
              <a:path w="148589" h="3323590">
                <a:moveTo>
                  <a:pt x="148589" y="9906"/>
                </a:moveTo>
                <a:lnTo>
                  <a:pt x="147827" y="0"/>
                </a:lnTo>
                <a:lnTo>
                  <a:pt x="144017" y="762"/>
                </a:lnTo>
                <a:lnTo>
                  <a:pt x="142493" y="762"/>
                </a:lnTo>
                <a:lnTo>
                  <a:pt x="139445" y="2286"/>
                </a:lnTo>
                <a:lnTo>
                  <a:pt x="138683" y="2286"/>
                </a:lnTo>
                <a:lnTo>
                  <a:pt x="134873" y="3810"/>
                </a:lnTo>
                <a:lnTo>
                  <a:pt x="134111" y="4572"/>
                </a:lnTo>
                <a:lnTo>
                  <a:pt x="127020" y="10409"/>
                </a:lnTo>
                <a:lnTo>
                  <a:pt x="120451" y="18057"/>
                </a:lnTo>
                <a:lnTo>
                  <a:pt x="99070" y="63039"/>
                </a:lnTo>
                <a:lnTo>
                  <a:pt x="87698" y="106661"/>
                </a:lnTo>
                <a:lnTo>
                  <a:pt x="79816" y="153165"/>
                </a:lnTo>
                <a:lnTo>
                  <a:pt x="74968" y="197517"/>
                </a:lnTo>
                <a:lnTo>
                  <a:pt x="72434" y="244606"/>
                </a:lnTo>
                <a:lnTo>
                  <a:pt x="72389" y="252984"/>
                </a:lnTo>
                <a:lnTo>
                  <a:pt x="71627" y="281178"/>
                </a:lnTo>
                <a:lnTo>
                  <a:pt x="71594" y="1395380"/>
                </a:lnTo>
                <a:lnTo>
                  <a:pt x="69889" y="1445767"/>
                </a:lnTo>
                <a:lnTo>
                  <a:pt x="66333" y="1490379"/>
                </a:lnTo>
                <a:lnTo>
                  <a:pt x="60151" y="1536756"/>
                </a:lnTo>
                <a:lnTo>
                  <a:pt x="50741" y="1581223"/>
                </a:lnTo>
                <a:lnTo>
                  <a:pt x="37496" y="1620106"/>
                </a:lnTo>
                <a:lnTo>
                  <a:pt x="12954" y="1654302"/>
                </a:lnTo>
                <a:lnTo>
                  <a:pt x="13716" y="1654302"/>
                </a:lnTo>
                <a:lnTo>
                  <a:pt x="13716" y="1658874"/>
                </a:lnTo>
                <a:lnTo>
                  <a:pt x="14478" y="1658874"/>
                </a:lnTo>
                <a:lnTo>
                  <a:pt x="18288" y="1660398"/>
                </a:lnTo>
                <a:lnTo>
                  <a:pt x="18288" y="1661160"/>
                </a:lnTo>
                <a:lnTo>
                  <a:pt x="19460" y="1661746"/>
                </a:lnTo>
                <a:lnTo>
                  <a:pt x="44768" y="1627259"/>
                </a:lnTo>
                <a:lnTo>
                  <a:pt x="58853" y="1587505"/>
                </a:lnTo>
                <a:lnTo>
                  <a:pt x="68845" y="1541449"/>
                </a:lnTo>
                <a:lnTo>
                  <a:pt x="75430" y="1493215"/>
                </a:lnTo>
                <a:lnTo>
                  <a:pt x="79291" y="1446929"/>
                </a:lnTo>
                <a:lnTo>
                  <a:pt x="81386" y="1395372"/>
                </a:lnTo>
                <a:lnTo>
                  <a:pt x="81584" y="250727"/>
                </a:lnTo>
                <a:lnTo>
                  <a:pt x="81875" y="241462"/>
                </a:lnTo>
                <a:lnTo>
                  <a:pt x="85036" y="192900"/>
                </a:lnTo>
                <a:lnTo>
                  <a:pt x="90034" y="149190"/>
                </a:lnTo>
                <a:lnTo>
                  <a:pt x="97854" y="104364"/>
                </a:lnTo>
                <a:lnTo>
                  <a:pt x="109008" y="63037"/>
                </a:lnTo>
                <a:lnTo>
                  <a:pt x="129951" y="21360"/>
                </a:lnTo>
                <a:lnTo>
                  <a:pt x="142493" y="10668"/>
                </a:lnTo>
                <a:lnTo>
                  <a:pt x="142493" y="11125"/>
                </a:lnTo>
                <a:lnTo>
                  <a:pt x="144779" y="10210"/>
                </a:lnTo>
                <a:lnTo>
                  <a:pt x="144779" y="9906"/>
                </a:lnTo>
                <a:lnTo>
                  <a:pt x="148589" y="9906"/>
                </a:lnTo>
                <a:close/>
              </a:path>
              <a:path w="148589" h="3323590">
                <a:moveTo>
                  <a:pt x="13716" y="1669351"/>
                </a:moveTo>
                <a:lnTo>
                  <a:pt x="13716" y="1668780"/>
                </a:lnTo>
                <a:lnTo>
                  <a:pt x="12954" y="1668780"/>
                </a:lnTo>
                <a:lnTo>
                  <a:pt x="13716" y="1669351"/>
                </a:lnTo>
                <a:close/>
              </a:path>
              <a:path w="148589" h="3323590">
                <a:moveTo>
                  <a:pt x="142493" y="11125"/>
                </a:moveTo>
                <a:lnTo>
                  <a:pt x="142493" y="10668"/>
                </a:lnTo>
                <a:lnTo>
                  <a:pt x="141731" y="11430"/>
                </a:lnTo>
                <a:lnTo>
                  <a:pt x="142493" y="11125"/>
                </a:lnTo>
                <a:close/>
              </a:path>
              <a:path w="148589" h="3323590">
                <a:moveTo>
                  <a:pt x="145542" y="3313176"/>
                </a:moveTo>
                <a:lnTo>
                  <a:pt x="141732" y="3312414"/>
                </a:lnTo>
                <a:lnTo>
                  <a:pt x="141732" y="3322015"/>
                </a:lnTo>
                <a:lnTo>
                  <a:pt x="143256" y="3322320"/>
                </a:lnTo>
                <a:lnTo>
                  <a:pt x="144018" y="3322320"/>
                </a:lnTo>
                <a:lnTo>
                  <a:pt x="144780" y="3322510"/>
                </a:lnTo>
                <a:lnTo>
                  <a:pt x="144780" y="3313176"/>
                </a:lnTo>
                <a:lnTo>
                  <a:pt x="145542" y="3313176"/>
                </a:lnTo>
                <a:close/>
              </a:path>
              <a:path w="148589" h="3323590">
                <a:moveTo>
                  <a:pt x="145541" y="9906"/>
                </a:moveTo>
                <a:lnTo>
                  <a:pt x="144779" y="9906"/>
                </a:lnTo>
                <a:lnTo>
                  <a:pt x="144779" y="10210"/>
                </a:lnTo>
                <a:lnTo>
                  <a:pt x="145541" y="9906"/>
                </a:lnTo>
                <a:close/>
              </a:path>
              <a:path w="148589" h="3323590">
                <a:moveTo>
                  <a:pt x="148590" y="3313176"/>
                </a:moveTo>
                <a:lnTo>
                  <a:pt x="144780" y="3313176"/>
                </a:lnTo>
                <a:lnTo>
                  <a:pt x="144780" y="3322510"/>
                </a:lnTo>
                <a:lnTo>
                  <a:pt x="147066" y="3323082"/>
                </a:lnTo>
                <a:lnTo>
                  <a:pt x="148590" y="3313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764290" y="1937438"/>
            <a:ext cx="77470" cy="297180"/>
          </a:xfrm>
          <a:custGeom>
            <a:avLst/>
            <a:gdLst/>
            <a:ahLst/>
            <a:cxnLst/>
            <a:rect l="l" t="t" r="r" b="b"/>
            <a:pathLst>
              <a:path w="77469" h="297180">
                <a:moveTo>
                  <a:pt x="5333" y="153238"/>
                </a:moveTo>
                <a:lnTo>
                  <a:pt x="5333" y="143941"/>
                </a:lnTo>
                <a:lnTo>
                  <a:pt x="2285" y="144017"/>
                </a:lnTo>
                <a:lnTo>
                  <a:pt x="0" y="146303"/>
                </a:lnTo>
                <a:lnTo>
                  <a:pt x="0" y="150875"/>
                </a:lnTo>
                <a:lnTo>
                  <a:pt x="2285" y="153161"/>
                </a:lnTo>
                <a:lnTo>
                  <a:pt x="5333" y="153238"/>
                </a:lnTo>
                <a:close/>
              </a:path>
              <a:path w="77469" h="297180">
                <a:moveTo>
                  <a:pt x="18287" y="141731"/>
                </a:moveTo>
                <a:lnTo>
                  <a:pt x="12191" y="143255"/>
                </a:lnTo>
                <a:lnTo>
                  <a:pt x="5333" y="143941"/>
                </a:lnTo>
                <a:lnTo>
                  <a:pt x="12953" y="144017"/>
                </a:lnTo>
                <a:lnTo>
                  <a:pt x="17525" y="144932"/>
                </a:lnTo>
                <a:lnTo>
                  <a:pt x="17525" y="142493"/>
                </a:lnTo>
                <a:lnTo>
                  <a:pt x="18287" y="141731"/>
                </a:lnTo>
                <a:close/>
              </a:path>
              <a:path w="77469" h="297180">
                <a:moveTo>
                  <a:pt x="27431" y="148589"/>
                </a:moveTo>
                <a:lnTo>
                  <a:pt x="26669" y="147827"/>
                </a:lnTo>
                <a:lnTo>
                  <a:pt x="20573" y="145541"/>
                </a:lnTo>
                <a:lnTo>
                  <a:pt x="12953" y="144017"/>
                </a:lnTo>
                <a:lnTo>
                  <a:pt x="5333" y="144017"/>
                </a:lnTo>
                <a:lnTo>
                  <a:pt x="5333" y="153161"/>
                </a:lnTo>
                <a:lnTo>
                  <a:pt x="12953" y="152323"/>
                </a:lnTo>
                <a:lnTo>
                  <a:pt x="19811" y="151637"/>
                </a:lnTo>
                <a:lnTo>
                  <a:pt x="19811" y="150875"/>
                </a:lnTo>
                <a:lnTo>
                  <a:pt x="20573" y="150875"/>
                </a:lnTo>
                <a:lnTo>
                  <a:pt x="26669" y="148589"/>
                </a:lnTo>
                <a:lnTo>
                  <a:pt x="27431" y="148589"/>
                </a:lnTo>
                <a:close/>
              </a:path>
              <a:path w="77469" h="297180">
                <a:moveTo>
                  <a:pt x="50292" y="278129"/>
                </a:moveTo>
                <a:lnTo>
                  <a:pt x="47244" y="275081"/>
                </a:lnTo>
                <a:lnTo>
                  <a:pt x="46482" y="272795"/>
                </a:lnTo>
                <a:lnTo>
                  <a:pt x="45720" y="271271"/>
                </a:lnTo>
                <a:lnTo>
                  <a:pt x="45719" y="172211"/>
                </a:lnTo>
                <a:lnTo>
                  <a:pt x="44957" y="169925"/>
                </a:lnTo>
                <a:lnTo>
                  <a:pt x="44957" y="166115"/>
                </a:lnTo>
                <a:lnTo>
                  <a:pt x="44195" y="166115"/>
                </a:lnTo>
                <a:lnTo>
                  <a:pt x="43433" y="163829"/>
                </a:lnTo>
                <a:lnTo>
                  <a:pt x="41909" y="160781"/>
                </a:lnTo>
                <a:lnTo>
                  <a:pt x="40385" y="158495"/>
                </a:lnTo>
                <a:lnTo>
                  <a:pt x="38099" y="156209"/>
                </a:lnTo>
                <a:lnTo>
                  <a:pt x="38099" y="155447"/>
                </a:lnTo>
                <a:lnTo>
                  <a:pt x="37337" y="155447"/>
                </a:lnTo>
                <a:lnTo>
                  <a:pt x="33527" y="151637"/>
                </a:lnTo>
                <a:lnTo>
                  <a:pt x="32765" y="151637"/>
                </a:lnTo>
                <a:lnTo>
                  <a:pt x="27431" y="148589"/>
                </a:lnTo>
                <a:lnTo>
                  <a:pt x="26669" y="148589"/>
                </a:lnTo>
                <a:lnTo>
                  <a:pt x="20573" y="150875"/>
                </a:lnTo>
                <a:lnTo>
                  <a:pt x="19811" y="150875"/>
                </a:lnTo>
                <a:lnTo>
                  <a:pt x="19811" y="151637"/>
                </a:lnTo>
                <a:lnTo>
                  <a:pt x="11429" y="152484"/>
                </a:lnTo>
                <a:lnTo>
                  <a:pt x="5333" y="153161"/>
                </a:lnTo>
                <a:lnTo>
                  <a:pt x="12191" y="153923"/>
                </a:lnTo>
                <a:lnTo>
                  <a:pt x="17525" y="154685"/>
                </a:lnTo>
                <a:lnTo>
                  <a:pt x="23621" y="156971"/>
                </a:lnTo>
                <a:lnTo>
                  <a:pt x="23621" y="157407"/>
                </a:lnTo>
                <a:lnTo>
                  <a:pt x="27431" y="159584"/>
                </a:lnTo>
                <a:lnTo>
                  <a:pt x="27431" y="159257"/>
                </a:lnTo>
                <a:lnTo>
                  <a:pt x="31241" y="162432"/>
                </a:lnTo>
                <a:lnTo>
                  <a:pt x="32765" y="163829"/>
                </a:lnTo>
                <a:lnTo>
                  <a:pt x="33527" y="165353"/>
                </a:lnTo>
                <a:lnTo>
                  <a:pt x="35051" y="166877"/>
                </a:lnTo>
                <a:lnTo>
                  <a:pt x="35813" y="169163"/>
                </a:lnTo>
                <a:lnTo>
                  <a:pt x="35814" y="268223"/>
                </a:lnTo>
                <a:lnTo>
                  <a:pt x="36576" y="271271"/>
                </a:lnTo>
                <a:lnTo>
                  <a:pt x="36576" y="274319"/>
                </a:lnTo>
                <a:lnTo>
                  <a:pt x="37338" y="275081"/>
                </a:lnTo>
                <a:lnTo>
                  <a:pt x="38100" y="277367"/>
                </a:lnTo>
                <a:lnTo>
                  <a:pt x="39624" y="280415"/>
                </a:lnTo>
                <a:lnTo>
                  <a:pt x="41910" y="282701"/>
                </a:lnTo>
                <a:lnTo>
                  <a:pt x="43434" y="284987"/>
                </a:lnTo>
                <a:lnTo>
                  <a:pt x="44196" y="284987"/>
                </a:lnTo>
                <a:lnTo>
                  <a:pt x="48006" y="288797"/>
                </a:lnTo>
                <a:lnTo>
                  <a:pt x="48768" y="288797"/>
                </a:lnTo>
                <a:lnTo>
                  <a:pt x="48768" y="289559"/>
                </a:lnTo>
                <a:lnTo>
                  <a:pt x="49529" y="289995"/>
                </a:lnTo>
                <a:lnTo>
                  <a:pt x="49530" y="278129"/>
                </a:lnTo>
                <a:lnTo>
                  <a:pt x="50292" y="278129"/>
                </a:lnTo>
                <a:close/>
              </a:path>
              <a:path w="77469" h="297180">
                <a:moveTo>
                  <a:pt x="12191" y="154019"/>
                </a:moveTo>
                <a:lnTo>
                  <a:pt x="11429" y="153923"/>
                </a:lnTo>
                <a:lnTo>
                  <a:pt x="12191" y="154019"/>
                </a:lnTo>
                <a:close/>
              </a:path>
              <a:path w="77469" h="297180">
                <a:moveTo>
                  <a:pt x="23621" y="146684"/>
                </a:moveTo>
                <a:lnTo>
                  <a:pt x="23621" y="140207"/>
                </a:lnTo>
                <a:lnTo>
                  <a:pt x="17525" y="142493"/>
                </a:lnTo>
                <a:lnTo>
                  <a:pt x="17525" y="144932"/>
                </a:lnTo>
                <a:lnTo>
                  <a:pt x="20573" y="145541"/>
                </a:lnTo>
                <a:lnTo>
                  <a:pt x="23621" y="146684"/>
                </a:lnTo>
                <a:close/>
              </a:path>
              <a:path w="77469" h="297180">
                <a:moveTo>
                  <a:pt x="28193" y="137159"/>
                </a:moveTo>
                <a:lnTo>
                  <a:pt x="22859" y="140207"/>
                </a:lnTo>
                <a:lnTo>
                  <a:pt x="23621" y="140207"/>
                </a:lnTo>
                <a:lnTo>
                  <a:pt x="23621" y="146684"/>
                </a:lnTo>
                <a:lnTo>
                  <a:pt x="26669" y="147827"/>
                </a:lnTo>
                <a:lnTo>
                  <a:pt x="27431" y="148589"/>
                </a:lnTo>
                <a:lnTo>
                  <a:pt x="27431" y="137921"/>
                </a:lnTo>
                <a:lnTo>
                  <a:pt x="28193" y="137159"/>
                </a:lnTo>
                <a:close/>
              </a:path>
              <a:path w="77469" h="297180">
                <a:moveTo>
                  <a:pt x="23621" y="157407"/>
                </a:moveTo>
                <a:lnTo>
                  <a:pt x="23621" y="156971"/>
                </a:lnTo>
                <a:lnTo>
                  <a:pt x="22859" y="156971"/>
                </a:lnTo>
                <a:lnTo>
                  <a:pt x="23621" y="157407"/>
                </a:lnTo>
                <a:close/>
              </a:path>
              <a:path w="77469" h="297180">
                <a:moveTo>
                  <a:pt x="31432" y="134588"/>
                </a:moveTo>
                <a:lnTo>
                  <a:pt x="27431" y="137921"/>
                </a:lnTo>
                <a:lnTo>
                  <a:pt x="27431" y="148589"/>
                </a:lnTo>
                <a:lnTo>
                  <a:pt x="31241" y="146412"/>
                </a:lnTo>
                <a:lnTo>
                  <a:pt x="31241" y="134873"/>
                </a:lnTo>
                <a:lnTo>
                  <a:pt x="31432" y="134588"/>
                </a:lnTo>
                <a:close/>
              </a:path>
              <a:path w="77469" h="297180">
                <a:moveTo>
                  <a:pt x="28193" y="160019"/>
                </a:moveTo>
                <a:lnTo>
                  <a:pt x="27431" y="159257"/>
                </a:lnTo>
                <a:lnTo>
                  <a:pt x="27431" y="159584"/>
                </a:lnTo>
                <a:lnTo>
                  <a:pt x="28193" y="160019"/>
                </a:lnTo>
                <a:close/>
              </a:path>
              <a:path w="77469" h="297180">
                <a:moveTo>
                  <a:pt x="32003" y="134111"/>
                </a:moveTo>
                <a:lnTo>
                  <a:pt x="31432" y="134588"/>
                </a:lnTo>
                <a:lnTo>
                  <a:pt x="31241" y="134873"/>
                </a:lnTo>
                <a:lnTo>
                  <a:pt x="32003" y="134111"/>
                </a:lnTo>
                <a:close/>
              </a:path>
              <a:path w="77469" h="297180">
                <a:moveTo>
                  <a:pt x="32003" y="145977"/>
                </a:moveTo>
                <a:lnTo>
                  <a:pt x="32003" y="134111"/>
                </a:lnTo>
                <a:lnTo>
                  <a:pt x="31241" y="134873"/>
                </a:lnTo>
                <a:lnTo>
                  <a:pt x="31241" y="146412"/>
                </a:lnTo>
                <a:lnTo>
                  <a:pt x="32003" y="145977"/>
                </a:lnTo>
                <a:close/>
              </a:path>
              <a:path w="77469" h="297180">
                <a:moveTo>
                  <a:pt x="32003" y="163067"/>
                </a:moveTo>
                <a:lnTo>
                  <a:pt x="31241" y="162305"/>
                </a:lnTo>
                <a:lnTo>
                  <a:pt x="32003" y="163067"/>
                </a:lnTo>
                <a:close/>
              </a:path>
              <a:path w="77469" h="297180">
                <a:moveTo>
                  <a:pt x="76961" y="9905"/>
                </a:moveTo>
                <a:lnTo>
                  <a:pt x="76199" y="0"/>
                </a:lnTo>
                <a:lnTo>
                  <a:pt x="68579" y="761"/>
                </a:lnTo>
                <a:lnTo>
                  <a:pt x="60959" y="2285"/>
                </a:lnTo>
                <a:lnTo>
                  <a:pt x="54863" y="4571"/>
                </a:lnTo>
                <a:lnTo>
                  <a:pt x="54101" y="4571"/>
                </a:lnTo>
                <a:lnTo>
                  <a:pt x="48767" y="7619"/>
                </a:lnTo>
                <a:lnTo>
                  <a:pt x="48005" y="8381"/>
                </a:lnTo>
                <a:lnTo>
                  <a:pt x="44195" y="11429"/>
                </a:lnTo>
                <a:lnTo>
                  <a:pt x="41147" y="14477"/>
                </a:lnTo>
                <a:lnTo>
                  <a:pt x="39623" y="17525"/>
                </a:lnTo>
                <a:lnTo>
                  <a:pt x="38099" y="19811"/>
                </a:lnTo>
                <a:lnTo>
                  <a:pt x="37337" y="22097"/>
                </a:lnTo>
                <a:lnTo>
                  <a:pt x="36575" y="22859"/>
                </a:lnTo>
                <a:lnTo>
                  <a:pt x="35813" y="25907"/>
                </a:lnTo>
                <a:lnTo>
                  <a:pt x="35813" y="127253"/>
                </a:lnTo>
                <a:lnTo>
                  <a:pt x="35051" y="129539"/>
                </a:lnTo>
                <a:lnTo>
                  <a:pt x="34289" y="131063"/>
                </a:lnTo>
                <a:lnTo>
                  <a:pt x="32765" y="132587"/>
                </a:lnTo>
                <a:lnTo>
                  <a:pt x="31432" y="134588"/>
                </a:lnTo>
                <a:lnTo>
                  <a:pt x="32003" y="134111"/>
                </a:lnTo>
                <a:lnTo>
                  <a:pt x="32003" y="145977"/>
                </a:lnTo>
                <a:lnTo>
                  <a:pt x="32765" y="145541"/>
                </a:lnTo>
                <a:lnTo>
                  <a:pt x="33527" y="145541"/>
                </a:lnTo>
                <a:lnTo>
                  <a:pt x="37337" y="141731"/>
                </a:lnTo>
                <a:lnTo>
                  <a:pt x="38099" y="141731"/>
                </a:lnTo>
                <a:lnTo>
                  <a:pt x="38099" y="140969"/>
                </a:lnTo>
                <a:lnTo>
                  <a:pt x="39623" y="139445"/>
                </a:lnTo>
                <a:lnTo>
                  <a:pt x="41909" y="136397"/>
                </a:lnTo>
                <a:lnTo>
                  <a:pt x="43433" y="134111"/>
                </a:lnTo>
                <a:lnTo>
                  <a:pt x="44195" y="131063"/>
                </a:lnTo>
                <a:lnTo>
                  <a:pt x="44957" y="130301"/>
                </a:lnTo>
                <a:lnTo>
                  <a:pt x="44957" y="128015"/>
                </a:lnTo>
                <a:lnTo>
                  <a:pt x="45719" y="124967"/>
                </a:lnTo>
                <a:lnTo>
                  <a:pt x="45719" y="25907"/>
                </a:lnTo>
                <a:lnTo>
                  <a:pt x="46481" y="23621"/>
                </a:lnTo>
                <a:lnTo>
                  <a:pt x="48005" y="22097"/>
                </a:lnTo>
                <a:lnTo>
                  <a:pt x="48767" y="19811"/>
                </a:lnTo>
                <a:lnTo>
                  <a:pt x="50291" y="18287"/>
                </a:lnTo>
                <a:lnTo>
                  <a:pt x="50291" y="18414"/>
                </a:lnTo>
                <a:lnTo>
                  <a:pt x="54101" y="15239"/>
                </a:lnTo>
                <a:lnTo>
                  <a:pt x="54101" y="15566"/>
                </a:lnTo>
                <a:lnTo>
                  <a:pt x="58673" y="12953"/>
                </a:lnTo>
                <a:lnTo>
                  <a:pt x="58673" y="13430"/>
                </a:lnTo>
                <a:lnTo>
                  <a:pt x="64007" y="11429"/>
                </a:lnTo>
                <a:lnTo>
                  <a:pt x="69341" y="10096"/>
                </a:lnTo>
                <a:lnTo>
                  <a:pt x="69341" y="9905"/>
                </a:lnTo>
                <a:lnTo>
                  <a:pt x="76961" y="9905"/>
                </a:lnTo>
                <a:close/>
              </a:path>
              <a:path w="77469" h="297180">
                <a:moveTo>
                  <a:pt x="35813" y="127253"/>
                </a:moveTo>
                <a:lnTo>
                  <a:pt x="35813" y="125729"/>
                </a:lnTo>
                <a:lnTo>
                  <a:pt x="35051" y="128015"/>
                </a:lnTo>
                <a:lnTo>
                  <a:pt x="35813" y="127253"/>
                </a:lnTo>
                <a:close/>
              </a:path>
              <a:path w="77469" h="297180">
                <a:moveTo>
                  <a:pt x="35813" y="170687"/>
                </a:moveTo>
                <a:lnTo>
                  <a:pt x="35813" y="169163"/>
                </a:lnTo>
                <a:lnTo>
                  <a:pt x="35051" y="168401"/>
                </a:lnTo>
                <a:lnTo>
                  <a:pt x="35813" y="170687"/>
                </a:lnTo>
                <a:close/>
              </a:path>
              <a:path w="77469" h="297180">
                <a:moveTo>
                  <a:pt x="46481" y="25145"/>
                </a:moveTo>
                <a:lnTo>
                  <a:pt x="45719" y="25907"/>
                </a:lnTo>
                <a:lnTo>
                  <a:pt x="45719" y="26669"/>
                </a:lnTo>
                <a:lnTo>
                  <a:pt x="46481" y="25145"/>
                </a:lnTo>
                <a:close/>
              </a:path>
              <a:path w="77469" h="297180">
                <a:moveTo>
                  <a:pt x="46482" y="272033"/>
                </a:moveTo>
                <a:lnTo>
                  <a:pt x="45720" y="269747"/>
                </a:lnTo>
                <a:lnTo>
                  <a:pt x="45720" y="271271"/>
                </a:lnTo>
                <a:lnTo>
                  <a:pt x="46482" y="272033"/>
                </a:lnTo>
                <a:close/>
              </a:path>
              <a:path w="77469" h="297180">
                <a:moveTo>
                  <a:pt x="50291" y="18414"/>
                </a:moveTo>
                <a:lnTo>
                  <a:pt x="50291" y="18287"/>
                </a:lnTo>
                <a:lnTo>
                  <a:pt x="49529" y="19049"/>
                </a:lnTo>
                <a:lnTo>
                  <a:pt x="50291" y="18414"/>
                </a:lnTo>
                <a:close/>
              </a:path>
              <a:path w="77469" h="297180">
                <a:moveTo>
                  <a:pt x="54102" y="281177"/>
                </a:moveTo>
                <a:lnTo>
                  <a:pt x="49530" y="278129"/>
                </a:lnTo>
                <a:lnTo>
                  <a:pt x="49529" y="289995"/>
                </a:lnTo>
                <a:lnTo>
                  <a:pt x="53340" y="292172"/>
                </a:lnTo>
                <a:lnTo>
                  <a:pt x="53340" y="281177"/>
                </a:lnTo>
                <a:lnTo>
                  <a:pt x="54102" y="281177"/>
                </a:lnTo>
                <a:close/>
              </a:path>
              <a:path w="77469" h="297180">
                <a:moveTo>
                  <a:pt x="54101" y="15566"/>
                </a:moveTo>
                <a:lnTo>
                  <a:pt x="54101" y="15239"/>
                </a:lnTo>
                <a:lnTo>
                  <a:pt x="53339" y="16001"/>
                </a:lnTo>
                <a:lnTo>
                  <a:pt x="54101" y="15566"/>
                </a:lnTo>
                <a:close/>
              </a:path>
              <a:path w="77469" h="297180">
                <a:moveTo>
                  <a:pt x="58674" y="294036"/>
                </a:moveTo>
                <a:lnTo>
                  <a:pt x="58674" y="284225"/>
                </a:lnTo>
                <a:lnTo>
                  <a:pt x="53340" y="281177"/>
                </a:lnTo>
                <a:lnTo>
                  <a:pt x="53340" y="292172"/>
                </a:lnTo>
                <a:lnTo>
                  <a:pt x="54102" y="292607"/>
                </a:lnTo>
                <a:lnTo>
                  <a:pt x="54864" y="292607"/>
                </a:lnTo>
                <a:lnTo>
                  <a:pt x="58674" y="294036"/>
                </a:lnTo>
                <a:close/>
              </a:path>
              <a:path w="77469" h="297180">
                <a:moveTo>
                  <a:pt x="58673" y="13430"/>
                </a:moveTo>
                <a:lnTo>
                  <a:pt x="58673" y="12953"/>
                </a:lnTo>
                <a:lnTo>
                  <a:pt x="57911" y="13715"/>
                </a:lnTo>
                <a:lnTo>
                  <a:pt x="58673" y="13430"/>
                </a:lnTo>
                <a:close/>
              </a:path>
              <a:path w="77469" h="297180">
                <a:moveTo>
                  <a:pt x="64008" y="285749"/>
                </a:moveTo>
                <a:lnTo>
                  <a:pt x="57912" y="283463"/>
                </a:lnTo>
                <a:lnTo>
                  <a:pt x="58674" y="284225"/>
                </a:lnTo>
                <a:lnTo>
                  <a:pt x="58674" y="294036"/>
                </a:lnTo>
                <a:lnTo>
                  <a:pt x="60960" y="294893"/>
                </a:lnTo>
                <a:lnTo>
                  <a:pt x="61721" y="294893"/>
                </a:lnTo>
                <a:lnTo>
                  <a:pt x="63246" y="295232"/>
                </a:lnTo>
                <a:lnTo>
                  <a:pt x="63246" y="285749"/>
                </a:lnTo>
                <a:lnTo>
                  <a:pt x="64008" y="285749"/>
                </a:lnTo>
                <a:close/>
              </a:path>
              <a:path w="77469" h="297180">
                <a:moveTo>
                  <a:pt x="76962" y="287273"/>
                </a:moveTo>
                <a:lnTo>
                  <a:pt x="69342" y="287273"/>
                </a:lnTo>
                <a:lnTo>
                  <a:pt x="63246" y="285749"/>
                </a:lnTo>
                <a:lnTo>
                  <a:pt x="63246" y="295232"/>
                </a:lnTo>
                <a:lnTo>
                  <a:pt x="68580" y="296417"/>
                </a:lnTo>
                <a:lnTo>
                  <a:pt x="76200" y="297179"/>
                </a:lnTo>
                <a:lnTo>
                  <a:pt x="76962" y="287273"/>
                </a:lnTo>
                <a:close/>
              </a:path>
              <a:path w="77469" h="297180">
                <a:moveTo>
                  <a:pt x="70103" y="9905"/>
                </a:moveTo>
                <a:lnTo>
                  <a:pt x="69341" y="9905"/>
                </a:lnTo>
                <a:lnTo>
                  <a:pt x="69341" y="10096"/>
                </a:lnTo>
                <a:lnTo>
                  <a:pt x="70103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7752" y="1946074"/>
            <a:ext cx="10312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Comme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-25400" y="2449749"/>
            <a:ext cx="131000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15" dirty="0">
                <a:latin typeface="Calibri"/>
                <a:cs typeface="Calibri"/>
              </a:rPr>
              <a:t>‐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ocessor di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cti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-25400" y="5042073"/>
            <a:ext cx="1332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ain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DF3CC-A3CB-448F-8F60-80E2E15AFE7B}"/>
              </a:ext>
            </a:extLst>
          </p:cNvPr>
          <p:cNvSpPr txBox="1"/>
          <p:nvPr/>
        </p:nvSpPr>
        <p:spPr>
          <a:xfrm>
            <a:off x="4159985" y="1503564"/>
            <a:ext cx="327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Code of slide 1 problem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19F37-B3B0-4BA3-BF26-E6BE51463E92}"/>
              </a:ext>
            </a:extLst>
          </p:cNvPr>
          <p:cNvSpPr txBox="1"/>
          <p:nvPr/>
        </p:nvSpPr>
        <p:spPr>
          <a:xfrm>
            <a:off x="-25400" y="713110"/>
            <a:ext cx="821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below program gives the basic structure of a program in 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352" y="225327"/>
            <a:ext cx="544339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50800">
              <a:lnSpc>
                <a:spcPct val="100000"/>
              </a:lnSpc>
            </a:pPr>
            <a:r>
              <a:rPr lang="en-US" sz="3200" b="1" spc="-5" dirty="0" err="1">
                <a:latin typeface="Courier New"/>
                <a:cs typeface="Courier New"/>
              </a:rPr>
              <a:t>Whitepace</a:t>
            </a:r>
            <a:r>
              <a:rPr lang="en-US" sz="3200" b="1" spc="-5" dirty="0">
                <a:latin typeface="Courier New"/>
                <a:cs typeface="Courier New"/>
              </a:rPr>
              <a:t> Characters</a:t>
            </a:r>
            <a:endParaRPr sz="3200" b="1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100" y="1491233"/>
            <a:ext cx="9982200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>
              <a:lnSpc>
                <a:spcPct val="150000"/>
              </a:lnSpc>
            </a:pPr>
            <a:r>
              <a:rPr lang="en-US" sz="2400" b="1" spc="-10" dirty="0">
                <a:latin typeface="Calibri"/>
                <a:cs typeface="Calibri"/>
              </a:rPr>
              <a:t>E</a:t>
            </a:r>
            <a:r>
              <a:rPr lang="en-US" sz="2400" b="1" spc="-60" dirty="0">
                <a:latin typeface="Calibri"/>
                <a:cs typeface="Calibri"/>
              </a:rPr>
              <a:t>x</a:t>
            </a:r>
            <a:r>
              <a:rPr lang="en-US" sz="2400" b="1" spc="-10" dirty="0">
                <a:latin typeface="Calibri"/>
                <a:cs typeface="Calibri"/>
              </a:rPr>
              <a:t>c</a:t>
            </a:r>
            <a:r>
              <a:rPr lang="en-US" sz="2400" b="1" spc="-5" dirty="0">
                <a:latin typeface="Calibri"/>
                <a:cs typeface="Calibri"/>
              </a:rPr>
              <a:t>ep</a:t>
            </a:r>
            <a:r>
              <a:rPr lang="en-US" sz="2400" b="1" dirty="0">
                <a:latin typeface="Calibri"/>
                <a:cs typeface="Calibri"/>
              </a:rPr>
              <a:t>t</a:t>
            </a:r>
            <a:r>
              <a:rPr lang="en-US" sz="2400" b="1" spc="-5" dirty="0">
                <a:latin typeface="Calibri"/>
                <a:cs typeface="Calibri"/>
              </a:rPr>
              <a:t> with %c</a:t>
            </a:r>
            <a:r>
              <a:rPr lang="en-US" sz="2400" b="1" spc="-20" dirty="0">
                <a:latin typeface="Calibri"/>
                <a:cs typeface="Calibri"/>
              </a:rPr>
              <a:t> </a:t>
            </a:r>
            <a:r>
              <a:rPr lang="en-US" sz="2400" b="1" spc="-50" dirty="0">
                <a:latin typeface="Calibri"/>
                <a:cs typeface="Calibri"/>
              </a:rPr>
              <a:t>f</a:t>
            </a:r>
            <a:r>
              <a:rPr lang="en-US" sz="2400" b="1" spc="-5" dirty="0">
                <a:latin typeface="Calibri"/>
                <a:cs typeface="Calibri"/>
              </a:rPr>
              <a:t>o</a:t>
            </a:r>
            <a:r>
              <a:rPr lang="en-US" sz="2400" b="1" spc="-10" dirty="0">
                <a:latin typeface="Calibri"/>
                <a:cs typeface="Calibri"/>
              </a:rPr>
              <a:t>r</a:t>
            </a:r>
            <a:r>
              <a:rPr lang="en-US" sz="2400" b="1" spc="-5" dirty="0">
                <a:latin typeface="Calibri"/>
                <a:cs typeface="Calibri"/>
              </a:rPr>
              <a:t>m</a:t>
            </a:r>
            <a:r>
              <a:rPr lang="en-US" sz="2400" b="1" spc="-25" dirty="0">
                <a:latin typeface="Calibri"/>
                <a:cs typeface="Calibri"/>
              </a:rPr>
              <a:t>a</a:t>
            </a:r>
            <a:r>
              <a:rPr lang="en-US" sz="2400" b="1" dirty="0">
                <a:latin typeface="Calibri"/>
                <a:cs typeface="Calibri"/>
              </a:rPr>
              <a:t>t, </a:t>
            </a:r>
            <a:r>
              <a:rPr sz="2400" spc="-5" dirty="0" err="1">
                <a:latin typeface="Courier New"/>
                <a:cs typeface="Courier New"/>
              </a:rPr>
              <a:t>scanf</a:t>
            </a:r>
            <a:r>
              <a:rPr sz="2400" spc="-5" dirty="0">
                <a:latin typeface="Courier New"/>
                <a:cs typeface="Courier New"/>
              </a:rPr>
              <a:t>(…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-92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bypasse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y leadin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whi</a:t>
            </a:r>
            <a:r>
              <a:rPr sz="2400" i="1" spc="-3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espa</a:t>
            </a:r>
            <a:r>
              <a:rPr sz="2400" i="1" spc="-2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i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i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lang="en-US" sz="240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whi</a:t>
            </a:r>
            <a:r>
              <a:rPr sz="2400" i="1" spc="-3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espa</a:t>
            </a:r>
            <a:r>
              <a:rPr sz="2400" i="1" spc="-2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i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cha</a:t>
            </a:r>
            <a:r>
              <a:rPr sz="2400" spc="-5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5">
                <a:latin typeface="Calibri"/>
                <a:cs typeface="Calibri"/>
              </a:rPr>
              <a:t>c</a:t>
            </a:r>
            <a:r>
              <a:rPr sz="2400" spc="-30">
                <a:latin typeface="Calibri"/>
                <a:cs typeface="Calibri"/>
              </a:rPr>
              <a:t>t</a:t>
            </a:r>
            <a:r>
              <a:rPr sz="2400" spc="-5">
                <a:latin typeface="Calibri"/>
                <a:cs typeface="Calibri"/>
              </a:rPr>
              <a:t>e</a:t>
            </a:r>
            <a:r>
              <a:rPr sz="2400" spc="-5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s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r</a:t>
            </a:r>
            <a:r>
              <a:rPr sz="2400" spc="-5">
                <a:latin typeface="Calibri"/>
                <a:cs typeface="Calibri"/>
              </a:rPr>
              <a:t>e</a:t>
            </a:r>
            <a:r>
              <a:rPr lang="en-US" sz="2400" spc="-5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blank_spac</a:t>
            </a:r>
            <a:r>
              <a:rPr sz="2400" b="1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,</a:t>
            </a:r>
            <a:endParaRPr sz="2400" dirty="0">
              <a:latin typeface="Calibri"/>
              <a:cs typeface="Calibri"/>
            </a:endParaRPr>
          </a:p>
          <a:p>
            <a:pPr marL="3963035">
              <a:lnSpc>
                <a:spcPct val="150000"/>
              </a:lnSpc>
            </a:pP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b </a:t>
            </a:r>
            <a:r>
              <a:rPr sz="2400" dirty="0">
                <a:latin typeface="Calibri"/>
                <a:cs typeface="Calibri"/>
              </a:rPr>
              <a:t>(‘\</a:t>
            </a:r>
            <a:r>
              <a:rPr sz="2400" spc="8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’),</a:t>
            </a:r>
            <a:endParaRPr sz="2400" dirty="0">
              <a:latin typeface="Calibri"/>
              <a:cs typeface="Calibri"/>
            </a:endParaRPr>
          </a:p>
          <a:p>
            <a:pPr marL="4004310" marR="1165860" indent="-33655">
              <a:lnSpc>
                <a:spcPct val="150000"/>
              </a:lnSpc>
            </a:pPr>
            <a:r>
              <a:rPr sz="2400" b="1" spc="-30" dirty="0">
                <a:latin typeface="Calibri"/>
                <a:cs typeface="Calibri"/>
              </a:rPr>
              <a:t>re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urn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(‘\</a:t>
            </a:r>
            <a:r>
              <a:rPr sz="2400" spc="1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’), </a:t>
            </a:r>
            <a:endParaRPr lang="en-US" sz="2400" spc="-5" dirty="0">
              <a:latin typeface="Calibri"/>
              <a:cs typeface="Calibri"/>
            </a:endParaRPr>
          </a:p>
          <a:p>
            <a:pPr marL="4004310" marR="1165860" indent="-33655">
              <a:lnSpc>
                <a:spcPct val="150000"/>
              </a:lnSpc>
            </a:pPr>
            <a:r>
              <a:rPr sz="2400" b="1" dirty="0" err="1">
                <a:latin typeface="Calibri"/>
                <a:cs typeface="Calibri"/>
              </a:rPr>
              <a:t>n</a:t>
            </a:r>
            <a:r>
              <a:rPr sz="2400" b="1" spc="-20" dirty="0" err="1">
                <a:latin typeface="Calibri"/>
                <a:cs typeface="Calibri"/>
              </a:rPr>
              <a:t>e</a:t>
            </a:r>
            <a:r>
              <a:rPr sz="2400" b="1" spc="-5" dirty="0" err="1">
                <a:latin typeface="Calibri"/>
                <a:cs typeface="Calibri"/>
              </a:rPr>
              <a:t>w_line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(‘\n’)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4300" y="6248091"/>
            <a:ext cx="5615940" cy="1005205"/>
          </a:xfrm>
          <a:custGeom>
            <a:avLst/>
            <a:gdLst/>
            <a:ahLst/>
            <a:cxnLst/>
            <a:rect l="l" t="t" r="r" b="b"/>
            <a:pathLst>
              <a:path w="5615940" h="1005204">
                <a:moveTo>
                  <a:pt x="0" y="0"/>
                </a:moveTo>
                <a:lnTo>
                  <a:pt x="0" y="1005078"/>
                </a:lnTo>
                <a:lnTo>
                  <a:pt x="5615939" y="1005078"/>
                </a:lnTo>
                <a:lnTo>
                  <a:pt x="5615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3448" y="6339557"/>
            <a:ext cx="273685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scanf(“%d%d%d”,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r>
              <a:rPr sz="2400" spc="-5" dirty="0">
                <a:latin typeface="Calibri"/>
                <a:cs typeface="Calibri"/>
              </a:rPr>
              <a:t>w=300,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h=200</a:t>
            </a:r>
            <a:r>
              <a:rPr sz="2400" spc="-5" dirty="0">
                <a:latin typeface="Calibri"/>
                <a:cs typeface="Calibri"/>
              </a:rPr>
              <a:t>, d=30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2792" y="6339557"/>
            <a:ext cx="21894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&amp;w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&amp;h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&amp;d);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8402" y="5490662"/>
            <a:ext cx="857885" cy="76200"/>
          </a:xfrm>
          <a:custGeom>
            <a:avLst/>
            <a:gdLst/>
            <a:ahLst/>
            <a:cxnLst/>
            <a:rect l="l" t="t" r="r" b="b"/>
            <a:pathLst>
              <a:path w="857884" h="76200">
                <a:moveTo>
                  <a:pt x="76200" y="28955"/>
                </a:moveTo>
                <a:lnTo>
                  <a:pt x="76200" y="0"/>
                </a:lnTo>
                <a:lnTo>
                  <a:pt x="0" y="38100"/>
                </a:lnTo>
                <a:lnTo>
                  <a:pt x="64020" y="70110"/>
                </a:lnTo>
                <a:lnTo>
                  <a:pt x="64020" y="28955"/>
                </a:lnTo>
                <a:lnTo>
                  <a:pt x="76200" y="28955"/>
                </a:lnTo>
                <a:close/>
              </a:path>
              <a:path w="857884" h="76200">
                <a:moveTo>
                  <a:pt x="857262" y="48005"/>
                </a:moveTo>
                <a:lnTo>
                  <a:pt x="857262" y="28955"/>
                </a:lnTo>
                <a:lnTo>
                  <a:pt x="64020" y="28955"/>
                </a:lnTo>
                <a:lnTo>
                  <a:pt x="64020" y="48005"/>
                </a:lnTo>
                <a:lnTo>
                  <a:pt x="857262" y="48005"/>
                </a:lnTo>
                <a:close/>
              </a:path>
              <a:path w="857884" h="76200">
                <a:moveTo>
                  <a:pt x="76200" y="76200"/>
                </a:moveTo>
                <a:lnTo>
                  <a:pt x="76200" y="48005"/>
                </a:lnTo>
                <a:lnTo>
                  <a:pt x="64020" y="48005"/>
                </a:lnTo>
                <a:lnTo>
                  <a:pt x="64020" y="7011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1018" y="5222439"/>
            <a:ext cx="797052" cy="53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85518"/>
              </p:ext>
            </p:extLst>
          </p:nvPr>
        </p:nvGraphicFramePr>
        <p:xfrm>
          <a:off x="1442403" y="5297305"/>
          <a:ext cx="5362949" cy="51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7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2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9684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\r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\t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\r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C6E6652-E1C0-4F9E-BA2D-18955573E56C}"/>
              </a:ext>
            </a:extLst>
          </p:cNvPr>
          <p:cNvSpPr/>
          <p:nvPr/>
        </p:nvSpPr>
        <p:spPr>
          <a:xfrm>
            <a:off x="1384300" y="4772025"/>
            <a:ext cx="1980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515"/>
              </a:spcBef>
            </a:pPr>
            <a:r>
              <a:rPr lang="en-US" spc="-5" dirty="0">
                <a:cs typeface="Calibri"/>
              </a:rPr>
              <a:t>inpu</a:t>
            </a:r>
            <a:r>
              <a:rPr lang="en-US" dirty="0">
                <a:cs typeface="Calibri"/>
              </a:rPr>
              <a:t>t </a:t>
            </a:r>
            <a:r>
              <a:rPr lang="en-US" spc="-35" dirty="0">
                <a:cs typeface="Calibri"/>
              </a:rPr>
              <a:t>s</a:t>
            </a:r>
            <a:r>
              <a:rPr lang="en-US" dirty="0">
                <a:cs typeface="Calibri"/>
              </a:rPr>
              <a:t>t</a:t>
            </a:r>
            <a:r>
              <a:rPr lang="en-US" spc="-40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e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m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bu</a:t>
            </a:r>
            <a:r>
              <a:rPr lang="en-US" spc="-25" dirty="0">
                <a:cs typeface="Calibri"/>
              </a:rPr>
              <a:t>f</a:t>
            </a:r>
            <a:r>
              <a:rPr lang="en-US" spc="-65" dirty="0">
                <a:cs typeface="Calibri"/>
              </a:rPr>
              <a:t>f</a:t>
            </a:r>
            <a:r>
              <a:rPr lang="en-US" spc="-5" dirty="0">
                <a:cs typeface="Calibri"/>
              </a:rPr>
              <a:t>er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2665">
              <a:lnSpc>
                <a:spcPct val="100000"/>
              </a:lnSpc>
            </a:pPr>
            <a:r>
              <a:rPr spc="-5" dirty="0"/>
              <a:t>Quiz</a:t>
            </a:r>
            <a:r>
              <a:rPr lang="en-US" spc="-5" dirty="0"/>
              <a:t> 3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698631" y="4680458"/>
            <a:ext cx="757999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3299"/>
              </a:lnSpc>
            </a:pP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Caution:</a:t>
            </a:r>
            <a:r>
              <a:rPr sz="1800" spc="1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whi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%</a:t>
            </a: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scan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ski</a:t>
            </a:r>
            <a:r>
              <a:rPr sz="1800" dirty="0">
                <a:latin typeface="Calibri"/>
                <a:cs typeface="Calibri"/>
              </a:rPr>
              <a:t>p whi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espaces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8176" y="3556253"/>
            <a:ext cx="1019810" cy="1212850"/>
          </a:xfrm>
          <a:custGeom>
            <a:avLst/>
            <a:gdLst/>
            <a:ahLst/>
            <a:cxnLst/>
            <a:rect l="l" t="t" r="r" b="b"/>
            <a:pathLst>
              <a:path w="1019810" h="1212850">
                <a:moveTo>
                  <a:pt x="1010105" y="70266"/>
                </a:moveTo>
                <a:lnTo>
                  <a:pt x="1010105" y="49439"/>
                </a:lnTo>
                <a:lnTo>
                  <a:pt x="1007645" y="57269"/>
                </a:lnTo>
                <a:lnTo>
                  <a:pt x="1002739" y="64260"/>
                </a:lnTo>
                <a:lnTo>
                  <a:pt x="965224" y="84465"/>
                </a:lnTo>
                <a:lnTo>
                  <a:pt x="926774" y="93017"/>
                </a:lnTo>
                <a:lnTo>
                  <a:pt x="888748" y="97392"/>
                </a:lnTo>
                <a:lnTo>
                  <a:pt x="834047" y="99060"/>
                </a:lnTo>
                <a:lnTo>
                  <a:pt x="824903" y="98298"/>
                </a:lnTo>
                <a:lnTo>
                  <a:pt x="806072" y="97835"/>
                </a:lnTo>
                <a:lnTo>
                  <a:pt x="767152" y="96510"/>
                </a:lnTo>
                <a:lnTo>
                  <a:pt x="711972" y="94017"/>
                </a:lnTo>
                <a:lnTo>
                  <a:pt x="616059" y="89027"/>
                </a:lnTo>
                <a:lnTo>
                  <a:pt x="599095" y="88182"/>
                </a:lnTo>
                <a:lnTo>
                  <a:pt x="542641" y="85737"/>
                </a:lnTo>
                <a:lnTo>
                  <a:pt x="486156" y="84169"/>
                </a:lnTo>
                <a:lnTo>
                  <a:pt x="423329" y="83820"/>
                </a:lnTo>
                <a:lnTo>
                  <a:pt x="396254" y="84742"/>
                </a:lnTo>
                <a:lnTo>
                  <a:pt x="357035" y="86844"/>
                </a:lnTo>
                <a:lnTo>
                  <a:pt x="307120" y="91562"/>
                </a:lnTo>
                <a:lnTo>
                  <a:pt x="269332" y="98113"/>
                </a:lnTo>
                <a:lnTo>
                  <a:pt x="232592" y="108353"/>
                </a:lnTo>
                <a:lnTo>
                  <a:pt x="193205" y="125730"/>
                </a:lnTo>
                <a:lnTo>
                  <a:pt x="156629" y="150114"/>
                </a:lnTo>
                <a:lnTo>
                  <a:pt x="122678" y="179167"/>
                </a:lnTo>
                <a:lnTo>
                  <a:pt x="92954" y="214447"/>
                </a:lnTo>
                <a:lnTo>
                  <a:pt x="67417" y="254791"/>
                </a:lnTo>
                <a:lnTo>
                  <a:pt x="46031" y="299037"/>
                </a:lnTo>
                <a:lnTo>
                  <a:pt x="28756" y="346024"/>
                </a:lnTo>
                <a:lnTo>
                  <a:pt x="15553" y="394589"/>
                </a:lnTo>
                <a:lnTo>
                  <a:pt x="6385" y="443572"/>
                </a:lnTo>
                <a:lnTo>
                  <a:pt x="1214" y="491810"/>
                </a:lnTo>
                <a:lnTo>
                  <a:pt x="0" y="538142"/>
                </a:lnTo>
                <a:lnTo>
                  <a:pt x="865" y="560230"/>
                </a:lnTo>
                <a:lnTo>
                  <a:pt x="4229" y="597408"/>
                </a:lnTo>
                <a:lnTo>
                  <a:pt x="6515" y="612648"/>
                </a:lnTo>
                <a:lnTo>
                  <a:pt x="9801" y="629617"/>
                </a:lnTo>
                <a:lnTo>
                  <a:pt x="9801" y="522696"/>
                </a:lnTo>
                <a:lnTo>
                  <a:pt x="10517" y="500277"/>
                </a:lnTo>
                <a:lnTo>
                  <a:pt x="14728" y="453990"/>
                </a:lnTo>
                <a:lnTo>
                  <a:pt x="22721" y="406676"/>
                </a:lnTo>
                <a:lnTo>
                  <a:pt x="34591" y="359426"/>
                </a:lnTo>
                <a:lnTo>
                  <a:pt x="50432" y="313329"/>
                </a:lnTo>
                <a:lnTo>
                  <a:pt x="70339" y="269473"/>
                </a:lnTo>
                <a:lnTo>
                  <a:pt x="94406" y="228947"/>
                </a:lnTo>
                <a:lnTo>
                  <a:pt x="122727" y="192841"/>
                </a:lnTo>
                <a:lnTo>
                  <a:pt x="155397" y="162244"/>
                </a:lnTo>
                <a:lnTo>
                  <a:pt x="197777" y="134874"/>
                </a:lnTo>
                <a:lnTo>
                  <a:pt x="233723" y="117990"/>
                </a:lnTo>
                <a:lnTo>
                  <a:pt x="281866" y="105175"/>
                </a:lnTo>
                <a:lnTo>
                  <a:pt x="320410" y="99428"/>
                </a:lnTo>
                <a:lnTo>
                  <a:pt x="359862" y="96126"/>
                </a:lnTo>
                <a:lnTo>
                  <a:pt x="398961" y="94524"/>
                </a:lnTo>
                <a:lnTo>
                  <a:pt x="448475" y="93726"/>
                </a:lnTo>
                <a:lnTo>
                  <a:pt x="498767" y="93726"/>
                </a:lnTo>
                <a:lnTo>
                  <a:pt x="548956" y="95384"/>
                </a:lnTo>
                <a:lnTo>
                  <a:pt x="599270" y="97706"/>
                </a:lnTo>
                <a:lnTo>
                  <a:pt x="700043" y="103100"/>
                </a:lnTo>
                <a:lnTo>
                  <a:pt x="716833" y="103962"/>
                </a:lnTo>
                <a:lnTo>
                  <a:pt x="768423" y="106304"/>
                </a:lnTo>
                <a:lnTo>
                  <a:pt x="817350" y="107870"/>
                </a:lnTo>
                <a:lnTo>
                  <a:pt x="834047" y="108204"/>
                </a:lnTo>
                <a:lnTo>
                  <a:pt x="868794" y="107924"/>
                </a:lnTo>
                <a:lnTo>
                  <a:pt x="911008" y="104665"/>
                </a:lnTo>
                <a:lnTo>
                  <a:pt x="948714" y="98513"/>
                </a:lnTo>
                <a:lnTo>
                  <a:pt x="994002" y="82656"/>
                </a:lnTo>
                <a:lnTo>
                  <a:pt x="1009934" y="70499"/>
                </a:lnTo>
                <a:lnTo>
                  <a:pt x="1010105" y="70266"/>
                </a:lnTo>
                <a:close/>
              </a:path>
              <a:path w="1019810" h="1212850">
                <a:moveTo>
                  <a:pt x="351396" y="1167688"/>
                </a:moveTo>
                <a:lnTo>
                  <a:pt x="295313" y="1129284"/>
                </a:lnTo>
                <a:lnTo>
                  <a:pt x="245658" y="1090937"/>
                </a:lnTo>
                <a:lnTo>
                  <a:pt x="201792" y="1047447"/>
                </a:lnTo>
                <a:lnTo>
                  <a:pt x="163337" y="999492"/>
                </a:lnTo>
                <a:lnTo>
                  <a:pt x="129918" y="947752"/>
                </a:lnTo>
                <a:lnTo>
                  <a:pt x="101160" y="892906"/>
                </a:lnTo>
                <a:lnTo>
                  <a:pt x="76687" y="835635"/>
                </a:lnTo>
                <a:lnTo>
                  <a:pt x="56124" y="776617"/>
                </a:lnTo>
                <a:lnTo>
                  <a:pt x="39094" y="716533"/>
                </a:lnTo>
                <a:lnTo>
                  <a:pt x="25223" y="656062"/>
                </a:lnTo>
                <a:lnTo>
                  <a:pt x="14135" y="595884"/>
                </a:lnTo>
                <a:lnTo>
                  <a:pt x="9995" y="544450"/>
                </a:lnTo>
                <a:lnTo>
                  <a:pt x="9801" y="522696"/>
                </a:lnTo>
                <a:lnTo>
                  <a:pt x="9801" y="629617"/>
                </a:lnTo>
                <a:lnTo>
                  <a:pt x="18570" y="671969"/>
                </a:lnTo>
                <a:lnTo>
                  <a:pt x="33198" y="731501"/>
                </a:lnTo>
                <a:lnTo>
                  <a:pt x="50791" y="790591"/>
                </a:lnTo>
                <a:lnTo>
                  <a:pt x="71742" y="848584"/>
                </a:lnTo>
                <a:lnTo>
                  <a:pt x="96445" y="904827"/>
                </a:lnTo>
                <a:lnTo>
                  <a:pt x="125292" y="958666"/>
                </a:lnTo>
                <a:lnTo>
                  <a:pt x="158675" y="1009446"/>
                </a:lnTo>
                <a:lnTo>
                  <a:pt x="196989" y="1056516"/>
                </a:lnTo>
                <a:lnTo>
                  <a:pt x="240626" y="1099219"/>
                </a:lnTo>
                <a:lnTo>
                  <a:pt x="294505" y="1140163"/>
                </a:lnTo>
                <a:lnTo>
                  <a:pt x="309029" y="1150620"/>
                </a:lnTo>
                <a:lnTo>
                  <a:pt x="328841" y="1164336"/>
                </a:lnTo>
                <a:lnTo>
                  <a:pt x="346279" y="1175647"/>
                </a:lnTo>
                <a:lnTo>
                  <a:pt x="351396" y="1167688"/>
                </a:lnTo>
                <a:close/>
              </a:path>
              <a:path w="1019810" h="1212850">
                <a:moveTo>
                  <a:pt x="362369" y="1207327"/>
                </a:moveTo>
                <a:lnTo>
                  <a:pt x="362369" y="1175004"/>
                </a:lnTo>
                <a:lnTo>
                  <a:pt x="357035" y="1182624"/>
                </a:lnTo>
                <a:lnTo>
                  <a:pt x="346279" y="1175647"/>
                </a:lnTo>
                <a:lnTo>
                  <a:pt x="328079" y="1203960"/>
                </a:lnTo>
                <a:lnTo>
                  <a:pt x="362369" y="1207327"/>
                </a:lnTo>
                <a:close/>
              </a:path>
              <a:path w="1019810" h="1212850">
                <a:moveTo>
                  <a:pt x="362369" y="1175004"/>
                </a:moveTo>
                <a:lnTo>
                  <a:pt x="351396" y="1167688"/>
                </a:lnTo>
                <a:lnTo>
                  <a:pt x="346279" y="1175647"/>
                </a:lnTo>
                <a:lnTo>
                  <a:pt x="357035" y="1182624"/>
                </a:lnTo>
                <a:lnTo>
                  <a:pt x="362369" y="1175004"/>
                </a:lnTo>
                <a:close/>
              </a:path>
              <a:path w="1019810" h="1212850">
                <a:moveTo>
                  <a:pt x="413423" y="1212342"/>
                </a:moveTo>
                <a:lnTo>
                  <a:pt x="369227" y="1139952"/>
                </a:lnTo>
                <a:lnTo>
                  <a:pt x="351396" y="1167688"/>
                </a:lnTo>
                <a:lnTo>
                  <a:pt x="362369" y="1175004"/>
                </a:lnTo>
                <a:lnTo>
                  <a:pt x="362369" y="1207327"/>
                </a:lnTo>
                <a:lnTo>
                  <a:pt x="413423" y="1212342"/>
                </a:lnTo>
                <a:close/>
              </a:path>
              <a:path w="1019810" h="1212850">
                <a:moveTo>
                  <a:pt x="1019723" y="45788"/>
                </a:moveTo>
                <a:lnTo>
                  <a:pt x="1000925" y="0"/>
                </a:lnTo>
                <a:lnTo>
                  <a:pt x="992543" y="4572"/>
                </a:lnTo>
                <a:lnTo>
                  <a:pt x="998639" y="15240"/>
                </a:lnTo>
                <a:lnTo>
                  <a:pt x="1002449" y="22098"/>
                </a:lnTo>
                <a:lnTo>
                  <a:pt x="1006534" y="30990"/>
                </a:lnTo>
                <a:lnTo>
                  <a:pt x="1009838" y="40696"/>
                </a:lnTo>
                <a:lnTo>
                  <a:pt x="1010105" y="49439"/>
                </a:lnTo>
                <a:lnTo>
                  <a:pt x="1010105" y="70266"/>
                </a:lnTo>
                <a:lnTo>
                  <a:pt x="1015332" y="63178"/>
                </a:lnTo>
                <a:lnTo>
                  <a:pt x="1018680" y="54959"/>
                </a:lnTo>
                <a:lnTo>
                  <a:pt x="1019723" y="45788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0810" y="1963864"/>
          <a:ext cx="8178544" cy="21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20">
                <a:tc gridSpan="2">
                  <a:txBody>
                    <a:bodyPr/>
                    <a:lstStyle/>
                    <a:p>
                      <a:pPr marL="10668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scanf(…)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4690">
                        <a:lnSpc>
                          <a:spcPct val="100000"/>
                        </a:lnSpc>
                      </a:pPr>
                      <a:r>
                        <a:rPr sz="20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esults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81"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(“%d%f”, &amp;x, &amp;y)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250 350.0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y=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96"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(“%d%c”, &amp;x, &amp;y)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29 w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y=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481"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(“%d %c”, &amp;x, &amp;y)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29 w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y=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(“%d %*f %d”, &amp;x,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&amp;y)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144 736.54 288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y=</a:t>
                      </a: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77020"/>
              </p:ext>
            </p:extLst>
          </p:nvPr>
        </p:nvGraphicFramePr>
        <p:xfrm>
          <a:off x="3822700" y="5218303"/>
          <a:ext cx="3962400" cy="21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811">
                  <a:extLst>
                    <a:ext uri="{9D8B030D-6E8A-4147-A177-3AD203B41FA5}">
                      <a16:colId xmlns:a16="http://schemas.microsoft.com/office/drawing/2014/main" val="2421270427"/>
                    </a:ext>
                  </a:extLst>
                </a:gridCol>
                <a:gridCol w="2541589">
                  <a:extLst>
                    <a:ext uri="{9D8B030D-6E8A-4147-A177-3AD203B41FA5}">
                      <a16:colId xmlns:a16="http://schemas.microsoft.com/office/drawing/2014/main" val="2259142492"/>
                    </a:ext>
                  </a:extLst>
                </a:gridCol>
              </a:tblGrid>
              <a:tr h="426720">
                <a:tc gridSpan="2">
                  <a:txBody>
                    <a:bodyPr/>
                    <a:lstStyle/>
                    <a:p>
                      <a:pPr marL="694690">
                        <a:lnSpc>
                          <a:spcPct val="100000"/>
                        </a:lnSpc>
                      </a:pPr>
                      <a:r>
                        <a:rPr sz="20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esults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9760781"/>
                  </a:ext>
                </a:extLst>
              </a:tr>
              <a:tr h="427481">
                <a:tc>
                  <a:txBody>
                    <a:bodyPr/>
                    <a:lstStyle/>
                    <a:p>
                      <a:r>
                        <a:rPr lang="en-AU" dirty="0"/>
                        <a:t> 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x = 250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y=</a:t>
                      </a:r>
                      <a:r>
                        <a:rPr lang="en-AU" sz="2000" dirty="0">
                          <a:latin typeface="Courier New"/>
                          <a:cs typeface="Courier New"/>
                        </a:rPr>
                        <a:t> 350.000000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899325"/>
                  </a:ext>
                </a:extLst>
              </a:tr>
              <a:tr h="425196">
                <a:tc>
                  <a:txBody>
                    <a:bodyPr/>
                    <a:lstStyle/>
                    <a:p>
                      <a:r>
                        <a:rPr lang="en-AU" dirty="0"/>
                        <a:t> 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x = 29</a:t>
                      </a:r>
                      <a:endParaRPr lang="en-AU" dirty="0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y=</a:t>
                      </a:r>
                      <a:r>
                        <a:rPr lang="en-AU" sz="2000" dirty="0">
                          <a:latin typeface="Courier New"/>
                          <a:cs typeface="Courier New"/>
                        </a:rPr>
                        <a:t> white space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58095"/>
                  </a:ext>
                </a:extLst>
              </a:tr>
              <a:tr h="427481">
                <a:tc>
                  <a:txBody>
                    <a:bodyPr/>
                    <a:lstStyle/>
                    <a:p>
                      <a:r>
                        <a:rPr lang="en-AU" dirty="0"/>
                        <a:t> 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x = 29</a:t>
                      </a:r>
                      <a:endParaRPr lang="en-AU" dirty="0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y=</a:t>
                      </a:r>
                      <a:r>
                        <a:rPr lang="en-AU" sz="2000" dirty="0">
                          <a:latin typeface="Courier New"/>
                          <a:cs typeface="Courier New"/>
                        </a:rPr>
                        <a:t> w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79048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AU" dirty="0"/>
                        <a:t> 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x = 144</a:t>
                      </a:r>
                      <a:endParaRPr lang="en-AU" dirty="0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y=</a:t>
                      </a:r>
                      <a:r>
                        <a:rPr lang="en-AU" sz="2000" dirty="0">
                          <a:latin typeface="Courier New"/>
                          <a:cs typeface="Courier New"/>
                        </a:rPr>
                        <a:t> 288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83616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08" y="697293"/>
            <a:ext cx="7991182" cy="615553"/>
          </a:xfrm>
        </p:spPr>
        <p:txBody>
          <a:bodyPr/>
          <a:lstStyle/>
          <a:p>
            <a:pPr algn="ctr"/>
            <a:r>
              <a:rPr lang="en-US" dirty="0"/>
              <a:t>II.7.  The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8990" y="1764666"/>
            <a:ext cx="9075420" cy="2585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</a:t>
            </a: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statement ends the execution of a function, and </a:t>
            </a:r>
            <a:r>
              <a:rPr lang="en-GB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returns</a:t>
            </a: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control to the calling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Execution resumes in the calling function at the point immediately following the call.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</a:t>
            </a: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statement can </a:t>
            </a:r>
            <a:r>
              <a:rPr lang="en-GB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</a:t>
            </a: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a value to the calling function</a:t>
            </a:r>
            <a:endParaRPr lang="en-US" sz="24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04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109" y="99970"/>
            <a:ext cx="79911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8675" indent="-2098675">
              <a:lnSpc>
                <a:spcPct val="100000"/>
              </a:lnSpc>
            </a:pPr>
            <a:r>
              <a:rPr lang="en-US" sz="4000" dirty="0"/>
              <a:t>II.8. Operators: </a:t>
            </a:r>
            <a:r>
              <a:rPr sz="4000" dirty="0"/>
              <a:t>Assignment</a:t>
            </a:r>
            <a:r>
              <a:rPr sz="4000" spc="-20" dirty="0"/>
              <a:t> </a:t>
            </a:r>
            <a:r>
              <a:rPr sz="4000" spc="-5" dirty="0"/>
              <a:t>operator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427359" y="1501999"/>
            <a:ext cx="172910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lvalu</a:t>
            </a:r>
            <a:r>
              <a:rPr sz="2800" dirty="0">
                <a:latin typeface="Courier New"/>
                <a:cs typeface="Courier New"/>
              </a:rPr>
              <a:t>e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3028" y="1514699"/>
            <a:ext cx="151511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rvalue;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358" y="1998217"/>
            <a:ext cx="9024742" cy="235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33679" algn="l"/>
                <a:tab pos="2486025" algn="l"/>
              </a:tabLst>
            </a:pPr>
            <a:r>
              <a:rPr sz="2400" spc="-5" dirty="0">
                <a:latin typeface="Calibri"/>
                <a:cs typeface="Calibri"/>
              </a:rPr>
              <a:t>Assign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rvalu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ourier New"/>
                <a:cs typeface="Courier New"/>
              </a:rPr>
              <a:t>lvalue</a:t>
            </a:r>
            <a:endParaRPr lang="en-GB" sz="2400" spc="-5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33679" algn="l"/>
                <a:tab pos="2486025" algn="l"/>
              </a:tabLst>
            </a:pPr>
            <a:r>
              <a:rPr lang="en-GB" sz="2400" spc="-5" dirty="0" err="1">
                <a:latin typeface="Courier New"/>
                <a:cs typeface="Courier New"/>
              </a:rPr>
              <a:t>lvalue</a:t>
            </a:r>
            <a:r>
              <a:rPr lang="en-GB" sz="2400" spc="-5" dirty="0">
                <a:latin typeface="Courier New"/>
                <a:cs typeface="Courier New"/>
              </a:rPr>
              <a:t>: a </a:t>
            </a:r>
            <a:r>
              <a:rPr lang="en-GB" sz="2400" b="1" spc="-5" dirty="0">
                <a:latin typeface="Courier New"/>
                <a:cs typeface="Courier New"/>
              </a:rPr>
              <a:t>variable</a:t>
            </a:r>
            <a:r>
              <a:rPr lang="en-GB" sz="2400" spc="-5" dirty="0">
                <a:latin typeface="Courier New"/>
                <a:cs typeface="Courier New"/>
              </a:rPr>
              <a:t>, i.e. a reference to a memory location. </a:t>
            </a:r>
            <a:endParaRPr lang="en-GB" sz="2400" spc="-9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689610" indent="-342900">
              <a:lnSpc>
                <a:spcPct val="101699"/>
              </a:lnSpc>
              <a:spcBef>
                <a:spcPts val="520"/>
              </a:spcBef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spc="-5" dirty="0" err="1">
                <a:latin typeface="Courier New"/>
                <a:cs typeface="Courier New"/>
              </a:rPr>
              <a:t>rvalu</a:t>
            </a:r>
            <a:r>
              <a:rPr sz="2400" dirty="0" err="1">
                <a:latin typeface="Courier New"/>
                <a:cs typeface="Courier New"/>
              </a:rPr>
              <a:t>e</a:t>
            </a:r>
            <a:r>
              <a:rPr sz="2400" spc="-3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doe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locatio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</a:t>
            </a:r>
            <a:r>
              <a:rPr sz="2400" spc="-5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dirty="0">
                <a:latin typeface="Calibri"/>
                <a:cs typeface="Calibri"/>
              </a:rPr>
              <a:t>can</a:t>
            </a:r>
            <a:r>
              <a:rPr sz="2400" b="1" spc="-5" dirty="0">
                <a:latin typeface="Calibri"/>
                <a:cs typeface="Calibri"/>
              </a:rPr>
              <a:t> b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constant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variable,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value </a:t>
            </a:r>
            <a:r>
              <a:rPr sz="2400" b="1" spc="-5" dirty="0">
                <a:latin typeface="Calibri"/>
                <a:cs typeface="Calibri"/>
              </a:rPr>
              <a:t>produce</a:t>
            </a:r>
            <a:r>
              <a:rPr sz="2400" b="1" dirty="0">
                <a:latin typeface="Calibri"/>
                <a:cs typeface="Calibri"/>
              </a:rPr>
              <a:t>d by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 expression</a:t>
            </a:r>
            <a:endParaRPr lang="en-GB" sz="2400" b="1" dirty="0">
              <a:latin typeface="Calibri"/>
              <a:cs typeface="Calibri"/>
            </a:endParaRPr>
          </a:p>
          <a:p>
            <a:pPr marL="355600" marR="689610" indent="-342900">
              <a:lnSpc>
                <a:spcPct val="101699"/>
              </a:lnSpc>
              <a:spcBef>
                <a:spcPts val="520"/>
              </a:spcBef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lang="en-GB" sz="2400" dirty="0">
                <a:latin typeface="Calibri"/>
                <a:cs typeface="Calibri"/>
              </a:rPr>
              <a:t>Unlike </a:t>
            </a:r>
            <a:r>
              <a:rPr lang="en-GB" sz="2400" dirty="0" err="1">
                <a:latin typeface="Calibri"/>
                <a:cs typeface="Calibri"/>
              </a:rPr>
              <a:t>lvalue</a:t>
            </a:r>
            <a:r>
              <a:rPr lang="en-GB" sz="2400" dirty="0">
                <a:latin typeface="Calibri"/>
                <a:cs typeface="Calibri"/>
              </a:rPr>
              <a:t>, </a:t>
            </a:r>
            <a:r>
              <a:rPr lang="en-GB" sz="2400" b="1" dirty="0" err="1">
                <a:latin typeface="Calibri"/>
                <a:cs typeface="Calibri"/>
              </a:rPr>
              <a:t>rvalue</a:t>
            </a:r>
            <a:r>
              <a:rPr lang="en-GB" sz="2400" b="1" dirty="0">
                <a:latin typeface="Calibri"/>
                <a:cs typeface="Calibri"/>
              </a:rPr>
              <a:t> can’t appear at the left of the operator (=)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7359" y="5917377"/>
            <a:ext cx="246380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2000" spc="-5" dirty="0">
                <a:latin typeface="Courier New"/>
                <a:cs typeface="Courier New"/>
              </a:rPr>
              <a:t>25 = number; (number+1) = 25;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5356" y="5917377"/>
            <a:ext cx="124460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50021"/>
                </a:solidFill>
                <a:latin typeface="Courier New"/>
                <a:cs typeface="Courier New"/>
              </a:rPr>
              <a:t>// ERROR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A50021"/>
                </a:solidFill>
                <a:latin typeface="Courier New"/>
                <a:cs typeface="Courier New"/>
              </a:rPr>
              <a:t>// ERROR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9664" y="5539098"/>
            <a:ext cx="319595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99600"/>
              </a:lnSpc>
            </a:pP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A copy of the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lvalue</a:t>
            </a:r>
            <a:r>
              <a:rPr sz="1400" spc="1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3300"/>
                </a:solidFill>
                <a:latin typeface="Courier New"/>
                <a:cs typeface="Courier New"/>
              </a:rPr>
              <a:t>number</a:t>
            </a:r>
            <a:r>
              <a:rPr sz="1400" spc="-53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330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created as an 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rval</a:t>
            </a:r>
            <a:r>
              <a:rPr sz="1400" spc="-10" dirty="0">
                <a:solidFill>
                  <a:srgbClr val="003300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,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rvalue+rvalue</a:t>
            </a:r>
            <a:r>
              <a:rPr sz="1400" spc="-10" dirty="0">
                <a:solidFill>
                  <a:srgbClr val="003300"/>
                </a:solidFill>
                <a:latin typeface="Calibri"/>
                <a:cs typeface="Calibri"/>
              </a:rPr>
              <a:t> pr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d</a:t>
            </a:r>
            <a:r>
              <a:rPr sz="1400" spc="-10" dirty="0">
                <a:solidFill>
                  <a:srgbClr val="003300"/>
                </a:solidFill>
                <a:latin typeface="Calibri"/>
                <a:cs typeface="Calibri"/>
              </a:rPr>
              <a:t>uce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 a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n rv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al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ue 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tha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t is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assigned 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n </a:t>
            </a:r>
            <a:r>
              <a:rPr sz="1400" spc="-10" dirty="0">
                <a:solidFill>
                  <a:srgbClr val="003300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003300"/>
                </a:solidFill>
                <a:latin typeface="Calibri"/>
                <a:cs typeface="Calibri"/>
              </a:rPr>
              <a:t> a</a:t>
            </a:r>
            <a:r>
              <a:rPr sz="1400" spc="-5" dirty="0">
                <a:solidFill>
                  <a:srgbClr val="003300"/>
                </a:solidFill>
                <a:latin typeface="Calibri"/>
                <a:cs typeface="Calibri"/>
              </a:rPr>
              <a:t>n lvalue</a:t>
            </a:r>
            <a:r>
              <a:rPr sz="1400" spc="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3300"/>
                </a:solidFill>
                <a:latin typeface="Courier New"/>
                <a:cs typeface="Courier New"/>
              </a:rPr>
              <a:t>number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 flipV="1">
            <a:off x="5719955" y="5610222"/>
            <a:ext cx="575235" cy="244471"/>
          </a:xfrm>
          <a:custGeom>
            <a:avLst/>
            <a:gdLst/>
            <a:ahLst/>
            <a:cxnLst/>
            <a:rect l="l" t="t" r="r" b="b"/>
            <a:pathLst>
              <a:path w="509904" h="104139">
                <a:moveTo>
                  <a:pt x="74693" y="60650"/>
                </a:moveTo>
                <a:lnTo>
                  <a:pt x="70104" y="28194"/>
                </a:lnTo>
                <a:lnTo>
                  <a:pt x="0" y="76200"/>
                </a:lnTo>
                <a:lnTo>
                  <a:pt x="57912" y="95868"/>
                </a:lnTo>
                <a:lnTo>
                  <a:pt x="57912" y="68580"/>
                </a:lnTo>
                <a:lnTo>
                  <a:pt x="58674" y="64770"/>
                </a:lnTo>
                <a:lnTo>
                  <a:pt x="61722" y="62484"/>
                </a:lnTo>
                <a:lnTo>
                  <a:pt x="74693" y="60650"/>
                </a:lnTo>
                <a:close/>
              </a:path>
              <a:path w="509904" h="104139">
                <a:moveTo>
                  <a:pt x="76097" y="70573"/>
                </a:moveTo>
                <a:lnTo>
                  <a:pt x="74693" y="60650"/>
                </a:lnTo>
                <a:lnTo>
                  <a:pt x="61722" y="62484"/>
                </a:lnTo>
                <a:lnTo>
                  <a:pt x="58674" y="64770"/>
                </a:lnTo>
                <a:lnTo>
                  <a:pt x="57912" y="68580"/>
                </a:lnTo>
                <a:lnTo>
                  <a:pt x="60198" y="71628"/>
                </a:lnTo>
                <a:lnTo>
                  <a:pt x="63246" y="72390"/>
                </a:lnTo>
                <a:lnTo>
                  <a:pt x="76097" y="70573"/>
                </a:lnTo>
                <a:close/>
              </a:path>
              <a:path w="509904" h="104139">
                <a:moveTo>
                  <a:pt x="80772" y="103632"/>
                </a:moveTo>
                <a:lnTo>
                  <a:pt x="76097" y="70573"/>
                </a:lnTo>
                <a:lnTo>
                  <a:pt x="63246" y="72390"/>
                </a:lnTo>
                <a:lnTo>
                  <a:pt x="60198" y="71628"/>
                </a:lnTo>
                <a:lnTo>
                  <a:pt x="57912" y="68580"/>
                </a:lnTo>
                <a:lnTo>
                  <a:pt x="57912" y="95868"/>
                </a:lnTo>
                <a:lnTo>
                  <a:pt x="80772" y="103632"/>
                </a:lnTo>
                <a:close/>
              </a:path>
              <a:path w="509904" h="104139">
                <a:moveTo>
                  <a:pt x="509778" y="4572"/>
                </a:moveTo>
                <a:lnTo>
                  <a:pt x="507492" y="1524"/>
                </a:lnTo>
                <a:lnTo>
                  <a:pt x="503682" y="0"/>
                </a:lnTo>
                <a:lnTo>
                  <a:pt x="74693" y="60650"/>
                </a:lnTo>
                <a:lnTo>
                  <a:pt x="76097" y="70573"/>
                </a:lnTo>
                <a:lnTo>
                  <a:pt x="505206" y="9906"/>
                </a:lnTo>
                <a:lnTo>
                  <a:pt x="508254" y="7620"/>
                </a:lnTo>
                <a:lnTo>
                  <a:pt x="509778" y="4572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05134" y="4781486"/>
          <a:ext cx="4184517" cy="110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98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Example: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int number = 25;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endParaRPr lang="en-GB" sz="2000" dirty="0">
                        <a:solidFill>
                          <a:srgbClr val="00650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// OK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6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number = number 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// OK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825428" y="6239639"/>
            <a:ext cx="53467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“number+1” is an expression and not a variable</a:t>
            </a:r>
          </a:p>
        </p:txBody>
      </p:sp>
    </p:spTree>
    <p:extLst>
      <p:ext uri="{BB962C8B-B14F-4D97-AF65-F5344CB8AC3E}">
        <p14:creationId xmlns:p14="http://schemas.microsoft.com/office/powerpoint/2010/main" val="3472932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3952" y="259721"/>
            <a:ext cx="79911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1375" indent="-2111375">
              <a:lnSpc>
                <a:spcPct val="100000"/>
              </a:lnSpc>
            </a:pPr>
            <a:r>
              <a:rPr lang="en-US" dirty="0"/>
              <a:t>II.8. Operators: </a:t>
            </a:r>
            <a:r>
              <a:rPr sz="4000" dirty="0"/>
              <a:t>Arithmetic</a:t>
            </a:r>
            <a:r>
              <a:rPr sz="4000" spc="-20" dirty="0"/>
              <a:t> </a:t>
            </a:r>
            <a:r>
              <a:rPr sz="4000" spc="-5" dirty="0"/>
              <a:t>operators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293952" y="1148510"/>
            <a:ext cx="46405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10" dirty="0">
                <a:latin typeface="Calibri"/>
                <a:cs typeface="Calibri"/>
              </a:rPr>
              <a:t> type</a:t>
            </a:r>
            <a:r>
              <a:rPr sz="2400" spc="-5" dirty="0">
                <a:latin typeface="Calibri"/>
                <a:cs typeface="Calibri"/>
              </a:rPr>
              <a:t>s 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operator</a:t>
            </a:r>
            <a:r>
              <a:rPr sz="2400" dirty="0">
                <a:latin typeface="Calibri"/>
                <a:cs typeface="Calibri"/>
              </a:rPr>
              <a:t>s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3952" y="1546719"/>
            <a:ext cx="360807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ary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two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operands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spcBef>
                <a:spcPts val="470"/>
              </a:spcBef>
              <a:buChar char="•"/>
              <a:tabLst>
                <a:tab pos="197485" algn="l"/>
              </a:tabLst>
            </a:pPr>
            <a:r>
              <a:rPr sz="2000" spc="-10" dirty="0">
                <a:latin typeface="Calibri"/>
                <a:cs typeface="Calibri"/>
              </a:rPr>
              <a:t>unar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 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operand: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0544" y="1550547"/>
            <a:ext cx="201739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+, -, *, /, %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+, -, ++, --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3952" y="2773108"/>
          <a:ext cx="8178543" cy="423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096">
                <a:tc gridSpan="2">
                  <a:txBody>
                    <a:bodyPr/>
                    <a:lstStyle/>
                    <a:p>
                      <a:pPr marL="66484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operators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exa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57">
                <a:tc rowSpan="4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unary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+x, +200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‐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inverse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-x, -200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1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++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lang="en-GB"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5" dirty="0" err="1">
                          <a:latin typeface="Calibri"/>
                          <a:cs typeface="Calibri"/>
                        </a:rPr>
                        <a:t>ncrement</a:t>
                      </a:r>
                      <a:endParaRPr lang="en-GB" sz="1600" spc="-5" dirty="0">
                        <a:latin typeface="Calibri"/>
                        <a:cs typeface="Calibri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lang="en-GB" sz="1600" spc="-5" dirty="0">
                          <a:latin typeface="Calibri"/>
                          <a:cs typeface="Calibri"/>
                        </a:rPr>
                        <a:t>[prefix,</a:t>
                      </a:r>
                      <a:r>
                        <a:rPr lang="en-GB" sz="1600" spc="-5" baseline="0" dirty="0">
                          <a:latin typeface="Calibri"/>
                          <a:cs typeface="Calibri"/>
                        </a:rPr>
                        <a:t> postfix]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++count,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count++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‐‐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lang="en-GB" sz="16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-5" dirty="0" err="1">
                          <a:latin typeface="Calibri"/>
                          <a:cs typeface="Calibri"/>
                        </a:rPr>
                        <a:t>ecrement</a:t>
                      </a:r>
                      <a:endParaRPr lang="en-GB" sz="1600" spc="-5" dirty="0">
                        <a:latin typeface="Calibri"/>
                        <a:cs typeface="Calibri"/>
                      </a:endParaRPr>
                    </a:p>
                    <a:p>
                      <a:pPr marL="8382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spc="-5" dirty="0">
                          <a:latin typeface="+mn-lt"/>
                          <a:cs typeface="Calibri"/>
                        </a:rPr>
                        <a:t>[prefix,</a:t>
                      </a:r>
                      <a:r>
                        <a:rPr lang="en-GB" sz="1600" spc="-5" baseline="0" dirty="0">
                          <a:latin typeface="+mn-lt"/>
                          <a:cs typeface="Calibri"/>
                        </a:rPr>
                        <a:t> postfix]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--count,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count--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33">
                <a:tc rowSpan="5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binary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tabLst>
                          <a:tab pos="929640" algn="l"/>
                          <a:tab pos="119316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 +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7.0,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  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‐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subtraction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929640" algn="l"/>
                          <a:tab pos="119316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2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  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*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multiplic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10.0,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  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3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division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5.0/2.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2.5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5/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5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%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/>
                          <a:cs typeface="Calibri"/>
                        </a:rPr>
                        <a:t> not applicable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  </a:t>
                      </a:r>
                      <a:r>
                        <a:rPr sz="1600" dirty="0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33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72491"/>
            <a:ext cx="104521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II.8. Operators: </a:t>
            </a:r>
            <a:r>
              <a:rPr sz="4000" spc="-5" dirty="0"/>
              <a:t>Intege</a:t>
            </a:r>
            <a:r>
              <a:rPr sz="4000" dirty="0"/>
              <a:t>r </a:t>
            </a:r>
            <a:r>
              <a:rPr sz="4000" spc="-5" dirty="0"/>
              <a:t>divisio</a:t>
            </a:r>
            <a:r>
              <a:rPr sz="4000" dirty="0"/>
              <a:t>n</a:t>
            </a:r>
            <a:r>
              <a:rPr sz="4000" spc="-5" dirty="0"/>
              <a:t> </a:t>
            </a:r>
            <a:r>
              <a:rPr sz="4000" dirty="0"/>
              <a:t>and</a:t>
            </a:r>
            <a:r>
              <a:rPr sz="4000" spc="-10" dirty="0"/>
              <a:t> </a:t>
            </a:r>
            <a:r>
              <a:rPr sz="4000" spc="-5" dirty="0"/>
              <a:t>remainder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29083" y="1525822"/>
            <a:ext cx="8796141" cy="138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heavy" spc="-5" dirty="0">
                <a:latin typeface="Calibri"/>
                <a:cs typeface="Calibri"/>
              </a:rPr>
              <a:t>bot</a:t>
            </a:r>
            <a:r>
              <a:rPr sz="2800" u="heavy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operand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integers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endParaRPr sz="2800" dirty="0">
              <a:latin typeface="Calibri"/>
              <a:cs typeface="Calibri"/>
            </a:endParaRPr>
          </a:p>
          <a:p>
            <a:pPr marL="639445" indent="-28575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Char char="•"/>
              <a:tabLst>
                <a:tab pos="640080" algn="l"/>
                <a:tab pos="939165" algn="l"/>
              </a:tabLst>
            </a:pPr>
            <a:r>
              <a:rPr sz="2800" dirty="0">
                <a:solidFill>
                  <a:srgbClr val="33339A"/>
                </a:solidFill>
                <a:latin typeface="Calibri"/>
                <a:cs typeface="Calibri"/>
              </a:rPr>
              <a:t>/	</a:t>
            </a:r>
            <a:r>
              <a:rPr sz="2400" dirty="0">
                <a:latin typeface="Calibri"/>
                <a:cs typeface="Calibri"/>
              </a:rPr>
              <a:t>calculates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division</a:t>
            </a:r>
            <a:endParaRPr sz="2400" dirty="0">
              <a:latin typeface="Calibri"/>
              <a:cs typeface="Calibri"/>
            </a:endParaRPr>
          </a:p>
          <a:p>
            <a:pPr marL="639445" indent="-28575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Char char="•"/>
              <a:tabLst>
                <a:tab pos="640080" algn="l"/>
              </a:tabLst>
            </a:pPr>
            <a:r>
              <a:rPr sz="2800" dirty="0">
                <a:solidFill>
                  <a:srgbClr val="33339A"/>
                </a:solidFill>
                <a:latin typeface="Calibri"/>
                <a:cs typeface="Calibri"/>
              </a:rPr>
              <a:t>% </a:t>
            </a:r>
            <a:r>
              <a:rPr sz="2400" dirty="0">
                <a:latin typeface="Calibri"/>
                <a:cs typeface="Calibri"/>
              </a:rPr>
              <a:t>calculates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remainder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7223" y="3359743"/>
            <a:ext cx="28498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800" spc="-5" dirty="0">
                <a:solidFill>
                  <a:srgbClr val="4C4C4C"/>
                </a:solidFill>
                <a:latin typeface="Courier New"/>
                <a:cs typeface="Courier New"/>
              </a:rPr>
              <a:t>7</a:t>
            </a:r>
            <a:r>
              <a:rPr sz="1800" spc="-5" dirty="0">
                <a:solidFill>
                  <a:srgbClr val="4C4C4C"/>
                </a:solidFill>
                <a:latin typeface="Courier New"/>
                <a:cs typeface="Courier New"/>
              </a:rPr>
              <a:t>.0/2.</a:t>
            </a:r>
            <a:r>
              <a:rPr sz="1800" dirty="0">
                <a:solidFill>
                  <a:srgbClr val="4C4C4C"/>
                </a:solidFill>
                <a:latin typeface="Courier New"/>
                <a:cs typeface="Courier New"/>
              </a:rPr>
              <a:t>0</a:t>
            </a:r>
            <a:r>
              <a:rPr sz="1800" spc="-15" dirty="0">
                <a:solidFill>
                  <a:srgbClr val="4C4C4C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C4C4C"/>
                </a:solidFill>
                <a:latin typeface="Courier New"/>
                <a:cs typeface="Courier New"/>
              </a:rPr>
              <a:t>=</a:t>
            </a:r>
            <a:r>
              <a:rPr sz="1800" spc="-15" dirty="0">
                <a:solidFill>
                  <a:srgbClr val="4C4C4C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4C4C4C"/>
                </a:solidFill>
                <a:latin typeface="Courier New"/>
                <a:cs typeface="Courier New"/>
              </a:rPr>
              <a:t>3.5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8109" y="3013785"/>
            <a:ext cx="1320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C4C4C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5111" y="3382410"/>
            <a:ext cx="2074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Courier New"/>
                <a:cs typeface="Courier New"/>
              </a:rPr>
              <a:t>7</a:t>
            </a:r>
            <a:r>
              <a:rPr sz="1800" i="1" spc="-1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–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(7/2)*</a:t>
            </a:r>
            <a:r>
              <a:rPr sz="1800" i="1" dirty="0">
                <a:latin typeface="Courier New"/>
                <a:cs typeface="Courier New"/>
              </a:rPr>
              <a:t>2</a:t>
            </a:r>
            <a:r>
              <a:rPr sz="1800" i="1" spc="-1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=</a:t>
            </a:r>
            <a:r>
              <a:rPr sz="1800" i="1" spc="-1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1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2509" y="5920425"/>
            <a:ext cx="29762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49550" algn="l"/>
              </a:tabLst>
            </a:pPr>
            <a:r>
              <a:rPr sz="2400" spc="-5" dirty="0">
                <a:solidFill>
                  <a:srgbClr val="33339A"/>
                </a:solidFill>
                <a:latin typeface="Courier New"/>
                <a:cs typeface="Courier New"/>
              </a:rPr>
              <a:t>21.0%4.</a:t>
            </a:r>
            <a:r>
              <a:rPr sz="2400" dirty="0">
                <a:solidFill>
                  <a:srgbClr val="33339A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A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A"/>
                </a:solidFill>
                <a:latin typeface="Courier New"/>
                <a:cs typeface="Courier New"/>
              </a:rPr>
              <a:t>?	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8700" y="6534718"/>
            <a:ext cx="410800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latin typeface="Calibri"/>
                <a:cs typeface="Calibri"/>
              </a:rPr>
              <a:t> %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float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double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28027" y="3163823"/>
            <a:ext cx="81280" cy="157480"/>
          </a:xfrm>
          <a:custGeom>
            <a:avLst/>
            <a:gdLst/>
            <a:ahLst/>
            <a:cxnLst/>
            <a:rect l="l" t="t" r="r" b="b"/>
            <a:pathLst>
              <a:path w="81279" h="157479">
                <a:moveTo>
                  <a:pt x="30034" y="86814"/>
                </a:moveTo>
                <a:lnTo>
                  <a:pt x="0" y="71628"/>
                </a:lnTo>
                <a:lnTo>
                  <a:pt x="0" y="156972"/>
                </a:lnTo>
                <a:lnTo>
                  <a:pt x="23622" y="139189"/>
                </a:lnTo>
                <a:lnTo>
                  <a:pt x="23622" y="101346"/>
                </a:lnTo>
                <a:lnTo>
                  <a:pt x="24384" y="98298"/>
                </a:lnTo>
                <a:lnTo>
                  <a:pt x="30034" y="86814"/>
                </a:lnTo>
                <a:close/>
              </a:path>
              <a:path w="81279" h="157479">
                <a:moveTo>
                  <a:pt x="38354" y="91020"/>
                </a:moveTo>
                <a:lnTo>
                  <a:pt x="30034" y="86814"/>
                </a:lnTo>
                <a:lnTo>
                  <a:pt x="24384" y="98298"/>
                </a:lnTo>
                <a:lnTo>
                  <a:pt x="23622" y="101346"/>
                </a:lnTo>
                <a:lnTo>
                  <a:pt x="25908" y="104394"/>
                </a:lnTo>
                <a:lnTo>
                  <a:pt x="29718" y="104394"/>
                </a:lnTo>
                <a:lnTo>
                  <a:pt x="32766" y="102108"/>
                </a:lnTo>
                <a:lnTo>
                  <a:pt x="38354" y="91020"/>
                </a:lnTo>
                <a:close/>
              </a:path>
              <a:path w="81279" h="157479">
                <a:moveTo>
                  <a:pt x="67818" y="105918"/>
                </a:moveTo>
                <a:lnTo>
                  <a:pt x="38354" y="91020"/>
                </a:lnTo>
                <a:lnTo>
                  <a:pt x="32766" y="102108"/>
                </a:lnTo>
                <a:lnTo>
                  <a:pt x="29718" y="104394"/>
                </a:lnTo>
                <a:lnTo>
                  <a:pt x="25908" y="104394"/>
                </a:lnTo>
                <a:lnTo>
                  <a:pt x="23622" y="101346"/>
                </a:lnTo>
                <a:lnTo>
                  <a:pt x="23622" y="139189"/>
                </a:lnTo>
                <a:lnTo>
                  <a:pt x="67818" y="105918"/>
                </a:lnTo>
                <a:close/>
              </a:path>
              <a:path w="81279" h="157479">
                <a:moveTo>
                  <a:pt x="80772" y="6858"/>
                </a:moveTo>
                <a:lnTo>
                  <a:pt x="80772" y="3048"/>
                </a:lnTo>
                <a:lnTo>
                  <a:pt x="78486" y="0"/>
                </a:lnTo>
                <a:lnTo>
                  <a:pt x="74676" y="0"/>
                </a:lnTo>
                <a:lnTo>
                  <a:pt x="71628" y="2286"/>
                </a:lnTo>
                <a:lnTo>
                  <a:pt x="30034" y="86814"/>
                </a:lnTo>
                <a:lnTo>
                  <a:pt x="38354" y="91020"/>
                </a:lnTo>
                <a:lnTo>
                  <a:pt x="80772" y="6858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08899" y="3621024"/>
            <a:ext cx="614807" cy="309880"/>
          </a:xfrm>
          <a:custGeom>
            <a:avLst/>
            <a:gdLst/>
            <a:ahLst/>
            <a:cxnLst/>
            <a:rect l="l" t="t" r="r" b="b"/>
            <a:pathLst>
              <a:path w="1148079" h="327025">
                <a:moveTo>
                  <a:pt x="72216" y="284834"/>
                </a:moveTo>
                <a:lnTo>
                  <a:pt x="64008" y="252984"/>
                </a:lnTo>
                <a:lnTo>
                  <a:pt x="0" y="309372"/>
                </a:lnTo>
                <a:lnTo>
                  <a:pt x="56387" y="321270"/>
                </a:lnTo>
                <a:lnTo>
                  <a:pt x="56387" y="294132"/>
                </a:lnTo>
                <a:lnTo>
                  <a:pt x="57150" y="290322"/>
                </a:lnTo>
                <a:lnTo>
                  <a:pt x="60198" y="288036"/>
                </a:lnTo>
                <a:lnTo>
                  <a:pt x="72216" y="284834"/>
                </a:lnTo>
                <a:close/>
              </a:path>
              <a:path w="1148079" h="327025">
                <a:moveTo>
                  <a:pt x="74751" y="294667"/>
                </a:moveTo>
                <a:lnTo>
                  <a:pt x="72216" y="284834"/>
                </a:lnTo>
                <a:lnTo>
                  <a:pt x="60198" y="288036"/>
                </a:lnTo>
                <a:lnTo>
                  <a:pt x="57150" y="290322"/>
                </a:lnTo>
                <a:lnTo>
                  <a:pt x="56387" y="294132"/>
                </a:lnTo>
                <a:lnTo>
                  <a:pt x="58674" y="297180"/>
                </a:lnTo>
                <a:lnTo>
                  <a:pt x="62484" y="297942"/>
                </a:lnTo>
                <a:lnTo>
                  <a:pt x="74751" y="294667"/>
                </a:lnTo>
                <a:close/>
              </a:path>
              <a:path w="1148079" h="327025">
                <a:moveTo>
                  <a:pt x="83058" y="326898"/>
                </a:moveTo>
                <a:lnTo>
                  <a:pt x="74751" y="294667"/>
                </a:lnTo>
                <a:lnTo>
                  <a:pt x="62484" y="297942"/>
                </a:lnTo>
                <a:lnTo>
                  <a:pt x="58674" y="297180"/>
                </a:lnTo>
                <a:lnTo>
                  <a:pt x="56387" y="294132"/>
                </a:lnTo>
                <a:lnTo>
                  <a:pt x="56387" y="321270"/>
                </a:lnTo>
                <a:lnTo>
                  <a:pt x="83058" y="326898"/>
                </a:lnTo>
                <a:close/>
              </a:path>
              <a:path w="1148079" h="327025">
                <a:moveTo>
                  <a:pt x="1147572" y="3048"/>
                </a:moveTo>
                <a:lnTo>
                  <a:pt x="1145286" y="762"/>
                </a:lnTo>
                <a:lnTo>
                  <a:pt x="1141476" y="0"/>
                </a:lnTo>
                <a:lnTo>
                  <a:pt x="72216" y="284834"/>
                </a:lnTo>
                <a:lnTo>
                  <a:pt x="74751" y="294667"/>
                </a:lnTo>
                <a:lnTo>
                  <a:pt x="1144524" y="9144"/>
                </a:lnTo>
                <a:lnTo>
                  <a:pt x="1146810" y="6858"/>
                </a:lnTo>
                <a:lnTo>
                  <a:pt x="1147572" y="3048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66100" y="4903505"/>
            <a:ext cx="1176189" cy="366086"/>
          </a:xfrm>
          <a:custGeom>
            <a:avLst/>
            <a:gdLst/>
            <a:ahLst/>
            <a:cxnLst/>
            <a:rect l="l" t="t" r="r" b="b"/>
            <a:pathLst>
              <a:path w="1605279" h="405129">
                <a:moveTo>
                  <a:pt x="73325" y="363576"/>
                </a:moveTo>
                <a:lnTo>
                  <a:pt x="65532" y="330708"/>
                </a:lnTo>
                <a:lnTo>
                  <a:pt x="0" y="385572"/>
                </a:lnTo>
                <a:lnTo>
                  <a:pt x="57150" y="398679"/>
                </a:lnTo>
                <a:lnTo>
                  <a:pt x="57150" y="371856"/>
                </a:lnTo>
                <a:lnTo>
                  <a:pt x="57912" y="368046"/>
                </a:lnTo>
                <a:lnTo>
                  <a:pt x="60960" y="366522"/>
                </a:lnTo>
                <a:lnTo>
                  <a:pt x="73325" y="363576"/>
                </a:lnTo>
                <a:close/>
              </a:path>
              <a:path w="1605279" h="405129">
                <a:moveTo>
                  <a:pt x="75499" y="372745"/>
                </a:moveTo>
                <a:lnTo>
                  <a:pt x="73325" y="363576"/>
                </a:lnTo>
                <a:lnTo>
                  <a:pt x="60960" y="366522"/>
                </a:lnTo>
                <a:lnTo>
                  <a:pt x="57912" y="368046"/>
                </a:lnTo>
                <a:lnTo>
                  <a:pt x="57150" y="371856"/>
                </a:lnTo>
                <a:lnTo>
                  <a:pt x="59436" y="374904"/>
                </a:lnTo>
                <a:lnTo>
                  <a:pt x="63246" y="375666"/>
                </a:lnTo>
                <a:lnTo>
                  <a:pt x="75499" y="372745"/>
                </a:lnTo>
                <a:close/>
              </a:path>
              <a:path w="1605279" h="405129">
                <a:moveTo>
                  <a:pt x="83058" y="404622"/>
                </a:moveTo>
                <a:lnTo>
                  <a:pt x="75499" y="372745"/>
                </a:lnTo>
                <a:lnTo>
                  <a:pt x="63246" y="375666"/>
                </a:lnTo>
                <a:lnTo>
                  <a:pt x="59436" y="374904"/>
                </a:lnTo>
                <a:lnTo>
                  <a:pt x="57150" y="371856"/>
                </a:lnTo>
                <a:lnTo>
                  <a:pt x="57150" y="398679"/>
                </a:lnTo>
                <a:lnTo>
                  <a:pt x="83058" y="404622"/>
                </a:lnTo>
                <a:close/>
              </a:path>
              <a:path w="1605279" h="405129">
                <a:moveTo>
                  <a:pt x="1604772" y="3810"/>
                </a:moveTo>
                <a:lnTo>
                  <a:pt x="1602486" y="762"/>
                </a:lnTo>
                <a:lnTo>
                  <a:pt x="1599438" y="0"/>
                </a:lnTo>
                <a:lnTo>
                  <a:pt x="73325" y="363576"/>
                </a:lnTo>
                <a:lnTo>
                  <a:pt x="75499" y="372745"/>
                </a:lnTo>
                <a:lnTo>
                  <a:pt x="1600962" y="9144"/>
                </a:lnTo>
                <a:lnTo>
                  <a:pt x="1604010" y="6858"/>
                </a:lnTo>
                <a:lnTo>
                  <a:pt x="1604772" y="381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76333" y="5983573"/>
            <a:ext cx="2590800" cy="152400"/>
          </a:xfrm>
          <a:custGeom>
            <a:avLst/>
            <a:gdLst/>
            <a:ahLst/>
            <a:cxnLst/>
            <a:rect l="l" t="t" r="r" b="b"/>
            <a:pathLst>
              <a:path w="2590800" h="152400">
                <a:moveTo>
                  <a:pt x="0" y="152400"/>
                </a:moveTo>
                <a:lnTo>
                  <a:pt x="2590800" y="0"/>
                </a:lnTo>
              </a:path>
            </a:pathLst>
          </a:custGeom>
          <a:ln w="9525">
            <a:solidFill>
              <a:srgbClr val="A50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65927"/>
              </p:ext>
            </p:extLst>
          </p:nvPr>
        </p:nvGraphicFramePr>
        <p:xfrm>
          <a:off x="863600" y="3791484"/>
          <a:ext cx="9829800" cy="17706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7/2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838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7%</a:t>
                      </a: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400" spc="-1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104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23/5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9060" indent="0" algn="r">
                        <a:lnSpc>
                          <a:spcPct val="100000"/>
                        </a:lnSpc>
                        <a:tabLst>
                          <a:tab pos="1084263" algn="l"/>
                        </a:tabLst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23%5=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i="1" spc="-5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-21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i="1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i="1" spc="-15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i="1" spc="-5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-21/4)*4</a:t>
                      </a:r>
                      <a:r>
                        <a:rPr lang="en-US" sz="1800" i="1" spc="-5" dirty="0">
                          <a:solidFill>
                            <a:srgbClr val="4C4C4C"/>
                          </a:solidFill>
                          <a:latin typeface="Courier New"/>
                          <a:cs typeface="Courier New"/>
                        </a:rPr>
                        <a:t> = -1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6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-21/4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-5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-21%4=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301381" y="3313252"/>
            <a:ext cx="683121" cy="341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674003" y="3791484"/>
            <a:ext cx="691497" cy="3469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9537700" y="3128631"/>
            <a:ext cx="0" cy="56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37700" y="332130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23538" y="3058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55900" y="3012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43431" y="3313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23538" y="3336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02383" y="2519603"/>
            <a:ext cx="2895600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pc="-5" dirty="0">
                <a:cs typeface="Calibri"/>
              </a:rPr>
              <a:t>( </a:t>
            </a:r>
            <a:r>
              <a:rPr lang="en-GB" spc="-5" dirty="0" err="1">
                <a:solidFill>
                  <a:srgbClr val="33339A"/>
                </a:solidFill>
                <a:latin typeface="Courier New"/>
                <a:cs typeface="Courier New"/>
              </a:rPr>
              <a:t>m%n</a:t>
            </a:r>
            <a:r>
              <a:rPr lang="en-GB" spc="-750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cs typeface="Calibri"/>
              </a:rPr>
              <a:t>is </a:t>
            </a:r>
            <a:r>
              <a:rPr lang="en-GB" spc="-5" dirty="0">
                <a:cs typeface="Calibri"/>
              </a:rPr>
              <a:t>always less</a:t>
            </a:r>
            <a:r>
              <a:rPr lang="en-GB" spc="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than</a:t>
            </a:r>
            <a:r>
              <a:rPr lang="en-GB" dirty="0">
                <a:cs typeface="Calibri"/>
              </a:rPr>
              <a:t> </a:t>
            </a:r>
            <a:r>
              <a:rPr lang="en-GB" spc="-5" dirty="0">
                <a:solidFill>
                  <a:srgbClr val="33339A"/>
                </a:solidFill>
                <a:latin typeface="Courier New"/>
                <a:cs typeface="Courier New"/>
              </a:rPr>
              <a:t>n</a:t>
            </a:r>
            <a:r>
              <a:rPr lang="en-GB" spc="-5" dirty="0">
                <a:cs typeface="Calibri"/>
              </a:rPr>
              <a:t>)</a:t>
            </a:r>
            <a:endParaRPr lang="en-GB" dirty="0">
              <a:cs typeface="Calibri"/>
            </a:endParaRPr>
          </a:p>
          <a:p>
            <a:pPr marL="260350">
              <a:lnSpc>
                <a:spcPct val="100000"/>
              </a:lnSpc>
              <a:spcBef>
                <a:spcPts val="994"/>
              </a:spcBef>
            </a:pP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5492CF-B509-4C8A-8DBC-88E0276D7E0D}"/>
              </a:ext>
            </a:extLst>
          </p:cNvPr>
          <p:cNvCxnSpPr/>
          <p:nvPr/>
        </p:nvCxnSpPr>
        <p:spPr>
          <a:xfrm>
            <a:off x="5727700" y="5762625"/>
            <a:ext cx="1700409" cy="539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59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592" y="496732"/>
            <a:ext cx="88723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>
              <a:lnSpc>
                <a:spcPct val="100000"/>
              </a:lnSpc>
            </a:pPr>
            <a:r>
              <a:rPr lang="en-US" sz="4000" spc="-5" dirty="0"/>
              <a:t>II.8 </a:t>
            </a:r>
            <a:r>
              <a:rPr sz="4000" spc="-5" dirty="0"/>
              <a:t>Operators</a:t>
            </a:r>
            <a:r>
              <a:rPr sz="4000" dirty="0"/>
              <a:t>: </a:t>
            </a:r>
            <a:r>
              <a:rPr sz="4000" spc="-5" dirty="0"/>
              <a:t>incremen</a:t>
            </a:r>
            <a:r>
              <a:rPr sz="4000" dirty="0"/>
              <a:t>t </a:t>
            </a:r>
            <a:r>
              <a:rPr sz="4000" spc="-5" dirty="0"/>
              <a:t>an</a:t>
            </a:r>
            <a:r>
              <a:rPr sz="4000" dirty="0"/>
              <a:t>d</a:t>
            </a:r>
            <a:r>
              <a:rPr sz="4000" spc="-5" dirty="0"/>
              <a:t> decrement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79500" y="1528381"/>
            <a:ext cx="8180577" cy="589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649730" indent="-457200">
              <a:lnSpc>
                <a:spcPct val="117600"/>
              </a:lnSpc>
              <a:buSzPct val="85714"/>
              <a:buFont typeface="Arial" panose="020B0604020202020204" pitchFamily="34" charset="0"/>
              <a:buChar char="•"/>
              <a:tabLst>
                <a:tab pos="233045" algn="l"/>
                <a:tab pos="2696845" algn="l"/>
                <a:tab pos="4035425" algn="l"/>
              </a:tabLst>
            </a:pPr>
            <a:r>
              <a:rPr sz="2800" spc="-5" dirty="0">
                <a:latin typeface="Calibri"/>
                <a:cs typeface="Calibri"/>
              </a:rPr>
              <a:t>Incremen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5" dirty="0">
                <a:latin typeface="Calibri"/>
                <a:cs typeface="Calibri"/>
              </a:rPr>
              <a:t>operato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++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(increas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lang="en-US" sz="2800" dirty="0">
                <a:latin typeface="Calibri"/>
                <a:cs typeface="Calibri"/>
              </a:rPr>
              <a:t> 1)</a:t>
            </a:r>
            <a:endParaRPr lang="en-AU" sz="2800" dirty="0">
              <a:latin typeface="Calibri"/>
              <a:cs typeface="Calibri"/>
            </a:endParaRPr>
          </a:p>
          <a:p>
            <a:pPr marL="812800" marR="1649730" lvl="1" indent="-342900">
              <a:lnSpc>
                <a:spcPct val="117600"/>
              </a:lnSpc>
              <a:buSzPct val="85714"/>
              <a:buFont typeface="Wingdings" panose="05000000000000000000" pitchFamily="2" charset="2"/>
              <a:buChar char="Ø"/>
              <a:tabLst>
                <a:tab pos="233045" algn="l"/>
                <a:tab pos="2696845" algn="l"/>
                <a:tab pos="403542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90" dirty="0">
                <a:latin typeface="Calibri"/>
                <a:cs typeface="Calibri"/>
              </a:rPr>
              <a:t>‐</a:t>
            </a:r>
            <a:r>
              <a:rPr sz="2400" spc="-10" dirty="0">
                <a:latin typeface="Calibri"/>
                <a:cs typeface="Calibri"/>
              </a:rPr>
              <a:t>incremen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:	</a:t>
            </a:r>
            <a:r>
              <a:rPr sz="2400" dirty="0">
                <a:latin typeface="Calibri"/>
                <a:cs typeface="Calibri"/>
              </a:rPr>
              <a:t>++count</a:t>
            </a:r>
          </a:p>
          <a:p>
            <a:pPr marL="353695" indent="4572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alibri"/>
                <a:cs typeface="Calibri"/>
              </a:rPr>
              <a:t>incr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ent happens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before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value to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used</a:t>
            </a:r>
            <a:endParaRPr lang="en-AU" sz="2000" b="1" dirty="0">
              <a:latin typeface="Calibri"/>
              <a:cs typeface="Calibri"/>
            </a:endParaRPr>
          </a:p>
          <a:p>
            <a:pPr marL="817200" lvl="1" indent="-3429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90" dirty="0">
                <a:latin typeface="Calibri"/>
                <a:cs typeface="Calibri"/>
              </a:rPr>
              <a:t>‐</a:t>
            </a:r>
            <a:r>
              <a:rPr sz="2400" spc="-5" dirty="0">
                <a:latin typeface="Calibri"/>
                <a:cs typeface="Calibri"/>
              </a:rPr>
              <a:t>increment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:</a:t>
            </a:r>
            <a:r>
              <a:rPr lang="en-US" sz="2400" i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count++</a:t>
            </a:r>
          </a:p>
          <a:p>
            <a:pPr marL="810895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alibri"/>
                <a:cs typeface="Calibri"/>
              </a:rPr>
              <a:t>incr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ent happens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after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v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lu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" dirty="0">
                <a:latin typeface="Calibri"/>
                <a:cs typeface="Calibri"/>
              </a:rPr>
              <a:t> used</a:t>
            </a:r>
            <a:endParaRPr sz="20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  <a:tabLst>
                <a:tab pos="271145" algn="l"/>
              </a:tabLst>
            </a:pPr>
            <a:r>
              <a:rPr sz="2800" spc="-5" dirty="0">
                <a:latin typeface="Calibri"/>
                <a:cs typeface="Calibri"/>
              </a:rPr>
              <a:t>Decremen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operato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cr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e b</a:t>
            </a:r>
            <a:r>
              <a:rPr sz="2800" dirty="0">
                <a:latin typeface="Calibri"/>
                <a:cs typeface="Calibri"/>
              </a:rPr>
              <a:t>y 1)</a:t>
            </a:r>
            <a:endParaRPr lang="en-AU" sz="2800" dirty="0">
              <a:latin typeface="Calibri"/>
              <a:cs typeface="Calibri"/>
            </a:endParaRPr>
          </a:p>
          <a:p>
            <a:pPr marL="927100" lvl="1" indent="-457200">
              <a:spcBef>
                <a:spcPts val="625"/>
              </a:spcBef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90" dirty="0">
                <a:latin typeface="Calibri"/>
                <a:cs typeface="Calibri"/>
              </a:rPr>
              <a:t>‐</a:t>
            </a:r>
            <a:r>
              <a:rPr sz="2400" spc="-5" dirty="0">
                <a:latin typeface="Calibri"/>
                <a:cs typeface="Calibri"/>
              </a:rPr>
              <a:t>decrement</a:t>
            </a:r>
            <a:r>
              <a:rPr sz="2400" i="1" dirty="0">
                <a:latin typeface="Calibri"/>
                <a:cs typeface="Calibri"/>
              </a:rPr>
              <a:t>: </a:t>
            </a:r>
            <a:r>
              <a:rPr lang="en-US" sz="2400" i="1" spc="-285" dirty="0">
                <a:latin typeface="Calibri"/>
                <a:cs typeface="Calibri"/>
              </a:rPr>
              <a:t>- -</a:t>
            </a:r>
            <a:r>
              <a:rPr sz="2400" spc="-5" dirty="0">
                <a:latin typeface="Calibri"/>
                <a:cs typeface="Calibri"/>
              </a:rPr>
              <a:t>count</a:t>
            </a:r>
            <a:endParaRPr sz="2400" dirty="0">
              <a:latin typeface="Calibri"/>
              <a:cs typeface="Calibri"/>
            </a:endParaRPr>
          </a:p>
          <a:p>
            <a:pPr marL="353695" indent="4572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alibri"/>
                <a:cs typeface="Calibri"/>
              </a:rPr>
              <a:t>decrement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happens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before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value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lang="en-AU" sz="2000" dirty="0">
              <a:latin typeface="Calibri"/>
              <a:cs typeface="Calibri"/>
            </a:endParaRPr>
          </a:p>
          <a:p>
            <a:pPr marL="853200" lvl="2" indent="-3429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90" dirty="0">
                <a:latin typeface="Calibri"/>
                <a:cs typeface="Calibri"/>
              </a:rPr>
              <a:t>‐</a:t>
            </a:r>
            <a:r>
              <a:rPr sz="2400" spc="-5" dirty="0" err="1">
                <a:latin typeface="Calibri"/>
                <a:cs typeface="Calibri"/>
              </a:rPr>
              <a:t>decrement</a:t>
            </a:r>
            <a:r>
              <a:rPr sz="2400" i="1" spc="-5" dirty="0" err="1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:	</a:t>
            </a:r>
            <a:r>
              <a:rPr sz="2400" spc="-5" dirty="0">
                <a:latin typeface="Calibri"/>
                <a:cs typeface="Calibri"/>
              </a:rPr>
              <a:t>coun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lang="en-US" sz="2400" spc="-10" dirty="0">
                <a:latin typeface="Calibri"/>
                <a:cs typeface="Calibri"/>
              </a:rPr>
              <a:t>-</a:t>
            </a:r>
            <a:r>
              <a:rPr sz="2400" spc="-285" dirty="0">
                <a:latin typeface="Calibri"/>
                <a:cs typeface="Calibri"/>
              </a:rPr>
              <a:t>‐</a:t>
            </a:r>
            <a:endParaRPr sz="2400" dirty="0">
              <a:latin typeface="Calibri"/>
              <a:cs typeface="Calibri"/>
            </a:endParaRPr>
          </a:p>
          <a:p>
            <a:pPr marL="810895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alibri"/>
                <a:cs typeface="Calibri"/>
              </a:rPr>
              <a:t>decrement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happens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lu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0000"/>
              </a:lnSpc>
            </a:pPr>
            <a:endParaRPr lang="en-US" sz="2800" spc="-5" dirty="0">
              <a:solidFill>
                <a:srgbClr val="000065"/>
              </a:solidFill>
              <a:latin typeface="Calibri"/>
              <a:cs typeface="Calibri"/>
            </a:endParaRPr>
          </a:p>
          <a:p>
            <a:pPr marL="12700" marR="5080" indent="-635">
              <a:lnSpc>
                <a:spcPct val="100000"/>
              </a:lnSpc>
            </a:pP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f</a:t>
            </a:r>
            <a:r>
              <a:rPr sz="28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use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d</a:t>
            </a:r>
            <a:r>
              <a:rPr sz="28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properly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,</a:t>
            </a:r>
            <a:r>
              <a:rPr sz="2800" spc="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th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e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incremen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t</a:t>
            </a:r>
            <a:r>
              <a:rPr sz="2800" spc="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and the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decrement operator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ca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n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increas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e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efficienc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0065"/>
                </a:solidFill>
                <a:latin typeface="Calibri"/>
                <a:cs typeface="Calibri"/>
              </a:rPr>
              <a:t>f </a:t>
            </a:r>
            <a:r>
              <a:rPr sz="2800" spc="-5" dirty="0">
                <a:solidFill>
                  <a:srgbClr val="000065"/>
                </a:solidFill>
                <a:latin typeface="Calibri"/>
                <a:cs typeface="Calibri"/>
              </a:rPr>
              <a:t>expressions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4100" y="3219986"/>
            <a:ext cx="32766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Example:</a:t>
            </a:r>
          </a:p>
          <a:p>
            <a:r>
              <a:rPr lang="en-US" sz="2000" dirty="0"/>
              <a:t>x=1;</a:t>
            </a:r>
          </a:p>
          <a:p>
            <a:r>
              <a:rPr lang="en-US" sz="2000" dirty="0" err="1"/>
              <a:t>printf</a:t>
            </a:r>
            <a:r>
              <a:rPr lang="en-US" sz="2000" dirty="0"/>
              <a:t>(“%d and %d”,++</a:t>
            </a:r>
            <a:r>
              <a:rPr lang="en-US" sz="2000" dirty="0" err="1"/>
              <a:t>x,x</a:t>
            </a:r>
            <a:r>
              <a:rPr lang="en-US" sz="2000" dirty="0"/>
              <a:t>++);</a:t>
            </a:r>
          </a:p>
          <a:p>
            <a:r>
              <a:rPr lang="en-US" sz="2000" dirty="0" err="1"/>
              <a:t>printf</a:t>
            </a:r>
            <a:r>
              <a:rPr lang="en-US" sz="2000" dirty="0"/>
              <a:t>(“and %</a:t>
            </a:r>
            <a:r>
              <a:rPr lang="en-US" sz="2000" dirty="0" err="1"/>
              <a:t>d”,x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output: 2 and 2 and 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31900" y="5742679"/>
            <a:ext cx="894308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++;     //  </a:t>
            </a:r>
            <a:r>
              <a:rPr lang="en-US" altLang="en-US" sz="2000" dirty="0"/>
              <a:t>the value of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 first assigned to j, then 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incremented.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j = ++</a:t>
            </a:r>
            <a:r>
              <a:rPr lang="en-US" altLang="en-US" sz="2000" dirty="0" err="1"/>
              <a:t>i</a:t>
            </a:r>
            <a:r>
              <a:rPr lang="en-US" altLang="en-US" sz="2000" dirty="0"/>
              <a:t>;  // the value of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 first incremented, then the new value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 assigned to j 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53429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2372" y="1810004"/>
            <a:ext cx="3378200" cy="259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97409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expressions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counter++;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ourier New"/>
                <a:cs typeface="Courier New"/>
              </a:rPr>
              <a:t>++counter;</a:t>
            </a:r>
            <a:endParaRPr sz="2000" dirty="0">
              <a:latin typeface="Courier New"/>
              <a:cs typeface="Courier New"/>
            </a:endParaRPr>
          </a:p>
          <a:p>
            <a:pPr marL="12700" marR="5080">
              <a:lnSpc>
                <a:spcPct val="161000"/>
              </a:lnSpc>
              <a:spcBef>
                <a:spcPts val="810"/>
              </a:spcBef>
            </a:pPr>
            <a:r>
              <a:rPr sz="2000" spc="-5" dirty="0">
                <a:latin typeface="Courier New"/>
                <a:cs typeface="Courier New"/>
              </a:rPr>
              <a:t>sum = sum + counter++; sum = ++counter + sum;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231" y="1810004"/>
            <a:ext cx="3853179" cy="266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351155" indent="-339090">
              <a:lnSpc>
                <a:spcPct val="100000"/>
              </a:lnSpc>
              <a:spcBef>
                <a:spcPts val="450"/>
              </a:spcBef>
            </a:pPr>
            <a:r>
              <a:rPr sz="2000" b="1" spc="-5" dirty="0">
                <a:latin typeface="Calibri"/>
                <a:cs typeface="Calibri"/>
              </a:rPr>
              <a:t>(assume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sum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 </a:t>
            </a:r>
            <a:r>
              <a:rPr sz="2000" spc="-5" dirty="0">
                <a:latin typeface="Courier New"/>
                <a:cs typeface="Courier New"/>
              </a:rPr>
              <a:t>10</a:t>
            </a:r>
            <a:r>
              <a:rPr sz="2000" b="1" spc="-5" dirty="0">
                <a:latin typeface="Calibri"/>
                <a:cs typeface="Calibri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counter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 </a:t>
            </a:r>
            <a:r>
              <a:rPr sz="2000" spc="-5" dirty="0">
                <a:latin typeface="Courier New"/>
                <a:cs typeface="Courier New"/>
              </a:rPr>
              <a:t>5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1155" marR="2080260">
              <a:lnSpc>
                <a:spcPct val="119800"/>
              </a:lnSpc>
              <a:spcBef>
                <a:spcPts val="630"/>
              </a:spcBef>
            </a:pPr>
            <a:r>
              <a:rPr sz="2400" dirty="0">
                <a:latin typeface="Calibri"/>
                <a:cs typeface="Calibri"/>
              </a:rPr>
              <a:t>counter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6 </a:t>
            </a:r>
            <a:r>
              <a:rPr sz="2400" dirty="0">
                <a:latin typeface="Calibri"/>
                <a:cs typeface="Calibri"/>
              </a:rPr>
              <a:t>counter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6</a:t>
            </a:r>
            <a:endParaRPr sz="2400">
              <a:latin typeface="Calibri"/>
              <a:cs typeface="Calibri"/>
            </a:endParaRPr>
          </a:p>
          <a:p>
            <a:pPr marL="1880235" marR="551815">
              <a:lnSpc>
                <a:spcPct val="134200"/>
              </a:lnSpc>
              <a:spcBef>
                <a:spcPts val="229"/>
              </a:spcBef>
            </a:pPr>
            <a:r>
              <a:rPr sz="2400" dirty="0">
                <a:latin typeface="Calibri"/>
                <a:cs typeface="Calibri"/>
              </a:rPr>
              <a:t>counter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6 </a:t>
            </a:r>
            <a:r>
              <a:rPr sz="2400" dirty="0">
                <a:latin typeface="Calibri"/>
                <a:cs typeface="Calibri"/>
              </a:rPr>
              <a:t>counter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5321" y="3649471"/>
            <a:ext cx="114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m =</a:t>
            </a:r>
            <a:r>
              <a:rPr sz="2400" spc="-10" dirty="0">
                <a:latin typeface="Calibri"/>
                <a:cs typeface="Calibri"/>
              </a:rPr>
              <a:t> 15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5321" y="4140200"/>
            <a:ext cx="114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m =</a:t>
            </a:r>
            <a:r>
              <a:rPr sz="2400" spc="-10" dirty="0">
                <a:latin typeface="Calibri"/>
                <a:cs typeface="Calibri"/>
              </a:rPr>
              <a:t> 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2415" y="1720595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4439" y="2601467"/>
            <a:ext cx="8178800" cy="0"/>
          </a:xfrm>
          <a:custGeom>
            <a:avLst/>
            <a:gdLst/>
            <a:ahLst/>
            <a:cxnLst/>
            <a:rect l="l" t="t" r="r" b="b"/>
            <a:pathLst>
              <a:path w="8178800">
                <a:moveTo>
                  <a:pt x="0" y="0"/>
                </a:moveTo>
                <a:lnTo>
                  <a:pt x="81785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4439" y="3560826"/>
            <a:ext cx="8178800" cy="0"/>
          </a:xfrm>
          <a:custGeom>
            <a:avLst/>
            <a:gdLst/>
            <a:ahLst/>
            <a:cxnLst/>
            <a:rect l="l" t="t" r="r" b="b"/>
            <a:pathLst>
              <a:path w="8178800">
                <a:moveTo>
                  <a:pt x="0" y="0"/>
                </a:moveTo>
                <a:lnTo>
                  <a:pt x="81785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4439" y="4050791"/>
            <a:ext cx="8178800" cy="0"/>
          </a:xfrm>
          <a:custGeom>
            <a:avLst/>
            <a:gdLst/>
            <a:ahLst/>
            <a:cxnLst/>
            <a:rect l="l" t="t" r="r" b="b"/>
            <a:pathLst>
              <a:path w="8178800">
                <a:moveTo>
                  <a:pt x="0" y="0"/>
                </a:moveTo>
                <a:lnTo>
                  <a:pt x="81785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4439" y="1720595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62986" y="1720595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4439" y="1720595"/>
            <a:ext cx="8178800" cy="0"/>
          </a:xfrm>
          <a:custGeom>
            <a:avLst/>
            <a:gdLst/>
            <a:ahLst/>
            <a:cxnLst/>
            <a:rect l="l" t="t" r="r" b="b"/>
            <a:pathLst>
              <a:path w="8178800">
                <a:moveTo>
                  <a:pt x="0" y="0"/>
                </a:moveTo>
                <a:lnTo>
                  <a:pt x="817854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4439" y="4539996"/>
            <a:ext cx="8178800" cy="0"/>
          </a:xfrm>
          <a:custGeom>
            <a:avLst/>
            <a:gdLst/>
            <a:ahLst/>
            <a:cxnLst/>
            <a:rect l="l" t="t" r="r" b="b"/>
            <a:pathLst>
              <a:path w="8178800">
                <a:moveTo>
                  <a:pt x="0" y="0"/>
                </a:moveTo>
                <a:lnTo>
                  <a:pt x="817854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8239" y="4452365"/>
            <a:ext cx="2971800" cy="2068830"/>
          </a:xfrm>
          <a:custGeom>
            <a:avLst/>
            <a:gdLst/>
            <a:ahLst/>
            <a:cxnLst/>
            <a:rect l="l" t="t" r="r" b="b"/>
            <a:pathLst>
              <a:path w="2971800" h="2068829">
                <a:moveTo>
                  <a:pt x="2971800" y="1853183"/>
                </a:moveTo>
                <a:lnTo>
                  <a:pt x="2971800" y="989075"/>
                </a:lnTo>
                <a:lnTo>
                  <a:pt x="2970158" y="971420"/>
                </a:lnTo>
                <a:lnTo>
                  <a:pt x="2946550" y="921001"/>
                </a:lnTo>
                <a:lnTo>
                  <a:pt x="2916517" y="890073"/>
                </a:lnTo>
                <a:lnTo>
                  <a:pt x="2876239" y="861815"/>
                </a:lnTo>
                <a:lnTo>
                  <a:pt x="2826734" y="836675"/>
                </a:lnTo>
                <a:lnTo>
                  <a:pt x="2769022" y="815102"/>
                </a:lnTo>
                <a:lnTo>
                  <a:pt x="2704123" y="797542"/>
                </a:lnTo>
                <a:lnTo>
                  <a:pt x="2633057" y="784445"/>
                </a:lnTo>
                <a:lnTo>
                  <a:pt x="2556842" y="776258"/>
                </a:lnTo>
                <a:lnTo>
                  <a:pt x="2517123" y="774146"/>
                </a:lnTo>
                <a:lnTo>
                  <a:pt x="2476500" y="773429"/>
                </a:lnTo>
                <a:lnTo>
                  <a:pt x="1238250" y="773429"/>
                </a:lnTo>
                <a:lnTo>
                  <a:pt x="982218" y="0"/>
                </a:lnTo>
                <a:lnTo>
                  <a:pt x="495300" y="773429"/>
                </a:lnTo>
                <a:lnTo>
                  <a:pt x="454676" y="774146"/>
                </a:lnTo>
                <a:lnTo>
                  <a:pt x="414957" y="776258"/>
                </a:lnTo>
                <a:lnTo>
                  <a:pt x="376269" y="779710"/>
                </a:lnTo>
                <a:lnTo>
                  <a:pt x="302502" y="790408"/>
                </a:lnTo>
                <a:lnTo>
                  <a:pt x="234392" y="805792"/>
                </a:lnTo>
                <a:lnTo>
                  <a:pt x="172959" y="825415"/>
                </a:lnTo>
                <a:lnTo>
                  <a:pt x="119223" y="848828"/>
                </a:lnTo>
                <a:lnTo>
                  <a:pt x="74204" y="875583"/>
                </a:lnTo>
                <a:lnTo>
                  <a:pt x="38921" y="905232"/>
                </a:lnTo>
                <a:lnTo>
                  <a:pt x="14394" y="937327"/>
                </a:lnTo>
                <a:lnTo>
                  <a:pt x="0" y="989075"/>
                </a:lnTo>
                <a:lnTo>
                  <a:pt x="0" y="1853183"/>
                </a:lnTo>
                <a:lnTo>
                  <a:pt x="14394" y="1904932"/>
                </a:lnTo>
                <a:lnTo>
                  <a:pt x="38921" y="1937027"/>
                </a:lnTo>
                <a:lnTo>
                  <a:pt x="74204" y="1966676"/>
                </a:lnTo>
                <a:lnTo>
                  <a:pt x="119223" y="1993431"/>
                </a:lnTo>
                <a:lnTo>
                  <a:pt x="172959" y="2016844"/>
                </a:lnTo>
                <a:lnTo>
                  <a:pt x="234392" y="2036467"/>
                </a:lnTo>
                <a:lnTo>
                  <a:pt x="302502" y="2051851"/>
                </a:lnTo>
                <a:lnTo>
                  <a:pt x="376269" y="2062549"/>
                </a:lnTo>
                <a:lnTo>
                  <a:pt x="414957" y="2066001"/>
                </a:lnTo>
                <a:lnTo>
                  <a:pt x="454676" y="2068113"/>
                </a:lnTo>
                <a:lnTo>
                  <a:pt x="495300" y="2068829"/>
                </a:lnTo>
                <a:lnTo>
                  <a:pt x="2476500" y="2068829"/>
                </a:lnTo>
                <a:lnTo>
                  <a:pt x="2517123" y="2068113"/>
                </a:lnTo>
                <a:lnTo>
                  <a:pt x="2556842" y="2066001"/>
                </a:lnTo>
                <a:lnTo>
                  <a:pt x="2595530" y="2062549"/>
                </a:lnTo>
                <a:lnTo>
                  <a:pt x="2669297" y="2051851"/>
                </a:lnTo>
                <a:lnTo>
                  <a:pt x="2737407" y="2036467"/>
                </a:lnTo>
                <a:lnTo>
                  <a:pt x="2798840" y="2016844"/>
                </a:lnTo>
                <a:lnTo>
                  <a:pt x="2852576" y="1993431"/>
                </a:lnTo>
                <a:lnTo>
                  <a:pt x="2897595" y="1966676"/>
                </a:lnTo>
                <a:lnTo>
                  <a:pt x="2932878" y="1937027"/>
                </a:lnTo>
                <a:lnTo>
                  <a:pt x="2957405" y="1904932"/>
                </a:lnTo>
                <a:lnTo>
                  <a:pt x="2970158" y="1870839"/>
                </a:lnTo>
                <a:lnTo>
                  <a:pt x="2971800" y="1853183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8239" y="4452365"/>
            <a:ext cx="2971800" cy="2068830"/>
          </a:xfrm>
          <a:custGeom>
            <a:avLst/>
            <a:gdLst/>
            <a:ahLst/>
            <a:cxnLst/>
            <a:rect l="l" t="t" r="r" b="b"/>
            <a:pathLst>
              <a:path w="2971800" h="2068829">
                <a:moveTo>
                  <a:pt x="495300" y="773429"/>
                </a:moveTo>
                <a:lnTo>
                  <a:pt x="454676" y="774146"/>
                </a:lnTo>
                <a:lnTo>
                  <a:pt x="414957" y="776258"/>
                </a:lnTo>
                <a:lnTo>
                  <a:pt x="376269" y="779710"/>
                </a:lnTo>
                <a:lnTo>
                  <a:pt x="302502" y="790408"/>
                </a:lnTo>
                <a:lnTo>
                  <a:pt x="234392" y="805792"/>
                </a:lnTo>
                <a:lnTo>
                  <a:pt x="172959" y="825415"/>
                </a:lnTo>
                <a:lnTo>
                  <a:pt x="119223" y="848828"/>
                </a:lnTo>
                <a:lnTo>
                  <a:pt x="74204" y="875583"/>
                </a:lnTo>
                <a:lnTo>
                  <a:pt x="38921" y="905232"/>
                </a:lnTo>
                <a:lnTo>
                  <a:pt x="14394" y="937327"/>
                </a:lnTo>
                <a:lnTo>
                  <a:pt x="0" y="989075"/>
                </a:lnTo>
                <a:lnTo>
                  <a:pt x="0" y="1853183"/>
                </a:lnTo>
                <a:lnTo>
                  <a:pt x="14394" y="1904932"/>
                </a:lnTo>
                <a:lnTo>
                  <a:pt x="38921" y="1937027"/>
                </a:lnTo>
                <a:lnTo>
                  <a:pt x="74204" y="1966676"/>
                </a:lnTo>
                <a:lnTo>
                  <a:pt x="119223" y="1993431"/>
                </a:lnTo>
                <a:lnTo>
                  <a:pt x="172959" y="2016844"/>
                </a:lnTo>
                <a:lnTo>
                  <a:pt x="234392" y="2036467"/>
                </a:lnTo>
                <a:lnTo>
                  <a:pt x="302502" y="2051851"/>
                </a:lnTo>
                <a:lnTo>
                  <a:pt x="376269" y="2062549"/>
                </a:lnTo>
                <a:lnTo>
                  <a:pt x="414957" y="2066001"/>
                </a:lnTo>
                <a:lnTo>
                  <a:pt x="454676" y="2068113"/>
                </a:lnTo>
                <a:lnTo>
                  <a:pt x="495300" y="2068829"/>
                </a:lnTo>
                <a:lnTo>
                  <a:pt x="2476500" y="2068829"/>
                </a:lnTo>
                <a:lnTo>
                  <a:pt x="2517123" y="2068113"/>
                </a:lnTo>
                <a:lnTo>
                  <a:pt x="2556842" y="2066001"/>
                </a:lnTo>
                <a:lnTo>
                  <a:pt x="2595530" y="2062549"/>
                </a:lnTo>
                <a:lnTo>
                  <a:pt x="2669297" y="2051851"/>
                </a:lnTo>
                <a:lnTo>
                  <a:pt x="2737407" y="2036467"/>
                </a:lnTo>
                <a:lnTo>
                  <a:pt x="2798840" y="2016844"/>
                </a:lnTo>
                <a:lnTo>
                  <a:pt x="2852576" y="1993431"/>
                </a:lnTo>
                <a:lnTo>
                  <a:pt x="2897595" y="1966676"/>
                </a:lnTo>
                <a:lnTo>
                  <a:pt x="2932878" y="1937027"/>
                </a:lnTo>
                <a:lnTo>
                  <a:pt x="2957405" y="1904932"/>
                </a:lnTo>
                <a:lnTo>
                  <a:pt x="2971800" y="1853183"/>
                </a:lnTo>
                <a:lnTo>
                  <a:pt x="2971800" y="989075"/>
                </a:lnTo>
                <a:lnTo>
                  <a:pt x="2957405" y="937327"/>
                </a:lnTo>
                <a:lnTo>
                  <a:pt x="2932878" y="905232"/>
                </a:lnTo>
                <a:lnTo>
                  <a:pt x="2897595" y="875583"/>
                </a:lnTo>
                <a:lnTo>
                  <a:pt x="2852576" y="848828"/>
                </a:lnTo>
                <a:lnTo>
                  <a:pt x="2798840" y="825415"/>
                </a:lnTo>
                <a:lnTo>
                  <a:pt x="2737407" y="805792"/>
                </a:lnTo>
                <a:lnTo>
                  <a:pt x="2669297" y="790408"/>
                </a:lnTo>
                <a:lnTo>
                  <a:pt x="2595530" y="779710"/>
                </a:lnTo>
                <a:lnTo>
                  <a:pt x="2556842" y="776258"/>
                </a:lnTo>
                <a:lnTo>
                  <a:pt x="2517123" y="774146"/>
                </a:lnTo>
                <a:lnTo>
                  <a:pt x="2476500" y="773429"/>
                </a:lnTo>
                <a:lnTo>
                  <a:pt x="1238250" y="773429"/>
                </a:lnTo>
                <a:lnTo>
                  <a:pt x="982218" y="0"/>
                </a:lnTo>
                <a:lnTo>
                  <a:pt x="495300" y="773429"/>
                </a:lnTo>
                <a:close/>
              </a:path>
            </a:pathLst>
          </a:custGeom>
          <a:ln w="190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97464" y="5356352"/>
            <a:ext cx="259334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Equivalent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890"/>
              </a:lnSpc>
              <a:spcBef>
                <a:spcPts val="190"/>
              </a:spcBef>
            </a:pPr>
            <a:r>
              <a:rPr sz="1600" dirty="0">
                <a:latin typeface="Courier New"/>
                <a:cs typeface="Courier New"/>
              </a:rPr>
              <a:t>counter = counter +1; sum = sum + counter;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265" y="3946397"/>
            <a:ext cx="3907154" cy="2574925"/>
          </a:xfrm>
          <a:custGeom>
            <a:avLst/>
            <a:gdLst/>
            <a:ahLst/>
            <a:cxnLst/>
            <a:rect l="l" t="t" r="r" b="b"/>
            <a:pathLst>
              <a:path w="3907154" h="2574925">
                <a:moveTo>
                  <a:pt x="3906774" y="2359152"/>
                </a:moveTo>
                <a:lnTo>
                  <a:pt x="3906774" y="1495044"/>
                </a:lnTo>
                <a:lnTo>
                  <a:pt x="3905132" y="1477388"/>
                </a:lnTo>
                <a:lnTo>
                  <a:pt x="3881524" y="1426969"/>
                </a:lnTo>
                <a:lnTo>
                  <a:pt x="3851491" y="1396041"/>
                </a:lnTo>
                <a:lnTo>
                  <a:pt x="3811213" y="1367783"/>
                </a:lnTo>
                <a:lnTo>
                  <a:pt x="3761708" y="1342644"/>
                </a:lnTo>
                <a:lnTo>
                  <a:pt x="3703996" y="1321070"/>
                </a:lnTo>
                <a:lnTo>
                  <a:pt x="3639097" y="1303510"/>
                </a:lnTo>
                <a:lnTo>
                  <a:pt x="3568031" y="1290413"/>
                </a:lnTo>
                <a:lnTo>
                  <a:pt x="3491816" y="1282226"/>
                </a:lnTo>
                <a:lnTo>
                  <a:pt x="3452097" y="1280114"/>
                </a:lnTo>
                <a:lnTo>
                  <a:pt x="3411474" y="1279398"/>
                </a:lnTo>
                <a:lnTo>
                  <a:pt x="2173224" y="1279398"/>
                </a:lnTo>
                <a:lnTo>
                  <a:pt x="0" y="0"/>
                </a:lnTo>
                <a:lnTo>
                  <a:pt x="1430274" y="1279398"/>
                </a:lnTo>
                <a:lnTo>
                  <a:pt x="1430274" y="2574798"/>
                </a:lnTo>
                <a:lnTo>
                  <a:pt x="3411474" y="2574798"/>
                </a:lnTo>
                <a:lnTo>
                  <a:pt x="3452097" y="2574081"/>
                </a:lnTo>
                <a:lnTo>
                  <a:pt x="3491816" y="2571969"/>
                </a:lnTo>
                <a:lnTo>
                  <a:pt x="3530504" y="2568517"/>
                </a:lnTo>
                <a:lnTo>
                  <a:pt x="3604271" y="2557819"/>
                </a:lnTo>
                <a:lnTo>
                  <a:pt x="3672381" y="2542435"/>
                </a:lnTo>
                <a:lnTo>
                  <a:pt x="3733814" y="2522812"/>
                </a:lnTo>
                <a:lnTo>
                  <a:pt x="3787550" y="2499399"/>
                </a:lnTo>
                <a:lnTo>
                  <a:pt x="3832569" y="2472644"/>
                </a:lnTo>
                <a:lnTo>
                  <a:pt x="3867852" y="2442995"/>
                </a:lnTo>
                <a:lnTo>
                  <a:pt x="3892379" y="2410900"/>
                </a:lnTo>
                <a:lnTo>
                  <a:pt x="3905132" y="2376807"/>
                </a:lnTo>
                <a:lnTo>
                  <a:pt x="3906774" y="2359152"/>
                </a:lnTo>
                <a:close/>
              </a:path>
              <a:path w="3907154" h="2574925">
                <a:moveTo>
                  <a:pt x="1430274" y="2574798"/>
                </a:moveTo>
                <a:lnTo>
                  <a:pt x="1430274" y="1279398"/>
                </a:lnTo>
                <a:lnTo>
                  <a:pt x="1389650" y="1280114"/>
                </a:lnTo>
                <a:lnTo>
                  <a:pt x="1349931" y="1282226"/>
                </a:lnTo>
                <a:lnTo>
                  <a:pt x="1311243" y="1285678"/>
                </a:lnTo>
                <a:lnTo>
                  <a:pt x="1237476" y="1296376"/>
                </a:lnTo>
                <a:lnTo>
                  <a:pt x="1169366" y="1311760"/>
                </a:lnTo>
                <a:lnTo>
                  <a:pt x="1107933" y="1331383"/>
                </a:lnTo>
                <a:lnTo>
                  <a:pt x="1054197" y="1354796"/>
                </a:lnTo>
                <a:lnTo>
                  <a:pt x="1009178" y="1381551"/>
                </a:lnTo>
                <a:lnTo>
                  <a:pt x="973895" y="1411200"/>
                </a:lnTo>
                <a:lnTo>
                  <a:pt x="949368" y="1443295"/>
                </a:lnTo>
                <a:lnTo>
                  <a:pt x="934974" y="1495044"/>
                </a:lnTo>
                <a:lnTo>
                  <a:pt x="934974" y="2359152"/>
                </a:lnTo>
                <a:lnTo>
                  <a:pt x="949368" y="2410900"/>
                </a:lnTo>
                <a:lnTo>
                  <a:pt x="973895" y="2442995"/>
                </a:lnTo>
                <a:lnTo>
                  <a:pt x="1009178" y="2472644"/>
                </a:lnTo>
                <a:lnTo>
                  <a:pt x="1054197" y="2499399"/>
                </a:lnTo>
                <a:lnTo>
                  <a:pt x="1107933" y="2522812"/>
                </a:lnTo>
                <a:lnTo>
                  <a:pt x="1169366" y="2542435"/>
                </a:lnTo>
                <a:lnTo>
                  <a:pt x="1237476" y="2557819"/>
                </a:lnTo>
                <a:lnTo>
                  <a:pt x="1311243" y="2568517"/>
                </a:lnTo>
                <a:lnTo>
                  <a:pt x="1349931" y="2571969"/>
                </a:lnTo>
                <a:lnTo>
                  <a:pt x="1389650" y="2574081"/>
                </a:lnTo>
                <a:lnTo>
                  <a:pt x="1430274" y="2574798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4265" y="3946397"/>
            <a:ext cx="3907154" cy="2574925"/>
          </a:xfrm>
          <a:custGeom>
            <a:avLst/>
            <a:gdLst/>
            <a:ahLst/>
            <a:cxnLst/>
            <a:rect l="l" t="t" r="r" b="b"/>
            <a:pathLst>
              <a:path w="3907154" h="2574925">
                <a:moveTo>
                  <a:pt x="1430274" y="1279398"/>
                </a:moveTo>
                <a:lnTo>
                  <a:pt x="1389650" y="1280114"/>
                </a:lnTo>
                <a:lnTo>
                  <a:pt x="1349931" y="1282226"/>
                </a:lnTo>
                <a:lnTo>
                  <a:pt x="1311243" y="1285678"/>
                </a:lnTo>
                <a:lnTo>
                  <a:pt x="1237476" y="1296376"/>
                </a:lnTo>
                <a:lnTo>
                  <a:pt x="1169366" y="1311760"/>
                </a:lnTo>
                <a:lnTo>
                  <a:pt x="1107933" y="1331383"/>
                </a:lnTo>
                <a:lnTo>
                  <a:pt x="1054197" y="1354796"/>
                </a:lnTo>
                <a:lnTo>
                  <a:pt x="1009178" y="1381551"/>
                </a:lnTo>
                <a:lnTo>
                  <a:pt x="973895" y="1411200"/>
                </a:lnTo>
                <a:lnTo>
                  <a:pt x="949368" y="1443295"/>
                </a:lnTo>
                <a:lnTo>
                  <a:pt x="934974" y="1495044"/>
                </a:lnTo>
                <a:lnTo>
                  <a:pt x="934974" y="2359152"/>
                </a:lnTo>
                <a:lnTo>
                  <a:pt x="949368" y="2410900"/>
                </a:lnTo>
                <a:lnTo>
                  <a:pt x="973895" y="2442995"/>
                </a:lnTo>
                <a:lnTo>
                  <a:pt x="1009178" y="2472644"/>
                </a:lnTo>
                <a:lnTo>
                  <a:pt x="1054197" y="2499399"/>
                </a:lnTo>
                <a:lnTo>
                  <a:pt x="1107933" y="2522812"/>
                </a:lnTo>
                <a:lnTo>
                  <a:pt x="1169366" y="2542435"/>
                </a:lnTo>
                <a:lnTo>
                  <a:pt x="1237476" y="2557819"/>
                </a:lnTo>
                <a:lnTo>
                  <a:pt x="1311243" y="2568517"/>
                </a:lnTo>
                <a:lnTo>
                  <a:pt x="1349931" y="2571969"/>
                </a:lnTo>
                <a:lnTo>
                  <a:pt x="1389650" y="2574081"/>
                </a:lnTo>
                <a:lnTo>
                  <a:pt x="1430274" y="2574798"/>
                </a:lnTo>
                <a:lnTo>
                  <a:pt x="3411474" y="2574798"/>
                </a:lnTo>
                <a:lnTo>
                  <a:pt x="3452097" y="2574081"/>
                </a:lnTo>
                <a:lnTo>
                  <a:pt x="3491816" y="2571969"/>
                </a:lnTo>
                <a:lnTo>
                  <a:pt x="3530504" y="2568517"/>
                </a:lnTo>
                <a:lnTo>
                  <a:pt x="3604271" y="2557819"/>
                </a:lnTo>
                <a:lnTo>
                  <a:pt x="3672381" y="2542435"/>
                </a:lnTo>
                <a:lnTo>
                  <a:pt x="3733814" y="2522812"/>
                </a:lnTo>
                <a:lnTo>
                  <a:pt x="3787550" y="2499399"/>
                </a:lnTo>
                <a:lnTo>
                  <a:pt x="3832569" y="2472644"/>
                </a:lnTo>
                <a:lnTo>
                  <a:pt x="3867852" y="2442995"/>
                </a:lnTo>
                <a:lnTo>
                  <a:pt x="3892379" y="2410900"/>
                </a:lnTo>
                <a:lnTo>
                  <a:pt x="3906774" y="2359152"/>
                </a:lnTo>
                <a:lnTo>
                  <a:pt x="3906774" y="1495044"/>
                </a:lnTo>
                <a:lnTo>
                  <a:pt x="3892379" y="1443295"/>
                </a:lnTo>
                <a:lnTo>
                  <a:pt x="3867852" y="1411200"/>
                </a:lnTo>
                <a:lnTo>
                  <a:pt x="3832569" y="1381551"/>
                </a:lnTo>
                <a:lnTo>
                  <a:pt x="3787550" y="1354796"/>
                </a:lnTo>
                <a:lnTo>
                  <a:pt x="3733814" y="1331383"/>
                </a:lnTo>
                <a:lnTo>
                  <a:pt x="3672381" y="1311760"/>
                </a:lnTo>
                <a:lnTo>
                  <a:pt x="3604271" y="1296376"/>
                </a:lnTo>
                <a:lnTo>
                  <a:pt x="3530504" y="1285678"/>
                </a:lnTo>
                <a:lnTo>
                  <a:pt x="3491816" y="1282226"/>
                </a:lnTo>
                <a:lnTo>
                  <a:pt x="3452097" y="1280114"/>
                </a:lnTo>
                <a:lnTo>
                  <a:pt x="3411474" y="1279398"/>
                </a:lnTo>
                <a:lnTo>
                  <a:pt x="2173224" y="1279398"/>
                </a:lnTo>
                <a:lnTo>
                  <a:pt x="0" y="0"/>
                </a:lnTo>
                <a:lnTo>
                  <a:pt x="1430274" y="1279398"/>
                </a:lnTo>
                <a:close/>
              </a:path>
            </a:pathLst>
          </a:custGeom>
          <a:ln w="190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88463" y="5356352"/>
            <a:ext cx="259334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Equivalent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890"/>
              </a:lnSpc>
              <a:spcBef>
                <a:spcPts val="190"/>
              </a:spcBef>
            </a:pPr>
            <a:r>
              <a:rPr sz="1600" dirty="0">
                <a:latin typeface="Courier New"/>
                <a:cs typeface="Courier New"/>
              </a:rPr>
              <a:t>sum = sum + counter; counter = counter +1;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84439" y="3015995"/>
            <a:ext cx="8218170" cy="0"/>
          </a:xfrm>
          <a:custGeom>
            <a:avLst/>
            <a:gdLst/>
            <a:ahLst/>
            <a:cxnLst/>
            <a:rect l="l" t="t" r="r" b="b"/>
            <a:pathLst>
              <a:path w="8218170">
                <a:moveTo>
                  <a:pt x="0" y="0"/>
                </a:moveTo>
                <a:lnTo>
                  <a:pt x="8218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634459" y="179593"/>
            <a:ext cx="332104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5" dirty="0"/>
              <a:t>…Continued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0" y="6905625"/>
            <a:ext cx="18478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44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028825"/>
            <a:ext cx="7924800" cy="3904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4300" y="504825"/>
            <a:ext cx="7912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spc="-5" dirty="0">
                <a:solidFill>
                  <a:srgbClr val="7030A0"/>
                </a:solidFill>
              </a:rPr>
              <a:t>Comparison of pr</a:t>
            </a:r>
            <a:r>
              <a:rPr lang="en-AU" sz="4000" spc="-15" dirty="0">
                <a:solidFill>
                  <a:srgbClr val="7030A0"/>
                </a:solidFill>
              </a:rPr>
              <a:t>e</a:t>
            </a:r>
            <a:r>
              <a:rPr lang="en-AU" sz="4000" spc="-480" dirty="0">
                <a:solidFill>
                  <a:srgbClr val="7030A0"/>
                </a:solidFill>
                <a:cs typeface="Calibri"/>
              </a:rPr>
              <a:t>‐ </a:t>
            </a:r>
            <a:r>
              <a:rPr lang="en-AU" sz="4000" spc="-5" dirty="0">
                <a:solidFill>
                  <a:srgbClr val="7030A0"/>
                </a:solidFill>
              </a:rPr>
              <a:t>incremen</a:t>
            </a:r>
            <a:r>
              <a:rPr lang="en-AU" sz="4000" dirty="0">
                <a:solidFill>
                  <a:srgbClr val="7030A0"/>
                </a:solidFill>
              </a:rPr>
              <a:t>t</a:t>
            </a:r>
            <a:r>
              <a:rPr lang="en-AU" sz="4000" spc="5" dirty="0">
                <a:solidFill>
                  <a:srgbClr val="7030A0"/>
                </a:solidFill>
              </a:rPr>
              <a:t> </a:t>
            </a:r>
            <a:r>
              <a:rPr lang="en-AU" sz="4000" dirty="0">
                <a:solidFill>
                  <a:srgbClr val="7030A0"/>
                </a:solidFill>
              </a:rPr>
              <a:t>and</a:t>
            </a:r>
            <a:r>
              <a:rPr lang="en-AU" sz="4000" spc="-10" dirty="0">
                <a:solidFill>
                  <a:srgbClr val="7030A0"/>
                </a:solidFill>
              </a:rPr>
              <a:t> </a:t>
            </a:r>
            <a:r>
              <a:rPr lang="en-AU" sz="4000" spc="-5" dirty="0">
                <a:solidFill>
                  <a:srgbClr val="7030A0"/>
                </a:solidFill>
              </a:rPr>
              <a:t>pos</a:t>
            </a:r>
            <a:r>
              <a:rPr lang="en-AU" sz="4000" dirty="0">
                <a:solidFill>
                  <a:srgbClr val="7030A0"/>
                </a:solidFill>
              </a:rPr>
              <a:t>t</a:t>
            </a:r>
            <a:r>
              <a:rPr lang="en-AU" sz="4000" spc="-480" dirty="0">
                <a:solidFill>
                  <a:srgbClr val="7030A0"/>
                </a:solidFill>
                <a:cs typeface="Calibri"/>
              </a:rPr>
              <a:t>‐ </a:t>
            </a:r>
            <a:r>
              <a:rPr lang="en-AU" sz="4000" spc="-5" dirty="0">
                <a:solidFill>
                  <a:srgbClr val="7030A0"/>
                </a:solidFill>
              </a:rPr>
              <a:t>increment</a:t>
            </a:r>
            <a:endParaRPr lang="en-AU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00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165" y="3476625"/>
            <a:ext cx="8590280" cy="337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60045" algn="r">
              <a:lnSpc>
                <a:spcPct val="100000"/>
              </a:lnSpc>
            </a:pPr>
            <a:r>
              <a:rPr sz="1400" dirty="0">
                <a:solidFill>
                  <a:srgbClr val="5E5E5E"/>
                </a:solidFill>
                <a:latin typeface="Calibri"/>
                <a:cs typeface="Calibri"/>
              </a:rPr>
              <a:t>36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400883"/>
            <a:ext cx="817854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5830">
              <a:lnSpc>
                <a:spcPct val="100000"/>
              </a:lnSpc>
            </a:pPr>
            <a:r>
              <a:rPr sz="4000" spc="-5" dirty="0"/>
              <a:t>Compoun</a:t>
            </a:r>
            <a:r>
              <a:rPr sz="4000" dirty="0"/>
              <a:t>d </a:t>
            </a:r>
            <a:r>
              <a:rPr lang="en-US" spc="-5" dirty="0"/>
              <a:t>A</a:t>
            </a:r>
            <a:r>
              <a:rPr sz="4000" spc="-5" dirty="0"/>
              <a:t>ssignmen</a:t>
            </a:r>
            <a:r>
              <a:rPr sz="4000" dirty="0"/>
              <a:t>t</a:t>
            </a:r>
            <a:r>
              <a:rPr sz="4000" spc="-10" dirty="0"/>
              <a:t> </a:t>
            </a:r>
            <a:r>
              <a:rPr lang="en-US" spc="-5" dirty="0"/>
              <a:t>O</a:t>
            </a:r>
            <a:r>
              <a:rPr sz="4000" spc="-5" dirty="0"/>
              <a:t>perator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1097165" y="3479929"/>
            <a:ext cx="8590280" cy="3367404"/>
          </a:xfrm>
          <a:custGeom>
            <a:avLst/>
            <a:gdLst/>
            <a:ahLst/>
            <a:cxnLst/>
            <a:rect l="l" t="t" r="r" b="b"/>
            <a:pathLst>
              <a:path w="8590280" h="3367404">
                <a:moveTo>
                  <a:pt x="0" y="0"/>
                </a:moveTo>
                <a:lnTo>
                  <a:pt x="0" y="3367278"/>
                </a:lnTo>
                <a:lnTo>
                  <a:pt x="8590025" y="3367278"/>
                </a:lnTo>
                <a:lnTo>
                  <a:pt x="85900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5137" y="3519742"/>
            <a:ext cx="4420235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Syntax: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variable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op=</a:t>
            </a:r>
            <a:r>
              <a:rPr sz="2000" b="1" dirty="0">
                <a:latin typeface="Calibri"/>
                <a:cs typeface="Calibri"/>
              </a:rPr>
              <a:t>  </a:t>
            </a:r>
            <a:r>
              <a:rPr sz="2000" i="1" spc="-10" dirty="0">
                <a:latin typeface="Calibri"/>
                <a:cs typeface="Calibri"/>
              </a:rPr>
              <a:t>expression;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Meaning: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variable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= </a:t>
            </a:r>
            <a:r>
              <a:rPr sz="2000" i="1" spc="-10" dirty="0">
                <a:latin typeface="Calibri"/>
                <a:cs typeface="Calibri"/>
              </a:rPr>
              <a:t>variabl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o</a:t>
            </a:r>
            <a:r>
              <a:rPr sz="2000" b="1" i="1" spc="-5" dirty="0">
                <a:latin typeface="Calibri"/>
                <a:cs typeface="Calibri"/>
              </a:rPr>
              <a:t>p</a:t>
            </a:r>
            <a:r>
              <a:rPr sz="2000" b="1" i="1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expression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Examples: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9587" y="5041479"/>
            <a:ext cx="2768600" cy="179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000" spc="-5" dirty="0">
                <a:latin typeface="Courier New"/>
                <a:cs typeface="Courier New"/>
              </a:rPr>
              <a:t>count += 2;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70"/>
              </a:lnSpc>
            </a:pPr>
            <a:r>
              <a:rPr sz="2000" spc="-5" dirty="0">
                <a:latin typeface="Courier New"/>
                <a:cs typeface="Courier New"/>
              </a:rPr>
              <a:t>sum += 2+3;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stock -= quantity; power *= 2.71;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div /= 10.0+20.0;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rem %= d;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7584" y="5041479"/>
            <a:ext cx="1244600" cy="179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count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70"/>
              </a:lnSpc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sum =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stock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power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div =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rem 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8954" y="5041479"/>
            <a:ext cx="3225800" cy="179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8844">
              <a:lnSpc>
                <a:spcPts val="2340"/>
              </a:lnSpc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= count + 2; */ sum + (2+3) */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330"/>
              </a:lnSpc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= stock – quantity */</a:t>
            </a:r>
            <a:endParaRPr sz="2000">
              <a:latin typeface="Courier New"/>
              <a:cs typeface="Courier New"/>
            </a:endParaRPr>
          </a:p>
          <a:p>
            <a:pPr marL="12700" marR="461645" algn="just">
              <a:lnSpc>
                <a:spcPct val="100000"/>
              </a:lnSpc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= power * 2.71  */ div/(10.0+20.0) */ rem % d  */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70152" y="1782508"/>
          <a:ext cx="8178545" cy="1478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545">
                <a:tc gridSpan="3">
                  <a:txBody>
                    <a:bodyPr/>
                    <a:lstStyle/>
                    <a:p>
                      <a:pPr marL="141668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assignment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ompound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assignment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sum = sum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 number;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sum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2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number;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product 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product 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number;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product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2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number;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22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144" y="-3570"/>
            <a:ext cx="376311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57150">
              <a:lnSpc>
                <a:spcPct val="100000"/>
              </a:lnSpc>
            </a:pPr>
            <a:r>
              <a:rPr lang="en-US" dirty="0"/>
              <a:t>II.1: </a:t>
            </a:r>
            <a:r>
              <a:rPr dirty="0"/>
              <a:t>Comme</a:t>
            </a:r>
            <a:r>
              <a:rPr spc="-35" dirty="0"/>
              <a:t>n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15" y="1350656"/>
            <a:ext cx="93727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  <a:tab pos="5275580" algn="l"/>
              </a:tabLst>
            </a:pPr>
            <a:r>
              <a:rPr lang="en-US" sz="2400" spc="-5" dirty="0">
                <a:latin typeface="Calibri"/>
                <a:cs typeface="Calibri"/>
              </a:rPr>
              <a:t>In C, they b</a:t>
            </a:r>
            <a:r>
              <a:rPr sz="2400" spc="-5" dirty="0">
                <a:latin typeface="Calibri"/>
                <a:cs typeface="Calibri"/>
              </a:rPr>
              <a:t>egi</a:t>
            </a:r>
            <a:r>
              <a:rPr sz="2400" dirty="0">
                <a:latin typeface="Calibri"/>
                <a:cs typeface="Calibri"/>
              </a:rPr>
              <a:t>n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Courier New"/>
                <a:cs typeface="Courier New"/>
              </a:rPr>
              <a:t>/</a:t>
            </a:r>
            <a:r>
              <a:rPr sz="2400" b="1" dirty="0">
                <a:solidFill>
                  <a:srgbClr val="006500"/>
                </a:solidFill>
                <a:latin typeface="Courier New"/>
                <a:cs typeface="Courier New"/>
              </a:rPr>
              <a:t>*</a:t>
            </a:r>
            <a:r>
              <a:rPr sz="2400" b="1" spc="-370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r>
              <a:rPr lang="en-US" sz="2400" b="1" spc="-5" dirty="0">
                <a:solidFill>
                  <a:srgbClr val="006500"/>
                </a:solidFill>
                <a:latin typeface="Courier New"/>
                <a:cs typeface="Courier New"/>
              </a:rPr>
              <a:t> and can span multi lines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4576" y="2137664"/>
            <a:ext cx="5727485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6500"/>
                </a:solidFill>
                <a:latin typeface="Calibri"/>
                <a:cs typeface="Calibri"/>
              </a:rPr>
              <a:t>/</a:t>
            </a:r>
            <a:r>
              <a:rPr sz="1800" b="1" spc="-10" dirty="0">
                <a:solidFill>
                  <a:srgbClr val="006500"/>
                </a:solidFill>
                <a:latin typeface="Calibri"/>
                <a:cs typeface="Calibri"/>
              </a:rPr>
              <a:t>*</a:t>
            </a:r>
            <a:r>
              <a:rPr sz="1800" spc="-220" dirty="0">
                <a:solidFill>
                  <a:srgbClr val="006500"/>
                </a:solidFill>
                <a:latin typeface="Calibri"/>
                <a:cs typeface="Calibri"/>
              </a:rPr>
              <a:t>‐‐‐‐‐‐‐‐‐‐‐‐‐‐‐‐‐‐‐‐‐‐‐‐‐‐‐‐‐</a:t>
            </a:r>
            <a:r>
              <a:rPr sz="1800" spc="-210" dirty="0">
                <a:solidFill>
                  <a:srgbClr val="006500"/>
                </a:solidFill>
                <a:latin typeface="Calibri"/>
                <a:cs typeface="Calibri"/>
              </a:rPr>
              <a:t>‐</a:t>
            </a:r>
            <a:r>
              <a:rPr sz="1800" spc="-220" dirty="0">
                <a:solidFill>
                  <a:srgbClr val="006500"/>
                </a:solidFill>
                <a:latin typeface="Calibri"/>
                <a:cs typeface="Calibri"/>
              </a:rPr>
              <a:t>‐‐‐‐‐‐‐‐‐‐‐‐‐‐‐‐‐‐</a:t>
            </a:r>
            <a:endParaRPr sz="1800" dirty="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A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function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th</a:t>
            </a:r>
            <a:r>
              <a:rPr sz="1800" spc="-20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65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alcul</a:t>
            </a:r>
            <a:r>
              <a:rPr sz="1800" spc="-15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s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00650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ea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lang="en-US" sz="1800" spc="5" dirty="0">
                <a:solidFill>
                  <a:srgbClr val="006500"/>
                </a:solidFill>
                <a:latin typeface="Calibri"/>
                <a:cs typeface="Calibri"/>
              </a:rPr>
              <a:t>rectangle</a:t>
            </a:r>
          </a:p>
          <a:p>
            <a:pPr marL="469900" marR="5080">
              <a:lnSpc>
                <a:spcPct val="100000"/>
              </a:lnSpc>
            </a:pP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It</a:t>
            </a:r>
            <a:r>
              <a:rPr sz="1800" u="sng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u="sng" spc="-30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u="sng" spc="-70" dirty="0">
                <a:solidFill>
                  <a:srgbClr val="006500"/>
                </a:solidFill>
                <a:latin typeface="Calibri"/>
                <a:cs typeface="Calibri"/>
              </a:rPr>
              <a:t>k</a:t>
            </a:r>
            <a:r>
              <a:rPr sz="1800" u="sng" spc="-1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s </a:t>
            </a:r>
            <a:r>
              <a:rPr sz="1800" u="sng" spc="-10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r>
              <a:rPr sz="1800" u="sng" spc="-30" dirty="0">
                <a:solidFill>
                  <a:srgbClr val="006500"/>
                </a:solidFill>
                <a:latin typeface="Calibri"/>
                <a:cs typeface="Calibri"/>
              </a:rPr>
              <a:t>w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1800" u="sng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pa</a:t>
            </a:r>
            <a:r>
              <a:rPr sz="1800" u="sng" spc="-35" dirty="0">
                <a:solidFill>
                  <a:srgbClr val="006500"/>
                </a:solidFill>
                <a:latin typeface="Calibri"/>
                <a:cs typeface="Calibri"/>
              </a:rPr>
              <a:t>r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u="sng" spc="-5" dirty="0">
                <a:solidFill>
                  <a:srgbClr val="006500"/>
                </a:solidFill>
                <a:latin typeface="Calibri"/>
                <a:cs typeface="Calibri"/>
              </a:rPr>
              <a:t>m</a:t>
            </a:r>
            <a:r>
              <a:rPr sz="1800" u="sng" spc="-2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u="sng" spc="-25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r>
              <a:rPr sz="1800" u="sng" spc="-1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u="sng" spc="-35" dirty="0">
                <a:solidFill>
                  <a:srgbClr val="006500"/>
                </a:solidFill>
                <a:latin typeface="Calibri"/>
                <a:cs typeface="Calibri"/>
              </a:rPr>
              <a:t>r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s</a:t>
            </a:r>
            <a:r>
              <a:rPr sz="1800" u="sng" spc="-5" dirty="0">
                <a:solidFill>
                  <a:srgbClr val="006500"/>
                </a:solidFill>
                <a:latin typeface="Calibri"/>
                <a:cs typeface="Calibri"/>
              </a:rPr>
              <a:t> o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f</a:t>
            </a:r>
            <a:r>
              <a:rPr sz="1800" u="sng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06500"/>
                </a:solidFill>
                <a:latin typeface="Calibri"/>
                <a:cs typeface="Calibri"/>
              </a:rPr>
              <a:t>type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 flo</a:t>
            </a:r>
            <a:r>
              <a:rPr sz="1800" u="sng" spc="-20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endParaRPr sz="1800" u="sng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and</a:t>
            </a:r>
            <a:r>
              <a:rPr sz="1800" u="sng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u="sng" spc="-25" dirty="0">
                <a:solidFill>
                  <a:srgbClr val="006500"/>
                </a:solidFill>
                <a:latin typeface="Calibri"/>
                <a:cs typeface="Calibri"/>
              </a:rPr>
              <a:t>re</a:t>
            </a:r>
            <a:r>
              <a:rPr sz="1800" u="sng" spc="-10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u</a:t>
            </a:r>
            <a:r>
              <a:rPr sz="1800" u="sng" spc="-5" dirty="0">
                <a:solidFill>
                  <a:srgbClr val="006500"/>
                </a:solidFill>
                <a:latin typeface="Calibri"/>
                <a:cs typeface="Calibri"/>
              </a:rPr>
              <a:t>r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ns a</a:t>
            </a:r>
            <a:r>
              <a:rPr sz="1800" u="sng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u="sng" spc="-30" dirty="0">
                <a:solidFill>
                  <a:srgbClr val="006500"/>
                </a:solidFill>
                <a:latin typeface="Calibri"/>
                <a:cs typeface="Calibri"/>
              </a:rPr>
              <a:t>v</a:t>
            </a:r>
            <a:r>
              <a:rPr sz="1800" u="sng" spc="-5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lu</a:t>
            </a:r>
            <a:r>
              <a:rPr sz="1800" u="sng" spc="-5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f</a:t>
            </a:r>
            <a:r>
              <a:rPr sz="1800" u="sng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006500"/>
                </a:solidFill>
                <a:latin typeface="Calibri"/>
                <a:cs typeface="Calibri"/>
              </a:rPr>
              <a:t>type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 flo</a:t>
            </a:r>
            <a:r>
              <a:rPr sz="1800" u="sng" spc="-20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u="sng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endParaRPr sz="1800" u="sng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20" dirty="0">
                <a:solidFill>
                  <a:srgbClr val="006500"/>
                </a:solidFill>
                <a:latin typeface="Calibri"/>
                <a:cs typeface="Calibri"/>
              </a:rPr>
              <a:t>‐‐‐‐‐‐‐‐‐‐‐‐‐‐‐‐‐‐‐‐‐‐‐‐‐‐‐‐</a:t>
            </a:r>
            <a:r>
              <a:rPr sz="1800" spc="-215" dirty="0">
                <a:solidFill>
                  <a:srgbClr val="006500"/>
                </a:solidFill>
                <a:latin typeface="Calibri"/>
                <a:cs typeface="Calibri"/>
              </a:rPr>
              <a:t>‐</a:t>
            </a:r>
            <a:r>
              <a:rPr sz="1800" spc="-220" dirty="0">
                <a:solidFill>
                  <a:srgbClr val="006500"/>
                </a:solidFill>
                <a:latin typeface="Calibri"/>
                <a:cs typeface="Calibri"/>
              </a:rPr>
              <a:t>‐‐‐‐‐‐‐‐‐‐‐‐‐‐‐‐‐‐‐‐‐</a:t>
            </a:r>
            <a:r>
              <a:rPr sz="1800" b="1" spc="-10" dirty="0">
                <a:solidFill>
                  <a:srgbClr val="006500"/>
                </a:solidFill>
                <a:latin typeface="Calibri"/>
                <a:cs typeface="Calibri"/>
              </a:rPr>
              <a:t>*/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flo</a:t>
            </a:r>
            <a:r>
              <a:rPr sz="1800" spc="-20" dirty="0">
                <a:solidFill>
                  <a:srgbClr val="33339A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33339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alcul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ea</a:t>
            </a:r>
            <a:r>
              <a:rPr sz="1800" dirty="0">
                <a:latin typeface="Calibri"/>
                <a:cs typeface="Calibri"/>
              </a:rPr>
              <a:t> (</a:t>
            </a: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flo</a:t>
            </a:r>
            <a:r>
              <a:rPr sz="1800" spc="-20" dirty="0">
                <a:solidFill>
                  <a:srgbClr val="33339A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33339A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width,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flo</a:t>
            </a:r>
            <a:r>
              <a:rPr sz="1800" spc="-20" dirty="0">
                <a:solidFill>
                  <a:srgbClr val="33339A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33339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heig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1068" y="4057903"/>
            <a:ext cx="2583631" cy="959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flo</a:t>
            </a:r>
            <a:r>
              <a:rPr sz="1800" spc="-20" dirty="0">
                <a:solidFill>
                  <a:srgbClr val="33339A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t </a:t>
            </a:r>
            <a:r>
              <a:rPr sz="1800" spc="10" dirty="0">
                <a:solidFill>
                  <a:srgbClr val="33339A"/>
                </a:solidFill>
                <a:latin typeface="Calibri"/>
                <a:cs typeface="Calibri"/>
              </a:rPr>
              <a:t> </a:t>
            </a:r>
            <a:r>
              <a:rPr lang="en-US" spc="-5" dirty="0" err="1">
                <a:latin typeface="Calibri"/>
                <a:cs typeface="Calibri"/>
              </a:rPr>
              <a:t>rect</a:t>
            </a:r>
            <a:r>
              <a:rPr sz="1800" spc="-5" dirty="0" err="1">
                <a:latin typeface="Calibri"/>
                <a:cs typeface="Calibri"/>
              </a:rPr>
              <a:t>A</a:t>
            </a:r>
            <a:r>
              <a:rPr sz="1800" spc="-25" dirty="0" err="1">
                <a:latin typeface="Calibri"/>
                <a:cs typeface="Calibri"/>
              </a:rPr>
              <a:t>r</a:t>
            </a:r>
            <a:r>
              <a:rPr sz="1800" spc="-5" dirty="0" err="1">
                <a:latin typeface="Calibri"/>
                <a:cs typeface="Calibri"/>
              </a:rPr>
              <a:t>ea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</a:pPr>
            <a:r>
              <a:rPr lang="en-US" spc="-5" dirty="0" err="1">
                <a:latin typeface="Calibri"/>
                <a:cs typeface="Calibri"/>
              </a:rPr>
              <a:t>rect</a:t>
            </a:r>
            <a:r>
              <a:rPr sz="1800" spc="-5" dirty="0" err="1">
                <a:latin typeface="Calibri"/>
                <a:cs typeface="Calibri"/>
              </a:rPr>
              <a:t>A</a:t>
            </a:r>
            <a:r>
              <a:rPr sz="1800" spc="-25" dirty="0" err="1">
                <a:latin typeface="Calibri"/>
                <a:cs typeface="Calibri"/>
              </a:rPr>
              <a:t>r</a:t>
            </a:r>
            <a:r>
              <a:rPr sz="1800" spc="-5" dirty="0" err="1">
                <a:latin typeface="Calibri"/>
                <a:cs typeface="Calibri"/>
              </a:rPr>
              <a:t>ea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heig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t; </a:t>
            </a:r>
            <a:r>
              <a:rPr sz="1800" spc="-25" dirty="0">
                <a:solidFill>
                  <a:srgbClr val="00009A"/>
                </a:solidFill>
                <a:latin typeface="Calibri"/>
                <a:cs typeface="Calibri"/>
              </a:rPr>
              <a:t>re</a:t>
            </a:r>
            <a:r>
              <a:rPr sz="1800" spc="-10" dirty="0">
                <a:solidFill>
                  <a:srgbClr val="00009A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009A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00009A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009A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lang="en-US" spc="-5" dirty="0" err="1">
                <a:latin typeface="Calibri"/>
                <a:cs typeface="Calibri"/>
              </a:rPr>
              <a:t>rect</a:t>
            </a:r>
            <a:r>
              <a:rPr sz="1800" spc="-5" dirty="0" err="1">
                <a:latin typeface="Calibri"/>
                <a:cs typeface="Calibri"/>
              </a:rPr>
              <a:t>A</a:t>
            </a:r>
            <a:r>
              <a:rPr sz="1800" spc="-25" dirty="0" err="1">
                <a:latin typeface="Calibri"/>
                <a:cs typeface="Calibri"/>
              </a:rPr>
              <a:t>r</a:t>
            </a:r>
            <a:r>
              <a:rPr sz="1800" spc="-5" dirty="0" err="1">
                <a:latin typeface="Calibri"/>
                <a:cs typeface="Calibri"/>
              </a:rPr>
              <a:t>ea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2612" y="4057903"/>
            <a:ext cx="241744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/*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00650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ea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f a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squa</a:t>
            </a:r>
            <a:r>
              <a:rPr sz="1800" spc="-25" dirty="0">
                <a:solidFill>
                  <a:srgbClr val="00650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/*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65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alcul</a:t>
            </a:r>
            <a:r>
              <a:rPr sz="1800" spc="-15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00650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ea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1727" y="2732532"/>
            <a:ext cx="577215" cy="215900"/>
          </a:xfrm>
          <a:custGeom>
            <a:avLst/>
            <a:gdLst/>
            <a:ahLst/>
            <a:cxnLst/>
            <a:rect l="l" t="t" r="r" b="b"/>
            <a:pathLst>
              <a:path w="577215" h="215900">
                <a:moveTo>
                  <a:pt x="144780" y="215645"/>
                </a:moveTo>
                <a:lnTo>
                  <a:pt x="144780" y="0"/>
                </a:lnTo>
                <a:lnTo>
                  <a:pt x="0" y="107441"/>
                </a:lnTo>
                <a:lnTo>
                  <a:pt x="144780" y="215645"/>
                </a:lnTo>
                <a:close/>
              </a:path>
              <a:path w="577215" h="215900">
                <a:moveTo>
                  <a:pt x="576834" y="161543"/>
                </a:moveTo>
                <a:lnTo>
                  <a:pt x="576834" y="53339"/>
                </a:lnTo>
                <a:lnTo>
                  <a:pt x="144780" y="53339"/>
                </a:lnTo>
                <a:lnTo>
                  <a:pt x="144780" y="161543"/>
                </a:lnTo>
                <a:lnTo>
                  <a:pt x="576834" y="161543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22203" y="5002776"/>
            <a:ext cx="4919980" cy="77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4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Ne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6710" y="2716952"/>
            <a:ext cx="329539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oduc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ts</a:t>
            </a:r>
            <a:r>
              <a:rPr lang="en-US" sz="2000" spc="-5" dirty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latin typeface="Calibri"/>
                <a:cs typeface="Calibri"/>
              </a:rPr>
              <a:t>The underlined text is extra!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7045" y="3642804"/>
            <a:ext cx="23234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Descri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1294" y="5935110"/>
            <a:ext cx="493966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ct val="100000"/>
              </a:lnSpc>
            </a:pPr>
            <a:r>
              <a:rPr sz="1800" b="1" spc="-10" dirty="0">
                <a:solidFill>
                  <a:srgbClr val="006500"/>
                </a:solidFill>
                <a:latin typeface="Courier New"/>
                <a:cs typeface="Courier New"/>
              </a:rPr>
              <a:t>/</a:t>
            </a:r>
            <a:r>
              <a:rPr sz="1800" b="1" dirty="0">
                <a:solidFill>
                  <a:srgbClr val="006500"/>
                </a:solidFill>
                <a:latin typeface="Courier New"/>
                <a:cs typeface="Courier New"/>
              </a:rPr>
              <a:t>*</a:t>
            </a:r>
            <a:r>
              <a:rPr sz="1800" b="1" spc="-10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calculat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th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are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o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f</a:t>
            </a:r>
            <a:r>
              <a:rPr sz="18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square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inpu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-</a:t>
            </a:r>
            <a:r>
              <a:rPr sz="1800" spc="-1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widt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h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an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006500"/>
                </a:solidFill>
                <a:latin typeface="Courier New"/>
                <a:cs typeface="Courier New"/>
              </a:rPr>
              <a:t> lengt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h</a:t>
            </a:r>
            <a:r>
              <a:rPr sz="1800" spc="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lang="en-AU" sz="1800" b="1" spc="-10" dirty="0">
              <a:solidFill>
                <a:srgbClr val="0065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AU" spc="-10" dirty="0">
                <a:solidFill>
                  <a:srgbClr val="006500"/>
                </a:solidFill>
                <a:latin typeface="Courier New"/>
                <a:cs typeface="Courier New"/>
              </a:rPr>
              <a:t>   and return a float type value */</a:t>
            </a:r>
            <a:endParaRPr spc="-10" dirty="0">
              <a:solidFill>
                <a:srgbClr val="006500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3823" y="5942337"/>
            <a:ext cx="4521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st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62035" y="6056376"/>
            <a:ext cx="504190" cy="102870"/>
          </a:xfrm>
          <a:custGeom>
            <a:avLst/>
            <a:gdLst/>
            <a:ahLst/>
            <a:cxnLst/>
            <a:rect l="l" t="t" r="r" b="b"/>
            <a:pathLst>
              <a:path w="504189" h="102870">
                <a:moveTo>
                  <a:pt x="428883" y="42241"/>
                </a:moveTo>
                <a:lnTo>
                  <a:pt x="427585" y="33065"/>
                </a:lnTo>
                <a:lnTo>
                  <a:pt x="0" y="93726"/>
                </a:lnTo>
                <a:lnTo>
                  <a:pt x="1524" y="102870"/>
                </a:lnTo>
                <a:lnTo>
                  <a:pt x="428883" y="42241"/>
                </a:lnTo>
                <a:close/>
              </a:path>
              <a:path w="504189" h="102870">
                <a:moveTo>
                  <a:pt x="503682" y="26670"/>
                </a:moveTo>
                <a:lnTo>
                  <a:pt x="422910" y="0"/>
                </a:lnTo>
                <a:lnTo>
                  <a:pt x="427585" y="33065"/>
                </a:lnTo>
                <a:lnTo>
                  <a:pt x="440436" y="31242"/>
                </a:lnTo>
                <a:lnTo>
                  <a:pt x="441960" y="40386"/>
                </a:lnTo>
                <a:lnTo>
                  <a:pt x="441960" y="69607"/>
                </a:lnTo>
                <a:lnTo>
                  <a:pt x="503682" y="26670"/>
                </a:lnTo>
                <a:close/>
              </a:path>
              <a:path w="504189" h="102870">
                <a:moveTo>
                  <a:pt x="441960" y="40386"/>
                </a:moveTo>
                <a:lnTo>
                  <a:pt x="440436" y="31242"/>
                </a:lnTo>
                <a:lnTo>
                  <a:pt x="427585" y="33065"/>
                </a:lnTo>
                <a:lnTo>
                  <a:pt x="428883" y="42241"/>
                </a:lnTo>
                <a:lnTo>
                  <a:pt x="441960" y="40386"/>
                </a:lnTo>
                <a:close/>
              </a:path>
              <a:path w="504189" h="102870">
                <a:moveTo>
                  <a:pt x="441960" y="69607"/>
                </a:moveTo>
                <a:lnTo>
                  <a:pt x="441960" y="40386"/>
                </a:lnTo>
                <a:lnTo>
                  <a:pt x="428883" y="42241"/>
                </a:lnTo>
                <a:lnTo>
                  <a:pt x="433578" y="75438"/>
                </a:lnTo>
                <a:lnTo>
                  <a:pt x="441960" y="69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06011" y="5942329"/>
            <a:ext cx="380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15391" y="6079235"/>
            <a:ext cx="650240" cy="297180"/>
          </a:xfrm>
          <a:custGeom>
            <a:avLst/>
            <a:gdLst/>
            <a:ahLst/>
            <a:cxnLst/>
            <a:rect l="l" t="t" r="r" b="b"/>
            <a:pathLst>
              <a:path w="650240" h="297179">
                <a:moveTo>
                  <a:pt x="67796" y="257804"/>
                </a:moveTo>
                <a:lnTo>
                  <a:pt x="54101" y="227076"/>
                </a:lnTo>
                <a:lnTo>
                  <a:pt x="0" y="293370"/>
                </a:lnTo>
                <a:lnTo>
                  <a:pt x="56387" y="295887"/>
                </a:lnTo>
                <a:lnTo>
                  <a:pt x="56387" y="262890"/>
                </a:lnTo>
                <a:lnTo>
                  <a:pt x="67796" y="257804"/>
                </a:lnTo>
                <a:close/>
              </a:path>
              <a:path w="650240" h="297179">
                <a:moveTo>
                  <a:pt x="71544" y="266214"/>
                </a:moveTo>
                <a:lnTo>
                  <a:pt x="67796" y="257804"/>
                </a:lnTo>
                <a:lnTo>
                  <a:pt x="56387" y="262890"/>
                </a:lnTo>
                <a:lnTo>
                  <a:pt x="60197" y="271272"/>
                </a:lnTo>
                <a:lnTo>
                  <a:pt x="71544" y="266214"/>
                </a:lnTo>
                <a:close/>
              </a:path>
              <a:path w="650240" h="297179">
                <a:moveTo>
                  <a:pt x="85343" y="297180"/>
                </a:moveTo>
                <a:lnTo>
                  <a:pt x="71544" y="266214"/>
                </a:lnTo>
                <a:lnTo>
                  <a:pt x="60197" y="271272"/>
                </a:lnTo>
                <a:lnTo>
                  <a:pt x="56387" y="262890"/>
                </a:lnTo>
                <a:lnTo>
                  <a:pt x="56387" y="295887"/>
                </a:lnTo>
                <a:lnTo>
                  <a:pt x="85343" y="297180"/>
                </a:lnTo>
                <a:close/>
              </a:path>
              <a:path w="650240" h="297179">
                <a:moveTo>
                  <a:pt x="649985" y="8382"/>
                </a:moveTo>
                <a:lnTo>
                  <a:pt x="646176" y="0"/>
                </a:lnTo>
                <a:lnTo>
                  <a:pt x="67796" y="257804"/>
                </a:lnTo>
                <a:lnTo>
                  <a:pt x="71544" y="266214"/>
                </a:lnTo>
                <a:lnTo>
                  <a:pt x="649985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63079" y="3989832"/>
            <a:ext cx="864869" cy="173990"/>
          </a:xfrm>
          <a:custGeom>
            <a:avLst/>
            <a:gdLst/>
            <a:ahLst/>
            <a:cxnLst/>
            <a:rect l="l" t="t" r="r" b="b"/>
            <a:pathLst>
              <a:path w="864870" h="173989">
                <a:moveTo>
                  <a:pt x="74590" y="131209"/>
                </a:moveTo>
                <a:lnTo>
                  <a:pt x="69342" y="99060"/>
                </a:lnTo>
                <a:lnTo>
                  <a:pt x="0" y="148590"/>
                </a:lnTo>
                <a:lnTo>
                  <a:pt x="61722" y="167625"/>
                </a:lnTo>
                <a:lnTo>
                  <a:pt x="61722" y="133350"/>
                </a:lnTo>
                <a:lnTo>
                  <a:pt x="74590" y="131209"/>
                </a:lnTo>
                <a:close/>
              </a:path>
              <a:path w="864870" h="173989">
                <a:moveTo>
                  <a:pt x="76223" y="141210"/>
                </a:moveTo>
                <a:lnTo>
                  <a:pt x="74590" y="131209"/>
                </a:lnTo>
                <a:lnTo>
                  <a:pt x="61722" y="133350"/>
                </a:lnTo>
                <a:lnTo>
                  <a:pt x="64008" y="143256"/>
                </a:lnTo>
                <a:lnTo>
                  <a:pt x="76223" y="141210"/>
                </a:lnTo>
                <a:close/>
              </a:path>
              <a:path w="864870" h="173989">
                <a:moveTo>
                  <a:pt x="81534" y="173736"/>
                </a:moveTo>
                <a:lnTo>
                  <a:pt x="76223" y="141210"/>
                </a:lnTo>
                <a:lnTo>
                  <a:pt x="64008" y="143256"/>
                </a:lnTo>
                <a:lnTo>
                  <a:pt x="61722" y="133350"/>
                </a:lnTo>
                <a:lnTo>
                  <a:pt x="61722" y="167625"/>
                </a:lnTo>
                <a:lnTo>
                  <a:pt x="81534" y="173736"/>
                </a:lnTo>
                <a:close/>
              </a:path>
              <a:path w="864870" h="173989">
                <a:moveTo>
                  <a:pt x="864870" y="9144"/>
                </a:moveTo>
                <a:lnTo>
                  <a:pt x="863346" y="0"/>
                </a:lnTo>
                <a:lnTo>
                  <a:pt x="74590" y="131209"/>
                </a:lnTo>
                <a:lnTo>
                  <a:pt x="76223" y="141210"/>
                </a:lnTo>
                <a:lnTo>
                  <a:pt x="86487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75805" y="4061459"/>
            <a:ext cx="1153160" cy="513715"/>
          </a:xfrm>
          <a:custGeom>
            <a:avLst/>
            <a:gdLst/>
            <a:ahLst/>
            <a:cxnLst/>
            <a:rect l="l" t="t" r="r" b="b"/>
            <a:pathLst>
              <a:path w="1153159" h="513714">
                <a:moveTo>
                  <a:pt x="68185" y="474123"/>
                </a:moveTo>
                <a:lnTo>
                  <a:pt x="54864" y="443484"/>
                </a:lnTo>
                <a:lnTo>
                  <a:pt x="0" y="509016"/>
                </a:lnTo>
                <a:lnTo>
                  <a:pt x="56388" y="512036"/>
                </a:lnTo>
                <a:lnTo>
                  <a:pt x="56388" y="479298"/>
                </a:lnTo>
                <a:lnTo>
                  <a:pt x="68185" y="474123"/>
                </a:lnTo>
                <a:close/>
              </a:path>
              <a:path w="1153159" h="513714">
                <a:moveTo>
                  <a:pt x="71856" y="482566"/>
                </a:moveTo>
                <a:lnTo>
                  <a:pt x="68185" y="474123"/>
                </a:lnTo>
                <a:lnTo>
                  <a:pt x="56388" y="479298"/>
                </a:lnTo>
                <a:lnTo>
                  <a:pt x="60198" y="487680"/>
                </a:lnTo>
                <a:lnTo>
                  <a:pt x="71856" y="482566"/>
                </a:lnTo>
                <a:close/>
              </a:path>
              <a:path w="1153159" h="513714">
                <a:moveTo>
                  <a:pt x="85344" y="513588"/>
                </a:moveTo>
                <a:lnTo>
                  <a:pt x="71856" y="482566"/>
                </a:lnTo>
                <a:lnTo>
                  <a:pt x="60198" y="487680"/>
                </a:lnTo>
                <a:lnTo>
                  <a:pt x="56388" y="479298"/>
                </a:lnTo>
                <a:lnTo>
                  <a:pt x="56388" y="512036"/>
                </a:lnTo>
                <a:lnTo>
                  <a:pt x="85344" y="513588"/>
                </a:lnTo>
                <a:close/>
              </a:path>
              <a:path w="1153159" h="513714">
                <a:moveTo>
                  <a:pt x="1152906" y="8382"/>
                </a:moveTo>
                <a:lnTo>
                  <a:pt x="1149096" y="0"/>
                </a:lnTo>
                <a:lnTo>
                  <a:pt x="68185" y="474123"/>
                </a:lnTo>
                <a:lnTo>
                  <a:pt x="71856" y="482566"/>
                </a:lnTo>
                <a:lnTo>
                  <a:pt x="1152906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D7D4E4B-7899-436C-BB4E-B40645379CBD}"/>
              </a:ext>
            </a:extLst>
          </p:cNvPr>
          <p:cNvSpPr txBox="1"/>
          <p:nvPr/>
        </p:nvSpPr>
        <p:spPr>
          <a:xfrm>
            <a:off x="1339665" y="906616"/>
            <a:ext cx="74360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  <a:tab pos="5275580" algn="l"/>
              </a:tabLst>
            </a:pPr>
            <a:r>
              <a:rPr sz="2400" spc="-5" dirty="0">
                <a:latin typeface="Calibri"/>
                <a:cs typeface="Calibri"/>
              </a:rPr>
              <a:t>Com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help to understand/explain the code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32230DB8-A229-4DA2-B7BA-EA8EB5A955E4}"/>
              </a:ext>
            </a:extLst>
          </p:cNvPr>
          <p:cNvSpPr txBox="1"/>
          <p:nvPr/>
        </p:nvSpPr>
        <p:spPr>
          <a:xfrm>
            <a:off x="1303108" y="7132075"/>
            <a:ext cx="74360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  <a:tab pos="5275580" algn="l"/>
              </a:tabLst>
            </a:pPr>
            <a:r>
              <a:rPr lang="en-US" sz="2400" spc="-5" dirty="0">
                <a:latin typeface="Calibri"/>
                <a:cs typeface="Calibri"/>
              </a:rPr>
              <a:t>To comment a single line, you can prefix it with </a:t>
            </a:r>
            <a:r>
              <a:rPr lang="en-US" sz="2400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endParaRPr sz="24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3073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96" y="246719"/>
            <a:ext cx="4452938" cy="61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Relationa</a:t>
            </a:r>
            <a:r>
              <a:rPr sz="4000" dirty="0"/>
              <a:t>l</a:t>
            </a:r>
            <a:r>
              <a:rPr sz="4000" spc="-10" dirty="0"/>
              <a:t> </a:t>
            </a:r>
            <a:r>
              <a:rPr sz="4000" spc="-5" dirty="0"/>
              <a:t>Operators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2033663" y="1617725"/>
            <a:ext cx="6644005" cy="1190625"/>
          </a:xfrm>
          <a:custGeom>
            <a:avLst/>
            <a:gdLst/>
            <a:ahLst/>
            <a:cxnLst/>
            <a:rect l="l" t="t" r="r" b="b"/>
            <a:pathLst>
              <a:path w="6644005" h="1190625">
                <a:moveTo>
                  <a:pt x="0" y="0"/>
                </a:moveTo>
                <a:lnTo>
                  <a:pt x="0" y="1190244"/>
                </a:lnTo>
                <a:lnTo>
                  <a:pt x="6643878" y="1190244"/>
                </a:lnTo>
                <a:lnTo>
                  <a:pt x="6643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11635" y="1693417"/>
            <a:ext cx="501332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10" dirty="0">
                <a:latin typeface="Calibri"/>
                <a:cs typeface="Calibri"/>
              </a:rPr>
              <a:t>Purpos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Compare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operands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i="1" spc="-5" dirty="0">
                <a:latin typeface="Calibri"/>
                <a:cs typeface="Calibri"/>
              </a:rPr>
              <a:t>Synt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x</a:t>
            </a:r>
            <a:r>
              <a:rPr sz="1800" i="1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45"/>
              </a:lnSpc>
            </a:pPr>
            <a:r>
              <a:rPr sz="1800" spc="-5" dirty="0">
                <a:latin typeface="Courier New"/>
                <a:cs typeface="Courier New"/>
              </a:rPr>
              <a:t>Operand</a:t>
            </a:r>
            <a:r>
              <a:rPr sz="1800" dirty="0">
                <a:latin typeface="Courier New"/>
                <a:cs typeface="Courier New"/>
              </a:rPr>
              <a:t>1</a:t>
            </a:r>
            <a:r>
              <a:rPr sz="1800" spc="-67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RelationalOperator </a:t>
            </a:r>
            <a:r>
              <a:rPr sz="1800" spc="-5" dirty="0">
                <a:latin typeface="Courier New"/>
                <a:cs typeface="Courier New"/>
              </a:rPr>
              <a:t>Operand2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6389" y="3252215"/>
            <a:ext cx="2065020" cy="1363980"/>
          </a:xfrm>
          <a:prstGeom prst="rect">
            <a:avLst/>
          </a:prstGeom>
          <a:solidFill>
            <a:srgbClr val="F8F8F8"/>
          </a:solidFill>
          <a:ln w="19050">
            <a:solidFill>
              <a:srgbClr val="7777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 marR="981075">
              <a:lnSpc>
                <a:spcPct val="100299"/>
              </a:lnSpc>
            </a:pP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Operands: </a:t>
            </a:r>
            <a:r>
              <a:rPr sz="1600" spc="-5" dirty="0">
                <a:latin typeface="Calibri"/>
                <a:cs typeface="Calibri"/>
              </a:rPr>
              <a:t>constants </a:t>
            </a:r>
            <a:r>
              <a:rPr sz="1600" dirty="0">
                <a:latin typeface="Calibri"/>
                <a:cs typeface="Calibri"/>
              </a:rPr>
              <a:t>var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les</a:t>
            </a:r>
            <a:endParaRPr sz="1600">
              <a:latin typeface="Calibri"/>
              <a:cs typeface="Calibri"/>
            </a:endParaRPr>
          </a:p>
          <a:p>
            <a:pPr marL="90170" marR="81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arithmeti</a:t>
            </a:r>
            <a:r>
              <a:rPr sz="1600" dirty="0">
                <a:latin typeface="Calibri"/>
                <a:cs typeface="Calibri"/>
              </a:rPr>
              <a:t>c expressions </a:t>
            </a:r>
            <a:r>
              <a:rPr sz="1600" spc="-5" dirty="0">
                <a:latin typeface="Calibri"/>
                <a:cs typeface="Calibri"/>
              </a:rPr>
              <a:t>functio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ca</a:t>
            </a: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9139" y="3325367"/>
            <a:ext cx="2764155" cy="2033905"/>
          </a:xfrm>
          <a:prstGeom prst="rect">
            <a:avLst/>
          </a:prstGeom>
          <a:solidFill>
            <a:srgbClr val="F8F8F8"/>
          </a:solidFill>
          <a:ln w="19050">
            <a:solidFill>
              <a:srgbClr val="7777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150"/>
              </a:lnSpc>
            </a:pP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Operators</a:t>
            </a:r>
            <a:endParaRPr sz="1800">
              <a:latin typeface="Calibri"/>
              <a:cs typeface="Calibri"/>
            </a:endParaRPr>
          </a:p>
          <a:p>
            <a:pPr marL="90170">
              <a:lnSpc>
                <a:spcPts val="2150"/>
              </a:lnSpc>
              <a:tabLst>
                <a:tab pos="605155" algn="l"/>
              </a:tabLst>
            </a:pP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=	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q</a:t>
            </a:r>
            <a:r>
              <a:rPr sz="1600" spc="-5" dirty="0">
                <a:latin typeface="Calibri"/>
                <a:cs typeface="Calibri"/>
              </a:rPr>
              <a:t>ual</a:t>
            </a:r>
            <a:endParaRPr sz="16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tabLst>
                <a:tab pos="665480" algn="l"/>
              </a:tabLst>
            </a:pPr>
            <a:r>
              <a:rPr sz="1800" spc="-10" dirty="0">
                <a:latin typeface="Courier New"/>
                <a:cs typeface="Courier New"/>
              </a:rPr>
              <a:t>!</a:t>
            </a:r>
            <a:r>
              <a:rPr sz="1800" dirty="0">
                <a:latin typeface="Courier New"/>
                <a:cs typeface="Courier New"/>
              </a:rPr>
              <a:t>=	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ot equal</a:t>
            </a:r>
            <a:endParaRPr sz="16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40"/>
              </a:spcBef>
              <a:tabLst>
                <a:tab pos="664210" algn="l"/>
              </a:tabLst>
            </a:pPr>
            <a:r>
              <a:rPr sz="1800" dirty="0">
                <a:latin typeface="Courier New"/>
                <a:cs typeface="Courier New"/>
              </a:rPr>
              <a:t>&gt;	</a:t>
            </a:r>
            <a:r>
              <a:rPr sz="1600" dirty="0">
                <a:latin typeface="Calibri"/>
                <a:cs typeface="Calibri"/>
              </a:rPr>
              <a:t>greater </a:t>
            </a:r>
            <a:r>
              <a:rPr sz="1600" spc="-5" dirty="0">
                <a:latin typeface="Calibri"/>
                <a:cs typeface="Calibri"/>
              </a:rPr>
              <a:t>than</a:t>
            </a:r>
            <a:endParaRPr sz="16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tabLst>
                <a:tab pos="673100" algn="l"/>
              </a:tabLst>
            </a:pPr>
            <a:r>
              <a:rPr sz="1800" spc="-10" dirty="0">
                <a:latin typeface="Courier New"/>
                <a:cs typeface="Courier New"/>
              </a:rPr>
              <a:t>&gt;</a:t>
            </a:r>
            <a:r>
              <a:rPr sz="1800" dirty="0">
                <a:latin typeface="Courier New"/>
                <a:cs typeface="Courier New"/>
              </a:rPr>
              <a:t>=	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eater</a:t>
            </a:r>
            <a:r>
              <a:rPr sz="1600" spc="-5" dirty="0">
                <a:latin typeface="Calibri"/>
                <a:cs typeface="Calibri"/>
              </a:rPr>
              <a:t> tha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 equal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90170">
              <a:lnSpc>
                <a:spcPts val="2140"/>
              </a:lnSpc>
              <a:spcBef>
                <a:spcPts val="5"/>
              </a:spcBef>
              <a:tabLst>
                <a:tab pos="665480" algn="l"/>
              </a:tabLst>
            </a:pPr>
            <a:r>
              <a:rPr sz="1800" dirty="0">
                <a:latin typeface="Courier New"/>
                <a:cs typeface="Courier New"/>
              </a:rPr>
              <a:t>&lt;	</a:t>
            </a:r>
            <a:r>
              <a:rPr sz="1600" spc="-5" dirty="0">
                <a:latin typeface="Calibri"/>
                <a:cs typeface="Calibri"/>
              </a:rPr>
              <a:t>les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than</a:t>
            </a:r>
            <a:endParaRPr sz="1600">
              <a:latin typeface="Calibri"/>
              <a:cs typeface="Calibri"/>
            </a:endParaRPr>
          </a:p>
          <a:p>
            <a:pPr marL="90170">
              <a:lnSpc>
                <a:spcPts val="2140"/>
              </a:lnSpc>
              <a:tabLst>
                <a:tab pos="665480" algn="l"/>
              </a:tabLst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dirty="0">
                <a:latin typeface="Courier New"/>
                <a:cs typeface="Courier New"/>
              </a:rPr>
              <a:t>=	</a:t>
            </a:r>
            <a:r>
              <a:rPr sz="1600" spc="-5" dirty="0">
                <a:latin typeface="Calibri"/>
                <a:cs typeface="Calibri"/>
              </a:rPr>
              <a:t>les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tha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r </a:t>
            </a:r>
            <a:r>
              <a:rPr sz="1600" spc="-5" dirty="0">
                <a:latin typeface="Calibri"/>
                <a:cs typeface="Calibri"/>
              </a:rPr>
              <a:t>equa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5579" y="2769870"/>
            <a:ext cx="748665" cy="490855"/>
          </a:xfrm>
          <a:custGeom>
            <a:avLst/>
            <a:gdLst/>
            <a:ahLst/>
            <a:cxnLst/>
            <a:rect l="l" t="t" r="r" b="b"/>
            <a:pathLst>
              <a:path w="748664" h="490854">
                <a:moveTo>
                  <a:pt x="689553" y="49640"/>
                </a:moveTo>
                <a:lnTo>
                  <a:pt x="679065" y="33520"/>
                </a:lnTo>
                <a:lnTo>
                  <a:pt x="0" y="474725"/>
                </a:lnTo>
                <a:lnTo>
                  <a:pt x="10668" y="490727"/>
                </a:lnTo>
                <a:lnTo>
                  <a:pt x="689553" y="49640"/>
                </a:lnTo>
                <a:close/>
              </a:path>
              <a:path w="748664" h="490854">
                <a:moveTo>
                  <a:pt x="748284" y="0"/>
                </a:moveTo>
                <a:lnTo>
                  <a:pt x="663702" y="9905"/>
                </a:lnTo>
                <a:lnTo>
                  <a:pt x="679065" y="33520"/>
                </a:lnTo>
                <a:lnTo>
                  <a:pt x="689610" y="26669"/>
                </a:lnTo>
                <a:lnTo>
                  <a:pt x="700278" y="42671"/>
                </a:lnTo>
                <a:lnTo>
                  <a:pt x="700278" y="66124"/>
                </a:lnTo>
                <a:lnTo>
                  <a:pt x="704850" y="73151"/>
                </a:lnTo>
                <a:lnTo>
                  <a:pt x="748284" y="0"/>
                </a:lnTo>
                <a:close/>
              </a:path>
              <a:path w="748664" h="490854">
                <a:moveTo>
                  <a:pt x="700278" y="42671"/>
                </a:moveTo>
                <a:lnTo>
                  <a:pt x="689610" y="26669"/>
                </a:lnTo>
                <a:lnTo>
                  <a:pt x="679065" y="33520"/>
                </a:lnTo>
                <a:lnTo>
                  <a:pt x="689553" y="49640"/>
                </a:lnTo>
                <a:lnTo>
                  <a:pt x="700278" y="42671"/>
                </a:lnTo>
                <a:close/>
              </a:path>
              <a:path w="748664" h="490854">
                <a:moveTo>
                  <a:pt x="700278" y="66124"/>
                </a:moveTo>
                <a:lnTo>
                  <a:pt x="700278" y="42671"/>
                </a:lnTo>
                <a:lnTo>
                  <a:pt x="689553" y="49640"/>
                </a:lnTo>
                <a:lnTo>
                  <a:pt x="700278" y="66124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047" y="2732532"/>
            <a:ext cx="3346450" cy="525780"/>
          </a:xfrm>
          <a:custGeom>
            <a:avLst/>
            <a:gdLst/>
            <a:ahLst/>
            <a:cxnLst/>
            <a:rect l="l" t="t" r="r" b="b"/>
            <a:pathLst>
              <a:path w="3346450" h="525779">
                <a:moveTo>
                  <a:pt x="3271851" y="46770"/>
                </a:moveTo>
                <a:lnTo>
                  <a:pt x="3269139" y="27785"/>
                </a:lnTo>
                <a:lnTo>
                  <a:pt x="0" y="507492"/>
                </a:lnTo>
                <a:lnTo>
                  <a:pt x="2286" y="525780"/>
                </a:lnTo>
                <a:lnTo>
                  <a:pt x="3271851" y="46770"/>
                </a:lnTo>
                <a:close/>
              </a:path>
              <a:path w="3346450" h="525779">
                <a:moveTo>
                  <a:pt x="3345941" y="25908"/>
                </a:moveTo>
                <a:lnTo>
                  <a:pt x="3265170" y="0"/>
                </a:lnTo>
                <a:lnTo>
                  <a:pt x="3269139" y="27785"/>
                </a:lnTo>
                <a:lnTo>
                  <a:pt x="3281934" y="25908"/>
                </a:lnTo>
                <a:lnTo>
                  <a:pt x="3284220" y="44958"/>
                </a:lnTo>
                <a:lnTo>
                  <a:pt x="3284220" y="68845"/>
                </a:lnTo>
                <a:lnTo>
                  <a:pt x="3345941" y="25908"/>
                </a:lnTo>
                <a:close/>
              </a:path>
              <a:path w="3346450" h="525779">
                <a:moveTo>
                  <a:pt x="3284220" y="44958"/>
                </a:moveTo>
                <a:lnTo>
                  <a:pt x="3281934" y="25908"/>
                </a:lnTo>
                <a:lnTo>
                  <a:pt x="3269139" y="27785"/>
                </a:lnTo>
                <a:lnTo>
                  <a:pt x="3271851" y="46770"/>
                </a:lnTo>
                <a:lnTo>
                  <a:pt x="3284220" y="44958"/>
                </a:lnTo>
                <a:close/>
              </a:path>
              <a:path w="3346450" h="525779">
                <a:moveTo>
                  <a:pt x="3284220" y="68845"/>
                </a:moveTo>
                <a:lnTo>
                  <a:pt x="3284220" y="44958"/>
                </a:lnTo>
                <a:lnTo>
                  <a:pt x="3271851" y="46770"/>
                </a:lnTo>
                <a:lnTo>
                  <a:pt x="3275838" y="74676"/>
                </a:lnTo>
                <a:lnTo>
                  <a:pt x="3284220" y="68845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6987" y="2779014"/>
            <a:ext cx="1119505" cy="542290"/>
          </a:xfrm>
          <a:custGeom>
            <a:avLst/>
            <a:gdLst/>
            <a:ahLst/>
            <a:cxnLst/>
            <a:rect l="l" t="t" r="r" b="b"/>
            <a:pathLst>
              <a:path w="1119504" h="542289">
                <a:moveTo>
                  <a:pt x="85344" y="0"/>
                </a:moveTo>
                <a:lnTo>
                  <a:pt x="0" y="2285"/>
                </a:lnTo>
                <a:lnTo>
                  <a:pt x="52578" y="69341"/>
                </a:lnTo>
                <a:lnTo>
                  <a:pt x="53340" y="67729"/>
                </a:lnTo>
                <a:lnTo>
                  <a:pt x="53340" y="38099"/>
                </a:lnTo>
                <a:lnTo>
                  <a:pt x="61722" y="20573"/>
                </a:lnTo>
                <a:lnTo>
                  <a:pt x="73068" y="25977"/>
                </a:lnTo>
                <a:lnTo>
                  <a:pt x="85344" y="0"/>
                </a:lnTo>
                <a:close/>
              </a:path>
              <a:path w="1119504" h="542289">
                <a:moveTo>
                  <a:pt x="73068" y="25977"/>
                </a:moveTo>
                <a:lnTo>
                  <a:pt x="61722" y="20573"/>
                </a:lnTo>
                <a:lnTo>
                  <a:pt x="53340" y="38099"/>
                </a:lnTo>
                <a:lnTo>
                  <a:pt x="64768" y="43542"/>
                </a:lnTo>
                <a:lnTo>
                  <a:pt x="73068" y="25977"/>
                </a:lnTo>
                <a:close/>
              </a:path>
              <a:path w="1119504" h="542289">
                <a:moveTo>
                  <a:pt x="64768" y="43542"/>
                </a:moveTo>
                <a:lnTo>
                  <a:pt x="53340" y="38099"/>
                </a:lnTo>
                <a:lnTo>
                  <a:pt x="53340" y="67729"/>
                </a:lnTo>
                <a:lnTo>
                  <a:pt x="64768" y="43542"/>
                </a:lnTo>
                <a:close/>
              </a:path>
              <a:path w="1119504" h="542289">
                <a:moveTo>
                  <a:pt x="1119378" y="524255"/>
                </a:moveTo>
                <a:lnTo>
                  <a:pt x="73068" y="25977"/>
                </a:lnTo>
                <a:lnTo>
                  <a:pt x="64768" y="43542"/>
                </a:lnTo>
                <a:lnTo>
                  <a:pt x="1110996" y="541781"/>
                </a:lnTo>
                <a:lnTo>
                  <a:pt x="1119378" y="524255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6389" y="5578602"/>
            <a:ext cx="4572000" cy="119062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145"/>
              </a:lnSpc>
            </a:pPr>
            <a:r>
              <a:rPr sz="1800" i="1" spc="-5" dirty="0">
                <a:latin typeface="Calibri"/>
                <a:cs typeface="Calibri"/>
              </a:rPr>
              <a:t>Examples:</a:t>
            </a:r>
            <a:endParaRPr sz="1800">
              <a:latin typeface="Calibri"/>
              <a:cs typeface="Calibri"/>
            </a:endParaRPr>
          </a:p>
          <a:p>
            <a:pPr marL="1006475">
              <a:lnSpc>
                <a:spcPts val="2110"/>
              </a:lnSpc>
            </a:pP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10" dirty="0">
                <a:latin typeface="Courier New"/>
                <a:cs typeface="Courier New"/>
              </a:rPr>
              <a:t> &gt;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20</a:t>
            </a:r>
            <a:endParaRPr sz="1800">
              <a:latin typeface="Courier New"/>
              <a:cs typeface="Courier New"/>
            </a:endParaRPr>
          </a:p>
          <a:p>
            <a:pPr marL="1006475" marR="963294">
              <a:lnSpc>
                <a:spcPts val="2170"/>
              </a:lnSpc>
              <a:spcBef>
                <a:spcPts val="30"/>
              </a:spcBef>
            </a:pPr>
            <a:r>
              <a:rPr sz="1800" spc="-10" dirty="0">
                <a:latin typeface="Courier New"/>
                <a:cs typeface="Courier New"/>
              </a:rPr>
              <a:t>offse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=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(64</a:t>
            </a:r>
            <a:r>
              <a:rPr sz="1800" dirty="0">
                <a:latin typeface="Courier New"/>
                <a:cs typeface="Courier New"/>
              </a:rPr>
              <a:t>0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 x)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log(y)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2639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459" y="551339"/>
            <a:ext cx="38090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000" dirty="0"/>
              <a:t>II. 9. Expressions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040838" y="5509930"/>
            <a:ext cx="87693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klms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4841" y="5509930"/>
            <a:ext cx="32175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1510" algn="l"/>
              </a:tabLst>
            </a:pPr>
            <a:r>
              <a:rPr sz="2800" b="1" dirty="0">
                <a:latin typeface="Courier New"/>
                <a:cs typeface="Courier New"/>
              </a:rPr>
              <a:t>=	</a:t>
            </a:r>
            <a:r>
              <a:rPr sz="2800" b="1" spc="-10" dirty="0">
                <a:latin typeface="Courier New"/>
                <a:cs typeface="Courier New"/>
              </a:rPr>
              <a:t>KMS_PER_MILE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9581" y="5509930"/>
            <a:ext cx="194183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Courier New"/>
                <a:cs typeface="Courier New"/>
              </a:rPr>
              <a:t>*</a:t>
            </a:r>
            <a:r>
              <a:rPr sz="2800" b="1" spc="-10" dirty="0">
                <a:latin typeface="Courier New"/>
                <a:cs typeface="Courier New"/>
              </a:rPr>
              <a:t> mile</a:t>
            </a:r>
            <a:r>
              <a:rPr sz="2800" b="1" dirty="0">
                <a:latin typeface="Courier New"/>
                <a:cs typeface="Courier New"/>
              </a:rPr>
              <a:t>s</a:t>
            </a:r>
            <a:r>
              <a:rPr sz="2800" b="1" spc="-1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5438" y="3892550"/>
            <a:ext cx="11112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9A"/>
                </a:solidFill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21918" y="5259896"/>
            <a:ext cx="4724400" cy="838200"/>
          </a:xfrm>
          <a:custGeom>
            <a:avLst/>
            <a:gdLst/>
            <a:ahLst/>
            <a:cxnLst/>
            <a:rect l="l" t="t" r="r" b="b"/>
            <a:pathLst>
              <a:path w="4724400" h="838200">
                <a:moveTo>
                  <a:pt x="2362200" y="0"/>
                </a:moveTo>
                <a:lnTo>
                  <a:pt x="2168471" y="1387"/>
                </a:lnTo>
                <a:lnTo>
                  <a:pt x="1979054" y="5480"/>
                </a:lnTo>
                <a:lnTo>
                  <a:pt x="1794556" y="12169"/>
                </a:lnTo>
                <a:lnTo>
                  <a:pt x="1615586" y="21348"/>
                </a:lnTo>
                <a:lnTo>
                  <a:pt x="1442751" y="32908"/>
                </a:lnTo>
                <a:lnTo>
                  <a:pt x="1276660" y="46744"/>
                </a:lnTo>
                <a:lnTo>
                  <a:pt x="1117921" y="62746"/>
                </a:lnTo>
                <a:lnTo>
                  <a:pt x="967142" y="80808"/>
                </a:lnTo>
                <a:lnTo>
                  <a:pt x="824931" y="100822"/>
                </a:lnTo>
                <a:lnTo>
                  <a:pt x="691896" y="122682"/>
                </a:lnTo>
                <a:lnTo>
                  <a:pt x="568644" y="146278"/>
                </a:lnTo>
                <a:lnTo>
                  <a:pt x="455785" y="171504"/>
                </a:lnTo>
                <a:lnTo>
                  <a:pt x="353926" y="198253"/>
                </a:lnTo>
                <a:lnTo>
                  <a:pt x="263676" y="226417"/>
                </a:lnTo>
                <a:lnTo>
                  <a:pt x="185642" y="255889"/>
                </a:lnTo>
                <a:lnTo>
                  <a:pt x="120432" y="286560"/>
                </a:lnTo>
                <a:lnTo>
                  <a:pt x="68655" y="318325"/>
                </a:lnTo>
                <a:lnTo>
                  <a:pt x="30918" y="351074"/>
                </a:lnTo>
                <a:lnTo>
                  <a:pt x="7831" y="384702"/>
                </a:lnTo>
                <a:lnTo>
                  <a:pt x="0" y="419100"/>
                </a:lnTo>
                <a:lnTo>
                  <a:pt x="7831" y="453497"/>
                </a:lnTo>
                <a:lnTo>
                  <a:pt x="30918" y="487125"/>
                </a:lnTo>
                <a:lnTo>
                  <a:pt x="68655" y="519874"/>
                </a:lnTo>
                <a:lnTo>
                  <a:pt x="120432" y="551639"/>
                </a:lnTo>
                <a:lnTo>
                  <a:pt x="185642" y="582310"/>
                </a:lnTo>
                <a:lnTo>
                  <a:pt x="263676" y="611782"/>
                </a:lnTo>
                <a:lnTo>
                  <a:pt x="353926" y="639946"/>
                </a:lnTo>
                <a:lnTo>
                  <a:pt x="455785" y="666695"/>
                </a:lnTo>
                <a:lnTo>
                  <a:pt x="568644" y="691921"/>
                </a:lnTo>
                <a:lnTo>
                  <a:pt x="691896" y="715518"/>
                </a:lnTo>
                <a:lnTo>
                  <a:pt x="824931" y="737377"/>
                </a:lnTo>
                <a:lnTo>
                  <a:pt x="967142" y="757391"/>
                </a:lnTo>
                <a:lnTo>
                  <a:pt x="1117921" y="775453"/>
                </a:lnTo>
                <a:lnTo>
                  <a:pt x="1276660" y="791455"/>
                </a:lnTo>
                <a:lnTo>
                  <a:pt x="1442751" y="805291"/>
                </a:lnTo>
                <a:lnTo>
                  <a:pt x="1615586" y="816851"/>
                </a:lnTo>
                <a:lnTo>
                  <a:pt x="1794556" y="826030"/>
                </a:lnTo>
                <a:lnTo>
                  <a:pt x="1979054" y="832719"/>
                </a:lnTo>
                <a:lnTo>
                  <a:pt x="2168471" y="836812"/>
                </a:lnTo>
                <a:lnTo>
                  <a:pt x="2362200" y="838200"/>
                </a:lnTo>
                <a:lnTo>
                  <a:pt x="2555928" y="836812"/>
                </a:lnTo>
                <a:lnTo>
                  <a:pt x="2745345" y="832719"/>
                </a:lnTo>
                <a:lnTo>
                  <a:pt x="2929843" y="826030"/>
                </a:lnTo>
                <a:lnTo>
                  <a:pt x="3108813" y="816851"/>
                </a:lnTo>
                <a:lnTo>
                  <a:pt x="3281648" y="805291"/>
                </a:lnTo>
                <a:lnTo>
                  <a:pt x="3447739" y="791455"/>
                </a:lnTo>
                <a:lnTo>
                  <a:pt x="3606478" y="775453"/>
                </a:lnTo>
                <a:lnTo>
                  <a:pt x="3757257" y="757391"/>
                </a:lnTo>
                <a:lnTo>
                  <a:pt x="3899468" y="737377"/>
                </a:lnTo>
                <a:lnTo>
                  <a:pt x="4032504" y="715518"/>
                </a:lnTo>
                <a:lnTo>
                  <a:pt x="4155755" y="691921"/>
                </a:lnTo>
                <a:lnTo>
                  <a:pt x="4268614" y="666695"/>
                </a:lnTo>
                <a:lnTo>
                  <a:pt x="4370473" y="639946"/>
                </a:lnTo>
                <a:lnTo>
                  <a:pt x="4460723" y="611782"/>
                </a:lnTo>
                <a:lnTo>
                  <a:pt x="4538757" y="582310"/>
                </a:lnTo>
                <a:lnTo>
                  <a:pt x="4603967" y="551639"/>
                </a:lnTo>
                <a:lnTo>
                  <a:pt x="4655744" y="519874"/>
                </a:lnTo>
                <a:lnTo>
                  <a:pt x="4693481" y="487125"/>
                </a:lnTo>
                <a:lnTo>
                  <a:pt x="4716568" y="453497"/>
                </a:lnTo>
                <a:lnTo>
                  <a:pt x="4724400" y="419099"/>
                </a:lnTo>
                <a:lnTo>
                  <a:pt x="4716568" y="384702"/>
                </a:lnTo>
                <a:lnTo>
                  <a:pt x="4693481" y="351074"/>
                </a:lnTo>
                <a:lnTo>
                  <a:pt x="4655744" y="318325"/>
                </a:lnTo>
                <a:lnTo>
                  <a:pt x="4603967" y="286560"/>
                </a:lnTo>
                <a:lnTo>
                  <a:pt x="4538757" y="255889"/>
                </a:lnTo>
                <a:lnTo>
                  <a:pt x="4460723" y="226417"/>
                </a:lnTo>
                <a:lnTo>
                  <a:pt x="4370473" y="198253"/>
                </a:lnTo>
                <a:lnTo>
                  <a:pt x="4268614" y="171504"/>
                </a:lnTo>
                <a:lnTo>
                  <a:pt x="4155755" y="146278"/>
                </a:lnTo>
                <a:lnTo>
                  <a:pt x="4032504" y="122681"/>
                </a:lnTo>
                <a:lnTo>
                  <a:pt x="3899468" y="100822"/>
                </a:lnTo>
                <a:lnTo>
                  <a:pt x="3757257" y="80808"/>
                </a:lnTo>
                <a:lnTo>
                  <a:pt x="3606478" y="62746"/>
                </a:lnTo>
                <a:lnTo>
                  <a:pt x="3447739" y="46744"/>
                </a:lnTo>
                <a:lnTo>
                  <a:pt x="3281648" y="32908"/>
                </a:lnTo>
                <a:lnTo>
                  <a:pt x="3108813" y="21348"/>
                </a:lnTo>
                <a:lnTo>
                  <a:pt x="2929843" y="12169"/>
                </a:lnTo>
                <a:lnTo>
                  <a:pt x="2745345" y="5480"/>
                </a:lnTo>
                <a:lnTo>
                  <a:pt x="2555928" y="1387"/>
                </a:lnTo>
                <a:lnTo>
                  <a:pt x="2362200" y="0"/>
                </a:lnTo>
                <a:close/>
              </a:path>
            </a:pathLst>
          </a:custGeom>
          <a:ln w="9525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4438" y="6711950"/>
            <a:ext cx="10731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9A"/>
                </a:solidFill>
                <a:latin typeface="Calibri"/>
                <a:cs typeface="Calibri"/>
              </a:rPr>
              <a:t>Opera</a:t>
            </a:r>
            <a:r>
              <a:rPr sz="2000" spc="0" dirty="0">
                <a:solidFill>
                  <a:srgbClr val="33339A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33339A"/>
                </a:solidFill>
                <a:latin typeface="Calibri"/>
                <a:cs typeface="Calibri"/>
              </a:rPr>
              <a:t>ors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6235" y="6635750"/>
            <a:ext cx="11334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9A"/>
                </a:solidFill>
                <a:latin typeface="Calibri"/>
                <a:cs typeface="Calibri"/>
              </a:rPr>
              <a:t>Expression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9436" y="4730752"/>
            <a:ext cx="10318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9A"/>
                </a:solidFill>
                <a:latin typeface="Calibri"/>
                <a:cs typeface="Calibri"/>
              </a:rPr>
              <a:t>Operands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55506" y="5026723"/>
            <a:ext cx="690880" cy="462280"/>
          </a:xfrm>
          <a:custGeom>
            <a:avLst/>
            <a:gdLst/>
            <a:ahLst/>
            <a:cxnLst/>
            <a:rect l="l" t="t" r="r" b="b"/>
            <a:pathLst>
              <a:path w="690879" h="462279">
                <a:moveTo>
                  <a:pt x="690372" y="5334"/>
                </a:moveTo>
                <a:lnTo>
                  <a:pt x="689610" y="2286"/>
                </a:lnTo>
                <a:lnTo>
                  <a:pt x="686562" y="0"/>
                </a:lnTo>
                <a:lnTo>
                  <a:pt x="683514" y="762"/>
                </a:lnTo>
                <a:lnTo>
                  <a:pt x="659130" y="16764"/>
                </a:lnTo>
                <a:lnTo>
                  <a:pt x="657606" y="19812"/>
                </a:lnTo>
                <a:lnTo>
                  <a:pt x="658368" y="22860"/>
                </a:lnTo>
                <a:lnTo>
                  <a:pt x="661416" y="25146"/>
                </a:lnTo>
                <a:lnTo>
                  <a:pt x="664464" y="24384"/>
                </a:lnTo>
                <a:lnTo>
                  <a:pt x="688086" y="8382"/>
                </a:lnTo>
                <a:lnTo>
                  <a:pt x="690372" y="5334"/>
                </a:lnTo>
                <a:close/>
              </a:path>
              <a:path w="690879" h="462279">
                <a:moveTo>
                  <a:pt x="634746" y="42672"/>
                </a:moveTo>
                <a:lnTo>
                  <a:pt x="633984" y="38862"/>
                </a:lnTo>
                <a:lnTo>
                  <a:pt x="630936" y="36576"/>
                </a:lnTo>
                <a:lnTo>
                  <a:pt x="627888" y="37338"/>
                </a:lnTo>
                <a:lnTo>
                  <a:pt x="604266" y="53340"/>
                </a:lnTo>
                <a:lnTo>
                  <a:pt x="601980" y="56388"/>
                </a:lnTo>
                <a:lnTo>
                  <a:pt x="602742" y="60198"/>
                </a:lnTo>
                <a:lnTo>
                  <a:pt x="605790" y="61722"/>
                </a:lnTo>
                <a:lnTo>
                  <a:pt x="608838" y="61722"/>
                </a:lnTo>
                <a:lnTo>
                  <a:pt x="633222" y="45720"/>
                </a:lnTo>
                <a:lnTo>
                  <a:pt x="634746" y="42672"/>
                </a:lnTo>
                <a:close/>
              </a:path>
              <a:path w="690879" h="462279">
                <a:moveTo>
                  <a:pt x="579120" y="79248"/>
                </a:moveTo>
                <a:lnTo>
                  <a:pt x="579120" y="76200"/>
                </a:lnTo>
                <a:lnTo>
                  <a:pt x="576072" y="73914"/>
                </a:lnTo>
                <a:lnTo>
                  <a:pt x="572262" y="74676"/>
                </a:lnTo>
                <a:lnTo>
                  <a:pt x="548640" y="90678"/>
                </a:lnTo>
                <a:lnTo>
                  <a:pt x="546354" y="93726"/>
                </a:lnTo>
                <a:lnTo>
                  <a:pt x="547116" y="96774"/>
                </a:lnTo>
                <a:lnTo>
                  <a:pt x="550164" y="99060"/>
                </a:lnTo>
                <a:lnTo>
                  <a:pt x="553974" y="98298"/>
                </a:lnTo>
                <a:lnTo>
                  <a:pt x="577596" y="82296"/>
                </a:lnTo>
                <a:lnTo>
                  <a:pt x="579120" y="79248"/>
                </a:lnTo>
                <a:close/>
              </a:path>
              <a:path w="690879" h="462279">
                <a:moveTo>
                  <a:pt x="524256" y="116586"/>
                </a:moveTo>
                <a:lnTo>
                  <a:pt x="523494" y="112776"/>
                </a:lnTo>
                <a:lnTo>
                  <a:pt x="520446" y="110490"/>
                </a:lnTo>
                <a:lnTo>
                  <a:pt x="516636" y="111252"/>
                </a:lnTo>
                <a:lnTo>
                  <a:pt x="493014" y="127254"/>
                </a:lnTo>
                <a:lnTo>
                  <a:pt x="490728" y="130302"/>
                </a:lnTo>
                <a:lnTo>
                  <a:pt x="491490" y="134112"/>
                </a:lnTo>
                <a:lnTo>
                  <a:pt x="494538" y="136398"/>
                </a:lnTo>
                <a:lnTo>
                  <a:pt x="498348" y="135636"/>
                </a:lnTo>
                <a:lnTo>
                  <a:pt x="521970" y="119634"/>
                </a:lnTo>
                <a:lnTo>
                  <a:pt x="524256" y="116586"/>
                </a:lnTo>
                <a:close/>
              </a:path>
              <a:path w="690879" h="462279">
                <a:moveTo>
                  <a:pt x="468630" y="153162"/>
                </a:moveTo>
                <a:lnTo>
                  <a:pt x="467868" y="150114"/>
                </a:lnTo>
                <a:lnTo>
                  <a:pt x="464820" y="147828"/>
                </a:lnTo>
                <a:lnTo>
                  <a:pt x="461010" y="148590"/>
                </a:lnTo>
                <a:lnTo>
                  <a:pt x="437388" y="164592"/>
                </a:lnTo>
                <a:lnTo>
                  <a:pt x="435102" y="167640"/>
                </a:lnTo>
                <a:lnTo>
                  <a:pt x="435864" y="170688"/>
                </a:lnTo>
                <a:lnTo>
                  <a:pt x="438912" y="172974"/>
                </a:lnTo>
                <a:lnTo>
                  <a:pt x="442722" y="172212"/>
                </a:lnTo>
                <a:lnTo>
                  <a:pt x="466344" y="156210"/>
                </a:lnTo>
                <a:lnTo>
                  <a:pt x="468630" y="153162"/>
                </a:lnTo>
                <a:close/>
              </a:path>
              <a:path w="690879" h="462279">
                <a:moveTo>
                  <a:pt x="413004" y="190500"/>
                </a:moveTo>
                <a:lnTo>
                  <a:pt x="412242" y="186690"/>
                </a:lnTo>
                <a:lnTo>
                  <a:pt x="409194" y="185166"/>
                </a:lnTo>
                <a:lnTo>
                  <a:pt x="406146" y="185166"/>
                </a:lnTo>
                <a:lnTo>
                  <a:pt x="381762" y="201168"/>
                </a:lnTo>
                <a:lnTo>
                  <a:pt x="380238" y="204216"/>
                </a:lnTo>
                <a:lnTo>
                  <a:pt x="381000" y="208026"/>
                </a:lnTo>
                <a:lnTo>
                  <a:pt x="384048" y="210312"/>
                </a:lnTo>
                <a:lnTo>
                  <a:pt x="387096" y="209550"/>
                </a:lnTo>
                <a:lnTo>
                  <a:pt x="410718" y="193548"/>
                </a:lnTo>
                <a:lnTo>
                  <a:pt x="413004" y="190500"/>
                </a:lnTo>
                <a:close/>
              </a:path>
              <a:path w="690879" h="462279">
                <a:moveTo>
                  <a:pt x="357378" y="227076"/>
                </a:moveTo>
                <a:lnTo>
                  <a:pt x="356616" y="224028"/>
                </a:lnTo>
                <a:lnTo>
                  <a:pt x="353568" y="221742"/>
                </a:lnTo>
                <a:lnTo>
                  <a:pt x="350520" y="222504"/>
                </a:lnTo>
                <a:lnTo>
                  <a:pt x="326136" y="238506"/>
                </a:lnTo>
                <a:lnTo>
                  <a:pt x="324612" y="241554"/>
                </a:lnTo>
                <a:lnTo>
                  <a:pt x="325374" y="244602"/>
                </a:lnTo>
                <a:lnTo>
                  <a:pt x="328422" y="246888"/>
                </a:lnTo>
                <a:lnTo>
                  <a:pt x="331470" y="246126"/>
                </a:lnTo>
                <a:lnTo>
                  <a:pt x="355854" y="230124"/>
                </a:lnTo>
                <a:lnTo>
                  <a:pt x="357378" y="227076"/>
                </a:lnTo>
                <a:close/>
              </a:path>
              <a:path w="690879" h="462279">
                <a:moveTo>
                  <a:pt x="301752" y="264414"/>
                </a:moveTo>
                <a:lnTo>
                  <a:pt x="301752" y="260604"/>
                </a:lnTo>
                <a:lnTo>
                  <a:pt x="298704" y="259080"/>
                </a:lnTo>
                <a:lnTo>
                  <a:pt x="294894" y="259842"/>
                </a:lnTo>
                <a:lnTo>
                  <a:pt x="271272" y="275082"/>
                </a:lnTo>
                <a:lnTo>
                  <a:pt x="268986" y="278130"/>
                </a:lnTo>
                <a:lnTo>
                  <a:pt x="269748" y="281940"/>
                </a:lnTo>
                <a:lnTo>
                  <a:pt x="272796" y="284226"/>
                </a:lnTo>
                <a:lnTo>
                  <a:pt x="276606" y="283464"/>
                </a:lnTo>
                <a:lnTo>
                  <a:pt x="300228" y="267462"/>
                </a:lnTo>
                <a:lnTo>
                  <a:pt x="301752" y="264414"/>
                </a:lnTo>
                <a:close/>
              </a:path>
              <a:path w="690879" h="462279">
                <a:moveTo>
                  <a:pt x="246888" y="301752"/>
                </a:moveTo>
                <a:lnTo>
                  <a:pt x="246126" y="297942"/>
                </a:lnTo>
                <a:lnTo>
                  <a:pt x="243078" y="295656"/>
                </a:lnTo>
                <a:lnTo>
                  <a:pt x="239268" y="296418"/>
                </a:lnTo>
                <a:lnTo>
                  <a:pt x="215646" y="312420"/>
                </a:lnTo>
                <a:lnTo>
                  <a:pt x="213360" y="315468"/>
                </a:lnTo>
                <a:lnTo>
                  <a:pt x="214122" y="319278"/>
                </a:lnTo>
                <a:lnTo>
                  <a:pt x="217170" y="320802"/>
                </a:lnTo>
                <a:lnTo>
                  <a:pt x="220980" y="320040"/>
                </a:lnTo>
                <a:lnTo>
                  <a:pt x="244602" y="304038"/>
                </a:lnTo>
                <a:lnTo>
                  <a:pt x="246888" y="301752"/>
                </a:lnTo>
                <a:close/>
              </a:path>
              <a:path w="690879" h="462279">
                <a:moveTo>
                  <a:pt x="191262" y="338328"/>
                </a:moveTo>
                <a:lnTo>
                  <a:pt x="190500" y="334518"/>
                </a:lnTo>
                <a:lnTo>
                  <a:pt x="187452" y="332994"/>
                </a:lnTo>
                <a:lnTo>
                  <a:pt x="183642" y="333756"/>
                </a:lnTo>
                <a:lnTo>
                  <a:pt x="160020" y="348996"/>
                </a:lnTo>
                <a:lnTo>
                  <a:pt x="157734" y="352044"/>
                </a:lnTo>
                <a:lnTo>
                  <a:pt x="158496" y="355854"/>
                </a:lnTo>
                <a:lnTo>
                  <a:pt x="161544" y="358140"/>
                </a:lnTo>
                <a:lnTo>
                  <a:pt x="165354" y="357378"/>
                </a:lnTo>
                <a:lnTo>
                  <a:pt x="188976" y="341376"/>
                </a:lnTo>
                <a:lnTo>
                  <a:pt x="191262" y="338328"/>
                </a:lnTo>
                <a:close/>
              </a:path>
              <a:path w="690879" h="462279">
                <a:moveTo>
                  <a:pt x="135636" y="375666"/>
                </a:moveTo>
                <a:lnTo>
                  <a:pt x="134874" y="371856"/>
                </a:lnTo>
                <a:lnTo>
                  <a:pt x="131826" y="369570"/>
                </a:lnTo>
                <a:lnTo>
                  <a:pt x="128016" y="370332"/>
                </a:lnTo>
                <a:lnTo>
                  <a:pt x="104394" y="386334"/>
                </a:lnTo>
                <a:lnTo>
                  <a:pt x="102870" y="389382"/>
                </a:lnTo>
                <a:lnTo>
                  <a:pt x="103632" y="393192"/>
                </a:lnTo>
                <a:lnTo>
                  <a:pt x="106680" y="394716"/>
                </a:lnTo>
                <a:lnTo>
                  <a:pt x="109728" y="393954"/>
                </a:lnTo>
                <a:lnTo>
                  <a:pt x="133350" y="378714"/>
                </a:lnTo>
                <a:lnTo>
                  <a:pt x="135636" y="375666"/>
                </a:lnTo>
                <a:close/>
              </a:path>
              <a:path w="690879" h="462279">
                <a:moveTo>
                  <a:pt x="60822" y="415889"/>
                </a:moveTo>
                <a:lnTo>
                  <a:pt x="41910" y="387858"/>
                </a:lnTo>
                <a:lnTo>
                  <a:pt x="0" y="461772"/>
                </a:lnTo>
                <a:lnTo>
                  <a:pt x="48006" y="455717"/>
                </a:lnTo>
                <a:lnTo>
                  <a:pt x="48006" y="425958"/>
                </a:lnTo>
                <a:lnTo>
                  <a:pt x="50292" y="422910"/>
                </a:lnTo>
                <a:lnTo>
                  <a:pt x="60822" y="415889"/>
                </a:lnTo>
                <a:close/>
              </a:path>
              <a:path w="690879" h="462279">
                <a:moveTo>
                  <a:pt x="66023" y="423598"/>
                </a:moveTo>
                <a:lnTo>
                  <a:pt x="60822" y="415889"/>
                </a:lnTo>
                <a:lnTo>
                  <a:pt x="50292" y="422910"/>
                </a:lnTo>
                <a:lnTo>
                  <a:pt x="48006" y="425958"/>
                </a:lnTo>
                <a:lnTo>
                  <a:pt x="48768" y="429006"/>
                </a:lnTo>
                <a:lnTo>
                  <a:pt x="51816" y="431292"/>
                </a:lnTo>
                <a:lnTo>
                  <a:pt x="55626" y="430530"/>
                </a:lnTo>
                <a:lnTo>
                  <a:pt x="66023" y="423598"/>
                </a:lnTo>
                <a:close/>
              </a:path>
              <a:path w="690879" h="462279">
                <a:moveTo>
                  <a:pt x="84582" y="451104"/>
                </a:moveTo>
                <a:lnTo>
                  <a:pt x="66023" y="423598"/>
                </a:lnTo>
                <a:lnTo>
                  <a:pt x="55626" y="430530"/>
                </a:lnTo>
                <a:lnTo>
                  <a:pt x="51816" y="431292"/>
                </a:lnTo>
                <a:lnTo>
                  <a:pt x="48768" y="429006"/>
                </a:lnTo>
                <a:lnTo>
                  <a:pt x="48006" y="425958"/>
                </a:lnTo>
                <a:lnTo>
                  <a:pt x="48006" y="455717"/>
                </a:lnTo>
                <a:lnTo>
                  <a:pt x="84582" y="451104"/>
                </a:lnTo>
                <a:close/>
              </a:path>
              <a:path w="690879" h="462279">
                <a:moveTo>
                  <a:pt x="80010" y="412242"/>
                </a:moveTo>
                <a:lnTo>
                  <a:pt x="79248" y="408432"/>
                </a:lnTo>
                <a:lnTo>
                  <a:pt x="76200" y="406908"/>
                </a:lnTo>
                <a:lnTo>
                  <a:pt x="73152" y="407670"/>
                </a:lnTo>
                <a:lnTo>
                  <a:pt x="60822" y="415889"/>
                </a:lnTo>
                <a:lnTo>
                  <a:pt x="66023" y="423598"/>
                </a:lnTo>
                <a:lnTo>
                  <a:pt x="78486" y="415290"/>
                </a:lnTo>
                <a:lnTo>
                  <a:pt x="80010" y="41224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1534" y="5026723"/>
            <a:ext cx="614680" cy="462280"/>
          </a:xfrm>
          <a:custGeom>
            <a:avLst/>
            <a:gdLst/>
            <a:ahLst/>
            <a:cxnLst/>
            <a:rect l="l" t="t" r="r" b="b"/>
            <a:pathLst>
              <a:path w="614679" h="462279">
                <a:moveTo>
                  <a:pt x="32004" y="21336"/>
                </a:moveTo>
                <a:lnTo>
                  <a:pt x="30480" y="17526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24384" y="25146"/>
                </a:lnTo>
                <a:lnTo>
                  <a:pt x="28194" y="26670"/>
                </a:lnTo>
                <a:lnTo>
                  <a:pt x="31242" y="24384"/>
                </a:lnTo>
                <a:lnTo>
                  <a:pt x="32004" y="21336"/>
                </a:lnTo>
                <a:close/>
              </a:path>
              <a:path w="614679" h="462279">
                <a:moveTo>
                  <a:pt x="85344" y="60960"/>
                </a:moveTo>
                <a:lnTo>
                  <a:pt x="83820" y="57912"/>
                </a:lnTo>
                <a:lnTo>
                  <a:pt x="60960" y="40386"/>
                </a:lnTo>
                <a:lnTo>
                  <a:pt x="57150" y="39624"/>
                </a:lnTo>
                <a:lnTo>
                  <a:pt x="54102" y="41910"/>
                </a:lnTo>
                <a:lnTo>
                  <a:pt x="53340" y="44958"/>
                </a:lnTo>
                <a:lnTo>
                  <a:pt x="54864" y="48006"/>
                </a:lnTo>
                <a:lnTo>
                  <a:pt x="77724" y="65532"/>
                </a:lnTo>
                <a:lnTo>
                  <a:pt x="81534" y="66294"/>
                </a:lnTo>
                <a:lnTo>
                  <a:pt x="84582" y="64770"/>
                </a:lnTo>
                <a:lnTo>
                  <a:pt x="85344" y="60960"/>
                </a:lnTo>
                <a:close/>
              </a:path>
              <a:path w="614679" h="462279">
                <a:moveTo>
                  <a:pt x="138684" y="101346"/>
                </a:moveTo>
                <a:lnTo>
                  <a:pt x="137160" y="97536"/>
                </a:lnTo>
                <a:lnTo>
                  <a:pt x="114300" y="80772"/>
                </a:lnTo>
                <a:lnTo>
                  <a:pt x="110490" y="80010"/>
                </a:lnTo>
                <a:lnTo>
                  <a:pt x="107442" y="81534"/>
                </a:lnTo>
                <a:lnTo>
                  <a:pt x="106680" y="85344"/>
                </a:lnTo>
                <a:lnTo>
                  <a:pt x="108204" y="88392"/>
                </a:lnTo>
                <a:lnTo>
                  <a:pt x="131064" y="105156"/>
                </a:lnTo>
                <a:lnTo>
                  <a:pt x="134874" y="106680"/>
                </a:lnTo>
                <a:lnTo>
                  <a:pt x="137922" y="104394"/>
                </a:lnTo>
                <a:lnTo>
                  <a:pt x="138684" y="101346"/>
                </a:lnTo>
                <a:close/>
              </a:path>
              <a:path w="614679" h="462279">
                <a:moveTo>
                  <a:pt x="192024" y="140970"/>
                </a:moveTo>
                <a:lnTo>
                  <a:pt x="190500" y="137922"/>
                </a:lnTo>
                <a:lnTo>
                  <a:pt x="167640" y="120396"/>
                </a:lnTo>
                <a:lnTo>
                  <a:pt x="163830" y="119634"/>
                </a:lnTo>
                <a:lnTo>
                  <a:pt x="160782" y="121920"/>
                </a:lnTo>
                <a:lnTo>
                  <a:pt x="160020" y="124968"/>
                </a:lnTo>
                <a:lnTo>
                  <a:pt x="161544" y="128016"/>
                </a:lnTo>
                <a:lnTo>
                  <a:pt x="184404" y="145542"/>
                </a:lnTo>
                <a:lnTo>
                  <a:pt x="188214" y="146304"/>
                </a:lnTo>
                <a:lnTo>
                  <a:pt x="191262" y="144780"/>
                </a:lnTo>
                <a:lnTo>
                  <a:pt x="192024" y="140970"/>
                </a:lnTo>
                <a:close/>
              </a:path>
              <a:path w="614679" h="462279">
                <a:moveTo>
                  <a:pt x="245364" y="181356"/>
                </a:moveTo>
                <a:lnTo>
                  <a:pt x="243840" y="177546"/>
                </a:lnTo>
                <a:lnTo>
                  <a:pt x="220980" y="160782"/>
                </a:lnTo>
                <a:lnTo>
                  <a:pt x="217170" y="160020"/>
                </a:lnTo>
                <a:lnTo>
                  <a:pt x="214122" y="161544"/>
                </a:lnTo>
                <a:lnTo>
                  <a:pt x="213360" y="165354"/>
                </a:lnTo>
                <a:lnTo>
                  <a:pt x="214884" y="168402"/>
                </a:lnTo>
                <a:lnTo>
                  <a:pt x="237744" y="185166"/>
                </a:lnTo>
                <a:lnTo>
                  <a:pt x="241554" y="186690"/>
                </a:lnTo>
                <a:lnTo>
                  <a:pt x="244602" y="184404"/>
                </a:lnTo>
                <a:lnTo>
                  <a:pt x="245364" y="181356"/>
                </a:lnTo>
                <a:close/>
              </a:path>
              <a:path w="614679" h="462279">
                <a:moveTo>
                  <a:pt x="298704" y="220980"/>
                </a:moveTo>
                <a:lnTo>
                  <a:pt x="297180" y="217932"/>
                </a:lnTo>
                <a:lnTo>
                  <a:pt x="274320" y="200406"/>
                </a:lnTo>
                <a:lnTo>
                  <a:pt x="270510" y="199644"/>
                </a:lnTo>
                <a:lnTo>
                  <a:pt x="267462" y="201930"/>
                </a:lnTo>
                <a:lnTo>
                  <a:pt x="266700" y="204978"/>
                </a:lnTo>
                <a:lnTo>
                  <a:pt x="268224" y="208026"/>
                </a:lnTo>
                <a:lnTo>
                  <a:pt x="291084" y="225552"/>
                </a:lnTo>
                <a:lnTo>
                  <a:pt x="294894" y="226314"/>
                </a:lnTo>
                <a:lnTo>
                  <a:pt x="297942" y="224790"/>
                </a:lnTo>
                <a:lnTo>
                  <a:pt x="298704" y="220980"/>
                </a:lnTo>
                <a:close/>
              </a:path>
              <a:path w="614679" h="462279">
                <a:moveTo>
                  <a:pt x="352044" y="261366"/>
                </a:moveTo>
                <a:lnTo>
                  <a:pt x="350520" y="257556"/>
                </a:lnTo>
                <a:lnTo>
                  <a:pt x="327660" y="240792"/>
                </a:lnTo>
                <a:lnTo>
                  <a:pt x="323850" y="240030"/>
                </a:lnTo>
                <a:lnTo>
                  <a:pt x="320802" y="241554"/>
                </a:lnTo>
                <a:lnTo>
                  <a:pt x="320040" y="245364"/>
                </a:lnTo>
                <a:lnTo>
                  <a:pt x="321564" y="248412"/>
                </a:lnTo>
                <a:lnTo>
                  <a:pt x="344424" y="265176"/>
                </a:lnTo>
                <a:lnTo>
                  <a:pt x="348234" y="266700"/>
                </a:lnTo>
                <a:lnTo>
                  <a:pt x="351282" y="264414"/>
                </a:lnTo>
                <a:lnTo>
                  <a:pt x="352044" y="261366"/>
                </a:lnTo>
                <a:close/>
              </a:path>
              <a:path w="614679" h="462279">
                <a:moveTo>
                  <a:pt x="405384" y="300990"/>
                </a:moveTo>
                <a:lnTo>
                  <a:pt x="403860" y="297941"/>
                </a:lnTo>
                <a:lnTo>
                  <a:pt x="381000" y="280416"/>
                </a:lnTo>
                <a:lnTo>
                  <a:pt x="377190" y="279654"/>
                </a:lnTo>
                <a:lnTo>
                  <a:pt x="374142" y="281940"/>
                </a:lnTo>
                <a:lnTo>
                  <a:pt x="373380" y="284988"/>
                </a:lnTo>
                <a:lnTo>
                  <a:pt x="374904" y="288036"/>
                </a:lnTo>
                <a:lnTo>
                  <a:pt x="397764" y="305562"/>
                </a:lnTo>
                <a:lnTo>
                  <a:pt x="401574" y="306323"/>
                </a:lnTo>
                <a:lnTo>
                  <a:pt x="404622" y="304800"/>
                </a:lnTo>
                <a:lnTo>
                  <a:pt x="405384" y="300990"/>
                </a:lnTo>
                <a:close/>
              </a:path>
              <a:path w="614679" h="462279">
                <a:moveTo>
                  <a:pt x="458724" y="341376"/>
                </a:moveTo>
                <a:lnTo>
                  <a:pt x="457200" y="337566"/>
                </a:lnTo>
                <a:lnTo>
                  <a:pt x="434340" y="320802"/>
                </a:lnTo>
                <a:lnTo>
                  <a:pt x="430530" y="320040"/>
                </a:lnTo>
                <a:lnTo>
                  <a:pt x="427482" y="321564"/>
                </a:lnTo>
                <a:lnTo>
                  <a:pt x="426720" y="325373"/>
                </a:lnTo>
                <a:lnTo>
                  <a:pt x="428244" y="328422"/>
                </a:lnTo>
                <a:lnTo>
                  <a:pt x="451104" y="345186"/>
                </a:lnTo>
                <a:lnTo>
                  <a:pt x="454914" y="346709"/>
                </a:lnTo>
                <a:lnTo>
                  <a:pt x="457962" y="344423"/>
                </a:lnTo>
                <a:lnTo>
                  <a:pt x="458724" y="341376"/>
                </a:lnTo>
                <a:close/>
              </a:path>
              <a:path w="614679" h="462279">
                <a:moveTo>
                  <a:pt x="512064" y="381000"/>
                </a:moveTo>
                <a:lnTo>
                  <a:pt x="510540" y="377952"/>
                </a:lnTo>
                <a:lnTo>
                  <a:pt x="487680" y="360426"/>
                </a:lnTo>
                <a:lnTo>
                  <a:pt x="483870" y="359664"/>
                </a:lnTo>
                <a:lnTo>
                  <a:pt x="480822" y="361950"/>
                </a:lnTo>
                <a:lnTo>
                  <a:pt x="480060" y="364998"/>
                </a:lnTo>
                <a:lnTo>
                  <a:pt x="481584" y="368046"/>
                </a:lnTo>
                <a:lnTo>
                  <a:pt x="504444" y="385572"/>
                </a:lnTo>
                <a:lnTo>
                  <a:pt x="508254" y="386334"/>
                </a:lnTo>
                <a:lnTo>
                  <a:pt x="511302" y="384809"/>
                </a:lnTo>
                <a:lnTo>
                  <a:pt x="512064" y="381000"/>
                </a:lnTo>
                <a:close/>
              </a:path>
              <a:path w="614679" h="462279">
                <a:moveTo>
                  <a:pt x="565404" y="452905"/>
                </a:moveTo>
                <a:lnTo>
                  <a:pt x="565404" y="421386"/>
                </a:lnTo>
                <a:lnTo>
                  <a:pt x="564642" y="424434"/>
                </a:lnTo>
                <a:lnTo>
                  <a:pt x="561594" y="426720"/>
                </a:lnTo>
                <a:lnTo>
                  <a:pt x="557784" y="425196"/>
                </a:lnTo>
                <a:lnTo>
                  <a:pt x="550409" y="419788"/>
                </a:lnTo>
                <a:lnTo>
                  <a:pt x="530352" y="446532"/>
                </a:lnTo>
                <a:lnTo>
                  <a:pt x="565404" y="452905"/>
                </a:lnTo>
                <a:close/>
              </a:path>
              <a:path w="614679" h="462279">
                <a:moveTo>
                  <a:pt x="556260" y="411988"/>
                </a:moveTo>
                <a:lnTo>
                  <a:pt x="541020" y="400812"/>
                </a:lnTo>
                <a:lnTo>
                  <a:pt x="537210" y="400050"/>
                </a:lnTo>
                <a:lnTo>
                  <a:pt x="534162" y="401573"/>
                </a:lnTo>
                <a:lnTo>
                  <a:pt x="533400" y="405384"/>
                </a:lnTo>
                <a:lnTo>
                  <a:pt x="534924" y="408432"/>
                </a:lnTo>
                <a:lnTo>
                  <a:pt x="550409" y="419788"/>
                </a:lnTo>
                <a:lnTo>
                  <a:pt x="556260" y="411988"/>
                </a:lnTo>
                <a:close/>
              </a:path>
              <a:path w="614679" h="462279">
                <a:moveTo>
                  <a:pt x="565404" y="421386"/>
                </a:moveTo>
                <a:lnTo>
                  <a:pt x="563880" y="417576"/>
                </a:lnTo>
                <a:lnTo>
                  <a:pt x="556260" y="411988"/>
                </a:lnTo>
                <a:lnTo>
                  <a:pt x="550409" y="419788"/>
                </a:lnTo>
                <a:lnTo>
                  <a:pt x="557784" y="425196"/>
                </a:lnTo>
                <a:lnTo>
                  <a:pt x="561594" y="426720"/>
                </a:lnTo>
                <a:lnTo>
                  <a:pt x="564642" y="424434"/>
                </a:lnTo>
                <a:lnTo>
                  <a:pt x="565404" y="421386"/>
                </a:lnTo>
                <a:close/>
              </a:path>
              <a:path w="614679" h="462279">
                <a:moveTo>
                  <a:pt x="614172" y="461772"/>
                </a:moveTo>
                <a:lnTo>
                  <a:pt x="576072" y="385572"/>
                </a:lnTo>
                <a:lnTo>
                  <a:pt x="556260" y="411988"/>
                </a:lnTo>
                <a:lnTo>
                  <a:pt x="563880" y="417576"/>
                </a:lnTo>
                <a:lnTo>
                  <a:pt x="565404" y="421386"/>
                </a:lnTo>
                <a:lnTo>
                  <a:pt x="565404" y="452905"/>
                </a:lnTo>
                <a:lnTo>
                  <a:pt x="614172" y="46177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3318" y="6021896"/>
            <a:ext cx="538480" cy="614680"/>
          </a:xfrm>
          <a:custGeom>
            <a:avLst/>
            <a:gdLst/>
            <a:ahLst/>
            <a:cxnLst/>
            <a:rect l="l" t="t" r="r" b="b"/>
            <a:pathLst>
              <a:path w="538479" h="614679">
                <a:moveTo>
                  <a:pt x="537972" y="609600"/>
                </a:moveTo>
                <a:lnTo>
                  <a:pt x="537210" y="606552"/>
                </a:lnTo>
                <a:lnTo>
                  <a:pt x="518160" y="585216"/>
                </a:lnTo>
                <a:lnTo>
                  <a:pt x="515112" y="583692"/>
                </a:lnTo>
                <a:lnTo>
                  <a:pt x="511302" y="584454"/>
                </a:lnTo>
                <a:lnTo>
                  <a:pt x="509778" y="587502"/>
                </a:lnTo>
                <a:lnTo>
                  <a:pt x="511302" y="591312"/>
                </a:lnTo>
                <a:lnTo>
                  <a:pt x="529590" y="612648"/>
                </a:lnTo>
                <a:lnTo>
                  <a:pt x="533400" y="614172"/>
                </a:lnTo>
                <a:lnTo>
                  <a:pt x="536448" y="613410"/>
                </a:lnTo>
                <a:lnTo>
                  <a:pt x="537972" y="609600"/>
                </a:lnTo>
                <a:close/>
              </a:path>
              <a:path w="538479" h="614679">
                <a:moveTo>
                  <a:pt x="494538" y="560070"/>
                </a:moveTo>
                <a:lnTo>
                  <a:pt x="493014" y="556260"/>
                </a:lnTo>
                <a:lnTo>
                  <a:pt x="473964" y="534924"/>
                </a:lnTo>
                <a:lnTo>
                  <a:pt x="470916" y="533400"/>
                </a:lnTo>
                <a:lnTo>
                  <a:pt x="467868" y="534162"/>
                </a:lnTo>
                <a:lnTo>
                  <a:pt x="465582" y="537210"/>
                </a:lnTo>
                <a:lnTo>
                  <a:pt x="467106" y="541020"/>
                </a:lnTo>
                <a:lnTo>
                  <a:pt x="486156" y="562356"/>
                </a:lnTo>
                <a:lnTo>
                  <a:pt x="489204" y="563880"/>
                </a:lnTo>
                <a:lnTo>
                  <a:pt x="492252" y="563118"/>
                </a:lnTo>
                <a:lnTo>
                  <a:pt x="494538" y="560070"/>
                </a:lnTo>
                <a:close/>
              </a:path>
              <a:path w="538479" h="614679">
                <a:moveTo>
                  <a:pt x="450342" y="509778"/>
                </a:moveTo>
                <a:lnTo>
                  <a:pt x="448818" y="505968"/>
                </a:lnTo>
                <a:lnTo>
                  <a:pt x="430530" y="484632"/>
                </a:lnTo>
                <a:lnTo>
                  <a:pt x="426720" y="483108"/>
                </a:lnTo>
                <a:lnTo>
                  <a:pt x="423672" y="483870"/>
                </a:lnTo>
                <a:lnTo>
                  <a:pt x="422148" y="487680"/>
                </a:lnTo>
                <a:lnTo>
                  <a:pt x="422910" y="490728"/>
                </a:lnTo>
                <a:lnTo>
                  <a:pt x="441960" y="512064"/>
                </a:lnTo>
                <a:lnTo>
                  <a:pt x="445008" y="514350"/>
                </a:lnTo>
                <a:lnTo>
                  <a:pt x="448818" y="512826"/>
                </a:lnTo>
                <a:lnTo>
                  <a:pt x="450342" y="509778"/>
                </a:lnTo>
                <a:close/>
              </a:path>
              <a:path w="538479" h="614679">
                <a:moveTo>
                  <a:pt x="406146" y="459486"/>
                </a:moveTo>
                <a:lnTo>
                  <a:pt x="405384" y="455676"/>
                </a:lnTo>
                <a:lnTo>
                  <a:pt x="386334" y="434340"/>
                </a:lnTo>
                <a:lnTo>
                  <a:pt x="383286" y="432816"/>
                </a:lnTo>
                <a:lnTo>
                  <a:pt x="379476" y="434340"/>
                </a:lnTo>
                <a:lnTo>
                  <a:pt x="377952" y="437388"/>
                </a:lnTo>
                <a:lnTo>
                  <a:pt x="379476" y="440436"/>
                </a:lnTo>
                <a:lnTo>
                  <a:pt x="397764" y="462534"/>
                </a:lnTo>
                <a:lnTo>
                  <a:pt x="401574" y="464058"/>
                </a:lnTo>
                <a:lnTo>
                  <a:pt x="404622" y="462534"/>
                </a:lnTo>
                <a:lnTo>
                  <a:pt x="406146" y="459486"/>
                </a:lnTo>
                <a:close/>
              </a:path>
              <a:path w="538479" h="614679">
                <a:moveTo>
                  <a:pt x="362712" y="409194"/>
                </a:moveTo>
                <a:lnTo>
                  <a:pt x="361188" y="405384"/>
                </a:lnTo>
                <a:lnTo>
                  <a:pt x="342900" y="384048"/>
                </a:lnTo>
                <a:lnTo>
                  <a:pt x="339090" y="382524"/>
                </a:lnTo>
                <a:lnTo>
                  <a:pt x="336042" y="384048"/>
                </a:lnTo>
                <a:lnTo>
                  <a:pt x="334518" y="387096"/>
                </a:lnTo>
                <a:lnTo>
                  <a:pt x="335280" y="390144"/>
                </a:lnTo>
                <a:lnTo>
                  <a:pt x="354330" y="412242"/>
                </a:lnTo>
                <a:lnTo>
                  <a:pt x="357378" y="413766"/>
                </a:lnTo>
                <a:lnTo>
                  <a:pt x="361188" y="412242"/>
                </a:lnTo>
                <a:lnTo>
                  <a:pt x="362712" y="409194"/>
                </a:lnTo>
                <a:close/>
              </a:path>
              <a:path w="538479" h="614679">
                <a:moveTo>
                  <a:pt x="318516" y="358902"/>
                </a:moveTo>
                <a:lnTo>
                  <a:pt x="317754" y="355854"/>
                </a:lnTo>
                <a:lnTo>
                  <a:pt x="298704" y="333756"/>
                </a:lnTo>
                <a:lnTo>
                  <a:pt x="295656" y="332232"/>
                </a:lnTo>
                <a:lnTo>
                  <a:pt x="291846" y="333756"/>
                </a:lnTo>
                <a:lnTo>
                  <a:pt x="290322" y="336804"/>
                </a:lnTo>
                <a:lnTo>
                  <a:pt x="291084" y="340614"/>
                </a:lnTo>
                <a:lnTo>
                  <a:pt x="310134" y="361950"/>
                </a:lnTo>
                <a:lnTo>
                  <a:pt x="313182" y="363474"/>
                </a:lnTo>
                <a:lnTo>
                  <a:pt x="316992" y="361950"/>
                </a:lnTo>
                <a:lnTo>
                  <a:pt x="318516" y="358902"/>
                </a:lnTo>
                <a:close/>
              </a:path>
              <a:path w="538479" h="614679">
                <a:moveTo>
                  <a:pt x="274320" y="308610"/>
                </a:moveTo>
                <a:lnTo>
                  <a:pt x="273558" y="305562"/>
                </a:lnTo>
                <a:lnTo>
                  <a:pt x="254508" y="284226"/>
                </a:lnTo>
                <a:lnTo>
                  <a:pt x="251460" y="281940"/>
                </a:lnTo>
                <a:lnTo>
                  <a:pt x="247650" y="283464"/>
                </a:lnTo>
                <a:lnTo>
                  <a:pt x="246126" y="286512"/>
                </a:lnTo>
                <a:lnTo>
                  <a:pt x="247650" y="290322"/>
                </a:lnTo>
                <a:lnTo>
                  <a:pt x="266700" y="311658"/>
                </a:lnTo>
                <a:lnTo>
                  <a:pt x="269748" y="313182"/>
                </a:lnTo>
                <a:lnTo>
                  <a:pt x="272796" y="312420"/>
                </a:lnTo>
                <a:lnTo>
                  <a:pt x="274320" y="308610"/>
                </a:lnTo>
                <a:close/>
              </a:path>
              <a:path w="538479" h="614679">
                <a:moveTo>
                  <a:pt x="230886" y="258318"/>
                </a:moveTo>
                <a:lnTo>
                  <a:pt x="229362" y="255270"/>
                </a:lnTo>
                <a:lnTo>
                  <a:pt x="211074" y="233934"/>
                </a:lnTo>
                <a:lnTo>
                  <a:pt x="207264" y="232410"/>
                </a:lnTo>
                <a:lnTo>
                  <a:pt x="204216" y="233172"/>
                </a:lnTo>
                <a:lnTo>
                  <a:pt x="202692" y="236220"/>
                </a:lnTo>
                <a:lnTo>
                  <a:pt x="203454" y="240030"/>
                </a:lnTo>
                <a:lnTo>
                  <a:pt x="222504" y="261366"/>
                </a:lnTo>
                <a:lnTo>
                  <a:pt x="225552" y="262890"/>
                </a:lnTo>
                <a:lnTo>
                  <a:pt x="229362" y="262128"/>
                </a:lnTo>
                <a:lnTo>
                  <a:pt x="230886" y="258318"/>
                </a:lnTo>
                <a:close/>
              </a:path>
              <a:path w="538479" h="614679">
                <a:moveTo>
                  <a:pt x="186690" y="208788"/>
                </a:moveTo>
                <a:lnTo>
                  <a:pt x="185928" y="204978"/>
                </a:lnTo>
                <a:lnTo>
                  <a:pt x="166878" y="183642"/>
                </a:lnTo>
                <a:lnTo>
                  <a:pt x="163830" y="182118"/>
                </a:lnTo>
                <a:lnTo>
                  <a:pt x="160020" y="182880"/>
                </a:lnTo>
                <a:lnTo>
                  <a:pt x="158496" y="186690"/>
                </a:lnTo>
                <a:lnTo>
                  <a:pt x="160020" y="189738"/>
                </a:lnTo>
                <a:lnTo>
                  <a:pt x="178308" y="211074"/>
                </a:lnTo>
                <a:lnTo>
                  <a:pt x="182118" y="212598"/>
                </a:lnTo>
                <a:lnTo>
                  <a:pt x="185166" y="211836"/>
                </a:lnTo>
                <a:lnTo>
                  <a:pt x="186690" y="208788"/>
                </a:lnTo>
                <a:close/>
              </a:path>
              <a:path w="538479" h="614679">
                <a:moveTo>
                  <a:pt x="143256" y="158496"/>
                </a:moveTo>
                <a:lnTo>
                  <a:pt x="141732" y="154686"/>
                </a:lnTo>
                <a:lnTo>
                  <a:pt x="122682" y="133350"/>
                </a:lnTo>
                <a:lnTo>
                  <a:pt x="119634" y="131826"/>
                </a:lnTo>
                <a:lnTo>
                  <a:pt x="116586" y="132588"/>
                </a:lnTo>
                <a:lnTo>
                  <a:pt x="115062" y="136398"/>
                </a:lnTo>
                <a:lnTo>
                  <a:pt x="115824" y="139446"/>
                </a:lnTo>
                <a:lnTo>
                  <a:pt x="134874" y="160782"/>
                </a:lnTo>
                <a:lnTo>
                  <a:pt x="137922" y="163068"/>
                </a:lnTo>
                <a:lnTo>
                  <a:pt x="141732" y="161544"/>
                </a:lnTo>
                <a:lnTo>
                  <a:pt x="143256" y="158496"/>
                </a:lnTo>
                <a:close/>
              </a:path>
              <a:path w="538479" h="614679">
                <a:moveTo>
                  <a:pt x="78486" y="32004"/>
                </a:moveTo>
                <a:lnTo>
                  <a:pt x="0" y="0"/>
                </a:lnTo>
                <a:lnTo>
                  <a:pt x="21336" y="82296"/>
                </a:lnTo>
                <a:lnTo>
                  <a:pt x="37338" y="68214"/>
                </a:lnTo>
                <a:lnTo>
                  <a:pt x="37338" y="47244"/>
                </a:lnTo>
                <a:lnTo>
                  <a:pt x="38862" y="44196"/>
                </a:lnTo>
                <a:lnTo>
                  <a:pt x="41910" y="42672"/>
                </a:lnTo>
                <a:lnTo>
                  <a:pt x="45720" y="44958"/>
                </a:lnTo>
                <a:lnTo>
                  <a:pt x="53421" y="54060"/>
                </a:lnTo>
                <a:lnTo>
                  <a:pt x="78486" y="32004"/>
                </a:lnTo>
                <a:close/>
              </a:path>
              <a:path w="538479" h="614679">
                <a:moveTo>
                  <a:pt x="53421" y="54060"/>
                </a:moveTo>
                <a:lnTo>
                  <a:pt x="45720" y="44958"/>
                </a:lnTo>
                <a:lnTo>
                  <a:pt x="41910" y="42672"/>
                </a:lnTo>
                <a:lnTo>
                  <a:pt x="38862" y="44196"/>
                </a:lnTo>
                <a:lnTo>
                  <a:pt x="37338" y="47244"/>
                </a:lnTo>
                <a:lnTo>
                  <a:pt x="38100" y="51054"/>
                </a:lnTo>
                <a:lnTo>
                  <a:pt x="46097" y="60505"/>
                </a:lnTo>
                <a:lnTo>
                  <a:pt x="53421" y="54060"/>
                </a:lnTo>
                <a:close/>
              </a:path>
              <a:path w="538479" h="614679">
                <a:moveTo>
                  <a:pt x="46097" y="60505"/>
                </a:moveTo>
                <a:lnTo>
                  <a:pt x="38100" y="51054"/>
                </a:lnTo>
                <a:lnTo>
                  <a:pt x="37338" y="47244"/>
                </a:lnTo>
                <a:lnTo>
                  <a:pt x="37338" y="68214"/>
                </a:lnTo>
                <a:lnTo>
                  <a:pt x="46097" y="60505"/>
                </a:lnTo>
                <a:close/>
              </a:path>
              <a:path w="538479" h="614679">
                <a:moveTo>
                  <a:pt x="54864" y="57912"/>
                </a:moveTo>
                <a:lnTo>
                  <a:pt x="54102" y="54864"/>
                </a:lnTo>
                <a:lnTo>
                  <a:pt x="53421" y="54060"/>
                </a:lnTo>
                <a:lnTo>
                  <a:pt x="46097" y="60505"/>
                </a:lnTo>
                <a:lnTo>
                  <a:pt x="46482" y="60960"/>
                </a:lnTo>
                <a:lnTo>
                  <a:pt x="50292" y="62484"/>
                </a:lnTo>
                <a:lnTo>
                  <a:pt x="53340" y="60960"/>
                </a:lnTo>
                <a:lnTo>
                  <a:pt x="54864" y="57912"/>
                </a:lnTo>
                <a:close/>
              </a:path>
              <a:path w="538479" h="614679">
                <a:moveTo>
                  <a:pt x="99060" y="108204"/>
                </a:moveTo>
                <a:lnTo>
                  <a:pt x="98298" y="104394"/>
                </a:lnTo>
                <a:lnTo>
                  <a:pt x="79248" y="83058"/>
                </a:lnTo>
                <a:lnTo>
                  <a:pt x="76200" y="81534"/>
                </a:lnTo>
                <a:lnTo>
                  <a:pt x="72390" y="83058"/>
                </a:lnTo>
                <a:lnTo>
                  <a:pt x="70866" y="86106"/>
                </a:lnTo>
                <a:lnTo>
                  <a:pt x="71628" y="89154"/>
                </a:lnTo>
                <a:lnTo>
                  <a:pt x="90678" y="111252"/>
                </a:lnTo>
                <a:lnTo>
                  <a:pt x="93726" y="112776"/>
                </a:lnTo>
                <a:lnTo>
                  <a:pt x="97536" y="111252"/>
                </a:lnTo>
                <a:lnTo>
                  <a:pt x="99060" y="10820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7546" y="5717096"/>
            <a:ext cx="1452880" cy="995680"/>
          </a:xfrm>
          <a:custGeom>
            <a:avLst/>
            <a:gdLst/>
            <a:ahLst/>
            <a:cxnLst/>
            <a:rect l="l" t="t" r="r" b="b"/>
            <a:pathLst>
              <a:path w="1452879" h="995679">
                <a:moveTo>
                  <a:pt x="32766" y="975359"/>
                </a:moveTo>
                <a:lnTo>
                  <a:pt x="32004" y="971549"/>
                </a:lnTo>
                <a:lnTo>
                  <a:pt x="28956" y="970026"/>
                </a:lnTo>
                <a:lnTo>
                  <a:pt x="25146" y="970787"/>
                </a:lnTo>
                <a:lnTo>
                  <a:pt x="1524" y="986789"/>
                </a:lnTo>
                <a:lnTo>
                  <a:pt x="0" y="989837"/>
                </a:lnTo>
                <a:lnTo>
                  <a:pt x="762" y="993647"/>
                </a:lnTo>
                <a:lnTo>
                  <a:pt x="3810" y="995171"/>
                </a:lnTo>
                <a:lnTo>
                  <a:pt x="7620" y="994409"/>
                </a:lnTo>
                <a:lnTo>
                  <a:pt x="30480" y="978407"/>
                </a:lnTo>
                <a:lnTo>
                  <a:pt x="32766" y="975359"/>
                </a:lnTo>
                <a:close/>
              </a:path>
              <a:path w="1452879" h="995679">
                <a:moveTo>
                  <a:pt x="87630" y="938021"/>
                </a:moveTo>
                <a:lnTo>
                  <a:pt x="86868" y="934211"/>
                </a:lnTo>
                <a:lnTo>
                  <a:pt x="83820" y="931926"/>
                </a:lnTo>
                <a:lnTo>
                  <a:pt x="80772" y="932687"/>
                </a:lnTo>
                <a:lnTo>
                  <a:pt x="57150" y="948689"/>
                </a:lnTo>
                <a:lnTo>
                  <a:pt x="54864" y="951737"/>
                </a:lnTo>
                <a:lnTo>
                  <a:pt x="55626" y="955547"/>
                </a:lnTo>
                <a:lnTo>
                  <a:pt x="58674" y="957833"/>
                </a:lnTo>
                <a:lnTo>
                  <a:pt x="62484" y="957071"/>
                </a:lnTo>
                <a:lnTo>
                  <a:pt x="86106" y="941069"/>
                </a:lnTo>
                <a:lnTo>
                  <a:pt x="87630" y="938021"/>
                </a:lnTo>
                <a:close/>
              </a:path>
              <a:path w="1452879" h="995679">
                <a:moveTo>
                  <a:pt x="142494" y="899921"/>
                </a:moveTo>
                <a:lnTo>
                  <a:pt x="142494" y="896111"/>
                </a:lnTo>
                <a:lnTo>
                  <a:pt x="139446" y="894587"/>
                </a:lnTo>
                <a:lnTo>
                  <a:pt x="135636" y="895349"/>
                </a:lnTo>
                <a:lnTo>
                  <a:pt x="112014" y="911351"/>
                </a:lnTo>
                <a:lnTo>
                  <a:pt x="109728" y="914399"/>
                </a:lnTo>
                <a:lnTo>
                  <a:pt x="110490" y="918209"/>
                </a:lnTo>
                <a:lnTo>
                  <a:pt x="113538" y="919733"/>
                </a:lnTo>
                <a:lnTo>
                  <a:pt x="117348" y="918971"/>
                </a:lnTo>
                <a:lnTo>
                  <a:pt x="140970" y="902969"/>
                </a:lnTo>
                <a:lnTo>
                  <a:pt x="142494" y="899921"/>
                </a:lnTo>
                <a:close/>
              </a:path>
              <a:path w="1452879" h="995679">
                <a:moveTo>
                  <a:pt x="198120" y="862583"/>
                </a:moveTo>
                <a:lnTo>
                  <a:pt x="197358" y="858773"/>
                </a:lnTo>
                <a:lnTo>
                  <a:pt x="194310" y="856487"/>
                </a:lnTo>
                <a:lnTo>
                  <a:pt x="190500" y="857249"/>
                </a:lnTo>
                <a:lnTo>
                  <a:pt x="166878" y="874013"/>
                </a:lnTo>
                <a:lnTo>
                  <a:pt x="165354" y="877061"/>
                </a:lnTo>
                <a:lnTo>
                  <a:pt x="165354" y="880109"/>
                </a:lnTo>
                <a:lnTo>
                  <a:pt x="168402" y="882395"/>
                </a:lnTo>
                <a:lnTo>
                  <a:pt x="172212" y="881633"/>
                </a:lnTo>
                <a:lnTo>
                  <a:pt x="195834" y="865631"/>
                </a:lnTo>
                <a:lnTo>
                  <a:pt x="198120" y="862583"/>
                </a:lnTo>
                <a:close/>
              </a:path>
              <a:path w="1452879" h="995679">
                <a:moveTo>
                  <a:pt x="252984" y="824483"/>
                </a:moveTo>
                <a:lnTo>
                  <a:pt x="252222" y="821435"/>
                </a:lnTo>
                <a:lnTo>
                  <a:pt x="249174" y="819149"/>
                </a:lnTo>
                <a:lnTo>
                  <a:pt x="245364" y="819911"/>
                </a:lnTo>
                <a:lnTo>
                  <a:pt x="221742" y="835913"/>
                </a:lnTo>
                <a:lnTo>
                  <a:pt x="220218" y="838961"/>
                </a:lnTo>
                <a:lnTo>
                  <a:pt x="220980" y="842771"/>
                </a:lnTo>
                <a:lnTo>
                  <a:pt x="224028" y="844295"/>
                </a:lnTo>
                <a:lnTo>
                  <a:pt x="227076" y="844295"/>
                </a:lnTo>
                <a:lnTo>
                  <a:pt x="250698" y="827531"/>
                </a:lnTo>
                <a:lnTo>
                  <a:pt x="252984" y="824483"/>
                </a:lnTo>
                <a:close/>
              </a:path>
              <a:path w="1452879" h="995679">
                <a:moveTo>
                  <a:pt x="307848" y="787145"/>
                </a:moveTo>
                <a:lnTo>
                  <a:pt x="307086" y="783335"/>
                </a:lnTo>
                <a:lnTo>
                  <a:pt x="304038" y="781811"/>
                </a:lnTo>
                <a:lnTo>
                  <a:pt x="300228" y="782573"/>
                </a:lnTo>
                <a:lnTo>
                  <a:pt x="277368" y="798575"/>
                </a:lnTo>
                <a:lnTo>
                  <a:pt x="275082" y="801623"/>
                </a:lnTo>
                <a:lnTo>
                  <a:pt x="275844" y="804671"/>
                </a:lnTo>
                <a:lnTo>
                  <a:pt x="278892" y="806957"/>
                </a:lnTo>
                <a:lnTo>
                  <a:pt x="282702" y="806195"/>
                </a:lnTo>
                <a:lnTo>
                  <a:pt x="306324" y="790193"/>
                </a:lnTo>
                <a:lnTo>
                  <a:pt x="307848" y="787145"/>
                </a:lnTo>
                <a:close/>
              </a:path>
              <a:path w="1452879" h="995679">
                <a:moveTo>
                  <a:pt x="362712" y="749807"/>
                </a:moveTo>
                <a:lnTo>
                  <a:pt x="361950" y="745997"/>
                </a:lnTo>
                <a:lnTo>
                  <a:pt x="358902" y="743711"/>
                </a:lnTo>
                <a:lnTo>
                  <a:pt x="355854" y="744473"/>
                </a:lnTo>
                <a:lnTo>
                  <a:pt x="332232" y="760475"/>
                </a:lnTo>
                <a:lnTo>
                  <a:pt x="329946" y="763523"/>
                </a:lnTo>
                <a:lnTo>
                  <a:pt x="330708" y="767333"/>
                </a:lnTo>
                <a:lnTo>
                  <a:pt x="333756" y="769619"/>
                </a:lnTo>
                <a:lnTo>
                  <a:pt x="337566" y="768857"/>
                </a:lnTo>
                <a:lnTo>
                  <a:pt x="361188" y="752855"/>
                </a:lnTo>
                <a:lnTo>
                  <a:pt x="362712" y="749807"/>
                </a:lnTo>
                <a:close/>
              </a:path>
              <a:path w="1452879" h="995679">
                <a:moveTo>
                  <a:pt x="418338" y="711707"/>
                </a:moveTo>
                <a:lnTo>
                  <a:pt x="417576" y="707897"/>
                </a:lnTo>
                <a:lnTo>
                  <a:pt x="414528" y="706373"/>
                </a:lnTo>
                <a:lnTo>
                  <a:pt x="410718" y="707135"/>
                </a:lnTo>
                <a:lnTo>
                  <a:pt x="387096" y="723137"/>
                </a:lnTo>
                <a:lnTo>
                  <a:pt x="384810" y="726185"/>
                </a:lnTo>
                <a:lnTo>
                  <a:pt x="385572" y="729995"/>
                </a:lnTo>
                <a:lnTo>
                  <a:pt x="388620" y="731519"/>
                </a:lnTo>
                <a:lnTo>
                  <a:pt x="392430" y="730757"/>
                </a:lnTo>
                <a:lnTo>
                  <a:pt x="416052" y="714755"/>
                </a:lnTo>
                <a:lnTo>
                  <a:pt x="418338" y="711707"/>
                </a:lnTo>
                <a:close/>
              </a:path>
              <a:path w="1452879" h="995679">
                <a:moveTo>
                  <a:pt x="473202" y="674369"/>
                </a:moveTo>
                <a:lnTo>
                  <a:pt x="472440" y="670559"/>
                </a:lnTo>
                <a:lnTo>
                  <a:pt x="469392" y="668273"/>
                </a:lnTo>
                <a:lnTo>
                  <a:pt x="465582" y="669035"/>
                </a:lnTo>
                <a:lnTo>
                  <a:pt x="441960" y="685799"/>
                </a:lnTo>
                <a:lnTo>
                  <a:pt x="440436" y="688847"/>
                </a:lnTo>
                <a:lnTo>
                  <a:pt x="441198" y="691895"/>
                </a:lnTo>
                <a:lnTo>
                  <a:pt x="444246" y="694181"/>
                </a:lnTo>
                <a:lnTo>
                  <a:pt x="447294" y="693419"/>
                </a:lnTo>
                <a:lnTo>
                  <a:pt x="470916" y="677417"/>
                </a:lnTo>
                <a:lnTo>
                  <a:pt x="473202" y="674369"/>
                </a:lnTo>
                <a:close/>
              </a:path>
              <a:path w="1452879" h="995679">
                <a:moveTo>
                  <a:pt x="528066" y="636269"/>
                </a:moveTo>
                <a:lnTo>
                  <a:pt x="527304" y="633221"/>
                </a:lnTo>
                <a:lnTo>
                  <a:pt x="524256" y="630935"/>
                </a:lnTo>
                <a:lnTo>
                  <a:pt x="520446" y="631697"/>
                </a:lnTo>
                <a:lnTo>
                  <a:pt x="496824" y="647699"/>
                </a:lnTo>
                <a:lnTo>
                  <a:pt x="495300" y="650747"/>
                </a:lnTo>
                <a:lnTo>
                  <a:pt x="496062" y="654557"/>
                </a:lnTo>
                <a:lnTo>
                  <a:pt x="499110" y="656081"/>
                </a:lnTo>
                <a:lnTo>
                  <a:pt x="502158" y="655319"/>
                </a:lnTo>
                <a:lnTo>
                  <a:pt x="525780" y="639317"/>
                </a:lnTo>
                <a:lnTo>
                  <a:pt x="528066" y="636269"/>
                </a:lnTo>
                <a:close/>
              </a:path>
              <a:path w="1452879" h="995679">
                <a:moveTo>
                  <a:pt x="582930" y="598931"/>
                </a:moveTo>
                <a:lnTo>
                  <a:pt x="582168" y="595121"/>
                </a:lnTo>
                <a:lnTo>
                  <a:pt x="579120" y="593597"/>
                </a:lnTo>
                <a:lnTo>
                  <a:pt x="576072" y="594359"/>
                </a:lnTo>
                <a:lnTo>
                  <a:pt x="552450" y="610361"/>
                </a:lnTo>
                <a:lnTo>
                  <a:pt x="550164" y="613409"/>
                </a:lnTo>
                <a:lnTo>
                  <a:pt x="550926" y="616457"/>
                </a:lnTo>
                <a:lnTo>
                  <a:pt x="553974" y="618743"/>
                </a:lnTo>
                <a:lnTo>
                  <a:pt x="557784" y="617981"/>
                </a:lnTo>
                <a:lnTo>
                  <a:pt x="581406" y="601979"/>
                </a:lnTo>
                <a:lnTo>
                  <a:pt x="582930" y="598931"/>
                </a:lnTo>
                <a:close/>
              </a:path>
              <a:path w="1452879" h="995679">
                <a:moveTo>
                  <a:pt x="637794" y="561593"/>
                </a:moveTo>
                <a:lnTo>
                  <a:pt x="637032" y="557783"/>
                </a:lnTo>
                <a:lnTo>
                  <a:pt x="634746" y="555497"/>
                </a:lnTo>
                <a:lnTo>
                  <a:pt x="630936" y="556259"/>
                </a:lnTo>
                <a:lnTo>
                  <a:pt x="607314" y="572261"/>
                </a:lnTo>
                <a:lnTo>
                  <a:pt x="605028" y="575309"/>
                </a:lnTo>
                <a:lnTo>
                  <a:pt x="605790" y="579119"/>
                </a:lnTo>
                <a:lnTo>
                  <a:pt x="608838" y="581405"/>
                </a:lnTo>
                <a:lnTo>
                  <a:pt x="612648" y="580643"/>
                </a:lnTo>
                <a:lnTo>
                  <a:pt x="636270" y="563879"/>
                </a:lnTo>
                <a:lnTo>
                  <a:pt x="637794" y="561593"/>
                </a:lnTo>
                <a:close/>
              </a:path>
              <a:path w="1452879" h="995679">
                <a:moveTo>
                  <a:pt x="693420" y="523493"/>
                </a:moveTo>
                <a:lnTo>
                  <a:pt x="692658" y="519683"/>
                </a:lnTo>
                <a:lnTo>
                  <a:pt x="689610" y="518159"/>
                </a:lnTo>
                <a:lnTo>
                  <a:pt x="685800" y="518921"/>
                </a:lnTo>
                <a:lnTo>
                  <a:pt x="662178" y="534923"/>
                </a:lnTo>
                <a:lnTo>
                  <a:pt x="659892" y="537971"/>
                </a:lnTo>
                <a:lnTo>
                  <a:pt x="660654" y="541781"/>
                </a:lnTo>
                <a:lnTo>
                  <a:pt x="663702" y="543305"/>
                </a:lnTo>
                <a:lnTo>
                  <a:pt x="667512" y="542543"/>
                </a:lnTo>
                <a:lnTo>
                  <a:pt x="691134" y="526541"/>
                </a:lnTo>
                <a:lnTo>
                  <a:pt x="693420" y="523493"/>
                </a:lnTo>
                <a:close/>
              </a:path>
              <a:path w="1452879" h="995679">
                <a:moveTo>
                  <a:pt x="748284" y="486155"/>
                </a:moveTo>
                <a:lnTo>
                  <a:pt x="747522" y="482345"/>
                </a:lnTo>
                <a:lnTo>
                  <a:pt x="744474" y="480059"/>
                </a:lnTo>
                <a:lnTo>
                  <a:pt x="740664" y="480821"/>
                </a:lnTo>
                <a:lnTo>
                  <a:pt x="717042" y="497585"/>
                </a:lnTo>
                <a:lnTo>
                  <a:pt x="715518" y="500633"/>
                </a:lnTo>
                <a:lnTo>
                  <a:pt x="716280" y="503681"/>
                </a:lnTo>
                <a:lnTo>
                  <a:pt x="719328" y="505967"/>
                </a:lnTo>
                <a:lnTo>
                  <a:pt x="722376" y="505205"/>
                </a:lnTo>
                <a:lnTo>
                  <a:pt x="745998" y="489203"/>
                </a:lnTo>
                <a:lnTo>
                  <a:pt x="748284" y="486155"/>
                </a:lnTo>
                <a:close/>
              </a:path>
              <a:path w="1452879" h="995679">
                <a:moveTo>
                  <a:pt x="803148" y="448055"/>
                </a:moveTo>
                <a:lnTo>
                  <a:pt x="802386" y="445007"/>
                </a:lnTo>
                <a:lnTo>
                  <a:pt x="799338" y="442721"/>
                </a:lnTo>
                <a:lnTo>
                  <a:pt x="795528" y="443483"/>
                </a:lnTo>
                <a:lnTo>
                  <a:pt x="771906" y="459485"/>
                </a:lnTo>
                <a:lnTo>
                  <a:pt x="770382" y="462533"/>
                </a:lnTo>
                <a:lnTo>
                  <a:pt x="771144" y="466343"/>
                </a:lnTo>
                <a:lnTo>
                  <a:pt x="774192" y="467867"/>
                </a:lnTo>
                <a:lnTo>
                  <a:pt x="778002" y="467105"/>
                </a:lnTo>
                <a:lnTo>
                  <a:pt x="800862" y="451103"/>
                </a:lnTo>
                <a:lnTo>
                  <a:pt x="803148" y="448055"/>
                </a:lnTo>
                <a:close/>
              </a:path>
              <a:path w="1452879" h="995679">
                <a:moveTo>
                  <a:pt x="858012" y="410717"/>
                </a:moveTo>
                <a:lnTo>
                  <a:pt x="857250" y="406907"/>
                </a:lnTo>
                <a:lnTo>
                  <a:pt x="854202" y="405383"/>
                </a:lnTo>
                <a:lnTo>
                  <a:pt x="851154" y="406145"/>
                </a:lnTo>
                <a:lnTo>
                  <a:pt x="827532" y="422147"/>
                </a:lnTo>
                <a:lnTo>
                  <a:pt x="825246" y="425195"/>
                </a:lnTo>
                <a:lnTo>
                  <a:pt x="826008" y="428243"/>
                </a:lnTo>
                <a:lnTo>
                  <a:pt x="829056" y="430529"/>
                </a:lnTo>
                <a:lnTo>
                  <a:pt x="832866" y="429767"/>
                </a:lnTo>
                <a:lnTo>
                  <a:pt x="856488" y="413765"/>
                </a:lnTo>
                <a:lnTo>
                  <a:pt x="858012" y="410717"/>
                </a:lnTo>
                <a:close/>
              </a:path>
              <a:path w="1452879" h="995679">
                <a:moveTo>
                  <a:pt x="912876" y="372617"/>
                </a:moveTo>
                <a:lnTo>
                  <a:pt x="912876" y="369569"/>
                </a:lnTo>
                <a:lnTo>
                  <a:pt x="909828" y="367283"/>
                </a:lnTo>
                <a:lnTo>
                  <a:pt x="906018" y="368045"/>
                </a:lnTo>
                <a:lnTo>
                  <a:pt x="882396" y="384047"/>
                </a:lnTo>
                <a:lnTo>
                  <a:pt x="880110" y="387095"/>
                </a:lnTo>
                <a:lnTo>
                  <a:pt x="880872" y="390905"/>
                </a:lnTo>
                <a:lnTo>
                  <a:pt x="883920" y="393191"/>
                </a:lnTo>
                <a:lnTo>
                  <a:pt x="887730" y="392429"/>
                </a:lnTo>
                <a:lnTo>
                  <a:pt x="911352" y="375665"/>
                </a:lnTo>
                <a:lnTo>
                  <a:pt x="912876" y="372617"/>
                </a:lnTo>
                <a:close/>
              </a:path>
              <a:path w="1452879" h="995679">
                <a:moveTo>
                  <a:pt x="968502" y="335279"/>
                </a:moveTo>
                <a:lnTo>
                  <a:pt x="967740" y="331469"/>
                </a:lnTo>
                <a:lnTo>
                  <a:pt x="964692" y="329945"/>
                </a:lnTo>
                <a:lnTo>
                  <a:pt x="960882" y="330707"/>
                </a:lnTo>
                <a:lnTo>
                  <a:pt x="937260" y="346709"/>
                </a:lnTo>
                <a:lnTo>
                  <a:pt x="935736" y="349757"/>
                </a:lnTo>
                <a:lnTo>
                  <a:pt x="935736" y="353567"/>
                </a:lnTo>
                <a:lnTo>
                  <a:pt x="938784" y="355091"/>
                </a:lnTo>
                <a:lnTo>
                  <a:pt x="942594" y="354329"/>
                </a:lnTo>
                <a:lnTo>
                  <a:pt x="966216" y="338327"/>
                </a:lnTo>
                <a:lnTo>
                  <a:pt x="968502" y="335279"/>
                </a:lnTo>
                <a:close/>
              </a:path>
              <a:path w="1452879" h="995679">
                <a:moveTo>
                  <a:pt x="1023366" y="297941"/>
                </a:moveTo>
                <a:lnTo>
                  <a:pt x="1022604" y="294131"/>
                </a:lnTo>
                <a:lnTo>
                  <a:pt x="1019556" y="291845"/>
                </a:lnTo>
                <a:lnTo>
                  <a:pt x="1015746" y="292607"/>
                </a:lnTo>
                <a:lnTo>
                  <a:pt x="992124" y="308609"/>
                </a:lnTo>
                <a:lnTo>
                  <a:pt x="990600" y="311657"/>
                </a:lnTo>
                <a:lnTo>
                  <a:pt x="991362" y="315467"/>
                </a:lnTo>
                <a:lnTo>
                  <a:pt x="994410" y="317753"/>
                </a:lnTo>
                <a:lnTo>
                  <a:pt x="997458" y="316991"/>
                </a:lnTo>
                <a:lnTo>
                  <a:pt x="1021080" y="300989"/>
                </a:lnTo>
                <a:lnTo>
                  <a:pt x="1023366" y="297941"/>
                </a:lnTo>
                <a:close/>
              </a:path>
              <a:path w="1452879" h="995679">
                <a:moveTo>
                  <a:pt x="1078230" y="259841"/>
                </a:moveTo>
                <a:lnTo>
                  <a:pt x="1077468" y="256031"/>
                </a:lnTo>
                <a:lnTo>
                  <a:pt x="1074420" y="254507"/>
                </a:lnTo>
                <a:lnTo>
                  <a:pt x="1070610" y="255269"/>
                </a:lnTo>
                <a:lnTo>
                  <a:pt x="1047750" y="271271"/>
                </a:lnTo>
                <a:lnTo>
                  <a:pt x="1045464" y="274319"/>
                </a:lnTo>
                <a:lnTo>
                  <a:pt x="1046226" y="278129"/>
                </a:lnTo>
                <a:lnTo>
                  <a:pt x="1049274" y="279653"/>
                </a:lnTo>
                <a:lnTo>
                  <a:pt x="1053084" y="278891"/>
                </a:lnTo>
                <a:lnTo>
                  <a:pt x="1076706" y="262889"/>
                </a:lnTo>
                <a:lnTo>
                  <a:pt x="1078230" y="259841"/>
                </a:lnTo>
                <a:close/>
              </a:path>
              <a:path w="1452879" h="995679">
                <a:moveTo>
                  <a:pt x="1133094" y="222503"/>
                </a:moveTo>
                <a:lnTo>
                  <a:pt x="1132332" y="218693"/>
                </a:lnTo>
                <a:lnTo>
                  <a:pt x="1129284" y="216407"/>
                </a:lnTo>
                <a:lnTo>
                  <a:pt x="1126236" y="217169"/>
                </a:lnTo>
                <a:lnTo>
                  <a:pt x="1102614" y="233933"/>
                </a:lnTo>
                <a:lnTo>
                  <a:pt x="1100328" y="236981"/>
                </a:lnTo>
                <a:lnTo>
                  <a:pt x="1101090" y="240029"/>
                </a:lnTo>
                <a:lnTo>
                  <a:pt x="1104138" y="242315"/>
                </a:lnTo>
                <a:lnTo>
                  <a:pt x="1107948" y="241553"/>
                </a:lnTo>
                <a:lnTo>
                  <a:pt x="1131570" y="225551"/>
                </a:lnTo>
                <a:lnTo>
                  <a:pt x="1133094" y="222503"/>
                </a:lnTo>
                <a:close/>
              </a:path>
              <a:path w="1452879" h="995679">
                <a:moveTo>
                  <a:pt x="1188720" y="184403"/>
                </a:moveTo>
                <a:lnTo>
                  <a:pt x="1187958" y="181355"/>
                </a:lnTo>
                <a:lnTo>
                  <a:pt x="1184910" y="179069"/>
                </a:lnTo>
                <a:lnTo>
                  <a:pt x="1181100" y="179831"/>
                </a:lnTo>
                <a:lnTo>
                  <a:pt x="1157478" y="195833"/>
                </a:lnTo>
                <a:lnTo>
                  <a:pt x="1155192" y="198881"/>
                </a:lnTo>
                <a:lnTo>
                  <a:pt x="1155954" y="202691"/>
                </a:lnTo>
                <a:lnTo>
                  <a:pt x="1159002" y="204977"/>
                </a:lnTo>
                <a:lnTo>
                  <a:pt x="1162812" y="204215"/>
                </a:lnTo>
                <a:lnTo>
                  <a:pt x="1186434" y="187451"/>
                </a:lnTo>
                <a:lnTo>
                  <a:pt x="1188720" y="184403"/>
                </a:lnTo>
                <a:close/>
              </a:path>
              <a:path w="1452879" h="995679">
                <a:moveTo>
                  <a:pt x="1243584" y="147065"/>
                </a:moveTo>
                <a:lnTo>
                  <a:pt x="1242822" y="143255"/>
                </a:lnTo>
                <a:lnTo>
                  <a:pt x="1239774" y="141731"/>
                </a:lnTo>
                <a:lnTo>
                  <a:pt x="1235964" y="142493"/>
                </a:lnTo>
                <a:lnTo>
                  <a:pt x="1212342" y="158495"/>
                </a:lnTo>
                <a:lnTo>
                  <a:pt x="1210818" y="161543"/>
                </a:lnTo>
                <a:lnTo>
                  <a:pt x="1211580" y="165353"/>
                </a:lnTo>
                <a:lnTo>
                  <a:pt x="1214628" y="166877"/>
                </a:lnTo>
                <a:lnTo>
                  <a:pt x="1217676" y="166115"/>
                </a:lnTo>
                <a:lnTo>
                  <a:pt x="1241298" y="150113"/>
                </a:lnTo>
                <a:lnTo>
                  <a:pt x="1243584" y="147065"/>
                </a:lnTo>
                <a:close/>
              </a:path>
              <a:path w="1452879" h="995679">
                <a:moveTo>
                  <a:pt x="1298448" y="109727"/>
                </a:moveTo>
                <a:lnTo>
                  <a:pt x="1297686" y="105917"/>
                </a:lnTo>
                <a:lnTo>
                  <a:pt x="1294638" y="103631"/>
                </a:lnTo>
                <a:lnTo>
                  <a:pt x="1290828" y="104393"/>
                </a:lnTo>
                <a:lnTo>
                  <a:pt x="1267206" y="120395"/>
                </a:lnTo>
                <a:lnTo>
                  <a:pt x="1265682" y="123443"/>
                </a:lnTo>
                <a:lnTo>
                  <a:pt x="1266444" y="127253"/>
                </a:lnTo>
                <a:lnTo>
                  <a:pt x="1269492" y="129539"/>
                </a:lnTo>
                <a:lnTo>
                  <a:pt x="1272540" y="128777"/>
                </a:lnTo>
                <a:lnTo>
                  <a:pt x="1296162" y="112775"/>
                </a:lnTo>
                <a:lnTo>
                  <a:pt x="1298448" y="109727"/>
                </a:lnTo>
                <a:close/>
              </a:path>
              <a:path w="1452879" h="995679">
                <a:moveTo>
                  <a:pt x="1353312" y="71627"/>
                </a:moveTo>
                <a:lnTo>
                  <a:pt x="1352550" y="67817"/>
                </a:lnTo>
                <a:lnTo>
                  <a:pt x="1349502" y="66293"/>
                </a:lnTo>
                <a:lnTo>
                  <a:pt x="1346454" y="67055"/>
                </a:lnTo>
                <a:lnTo>
                  <a:pt x="1322832" y="83057"/>
                </a:lnTo>
                <a:lnTo>
                  <a:pt x="1320546" y="86105"/>
                </a:lnTo>
                <a:lnTo>
                  <a:pt x="1321308" y="89915"/>
                </a:lnTo>
                <a:lnTo>
                  <a:pt x="1324356" y="91439"/>
                </a:lnTo>
                <a:lnTo>
                  <a:pt x="1328166" y="90677"/>
                </a:lnTo>
                <a:lnTo>
                  <a:pt x="1351788" y="74675"/>
                </a:lnTo>
                <a:lnTo>
                  <a:pt x="1353312" y="71627"/>
                </a:lnTo>
                <a:close/>
              </a:path>
              <a:path w="1452879" h="995679">
                <a:moveTo>
                  <a:pt x="1452372" y="0"/>
                </a:moveTo>
                <a:lnTo>
                  <a:pt x="1367790" y="11429"/>
                </a:lnTo>
                <a:lnTo>
                  <a:pt x="1386942" y="39318"/>
                </a:lnTo>
                <a:lnTo>
                  <a:pt x="1397508" y="32003"/>
                </a:lnTo>
                <a:lnTo>
                  <a:pt x="1400556" y="31241"/>
                </a:lnTo>
                <a:lnTo>
                  <a:pt x="1403604" y="33527"/>
                </a:lnTo>
                <a:lnTo>
                  <a:pt x="1404366" y="36575"/>
                </a:lnTo>
                <a:lnTo>
                  <a:pt x="1404366" y="64689"/>
                </a:lnTo>
                <a:lnTo>
                  <a:pt x="1411224" y="74675"/>
                </a:lnTo>
                <a:lnTo>
                  <a:pt x="1452372" y="0"/>
                </a:lnTo>
                <a:close/>
              </a:path>
              <a:path w="1452879" h="995679">
                <a:moveTo>
                  <a:pt x="1392207" y="46986"/>
                </a:moveTo>
                <a:lnTo>
                  <a:pt x="1386942" y="39318"/>
                </a:lnTo>
                <a:lnTo>
                  <a:pt x="1377696" y="45719"/>
                </a:lnTo>
                <a:lnTo>
                  <a:pt x="1375410" y="48767"/>
                </a:lnTo>
                <a:lnTo>
                  <a:pt x="1376172" y="51815"/>
                </a:lnTo>
                <a:lnTo>
                  <a:pt x="1379220" y="54101"/>
                </a:lnTo>
                <a:lnTo>
                  <a:pt x="1383030" y="53339"/>
                </a:lnTo>
                <a:lnTo>
                  <a:pt x="1392207" y="46986"/>
                </a:lnTo>
                <a:close/>
              </a:path>
              <a:path w="1452879" h="995679">
                <a:moveTo>
                  <a:pt x="1404366" y="36575"/>
                </a:moveTo>
                <a:lnTo>
                  <a:pt x="1403604" y="33527"/>
                </a:lnTo>
                <a:lnTo>
                  <a:pt x="1400556" y="31241"/>
                </a:lnTo>
                <a:lnTo>
                  <a:pt x="1397508" y="32003"/>
                </a:lnTo>
                <a:lnTo>
                  <a:pt x="1386942" y="39318"/>
                </a:lnTo>
                <a:lnTo>
                  <a:pt x="1392207" y="46986"/>
                </a:lnTo>
                <a:lnTo>
                  <a:pt x="1402842" y="39623"/>
                </a:lnTo>
                <a:lnTo>
                  <a:pt x="1404366" y="36575"/>
                </a:lnTo>
                <a:close/>
              </a:path>
              <a:path w="1452879" h="995679">
                <a:moveTo>
                  <a:pt x="1404366" y="64689"/>
                </a:moveTo>
                <a:lnTo>
                  <a:pt x="1404366" y="36575"/>
                </a:lnTo>
                <a:lnTo>
                  <a:pt x="1402842" y="39623"/>
                </a:lnTo>
                <a:lnTo>
                  <a:pt x="1392207" y="46986"/>
                </a:lnTo>
                <a:lnTo>
                  <a:pt x="1404366" y="6468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3318" y="5793296"/>
            <a:ext cx="1071880" cy="919480"/>
          </a:xfrm>
          <a:custGeom>
            <a:avLst/>
            <a:gdLst/>
            <a:ahLst/>
            <a:cxnLst/>
            <a:rect l="l" t="t" r="r" b="b"/>
            <a:pathLst>
              <a:path w="1071879" h="919479">
                <a:moveTo>
                  <a:pt x="1071371" y="913638"/>
                </a:moveTo>
                <a:lnTo>
                  <a:pt x="1069848" y="910590"/>
                </a:lnTo>
                <a:lnTo>
                  <a:pt x="1048511" y="892302"/>
                </a:lnTo>
                <a:lnTo>
                  <a:pt x="1044701" y="890778"/>
                </a:lnTo>
                <a:lnTo>
                  <a:pt x="1041654" y="893064"/>
                </a:lnTo>
                <a:lnTo>
                  <a:pt x="1040129" y="896112"/>
                </a:lnTo>
                <a:lnTo>
                  <a:pt x="1041654" y="899160"/>
                </a:lnTo>
                <a:lnTo>
                  <a:pt x="1063752" y="918210"/>
                </a:lnTo>
                <a:lnTo>
                  <a:pt x="1066799" y="918972"/>
                </a:lnTo>
                <a:lnTo>
                  <a:pt x="1070610" y="917448"/>
                </a:lnTo>
                <a:lnTo>
                  <a:pt x="1071371" y="913638"/>
                </a:lnTo>
                <a:close/>
              </a:path>
              <a:path w="1071879" h="919479">
                <a:moveTo>
                  <a:pt x="1021079" y="870966"/>
                </a:moveTo>
                <a:lnTo>
                  <a:pt x="1019555" y="867156"/>
                </a:lnTo>
                <a:lnTo>
                  <a:pt x="997457" y="848868"/>
                </a:lnTo>
                <a:lnTo>
                  <a:pt x="994410" y="847344"/>
                </a:lnTo>
                <a:lnTo>
                  <a:pt x="990599" y="849630"/>
                </a:lnTo>
                <a:lnTo>
                  <a:pt x="989838" y="852678"/>
                </a:lnTo>
                <a:lnTo>
                  <a:pt x="991361" y="855726"/>
                </a:lnTo>
                <a:lnTo>
                  <a:pt x="1012697" y="874776"/>
                </a:lnTo>
                <a:lnTo>
                  <a:pt x="1016507" y="875538"/>
                </a:lnTo>
                <a:lnTo>
                  <a:pt x="1019555" y="874014"/>
                </a:lnTo>
                <a:lnTo>
                  <a:pt x="1021079" y="870966"/>
                </a:lnTo>
                <a:close/>
              </a:path>
              <a:path w="1071879" h="919479">
                <a:moveTo>
                  <a:pt x="970026" y="827532"/>
                </a:moveTo>
                <a:lnTo>
                  <a:pt x="968501" y="823722"/>
                </a:lnTo>
                <a:lnTo>
                  <a:pt x="947165" y="805434"/>
                </a:lnTo>
                <a:lnTo>
                  <a:pt x="943355" y="803910"/>
                </a:lnTo>
                <a:lnTo>
                  <a:pt x="940307" y="806196"/>
                </a:lnTo>
                <a:lnTo>
                  <a:pt x="938783" y="809244"/>
                </a:lnTo>
                <a:lnTo>
                  <a:pt x="941069" y="812292"/>
                </a:lnTo>
                <a:lnTo>
                  <a:pt x="962405" y="831342"/>
                </a:lnTo>
                <a:lnTo>
                  <a:pt x="966215" y="832104"/>
                </a:lnTo>
                <a:lnTo>
                  <a:pt x="969263" y="830580"/>
                </a:lnTo>
                <a:lnTo>
                  <a:pt x="970026" y="827532"/>
                </a:lnTo>
                <a:close/>
              </a:path>
              <a:path w="1071879" h="919479">
                <a:moveTo>
                  <a:pt x="919733" y="784098"/>
                </a:moveTo>
                <a:lnTo>
                  <a:pt x="918209" y="780288"/>
                </a:lnTo>
                <a:lnTo>
                  <a:pt x="896111" y="762000"/>
                </a:lnTo>
                <a:lnTo>
                  <a:pt x="893063" y="761238"/>
                </a:lnTo>
                <a:lnTo>
                  <a:pt x="889254" y="762762"/>
                </a:lnTo>
                <a:lnTo>
                  <a:pt x="888491" y="765810"/>
                </a:lnTo>
                <a:lnTo>
                  <a:pt x="890015" y="768858"/>
                </a:lnTo>
                <a:lnTo>
                  <a:pt x="912113" y="787908"/>
                </a:lnTo>
                <a:lnTo>
                  <a:pt x="915161" y="788670"/>
                </a:lnTo>
                <a:lnTo>
                  <a:pt x="918209" y="787146"/>
                </a:lnTo>
                <a:lnTo>
                  <a:pt x="919733" y="784098"/>
                </a:lnTo>
                <a:close/>
              </a:path>
              <a:path w="1071879" h="919479">
                <a:moveTo>
                  <a:pt x="868679" y="740664"/>
                </a:moveTo>
                <a:lnTo>
                  <a:pt x="867155" y="736854"/>
                </a:lnTo>
                <a:lnTo>
                  <a:pt x="845819" y="718566"/>
                </a:lnTo>
                <a:lnTo>
                  <a:pt x="842009" y="717804"/>
                </a:lnTo>
                <a:lnTo>
                  <a:pt x="838961" y="719328"/>
                </a:lnTo>
                <a:lnTo>
                  <a:pt x="838199" y="722376"/>
                </a:lnTo>
                <a:lnTo>
                  <a:pt x="839723" y="726186"/>
                </a:lnTo>
                <a:lnTo>
                  <a:pt x="861059" y="744474"/>
                </a:lnTo>
                <a:lnTo>
                  <a:pt x="864869" y="745236"/>
                </a:lnTo>
                <a:lnTo>
                  <a:pt x="867917" y="743712"/>
                </a:lnTo>
                <a:lnTo>
                  <a:pt x="868679" y="740664"/>
                </a:lnTo>
                <a:close/>
              </a:path>
              <a:path w="1071879" h="919479">
                <a:moveTo>
                  <a:pt x="818388" y="697230"/>
                </a:moveTo>
                <a:lnTo>
                  <a:pt x="816863" y="694182"/>
                </a:lnTo>
                <a:lnTo>
                  <a:pt x="794765" y="675132"/>
                </a:lnTo>
                <a:lnTo>
                  <a:pt x="791717" y="674370"/>
                </a:lnTo>
                <a:lnTo>
                  <a:pt x="788669" y="675894"/>
                </a:lnTo>
                <a:lnTo>
                  <a:pt x="787145" y="678942"/>
                </a:lnTo>
                <a:lnTo>
                  <a:pt x="788669" y="682752"/>
                </a:lnTo>
                <a:lnTo>
                  <a:pt x="810767" y="701040"/>
                </a:lnTo>
                <a:lnTo>
                  <a:pt x="813815" y="702564"/>
                </a:lnTo>
                <a:lnTo>
                  <a:pt x="817626" y="700278"/>
                </a:lnTo>
                <a:lnTo>
                  <a:pt x="818388" y="697230"/>
                </a:lnTo>
                <a:close/>
              </a:path>
              <a:path w="1071879" h="919479">
                <a:moveTo>
                  <a:pt x="768095" y="653796"/>
                </a:moveTo>
                <a:lnTo>
                  <a:pt x="765809" y="650748"/>
                </a:lnTo>
                <a:lnTo>
                  <a:pt x="744473" y="631698"/>
                </a:lnTo>
                <a:lnTo>
                  <a:pt x="740663" y="630936"/>
                </a:lnTo>
                <a:lnTo>
                  <a:pt x="737615" y="632460"/>
                </a:lnTo>
                <a:lnTo>
                  <a:pt x="736854" y="635508"/>
                </a:lnTo>
                <a:lnTo>
                  <a:pt x="738377" y="639318"/>
                </a:lnTo>
                <a:lnTo>
                  <a:pt x="759713" y="657606"/>
                </a:lnTo>
                <a:lnTo>
                  <a:pt x="763523" y="659130"/>
                </a:lnTo>
                <a:lnTo>
                  <a:pt x="766571" y="656844"/>
                </a:lnTo>
                <a:lnTo>
                  <a:pt x="768095" y="653796"/>
                </a:lnTo>
                <a:close/>
              </a:path>
              <a:path w="1071879" h="919479">
                <a:moveTo>
                  <a:pt x="717041" y="610362"/>
                </a:moveTo>
                <a:lnTo>
                  <a:pt x="715517" y="607314"/>
                </a:lnTo>
                <a:lnTo>
                  <a:pt x="694181" y="588264"/>
                </a:lnTo>
                <a:lnTo>
                  <a:pt x="690371" y="587502"/>
                </a:lnTo>
                <a:lnTo>
                  <a:pt x="687323" y="589026"/>
                </a:lnTo>
                <a:lnTo>
                  <a:pt x="685799" y="592074"/>
                </a:lnTo>
                <a:lnTo>
                  <a:pt x="687323" y="595884"/>
                </a:lnTo>
                <a:lnTo>
                  <a:pt x="709421" y="614172"/>
                </a:lnTo>
                <a:lnTo>
                  <a:pt x="712469" y="615696"/>
                </a:lnTo>
                <a:lnTo>
                  <a:pt x="716279" y="613410"/>
                </a:lnTo>
                <a:lnTo>
                  <a:pt x="717041" y="610362"/>
                </a:lnTo>
                <a:close/>
              </a:path>
              <a:path w="1071879" h="919479">
                <a:moveTo>
                  <a:pt x="666749" y="566928"/>
                </a:moveTo>
                <a:lnTo>
                  <a:pt x="665226" y="563880"/>
                </a:lnTo>
                <a:lnTo>
                  <a:pt x="643127" y="544830"/>
                </a:lnTo>
                <a:lnTo>
                  <a:pt x="640079" y="544068"/>
                </a:lnTo>
                <a:lnTo>
                  <a:pt x="636269" y="545592"/>
                </a:lnTo>
                <a:lnTo>
                  <a:pt x="635507" y="549402"/>
                </a:lnTo>
                <a:lnTo>
                  <a:pt x="637031" y="552450"/>
                </a:lnTo>
                <a:lnTo>
                  <a:pt x="658367" y="570738"/>
                </a:lnTo>
                <a:lnTo>
                  <a:pt x="662177" y="572262"/>
                </a:lnTo>
                <a:lnTo>
                  <a:pt x="665226" y="570738"/>
                </a:lnTo>
                <a:lnTo>
                  <a:pt x="666749" y="566928"/>
                </a:lnTo>
                <a:close/>
              </a:path>
              <a:path w="1071879" h="919479">
                <a:moveTo>
                  <a:pt x="615695" y="523494"/>
                </a:moveTo>
                <a:lnTo>
                  <a:pt x="614171" y="520446"/>
                </a:lnTo>
                <a:lnTo>
                  <a:pt x="592835" y="501396"/>
                </a:lnTo>
                <a:lnTo>
                  <a:pt x="589025" y="500634"/>
                </a:lnTo>
                <a:lnTo>
                  <a:pt x="585977" y="502158"/>
                </a:lnTo>
                <a:lnTo>
                  <a:pt x="584453" y="505968"/>
                </a:lnTo>
                <a:lnTo>
                  <a:pt x="586739" y="509016"/>
                </a:lnTo>
                <a:lnTo>
                  <a:pt x="608075" y="527304"/>
                </a:lnTo>
                <a:lnTo>
                  <a:pt x="611885" y="528828"/>
                </a:lnTo>
                <a:lnTo>
                  <a:pt x="614933" y="527304"/>
                </a:lnTo>
                <a:lnTo>
                  <a:pt x="615695" y="523494"/>
                </a:lnTo>
                <a:close/>
              </a:path>
              <a:path w="1071879" h="919479">
                <a:moveTo>
                  <a:pt x="565403" y="480060"/>
                </a:moveTo>
                <a:lnTo>
                  <a:pt x="563879" y="477012"/>
                </a:lnTo>
                <a:lnTo>
                  <a:pt x="541781" y="457962"/>
                </a:lnTo>
                <a:lnTo>
                  <a:pt x="538733" y="457200"/>
                </a:lnTo>
                <a:lnTo>
                  <a:pt x="534923" y="458724"/>
                </a:lnTo>
                <a:lnTo>
                  <a:pt x="534161" y="462534"/>
                </a:lnTo>
                <a:lnTo>
                  <a:pt x="535685" y="465582"/>
                </a:lnTo>
                <a:lnTo>
                  <a:pt x="557783" y="483870"/>
                </a:lnTo>
                <a:lnTo>
                  <a:pt x="560831" y="485394"/>
                </a:lnTo>
                <a:lnTo>
                  <a:pt x="563879" y="483870"/>
                </a:lnTo>
                <a:lnTo>
                  <a:pt x="565403" y="480060"/>
                </a:lnTo>
                <a:close/>
              </a:path>
              <a:path w="1071879" h="919479">
                <a:moveTo>
                  <a:pt x="514349" y="436626"/>
                </a:moveTo>
                <a:lnTo>
                  <a:pt x="512825" y="433578"/>
                </a:lnTo>
                <a:lnTo>
                  <a:pt x="491489" y="414528"/>
                </a:lnTo>
                <a:lnTo>
                  <a:pt x="487679" y="413766"/>
                </a:lnTo>
                <a:lnTo>
                  <a:pt x="484631" y="415290"/>
                </a:lnTo>
                <a:lnTo>
                  <a:pt x="483107" y="419100"/>
                </a:lnTo>
                <a:lnTo>
                  <a:pt x="485393" y="422148"/>
                </a:lnTo>
                <a:lnTo>
                  <a:pt x="506729" y="440436"/>
                </a:lnTo>
                <a:lnTo>
                  <a:pt x="510539" y="441960"/>
                </a:lnTo>
                <a:lnTo>
                  <a:pt x="513587" y="440436"/>
                </a:lnTo>
                <a:lnTo>
                  <a:pt x="514349" y="436626"/>
                </a:lnTo>
                <a:close/>
              </a:path>
              <a:path w="1071879" h="919479">
                <a:moveTo>
                  <a:pt x="464057" y="393192"/>
                </a:moveTo>
                <a:lnTo>
                  <a:pt x="462533" y="390144"/>
                </a:lnTo>
                <a:lnTo>
                  <a:pt x="440435" y="371856"/>
                </a:lnTo>
                <a:lnTo>
                  <a:pt x="437387" y="370332"/>
                </a:lnTo>
                <a:lnTo>
                  <a:pt x="434339" y="371856"/>
                </a:lnTo>
                <a:lnTo>
                  <a:pt x="432815" y="375666"/>
                </a:lnTo>
                <a:lnTo>
                  <a:pt x="434339" y="378714"/>
                </a:lnTo>
                <a:lnTo>
                  <a:pt x="456437" y="397002"/>
                </a:lnTo>
                <a:lnTo>
                  <a:pt x="459485" y="398526"/>
                </a:lnTo>
                <a:lnTo>
                  <a:pt x="463295" y="397002"/>
                </a:lnTo>
                <a:lnTo>
                  <a:pt x="464057" y="393192"/>
                </a:lnTo>
                <a:close/>
              </a:path>
              <a:path w="1071879" h="919479">
                <a:moveTo>
                  <a:pt x="413765" y="349758"/>
                </a:moveTo>
                <a:lnTo>
                  <a:pt x="411479" y="346710"/>
                </a:lnTo>
                <a:lnTo>
                  <a:pt x="390143" y="328422"/>
                </a:lnTo>
                <a:lnTo>
                  <a:pt x="386333" y="326898"/>
                </a:lnTo>
                <a:lnTo>
                  <a:pt x="383285" y="328422"/>
                </a:lnTo>
                <a:lnTo>
                  <a:pt x="382523" y="332232"/>
                </a:lnTo>
                <a:lnTo>
                  <a:pt x="384047" y="335280"/>
                </a:lnTo>
                <a:lnTo>
                  <a:pt x="405383" y="353568"/>
                </a:lnTo>
                <a:lnTo>
                  <a:pt x="409193" y="355092"/>
                </a:lnTo>
                <a:lnTo>
                  <a:pt x="412241" y="353568"/>
                </a:lnTo>
                <a:lnTo>
                  <a:pt x="413765" y="349758"/>
                </a:lnTo>
                <a:close/>
              </a:path>
              <a:path w="1071879" h="919479">
                <a:moveTo>
                  <a:pt x="362711" y="306324"/>
                </a:moveTo>
                <a:lnTo>
                  <a:pt x="361187" y="303276"/>
                </a:lnTo>
                <a:lnTo>
                  <a:pt x="339089" y="284988"/>
                </a:lnTo>
                <a:lnTo>
                  <a:pt x="336041" y="283464"/>
                </a:lnTo>
                <a:lnTo>
                  <a:pt x="332993" y="284988"/>
                </a:lnTo>
                <a:lnTo>
                  <a:pt x="331469" y="288798"/>
                </a:lnTo>
                <a:lnTo>
                  <a:pt x="332993" y="291846"/>
                </a:lnTo>
                <a:lnTo>
                  <a:pt x="355091" y="310896"/>
                </a:lnTo>
                <a:lnTo>
                  <a:pt x="358139" y="311658"/>
                </a:lnTo>
                <a:lnTo>
                  <a:pt x="361949" y="310134"/>
                </a:lnTo>
                <a:lnTo>
                  <a:pt x="362711" y="306324"/>
                </a:lnTo>
                <a:close/>
              </a:path>
              <a:path w="1071879" h="919479">
                <a:moveTo>
                  <a:pt x="312419" y="262890"/>
                </a:moveTo>
                <a:lnTo>
                  <a:pt x="310895" y="259842"/>
                </a:lnTo>
                <a:lnTo>
                  <a:pt x="288797" y="241554"/>
                </a:lnTo>
                <a:lnTo>
                  <a:pt x="284987" y="240030"/>
                </a:lnTo>
                <a:lnTo>
                  <a:pt x="281939" y="241554"/>
                </a:lnTo>
                <a:lnTo>
                  <a:pt x="281177" y="245364"/>
                </a:lnTo>
                <a:lnTo>
                  <a:pt x="282701" y="248412"/>
                </a:lnTo>
                <a:lnTo>
                  <a:pt x="304037" y="267462"/>
                </a:lnTo>
                <a:lnTo>
                  <a:pt x="307847" y="268224"/>
                </a:lnTo>
                <a:lnTo>
                  <a:pt x="310895" y="266700"/>
                </a:lnTo>
                <a:lnTo>
                  <a:pt x="312419" y="262890"/>
                </a:lnTo>
                <a:close/>
              </a:path>
              <a:path w="1071879" h="919479">
                <a:moveTo>
                  <a:pt x="261365" y="219456"/>
                </a:moveTo>
                <a:lnTo>
                  <a:pt x="259841" y="216408"/>
                </a:lnTo>
                <a:lnTo>
                  <a:pt x="238505" y="198120"/>
                </a:lnTo>
                <a:lnTo>
                  <a:pt x="234695" y="196596"/>
                </a:lnTo>
                <a:lnTo>
                  <a:pt x="231647" y="198120"/>
                </a:lnTo>
                <a:lnTo>
                  <a:pt x="230123" y="201930"/>
                </a:lnTo>
                <a:lnTo>
                  <a:pt x="231647" y="204978"/>
                </a:lnTo>
                <a:lnTo>
                  <a:pt x="253745" y="224028"/>
                </a:lnTo>
                <a:lnTo>
                  <a:pt x="257555" y="224790"/>
                </a:lnTo>
                <a:lnTo>
                  <a:pt x="260603" y="223266"/>
                </a:lnTo>
                <a:lnTo>
                  <a:pt x="261365" y="219456"/>
                </a:lnTo>
                <a:close/>
              </a:path>
              <a:path w="1071879" h="919479">
                <a:moveTo>
                  <a:pt x="211073" y="176022"/>
                </a:moveTo>
                <a:lnTo>
                  <a:pt x="209549" y="172974"/>
                </a:lnTo>
                <a:lnTo>
                  <a:pt x="187451" y="154686"/>
                </a:lnTo>
                <a:lnTo>
                  <a:pt x="184403" y="153162"/>
                </a:lnTo>
                <a:lnTo>
                  <a:pt x="180593" y="154686"/>
                </a:lnTo>
                <a:lnTo>
                  <a:pt x="179831" y="158496"/>
                </a:lnTo>
                <a:lnTo>
                  <a:pt x="181355" y="161544"/>
                </a:lnTo>
                <a:lnTo>
                  <a:pt x="203453" y="180594"/>
                </a:lnTo>
                <a:lnTo>
                  <a:pt x="206501" y="181356"/>
                </a:lnTo>
                <a:lnTo>
                  <a:pt x="209549" y="179832"/>
                </a:lnTo>
                <a:lnTo>
                  <a:pt x="211073" y="176022"/>
                </a:lnTo>
                <a:close/>
              </a:path>
              <a:path w="1071879" h="919479">
                <a:moveTo>
                  <a:pt x="160019" y="132588"/>
                </a:moveTo>
                <a:lnTo>
                  <a:pt x="158495" y="129540"/>
                </a:lnTo>
                <a:lnTo>
                  <a:pt x="137159" y="111252"/>
                </a:lnTo>
                <a:lnTo>
                  <a:pt x="133349" y="109728"/>
                </a:lnTo>
                <a:lnTo>
                  <a:pt x="130301" y="112014"/>
                </a:lnTo>
                <a:lnTo>
                  <a:pt x="128777" y="115062"/>
                </a:lnTo>
                <a:lnTo>
                  <a:pt x="131063" y="118110"/>
                </a:lnTo>
                <a:lnTo>
                  <a:pt x="152399" y="137160"/>
                </a:lnTo>
                <a:lnTo>
                  <a:pt x="156209" y="137922"/>
                </a:lnTo>
                <a:lnTo>
                  <a:pt x="159257" y="136398"/>
                </a:lnTo>
                <a:lnTo>
                  <a:pt x="160019" y="132588"/>
                </a:lnTo>
                <a:close/>
              </a:path>
              <a:path w="1071879" h="919479">
                <a:moveTo>
                  <a:pt x="82295" y="20574"/>
                </a:moveTo>
                <a:lnTo>
                  <a:pt x="0" y="0"/>
                </a:lnTo>
                <a:lnTo>
                  <a:pt x="32765" y="78486"/>
                </a:lnTo>
                <a:lnTo>
                  <a:pt x="43433" y="66012"/>
                </a:lnTo>
                <a:lnTo>
                  <a:pt x="43433" y="41910"/>
                </a:lnTo>
                <a:lnTo>
                  <a:pt x="44957" y="38100"/>
                </a:lnTo>
                <a:lnTo>
                  <a:pt x="48005" y="36576"/>
                </a:lnTo>
                <a:lnTo>
                  <a:pt x="51053" y="37338"/>
                </a:lnTo>
                <a:lnTo>
                  <a:pt x="57149" y="42672"/>
                </a:lnTo>
                <a:lnTo>
                  <a:pt x="59435" y="46482"/>
                </a:lnTo>
                <a:lnTo>
                  <a:pt x="59435" y="47302"/>
                </a:lnTo>
                <a:lnTo>
                  <a:pt x="82295" y="20574"/>
                </a:lnTo>
                <a:close/>
              </a:path>
              <a:path w="1071879" h="919479">
                <a:moveTo>
                  <a:pt x="59435" y="46482"/>
                </a:moveTo>
                <a:lnTo>
                  <a:pt x="57149" y="42672"/>
                </a:lnTo>
                <a:lnTo>
                  <a:pt x="51053" y="37338"/>
                </a:lnTo>
                <a:lnTo>
                  <a:pt x="48005" y="36576"/>
                </a:lnTo>
                <a:lnTo>
                  <a:pt x="44957" y="38100"/>
                </a:lnTo>
                <a:lnTo>
                  <a:pt x="43433" y="41910"/>
                </a:lnTo>
                <a:lnTo>
                  <a:pt x="44957" y="44958"/>
                </a:lnTo>
                <a:lnTo>
                  <a:pt x="51053" y="50292"/>
                </a:lnTo>
                <a:lnTo>
                  <a:pt x="54863" y="51054"/>
                </a:lnTo>
                <a:lnTo>
                  <a:pt x="57246" y="49862"/>
                </a:lnTo>
                <a:lnTo>
                  <a:pt x="58448" y="48457"/>
                </a:lnTo>
                <a:lnTo>
                  <a:pt x="59435" y="46482"/>
                </a:lnTo>
                <a:close/>
              </a:path>
              <a:path w="1071879" h="919479">
                <a:moveTo>
                  <a:pt x="57246" y="49862"/>
                </a:moveTo>
                <a:lnTo>
                  <a:pt x="54863" y="51054"/>
                </a:lnTo>
                <a:lnTo>
                  <a:pt x="51053" y="50292"/>
                </a:lnTo>
                <a:lnTo>
                  <a:pt x="44957" y="44958"/>
                </a:lnTo>
                <a:lnTo>
                  <a:pt x="43433" y="41910"/>
                </a:lnTo>
                <a:lnTo>
                  <a:pt x="43433" y="66012"/>
                </a:lnTo>
                <a:lnTo>
                  <a:pt x="57246" y="49862"/>
                </a:lnTo>
                <a:close/>
              </a:path>
              <a:path w="1071879" h="919479">
                <a:moveTo>
                  <a:pt x="58448" y="48457"/>
                </a:moveTo>
                <a:lnTo>
                  <a:pt x="57246" y="49862"/>
                </a:lnTo>
                <a:lnTo>
                  <a:pt x="57911" y="49530"/>
                </a:lnTo>
                <a:lnTo>
                  <a:pt x="58448" y="48457"/>
                </a:lnTo>
                <a:close/>
              </a:path>
              <a:path w="1071879" h="919479">
                <a:moveTo>
                  <a:pt x="59435" y="47302"/>
                </a:moveTo>
                <a:lnTo>
                  <a:pt x="59435" y="46482"/>
                </a:lnTo>
                <a:lnTo>
                  <a:pt x="58448" y="48457"/>
                </a:lnTo>
                <a:lnTo>
                  <a:pt x="59435" y="47302"/>
                </a:lnTo>
                <a:close/>
              </a:path>
              <a:path w="1071879" h="919479">
                <a:moveTo>
                  <a:pt x="109727" y="89916"/>
                </a:moveTo>
                <a:lnTo>
                  <a:pt x="108203" y="86106"/>
                </a:lnTo>
                <a:lnTo>
                  <a:pt x="86105" y="67818"/>
                </a:lnTo>
                <a:lnTo>
                  <a:pt x="83057" y="66294"/>
                </a:lnTo>
                <a:lnTo>
                  <a:pt x="80009" y="68580"/>
                </a:lnTo>
                <a:lnTo>
                  <a:pt x="78485" y="71628"/>
                </a:lnTo>
                <a:lnTo>
                  <a:pt x="80009" y="74676"/>
                </a:lnTo>
                <a:lnTo>
                  <a:pt x="102107" y="93726"/>
                </a:lnTo>
                <a:lnTo>
                  <a:pt x="105155" y="94488"/>
                </a:lnTo>
                <a:lnTo>
                  <a:pt x="108203" y="92964"/>
                </a:lnTo>
                <a:lnTo>
                  <a:pt x="109727" y="8991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4880" y="4266248"/>
            <a:ext cx="6096000" cy="315595"/>
          </a:xfrm>
          <a:custGeom>
            <a:avLst/>
            <a:gdLst/>
            <a:ahLst/>
            <a:cxnLst/>
            <a:rect l="l" t="t" r="r" b="b"/>
            <a:pathLst>
              <a:path w="6096000" h="315594">
                <a:moveTo>
                  <a:pt x="0" y="315468"/>
                </a:moveTo>
                <a:lnTo>
                  <a:pt x="14493" y="278908"/>
                </a:lnTo>
                <a:lnTo>
                  <a:pt x="56283" y="245399"/>
                </a:lnTo>
                <a:lnTo>
                  <a:pt x="97548" y="225295"/>
                </a:lnTo>
                <a:lnTo>
                  <a:pt x="148304" y="207359"/>
                </a:lnTo>
                <a:lnTo>
                  <a:pt x="207495" y="191914"/>
                </a:lnTo>
                <a:lnTo>
                  <a:pt x="274066" y="179285"/>
                </a:lnTo>
                <a:lnTo>
                  <a:pt x="346959" y="169797"/>
                </a:lnTo>
                <a:lnTo>
                  <a:pt x="385447" y="166333"/>
                </a:lnTo>
                <a:lnTo>
                  <a:pt x="425120" y="163775"/>
                </a:lnTo>
                <a:lnTo>
                  <a:pt x="465845" y="162165"/>
                </a:lnTo>
                <a:lnTo>
                  <a:pt x="507492" y="161544"/>
                </a:lnTo>
                <a:lnTo>
                  <a:pt x="2538984" y="153924"/>
                </a:lnTo>
                <a:lnTo>
                  <a:pt x="2580630" y="153302"/>
                </a:lnTo>
                <a:lnTo>
                  <a:pt x="2621355" y="151692"/>
                </a:lnTo>
                <a:lnTo>
                  <a:pt x="2661028" y="149134"/>
                </a:lnTo>
                <a:lnTo>
                  <a:pt x="2699516" y="145670"/>
                </a:lnTo>
                <a:lnTo>
                  <a:pt x="2772409" y="136182"/>
                </a:lnTo>
                <a:lnTo>
                  <a:pt x="2838980" y="123553"/>
                </a:lnTo>
                <a:lnTo>
                  <a:pt x="2898171" y="108108"/>
                </a:lnTo>
                <a:lnTo>
                  <a:pt x="2948927" y="90172"/>
                </a:lnTo>
                <a:lnTo>
                  <a:pt x="2990192" y="70068"/>
                </a:lnTo>
                <a:lnTo>
                  <a:pt x="3031982" y="36559"/>
                </a:lnTo>
                <a:lnTo>
                  <a:pt x="3046476" y="0"/>
                </a:lnTo>
                <a:lnTo>
                  <a:pt x="3048266" y="12446"/>
                </a:lnTo>
                <a:lnTo>
                  <a:pt x="3072713" y="47945"/>
                </a:lnTo>
                <a:lnTo>
                  <a:pt x="3123062" y="79843"/>
                </a:lnTo>
                <a:lnTo>
                  <a:pt x="3169297" y="98575"/>
                </a:lnTo>
                <a:lnTo>
                  <a:pt x="3224461" y="114906"/>
                </a:lnTo>
                <a:lnTo>
                  <a:pt x="3287521" y="128517"/>
                </a:lnTo>
                <a:lnTo>
                  <a:pt x="3357443" y="139088"/>
                </a:lnTo>
                <a:lnTo>
                  <a:pt x="3433195" y="146299"/>
                </a:lnTo>
                <a:lnTo>
                  <a:pt x="3472933" y="148544"/>
                </a:lnTo>
                <a:lnTo>
                  <a:pt x="3513742" y="149829"/>
                </a:lnTo>
                <a:lnTo>
                  <a:pt x="3555491" y="150114"/>
                </a:lnTo>
                <a:lnTo>
                  <a:pt x="5586984" y="143256"/>
                </a:lnTo>
                <a:lnTo>
                  <a:pt x="5628630" y="143643"/>
                </a:lnTo>
                <a:lnTo>
                  <a:pt x="5669356" y="145010"/>
                </a:lnTo>
                <a:lnTo>
                  <a:pt x="5709033" y="147318"/>
                </a:lnTo>
                <a:lnTo>
                  <a:pt x="5747528" y="150528"/>
                </a:lnTo>
                <a:lnTo>
                  <a:pt x="5820450" y="159502"/>
                </a:lnTo>
                <a:lnTo>
                  <a:pt x="5887077" y="171626"/>
                </a:lnTo>
                <a:lnTo>
                  <a:pt x="5946362" y="186594"/>
                </a:lnTo>
                <a:lnTo>
                  <a:pt x="5997256" y="204100"/>
                </a:lnTo>
                <a:lnTo>
                  <a:pt x="6038715" y="223836"/>
                </a:lnTo>
                <a:lnTo>
                  <a:pt x="6080918" y="256954"/>
                </a:lnTo>
                <a:lnTo>
                  <a:pt x="6094204" y="280929"/>
                </a:lnTo>
                <a:lnTo>
                  <a:pt x="6096000" y="29337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17838" y="4806950"/>
            <a:ext cx="11531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33339A"/>
                </a:solidFill>
                <a:latin typeface="Calibri"/>
                <a:cs typeface="Calibri"/>
              </a:rPr>
              <a:t>Statement terminator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98718" y="5407723"/>
            <a:ext cx="538480" cy="309880"/>
          </a:xfrm>
          <a:custGeom>
            <a:avLst/>
            <a:gdLst/>
            <a:ahLst/>
            <a:cxnLst/>
            <a:rect l="l" t="t" r="r" b="b"/>
            <a:pathLst>
              <a:path w="538479" h="309879">
                <a:moveTo>
                  <a:pt x="537971" y="6096"/>
                </a:moveTo>
                <a:lnTo>
                  <a:pt x="537209" y="2286"/>
                </a:lnTo>
                <a:lnTo>
                  <a:pt x="534923" y="0"/>
                </a:lnTo>
                <a:lnTo>
                  <a:pt x="531113" y="762"/>
                </a:lnTo>
                <a:lnTo>
                  <a:pt x="505967" y="14478"/>
                </a:lnTo>
                <a:lnTo>
                  <a:pt x="503681" y="17526"/>
                </a:lnTo>
                <a:lnTo>
                  <a:pt x="504443" y="21336"/>
                </a:lnTo>
                <a:lnTo>
                  <a:pt x="507491" y="23622"/>
                </a:lnTo>
                <a:lnTo>
                  <a:pt x="511301" y="22860"/>
                </a:lnTo>
                <a:lnTo>
                  <a:pt x="535685" y="8382"/>
                </a:lnTo>
                <a:lnTo>
                  <a:pt x="537971" y="6096"/>
                </a:lnTo>
                <a:close/>
              </a:path>
              <a:path w="538479" h="309879">
                <a:moveTo>
                  <a:pt x="480059" y="38862"/>
                </a:moveTo>
                <a:lnTo>
                  <a:pt x="479297" y="35052"/>
                </a:lnTo>
                <a:lnTo>
                  <a:pt x="477011" y="32766"/>
                </a:lnTo>
                <a:lnTo>
                  <a:pt x="473201" y="33528"/>
                </a:lnTo>
                <a:lnTo>
                  <a:pt x="448055" y="48006"/>
                </a:lnTo>
                <a:lnTo>
                  <a:pt x="445769" y="50292"/>
                </a:lnTo>
                <a:lnTo>
                  <a:pt x="446531" y="54102"/>
                </a:lnTo>
                <a:lnTo>
                  <a:pt x="449579" y="56388"/>
                </a:lnTo>
                <a:lnTo>
                  <a:pt x="453389" y="55626"/>
                </a:lnTo>
                <a:lnTo>
                  <a:pt x="477773" y="41910"/>
                </a:lnTo>
                <a:lnTo>
                  <a:pt x="480059" y="38862"/>
                </a:lnTo>
                <a:close/>
              </a:path>
              <a:path w="538479" h="309879">
                <a:moveTo>
                  <a:pt x="422147" y="71628"/>
                </a:moveTo>
                <a:lnTo>
                  <a:pt x="421385" y="68580"/>
                </a:lnTo>
                <a:lnTo>
                  <a:pt x="419099" y="66294"/>
                </a:lnTo>
                <a:lnTo>
                  <a:pt x="415289" y="66294"/>
                </a:lnTo>
                <a:lnTo>
                  <a:pt x="390143" y="80772"/>
                </a:lnTo>
                <a:lnTo>
                  <a:pt x="387857" y="83820"/>
                </a:lnTo>
                <a:lnTo>
                  <a:pt x="388619" y="87630"/>
                </a:lnTo>
                <a:lnTo>
                  <a:pt x="391667" y="89916"/>
                </a:lnTo>
                <a:lnTo>
                  <a:pt x="395477" y="89154"/>
                </a:lnTo>
                <a:lnTo>
                  <a:pt x="419861" y="74676"/>
                </a:lnTo>
                <a:lnTo>
                  <a:pt x="422147" y="71628"/>
                </a:lnTo>
                <a:close/>
              </a:path>
              <a:path w="538479" h="309879">
                <a:moveTo>
                  <a:pt x="364235" y="105156"/>
                </a:moveTo>
                <a:lnTo>
                  <a:pt x="364235" y="101346"/>
                </a:lnTo>
                <a:lnTo>
                  <a:pt x="361187" y="99060"/>
                </a:lnTo>
                <a:lnTo>
                  <a:pt x="357377" y="99822"/>
                </a:lnTo>
                <a:lnTo>
                  <a:pt x="332231" y="113538"/>
                </a:lnTo>
                <a:lnTo>
                  <a:pt x="329945" y="116586"/>
                </a:lnTo>
                <a:lnTo>
                  <a:pt x="330707" y="120396"/>
                </a:lnTo>
                <a:lnTo>
                  <a:pt x="333755" y="122682"/>
                </a:lnTo>
                <a:lnTo>
                  <a:pt x="337565" y="121920"/>
                </a:lnTo>
                <a:lnTo>
                  <a:pt x="361949" y="108204"/>
                </a:lnTo>
                <a:lnTo>
                  <a:pt x="364235" y="105156"/>
                </a:lnTo>
                <a:close/>
              </a:path>
              <a:path w="538479" h="309879">
                <a:moveTo>
                  <a:pt x="306323" y="137922"/>
                </a:moveTo>
                <a:lnTo>
                  <a:pt x="306323" y="134874"/>
                </a:lnTo>
                <a:lnTo>
                  <a:pt x="303275" y="132588"/>
                </a:lnTo>
                <a:lnTo>
                  <a:pt x="299465" y="132588"/>
                </a:lnTo>
                <a:lnTo>
                  <a:pt x="274319" y="147066"/>
                </a:lnTo>
                <a:lnTo>
                  <a:pt x="272033" y="150114"/>
                </a:lnTo>
                <a:lnTo>
                  <a:pt x="272795" y="153162"/>
                </a:lnTo>
                <a:lnTo>
                  <a:pt x="275843" y="155448"/>
                </a:lnTo>
                <a:lnTo>
                  <a:pt x="279653" y="155448"/>
                </a:lnTo>
                <a:lnTo>
                  <a:pt x="304037" y="140970"/>
                </a:lnTo>
                <a:lnTo>
                  <a:pt x="306323" y="137922"/>
                </a:lnTo>
                <a:close/>
              </a:path>
              <a:path w="538479" h="309879">
                <a:moveTo>
                  <a:pt x="248411" y="171450"/>
                </a:moveTo>
                <a:lnTo>
                  <a:pt x="248411" y="167640"/>
                </a:lnTo>
                <a:lnTo>
                  <a:pt x="245363" y="165354"/>
                </a:lnTo>
                <a:lnTo>
                  <a:pt x="241553" y="166116"/>
                </a:lnTo>
                <a:lnTo>
                  <a:pt x="216407" y="179832"/>
                </a:lnTo>
                <a:lnTo>
                  <a:pt x="214121" y="182880"/>
                </a:lnTo>
                <a:lnTo>
                  <a:pt x="214883" y="186690"/>
                </a:lnTo>
                <a:lnTo>
                  <a:pt x="217931" y="188976"/>
                </a:lnTo>
                <a:lnTo>
                  <a:pt x="221741" y="188214"/>
                </a:lnTo>
                <a:lnTo>
                  <a:pt x="246125" y="173736"/>
                </a:lnTo>
                <a:lnTo>
                  <a:pt x="248411" y="171450"/>
                </a:lnTo>
                <a:close/>
              </a:path>
              <a:path w="538479" h="309879">
                <a:moveTo>
                  <a:pt x="190499" y="204216"/>
                </a:moveTo>
                <a:lnTo>
                  <a:pt x="190499" y="200406"/>
                </a:lnTo>
                <a:lnTo>
                  <a:pt x="187451" y="198120"/>
                </a:lnTo>
                <a:lnTo>
                  <a:pt x="183641" y="198882"/>
                </a:lnTo>
                <a:lnTo>
                  <a:pt x="159257" y="213360"/>
                </a:lnTo>
                <a:lnTo>
                  <a:pt x="156971" y="215646"/>
                </a:lnTo>
                <a:lnTo>
                  <a:pt x="156971" y="219456"/>
                </a:lnTo>
                <a:lnTo>
                  <a:pt x="160019" y="221742"/>
                </a:lnTo>
                <a:lnTo>
                  <a:pt x="163829" y="220980"/>
                </a:lnTo>
                <a:lnTo>
                  <a:pt x="188213" y="207264"/>
                </a:lnTo>
                <a:lnTo>
                  <a:pt x="190499" y="204216"/>
                </a:lnTo>
                <a:close/>
              </a:path>
              <a:path w="538479" h="309879">
                <a:moveTo>
                  <a:pt x="132587" y="237744"/>
                </a:moveTo>
                <a:lnTo>
                  <a:pt x="132587" y="233934"/>
                </a:lnTo>
                <a:lnTo>
                  <a:pt x="129539" y="231648"/>
                </a:lnTo>
                <a:lnTo>
                  <a:pt x="125729" y="231648"/>
                </a:lnTo>
                <a:lnTo>
                  <a:pt x="101345" y="246126"/>
                </a:lnTo>
                <a:lnTo>
                  <a:pt x="99059" y="249174"/>
                </a:lnTo>
                <a:lnTo>
                  <a:pt x="99059" y="252984"/>
                </a:lnTo>
                <a:lnTo>
                  <a:pt x="102107" y="255270"/>
                </a:lnTo>
                <a:lnTo>
                  <a:pt x="105917" y="254508"/>
                </a:lnTo>
                <a:lnTo>
                  <a:pt x="130301" y="240030"/>
                </a:lnTo>
                <a:lnTo>
                  <a:pt x="132587" y="237744"/>
                </a:lnTo>
                <a:close/>
              </a:path>
              <a:path w="538479" h="309879">
                <a:moveTo>
                  <a:pt x="63831" y="267368"/>
                </a:moveTo>
                <a:lnTo>
                  <a:pt x="47243" y="238506"/>
                </a:lnTo>
                <a:lnTo>
                  <a:pt x="0" y="309372"/>
                </a:lnTo>
                <a:lnTo>
                  <a:pt x="50291" y="306677"/>
                </a:lnTo>
                <a:lnTo>
                  <a:pt x="50291" y="276606"/>
                </a:lnTo>
                <a:lnTo>
                  <a:pt x="52577" y="273558"/>
                </a:lnTo>
                <a:lnTo>
                  <a:pt x="63831" y="267368"/>
                </a:lnTo>
                <a:close/>
              </a:path>
              <a:path w="538479" h="309879">
                <a:moveTo>
                  <a:pt x="68589" y="275648"/>
                </a:moveTo>
                <a:lnTo>
                  <a:pt x="63831" y="267368"/>
                </a:lnTo>
                <a:lnTo>
                  <a:pt x="52577" y="273558"/>
                </a:lnTo>
                <a:lnTo>
                  <a:pt x="50291" y="276606"/>
                </a:lnTo>
                <a:lnTo>
                  <a:pt x="51053" y="280416"/>
                </a:lnTo>
                <a:lnTo>
                  <a:pt x="54101" y="282702"/>
                </a:lnTo>
                <a:lnTo>
                  <a:pt x="57149" y="281940"/>
                </a:lnTo>
                <a:lnTo>
                  <a:pt x="68589" y="275648"/>
                </a:lnTo>
                <a:close/>
              </a:path>
              <a:path w="538479" h="309879">
                <a:moveTo>
                  <a:pt x="85343" y="304800"/>
                </a:moveTo>
                <a:lnTo>
                  <a:pt x="68589" y="275648"/>
                </a:lnTo>
                <a:lnTo>
                  <a:pt x="57149" y="281940"/>
                </a:lnTo>
                <a:lnTo>
                  <a:pt x="54101" y="282702"/>
                </a:lnTo>
                <a:lnTo>
                  <a:pt x="51053" y="280416"/>
                </a:lnTo>
                <a:lnTo>
                  <a:pt x="50291" y="276606"/>
                </a:lnTo>
                <a:lnTo>
                  <a:pt x="50291" y="306677"/>
                </a:lnTo>
                <a:lnTo>
                  <a:pt x="85343" y="304800"/>
                </a:lnTo>
                <a:close/>
              </a:path>
              <a:path w="538479" h="309879">
                <a:moveTo>
                  <a:pt x="74675" y="270510"/>
                </a:moveTo>
                <a:lnTo>
                  <a:pt x="74675" y="266700"/>
                </a:lnTo>
                <a:lnTo>
                  <a:pt x="71627" y="264414"/>
                </a:lnTo>
                <a:lnTo>
                  <a:pt x="67817" y="265176"/>
                </a:lnTo>
                <a:lnTo>
                  <a:pt x="63831" y="267368"/>
                </a:lnTo>
                <a:lnTo>
                  <a:pt x="68589" y="275648"/>
                </a:lnTo>
                <a:lnTo>
                  <a:pt x="72389" y="273558"/>
                </a:lnTo>
                <a:lnTo>
                  <a:pt x="74675" y="27051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ED345B-0EF0-4AD4-93DF-60BE3DF843CB}"/>
              </a:ext>
            </a:extLst>
          </p:cNvPr>
          <p:cNvSpPr/>
          <p:nvPr/>
        </p:nvSpPr>
        <p:spPr>
          <a:xfrm>
            <a:off x="155458" y="1591255"/>
            <a:ext cx="10449041" cy="114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43A40"/>
                </a:solidFill>
                <a:latin typeface="Californian FB" panose="0207040306080B030204" pitchFamily="18" charset="0"/>
              </a:rPr>
              <a:t>An “expression” is a combination of values,  variables, operators, functions which returns a value</a:t>
            </a:r>
            <a:endParaRPr lang="en-US" sz="2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97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918" y="36520"/>
            <a:ext cx="79911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4039">
              <a:lnSpc>
                <a:spcPct val="100000"/>
              </a:lnSpc>
            </a:pPr>
            <a:r>
              <a:rPr sz="4000" dirty="0"/>
              <a:t>Mixed</a:t>
            </a:r>
            <a:r>
              <a:rPr sz="4000" spc="-15" dirty="0"/>
              <a:t> </a:t>
            </a:r>
            <a:r>
              <a:rPr sz="4000" spc="-5" dirty="0"/>
              <a:t>typ</a:t>
            </a:r>
            <a:r>
              <a:rPr sz="4000" dirty="0"/>
              <a:t>e</a:t>
            </a:r>
            <a:r>
              <a:rPr sz="4000" spc="-5" dirty="0"/>
              <a:t> </a:t>
            </a:r>
            <a:r>
              <a:rPr sz="400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7" y="885967"/>
            <a:ext cx="9854623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Wh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typ</a:t>
            </a:r>
            <a:r>
              <a:rPr sz="2400" spc="-5" dirty="0">
                <a:latin typeface="Calibri"/>
                <a:cs typeface="Calibri"/>
              </a:rPr>
              <a:t>e 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 result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expression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includes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cs typeface="Calibri"/>
              </a:rPr>
              <a:t>different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data</a:t>
            </a:r>
            <a:r>
              <a:rPr lang="en-AU" sz="2400" spc="-5" dirty="0">
                <a:cs typeface="Calibri"/>
              </a:rPr>
              <a:t> types? </a:t>
            </a:r>
            <a:r>
              <a:rPr lang="en-AU" sz="2400" spc="-5" dirty="0">
                <a:solidFill>
                  <a:srgbClr val="33339A"/>
                </a:solidFill>
                <a:latin typeface="Courier New"/>
                <a:cs typeface="Courier New"/>
              </a:rPr>
              <a:t>2*12.25 </a:t>
            </a:r>
            <a:r>
              <a:rPr lang="en-AU" sz="2400" spc="-5" dirty="0">
                <a:cs typeface="Calibri"/>
              </a:rPr>
              <a:t>is </a:t>
            </a:r>
            <a:r>
              <a:rPr lang="en-AU" sz="2400" spc="-5" dirty="0">
                <a:solidFill>
                  <a:srgbClr val="33339A"/>
                </a:solidFill>
                <a:latin typeface="Courier New"/>
                <a:cs typeface="Courier New"/>
              </a:rPr>
              <a:t>24.5 </a:t>
            </a:r>
            <a:r>
              <a:rPr lang="en-AU" sz="2400" spc="-5" dirty="0">
                <a:cs typeface="Calibri"/>
              </a:rPr>
              <a:t>or </a:t>
            </a:r>
            <a:r>
              <a:rPr lang="en-AU" sz="2400" spc="-5" dirty="0">
                <a:solidFill>
                  <a:srgbClr val="33339A"/>
                </a:solidFill>
                <a:latin typeface="Courier New"/>
                <a:cs typeface="Courier New"/>
              </a:rPr>
              <a:t>24 </a:t>
            </a:r>
            <a:r>
              <a:rPr lang="en-AU" sz="2400" spc="-5" dirty="0">
                <a:cs typeface="Calibri"/>
              </a:rPr>
              <a:t>or </a:t>
            </a:r>
            <a:r>
              <a:rPr lang="en-AU" sz="2400" spc="-5" dirty="0">
                <a:solidFill>
                  <a:srgbClr val="33339A"/>
                </a:solidFill>
                <a:latin typeface="Courier New"/>
                <a:cs typeface="Courier New"/>
              </a:rPr>
              <a:t>25 </a:t>
            </a:r>
            <a:r>
              <a:rPr lang="en-AU" sz="2400" spc="-5" dirty="0">
                <a:latin typeface="Courier New"/>
                <a:cs typeface="Courier New"/>
              </a:rPr>
              <a:t>?</a:t>
            </a:r>
            <a:endParaRPr lang="en-AU" sz="2400" dirty="0">
              <a:latin typeface="Courier New"/>
              <a:cs typeface="Courier New"/>
            </a:endParaRPr>
          </a:p>
          <a:p>
            <a:pPr marL="355600" indent="-342900">
              <a:buFont typeface="Arial" panose="020B0604020202020204" pitchFamily="34" charset="0"/>
              <a:buChar char="•"/>
              <a:tabLst>
                <a:tab pos="233679" algn="l"/>
              </a:tabLst>
            </a:pPr>
            <a:endParaRPr lang="en-AU" sz="2400" dirty="0"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33679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849" y="2295599"/>
            <a:ext cx="10173551" cy="49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arithmetic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operation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dirty="0">
                <a:latin typeface="Calibri"/>
                <a:cs typeface="Calibri"/>
              </a:rPr>
              <a:t>supported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hardware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CPU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4700" y="3476625"/>
            <a:ext cx="3872229" cy="3568700"/>
          </a:xfrm>
          <a:custGeom>
            <a:avLst/>
            <a:gdLst/>
            <a:ahLst/>
            <a:cxnLst/>
            <a:rect l="l" t="t" r="r" b="b"/>
            <a:pathLst>
              <a:path w="3872229" h="3568700">
                <a:moveTo>
                  <a:pt x="0" y="0"/>
                </a:moveTo>
                <a:lnTo>
                  <a:pt x="0" y="3568446"/>
                </a:lnTo>
                <a:lnTo>
                  <a:pt x="3871722" y="3568446"/>
                </a:lnTo>
                <a:lnTo>
                  <a:pt x="38717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700" y="3476625"/>
            <a:ext cx="3872229" cy="3568700"/>
          </a:xfrm>
          <a:custGeom>
            <a:avLst/>
            <a:gdLst/>
            <a:ahLst/>
            <a:cxnLst/>
            <a:rect l="l" t="t" r="r" b="b"/>
            <a:pathLst>
              <a:path w="3872229" h="3568700">
                <a:moveTo>
                  <a:pt x="0" y="0"/>
                </a:moveTo>
                <a:lnTo>
                  <a:pt x="0" y="3568446"/>
                </a:lnTo>
                <a:lnTo>
                  <a:pt x="3871722" y="3568446"/>
                </a:lnTo>
                <a:lnTo>
                  <a:pt x="3871721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1816" y="3827800"/>
            <a:ext cx="4362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CPU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1554" y="3693795"/>
            <a:ext cx="1465580" cy="600710"/>
          </a:xfrm>
          <a:custGeom>
            <a:avLst/>
            <a:gdLst/>
            <a:ahLst/>
            <a:cxnLst/>
            <a:rect l="l" t="t" r="r" b="b"/>
            <a:pathLst>
              <a:path w="1465579" h="600710">
                <a:moveTo>
                  <a:pt x="0" y="0"/>
                </a:moveTo>
                <a:lnTo>
                  <a:pt x="0" y="600456"/>
                </a:lnTo>
                <a:lnTo>
                  <a:pt x="1465325" y="600456"/>
                </a:lnTo>
                <a:lnTo>
                  <a:pt x="14653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1554" y="3693795"/>
            <a:ext cx="1465580" cy="600710"/>
          </a:xfrm>
          <a:custGeom>
            <a:avLst/>
            <a:gdLst/>
            <a:ahLst/>
            <a:cxnLst/>
            <a:rect l="l" t="t" r="r" b="b"/>
            <a:pathLst>
              <a:path w="1465579" h="600710">
                <a:moveTo>
                  <a:pt x="0" y="0"/>
                </a:moveTo>
                <a:lnTo>
                  <a:pt x="0" y="600456"/>
                </a:lnTo>
                <a:lnTo>
                  <a:pt x="1465325" y="600456"/>
                </a:lnTo>
                <a:lnTo>
                  <a:pt x="1465325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90516" y="3780156"/>
            <a:ext cx="70612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 marR="5080" indent="-5143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Integer Adder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9448" y="3762376"/>
            <a:ext cx="2151380" cy="98425"/>
          </a:xfrm>
          <a:custGeom>
            <a:avLst/>
            <a:gdLst/>
            <a:ahLst/>
            <a:cxnLst/>
            <a:rect l="l" t="t" r="r" b="b"/>
            <a:pathLst>
              <a:path w="2151379" h="98425">
                <a:moveTo>
                  <a:pt x="5958" y="46063"/>
                </a:moveTo>
                <a:lnTo>
                  <a:pt x="0" y="49530"/>
                </a:lnTo>
                <a:lnTo>
                  <a:pt x="4572" y="52148"/>
                </a:lnTo>
                <a:lnTo>
                  <a:pt x="4572" y="49530"/>
                </a:lnTo>
                <a:lnTo>
                  <a:pt x="5958" y="46063"/>
                </a:lnTo>
                <a:close/>
              </a:path>
              <a:path w="2151379" h="98425">
                <a:moveTo>
                  <a:pt x="27957" y="44196"/>
                </a:moveTo>
                <a:lnTo>
                  <a:pt x="9906" y="44196"/>
                </a:lnTo>
                <a:lnTo>
                  <a:pt x="7543" y="45140"/>
                </a:lnTo>
                <a:lnTo>
                  <a:pt x="5958" y="46063"/>
                </a:lnTo>
                <a:lnTo>
                  <a:pt x="4572" y="49530"/>
                </a:lnTo>
                <a:lnTo>
                  <a:pt x="6096" y="52578"/>
                </a:lnTo>
                <a:lnTo>
                  <a:pt x="9906" y="54102"/>
                </a:lnTo>
                <a:lnTo>
                  <a:pt x="12192" y="54102"/>
                </a:lnTo>
                <a:lnTo>
                  <a:pt x="12192" y="44958"/>
                </a:lnTo>
                <a:lnTo>
                  <a:pt x="19356" y="49184"/>
                </a:lnTo>
                <a:lnTo>
                  <a:pt x="27957" y="44196"/>
                </a:lnTo>
                <a:close/>
              </a:path>
              <a:path w="2151379" h="98425">
                <a:moveTo>
                  <a:pt x="90678" y="92202"/>
                </a:moveTo>
                <a:lnTo>
                  <a:pt x="88392" y="89916"/>
                </a:lnTo>
                <a:lnTo>
                  <a:pt x="27690" y="54102"/>
                </a:lnTo>
                <a:lnTo>
                  <a:pt x="9906" y="54102"/>
                </a:lnTo>
                <a:lnTo>
                  <a:pt x="6096" y="52578"/>
                </a:lnTo>
                <a:lnTo>
                  <a:pt x="4572" y="49530"/>
                </a:lnTo>
                <a:lnTo>
                  <a:pt x="4572" y="52148"/>
                </a:lnTo>
                <a:lnTo>
                  <a:pt x="83820" y="97536"/>
                </a:lnTo>
                <a:lnTo>
                  <a:pt x="86868" y="98298"/>
                </a:lnTo>
                <a:lnTo>
                  <a:pt x="89916" y="96012"/>
                </a:lnTo>
                <a:lnTo>
                  <a:pt x="90678" y="92202"/>
                </a:lnTo>
                <a:close/>
              </a:path>
              <a:path w="2151379" h="98425">
                <a:moveTo>
                  <a:pt x="7543" y="45140"/>
                </a:moveTo>
                <a:lnTo>
                  <a:pt x="6096" y="45720"/>
                </a:lnTo>
                <a:lnTo>
                  <a:pt x="5958" y="46063"/>
                </a:lnTo>
                <a:lnTo>
                  <a:pt x="7543" y="45140"/>
                </a:lnTo>
                <a:close/>
              </a:path>
              <a:path w="2151379" h="98425">
                <a:moveTo>
                  <a:pt x="90678" y="6096"/>
                </a:moveTo>
                <a:lnTo>
                  <a:pt x="89916" y="2286"/>
                </a:lnTo>
                <a:lnTo>
                  <a:pt x="86868" y="0"/>
                </a:lnTo>
                <a:lnTo>
                  <a:pt x="83820" y="762"/>
                </a:lnTo>
                <a:lnTo>
                  <a:pt x="7543" y="45140"/>
                </a:lnTo>
                <a:lnTo>
                  <a:pt x="9906" y="44196"/>
                </a:lnTo>
                <a:lnTo>
                  <a:pt x="27957" y="44196"/>
                </a:lnTo>
                <a:lnTo>
                  <a:pt x="88392" y="9144"/>
                </a:lnTo>
                <a:lnTo>
                  <a:pt x="90678" y="6096"/>
                </a:lnTo>
                <a:close/>
              </a:path>
              <a:path w="2151379" h="98425">
                <a:moveTo>
                  <a:pt x="19356" y="49184"/>
                </a:moveTo>
                <a:lnTo>
                  <a:pt x="12192" y="44958"/>
                </a:lnTo>
                <a:lnTo>
                  <a:pt x="12192" y="53340"/>
                </a:lnTo>
                <a:lnTo>
                  <a:pt x="19356" y="49184"/>
                </a:lnTo>
                <a:close/>
              </a:path>
              <a:path w="2151379" h="98425">
                <a:moveTo>
                  <a:pt x="27690" y="54102"/>
                </a:moveTo>
                <a:lnTo>
                  <a:pt x="19356" y="49184"/>
                </a:lnTo>
                <a:lnTo>
                  <a:pt x="12192" y="53340"/>
                </a:lnTo>
                <a:lnTo>
                  <a:pt x="12192" y="54102"/>
                </a:lnTo>
                <a:lnTo>
                  <a:pt x="27690" y="54102"/>
                </a:lnTo>
                <a:close/>
              </a:path>
              <a:path w="2151379" h="98425">
                <a:moveTo>
                  <a:pt x="2151126" y="49529"/>
                </a:moveTo>
                <a:lnTo>
                  <a:pt x="2149602" y="45719"/>
                </a:lnTo>
                <a:lnTo>
                  <a:pt x="2146554" y="44195"/>
                </a:lnTo>
                <a:lnTo>
                  <a:pt x="27957" y="44196"/>
                </a:lnTo>
                <a:lnTo>
                  <a:pt x="19356" y="49184"/>
                </a:lnTo>
                <a:lnTo>
                  <a:pt x="27690" y="54102"/>
                </a:lnTo>
                <a:lnTo>
                  <a:pt x="2146554" y="54101"/>
                </a:lnTo>
                <a:lnTo>
                  <a:pt x="2149602" y="52577"/>
                </a:lnTo>
                <a:lnTo>
                  <a:pt x="2151126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1828" y="4132708"/>
            <a:ext cx="2151380" cy="97790"/>
          </a:xfrm>
          <a:custGeom>
            <a:avLst/>
            <a:gdLst/>
            <a:ahLst/>
            <a:cxnLst/>
            <a:rect l="l" t="t" r="r" b="b"/>
            <a:pathLst>
              <a:path w="2151379" h="97789">
                <a:moveTo>
                  <a:pt x="89916" y="5333"/>
                </a:moveTo>
                <a:lnTo>
                  <a:pt x="89916" y="2285"/>
                </a:lnTo>
                <a:lnTo>
                  <a:pt x="86868" y="0"/>
                </a:lnTo>
                <a:lnTo>
                  <a:pt x="83058" y="0"/>
                </a:lnTo>
                <a:lnTo>
                  <a:pt x="0" y="48767"/>
                </a:lnTo>
                <a:lnTo>
                  <a:pt x="4572" y="51452"/>
                </a:lnTo>
                <a:lnTo>
                  <a:pt x="4572" y="48767"/>
                </a:lnTo>
                <a:lnTo>
                  <a:pt x="6096" y="45719"/>
                </a:lnTo>
                <a:lnTo>
                  <a:pt x="9144" y="44195"/>
                </a:lnTo>
                <a:lnTo>
                  <a:pt x="25881" y="44195"/>
                </a:lnTo>
                <a:lnTo>
                  <a:pt x="87630" y="8381"/>
                </a:lnTo>
                <a:lnTo>
                  <a:pt x="89916" y="5333"/>
                </a:lnTo>
                <a:close/>
              </a:path>
              <a:path w="2151379" h="97789">
                <a:moveTo>
                  <a:pt x="25881" y="44195"/>
                </a:moveTo>
                <a:lnTo>
                  <a:pt x="9144" y="44195"/>
                </a:lnTo>
                <a:lnTo>
                  <a:pt x="6096" y="45719"/>
                </a:lnTo>
                <a:lnTo>
                  <a:pt x="4572" y="48767"/>
                </a:lnTo>
                <a:lnTo>
                  <a:pt x="6096" y="51815"/>
                </a:lnTo>
                <a:lnTo>
                  <a:pt x="9144" y="53339"/>
                </a:lnTo>
                <a:lnTo>
                  <a:pt x="11430" y="53339"/>
                </a:lnTo>
                <a:lnTo>
                  <a:pt x="11430" y="44957"/>
                </a:lnTo>
                <a:lnTo>
                  <a:pt x="17998" y="48767"/>
                </a:lnTo>
                <a:lnTo>
                  <a:pt x="25881" y="44195"/>
                </a:lnTo>
                <a:close/>
              </a:path>
              <a:path w="2151379" h="97789">
                <a:moveTo>
                  <a:pt x="89916" y="95249"/>
                </a:moveTo>
                <a:lnTo>
                  <a:pt x="89916" y="92201"/>
                </a:lnTo>
                <a:lnTo>
                  <a:pt x="87630" y="89153"/>
                </a:lnTo>
                <a:lnTo>
                  <a:pt x="25881" y="53339"/>
                </a:lnTo>
                <a:lnTo>
                  <a:pt x="9144" y="53339"/>
                </a:lnTo>
                <a:lnTo>
                  <a:pt x="6096" y="51815"/>
                </a:lnTo>
                <a:lnTo>
                  <a:pt x="4572" y="48767"/>
                </a:lnTo>
                <a:lnTo>
                  <a:pt x="4572" y="51452"/>
                </a:lnTo>
                <a:lnTo>
                  <a:pt x="83058" y="97535"/>
                </a:lnTo>
                <a:lnTo>
                  <a:pt x="86868" y="97535"/>
                </a:lnTo>
                <a:lnTo>
                  <a:pt x="89916" y="95249"/>
                </a:lnTo>
                <a:close/>
              </a:path>
              <a:path w="2151379" h="97789">
                <a:moveTo>
                  <a:pt x="17998" y="48767"/>
                </a:moveTo>
                <a:lnTo>
                  <a:pt x="11430" y="44957"/>
                </a:lnTo>
                <a:lnTo>
                  <a:pt x="11430" y="52577"/>
                </a:lnTo>
                <a:lnTo>
                  <a:pt x="17998" y="48767"/>
                </a:lnTo>
                <a:close/>
              </a:path>
              <a:path w="2151379" h="97789">
                <a:moveTo>
                  <a:pt x="25881" y="53339"/>
                </a:moveTo>
                <a:lnTo>
                  <a:pt x="17998" y="48767"/>
                </a:lnTo>
                <a:lnTo>
                  <a:pt x="11430" y="52577"/>
                </a:lnTo>
                <a:lnTo>
                  <a:pt x="11430" y="53339"/>
                </a:lnTo>
                <a:lnTo>
                  <a:pt x="25881" y="53339"/>
                </a:lnTo>
                <a:close/>
              </a:path>
              <a:path w="2151379" h="97789">
                <a:moveTo>
                  <a:pt x="2151126" y="48767"/>
                </a:moveTo>
                <a:lnTo>
                  <a:pt x="2149602" y="45719"/>
                </a:lnTo>
                <a:lnTo>
                  <a:pt x="2145792" y="44195"/>
                </a:lnTo>
                <a:lnTo>
                  <a:pt x="25881" y="44195"/>
                </a:lnTo>
                <a:lnTo>
                  <a:pt x="17998" y="48767"/>
                </a:lnTo>
                <a:lnTo>
                  <a:pt x="25881" y="53339"/>
                </a:lnTo>
                <a:lnTo>
                  <a:pt x="2145792" y="53339"/>
                </a:lnTo>
                <a:lnTo>
                  <a:pt x="2149602" y="51815"/>
                </a:lnTo>
                <a:lnTo>
                  <a:pt x="2151126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6700" y="4467226"/>
            <a:ext cx="1465580" cy="661035"/>
          </a:xfrm>
          <a:custGeom>
            <a:avLst/>
            <a:gdLst/>
            <a:ahLst/>
            <a:cxnLst/>
            <a:rect l="l" t="t" r="r" b="b"/>
            <a:pathLst>
              <a:path w="1465579" h="661035">
                <a:moveTo>
                  <a:pt x="0" y="0"/>
                </a:moveTo>
                <a:lnTo>
                  <a:pt x="0" y="660653"/>
                </a:lnTo>
                <a:lnTo>
                  <a:pt x="1465325" y="660653"/>
                </a:lnTo>
                <a:lnTo>
                  <a:pt x="14653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6700" y="4467226"/>
            <a:ext cx="1465580" cy="661035"/>
          </a:xfrm>
          <a:custGeom>
            <a:avLst/>
            <a:gdLst/>
            <a:ahLst/>
            <a:cxnLst/>
            <a:rect l="l" t="t" r="r" b="b"/>
            <a:pathLst>
              <a:path w="1465579" h="661035">
                <a:moveTo>
                  <a:pt x="0" y="0"/>
                </a:moveTo>
                <a:lnTo>
                  <a:pt x="0" y="660653"/>
                </a:lnTo>
                <a:lnTo>
                  <a:pt x="1465325" y="660653"/>
                </a:lnTo>
                <a:lnTo>
                  <a:pt x="1465325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90117" y="4552824"/>
            <a:ext cx="115760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Floating poin</a:t>
            </a:r>
            <a:r>
              <a:rPr sz="1800" b="1" spc="-5" dirty="0">
                <a:latin typeface="Calibri"/>
                <a:cs typeface="Calibri"/>
              </a:rPr>
              <a:t>t Adder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32506" y="4549521"/>
            <a:ext cx="2150745" cy="98425"/>
          </a:xfrm>
          <a:custGeom>
            <a:avLst/>
            <a:gdLst/>
            <a:ahLst/>
            <a:cxnLst/>
            <a:rect l="l" t="t" r="r" b="b"/>
            <a:pathLst>
              <a:path w="2150745" h="98425">
                <a:moveTo>
                  <a:pt x="5975" y="46021"/>
                </a:moveTo>
                <a:lnTo>
                  <a:pt x="0" y="49530"/>
                </a:lnTo>
                <a:lnTo>
                  <a:pt x="4572" y="52214"/>
                </a:lnTo>
                <a:lnTo>
                  <a:pt x="4572" y="49530"/>
                </a:lnTo>
                <a:lnTo>
                  <a:pt x="5975" y="46021"/>
                </a:lnTo>
                <a:close/>
              </a:path>
              <a:path w="2150745" h="98425">
                <a:moveTo>
                  <a:pt x="25881" y="44958"/>
                </a:moveTo>
                <a:lnTo>
                  <a:pt x="9144" y="44958"/>
                </a:lnTo>
                <a:lnTo>
                  <a:pt x="6780" y="45548"/>
                </a:lnTo>
                <a:lnTo>
                  <a:pt x="5975" y="46021"/>
                </a:lnTo>
                <a:lnTo>
                  <a:pt x="4572" y="49530"/>
                </a:lnTo>
                <a:lnTo>
                  <a:pt x="6096" y="52578"/>
                </a:lnTo>
                <a:lnTo>
                  <a:pt x="9144" y="54102"/>
                </a:lnTo>
                <a:lnTo>
                  <a:pt x="11430" y="54102"/>
                </a:lnTo>
                <a:lnTo>
                  <a:pt x="11430" y="45720"/>
                </a:lnTo>
                <a:lnTo>
                  <a:pt x="17998" y="49530"/>
                </a:lnTo>
                <a:lnTo>
                  <a:pt x="25881" y="44958"/>
                </a:lnTo>
                <a:close/>
              </a:path>
              <a:path w="2150745" h="98425">
                <a:moveTo>
                  <a:pt x="89916" y="92964"/>
                </a:moveTo>
                <a:lnTo>
                  <a:pt x="87630" y="89916"/>
                </a:lnTo>
                <a:lnTo>
                  <a:pt x="25881" y="54102"/>
                </a:lnTo>
                <a:lnTo>
                  <a:pt x="9144" y="54102"/>
                </a:lnTo>
                <a:lnTo>
                  <a:pt x="6096" y="52578"/>
                </a:lnTo>
                <a:lnTo>
                  <a:pt x="4572" y="49530"/>
                </a:lnTo>
                <a:lnTo>
                  <a:pt x="4572" y="52214"/>
                </a:lnTo>
                <a:lnTo>
                  <a:pt x="83058" y="98298"/>
                </a:lnTo>
                <a:lnTo>
                  <a:pt x="86868" y="98298"/>
                </a:lnTo>
                <a:lnTo>
                  <a:pt x="89154" y="96012"/>
                </a:lnTo>
                <a:lnTo>
                  <a:pt x="89916" y="92964"/>
                </a:lnTo>
                <a:close/>
              </a:path>
              <a:path w="2150745" h="98425">
                <a:moveTo>
                  <a:pt x="6780" y="45548"/>
                </a:moveTo>
                <a:lnTo>
                  <a:pt x="6096" y="45720"/>
                </a:lnTo>
                <a:lnTo>
                  <a:pt x="5975" y="46021"/>
                </a:lnTo>
                <a:lnTo>
                  <a:pt x="6780" y="45548"/>
                </a:lnTo>
                <a:close/>
              </a:path>
              <a:path w="2150745" h="98425">
                <a:moveTo>
                  <a:pt x="89916" y="6096"/>
                </a:moveTo>
                <a:lnTo>
                  <a:pt x="89154" y="2286"/>
                </a:lnTo>
                <a:lnTo>
                  <a:pt x="86868" y="0"/>
                </a:lnTo>
                <a:lnTo>
                  <a:pt x="83058" y="762"/>
                </a:lnTo>
                <a:lnTo>
                  <a:pt x="6780" y="45548"/>
                </a:lnTo>
                <a:lnTo>
                  <a:pt x="9144" y="44958"/>
                </a:lnTo>
                <a:lnTo>
                  <a:pt x="25881" y="44958"/>
                </a:lnTo>
                <a:lnTo>
                  <a:pt x="87630" y="9144"/>
                </a:lnTo>
                <a:lnTo>
                  <a:pt x="89916" y="6096"/>
                </a:lnTo>
                <a:close/>
              </a:path>
              <a:path w="2150745" h="98425">
                <a:moveTo>
                  <a:pt x="17998" y="49530"/>
                </a:moveTo>
                <a:lnTo>
                  <a:pt x="11430" y="45720"/>
                </a:lnTo>
                <a:lnTo>
                  <a:pt x="11430" y="53340"/>
                </a:lnTo>
                <a:lnTo>
                  <a:pt x="17998" y="49530"/>
                </a:lnTo>
                <a:close/>
              </a:path>
              <a:path w="2150745" h="98425">
                <a:moveTo>
                  <a:pt x="25881" y="54102"/>
                </a:moveTo>
                <a:lnTo>
                  <a:pt x="17998" y="49530"/>
                </a:lnTo>
                <a:lnTo>
                  <a:pt x="11430" y="53340"/>
                </a:lnTo>
                <a:lnTo>
                  <a:pt x="11430" y="54102"/>
                </a:lnTo>
                <a:lnTo>
                  <a:pt x="25881" y="54102"/>
                </a:lnTo>
                <a:close/>
              </a:path>
              <a:path w="2150745" h="98425">
                <a:moveTo>
                  <a:pt x="2150364" y="49529"/>
                </a:moveTo>
                <a:lnTo>
                  <a:pt x="2149602" y="45719"/>
                </a:lnTo>
                <a:lnTo>
                  <a:pt x="2145792" y="44957"/>
                </a:lnTo>
                <a:lnTo>
                  <a:pt x="25881" y="44958"/>
                </a:lnTo>
                <a:lnTo>
                  <a:pt x="17998" y="49530"/>
                </a:lnTo>
                <a:lnTo>
                  <a:pt x="25881" y="54102"/>
                </a:lnTo>
                <a:lnTo>
                  <a:pt x="2145792" y="54101"/>
                </a:lnTo>
                <a:lnTo>
                  <a:pt x="2149602" y="52577"/>
                </a:lnTo>
                <a:lnTo>
                  <a:pt x="2150364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54604" y="4905376"/>
            <a:ext cx="2151380" cy="98425"/>
          </a:xfrm>
          <a:custGeom>
            <a:avLst/>
            <a:gdLst/>
            <a:ahLst/>
            <a:cxnLst/>
            <a:rect l="l" t="t" r="r" b="b"/>
            <a:pathLst>
              <a:path w="2151379" h="98425">
                <a:moveTo>
                  <a:pt x="5975" y="46021"/>
                </a:moveTo>
                <a:lnTo>
                  <a:pt x="0" y="49530"/>
                </a:lnTo>
                <a:lnTo>
                  <a:pt x="4572" y="52172"/>
                </a:lnTo>
                <a:lnTo>
                  <a:pt x="4572" y="49530"/>
                </a:lnTo>
                <a:lnTo>
                  <a:pt x="5975" y="46021"/>
                </a:lnTo>
                <a:close/>
              </a:path>
              <a:path w="2151379" h="98425">
                <a:moveTo>
                  <a:pt x="27195" y="44196"/>
                </a:moveTo>
                <a:lnTo>
                  <a:pt x="9144" y="44196"/>
                </a:lnTo>
                <a:lnTo>
                  <a:pt x="8742" y="44396"/>
                </a:lnTo>
                <a:lnTo>
                  <a:pt x="5975" y="46021"/>
                </a:lnTo>
                <a:lnTo>
                  <a:pt x="4572" y="49530"/>
                </a:lnTo>
                <a:lnTo>
                  <a:pt x="6096" y="52578"/>
                </a:lnTo>
                <a:lnTo>
                  <a:pt x="9144" y="54102"/>
                </a:lnTo>
                <a:lnTo>
                  <a:pt x="11430" y="54102"/>
                </a:lnTo>
                <a:lnTo>
                  <a:pt x="11430" y="44958"/>
                </a:lnTo>
                <a:lnTo>
                  <a:pt x="18594" y="49184"/>
                </a:lnTo>
                <a:lnTo>
                  <a:pt x="27195" y="44196"/>
                </a:lnTo>
                <a:close/>
              </a:path>
              <a:path w="2151379" h="98425">
                <a:moveTo>
                  <a:pt x="89916" y="96012"/>
                </a:moveTo>
                <a:lnTo>
                  <a:pt x="89916" y="92202"/>
                </a:lnTo>
                <a:lnTo>
                  <a:pt x="87630" y="89916"/>
                </a:lnTo>
                <a:lnTo>
                  <a:pt x="26928" y="54102"/>
                </a:lnTo>
                <a:lnTo>
                  <a:pt x="9144" y="54102"/>
                </a:lnTo>
                <a:lnTo>
                  <a:pt x="6096" y="52578"/>
                </a:lnTo>
                <a:lnTo>
                  <a:pt x="4572" y="49530"/>
                </a:lnTo>
                <a:lnTo>
                  <a:pt x="4572" y="52172"/>
                </a:lnTo>
                <a:lnTo>
                  <a:pt x="83058" y="97536"/>
                </a:lnTo>
                <a:lnTo>
                  <a:pt x="86868" y="98298"/>
                </a:lnTo>
                <a:lnTo>
                  <a:pt x="89916" y="96012"/>
                </a:lnTo>
                <a:close/>
              </a:path>
              <a:path w="2151379" h="98425">
                <a:moveTo>
                  <a:pt x="8742" y="44396"/>
                </a:moveTo>
                <a:lnTo>
                  <a:pt x="6096" y="45720"/>
                </a:lnTo>
                <a:lnTo>
                  <a:pt x="5975" y="46021"/>
                </a:lnTo>
                <a:lnTo>
                  <a:pt x="8742" y="44396"/>
                </a:lnTo>
                <a:close/>
              </a:path>
              <a:path w="2151379" h="98425">
                <a:moveTo>
                  <a:pt x="89916" y="6096"/>
                </a:moveTo>
                <a:lnTo>
                  <a:pt x="89916" y="2286"/>
                </a:lnTo>
                <a:lnTo>
                  <a:pt x="86868" y="0"/>
                </a:lnTo>
                <a:lnTo>
                  <a:pt x="83058" y="762"/>
                </a:lnTo>
                <a:lnTo>
                  <a:pt x="8742" y="44396"/>
                </a:lnTo>
                <a:lnTo>
                  <a:pt x="9144" y="44196"/>
                </a:lnTo>
                <a:lnTo>
                  <a:pt x="27195" y="44196"/>
                </a:lnTo>
                <a:lnTo>
                  <a:pt x="87630" y="9144"/>
                </a:lnTo>
                <a:lnTo>
                  <a:pt x="89916" y="6096"/>
                </a:lnTo>
                <a:close/>
              </a:path>
              <a:path w="2151379" h="98425">
                <a:moveTo>
                  <a:pt x="18594" y="49184"/>
                </a:moveTo>
                <a:lnTo>
                  <a:pt x="11430" y="44958"/>
                </a:lnTo>
                <a:lnTo>
                  <a:pt x="11430" y="53340"/>
                </a:lnTo>
                <a:lnTo>
                  <a:pt x="18594" y="49184"/>
                </a:lnTo>
                <a:close/>
              </a:path>
              <a:path w="2151379" h="98425">
                <a:moveTo>
                  <a:pt x="26928" y="54102"/>
                </a:moveTo>
                <a:lnTo>
                  <a:pt x="18594" y="49184"/>
                </a:lnTo>
                <a:lnTo>
                  <a:pt x="11430" y="53340"/>
                </a:lnTo>
                <a:lnTo>
                  <a:pt x="11430" y="54102"/>
                </a:lnTo>
                <a:lnTo>
                  <a:pt x="26928" y="54102"/>
                </a:lnTo>
                <a:close/>
              </a:path>
              <a:path w="2151379" h="98425">
                <a:moveTo>
                  <a:pt x="2151126" y="49529"/>
                </a:moveTo>
                <a:lnTo>
                  <a:pt x="2149602" y="45719"/>
                </a:lnTo>
                <a:lnTo>
                  <a:pt x="2145792" y="44195"/>
                </a:lnTo>
                <a:lnTo>
                  <a:pt x="27195" y="44196"/>
                </a:lnTo>
                <a:lnTo>
                  <a:pt x="18594" y="49184"/>
                </a:lnTo>
                <a:lnTo>
                  <a:pt x="26928" y="54102"/>
                </a:lnTo>
                <a:lnTo>
                  <a:pt x="2145792" y="54101"/>
                </a:lnTo>
                <a:lnTo>
                  <a:pt x="2149602" y="52577"/>
                </a:lnTo>
                <a:lnTo>
                  <a:pt x="2151126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31900" y="5381626"/>
            <a:ext cx="1770380" cy="661035"/>
          </a:xfrm>
          <a:prstGeom prst="rect">
            <a:avLst/>
          </a:prstGeom>
          <a:solidFill>
            <a:srgbClr val="EAEAEA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3860" marR="397510" indent="13017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Integer </a:t>
            </a:r>
            <a:r>
              <a:rPr sz="1800" b="1" spc="-10" dirty="0">
                <a:latin typeface="Calibri"/>
                <a:cs typeface="Calibri"/>
              </a:rPr>
              <a:t>Multiplier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32506" y="5463921"/>
            <a:ext cx="2150745" cy="98425"/>
          </a:xfrm>
          <a:custGeom>
            <a:avLst/>
            <a:gdLst/>
            <a:ahLst/>
            <a:cxnLst/>
            <a:rect l="l" t="t" r="r" b="b"/>
            <a:pathLst>
              <a:path w="2150745" h="98425">
                <a:moveTo>
                  <a:pt x="5975" y="46021"/>
                </a:moveTo>
                <a:lnTo>
                  <a:pt x="0" y="49530"/>
                </a:lnTo>
                <a:lnTo>
                  <a:pt x="4572" y="52214"/>
                </a:lnTo>
                <a:lnTo>
                  <a:pt x="4572" y="49530"/>
                </a:lnTo>
                <a:lnTo>
                  <a:pt x="5975" y="46021"/>
                </a:lnTo>
                <a:close/>
              </a:path>
              <a:path w="2150745" h="98425">
                <a:moveTo>
                  <a:pt x="25881" y="44958"/>
                </a:moveTo>
                <a:lnTo>
                  <a:pt x="9144" y="44958"/>
                </a:lnTo>
                <a:lnTo>
                  <a:pt x="6780" y="45548"/>
                </a:lnTo>
                <a:lnTo>
                  <a:pt x="5975" y="46021"/>
                </a:lnTo>
                <a:lnTo>
                  <a:pt x="4572" y="49530"/>
                </a:lnTo>
                <a:lnTo>
                  <a:pt x="6096" y="52578"/>
                </a:lnTo>
                <a:lnTo>
                  <a:pt x="9144" y="54102"/>
                </a:lnTo>
                <a:lnTo>
                  <a:pt x="11430" y="54102"/>
                </a:lnTo>
                <a:lnTo>
                  <a:pt x="11430" y="45720"/>
                </a:lnTo>
                <a:lnTo>
                  <a:pt x="17998" y="49530"/>
                </a:lnTo>
                <a:lnTo>
                  <a:pt x="25881" y="44958"/>
                </a:lnTo>
                <a:close/>
              </a:path>
              <a:path w="2150745" h="98425">
                <a:moveTo>
                  <a:pt x="89916" y="92964"/>
                </a:moveTo>
                <a:lnTo>
                  <a:pt x="87630" y="89916"/>
                </a:lnTo>
                <a:lnTo>
                  <a:pt x="25881" y="54102"/>
                </a:lnTo>
                <a:lnTo>
                  <a:pt x="9144" y="54102"/>
                </a:lnTo>
                <a:lnTo>
                  <a:pt x="6096" y="52578"/>
                </a:lnTo>
                <a:lnTo>
                  <a:pt x="4572" y="49530"/>
                </a:lnTo>
                <a:lnTo>
                  <a:pt x="4572" y="52214"/>
                </a:lnTo>
                <a:lnTo>
                  <a:pt x="83058" y="98298"/>
                </a:lnTo>
                <a:lnTo>
                  <a:pt x="86868" y="98298"/>
                </a:lnTo>
                <a:lnTo>
                  <a:pt x="89154" y="96012"/>
                </a:lnTo>
                <a:lnTo>
                  <a:pt x="89916" y="92964"/>
                </a:lnTo>
                <a:close/>
              </a:path>
              <a:path w="2150745" h="98425">
                <a:moveTo>
                  <a:pt x="6780" y="45548"/>
                </a:moveTo>
                <a:lnTo>
                  <a:pt x="6096" y="45720"/>
                </a:lnTo>
                <a:lnTo>
                  <a:pt x="5975" y="46021"/>
                </a:lnTo>
                <a:lnTo>
                  <a:pt x="6780" y="45548"/>
                </a:lnTo>
                <a:close/>
              </a:path>
              <a:path w="2150745" h="98425">
                <a:moveTo>
                  <a:pt x="89916" y="6096"/>
                </a:moveTo>
                <a:lnTo>
                  <a:pt x="89154" y="2286"/>
                </a:lnTo>
                <a:lnTo>
                  <a:pt x="86868" y="0"/>
                </a:lnTo>
                <a:lnTo>
                  <a:pt x="83058" y="762"/>
                </a:lnTo>
                <a:lnTo>
                  <a:pt x="6780" y="45548"/>
                </a:lnTo>
                <a:lnTo>
                  <a:pt x="9144" y="44958"/>
                </a:lnTo>
                <a:lnTo>
                  <a:pt x="25881" y="44958"/>
                </a:lnTo>
                <a:lnTo>
                  <a:pt x="87630" y="9144"/>
                </a:lnTo>
                <a:lnTo>
                  <a:pt x="89916" y="6096"/>
                </a:lnTo>
                <a:close/>
              </a:path>
              <a:path w="2150745" h="98425">
                <a:moveTo>
                  <a:pt x="17998" y="49530"/>
                </a:moveTo>
                <a:lnTo>
                  <a:pt x="11430" y="45720"/>
                </a:lnTo>
                <a:lnTo>
                  <a:pt x="11430" y="53340"/>
                </a:lnTo>
                <a:lnTo>
                  <a:pt x="17998" y="49530"/>
                </a:lnTo>
                <a:close/>
              </a:path>
              <a:path w="2150745" h="98425">
                <a:moveTo>
                  <a:pt x="25881" y="54102"/>
                </a:moveTo>
                <a:lnTo>
                  <a:pt x="17998" y="49530"/>
                </a:lnTo>
                <a:lnTo>
                  <a:pt x="11430" y="53340"/>
                </a:lnTo>
                <a:lnTo>
                  <a:pt x="11430" y="54102"/>
                </a:lnTo>
                <a:lnTo>
                  <a:pt x="25881" y="54102"/>
                </a:lnTo>
                <a:close/>
              </a:path>
              <a:path w="2150745" h="98425">
                <a:moveTo>
                  <a:pt x="2150364" y="49529"/>
                </a:moveTo>
                <a:lnTo>
                  <a:pt x="2149602" y="45719"/>
                </a:lnTo>
                <a:lnTo>
                  <a:pt x="2145792" y="44957"/>
                </a:lnTo>
                <a:lnTo>
                  <a:pt x="25881" y="44958"/>
                </a:lnTo>
                <a:lnTo>
                  <a:pt x="17998" y="49530"/>
                </a:lnTo>
                <a:lnTo>
                  <a:pt x="25881" y="54102"/>
                </a:lnTo>
                <a:lnTo>
                  <a:pt x="2145792" y="54101"/>
                </a:lnTo>
                <a:lnTo>
                  <a:pt x="2149602" y="52577"/>
                </a:lnTo>
                <a:lnTo>
                  <a:pt x="2150364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54604" y="5819776"/>
            <a:ext cx="2151380" cy="98425"/>
          </a:xfrm>
          <a:custGeom>
            <a:avLst/>
            <a:gdLst/>
            <a:ahLst/>
            <a:cxnLst/>
            <a:rect l="l" t="t" r="r" b="b"/>
            <a:pathLst>
              <a:path w="2151379" h="98425">
                <a:moveTo>
                  <a:pt x="5975" y="46021"/>
                </a:moveTo>
                <a:lnTo>
                  <a:pt x="0" y="49530"/>
                </a:lnTo>
                <a:lnTo>
                  <a:pt x="4572" y="52172"/>
                </a:lnTo>
                <a:lnTo>
                  <a:pt x="4572" y="49530"/>
                </a:lnTo>
                <a:lnTo>
                  <a:pt x="5975" y="46021"/>
                </a:lnTo>
                <a:close/>
              </a:path>
              <a:path w="2151379" h="98425">
                <a:moveTo>
                  <a:pt x="27195" y="44196"/>
                </a:moveTo>
                <a:lnTo>
                  <a:pt x="9144" y="44196"/>
                </a:lnTo>
                <a:lnTo>
                  <a:pt x="8742" y="44396"/>
                </a:lnTo>
                <a:lnTo>
                  <a:pt x="5975" y="46021"/>
                </a:lnTo>
                <a:lnTo>
                  <a:pt x="4572" y="49530"/>
                </a:lnTo>
                <a:lnTo>
                  <a:pt x="6096" y="52578"/>
                </a:lnTo>
                <a:lnTo>
                  <a:pt x="9144" y="54102"/>
                </a:lnTo>
                <a:lnTo>
                  <a:pt x="11430" y="54102"/>
                </a:lnTo>
                <a:lnTo>
                  <a:pt x="11430" y="44958"/>
                </a:lnTo>
                <a:lnTo>
                  <a:pt x="18594" y="49184"/>
                </a:lnTo>
                <a:lnTo>
                  <a:pt x="27195" y="44196"/>
                </a:lnTo>
                <a:close/>
              </a:path>
              <a:path w="2151379" h="98425">
                <a:moveTo>
                  <a:pt x="89916" y="96012"/>
                </a:moveTo>
                <a:lnTo>
                  <a:pt x="89916" y="92202"/>
                </a:lnTo>
                <a:lnTo>
                  <a:pt x="87630" y="89916"/>
                </a:lnTo>
                <a:lnTo>
                  <a:pt x="26928" y="54102"/>
                </a:lnTo>
                <a:lnTo>
                  <a:pt x="9144" y="54102"/>
                </a:lnTo>
                <a:lnTo>
                  <a:pt x="6096" y="52578"/>
                </a:lnTo>
                <a:lnTo>
                  <a:pt x="4572" y="49530"/>
                </a:lnTo>
                <a:lnTo>
                  <a:pt x="4572" y="52172"/>
                </a:lnTo>
                <a:lnTo>
                  <a:pt x="83058" y="97536"/>
                </a:lnTo>
                <a:lnTo>
                  <a:pt x="86868" y="98298"/>
                </a:lnTo>
                <a:lnTo>
                  <a:pt x="89916" y="96012"/>
                </a:lnTo>
                <a:close/>
              </a:path>
              <a:path w="2151379" h="98425">
                <a:moveTo>
                  <a:pt x="8742" y="44396"/>
                </a:moveTo>
                <a:lnTo>
                  <a:pt x="6096" y="45720"/>
                </a:lnTo>
                <a:lnTo>
                  <a:pt x="5975" y="46021"/>
                </a:lnTo>
                <a:lnTo>
                  <a:pt x="8742" y="44396"/>
                </a:lnTo>
                <a:close/>
              </a:path>
              <a:path w="2151379" h="98425">
                <a:moveTo>
                  <a:pt x="89916" y="6096"/>
                </a:moveTo>
                <a:lnTo>
                  <a:pt x="89916" y="2286"/>
                </a:lnTo>
                <a:lnTo>
                  <a:pt x="86868" y="0"/>
                </a:lnTo>
                <a:lnTo>
                  <a:pt x="83058" y="762"/>
                </a:lnTo>
                <a:lnTo>
                  <a:pt x="8742" y="44396"/>
                </a:lnTo>
                <a:lnTo>
                  <a:pt x="9144" y="44196"/>
                </a:lnTo>
                <a:lnTo>
                  <a:pt x="27195" y="44196"/>
                </a:lnTo>
                <a:lnTo>
                  <a:pt x="87630" y="9144"/>
                </a:lnTo>
                <a:lnTo>
                  <a:pt x="89916" y="6096"/>
                </a:lnTo>
                <a:close/>
              </a:path>
              <a:path w="2151379" h="98425">
                <a:moveTo>
                  <a:pt x="18594" y="49184"/>
                </a:moveTo>
                <a:lnTo>
                  <a:pt x="11430" y="44958"/>
                </a:lnTo>
                <a:lnTo>
                  <a:pt x="11430" y="53340"/>
                </a:lnTo>
                <a:lnTo>
                  <a:pt x="18594" y="49184"/>
                </a:lnTo>
                <a:close/>
              </a:path>
              <a:path w="2151379" h="98425">
                <a:moveTo>
                  <a:pt x="26928" y="54102"/>
                </a:moveTo>
                <a:lnTo>
                  <a:pt x="18594" y="49184"/>
                </a:lnTo>
                <a:lnTo>
                  <a:pt x="11430" y="53340"/>
                </a:lnTo>
                <a:lnTo>
                  <a:pt x="11430" y="54102"/>
                </a:lnTo>
                <a:lnTo>
                  <a:pt x="26928" y="54102"/>
                </a:lnTo>
                <a:close/>
              </a:path>
              <a:path w="2151379" h="98425">
                <a:moveTo>
                  <a:pt x="2151126" y="49529"/>
                </a:moveTo>
                <a:lnTo>
                  <a:pt x="2149602" y="45719"/>
                </a:lnTo>
                <a:lnTo>
                  <a:pt x="2145792" y="44195"/>
                </a:lnTo>
                <a:lnTo>
                  <a:pt x="27195" y="44196"/>
                </a:lnTo>
                <a:lnTo>
                  <a:pt x="18594" y="49184"/>
                </a:lnTo>
                <a:lnTo>
                  <a:pt x="26928" y="54102"/>
                </a:lnTo>
                <a:lnTo>
                  <a:pt x="2145792" y="54101"/>
                </a:lnTo>
                <a:lnTo>
                  <a:pt x="2149602" y="52577"/>
                </a:lnTo>
                <a:lnTo>
                  <a:pt x="2151126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31900" y="6296026"/>
            <a:ext cx="1770380" cy="661035"/>
          </a:xfrm>
          <a:prstGeom prst="rect">
            <a:avLst/>
          </a:prstGeom>
          <a:solidFill>
            <a:srgbClr val="EAEAEA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3860" marR="210185" indent="-18669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Floatin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 point Multiplier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32506" y="6435471"/>
            <a:ext cx="2150745" cy="98425"/>
          </a:xfrm>
          <a:custGeom>
            <a:avLst/>
            <a:gdLst/>
            <a:ahLst/>
            <a:cxnLst/>
            <a:rect l="l" t="t" r="r" b="b"/>
            <a:pathLst>
              <a:path w="2150745" h="98425">
                <a:moveTo>
                  <a:pt x="5975" y="46021"/>
                </a:moveTo>
                <a:lnTo>
                  <a:pt x="0" y="49530"/>
                </a:lnTo>
                <a:lnTo>
                  <a:pt x="4571" y="52214"/>
                </a:lnTo>
                <a:lnTo>
                  <a:pt x="4571" y="49530"/>
                </a:lnTo>
                <a:lnTo>
                  <a:pt x="5975" y="46021"/>
                </a:lnTo>
                <a:close/>
              </a:path>
              <a:path w="2150745" h="98425">
                <a:moveTo>
                  <a:pt x="25881" y="44958"/>
                </a:moveTo>
                <a:lnTo>
                  <a:pt x="9143" y="44958"/>
                </a:lnTo>
                <a:lnTo>
                  <a:pt x="6780" y="45548"/>
                </a:lnTo>
                <a:lnTo>
                  <a:pt x="5975" y="46021"/>
                </a:lnTo>
                <a:lnTo>
                  <a:pt x="4571" y="49530"/>
                </a:lnTo>
                <a:lnTo>
                  <a:pt x="6095" y="52578"/>
                </a:lnTo>
                <a:lnTo>
                  <a:pt x="9143" y="54102"/>
                </a:lnTo>
                <a:lnTo>
                  <a:pt x="11429" y="54102"/>
                </a:lnTo>
                <a:lnTo>
                  <a:pt x="11429" y="45720"/>
                </a:lnTo>
                <a:lnTo>
                  <a:pt x="17998" y="49530"/>
                </a:lnTo>
                <a:lnTo>
                  <a:pt x="25881" y="44958"/>
                </a:lnTo>
                <a:close/>
              </a:path>
              <a:path w="2150745" h="98425">
                <a:moveTo>
                  <a:pt x="89915" y="92964"/>
                </a:moveTo>
                <a:lnTo>
                  <a:pt x="87629" y="89916"/>
                </a:lnTo>
                <a:lnTo>
                  <a:pt x="25881" y="54102"/>
                </a:lnTo>
                <a:lnTo>
                  <a:pt x="9143" y="54102"/>
                </a:lnTo>
                <a:lnTo>
                  <a:pt x="6095" y="52578"/>
                </a:lnTo>
                <a:lnTo>
                  <a:pt x="4571" y="49530"/>
                </a:lnTo>
                <a:lnTo>
                  <a:pt x="4571" y="52214"/>
                </a:lnTo>
                <a:lnTo>
                  <a:pt x="83057" y="98298"/>
                </a:lnTo>
                <a:lnTo>
                  <a:pt x="86867" y="98298"/>
                </a:lnTo>
                <a:lnTo>
                  <a:pt x="89153" y="96012"/>
                </a:lnTo>
                <a:lnTo>
                  <a:pt x="89915" y="92964"/>
                </a:lnTo>
                <a:close/>
              </a:path>
              <a:path w="2150745" h="98425">
                <a:moveTo>
                  <a:pt x="6780" y="45548"/>
                </a:moveTo>
                <a:lnTo>
                  <a:pt x="6095" y="45720"/>
                </a:lnTo>
                <a:lnTo>
                  <a:pt x="5975" y="46021"/>
                </a:lnTo>
                <a:lnTo>
                  <a:pt x="6780" y="45548"/>
                </a:lnTo>
                <a:close/>
              </a:path>
              <a:path w="2150745" h="98425">
                <a:moveTo>
                  <a:pt x="89915" y="6096"/>
                </a:moveTo>
                <a:lnTo>
                  <a:pt x="89153" y="2286"/>
                </a:lnTo>
                <a:lnTo>
                  <a:pt x="86867" y="0"/>
                </a:lnTo>
                <a:lnTo>
                  <a:pt x="83057" y="762"/>
                </a:lnTo>
                <a:lnTo>
                  <a:pt x="6780" y="45548"/>
                </a:lnTo>
                <a:lnTo>
                  <a:pt x="9143" y="44958"/>
                </a:lnTo>
                <a:lnTo>
                  <a:pt x="25881" y="44958"/>
                </a:lnTo>
                <a:lnTo>
                  <a:pt x="87629" y="9144"/>
                </a:lnTo>
                <a:lnTo>
                  <a:pt x="89915" y="6096"/>
                </a:lnTo>
                <a:close/>
              </a:path>
              <a:path w="2150745" h="98425">
                <a:moveTo>
                  <a:pt x="17998" y="49530"/>
                </a:moveTo>
                <a:lnTo>
                  <a:pt x="11429" y="45720"/>
                </a:lnTo>
                <a:lnTo>
                  <a:pt x="11429" y="53340"/>
                </a:lnTo>
                <a:lnTo>
                  <a:pt x="17998" y="49530"/>
                </a:lnTo>
                <a:close/>
              </a:path>
              <a:path w="2150745" h="98425">
                <a:moveTo>
                  <a:pt x="25881" y="54102"/>
                </a:moveTo>
                <a:lnTo>
                  <a:pt x="17998" y="49530"/>
                </a:lnTo>
                <a:lnTo>
                  <a:pt x="11429" y="53340"/>
                </a:lnTo>
                <a:lnTo>
                  <a:pt x="11429" y="54102"/>
                </a:lnTo>
                <a:lnTo>
                  <a:pt x="25881" y="54102"/>
                </a:lnTo>
                <a:close/>
              </a:path>
              <a:path w="2150745" h="98425">
                <a:moveTo>
                  <a:pt x="2150364" y="49529"/>
                </a:moveTo>
                <a:lnTo>
                  <a:pt x="2149602" y="45719"/>
                </a:lnTo>
                <a:lnTo>
                  <a:pt x="2145791" y="44957"/>
                </a:lnTo>
                <a:lnTo>
                  <a:pt x="25881" y="44958"/>
                </a:lnTo>
                <a:lnTo>
                  <a:pt x="17998" y="49530"/>
                </a:lnTo>
                <a:lnTo>
                  <a:pt x="25881" y="54102"/>
                </a:lnTo>
                <a:lnTo>
                  <a:pt x="2145791" y="54101"/>
                </a:lnTo>
                <a:lnTo>
                  <a:pt x="2149602" y="52577"/>
                </a:lnTo>
                <a:lnTo>
                  <a:pt x="2150364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4604" y="6791326"/>
            <a:ext cx="2151380" cy="98425"/>
          </a:xfrm>
          <a:custGeom>
            <a:avLst/>
            <a:gdLst/>
            <a:ahLst/>
            <a:cxnLst/>
            <a:rect l="l" t="t" r="r" b="b"/>
            <a:pathLst>
              <a:path w="2151379" h="98425">
                <a:moveTo>
                  <a:pt x="5975" y="46021"/>
                </a:moveTo>
                <a:lnTo>
                  <a:pt x="0" y="49530"/>
                </a:lnTo>
                <a:lnTo>
                  <a:pt x="4571" y="52172"/>
                </a:lnTo>
                <a:lnTo>
                  <a:pt x="4571" y="49530"/>
                </a:lnTo>
                <a:lnTo>
                  <a:pt x="5975" y="46021"/>
                </a:lnTo>
                <a:close/>
              </a:path>
              <a:path w="2151379" h="98425">
                <a:moveTo>
                  <a:pt x="27195" y="44196"/>
                </a:moveTo>
                <a:lnTo>
                  <a:pt x="9143" y="44196"/>
                </a:lnTo>
                <a:lnTo>
                  <a:pt x="8742" y="44396"/>
                </a:lnTo>
                <a:lnTo>
                  <a:pt x="5975" y="46021"/>
                </a:lnTo>
                <a:lnTo>
                  <a:pt x="4571" y="49530"/>
                </a:lnTo>
                <a:lnTo>
                  <a:pt x="6095" y="52578"/>
                </a:lnTo>
                <a:lnTo>
                  <a:pt x="9143" y="54102"/>
                </a:lnTo>
                <a:lnTo>
                  <a:pt x="11429" y="54102"/>
                </a:lnTo>
                <a:lnTo>
                  <a:pt x="11429" y="44958"/>
                </a:lnTo>
                <a:lnTo>
                  <a:pt x="18594" y="49184"/>
                </a:lnTo>
                <a:lnTo>
                  <a:pt x="27195" y="44196"/>
                </a:lnTo>
                <a:close/>
              </a:path>
              <a:path w="2151379" h="98425">
                <a:moveTo>
                  <a:pt x="89915" y="96012"/>
                </a:moveTo>
                <a:lnTo>
                  <a:pt x="89915" y="92202"/>
                </a:lnTo>
                <a:lnTo>
                  <a:pt x="87629" y="89916"/>
                </a:lnTo>
                <a:lnTo>
                  <a:pt x="26928" y="54102"/>
                </a:lnTo>
                <a:lnTo>
                  <a:pt x="9143" y="54102"/>
                </a:lnTo>
                <a:lnTo>
                  <a:pt x="6095" y="52578"/>
                </a:lnTo>
                <a:lnTo>
                  <a:pt x="4571" y="49530"/>
                </a:lnTo>
                <a:lnTo>
                  <a:pt x="4571" y="52172"/>
                </a:lnTo>
                <a:lnTo>
                  <a:pt x="83057" y="97536"/>
                </a:lnTo>
                <a:lnTo>
                  <a:pt x="86867" y="98298"/>
                </a:lnTo>
                <a:lnTo>
                  <a:pt x="89915" y="96012"/>
                </a:lnTo>
                <a:close/>
              </a:path>
              <a:path w="2151379" h="98425">
                <a:moveTo>
                  <a:pt x="8742" y="44396"/>
                </a:moveTo>
                <a:lnTo>
                  <a:pt x="6095" y="45720"/>
                </a:lnTo>
                <a:lnTo>
                  <a:pt x="5975" y="46021"/>
                </a:lnTo>
                <a:lnTo>
                  <a:pt x="8742" y="44396"/>
                </a:lnTo>
                <a:close/>
              </a:path>
              <a:path w="2151379" h="98425">
                <a:moveTo>
                  <a:pt x="89915" y="6096"/>
                </a:moveTo>
                <a:lnTo>
                  <a:pt x="89915" y="2286"/>
                </a:lnTo>
                <a:lnTo>
                  <a:pt x="86867" y="0"/>
                </a:lnTo>
                <a:lnTo>
                  <a:pt x="83057" y="762"/>
                </a:lnTo>
                <a:lnTo>
                  <a:pt x="8742" y="44396"/>
                </a:lnTo>
                <a:lnTo>
                  <a:pt x="9143" y="44196"/>
                </a:lnTo>
                <a:lnTo>
                  <a:pt x="27195" y="44196"/>
                </a:lnTo>
                <a:lnTo>
                  <a:pt x="87629" y="9144"/>
                </a:lnTo>
                <a:lnTo>
                  <a:pt x="89915" y="6096"/>
                </a:lnTo>
                <a:close/>
              </a:path>
              <a:path w="2151379" h="98425">
                <a:moveTo>
                  <a:pt x="18594" y="49184"/>
                </a:moveTo>
                <a:lnTo>
                  <a:pt x="11429" y="44958"/>
                </a:lnTo>
                <a:lnTo>
                  <a:pt x="11429" y="53340"/>
                </a:lnTo>
                <a:lnTo>
                  <a:pt x="18594" y="49184"/>
                </a:lnTo>
                <a:close/>
              </a:path>
              <a:path w="2151379" h="98425">
                <a:moveTo>
                  <a:pt x="26928" y="54102"/>
                </a:moveTo>
                <a:lnTo>
                  <a:pt x="18594" y="49184"/>
                </a:lnTo>
                <a:lnTo>
                  <a:pt x="11429" y="53340"/>
                </a:lnTo>
                <a:lnTo>
                  <a:pt x="11429" y="54102"/>
                </a:lnTo>
                <a:lnTo>
                  <a:pt x="26928" y="54102"/>
                </a:lnTo>
                <a:close/>
              </a:path>
              <a:path w="2151379" h="98425">
                <a:moveTo>
                  <a:pt x="2151125" y="49529"/>
                </a:moveTo>
                <a:lnTo>
                  <a:pt x="2149602" y="45719"/>
                </a:lnTo>
                <a:lnTo>
                  <a:pt x="2145791" y="44195"/>
                </a:lnTo>
                <a:lnTo>
                  <a:pt x="27195" y="44196"/>
                </a:lnTo>
                <a:lnTo>
                  <a:pt x="18594" y="49184"/>
                </a:lnTo>
                <a:lnTo>
                  <a:pt x="26928" y="54102"/>
                </a:lnTo>
                <a:lnTo>
                  <a:pt x="2145791" y="54101"/>
                </a:lnTo>
                <a:lnTo>
                  <a:pt x="2149602" y="52577"/>
                </a:lnTo>
                <a:lnTo>
                  <a:pt x="2151125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68957" y="4132708"/>
            <a:ext cx="3326256" cy="172354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Operand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op1 an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u="heavy" dirty="0">
                <a:latin typeface="Calibri"/>
                <a:cs typeface="Calibri"/>
              </a:rPr>
              <a:t>must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u="heavy" spc="-5" dirty="0">
                <a:latin typeface="Calibri"/>
                <a:cs typeface="Calibri"/>
              </a:rPr>
              <a:t>have</a:t>
            </a:r>
            <a:r>
              <a:rPr sz="2800" u="heavy" spc="-6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Calibri"/>
                <a:cs typeface="Calibri"/>
              </a:rPr>
              <a:t>the</a:t>
            </a:r>
            <a:r>
              <a:rPr sz="2800" u="heavy" spc="-65" dirty="0">
                <a:latin typeface="Times New Roman"/>
                <a:cs typeface="Times New Roman"/>
              </a:rPr>
              <a:t> </a:t>
            </a:r>
            <a:r>
              <a:rPr sz="2800" u="heavy" dirty="0">
                <a:latin typeface="Calibri"/>
                <a:cs typeface="Calibri"/>
              </a:rPr>
              <a:t>sa</a:t>
            </a:r>
            <a:r>
              <a:rPr sz="2800" u="heavy" spc="-10" dirty="0">
                <a:latin typeface="Calibri"/>
                <a:cs typeface="Calibri"/>
              </a:rPr>
              <a:t>m</a:t>
            </a:r>
            <a:r>
              <a:rPr sz="2800" u="heavy" spc="-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spc="-5" dirty="0">
                <a:latin typeface="Calibri"/>
                <a:cs typeface="Calibri"/>
              </a:rPr>
              <a:t>data</a:t>
            </a:r>
            <a:r>
              <a:rPr sz="2800" u="heavy" spc="-65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Calibri"/>
                <a:cs typeface="Calibri"/>
              </a:rPr>
              <a:t>typ</a:t>
            </a:r>
            <a:r>
              <a:rPr sz="2800" u="heavy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orde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 be </a:t>
            </a:r>
            <a:r>
              <a:rPr sz="2800" spc="-5" dirty="0">
                <a:latin typeface="Calibri"/>
                <a:cs typeface="Calibri"/>
              </a:rPr>
              <a:t>processe</a:t>
            </a:r>
            <a:r>
              <a:rPr lang="en-US"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CPU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2272" y="5377308"/>
            <a:ext cx="84709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</a:pPr>
            <a:r>
              <a:rPr sz="1800" b="1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b="1" spc="-67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op1 </a:t>
            </a:r>
            <a:r>
              <a:rPr sz="1800" b="1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b="1" spc="-67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op2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21203" y="3700915"/>
            <a:ext cx="1173480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3335">
              <a:lnSpc>
                <a:spcPct val="138900"/>
              </a:lnSpc>
            </a:pPr>
            <a:r>
              <a:rPr sz="1800" b="1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b="1" spc="-67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op1 </a:t>
            </a:r>
            <a:r>
              <a:rPr sz="1800" b="1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b="1" spc="-67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op2 </a:t>
            </a:r>
            <a:r>
              <a:rPr sz="1800" b="1" spc="-5" dirty="0">
                <a:solidFill>
                  <a:srgbClr val="00009A"/>
                </a:solidFill>
                <a:latin typeface="Courier New"/>
                <a:cs typeface="Courier New"/>
              </a:rPr>
              <a:t>floa</a:t>
            </a:r>
            <a:r>
              <a:rPr sz="1800" b="1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b="1" spc="-67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op1 </a:t>
            </a:r>
            <a:r>
              <a:rPr sz="1800" b="1" spc="-5" dirty="0">
                <a:solidFill>
                  <a:srgbClr val="00009A"/>
                </a:solidFill>
                <a:latin typeface="Courier New"/>
                <a:cs typeface="Courier New"/>
              </a:rPr>
              <a:t>floa</a:t>
            </a:r>
            <a:r>
              <a:rPr sz="1800" b="1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b="1" spc="-67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72226" y="6367923"/>
            <a:ext cx="112268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</a:pPr>
            <a:r>
              <a:rPr sz="1800" b="1" spc="-5" dirty="0">
                <a:solidFill>
                  <a:srgbClr val="00009A"/>
                </a:solidFill>
                <a:latin typeface="Courier New"/>
                <a:cs typeface="Courier New"/>
              </a:rPr>
              <a:t>floa</a:t>
            </a:r>
            <a:r>
              <a:rPr sz="1800" b="1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b="1" spc="-67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op1 </a:t>
            </a:r>
            <a:r>
              <a:rPr sz="1800" b="1" spc="-5" dirty="0">
                <a:solidFill>
                  <a:srgbClr val="00009A"/>
                </a:solidFill>
                <a:latin typeface="Courier New"/>
                <a:cs typeface="Courier New"/>
              </a:rPr>
              <a:t>floa</a:t>
            </a:r>
            <a:r>
              <a:rPr sz="1800" b="1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b="1" spc="-67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308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5190">
              <a:lnSpc>
                <a:spcPct val="100000"/>
              </a:lnSpc>
            </a:pPr>
            <a:r>
              <a:rPr sz="4000" spc="-5" dirty="0"/>
              <a:t>Dat</a:t>
            </a:r>
            <a:r>
              <a:rPr sz="4000" dirty="0"/>
              <a:t>a</a:t>
            </a:r>
            <a:r>
              <a:rPr sz="4000" spc="5" dirty="0"/>
              <a:t> </a:t>
            </a:r>
            <a:r>
              <a:rPr sz="4000" spc="-5" dirty="0"/>
              <a:t>typ</a:t>
            </a:r>
            <a:r>
              <a:rPr sz="4000" dirty="0"/>
              <a:t>e</a:t>
            </a:r>
            <a:r>
              <a:rPr sz="4000" spc="-10" dirty="0"/>
              <a:t> </a:t>
            </a:r>
            <a:r>
              <a:rPr sz="4000" spc="-5" dirty="0"/>
              <a:t>conversion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2300" y="1517903"/>
            <a:ext cx="10071099" cy="1915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perand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u="heavy" spc="-5" dirty="0">
                <a:latin typeface="Calibri"/>
                <a:cs typeface="Calibri"/>
              </a:rPr>
              <a:t>mus</a:t>
            </a:r>
            <a:r>
              <a:rPr sz="2400" u="heavy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converted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common dat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type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before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e sent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CPU</a:t>
            </a:r>
            <a:r>
              <a:rPr lang="en-US" sz="2400" spc="-10" dirty="0">
                <a:latin typeface="Calibri"/>
                <a:cs typeface="Calibri"/>
              </a:rPr>
              <a:t> execution</a:t>
            </a:r>
            <a:endParaRPr sz="2400" dirty="0">
              <a:latin typeface="Calibri"/>
              <a:cs typeface="Calibri"/>
            </a:endParaRPr>
          </a:p>
          <a:p>
            <a:pPr marL="775970" lvl="2" indent="-134620">
              <a:spcBef>
                <a:spcPts val="500"/>
              </a:spcBef>
              <a:buFont typeface="Calibri"/>
              <a:buChar char="−"/>
              <a:tabLst>
                <a:tab pos="319405" algn="l"/>
              </a:tabLst>
            </a:pPr>
            <a:r>
              <a:rPr sz="2000" spc="-5" dirty="0">
                <a:latin typeface="Calibri"/>
                <a:cs typeface="Calibri"/>
              </a:rPr>
              <a:t>Upward 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conversion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lang="en-US" sz="2000" spc="-5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higher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endParaRPr sz="2000" dirty="0">
              <a:latin typeface="Calibri"/>
              <a:cs typeface="Calibri"/>
            </a:endParaRPr>
          </a:p>
          <a:p>
            <a:pPr marL="775970" lvl="2" indent="-135255">
              <a:spcBef>
                <a:spcPts val="470"/>
              </a:spcBef>
              <a:buFont typeface="Calibri"/>
              <a:buChar char="−"/>
              <a:tabLst>
                <a:tab pos="319405" algn="l"/>
              </a:tabLst>
            </a:pPr>
            <a:r>
              <a:rPr sz="2000" spc="-10" dirty="0">
                <a:latin typeface="Calibri"/>
                <a:cs typeface="Calibri"/>
              </a:rPr>
              <a:t>Downward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conversion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lowe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 doe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 upwar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d conversion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automatically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400" y="4343285"/>
            <a:ext cx="7801609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144" marR="50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explicitl</a:t>
            </a:r>
            <a:r>
              <a:rPr sz="2400" b="1" spc="-5" dirty="0">
                <a:latin typeface="Calibri"/>
                <a:cs typeface="Calibri"/>
              </a:rPr>
              <a:t>y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convert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an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dat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</a:t>
            </a:r>
            <a:r>
              <a:rPr sz="2400" spc="-5" dirty="0">
                <a:latin typeface="Calibri"/>
                <a:cs typeface="Calibri"/>
              </a:rPr>
              <a:t>e upwar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or downwar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you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lang="en-GB" sz="2400" dirty="0">
                <a:latin typeface="Calibri"/>
                <a:cs typeface="Calibri"/>
              </a:rPr>
              <a:t> through </a:t>
            </a:r>
            <a:r>
              <a:rPr lang="en-GB" sz="2400" b="1" dirty="0">
                <a:latin typeface="Calibri"/>
                <a:cs typeface="Calibri"/>
              </a:rPr>
              <a:t>casting</a:t>
            </a:r>
            <a:endParaRPr sz="2400" b="1" dirty="0">
              <a:latin typeface="Calibri"/>
              <a:cs typeface="Calibri"/>
            </a:endParaRPr>
          </a:p>
          <a:p>
            <a:pPr>
              <a:lnSpc>
                <a:spcPts val="2145"/>
              </a:lnSpc>
              <a:spcBef>
                <a:spcPts val="1795"/>
              </a:spcBef>
            </a:pPr>
            <a:r>
              <a:rPr sz="1800" spc="-5" dirty="0">
                <a:latin typeface="Calibri"/>
                <a:cs typeface="Calibri"/>
              </a:rPr>
              <a:t>Syntax:</a:t>
            </a:r>
            <a:endParaRPr sz="1800" dirty="0">
              <a:latin typeface="Calibri"/>
              <a:cs typeface="Calibri"/>
            </a:endParaRPr>
          </a:p>
          <a:p>
            <a:pPr marL="914400">
              <a:lnSpc>
                <a:spcPts val="2145"/>
              </a:lnSpc>
            </a:pPr>
            <a:r>
              <a:rPr sz="1800" b="1" spc="-5" dirty="0">
                <a:latin typeface="Courier New"/>
                <a:cs typeface="Courier New"/>
              </a:rPr>
              <a:t>(cast_type)</a:t>
            </a:r>
            <a:r>
              <a:rPr sz="1800" spc="-5" dirty="0">
                <a:latin typeface="Courier New"/>
                <a:cs typeface="Courier New"/>
              </a:rPr>
              <a:t>expression;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Calibri"/>
                <a:cs typeface="Calibri"/>
              </a:rPr>
              <a:t>Examples: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639" y="3573145"/>
            <a:ext cx="7977505" cy="58928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  <a:tabLst>
                <a:tab pos="2684780" algn="l"/>
              </a:tabLst>
            </a:pPr>
            <a:r>
              <a:rPr sz="1800" spc="-10" dirty="0">
                <a:latin typeface="Courier New"/>
                <a:cs typeface="Courier New"/>
              </a:rPr>
              <a:t>wag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2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10" dirty="0">
                <a:latin typeface="Courier New"/>
                <a:cs typeface="Courier New"/>
              </a:rPr>
              <a:t> 14.8</a:t>
            </a:r>
            <a:r>
              <a:rPr sz="1800" dirty="0">
                <a:latin typeface="Courier New"/>
                <a:cs typeface="Courier New"/>
              </a:rPr>
              <a:t>;	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i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s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aut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o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converte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t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o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2.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3761" y="6128389"/>
            <a:ext cx="7869555" cy="688714"/>
          </a:xfrm>
          <a:custGeom>
            <a:avLst/>
            <a:gdLst/>
            <a:ahLst/>
            <a:cxnLst/>
            <a:rect l="l" t="t" r="r" b="b"/>
            <a:pathLst>
              <a:path w="7869555" h="1736090">
                <a:moveTo>
                  <a:pt x="0" y="0"/>
                </a:moveTo>
                <a:lnTo>
                  <a:pt x="0" y="1735836"/>
                </a:lnTo>
                <a:lnTo>
                  <a:pt x="7869174" y="1735836"/>
                </a:lnTo>
                <a:lnTo>
                  <a:pt x="7869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8834" y="6128389"/>
            <a:ext cx="1911985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)12.8; (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1800" spc="-5" dirty="0">
                <a:latin typeface="Courier New"/>
                <a:cs typeface="Courier New"/>
              </a:rPr>
              <a:t>)length;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3496" y="6128389"/>
            <a:ext cx="4640580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12.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8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i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s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converte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t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o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in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1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25"/>
              </a:lnSpc>
            </a:pP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lengt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h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converte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o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8780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365">
              <a:lnSpc>
                <a:spcPct val="100000"/>
              </a:lnSpc>
            </a:pPr>
            <a:r>
              <a:rPr sz="4000" spc="-5" dirty="0"/>
              <a:t>Quiz</a:t>
            </a:r>
            <a:r>
              <a:rPr lang="en-US" sz="4000" spc="-5" dirty="0"/>
              <a:t> 4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691011" y="1744281"/>
            <a:ext cx="4078604" cy="829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Wha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value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a = 5, b = 6;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7731" y="1787170"/>
            <a:ext cx="14865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resul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?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1011" y="2752044"/>
            <a:ext cx="4445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float </a:t>
            </a:r>
            <a:r>
              <a:rPr sz="2000" spc="-5" dirty="0">
                <a:latin typeface="Courier New"/>
                <a:cs typeface="Courier New"/>
              </a:rPr>
              <a:t>fa=5.0, fb=6.0, result;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1011" y="3666443"/>
            <a:ext cx="93980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Courier New"/>
                <a:cs typeface="Courier New"/>
              </a:rPr>
              <a:t>result result result result result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7632" y="3666443"/>
            <a:ext cx="215900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= (a + b)/2;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= (a + b)/2.0;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3006" y="3806825"/>
            <a:ext cx="170180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result =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result =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result =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result =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/* result =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0998" y="3806825"/>
            <a:ext cx="330200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6500"/>
                </a:solidFill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2381" y="4580842"/>
            <a:ext cx="2921000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9245">
              <a:lnSpc>
                <a:spcPct val="150000"/>
              </a:lnSpc>
            </a:pPr>
            <a:r>
              <a:rPr sz="2000" spc="-5" dirty="0">
                <a:latin typeface="Courier New"/>
                <a:cs typeface="Courier New"/>
              </a:rPr>
              <a:t>(fa + b)/2; (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2000" spc="-5" dirty="0">
                <a:latin typeface="Courier New"/>
                <a:cs typeface="Courier New"/>
              </a:rPr>
              <a:t>)(a + b)/2;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2000" spc="-5" dirty="0">
                <a:latin typeface="Courier New"/>
                <a:cs typeface="Courier New"/>
              </a:rPr>
              <a:t>)((a + b)/2);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69535" y="3832225"/>
            <a:ext cx="315595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Calibri"/>
                <a:cs typeface="Calibri"/>
              </a:rPr>
              <a:t>5.5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Calibri"/>
                <a:cs typeface="Calibri"/>
              </a:rPr>
              <a:t>5.5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Calibri"/>
                <a:cs typeface="Calibri"/>
              </a:rPr>
              <a:t>5.5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Calibri"/>
                <a:cs typeface="Calibri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8822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0">
              <a:lnSpc>
                <a:spcPct val="100000"/>
              </a:lnSpc>
            </a:pPr>
            <a:r>
              <a:rPr sz="4000" spc="-5" dirty="0"/>
              <a:t>Evaluatio</a:t>
            </a:r>
            <a:r>
              <a:rPr sz="4000" dirty="0"/>
              <a:t>n</a:t>
            </a:r>
            <a:r>
              <a:rPr sz="4000" spc="10" dirty="0"/>
              <a:t> </a:t>
            </a:r>
            <a:r>
              <a:rPr sz="4000" spc="-10" dirty="0"/>
              <a:t>o</a:t>
            </a:r>
            <a:r>
              <a:rPr sz="4000" dirty="0"/>
              <a:t>f </a:t>
            </a:r>
            <a:r>
              <a:rPr sz="4000" spc="-5" dirty="0"/>
              <a:t>comple</a:t>
            </a:r>
            <a:r>
              <a:rPr sz="4000" dirty="0"/>
              <a:t>x</a:t>
            </a:r>
            <a:r>
              <a:rPr sz="4000" spc="-10" dirty="0"/>
              <a:t> </a:t>
            </a:r>
            <a:r>
              <a:rPr sz="4000" dirty="0"/>
              <a:t>expressions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03300" y="3115881"/>
            <a:ext cx="9690100" cy="362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Rule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 C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evaluatio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expressions</a:t>
            </a:r>
            <a:endParaRPr sz="2400" dirty="0">
              <a:latin typeface="Calibri"/>
              <a:cs typeface="Calibri"/>
            </a:endParaRPr>
          </a:p>
          <a:p>
            <a:pPr marL="666115" indent="-312420">
              <a:lnSpc>
                <a:spcPct val="150000"/>
              </a:lnSpc>
              <a:spcBef>
                <a:spcPts val="1075"/>
              </a:spcBef>
              <a:buAutoNum type="arabicPeriod"/>
              <a:tabLst>
                <a:tab pos="666750" algn="l"/>
              </a:tabLst>
            </a:pPr>
            <a:r>
              <a:rPr sz="2200" b="1" spc="-5" dirty="0">
                <a:latin typeface="Calibri"/>
                <a:cs typeface="Calibri"/>
              </a:rPr>
              <a:t>Precedence</a:t>
            </a:r>
            <a:r>
              <a:rPr lang="en-GB" sz="2200" b="1" spc="-5" dirty="0">
                <a:latin typeface="Calibri"/>
                <a:cs typeface="Calibri"/>
              </a:rPr>
              <a:t> rules</a:t>
            </a:r>
            <a:r>
              <a:rPr lang="en-GB" sz="2200" spc="-5" dirty="0">
                <a:cs typeface="Calibri"/>
              </a:rPr>
              <a:t>:  describe how an </a:t>
            </a:r>
            <a:r>
              <a:rPr lang="en-GB" sz="2200" spc="-5" dirty="0" err="1">
                <a:cs typeface="Calibri"/>
              </a:rPr>
              <a:t>underparenthesized</a:t>
            </a:r>
            <a:r>
              <a:rPr lang="en-GB" sz="2200" spc="-5" dirty="0">
                <a:cs typeface="Calibri"/>
              </a:rPr>
              <a:t> expression should be parenthesized when the </a:t>
            </a:r>
            <a:r>
              <a:rPr lang="en-GB" sz="2200" b="1" spc="-5" dirty="0">
                <a:cs typeface="Calibri"/>
              </a:rPr>
              <a:t>expression mixes different kinds of operators</a:t>
            </a:r>
          </a:p>
          <a:p>
            <a:pPr marL="666115" indent="-312420">
              <a:lnSpc>
                <a:spcPct val="150000"/>
              </a:lnSpc>
              <a:spcBef>
                <a:spcPts val="1075"/>
              </a:spcBef>
              <a:buAutoNum type="arabicPeriod"/>
              <a:tabLst>
                <a:tab pos="666750" algn="l"/>
              </a:tabLst>
            </a:pPr>
            <a:endParaRPr lang="en-GB" sz="2200" b="1" spc="-5" dirty="0">
              <a:cs typeface="Calibri"/>
            </a:endParaRPr>
          </a:p>
          <a:p>
            <a:pPr marL="457200" indent="-104775">
              <a:lnSpc>
                <a:spcPct val="150000"/>
              </a:lnSpc>
              <a:buFont typeface="+mj-lt"/>
              <a:buAutoNum type="arabicPeriod"/>
            </a:pPr>
            <a:r>
              <a:rPr lang="en-GB" sz="2200" spc="-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Associativity</a:t>
            </a:r>
            <a:r>
              <a:rPr lang="en-GB" sz="2200" spc="-5" dirty="0">
                <a:latin typeface="Calibri"/>
                <a:cs typeface="Calibri"/>
              </a:rPr>
              <a:t>:</a:t>
            </a:r>
            <a:r>
              <a:rPr lang="en-US" sz="2200" dirty="0"/>
              <a:t>w</a:t>
            </a:r>
            <a:r>
              <a:rPr lang="en-US" altLang="en-US" sz="2200" dirty="0"/>
              <a:t>hen two operators in an expression have the same </a:t>
            </a:r>
            <a:r>
              <a:rPr lang="en-US" altLang="en-US" sz="2200" dirty="0">
                <a:solidFill>
                  <a:srgbClr val="FF9966"/>
                </a:solidFill>
              </a:rPr>
              <a:t>precedence</a:t>
            </a:r>
            <a:r>
              <a:rPr lang="en-US" altLang="en-US" sz="2200" dirty="0"/>
              <a:t>, their </a:t>
            </a:r>
            <a:r>
              <a:rPr lang="en-US" altLang="en-US" sz="2200" dirty="0">
                <a:solidFill>
                  <a:srgbClr val="FF5050"/>
                </a:solidFill>
              </a:rPr>
              <a:t>associativity</a:t>
            </a:r>
            <a:r>
              <a:rPr lang="en-US" altLang="en-US" sz="2200" dirty="0"/>
              <a:t> is used to determine how the expression is evaluated.</a:t>
            </a:r>
          </a:p>
          <a:p>
            <a:pPr marL="653415" indent="-299720">
              <a:lnSpc>
                <a:spcPct val="100000"/>
              </a:lnSpc>
              <a:spcBef>
                <a:spcPts val="540"/>
              </a:spcBef>
              <a:buAutoNum type="arabicPeriod" startAt="2"/>
              <a:tabLst>
                <a:tab pos="65405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2441" y="1491996"/>
            <a:ext cx="6182995" cy="100520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Calculat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followin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expression</a:t>
            </a:r>
          </a:p>
          <a:p>
            <a:pPr marL="9017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dirty="0">
                <a:latin typeface="Courier New"/>
                <a:cs typeface="Courier New"/>
              </a:rPr>
              <a:t>2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-3/4%</a:t>
            </a:r>
            <a:r>
              <a:rPr sz="2400" dirty="0">
                <a:latin typeface="Courier New"/>
                <a:cs typeface="Courier New"/>
              </a:rPr>
              <a:t>5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dirty="0">
                <a:latin typeface="Courier New"/>
                <a:cs typeface="Courier New"/>
              </a:rPr>
              <a:t>6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4406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084" y="4205"/>
            <a:ext cx="71631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25065" algn="l"/>
              </a:tabLst>
            </a:pPr>
            <a:r>
              <a:rPr sz="4000" dirty="0"/>
              <a:t>Arithmetic	</a:t>
            </a:r>
            <a:r>
              <a:rPr sz="4000" spc="-5" dirty="0"/>
              <a:t>operato</a:t>
            </a:r>
            <a:r>
              <a:rPr sz="4000" dirty="0"/>
              <a:t>r</a:t>
            </a:r>
            <a:r>
              <a:rPr lang="en-GB" sz="4000" dirty="0"/>
              <a:t>s</a:t>
            </a:r>
            <a:r>
              <a:rPr sz="4000" spc="5" dirty="0"/>
              <a:t> </a:t>
            </a:r>
            <a:r>
              <a:rPr sz="4000" spc="-5" dirty="0"/>
              <a:t>precedence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1148028" y="969706"/>
            <a:ext cx="171450" cy="2209800"/>
          </a:xfrm>
          <a:custGeom>
            <a:avLst/>
            <a:gdLst/>
            <a:ahLst/>
            <a:cxnLst/>
            <a:rect l="l" t="t" r="r" b="b"/>
            <a:pathLst>
              <a:path w="171450" h="2209800">
                <a:moveTo>
                  <a:pt x="171450" y="2038350"/>
                </a:moveTo>
                <a:lnTo>
                  <a:pt x="0" y="2038350"/>
                </a:lnTo>
                <a:lnTo>
                  <a:pt x="57150" y="2153160"/>
                </a:lnTo>
                <a:lnTo>
                  <a:pt x="57150" y="2066543"/>
                </a:lnTo>
                <a:lnTo>
                  <a:pt x="114300" y="2066543"/>
                </a:lnTo>
                <a:lnTo>
                  <a:pt x="114300" y="2152144"/>
                </a:lnTo>
                <a:lnTo>
                  <a:pt x="171450" y="2038350"/>
                </a:lnTo>
                <a:close/>
              </a:path>
              <a:path w="171450" h="2209800">
                <a:moveTo>
                  <a:pt x="114300" y="2038350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038350"/>
                </a:lnTo>
                <a:lnTo>
                  <a:pt x="114300" y="2038350"/>
                </a:lnTo>
                <a:close/>
              </a:path>
              <a:path w="171450" h="2209800">
                <a:moveTo>
                  <a:pt x="114300" y="2152144"/>
                </a:moveTo>
                <a:lnTo>
                  <a:pt x="114300" y="2066543"/>
                </a:lnTo>
                <a:lnTo>
                  <a:pt x="57150" y="2066543"/>
                </a:lnTo>
                <a:lnTo>
                  <a:pt x="57150" y="2153160"/>
                </a:lnTo>
                <a:lnTo>
                  <a:pt x="85343" y="2209800"/>
                </a:lnTo>
                <a:lnTo>
                  <a:pt x="114300" y="2152144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4439" y="803019"/>
          <a:ext cx="8458061" cy="2843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44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Operators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Associativity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function calls ,  (…)</a:t>
                      </a:r>
                      <a:r>
                        <a:rPr lang="en-GB" sz="2000" dirty="0">
                          <a:latin typeface="Calibri"/>
                          <a:cs typeface="Calibri"/>
                        </a:rPr>
                        <a:t>,postfix</a:t>
                      </a:r>
                      <a:r>
                        <a:rPr lang="en-GB" sz="2000" baseline="0" dirty="0">
                          <a:latin typeface="Calibri"/>
                          <a:cs typeface="Calibri"/>
                        </a:rPr>
                        <a:t> ++, --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sz="2000" spc="10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to right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35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lang="en-GB" sz="2000" dirty="0">
                          <a:latin typeface="+mn-lt"/>
                          <a:cs typeface="Calibri"/>
                        </a:rPr>
                        <a:t>(prefix)</a:t>
                      </a:r>
                      <a:r>
                        <a:rPr lang="en-GB" sz="2000" spc="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GB" sz="2000" dirty="0">
                          <a:latin typeface="Courier New"/>
                          <a:cs typeface="Courier New"/>
                        </a:rPr>
                        <a:t>++ --, unary(+ -),</a:t>
                      </a:r>
                      <a:r>
                        <a:rPr lang="en-GB" sz="2000" spc="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GB" sz="2000" dirty="0">
                          <a:latin typeface="+mn-lt"/>
                          <a:cs typeface="Calibri"/>
                        </a:rPr>
                        <a:t>(type cast),</a:t>
                      </a:r>
                      <a:r>
                        <a:rPr lang="en-GB" sz="2000" dirty="0" err="1">
                          <a:latin typeface="+mn-lt"/>
                          <a:cs typeface="Calibri"/>
                        </a:rPr>
                        <a:t>sizeof</a:t>
                      </a:r>
                      <a:r>
                        <a:rPr lang="en-GB" sz="2000" dirty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GB" sz="2000" spc="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GB" sz="2000" dirty="0">
                          <a:latin typeface="+mn-lt"/>
                          <a:cs typeface="Calibri"/>
                        </a:rPr>
                        <a:t>)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lang="en-AU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right</a:t>
                      </a:r>
                      <a:r>
                        <a:rPr lang="en-AU" sz="2000" spc="-5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AU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to left</a:t>
                      </a:r>
                      <a:endParaRPr lang="en-AU" sz="20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011039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tabLst>
                          <a:tab pos="4584700" algn="l"/>
                        </a:tabLst>
                      </a:pPr>
                      <a:r>
                        <a:rPr lang="en-GB" sz="2000" dirty="0">
                          <a:latin typeface="+mn-lt"/>
                          <a:cs typeface="Calibri"/>
                        </a:rPr>
                        <a:t>binary: </a:t>
                      </a:r>
                      <a:r>
                        <a:rPr lang="en-GB" sz="2000" spc="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GB" sz="2000" dirty="0">
                          <a:latin typeface="Courier New"/>
                          <a:cs typeface="Courier New"/>
                        </a:rPr>
                        <a:t>*, /, % 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lang="en-GB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left</a:t>
                      </a:r>
                      <a:r>
                        <a:rPr lang="en-GB" sz="2000" spc="1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GB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to right</a:t>
                      </a:r>
                      <a:endParaRPr lang="en-GB" sz="20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binary: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AU" sz="2000" dirty="0">
                          <a:latin typeface="Courier New"/>
                          <a:cs typeface="Courier New"/>
                        </a:rPr>
                        <a:t>+, -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15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left</a:t>
                      </a:r>
                      <a:r>
                        <a:rPr lang="en-GB" sz="2000" spc="1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GB" sz="2000" dirty="0">
                          <a:solidFill>
                            <a:srgbClr val="000065"/>
                          </a:solidFill>
                          <a:latin typeface="+mn-lt"/>
                          <a:cs typeface="Calibri"/>
                        </a:rPr>
                        <a:t>to right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 , += , -= , *= , /= , %=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2000" spc="-5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0065"/>
                          </a:solidFill>
                          <a:latin typeface="Calibri"/>
                          <a:cs typeface="Calibri"/>
                        </a:rPr>
                        <a:t>to left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299302" y="3654649"/>
            <a:ext cx="489467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Expressions inside parentheses are evaluated first.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0" y="4391025"/>
            <a:ext cx="10598749" cy="2769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Example: In the expression “</a:t>
            </a:r>
            <a:r>
              <a:rPr lang="en-US" altLang="en-US" sz="2400" dirty="0">
                <a:solidFill>
                  <a:schemeClr val="accent1"/>
                </a:solidFill>
              </a:rPr>
              <a:t>-</a:t>
            </a:r>
            <a:r>
              <a:rPr lang="en-US" altLang="en-US" sz="2400" dirty="0">
                <a:solidFill>
                  <a:srgbClr val="FF5050"/>
                </a:solidFill>
              </a:rPr>
              <a:t> a * b </a:t>
            </a:r>
            <a:r>
              <a:rPr lang="en-US" altLang="en-US" sz="2400" dirty="0">
                <a:solidFill>
                  <a:schemeClr val="accent1"/>
                </a:solidFill>
              </a:rPr>
              <a:t>–</a:t>
            </a:r>
            <a:r>
              <a:rPr lang="en-US" altLang="en-US" sz="2400" dirty="0">
                <a:solidFill>
                  <a:srgbClr val="FF5050"/>
                </a:solidFill>
              </a:rPr>
              <a:t> c”</a:t>
            </a:r>
            <a:r>
              <a:rPr lang="en-US" altLang="en-US" sz="2400" dirty="0"/>
              <a:t> the first minus is </a:t>
            </a:r>
            <a:r>
              <a:rPr lang="en-US" altLang="en-US" sz="2400" dirty="0">
                <a:solidFill>
                  <a:schemeClr val="accent1"/>
                </a:solidFill>
              </a:rPr>
              <a:t>unary</a:t>
            </a:r>
            <a:r>
              <a:rPr lang="en-US" altLang="en-US" sz="2400" dirty="0"/>
              <a:t> and the second is </a:t>
            </a:r>
            <a:r>
              <a:rPr lang="en-US" altLang="en-US" sz="2400" dirty="0">
                <a:solidFill>
                  <a:schemeClr val="accent1"/>
                </a:solidFill>
              </a:rPr>
              <a:t>binary</a:t>
            </a:r>
            <a:r>
              <a:rPr lang="en-US" alt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We can </a:t>
            </a:r>
            <a:r>
              <a:rPr lang="en-US" altLang="en-US" sz="2400" b="1" dirty="0">
                <a:solidFill>
                  <a:srgbClr val="0070C0"/>
                </a:solidFill>
              </a:rPr>
              <a:t>use parentheses </a:t>
            </a:r>
            <a:r>
              <a:rPr lang="en-US" altLang="en-US" sz="2400" dirty="0"/>
              <a:t>to write an equivalent expression that is </a:t>
            </a:r>
            <a:r>
              <a:rPr lang="en-US" altLang="en-US" sz="2400" dirty="0">
                <a:solidFill>
                  <a:srgbClr val="0070C0"/>
                </a:solidFill>
              </a:rPr>
              <a:t>less likely to be misinterpreted</a:t>
            </a:r>
            <a:r>
              <a:rPr lang="en-US" altLang="en-US" sz="2400" dirty="0"/>
              <a:t>: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400" dirty="0"/>
              <a:t>  			 </a:t>
            </a:r>
            <a:r>
              <a:rPr lang="en-US" altLang="en-US" sz="2400" dirty="0">
                <a:solidFill>
                  <a:srgbClr val="0070C0"/>
                </a:solidFill>
              </a:rPr>
              <a:t>((- a) * b) - c</a:t>
            </a:r>
          </a:p>
        </p:txBody>
      </p:sp>
    </p:spTree>
    <p:extLst>
      <p:ext uri="{BB962C8B-B14F-4D97-AF65-F5344CB8AC3E}">
        <p14:creationId xmlns:p14="http://schemas.microsoft.com/office/powerpoint/2010/main" val="1243105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90" y="504190"/>
            <a:ext cx="9075420" cy="1545832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Evaluation Tree and Evaluation for </a:t>
            </a:r>
            <a:br>
              <a:rPr lang="en-US" altLang="en-US" dirty="0"/>
            </a:br>
            <a:r>
              <a:rPr lang="en-US" altLang="en-US" dirty="0"/>
              <a:t>v = (p2 - p1) / (t2 - t1);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1" y="2857077"/>
            <a:ext cx="9015898" cy="319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271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9" y="420158"/>
            <a:ext cx="9075420" cy="126047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Evaluation Tree and Evaluation for </a:t>
            </a:r>
            <a:br>
              <a:rPr lang="en-US" altLang="en-US" dirty="0"/>
            </a:br>
            <a:r>
              <a:rPr lang="en-US" altLang="en-US" dirty="0"/>
              <a:t>z - (a + b / 2) + w * -y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85" y="2184824"/>
            <a:ext cx="8308631" cy="470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687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1108" y="697293"/>
            <a:ext cx="7991182" cy="984885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Practice with Operators </a:t>
            </a:r>
            <a:br>
              <a:rPr lang="en-US" altLang="en-US"/>
            </a:br>
            <a:r>
              <a:rPr lang="en-US" altLang="en-US"/>
              <a:t>and Expressions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715832" y="2146309"/>
            <a:ext cx="3331618" cy="39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985" dirty="0">
                <a:solidFill>
                  <a:srgbClr val="FF9966"/>
                </a:solidFill>
              </a:rPr>
              <a:t>Declarations and Initializations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715832" y="2482436"/>
            <a:ext cx="3213572" cy="39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985"/>
              <a:t>int   a = 1,  b = 2,  c = 3,  d = 4;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715832" y="3070658"/>
            <a:ext cx="5770298" cy="284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985" u="sng" dirty="0">
                <a:solidFill>
                  <a:srgbClr val="FF9966"/>
                </a:solidFill>
              </a:rPr>
              <a:t>Expression</a:t>
            </a:r>
            <a:r>
              <a:rPr lang="en-US" altLang="en-US" sz="1985" dirty="0">
                <a:solidFill>
                  <a:srgbClr val="FF9966"/>
                </a:solidFill>
              </a:rPr>
              <a:t>             </a:t>
            </a:r>
            <a:r>
              <a:rPr lang="en-US" altLang="en-US" sz="1985" u="sng" dirty="0">
                <a:solidFill>
                  <a:srgbClr val="FF9966"/>
                </a:solidFill>
              </a:rPr>
              <a:t>Equivalent expression</a:t>
            </a:r>
            <a:r>
              <a:rPr lang="en-US" altLang="en-US" sz="1985" dirty="0">
                <a:solidFill>
                  <a:srgbClr val="FF9966"/>
                </a:solidFill>
              </a:rPr>
              <a:t>                </a:t>
            </a:r>
            <a:r>
              <a:rPr lang="en-US" altLang="en-US" sz="1985" u="sng" dirty="0">
                <a:solidFill>
                  <a:srgbClr val="FF9966"/>
                </a:solidFill>
              </a:rPr>
              <a:t>Value</a:t>
            </a:r>
            <a:endParaRPr lang="en-US" altLang="en-US" sz="1985" u="sng" dirty="0"/>
          </a:p>
          <a:p>
            <a:pPr algn="l"/>
            <a:endParaRPr lang="en-US" altLang="en-US" sz="1985" u="sng" dirty="0"/>
          </a:p>
          <a:p>
            <a:pPr algn="l"/>
            <a:r>
              <a:rPr lang="en-US" altLang="en-US" sz="1985" dirty="0"/>
              <a:t>a * b / c                    (a * b) / c                                         0</a:t>
            </a:r>
          </a:p>
          <a:p>
            <a:pPr algn="l"/>
            <a:endParaRPr lang="en-US" altLang="en-US" sz="1985" dirty="0"/>
          </a:p>
          <a:p>
            <a:pPr algn="l"/>
            <a:r>
              <a:rPr lang="en-US" altLang="en-US" sz="1985" dirty="0"/>
              <a:t>a * b % c + 1           ((a * b) % c) + 1                             3</a:t>
            </a:r>
          </a:p>
          <a:p>
            <a:pPr algn="l"/>
            <a:endParaRPr lang="en-US" altLang="en-US" sz="1985" dirty="0"/>
          </a:p>
          <a:p>
            <a:pPr algn="l"/>
            <a:r>
              <a:rPr lang="en-US" altLang="en-US" sz="1985" dirty="0"/>
              <a:t>++a * b - c --            ((++a) * b) - (c--)                            1</a:t>
            </a:r>
          </a:p>
          <a:p>
            <a:pPr algn="l"/>
            <a:endParaRPr lang="en-US" altLang="en-US" sz="1985" dirty="0"/>
          </a:p>
          <a:p>
            <a:pPr algn="l"/>
            <a:r>
              <a:rPr lang="en-US" altLang="en-US" sz="1985" dirty="0"/>
              <a:t>7 - -b * ++d              7 - ((-b) * (++d))                             17</a:t>
            </a:r>
          </a:p>
        </p:txBody>
      </p:sp>
    </p:spTree>
    <p:extLst>
      <p:ext uri="{BB962C8B-B14F-4D97-AF65-F5344CB8AC3E}">
        <p14:creationId xmlns:p14="http://schemas.microsoft.com/office/powerpoint/2010/main" val="202398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98346"/>
            <a:ext cx="79911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8763" indent="-1528763" algn="ctr">
              <a:lnSpc>
                <a:spcPct val="100000"/>
              </a:lnSpc>
            </a:pPr>
            <a:r>
              <a:rPr lang="en-US" spc="-5" dirty="0"/>
              <a:t>II.2. </a:t>
            </a:r>
            <a:r>
              <a:rPr spc="-5" dirty="0"/>
              <a:t>P</a:t>
            </a:r>
            <a:r>
              <a:rPr spc="-55" dirty="0"/>
              <a:t>r</a:t>
            </a:r>
            <a:r>
              <a:rPr spc="-10" dirty="0"/>
              <a:t>e</a:t>
            </a:r>
            <a:r>
              <a:rPr spc="-480" dirty="0">
                <a:latin typeface="Calibri"/>
                <a:cs typeface="Calibri"/>
              </a:rPr>
              <a:t>‐</a:t>
            </a:r>
            <a:r>
              <a:rPr lang="en-AU" spc="-480" dirty="0">
                <a:latin typeface="Calibri"/>
                <a:cs typeface="Calibri"/>
              </a:rPr>
              <a:t> </a:t>
            </a:r>
            <a:r>
              <a:rPr spc="-5" dirty="0"/>
              <a:t>p</a:t>
            </a:r>
            <a:r>
              <a:rPr spc="-65" dirty="0"/>
              <a:t>r</a:t>
            </a:r>
            <a:r>
              <a:rPr spc="-5" dirty="0"/>
              <a:t>ocesso</a:t>
            </a:r>
            <a:r>
              <a:rPr dirty="0"/>
              <a:t>r</a:t>
            </a:r>
            <a:r>
              <a:rPr lang="en-US" dirty="0"/>
              <a:t> Directives</a:t>
            </a:r>
            <a:r>
              <a:rPr spc="-10" dirty="0"/>
              <a:t> 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98970" y="2257425"/>
            <a:ext cx="3667760" cy="338518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1800" b="1" spc="-5" dirty="0">
                <a:solidFill>
                  <a:srgbClr val="000065"/>
                </a:solidFill>
                <a:latin typeface="Courier New"/>
                <a:cs typeface="Courier New"/>
              </a:rPr>
              <a:t>#includ</a:t>
            </a:r>
            <a:r>
              <a:rPr sz="1800" b="1" dirty="0">
                <a:solidFill>
                  <a:srgbClr val="000065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Courier New"/>
                <a:cs typeface="Courier New"/>
              </a:rPr>
              <a:t>&lt;stdio.h&gt;</a:t>
            </a:r>
            <a:endParaRPr sz="1800" dirty="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0065"/>
                </a:solidFill>
                <a:latin typeface="Courier New"/>
                <a:cs typeface="Courier New"/>
              </a:rPr>
              <a:t>#includ</a:t>
            </a:r>
            <a:r>
              <a:rPr sz="1800" b="1" dirty="0">
                <a:solidFill>
                  <a:srgbClr val="000065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Courier New"/>
                <a:cs typeface="Courier New"/>
              </a:rPr>
              <a:t>&lt;math.h&gt;</a:t>
            </a:r>
            <a:endParaRPr sz="1800" dirty="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430"/>
              </a:spcBef>
              <a:tabLst>
                <a:tab pos="1864360" algn="l"/>
              </a:tabLst>
            </a:pPr>
            <a:r>
              <a:rPr sz="1800" b="1" spc="-10" dirty="0">
                <a:solidFill>
                  <a:srgbClr val="000065"/>
                </a:solidFill>
                <a:latin typeface="Courier New"/>
                <a:cs typeface="Courier New"/>
              </a:rPr>
              <a:t>#defin</a:t>
            </a:r>
            <a:r>
              <a:rPr sz="1800" b="1" dirty="0">
                <a:solidFill>
                  <a:srgbClr val="000065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5"/>
                </a:solidFill>
                <a:latin typeface="Courier New"/>
                <a:cs typeface="Courier New"/>
              </a:rPr>
              <a:t>I	</a:t>
            </a:r>
            <a:r>
              <a:rPr sz="1800" b="1" spc="-10" dirty="0">
                <a:solidFill>
                  <a:srgbClr val="000065"/>
                </a:solidFill>
                <a:latin typeface="Courier New"/>
                <a:cs typeface="Courier New"/>
              </a:rPr>
              <a:t>3.1415926</a:t>
            </a:r>
            <a:endParaRPr sz="1800" dirty="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430"/>
              </a:spcBef>
              <a:tabLst>
                <a:tab pos="2820035" algn="l"/>
              </a:tabLst>
            </a:pPr>
            <a:r>
              <a:rPr sz="1800" b="1" spc="-5" dirty="0">
                <a:solidFill>
                  <a:srgbClr val="000065"/>
                </a:solidFill>
                <a:latin typeface="Courier New"/>
                <a:cs typeface="Courier New"/>
              </a:rPr>
              <a:t>#defin</a:t>
            </a:r>
            <a:r>
              <a:rPr sz="1800" b="1" dirty="0">
                <a:solidFill>
                  <a:srgbClr val="000065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Courier New"/>
                <a:cs typeface="Courier New"/>
              </a:rPr>
              <a:t>MAX_LENGT</a:t>
            </a:r>
            <a:r>
              <a:rPr sz="1800" b="1" dirty="0">
                <a:solidFill>
                  <a:srgbClr val="000065"/>
                </a:solidFill>
                <a:latin typeface="Courier New"/>
                <a:cs typeface="Courier New"/>
              </a:rPr>
              <a:t>H	</a:t>
            </a:r>
            <a:r>
              <a:rPr sz="1800" b="1" spc="-5" dirty="0">
                <a:solidFill>
                  <a:srgbClr val="000065"/>
                </a:solidFill>
                <a:latin typeface="Courier New"/>
                <a:cs typeface="Courier New"/>
              </a:rPr>
              <a:t>200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main(void)</a:t>
            </a:r>
            <a:endParaRPr sz="1800" dirty="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147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0" y="6905625"/>
            <a:ext cx="1847850" cy="638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100" y="1038225"/>
            <a:ext cx="68338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b="1" dirty="0">
                <a:solidFill>
                  <a:srgbClr val="0070C0"/>
                </a:solidFill>
              </a:rPr>
              <a:t>pre-processor</a:t>
            </a:r>
            <a:r>
              <a:rPr lang="en-GB" sz="2400" dirty="0"/>
              <a:t> is a program that processes our source program </a:t>
            </a:r>
            <a:r>
              <a:rPr lang="en-GB" sz="2400" u="sng" dirty="0"/>
              <a:t>before it  is passed to the compiler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pre-processor works on the source code and creates an </a:t>
            </a:r>
            <a:r>
              <a:rPr lang="en-GB" sz="2400" u="sng" dirty="0"/>
              <a:t>expanded source code!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pre-processor offers several features called </a:t>
            </a:r>
            <a:r>
              <a:rPr lang="en-GB" sz="2400" b="1" dirty="0">
                <a:solidFill>
                  <a:srgbClr val="0070C0"/>
                </a:solidFill>
              </a:rPr>
              <a:t>pre-processor directives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Each of these pre-processor </a:t>
            </a:r>
            <a:r>
              <a:rPr lang="en-GB" sz="2400" b="1" dirty="0"/>
              <a:t>directives</a:t>
            </a:r>
            <a:r>
              <a:rPr lang="en-GB" sz="2400" dirty="0"/>
              <a:t> begin with </a:t>
            </a:r>
            <a:r>
              <a:rPr lang="en-GB" sz="2400" b="1" dirty="0"/>
              <a:t>a #symbol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GB" sz="2400" u="sng" spc="-5" dirty="0">
                <a:cs typeface="Calibri"/>
              </a:rPr>
              <a:t>No</a:t>
            </a:r>
            <a:r>
              <a:rPr lang="en-GB" sz="2400" u="sng" dirty="0">
                <a:cs typeface="Calibri"/>
              </a:rPr>
              <a:t> </a:t>
            </a:r>
            <a:r>
              <a:rPr lang="en-GB" sz="2400" u="sng" spc="-10" dirty="0">
                <a:cs typeface="Calibri"/>
              </a:rPr>
              <a:t> </a:t>
            </a:r>
            <a:r>
              <a:rPr lang="en-GB" sz="2400" b="1" u="sng" spc="-5" dirty="0">
                <a:solidFill>
                  <a:srgbClr val="000065"/>
                </a:solidFill>
                <a:cs typeface="Calibri"/>
              </a:rPr>
              <a:t>;</a:t>
            </a:r>
            <a:r>
              <a:rPr lang="en-GB" sz="2400" b="1" u="sng" dirty="0">
                <a:solidFill>
                  <a:srgbClr val="000065"/>
                </a:solidFill>
                <a:cs typeface="Calibri"/>
              </a:rPr>
              <a:t> </a:t>
            </a:r>
            <a:r>
              <a:rPr lang="en-GB" sz="2400" b="1" u="sng" spc="-100" dirty="0">
                <a:solidFill>
                  <a:srgbClr val="000065"/>
                </a:solidFill>
                <a:cs typeface="Calibri"/>
              </a:rPr>
              <a:t> </a:t>
            </a:r>
            <a:r>
              <a:rPr lang="en-GB" sz="2400" u="sng" spc="-20" dirty="0">
                <a:cs typeface="Calibri"/>
              </a:rPr>
              <a:t>a</a:t>
            </a:r>
            <a:r>
              <a:rPr lang="en-GB" sz="2400" u="sng" spc="-5" dirty="0">
                <a:cs typeface="Calibri"/>
              </a:rPr>
              <a:t>t</a:t>
            </a:r>
            <a:r>
              <a:rPr lang="en-GB" sz="2400" u="sng" spc="5" dirty="0">
                <a:cs typeface="Calibri"/>
              </a:rPr>
              <a:t> </a:t>
            </a:r>
            <a:r>
              <a:rPr lang="en-GB" sz="2400" u="sng" spc="-5" dirty="0">
                <a:cs typeface="Calibri"/>
              </a:rPr>
              <a:t>the</a:t>
            </a:r>
            <a:r>
              <a:rPr lang="en-GB" sz="2400" u="sng" spc="5" dirty="0">
                <a:cs typeface="Calibri"/>
              </a:rPr>
              <a:t> </a:t>
            </a:r>
            <a:r>
              <a:rPr lang="en-GB" sz="2400" u="sng" spc="-5" dirty="0">
                <a:cs typeface="Calibri"/>
              </a:rPr>
              <a:t>end of</a:t>
            </a:r>
            <a:r>
              <a:rPr lang="en-GB" sz="2400" u="sng" spc="-10" dirty="0">
                <a:cs typeface="Calibri"/>
              </a:rPr>
              <a:t> line</a:t>
            </a:r>
            <a:endParaRPr lang="en-GB" sz="2400" u="sng" dirty="0">
              <a:cs typeface="Calibri"/>
            </a:endParaRP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The directives can be placed anywhere in a program but most often placed at the beginning of the program, before the 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554688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365">
              <a:lnSpc>
                <a:spcPct val="100000"/>
              </a:lnSpc>
            </a:pPr>
            <a:r>
              <a:rPr sz="4000" spc="-5" dirty="0"/>
              <a:t>Quiz</a:t>
            </a:r>
            <a:r>
              <a:rPr lang="en-US" sz="4000" spc="-5" dirty="0"/>
              <a:t> 5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2217305" y="2705100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>
                <a:moveTo>
                  <a:pt x="0" y="0"/>
                </a:moveTo>
                <a:lnTo>
                  <a:pt x="749808" y="0"/>
                </a:lnTo>
              </a:path>
            </a:pathLst>
          </a:custGeom>
          <a:ln w="15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4603" y="5174952"/>
            <a:ext cx="181292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2805"/>
              </a:lnSpc>
            </a:pPr>
            <a:r>
              <a:rPr sz="2850" i="1" spc="5" dirty="0">
                <a:latin typeface="Times New Roman"/>
                <a:cs typeface="Times New Roman"/>
              </a:rPr>
              <a:t>a</a:t>
            </a:r>
            <a:r>
              <a:rPr sz="2850" i="1" spc="-85" dirty="0">
                <a:latin typeface="Times New Roman"/>
                <a:cs typeface="Times New Roman"/>
              </a:rPr>
              <a:t> </a:t>
            </a:r>
            <a:r>
              <a:rPr sz="2850" spc="5" dirty="0">
                <a:latin typeface="Symbol"/>
                <a:cs typeface="Symbol"/>
              </a:rPr>
              <a:t></a:t>
            </a:r>
            <a:r>
              <a:rPr sz="2850" spc="30" dirty="0">
                <a:latin typeface="Times New Roman"/>
                <a:cs typeface="Times New Roman"/>
              </a:rPr>
              <a:t> </a:t>
            </a:r>
            <a:r>
              <a:rPr lang="en-US" sz="2850" spc="30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2500" y="4479156"/>
            <a:ext cx="751840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75" i="1" u="sng" spc="7" baseline="34113" dirty="0">
                <a:latin typeface="Times New Roman"/>
                <a:cs typeface="Times New Roman"/>
              </a:rPr>
              <a:t>a</a:t>
            </a:r>
            <a:r>
              <a:rPr sz="4275" i="1" spc="240" baseline="34113" dirty="0">
                <a:latin typeface="Times New Roman"/>
                <a:cs typeface="Times New Roman"/>
              </a:rPr>
              <a:t> </a:t>
            </a:r>
            <a:r>
              <a:rPr sz="2850" spc="5" dirty="0">
                <a:latin typeface="Symbol"/>
                <a:cs typeface="Symbol"/>
              </a:rPr>
              <a:t></a:t>
            </a:r>
            <a:r>
              <a:rPr sz="2850" spc="-150" dirty="0">
                <a:latin typeface="Times New Roman"/>
                <a:cs typeface="Times New Roman"/>
              </a:rPr>
              <a:t> </a:t>
            </a:r>
            <a:r>
              <a:rPr sz="2850" i="1" spc="5" dirty="0">
                <a:latin typeface="Times New Roman"/>
                <a:cs typeface="Times New Roman"/>
              </a:rPr>
              <a:t>c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5649" y="4704611"/>
            <a:ext cx="83248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9150" algn="l"/>
              </a:tabLst>
            </a:pPr>
            <a:r>
              <a:rPr sz="2850" i="1" u="heavy" spc="-250" dirty="0">
                <a:latin typeface="Times New Roman"/>
                <a:cs typeface="Times New Roman"/>
              </a:rPr>
              <a:t> </a:t>
            </a:r>
            <a:r>
              <a:rPr sz="2850" i="1" u="heavy" spc="5" dirty="0">
                <a:latin typeface="Times New Roman"/>
                <a:cs typeface="Times New Roman"/>
              </a:rPr>
              <a:t>b </a:t>
            </a:r>
            <a:r>
              <a:rPr sz="2850" i="1" u="heavy" dirty="0">
                <a:latin typeface="Times New Roman"/>
                <a:cs typeface="Times New Roman"/>
              </a:rPr>
              <a:t>	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8493" y="3629025"/>
            <a:ext cx="30988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75" i="1" spc="202" baseline="-25341" dirty="0">
                <a:latin typeface="Times New Roman"/>
                <a:cs typeface="Times New Roman"/>
              </a:rPr>
              <a:t>c</a:t>
            </a: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4640" y="3263159"/>
            <a:ext cx="836930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75" i="1" spc="7" baseline="-35087" dirty="0">
                <a:latin typeface="Times New Roman"/>
                <a:cs typeface="Times New Roman"/>
              </a:rPr>
              <a:t>a</a:t>
            </a:r>
            <a:r>
              <a:rPr sz="4275" i="1" spc="-120" baseline="-35087" dirty="0">
                <a:latin typeface="Times New Roman"/>
                <a:cs typeface="Times New Roman"/>
              </a:rPr>
              <a:t> </a:t>
            </a:r>
            <a:r>
              <a:rPr sz="4275" spc="7" baseline="-35087" dirty="0">
                <a:latin typeface="Symbol"/>
                <a:cs typeface="Symbol"/>
              </a:rPr>
              <a:t></a:t>
            </a:r>
            <a:r>
              <a:rPr sz="4275" spc="-120" baseline="-35087" dirty="0">
                <a:latin typeface="Times New Roman"/>
                <a:cs typeface="Times New Roman"/>
              </a:rPr>
              <a:t> </a:t>
            </a:r>
            <a:r>
              <a:rPr sz="2850" i="1" u="heavy" spc="-40" dirty="0">
                <a:latin typeface="Times New Roman"/>
                <a:cs typeface="Times New Roman"/>
              </a:rPr>
              <a:t> </a:t>
            </a:r>
            <a:r>
              <a:rPr sz="2850" i="1" u="heavy" spc="5" dirty="0"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5226" y="2767115"/>
            <a:ext cx="737870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i="1" spc="5" dirty="0">
                <a:latin typeface="Times New Roman"/>
                <a:cs typeface="Times New Roman"/>
              </a:rPr>
              <a:t>a</a:t>
            </a:r>
            <a:r>
              <a:rPr sz="2850" i="1" spc="-80" dirty="0">
                <a:latin typeface="Times New Roman"/>
                <a:cs typeface="Times New Roman"/>
              </a:rPr>
              <a:t> </a:t>
            </a:r>
            <a:r>
              <a:rPr sz="2850" spc="5" dirty="0">
                <a:latin typeface="Symbol"/>
                <a:cs typeface="Symbol"/>
              </a:rPr>
              <a:t>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2850" i="1" spc="5" dirty="0"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8961" y="2262388"/>
            <a:ext cx="389890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i="1" spc="5" dirty="0">
                <a:latin typeface="Times New Roman"/>
                <a:cs typeface="Times New Roman"/>
              </a:rPr>
              <a:t>ab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8239" y="3548130"/>
            <a:ext cx="3404235" cy="457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b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/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c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8239" y="2482595"/>
            <a:ext cx="3760470" cy="457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b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/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b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2039" y="4859267"/>
            <a:ext cx="3810000" cy="457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a/</a:t>
            </a:r>
            <a:r>
              <a:rPr sz="2400" b="1" dirty="0">
                <a:latin typeface="Courier New"/>
                <a:cs typeface="Courier New"/>
              </a:rPr>
              <a:t>b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c/</a:t>
            </a:r>
            <a:r>
              <a:rPr sz="2400" b="1" dirty="0">
                <a:latin typeface="Courier New"/>
                <a:cs typeface="Courier New"/>
              </a:rPr>
              <a:t>(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–</a:t>
            </a:r>
            <a:r>
              <a:rPr sz="2400" b="1" spc="-5" dirty="0">
                <a:latin typeface="Courier New"/>
                <a:cs typeface="Courier New"/>
              </a:rPr>
              <a:t> b/</a:t>
            </a:r>
            <a:r>
              <a:rPr sz="2400" b="1" dirty="0">
                <a:latin typeface="Courier New"/>
                <a:cs typeface="Courier New"/>
              </a:rPr>
              <a:t>c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2039" y="6143625"/>
            <a:ext cx="4572000" cy="457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p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pow</a:t>
            </a:r>
            <a:r>
              <a:rPr sz="2400" b="1" dirty="0">
                <a:latin typeface="Courier New"/>
                <a:cs typeface="Courier New"/>
              </a:rPr>
              <a:t>(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(1+r)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y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89427" y="2673095"/>
            <a:ext cx="1600835" cy="76200"/>
          </a:xfrm>
          <a:custGeom>
            <a:avLst/>
            <a:gdLst/>
            <a:ahLst/>
            <a:cxnLst/>
            <a:rect l="l" t="t" r="r" b="b"/>
            <a:pathLst>
              <a:path w="1600835" h="76200">
                <a:moveTo>
                  <a:pt x="76212" y="28193"/>
                </a:moveTo>
                <a:lnTo>
                  <a:pt x="76212" y="0"/>
                </a:lnTo>
                <a:lnTo>
                  <a:pt x="0" y="38100"/>
                </a:lnTo>
                <a:lnTo>
                  <a:pt x="63258" y="69724"/>
                </a:lnTo>
                <a:lnTo>
                  <a:pt x="63258" y="28193"/>
                </a:lnTo>
                <a:lnTo>
                  <a:pt x="76212" y="28193"/>
                </a:lnTo>
                <a:close/>
              </a:path>
              <a:path w="1600835" h="76200">
                <a:moveTo>
                  <a:pt x="1536966" y="47243"/>
                </a:moveTo>
                <a:lnTo>
                  <a:pt x="1536966" y="28193"/>
                </a:lnTo>
                <a:lnTo>
                  <a:pt x="63258" y="28193"/>
                </a:lnTo>
                <a:lnTo>
                  <a:pt x="63258" y="47243"/>
                </a:lnTo>
                <a:lnTo>
                  <a:pt x="1536966" y="47243"/>
                </a:lnTo>
                <a:close/>
              </a:path>
              <a:path w="1600835" h="76200">
                <a:moveTo>
                  <a:pt x="76212" y="76200"/>
                </a:moveTo>
                <a:lnTo>
                  <a:pt x="76212" y="47243"/>
                </a:lnTo>
                <a:lnTo>
                  <a:pt x="63258" y="47243"/>
                </a:lnTo>
                <a:lnTo>
                  <a:pt x="63258" y="69724"/>
                </a:lnTo>
                <a:lnTo>
                  <a:pt x="76212" y="76200"/>
                </a:lnTo>
                <a:close/>
              </a:path>
              <a:path w="1600835" h="76200">
                <a:moveTo>
                  <a:pt x="1600212" y="38100"/>
                </a:moveTo>
                <a:lnTo>
                  <a:pt x="1524012" y="0"/>
                </a:lnTo>
                <a:lnTo>
                  <a:pt x="1524012" y="28193"/>
                </a:lnTo>
                <a:lnTo>
                  <a:pt x="1536966" y="28193"/>
                </a:lnTo>
                <a:lnTo>
                  <a:pt x="1536966" y="69723"/>
                </a:lnTo>
                <a:lnTo>
                  <a:pt x="1600212" y="38100"/>
                </a:lnTo>
                <a:close/>
              </a:path>
              <a:path w="1600835" h="76200">
                <a:moveTo>
                  <a:pt x="1536966" y="69723"/>
                </a:moveTo>
                <a:lnTo>
                  <a:pt x="1536966" y="47243"/>
                </a:lnTo>
                <a:lnTo>
                  <a:pt x="1524012" y="47243"/>
                </a:lnTo>
                <a:lnTo>
                  <a:pt x="1524012" y="76200"/>
                </a:lnTo>
                <a:lnTo>
                  <a:pt x="1536966" y="69723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13239" y="3662430"/>
            <a:ext cx="1676400" cy="76200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76187" y="28193"/>
                </a:moveTo>
                <a:lnTo>
                  <a:pt x="76187" y="0"/>
                </a:lnTo>
                <a:lnTo>
                  <a:pt x="0" y="38100"/>
                </a:lnTo>
                <a:lnTo>
                  <a:pt x="63245" y="69728"/>
                </a:lnTo>
                <a:lnTo>
                  <a:pt x="63245" y="28193"/>
                </a:lnTo>
                <a:lnTo>
                  <a:pt x="76187" y="28193"/>
                </a:lnTo>
                <a:close/>
              </a:path>
              <a:path w="1676400" h="76200">
                <a:moveTo>
                  <a:pt x="1613153" y="47243"/>
                </a:moveTo>
                <a:lnTo>
                  <a:pt x="1613153" y="28193"/>
                </a:lnTo>
                <a:lnTo>
                  <a:pt x="63245" y="28193"/>
                </a:lnTo>
                <a:lnTo>
                  <a:pt x="63245" y="47243"/>
                </a:lnTo>
                <a:lnTo>
                  <a:pt x="1613153" y="47243"/>
                </a:lnTo>
                <a:close/>
              </a:path>
              <a:path w="1676400" h="76200">
                <a:moveTo>
                  <a:pt x="76187" y="76200"/>
                </a:moveTo>
                <a:lnTo>
                  <a:pt x="76187" y="47243"/>
                </a:lnTo>
                <a:lnTo>
                  <a:pt x="63245" y="47243"/>
                </a:lnTo>
                <a:lnTo>
                  <a:pt x="63245" y="69728"/>
                </a:lnTo>
                <a:lnTo>
                  <a:pt x="76187" y="76200"/>
                </a:lnTo>
                <a:close/>
              </a:path>
              <a:path w="1676400" h="76200">
                <a:moveTo>
                  <a:pt x="1676400" y="38100"/>
                </a:moveTo>
                <a:lnTo>
                  <a:pt x="1600200" y="0"/>
                </a:lnTo>
                <a:lnTo>
                  <a:pt x="1600200" y="28193"/>
                </a:lnTo>
                <a:lnTo>
                  <a:pt x="1613153" y="28193"/>
                </a:lnTo>
                <a:lnTo>
                  <a:pt x="1613153" y="69723"/>
                </a:lnTo>
                <a:lnTo>
                  <a:pt x="1676400" y="38100"/>
                </a:lnTo>
                <a:close/>
              </a:path>
              <a:path w="1676400" h="76200">
                <a:moveTo>
                  <a:pt x="1613153" y="69723"/>
                </a:moveTo>
                <a:lnTo>
                  <a:pt x="1613153" y="47243"/>
                </a:lnTo>
                <a:lnTo>
                  <a:pt x="1600200" y="47243"/>
                </a:lnTo>
                <a:lnTo>
                  <a:pt x="1600200" y="76200"/>
                </a:lnTo>
                <a:lnTo>
                  <a:pt x="1613153" y="69723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51439" y="6334125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28193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3"/>
                </a:lnTo>
                <a:lnTo>
                  <a:pt x="63245" y="28193"/>
                </a:lnTo>
                <a:lnTo>
                  <a:pt x="76200" y="28193"/>
                </a:lnTo>
                <a:close/>
              </a:path>
              <a:path w="762000" h="76200">
                <a:moveTo>
                  <a:pt x="698753" y="47243"/>
                </a:moveTo>
                <a:lnTo>
                  <a:pt x="698753" y="28193"/>
                </a:lnTo>
                <a:lnTo>
                  <a:pt x="63245" y="28193"/>
                </a:lnTo>
                <a:lnTo>
                  <a:pt x="63245" y="47243"/>
                </a:lnTo>
                <a:lnTo>
                  <a:pt x="698753" y="47243"/>
                </a:lnTo>
                <a:close/>
              </a:path>
              <a:path w="762000" h="76200">
                <a:moveTo>
                  <a:pt x="76200" y="76200"/>
                </a:moveTo>
                <a:lnTo>
                  <a:pt x="76200" y="47243"/>
                </a:lnTo>
                <a:lnTo>
                  <a:pt x="63245" y="47243"/>
                </a:lnTo>
                <a:lnTo>
                  <a:pt x="63245" y="69723"/>
                </a:lnTo>
                <a:lnTo>
                  <a:pt x="76200" y="76200"/>
                </a:lnTo>
                <a:close/>
              </a:path>
              <a:path w="762000" h="76200">
                <a:moveTo>
                  <a:pt x="762000" y="38100"/>
                </a:moveTo>
                <a:lnTo>
                  <a:pt x="685800" y="0"/>
                </a:lnTo>
                <a:lnTo>
                  <a:pt x="685800" y="28193"/>
                </a:lnTo>
                <a:lnTo>
                  <a:pt x="698753" y="28193"/>
                </a:lnTo>
                <a:lnTo>
                  <a:pt x="698753" y="69723"/>
                </a:lnTo>
                <a:lnTo>
                  <a:pt x="762000" y="38100"/>
                </a:lnTo>
                <a:close/>
              </a:path>
              <a:path w="762000" h="76200">
                <a:moveTo>
                  <a:pt x="698753" y="69723"/>
                </a:moveTo>
                <a:lnTo>
                  <a:pt x="698753" y="47243"/>
                </a:lnTo>
                <a:lnTo>
                  <a:pt x="685800" y="47243"/>
                </a:lnTo>
                <a:lnTo>
                  <a:pt x="685800" y="76200"/>
                </a:lnTo>
                <a:lnTo>
                  <a:pt x="698753" y="69723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7039" y="4973567"/>
            <a:ext cx="1752600" cy="76200"/>
          </a:xfrm>
          <a:custGeom>
            <a:avLst/>
            <a:gdLst/>
            <a:ahLst/>
            <a:cxnLst/>
            <a:rect l="l" t="t" r="r" b="b"/>
            <a:pathLst>
              <a:path w="1752600" h="76200">
                <a:moveTo>
                  <a:pt x="76200" y="28193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193"/>
                </a:lnTo>
                <a:lnTo>
                  <a:pt x="76200" y="28193"/>
                </a:lnTo>
                <a:close/>
              </a:path>
              <a:path w="1752600" h="76200">
                <a:moveTo>
                  <a:pt x="1689353" y="47243"/>
                </a:moveTo>
                <a:lnTo>
                  <a:pt x="1689353" y="28193"/>
                </a:lnTo>
                <a:lnTo>
                  <a:pt x="63246" y="28193"/>
                </a:lnTo>
                <a:lnTo>
                  <a:pt x="63246" y="47243"/>
                </a:lnTo>
                <a:lnTo>
                  <a:pt x="1689353" y="47243"/>
                </a:lnTo>
                <a:close/>
              </a:path>
              <a:path w="1752600" h="76200">
                <a:moveTo>
                  <a:pt x="76200" y="76200"/>
                </a:moveTo>
                <a:lnTo>
                  <a:pt x="76200" y="47243"/>
                </a:lnTo>
                <a:lnTo>
                  <a:pt x="63246" y="4724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  <a:path w="1752600" h="76200">
                <a:moveTo>
                  <a:pt x="1752600" y="38100"/>
                </a:moveTo>
                <a:lnTo>
                  <a:pt x="1676400" y="0"/>
                </a:lnTo>
                <a:lnTo>
                  <a:pt x="1676400" y="28193"/>
                </a:lnTo>
                <a:lnTo>
                  <a:pt x="1689353" y="28193"/>
                </a:lnTo>
                <a:lnTo>
                  <a:pt x="1689353" y="69723"/>
                </a:lnTo>
                <a:lnTo>
                  <a:pt x="1752600" y="38100"/>
                </a:lnTo>
                <a:close/>
              </a:path>
              <a:path w="1752600" h="76200">
                <a:moveTo>
                  <a:pt x="1689353" y="69723"/>
                </a:moveTo>
                <a:lnTo>
                  <a:pt x="1689353" y="47243"/>
                </a:lnTo>
                <a:lnTo>
                  <a:pt x="1676400" y="47243"/>
                </a:lnTo>
                <a:lnTo>
                  <a:pt x="1676400" y="76200"/>
                </a:lnTo>
                <a:lnTo>
                  <a:pt x="1689353" y="69723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67211" y="1724850"/>
            <a:ext cx="53949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500"/>
                </a:solidFill>
                <a:latin typeface="Calibri"/>
                <a:cs typeface="Calibri"/>
              </a:rPr>
              <a:t>Which expressions</a:t>
            </a:r>
            <a:r>
              <a:rPr sz="2000" b="1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500"/>
                </a:solidFill>
                <a:latin typeface="Calibri"/>
                <a:cs typeface="Calibri"/>
              </a:rPr>
              <a:t>are not</a:t>
            </a:r>
            <a:r>
              <a:rPr sz="2000" b="1" spc="-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500"/>
                </a:solidFill>
                <a:latin typeface="Calibri"/>
                <a:cs typeface="Calibri"/>
              </a:rPr>
              <a:t>implemented corr</a:t>
            </a:r>
            <a:r>
              <a:rPr sz="2000" b="1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006500"/>
                </a:solidFill>
                <a:latin typeface="Calibri"/>
                <a:cs typeface="Calibri"/>
              </a:rPr>
              <a:t>ctly?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31501" y="3628582"/>
            <a:ext cx="1657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C0000"/>
                </a:solidFill>
                <a:latin typeface="Calibri"/>
                <a:cs typeface="Calibri"/>
              </a:rPr>
              <a:t>X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0101" y="4939718"/>
            <a:ext cx="1657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C0000"/>
                </a:solidFill>
                <a:latin typeface="Calibri"/>
                <a:cs typeface="Calibri"/>
              </a:rPr>
              <a:t>X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3272" y="6067425"/>
            <a:ext cx="2055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spc="5" dirty="0">
                <a:latin typeface="Times New Roman"/>
                <a:cs typeface="Times New Roman"/>
              </a:rPr>
              <a:t>c</a:t>
            </a:r>
            <a:r>
              <a:rPr lang="en-US" sz="2800" i="1" spc="1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Symbol"/>
                <a:cs typeface="Symbol"/>
              </a:rPr>
              <a:t></a:t>
            </a:r>
            <a:r>
              <a:rPr lang="en-US" sz="2800" spc="320" dirty="0">
                <a:latin typeface="Times New Roman"/>
                <a:cs typeface="Times New Roman"/>
              </a:rPr>
              <a:t> </a:t>
            </a:r>
            <a:r>
              <a:rPr lang="en-US" sz="2800" i="1" spc="90" dirty="0">
                <a:latin typeface="Times New Roman"/>
                <a:cs typeface="Times New Roman"/>
              </a:rPr>
              <a:t>p</a:t>
            </a:r>
            <a:r>
              <a:rPr lang="en-US" sz="2800" spc="-155" dirty="0">
                <a:latin typeface="Times New Roman"/>
                <a:cs typeface="Times New Roman"/>
              </a:rPr>
              <a:t>(</a:t>
            </a:r>
            <a:r>
              <a:rPr lang="en-US" sz="2800" spc="5" dirty="0">
                <a:latin typeface="Times New Roman"/>
                <a:cs typeface="Times New Roman"/>
              </a:rPr>
              <a:t>1</a:t>
            </a:r>
            <a:r>
              <a:rPr lang="en-US" sz="2800" spc="-40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Symbol"/>
                <a:cs typeface="Symbol"/>
              </a:rPr>
              <a:t></a:t>
            </a:r>
            <a:r>
              <a:rPr lang="en-US" sz="2800" spc="-114" dirty="0">
                <a:latin typeface="Times New Roman"/>
                <a:cs typeface="Times New Roman"/>
              </a:rPr>
              <a:t> </a:t>
            </a:r>
            <a:r>
              <a:rPr lang="en-US" sz="2800" i="1" spc="150" dirty="0">
                <a:latin typeface="Times New Roman"/>
                <a:cs typeface="Times New Roman"/>
              </a:rPr>
              <a:t>r</a:t>
            </a:r>
            <a:r>
              <a:rPr lang="en-US" sz="2800" spc="5" dirty="0">
                <a:latin typeface="Times New Roman"/>
                <a:cs typeface="Times New Roman"/>
              </a:rPr>
              <a:t>)</a:t>
            </a:r>
            <a:r>
              <a:rPr lang="en-US" sz="2800" spc="-445" dirty="0">
                <a:latin typeface="Times New Roman"/>
                <a:cs typeface="Times New Roman"/>
              </a:rPr>
              <a:t> </a:t>
            </a:r>
            <a:r>
              <a:rPr lang="en-US" sz="2800" i="1" spc="7" baseline="43771" dirty="0">
                <a:latin typeface="Times New Roman"/>
                <a:cs typeface="Times New Roman"/>
              </a:rPr>
              <a:t>y</a:t>
            </a:r>
            <a:endParaRPr lang="en-US" sz="2800" baseline="43771" dirty="0">
              <a:latin typeface="Times New Roman"/>
              <a:cs typeface="Times New Roman"/>
            </a:endParaRPr>
          </a:p>
          <a:p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760618" y="52292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6954" y="5381625"/>
            <a:ext cx="33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878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804" y="420470"/>
            <a:ext cx="63577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indent="-57150">
              <a:lnSpc>
                <a:spcPct val="100000"/>
              </a:lnSpc>
            </a:pPr>
            <a:r>
              <a:rPr lang="en-US" spc="-5" dirty="0"/>
              <a:t>Appendix: </a:t>
            </a:r>
            <a:r>
              <a:rPr spc="-5" dirty="0"/>
              <a:t>P</a:t>
            </a:r>
            <a:r>
              <a:rPr spc="-70" dirty="0"/>
              <a:t>r</a:t>
            </a:r>
            <a:r>
              <a:rPr spc="-5" dirty="0"/>
              <a:t>og</a:t>
            </a:r>
            <a:r>
              <a:rPr spc="-80" dirty="0"/>
              <a:t>r</a:t>
            </a:r>
            <a:r>
              <a:rPr dirty="0"/>
              <a:t>amming</a:t>
            </a:r>
            <a:r>
              <a:rPr spc="-10" dirty="0"/>
              <a:t> </a:t>
            </a:r>
            <a:r>
              <a:rPr spc="-5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37" y="1821835"/>
            <a:ext cx="8049259" cy="3659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170" marR="5080" indent="-20447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lang="en-US" sz="2400" spc="-10" dirty="0">
                <a:latin typeface="Calibri"/>
                <a:cs typeface="Calibri"/>
              </a:rPr>
              <a:t>C language is case sensitive</a:t>
            </a:r>
          </a:p>
          <a:p>
            <a:pPr marL="217170" marR="5080" indent="-204470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tifie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our 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 be </a:t>
            </a:r>
            <a:r>
              <a:rPr lang="en-GB" sz="2400" spc="-5" dirty="0">
                <a:latin typeface="Calibri"/>
                <a:cs typeface="Calibri"/>
              </a:rPr>
              <a:t>meaningful, having descriptive names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31165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a1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x3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67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fu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g</a:t>
            </a:r>
            <a:endParaRPr sz="1800" dirty="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colourPalet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lightIntensity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reflectionAngl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K</a:t>
            </a:r>
            <a:endParaRPr sz="1800" dirty="0">
              <a:latin typeface="Calibri"/>
              <a:cs typeface="Calibri"/>
            </a:endParaRPr>
          </a:p>
          <a:p>
            <a:pPr marL="233679" indent="-220979">
              <a:lnSpc>
                <a:spcPts val="2865"/>
              </a:lnSpc>
              <a:spcBef>
                <a:spcPts val="990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0" dirty="0">
                <a:latin typeface="Calibri"/>
                <a:cs typeface="Calibri"/>
              </a:rPr>
              <a:t>CAP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8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</a:p>
          <a:p>
            <a:pPr marL="431800">
              <a:lnSpc>
                <a:spcPts val="2145"/>
              </a:lnSpc>
            </a:pPr>
            <a:r>
              <a:rPr sz="1800" spc="-5" dirty="0">
                <a:latin typeface="Courier New"/>
                <a:cs typeface="Courier New"/>
              </a:rPr>
              <a:t>LIMIT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THRESHOLD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GBP</a:t>
            </a:r>
            <a:endParaRPr sz="1800" dirty="0">
              <a:latin typeface="Courier New"/>
              <a:cs typeface="Courier New"/>
            </a:endParaRPr>
          </a:p>
          <a:p>
            <a:pPr marL="233679" indent="-220979">
              <a:lnSpc>
                <a:spcPct val="100000"/>
              </a:lnSpc>
              <a:spcBef>
                <a:spcPts val="990"/>
              </a:spcBef>
              <a:buChar char="•"/>
              <a:tabLst>
                <a:tab pos="233679" algn="l"/>
              </a:tabLst>
            </a:pPr>
            <a:r>
              <a:rPr lang="en-GB" sz="2400" dirty="0"/>
              <a:t>Avoid names that differ only in case, like </a:t>
            </a:r>
            <a:r>
              <a:rPr lang="en-GB" sz="2400" i="1" dirty="0"/>
              <a:t>foo</a:t>
            </a:r>
            <a:r>
              <a:rPr lang="en-GB" sz="2400" dirty="0"/>
              <a:t> and </a:t>
            </a:r>
            <a:r>
              <a:rPr lang="en-GB" sz="2400" i="1" dirty="0"/>
              <a:t>Foo</a:t>
            </a:r>
            <a:r>
              <a:rPr lang="en-GB" sz="2400" dirty="0"/>
              <a:t>. Similarly, avoid </a:t>
            </a:r>
            <a:r>
              <a:rPr lang="en-GB" sz="2400" i="1" dirty="0" err="1"/>
              <a:t>foobar</a:t>
            </a:r>
            <a:r>
              <a:rPr lang="en-GB" sz="2400" dirty="0"/>
              <a:t> and </a:t>
            </a:r>
            <a:r>
              <a:rPr lang="en-GB" sz="2400" i="1" dirty="0" err="1"/>
              <a:t>foo_bar</a:t>
            </a:r>
            <a:r>
              <a:rPr lang="en-GB" sz="2400" dirty="0"/>
              <a:t>. The potential for confusion is considerable.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337" y="5482426"/>
            <a:ext cx="3832225" cy="166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50"/>
              </a:spcBef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Inde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ion</a:t>
            </a:r>
            <a:endParaRPr sz="2400" dirty="0">
              <a:latin typeface="Calibri"/>
              <a:cs typeface="Calibri"/>
            </a:endParaRPr>
          </a:p>
          <a:p>
            <a:pPr marL="695960">
              <a:lnSpc>
                <a:spcPts val="2385"/>
              </a:lnSpc>
              <a:spcBef>
                <a:spcPts val="25"/>
              </a:spcBef>
            </a:pP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wisel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10" dirty="0"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233679" indent="-220979">
              <a:lnSpc>
                <a:spcPts val="2865"/>
              </a:lnSpc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Com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</a:p>
          <a:p>
            <a:pPr marL="753110" marR="1269365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libri"/>
                <a:cs typeface="Calibri"/>
              </a:rPr>
              <a:t>Concise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clear </a:t>
            </a:r>
            <a:r>
              <a:rPr sz="2000" spc="-10" dirty="0">
                <a:latin typeface="Calibri"/>
                <a:cs typeface="Calibri"/>
              </a:rPr>
              <a:t>Consi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tyle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3521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593" y="112991"/>
            <a:ext cx="79911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5430">
              <a:lnSpc>
                <a:spcPct val="100000"/>
              </a:lnSpc>
            </a:pPr>
            <a:r>
              <a:rPr spc="-5" dirty="0"/>
              <a:t>Inde</a:t>
            </a:r>
            <a:r>
              <a:rPr spc="-45" dirty="0"/>
              <a:t>n</a:t>
            </a:r>
            <a:r>
              <a:rPr spc="-55" dirty="0"/>
              <a:t>t</a:t>
            </a:r>
            <a:r>
              <a:rPr spc="-35" dirty="0"/>
              <a:t>a</a:t>
            </a:r>
            <a:r>
              <a:rPr spc="-5"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43469" y="1952625"/>
            <a:ext cx="8139430" cy="4838700"/>
          </a:xfrm>
          <a:custGeom>
            <a:avLst/>
            <a:gdLst/>
            <a:ahLst/>
            <a:cxnLst/>
            <a:rect l="l" t="t" r="r" b="b"/>
            <a:pathLst>
              <a:path w="8139430" h="4838700">
                <a:moveTo>
                  <a:pt x="0" y="0"/>
                </a:moveTo>
                <a:lnTo>
                  <a:pt x="0" y="4838700"/>
                </a:lnTo>
                <a:lnTo>
                  <a:pt x="8138921" y="4838700"/>
                </a:lnTo>
                <a:lnTo>
                  <a:pt x="81389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3379" y="1432560"/>
            <a:ext cx="6403975" cy="233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indent="-220979">
              <a:lnSpc>
                <a:spcPct val="100000"/>
              </a:lnSpc>
              <a:buClr>
                <a:srgbClr val="000000"/>
              </a:buClr>
              <a:buChar char="•"/>
              <a:tabLst>
                <a:tab pos="266065" algn="l"/>
              </a:tabLst>
            </a:pPr>
            <a:r>
              <a:rPr sz="2400" spc="-5" dirty="0">
                <a:solidFill>
                  <a:srgbClr val="800000"/>
                </a:solidFill>
                <a:latin typeface="Calibri"/>
                <a:cs typeface="Calibri"/>
              </a:rPr>
              <a:t>Chaoti</a:t>
            </a:r>
            <a:r>
              <a:rPr sz="2400" dirty="0">
                <a:solidFill>
                  <a:srgbClr val="800000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alibri"/>
                <a:cs typeface="Calibri"/>
              </a:rPr>
              <a:t>inde</a:t>
            </a:r>
            <a:r>
              <a:rPr sz="2400" spc="-25" dirty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80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800000"/>
                </a:solidFill>
                <a:latin typeface="Calibri"/>
                <a:cs typeface="Calibri"/>
              </a:rPr>
              <a:t>io</a:t>
            </a:r>
            <a:r>
              <a:rPr sz="2400" dirty="0">
                <a:solidFill>
                  <a:srgbClr val="800000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800000"/>
                </a:solidFill>
                <a:latin typeface="Calibri"/>
                <a:cs typeface="Calibri"/>
              </a:rPr>
              <a:t>ma</a:t>
            </a:r>
            <a:r>
              <a:rPr sz="2400" spc="-85" dirty="0">
                <a:solidFill>
                  <a:srgbClr val="800000"/>
                </a:solidFill>
                <a:latin typeface="Calibri"/>
                <a:cs typeface="Calibri"/>
              </a:rPr>
              <a:t>k</a:t>
            </a:r>
            <a:r>
              <a:rPr sz="2400" spc="-5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800000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0000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800000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80000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800000"/>
                </a:solidFill>
                <a:latin typeface="Calibri"/>
                <a:cs typeface="Calibri"/>
              </a:rPr>
              <a:t>og</a:t>
            </a:r>
            <a:r>
              <a:rPr sz="2400" spc="-55" dirty="0">
                <a:solidFill>
                  <a:srgbClr val="8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80000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800000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0000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800000"/>
                </a:solidFill>
                <a:latin typeface="Calibri"/>
                <a:cs typeface="Calibri"/>
              </a:rPr>
              <a:t>ode</a:t>
            </a:r>
            <a:r>
              <a:rPr sz="2400" spc="-10" dirty="0">
                <a:solidFill>
                  <a:srgbClr val="800000"/>
                </a:solidFill>
                <a:latin typeface="Calibri"/>
                <a:cs typeface="Calibri"/>
              </a:rPr>
              <a:t> mes</a:t>
            </a:r>
            <a:r>
              <a:rPr sz="2400" spc="-50" dirty="0">
                <a:solidFill>
                  <a:srgbClr val="80000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8000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R="2745740" indent="365760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latin typeface="Courier New"/>
                <a:cs typeface="Courier New"/>
              </a:rPr>
              <a:t>#includ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&lt;stdio.h&gt; in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main</a:t>
            </a:r>
            <a:r>
              <a:rPr sz="2400" dirty="0">
                <a:latin typeface="Courier New"/>
                <a:cs typeface="Courier New"/>
              </a:rPr>
              <a:t>(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floa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 x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tmp;</a:t>
            </a:r>
            <a:endParaRPr sz="2400">
              <a:latin typeface="Courier New"/>
              <a:cs typeface="Courier New"/>
            </a:endParaRPr>
          </a:p>
          <a:p>
            <a:pPr marL="72961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printf("Inpu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 tw</a:t>
            </a:r>
            <a:r>
              <a:rPr sz="2400" dirty="0">
                <a:latin typeface="Courier New"/>
                <a:cs typeface="Courier New"/>
              </a:rPr>
              <a:t>o</a:t>
            </a:r>
            <a:r>
              <a:rPr sz="2400" spc="-5" dirty="0">
                <a:latin typeface="Courier New"/>
                <a:cs typeface="Courier New"/>
              </a:rPr>
              <a:t> number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5" dirty="0">
                <a:latin typeface="Courier New"/>
                <a:cs typeface="Courier New"/>
              </a:rPr>
              <a:t> &gt;");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379" y="3826790"/>
            <a:ext cx="2556510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82880" algn="just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scanf("%f%f", printf(“Before y);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0636" y="3826790"/>
            <a:ext cx="492760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&amp;x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&amp;y);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swap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x=%.2f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5" dirty="0">
                <a:latin typeface="Courier New"/>
                <a:cs typeface="Courier New"/>
              </a:rPr>
              <a:t> y=%.2f\n”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5" dirty="0">
                <a:latin typeface="Courier New"/>
                <a:cs typeface="Courier New"/>
              </a:rPr>
              <a:t> x,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6255" y="4924070"/>
            <a:ext cx="23717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tmp=x</a:t>
            </a:r>
            <a:r>
              <a:rPr sz="2400" dirty="0">
                <a:latin typeface="Courier New"/>
                <a:cs typeface="Courier New"/>
              </a:rPr>
              <a:t>;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y=tmp;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379" y="5289830"/>
            <a:ext cx="310261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9144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x=y; y=%.2f\n”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5" dirty="0">
                <a:latin typeface="Courier New"/>
                <a:cs typeface="Courier New"/>
              </a:rPr>
              <a:t> x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0076" y="5289830"/>
            <a:ext cx="23717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printf(“After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4178" y="5289830"/>
            <a:ext cx="23717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swap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5" dirty="0">
                <a:latin typeface="Courier New"/>
                <a:cs typeface="Courier New"/>
              </a:rPr>
              <a:t> x=%.2f,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379" y="6021350"/>
            <a:ext cx="164211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retur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R="355600" algn="ctr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4914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227" y="118132"/>
            <a:ext cx="79911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5430">
              <a:lnSpc>
                <a:spcPct val="100000"/>
              </a:lnSpc>
            </a:pPr>
            <a:r>
              <a:rPr spc="-5" dirty="0"/>
              <a:t>Inde</a:t>
            </a:r>
            <a:r>
              <a:rPr spc="-45" dirty="0"/>
              <a:t>n</a:t>
            </a:r>
            <a:r>
              <a:rPr spc="-55" dirty="0"/>
              <a:t>t</a:t>
            </a:r>
            <a:r>
              <a:rPr spc="-35" dirty="0"/>
              <a:t>a</a:t>
            </a:r>
            <a:r>
              <a:rPr spc="-5"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70317" y="2049779"/>
            <a:ext cx="8139430" cy="4730750"/>
          </a:xfrm>
          <a:custGeom>
            <a:avLst/>
            <a:gdLst/>
            <a:ahLst/>
            <a:cxnLst/>
            <a:rect l="l" t="t" r="r" b="b"/>
            <a:pathLst>
              <a:path w="8139430" h="4730750">
                <a:moveTo>
                  <a:pt x="0" y="0"/>
                </a:moveTo>
                <a:lnTo>
                  <a:pt x="0" y="4730496"/>
                </a:lnTo>
                <a:lnTo>
                  <a:pt x="8138921" y="4730496"/>
                </a:lnTo>
                <a:lnTo>
                  <a:pt x="81389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0227" y="1576577"/>
            <a:ext cx="7799070" cy="270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" indent="-220979">
              <a:lnSpc>
                <a:spcPct val="100000"/>
              </a:lnSpc>
              <a:buChar char="•"/>
              <a:tabLst>
                <a:tab pos="26797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easier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 c</a:t>
            </a:r>
            <a:r>
              <a:rPr sz="2400" spc="-5" dirty="0">
                <a:latin typeface="Calibri"/>
                <a:cs typeface="Calibri"/>
              </a:rPr>
              <a:t>ode </a:t>
            </a:r>
            <a:r>
              <a:rPr sz="2400" dirty="0">
                <a:latin typeface="Calibri"/>
                <a:cs typeface="Calibri"/>
              </a:rPr>
              <a:t>when 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nised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latin typeface="Courier New"/>
                <a:cs typeface="Courier New"/>
              </a:rPr>
              <a:t>#includ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&lt;stdio.h&gt;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voi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546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floa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tmp;</a:t>
            </a:r>
            <a:endParaRPr sz="1800" dirty="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printf("Inpu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tw</a:t>
            </a: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 number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 &gt;");</a:t>
            </a:r>
            <a:endParaRPr sz="1800" dirty="0">
              <a:latin typeface="Courier New"/>
              <a:cs typeface="Courier New"/>
            </a:endParaRPr>
          </a:p>
          <a:p>
            <a:pPr marL="546100" marR="963930">
              <a:lnSpc>
                <a:spcPct val="100000"/>
              </a:lnSpc>
              <a:tabLst>
                <a:tab pos="3959860" algn="l"/>
              </a:tabLst>
            </a:pPr>
            <a:r>
              <a:rPr sz="1800" spc="-10" dirty="0">
                <a:latin typeface="Courier New"/>
                <a:cs typeface="Courier New"/>
              </a:rPr>
              <a:t>scanf("%f%f"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&amp;x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&amp;y)</a:t>
            </a:r>
            <a:r>
              <a:rPr sz="1800" dirty="0">
                <a:latin typeface="Courier New"/>
                <a:cs typeface="Courier New"/>
              </a:rPr>
              <a:t>;	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inpu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an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*/ </a:t>
            </a:r>
            <a:r>
              <a:rPr sz="1800" spc="-10" dirty="0">
                <a:latin typeface="Courier New"/>
                <a:cs typeface="Courier New"/>
              </a:rPr>
              <a:t>printf(“Befor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swap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%.2f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y=%.2f\n”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x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581" y="4446663"/>
            <a:ext cx="1774825" cy="199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swa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p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and </a:t>
            </a:r>
            <a:r>
              <a:rPr sz="1800" spc="-10" dirty="0">
                <a:latin typeface="Courier New"/>
                <a:cs typeface="Courier New"/>
              </a:rPr>
              <a:t>tmp=x;</a:t>
            </a:r>
            <a:endParaRPr sz="1800">
              <a:latin typeface="Courier New"/>
              <a:cs typeface="Courier New"/>
            </a:endParaRPr>
          </a:p>
          <a:p>
            <a:pPr marR="94741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x=y; y=tmp;</a:t>
            </a:r>
            <a:endParaRPr sz="1800"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Outpu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the </a:t>
            </a:r>
            <a:r>
              <a:rPr sz="1800" spc="-10" dirty="0">
                <a:latin typeface="Courier New"/>
                <a:cs typeface="Courier New"/>
              </a:rPr>
              <a:t>printf(“After </a:t>
            </a:r>
            <a:r>
              <a:rPr sz="1800" spc="-5" dirty="0">
                <a:latin typeface="Courier New"/>
                <a:cs typeface="Courier New"/>
              </a:rPr>
              <a:t>retur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7814" y="4446663"/>
            <a:ext cx="39592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usin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g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temporar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buffe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7563" y="5665855"/>
            <a:ext cx="423354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resul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swap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x=</a:t>
            </a:r>
            <a:r>
              <a:rPr sz="1800" dirty="0">
                <a:latin typeface="Courier New"/>
                <a:cs typeface="Courier New"/>
              </a:rPr>
              <a:t>%</a:t>
            </a:r>
            <a:r>
              <a:rPr sz="1800" spc="-10" dirty="0">
                <a:latin typeface="Courier New"/>
                <a:cs typeface="Courier New"/>
              </a:rPr>
              <a:t>.2f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y=%.2f\n”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x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y);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0227" y="6488815"/>
            <a:ext cx="137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491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108" y="504825"/>
            <a:ext cx="7991182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6420">
              <a:lnSpc>
                <a:spcPct val="100000"/>
              </a:lnSpc>
            </a:pPr>
            <a:r>
              <a:rPr spc="-5" dirty="0">
                <a:solidFill>
                  <a:srgbClr val="000065"/>
                </a:solidFill>
                <a:latin typeface="Courier New"/>
                <a:cs typeface="Courier New"/>
              </a:rPr>
              <a:t>#includ</a:t>
            </a:r>
            <a:r>
              <a:rPr dirty="0">
                <a:solidFill>
                  <a:srgbClr val="000065"/>
                </a:solidFill>
                <a:latin typeface="Courier New"/>
                <a:cs typeface="Courier New"/>
              </a:rPr>
              <a:t>e</a:t>
            </a:r>
            <a:r>
              <a:rPr spc="-1500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di</a:t>
            </a:r>
            <a:r>
              <a:rPr spc="-55" dirty="0"/>
              <a:t>r</a:t>
            </a:r>
            <a:r>
              <a:rPr spc="-5" dirty="0"/>
              <a:t>ecti</a:t>
            </a:r>
            <a:r>
              <a:rPr spc="-50" dirty="0"/>
              <a:t>v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8790" y="2787650"/>
            <a:ext cx="14401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000" spc="-5" dirty="0">
                <a:latin typeface="Courier New"/>
                <a:cs typeface="Courier New"/>
              </a:rPr>
              <a:t>stdio.h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8968" y="2825940"/>
            <a:ext cx="46799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AU" sz="2000" spc="-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spc="-5" dirty="0">
                <a:latin typeface="Calibri"/>
                <a:cs typeface="Calibri"/>
              </a:rPr>
              <a:t>ai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finitions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anda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</a:t>
            </a:r>
            <a:r>
              <a:rPr sz="2000" spc="-40" dirty="0">
                <a:latin typeface="Calibri"/>
                <a:cs typeface="Calibri"/>
              </a:rPr>
              <a:t>/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utput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187" y="3134546"/>
            <a:ext cx="4387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2915" algn="l"/>
              </a:tabLst>
            </a:pPr>
            <a:r>
              <a:rPr sz="2000" spc="-5" dirty="0">
                <a:latin typeface="Calibri"/>
                <a:cs typeface="Calibri"/>
              </a:rPr>
              <a:t>functions 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scanf(…)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printf(…)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8730" y="3565099"/>
            <a:ext cx="13171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 err="1">
                <a:latin typeface="Courier New"/>
                <a:cs typeface="Courier New"/>
              </a:rPr>
              <a:t>math.h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9875" y="3561270"/>
            <a:ext cx="47466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spc="-5" dirty="0">
                <a:latin typeface="Calibri"/>
                <a:cs typeface="Calibri"/>
              </a:rPr>
              <a:t>ai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finitions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6725" y="1185672"/>
            <a:ext cx="5232400" cy="1446530"/>
          </a:xfrm>
          <a:custGeom>
            <a:avLst/>
            <a:gdLst/>
            <a:ahLst/>
            <a:cxnLst/>
            <a:rect l="l" t="t" r="r" b="b"/>
            <a:pathLst>
              <a:path w="5232400" h="1446530">
                <a:moveTo>
                  <a:pt x="0" y="0"/>
                </a:moveTo>
                <a:lnTo>
                  <a:pt x="0" y="1446276"/>
                </a:lnTo>
                <a:lnTo>
                  <a:pt x="5231891" y="1446276"/>
                </a:lnTo>
                <a:lnTo>
                  <a:pt x="5231891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0060" y="3866070"/>
            <a:ext cx="557784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sin(),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cos(),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log(),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exp(),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3173" y="1252982"/>
            <a:ext cx="490093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nta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indent="914400">
              <a:lnSpc>
                <a:spcPts val="2125"/>
              </a:lnSpc>
            </a:pP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#includ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i="1" dirty="0">
                <a:latin typeface="Courier New"/>
                <a:cs typeface="Courier New"/>
              </a:rPr>
              <a:t>a</a:t>
            </a:r>
            <a:r>
              <a:rPr sz="1800" i="1" spc="-1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heade</a:t>
            </a:r>
            <a:r>
              <a:rPr sz="1800" i="1" dirty="0">
                <a:latin typeface="Courier New"/>
                <a:cs typeface="Courier New"/>
              </a:rPr>
              <a:t>r</a:t>
            </a:r>
            <a:r>
              <a:rPr sz="1800" i="1" spc="-1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fil</a:t>
            </a:r>
            <a:r>
              <a:rPr sz="1800" i="1" dirty="0">
                <a:latin typeface="Courier New"/>
                <a:cs typeface="Courier New"/>
              </a:rPr>
              <a:t>e</a:t>
            </a:r>
            <a:r>
              <a:rPr sz="1800" i="1" spc="-1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name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7573" y="2070246"/>
            <a:ext cx="111823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#include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#include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6686" y="2070246"/>
            <a:ext cx="125476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5" dirty="0">
                <a:latin typeface="Courier New"/>
                <a:cs typeface="Courier New"/>
              </a:rPr>
              <a:t>&lt;stdio.h&gt;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spc="-10" dirty="0">
                <a:latin typeface="Courier New"/>
                <a:cs typeface="Courier New"/>
              </a:rPr>
              <a:t>&lt;math.h&gt;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87596" y="4300817"/>
            <a:ext cx="7991182" cy="214949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kern="0" dirty="0">
                <a:solidFill>
                  <a:sysClr val="windowText" lastClr="000000"/>
                </a:solidFill>
              </a:rPr>
              <a:t>Include files (header files)</a:t>
            </a:r>
          </a:p>
          <a:p>
            <a:pPr lvl="1">
              <a:lnSpc>
                <a:spcPct val="130000"/>
              </a:lnSpc>
            </a:pPr>
            <a:r>
              <a:rPr lang="en-US" altLang="en-US" sz="2000" kern="0" dirty="0">
                <a:solidFill>
                  <a:sysClr val="windowText" lastClr="000000"/>
                </a:solidFill>
              </a:rPr>
              <a:t>#include </a:t>
            </a:r>
            <a:r>
              <a:rPr lang="en-US" altLang="en-US" sz="2000" kern="0" dirty="0">
                <a:solidFill>
                  <a:srgbClr val="FF5050"/>
                </a:solidFill>
              </a:rPr>
              <a:t>&lt;</a:t>
            </a:r>
            <a:r>
              <a:rPr lang="en-US" altLang="en-US" sz="2000" i="1" kern="0" dirty="0">
                <a:solidFill>
                  <a:schemeClr val="accent1"/>
                </a:solidFill>
              </a:rPr>
              <a:t>filename</a:t>
            </a:r>
            <a:r>
              <a:rPr lang="en-US" altLang="en-US" sz="2000" kern="0" dirty="0">
                <a:solidFill>
                  <a:srgbClr val="FF5050"/>
                </a:solidFill>
              </a:rPr>
              <a:t>&gt;</a:t>
            </a:r>
            <a:endParaRPr lang="en-US" altLang="en-US" sz="2000" kern="0" dirty="0">
              <a:solidFill>
                <a:sysClr val="windowText" lastClr="000000"/>
              </a:solidFill>
            </a:endParaRPr>
          </a:p>
          <a:p>
            <a:pPr lvl="2">
              <a:lnSpc>
                <a:spcPct val="130000"/>
              </a:lnSpc>
            </a:pPr>
            <a:r>
              <a:rPr lang="en-US" altLang="en-US" sz="2000" kern="0" dirty="0">
                <a:solidFill>
                  <a:sysClr val="windowText" lastClr="000000"/>
                </a:solidFill>
              </a:rPr>
              <a:t>Causes the preprocessor to look for </a:t>
            </a:r>
            <a:r>
              <a:rPr lang="en-US" altLang="en-US" sz="2000" i="1" kern="0" dirty="0">
                <a:solidFill>
                  <a:schemeClr val="accent1"/>
                </a:solidFill>
              </a:rPr>
              <a:t>filename</a:t>
            </a:r>
            <a:r>
              <a:rPr lang="en-US" altLang="en-US" sz="2000" kern="0" dirty="0">
                <a:solidFill>
                  <a:sysClr val="windowText" lastClr="000000"/>
                </a:solidFill>
              </a:rPr>
              <a:t> in system defined places and replace the #include line with a copy of contents of </a:t>
            </a:r>
            <a:r>
              <a:rPr lang="en-US" altLang="en-US" sz="2000" i="1" kern="0" dirty="0">
                <a:solidFill>
                  <a:schemeClr val="accent1"/>
                </a:solidFill>
              </a:rPr>
              <a:t>filename</a:t>
            </a:r>
            <a:r>
              <a:rPr lang="en-US" altLang="en-US" sz="2000" kern="0" dirty="0">
                <a:solidFill>
                  <a:sysClr val="windowText" lastClr="000000"/>
                </a:solidFill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en-US" sz="2000" kern="0" dirty="0">
                <a:solidFill>
                  <a:sysClr val="windowText" lastClr="000000"/>
                </a:solidFill>
              </a:rPr>
              <a:t>#include </a:t>
            </a:r>
            <a:r>
              <a:rPr lang="en-US" altLang="en-US" sz="2000" kern="0" dirty="0">
                <a:solidFill>
                  <a:srgbClr val="FF5050"/>
                </a:solidFill>
              </a:rPr>
              <a:t>“</a:t>
            </a:r>
            <a:r>
              <a:rPr lang="en-US" altLang="en-US" sz="2000" kern="0" dirty="0">
                <a:solidFill>
                  <a:schemeClr val="accent1"/>
                </a:solidFill>
              </a:rPr>
              <a:t>filename</a:t>
            </a:r>
            <a:r>
              <a:rPr lang="en-US" altLang="en-US" sz="2000" kern="0" dirty="0">
                <a:solidFill>
                  <a:srgbClr val="FF5050"/>
                </a:solidFill>
              </a:rPr>
              <a:t>”</a:t>
            </a:r>
          </a:p>
          <a:p>
            <a:pPr lvl="2">
              <a:lnSpc>
                <a:spcPct val="130000"/>
              </a:lnSpc>
            </a:pPr>
            <a:r>
              <a:rPr lang="en-US" altLang="en-US" sz="2000" kern="0" dirty="0">
                <a:solidFill>
                  <a:sysClr val="windowText" lastClr="000000"/>
                </a:solidFill>
              </a:rPr>
              <a:t>Same as above, but the preprocessor looks in the </a:t>
            </a:r>
            <a:r>
              <a:rPr lang="en-US" altLang="en-US" sz="2000" kern="0" dirty="0">
                <a:solidFill>
                  <a:srgbClr val="FF5050"/>
                </a:solidFill>
              </a:rPr>
              <a:t>current </a:t>
            </a:r>
            <a:r>
              <a:rPr lang="en-US" altLang="en-US" sz="2000" dirty="0">
                <a:solidFill>
                  <a:srgbClr val="FF5050"/>
                </a:solidFill>
              </a:rPr>
              <a:t>directory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9966"/>
                </a:solidFill>
              </a:rPr>
              <a:t>before</a:t>
            </a:r>
            <a:r>
              <a:rPr lang="en-US" altLang="en-US" sz="2000" dirty="0"/>
              <a:t> looking in the system defined directory locations.</a:t>
            </a:r>
          </a:p>
          <a:p>
            <a:pPr lvl="2">
              <a:lnSpc>
                <a:spcPct val="130000"/>
              </a:lnSpc>
            </a:pPr>
            <a:endParaRPr lang="en-GB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9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344758" y="2614596"/>
            <a:ext cx="4897755" cy="1446530"/>
          </a:xfrm>
          <a:custGeom>
            <a:avLst/>
            <a:gdLst/>
            <a:ahLst/>
            <a:cxnLst/>
            <a:rect l="l" t="t" r="r" b="b"/>
            <a:pathLst>
              <a:path w="4897755" h="1446529">
                <a:moveTo>
                  <a:pt x="0" y="0"/>
                </a:moveTo>
                <a:lnTo>
                  <a:pt x="0" y="1446276"/>
                </a:lnTo>
                <a:lnTo>
                  <a:pt x="4897374" y="1446276"/>
                </a:lnTo>
                <a:lnTo>
                  <a:pt x="489737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33906" y="2694605"/>
            <a:ext cx="664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nta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8306" y="2963230"/>
            <a:ext cx="24580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#defin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NAM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value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3906" y="3243246"/>
            <a:ext cx="846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8306" y="3511870"/>
            <a:ext cx="327723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  <a:tabLst>
                <a:tab pos="1638935" algn="l"/>
              </a:tabLst>
            </a:pP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#defin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dirty="0">
                <a:latin typeface="Courier New"/>
                <a:cs typeface="Courier New"/>
              </a:rPr>
              <a:t>I	</a:t>
            </a:r>
            <a:r>
              <a:rPr sz="1800" spc="-10" dirty="0">
                <a:latin typeface="Courier New"/>
                <a:cs typeface="Courier New"/>
              </a:rPr>
              <a:t>3.1415926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50"/>
              </a:lnSpc>
              <a:tabLst>
                <a:tab pos="2730500" algn="l"/>
              </a:tabLst>
            </a:pP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#defin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MAX_LENGT</a:t>
            </a:r>
            <a:r>
              <a:rPr sz="1800" dirty="0">
                <a:latin typeface="Courier New"/>
                <a:cs typeface="Courier New"/>
              </a:rPr>
              <a:t>H	</a:t>
            </a:r>
            <a:r>
              <a:rPr sz="1800" spc="-10" dirty="0">
                <a:latin typeface="Courier New"/>
                <a:cs typeface="Courier New"/>
              </a:rPr>
              <a:t>2000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79913" y="2561509"/>
            <a:ext cx="3220620" cy="1523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1099"/>
              </a:lnSpc>
              <a:buSzPct val="120000"/>
              <a:buFont typeface="Arial" panose="020B0604020202020204" pitchFamily="34" charset="0"/>
              <a:buChar char="•"/>
              <a:tabLst>
                <a:tab pos="234315" algn="l"/>
              </a:tabLst>
            </a:pPr>
            <a:r>
              <a:rPr sz="2000" spc="-16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4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" dirty="0">
                <a:latin typeface="Calibri"/>
                <a:cs typeface="Calibri"/>
              </a:rPr>
              <a:t>mbolic </a:t>
            </a:r>
            <a:r>
              <a:rPr sz="2000" b="1" spc="-2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ts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ead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actual </a:t>
            </a:r>
            <a:r>
              <a:rPr sz="2000" spc="-4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ma</a:t>
            </a:r>
            <a:r>
              <a:rPr sz="1800" spc="-7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 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adable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simplifies further modifi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tio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04786" y="845050"/>
            <a:ext cx="4147992" cy="615553"/>
          </a:xfrm>
        </p:spPr>
        <p:txBody>
          <a:bodyPr/>
          <a:lstStyle/>
          <a:p>
            <a:r>
              <a:rPr lang="en-US" spc="-5" dirty="0">
                <a:solidFill>
                  <a:srgbClr val="000065"/>
                </a:solidFill>
                <a:latin typeface="Courier New"/>
                <a:cs typeface="Courier New"/>
              </a:rPr>
              <a:t>#defin</a:t>
            </a:r>
            <a:r>
              <a:rPr lang="en-US" dirty="0">
                <a:solidFill>
                  <a:srgbClr val="000065"/>
                </a:solidFill>
                <a:latin typeface="Courier New"/>
                <a:cs typeface="Courier New"/>
              </a:rPr>
              <a:t>e</a:t>
            </a:r>
            <a:r>
              <a:rPr lang="en-US" spc="-1500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lang="en-US" spc="-5" dirty="0"/>
              <a:t>di</a:t>
            </a:r>
            <a:r>
              <a:rPr lang="en-US" spc="-55" dirty="0"/>
              <a:t>r</a:t>
            </a:r>
            <a:r>
              <a:rPr lang="en-US" spc="-5" dirty="0"/>
              <a:t>ecti</a:t>
            </a:r>
            <a:r>
              <a:rPr lang="en-US" spc="-50" dirty="0"/>
              <a:t>v</a:t>
            </a:r>
            <a:r>
              <a:rPr lang="en-US" spc="-5" dirty="0"/>
              <a:t>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55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1780">
              <a:lnSpc>
                <a:spcPct val="100000"/>
              </a:lnSpc>
            </a:pPr>
            <a:r>
              <a:rPr lang="en-US" dirty="0"/>
              <a:t>II.3 </a:t>
            </a:r>
            <a:r>
              <a:rPr dirty="0"/>
              <a:t>C</a:t>
            </a:r>
            <a:r>
              <a:rPr spc="-5" dirty="0"/>
              <a:t>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495" y="1608712"/>
            <a:ext cx="9342292" cy="2074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270" marR="5080" indent="-242570">
              <a:lnSpc>
                <a:spcPct val="100000"/>
              </a:lnSpc>
              <a:buSzPct val="85714"/>
              <a:buChar char="•"/>
              <a:tabLst>
                <a:tab pos="233679" algn="l"/>
              </a:tabLst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langua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 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ncep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Calibri"/>
                <a:cs typeface="Calibri"/>
              </a:rPr>
              <a:t>Structu</a:t>
            </a:r>
            <a:r>
              <a:rPr sz="2800" b="1" spc="-3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0070C0"/>
                </a:solidFill>
                <a:latin typeface="Calibri"/>
                <a:cs typeface="Calibri"/>
              </a:rPr>
              <a:t>ed P</a:t>
            </a:r>
            <a:r>
              <a:rPr sz="2800" b="1" spc="-5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0070C0"/>
                </a:solidFill>
                <a:latin typeface="Calibri"/>
                <a:cs typeface="Calibri"/>
              </a:rPr>
              <a:t>og</a:t>
            </a:r>
            <a:r>
              <a:rPr sz="2800" b="1" spc="-6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0070C0"/>
                </a:solidFill>
                <a:latin typeface="Calibri"/>
                <a:cs typeface="Calibri"/>
              </a:rPr>
              <a:t>mming</a:t>
            </a:r>
            <a:r>
              <a:rPr lang="en-AU" sz="2800" b="1" spc="-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endParaRPr sz="28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270510" indent="-257810">
              <a:lnSpc>
                <a:spcPct val="100000"/>
              </a:lnSpc>
              <a:buChar char="•"/>
              <a:tabLst>
                <a:tab pos="271145" algn="l"/>
              </a:tabLst>
            </a:pP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buildin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</a:t>
            </a:r>
            <a:r>
              <a:rPr sz="2800" spc="-2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C</a:t>
            </a:r>
            <a:r>
              <a:rPr sz="2800" spc="-5" dirty="0">
                <a:latin typeface="Calibri"/>
                <a:cs typeface="Calibri"/>
              </a:rPr>
              <a:t> 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og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ams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-3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Calibri"/>
                <a:cs typeface="Calibri"/>
              </a:rPr>
              <a:t>functions</a:t>
            </a:r>
            <a:endParaRPr sz="28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270510" indent="-257810">
              <a:lnSpc>
                <a:spcPts val="3325"/>
              </a:lnSpc>
              <a:buChar char="•"/>
              <a:tabLst>
                <a:tab pos="271145" algn="l"/>
              </a:tabLst>
            </a:pPr>
            <a:r>
              <a:rPr sz="2800" spc="-12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ype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 dirty="0">
              <a:latin typeface="Calibri"/>
              <a:cs typeface="Calibri"/>
            </a:endParaRPr>
          </a:p>
          <a:p>
            <a:pPr marL="626110">
              <a:lnSpc>
                <a:spcPts val="2845"/>
              </a:lnSpc>
            </a:pPr>
            <a:r>
              <a:rPr sz="2400" spc="-465" dirty="0">
                <a:latin typeface="Calibri"/>
                <a:cs typeface="Calibri"/>
              </a:rPr>
              <a:t>−</a:t>
            </a:r>
            <a:r>
              <a:rPr lang="en-GB" sz="2400" spc="-465" dirty="0">
                <a:latin typeface="Calibri"/>
                <a:cs typeface="Calibri"/>
              </a:rPr>
              <a:t>                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lang="en-GB" sz="2400" spc="-46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mai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b="1" spc="-9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199" y="3712918"/>
            <a:ext cx="359930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indent="-161925">
              <a:lnSpc>
                <a:spcPct val="100000"/>
              </a:lnSpc>
              <a:buFont typeface="Calibri"/>
              <a:buChar char="−"/>
              <a:tabLst>
                <a:tab pos="175260" algn="l"/>
              </a:tabLst>
            </a:pPr>
            <a:r>
              <a:rPr sz="2400" b="1" u="sng" spc="-35" dirty="0">
                <a:latin typeface="Calibri"/>
                <a:cs typeface="Calibri"/>
              </a:rPr>
              <a:t>s</a:t>
            </a:r>
            <a:r>
              <a:rPr sz="2400" b="1" u="sng" spc="-30" dirty="0">
                <a:latin typeface="Calibri"/>
                <a:cs typeface="Calibri"/>
              </a:rPr>
              <a:t>t</a:t>
            </a:r>
            <a:r>
              <a:rPr sz="2400" b="1" u="sng" dirty="0">
                <a:latin typeface="Calibri"/>
                <a:cs typeface="Calibri"/>
              </a:rPr>
              <a:t>anda</a:t>
            </a:r>
            <a:r>
              <a:rPr sz="2400" b="1" u="sng" spc="-40" dirty="0">
                <a:latin typeface="Calibri"/>
                <a:cs typeface="Calibri"/>
              </a:rPr>
              <a:t>r</a:t>
            </a:r>
            <a:r>
              <a:rPr sz="2400" b="1" u="sng" dirty="0">
                <a:latin typeface="Calibri"/>
                <a:cs typeface="Calibri"/>
              </a:rPr>
              <a:t>d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 b="1" dirty="0">
              <a:latin typeface="Calibri"/>
              <a:cs typeface="Calibri"/>
            </a:endParaRPr>
          </a:p>
          <a:p>
            <a:pPr marL="174625" indent="-161925">
              <a:lnSpc>
                <a:spcPct val="100000"/>
              </a:lnSpc>
              <a:buFont typeface="Calibri"/>
              <a:buChar char="−"/>
              <a:tabLst>
                <a:tab pos="175260" algn="l"/>
              </a:tabLst>
            </a:pPr>
            <a:r>
              <a:rPr lang="en-US" sz="2400" b="1" spc="-10" dirty="0">
                <a:latin typeface="Calibri"/>
                <a:cs typeface="Calibri"/>
              </a:rPr>
              <a:t>u</a:t>
            </a:r>
            <a:r>
              <a:rPr sz="2400" b="1" spc="-10" dirty="0">
                <a:latin typeface="Calibri"/>
                <a:cs typeface="Calibri"/>
              </a:rPr>
              <a:t>se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lang="en-US" sz="2400" b="1" spc="-5" dirty="0">
                <a:latin typeface="Calibri"/>
                <a:cs typeface="Calibri"/>
              </a:rPr>
              <a:t>-</a:t>
            </a: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2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fin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lang="en-US" sz="2400" b="1" dirty="0">
                <a:latin typeface="Calibri"/>
                <a:cs typeface="Calibri"/>
              </a:rPr>
              <a:t>d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 b="1" dirty="0">
              <a:latin typeface="Calibri"/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8979AE-6EEB-4230-81B8-005E6D2DC3C0}"/>
              </a:ext>
            </a:extLst>
          </p:cNvPr>
          <p:cNvGrpSpPr/>
          <p:nvPr/>
        </p:nvGrpSpPr>
        <p:grpSpPr>
          <a:xfrm>
            <a:off x="4894528" y="3095625"/>
            <a:ext cx="4431029" cy="3171053"/>
            <a:chOff x="4905641" y="3678173"/>
            <a:chExt cx="4431029" cy="3171053"/>
          </a:xfrm>
        </p:grpSpPr>
        <p:sp>
          <p:nvSpPr>
            <p:cNvPr id="5" name="object 5"/>
            <p:cNvSpPr/>
            <p:nvPr/>
          </p:nvSpPr>
          <p:spPr>
            <a:xfrm>
              <a:off x="4905641" y="3678173"/>
              <a:ext cx="4431029" cy="3171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592195" y="3907028"/>
              <a:ext cx="836930" cy="520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110"/>
                </a:lnSpc>
              </a:pPr>
              <a:r>
                <a:rPr sz="1800" spc="-5" dirty="0">
                  <a:latin typeface="Calibri"/>
                  <a:cs typeface="Calibri"/>
                </a:rPr>
                <a:t>Function</a:t>
              </a:r>
              <a:endParaRPr sz="1800" dirty="0">
                <a:latin typeface="Calibri"/>
                <a:cs typeface="Calibri"/>
              </a:endParaRPr>
            </a:p>
            <a:p>
              <a:pPr marL="1905" algn="ctr">
                <a:lnSpc>
                  <a:spcPts val="2110"/>
                </a:lnSpc>
              </a:pPr>
              <a:r>
                <a:rPr sz="1800" spc="-5" dirty="0">
                  <a:latin typeface="Courier New"/>
                  <a:cs typeface="Courier New"/>
                </a:rPr>
                <a:t>main</a:t>
              </a:r>
              <a:endParaRPr sz="180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331847" y="4935728"/>
              <a:ext cx="836930" cy="5283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2425" marR="5080" indent="-340360">
                <a:lnSpc>
                  <a:spcPct val="100000"/>
                </a:lnSpc>
              </a:pPr>
              <a:r>
                <a:rPr sz="1800" spc="-5" dirty="0">
                  <a:latin typeface="Calibri"/>
                  <a:cs typeface="Calibri"/>
                </a:rPr>
                <a:t>Function A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8065141" y="4957826"/>
              <a:ext cx="836930" cy="5283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6870" marR="5080" indent="-344805">
                <a:lnSpc>
                  <a:spcPct val="100000"/>
                </a:lnSpc>
              </a:pPr>
              <a:r>
                <a:rPr sz="1800" spc="-5" dirty="0">
                  <a:latin typeface="Calibri"/>
                  <a:cs typeface="Calibri"/>
                </a:rPr>
                <a:t>Function B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844657" y="6199878"/>
              <a:ext cx="836930" cy="5283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7505" marR="5080" indent="-345440">
                <a:lnSpc>
                  <a:spcPct val="100000"/>
                </a:lnSpc>
              </a:pPr>
              <a:r>
                <a:rPr sz="1800" spc="-5" dirty="0">
                  <a:latin typeface="Calibri"/>
                  <a:cs typeface="Calibri"/>
                </a:rPr>
                <a:t>Function </a:t>
              </a:r>
              <a:r>
                <a:rPr sz="1800" dirty="0">
                  <a:latin typeface="Calibri"/>
                  <a:cs typeface="Calibri"/>
                </a:rPr>
                <a:t>C</a:t>
              </a:r>
            </a:p>
          </p:txBody>
        </p:sp>
      </p:grpSp>
      <p:sp>
        <p:nvSpPr>
          <p:cNvPr id="10" name="object 10"/>
          <p:cNvSpPr/>
          <p:nvPr/>
        </p:nvSpPr>
        <p:spPr>
          <a:xfrm>
            <a:off x="1818017" y="5362955"/>
            <a:ext cx="2809240" cy="1187450"/>
          </a:xfrm>
          <a:custGeom>
            <a:avLst/>
            <a:gdLst/>
            <a:ahLst/>
            <a:cxnLst/>
            <a:rect l="l" t="t" r="r" b="b"/>
            <a:pathLst>
              <a:path w="2809240" h="1187450">
                <a:moveTo>
                  <a:pt x="0" y="0"/>
                </a:moveTo>
                <a:lnTo>
                  <a:pt x="0" y="1187196"/>
                </a:lnTo>
                <a:lnTo>
                  <a:pt x="2808732" y="1187196"/>
                </a:lnTo>
                <a:lnTo>
                  <a:pt x="28087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17979" y="6045074"/>
            <a:ext cx="35941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00006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0065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000065"/>
                </a:solidFill>
                <a:latin typeface="Calibri"/>
                <a:cs typeface="Calibri"/>
              </a:rPr>
              <a:t>y </a:t>
            </a:r>
            <a:r>
              <a:rPr sz="2400" dirty="0">
                <a:solidFill>
                  <a:srgbClr val="00006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00006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000065"/>
                </a:solidFill>
                <a:latin typeface="Calibri"/>
                <a:cs typeface="Calibri"/>
              </a:rPr>
              <a:t>og</a:t>
            </a:r>
            <a:r>
              <a:rPr sz="2400" spc="-55" dirty="0">
                <a:solidFill>
                  <a:srgbClr val="00006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65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0065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65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65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00006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000065"/>
                </a:solidFill>
                <a:latin typeface="Calibri"/>
                <a:cs typeface="Calibri"/>
              </a:rPr>
              <a:t>ollectio</a:t>
            </a:r>
            <a:r>
              <a:rPr sz="2400" dirty="0">
                <a:solidFill>
                  <a:srgbClr val="000065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Calibri"/>
                <a:cs typeface="Calibri"/>
              </a:rPr>
              <a:t>of </a:t>
            </a:r>
            <a:r>
              <a:rPr sz="2400" u="sng" spc="-5" dirty="0">
                <a:solidFill>
                  <a:srgbClr val="000065"/>
                </a:solidFill>
                <a:latin typeface="Calibri"/>
                <a:cs typeface="Calibri"/>
              </a:rPr>
              <a:t>i</a:t>
            </a:r>
            <a:r>
              <a:rPr sz="2400" u="sng" spc="-30" dirty="0">
                <a:solidFill>
                  <a:srgbClr val="000065"/>
                </a:solidFill>
                <a:latin typeface="Calibri"/>
                <a:cs typeface="Calibri"/>
              </a:rPr>
              <a:t>n</a:t>
            </a:r>
            <a:r>
              <a:rPr sz="2400" u="sng" spc="-25" dirty="0">
                <a:solidFill>
                  <a:srgbClr val="000065"/>
                </a:solidFill>
                <a:latin typeface="Calibri"/>
                <a:cs typeface="Calibri"/>
              </a:rPr>
              <a:t>t</a:t>
            </a:r>
            <a:r>
              <a:rPr sz="2400" u="sng" spc="-5" dirty="0">
                <a:solidFill>
                  <a:srgbClr val="000065"/>
                </a:solidFill>
                <a:latin typeface="Calibri"/>
                <a:cs typeface="Calibri"/>
              </a:rPr>
              <a:t>e</a:t>
            </a:r>
            <a:r>
              <a:rPr sz="2400" u="sng" spc="-55" dirty="0">
                <a:solidFill>
                  <a:srgbClr val="000065"/>
                </a:solidFill>
                <a:latin typeface="Calibri"/>
                <a:cs typeface="Calibri"/>
              </a:rPr>
              <a:t>r</a:t>
            </a:r>
            <a:r>
              <a:rPr sz="2400" u="sng" dirty="0">
                <a:solidFill>
                  <a:srgbClr val="000065"/>
                </a:solidFill>
                <a:latin typeface="Calibri"/>
                <a:cs typeface="Calibri"/>
              </a:rPr>
              <a:t>acting</a:t>
            </a:r>
            <a:r>
              <a:rPr sz="2400" u="sng" spc="-1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2400" u="sng" spc="-5" dirty="0">
                <a:solidFill>
                  <a:srgbClr val="000065"/>
                </a:solidFill>
                <a:latin typeface="Calibri"/>
                <a:cs typeface="Calibri"/>
              </a:rPr>
              <a:t>functions</a:t>
            </a:r>
            <a:endParaRPr sz="2400" u="sng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7765">
              <a:lnSpc>
                <a:spcPct val="100000"/>
              </a:lnSpc>
            </a:pPr>
            <a:r>
              <a:rPr spc="-5" dirty="0"/>
              <a:t>Functio</a:t>
            </a:r>
            <a:r>
              <a:rPr dirty="0"/>
              <a:t>n</a:t>
            </a:r>
            <a:r>
              <a:rPr spc="-5" dirty="0"/>
              <a:t> </a:t>
            </a:r>
            <a:r>
              <a:rPr spc="-5" dirty="0">
                <a:latin typeface="Courier New"/>
                <a:cs typeface="Courier New"/>
              </a:rPr>
              <a:t>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8776" y="1715071"/>
            <a:ext cx="7376795" cy="2944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SzPct val="85714"/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sz="2800" spc="-70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og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solidFill>
                  <a:srgbClr val="000065"/>
                </a:solidFill>
                <a:latin typeface="Courier New"/>
                <a:cs typeface="Courier New"/>
              </a:rPr>
              <a:t>main(…</a:t>
            </a:r>
            <a:r>
              <a:rPr sz="2800" dirty="0">
                <a:solidFill>
                  <a:srgbClr val="000065"/>
                </a:solidFill>
                <a:latin typeface="Courier New"/>
                <a:cs typeface="Courier New"/>
              </a:rPr>
              <a:t>)</a:t>
            </a:r>
            <a:r>
              <a:rPr sz="2800" spc="-1070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271145" algn="l"/>
              </a:tabLst>
            </a:pP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hi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 fi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0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ecu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whe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4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 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og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am</a:t>
            </a:r>
            <a:r>
              <a:rPr lang="en-AU" sz="280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71145" algn="l"/>
              </a:tabLst>
            </a:pP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he</a:t>
            </a:r>
            <a:r>
              <a:rPr lang="en-AU" sz="2800" spc="-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on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og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am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929255">
              <a:lnSpc>
                <a:spcPct val="100000"/>
              </a:lnSpc>
            </a:pPr>
            <a:r>
              <a:rPr sz="2800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2800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2800" spc="-1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main</a:t>
            </a:r>
            <a:r>
              <a:rPr sz="2800" dirty="0">
                <a:latin typeface="Courier New"/>
                <a:cs typeface="Courier New"/>
              </a:rPr>
              <a:t>(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9A"/>
                </a:solidFill>
                <a:latin typeface="Courier New"/>
                <a:cs typeface="Courier New"/>
              </a:rPr>
              <a:t>voi</a:t>
            </a:r>
            <a:r>
              <a:rPr sz="2800" dirty="0">
                <a:solidFill>
                  <a:srgbClr val="00009A"/>
                </a:solidFill>
                <a:latin typeface="Courier New"/>
                <a:cs typeface="Courier New"/>
              </a:rPr>
              <a:t>d</a:t>
            </a:r>
            <a:r>
              <a:rPr sz="28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)</a:t>
            </a:r>
          </a:p>
          <a:p>
            <a:pPr marR="1296035" algn="ctr">
              <a:lnSpc>
                <a:spcPct val="100000"/>
              </a:lnSpc>
            </a:pPr>
            <a:r>
              <a:rPr sz="2800" b="1" dirty="0"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4362" y="4615458"/>
            <a:ext cx="406844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2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2800" spc="-10" dirty="0">
                <a:solidFill>
                  <a:srgbClr val="003300"/>
                </a:solidFill>
                <a:latin typeface="Courier New"/>
                <a:cs typeface="Courier New"/>
              </a:rPr>
              <a:t> functio</a:t>
            </a:r>
            <a:r>
              <a:rPr sz="2800" dirty="0">
                <a:solidFill>
                  <a:srgbClr val="003300"/>
                </a:solidFill>
                <a:latin typeface="Courier New"/>
                <a:cs typeface="Courier New"/>
              </a:rPr>
              <a:t>n</a:t>
            </a:r>
            <a:r>
              <a:rPr sz="2800" spc="-10" dirty="0">
                <a:solidFill>
                  <a:srgbClr val="003300"/>
                </a:solidFill>
                <a:latin typeface="Courier New"/>
                <a:cs typeface="Courier New"/>
              </a:rPr>
              <a:t> bod</a:t>
            </a:r>
            <a:r>
              <a:rPr sz="2800" dirty="0">
                <a:solidFill>
                  <a:srgbClr val="003300"/>
                </a:solidFill>
                <a:latin typeface="Courier New"/>
                <a:cs typeface="Courier New"/>
              </a:rPr>
              <a:t>y</a:t>
            </a:r>
            <a:r>
              <a:rPr sz="2800" spc="-10" dirty="0">
                <a:solidFill>
                  <a:srgbClr val="003300"/>
                </a:solidFill>
                <a:latin typeface="Courier New"/>
                <a:cs typeface="Courier New"/>
              </a:rPr>
              <a:t> */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076325" algn="l"/>
                <a:tab pos="2139950" algn="l"/>
                <a:tab pos="3416300" algn="l"/>
              </a:tabLst>
            </a:pPr>
            <a:r>
              <a:rPr sz="2800" dirty="0">
                <a:solidFill>
                  <a:srgbClr val="003300"/>
                </a:solidFill>
                <a:latin typeface="Courier New"/>
                <a:cs typeface="Courier New"/>
              </a:rPr>
              <a:t>.	.	.	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5818" y="5895607"/>
            <a:ext cx="2393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700" y="4830762"/>
            <a:ext cx="192405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4295">
              <a:lnSpc>
                <a:spcPct val="150000"/>
              </a:lnSpc>
            </a:pPr>
            <a:r>
              <a:rPr sz="2000" spc="-10" dirty="0">
                <a:latin typeface="Calibri"/>
                <a:cs typeface="Calibri"/>
              </a:rPr>
              <a:t>Functio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body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enclosed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aces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2883" y="4462271"/>
            <a:ext cx="795020" cy="436880"/>
          </a:xfrm>
          <a:custGeom>
            <a:avLst/>
            <a:gdLst/>
            <a:ahLst/>
            <a:cxnLst/>
            <a:rect l="l" t="t" r="r" b="b"/>
            <a:pathLst>
              <a:path w="795020" h="436879">
                <a:moveTo>
                  <a:pt x="730040" y="40847"/>
                </a:moveTo>
                <a:lnTo>
                  <a:pt x="725468" y="32465"/>
                </a:lnTo>
                <a:lnTo>
                  <a:pt x="0" y="428244"/>
                </a:lnTo>
                <a:lnTo>
                  <a:pt x="4572" y="436625"/>
                </a:lnTo>
                <a:lnTo>
                  <a:pt x="730040" y="40847"/>
                </a:lnTo>
                <a:close/>
              </a:path>
              <a:path w="795020" h="436879">
                <a:moveTo>
                  <a:pt x="794766" y="0"/>
                </a:moveTo>
                <a:lnTo>
                  <a:pt x="709422" y="3047"/>
                </a:lnTo>
                <a:lnTo>
                  <a:pt x="725468" y="32465"/>
                </a:lnTo>
                <a:lnTo>
                  <a:pt x="736092" y="26669"/>
                </a:lnTo>
                <a:lnTo>
                  <a:pt x="740664" y="35051"/>
                </a:lnTo>
                <a:lnTo>
                  <a:pt x="740664" y="60324"/>
                </a:lnTo>
                <a:lnTo>
                  <a:pt x="745998" y="70103"/>
                </a:lnTo>
                <a:lnTo>
                  <a:pt x="794766" y="0"/>
                </a:lnTo>
                <a:close/>
              </a:path>
              <a:path w="795020" h="436879">
                <a:moveTo>
                  <a:pt x="740664" y="35051"/>
                </a:moveTo>
                <a:lnTo>
                  <a:pt x="736092" y="26669"/>
                </a:lnTo>
                <a:lnTo>
                  <a:pt x="725468" y="32465"/>
                </a:lnTo>
                <a:lnTo>
                  <a:pt x="730040" y="40847"/>
                </a:lnTo>
                <a:lnTo>
                  <a:pt x="740664" y="35051"/>
                </a:lnTo>
                <a:close/>
              </a:path>
              <a:path w="795020" h="436879">
                <a:moveTo>
                  <a:pt x="740664" y="60324"/>
                </a:moveTo>
                <a:lnTo>
                  <a:pt x="740664" y="35051"/>
                </a:lnTo>
                <a:lnTo>
                  <a:pt x="730040" y="40847"/>
                </a:lnTo>
                <a:lnTo>
                  <a:pt x="740664" y="60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412883" y="5466588"/>
            <a:ext cx="795020" cy="508000"/>
          </a:xfrm>
          <a:custGeom>
            <a:avLst/>
            <a:gdLst/>
            <a:ahLst/>
            <a:cxnLst/>
            <a:rect l="l" t="t" r="r" b="b"/>
            <a:pathLst>
              <a:path w="795020" h="508000">
                <a:moveTo>
                  <a:pt x="732580" y="462323"/>
                </a:moveTo>
                <a:lnTo>
                  <a:pt x="4572" y="0"/>
                </a:lnTo>
                <a:lnTo>
                  <a:pt x="0" y="8382"/>
                </a:lnTo>
                <a:lnTo>
                  <a:pt x="727554" y="470142"/>
                </a:lnTo>
                <a:lnTo>
                  <a:pt x="732580" y="462323"/>
                </a:lnTo>
                <a:close/>
              </a:path>
              <a:path w="795020" h="508000">
                <a:moveTo>
                  <a:pt x="743712" y="502021"/>
                </a:moveTo>
                <a:lnTo>
                  <a:pt x="743712" y="469391"/>
                </a:lnTo>
                <a:lnTo>
                  <a:pt x="738378" y="477012"/>
                </a:lnTo>
                <a:lnTo>
                  <a:pt x="727554" y="470142"/>
                </a:lnTo>
                <a:lnTo>
                  <a:pt x="709422" y="498348"/>
                </a:lnTo>
                <a:lnTo>
                  <a:pt x="743712" y="502021"/>
                </a:lnTo>
                <a:close/>
              </a:path>
              <a:path w="795020" h="508000">
                <a:moveTo>
                  <a:pt x="743712" y="469391"/>
                </a:moveTo>
                <a:lnTo>
                  <a:pt x="732580" y="462323"/>
                </a:lnTo>
                <a:lnTo>
                  <a:pt x="727554" y="470142"/>
                </a:lnTo>
                <a:lnTo>
                  <a:pt x="738378" y="477012"/>
                </a:lnTo>
                <a:lnTo>
                  <a:pt x="743712" y="469391"/>
                </a:lnTo>
                <a:close/>
              </a:path>
              <a:path w="795020" h="508000">
                <a:moveTo>
                  <a:pt x="794766" y="507491"/>
                </a:moveTo>
                <a:lnTo>
                  <a:pt x="750570" y="434339"/>
                </a:lnTo>
                <a:lnTo>
                  <a:pt x="732580" y="462323"/>
                </a:lnTo>
                <a:lnTo>
                  <a:pt x="743712" y="469391"/>
                </a:lnTo>
                <a:lnTo>
                  <a:pt x="743712" y="502021"/>
                </a:lnTo>
                <a:lnTo>
                  <a:pt x="794766" y="507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BAFE0D469A34B8FA78411C40C7EEE" ma:contentTypeVersion="6" ma:contentTypeDescription="Create a new document." ma:contentTypeScope="" ma:versionID="f0756e016b18bac6f40a6649677bc8c7">
  <xsd:schema xmlns:xsd="http://www.w3.org/2001/XMLSchema" xmlns:xs="http://www.w3.org/2001/XMLSchema" xmlns:p="http://schemas.microsoft.com/office/2006/metadata/properties" xmlns:ns3="2e936831-d805-4911-b39f-331553f7c011" xmlns:ns4="96caa70a-58a0-407f-8894-29d796e77ea1" targetNamespace="http://schemas.microsoft.com/office/2006/metadata/properties" ma:root="true" ma:fieldsID="0382a366573884dd5e75676b69ad22d0" ns3:_="" ns4:_="">
    <xsd:import namespace="2e936831-d805-4911-b39f-331553f7c011"/>
    <xsd:import namespace="96caa70a-58a0-407f-8894-29d796e77e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36831-d805-4911-b39f-331553f7c0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aa70a-58a0-407f-8894-29d796e77e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4C039E-AF1C-4A4F-A0BC-FBCBDADC11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843B1-1AD8-4FDC-88E6-991BB38EC001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96caa70a-58a0-407f-8894-29d796e77ea1"/>
    <ds:schemaRef ds:uri="http://schemas.openxmlformats.org/package/2006/metadata/core-properties"/>
    <ds:schemaRef ds:uri="2e936831-d805-4911-b39f-331553f7c011"/>
  </ds:schemaRefs>
</ds:datastoreItem>
</file>

<file path=customXml/itemProps3.xml><?xml version="1.0" encoding="utf-8"?>
<ds:datastoreItem xmlns:ds="http://schemas.openxmlformats.org/officeDocument/2006/customXml" ds:itemID="{0F231307-00D6-419D-8376-7A62088961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936831-d805-4911-b39f-331553f7c011"/>
    <ds:schemaRef ds:uri="96caa70a-58a0-407f-8894-29d796e77e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4734</TotalTime>
  <Words>5298</Words>
  <Application>Microsoft Office PowerPoint</Application>
  <PresentationFormat>Custom</PresentationFormat>
  <Paragraphs>911</Paragraphs>
  <Slides>53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Arial Narrow</vt:lpstr>
      <vt:lpstr>Arial Unicode MS</vt:lpstr>
      <vt:lpstr>Calibri</vt:lpstr>
      <vt:lpstr>Calibri Light</vt:lpstr>
      <vt:lpstr>Californian FB</vt:lpstr>
      <vt:lpstr>Courier New</vt:lpstr>
      <vt:lpstr>Monotype Sorts</vt:lpstr>
      <vt:lpstr>Symbol</vt:lpstr>
      <vt:lpstr>Times New Roman</vt:lpstr>
      <vt:lpstr>Wingdings</vt:lpstr>
      <vt:lpstr>Office Theme</vt:lpstr>
      <vt:lpstr>PowerPoint Presentation</vt:lpstr>
      <vt:lpstr>Introduction: Software Development Cycle</vt:lpstr>
      <vt:lpstr>II. Basic C Program structure</vt:lpstr>
      <vt:lpstr>II.1: Comments</vt:lpstr>
      <vt:lpstr>II.2. Pre‐ processor Directives </vt:lpstr>
      <vt:lpstr>#include directive</vt:lpstr>
      <vt:lpstr>#define directive</vt:lpstr>
      <vt:lpstr>II.3 C Functions</vt:lpstr>
      <vt:lpstr>Function main</vt:lpstr>
      <vt:lpstr>II.4   Variables</vt:lpstr>
      <vt:lpstr>Fundamental data types</vt:lpstr>
      <vt:lpstr>Example: sizeof(type)</vt:lpstr>
      <vt:lpstr>Size and Range (32/64 Windows)</vt:lpstr>
      <vt:lpstr>char Data type</vt:lpstr>
      <vt:lpstr>ASCII Codes</vt:lpstr>
      <vt:lpstr>II.5 Statements</vt:lpstr>
      <vt:lpstr>Non‐executable statements:</vt:lpstr>
      <vt:lpstr>Executable statements</vt:lpstr>
      <vt:lpstr>Expression statements</vt:lpstr>
      <vt:lpstr>Quiz 1</vt:lpstr>
      <vt:lpstr>Quiz 2</vt:lpstr>
      <vt:lpstr>II.6 Formatted Input/Output</vt:lpstr>
      <vt:lpstr>II.6.a printf() Function</vt:lpstr>
      <vt:lpstr>Format Specification: type</vt:lpstr>
      <vt:lpstr>printf() Function</vt:lpstr>
      <vt:lpstr>Examples</vt:lpstr>
      <vt:lpstr>II.6.b scanf() function</vt:lpstr>
      <vt:lpstr>Format Specifier</vt:lpstr>
      <vt:lpstr>…Continued</vt:lpstr>
      <vt:lpstr>Whitepace Characters</vt:lpstr>
      <vt:lpstr>Quiz 3</vt:lpstr>
      <vt:lpstr>II.7.  The return Statement</vt:lpstr>
      <vt:lpstr>II.8. Operators: Assignment operator</vt:lpstr>
      <vt:lpstr>II.8. Operators: Arithmetic operators</vt:lpstr>
      <vt:lpstr>II.8. Operators: Integer division and remainder</vt:lpstr>
      <vt:lpstr>II.8 Operators: increment and decrement</vt:lpstr>
      <vt:lpstr>…Continued</vt:lpstr>
      <vt:lpstr>PowerPoint Presentation</vt:lpstr>
      <vt:lpstr>Compound Assignment Operator</vt:lpstr>
      <vt:lpstr>Relational Operators</vt:lpstr>
      <vt:lpstr>II. 9. Expressions</vt:lpstr>
      <vt:lpstr>Mixed type expressions</vt:lpstr>
      <vt:lpstr>Data type conversion</vt:lpstr>
      <vt:lpstr>Quiz 4</vt:lpstr>
      <vt:lpstr>Evaluation of complex expressions</vt:lpstr>
      <vt:lpstr>Arithmetic operators precedence</vt:lpstr>
      <vt:lpstr>Evaluation Tree and Evaluation for  v = (p2 - p1) / (t2 - t1);</vt:lpstr>
      <vt:lpstr>Evaluation Tree and Evaluation for  z - (a + b / 2) + w * -y</vt:lpstr>
      <vt:lpstr>Practice with Operators  and Expressions</vt:lpstr>
      <vt:lpstr>Quiz 5</vt:lpstr>
      <vt:lpstr>Appendix: Programming Style</vt:lpstr>
      <vt:lpstr>Indentation</vt:lpstr>
      <vt:lpstr>Indentation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Abdsamad Benkrid</dc:creator>
  <cp:lastModifiedBy>Abdsamad Benkrid</cp:lastModifiedBy>
  <cp:revision>51</cp:revision>
  <dcterms:created xsi:type="dcterms:W3CDTF">2016-09-01T21:29:21Z</dcterms:created>
  <dcterms:modified xsi:type="dcterms:W3CDTF">2023-09-18T10:44:47Z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2016-09-01T00:00:00Z</vt:filetime>
  </property>
  <property fmtid="{D5CDD505-2E9C-101B-9397-08002B2CF9AE}" pid="5" name="ContentTypeId">
    <vt:lpwstr>0x0101004D1BAFE0D469A34B8FA78411C40C7EEE</vt:lpwstr>
  </property>
</Properties>
</file>