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11" r:id="rId3"/>
    <p:sldId id="312" r:id="rId4"/>
    <p:sldId id="313" r:id="rId5"/>
    <p:sldId id="314" r:id="rId6"/>
    <p:sldId id="315" r:id="rId7"/>
    <p:sldId id="316" r:id="rId8"/>
    <p:sldId id="353" r:id="rId9"/>
    <p:sldId id="317" r:id="rId10"/>
    <p:sldId id="337" r:id="rId11"/>
    <p:sldId id="318" r:id="rId12"/>
    <p:sldId id="354" r:id="rId13"/>
    <p:sldId id="319" r:id="rId14"/>
    <p:sldId id="336" r:id="rId15"/>
    <p:sldId id="344" r:id="rId16"/>
    <p:sldId id="345" r:id="rId17"/>
    <p:sldId id="346" r:id="rId18"/>
    <p:sldId id="347" r:id="rId19"/>
    <p:sldId id="348" r:id="rId20"/>
    <p:sldId id="349" r:id="rId21"/>
    <p:sldId id="350" r:id="rId22"/>
    <p:sldId id="351" r:id="rId23"/>
    <p:sldId id="342" r:id="rId24"/>
    <p:sldId id="343" r:id="rId25"/>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79255" autoAdjust="0"/>
  </p:normalViewPr>
  <p:slideViewPr>
    <p:cSldViewPr>
      <p:cViewPr varScale="1">
        <p:scale>
          <a:sx n="45" d="100"/>
          <a:sy n="45" d="100"/>
        </p:scale>
        <p:origin x="1488"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80FDC5DE-07FA-4D86-8363-1022751F60D0}" type="datetimeFigureOut">
              <a:rPr lang="en-US" smtClean="0"/>
              <a:t>11/3/2023</a:t>
            </a:fld>
            <a:endParaRPr lang="en-US"/>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BEA64372-70E7-4E3F-A2EB-099B595A4B95}" type="slidenum">
              <a:rPr lang="en-US" smtClean="0"/>
              <a:t>‹#›</a:t>
            </a:fld>
            <a:endParaRPr lang="en-US"/>
          </a:p>
        </p:txBody>
      </p:sp>
    </p:spTree>
    <p:extLst>
      <p:ext uri="{BB962C8B-B14F-4D97-AF65-F5344CB8AC3E}">
        <p14:creationId xmlns:p14="http://schemas.microsoft.com/office/powerpoint/2010/main" val="1437945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2</a:t>
            </a:fld>
            <a:endParaRPr lang="en-US"/>
          </a:p>
        </p:txBody>
      </p:sp>
    </p:spTree>
    <p:extLst>
      <p:ext uri="{BB962C8B-B14F-4D97-AF65-F5344CB8AC3E}">
        <p14:creationId xmlns:p14="http://schemas.microsoft.com/office/powerpoint/2010/main" val="170844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9900" indent="-335915">
              <a:lnSpc>
                <a:spcPts val="2865"/>
              </a:lnSpc>
              <a:buChar char="•"/>
              <a:tabLst>
                <a:tab pos="469265" algn="l"/>
                <a:tab pos="469900" algn="l"/>
              </a:tabLst>
            </a:pPr>
            <a:r>
              <a:rPr lang="en-US" sz="1200" spc="-5" dirty="0">
                <a:latin typeface="Arial"/>
                <a:cs typeface="Arial"/>
              </a:rPr>
              <a:t>Iteration</a:t>
            </a:r>
            <a:r>
              <a:rPr lang="en-US" sz="1200" spc="-20" dirty="0">
                <a:latin typeface="Arial"/>
                <a:cs typeface="Arial"/>
              </a:rPr>
              <a:t> </a:t>
            </a:r>
            <a:r>
              <a:rPr lang="en-US" sz="1200" spc="-5" dirty="0">
                <a:latin typeface="Arial"/>
                <a:cs typeface="Arial"/>
              </a:rPr>
              <a:t>is</a:t>
            </a:r>
            <a:r>
              <a:rPr lang="en-US" sz="1200" spc="-15" dirty="0">
                <a:latin typeface="Arial"/>
                <a:cs typeface="Arial"/>
              </a:rPr>
              <a:t> </a:t>
            </a:r>
            <a:r>
              <a:rPr lang="en-US" sz="1200" spc="-5" dirty="0">
                <a:latin typeface="Arial"/>
                <a:cs typeface="Arial"/>
              </a:rPr>
              <a:t>one</a:t>
            </a:r>
            <a:r>
              <a:rPr lang="en-US" sz="1200" spc="-10" dirty="0">
                <a:latin typeface="Arial"/>
                <a:cs typeface="Arial"/>
              </a:rPr>
              <a:t> </a:t>
            </a:r>
            <a:r>
              <a:rPr lang="en-US" sz="1200" spc="-5" dirty="0">
                <a:latin typeface="Arial"/>
                <a:cs typeface="Arial"/>
              </a:rPr>
              <a:t>execution</a:t>
            </a:r>
            <a:r>
              <a:rPr lang="en-US" sz="1200" spc="-15" dirty="0">
                <a:latin typeface="Arial"/>
                <a:cs typeface="Arial"/>
              </a:rPr>
              <a:t> </a:t>
            </a:r>
            <a:r>
              <a:rPr lang="en-US" sz="1200" spc="-5" dirty="0">
                <a:latin typeface="Arial"/>
                <a:cs typeface="Arial"/>
              </a:rPr>
              <a:t>of</a:t>
            </a:r>
            <a:r>
              <a:rPr lang="en-US" sz="1200" spc="-10" dirty="0">
                <a:latin typeface="Arial"/>
                <a:cs typeface="Arial"/>
              </a:rPr>
              <a:t> </a:t>
            </a:r>
            <a:r>
              <a:rPr lang="en-US" sz="1200" dirty="0">
                <a:latin typeface="Arial"/>
                <a:cs typeface="Arial"/>
              </a:rPr>
              <a:t>a</a:t>
            </a:r>
            <a:r>
              <a:rPr lang="en-US" sz="1200" spc="-15" dirty="0">
                <a:latin typeface="Arial"/>
                <a:cs typeface="Arial"/>
              </a:rPr>
              <a:t> </a:t>
            </a:r>
            <a:r>
              <a:rPr lang="en-US" sz="1200" dirty="0">
                <a:latin typeface="Arial"/>
                <a:cs typeface="Arial"/>
              </a:rPr>
              <a:t>section</a:t>
            </a:r>
            <a:r>
              <a:rPr lang="en-US" sz="1200" spc="-10" dirty="0">
                <a:latin typeface="Arial"/>
                <a:cs typeface="Arial"/>
              </a:rPr>
              <a:t> </a:t>
            </a:r>
            <a:r>
              <a:rPr lang="en-US" sz="1200" spc="-5" dirty="0">
                <a:latin typeface="Arial"/>
                <a:cs typeface="Arial"/>
              </a:rPr>
              <a:t>program</a:t>
            </a:r>
            <a:r>
              <a:rPr lang="en-US" sz="1200" spc="-15" dirty="0">
                <a:latin typeface="Arial"/>
                <a:cs typeface="Arial"/>
              </a:rPr>
              <a:t> </a:t>
            </a:r>
            <a:r>
              <a:rPr lang="en-US" sz="1200" dirty="0">
                <a:latin typeface="Arial"/>
                <a:cs typeface="Arial"/>
              </a:rPr>
              <a:t>code</a:t>
            </a:r>
          </a:p>
          <a:p>
            <a:pPr marL="469900" marR="5080" indent="-335915">
              <a:lnSpc>
                <a:spcPts val="2850"/>
              </a:lnSpc>
              <a:spcBef>
                <a:spcPts val="105"/>
              </a:spcBef>
              <a:buChar char="•"/>
              <a:tabLst>
                <a:tab pos="469265" algn="l"/>
                <a:tab pos="469900" algn="l"/>
              </a:tabLst>
            </a:pPr>
            <a:r>
              <a:rPr lang="en-US" sz="1200" spc="-5" dirty="0">
                <a:latin typeface="Arial"/>
                <a:cs typeface="Arial"/>
              </a:rPr>
              <a:t>Iterating </a:t>
            </a:r>
            <a:r>
              <a:rPr lang="en-US" sz="1200" dirty="0">
                <a:latin typeface="Arial"/>
                <a:cs typeface="Arial"/>
              </a:rPr>
              <a:t>means repeating </a:t>
            </a:r>
            <a:r>
              <a:rPr lang="en-US" sz="1200" spc="-5" dirty="0">
                <a:latin typeface="Arial"/>
                <a:cs typeface="Arial"/>
              </a:rPr>
              <a:t>that </a:t>
            </a:r>
            <a:r>
              <a:rPr lang="en-US" sz="1200" dirty="0">
                <a:latin typeface="Arial"/>
                <a:cs typeface="Arial"/>
              </a:rPr>
              <a:t>code </a:t>
            </a:r>
            <a:r>
              <a:rPr lang="en-US" sz="1200" spc="-5" dirty="0">
                <a:latin typeface="Arial"/>
                <a:cs typeface="Arial"/>
              </a:rPr>
              <a:t>again and again until </a:t>
            </a:r>
            <a:r>
              <a:rPr lang="en-US" sz="1200" dirty="0">
                <a:latin typeface="Arial"/>
                <a:cs typeface="Arial"/>
              </a:rPr>
              <a:t>a condition </a:t>
            </a:r>
            <a:r>
              <a:rPr lang="en-US" sz="1200" spc="-5" dirty="0">
                <a:latin typeface="Arial"/>
                <a:cs typeface="Arial"/>
              </a:rPr>
              <a:t>is </a:t>
            </a:r>
            <a:r>
              <a:rPr lang="en-US" sz="1200" spc="-655" dirty="0">
                <a:latin typeface="Arial"/>
                <a:cs typeface="Arial"/>
              </a:rPr>
              <a:t> </a:t>
            </a:r>
            <a:r>
              <a:rPr lang="en-US" sz="1200" dirty="0">
                <a:latin typeface="Arial"/>
                <a:cs typeface="Arial"/>
              </a:rPr>
              <a:t>met</a:t>
            </a:r>
          </a:p>
          <a:p>
            <a:pPr marL="12700" marR="1023619">
              <a:lnSpc>
                <a:spcPts val="2870"/>
              </a:lnSpc>
              <a:spcBef>
                <a:spcPts val="204"/>
              </a:spcBef>
            </a:pPr>
            <a:r>
              <a:rPr lang="en-US" sz="1200" spc="-5" dirty="0">
                <a:latin typeface="Arial"/>
                <a:cs typeface="Arial"/>
              </a:rPr>
              <a:t>Infinite loops never end </a:t>
            </a:r>
            <a:r>
              <a:rPr lang="en-US" sz="1200" dirty="0">
                <a:latin typeface="Arial"/>
                <a:cs typeface="Arial"/>
              </a:rPr>
              <a:t>- created </a:t>
            </a:r>
            <a:r>
              <a:rPr lang="en-US" sz="1200" spc="-5" dirty="0">
                <a:latin typeface="Arial"/>
                <a:cs typeface="Arial"/>
              </a:rPr>
              <a:t>when </a:t>
            </a:r>
            <a:r>
              <a:rPr lang="en-US" sz="1200" dirty="0">
                <a:latin typeface="Arial"/>
                <a:cs typeface="Arial"/>
              </a:rPr>
              <a:t>a </a:t>
            </a:r>
            <a:r>
              <a:rPr lang="en-US" sz="1200" spc="-5" dirty="0">
                <a:latin typeface="Arial"/>
                <a:cs typeface="Arial"/>
              </a:rPr>
              <a:t>loop does not encounter </a:t>
            </a:r>
            <a:r>
              <a:rPr lang="en-US" sz="1200" dirty="0">
                <a:latin typeface="Arial"/>
                <a:cs typeface="Arial"/>
              </a:rPr>
              <a:t>a </a:t>
            </a:r>
            <a:r>
              <a:rPr lang="en-US" sz="1200" spc="-655" dirty="0">
                <a:latin typeface="Arial"/>
                <a:cs typeface="Arial"/>
              </a:rPr>
              <a:t> </a:t>
            </a:r>
            <a:r>
              <a:rPr lang="en-US" sz="1200" spc="-5" dirty="0">
                <a:latin typeface="Arial"/>
                <a:cs typeface="Arial"/>
              </a:rPr>
              <a:t>terminating</a:t>
            </a:r>
            <a:r>
              <a:rPr lang="en-US" sz="1200" spc="-15" dirty="0">
                <a:latin typeface="Arial"/>
                <a:cs typeface="Arial"/>
              </a:rPr>
              <a:t> </a:t>
            </a:r>
            <a:r>
              <a:rPr lang="en-US" sz="1200" dirty="0">
                <a:latin typeface="Arial"/>
                <a:cs typeface="Arial"/>
              </a:rPr>
              <a:t>condition</a:t>
            </a:r>
            <a:r>
              <a:rPr lang="en-US" sz="1200" spc="-10" dirty="0">
                <a:latin typeface="Arial"/>
                <a:cs typeface="Arial"/>
              </a:rPr>
              <a:t> </a:t>
            </a:r>
            <a:r>
              <a:rPr lang="en-US" sz="1200" spc="-5" dirty="0">
                <a:latin typeface="Arial"/>
                <a:cs typeface="Arial"/>
              </a:rPr>
              <a:t>or when</a:t>
            </a:r>
            <a:r>
              <a:rPr lang="en-US" sz="1200" spc="-10" dirty="0">
                <a:latin typeface="Arial"/>
                <a:cs typeface="Arial"/>
              </a:rPr>
              <a:t> </a:t>
            </a:r>
            <a:r>
              <a:rPr lang="en-US" sz="1200" dirty="0">
                <a:latin typeface="Arial"/>
                <a:cs typeface="Arial"/>
              </a:rPr>
              <a:t>a</a:t>
            </a:r>
            <a:r>
              <a:rPr lang="en-US" sz="1200" spc="-5" dirty="0">
                <a:latin typeface="Arial"/>
                <a:cs typeface="Arial"/>
              </a:rPr>
              <a:t> loop</a:t>
            </a:r>
            <a:r>
              <a:rPr lang="en-US" sz="1200" spc="-10" dirty="0">
                <a:latin typeface="Arial"/>
                <a:cs typeface="Arial"/>
              </a:rPr>
              <a:t> </a:t>
            </a:r>
            <a:r>
              <a:rPr lang="en-US" sz="1200" spc="-5" dirty="0">
                <a:latin typeface="Arial"/>
                <a:cs typeface="Arial"/>
              </a:rPr>
              <a:t>is </a:t>
            </a:r>
            <a:r>
              <a:rPr lang="en-US" sz="1200" dirty="0">
                <a:latin typeface="Arial"/>
                <a:cs typeface="Arial"/>
              </a:rPr>
              <a:t>set</a:t>
            </a:r>
            <a:r>
              <a:rPr lang="en-US" sz="1200" spc="-10" dirty="0">
                <a:latin typeface="Arial"/>
                <a:cs typeface="Arial"/>
              </a:rPr>
              <a:t> </a:t>
            </a:r>
            <a:r>
              <a:rPr lang="en-US" sz="1200" spc="-5" dirty="0">
                <a:latin typeface="Arial"/>
                <a:cs typeface="Arial"/>
              </a:rPr>
              <a:t>to</a:t>
            </a:r>
            <a:r>
              <a:rPr lang="en-US" sz="1200" spc="-10" dirty="0">
                <a:latin typeface="Arial"/>
                <a:cs typeface="Arial"/>
              </a:rPr>
              <a:t> </a:t>
            </a:r>
            <a:r>
              <a:rPr lang="en-US" sz="1200" dirty="0">
                <a:latin typeface="Arial"/>
                <a:cs typeface="Arial"/>
              </a:rPr>
              <a:t>restart</a:t>
            </a:r>
            <a:r>
              <a:rPr lang="en-US" sz="1200" spc="-10" dirty="0">
                <a:latin typeface="Arial"/>
                <a:cs typeface="Arial"/>
              </a:rPr>
              <a:t> </a:t>
            </a:r>
            <a:r>
              <a:rPr lang="en-US" sz="1200" spc="-5" dirty="0">
                <a:latin typeface="Arial"/>
                <a:cs typeface="Arial"/>
              </a:rPr>
              <a:t>itself</a:t>
            </a:r>
            <a:endParaRPr lang="en-US" sz="1200" dirty="0">
              <a:latin typeface="Arial"/>
              <a:cs typeface="Arial"/>
            </a:endParaRPr>
          </a:p>
          <a:p>
            <a:pPr>
              <a:lnSpc>
                <a:spcPct val="100000"/>
              </a:lnSpc>
              <a:spcBef>
                <a:spcPts val="25"/>
              </a:spcBef>
            </a:pPr>
            <a:endParaRPr lang="en-US" sz="1600" dirty="0">
              <a:latin typeface="Arial"/>
              <a:cs typeface="Arial"/>
            </a:endParaRPr>
          </a:p>
          <a:p>
            <a:pPr marL="12700" marR="5080">
              <a:lnSpc>
                <a:spcPts val="2850"/>
              </a:lnSpc>
            </a:pPr>
            <a:r>
              <a:rPr lang="en-US" sz="1200" spc="-5" dirty="0">
                <a:latin typeface="Arial"/>
                <a:cs typeface="Arial"/>
              </a:rPr>
              <a:t>Sometimes the OS will detect </a:t>
            </a:r>
            <a:r>
              <a:rPr lang="en-US" sz="1200" dirty="0">
                <a:latin typeface="Arial"/>
                <a:cs typeface="Arial"/>
              </a:rPr>
              <a:t>a </a:t>
            </a:r>
            <a:r>
              <a:rPr lang="en-US" sz="1200" spc="-5" dirty="0">
                <a:latin typeface="Arial"/>
                <a:cs typeface="Arial"/>
              </a:rPr>
              <a:t>forever loop and attempt to terminate it, but </a:t>
            </a:r>
            <a:r>
              <a:rPr lang="en-US" sz="1200" spc="-655" dirty="0">
                <a:latin typeface="Arial"/>
                <a:cs typeface="Arial"/>
              </a:rPr>
              <a:t> </a:t>
            </a:r>
            <a:r>
              <a:rPr lang="en-US" sz="1200" spc="-5" dirty="0">
                <a:latin typeface="Arial"/>
                <a:cs typeface="Arial"/>
              </a:rPr>
              <a:t>this only works for </a:t>
            </a:r>
            <a:r>
              <a:rPr lang="en-US" sz="1200" dirty="0">
                <a:latin typeface="Arial"/>
                <a:cs typeface="Arial"/>
              </a:rPr>
              <a:t>some </a:t>
            </a:r>
            <a:r>
              <a:rPr lang="en-US" sz="1200" spc="-5" dirty="0">
                <a:latin typeface="Arial"/>
                <a:cs typeface="Arial"/>
              </a:rPr>
              <a:t>programs. </a:t>
            </a:r>
            <a:r>
              <a:rPr lang="en-US" sz="1200" spc="-80" dirty="0">
                <a:latin typeface="Arial"/>
                <a:cs typeface="Arial"/>
              </a:rPr>
              <a:t>You </a:t>
            </a:r>
            <a:r>
              <a:rPr lang="en-US" sz="1200" dirty="0">
                <a:latin typeface="Arial"/>
                <a:cs typeface="Arial"/>
              </a:rPr>
              <a:t>may </a:t>
            </a:r>
            <a:r>
              <a:rPr lang="en-US" sz="1200" spc="-5" dirty="0">
                <a:latin typeface="Arial"/>
                <a:cs typeface="Arial"/>
              </a:rPr>
              <a:t>get an error after </a:t>
            </a:r>
            <a:r>
              <a:rPr lang="en-US" sz="1200" dirty="0">
                <a:latin typeface="Arial"/>
                <a:cs typeface="Arial"/>
              </a:rPr>
              <a:t>a certain </a:t>
            </a:r>
            <a:r>
              <a:rPr lang="en-US" sz="1200" spc="5" dirty="0">
                <a:latin typeface="Arial"/>
                <a:cs typeface="Arial"/>
              </a:rPr>
              <a:t> </a:t>
            </a:r>
            <a:r>
              <a:rPr lang="en-US" sz="1200" spc="-5" dirty="0">
                <a:latin typeface="Arial"/>
                <a:cs typeface="Arial"/>
              </a:rPr>
              <a:t>amount</a:t>
            </a:r>
            <a:r>
              <a:rPr lang="en-US" sz="1200" spc="-10" dirty="0">
                <a:latin typeface="Arial"/>
                <a:cs typeface="Arial"/>
              </a:rPr>
              <a:t> </a:t>
            </a:r>
            <a:r>
              <a:rPr lang="en-US" sz="1200" spc="-5" dirty="0">
                <a:latin typeface="Arial"/>
                <a:cs typeface="Arial"/>
              </a:rPr>
              <a:t>of time</a:t>
            </a:r>
            <a:r>
              <a:rPr lang="en-US" sz="1200" spc="-10" dirty="0">
                <a:latin typeface="Arial"/>
                <a:cs typeface="Arial"/>
              </a:rPr>
              <a:t> </a:t>
            </a:r>
            <a:r>
              <a:rPr lang="en-US" sz="1200" spc="-5" dirty="0">
                <a:latin typeface="Arial"/>
                <a:cs typeface="Arial"/>
              </a:rPr>
              <a:t>has</a:t>
            </a:r>
            <a:r>
              <a:rPr lang="en-US" sz="1200" spc="-10" dirty="0">
                <a:latin typeface="Arial"/>
                <a:cs typeface="Arial"/>
              </a:rPr>
              <a:t> </a:t>
            </a:r>
            <a:r>
              <a:rPr lang="en-US" sz="1200" spc="-5" dirty="0">
                <a:latin typeface="Arial"/>
                <a:cs typeface="Arial"/>
              </a:rPr>
              <a:t>passed if that's</a:t>
            </a:r>
            <a:r>
              <a:rPr lang="en-US" sz="1200" spc="-15" dirty="0">
                <a:latin typeface="Arial"/>
                <a:cs typeface="Arial"/>
              </a:rPr>
              <a:t> </a:t>
            </a:r>
            <a:r>
              <a:rPr lang="en-US" sz="1200" spc="-5" dirty="0">
                <a:latin typeface="Arial"/>
                <a:cs typeface="Arial"/>
              </a:rPr>
              <a:t>part of the</a:t>
            </a:r>
            <a:r>
              <a:rPr lang="en-US" sz="1200" spc="-10" dirty="0">
                <a:latin typeface="Arial"/>
                <a:cs typeface="Arial"/>
              </a:rPr>
              <a:t> </a:t>
            </a:r>
            <a:r>
              <a:rPr lang="en-US" sz="1200" dirty="0">
                <a:latin typeface="Arial"/>
                <a:cs typeface="Arial"/>
              </a:rPr>
              <a:t>catch</a:t>
            </a:r>
            <a:r>
              <a:rPr lang="en-US" sz="1200" spc="-10" dirty="0">
                <a:latin typeface="Arial"/>
                <a:cs typeface="Arial"/>
              </a:rPr>
              <a:t> </a:t>
            </a:r>
            <a:r>
              <a:rPr lang="en-US" sz="1200" dirty="0">
                <a:latin typeface="Arial"/>
                <a:cs typeface="Arial"/>
              </a:rPr>
              <a:t>condition</a:t>
            </a:r>
          </a:p>
          <a:p>
            <a:pPr>
              <a:lnSpc>
                <a:spcPct val="100000"/>
              </a:lnSpc>
              <a:spcBef>
                <a:spcPts val="35"/>
              </a:spcBef>
            </a:pPr>
            <a:endParaRPr lang="en-US" sz="1600" dirty="0">
              <a:latin typeface="Arial"/>
              <a:cs typeface="Arial"/>
            </a:endParaRPr>
          </a:p>
          <a:p>
            <a:pPr marL="12700" marR="440055" algn="just">
              <a:lnSpc>
                <a:spcPts val="2850"/>
              </a:lnSpc>
            </a:pPr>
            <a:r>
              <a:rPr lang="en-US" sz="1200" spc="-5" dirty="0">
                <a:latin typeface="Arial"/>
                <a:cs typeface="Arial"/>
              </a:rPr>
              <a:t>If </a:t>
            </a:r>
            <a:r>
              <a:rPr lang="en-US" sz="1200" dirty="0">
                <a:latin typeface="Arial"/>
                <a:cs typeface="Arial"/>
              </a:rPr>
              <a:t>you </a:t>
            </a:r>
            <a:r>
              <a:rPr lang="en-US" sz="1200" spc="-5" dirty="0">
                <a:latin typeface="Arial"/>
                <a:cs typeface="Arial"/>
              </a:rPr>
              <a:t>are experiencing an infinity loop, press Ctrl </a:t>
            </a:r>
            <a:r>
              <a:rPr lang="en-US" sz="1200" dirty="0">
                <a:latin typeface="Arial"/>
                <a:cs typeface="Arial"/>
              </a:rPr>
              <a:t>+ </a:t>
            </a:r>
            <a:r>
              <a:rPr lang="en-US" sz="1200" spc="-5" dirty="0">
                <a:latin typeface="Arial"/>
                <a:cs typeface="Arial"/>
              </a:rPr>
              <a:t>C, which produces </a:t>
            </a:r>
            <a:r>
              <a:rPr lang="en-US" sz="1200" dirty="0">
                <a:latin typeface="Arial"/>
                <a:cs typeface="Arial"/>
              </a:rPr>
              <a:t>a </a:t>
            </a:r>
            <a:r>
              <a:rPr lang="en-US" sz="1200" spc="-655" dirty="0">
                <a:latin typeface="Arial"/>
                <a:cs typeface="Arial"/>
              </a:rPr>
              <a:t> </a:t>
            </a:r>
            <a:r>
              <a:rPr lang="en-US" sz="1200" b="1" spc="-5" dirty="0">
                <a:latin typeface="Arial"/>
                <a:cs typeface="Arial"/>
              </a:rPr>
              <a:t>break </a:t>
            </a:r>
            <a:r>
              <a:rPr lang="en-US" sz="1200" spc="-5" dirty="0">
                <a:latin typeface="Arial"/>
                <a:cs typeface="Arial"/>
              </a:rPr>
              <a:t>in the program. If that doesn’t work </a:t>
            </a:r>
            <a:r>
              <a:rPr lang="en-US" sz="1200" dirty="0">
                <a:latin typeface="Arial"/>
                <a:cs typeface="Arial"/>
              </a:rPr>
              <a:t>- </a:t>
            </a:r>
            <a:r>
              <a:rPr lang="en-US" sz="1200" spc="-5" dirty="0">
                <a:latin typeface="Arial"/>
                <a:cs typeface="Arial"/>
              </a:rPr>
              <a:t>end task </a:t>
            </a:r>
            <a:r>
              <a:rPr lang="en-US" sz="1200" dirty="0">
                <a:latin typeface="Arial"/>
                <a:cs typeface="Arial"/>
              </a:rPr>
              <a:t>(Ctrl + </a:t>
            </a:r>
            <a:r>
              <a:rPr lang="en-US" sz="1200" spc="-5" dirty="0">
                <a:latin typeface="Arial"/>
                <a:cs typeface="Arial"/>
              </a:rPr>
              <a:t>Alt </a:t>
            </a:r>
            <a:r>
              <a:rPr lang="en-US" sz="1200" dirty="0">
                <a:latin typeface="Arial"/>
                <a:cs typeface="Arial"/>
              </a:rPr>
              <a:t>+ </a:t>
            </a:r>
            <a:r>
              <a:rPr lang="en-US" sz="1200" spc="-5" dirty="0">
                <a:latin typeface="Arial"/>
                <a:cs typeface="Arial"/>
              </a:rPr>
              <a:t>Delete) </a:t>
            </a:r>
            <a:r>
              <a:rPr lang="en-US" sz="1200" spc="-655" dirty="0">
                <a:latin typeface="Arial"/>
                <a:cs typeface="Arial"/>
              </a:rPr>
              <a:t> </a:t>
            </a:r>
            <a:r>
              <a:rPr lang="en-US" sz="1200" spc="-5" dirty="0">
                <a:latin typeface="Arial"/>
                <a:cs typeface="Arial"/>
              </a:rPr>
              <a:t>and</a:t>
            </a:r>
            <a:r>
              <a:rPr lang="en-US" sz="1200" spc="-10" dirty="0">
                <a:latin typeface="Arial"/>
                <a:cs typeface="Arial"/>
              </a:rPr>
              <a:t> </a:t>
            </a:r>
            <a:r>
              <a:rPr lang="en-US" sz="1200" spc="-5" dirty="0">
                <a:latin typeface="Arial"/>
                <a:cs typeface="Arial"/>
              </a:rPr>
              <a:t>end the</a:t>
            </a:r>
            <a:r>
              <a:rPr lang="en-US" sz="1200" spc="-10" dirty="0">
                <a:latin typeface="Arial"/>
                <a:cs typeface="Arial"/>
              </a:rPr>
              <a:t> </a:t>
            </a:r>
            <a:r>
              <a:rPr lang="en-US" sz="1200" spc="-5" dirty="0">
                <a:latin typeface="Arial"/>
                <a:cs typeface="Arial"/>
              </a:rPr>
              <a:t>process!</a:t>
            </a:r>
            <a:r>
              <a:rPr lang="en-US" sz="1200" spc="-10" dirty="0">
                <a:latin typeface="Arial"/>
                <a:cs typeface="Arial"/>
              </a:rPr>
              <a:t> </a:t>
            </a:r>
            <a:r>
              <a:rPr lang="en-US" sz="1200" dirty="0">
                <a:latin typeface="Arial"/>
                <a:cs typeface="Arial"/>
              </a:rPr>
              <a:t>(works</a:t>
            </a:r>
            <a:r>
              <a:rPr lang="en-US" sz="1200" spc="-5" dirty="0">
                <a:latin typeface="Arial"/>
                <a:cs typeface="Arial"/>
              </a:rPr>
              <a:t> for</a:t>
            </a:r>
            <a:r>
              <a:rPr lang="en-US" sz="1200" spc="-10" dirty="0">
                <a:latin typeface="Arial"/>
                <a:cs typeface="Arial"/>
              </a:rPr>
              <a:t> </a:t>
            </a:r>
            <a:r>
              <a:rPr lang="en-US" sz="1200" spc="-5" dirty="0">
                <a:latin typeface="Arial"/>
                <a:cs typeface="Arial"/>
              </a:rPr>
              <a:t>other</a:t>
            </a:r>
            <a:r>
              <a:rPr lang="en-US" sz="1200" spc="-10" dirty="0">
                <a:latin typeface="Arial"/>
                <a:cs typeface="Arial"/>
              </a:rPr>
              <a:t> </a:t>
            </a:r>
            <a:r>
              <a:rPr lang="en-US" sz="1200" spc="-5" dirty="0">
                <a:latin typeface="Arial"/>
                <a:cs typeface="Arial"/>
              </a:rPr>
              <a:t>problems too)</a:t>
            </a:r>
            <a:endParaRPr lang="en-US" sz="1200" dirty="0">
              <a:latin typeface="Arial"/>
              <a:cs typeface="Arial"/>
            </a:endParaRPr>
          </a:p>
          <a:p>
            <a:pPr marL="469900" marR="5080" indent="-335915">
              <a:lnSpc>
                <a:spcPts val="2850"/>
              </a:lnSpc>
              <a:spcBef>
                <a:spcPts val="105"/>
              </a:spcBef>
              <a:buChar char="•"/>
              <a:tabLst>
                <a:tab pos="469265" algn="l"/>
                <a:tab pos="469900" algn="l"/>
              </a:tabLst>
            </a:pPr>
            <a:endParaRPr lang="en-US" sz="1200" dirty="0">
              <a:latin typeface="Arial"/>
              <a:cs typeface="Arial"/>
            </a:endParaRPr>
          </a:p>
          <a:p>
            <a:pPr marL="469900" marR="5080" indent="-335915">
              <a:lnSpc>
                <a:spcPts val="2850"/>
              </a:lnSpc>
              <a:spcBef>
                <a:spcPts val="105"/>
              </a:spcBef>
              <a:buChar char="•"/>
              <a:tabLst>
                <a:tab pos="469265" algn="l"/>
                <a:tab pos="469900" algn="l"/>
              </a:tabLst>
            </a:pPr>
            <a:endParaRPr lang="en-US" sz="1200" dirty="0">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4</a:t>
            </a:fld>
            <a:endParaRPr lang="en-US"/>
          </a:p>
        </p:txBody>
      </p:sp>
    </p:spTree>
    <p:extLst>
      <p:ext uri="{BB962C8B-B14F-4D97-AF65-F5344CB8AC3E}">
        <p14:creationId xmlns:p14="http://schemas.microsoft.com/office/powerpoint/2010/main" val="132999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solidFill>
                  <a:srgbClr val="222222"/>
                </a:solidFill>
                <a:latin typeface="Arial"/>
                <a:cs typeface="Arial"/>
              </a:rPr>
              <a:t>If the condition is false, the body of the loop does not execute and the flow of </a:t>
            </a:r>
            <a:r>
              <a:rPr lang="en-US" sz="1200" dirty="0">
                <a:solidFill>
                  <a:srgbClr val="222222"/>
                </a:solidFill>
                <a:latin typeface="Arial"/>
                <a:cs typeface="Arial"/>
              </a:rPr>
              <a:t>control </a:t>
            </a:r>
            <a:r>
              <a:rPr lang="en-US" sz="1200" spc="-655" dirty="0">
                <a:solidFill>
                  <a:srgbClr val="222222"/>
                </a:solidFill>
                <a:latin typeface="Arial"/>
                <a:cs typeface="Arial"/>
              </a:rPr>
              <a:t> </a:t>
            </a:r>
            <a:r>
              <a:rPr lang="en-US" sz="1200" spc="-5" dirty="0">
                <a:solidFill>
                  <a:srgbClr val="222222"/>
                </a:solidFill>
                <a:latin typeface="Arial"/>
                <a:cs typeface="Arial"/>
              </a:rPr>
              <a:t>jumps</a:t>
            </a:r>
            <a:r>
              <a:rPr lang="en-US" sz="1200" spc="-10" dirty="0">
                <a:solidFill>
                  <a:srgbClr val="222222"/>
                </a:solidFill>
                <a:latin typeface="Arial"/>
                <a:cs typeface="Arial"/>
              </a:rPr>
              <a:t> </a:t>
            </a:r>
            <a:r>
              <a:rPr lang="en-US" sz="1200" spc="-5" dirty="0">
                <a:solidFill>
                  <a:srgbClr val="222222"/>
                </a:solidFill>
                <a:latin typeface="Arial"/>
                <a:cs typeface="Arial"/>
              </a:rPr>
              <a:t>to</a:t>
            </a:r>
            <a:r>
              <a:rPr lang="en-US" sz="1200" spc="-10" dirty="0">
                <a:solidFill>
                  <a:srgbClr val="222222"/>
                </a:solidFill>
                <a:latin typeface="Arial"/>
                <a:cs typeface="Arial"/>
              </a:rPr>
              <a:t> </a:t>
            </a:r>
            <a:r>
              <a:rPr lang="en-US" sz="1200" spc="-5" dirty="0">
                <a:solidFill>
                  <a:srgbClr val="222222"/>
                </a:solidFill>
                <a:latin typeface="Arial"/>
                <a:cs typeface="Arial"/>
              </a:rPr>
              <a:t>the</a:t>
            </a:r>
            <a:r>
              <a:rPr lang="en-US" sz="1200" spc="-10" dirty="0">
                <a:solidFill>
                  <a:srgbClr val="222222"/>
                </a:solidFill>
                <a:latin typeface="Arial"/>
                <a:cs typeface="Arial"/>
              </a:rPr>
              <a:t> </a:t>
            </a:r>
            <a:r>
              <a:rPr lang="en-US" sz="1200" spc="-5" dirty="0">
                <a:solidFill>
                  <a:srgbClr val="222222"/>
                </a:solidFill>
                <a:latin typeface="Arial"/>
                <a:cs typeface="Arial"/>
              </a:rPr>
              <a:t>next</a:t>
            </a:r>
            <a:r>
              <a:rPr lang="en-US" sz="1200" spc="-10" dirty="0">
                <a:solidFill>
                  <a:srgbClr val="222222"/>
                </a:solidFill>
                <a:latin typeface="Arial"/>
                <a:cs typeface="Arial"/>
              </a:rPr>
              <a:t> </a:t>
            </a:r>
            <a:r>
              <a:rPr lang="en-US" sz="1200" dirty="0">
                <a:solidFill>
                  <a:srgbClr val="222222"/>
                </a:solidFill>
                <a:latin typeface="Arial"/>
                <a:cs typeface="Arial"/>
              </a:rPr>
              <a:t>statement</a:t>
            </a:r>
            <a:r>
              <a:rPr lang="en-US" sz="1200" spc="-5" dirty="0">
                <a:solidFill>
                  <a:srgbClr val="222222"/>
                </a:solidFill>
                <a:latin typeface="Arial"/>
                <a:cs typeface="Arial"/>
              </a:rPr>
              <a:t> just after the</a:t>
            </a:r>
            <a:r>
              <a:rPr lang="en-US" sz="1200" spc="-15" dirty="0">
                <a:solidFill>
                  <a:srgbClr val="222222"/>
                </a:solidFill>
                <a:latin typeface="Arial"/>
                <a:cs typeface="Arial"/>
              </a:rPr>
              <a:t> </a:t>
            </a:r>
            <a:r>
              <a:rPr lang="en-US" sz="1200" spc="-5" dirty="0">
                <a:solidFill>
                  <a:srgbClr val="222222"/>
                </a:solidFill>
                <a:latin typeface="Arial"/>
                <a:cs typeface="Arial"/>
              </a:rPr>
              <a:t>'for'</a:t>
            </a:r>
            <a:r>
              <a:rPr lang="en-US" sz="1200" spc="-10" dirty="0">
                <a:solidFill>
                  <a:srgbClr val="222222"/>
                </a:solidFill>
                <a:latin typeface="Arial"/>
                <a:cs typeface="Arial"/>
              </a:rPr>
              <a:t> </a:t>
            </a:r>
            <a:r>
              <a:rPr lang="en-US" sz="1200" spc="-5" dirty="0">
                <a:solidFill>
                  <a:srgbClr val="222222"/>
                </a:solidFill>
                <a:latin typeface="Arial"/>
                <a:cs typeface="Arial"/>
              </a:rPr>
              <a:t>loop.</a:t>
            </a:r>
            <a:endParaRPr lang="en-US" sz="1200" dirty="0">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6</a:t>
            </a:fld>
            <a:endParaRPr lang="en-US"/>
          </a:p>
        </p:txBody>
      </p:sp>
    </p:spTree>
    <p:extLst>
      <p:ext uri="{BB962C8B-B14F-4D97-AF65-F5344CB8AC3E}">
        <p14:creationId xmlns:p14="http://schemas.microsoft.com/office/powerpoint/2010/main" val="95897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EA64372-70E7-4E3F-A2EB-099B595A4B95}" type="slidenum">
              <a:rPr lang="en-US" smtClean="0"/>
              <a:t>7</a:t>
            </a:fld>
            <a:endParaRPr lang="en-US"/>
          </a:p>
        </p:txBody>
      </p:sp>
    </p:spTree>
    <p:extLst>
      <p:ext uri="{BB962C8B-B14F-4D97-AF65-F5344CB8AC3E}">
        <p14:creationId xmlns:p14="http://schemas.microsoft.com/office/powerpoint/2010/main" val="4232304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5" dirty="0">
                <a:solidFill>
                  <a:srgbClr val="222222"/>
                </a:solidFill>
                <a:latin typeface="Arial"/>
                <a:cs typeface="Arial"/>
              </a:rPr>
              <a:t>it forces the next iteration of the loop to take place, </a:t>
            </a:r>
            <a:r>
              <a:rPr lang="en-US" sz="1200" dirty="0">
                <a:solidFill>
                  <a:srgbClr val="222222"/>
                </a:solidFill>
                <a:latin typeface="Arial"/>
                <a:cs typeface="Arial"/>
              </a:rPr>
              <a:t> skipping</a:t>
            </a:r>
            <a:r>
              <a:rPr lang="en-US" sz="1200" spc="-10" dirty="0">
                <a:solidFill>
                  <a:srgbClr val="222222"/>
                </a:solidFill>
                <a:latin typeface="Arial"/>
                <a:cs typeface="Arial"/>
              </a:rPr>
              <a:t> </a:t>
            </a:r>
            <a:r>
              <a:rPr lang="en-US" sz="1200" spc="-5" dirty="0">
                <a:solidFill>
                  <a:srgbClr val="222222"/>
                </a:solidFill>
                <a:latin typeface="Arial"/>
                <a:cs typeface="Arial"/>
              </a:rPr>
              <a:t>any </a:t>
            </a:r>
            <a:r>
              <a:rPr lang="en-US" sz="1200" dirty="0">
                <a:solidFill>
                  <a:srgbClr val="222222"/>
                </a:solidFill>
                <a:latin typeface="Arial"/>
                <a:cs typeface="Arial"/>
              </a:rPr>
              <a:t>code</a:t>
            </a:r>
            <a:r>
              <a:rPr lang="en-US" sz="1200" spc="-5" dirty="0">
                <a:solidFill>
                  <a:srgbClr val="222222"/>
                </a:solidFill>
                <a:latin typeface="Arial"/>
                <a:cs typeface="Arial"/>
              </a:rPr>
              <a:t> in between</a:t>
            </a:r>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11</a:t>
            </a:fld>
            <a:endParaRPr lang="en-US"/>
          </a:p>
        </p:txBody>
      </p:sp>
    </p:spTree>
    <p:extLst>
      <p:ext uri="{BB962C8B-B14F-4D97-AF65-F5344CB8AC3E}">
        <p14:creationId xmlns:p14="http://schemas.microsoft.com/office/powerpoint/2010/main" val="115928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subTitle" idx="4"/>
          </p:nvPr>
        </p:nvSpPr>
        <p:spPr>
          <a:xfrm>
            <a:off x="1604010" y="4235196"/>
            <a:ext cx="7485379"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p:txBody>
          <a:bodyPr lIns="0" tIns="0" rIns="0" bIns="0"/>
          <a:lstStyle>
            <a:lvl1pPr>
              <a:defRPr sz="1400" b="0" i="0">
                <a:solidFill>
                  <a:srgbClr val="5E5E5E"/>
                </a:solidFill>
                <a:latin typeface="Calibri"/>
                <a:cs typeface="Calibri"/>
              </a:defRPr>
            </a:lvl1pPr>
          </a:lstStyle>
          <a:p>
            <a:pPr marL="11557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7030A0"/>
                </a:solidFill>
                <a:latin typeface="Calibri"/>
                <a:cs typeface="Calibri"/>
              </a:defRPr>
            </a:lvl1pPr>
          </a:lstStyle>
          <a:p>
            <a:endParaRPr dirty="0"/>
          </a:p>
        </p:txBody>
      </p:sp>
      <p:sp>
        <p:nvSpPr>
          <p:cNvPr id="3" name="Holder 3"/>
          <p:cNvSpPr>
            <a:spLocks noGrp="1"/>
          </p:cNvSpPr>
          <p:nvPr>
            <p:ph type="body" idx="1"/>
          </p:nvPr>
        </p:nvSpPr>
        <p:spPr/>
        <p:txBody>
          <a:bodyPr lIns="0" tIns="0" rIns="0" bIns="0"/>
          <a:lstStyle>
            <a:lvl1pPr>
              <a:defRPr sz="2800" b="0" i="0">
                <a:solidFill>
                  <a:schemeClr val="tx1"/>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p:txBody>
          <a:bodyPr lIns="0" tIns="0" rIns="0" bIns="0"/>
          <a:lstStyle>
            <a:lvl1pPr>
              <a:defRPr sz="1400" b="0" i="0">
                <a:solidFill>
                  <a:srgbClr val="5E5E5E"/>
                </a:solidFill>
                <a:latin typeface="Calibri"/>
                <a:cs typeface="Calibri"/>
              </a:defRPr>
            </a:lvl1pPr>
          </a:lstStyle>
          <a:p>
            <a:pPr marL="11557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7030A0"/>
                </a:solidFill>
                <a:latin typeface="Calibri"/>
                <a:cs typeface="Calibri"/>
              </a:defRPr>
            </a:lvl1pPr>
          </a:lstStyle>
          <a:p>
            <a:endParaRPr dirty="0"/>
          </a:p>
        </p:txBody>
      </p:sp>
      <p:sp>
        <p:nvSpPr>
          <p:cNvPr id="3" name="Holder 3"/>
          <p:cNvSpPr>
            <a:spLocks noGrp="1"/>
          </p:cNvSpPr>
          <p:nvPr>
            <p:ph sz="half" idx="2"/>
          </p:nvPr>
        </p:nvSpPr>
        <p:spPr>
          <a:xfrm>
            <a:off x="1025537" y="1690116"/>
            <a:ext cx="4189729" cy="4232910"/>
          </a:xfrm>
          <a:prstGeom prst="rect">
            <a:avLst/>
          </a:prstGeom>
        </p:spPr>
        <p:txBody>
          <a:bodyPr wrap="square" lIns="0" tIns="0" rIns="0" bIns="0">
            <a:spAutoFit/>
          </a:bodyPr>
          <a:lstStyle>
            <a:lvl1pPr>
              <a:defRPr sz="2000" b="0" i="0">
                <a:solidFill>
                  <a:srgbClr val="00009A"/>
                </a:solidFill>
                <a:latin typeface="Calibri"/>
                <a:cs typeface="Calibri"/>
              </a:defRPr>
            </a:lvl1pPr>
          </a:lstStyle>
          <a:p>
            <a:endParaRPr/>
          </a:p>
        </p:txBody>
      </p:sp>
      <p:sp>
        <p:nvSpPr>
          <p:cNvPr id="4" name="Holder 4"/>
          <p:cNvSpPr>
            <a:spLocks noGrp="1"/>
          </p:cNvSpPr>
          <p:nvPr>
            <p:ph sz="half" idx="3"/>
          </p:nvPr>
        </p:nvSpPr>
        <p:spPr>
          <a:xfrm>
            <a:off x="5721229" y="1754391"/>
            <a:ext cx="3709670" cy="4011929"/>
          </a:xfrm>
          <a:prstGeom prst="rect">
            <a:avLst/>
          </a:prstGeom>
        </p:spPr>
        <p:txBody>
          <a:bodyPr wrap="square" lIns="0" tIns="0" rIns="0" bIns="0">
            <a:spAutoFit/>
          </a:bodyPr>
          <a:lstStyle>
            <a:lvl1pPr>
              <a:defRPr sz="1200" b="0" i="0">
                <a:solidFill>
                  <a:srgbClr val="006500"/>
                </a:solidFill>
                <a:latin typeface="Courier New"/>
                <a:cs typeface="Courier New"/>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7" name="Holder 7"/>
          <p:cNvSpPr>
            <a:spLocks noGrp="1"/>
          </p:cNvSpPr>
          <p:nvPr>
            <p:ph type="sldNum" sz="quarter" idx="7"/>
          </p:nvPr>
        </p:nvSpPr>
        <p:spPr/>
        <p:txBody>
          <a:bodyPr lIns="0" tIns="0" rIns="0" bIns="0"/>
          <a:lstStyle>
            <a:lvl1pPr>
              <a:defRPr sz="1400" b="0" i="0">
                <a:solidFill>
                  <a:srgbClr val="5E5E5E"/>
                </a:solidFill>
                <a:latin typeface="Calibri"/>
                <a:cs typeface="Calibri"/>
              </a:defRPr>
            </a:lvl1pPr>
          </a:lstStyle>
          <a:p>
            <a:pPr marL="11557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7030A0"/>
                </a:solidFill>
                <a:latin typeface="Calibri"/>
                <a:cs typeface="Calibri"/>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5" name="Holder 5"/>
          <p:cNvSpPr>
            <a:spLocks noGrp="1"/>
          </p:cNvSpPr>
          <p:nvPr>
            <p:ph type="sldNum" sz="quarter" idx="7"/>
          </p:nvPr>
        </p:nvSpPr>
        <p:spPr/>
        <p:txBody>
          <a:bodyPr lIns="0" tIns="0" rIns="0" bIns="0"/>
          <a:lstStyle>
            <a:lvl1pPr>
              <a:defRPr sz="1400" b="0" i="0">
                <a:solidFill>
                  <a:srgbClr val="5E5E5E"/>
                </a:solidFill>
                <a:latin typeface="Calibri"/>
                <a:cs typeface="Calibri"/>
              </a:defRPr>
            </a:lvl1pPr>
          </a:lstStyle>
          <a:p>
            <a:pPr marL="11557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4" name="Holder 4"/>
          <p:cNvSpPr>
            <a:spLocks noGrp="1"/>
          </p:cNvSpPr>
          <p:nvPr>
            <p:ph type="sldNum" sz="quarter" idx="7"/>
          </p:nvPr>
        </p:nvSpPr>
        <p:spPr/>
        <p:txBody>
          <a:bodyPr lIns="0" tIns="0" rIns="0" bIns="0"/>
          <a:lstStyle>
            <a:lvl1pPr>
              <a:defRPr sz="1400" b="0" i="0">
                <a:solidFill>
                  <a:srgbClr val="5E5E5E"/>
                </a:solidFill>
                <a:latin typeface="Calibri"/>
                <a:cs typeface="Calibri"/>
              </a:defRPr>
            </a:lvl1pPr>
          </a:lstStyle>
          <a:p>
            <a:pPr marL="11557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85462" y="698055"/>
            <a:ext cx="8522474" cy="677108"/>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dirty="0"/>
          </a:p>
        </p:txBody>
      </p:sp>
      <p:sp>
        <p:nvSpPr>
          <p:cNvPr id="3" name="Holder 3"/>
          <p:cNvSpPr>
            <a:spLocks noGrp="1"/>
          </p:cNvSpPr>
          <p:nvPr>
            <p:ph type="body" idx="1"/>
          </p:nvPr>
        </p:nvSpPr>
        <p:spPr>
          <a:xfrm>
            <a:off x="1225669" y="1546542"/>
            <a:ext cx="8242061" cy="5148580"/>
          </a:xfrm>
          <a:prstGeom prst="rect">
            <a:avLst/>
          </a:prstGeom>
        </p:spPr>
        <p:txBody>
          <a:bodyPr wrap="square" lIns="0" tIns="0" rIns="0" bIns="0">
            <a:spAutoFit/>
          </a:bodyPr>
          <a:lstStyle>
            <a:lvl1pPr>
              <a:defRPr sz="2800" b="0" i="0">
                <a:solidFill>
                  <a:schemeClr val="tx1"/>
                </a:solidFill>
                <a:latin typeface="Courier New"/>
                <a:cs typeface="Courier New"/>
              </a:defRPr>
            </a:lvl1pPr>
          </a:lstStyle>
          <a:p>
            <a:endParaRPr/>
          </a:p>
        </p:txBody>
      </p:sp>
      <p:sp>
        <p:nvSpPr>
          <p:cNvPr id="4" name="Holder 4"/>
          <p:cNvSpPr>
            <a:spLocks noGrp="1"/>
          </p:cNvSpPr>
          <p:nvPr>
            <p:ph type="ftr" sz="quarter" idx="5"/>
          </p:nvPr>
        </p:nvSpPr>
        <p:spPr>
          <a:xfrm>
            <a:off x="3635756" y="7033450"/>
            <a:ext cx="3421887"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a:xfrm>
            <a:off x="10158730" y="7347406"/>
            <a:ext cx="495553" cy="215444"/>
          </a:xfrm>
          <a:prstGeom prst="rect">
            <a:avLst/>
          </a:prstGeom>
        </p:spPr>
        <p:txBody>
          <a:bodyPr wrap="square" lIns="0" tIns="0" rIns="0" bIns="0">
            <a:spAutoFit/>
          </a:bodyPr>
          <a:lstStyle>
            <a:lvl1pPr>
              <a:defRPr sz="1400" b="0" i="0">
                <a:solidFill>
                  <a:srgbClr val="5E5E5E"/>
                </a:solidFill>
                <a:latin typeface="Calibri"/>
                <a:cs typeface="Calibri"/>
              </a:defRPr>
            </a:lvl1pPr>
          </a:lstStyle>
          <a:p>
            <a:pPr marL="11557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solidFill>
            <a:srgbClr val="7030A0"/>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999" y="1419225"/>
            <a:ext cx="9220200" cy="1354217"/>
          </a:xfrm>
          <a:prstGeom prst="rect">
            <a:avLst/>
          </a:prstGeom>
        </p:spPr>
        <p:txBody>
          <a:bodyPr vert="horz" wrap="square" lIns="0" tIns="0" rIns="0" bIns="0" rtlCol="0">
            <a:spAutoFit/>
          </a:bodyPr>
          <a:lstStyle/>
          <a:p>
            <a:pPr marL="12700" algn="ctr">
              <a:lnSpc>
                <a:spcPct val="100000"/>
              </a:lnSpc>
            </a:pPr>
            <a:r>
              <a:rPr lang="en-AU" b="1" spc="-5" dirty="0">
                <a:solidFill>
                  <a:srgbClr val="7030A0"/>
                </a:solidFill>
                <a:latin typeface="Arial"/>
                <a:cs typeface="Arial"/>
              </a:rPr>
              <a:t>Lecture 4</a:t>
            </a:r>
            <a:br>
              <a:rPr lang="en-AU" b="1" spc="-5" dirty="0">
                <a:solidFill>
                  <a:srgbClr val="7030A0"/>
                </a:solidFill>
                <a:latin typeface="Arial"/>
                <a:cs typeface="Arial"/>
              </a:rPr>
            </a:br>
            <a:r>
              <a:rPr lang="en-AU" b="1" spc="-5" dirty="0">
                <a:solidFill>
                  <a:srgbClr val="7030A0"/>
                </a:solidFill>
                <a:latin typeface="Arial"/>
                <a:cs typeface="Arial"/>
              </a:rPr>
              <a:t>Repetition Statements</a:t>
            </a:r>
            <a:endParaRPr b="1" spc="-5" dirty="0">
              <a:solidFill>
                <a:srgbClr val="7030A0"/>
              </a:solidFill>
              <a:latin typeface="Arial"/>
              <a:cs typeface="Arial"/>
            </a:endParaRPr>
          </a:p>
        </p:txBody>
      </p:sp>
      <p:sp>
        <p:nvSpPr>
          <p:cNvPr id="3" name="Rectangle 2">
            <a:extLst>
              <a:ext uri="{FF2B5EF4-FFF2-40B4-BE49-F238E27FC236}">
                <a16:creationId xmlns:a16="http://schemas.microsoft.com/office/drawing/2014/main" id="{7A4F6626-22A2-4301-A151-FFB882427E57}"/>
              </a:ext>
            </a:extLst>
          </p:cNvPr>
          <p:cNvSpPr/>
          <p:nvPr/>
        </p:nvSpPr>
        <p:spPr>
          <a:xfrm>
            <a:off x="698500" y="5076825"/>
            <a:ext cx="5346700" cy="1200329"/>
          </a:xfrm>
          <a:prstGeom prst="rect">
            <a:avLst/>
          </a:prstGeom>
        </p:spPr>
        <p:txBody>
          <a:bodyPr>
            <a:spAutoFit/>
          </a:bodyPr>
          <a:lstStyle/>
          <a:p>
            <a:r>
              <a:rPr lang="en-US" dirty="0"/>
              <a:t>I. Repetition Statements</a:t>
            </a:r>
          </a:p>
          <a:p>
            <a:r>
              <a:rPr lang="en-US" dirty="0"/>
              <a:t>II. The	while loop</a:t>
            </a:r>
          </a:p>
          <a:p>
            <a:r>
              <a:rPr lang="en-US" dirty="0"/>
              <a:t>III. The for loop</a:t>
            </a:r>
          </a:p>
          <a:p>
            <a:r>
              <a:rPr lang="en-US" dirty="0"/>
              <a:t>IV. break and continue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463" y="0"/>
            <a:ext cx="8522474" cy="677108"/>
          </a:xfrm>
        </p:spPr>
        <p:txBody>
          <a:bodyPr/>
          <a:lstStyle/>
          <a:p>
            <a:pPr algn="ctr"/>
            <a:r>
              <a:rPr lang="en-US" dirty="0"/>
              <a:t>III. </a:t>
            </a:r>
            <a:r>
              <a:rPr lang="en-US" dirty="0">
                <a:solidFill>
                  <a:srgbClr val="FF0000"/>
                </a:solidFill>
              </a:rPr>
              <a:t>do-while</a:t>
            </a:r>
            <a:r>
              <a:rPr lang="en-US" dirty="0"/>
              <a:t> Statement</a:t>
            </a:r>
          </a:p>
        </p:txBody>
      </p:sp>
      <p:sp>
        <p:nvSpPr>
          <p:cNvPr id="3" name="Content Placeholder 2"/>
          <p:cNvSpPr>
            <a:spLocks noGrp="1"/>
          </p:cNvSpPr>
          <p:nvPr>
            <p:ph idx="1"/>
          </p:nvPr>
        </p:nvSpPr>
        <p:spPr>
          <a:xfrm>
            <a:off x="1085463" y="6517539"/>
            <a:ext cx="7766437" cy="894753"/>
          </a:xfrm>
        </p:spPr>
        <p:txBody>
          <a:bodyPr/>
          <a:lstStyle/>
          <a:p>
            <a:r>
              <a:rPr lang="en-US" sz="1800" b="1" dirty="0">
                <a:latin typeface="Calibri" panose="020F0502020204030204" pitchFamily="34" charset="0"/>
                <a:cs typeface="Calibri" panose="020F0502020204030204" pitchFamily="34" charset="0"/>
              </a:rPr>
              <a:t>Explanation:</a:t>
            </a:r>
          </a:p>
          <a:p>
            <a:pPr marL="1071425" lvl="1" indent="-567225">
              <a:buFont typeface="+mj-lt"/>
              <a:buAutoNum type="arabicPeriod"/>
            </a:pPr>
            <a:r>
              <a:rPr lang="en-US" dirty="0"/>
              <a:t>Get a </a:t>
            </a:r>
            <a:r>
              <a:rPr lang="en-US" i="1" dirty="0">
                <a:solidFill>
                  <a:srgbClr val="7030A0"/>
                </a:solidFill>
              </a:rPr>
              <a:t>data value</a:t>
            </a:r>
          </a:p>
          <a:p>
            <a:pPr marL="1071425" lvl="1" indent="-567225">
              <a:buFont typeface="+mj-lt"/>
              <a:buAutoNum type="arabicPeriod"/>
            </a:pPr>
            <a:r>
              <a:rPr lang="en-US" dirty="0"/>
              <a:t>If </a:t>
            </a:r>
            <a:r>
              <a:rPr lang="en-US" i="1" dirty="0">
                <a:solidFill>
                  <a:srgbClr val="7030A0"/>
                </a:solidFill>
              </a:rPr>
              <a:t>data value </a:t>
            </a:r>
            <a:r>
              <a:rPr lang="en-US" dirty="0"/>
              <a:t>isn’t in the acceptable range, go back to step 1.</a:t>
            </a:r>
          </a:p>
          <a:p>
            <a:pPr marL="504200" lvl="1"/>
            <a:endParaRPr lang="en-US" dirty="0"/>
          </a:p>
        </p:txBody>
      </p:sp>
      <p:sp>
        <p:nvSpPr>
          <p:cNvPr id="4" name="Rectangle 3">
            <a:extLst>
              <a:ext uri="{FF2B5EF4-FFF2-40B4-BE49-F238E27FC236}">
                <a16:creationId xmlns:a16="http://schemas.microsoft.com/office/drawing/2014/main" id="{4429718B-B24A-4A51-B647-3435FA46B1DF}"/>
              </a:ext>
            </a:extLst>
          </p:cNvPr>
          <p:cNvSpPr/>
          <p:nvPr/>
        </p:nvSpPr>
        <p:spPr>
          <a:xfrm>
            <a:off x="1765300" y="1267504"/>
            <a:ext cx="5346700" cy="1754326"/>
          </a:xfrm>
          <a:prstGeom prst="rect">
            <a:avLst/>
          </a:prstGeom>
        </p:spPr>
        <p:txBody>
          <a:bodyPr>
            <a:spAutoFit/>
          </a:bodyPr>
          <a:lstStyle/>
          <a:p>
            <a:r>
              <a:rPr lang="en-US" b="1" dirty="0">
                <a:solidFill>
                  <a:srgbClr val="FF0000"/>
                </a:solidFill>
              </a:rPr>
              <a:t>do{</a:t>
            </a:r>
          </a:p>
          <a:p>
            <a:r>
              <a:rPr lang="en-US" dirty="0"/>
              <a:t>	</a:t>
            </a:r>
            <a:r>
              <a:rPr lang="en-US" dirty="0" err="1"/>
              <a:t>statement_list</a:t>
            </a:r>
            <a:r>
              <a:rPr lang="en-US" dirty="0"/>
              <a:t>;</a:t>
            </a:r>
          </a:p>
          <a:p>
            <a:endParaRPr lang="en-US" b="1" dirty="0">
              <a:solidFill>
                <a:srgbClr val="FF0000"/>
              </a:solidFill>
            </a:endParaRPr>
          </a:p>
          <a:p>
            <a:r>
              <a:rPr lang="en-US" b="1">
                <a:solidFill>
                  <a:srgbClr val="FF0000"/>
                </a:solidFill>
              </a:rPr>
              <a:t>   }</a:t>
            </a:r>
            <a:endParaRPr lang="en-US" b="1" dirty="0">
              <a:solidFill>
                <a:srgbClr val="FF0000"/>
              </a:solidFill>
            </a:endParaRPr>
          </a:p>
          <a:p>
            <a:r>
              <a:rPr lang="en-US" b="1" dirty="0">
                <a:solidFill>
                  <a:srgbClr val="FF0000"/>
                </a:solidFill>
              </a:rPr>
              <a:t>while</a:t>
            </a:r>
            <a:r>
              <a:rPr lang="en-US" dirty="0"/>
              <a:t> (expression)</a:t>
            </a:r>
            <a:r>
              <a:rPr lang="en-US" sz="3600" b="1" dirty="0">
                <a:solidFill>
                  <a:srgbClr val="FF0000"/>
                </a:solidFill>
              </a:rPr>
              <a:t>;</a:t>
            </a:r>
            <a:endParaRPr lang="en-US" dirty="0">
              <a:solidFill>
                <a:srgbClr val="FF0000"/>
              </a:solidFill>
            </a:endParaRPr>
          </a:p>
        </p:txBody>
      </p:sp>
      <p:sp>
        <p:nvSpPr>
          <p:cNvPr id="5" name="TextBox 4">
            <a:extLst>
              <a:ext uri="{FF2B5EF4-FFF2-40B4-BE49-F238E27FC236}">
                <a16:creationId xmlns:a16="http://schemas.microsoft.com/office/drawing/2014/main" id="{0140F88D-240F-4529-9F5A-7C9A3F431B2B}"/>
              </a:ext>
            </a:extLst>
          </p:cNvPr>
          <p:cNvSpPr txBox="1"/>
          <p:nvPr/>
        </p:nvSpPr>
        <p:spPr>
          <a:xfrm>
            <a:off x="970912" y="825281"/>
            <a:ext cx="880241" cy="369332"/>
          </a:xfrm>
          <a:prstGeom prst="rect">
            <a:avLst/>
          </a:prstGeom>
          <a:noFill/>
        </p:spPr>
        <p:txBody>
          <a:bodyPr wrap="none" rtlCol="0">
            <a:spAutoFit/>
          </a:bodyPr>
          <a:lstStyle/>
          <a:p>
            <a:r>
              <a:rPr lang="en-US" b="1" dirty="0"/>
              <a:t>Syntax:</a:t>
            </a:r>
          </a:p>
        </p:txBody>
      </p:sp>
      <p:sp>
        <p:nvSpPr>
          <p:cNvPr id="6" name="Rectangle 5">
            <a:extLst>
              <a:ext uri="{FF2B5EF4-FFF2-40B4-BE49-F238E27FC236}">
                <a16:creationId xmlns:a16="http://schemas.microsoft.com/office/drawing/2014/main" id="{89ECA83E-513C-464A-8713-CF1E3DBA410F}"/>
              </a:ext>
            </a:extLst>
          </p:cNvPr>
          <p:cNvSpPr/>
          <p:nvPr/>
        </p:nvSpPr>
        <p:spPr>
          <a:xfrm>
            <a:off x="1085463" y="2907108"/>
            <a:ext cx="9220200" cy="1167627"/>
          </a:xfrm>
          <a:prstGeom prst="rect">
            <a:avLst/>
          </a:prstGeom>
        </p:spPr>
        <p:txBody>
          <a:bodyPr wrap="square">
            <a:spAutoFit/>
          </a:bodyPr>
          <a:lstStyle/>
          <a:p>
            <a:pPr marL="298450" marR="5080" indent="-285750">
              <a:lnSpc>
                <a:spcPts val="2850"/>
              </a:lnSpc>
              <a:buFont typeface="Wingdings" panose="05000000000000000000" pitchFamily="2" charset="2"/>
              <a:buChar char="v"/>
            </a:pPr>
            <a:r>
              <a:rPr lang="en-US" spc="-5" dirty="0">
                <a:latin typeface="Arial" panose="020B0604020202020204" pitchFamily="34" charset="0"/>
                <a:cs typeface="Arial" panose="020B0604020202020204" pitchFamily="34" charset="0"/>
              </a:rPr>
              <a:t>It is </a:t>
            </a:r>
            <a:r>
              <a:rPr lang="en-US" dirty="0">
                <a:latin typeface="Arial" panose="020B0604020202020204" pitchFamily="34" charset="0"/>
                <a:cs typeface="Arial" panose="020B0604020202020204" pitchFamily="34" charset="0"/>
              </a:rPr>
              <a:t>a </a:t>
            </a:r>
            <a:r>
              <a:rPr lang="en-US" b="1" spc="-5" dirty="0">
                <a:latin typeface="Arial" panose="020B0604020202020204" pitchFamily="34" charset="0"/>
                <a:cs typeface="Arial" panose="020B0604020202020204" pitchFamily="34" charset="0"/>
              </a:rPr>
              <a:t>post</a:t>
            </a:r>
            <a:r>
              <a:rPr lang="en-US" b="1" spc="-290" dirty="0">
                <a:latin typeface="Arial" panose="020B0604020202020204" pitchFamily="34" charset="0"/>
                <a:cs typeface="Arial" panose="020B0604020202020204" pitchFamily="34" charset="0"/>
              </a:rPr>
              <a:t>‐</a:t>
            </a:r>
            <a:r>
              <a:rPr lang="en-US" b="1" spc="-5" dirty="0">
                <a:latin typeface="Arial" panose="020B0604020202020204" pitchFamily="34" charset="0"/>
                <a:cs typeface="Arial" panose="020B0604020202020204" pitchFamily="34" charset="0"/>
              </a:rPr>
              <a:t>test</a:t>
            </a:r>
            <a:r>
              <a:rPr lang="en-US" b="1" dirty="0">
                <a:latin typeface="Arial" panose="020B0604020202020204" pitchFamily="34" charset="0"/>
                <a:cs typeface="Arial" panose="020B0604020202020204" pitchFamily="34" charset="0"/>
              </a:rPr>
              <a:t> </a:t>
            </a:r>
            <a:r>
              <a:rPr lang="en-US" b="1" spc="-5" dirty="0">
                <a:latin typeface="Arial" panose="020B0604020202020204" pitchFamily="34" charset="0"/>
                <a:cs typeface="Arial" panose="020B0604020202020204" pitchFamily="34" charset="0"/>
              </a:rPr>
              <a:t>loo</a:t>
            </a:r>
            <a:r>
              <a:rPr lang="en-US" b="1" dirty="0">
                <a:latin typeface="Arial" panose="020B0604020202020204" pitchFamily="34" charset="0"/>
                <a:cs typeface="Arial" panose="020B0604020202020204" pitchFamily="34" charset="0"/>
              </a:rPr>
              <a:t>p; </a:t>
            </a:r>
            <a:r>
              <a:rPr lang="en-US" b="1" spc="-5" dirty="0">
                <a:latin typeface="Arial"/>
                <a:cs typeface="Arial"/>
              </a:rPr>
              <a:t>t</a:t>
            </a:r>
            <a:r>
              <a:rPr lang="en-US" spc="-5" dirty="0">
                <a:latin typeface="Arial"/>
                <a:cs typeface="Arial"/>
              </a:rPr>
              <a:t>he body of the loop is executed once, before </a:t>
            </a:r>
            <a:r>
              <a:rPr lang="en-US" dirty="0">
                <a:latin typeface="Arial"/>
                <a:cs typeface="Arial"/>
              </a:rPr>
              <a:t>checking </a:t>
            </a:r>
            <a:r>
              <a:rPr lang="en-US" spc="-5" dirty="0">
                <a:latin typeface="Arial"/>
                <a:cs typeface="Arial"/>
              </a:rPr>
              <a:t>the test </a:t>
            </a:r>
            <a:r>
              <a:rPr lang="en-US" spc="-655" dirty="0">
                <a:latin typeface="Arial"/>
                <a:cs typeface="Arial"/>
              </a:rPr>
              <a:t> </a:t>
            </a:r>
            <a:r>
              <a:rPr lang="en-US" spc="-5" dirty="0">
                <a:latin typeface="Arial"/>
                <a:cs typeface="Arial"/>
              </a:rPr>
              <a:t>expression.</a:t>
            </a:r>
            <a:r>
              <a:rPr lang="en-US" spc="-10" dirty="0">
                <a:latin typeface="Arial"/>
                <a:cs typeface="Arial"/>
              </a:rPr>
              <a:t> </a:t>
            </a:r>
            <a:r>
              <a:rPr lang="en-US" b="1" spc="-5" dirty="0">
                <a:latin typeface="Arial"/>
                <a:cs typeface="Arial"/>
              </a:rPr>
              <a:t>Hence,</a:t>
            </a:r>
            <a:r>
              <a:rPr lang="en-US" b="1" spc="-10" dirty="0">
                <a:latin typeface="Arial"/>
                <a:cs typeface="Arial"/>
              </a:rPr>
              <a:t> </a:t>
            </a:r>
            <a:r>
              <a:rPr lang="en-US" b="1" spc="-5" dirty="0">
                <a:latin typeface="Arial"/>
                <a:cs typeface="Arial"/>
              </a:rPr>
              <a:t>the</a:t>
            </a:r>
            <a:r>
              <a:rPr lang="en-US" b="1" spc="-15" dirty="0">
                <a:latin typeface="Arial"/>
                <a:cs typeface="Arial"/>
              </a:rPr>
              <a:t> </a:t>
            </a:r>
            <a:r>
              <a:rPr lang="en-US" b="1" spc="-5" dirty="0">
                <a:latin typeface="Arial"/>
                <a:cs typeface="Arial"/>
              </a:rPr>
              <a:t>do...while</a:t>
            </a:r>
            <a:r>
              <a:rPr lang="en-US" b="1" spc="-10" dirty="0">
                <a:latin typeface="Arial"/>
                <a:cs typeface="Arial"/>
              </a:rPr>
              <a:t> </a:t>
            </a:r>
            <a:r>
              <a:rPr lang="en-US" b="1" spc="-5" dirty="0">
                <a:latin typeface="Arial"/>
                <a:cs typeface="Arial"/>
              </a:rPr>
              <a:t>loop is</a:t>
            </a:r>
            <a:r>
              <a:rPr lang="en-US" b="1" spc="-10" dirty="0">
                <a:latin typeface="Arial"/>
                <a:cs typeface="Arial"/>
              </a:rPr>
              <a:t> </a:t>
            </a:r>
            <a:r>
              <a:rPr lang="en-US" b="1" spc="-5" dirty="0">
                <a:latin typeface="Arial"/>
                <a:cs typeface="Arial"/>
              </a:rPr>
              <a:t>always</a:t>
            </a:r>
            <a:r>
              <a:rPr lang="en-US" b="1" spc="-10" dirty="0">
                <a:latin typeface="Arial"/>
                <a:cs typeface="Arial"/>
              </a:rPr>
              <a:t> </a:t>
            </a:r>
            <a:r>
              <a:rPr lang="en-US" b="1" spc="-5" dirty="0">
                <a:latin typeface="Arial"/>
                <a:cs typeface="Arial"/>
              </a:rPr>
              <a:t>executed</a:t>
            </a:r>
            <a:r>
              <a:rPr lang="en-US" b="1" spc="-10" dirty="0">
                <a:latin typeface="Arial"/>
                <a:cs typeface="Arial"/>
              </a:rPr>
              <a:t> </a:t>
            </a:r>
            <a:r>
              <a:rPr lang="en-US" b="1" spc="-5" dirty="0">
                <a:latin typeface="Arial"/>
                <a:cs typeface="Arial"/>
              </a:rPr>
              <a:t>at least</a:t>
            </a:r>
            <a:r>
              <a:rPr lang="en-US" b="1" spc="-10" dirty="0">
                <a:latin typeface="Arial"/>
                <a:cs typeface="Arial"/>
              </a:rPr>
              <a:t> </a:t>
            </a:r>
            <a:r>
              <a:rPr lang="en-US" b="1" spc="-5" dirty="0">
                <a:latin typeface="Arial"/>
                <a:cs typeface="Arial"/>
              </a:rPr>
              <a:t>once.</a:t>
            </a:r>
          </a:p>
          <a:p>
            <a:pPr marL="298450" marR="5080" indent="-285750">
              <a:lnSpc>
                <a:spcPts val="2850"/>
              </a:lnSpc>
              <a:buFont typeface="Wingdings" panose="05000000000000000000" pitchFamily="2" charset="2"/>
              <a:buChar char="v"/>
            </a:pPr>
            <a:r>
              <a:rPr lang="en-US" dirty="0">
                <a:latin typeface="Arial" panose="020B0604020202020204" pitchFamily="34" charset="0"/>
                <a:cs typeface="Arial" panose="020B0604020202020204" pitchFamily="34" charset="0"/>
              </a:rPr>
              <a:t>It is suitable for conditions where we know that a loop must execute </a:t>
            </a:r>
            <a:r>
              <a:rPr lang="en-US" u="sng" dirty="0">
                <a:latin typeface="Arial" panose="020B0604020202020204" pitchFamily="34" charset="0"/>
                <a:cs typeface="Arial" panose="020B0604020202020204" pitchFamily="34" charset="0"/>
              </a:rPr>
              <a:t>at least one time.</a:t>
            </a:r>
            <a:endParaRPr lang="en-US"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A5C6AD0-85AA-42F4-B979-FFEE8D4A6035}"/>
              </a:ext>
            </a:extLst>
          </p:cNvPr>
          <p:cNvSpPr/>
          <p:nvPr/>
        </p:nvSpPr>
        <p:spPr>
          <a:xfrm>
            <a:off x="1411033" y="4764846"/>
            <a:ext cx="5346700" cy="1477328"/>
          </a:xfrm>
          <a:prstGeom prst="rect">
            <a:avLst/>
          </a:prstGeom>
        </p:spPr>
        <p:txBody>
          <a:bodyPr>
            <a:spAutoFit/>
          </a:bodyPr>
          <a:lstStyle/>
          <a:p>
            <a:r>
              <a:rPr lang="en-US" dirty="0">
                <a:solidFill>
                  <a:srgbClr val="7030A0"/>
                </a:solidFill>
              </a:rPr>
              <a:t>/* Find first even number input */</a:t>
            </a:r>
          </a:p>
          <a:p>
            <a:r>
              <a:rPr lang="en-US" b="1" dirty="0">
                <a:solidFill>
                  <a:srgbClr val="FF0000"/>
                </a:solidFill>
              </a:rPr>
              <a:t>do</a:t>
            </a:r>
          </a:p>
          <a:p>
            <a:r>
              <a:rPr lang="en-US" dirty="0">
                <a:solidFill>
                  <a:srgbClr val="7030A0"/>
                </a:solidFill>
              </a:rPr>
              <a:t>	status =</a:t>
            </a:r>
            <a:r>
              <a:rPr lang="en-US" b="1" dirty="0">
                <a:solidFill>
                  <a:srgbClr val="FF0000"/>
                </a:solidFill>
              </a:rPr>
              <a:t> </a:t>
            </a:r>
            <a:r>
              <a:rPr lang="en-US" b="1" dirty="0" err="1">
                <a:solidFill>
                  <a:srgbClr val="FF0000"/>
                </a:solidFill>
              </a:rPr>
              <a:t>scanf</a:t>
            </a:r>
            <a:r>
              <a:rPr lang="en-US" dirty="0">
                <a:solidFill>
                  <a:srgbClr val="7030A0"/>
                </a:solidFill>
              </a:rPr>
              <a:t>(“%d”, &amp;num);</a:t>
            </a:r>
          </a:p>
          <a:p>
            <a:r>
              <a:rPr lang="en-US" b="1" dirty="0">
                <a:solidFill>
                  <a:srgbClr val="FF0000"/>
                </a:solidFill>
              </a:rPr>
              <a:t>while</a:t>
            </a:r>
            <a:r>
              <a:rPr lang="en-US" b="1" dirty="0">
                <a:solidFill>
                  <a:srgbClr val="7030A0"/>
                </a:solidFill>
              </a:rPr>
              <a:t> </a:t>
            </a:r>
            <a:r>
              <a:rPr lang="en-US" dirty="0">
                <a:solidFill>
                  <a:srgbClr val="7030A0"/>
                </a:solidFill>
              </a:rPr>
              <a:t>(status &gt; 0  &amp;&amp;  (num % 2)  !=  0)</a:t>
            </a:r>
            <a:r>
              <a:rPr lang="en-US" sz="3600" dirty="0">
                <a:solidFill>
                  <a:srgbClr val="FF0000"/>
                </a:solidFill>
              </a:rPr>
              <a:t>;</a:t>
            </a:r>
            <a:endParaRPr lang="en-US" sz="3600" dirty="0"/>
          </a:p>
        </p:txBody>
      </p:sp>
      <p:sp>
        <p:nvSpPr>
          <p:cNvPr id="8" name="TextBox 7">
            <a:extLst>
              <a:ext uri="{FF2B5EF4-FFF2-40B4-BE49-F238E27FC236}">
                <a16:creationId xmlns:a16="http://schemas.microsoft.com/office/drawing/2014/main" id="{9129ABC9-79FA-4AD4-8B9C-9B3766BCA500}"/>
              </a:ext>
            </a:extLst>
          </p:cNvPr>
          <p:cNvSpPr txBox="1"/>
          <p:nvPr/>
        </p:nvSpPr>
        <p:spPr>
          <a:xfrm>
            <a:off x="1016321" y="4391025"/>
            <a:ext cx="1059521" cy="369332"/>
          </a:xfrm>
          <a:prstGeom prst="rect">
            <a:avLst/>
          </a:prstGeom>
          <a:noFill/>
        </p:spPr>
        <p:txBody>
          <a:bodyPr wrap="none" rtlCol="0">
            <a:spAutoFit/>
          </a:bodyPr>
          <a:lstStyle/>
          <a:p>
            <a:r>
              <a:rPr lang="en-US" b="1" dirty="0"/>
              <a:t>Example:</a:t>
            </a:r>
          </a:p>
        </p:txBody>
      </p:sp>
    </p:spTree>
    <p:extLst>
      <p:ext uri="{BB962C8B-B14F-4D97-AF65-F5344CB8AC3E}">
        <p14:creationId xmlns:p14="http://schemas.microsoft.com/office/powerpoint/2010/main" val="321407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2300" y="7520"/>
            <a:ext cx="8522474" cy="615553"/>
          </a:xfrm>
          <a:prstGeom prst="rect">
            <a:avLst/>
          </a:prstGeom>
        </p:spPr>
        <p:txBody>
          <a:bodyPr vert="horz" wrap="square" lIns="0" tIns="0" rIns="0" bIns="0" rtlCol="0">
            <a:spAutoFit/>
          </a:bodyPr>
          <a:lstStyle/>
          <a:p>
            <a:pPr marL="1787525">
              <a:lnSpc>
                <a:spcPct val="100000"/>
              </a:lnSpc>
            </a:pPr>
            <a:r>
              <a:rPr lang="en-US" sz="4000" b="1" spc="-5" dirty="0">
                <a:latin typeface="Courier New"/>
                <a:cs typeface="Courier New"/>
              </a:rPr>
              <a:t>IV. </a:t>
            </a:r>
            <a:r>
              <a:rPr sz="4000" b="1" spc="-5" dirty="0">
                <a:solidFill>
                  <a:srgbClr val="FF0000"/>
                </a:solidFill>
                <a:latin typeface="Courier New"/>
                <a:cs typeface="Courier New"/>
              </a:rPr>
              <a:t>brea</a:t>
            </a:r>
            <a:r>
              <a:rPr sz="4000" b="1" dirty="0">
                <a:solidFill>
                  <a:srgbClr val="FF0000"/>
                </a:solidFill>
                <a:latin typeface="Courier New"/>
                <a:cs typeface="Courier New"/>
              </a:rPr>
              <a:t>k</a:t>
            </a:r>
            <a:r>
              <a:rPr sz="4000" spc="-1500" dirty="0">
                <a:latin typeface="Courier New"/>
                <a:cs typeface="Courier New"/>
              </a:rPr>
              <a:t> </a:t>
            </a:r>
            <a:r>
              <a:rPr sz="4000" spc="-5" dirty="0"/>
              <a:t>an</a:t>
            </a:r>
            <a:r>
              <a:rPr sz="4000" dirty="0"/>
              <a:t>d</a:t>
            </a:r>
            <a:r>
              <a:rPr sz="4000" spc="-10" dirty="0"/>
              <a:t> </a:t>
            </a:r>
            <a:r>
              <a:rPr sz="4000" b="1" spc="-5" dirty="0">
                <a:solidFill>
                  <a:srgbClr val="FF0000"/>
                </a:solidFill>
                <a:latin typeface="Courier New"/>
                <a:cs typeface="Courier New"/>
              </a:rPr>
              <a:t>continue</a:t>
            </a:r>
            <a:endParaRPr sz="4000" b="1" dirty="0">
              <a:solidFill>
                <a:srgbClr val="FF0000"/>
              </a:solidFill>
              <a:latin typeface="Courier New"/>
              <a:cs typeface="Courier New"/>
            </a:endParaRPr>
          </a:p>
        </p:txBody>
      </p:sp>
      <p:sp>
        <p:nvSpPr>
          <p:cNvPr id="3" name="object 3"/>
          <p:cNvSpPr txBox="1">
            <a:spLocks noGrp="1"/>
          </p:cNvSpPr>
          <p:nvPr>
            <p:ph type="body" idx="1"/>
          </p:nvPr>
        </p:nvSpPr>
        <p:spPr>
          <a:xfrm>
            <a:off x="165100" y="659096"/>
            <a:ext cx="10528300" cy="6321602"/>
          </a:xfrm>
          <a:prstGeom prst="rect">
            <a:avLst/>
          </a:prstGeom>
        </p:spPr>
        <p:txBody>
          <a:bodyPr vert="horz" wrap="square" lIns="0" tIns="0" rIns="0" bIns="0" rtlCol="0">
            <a:spAutoFit/>
          </a:bodyPr>
          <a:lstStyle/>
          <a:p>
            <a:pPr marL="356870" indent="-342900">
              <a:lnSpc>
                <a:spcPct val="150000"/>
              </a:lnSpc>
              <a:buFont typeface="Arial"/>
              <a:buChar char="•"/>
              <a:tabLst>
                <a:tab pos="357505" algn="l"/>
              </a:tabLst>
            </a:pPr>
            <a:r>
              <a:rPr b="1" spc="-5" dirty="0">
                <a:solidFill>
                  <a:srgbClr val="FF0000"/>
                </a:solidFill>
              </a:rPr>
              <a:t>break;</a:t>
            </a:r>
          </a:p>
          <a:p>
            <a:pPr marL="756920" marR="616585" lvl="1" indent="-285750">
              <a:lnSpc>
                <a:spcPct val="150000"/>
              </a:lnSpc>
              <a:spcBef>
                <a:spcPts val="600"/>
              </a:spcBef>
              <a:buFont typeface="Arial"/>
              <a:buChar char="–"/>
              <a:tabLst>
                <a:tab pos="757555" algn="l"/>
              </a:tabLst>
            </a:pPr>
            <a:r>
              <a:rPr sz="2000" spc="-5" dirty="0">
                <a:latin typeface="Calibri"/>
                <a:cs typeface="Calibri"/>
              </a:rPr>
              <a:t>when a</a:t>
            </a:r>
            <a:r>
              <a:rPr sz="2000" b="1" spc="5" dirty="0">
                <a:solidFill>
                  <a:srgbClr val="FF0000"/>
                </a:solidFill>
                <a:latin typeface="Calibri"/>
                <a:cs typeface="Calibri"/>
              </a:rPr>
              <a:t> </a:t>
            </a:r>
            <a:r>
              <a:rPr sz="2000" b="1" spc="-5" dirty="0">
                <a:solidFill>
                  <a:srgbClr val="FF0000"/>
                </a:solidFill>
                <a:latin typeface="Courier New"/>
                <a:cs typeface="Courier New"/>
              </a:rPr>
              <a:t>break</a:t>
            </a:r>
            <a:r>
              <a:rPr sz="2000" b="1" spc="-750" dirty="0">
                <a:solidFill>
                  <a:srgbClr val="FF0000"/>
                </a:solidFill>
                <a:latin typeface="Courier New"/>
                <a:cs typeface="Courier New"/>
              </a:rPr>
              <a:t> </a:t>
            </a:r>
            <a:r>
              <a:rPr sz="2000" spc="-5" dirty="0">
                <a:latin typeface="Calibri"/>
                <a:cs typeface="Calibri"/>
              </a:rPr>
              <a:t>statement</a:t>
            </a:r>
            <a:r>
              <a:rPr sz="2000" spc="5" dirty="0">
                <a:latin typeface="Calibri"/>
                <a:cs typeface="Calibri"/>
              </a:rPr>
              <a:t> </a:t>
            </a:r>
            <a:r>
              <a:rPr sz="2000" dirty="0">
                <a:latin typeface="Calibri"/>
                <a:cs typeface="Calibri"/>
              </a:rPr>
              <a:t>is </a:t>
            </a:r>
            <a:r>
              <a:rPr sz="2000" spc="-5" dirty="0">
                <a:latin typeface="Calibri"/>
                <a:cs typeface="Calibri"/>
              </a:rPr>
              <a:t>encountered within</a:t>
            </a:r>
            <a:r>
              <a:rPr sz="2000" spc="5" dirty="0">
                <a:latin typeface="Calibri"/>
                <a:cs typeface="Calibri"/>
              </a:rPr>
              <a:t> </a:t>
            </a:r>
            <a:r>
              <a:rPr sz="2000" spc="-5" dirty="0">
                <a:latin typeface="Calibri"/>
                <a:cs typeface="Calibri"/>
              </a:rPr>
              <a:t>a</a:t>
            </a:r>
            <a:r>
              <a:rPr sz="2000" spc="5" dirty="0">
                <a:latin typeface="Calibri"/>
                <a:cs typeface="Calibri"/>
              </a:rPr>
              <a:t> </a:t>
            </a:r>
            <a:r>
              <a:rPr sz="2000" spc="-5" dirty="0">
                <a:latin typeface="Calibri"/>
                <a:cs typeface="Calibri"/>
              </a:rPr>
              <a:t>loop</a:t>
            </a:r>
            <a:r>
              <a:rPr sz="2000" spc="-10" dirty="0">
                <a:latin typeface="Calibri"/>
                <a:cs typeface="Calibri"/>
              </a:rPr>
              <a:t> body</a:t>
            </a:r>
            <a:r>
              <a:rPr sz="2000" spc="-5" dirty="0">
                <a:latin typeface="Calibri"/>
                <a:cs typeface="Calibri"/>
              </a:rPr>
              <a:t>,</a:t>
            </a:r>
            <a:r>
              <a:rPr sz="2000" dirty="0">
                <a:latin typeface="Calibri"/>
                <a:cs typeface="Calibri"/>
              </a:rPr>
              <a:t> </a:t>
            </a:r>
            <a:r>
              <a:rPr sz="2000" spc="-5" dirty="0">
                <a:latin typeface="Calibri"/>
                <a:cs typeface="Calibri"/>
              </a:rPr>
              <a:t>the </a:t>
            </a:r>
            <a:r>
              <a:rPr sz="2000" b="1" spc="-5" dirty="0">
                <a:latin typeface="Calibri"/>
                <a:cs typeface="Calibri"/>
              </a:rPr>
              <a:t>execution</a:t>
            </a:r>
            <a:r>
              <a:rPr sz="2000" b="1" spc="-15" dirty="0">
                <a:latin typeface="Calibri"/>
                <a:cs typeface="Calibri"/>
              </a:rPr>
              <a:t> </a:t>
            </a:r>
            <a:r>
              <a:rPr sz="2000" b="1" spc="-5" dirty="0">
                <a:latin typeface="Calibri"/>
                <a:cs typeface="Calibri"/>
              </a:rPr>
              <a:t>of</a:t>
            </a:r>
            <a:r>
              <a:rPr sz="2000" b="1" dirty="0">
                <a:latin typeface="Calibri"/>
                <a:cs typeface="Calibri"/>
              </a:rPr>
              <a:t> </a:t>
            </a:r>
            <a:r>
              <a:rPr sz="2000" b="1" spc="-5" dirty="0">
                <a:latin typeface="Calibri"/>
                <a:cs typeface="Calibri"/>
              </a:rPr>
              <a:t>the</a:t>
            </a:r>
            <a:r>
              <a:rPr sz="2000" b="1" spc="5" dirty="0">
                <a:latin typeface="Calibri"/>
                <a:cs typeface="Calibri"/>
              </a:rPr>
              <a:t> </a:t>
            </a:r>
            <a:r>
              <a:rPr sz="2000" b="1" spc="-5" dirty="0">
                <a:latin typeface="Calibri"/>
                <a:cs typeface="Calibri"/>
              </a:rPr>
              <a:t>loop</a:t>
            </a:r>
            <a:r>
              <a:rPr sz="2000" b="1" spc="-10" dirty="0">
                <a:latin typeface="Calibri"/>
                <a:cs typeface="Calibri"/>
              </a:rPr>
              <a:t> bod</a:t>
            </a:r>
            <a:r>
              <a:rPr sz="2000" b="1" spc="-5" dirty="0">
                <a:latin typeface="Calibri"/>
                <a:cs typeface="Calibri"/>
              </a:rPr>
              <a:t>y</a:t>
            </a:r>
            <a:r>
              <a:rPr sz="2000" b="1" spc="5" dirty="0">
                <a:latin typeface="Calibri"/>
                <a:cs typeface="Calibri"/>
              </a:rPr>
              <a:t> </a:t>
            </a:r>
            <a:r>
              <a:rPr sz="2000" b="1" spc="-5" dirty="0">
                <a:latin typeface="Calibri"/>
                <a:cs typeface="Calibri"/>
              </a:rPr>
              <a:t>i</a:t>
            </a:r>
            <a:r>
              <a:rPr sz="2000" b="1" dirty="0">
                <a:latin typeface="Calibri"/>
                <a:cs typeface="Calibri"/>
              </a:rPr>
              <a:t>s</a:t>
            </a:r>
            <a:r>
              <a:rPr sz="2000" b="1" dirty="0">
                <a:solidFill>
                  <a:srgbClr val="0070C0"/>
                </a:solidFill>
                <a:latin typeface="Calibri"/>
                <a:cs typeface="Calibri"/>
              </a:rPr>
              <a:t> </a:t>
            </a:r>
            <a:r>
              <a:rPr lang="en-US" sz="2000" b="1" dirty="0">
                <a:solidFill>
                  <a:srgbClr val="0070C0"/>
                </a:solidFill>
                <a:latin typeface="Calibri"/>
                <a:cs typeface="Calibri"/>
              </a:rPr>
              <a:t>exited</a:t>
            </a:r>
            <a:r>
              <a:rPr sz="2000" b="1" spc="15" dirty="0">
                <a:solidFill>
                  <a:srgbClr val="0070C0"/>
                </a:solidFill>
                <a:latin typeface="Calibri"/>
                <a:cs typeface="Calibri"/>
              </a:rPr>
              <a:t> </a:t>
            </a:r>
            <a:endParaRPr lang="en-US" sz="2000" b="1" spc="15" dirty="0">
              <a:solidFill>
                <a:srgbClr val="0070C0"/>
              </a:solidFill>
              <a:latin typeface="Calibri"/>
              <a:cs typeface="Calibri"/>
            </a:endParaRPr>
          </a:p>
          <a:p>
            <a:pPr marL="1214120" marR="616585" lvl="2" indent="-285750">
              <a:lnSpc>
                <a:spcPct val="150000"/>
              </a:lnSpc>
              <a:spcBef>
                <a:spcPts val="600"/>
              </a:spcBef>
              <a:buFont typeface="Arial"/>
              <a:buChar char="–"/>
              <a:tabLst>
                <a:tab pos="757555" algn="l"/>
              </a:tabLst>
            </a:pPr>
            <a:r>
              <a:rPr lang="en-US" sz="2000" spc="-5" dirty="0">
                <a:solidFill>
                  <a:srgbClr val="222222"/>
                </a:solidFill>
                <a:cs typeface="Arial"/>
              </a:rPr>
              <a:t>It useful</a:t>
            </a:r>
            <a:r>
              <a:rPr lang="en-US" sz="2000" spc="-10" dirty="0">
                <a:solidFill>
                  <a:srgbClr val="222222"/>
                </a:solidFill>
                <a:cs typeface="Arial"/>
              </a:rPr>
              <a:t> </a:t>
            </a:r>
            <a:r>
              <a:rPr lang="en-US" sz="2000" spc="-5" dirty="0">
                <a:solidFill>
                  <a:srgbClr val="222222"/>
                </a:solidFill>
                <a:cs typeface="Arial"/>
              </a:rPr>
              <a:t>if</a:t>
            </a:r>
            <a:r>
              <a:rPr lang="en-US" sz="2000" spc="-10" dirty="0">
                <a:solidFill>
                  <a:srgbClr val="222222"/>
                </a:solidFill>
                <a:cs typeface="Arial"/>
              </a:rPr>
              <a:t> </a:t>
            </a:r>
            <a:r>
              <a:rPr lang="en-US" sz="2000" spc="-5" dirty="0">
                <a:solidFill>
                  <a:srgbClr val="222222"/>
                </a:solidFill>
                <a:cs typeface="Arial"/>
              </a:rPr>
              <a:t>we want</a:t>
            </a:r>
            <a:r>
              <a:rPr lang="en-US" sz="2000" spc="-10" dirty="0">
                <a:solidFill>
                  <a:srgbClr val="222222"/>
                </a:solidFill>
                <a:cs typeface="Arial"/>
              </a:rPr>
              <a:t> </a:t>
            </a:r>
            <a:r>
              <a:rPr lang="en-US" sz="2000" spc="-5" dirty="0">
                <a:solidFill>
                  <a:srgbClr val="222222"/>
                </a:solidFill>
                <a:cs typeface="Arial"/>
              </a:rPr>
              <a:t>to</a:t>
            </a:r>
            <a:r>
              <a:rPr lang="en-US" sz="2000" spc="-15" dirty="0">
                <a:solidFill>
                  <a:srgbClr val="222222"/>
                </a:solidFill>
                <a:cs typeface="Arial"/>
              </a:rPr>
              <a:t> </a:t>
            </a:r>
            <a:r>
              <a:rPr lang="en-US" sz="2000" spc="-5" dirty="0">
                <a:solidFill>
                  <a:srgbClr val="222222"/>
                </a:solidFill>
                <a:cs typeface="Arial"/>
              </a:rPr>
              <a:t>exit</a:t>
            </a:r>
            <a:r>
              <a:rPr lang="en-US" sz="2000" spc="-10" dirty="0">
                <a:solidFill>
                  <a:srgbClr val="222222"/>
                </a:solidFill>
                <a:cs typeface="Arial"/>
              </a:rPr>
              <a:t> </a:t>
            </a:r>
            <a:r>
              <a:rPr lang="en-US" sz="2000" dirty="0">
                <a:solidFill>
                  <a:srgbClr val="222222"/>
                </a:solidFill>
                <a:cs typeface="Arial"/>
              </a:rPr>
              <a:t>a</a:t>
            </a:r>
            <a:r>
              <a:rPr lang="en-US" sz="2000" spc="-5" dirty="0">
                <a:solidFill>
                  <a:srgbClr val="222222"/>
                </a:solidFill>
                <a:cs typeface="Arial"/>
              </a:rPr>
              <a:t> loop</a:t>
            </a:r>
            <a:r>
              <a:rPr lang="en-US" sz="2000" spc="-10" dirty="0">
                <a:solidFill>
                  <a:srgbClr val="222222"/>
                </a:solidFill>
                <a:cs typeface="Arial"/>
              </a:rPr>
              <a:t> </a:t>
            </a:r>
            <a:r>
              <a:rPr lang="en-US" sz="2000" spc="-5" dirty="0">
                <a:solidFill>
                  <a:srgbClr val="222222"/>
                </a:solidFill>
                <a:cs typeface="Arial"/>
              </a:rPr>
              <a:t>under</a:t>
            </a:r>
            <a:r>
              <a:rPr lang="en-US" sz="2000" spc="-10" dirty="0">
                <a:solidFill>
                  <a:srgbClr val="222222"/>
                </a:solidFill>
                <a:cs typeface="Arial"/>
              </a:rPr>
              <a:t> </a:t>
            </a:r>
            <a:r>
              <a:rPr lang="en-US" sz="2000" dirty="0">
                <a:solidFill>
                  <a:srgbClr val="222222"/>
                </a:solidFill>
                <a:cs typeface="Arial"/>
              </a:rPr>
              <a:t>special</a:t>
            </a:r>
            <a:r>
              <a:rPr lang="en-US" sz="2000" spc="-10" dirty="0">
                <a:solidFill>
                  <a:srgbClr val="222222"/>
                </a:solidFill>
                <a:cs typeface="Arial"/>
              </a:rPr>
              <a:t> </a:t>
            </a:r>
            <a:r>
              <a:rPr lang="en-US" sz="2000" dirty="0">
                <a:solidFill>
                  <a:srgbClr val="222222"/>
                </a:solidFill>
                <a:cs typeface="Arial"/>
              </a:rPr>
              <a:t>circumstances.</a:t>
            </a:r>
          </a:p>
          <a:p>
            <a:pPr marL="1214120" marR="616585" lvl="2" indent="-285750">
              <a:lnSpc>
                <a:spcPct val="150000"/>
              </a:lnSpc>
              <a:spcBef>
                <a:spcPts val="600"/>
              </a:spcBef>
              <a:buFont typeface="Arial"/>
              <a:buChar char="–"/>
              <a:tabLst>
                <a:tab pos="757555" algn="l"/>
              </a:tabLst>
            </a:pPr>
            <a:endParaRPr sz="2000" dirty="0">
              <a:cs typeface="Calibri"/>
            </a:endParaRPr>
          </a:p>
          <a:p>
            <a:pPr marL="356870" indent="-342900">
              <a:lnSpc>
                <a:spcPct val="150000"/>
              </a:lnSpc>
              <a:buFont typeface="Arial"/>
              <a:buChar char="•"/>
              <a:tabLst>
                <a:tab pos="357505" algn="l"/>
              </a:tabLst>
            </a:pPr>
            <a:r>
              <a:rPr b="1" spc="-10" dirty="0">
                <a:solidFill>
                  <a:srgbClr val="FF0000"/>
                </a:solidFill>
              </a:rPr>
              <a:t>continue;</a:t>
            </a:r>
          </a:p>
          <a:p>
            <a:pPr marL="756920" marR="300355" lvl="1" indent="-285750">
              <a:lnSpc>
                <a:spcPct val="150000"/>
              </a:lnSpc>
              <a:spcBef>
                <a:spcPts val="610"/>
              </a:spcBef>
              <a:buFont typeface="Arial"/>
              <a:buChar char="–"/>
              <a:tabLst>
                <a:tab pos="757555" algn="l"/>
              </a:tabLst>
            </a:pPr>
            <a:r>
              <a:rPr sz="2000" spc="-5" dirty="0">
                <a:latin typeface="Calibri"/>
                <a:cs typeface="Calibri"/>
              </a:rPr>
              <a:t>when a</a:t>
            </a:r>
            <a:r>
              <a:rPr sz="2000" b="1" spc="5" dirty="0">
                <a:solidFill>
                  <a:srgbClr val="FF0000"/>
                </a:solidFill>
                <a:latin typeface="Calibri"/>
                <a:cs typeface="Calibri"/>
              </a:rPr>
              <a:t> </a:t>
            </a:r>
            <a:r>
              <a:rPr sz="2000" b="1" spc="-5" dirty="0">
                <a:solidFill>
                  <a:srgbClr val="FF0000"/>
                </a:solidFill>
                <a:latin typeface="Courier New"/>
                <a:cs typeface="Courier New"/>
              </a:rPr>
              <a:t>continue</a:t>
            </a:r>
            <a:r>
              <a:rPr sz="2000" b="1" spc="-750" dirty="0">
                <a:solidFill>
                  <a:srgbClr val="FF0000"/>
                </a:solidFill>
                <a:latin typeface="Courier New"/>
                <a:cs typeface="Courier New"/>
              </a:rPr>
              <a:t> </a:t>
            </a:r>
            <a:r>
              <a:rPr sz="2000" spc="-5" dirty="0">
                <a:latin typeface="Calibri"/>
                <a:cs typeface="Calibri"/>
              </a:rPr>
              <a:t>statement</a:t>
            </a:r>
            <a:r>
              <a:rPr sz="2000" spc="5" dirty="0">
                <a:latin typeface="Calibri"/>
                <a:cs typeface="Calibri"/>
              </a:rPr>
              <a:t> </a:t>
            </a:r>
            <a:r>
              <a:rPr sz="2000" dirty="0">
                <a:latin typeface="Calibri"/>
                <a:cs typeface="Calibri"/>
              </a:rPr>
              <a:t>is </a:t>
            </a:r>
            <a:r>
              <a:rPr sz="2000" spc="-5" dirty="0">
                <a:latin typeface="Calibri"/>
                <a:cs typeface="Calibri"/>
              </a:rPr>
              <a:t>encountered</a:t>
            </a:r>
            <a:r>
              <a:rPr sz="2000" spc="-15" dirty="0">
                <a:latin typeface="Calibri"/>
                <a:cs typeface="Calibri"/>
              </a:rPr>
              <a:t> </a:t>
            </a:r>
            <a:r>
              <a:rPr sz="2000" spc="-5" dirty="0">
                <a:latin typeface="Calibri"/>
                <a:cs typeface="Calibri"/>
              </a:rPr>
              <a:t>within</a:t>
            </a:r>
            <a:r>
              <a:rPr sz="2000" spc="5" dirty="0">
                <a:latin typeface="Calibri"/>
                <a:cs typeface="Calibri"/>
              </a:rPr>
              <a:t> </a:t>
            </a:r>
            <a:r>
              <a:rPr sz="2000" spc="-5" dirty="0">
                <a:latin typeface="Calibri"/>
                <a:cs typeface="Calibri"/>
              </a:rPr>
              <a:t>a</a:t>
            </a:r>
            <a:r>
              <a:rPr sz="2000" spc="5" dirty="0">
                <a:latin typeface="Calibri"/>
                <a:cs typeface="Calibri"/>
              </a:rPr>
              <a:t> </a:t>
            </a:r>
            <a:r>
              <a:rPr sz="2000" spc="-5" dirty="0">
                <a:latin typeface="Calibri"/>
                <a:cs typeface="Calibri"/>
              </a:rPr>
              <a:t>loop </a:t>
            </a:r>
            <a:r>
              <a:rPr sz="2000" spc="-10" dirty="0">
                <a:latin typeface="Calibri"/>
                <a:cs typeface="Calibri"/>
              </a:rPr>
              <a:t>bod</a:t>
            </a:r>
            <a:r>
              <a:rPr sz="2000" spc="-5" dirty="0">
                <a:latin typeface="Calibri"/>
                <a:cs typeface="Calibri"/>
              </a:rPr>
              <a:t>y</a:t>
            </a:r>
            <a:r>
              <a:rPr sz="2000" dirty="0">
                <a:latin typeface="Calibri"/>
                <a:cs typeface="Calibri"/>
              </a:rPr>
              <a:t> </a:t>
            </a:r>
            <a:r>
              <a:rPr sz="2000" spc="-5" dirty="0">
                <a:latin typeface="Calibri"/>
                <a:cs typeface="Calibri"/>
              </a:rPr>
              <a:t>, </a:t>
            </a:r>
            <a:r>
              <a:rPr sz="2000" b="1" dirty="0">
                <a:latin typeface="Calibri"/>
                <a:cs typeface="Calibri"/>
              </a:rPr>
              <a:t>all </a:t>
            </a:r>
            <a:r>
              <a:rPr sz="2000" b="1" spc="-5" dirty="0">
                <a:latin typeface="Calibri"/>
                <a:cs typeface="Calibri"/>
              </a:rPr>
              <a:t>remaining </a:t>
            </a:r>
            <a:r>
              <a:rPr sz="2000" b="1" dirty="0">
                <a:latin typeface="Calibri"/>
                <a:cs typeface="Calibri"/>
              </a:rPr>
              <a:t>statement</a:t>
            </a:r>
            <a:r>
              <a:rPr sz="2000" b="1" spc="-5" dirty="0">
                <a:latin typeface="Calibri"/>
                <a:cs typeface="Calibri"/>
              </a:rPr>
              <a:t>s</a:t>
            </a:r>
            <a:r>
              <a:rPr sz="2000" b="1" dirty="0">
                <a:latin typeface="Calibri"/>
                <a:cs typeface="Calibri"/>
              </a:rPr>
              <a:t> </a:t>
            </a:r>
            <a:r>
              <a:rPr sz="2000" b="1" spc="-5" dirty="0">
                <a:latin typeface="Calibri"/>
                <a:cs typeface="Calibri"/>
              </a:rPr>
              <a:t>i</a:t>
            </a:r>
            <a:r>
              <a:rPr sz="2000" b="1" dirty="0">
                <a:latin typeface="Calibri"/>
                <a:cs typeface="Calibri"/>
              </a:rPr>
              <a:t>n</a:t>
            </a:r>
            <a:r>
              <a:rPr sz="2000" b="1" spc="5" dirty="0">
                <a:latin typeface="Calibri"/>
                <a:cs typeface="Calibri"/>
              </a:rPr>
              <a:t> </a:t>
            </a:r>
            <a:r>
              <a:rPr sz="2000" b="1" spc="-5" dirty="0">
                <a:latin typeface="Calibri"/>
                <a:cs typeface="Calibri"/>
              </a:rPr>
              <a:t>the</a:t>
            </a:r>
            <a:r>
              <a:rPr sz="2000" b="1" spc="5" dirty="0">
                <a:latin typeface="Calibri"/>
                <a:cs typeface="Calibri"/>
              </a:rPr>
              <a:t> </a:t>
            </a:r>
            <a:r>
              <a:rPr sz="2000" b="1" spc="-5" dirty="0">
                <a:latin typeface="Calibri"/>
                <a:cs typeface="Calibri"/>
              </a:rPr>
              <a:t>loop </a:t>
            </a:r>
            <a:r>
              <a:rPr sz="2000" b="1" spc="-10" dirty="0">
                <a:latin typeface="Calibri"/>
                <a:cs typeface="Calibri"/>
              </a:rPr>
              <a:t>bod</a:t>
            </a:r>
            <a:r>
              <a:rPr sz="2000" b="1" spc="-5" dirty="0">
                <a:latin typeface="Calibri"/>
                <a:cs typeface="Calibri"/>
              </a:rPr>
              <a:t>y </a:t>
            </a:r>
            <a:r>
              <a:rPr sz="2000" b="1" spc="-10" dirty="0">
                <a:latin typeface="Calibri"/>
                <a:cs typeface="Calibri"/>
              </a:rPr>
              <a:t>followin</a:t>
            </a:r>
            <a:r>
              <a:rPr sz="2000" b="1" spc="-5" dirty="0">
                <a:latin typeface="Calibri"/>
                <a:cs typeface="Calibri"/>
              </a:rPr>
              <a:t>g</a:t>
            </a:r>
            <a:r>
              <a:rPr sz="2000" b="1" dirty="0">
                <a:latin typeface="Calibri"/>
                <a:cs typeface="Calibri"/>
              </a:rPr>
              <a:t> </a:t>
            </a:r>
            <a:r>
              <a:rPr sz="2000" b="1" spc="-5" dirty="0">
                <a:latin typeface="Calibri"/>
                <a:cs typeface="Calibri"/>
              </a:rPr>
              <a:t>the </a:t>
            </a:r>
            <a:r>
              <a:rPr sz="2000" b="1" spc="-5" dirty="0">
                <a:solidFill>
                  <a:srgbClr val="FF0000"/>
                </a:solidFill>
                <a:latin typeface="Courier New"/>
                <a:cs typeface="Courier New"/>
              </a:rPr>
              <a:t>continue </a:t>
            </a:r>
            <a:r>
              <a:rPr sz="2000" b="1" spc="-5" dirty="0">
                <a:latin typeface="Calibri"/>
                <a:cs typeface="Calibri"/>
              </a:rPr>
              <a:t>statement</a:t>
            </a:r>
            <a:r>
              <a:rPr sz="2000" b="1" spc="5" dirty="0">
                <a:latin typeface="Calibri"/>
                <a:cs typeface="Calibri"/>
              </a:rPr>
              <a:t> </a:t>
            </a:r>
            <a:r>
              <a:rPr sz="2000" b="1" spc="-5" dirty="0">
                <a:latin typeface="Calibri"/>
                <a:cs typeface="Calibri"/>
              </a:rPr>
              <a:t>are</a:t>
            </a:r>
            <a:r>
              <a:rPr sz="2000" b="1" spc="5" dirty="0">
                <a:latin typeface="Calibri"/>
                <a:cs typeface="Calibri"/>
              </a:rPr>
              <a:t> </a:t>
            </a:r>
            <a:r>
              <a:rPr sz="2000" b="1" spc="-5" dirty="0">
                <a:latin typeface="Calibri"/>
                <a:cs typeface="Calibri"/>
              </a:rPr>
              <a:t>skipped </a:t>
            </a:r>
            <a:r>
              <a:rPr lang="en-US" sz="2000" b="1" spc="-5" dirty="0">
                <a:latin typeface="Calibri"/>
                <a:cs typeface="Calibri"/>
              </a:rPr>
              <a:t>for the current loop iteration, moving then to the next iteration of the loop to take place.</a:t>
            </a:r>
          </a:p>
          <a:p>
            <a:pPr marL="1214120" marR="300355" lvl="2" indent="-285750">
              <a:lnSpc>
                <a:spcPct val="150000"/>
              </a:lnSpc>
              <a:spcBef>
                <a:spcPts val="610"/>
              </a:spcBef>
              <a:buFont typeface="Arial"/>
              <a:buChar char="–"/>
              <a:tabLst>
                <a:tab pos="757555" algn="l"/>
              </a:tabLst>
            </a:pPr>
            <a:r>
              <a:rPr lang="en-US" sz="2000" spc="-5" dirty="0">
                <a:cs typeface="Calibri"/>
              </a:rPr>
              <a:t>For the </a:t>
            </a:r>
            <a:r>
              <a:rPr lang="en-US" sz="2000" b="1" spc="-5" dirty="0">
                <a:solidFill>
                  <a:srgbClr val="FF0000"/>
                </a:solidFill>
                <a:cs typeface="Calibri"/>
              </a:rPr>
              <a:t>For loop</a:t>
            </a:r>
            <a:r>
              <a:rPr lang="en-US" sz="2000" b="1" spc="-5" dirty="0">
                <a:cs typeface="Calibri"/>
              </a:rPr>
              <a:t>, </a:t>
            </a:r>
            <a:r>
              <a:rPr lang="en-US" sz="2000" spc="-5" dirty="0">
                <a:cs typeface="Calibri"/>
              </a:rPr>
              <a:t>it causes the</a:t>
            </a:r>
            <a:r>
              <a:rPr lang="en-US" sz="2000" i="1" spc="-5" dirty="0">
                <a:cs typeface="Calibri"/>
              </a:rPr>
              <a:t> </a:t>
            </a:r>
            <a:r>
              <a:rPr lang="en-US" sz="2000" b="1" i="1" spc="-5" dirty="0">
                <a:cs typeface="Calibri"/>
              </a:rPr>
              <a:t>update</a:t>
            </a:r>
            <a:r>
              <a:rPr lang="en-US" sz="2000" i="1" spc="-5" dirty="0">
                <a:cs typeface="Calibri"/>
              </a:rPr>
              <a:t> </a:t>
            </a:r>
            <a:r>
              <a:rPr lang="en-US" sz="2000" spc="-5" dirty="0">
                <a:cs typeface="Calibri"/>
              </a:rPr>
              <a:t>and </a:t>
            </a:r>
            <a:r>
              <a:rPr lang="en-US" sz="2000" b="1" i="1" spc="-5" dirty="0">
                <a:cs typeface="Calibri"/>
              </a:rPr>
              <a:t>conditional test </a:t>
            </a:r>
            <a:r>
              <a:rPr lang="en-US" sz="2000" b="1" spc="-5" dirty="0">
                <a:cs typeface="Calibri"/>
              </a:rPr>
              <a:t>portions of the loop to execute.</a:t>
            </a:r>
          </a:p>
          <a:p>
            <a:pPr marL="1214120" marR="300355" lvl="2" indent="-285750">
              <a:lnSpc>
                <a:spcPct val="150000"/>
              </a:lnSpc>
              <a:spcBef>
                <a:spcPts val="610"/>
              </a:spcBef>
              <a:buFont typeface="Arial"/>
              <a:buChar char="–"/>
              <a:tabLst>
                <a:tab pos="757555" algn="l"/>
              </a:tabLst>
            </a:pPr>
            <a:r>
              <a:rPr lang="en-US" sz="2000" spc="-5" dirty="0">
                <a:cs typeface="Calibri"/>
              </a:rPr>
              <a:t>For the </a:t>
            </a:r>
            <a:r>
              <a:rPr lang="en-US" sz="2000" b="1" spc="-5" dirty="0">
                <a:cs typeface="Calibri"/>
              </a:rPr>
              <a:t>While loops</a:t>
            </a:r>
            <a:r>
              <a:rPr lang="en-US" sz="2000" spc="-5" dirty="0">
                <a:cs typeface="Calibri"/>
              </a:rPr>
              <a:t>, it causes the </a:t>
            </a:r>
            <a:r>
              <a:rPr lang="en-US" sz="2000" b="1" spc="-5" dirty="0">
                <a:cs typeface="Calibri"/>
              </a:rPr>
              <a:t>conditional tests to be checked again.</a:t>
            </a:r>
            <a:endParaRPr sz="20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9DEA-1AFF-480A-8EF7-1400B37A7152}"/>
              </a:ext>
            </a:extLst>
          </p:cNvPr>
          <p:cNvSpPr>
            <a:spLocks noGrp="1"/>
          </p:cNvSpPr>
          <p:nvPr>
            <p:ph type="title"/>
          </p:nvPr>
        </p:nvSpPr>
        <p:spPr>
          <a:xfrm>
            <a:off x="1085462" y="0"/>
            <a:ext cx="8522474" cy="677108"/>
          </a:xfrm>
        </p:spPr>
        <p:txBody>
          <a:bodyPr/>
          <a:lstStyle/>
          <a:p>
            <a:pPr algn="ctr"/>
            <a:r>
              <a:rPr lang="en-US" dirty="0"/>
              <a:t>Example</a:t>
            </a:r>
          </a:p>
        </p:txBody>
      </p:sp>
      <p:sp>
        <p:nvSpPr>
          <p:cNvPr id="4" name="object 3">
            <a:extLst>
              <a:ext uri="{FF2B5EF4-FFF2-40B4-BE49-F238E27FC236}">
                <a16:creationId xmlns:a16="http://schemas.microsoft.com/office/drawing/2014/main" id="{6885CA89-7472-44B6-ACE1-C3495A78D056}"/>
              </a:ext>
            </a:extLst>
          </p:cNvPr>
          <p:cNvSpPr txBox="1"/>
          <p:nvPr/>
        </p:nvSpPr>
        <p:spPr>
          <a:xfrm>
            <a:off x="469900" y="1245436"/>
            <a:ext cx="5943600" cy="4473084"/>
          </a:xfrm>
          <a:prstGeom prst="rect">
            <a:avLst/>
          </a:prstGeom>
        </p:spPr>
        <p:txBody>
          <a:bodyPr vert="horz" wrap="square" lIns="0" tIns="8890" rIns="0" bIns="0" rtlCol="0">
            <a:spAutoFit/>
          </a:bodyPr>
          <a:lstStyle/>
          <a:p>
            <a:pPr marL="265430" marR="3462654" indent="-253365">
              <a:lnSpc>
                <a:spcPct val="101400"/>
              </a:lnSpc>
              <a:spcBef>
                <a:spcPts val="70"/>
              </a:spcBef>
            </a:pPr>
            <a:r>
              <a:rPr lang="en-US" sz="1800" spc="-5" dirty="0">
                <a:solidFill>
                  <a:srgbClr val="222222"/>
                </a:solidFill>
                <a:latin typeface="Arial"/>
                <a:cs typeface="Arial"/>
              </a:rPr>
              <a:t>Int main(){</a:t>
            </a:r>
          </a:p>
          <a:p>
            <a:pPr marL="265430" marR="3462654" indent="-253365">
              <a:lnSpc>
                <a:spcPct val="101400"/>
              </a:lnSpc>
              <a:spcBef>
                <a:spcPts val="70"/>
              </a:spcBef>
            </a:pPr>
            <a:r>
              <a:rPr sz="1800" spc="-5" dirty="0">
                <a:solidFill>
                  <a:srgbClr val="222222"/>
                </a:solidFill>
                <a:latin typeface="Arial"/>
                <a:cs typeface="Arial"/>
              </a:rPr>
              <a:t>int</a:t>
            </a:r>
            <a:r>
              <a:rPr sz="1800" spc="-20" dirty="0">
                <a:solidFill>
                  <a:srgbClr val="222222"/>
                </a:solidFill>
                <a:latin typeface="Arial"/>
                <a:cs typeface="Arial"/>
              </a:rPr>
              <a:t> </a:t>
            </a:r>
            <a:r>
              <a:rPr sz="1800" spc="-5" dirty="0">
                <a:solidFill>
                  <a:srgbClr val="222222"/>
                </a:solidFill>
                <a:latin typeface="Arial"/>
                <a:cs typeface="Arial"/>
              </a:rPr>
              <a:t>i,</a:t>
            </a:r>
            <a:r>
              <a:rPr sz="1800" spc="-20" dirty="0">
                <a:solidFill>
                  <a:srgbClr val="222222"/>
                </a:solidFill>
                <a:latin typeface="Arial"/>
                <a:cs typeface="Arial"/>
              </a:rPr>
              <a:t> number, </a:t>
            </a:r>
            <a:r>
              <a:rPr sz="1800" dirty="0">
                <a:solidFill>
                  <a:srgbClr val="222222"/>
                </a:solidFill>
                <a:latin typeface="Arial"/>
                <a:cs typeface="Arial"/>
              </a:rPr>
              <a:t>sum</a:t>
            </a:r>
            <a:r>
              <a:rPr sz="1800" spc="-20" dirty="0">
                <a:solidFill>
                  <a:srgbClr val="222222"/>
                </a:solidFill>
                <a:latin typeface="Arial"/>
                <a:cs typeface="Arial"/>
              </a:rPr>
              <a:t> </a:t>
            </a:r>
            <a:r>
              <a:rPr sz="1800" dirty="0">
                <a:solidFill>
                  <a:srgbClr val="222222"/>
                </a:solidFill>
                <a:latin typeface="Arial"/>
                <a:cs typeface="Arial"/>
              </a:rPr>
              <a:t>=</a:t>
            </a:r>
            <a:r>
              <a:rPr sz="1800" spc="-20" dirty="0">
                <a:solidFill>
                  <a:srgbClr val="222222"/>
                </a:solidFill>
                <a:latin typeface="Arial"/>
                <a:cs typeface="Arial"/>
              </a:rPr>
              <a:t> </a:t>
            </a:r>
            <a:r>
              <a:rPr sz="1800" spc="-5" dirty="0">
                <a:solidFill>
                  <a:srgbClr val="222222"/>
                </a:solidFill>
                <a:latin typeface="Arial"/>
                <a:cs typeface="Arial"/>
              </a:rPr>
              <a:t>0; </a:t>
            </a:r>
            <a:r>
              <a:rPr sz="1800" spc="-484" dirty="0">
                <a:solidFill>
                  <a:srgbClr val="222222"/>
                </a:solidFill>
                <a:latin typeface="Arial"/>
                <a:cs typeface="Arial"/>
              </a:rPr>
              <a:t> </a:t>
            </a:r>
            <a:r>
              <a:rPr sz="1800" spc="-5" dirty="0">
                <a:solidFill>
                  <a:srgbClr val="222222"/>
                </a:solidFill>
                <a:latin typeface="Arial"/>
                <a:cs typeface="Arial"/>
              </a:rPr>
              <a:t>for(i=1;</a:t>
            </a:r>
            <a:r>
              <a:rPr sz="1800" spc="-30" dirty="0">
                <a:solidFill>
                  <a:srgbClr val="222222"/>
                </a:solidFill>
                <a:latin typeface="Arial"/>
                <a:cs typeface="Arial"/>
              </a:rPr>
              <a:t> </a:t>
            </a:r>
            <a:r>
              <a:rPr sz="1800" dirty="0">
                <a:solidFill>
                  <a:srgbClr val="222222"/>
                </a:solidFill>
                <a:latin typeface="Arial"/>
                <a:cs typeface="Arial"/>
              </a:rPr>
              <a:t>i</a:t>
            </a:r>
            <a:r>
              <a:rPr sz="1800" spc="-25" dirty="0">
                <a:solidFill>
                  <a:srgbClr val="222222"/>
                </a:solidFill>
                <a:latin typeface="Arial"/>
                <a:cs typeface="Arial"/>
              </a:rPr>
              <a:t> </a:t>
            </a:r>
            <a:r>
              <a:rPr sz="1800" spc="-5" dirty="0">
                <a:solidFill>
                  <a:srgbClr val="222222"/>
                </a:solidFill>
                <a:latin typeface="Arial"/>
                <a:cs typeface="Arial"/>
              </a:rPr>
              <a:t>&lt;=</a:t>
            </a:r>
            <a:r>
              <a:rPr sz="1800" spc="-25" dirty="0">
                <a:solidFill>
                  <a:srgbClr val="222222"/>
                </a:solidFill>
                <a:latin typeface="Arial"/>
                <a:cs typeface="Arial"/>
              </a:rPr>
              <a:t> </a:t>
            </a:r>
            <a:r>
              <a:rPr sz="1800" spc="-5" dirty="0">
                <a:solidFill>
                  <a:srgbClr val="222222"/>
                </a:solidFill>
                <a:latin typeface="Arial"/>
                <a:cs typeface="Arial"/>
              </a:rPr>
              <a:t>10;</a:t>
            </a:r>
            <a:r>
              <a:rPr sz="1800" spc="-25" dirty="0">
                <a:solidFill>
                  <a:srgbClr val="222222"/>
                </a:solidFill>
                <a:latin typeface="Arial"/>
                <a:cs typeface="Arial"/>
              </a:rPr>
              <a:t> </a:t>
            </a:r>
            <a:r>
              <a:rPr sz="1800" spc="-5" dirty="0">
                <a:solidFill>
                  <a:srgbClr val="222222"/>
                </a:solidFill>
                <a:latin typeface="Arial"/>
                <a:cs typeface="Arial"/>
              </a:rPr>
              <a:t>++i)</a:t>
            </a:r>
            <a:endParaRPr sz="1800" dirty="0">
              <a:latin typeface="Arial"/>
              <a:cs typeface="Arial"/>
            </a:endParaRPr>
          </a:p>
          <a:p>
            <a:pPr marL="265430">
              <a:lnSpc>
                <a:spcPct val="100000"/>
              </a:lnSpc>
              <a:spcBef>
                <a:spcPts val="15"/>
              </a:spcBef>
            </a:pPr>
            <a:r>
              <a:rPr sz="1800" dirty="0">
                <a:solidFill>
                  <a:srgbClr val="222222"/>
                </a:solidFill>
                <a:latin typeface="Arial"/>
                <a:cs typeface="Arial"/>
              </a:rPr>
              <a:t>{</a:t>
            </a:r>
            <a:endParaRPr sz="1800" dirty="0">
              <a:latin typeface="Arial"/>
              <a:cs typeface="Arial"/>
            </a:endParaRPr>
          </a:p>
          <a:p>
            <a:pPr marL="518795" marR="2115820">
              <a:lnSpc>
                <a:spcPct val="100699"/>
              </a:lnSpc>
            </a:pPr>
            <a:r>
              <a:rPr sz="1800" spc="-5" dirty="0" err="1">
                <a:solidFill>
                  <a:srgbClr val="222222"/>
                </a:solidFill>
                <a:latin typeface="Arial"/>
                <a:cs typeface="Arial"/>
              </a:rPr>
              <a:t>printf</a:t>
            </a:r>
            <a:r>
              <a:rPr sz="1800" spc="-5" dirty="0">
                <a:solidFill>
                  <a:srgbClr val="222222"/>
                </a:solidFill>
                <a:latin typeface="Arial"/>
                <a:cs typeface="Arial"/>
              </a:rPr>
              <a:t>("</a:t>
            </a:r>
            <a:r>
              <a:rPr lang="en-US" sz="1800" spc="-5" dirty="0">
                <a:solidFill>
                  <a:srgbClr val="222222"/>
                </a:solidFill>
                <a:latin typeface="Arial"/>
                <a:cs typeface="Arial"/>
              </a:rPr>
              <a:t>\</a:t>
            </a:r>
            <a:r>
              <a:rPr lang="en-US" sz="1800" spc="-5" dirty="0" err="1">
                <a:solidFill>
                  <a:srgbClr val="222222"/>
                </a:solidFill>
                <a:latin typeface="Arial"/>
                <a:cs typeface="Arial"/>
              </a:rPr>
              <a:t>n</a:t>
            </a:r>
            <a:r>
              <a:rPr sz="1800" spc="-5" dirty="0" err="1">
                <a:solidFill>
                  <a:srgbClr val="222222"/>
                </a:solidFill>
                <a:latin typeface="Arial"/>
                <a:cs typeface="Arial"/>
              </a:rPr>
              <a:t>Enter</a:t>
            </a:r>
            <a:r>
              <a:rPr sz="1800" spc="-5" dirty="0">
                <a:solidFill>
                  <a:srgbClr val="222222"/>
                </a:solidFill>
                <a:latin typeface="Arial"/>
                <a:cs typeface="Arial"/>
              </a:rPr>
              <a:t> </a:t>
            </a:r>
            <a:r>
              <a:rPr sz="1800" dirty="0">
                <a:solidFill>
                  <a:srgbClr val="222222"/>
                </a:solidFill>
                <a:latin typeface="Arial"/>
                <a:cs typeface="Arial"/>
              </a:rPr>
              <a:t>a </a:t>
            </a:r>
            <a:r>
              <a:rPr sz="1800" spc="-5" dirty="0">
                <a:solidFill>
                  <a:srgbClr val="222222"/>
                </a:solidFill>
                <a:latin typeface="Arial"/>
                <a:cs typeface="Arial"/>
              </a:rPr>
              <a:t>number %d: ",i); </a:t>
            </a:r>
            <a:r>
              <a:rPr sz="1800" spc="-490" dirty="0">
                <a:solidFill>
                  <a:srgbClr val="222222"/>
                </a:solidFill>
                <a:latin typeface="Arial"/>
                <a:cs typeface="Arial"/>
              </a:rPr>
              <a:t> </a:t>
            </a:r>
            <a:r>
              <a:rPr sz="1800" dirty="0">
                <a:solidFill>
                  <a:srgbClr val="222222"/>
                </a:solidFill>
                <a:latin typeface="Arial"/>
                <a:cs typeface="Arial"/>
              </a:rPr>
              <a:t>scanf("%d",&amp;number);</a:t>
            </a:r>
            <a:endParaRPr sz="1800" dirty="0">
              <a:latin typeface="Arial"/>
              <a:cs typeface="Arial"/>
            </a:endParaRPr>
          </a:p>
          <a:p>
            <a:pPr marL="518795">
              <a:lnSpc>
                <a:spcPct val="100000"/>
              </a:lnSpc>
              <a:spcBef>
                <a:spcPts val="15"/>
              </a:spcBef>
            </a:pPr>
            <a:r>
              <a:rPr sz="1800" spc="5" dirty="0">
                <a:solidFill>
                  <a:srgbClr val="222222"/>
                </a:solidFill>
                <a:latin typeface="Arial"/>
                <a:cs typeface="Arial"/>
              </a:rPr>
              <a:t>/</a:t>
            </a:r>
            <a:r>
              <a:rPr sz="1800" i="1" spc="5" dirty="0">
                <a:solidFill>
                  <a:srgbClr val="222222"/>
                </a:solidFill>
                <a:latin typeface="Arial"/>
                <a:cs typeface="Arial"/>
              </a:rPr>
              <a:t>/</a:t>
            </a:r>
            <a:r>
              <a:rPr sz="1800" i="1" spc="-15" dirty="0">
                <a:solidFill>
                  <a:srgbClr val="222222"/>
                </a:solidFill>
                <a:latin typeface="Arial"/>
                <a:cs typeface="Arial"/>
              </a:rPr>
              <a:t> </a:t>
            </a:r>
            <a:r>
              <a:rPr sz="1800" i="1" spc="-5" dirty="0">
                <a:solidFill>
                  <a:srgbClr val="222222"/>
                </a:solidFill>
                <a:latin typeface="Arial"/>
                <a:cs typeface="Arial"/>
              </a:rPr>
              <a:t>loop</a:t>
            </a:r>
            <a:r>
              <a:rPr sz="1800" i="1" spc="-15" dirty="0">
                <a:solidFill>
                  <a:srgbClr val="222222"/>
                </a:solidFill>
                <a:latin typeface="Arial"/>
                <a:cs typeface="Arial"/>
              </a:rPr>
              <a:t> </a:t>
            </a:r>
            <a:r>
              <a:rPr sz="1800" i="1" spc="-5" dirty="0">
                <a:solidFill>
                  <a:srgbClr val="222222"/>
                </a:solidFill>
                <a:latin typeface="Arial"/>
                <a:cs typeface="Arial"/>
              </a:rPr>
              <a:t>terminate</a:t>
            </a:r>
            <a:r>
              <a:rPr lang="en-US" sz="1800" i="1" spc="-5" dirty="0">
                <a:solidFill>
                  <a:srgbClr val="222222"/>
                </a:solidFill>
                <a:latin typeface="Arial"/>
                <a:cs typeface="Arial"/>
              </a:rPr>
              <a:t>s for a negative input</a:t>
            </a:r>
            <a:endParaRPr sz="1800" dirty="0">
              <a:latin typeface="Arial"/>
              <a:cs typeface="Arial"/>
            </a:endParaRPr>
          </a:p>
          <a:p>
            <a:pPr marL="518795">
              <a:lnSpc>
                <a:spcPct val="100000"/>
              </a:lnSpc>
              <a:spcBef>
                <a:spcPts val="15"/>
              </a:spcBef>
            </a:pPr>
            <a:r>
              <a:rPr sz="1800" spc="-5" dirty="0">
                <a:solidFill>
                  <a:srgbClr val="222222"/>
                </a:solidFill>
                <a:latin typeface="Arial"/>
                <a:cs typeface="Arial"/>
              </a:rPr>
              <a:t>if(number</a:t>
            </a:r>
            <a:r>
              <a:rPr sz="1800" spc="-35" dirty="0">
                <a:solidFill>
                  <a:srgbClr val="222222"/>
                </a:solidFill>
                <a:latin typeface="Arial"/>
                <a:cs typeface="Arial"/>
              </a:rPr>
              <a:t> </a:t>
            </a:r>
            <a:r>
              <a:rPr sz="1800" dirty="0">
                <a:solidFill>
                  <a:srgbClr val="222222"/>
                </a:solidFill>
                <a:latin typeface="Arial"/>
                <a:cs typeface="Arial"/>
              </a:rPr>
              <a:t>&lt;</a:t>
            </a:r>
            <a:r>
              <a:rPr sz="1800" spc="-35" dirty="0">
                <a:solidFill>
                  <a:srgbClr val="222222"/>
                </a:solidFill>
                <a:latin typeface="Arial"/>
                <a:cs typeface="Arial"/>
              </a:rPr>
              <a:t> </a:t>
            </a:r>
            <a:r>
              <a:rPr sz="1800" spc="-5" dirty="0">
                <a:solidFill>
                  <a:srgbClr val="222222"/>
                </a:solidFill>
                <a:latin typeface="Arial"/>
                <a:cs typeface="Arial"/>
              </a:rPr>
              <a:t>0)</a:t>
            </a:r>
            <a:endParaRPr sz="1800" dirty="0">
              <a:latin typeface="Arial"/>
              <a:cs typeface="Arial"/>
            </a:endParaRPr>
          </a:p>
          <a:p>
            <a:pPr marL="518795">
              <a:lnSpc>
                <a:spcPct val="100000"/>
              </a:lnSpc>
              <a:spcBef>
                <a:spcPts val="15"/>
              </a:spcBef>
            </a:pPr>
            <a:r>
              <a:rPr sz="1800" dirty="0">
                <a:solidFill>
                  <a:srgbClr val="222222"/>
                </a:solidFill>
                <a:latin typeface="Arial"/>
                <a:cs typeface="Arial"/>
              </a:rPr>
              <a:t>{</a:t>
            </a:r>
            <a:endParaRPr sz="1800" dirty="0">
              <a:latin typeface="Arial"/>
              <a:cs typeface="Arial"/>
            </a:endParaRPr>
          </a:p>
          <a:p>
            <a:pPr marL="772160">
              <a:lnSpc>
                <a:spcPct val="100000"/>
              </a:lnSpc>
              <a:spcBef>
                <a:spcPts val="15"/>
              </a:spcBef>
            </a:pPr>
            <a:r>
              <a:rPr sz="1800" b="1" spc="-5" dirty="0">
                <a:solidFill>
                  <a:srgbClr val="FF0000"/>
                </a:solidFill>
                <a:latin typeface="Arial"/>
                <a:cs typeface="Arial"/>
              </a:rPr>
              <a:t>break;</a:t>
            </a:r>
            <a:endParaRPr sz="1800" b="1" dirty="0">
              <a:solidFill>
                <a:srgbClr val="FF0000"/>
              </a:solidFill>
              <a:latin typeface="Arial"/>
              <a:cs typeface="Arial"/>
            </a:endParaRPr>
          </a:p>
          <a:p>
            <a:pPr marL="518795">
              <a:lnSpc>
                <a:spcPct val="100000"/>
              </a:lnSpc>
              <a:spcBef>
                <a:spcPts val="15"/>
              </a:spcBef>
            </a:pPr>
            <a:r>
              <a:rPr sz="1800" dirty="0">
                <a:solidFill>
                  <a:srgbClr val="222222"/>
                </a:solidFill>
                <a:latin typeface="Arial"/>
                <a:cs typeface="Arial"/>
              </a:rPr>
              <a:t>}</a:t>
            </a:r>
            <a:endParaRPr sz="1800" dirty="0">
              <a:latin typeface="Arial"/>
              <a:cs typeface="Arial"/>
            </a:endParaRPr>
          </a:p>
          <a:p>
            <a:pPr marL="518795">
              <a:lnSpc>
                <a:spcPct val="100000"/>
              </a:lnSpc>
              <a:spcBef>
                <a:spcPts val="15"/>
              </a:spcBef>
            </a:pPr>
            <a:r>
              <a:rPr sz="1800" dirty="0">
                <a:solidFill>
                  <a:srgbClr val="222222"/>
                </a:solidFill>
                <a:latin typeface="Arial"/>
                <a:cs typeface="Arial"/>
              </a:rPr>
              <a:t>sum</a:t>
            </a:r>
            <a:r>
              <a:rPr sz="1800" spc="-15" dirty="0">
                <a:solidFill>
                  <a:srgbClr val="222222"/>
                </a:solidFill>
                <a:latin typeface="Arial"/>
                <a:cs typeface="Arial"/>
              </a:rPr>
              <a:t> </a:t>
            </a:r>
            <a:r>
              <a:rPr sz="1800" spc="-5" dirty="0">
                <a:solidFill>
                  <a:srgbClr val="222222"/>
                </a:solidFill>
                <a:latin typeface="Arial"/>
                <a:cs typeface="Arial"/>
              </a:rPr>
              <a:t>+=</a:t>
            </a:r>
            <a:r>
              <a:rPr sz="1800" spc="-15" dirty="0">
                <a:solidFill>
                  <a:srgbClr val="222222"/>
                </a:solidFill>
                <a:latin typeface="Arial"/>
                <a:cs typeface="Arial"/>
              </a:rPr>
              <a:t> </a:t>
            </a:r>
            <a:r>
              <a:rPr sz="1800" spc="-5" dirty="0">
                <a:solidFill>
                  <a:srgbClr val="222222"/>
                </a:solidFill>
                <a:latin typeface="Arial"/>
                <a:cs typeface="Arial"/>
              </a:rPr>
              <a:t>number;</a:t>
            </a:r>
            <a:r>
              <a:rPr sz="1800" spc="-15" dirty="0">
                <a:solidFill>
                  <a:srgbClr val="222222"/>
                </a:solidFill>
                <a:latin typeface="Arial"/>
                <a:cs typeface="Arial"/>
              </a:rPr>
              <a:t> </a:t>
            </a:r>
            <a:r>
              <a:rPr sz="1800" spc="-5" dirty="0">
                <a:solidFill>
                  <a:srgbClr val="222222"/>
                </a:solidFill>
                <a:latin typeface="Arial"/>
                <a:cs typeface="Arial"/>
              </a:rPr>
              <a:t>//</a:t>
            </a:r>
            <a:r>
              <a:rPr sz="1800" spc="-15" dirty="0">
                <a:solidFill>
                  <a:srgbClr val="222222"/>
                </a:solidFill>
                <a:latin typeface="Arial"/>
                <a:cs typeface="Arial"/>
              </a:rPr>
              <a:t> </a:t>
            </a:r>
            <a:r>
              <a:rPr sz="1800" dirty="0">
                <a:solidFill>
                  <a:srgbClr val="222222"/>
                </a:solidFill>
                <a:latin typeface="Arial"/>
                <a:cs typeface="Arial"/>
              </a:rPr>
              <a:t>sum</a:t>
            </a:r>
            <a:r>
              <a:rPr sz="1800" spc="-15" dirty="0">
                <a:solidFill>
                  <a:srgbClr val="222222"/>
                </a:solidFill>
                <a:latin typeface="Arial"/>
                <a:cs typeface="Arial"/>
              </a:rPr>
              <a:t> </a:t>
            </a:r>
            <a:r>
              <a:rPr sz="1800" dirty="0">
                <a:solidFill>
                  <a:srgbClr val="222222"/>
                </a:solidFill>
                <a:latin typeface="Arial"/>
                <a:cs typeface="Arial"/>
              </a:rPr>
              <a:t>=</a:t>
            </a:r>
            <a:r>
              <a:rPr sz="1800" spc="-15" dirty="0">
                <a:solidFill>
                  <a:srgbClr val="222222"/>
                </a:solidFill>
                <a:latin typeface="Arial"/>
                <a:cs typeface="Arial"/>
              </a:rPr>
              <a:t> </a:t>
            </a:r>
            <a:r>
              <a:rPr sz="1800" dirty="0">
                <a:solidFill>
                  <a:srgbClr val="222222"/>
                </a:solidFill>
                <a:latin typeface="Arial"/>
                <a:cs typeface="Arial"/>
              </a:rPr>
              <a:t>sum</a:t>
            </a:r>
            <a:r>
              <a:rPr sz="1800" spc="-10" dirty="0">
                <a:solidFill>
                  <a:srgbClr val="222222"/>
                </a:solidFill>
                <a:latin typeface="Arial"/>
                <a:cs typeface="Arial"/>
              </a:rPr>
              <a:t> </a:t>
            </a:r>
            <a:r>
              <a:rPr sz="1800" dirty="0">
                <a:solidFill>
                  <a:srgbClr val="222222"/>
                </a:solidFill>
                <a:latin typeface="Arial"/>
                <a:cs typeface="Arial"/>
              </a:rPr>
              <a:t>+</a:t>
            </a:r>
            <a:r>
              <a:rPr sz="1800" spc="-15" dirty="0">
                <a:solidFill>
                  <a:srgbClr val="222222"/>
                </a:solidFill>
                <a:latin typeface="Arial"/>
                <a:cs typeface="Arial"/>
              </a:rPr>
              <a:t> </a:t>
            </a:r>
            <a:r>
              <a:rPr sz="1800" spc="-5" dirty="0">
                <a:solidFill>
                  <a:srgbClr val="222222"/>
                </a:solidFill>
                <a:latin typeface="Arial"/>
                <a:cs typeface="Arial"/>
              </a:rPr>
              <a:t>number;</a:t>
            </a:r>
            <a:endParaRPr sz="1800" dirty="0">
              <a:latin typeface="Arial"/>
              <a:cs typeface="Arial"/>
            </a:endParaRPr>
          </a:p>
          <a:p>
            <a:pPr marL="265430">
              <a:lnSpc>
                <a:spcPct val="100000"/>
              </a:lnSpc>
              <a:spcBef>
                <a:spcPts val="15"/>
              </a:spcBef>
            </a:pPr>
            <a:r>
              <a:rPr sz="1800" dirty="0">
                <a:solidFill>
                  <a:srgbClr val="222222"/>
                </a:solidFill>
                <a:latin typeface="Arial"/>
                <a:cs typeface="Arial"/>
              </a:rPr>
              <a:t>}</a:t>
            </a:r>
            <a:endParaRPr sz="1800" dirty="0">
              <a:latin typeface="Arial"/>
              <a:cs typeface="Arial"/>
            </a:endParaRPr>
          </a:p>
          <a:p>
            <a:pPr marL="265430" marR="3021965">
              <a:lnSpc>
                <a:spcPct val="100699"/>
              </a:lnSpc>
            </a:pPr>
            <a:r>
              <a:rPr sz="1800" spc="-5" dirty="0" err="1">
                <a:solidFill>
                  <a:srgbClr val="222222"/>
                </a:solidFill>
                <a:latin typeface="Arial"/>
                <a:cs typeface="Arial"/>
              </a:rPr>
              <a:t>printf</a:t>
            </a:r>
            <a:r>
              <a:rPr sz="1800" spc="-5" dirty="0">
                <a:solidFill>
                  <a:srgbClr val="222222"/>
                </a:solidFill>
                <a:latin typeface="Arial"/>
                <a:cs typeface="Arial"/>
              </a:rPr>
              <a:t>("</a:t>
            </a:r>
            <a:r>
              <a:rPr lang="en-US" sz="1800" spc="-5" dirty="0">
                <a:solidFill>
                  <a:srgbClr val="222222"/>
                </a:solidFill>
                <a:latin typeface="Arial"/>
                <a:cs typeface="Arial"/>
              </a:rPr>
              <a:t>\</a:t>
            </a:r>
            <a:r>
              <a:rPr lang="en-US" sz="1800" spc="-5" dirty="0" err="1">
                <a:solidFill>
                  <a:srgbClr val="222222"/>
                </a:solidFill>
                <a:latin typeface="Arial"/>
                <a:cs typeface="Arial"/>
              </a:rPr>
              <a:t>n</a:t>
            </a:r>
            <a:r>
              <a:rPr sz="1800" spc="-5" dirty="0" err="1">
                <a:solidFill>
                  <a:srgbClr val="222222"/>
                </a:solidFill>
                <a:latin typeface="Arial"/>
                <a:cs typeface="Arial"/>
              </a:rPr>
              <a:t>Sum</a:t>
            </a:r>
            <a:r>
              <a:rPr sz="1800" spc="-50" dirty="0">
                <a:solidFill>
                  <a:srgbClr val="222222"/>
                </a:solidFill>
                <a:latin typeface="Arial"/>
                <a:cs typeface="Arial"/>
              </a:rPr>
              <a:t> </a:t>
            </a:r>
            <a:r>
              <a:rPr sz="1800" dirty="0">
                <a:solidFill>
                  <a:srgbClr val="222222"/>
                </a:solidFill>
                <a:latin typeface="Arial"/>
                <a:cs typeface="Arial"/>
              </a:rPr>
              <a:t>=</a:t>
            </a:r>
            <a:r>
              <a:rPr sz="1800" spc="-50" dirty="0">
                <a:solidFill>
                  <a:srgbClr val="222222"/>
                </a:solidFill>
                <a:latin typeface="Arial"/>
                <a:cs typeface="Arial"/>
              </a:rPr>
              <a:t> </a:t>
            </a:r>
            <a:r>
              <a:rPr sz="1800" spc="-5" dirty="0">
                <a:solidFill>
                  <a:srgbClr val="222222"/>
                </a:solidFill>
                <a:latin typeface="Arial"/>
                <a:cs typeface="Arial"/>
              </a:rPr>
              <a:t>%d",sum); </a:t>
            </a:r>
            <a:r>
              <a:rPr sz="1800" spc="-484" dirty="0">
                <a:solidFill>
                  <a:srgbClr val="222222"/>
                </a:solidFill>
                <a:latin typeface="Arial"/>
                <a:cs typeface="Arial"/>
              </a:rPr>
              <a:t> </a:t>
            </a:r>
            <a:r>
              <a:rPr sz="1800" dirty="0">
                <a:solidFill>
                  <a:srgbClr val="222222"/>
                </a:solidFill>
                <a:latin typeface="Arial"/>
                <a:cs typeface="Arial"/>
              </a:rPr>
              <a:t>return</a:t>
            </a:r>
            <a:r>
              <a:rPr sz="1800" spc="-10" dirty="0">
                <a:solidFill>
                  <a:srgbClr val="222222"/>
                </a:solidFill>
                <a:latin typeface="Arial"/>
                <a:cs typeface="Arial"/>
              </a:rPr>
              <a:t> </a:t>
            </a:r>
            <a:r>
              <a:rPr sz="1800" spc="-5" dirty="0">
                <a:solidFill>
                  <a:srgbClr val="222222"/>
                </a:solidFill>
                <a:latin typeface="Arial"/>
                <a:cs typeface="Arial"/>
              </a:rPr>
              <a:t>0;</a:t>
            </a:r>
            <a:endParaRPr sz="1800" dirty="0">
              <a:latin typeface="Arial"/>
              <a:cs typeface="Arial"/>
            </a:endParaRPr>
          </a:p>
          <a:p>
            <a:pPr marL="12700">
              <a:lnSpc>
                <a:spcPct val="100000"/>
              </a:lnSpc>
              <a:spcBef>
                <a:spcPts val="15"/>
              </a:spcBef>
            </a:pPr>
            <a:r>
              <a:rPr lang="en-US" sz="1800" dirty="0">
                <a:latin typeface="Arial"/>
                <a:cs typeface="Arial"/>
              </a:rPr>
              <a:t>}</a:t>
            </a:r>
            <a:endParaRPr sz="1800" dirty="0">
              <a:latin typeface="Arial"/>
              <a:cs typeface="Arial"/>
            </a:endParaRPr>
          </a:p>
        </p:txBody>
      </p:sp>
      <p:sp>
        <p:nvSpPr>
          <p:cNvPr id="5" name="object 3">
            <a:extLst>
              <a:ext uri="{FF2B5EF4-FFF2-40B4-BE49-F238E27FC236}">
                <a16:creationId xmlns:a16="http://schemas.microsoft.com/office/drawing/2014/main" id="{B3C5A244-CB32-463D-BCD7-2DE186BF2106}"/>
              </a:ext>
            </a:extLst>
          </p:cNvPr>
          <p:cNvSpPr txBox="1"/>
          <p:nvPr/>
        </p:nvSpPr>
        <p:spPr>
          <a:xfrm>
            <a:off x="5651500" y="3019425"/>
            <a:ext cx="6172200" cy="4752840"/>
          </a:xfrm>
          <a:prstGeom prst="rect">
            <a:avLst/>
          </a:prstGeom>
        </p:spPr>
        <p:txBody>
          <a:bodyPr vert="horz" wrap="square" lIns="0" tIns="8890" rIns="0" bIns="0" rtlCol="0">
            <a:spAutoFit/>
          </a:bodyPr>
          <a:lstStyle/>
          <a:p>
            <a:pPr marL="265430" marR="3462654" indent="-253365">
              <a:lnSpc>
                <a:spcPct val="101400"/>
              </a:lnSpc>
              <a:spcBef>
                <a:spcPts val="70"/>
              </a:spcBef>
            </a:pPr>
            <a:r>
              <a:rPr lang="en-US" sz="1800" spc="-5" dirty="0">
                <a:solidFill>
                  <a:srgbClr val="222222"/>
                </a:solidFill>
                <a:latin typeface="Arial"/>
                <a:cs typeface="Arial"/>
              </a:rPr>
              <a:t>Int main(){</a:t>
            </a:r>
          </a:p>
          <a:p>
            <a:pPr marL="265430" marR="3462654" indent="-253365">
              <a:lnSpc>
                <a:spcPct val="101400"/>
              </a:lnSpc>
              <a:spcBef>
                <a:spcPts val="70"/>
              </a:spcBef>
            </a:pPr>
            <a:r>
              <a:rPr sz="1800" spc="-5" dirty="0">
                <a:solidFill>
                  <a:srgbClr val="222222"/>
                </a:solidFill>
                <a:latin typeface="Arial"/>
                <a:cs typeface="Arial"/>
              </a:rPr>
              <a:t>int</a:t>
            </a:r>
            <a:r>
              <a:rPr sz="1800" spc="-20" dirty="0">
                <a:solidFill>
                  <a:srgbClr val="222222"/>
                </a:solidFill>
                <a:latin typeface="Arial"/>
                <a:cs typeface="Arial"/>
              </a:rPr>
              <a:t> </a:t>
            </a:r>
            <a:r>
              <a:rPr sz="1800" spc="-5" dirty="0">
                <a:solidFill>
                  <a:srgbClr val="222222"/>
                </a:solidFill>
                <a:latin typeface="Arial"/>
                <a:cs typeface="Arial"/>
              </a:rPr>
              <a:t>i,</a:t>
            </a:r>
            <a:r>
              <a:rPr sz="1800" spc="-20" dirty="0">
                <a:solidFill>
                  <a:srgbClr val="222222"/>
                </a:solidFill>
                <a:latin typeface="Arial"/>
                <a:cs typeface="Arial"/>
              </a:rPr>
              <a:t> number, </a:t>
            </a:r>
            <a:r>
              <a:rPr sz="1800" dirty="0">
                <a:solidFill>
                  <a:srgbClr val="222222"/>
                </a:solidFill>
                <a:latin typeface="Arial"/>
                <a:cs typeface="Arial"/>
              </a:rPr>
              <a:t>sum</a:t>
            </a:r>
            <a:r>
              <a:rPr sz="1800" spc="-20" dirty="0">
                <a:solidFill>
                  <a:srgbClr val="222222"/>
                </a:solidFill>
                <a:latin typeface="Arial"/>
                <a:cs typeface="Arial"/>
              </a:rPr>
              <a:t> </a:t>
            </a:r>
            <a:r>
              <a:rPr sz="1800" dirty="0">
                <a:solidFill>
                  <a:srgbClr val="222222"/>
                </a:solidFill>
                <a:latin typeface="Arial"/>
                <a:cs typeface="Arial"/>
              </a:rPr>
              <a:t>=</a:t>
            </a:r>
            <a:r>
              <a:rPr sz="1800" spc="-20" dirty="0">
                <a:solidFill>
                  <a:srgbClr val="222222"/>
                </a:solidFill>
                <a:latin typeface="Arial"/>
                <a:cs typeface="Arial"/>
              </a:rPr>
              <a:t> </a:t>
            </a:r>
            <a:r>
              <a:rPr sz="1800" spc="-5" dirty="0">
                <a:solidFill>
                  <a:srgbClr val="222222"/>
                </a:solidFill>
                <a:latin typeface="Arial"/>
                <a:cs typeface="Arial"/>
              </a:rPr>
              <a:t>0; </a:t>
            </a:r>
            <a:r>
              <a:rPr sz="1800" spc="-484" dirty="0">
                <a:solidFill>
                  <a:srgbClr val="222222"/>
                </a:solidFill>
                <a:latin typeface="Arial"/>
                <a:cs typeface="Arial"/>
              </a:rPr>
              <a:t> </a:t>
            </a:r>
            <a:r>
              <a:rPr sz="1800" spc="-5" dirty="0">
                <a:solidFill>
                  <a:srgbClr val="222222"/>
                </a:solidFill>
                <a:latin typeface="Arial"/>
                <a:cs typeface="Arial"/>
              </a:rPr>
              <a:t>for(i=1;</a:t>
            </a:r>
            <a:r>
              <a:rPr sz="1800" spc="-30" dirty="0">
                <a:solidFill>
                  <a:srgbClr val="222222"/>
                </a:solidFill>
                <a:latin typeface="Arial"/>
                <a:cs typeface="Arial"/>
              </a:rPr>
              <a:t> </a:t>
            </a:r>
            <a:r>
              <a:rPr sz="1800" dirty="0">
                <a:solidFill>
                  <a:srgbClr val="222222"/>
                </a:solidFill>
                <a:latin typeface="Arial"/>
                <a:cs typeface="Arial"/>
              </a:rPr>
              <a:t>i</a:t>
            </a:r>
            <a:r>
              <a:rPr sz="1800" spc="-25" dirty="0">
                <a:solidFill>
                  <a:srgbClr val="222222"/>
                </a:solidFill>
                <a:latin typeface="Arial"/>
                <a:cs typeface="Arial"/>
              </a:rPr>
              <a:t> </a:t>
            </a:r>
            <a:r>
              <a:rPr sz="1800" spc="-5" dirty="0">
                <a:solidFill>
                  <a:srgbClr val="222222"/>
                </a:solidFill>
                <a:latin typeface="Arial"/>
                <a:cs typeface="Arial"/>
              </a:rPr>
              <a:t>&lt;=</a:t>
            </a:r>
            <a:r>
              <a:rPr sz="1800" spc="-25" dirty="0">
                <a:solidFill>
                  <a:srgbClr val="222222"/>
                </a:solidFill>
                <a:latin typeface="Arial"/>
                <a:cs typeface="Arial"/>
              </a:rPr>
              <a:t> </a:t>
            </a:r>
            <a:r>
              <a:rPr sz="1800" spc="-5" dirty="0">
                <a:solidFill>
                  <a:srgbClr val="222222"/>
                </a:solidFill>
                <a:latin typeface="Arial"/>
                <a:cs typeface="Arial"/>
              </a:rPr>
              <a:t>10;</a:t>
            </a:r>
            <a:r>
              <a:rPr sz="1800" spc="-25" dirty="0">
                <a:solidFill>
                  <a:srgbClr val="222222"/>
                </a:solidFill>
                <a:latin typeface="Arial"/>
                <a:cs typeface="Arial"/>
              </a:rPr>
              <a:t> </a:t>
            </a:r>
            <a:r>
              <a:rPr sz="1800" spc="-5" dirty="0">
                <a:solidFill>
                  <a:srgbClr val="222222"/>
                </a:solidFill>
                <a:latin typeface="Arial"/>
                <a:cs typeface="Arial"/>
              </a:rPr>
              <a:t>++i)</a:t>
            </a:r>
            <a:endParaRPr sz="1800" dirty="0">
              <a:latin typeface="Arial"/>
              <a:cs typeface="Arial"/>
            </a:endParaRPr>
          </a:p>
          <a:p>
            <a:pPr marL="265430">
              <a:lnSpc>
                <a:spcPct val="100000"/>
              </a:lnSpc>
              <a:spcBef>
                <a:spcPts val="15"/>
              </a:spcBef>
            </a:pPr>
            <a:r>
              <a:rPr sz="1800" dirty="0">
                <a:solidFill>
                  <a:srgbClr val="222222"/>
                </a:solidFill>
                <a:latin typeface="Arial"/>
                <a:cs typeface="Arial"/>
              </a:rPr>
              <a:t>{</a:t>
            </a:r>
            <a:endParaRPr sz="1800" dirty="0">
              <a:latin typeface="Arial"/>
              <a:cs typeface="Arial"/>
            </a:endParaRPr>
          </a:p>
          <a:p>
            <a:pPr marL="518795" marR="2826385">
              <a:lnSpc>
                <a:spcPct val="100699"/>
              </a:lnSpc>
            </a:pPr>
            <a:r>
              <a:rPr sz="1800" spc="-5" dirty="0" err="1">
                <a:solidFill>
                  <a:srgbClr val="222222"/>
                </a:solidFill>
                <a:latin typeface="Arial"/>
                <a:cs typeface="Arial"/>
              </a:rPr>
              <a:t>printf</a:t>
            </a:r>
            <a:r>
              <a:rPr sz="1800" spc="-5" dirty="0">
                <a:solidFill>
                  <a:srgbClr val="222222"/>
                </a:solidFill>
                <a:latin typeface="Arial"/>
                <a:cs typeface="Arial"/>
              </a:rPr>
              <a:t>("</a:t>
            </a:r>
            <a:r>
              <a:rPr lang="en-US" sz="1800" spc="-5" dirty="0">
                <a:solidFill>
                  <a:srgbClr val="222222"/>
                </a:solidFill>
                <a:latin typeface="Arial"/>
                <a:cs typeface="Arial"/>
              </a:rPr>
              <a:t>\n </a:t>
            </a:r>
            <a:r>
              <a:rPr sz="1800" spc="-5" dirty="0">
                <a:solidFill>
                  <a:srgbClr val="222222"/>
                </a:solidFill>
                <a:latin typeface="Arial"/>
                <a:cs typeface="Arial"/>
              </a:rPr>
              <a:t>Enter </a:t>
            </a:r>
            <a:r>
              <a:rPr sz="1800" dirty="0">
                <a:solidFill>
                  <a:srgbClr val="222222"/>
                </a:solidFill>
                <a:latin typeface="Arial"/>
                <a:cs typeface="Arial"/>
              </a:rPr>
              <a:t>a </a:t>
            </a:r>
            <a:r>
              <a:rPr sz="1800" spc="-5" dirty="0">
                <a:solidFill>
                  <a:srgbClr val="222222"/>
                </a:solidFill>
                <a:latin typeface="Arial"/>
                <a:cs typeface="Arial"/>
              </a:rPr>
              <a:t>n%d: ",i); </a:t>
            </a:r>
            <a:r>
              <a:rPr sz="1800" spc="-490" dirty="0">
                <a:solidFill>
                  <a:srgbClr val="222222"/>
                </a:solidFill>
                <a:latin typeface="Arial"/>
                <a:cs typeface="Arial"/>
              </a:rPr>
              <a:t> </a:t>
            </a:r>
            <a:r>
              <a:rPr sz="1800" dirty="0">
                <a:solidFill>
                  <a:srgbClr val="222222"/>
                </a:solidFill>
                <a:latin typeface="Arial"/>
                <a:cs typeface="Arial"/>
              </a:rPr>
              <a:t>scanf("%d",&amp;number);</a:t>
            </a:r>
            <a:endParaRPr sz="1800" dirty="0">
              <a:latin typeface="Arial"/>
              <a:cs typeface="Arial"/>
            </a:endParaRPr>
          </a:p>
          <a:p>
            <a:pPr marL="518795">
              <a:lnSpc>
                <a:spcPct val="100000"/>
              </a:lnSpc>
              <a:spcBef>
                <a:spcPts val="15"/>
              </a:spcBef>
            </a:pPr>
            <a:r>
              <a:rPr sz="1800" spc="5" dirty="0">
                <a:solidFill>
                  <a:srgbClr val="222222"/>
                </a:solidFill>
                <a:latin typeface="Arial"/>
                <a:cs typeface="Arial"/>
              </a:rPr>
              <a:t>/</a:t>
            </a:r>
            <a:r>
              <a:rPr sz="1800" i="1" spc="5" dirty="0">
                <a:solidFill>
                  <a:srgbClr val="222222"/>
                </a:solidFill>
                <a:latin typeface="Arial"/>
                <a:cs typeface="Arial"/>
              </a:rPr>
              <a:t>/</a:t>
            </a:r>
            <a:r>
              <a:rPr sz="1800" i="1" spc="-15" dirty="0">
                <a:solidFill>
                  <a:srgbClr val="222222"/>
                </a:solidFill>
                <a:latin typeface="Arial"/>
                <a:cs typeface="Arial"/>
              </a:rPr>
              <a:t> </a:t>
            </a:r>
            <a:r>
              <a:rPr lang="en-US" sz="1800" i="1" spc="-15" dirty="0">
                <a:solidFill>
                  <a:srgbClr val="222222"/>
                </a:solidFill>
                <a:latin typeface="Arial"/>
                <a:cs typeface="Arial"/>
              </a:rPr>
              <a:t> loop to the next iteration if input is negative</a:t>
            </a:r>
            <a:endParaRPr sz="1800" dirty="0">
              <a:latin typeface="Arial"/>
              <a:cs typeface="Arial"/>
            </a:endParaRPr>
          </a:p>
          <a:p>
            <a:pPr marL="518795">
              <a:lnSpc>
                <a:spcPct val="100000"/>
              </a:lnSpc>
              <a:spcBef>
                <a:spcPts val="15"/>
              </a:spcBef>
            </a:pPr>
            <a:r>
              <a:rPr sz="1800" spc="-5" dirty="0">
                <a:solidFill>
                  <a:srgbClr val="222222"/>
                </a:solidFill>
                <a:latin typeface="Arial"/>
                <a:cs typeface="Arial"/>
              </a:rPr>
              <a:t>if(number</a:t>
            </a:r>
            <a:r>
              <a:rPr sz="1800" spc="-35" dirty="0">
                <a:solidFill>
                  <a:srgbClr val="222222"/>
                </a:solidFill>
                <a:latin typeface="Arial"/>
                <a:cs typeface="Arial"/>
              </a:rPr>
              <a:t> </a:t>
            </a:r>
            <a:r>
              <a:rPr sz="1800" dirty="0">
                <a:solidFill>
                  <a:srgbClr val="222222"/>
                </a:solidFill>
                <a:latin typeface="Arial"/>
                <a:cs typeface="Arial"/>
              </a:rPr>
              <a:t>&lt;</a:t>
            </a:r>
            <a:r>
              <a:rPr sz="1800" spc="-35" dirty="0">
                <a:solidFill>
                  <a:srgbClr val="222222"/>
                </a:solidFill>
                <a:latin typeface="Arial"/>
                <a:cs typeface="Arial"/>
              </a:rPr>
              <a:t> </a:t>
            </a:r>
            <a:r>
              <a:rPr sz="1800" spc="-5" dirty="0">
                <a:solidFill>
                  <a:srgbClr val="222222"/>
                </a:solidFill>
                <a:latin typeface="Arial"/>
                <a:cs typeface="Arial"/>
              </a:rPr>
              <a:t>0)</a:t>
            </a:r>
            <a:r>
              <a:rPr lang="en-US" sz="1800" spc="-5" dirty="0">
                <a:solidFill>
                  <a:srgbClr val="222222"/>
                </a:solidFill>
                <a:latin typeface="Arial"/>
                <a:cs typeface="Arial"/>
              </a:rPr>
              <a:t> </a:t>
            </a:r>
            <a:endParaRPr sz="1800" dirty="0">
              <a:latin typeface="Arial"/>
              <a:cs typeface="Arial"/>
            </a:endParaRPr>
          </a:p>
          <a:p>
            <a:pPr marL="518795">
              <a:lnSpc>
                <a:spcPct val="100000"/>
              </a:lnSpc>
              <a:spcBef>
                <a:spcPts val="15"/>
              </a:spcBef>
            </a:pPr>
            <a:r>
              <a:rPr sz="1800" dirty="0">
                <a:solidFill>
                  <a:srgbClr val="222222"/>
                </a:solidFill>
                <a:latin typeface="Arial"/>
                <a:cs typeface="Arial"/>
              </a:rPr>
              <a:t>{</a:t>
            </a:r>
            <a:endParaRPr sz="1800" dirty="0">
              <a:latin typeface="Arial"/>
              <a:cs typeface="Arial"/>
            </a:endParaRPr>
          </a:p>
          <a:p>
            <a:pPr marL="774700">
              <a:lnSpc>
                <a:spcPct val="100000"/>
              </a:lnSpc>
              <a:spcBef>
                <a:spcPts val="15"/>
              </a:spcBef>
            </a:pPr>
            <a:r>
              <a:rPr sz="1800" b="1" spc="-5" dirty="0">
                <a:solidFill>
                  <a:srgbClr val="FF0000"/>
                </a:solidFill>
                <a:latin typeface="Arial"/>
                <a:cs typeface="Arial"/>
              </a:rPr>
              <a:t>continue;</a:t>
            </a:r>
            <a:endParaRPr sz="1800" b="1" dirty="0">
              <a:solidFill>
                <a:srgbClr val="FF0000"/>
              </a:solidFill>
              <a:latin typeface="Arial"/>
              <a:cs typeface="Arial"/>
            </a:endParaRPr>
          </a:p>
          <a:p>
            <a:pPr marL="518795">
              <a:lnSpc>
                <a:spcPct val="100000"/>
              </a:lnSpc>
              <a:spcBef>
                <a:spcPts val="15"/>
              </a:spcBef>
            </a:pPr>
            <a:r>
              <a:rPr sz="1800" dirty="0">
                <a:solidFill>
                  <a:srgbClr val="222222"/>
                </a:solidFill>
                <a:latin typeface="Arial"/>
                <a:cs typeface="Arial"/>
              </a:rPr>
              <a:t>}</a:t>
            </a:r>
            <a:endParaRPr sz="1800" dirty="0">
              <a:latin typeface="Arial"/>
              <a:cs typeface="Arial"/>
            </a:endParaRPr>
          </a:p>
          <a:p>
            <a:pPr marL="518795">
              <a:lnSpc>
                <a:spcPct val="100000"/>
              </a:lnSpc>
              <a:spcBef>
                <a:spcPts val="15"/>
              </a:spcBef>
            </a:pPr>
            <a:r>
              <a:rPr sz="1800" dirty="0">
                <a:solidFill>
                  <a:srgbClr val="222222"/>
                </a:solidFill>
                <a:latin typeface="Arial"/>
                <a:cs typeface="Arial"/>
              </a:rPr>
              <a:t>sum</a:t>
            </a:r>
            <a:r>
              <a:rPr sz="1800" spc="-15" dirty="0">
                <a:solidFill>
                  <a:srgbClr val="222222"/>
                </a:solidFill>
                <a:latin typeface="Arial"/>
                <a:cs typeface="Arial"/>
              </a:rPr>
              <a:t> </a:t>
            </a:r>
            <a:r>
              <a:rPr sz="1800" spc="-5" dirty="0">
                <a:solidFill>
                  <a:srgbClr val="222222"/>
                </a:solidFill>
                <a:latin typeface="Arial"/>
                <a:cs typeface="Arial"/>
              </a:rPr>
              <a:t>+=</a:t>
            </a:r>
            <a:r>
              <a:rPr sz="1800" spc="-15" dirty="0">
                <a:solidFill>
                  <a:srgbClr val="222222"/>
                </a:solidFill>
                <a:latin typeface="Arial"/>
                <a:cs typeface="Arial"/>
              </a:rPr>
              <a:t> </a:t>
            </a:r>
            <a:r>
              <a:rPr sz="1800" spc="-5" dirty="0">
                <a:solidFill>
                  <a:srgbClr val="222222"/>
                </a:solidFill>
                <a:latin typeface="Arial"/>
                <a:cs typeface="Arial"/>
              </a:rPr>
              <a:t>number;</a:t>
            </a:r>
            <a:r>
              <a:rPr sz="1800" spc="-15" dirty="0">
                <a:solidFill>
                  <a:srgbClr val="222222"/>
                </a:solidFill>
                <a:latin typeface="Arial"/>
                <a:cs typeface="Arial"/>
              </a:rPr>
              <a:t> </a:t>
            </a:r>
            <a:r>
              <a:rPr sz="1800" spc="-5" dirty="0">
                <a:solidFill>
                  <a:srgbClr val="222222"/>
                </a:solidFill>
                <a:latin typeface="Arial"/>
                <a:cs typeface="Arial"/>
              </a:rPr>
              <a:t>//</a:t>
            </a:r>
            <a:r>
              <a:rPr sz="1800" spc="-15" dirty="0">
                <a:solidFill>
                  <a:srgbClr val="222222"/>
                </a:solidFill>
                <a:latin typeface="Arial"/>
                <a:cs typeface="Arial"/>
              </a:rPr>
              <a:t> </a:t>
            </a:r>
            <a:r>
              <a:rPr sz="1800" dirty="0">
                <a:solidFill>
                  <a:srgbClr val="222222"/>
                </a:solidFill>
                <a:latin typeface="Arial"/>
                <a:cs typeface="Arial"/>
              </a:rPr>
              <a:t>sum</a:t>
            </a:r>
            <a:r>
              <a:rPr sz="1800" spc="-15" dirty="0">
                <a:solidFill>
                  <a:srgbClr val="222222"/>
                </a:solidFill>
                <a:latin typeface="Arial"/>
                <a:cs typeface="Arial"/>
              </a:rPr>
              <a:t> </a:t>
            </a:r>
            <a:r>
              <a:rPr sz="1800" dirty="0">
                <a:solidFill>
                  <a:srgbClr val="222222"/>
                </a:solidFill>
                <a:latin typeface="Arial"/>
                <a:cs typeface="Arial"/>
              </a:rPr>
              <a:t>=</a:t>
            </a:r>
            <a:r>
              <a:rPr sz="1800" spc="-15" dirty="0">
                <a:solidFill>
                  <a:srgbClr val="222222"/>
                </a:solidFill>
                <a:latin typeface="Arial"/>
                <a:cs typeface="Arial"/>
              </a:rPr>
              <a:t> </a:t>
            </a:r>
            <a:r>
              <a:rPr sz="1800" dirty="0">
                <a:solidFill>
                  <a:srgbClr val="222222"/>
                </a:solidFill>
                <a:latin typeface="Arial"/>
                <a:cs typeface="Arial"/>
              </a:rPr>
              <a:t>sum</a:t>
            </a:r>
            <a:r>
              <a:rPr sz="1800" spc="-10" dirty="0">
                <a:solidFill>
                  <a:srgbClr val="222222"/>
                </a:solidFill>
                <a:latin typeface="Arial"/>
                <a:cs typeface="Arial"/>
              </a:rPr>
              <a:t> </a:t>
            </a:r>
            <a:r>
              <a:rPr sz="1800" dirty="0">
                <a:solidFill>
                  <a:srgbClr val="222222"/>
                </a:solidFill>
                <a:latin typeface="Arial"/>
                <a:cs typeface="Arial"/>
              </a:rPr>
              <a:t>+</a:t>
            </a:r>
            <a:r>
              <a:rPr sz="1800" spc="-15" dirty="0">
                <a:solidFill>
                  <a:srgbClr val="222222"/>
                </a:solidFill>
                <a:latin typeface="Arial"/>
                <a:cs typeface="Arial"/>
              </a:rPr>
              <a:t> </a:t>
            </a:r>
            <a:r>
              <a:rPr sz="1800" spc="-5" dirty="0">
                <a:solidFill>
                  <a:srgbClr val="222222"/>
                </a:solidFill>
                <a:latin typeface="Arial"/>
                <a:cs typeface="Arial"/>
              </a:rPr>
              <a:t>number;</a:t>
            </a:r>
            <a:endParaRPr sz="1800" dirty="0">
              <a:latin typeface="Arial"/>
              <a:cs typeface="Arial"/>
            </a:endParaRPr>
          </a:p>
          <a:p>
            <a:pPr marL="265430">
              <a:lnSpc>
                <a:spcPct val="100000"/>
              </a:lnSpc>
              <a:spcBef>
                <a:spcPts val="15"/>
              </a:spcBef>
            </a:pPr>
            <a:r>
              <a:rPr sz="1800" dirty="0">
                <a:solidFill>
                  <a:srgbClr val="222222"/>
                </a:solidFill>
                <a:latin typeface="Arial"/>
                <a:cs typeface="Arial"/>
              </a:rPr>
              <a:t>}</a:t>
            </a:r>
            <a:endParaRPr sz="1800" dirty="0">
              <a:latin typeface="Arial"/>
              <a:cs typeface="Arial"/>
            </a:endParaRPr>
          </a:p>
          <a:p>
            <a:pPr marL="265430" marR="3021965">
              <a:lnSpc>
                <a:spcPct val="100699"/>
              </a:lnSpc>
            </a:pPr>
            <a:r>
              <a:rPr sz="1800" spc="-5" dirty="0" err="1">
                <a:solidFill>
                  <a:srgbClr val="222222"/>
                </a:solidFill>
                <a:latin typeface="Arial"/>
                <a:cs typeface="Arial"/>
              </a:rPr>
              <a:t>printf</a:t>
            </a:r>
            <a:r>
              <a:rPr sz="1800" spc="-5" dirty="0">
                <a:solidFill>
                  <a:srgbClr val="222222"/>
                </a:solidFill>
                <a:latin typeface="Arial"/>
                <a:cs typeface="Arial"/>
              </a:rPr>
              <a:t>("</a:t>
            </a:r>
            <a:r>
              <a:rPr lang="en-US" sz="1800" spc="-5" dirty="0">
                <a:solidFill>
                  <a:srgbClr val="222222"/>
                </a:solidFill>
                <a:latin typeface="Arial"/>
                <a:cs typeface="Arial"/>
              </a:rPr>
              <a:t>\</a:t>
            </a:r>
            <a:r>
              <a:rPr lang="en-US" sz="1800" spc="-5" dirty="0" err="1">
                <a:solidFill>
                  <a:srgbClr val="222222"/>
                </a:solidFill>
                <a:latin typeface="Arial"/>
                <a:cs typeface="Arial"/>
              </a:rPr>
              <a:t>n</a:t>
            </a:r>
            <a:r>
              <a:rPr sz="1800" spc="-5" dirty="0" err="1">
                <a:solidFill>
                  <a:srgbClr val="222222"/>
                </a:solidFill>
                <a:latin typeface="Arial"/>
                <a:cs typeface="Arial"/>
              </a:rPr>
              <a:t>Sum</a:t>
            </a:r>
            <a:r>
              <a:rPr sz="1800" spc="-50" dirty="0">
                <a:solidFill>
                  <a:srgbClr val="222222"/>
                </a:solidFill>
                <a:latin typeface="Arial"/>
                <a:cs typeface="Arial"/>
              </a:rPr>
              <a:t> </a:t>
            </a:r>
            <a:r>
              <a:rPr sz="1800" dirty="0">
                <a:solidFill>
                  <a:srgbClr val="222222"/>
                </a:solidFill>
                <a:latin typeface="Arial"/>
                <a:cs typeface="Arial"/>
              </a:rPr>
              <a:t>=</a:t>
            </a:r>
            <a:r>
              <a:rPr sz="1800" spc="-50" dirty="0">
                <a:solidFill>
                  <a:srgbClr val="222222"/>
                </a:solidFill>
                <a:latin typeface="Arial"/>
                <a:cs typeface="Arial"/>
              </a:rPr>
              <a:t> </a:t>
            </a:r>
            <a:r>
              <a:rPr sz="1800" spc="-5" dirty="0">
                <a:solidFill>
                  <a:srgbClr val="222222"/>
                </a:solidFill>
                <a:latin typeface="Arial"/>
                <a:cs typeface="Arial"/>
              </a:rPr>
              <a:t>%d",sum); </a:t>
            </a:r>
            <a:r>
              <a:rPr sz="1800" spc="-484" dirty="0">
                <a:solidFill>
                  <a:srgbClr val="222222"/>
                </a:solidFill>
                <a:latin typeface="Arial"/>
                <a:cs typeface="Arial"/>
              </a:rPr>
              <a:t> </a:t>
            </a:r>
            <a:r>
              <a:rPr sz="1800" dirty="0">
                <a:solidFill>
                  <a:srgbClr val="222222"/>
                </a:solidFill>
                <a:latin typeface="Arial"/>
                <a:cs typeface="Arial"/>
              </a:rPr>
              <a:t>return</a:t>
            </a:r>
            <a:r>
              <a:rPr sz="1800" spc="-10" dirty="0">
                <a:solidFill>
                  <a:srgbClr val="222222"/>
                </a:solidFill>
                <a:latin typeface="Arial"/>
                <a:cs typeface="Arial"/>
              </a:rPr>
              <a:t> </a:t>
            </a:r>
            <a:r>
              <a:rPr sz="1800" spc="-5" dirty="0">
                <a:solidFill>
                  <a:srgbClr val="222222"/>
                </a:solidFill>
                <a:latin typeface="Arial"/>
                <a:cs typeface="Arial"/>
              </a:rPr>
              <a:t>0;</a:t>
            </a:r>
            <a:endParaRPr lang="en-US" sz="1800" spc="-5" dirty="0">
              <a:solidFill>
                <a:srgbClr val="222222"/>
              </a:solidFill>
              <a:latin typeface="Arial"/>
              <a:cs typeface="Arial"/>
            </a:endParaRPr>
          </a:p>
          <a:p>
            <a:pPr marL="265430" marR="3021965">
              <a:lnSpc>
                <a:spcPct val="100699"/>
              </a:lnSpc>
            </a:pPr>
            <a:r>
              <a:rPr lang="en-US" spc="-5" dirty="0">
                <a:solidFill>
                  <a:srgbClr val="222222"/>
                </a:solidFill>
                <a:latin typeface="Arial"/>
                <a:cs typeface="Arial"/>
              </a:rPr>
              <a:t>}</a:t>
            </a:r>
            <a:endParaRPr sz="1800" dirty="0">
              <a:latin typeface="Arial"/>
              <a:cs typeface="Arial"/>
            </a:endParaRPr>
          </a:p>
          <a:p>
            <a:pPr marL="12700">
              <a:lnSpc>
                <a:spcPct val="100000"/>
              </a:lnSpc>
              <a:spcBef>
                <a:spcPts val="15"/>
              </a:spcBef>
            </a:pPr>
            <a:endParaRPr sz="1800" dirty="0">
              <a:latin typeface="Arial"/>
              <a:cs typeface="Arial"/>
            </a:endParaRPr>
          </a:p>
        </p:txBody>
      </p:sp>
    </p:spTree>
    <p:extLst>
      <p:ext uri="{BB962C8B-B14F-4D97-AF65-F5344CB8AC3E}">
        <p14:creationId xmlns:p14="http://schemas.microsoft.com/office/powerpoint/2010/main" val="412084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5462" y="698055"/>
            <a:ext cx="8522474" cy="615553"/>
          </a:xfrm>
          <a:prstGeom prst="rect">
            <a:avLst/>
          </a:prstGeom>
        </p:spPr>
        <p:txBody>
          <a:bodyPr vert="horz" wrap="square" lIns="0" tIns="0" rIns="0" bIns="0" rtlCol="0">
            <a:spAutoFit/>
          </a:bodyPr>
          <a:lstStyle/>
          <a:p>
            <a:pPr marL="2921635">
              <a:lnSpc>
                <a:spcPct val="100000"/>
              </a:lnSpc>
            </a:pPr>
            <a:r>
              <a:rPr lang="en-US" sz="4000" dirty="0"/>
              <a:t>V. </a:t>
            </a:r>
            <a:r>
              <a:rPr sz="4000" dirty="0"/>
              <a:t>Nested</a:t>
            </a:r>
            <a:r>
              <a:rPr sz="4000" spc="-25" dirty="0"/>
              <a:t> </a:t>
            </a:r>
            <a:r>
              <a:rPr sz="4000" spc="-5" dirty="0"/>
              <a:t>loops</a:t>
            </a:r>
            <a:endParaRPr sz="4000" dirty="0"/>
          </a:p>
        </p:txBody>
      </p:sp>
      <p:sp>
        <p:nvSpPr>
          <p:cNvPr id="3" name="object 3"/>
          <p:cNvSpPr txBox="1"/>
          <p:nvPr/>
        </p:nvSpPr>
        <p:spPr>
          <a:xfrm>
            <a:off x="1085462" y="1800225"/>
            <a:ext cx="8680838" cy="2954655"/>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tabLst>
                <a:tab pos="233679" algn="l"/>
              </a:tabLst>
            </a:pPr>
            <a:r>
              <a:rPr sz="2400" spc="-5" dirty="0">
                <a:latin typeface="Calibri"/>
                <a:cs typeface="Calibri"/>
              </a:rPr>
              <a:t>A loo</a:t>
            </a:r>
            <a:r>
              <a:rPr sz="2400" dirty="0">
                <a:latin typeface="Calibri"/>
                <a:cs typeface="Calibri"/>
              </a:rPr>
              <a:t>p </a:t>
            </a:r>
            <a:r>
              <a:rPr sz="2400" spc="-5" dirty="0">
                <a:latin typeface="Calibri"/>
                <a:cs typeface="Calibri"/>
              </a:rPr>
              <a:t>bod</a:t>
            </a:r>
            <a:r>
              <a:rPr sz="2400" dirty="0">
                <a:latin typeface="Calibri"/>
                <a:cs typeface="Calibri"/>
              </a:rPr>
              <a:t>y </a:t>
            </a:r>
            <a:r>
              <a:rPr sz="2400" spc="-5" dirty="0">
                <a:latin typeface="Calibri"/>
                <a:cs typeface="Calibri"/>
              </a:rPr>
              <a:t>may includ</a:t>
            </a:r>
            <a:r>
              <a:rPr sz="2400" dirty="0">
                <a:latin typeface="Calibri"/>
                <a:cs typeface="Calibri"/>
              </a:rPr>
              <a:t>e other</a:t>
            </a:r>
            <a:r>
              <a:rPr sz="2400" spc="-5" dirty="0">
                <a:latin typeface="Calibri"/>
                <a:cs typeface="Calibri"/>
              </a:rPr>
              <a:t> interna</a:t>
            </a:r>
            <a:r>
              <a:rPr sz="2400" dirty="0">
                <a:latin typeface="Calibri"/>
                <a:cs typeface="Calibri"/>
              </a:rPr>
              <a:t>l</a:t>
            </a:r>
            <a:r>
              <a:rPr sz="2400" spc="10" dirty="0">
                <a:latin typeface="Calibri"/>
                <a:cs typeface="Calibri"/>
              </a:rPr>
              <a:t> </a:t>
            </a:r>
            <a:r>
              <a:rPr sz="2400" spc="-5" dirty="0">
                <a:latin typeface="Calibri"/>
                <a:cs typeface="Calibri"/>
              </a:rPr>
              <a:t>loops</a:t>
            </a:r>
            <a:r>
              <a:rPr lang="en-AU" sz="2400" spc="-5" dirty="0">
                <a:latin typeface="Calibri"/>
                <a:cs typeface="Calibri"/>
              </a:rPr>
              <a:t>.</a:t>
            </a:r>
          </a:p>
          <a:p>
            <a:pPr marL="355600" indent="-342900">
              <a:lnSpc>
                <a:spcPct val="100000"/>
              </a:lnSpc>
              <a:buFont typeface="Arial" panose="020B0604020202020204" pitchFamily="34" charset="0"/>
              <a:buChar char="•"/>
              <a:tabLst>
                <a:tab pos="233679" algn="l"/>
              </a:tabLst>
            </a:pPr>
            <a:endParaRPr lang="en-AU" sz="2400" dirty="0">
              <a:latin typeface="Calibri"/>
              <a:cs typeface="Calibri"/>
            </a:endParaRPr>
          </a:p>
          <a:p>
            <a:pPr marL="355600" indent="-342900">
              <a:lnSpc>
                <a:spcPct val="100000"/>
              </a:lnSpc>
              <a:buFont typeface="Arial" panose="020B0604020202020204" pitchFamily="34" charset="0"/>
              <a:buChar char="•"/>
              <a:tabLst>
                <a:tab pos="233679" algn="l"/>
              </a:tabLst>
            </a:pPr>
            <a:r>
              <a:rPr lang="en-US" sz="2400" dirty="0"/>
              <a:t>Nested loops consist of an outer loop with one or more inner loops.</a:t>
            </a:r>
          </a:p>
          <a:p>
            <a:pPr marL="355600" indent="-342900">
              <a:lnSpc>
                <a:spcPct val="100000"/>
              </a:lnSpc>
              <a:buFont typeface="Arial" panose="020B0604020202020204" pitchFamily="34" charset="0"/>
              <a:buChar char="•"/>
              <a:tabLst>
                <a:tab pos="233679" algn="l"/>
              </a:tabLst>
            </a:pPr>
            <a:endParaRPr lang="en-US" sz="2400" dirty="0"/>
          </a:p>
          <a:p>
            <a:pPr marL="355600" indent="-342900">
              <a:lnSpc>
                <a:spcPct val="100000"/>
              </a:lnSpc>
              <a:buFont typeface="Arial" panose="020B0604020202020204" pitchFamily="34" charset="0"/>
              <a:buChar char="•"/>
              <a:tabLst>
                <a:tab pos="233679" algn="l"/>
              </a:tabLst>
            </a:pPr>
            <a:r>
              <a:rPr lang="en-US" sz="2400" dirty="0"/>
              <a:t>Each time the outer loop is repeated, the inner loops are reentered, their loop control expressions are reevaluated, and all required iterations are performed.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462" y="589717"/>
            <a:ext cx="8522474" cy="677108"/>
          </a:xfrm>
        </p:spPr>
        <p:txBody>
          <a:bodyPr/>
          <a:lstStyle/>
          <a:p>
            <a:pPr algn="ctr"/>
            <a:r>
              <a:rPr lang="en-US" dirty="0"/>
              <a:t>Example: Nested Counting Loop</a:t>
            </a:r>
          </a:p>
        </p:txBody>
      </p:sp>
      <p:pic>
        <p:nvPicPr>
          <p:cNvPr id="3" name="Picture 2"/>
          <p:cNvPicPr>
            <a:picLocks noChangeAspect="1"/>
          </p:cNvPicPr>
          <p:nvPr/>
        </p:nvPicPr>
        <p:blipFill>
          <a:blip r:embed="rId2"/>
          <a:stretch>
            <a:fillRect/>
          </a:stretch>
        </p:blipFill>
        <p:spPr>
          <a:xfrm>
            <a:off x="927100" y="2486025"/>
            <a:ext cx="7772400" cy="4644767"/>
          </a:xfrm>
          <a:prstGeom prst="rect">
            <a:avLst/>
          </a:prstGeom>
        </p:spPr>
      </p:pic>
      <p:pic>
        <p:nvPicPr>
          <p:cNvPr id="5" name="Picture 4"/>
          <p:cNvPicPr>
            <a:picLocks noChangeAspect="1"/>
          </p:cNvPicPr>
          <p:nvPr/>
        </p:nvPicPr>
        <p:blipFill>
          <a:blip r:embed="rId3"/>
          <a:stretch>
            <a:fillRect/>
          </a:stretch>
        </p:blipFill>
        <p:spPr>
          <a:xfrm>
            <a:off x="7708900" y="2105025"/>
            <a:ext cx="2252311" cy="2057400"/>
          </a:xfrm>
          <a:prstGeom prst="rect">
            <a:avLst/>
          </a:prstGeom>
        </p:spPr>
      </p:pic>
    </p:spTree>
    <p:extLst>
      <p:ext uri="{BB962C8B-B14F-4D97-AF65-F5344CB8AC3E}">
        <p14:creationId xmlns:p14="http://schemas.microsoft.com/office/powerpoint/2010/main" val="79707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79500" y="581025"/>
            <a:ext cx="8522474" cy="534035"/>
          </a:xfrm>
          <a:prstGeom prst="rect">
            <a:avLst/>
          </a:prstGeom>
        </p:spPr>
        <p:txBody>
          <a:bodyPr>
            <a:noAutofit/>
          </a:bodyPr>
          <a:lstStyle>
            <a:lvl1pPr>
              <a:defRPr>
                <a:latin typeface="+mj-lt"/>
                <a:ea typeface="+mj-ea"/>
                <a:cs typeface="+mj-cs"/>
              </a:defRPr>
            </a:lvl1pPr>
          </a:lstStyle>
          <a:p>
            <a:pPr algn="ctr"/>
            <a:r>
              <a:rPr lang="en-US" sz="4000" kern="0" dirty="0">
                <a:solidFill>
                  <a:srgbClr val="7030A0"/>
                </a:solidFill>
              </a:rPr>
              <a:t>Example 2: Company Payroll</a:t>
            </a:r>
          </a:p>
        </p:txBody>
      </p:sp>
      <p:sp>
        <p:nvSpPr>
          <p:cNvPr id="4" name="Rectangle 3"/>
          <p:cNvSpPr/>
          <p:nvPr/>
        </p:nvSpPr>
        <p:spPr>
          <a:xfrm>
            <a:off x="850900" y="1571625"/>
            <a:ext cx="8991600" cy="1200329"/>
          </a:xfrm>
          <a:prstGeom prst="rect">
            <a:avLst/>
          </a:prstGeom>
        </p:spPr>
        <p:txBody>
          <a:bodyPr wrap="square">
            <a:spAutoFit/>
          </a:bodyPr>
          <a:lstStyle/>
          <a:p>
            <a:r>
              <a:rPr lang="en-AU" sz="2400" dirty="0"/>
              <a:t>Write a program that displays each employee’s pay and computes and displays the company’s total payroll. Prior to loop execution, the statements</a:t>
            </a:r>
          </a:p>
        </p:txBody>
      </p:sp>
      <p:sp>
        <p:nvSpPr>
          <p:cNvPr id="7" name="Rectangle 6"/>
          <p:cNvSpPr/>
          <p:nvPr/>
        </p:nvSpPr>
        <p:spPr>
          <a:xfrm>
            <a:off x="850900" y="4010025"/>
            <a:ext cx="4572000" cy="2677656"/>
          </a:xfrm>
          <a:prstGeom prst="rect">
            <a:avLst/>
          </a:prstGeom>
        </p:spPr>
        <p:txBody>
          <a:bodyPr wrap="square">
            <a:spAutoFit/>
          </a:bodyPr>
          <a:lstStyle/>
          <a:p>
            <a:r>
              <a:rPr lang="en-AU" sz="2400" dirty="0"/>
              <a:t>initialize both </a:t>
            </a:r>
            <a:r>
              <a:rPr lang="en-AU" sz="2400" dirty="0" err="1">
                <a:solidFill>
                  <a:srgbClr val="231F20"/>
                </a:solidFill>
                <a:latin typeface="Lucida Console" panose="020B0609040504020204" pitchFamily="49" charset="0"/>
              </a:rPr>
              <a:t>total_pay</a:t>
            </a:r>
            <a:r>
              <a:rPr lang="en-AU" sz="2400" dirty="0"/>
              <a:t> and </a:t>
            </a:r>
            <a:r>
              <a:rPr lang="en-AU" sz="2400" dirty="0" err="1">
                <a:solidFill>
                  <a:srgbClr val="231F20"/>
                </a:solidFill>
                <a:latin typeface="Lucida Console" panose="020B0609040504020204" pitchFamily="49" charset="0"/>
              </a:rPr>
              <a:t>count_emp</a:t>
            </a:r>
            <a:r>
              <a:rPr lang="en-AU" sz="2400" dirty="0"/>
              <a:t> to 0 , where </a:t>
            </a:r>
            <a:r>
              <a:rPr lang="en-AU" sz="2400" dirty="0" err="1">
                <a:solidFill>
                  <a:srgbClr val="231F20"/>
                </a:solidFill>
                <a:latin typeface="Lucida Console" panose="020B0609040504020204" pitchFamily="49" charset="0"/>
              </a:rPr>
              <a:t>count_emp</a:t>
            </a:r>
            <a:r>
              <a:rPr lang="en-AU" sz="2400" dirty="0">
                <a:solidFill>
                  <a:srgbClr val="231F20"/>
                </a:solidFill>
                <a:latin typeface="Lucida Console" panose="020B0609040504020204" pitchFamily="49" charset="0"/>
              </a:rPr>
              <a:t> </a:t>
            </a:r>
            <a:r>
              <a:rPr lang="en-AU" sz="2400" dirty="0"/>
              <a:t>is the counter variable. Here </a:t>
            </a:r>
            <a:r>
              <a:rPr lang="en-AU" sz="2400" dirty="0" err="1">
                <a:solidFill>
                  <a:srgbClr val="231F20"/>
                </a:solidFill>
                <a:latin typeface="Lucida Console" panose="020B0609040504020204" pitchFamily="49" charset="0"/>
              </a:rPr>
              <a:t>total_pay</a:t>
            </a:r>
            <a:r>
              <a:rPr lang="en-AU" sz="2400" dirty="0"/>
              <a:t> is an accumulator variable, and it accumulates the total payroll value.</a:t>
            </a:r>
          </a:p>
        </p:txBody>
      </p:sp>
      <p:pic>
        <p:nvPicPr>
          <p:cNvPr id="8" name="Picture 7"/>
          <p:cNvPicPr>
            <a:picLocks noChangeAspect="1"/>
          </p:cNvPicPr>
          <p:nvPr/>
        </p:nvPicPr>
        <p:blipFill rotWithShape="1">
          <a:blip r:embed="rId2"/>
          <a:srcRect r="20955"/>
          <a:stretch/>
        </p:blipFill>
        <p:spPr>
          <a:xfrm>
            <a:off x="6794500" y="3618845"/>
            <a:ext cx="3251715" cy="3070911"/>
          </a:xfrm>
          <a:prstGeom prst="rect">
            <a:avLst/>
          </a:prstGeom>
        </p:spPr>
      </p:pic>
      <p:sp>
        <p:nvSpPr>
          <p:cNvPr id="9" name="TextBox 8"/>
          <p:cNvSpPr txBox="1"/>
          <p:nvPr/>
        </p:nvSpPr>
        <p:spPr>
          <a:xfrm>
            <a:off x="6794500" y="3095625"/>
            <a:ext cx="2438400" cy="523220"/>
          </a:xfrm>
          <a:prstGeom prst="rect">
            <a:avLst/>
          </a:prstGeom>
          <a:noFill/>
        </p:spPr>
        <p:txBody>
          <a:bodyPr wrap="square" rtlCol="0">
            <a:spAutoFit/>
          </a:bodyPr>
          <a:lstStyle/>
          <a:p>
            <a:r>
              <a:rPr lang="en-AU" sz="2800" dirty="0"/>
              <a:t>Sample Run</a:t>
            </a:r>
          </a:p>
        </p:txBody>
      </p:sp>
    </p:spTree>
    <p:extLst>
      <p:ext uri="{BB962C8B-B14F-4D97-AF65-F5344CB8AC3E}">
        <p14:creationId xmlns:p14="http://schemas.microsoft.com/office/powerpoint/2010/main" val="109690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79500" y="581025"/>
            <a:ext cx="8522474" cy="534035"/>
          </a:xfrm>
          <a:prstGeom prst="rect">
            <a:avLst/>
          </a:prstGeom>
        </p:spPr>
        <p:txBody>
          <a:bodyPr>
            <a:noAutofit/>
          </a:bodyPr>
          <a:lstStyle>
            <a:lvl1pPr>
              <a:defRPr>
                <a:latin typeface="+mj-lt"/>
                <a:ea typeface="+mj-ea"/>
                <a:cs typeface="+mj-cs"/>
              </a:defRPr>
            </a:lvl1pPr>
          </a:lstStyle>
          <a:p>
            <a:pPr algn="ctr"/>
            <a:r>
              <a:rPr lang="en-US" sz="4000" b="1" kern="0" dirty="0">
                <a:solidFill>
                  <a:srgbClr val="7030A0"/>
                </a:solidFill>
              </a:rPr>
              <a:t>…Continued</a:t>
            </a:r>
          </a:p>
        </p:txBody>
      </p:sp>
      <p:pic>
        <p:nvPicPr>
          <p:cNvPr id="6" name="Picture 5"/>
          <p:cNvPicPr>
            <a:picLocks noChangeAspect="1"/>
          </p:cNvPicPr>
          <p:nvPr/>
        </p:nvPicPr>
        <p:blipFill rotWithShape="1">
          <a:blip r:embed="rId2"/>
          <a:srcRect r="32003"/>
          <a:stretch/>
        </p:blipFill>
        <p:spPr>
          <a:xfrm>
            <a:off x="774700" y="1724024"/>
            <a:ext cx="8153400" cy="4814503"/>
          </a:xfrm>
          <a:prstGeom prst="rect">
            <a:avLst/>
          </a:prstGeom>
        </p:spPr>
      </p:pic>
    </p:spTree>
    <p:extLst>
      <p:ext uri="{BB962C8B-B14F-4D97-AF65-F5344CB8AC3E}">
        <p14:creationId xmlns:p14="http://schemas.microsoft.com/office/powerpoint/2010/main" val="171249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74700" y="1419225"/>
            <a:ext cx="6906984" cy="4495800"/>
          </a:xfrm>
          <a:prstGeom prst="rect">
            <a:avLst/>
          </a:prstGeom>
        </p:spPr>
      </p:pic>
      <p:sp>
        <p:nvSpPr>
          <p:cNvPr id="6" name="Title 1"/>
          <p:cNvSpPr txBox="1">
            <a:spLocks/>
          </p:cNvSpPr>
          <p:nvPr/>
        </p:nvSpPr>
        <p:spPr>
          <a:xfrm>
            <a:off x="1079500" y="581025"/>
            <a:ext cx="8522474" cy="534035"/>
          </a:xfrm>
          <a:prstGeom prst="rect">
            <a:avLst/>
          </a:prstGeom>
        </p:spPr>
        <p:txBody>
          <a:bodyPr>
            <a:noAutofit/>
          </a:bodyPr>
          <a:lstStyle>
            <a:lvl1pPr>
              <a:defRPr>
                <a:latin typeface="+mj-lt"/>
                <a:ea typeface="+mj-ea"/>
                <a:cs typeface="+mj-cs"/>
              </a:defRPr>
            </a:lvl1pPr>
          </a:lstStyle>
          <a:p>
            <a:pPr algn="ctr"/>
            <a:r>
              <a:rPr lang="en-US" sz="4000" b="1" kern="0" dirty="0">
                <a:solidFill>
                  <a:srgbClr val="7030A0"/>
                </a:solidFill>
              </a:rPr>
              <a:t>…Continued</a:t>
            </a:r>
          </a:p>
        </p:txBody>
      </p:sp>
    </p:spTree>
    <p:extLst>
      <p:ext uri="{BB962C8B-B14F-4D97-AF65-F5344CB8AC3E}">
        <p14:creationId xmlns:p14="http://schemas.microsoft.com/office/powerpoint/2010/main" val="60937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9231"/>
          <a:stretch/>
        </p:blipFill>
        <p:spPr>
          <a:xfrm>
            <a:off x="1384300" y="2491204"/>
            <a:ext cx="7200902" cy="4915235"/>
          </a:xfrm>
          <a:prstGeom prst="rect">
            <a:avLst/>
          </a:prstGeom>
        </p:spPr>
      </p:pic>
      <p:sp>
        <p:nvSpPr>
          <p:cNvPr id="2" name="Title 1"/>
          <p:cNvSpPr>
            <a:spLocks noGrp="1"/>
          </p:cNvSpPr>
          <p:nvPr>
            <p:ph type="title"/>
          </p:nvPr>
        </p:nvSpPr>
        <p:spPr>
          <a:xfrm>
            <a:off x="1003300" y="127836"/>
            <a:ext cx="8522474" cy="615553"/>
          </a:xfrm>
        </p:spPr>
        <p:txBody>
          <a:bodyPr/>
          <a:lstStyle/>
          <a:p>
            <a:pPr algn="ctr"/>
            <a:r>
              <a:rPr lang="en-US" sz="4000" dirty="0"/>
              <a:t>Example 3: Computing Factorial</a:t>
            </a:r>
          </a:p>
        </p:txBody>
      </p:sp>
      <p:sp>
        <p:nvSpPr>
          <p:cNvPr id="3" name="Content Placeholder 2"/>
          <p:cNvSpPr>
            <a:spLocks noGrp="1"/>
          </p:cNvSpPr>
          <p:nvPr>
            <p:ph idx="1"/>
          </p:nvPr>
        </p:nvSpPr>
        <p:spPr>
          <a:xfrm>
            <a:off x="988291" y="1018232"/>
            <a:ext cx="8382000" cy="1107996"/>
          </a:xfrm>
        </p:spPr>
        <p:txBody>
          <a:bodyPr/>
          <a:lstStyle/>
          <a:p>
            <a:pPr marL="571500" indent="-571500">
              <a:buFont typeface="Arial" panose="020B0604020202020204" pitchFamily="34" charset="0"/>
              <a:buChar char="•"/>
            </a:pPr>
            <a:r>
              <a:rPr lang="en-US" sz="2400" dirty="0">
                <a:latin typeface="+mn-lt"/>
              </a:rPr>
              <a:t>Loop body executes for decreasing value of </a:t>
            </a:r>
            <a:r>
              <a:rPr lang="en-US" sz="2400" dirty="0" err="1">
                <a:solidFill>
                  <a:srgbClr val="7030A0"/>
                </a:solidFill>
                <a:latin typeface="+mn-lt"/>
              </a:rPr>
              <a:t>i</a:t>
            </a:r>
            <a:r>
              <a:rPr lang="en-US" sz="2400" dirty="0">
                <a:latin typeface="+mn-lt"/>
              </a:rPr>
              <a:t> from </a:t>
            </a:r>
            <a:r>
              <a:rPr lang="en-US" sz="2400" dirty="0">
                <a:solidFill>
                  <a:srgbClr val="7030A0"/>
                </a:solidFill>
                <a:latin typeface="+mn-lt"/>
              </a:rPr>
              <a:t>n</a:t>
            </a:r>
            <a:r>
              <a:rPr lang="en-US" sz="2400" dirty="0">
                <a:latin typeface="+mn-lt"/>
              </a:rPr>
              <a:t> through 2.</a:t>
            </a:r>
          </a:p>
          <a:p>
            <a:pPr marL="571500" indent="-571500">
              <a:buFont typeface="Arial" panose="020B0604020202020204" pitchFamily="34" charset="0"/>
              <a:buChar char="•"/>
            </a:pPr>
            <a:r>
              <a:rPr lang="en-US" sz="2400" dirty="0">
                <a:latin typeface="+mn-lt"/>
              </a:rPr>
              <a:t>Each value of </a:t>
            </a:r>
            <a:r>
              <a:rPr lang="en-US" sz="2400" dirty="0" err="1">
                <a:solidFill>
                  <a:srgbClr val="7030A0"/>
                </a:solidFill>
                <a:latin typeface="+mn-lt"/>
              </a:rPr>
              <a:t>i</a:t>
            </a:r>
            <a:r>
              <a:rPr lang="en-US" sz="2400" dirty="0">
                <a:latin typeface="+mn-lt"/>
              </a:rPr>
              <a:t> is incorporated in the accumulating product.</a:t>
            </a:r>
          </a:p>
          <a:p>
            <a:pPr marL="571500" indent="-571500">
              <a:buFont typeface="Arial" panose="020B0604020202020204" pitchFamily="34" charset="0"/>
              <a:buChar char="•"/>
            </a:pPr>
            <a:r>
              <a:rPr lang="en-US" sz="2400" dirty="0">
                <a:latin typeface="+mn-lt"/>
              </a:rPr>
              <a:t>Loop exit occurs when </a:t>
            </a:r>
            <a:r>
              <a:rPr lang="en-US" sz="2400" dirty="0" err="1">
                <a:solidFill>
                  <a:srgbClr val="7030A0"/>
                </a:solidFill>
                <a:latin typeface="+mn-lt"/>
              </a:rPr>
              <a:t>i</a:t>
            </a:r>
            <a:r>
              <a:rPr lang="en-US" sz="2400" dirty="0">
                <a:latin typeface="+mn-lt"/>
              </a:rPr>
              <a:t> is 1.</a:t>
            </a:r>
          </a:p>
        </p:txBody>
      </p:sp>
    </p:spTree>
    <p:extLst>
      <p:ext uri="{BB962C8B-B14F-4D97-AF65-F5344CB8AC3E}">
        <p14:creationId xmlns:p14="http://schemas.microsoft.com/office/powerpoint/2010/main" val="1115231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2425"/>
            <a:ext cx="10693400" cy="615553"/>
          </a:xfrm>
        </p:spPr>
        <p:txBody>
          <a:bodyPr/>
          <a:lstStyle/>
          <a:p>
            <a:pPr algn="ctr"/>
            <a:r>
              <a:rPr lang="en-US" sz="4000" dirty="0"/>
              <a:t>Example 4: Conversion of Celsius to Fahrenheit</a:t>
            </a:r>
          </a:p>
        </p:txBody>
      </p:sp>
      <p:sp>
        <p:nvSpPr>
          <p:cNvPr id="3" name="Content Placeholder 2"/>
          <p:cNvSpPr>
            <a:spLocks noGrp="1"/>
          </p:cNvSpPr>
          <p:nvPr>
            <p:ph idx="1"/>
          </p:nvPr>
        </p:nvSpPr>
        <p:spPr>
          <a:xfrm>
            <a:off x="1149469" y="1468418"/>
            <a:ext cx="8242061" cy="3354765"/>
          </a:xfrm>
        </p:spPr>
        <p:txBody>
          <a:bodyPr/>
          <a:lstStyle/>
          <a:p>
            <a:pPr marL="457200" indent="-457200">
              <a:buFont typeface="Arial" panose="020B0604020202020204" pitchFamily="34" charset="0"/>
              <a:buChar char="•"/>
            </a:pPr>
            <a:r>
              <a:rPr lang="en-US" dirty="0">
                <a:latin typeface="+mn-lt"/>
              </a:rPr>
              <a:t>Example shows conversions from 10 (CBEGIN) degree Celsius to -5 (CLIMIT) degrees Celsius</a:t>
            </a:r>
          </a:p>
          <a:p>
            <a:pPr marL="457200" indent="-457200">
              <a:buFont typeface="Arial" panose="020B0604020202020204" pitchFamily="34" charset="0"/>
              <a:buChar char="•"/>
            </a:pPr>
            <a:endParaRPr lang="en-US" sz="1100" dirty="0">
              <a:latin typeface="+mn-lt"/>
            </a:endParaRPr>
          </a:p>
          <a:p>
            <a:pPr marL="457200" indent="-457200">
              <a:buFont typeface="Arial" panose="020B0604020202020204" pitchFamily="34" charset="0"/>
              <a:buChar char="•"/>
            </a:pPr>
            <a:r>
              <a:rPr lang="en-US" dirty="0">
                <a:latin typeface="+mn-lt"/>
              </a:rPr>
              <a:t>Loop update step subtracts 5 (CSTEP) from Celsius</a:t>
            </a:r>
          </a:p>
          <a:p>
            <a:pPr marL="914400" lvl="1" indent="-457200">
              <a:buFont typeface="Calibri" panose="020F0502020204030204" pitchFamily="34" charset="0"/>
              <a:buChar char="⁻"/>
            </a:pPr>
            <a:r>
              <a:rPr lang="en-US" sz="2400" dirty="0"/>
              <a:t>accomplished by decreasing the value of the counter after each repetition</a:t>
            </a:r>
          </a:p>
          <a:p>
            <a:pPr marL="914400" lvl="1" indent="-457200">
              <a:buFont typeface="Calibri" panose="020F0502020204030204" pitchFamily="34" charset="0"/>
              <a:buChar char="⁻"/>
            </a:pPr>
            <a:endParaRPr lang="en-US" sz="1100" dirty="0"/>
          </a:p>
          <a:p>
            <a:pPr marL="457200" indent="-457200">
              <a:buFont typeface="Arial" panose="020B0604020202020204" pitchFamily="34" charset="0"/>
              <a:buChar char="•"/>
            </a:pPr>
            <a:r>
              <a:rPr lang="en-US" dirty="0">
                <a:latin typeface="+mn-lt"/>
              </a:rPr>
              <a:t>Loop exit occurs when Celsius becomes less than CLIMIT.</a:t>
            </a:r>
          </a:p>
        </p:txBody>
      </p:sp>
      <p:pic>
        <p:nvPicPr>
          <p:cNvPr id="4" name="Picture 3"/>
          <p:cNvPicPr>
            <a:picLocks noChangeAspect="1"/>
          </p:cNvPicPr>
          <p:nvPr/>
        </p:nvPicPr>
        <p:blipFill rotWithShape="1">
          <a:blip r:embed="rId2"/>
          <a:srcRect t="82110" r="58449"/>
          <a:stretch/>
        </p:blipFill>
        <p:spPr>
          <a:xfrm>
            <a:off x="4051300" y="5745456"/>
            <a:ext cx="3901845" cy="1580163"/>
          </a:xfrm>
          <a:prstGeom prst="rect">
            <a:avLst/>
          </a:prstGeom>
        </p:spPr>
      </p:pic>
      <p:sp>
        <p:nvSpPr>
          <p:cNvPr id="5" name="TextBox 4"/>
          <p:cNvSpPr txBox="1"/>
          <p:nvPr/>
        </p:nvSpPr>
        <p:spPr>
          <a:xfrm>
            <a:off x="4051300" y="5283791"/>
            <a:ext cx="2438400" cy="461665"/>
          </a:xfrm>
          <a:prstGeom prst="rect">
            <a:avLst/>
          </a:prstGeom>
          <a:noFill/>
        </p:spPr>
        <p:txBody>
          <a:bodyPr wrap="square" rtlCol="0">
            <a:spAutoFit/>
          </a:bodyPr>
          <a:lstStyle/>
          <a:p>
            <a:r>
              <a:rPr lang="en-AU" sz="2400" dirty="0"/>
              <a:t>Sample Run</a:t>
            </a:r>
          </a:p>
        </p:txBody>
      </p:sp>
    </p:spTree>
    <p:extLst>
      <p:ext uri="{BB962C8B-B14F-4D97-AF65-F5344CB8AC3E}">
        <p14:creationId xmlns:p14="http://schemas.microsoft.com/office/powerpoint/2010/main" val="138825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426" y="510225"/>
            <a:ext cx="8522474" cy="615553"/>
          </a:xfrm>
          <a:prstGeom prst="rect">
            <a:avLst/>
          </a:prstGeom>
        </p:spPr>
        <p:txBody>
          <a:bodyPr vert="horz" wrap="square" lIns="0" tIns="0" rIns="0" bIns="0" rtlCol="0">
            <a:spAutoFit/>
          </a:bodyPr>
          <a:lstStyle/>
          <a:p>
            <a:pPr marL="1973580">
              <a:lnSpc>
                <a:spcPct val="100000"/>
              </a:lnSpc>
            </a:pPr>
            <a:r>
              <a:rPr lang="en-US" sz="4000" b="1" spc="-5" dirty="0">
                <a:solidFill>
                  <a:srgbClr val="7030A0"/>
                </a:solidFill>
              </a:rPr>
              <a:t>I. </a:t>
            </a:r>
            <a:r>
              <a:rPr sz="4000" b="1" spc="-5" dirty="0">
                <a:solidFill>
                  <a:srgbClr val="7030A0"/>
                </a:solidFill>
              </a:rPr>
              <a:t>Repetitio</a:t>
            </a:r>
            <a:r>
              <a:rPr sz="4000" b="1" dirty="0">
                <a:solidFill>
                  <a:srgbClr val="7030A0"/>
                </a:solidFill>
              </a:rPr>
              <a:t>n</a:t>
            </a:r>
            <a:r>
              <a:rPr sz="4000" b="1" spc="-10" dirty="0">
                <a:solidFill>
                  <a:srgbClr val="7030A0"/>
                </a:solidFill>
              </a:rPr>
              <a:t> </a:t>
            </a:r>
            <a:r>
              <a:rPr lang="en-US" sz="4000" b="1" spc="-5" dirty="0"/>
              <a:t>S</a:t>
            </a:r>
            <a:r>
              <a:rPr sz="4000" b="1" spc="-5" dirty="0">
                <a:solidFill>
                  <a:srgbClr val="7030A0"/>
                </a:solidFill>
              </a:rPr>
              <a:t>tatements</a:t>
            </a:r>
            <a:endParaRPr sz="4000" b="1" dirty="0">
              <a:solidFill>
                <a:srgbClr val="7030A0"/>
              </a:solidFill>
            </a:endParaRPr>
          </a:p>
        </p:txBody>
      </p:sp>
      <p:sp>
        <p:nvSpPr>
          <p:cNvPr id="3" name="object 3"/>
          <p:cNvSpPr txBox="1"/>
          <p:nvPr/>
        </p:nvSpPr>
        <p:spPr>
          <a:xfrm>
            <a:off x="1537087" y="1431797"/>
            <a:ext cx="8076813" cy="2113399"/>
          </a:xfrm>
          <a:prstGeom prst="rect">
            <a:avLst/>
          </a:prstGeom>
        </p:spPr>
        <p:txBody>
          <a:bodyPr vert="horz" wrap="square" lIns="0" tIns="0" rIns="0" bIns="0" rtlCol="0">
            <a:spAutoFit/>
          </a:bodyPr>
          <a:lstStyle/>
          <a:p>
            <a:pPr marL="355600" marR="5080" indent="-342900">
              <a:lnSpc>
                <a:spcPts val="2820"/>
              </a:lnSpc>
              <a:buFont typeface="Arial" panose="020B0604020202020204" pitchFamily="34" charset="0"/>
              <a:buChar char="•"/>
              <a:tabLst>
                <a:tab pos="233679" algn="l"/>
              </a:tabLst>
            </a:pPr>
            <a:r>
              <a:rPr sz="2400" b="1" spc="-5" dirty="0">
                <a:solidFill>
                  <a:srgbClr val="0070C0"/>
                </a:solidFill>
                <a:latin typeface="Calibri"/>
                <a:cs typeface="Calibri"/>
              </a:rPr>
              <a:t>R</a:t>
            </a:r>
            <a:r>
              <a:rPr sz="2400" b="1" dirty="0">
                <a:solidFill>
                  <a:srgbClr val="0070C0"/>
                </a:solidFill>
                <a:latin typeface="Calibri"/>
                <a:cs typeface="Calibri"/>
              </a:rPr>
              <a:t>epetition</a:t>
            </a:r>
            <a:r>
              <a:rPr sz="2400" b="1" spc="-20" dirty="0">
                <a:solidFill>
                  <a:srgbClr val="0070C0"/>
                </a:solidFill>
                <a:latin typeface="Calibri"/>
                <a:cs typeface="Calibri"/>
              </a:rPr>
              <a:t> </a:t>
            </a:r>
            <a:r>
              <a:rPr sz="2400" b="1" spc="-5" dirty="0">
                <a:solidFill>
                  <a:srgbClr val="0070C0"/>
                </a:solidFill>
                <a:latin typeface="Calibri"/>
                <a:cs typeface="Calibri"/>
              </a:rPr>
              <a:t>statements </a:t>
            </a:r>
            <a:r>
              <a:rPr sz="2400" spc="-10" dirty="0">
                <a:latin typeface="Calibri"/>
                <a:cs typeface="Calibri"/>
              </a:rPr>
              <a:t>ar</a:t>
            </a:r>
            <a:r>
              <a:rPr sz="2400" spc="-5" dirty="0">
                <a:latin typeface="Calibri"/>
                <a:cs typeface="Calibri"/>
              </a:rPr>
              <a:t>e </a:t>
            </a:r>
            <a:r>
              <a:rPr sz="2400" dirty="0">
                <a:latin typeface="Calibri"/>
                <a:cs typeface="Calibri"/>
              </a:rPr>
              <a:t>intended to</a:t>
            </a:r>
            <a:r>
              <a:rPr sz="2400" spc="-10" dirty="0">
                <a:latin typeface="Calibri"/>
                <a:cs typeface="Calibri"/>
              </a:rPr>
              <a:t> </a:t>
            </a:r>
            <a:r>
              <a:rPr sz="2400" spc="-5" dirty="0">
                <a:latin typeface="Calibri"/>
                <a:cs typeface="Calibri"/>
              </a:rPr>
              <a:t>implemen</a:t>
            </a:r>
            <a:r>
              <a:rPr sz="2400" dirty="0">
                <a:latin typeface="Calibri"/>
                <a:cs typeface="Calibri"/>
              </a:rPr>
              <a:t>t</a:t>
            </a:r>
            <a:r>
              <a:rPr sz="2400" b="1" dirty="0">
                <a:solidFill>
                  <a:srgbClr val="0070C0"/>
                </a:solidFill>
                <a:latin typeface="Calibri"/>
                <a:cs typeface="Calibri"/>
              </a:rPr>
              <a:t> </a:t>
            </a:r>
            <a:r>
              <a:rPr sz="2400" b="1" spc="-5" dirty="0">
                <a:solidFill>
                  <a:srgbClr val="0070C0"/>
                </a:solidFill>
                <a:latin typeface="Calibri"/>
                <a:cs typeface="Calibri"/>
              </a:rPr>
              <a:t>loop</a:t>
            </a:r>
            <a:r>
              <a:rPr sz="2400" b="1" dirty="0">
                <a:solidFill>
                  <a:srgbClr val="0070C0"/>
                </a:solidFill>
                <a:latin typeface="Calibri"/>
                <a:cs typeface="Calibri"/>
              </a:rPr>
              <a:t>s</a:t>
            </a:r>
            <a:r>
              <a:rPr sz="2400" b="1" spc="-10" dirty="0">
                <a:solidFill>
                  <a:srgbClr val="0070C0"/>
                </a:solidFill>
                <a:latin typeface="Calibri"/>
                <a:cs typeface="Calibri"/>
              </a:rPr>
              <a:t> </a:t>
            </a:r>
            <a:r>
              <a:rPr sz="2400" dirty="0">
                <a:latin typeface="Calibri"/>
                <a:cs typeface="Calibri"/>
              </a:rPr>
              <a:t>that </a:t>
            </a:r>
            <a:r>
              <a:rPr sz="2400" b="1" dirty="0">
                <a:latin typeface="Calibri"/>
                <a:cs typeface="Calibri"/>
              </a:rPr>
              <a:t>repea</a:t>
            </a:r>
            <a:r>
              <a:rPr sz="2400" b="1" spc="-5" dirty="0">
                <a:latin typeface="Calibri"/>
                <a:cs typeface="Calibri"/>
              </a:rPr>
              <a:t>t</a:t>
            </a:r>
            <a:r>
              <a:rPr sz="2400" b="1" spc="-15" dirty="0">
                <a:latin typeface="Calibri"/>
                <a:cs typeface="Calibri"/>
              </a:rPr>
              <a:t> </a:t>
            </a:r>
            <a:r>
              <a:rPr sz="2400" b="1" dirty="0">
                <a:latin typeface="Calibri"/>
                <a:cs typeface="Calibri"/>
              </a:rPr>
              <a:t>an</a:t>
            </a:r>
            <a:r>
              <a:rPr sz="2400" b="1" spc="-10" dirty="0">
                <a:latin typeface="Calibri"/>
                <a:cs typeface="Calibri"/>
              </a:rPr>
              <a:t> </a:t>
            </a:r>
            <a:r>
              <a:rPr sz="2400" b="1" spc="-5" dirty="0">
                <a:latin typeface="Calibri"/>
                <a:cs typeface="Calibri"/>
              </a:rPr>
              <a:t>actio</a:t>
            </a:r>
            <a:r>
              <a:rPr sz="2400" b="1" dirty="0">
                <a:latin typeface="Calibri"/>
                <a:cs typeface="Calibri"/>
              </a:rPr>
              <a:t>n</a:t>
            </a:r>
            <a:r>
              <a:rPr sz="2400" b="1" spc="-15" dirty="0">
                <a:latin typeface="Calibri"/>
                <a:cs typeface="Calibri"/>
              </a:rPr>
              <a:t> </a:t>
            </a:r>
            <a:r>
              <a:rPr sz="2400" dirty="0">
                <a:latin typeface="Calibri"/>
                <a:cs typeface="Calibri"/>
              </a:rPr>
              <a:t>as</a:t>
            </a:r>
            <a:r>
              <a:rPr sz="2400" spc="-5" dirty="0">
                <a:latin typeface="Calibri"/>
                <a:cs typeface="Calibri"/>
              </a:rPr>
              <a:t> lon</a:t>
            </a:r>
            <a:r>
              <a:rPr sz="2400" dirty="0">
                <a:latin typeface="Calibri"/>
                <a:cs typeface="Calibri"/>
              </a:rPr>
              <a:t>g as</a:t>
            </a:r>
            <a:r>
              <a:rPr sz="2400" spc="-5" dirty="0">
                <a:latin typeface="Calibri"/>
                <a:cs typeface="Calibri"/>
              </a:rPr>
              <a:t> </a:t>
            </a:r>
            <a:r>
              <a:rPr sz="2400" b="1" spc="-5" dirty="0">
                <a:latin typeface="Calibri"/>
                <a:cs typeface="Calibri"/>
              </a:rPr>
              <a:t>som</a:t>
            </a:r>
            <a:r>
              <a:rPr sz="2400" b="1" dirty="0">
                <a:latin typeface="Calibri"/>
                <a:cs typeface="Calibri"/>
              </a:rPr>
              <a:t>e</a:t>
            </a:r>
            <a:r>
              <a:rPr sz="2400" b="1" spc="-10" dirty="0">
                <a:latin typeface="Calibri"/>
                <a:cs typeface="Calibri"/>
              </a:rPr>
              <a:t> </a:t>
            </a:r>
            <a:r>
              <a:rPr sz="2400" b="1" spc="-5" dirty="0">
                <a:latin typeface="Calibri"/>
                <a:cs typeface="Calibri"/>
              </a:rPr>
              <a:t>conditio</a:t>
            </a:r>
            <a:r>
              <a:rPr sz="2400" b="1" dirty="0">
                <a:latin typeface="Calibri"/>
                <a:cs typeface="Calibri"/>
              </a:rPr>
              <a:t>n</a:t>
            </a:r>
            <a:r>
              <a:rPr sz="2400" b="1" spc="-10" dirty="0">
                <a:latin typeface="Calibri"/>
                <a:cs typeface="Calibri"/>
              </a:rPr>
              <a:t> </a:t>
            </a:r>
            <a:r>
              <a:rPr sz="2400" b="1" dirty="0">
                <a:latin typeface="Calibri"/>
                <a:cs typeface="Calibri"/>
              </a:rPr>
              <a:t>remains</a:t>
            </a:r>
            <a:r>
              <a:rPr sz="2400" b="1" spc="-15" dirty="0">
                <a:latin typeface="Calibri"/>
                <a:cs typeface="Calibri"/>
              </a:rPr>
              <a:t> </a:t>
            </a:r>
            <a:r>
              <a:rPr sz="2400" spc="-5" dirty="0">
                <a:latin typeface="Courier New"/>
                <a:cs typeface="Courier New"/>
              </a:rPr>
              <a:t>true</a:t>
            </a:r>
            <a:endParaRPr sz="2400" dirty="0">
              <a:latin typeface="Courier New"/>
              <a:cs typeface="Courier New"/>
            </a:endParaRPr>
          </a:p>
          <a:p>
            <a:pPr marL="355600" indent="-342900">
              <a:lnSpc>
                <a:spcPct val="100000"/>
              </a:lnSpc>
              <a:spcBef>
                <a:spcPts val="825"/>
              </a:spcBef>
              <a:buFont typeface="Arial" panose="020B0604020202020204" pitchFamily="34" charset="0"/>
              <a:buChar char="•"/>
            </a:pPr>
            <a:r>
              <a:rPr lang="en-US" sz="2400" spc="-5" dirty="0">
                <a:latin typeface="Calibri"/>
                <a:cs typeface="Calibri"/>
              </a:rPr>
              <a:t>C language has three C repetition </a:t>
            </a:r>
            <a:r>
              <a:rPr lang="en-US" sz="2400" spc="-5" dirty="0" err="1">
                <a:latin typeface="Calibri"/>
                <a:cs typeface="Calibri"/>
              </a:rPr>
              <a:t>constucts</a:t>
            </a:r>
            <a:r>
              <a:rPr lang="en-US" sz="2400" spc="-5" dirty="0">
                <a:latin typeface="Calibri"/>
                <a:cs typeface="Calibri"/>
              </a:rPr>
              <a:t>:</a:t>
            </a:r>
            <a:endParaRPr sz="2400" dirty="0">
              <a:latin typeface="Calibri"/>
              <a:cs typeface="Calibri"/>
            </a:endParaRPr>
          </a:p>
          <a:p>
            <a:pPr marL="490855" lvl="1" indent="-249554">
              <a:lnSpc>
                <a:spcPct val="100000"/>
              </a:lnSpc>
              <a:spcBef>
                <a:spcPts val="1180"/>
              </a:spcBef>
              <a:buAutoNum type="arabicPeriod"/>
              <a:tabLst>
                <a:tab pos="491490" algn="l"/>
              </a:tabLst>
            </a:pPr>
            <a:r>
              <a:rPr sz="2000" b="1" spc="-10" dirty="0">
                <a:latin typeface="Calibri"/>
                <a:cs typeface="Calibri"/>
              </a:rPr>
              <a:t>pr</a:t>
            </a:r>
            <a:r>
              <a:rPr sz="2000" b="1" spc="-5" dirty="0">
                <a:latin typeface="Calibri"/>
                <a:cs typeface="Calibri"/>
              </a:rPr>
              <a:t>e</a:t>
            </a:r>
            <a:r>
              <a:rPr sz="2000" b="1" spc="-240" dirty="0">
                <a:latin typeface="Calibri"/>
                <a:cs typeface="Calibri"/>
              </a:rPr>
              <a:t>‐</a:t>
            </a:r>
            <a:r>
              <a:rPr sz="2000" b="1" dirty="0">
                <a:latin typeface="Calibri"/>
                <a:cs typeface="Calibri"/>
              </a:rPr>
              <a:t>tes</a:t>
            </a:r>
            <a:r>
              <a:rPr sz="2000" b="1" spc="-5" dirty="0">
                <a:latin typeface="Calibri"/>
                <a:cs typeface="Calibri"/>
              </a:rPr>
              <a:t>t</a:t>
            </a:r>
            <a:r>
              <a:rPr sz="2000" b="1" spc="5" dirty="0">
                <a:latin typeface="Calibri"/>
                <a:cs typeface="Calibri"/>
              </a:rPr>
              <a:t> </a:t>
            </a:r>
            <a:r>
              <a:rPr sz="2000" spc="-5" dirty="0">
                <a:latin typeface="Calibri"/>
                <a:cs typeface="Calibri"/>
              </a:rPr>
              <a:t>loop </a:t>
            </a:r>
            <a:r>
              <a:rPr sz="2000" b="1" spc="-10" dirty="0">
                <a:solidFill>
                  <a:srgbClr val="FF0000"/>
                </a:solidFill>
                <a:latin typeface="Courier New"/>
                <a:cs typeface="Courier New"/>
              </a:rPr>
              <a:t>for</a:t>
            </a:r>
            <a:endParaRPr sz="2000" b="1" dirty="0">
              <a:solidFill>
                <a:srgbClr val="FF0000"/>
              </a:solidFill>
              <a:latin typeface="Courier New"/>
              <a:cs typeface="Courier New"/>
            </a:endParaRPr>
          </a:p>
          <a:p>
            <a:pPr marL="490855" lvl="1" indent="-249554">
              <a:lnSpc>
                <a:spcPct val="100000"/>
              </a:lnSpc>
              <a:spcBef>
                <a:spcPts val="1200"/>
              </a:spcBef>
              <a:buAutoNum type="arabicPeriod"/>
              <a:tabLst>
                <a:tab pos="491490" algn="l"/>
              </a:tabLst>
            </a:pPr>
            <a:r>
              <a:rPr sz="2000" b="1" spc="-10" dirty="0">
                <a:latin typeface="Calibri"/>
                <a:cs typeface="Calibri"/>
              </a:rPr>
              <a:t>pr</a:t>
            </a:r>
            <a:r>
              <a:rPr sz="2000" b="1" spc="-5" dirty="0">
                <a:latin typeface="Calibri"/>
                <a:cs typeface="Calibri"/>
              </a:rPr>
              <a:t>e</a:t>
            </a:r>
            <a:r>
              <a:rPr sz="2000" b="1" spc="-240" dirty="0">
                <a:latin typeface="Calibri"/>
                <a:cs typeface="Calibri"/>
              </a:rPr>
              <a:t>‐</a:t>
            </a:r>
            <a:r>
              <a:rPr sz="2000" b="1" dirty="0">
                <a:latin typeface="Calibri"/>
                <a:cs typeface="Calibri"/>
              </a:rPr>
              <a:t>tes</a:t>
            </a:r>
            <a:r>
              <a:rPr sz="2000" b="1" spc="-5" dirty="0">
                <a:latin typeface="Calibri"/>
                <a:cs typeface="Calibri"/>
              </a:rPr>
              <a:t>t</a:t>
            </a:r>
            <a:r>
              <a:rPr sz="2000" b="1" spc="5" dirty="0">
                <a:latin typeface="Calibri"/>
                <a:cs typeface="Calibri"/>
              </a:rPr>
              <a:t> </a:t>
            </a:r>
            <a:r>
              <a:rPr sz="2000" spc="-5" dirty="0">
                <a:latin typeface="Calibri"/>
                <a:cs typeface="Calibri"/>
              </a:rPr>
              <a:t>loop </a:t>
            </a:r>
            <a:r>
              <a:rPr sz="2000" b="1" spc="-10" dirty="0">
                <a:solidFill>
                  <a:srgbClr val="FF0000"/>
                </a:solidFill>
                <a:latin typeface="Courier New"/>
                <a:cs typeface="Courier New"/>
              </a:rPr>
              <a:t>while</a:t>
            </a:r>
            <a:endParaRPr sz="2000" b="1" dirty="0">
              <a:solidFill>
                <a:srgbClr val="FF0000"/>
              </a:solidFill>
              <a:latin typeface="Courier New"/>
              <a:cs typeface="Courier New"/>
            </a:endParaRPr>
          </a:p>
        </p:txBody>
      </p:sp>
      <p:sp>
        <p:nvSpPr>
          <p:cNvPr id="4" name="object 4"/>
          <p:cNvSpPr txBox="1"/>
          <p:nvPr/>
        </p:nvSpPr>
        <p:spPr>
          <a:xfrm>
            <a:off x="1537087" y="3676331"/>
            <a:ext cx="6103620" cy="1778949"/>
          </a:xfrm>
          <a:prstGeom prst="rect">
            <a:avLst/>
          </a:prstGeom>
        </p:spPr>
        <p:txBody>
          <a:bodyPr vert="horz" wrap="square" lIns="0" tIns="0" rIns="0" bIns="0" rtlCol="0">
            <a:spAutoFit/>
          </a:bodyPr>
          <a:lstStyle/>
          <a:p>
            <a:pPr marL="241300">
              <a:lnSpc>
                <a:spcPct val="100000"/>
              </a:lnSpc>
            </a:pPr>
            <a:r>
              <a:rPr sz="2000" spc="-5" dirty="0">
                <a:latin typeface="Calibri"/>
                <a:cs typeface="Calibri"/>
              </a:rPr>
              <a:t>3. </a:t>
            </a:r>
            <a:r>
              <a:rPr sz="2000" b="1" spc="-15" dirty="0">
                <a:latin typeface="Calibri"/>
                <a:cs typeface="Calibri"/>
              </a:rPr>
              <a:t>po</a:t>
            </a:r>
            <a:r>
              <a:rPr sz="2000" b="1" spc="-5" dirty="0">
                <a:latin typeface="Calibri"/>
                <a:cs typeface="Calibri"/>
              </a:rPr>
              <a:t>st</a:t>
            </a:r>
            <a:r>
              <a:rPr sz="2000" b="1" spc="-240" dirty="0">
                <a:latin typeface="Calibri"/>
                <a:cs typeface="Calibri"/>
              </a:rPr>
              <a:t>‐</a:t>
            </a:r>
            <a:r>
              <a:rPr sz="2000" b="1" dirty="0">
                <a:latin typeface="Calibri"/>
                <a:cs typeface="Calibri"/>
              </a:rPr>
              <a:t>tes</a:t>
            </a:r>
            <a:r>
              <a:rPr sz="2000" b="1" spc="-5" dirty="0">
                <a:latin typeface="Calibri"/>
                <a:cs typeface="Calibri"/>
              </a:rPr>
              <a:t>t</a:t>
            </a:r>
            <a:r>
              <a:rPr sz="2000" b="1" spc="5" dirty="0">
                <a:latin typeface="Calibri"/>
                <a:cs typeface="Calibri"/>
              </a:rPr>
              <a:t> </a:t>
            </a:r>
            <a:r>
              <a:rPr sz="2000" spc="-5" dirty="0">
                <a:latin typeface="Calibri"/>
                <a:cs typeface="Calibri"/>
              </a:rPr>
              <a:t>loop </a:t>
            </a:r>
            <a:r>
              <a:rPr sz="2000" b="1" spc="-5" dirty="0">
                <a:solidFill>
                  <a:srgbClr val="FF0000"/>
                </a:solidFill>
                <a:latin typeface="Courier New"/>
                <a:cs typeface="Courier New"/>
              </a:rPr>
              <a:t>do…while</a:t>
            </a:r>
            <a:endParaRPr lang="en-AU" sz="2000" b="1" spc="-5" dirty="0">
              <a:solidFill>
                <a:srgbClr val="FF0000"/>
              </a:solidFill>
              <a:latin typeface="Courier New"/>
              <a:cs typeface="Courier New"/>
            </a:endParaRPr>
          </a:p>
          <a:p>
            <a:pPr marL="241300">
              <a:lnSpc>
                <a:spcPct val="100000"/>
              </a:lnSpc>
            </a:pPr>
            <a:endParaRPr sz="2000" dirty="0">
              <a:latin typeface="Courier New"/>
              <a:cs typeface="Courier New"/>
            </a:endParaRPr>
          </a:p>
          <a:p>
            <a:pPr marL="355600" marR="5080" indent="-342900">
              <a:lnSpc>
                <a:spcPct val="105100"/>
              </a:lnSpc>
              <a:spcBef>
                <a:spcPts val="15"/>
              </a:spcBef>
              <a:buFont typeface="Arial" panose="020B0604020202020204" pitchFamily="34" charset="0"/>
              <a:buChar char="•"/>
              <a:tabLst>
                <a:tab pos="233679" algn="l"/>
              </a:tabLst>
            </a:pPr>
            <a:r>
              <a:rPr sz="2400" spc="-10" dirty="0">
                <a:latin typeface="Calibri"/>
                <a:cs typeface="Calibri"/>
              </a:rPr>
              <a:t>A</a:t>
            </a:r>
            <a:r>
              <a:rPr sz="2400" spc="-5" dirty="0">
                <a:latin typeface="Calibri"/>
                <a:cs typeface="Calibri"/>
              </a:rPr>
              <a:t>p</a:t>
            </a:r>
            <a:r>
              <a:rPr sz="2400" dirty="0">
                <a:latin typeface="Calibri"/>
                <a:cs typeface="Calibri"/>
              </a:rPr>
              <a:t>a</a:t>
            </a:r>
            <a:r>
              <a:rPr sz="2400" spc="-10" dirty="0">
                <a:latin typeface="Calibri"/>
                <a:cs typeface="Calibri"/>
              </a:rPr>
              <a:t>r</a:t>
            </a:r>
            <a:r>
              <a:rPr sz="2400" dirty="0">
                <a:latin typeface="Calibri"/>
                <a:cs typeface="Calibri"/>
              </a:rPr>
              <a:t>t</a:t>
            </a:r>
            <a:r>
              <a:rPr sz="2400" spc="-5" dirty="0">
                <a:latin typeface="Calibri"/>
                <a:cs typeface="Calibri"/>
              </a:rPr>
              <a:t> fro</a:t>
            </a:r>
            <a:r>
              <a:rPr sz="2400" dirty="0">
                <a:latin typeface="Calibri"/>
                <a:cs typeface="Calibri"/>
              </a:rPr>
              <a:t>m</a:t>
            </a:r>
            <a:r>
              <a:rPr sz="2400" spc="-10" dirty="0">
                <a:latin typeface="Calibri"/>
                <a:cs typeface="Calibri"/>
              </a:rPr>
              <a:t> </a:t>
            </a:r>
            <a:r>
              <a:rPr sz="2400" spc="-5" dirty="0">
                <a:latin typeface="Calibri"/>
                <a:cs typeface="Calibri"/>
              </a:rPr>
              <a:t>som</a:t>
            </a:r>
            <a:r>
              <a:rPr sz="2400" dirty="0">
                <a:latin typeface="Calibri"/>
                <a:cs typeface="Calibri"/>
              </a:rPr>
              <a:t>e</a:t>
            </a:r>
            <a:r>
              <a:rPr sz="2400" spc="-5" dirty="0">
                <a:latin typeface="Calibri"/>
                <a:cs typeface="Calibri"/>
              </a:rPr>
              <a:t> </a:t>
            </a:r>
            <a:r>
              <a:rPr sz="2400" dirty="0">
                <a:latin typeface="Calibri"/>
                <a:cs typeface="Calibri"/>
              </a:rPr>
              <a:t>difference</a:t>
            </a:r>
            <a:r>
              <a:rPr sz="2400" spc="5" dirty="0">
                <a:latin typeface="Calibri"/>
                <a:cs typeface="Calibri"/>
              </a:rPr>
              <a:t> </a:t>
            </a:r>
            <a:r>
              <a:rPr sz="2400" dirty="0">
                <a:latin typeface="Calibri"/>
                <a:cs typeface="Calibri"/>
              </a:rPr>
              <a:t>in</a:t>
            </a:r>
            <a:r>
              <a:rPr sz="2400" spc="-5" dirty="0">
                <a:latin typeface="Calibri"/>
                <a:cs typeface="Calibri"/>
              </a:rPr>
              <a:t> syntax</a:t>
            </a:r>
            <a:r>
              <a:rPr sz="2400" dirty="0">
                <a:latin typeface="Calibri"/>
                <a:cs typeface="Calibri"/>
              </a:rPr>
              <a:t>,</a:t>
            </a:r>
            <a:r>
              <a:rPr sz="2400" spc="-10" dirty="0">
                <a:latin typeface="Calibri"/>
                <a:cs typeface="Calibri"/>
              </a:rPr>
              <a:t> </a:t>
            </a:r>
            <a:r>
              <a:rPr sz="2400" dirty="0">
                <a:latin typeface="Calibri"/>
                <a:cs typeface="Calibri"/>
              </a:rPr>
              <a:t>major </a:t>
            </a:r>
            <a:r>
              <a:rPr sz="2400" spc="-5" dirty="0">
                <a:latin typeface="Calibri"/>
                <a:cs typeface="Calibri"/>
              </a:rPr>
              <a:t>propertie</a:t>
            </a:r>
            <a:r>
              <a:rPr sz="2400" dirty="0">
                <a:latin typeface="Calibri"/>
                <a:cs typeface="Calibri"/>
              </a:rPr>
              <a:t>s</a:t>
            </a:r>
            <a:r>
              <a:rPr sz="2400" spc="5"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dirty="0">
                <a:latin typeface="Calibri"/>
                <a:cs typeface="Calibri"/>
              </a:rPr>
              <a:t>C</a:t>
            </a:r>
            <a:r>
              <a:rPr sz="2400" spc="-5" dirty="0">
                <a:latin typeface="Calibri"/>
                <a:cs typeface="Calibri"/>
              </a:rPr>
              <a:t> </a:t>
            </a:r>
            <a:r>
              <a:rPr sz="2400" b="1" spc="-5" dirty="0">
                <a:solidFill>
                  <a:srgbClr val="FF0000"/>
                </a:solidFill>
                <a:latin typeface="Courier New"/>
                <a:cs typeface="Courier New"/>
              </a:rPr>
              <a:t>fo</a:t>
            </a:r>
            <a:r>
              <a:rPr sz="2400" b="1" dirty="0">
                <a:solidFill>
                  <a:srgbClr val="FF0000"/>
                </a:solidFill>
                <a:latin typeface="Courier New"/>
                <a:cs typeface="Courier New"/>
              </a:rPr>
              <a:t>r</a:t>
            </a:r>
            <a:r>
              <a:rPr sz="2400" spc="-900" dirty="0">
                <a:latin typeface="Courier New"/>
                <a:cs typeface="Courier New"/>
              </a:rPr>
              <a:t> </a:t>
            </a:r>
            <a:r>
              <a:rPr sz="2400" dirty="0">
                <a:latin typeface="Calibri"/>
                <a:cs typeface="Calibri"/>
              </a:rPr>
              <a:t>and</a:t>
            </a:r>
            <a:r>
              <a:rPr sz="2400" spc="-5" dirty="0">
                <a:latin typeface="Calibri"/>
                <a:cs typeface="Calibri"/>
              </a:rPr>
              <a:t> </a:t>
            </a:r>
            <a:r>
              <a:rPr sz="2400" b="1" spc="-5" dirty="0">
                <a:solidFill>
                  <a:srgbClr val="FF0000"/>
                </a:solidFill>
                <a:latin typeface="Courier New"/>
                <a:cs typeface="Courier New"/>
              </a:rPr>
              <a:t>whil</a:t>
            </a:r>
            <a:r>
              <a:rPr sz="2400" b="1" dirty="0">
                <a:solidFill>
                  <a:srgbClr val="FF0000"/>
                </a:solidFill>
                <a:latin typeface="Courier New"/>
                <a:cs typeface="Courier New"/>
              </a:rPr>
              <a:t>e</a:t>
            </a:r>
            <a:r>
              <a:rPr sz="2400" b="1" spc="-905" dirty="0">
                <a:solidFill>
                  <a:srgbClr val="FF0000"/>
                </a:solidFill>
                <a:latin typeface="Courier New"/>
                <a:cs typeface="Courier New"/>
              </a:rPr>
              <a:t> </a:t>
            </a:r>
            <a:r>
              <a:rPr sz="2400" spc="-5" dirty="0">
                <a:latin typeface="Calibri"/>
                <a:cs typeface="Calibri"/>
              </a:rPr>
              <a:t>loop</a:t>
            </a:r>
            <a:r>
              <a:rPr sz="2400" dirty="0">
                <a:latin typeface="Calibri"/>
                <a:cs typeface="Calibri"/>
              </a:rPr>
              <a:t>s</a:t>
            </a:r>
            <a:r>
              <a:rPr sz="2400" spc="-5" dirty="0">
                <a:latin typeface="Calibri"/>
                <a:cs typeface="Calibri"/>
              </a:rPr>
              <a:t> </a:t>
            </a:r>
            <a:r>
              <a:rPr sz="2400" spc="-10" dirty="0">
                <a:latin typeface="Calibri"/>
                <a:cs typeface="Calibri"/>
              </a:rPr>
              <a:t>ar</a:t>
            </a:r>
            <a:r>
              <a:rPr sz="2400" spc="-5" dirty="0">
                <a:latin typeface="Calibri"/>
                <a:cs typeface="Calibri"/>
              </a:rPr>
              <a:t>e similar </a:t>
            </a:r>
            <a:r>
              <a:rPr sz="2400" dirty="0">
                <a:latin typeface="Calibri"/>
                <a:cs typeface="Calibri"/>
              </a:rPr>
              <a:t>to</a:t>
            </a:r>
            <a:r>
              <a:rPr sz="2400" spc="-10" dirty="0">
                <a:latin typeface="Calibri"/>
                <a:cs typeface="Calibri"/>
              </a:rPr>
              <a:t> </a:t>
            </a:r>
            <a:r>
              <a:rPr sz="2400" spc="-5" dirty="0">
                <a:latin typeface="Calibri"/>
                <a:cs typeface="Calibri"/>
              </a:rPr>
              <a:t>thos</a:t>
            </a:r>
            <a:r>
              <a:rPr sz="2400" dirty="0">
                <a:latin typeface="Calibri"/>
                <a:cs typeface="Calibri"/>
              </a:rPr>
              <a:t>e</a:t>
            </a:r>
            <a:r>
              <a:rPr sz="2400" spc="-5" dirty="0">
                <a:latin typeface="Calibri"/>
                <a:cs typeface="Calibri"/>
              </a:rPr>
              <a:t> </a:t>
            </a:r>
            <a:r>
              <a:rPr sz="2400" dirty="0">
                <a:latin typeface="Calibri"/>
                <a:cs typeface="Calibri"/>
              </a:rPr>
              <a:t>supported</a:t>
            </a:r>
            <a:r>
              <a:rPr sz="2400" spc="-5" dirty="0">
                <a:latin typeface="Calibri"/>
                <a:cs typeface="Calibri"/>
              </a:rPr>
              <a:t> b</a:t>
            </a:r>
            <a:r>
              <a:rPr sz="2400" dirty="0">
                <a:latin typeface="Calibri"/>
                <a:cs typeface="Calibri"/>
              </a:rPr>
              <a:t>y</a:t>
            </a:r>
            <a:r>
              <a:rPr sz="2400" spc="-5" dirty="0">
                <a:latin typeface="Calibri"/>
                <a:cs typeface="Calibri"/>
              </a:rPr>
              <a:t> </a:t>
            </a:r>
            <a:r>
              <a:rPr sz="2400" dirty="0">
                <a:latin typeface="Calibri"/>
                <a:cs typeface="Calibri"/>
              </a:rPr>
              <a:t>MATLAB</a:t>
            </a:r>
          </a:p>
        </p:txBody>
      </p:sp>
      <p:sp>
        <p:nvSpPr>
          <p:cNvPr id="5" name="object 5"/>
          <p:cNvSpPr txBox="1"/>
          <p:nvPr/>
        </p:nvSpPr>
        <p:spPr>
          <a:xfrm>
            <a:off x="1537087" y="5586415"/>
            <a:ext cx="7119620" cy="1620957"/>
          </a:xfrm>
          <a:prstGeom prst="rect">
            <a:avLst/>
          </a:prstGeom>
        </p:spPr>
        <p:txBody>
          <a:bodyPr vert="horz" wrap="square" lIns="0" tIns="0" rIns="0" bIns="0" rtlCol="0">
            <a:spAutoFit/>
          </a:bodyPr>
          <a:lstStyle/>
          <a:p>
            <a:pPr marL="355600" marR="5080" indent="-342900">
              <a:lnSpc>
                <a:spcPct val="100000"/>
              </a:lnSpc>
              <a:buFont typeface="Arial" panose="020B0604020202020204" pitchFamily="34" charset="0"/>
              <a:buChar char="•"/>
            </a:pPr>
            <a:r>
              <a:rPr sz="2400" dirty="0">
                <a:latin typeface="Calibri"/>
                <a:cs typeface="Calibri"/>
              </a:rPr>
              <a:t>Having</a:t>
            </a:r>
            <a:r>
              <a:rPr sz="2400" spc="-5" dirty="0">
                <a:latin typeface="Calibri"/>
                <a:cs typeface="Calibri"/>
              </a:rPr>
              <a:t> </a:t>
            </a:r>
            <a:r>
              <a:rPr sz="2400" dirty="0">
                <a:latin typeface="Calibri"/>
                <a:cs typeface="Calibri"/>
              </a:rPr>
              <a:t>different</a:t>
            </a:r>
            <a:r>
              <a:rPr sz="2400" spc="5" dirty="0">
                <a:latin typeface="Calibri"/>
                <a:cs typeface="Calibri"/>
              </a:rPr>
              <a:t> </a:t>
            </a:r>
            <a:r>
              <a:rPr sz="2400" spc="-10" dirty="0">
                <a:latin typeface="Calibri"/>
                <a:cs typeface="Calibri"/>
              </a:rPr>
              <a:t>syntax</a:t>
            </a:r>
            <a:r>
              <a:rPr sz="2400" dirty="0">
                <a:latin typeface="Calibri"/>
                <a:cs typeface="Calibri"/>
              </a:rPr>
              <a:t>, all</a:t>
            </a:r>
            <a:r>
              <a:rPr sz="2400" spc="-10" dirty="0">
                <a:latin typeface="Calibri"/>
                <a:cs typeface="Calibri"/>
              </a:rPr>
              <a:t> </a:t>
            </a:r>
            <a:r>
              <a:rPr sz="2400" spc="-5" dirty="0">
                <a:latin typeface="Calibri"/>
                <a:cs typeface="Calibri"/>
              </a:rPr>
              <a:t>loop</a:t>
            </a:r>
            <a:r>
              <a:rPr sz="2400" dirty="0">
                <a:latin typeface="Calibri"/>
                <a:cs typeface="Calibri"/>
              </a:rPr>
              <a:t>s</a:t>
            </a:r>
            <a:r>
              <a:rPr sz="2400" spc="-10" dirty="0">
                <a:latin typeface="Calibri"/>
                <a:cs typeface="Calibri"/>
              </a:rPr>
              <a:t> </a:t>
            </a:r>
            <a:r>
              <a:rPr sz="2400" spc="-5" dirty="0">
                <a:latin typeface="Calibri"/>
                <a:cs typeface="Calibri"/>
              </a:rPr>
              <a:t>contai</a:t>
            </a:r>
            <a:r>
              <a:rPr sz="2400" dirty="0">
                <a:latin typeface="Calibri"/>
                <a:cs typeface="Calibri"/>
              </a:rPr>
              <a:t>n</a:t>
            </a:r>
            <a:r>
              <a:rPr sz="2400" spc="-5" dirty="0">
                <a:latin typeface="Calibri"/>
                <a:cs typeface="Calibri"/>
              </a:rPr>
              <a:t> three common components:</a:t>
            </a:r>
            <a:endParaRPr sz="2400" dirty="0">
              <a:latin typeface="Calibri"/>
              <a:cs typeface="Calibri"/>
            </a:endParaRPr>
          </a:p>
          <a:p>
            <a:pPr marL="342900" indent="-121920">
              <a:lnSpc>
                <a:spcPct val="100000"/>
              </a:lnSpc>
              <a:spcBef>
                <a:spcPts val="155"/>
              </a:spcBef>
              <a:buFont typeface="Calibri"/>
              <a:buChar char="−"/>
              <a:tabLst>
                <a:tab pos="343535" algn="l"/>
              </a:tabLst>
            </a:pPr>
            <a:r>
              <a:rPr sz="1800" dirty="0">
                <a:latin typeface="Calibri"/>
                <a:cs typeface="Calibri"/>
              </a:rPr>
              <a:t>initialize</a:t>
            </a:r>
            <a:r>
              <a:rPr sz="1800" spc="5" dirty="0">
                <a:latin typeface="Calibri"/>
                <a:cs typeface="Calibri"/>
              </a:rPr>
              <a:t> </a:t>
            </a:r>
            <a:r>
              <a:rPr sz="1800" dirty="0">
                <a:latin typeface="Calibri"/>
                <a:cs typeface="Calibri"/>
              </a:rPr>
              <a:t>loop</a:t>
            </a:r>
          </a:p>
          <a:p>
            <a:pPr marL="342900" indent="-121920">
              <a:lnSpc>
                <a:spcPct val="100000"/>
              </a:lnSpc>
              <a:spcBef>
                <a:spcPts val="110"/>
              </a:spcBef>
              <a:buFont typeface="Calibri"/>
              <a:buChar char="−"/>
              <a:tabLst>
                <a:tab pos="343535" algn="l"/>
              </a:tabLst>
            </a:pPr>
            <a:r>
              <a:rPr sz="1800" spc="-10" dirty="0">
                <a:latin typeface="Calibri"/>
                <a:cs typeface="Calibri"/>
              </a:rPr>
              <a:t>tes</a:t>
            </a:r>
            <a:r>
              <a:rPr sz="1800" spc="-5" dirty="0">
                <a:latin typeface="Calibri"/>
                <a:cs typeface="Calibri"/>
              </a:rPr>
              <a:t>t</a:t>
            </a:r>
            <a:r>
              <a:rPr sz="1800" spc="10" dirty="0">
                <a:latin typeface="Calibri"/>
                <a:cs typeface="Calibri"/>
              </a:rPr>
              <a:t> </a:t>
            </a:r>
            <a:r>
              <a:rPr sz="1800" spc="-5" dirty="0">
                <a:latin typeface="Calibri"/>
                <a:cs typeface="Calibri"/>
              </a:rPr>
              <a:t>loo</a:t>
            </a:r>
            <a:r>
              <a:rPr sz="1800" dirty="0">
                <a:latin typeface="Calibri"/>
                <a:cs typeface="Calibri"/>
              </a:rPr>
              <a:t>p</a:t>
            </a:r>
            <a:r>
              <a:rPr sz="1800" spc="10" dirty="0">
                <a:latin typeface="Calibri"/>
                <a:cs typeface="Calibri"/>
              </a:rPr>
              <a:t> </a:t>
            </a:r>
            <a:r>
              <a:rPr sz="1800" dirty="0">
                <a:latin typeface="Calibri"/>
                <a:cs typeface="Calibri"/>
              </a:rPr>
              <a:t>condition</a:t>
            </a:r>
          </a:p>
          <a:p>
            <a:pPr marL="344170" indent="-123189">
              <a:lnSpc>
                <a:spcPct val="100000"/>
              </a:lnSpc>
              <a:spcBef>
                <a:spcPts val="110"/>
              </a:spcBef>
              <a:buFont typeface="Calibri"/>
              <a:buChar char="−"/>
              <a:tabLst>
                <a:tab pos="344170" algn="l"/>
              </a:tabLst>
            </a:pPr>
            <a:r>
              <a:rPr sz="1800" dirty="0">
                <a:latin typeface="Calibri"/>
                <a:cs typeface="Calibri"/>
              </a:rPr>
              <a:t>update</a:t>
            </a:r>
          </a:p>
        </p:txBody>
      </p:sp>
      <p:sp>
        <p:nvSpPr>
          <p:cNvPr id="6" name="object 6"/>
          <p:cNvSpPr/>
          <p:nvPr/>
        </p:nvSpPr>
        <p:spPr>
          <a:xfrm>
            <a:off x="8010791" y="3562350"/>
            <a:ext cx="1367027" cy="1421891"/>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8090287" y="3629088"/>
            <a:ext cx="641985" cy="203200"/>
          </a:xfrm>
          <a:prstGeom prst="rect">
            <a:avLst/>
          </a:prstGeom>
        </p:spPr>
        <p:txBody>
          <a:bodyPr vert="horz" wrap="square" lIns="0" tIns="0" rIns="0" bIns="0" rtlCol="0">
            <a:spAutoFit/>
          </a:bodyPr>
          <a:lstStyle/>
          <a:p>
            <a:pPr marL="12700">
              <a:lnSpc>
                <a:spcPct val="100000"/>
              </a:lnSpc>
            </a:pPr>
            <a:r>
              <a:rPr sz="1400" spc="-5" dirty="0">
                <a:latin typeface="Calibri"/>
                <a:cs typeface="Calibri"/>
              </a:rPr>
              <a:t>M</a:t>
            </a:r>
            <a:r>
              <a:rPr sz="1400" dirty="0">
                <a:latin typeface="Calibri"/>
                <a:cs typeface="Calibri"/>
              </a:rPr>
              <a:t>A</a:t>
            </a:r>
            <a:r>
              <a:rPr sz="1400" spc="-5" dirty="0">
                <a:latin typeface="Calibri"/>
                <a:cs typeface="Calibri"/>
              </a:rPr>
              <a:t>TLAB</a:t>
            </a:r>
            <a:endParaRPr sz="1400">
              <a:latin typeface="Calibri"/>
              <a:cs typeface="Calibri"/>
            </a:endParaRPr>
          </a:p>
        </p:txBody>
      </p:sp>
      <p:sp>
        <p:nvSpPr>
          <p:cNvPr id="8" name="object 8"/>
          <p:cNvSpPr txBox="1"/>
          <p:nvPr/>
        </p:nvSpPr>
        <p:spPr>
          <a:xfrm>
            <a:off x="8090287" y="4046658"/>
            <a:ext cx="1139825" cy="903605"/>
          </a:xfrm>
          <a:prstGeom prst="rect">
            <a:avLst/>
          </a:prstGeom>
        </p:spPr>
        <p:txBody>
          <a:bodyPr vert="horz" wrap="square" lIns="0" tIns="0" rIns="0" bIns="0" rtlCol="0">
            <a:spAutoFit/>
          </a:bodyPr>
          <a:lstStyle/>
          <a:p>
            <a:pPr marL="12700" marR="340360" indent="-635">
              <a:lnSpc>
                <a:spcPct val="109300"/>
              </a:lnSpc>
            </a:pPr>
            <a:r>
              <a:rPr sz="1400" dirty="0">
                <a:latin typeface="Calibri"/>
                <a:cs typeface="Calibri"/>
              </a:rPr>
              <a:t>s</a:t>
            </a:r>
            <a:r>
              <a:rPr sz="1400" spc="-10" dirty="0">
                <a:latin typeface="Calibri"/>
                <a:cs typeface="Calibri"/>
              </a:rPr>
              <a:t>u</a:t>
            </a:r>
            <a:r>
              <a:rPr sz="1400" spc="-5" dirty="0">
                <a:latin typeface="Calibri"/>
                <a:cs typeface="Calibri"/>
              </a:rPr>
              <a:t>m</a:t>
            </a:r>
            <a:r>
              <a:rPr sz="1400" dirty="0">
                <a:latin typeface="Calibri"/>
                <a:cs typeface="Calibri"/>
              </a:rPr>
              <a:t> </a:t>
            </a:r>
            <a:r>
              <a:rPr sz="1400" spc="-5" dirty="0">
                <a:latin typeface="Calibri"/>
                <a:cs typeface="Calibri"/>
              </a:rPr>
              <a:t>=</a:t>
            </a:r>
            <a:r>
              <a:rPr sz="1400" dirty="0">
                <a:latin typeface="Calibri"/>
                <a:cs typeface="Calibri"/>
              </a:rPr>
              <a:t> </a:t>
            </a:r>
            <a:r>
              <a:rPr sz="1400" spc="-10" dirty="0">
                <a:latin typeface="Calibri"/>
                <a:cs typeface="Calibri"/>
              </a:rPr>
              <a:t>0; </a:t>
            </a:r>
            <a:r>
              <a:rPr sz="1400" spc="-10" dirty="0">
                <a:solidFill>
                  <a:srgbClr val="00009A"/>
                </a:solidFill>
                <a:latin typeface="Calibri"/>
                <a:cs typeface="Calibri"/>
              </a:rPr>
              <a:t>fo</a:t>
            </a:r>
            <a:r>
              <a:rPr sz="1400" spc="-5" dirty="0">
                <a:solidFill>
                  <a:srgbClr val="00009A"/>
                </a:solidFill>
                <a:latin typeface="Calibri"/>
                <a:cs typeface="Calibri"/>
              </a:rPr>
              <a:t>r</a:t>
            </a:r>
            <a:r>
              <a:rPr sz="1400" dirty="0">
                <a:solidFill>
                  <a:srgbClr val="00009A"/>
                </a:solidFill>
                <a:latin typeface="Calibri"/>
                <a:cs typeface="Calibri"/>
              </a:rPr>
              <a:t> </a:t>
            </a:r>
            <a:r>
              <a:rPr sz="1400" dirty="0">
                <a:latin typeface="Calibri"/>
                <a:cs typeface="Calibri"/>
              </a:rPr>
              <a:t>i</a:t>
            </a:r>
            <a:r>
              <a:rPr sz="1400" spc="-5" dirty="0">
                <a:latin typeface="Calibri"/>
                <a:cs typeface="Calibri"/>
              </a:rPr>
              <a:t> =</a:t>
            </a:r>
            <a:r>
              <a:rPr sz="1400" dirty="0">
                <a:latin typeface="Calibri"/>
                <a:cs typeface="Calibri"/>
              </a:rPr>
              <a:t> </a:t>
            </a:r>
            <a:r>
              <a:rPr sz="1400" spc="-5" dirty="0">
                <a:latin typeface="Calibri"/>
                <a:cs typeface="Calibri"/>
              </a:rPr>
              <a:t>1:10</a:t>
            </a:r>
            <a:endParaRPr sz="1400">
              <a:latin typeface="Calibri"/>
              <a:cs typeface="Calibri"/>
            </a:endParaRPr>
          </a:p>
          <a:p>
            <a:pPr marL="12700" marR="5080" indent="79375">
              <a:lnSpc>
                <a:spcPct val="109300"/>
              </a:lnSpc>
              <a:spcBef>
                <a:spcPts val="5"/>
              </a:spcBef>
            </a:pPr>
            <a:r>
              <a:rPr sz="1400" spc="-10" dirty="0">
                <a:latin typeface="Calibri"/>
                <a:cs typeface="Calibri"/>
              </a:rPr>
              <a:t>su</a:t>
            </a:r>
            <a:r>
              <a:rPr sz="1400" spc="-5" dirty="0">
                <a:latin typeface="Calibri"/>
                <a:cs typeface="Calibri"/>
              </a:rPr>
              <a:t>m</a:t>
            </a:r>
            <a:r>
              <a:rPr sz="1400" dirty="0">
                <a:latin typeface="Calibri"/>
                <a:cs typeface="Calibri"/>
              </a:rPr>
              <a:t> </a:t>
            </a:r>
            <a:r>
              <a:rPr sz="1400" spc="-5" dirty="0">
                <a:latin typeface="Calibri"/>
                <a:cs typeface="Calibri"/>
              </a:rPr>
              <a:t>=</a:t>
            </a:r>
            <a:r>
              <a:rPr sz="1400" dirty="0">
                <a:latin typeface="Calibri"/>
                <a:cs typeface="Calibri"/>
              </a:rPr>
              <a:t> </a:t>
            </a:r>
            <a:r>
              <a:rPr sz="1400" spc="-5" dirty="0">
                <a:latin typeface="Calibri"/>
                <a:cs typeface="Calibri"/>
              </a:rPr>
              <a:t>sum</a:t>
            </a:r>
            <a:r>
              <a:rPr sz="1400" dirty="0">
                <a:latin typeface="Calibri"/>
                <a:cs typeface="Calibri"/>
              </a:rPr>
              <a:t> </a:t>
            </a:r>
            <a:r>
              <a:rPr sz="1400" spc="-5" dirty="0">
                <a:latin typeface="Calibri"/>
                <a:cs typeface="Calibri"/>
              </a:rPr>
              <a:t>+ </a:t>
            </a:r>
            <a:r>
              <a:rPr sz="1400" spc="-10" dirty="0">
                <a:latin typeface="Calibri"/>
                <a:cs typeface="Calibri"/>
              </a:rPr>
              <a:t>i; </a:t>
            </a:r>
            <a:r>
              <a:rPr sz="1400" dirty="0">
                <a:solidFill>
                  <a:srgbClr val="00009A"/>
                </a:solidFill>
                <a:latin typeface="Calibri"/>
                <a:cs typeface="Calibri"/>
              </a:rPr>
              <a:t>end</a:t>
            </a:r>
            <a:endParaRPr sz="14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15158" b="17444"/>
          <a:stretch/>
        </p:blipFill>
        <p:spPr>
          <a:xfrm>
            <a:off x="2451100" y="1647825"/>
            <a:ext cx="5892308" cy="5392849"/>
          </a:xfrm>
          <a:prstGeom prst="rect">
            <a:avLst/>
          </a:prstGeom>
        </p:spPr>
      </p:pic>
      <p:sp>
        <p:nvSpPr>
          <p:cNvPr id="4" name="Title 3">
            <a:extLst>
              <a:ext uri="{FF2B5EF4-FFF2-40B4-BE49-F238E27FC236}">
                <a16:creationId xmlns:a16="http://schemas.microsoft.com/office/drawing/2014/main" id="{5C926FCB-0D17-40A6-B178-4A65352B0E9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0588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462" y="665917"/>
            <a:ext cx="8522474" cy="677108"/>
          </a:xfrm>
        </p:spPr>
        <p:txBody>
          <a:bodyPr/>
          <a:lstStyle/>
          <a:p>
            <a:pPr algn="ctr"/>
            <a:r>
              <a:rPr lang="en-US" dirty="0"/>
              <a:t>Example 5: Sum of Exam Scores</a:t>
            </a:r>
          </a:p>
        </p:txBody>
      </p:sp>
      <p:sp>
        <p:nvSpPr>
          <p:cNvPr id="3" name="Content Placeholder 2"/>
          <p:cNvSpPr>
            <a:spLocks noGrp="1"/>
          </p:cNvSpPr>
          <p:nvPr>
            <p:ph idx="1"/>
          </p:nvPr>
        </p:nvSpPr>
        <p:spPr>
          <a:xfrm>
            <a:off x="1080956" y="1952625"/>
            <a:ext cx="8382268" cy="1723549"/>
          </a:xfrm>
        </p:spPr>
        <p:txBody>
          <a:bodyPr/>
          <a:lstStyle/>
          <a:p>
            <a:pPr algn="just"/>
            <a:r>
              <a:rPr lang="en-AU" dirty="0">
                <a:latin typeface="+mn-lt"/>
              </a:rPr>
              <a:t>A program that calculates the sum of a collection of exam scores If the class is large, the instructor may not know the exact number of students who took the exam being graded. The program should work regardless of class size. </a:t>
            </a:r>
            <a:endParaRPr lang="en-US" sz="3200" dirty="0">
              <a:latin typeface="+mn-lt"/>
            </a:endParaRPr>
          </a:p>
        </p:txBody>
      </p:sp>
      <p:sp>
        <p:nvSpPr>
          <p:cNvPr id="6" name="Rectangle 5"/>
          <p:cNvSpPr/>
          <p:nvPr/>
        </p:nvSpPr>
        <p:spPr>
          <a:xfrm>
            <a:off x="1085462" y="4238625"/>
            <a:ext cx="7309238" cy="1631216"/>
          </a:xfrm>
          <a:prstGeom prst="rect">
            <a:avLst/>
          </a:prstGeom>
        </p:spPr>
        <p:txBody>
          <a:bodyPr wrap="square">
            <a:spAutoFit/>
          </a:bodyPr>
          <a:lstStyle/>
          <a:p>
            <a:r>
              <a:rPr lang="en-AU" sz="2000" dirty="0">
                <a:solidFill>
                  <a:srgbClr val="231F20"/>
                </a:solidFill>
                <a:latin typeface="Lucida Console" panose="020B0609040504020204" pitchFamily="49" charset="0"/>
              </a:rPr>
              <a:t>Enter first score (or -99 to quit)&gt; </a:t>
            </a:r>
            <a:r>
              <a:rPr lang="en-AU" sz="2000" dirty="0">
                <a:solidFill>
                  <a:srgbClr val="00ADEF"/>
                </a:solidFill>
                <a:latin typeface="Lucida Console" panose="020B0609040504020204" pitchFamily="49" charset="0"/>
              </a:rPr>
              <a:t>55</a:t>
            </a:r>
          </a:p>
          <a:p>
            <a:pPr marR="26860"/>
            <a:r>
              <a:rPr lang="en-AU" sz="2000" dirty="0">
                <a:solidFill>
                  <a:srgbClr val="231F20"/>
                </a:solidFill>
                <a:latin typeface="Lucida Console" panose="020B0609040504020204" pitchFamily="49" charset="0"/>
              </a:rPr>
              <a:t>Enter next score (-99 to quit)&gt; </a:t>
            </a:r>
            <a:r>
              <a:rPr lang="en-AU" sz="2000" dirty="0">
                <a:solidFill>
                  <a:srgbClr val="00ADEF"/>
                </a:solidFill>
                <a:latin typeface="Lucida Console" panose="020B0609040504020204" pitchFamily="49" charset="0"/>
              </a:rPr>
              <a:t>33 </a:t>
            </a:r>
          </a:p>
          <a:p>
            <a:pPr marR="26860"/>
            <a:r>
              <a:rPr lang="en-AU" sz="2000" dirty="0">
                <a:solidFill>
                  <a:srgbClr val="231F20"/>
                </a:solidFill>
                <a:latin typeface="Lucida Console" panose="020B0609040504020204" pitchFamily="49" charset="0"/>
              </a:rPr>
              <a:t>Enter next score (-99 to quit)&gt; </a:t>
            </a:r>
            <a:r>
              <a:rPr lang="en-AU" sz="2000" dirty="0">
                <a:solidFill>
                  <a:srgbClr val="00ADEF"/>
                </a:solidFill>
                <a:latin typeface="Lucida Console" panose="020B0609040504020204" pitchFamily="49" charset="0"/>
              </a:rPr>
              <a:t>77 </a:t>
            </a:r>
          </a:p>
          <a:p>
            <a:pPr marR="26860"/>
            <a:r>
              <a:rPr lang="en-AU" sz="2000" dirty="0">
                <a:solidFill>
                  <a:srgbClr val="231F20"/>
                </a:solidFill>
                <a:latin typeface="Lucida Console" panose="020B0609040504020204" pitchFamily="49" charset="0"/>
              </a:rPr>
              <a:t>Enter next score (-99 to quit)&gt; </a:t>
            </a:r>
            <a:r>
              <a:rPr lang="en-AU" sz="2000" dirty="0">
                <a:solidFill>
                  <a:srgbClr val="00ADEF"/>
                </a:solidFill>
                <a:latin typeface="Lucida Console" panose="020B0609040504020204" pitchFamily="49" charset="0"/>
              </a:rPr>
              <a:t>-99</a:t>
            </a:r>
          </a:p>
          <a:p>
            <a:r>
              <a:rPr lang="en-AU" sz="2000" dirty="0">
                <a:solidFill>
                  <a:srgbClr val="231F20"/>
                </a:solidFill>
                <a:latin typeface="Lucida Console" panose="020B0609040504020204" pitchFamily="49" charset="0"/>
              </a:rPr>
              <a:t>Sum of exam scores is 165</a:t>
            </a:r>
          </a:p>
        </p:txBody>
      </p:sp>
    </p:spTree>
    <p:extLst>
      <p:ext uri="{BB962C8B-B14F-4D97-AF65-F5344CB8AC3E}">
        <p14:creationId xmlns:p14="http://schemas.microsoft.com/office/powerpoint/2010/main" val="324773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5394" y="1706643"/>
            <a:ext cx="7943706" cy="5160014"/>
          </a:xfrm>
          <a:prstGeom prst="rect">
            <a:avLst/>
          </a:prstGeom>
        </p:spPr>
      </p:pic>
      <p:sp>
        <p:nvSpPr>
          <p:cNvPr id="5" name="Title 4">
            <a:extLst>
              <a:ext uri="{FF2B5EF4-FFF2-40B4-BE49-F238E27FC236}">
                <a16:creationId xmlns:a16="http://schemas.microsoft.com/office/drawing/2014/main" id="{0CD484E1-11A7-4ABB-ABCF-1A7C9639C53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19722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462" y="698055"/>
            <a:ext cx="8522474" cy="677108"/>
          </a:xfrm>
        </p:spPr>
        <p:txBody>
          <a:bodyPr/>
          <a:lstStyle/>
          <a:p>
            <a:pPr algn="ctr"/>
            <a:r>
              <a:rPr lang="en-US" dirty="0"/>
              <a:t>Appendix: Using Debugger Programs</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dirty="0">
                <a:latin typeface="+mj-lt"/>
              </a:rPr>
              <a:t>A debugger program can help you find defects in a C program</a:t>
            </a:r>
          </a:p>
          <a:p>
            <a:pPr marL="457200" indent="-457200">
              <a:buFont typeface="Arial" panose="020B0604020202020204" pitchFamily="34" charset="0"/>
              <a:buChar char="•"/>
            </a:pPr>
            <a:endParaRPr lang="en-US" dirty="0">
              <a:latin typeface="+mj-lt"/>
            </a:endParaRPr>
          </a:p>
          <a:p>
            <a:pPr marL="457200" indent="-457200">
              <a:buFont typeface="Arial" panose="020B0604020202020204" pitchFamily="34" charset="0"/>
              <a:buChar char="•"/>
            </a:pPr>
            <a:r>
              <a:rPr lang="en-US" dirty="0">
                <a:latin typeface="+mj-lt"/>
              </a:rPr>
              <a:t>It lets you execute your program one statement at a time (</a:t>
            </a:r>
            <a:r>
              <a:rPr lang="en-US" i="1" dirty="0">
                <a:solidFill>
                  <a:srgbClr val="7030A0"/>
                </a:solidFill>
                <a:latin typeface="+mj-lt"/>
              </a:rPr>
              <a:t>single-step execution</a:t>
            </a:r>
            <a:r>
              <a:rPr lang="en-US" dirty="0">
                <a:latin typeface="+mj-lt"/>
              </a:rPr>
              <a:t>).</a:t>
            </a:r>
          </a:p>
          <a:p>
            <a:pPr marL="457200" indent="-457200">
              <a:buFont typeface="Arial" panose="020B0604020202020204" pitchFamily="34" charset="0"/>
              <a:buChar char="•"/>
            </a:pPr>
            <a:endParaRPr lang="en-US" dirty="0">
              <a:latin typeface="+mj-lt"/>
            </a:endParaRPr>
          </a:p>
          <a:p>
            <a:pPr marL="457200" indent="-457200">
              <a:buFont typeface="Arial" panose="020B0604020202020204" pitchFamily="34" charset="0"/>
              <a:buChar char="•"/>
            </a:pPr>
            <a:r>
              <a:rPr lang="en-US" dirty="0">
                <a:latin typeface="+mj-lt"/>
              </a:rPr>
              <a:t>Use this to trace your program’s execution and observe the effect of each C statement on variables you select.</a:t>
            </a:r>
          </a:p>
          <a:p>
            <a:pPr marL="457200" indent="-457200">
              <a:buFont typeface="Arial" panose="020B0604020202020204" pitchFamily="34" charset="0"/>
              <a:buChar char="•"/>
            </a:pPr>
            <a:endParaRPr lang="en-US" dirty="0">
              <a:latin typeface="+mj-lt"/>
            </a:endParaRPr>
          </a:p>
          <a:p>
            <a:pPr marL="457200" indent="-457200">
              <a:buFont typeface="Arial" panose="020B0604020202020204" pitchFamily="34" charset="0"/>
              <a:buChar char="•"/>
            </a:pPr>
            <a:r>
              <a:rPr lang="en-US" dirty="0">
                <a:latin typeface="+mj-lt"/>
              </a:rPr>
              <a:t>Separate your program into segments by setting </a:t>
            </a:r>
            <a:r>
              <a:rPr lang="en-US" i="1" dirty="0">
                <a:solidFill>
                  <a:srgbClr val="7030A0"/>
                </a:solidFill>
                <a:latin typeface="+mj-lt"/>
              </a:rPr>
              <a:t>breakpoints</a:t>
            </a:r>
            <a:r>
              <a:rPr lang="en-US" dirty="0">
                <a:latin typeface="+mj-lt"/>
              </a:rPr>
              <a:t>.</a:t>
            </a:r>
          </a:p>
        </p:txBody>
      </p:sp>
    </p:spTree>
    <p:extLst>
      <p:ext uri="{BB962C8B-B14F-4D97-AF65-F5344CB8AC3E}">
        <p14:creationId xmlns:p14="http://schemas.microsoft.com/office/powerpoint/2010/main" val="867768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649" y="506954"/>
            <a:ext cx="8522474" cy="677108"/>
          </a:xfrm>
        </p:spPr>
        <p:txBody>
          <a:bodyPr/>
          <a:lstStyle/>
          <a:p>
            <a:pPr algn="ctr"/>
            <a:r>
              <a:rPr lang="en-US" dirty="0"/>
              <a:t>Debugging without a Debugger</a:t>
            </a:r>
          </a:p>
        </p:txBody>
      </p:sp>
      <p:sp>
        <p:nvSpPr>
          <p:cNvPr id="3" name="Content Placeholder 2"/>
          <p:cNvSpPr>
            <a:spLocks noGrp="1"/>
          </p:cNvSpPr>
          <p:nvPr>
            <p:ph idx="1"/>
          </p:nvPr>
        </p:nvSpPr>
        <p:spPr>
          <a:xfrm>
            <a:off x="1225669" y="1546542"/>
            <a:ext cx="8242061" cy="861774"/>
          </a:xfrm>
        </p:spPr>
        <p:txBody>
          <a:bodyPr/>
          <a:lstStyle/>
          <a:p>
            <a:r>
              <a:rPr lang="en-US" dirty="0">
                <a:latin typeface="+mj-lt"/>
              </a:rPr>
              <a:t>Insert extra </a:t>
            </a:r>
            <a:r>
              <a:rPr lang="en-US" i="1" dirty="0">
                <a:latin typeface="+mj-lt"/>
              </a:rPr>
              <a:t>diagnostic</a:t>
            </a:r>
            <a:r>
              <a:rPr lang="en-US" dirty="0">
                <a:latin typeface="+mj-lt"/>
              </a:rPr>
              <a:t> calls to </a:t>
            </a:r>
            <a:r>
              <a:rPr lang="en-US" dirty="0" err="1">
                <a:solidFill>
                  <a:srgbClr val="7030A0"/>
                </a:solidFill>
                <a:latin typeface="+mj-lt"/>
              </a:rPr>
              <a:t>printf</a:t>
            </a:r>
            <a:r>
              <a:rPr lang="en-US" dirty="0">
                <a:solidFill>
                  <a:srgbClr val="7030A0"/>
                </a:solidFill>
                <a:latin typeface="+mj-lt"/>
              </a:rPr>
              <a:t> </a:t>
            </a:r>
            <a:r>
              <a:rPr lang="en-US" dirty="0">
                <a:latin typeface="+mj-lt"/>
              </a:rPr>
              <a:t>that display intermediate results at critical points in your program.</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596" y="3629025"/>
            <a:ext cx="8373134" cy="20641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a:extLst>
              <a:ext uri="{FF2B5EF4-FFF2-40B4-BE49-F238E27FC236}">
                <a16:creationId xmlns:a16="http://schemas.microsoft.com/office/drawing/2014/main" id="{7D28BF74-DCD8-4B32-941C-ADEA799823D5}"/>
              </a:ext>
            </a:extLst>
          </p:cNvPr>
          <p:cNvSpPr txBox="1"/>
          <p:nvPr/>
        </p:nvSpPr>
        <p:spPr>
          <a:xfrm>
            <a:off x="1225669" y="2943225"/>
            <a:ext cx="1844929" cy="369332"/>
          </a:xfrm>
          <a:prstGeom prst="rect">
            <a:avLst/>
          </a:prstGeom>
          <a:noFill/>
        </p:spPr>
        <p:txBody>
          <a:bodyPr wrap="none" rtlCol="0">
            <a:spAutoFit/>
          </a:bodyPr>
          <a:lstStyle/>
          <a:p>
            <a:r>
              <a:rPr lang="en-US" dirty="0"/>
              <a:t># define DEBUG 1</a:t>
            </a:r>
          </a:p>
        </p:txBody>
      </p:sp>
    </p:spTree>
    <p:extLst>
      <p:ext uri="{BB962C8B-B14F-4D97-AF65-F5344CB8AC3E}">
        <p14:creationId xmlns:p14="http://schemas.microsoft.com/office/powerpoint/2010/main" val="386514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7865" y="698055"/>
            <a:ext cx="5857875" cy="615553"/>
          </a:xfrm>
          <a:prstGeom prst="rect">
            <a:avLst/>
          </a:prstGeom>
        </p:spPr>
        <p:txBody>
          <a:bodyPr vert="horz" wrap="square" lIns="0" tIns="0" rIns="0" bIns="0" rtlCol="0">
            <a:spAutoFit/>
          </a:bodyPr>
          <a:lstStyle/>
          <a:p>
            <a:pPr marL="12700">
              <a:lnSpc>
                <a:spcPct val="100000"/>
              </a:lnSpc>
              <a:tabLst>
                <a:tab pos="1878964" algn="l"/>
              </a:tabLst>
            </a:pPr>
            <a:r>
              <a:rPr sz="4000" spc="-5" dirty="0"/>
              <a:t>Pr</a:t>
            </a:r>
            <a:r>
              <a:rPr sz="4000" spc="-15" dirty="0"/>
              <a:t>e</a:t>
            </a:r>
            <a:r>
              <a:rPr sz="4000" spc="-480" dirty="0">
                <a:latin typeface="Calibri"/>
                <a:cs typeface="Calibri"/>
              </a:rPr>
              <a:t>‐</a:t>
            </a:r>
            <a:r>
              <a:rPr sz="4000" spc="-5" dirty="0"/>
              <a:t>tes</a:t>
            </a:r>
            <a:r>
              <a:rPr sz="4000" dirty="0"/>
              <a:t>t</a:t>
            </a:r>
            <a:r>
              <a:rPr lang="en-AU" sz="4000" dirty="0"/>
              <a:t> </a:t>
            </a:r>
            <a:r>
              <a:rPr sz="4000" spc="-5" dirty="0"/>
              <a:t>an</a:t>
            </a:r>
            <a:r>
              <a:rPr sz="4000" dirty="0"/>
              <a:t>d</a:t>
            </a:r>
            <a:r>
              <a:rPr sz="4000" spc="-10" dirty="0"/>
              <a:t> </a:t>
            </a:r>
            <a:r>
              <a:rPr sz="4000" spc="-5" dirty="0"/>
              <a:t>Post</a:t>
            </a:r>
            <a:r>
              <a:rPr sz="4000" spc="-480" dirty="0">
                <a:latin typeface="Calibri"/>
                <a:cs typeface="Calibri"/>
              </a:rPr>
              <a:t>‐</a:t>
            </a:r>
            <a:r>
              <a:rPr sz="4000" spc="-5" dirty="0"/>
              <a:t>tes</a:t>
            </a:r>
            <a:r>
              <a:rPr sz="4000" dirty="0"/>
              <a:t>t</a:t>
            </a:r>
            <a:r>
              <a:rPr sz="4000" spc="-20" dirty="0"/>
              <a:t> </a:t>
            </a:r>
            <a:r>
              <a:rPr sz="4000" spc="-5" dirty="0"/>
              <a:t>loops</a:t>
            </a:r>
            <a:endParaRPr sz="4000" dirty="0">
              <a:latin typeface="Calibri"/>
              <a:cs typeface="Calibri"/>
            </a:endParaRPr>
          </a:p>
        </p:txBody>
      </p:sp>
      <p:sp>
        <p:nvSpPr>
          <p:cNvPr id="3" name="object 3"/>
          <p:cNvSpPr/>
          <p:nvPr/>
        </p:nvSpPr>
        <p:spPr>
          <a:xfrm>
            <a:off x="1684667" y="3503676"/>
            <a:ext cx="1607820" cy="704850"/>
          </a:xfrm>
          <a:custGeom>
            <a:avLst/>
            <a:gdLst/>
            <a:ahLst/>
            <a:cxnLst/>
            <a:rect l="l" t="t" r="r" b="b"/>
            <a:pathLst>
              <a:path w="1607820" h="704850">
                <a:moveTo>
                  <a:pt x="1607820" y="352043"/>
                </a:moveTo>
                <a:lnTo>
                  <a:pt x="1206246" y="0"/>
                </a:lnTo>
                <a:lnTo>
                  <a:pt x="401574" y="0"/>
                </a:lnTo>
                <a:lnTo>
                  <a:pt x="0" y="352044"/>
                </a:lnTo>
                <a:lnTo>
                  <a:pt x="401574" y="704850"/>
                </a:lnTo>
                <a:lnTo>
                  <a:pt x="1206246" y="704849"/>
                </a:lnTo>
                <a:lnTo>
                  <a:pt x="1607820" y="352043"/>
                </a:lnTo>
                <a:close/>
              </a:path>
            </a:pathLst>
          </a:custGeom>
          <a:solidFill>
            <a:srgbClr val="FFFFCC"/>
          </a:solidFill>
        </p:spPr>
        <p:txBody>
          <a:bodyPr wrap="square" lIns="0" tIns="0" rIns="0" bIns="0" rtlCol="0"/>
          <a:lstStyle/>
          <a:p>
            <a:endParaRPr/>
          </a:p>
        </p:txBody>
      </p:sp>
      <p:sp>
        <p:nvSpPr>
          <p:cNvPr id="4" name="object 4"/>
          <p:cNvSpPr/>
          <p:nvPr/>
        </p:nvSpPr>
        <p:spPr>
          <a:xfrm>
            <a:off x="1684667" y="3503676"/>
            <a:ext cx="1607820" cy="704850"/>
          </a:xfrm>
          <a:custGeom>
            <a:avLst/>
            <a:gdLst/>
            <a:ahLst/>
            <a:cxnLst/>
            <a:rect l="l" t="t" r="r" b="b"/>
            <a:pathLst>
              <a:path w="1607820" h="704850">
                <a:moveTo>
                  <a:pt x="401574" y="0"/>
                </a:moveTo>
                <a:lnTo>
                  <a:pt x="0" y="352044"/>
                </a:lnTo>
                <a:lnTo>
                  <a:pt x="401574" y="704850"/>
                </a:lnTo>
                <a:lnTo>
                  <a:pt x="1206246" y="704849"/>
                </a:lnTo>
                <a:lnTo>
                  <a:pt x="1607820" y="352043"/>
                </a:lnTo>
                <a:lnTo>
                  <a:pt x="1206246" y="0"/>
                </a:lnTo>
                <a:lnTo>
                  <a:pt x="401574" y="0"/>
                </a:lnTo>
                <a:close/>
              </a:path>
            </a:pathLst>
          </a:custGeom>
          <a:ln w="19050">
            <a:solidFill>
              <a:srgbClr val="000000"/>
            </a:solidFill>
          </a:ln>
        </p:spPr>
        <p:txBody>
          <a:bodyPr wrap="square" lIns="0" tIns="0" rIns="0" bIns="0" rtlCol="0"/>
          <a:lstStyle/>
          <a:p>
            <a:endParaRPr/>
          </a:p>
        </p:txBody>
      </p:sp>
      <p:sp>
        <p:nvSpPr>
          <p:cNvPr id="5" name="object 5"/>
          <p:cNvSpPr/>
          <p:nvPr/>
        </p:nvSpPr>
        <p:spPr>
          <a:xfrm>
            <a:off x="1674761" y="2625851"/>
            <a:ext cx="1621155" cy="555625"/>
          </a:xfrm>
          <a:custGeom>
            <a:avLst/>
            <a:gdLst/>
            <a:ahLst/>
            <a:cxnLst/>
            <a:rect l="l" t="t" r="r" b="b"/>
            <a:pathLst>
              <a:path w="1621154" h="555625">
                <a:moveTo>
                  <a:pt x="0" y="0"/>
                </a:moveTo>
                <a:lnTo>
                  <a:pt x="0" y="555498"/>
                </a:lnTo>
                <a:lnTo>
                  <a:pt x="1620773" y="555497"/>
                </a:lnTo>
                <a:lnTo>
                  <a:pt x="1620773" y="0"/>
                </a:lnTo>
                <a:lnTo>
                  <a:pt x="0" y="0"/>
                </a:lnTo>
                <a:close/>
              </a:path>
            </a:pathLst>
          </a:custGeom>
          <a:solidFill>
            <a:srgbClr val="FFFFCC"/>
          </a:solidFill>
        </p:spPr>
        <p:txBody>
          <a:bodyPr wrap="square" lIns="0" tIns="0" rIns="0" bIns="0" rtlCol="0"/>
          <a:lstStyle/>
          <a:p>
            <a:endParaRPr/>
          </a:p>
        </p:txBody>
      </p:sp>
      <p:sp>
        <p:nvSpPr>
          <p:cNvPr id="6" name="object 6"/>
          <p:cNvSpPr/>
          <p:nvPr/>
        </p:nvSpPr>
        <p:spPr>
          <a:xfrm>
            <a:off x="1674761" y="2625089"/>
            <a:ext cx="1621155" cy="556260"/>
          </a:xfrm>
          <a:custGeom>
            <a:avLst/>
            <a:gdLst/>
            <a:ahLst/>
            <a:cxnLst/>
            <a:rect l="l" t="t" r="r" b="b"/>
            <a:pathLst>
              <a:path w="1621154" h="556260">
                <a:moveTo>
                  <a:pt x="0" y="0"/>
                </a:moveTo>
                <a:lnTo>
                  <a:pt x="0" y="556260"/>
                </a:lnTo>
                <a:lnTo>
                  <a:pt x="1620773" y="556260"/>
                </a:lnTo>
                <a:lnTo>
                  <a:pt x="1620773" y="0"/>
                </a:lnTo>
                <a:lnTo>
                  <a:pt x="0" y="0"/>
                </a:lnTo>
                <a:close/>
              </a:path>
            </a:pathLst>
          </a:custGeom>
          <a:ln w="19050">
            <a:solidFill>
              <a:srgbClr val="000000"/>
            </a:solidFill>
          </a:ln>
        </p:spPr>
        <p:txBody>
          <a:bodyPr wrap="square" lIns="0" tIns="0" rIns="0" bIns="0" rtlCol="0"/>
          <a:lstStyle/>
          <a:p>
            <a:endParaRPr/>
          </a:p>
        </p:txBody>
      </p:sp>
      <p:sp>
        <p:nvSpPr>
          <p:cNvPr id="7" name="object 7"/>
          <p:cNvSpPr txBox="1"/>
          <p:nvPr/>
        </p:nvSpPr>
        <p:spPr>
          <a:xfrm>
            <a:off x="2049913" y="3637851"/>
            <a:ext cx="841375" cy="822960"/>
          </a:xfrm>
          <a:prstGeom prst="rect">
            <a:avLst/>
          </a:prstGeom>
        </p:spPr>
        <p:txBody>
          <a:bodyPr vert="horz" wrap="square" lIns="0" tIns="0" rIns="0" bIns="0" rtlCol="0">
            <a:spAutoFit/>
          </a:bodyPr>
          <a:lstStyle/>
          <a:p>
            <a:pPr marL="46355" marR="5080" indent="9525">
              <a:lnSpc>
                <a:spcPct val="100000"/>
              </a:lnSpc>
            </a:pPr>
            <a:r>
              <a:rPr sz="1600" spc="-5" dirty="0">
                <a:latin typeface="Calibri"/>
                <a:cs typeface="Calibri"/>
              </a:rPr>
              <a:t>Tes</a:t>
            </a:r>
            <a:r>
              <a:rPr sz="1600" dirty="0">
                <a:latin typeface="Calibri"/>
                <a:cs typeface="Calibri"/>
              </a:rPr>
              <a:t>t</a:t>
            </a:r>
            <a:r>
              <a:rPr sz="1600" spc="-5" dirty="0">
                <a:latin typeface="Calibri"/>
                <a:cs typeface="Calibri"/>
              </a:rPr>
              <a:t> loop condition</a:t>
            </a:r>
            <a:endParaRPr sz="1600">
              <a:latin typeface="Calibri"/>
              <a:cs typeface="Calibri"/>
            </a:endParaRPr>
          </a:p>
          <a:p>
            <a:pPr marL="12700">
              <a:lnSpc>
                <a:spcPct val="100000"/>
              </a:lnSpc>
              <a:spcBef>
                <a:spcPts val="1330"/>
              </a:spcBef>
            </a:pPr>
            <a:r>
              <a:rPr sz="1200" spc="-10" dirty="0">
                <a:solidFill>
                  <a:srgbClr val="000065"/>
                </a:solidFill>
                <a:latin typeface="Calibri"/>
                <a:cs typeface="Calibri"/>
              </a:rPr>
              <a:t>t</a:t>
            </a:r>
            <a:r>
              <a:rPr sz="1200" spc="-5" dirty="0">
                <a:solidFill>
                  <a:srgbClr val="000065"/>
                </a:solidFill>
                <a:latin typeface="Calibri"/>
                <a:cs typeface="Calibri"/>
              </a:rPr>
              <a:t>rue</a:t>
            </a:r>
            <a:endParaRPr sz="1200">
              <a:latin typeface="Calibri"/>
              <a:cs typeface="Calibri"/>
            </a:endParaRPr>
          </a:p>
        </p:txBody>
      </p:sp>
      <p:sp>
        <p:nvSpPr>
          <p:cNvPr id="8" name="object 8"/>
          <p:cNvSpPr txBox="1"/>
          <p:nvPr/>
        </p:nvSpPr>
        <p:spPr>
          <a:xfrm>
            <a:off x="1674761" y="2625089"/>
            <a:ext cx="1621155" cy="556260"/>
          </a:xfrm>
          <a:prstGeom prst="rect">
            <a:avLst/>
          </a:prstGeom>
          <a:ln w="19050">
            <a:solidFill>
              <a:srgbClr val="000000"/>
            </a:solidFill>
          </a:ln>
        </p:spPr>
        <p:txBody>
          <a:bodyPr vert="horz" wrap="square" lIns="0" tIns="0" rIns="0" bIns="0" rtlCol="0">
            <a:spAutoFit/>
          </a:bodyPr>
          <a:lstStyle/>
          <a:p>
            <a:pPr marL="293370">
              <a:lnSpc>
                <a:spcPct val="100000"/>
              </a:lnSpc>
            </a:pPr>
            <a:r>
              <a:rPr sz="1600" spc="-5" dirty="0">
                <a:latin typeface="Calibri"/>
                <a:cs typeface="Calibri"/>
              </a:rPr>
              <a:t>Initialization</a:t>
            </a:r>
            <a:endParaRPr sz="1600">
              <a:latin typeface="Calibri"/>
              <a:cs typeface="Calibri"/>
            </a:endParaRPr>
          </a:p>
        </p:txBody>
      </p:sp>
      <p:sp>
        <p:nvSpPr>
          <p:cNvPr id="9" name="object 9"/>
          <p:cNvSpPr/>
          <p:nvPr/>
        </p:nvSpPr>
        <p:spPr>
          <a:xfrm>
            <a:off x="1484261" y="4535423"/>
            <a:ext cx="2026285" cy="426720"/>
          </a:xfrm>
          <a:custGeom>
            <a:avLst/>
            <a:gdLst/>
            <a:ahLst/>
            <a:cxnLst/>
            <a:rect l="l" t="t" r="r" b="b"/>
            <a:pathLst>
              <a:path w="2026285" h="426720">
                <a:moveTo>
                  <a:pt x="0" y="0"/>
                </a:moveTo>
                <a:lnTo>
                  <a:pt x="0" y="426720"/>
                </a:lnTo>
                <a:lnTo>
                  <a:pt x="2026157" y="426720"/>
                </a:lnTo>
                <a:lnTo>
                  <a:pt x="2026157" y="0"/>
                </a:lnTo>
                <a:lnTo>
                  <a:pt x="0" y="0"/>
                </a:lnTo>
                <a:close/>
              </a:path>
            </a:pathLst>
          </a:custGeom>
          <a:solidFill>
            <a:srgbClr val="EAEAEA"/>
          </a:solidFill>
        </p:spPr>
        <p:txBody>
          <a:bodyPr wrap="square" lIns="0" tIns="0" rIns="0" bIns="0" rtlCol="0"/>
          <a:lstStyle/>
          <a:p>
            <a:endParaRPr/>
          </a:p>
        </p:txBody>
      </p:sp>
      <p:sp>
        <p:nvSpPr>
          <p:cNvPr id="10" name="object 10"/>
          <p:cNvSpPr/>
          <p:nvPr/>
        </p:nvSpPr>
        <p:spPr>
          <a:xfrm>
            <a:off x="1484261" y="4535423"/>
            <a:ext cx="2026285" cy="426720"/>
          </a:xfrm>
          <a:custGeom>
            <a:avLst/>
            <a:gdLst/>
            <a:ahLst/>
            <a:cxnLst/>
            <a:rect l="l" t="t" r="r" b="b"/>
            <a:pathLst>
              <a:path w="2026285" h="426720">
                <a:moveTo>
                  <a:pt x="0" y="0"/>
                </a:moveTo>
                <a:lnTo>
                  <a:pt x="0" y="426720"/>
                </a:lnTo>
                <a:lnTo>
                  <a:pt x="2026157" y="426720"/>
                </a:lnTo>
                <a:lnTo>
                  <a:pt x="2026157" y="0"/>
                </a:lnTo>
                <a:lnTo>
                  <a:pt x="0" y="0"/>
                </a:lnTo>
                <a:close/>
              </a:path>
            </a:pathLst>
          </a:custGeom>
          <a:ln w="19050">
            <a:solidFill>
              <a:srgbClr val="000000"/>
            </a:solidFill>
          </a:ln>
        </p:spPr>
        <p:txBody>
          <a:bodyPr wrap="square" lIns="0" tIns="0" rIns="0" bIns="0" rtlCol="0"/>
          <a:lstStyle/>
          <a:p>
            <a:endParaRPr/>
          </a:p>
        </p:txBody>
      </p:sp>
      <p:sp>
        <p:nvSpPr>
          <p:cNvPr id="11" name="object 11"/>
          <p:cNvSpPr txBox="1"/>
          <p:nvPr/>
        </p:nvSpPr>
        <p:spPr>
          <a:xfrm>
            <a:off x="2011813" y="4650549"/>
            <a:ext cx="970280"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Statements</a:t>
            </a:r>
            <a:endParaRPr sz="1600">
              <a:latin typeface="Calibri"/>
              <a:cs typeface="Calibri"/>
            </a:endParaRPr>
          </a:p>
        </p:txBody>
      </p:sp>
      <p:sp>
        <p:nvSpPr>
          <p:cNvPr id="12" name="object 12"/>
          <p:cNvSpPr/>
          <p:nvPr/>
        </p:nvSpPr>
        <p:spPr>
          <a:xfrm>
            <a:off x="1258709" y="3817620"/>
            <a:ext cx="1261110" cy="2041525"/>
          </a:xfrm>
          <a:custGeom>
            <a:avLst/>
            <a:gdLst/>
            <a:ahLst/>
            <a:cxnLst/>
            <a:rect l="l" t="t" r="r" b="b"/>
            <a:pathLst>
              <a:path w="1261110" h="2041525">
                <a:moveTo>
                  <a:pt x="352806" y="48005"/>
                </a:moveTo>
                <a:lnTo>
                  <a:pt x="352806" y="28955"/>
                </a:lnTo>
                <a:lnTo>
                  <a:pt x="0" y="28955"/>
                </a:lnTo>
                <a:lnTo>
                  <a:pt x="0" y="2041398"/>
                </a:lnTo>
                <a:lnTo>
                  <a:pt x="9906" y="2041398"/>
                </a:lnTo>
                <a:lnTo>
                  <a:pt x="9906" y="48005"/>
                </a:lnTo>
                <a:lnTo>
                  <a:pt x="19050" y="38100"/>
                </a:lnTo>
                <a:lnTo>
                  <a:pt x="19050" y="48005"/>
                </a:lnTo>
                <a:lnTo>
                  <a:pt x="352806" y="48005"/>
                </a:lnTo>
                <a:close/>
              </a:path>
              <a:path w="1261110" h="2041525">
                <a:moveTo>
                  <a:pt x="19050" y="48005"/>
                </a:moveTo>
                <a:lnTo>
                  <a:pt x="19050" y="38100"/>
                </a:lnTo>
                <a:lnTo>
                  <a:pt x="9906" y="48005"/>
                </a:lnTo>
                <a:lnTo>
                  <a:pt x="19050" y="48005"/>
                </a:lnTo>
                <a:close/>
              </a:path>
              <a:path w="1261110" h="2041525">
                <a:moveTo>
                  <a:pt x="19050" y="2022348"/>
                </a:moveTo>
                <a:lnTo>
                  <a:pt x="19050" y="48005"/>
                </a:lnTo>
                <a:lnTo>
                  <a:pt x="9906" y="48005"/>
                </a:lnTo>
                <a:lnTo>
                  <a:pt x="9906" y="2022348"/>
                </a:lnTo>
                <a:lnTo>
                  <a:pt x="19050" y="2022348"/>
                </a:lnTo>
                <a:close/>
              </a:path>
              <a:path w="1261110" h="2041525">
                <a:moveTo>
                  <a:pt x="1251204" y="2022347"/>
                </a:moveTo>
                <a:lnTo>
                  <a:pt x="9906" y="2022348"/>
                </a:lnTo>
                <a:lnTo>
                  <a:pt x="19050" y="2032253"/>
                </a:lnTo>
                <a:lnTo>
                  <a:pt x="19050" y="2041398"/>
                </a:lnTo>
                <a:lnTo>
                  <a:pt x="1242060" y="2041397"/>
                </a:lnTo>
                <a:lnTo>
                  <a:pt x="1242060" y="2032253"/>
                </a:lnTo>
                <a:lnTo>
                  <a:pt x="1251204" y="2022347"/>
                </a:lnTo>
                <a:close/>
              </a:path>
              <a:path w="1261110" h="2041525">
                <a:moveTo>
                  <a:pt x="19050" y="2041398"/>
                </a:moveTo>
                <a:lnTo>
                  <a:pt x="19050" y="2032253"/>
                </a:lnTo>
                <a:lnTo>
                  <a:pt x="9906" y="2022348"/>
                </a:lnTo>
                <a:lnTo>
                  <a:pt x="9906" y="2041398"/>
                </a:lnTo>
                <a:lnTo>
                  <a:pt x="19050" y="2041398"/>
                </a:lnTo>
                <a:close/>
              </a:path>
              <a:path w="1261110" h="2041525">
                <a:moveTo>
                  <a:pt x="416051" y="38100"/>
                </a:moveTo>
                <a:lnTo>
                  <a:pt x="339851" y="0"/>
                </a:lnTo>
                <a:lnTo>
                  <a:pt x="339851" y="28955"/>
                </a:lnTo>
                <a:lnTo>
                  <a:pt x="352806" y="28955"/>
                </a:lnTo>
                <a:lnTo>
                  <a:pt x="352806" y="69722"/>
                </a:lnTo>
                <a:lnTo>
                  <a:pt x="416051" y="38100"/>
                </a:lnTo>
                <a:close/>
              </a:path>
              <a:path w="1261110" h="2041525">
                <a:moveTo>
                  <a:pt x="352806" y="69722"/>
                </a:moveTo>
                <a:lnTo>
                  <a:pt x="352806" y="48005"/>
                </a:lnTo>
                <a:lnTo>
                  <a:pt x="339851" y="48005"/>
                </a:lnTo>
                <a:lnTo>
                  <a:pt x="339851" y="76200"/>
                </a:lnTo>
                <a:lnTo>
                  <a:pt x="352806" y="69722"/>
                </a:lnTo>
                <a:close/>
              </a:path>
              <a:path w="1261110" h="2041525">
                <a:moveTo>
                  <a:pt x="1261110" y="2041397"/>
                </a:moveTo>
                <a:lnTo>
                  <a:pt x="1261110" y="1805177"/>
                </a:lnTo>
                <a:lnTo>
                  <a:pt x="1242060" y="1805177"/>
                </a:lnTo>
                <a:lnTo>
                  <a:pt x="1242060" y="2022347"/>
                </a:lnTo>
                <a:lnTo>
                  <a:pt x="1251204" y="2022347"/>
                </a:lnTo>
                <a:lnTo>
                  <a:pt x="1251204" y="2041397"/>
                </a:lnTo>
                <a:lnTo>
                  <a:pt x="1261110" y="2041397"/>
                </a:lnTo>
                <a:close/>
              </a:path>
              <a:path w="1261110" h="2041525">
                <a:moveTo>
                  <a:pt x="1251204" y="2041397"/>
                </a:moveTo>
                <a:lnTo>
                  <a:pt x="1251204" y="2022347"/>
                </a:lnTo>
                <a:lnTo>
                  <a:pt x="1242060" y="2032253"/>
                </a:lnTo>
                <a:lnTo>
                  <a:pt x="1242060" y="2041397"/>
                </a:lnTo>
                <a:lnTo>
                  <a:pt x="1251204" y="2041397"/>
                </a:lnTo>
                <a:close/>
              </a:path>
            </a:pathLst>
          </a:custGeom>
          <a:solidFill>
            <a:srgbClr val="000000"/>
          </a:solidFill>
        </p:spPr>
        <p:txBody>
          <a:bodyPr wrap="square" lIns="0" tIns="0" rIns="0" bIns="0" rtlCol="0"/>
          <a:lstStyle/>
          <a:p>
            <a:endParaRPr/>
          </a:p>
        </p:txBody>
      </p:sp>
      <p:sp>
        <p:nvSpPr>
          <p:cNvPr id="13" name="object 13"/>
          <p:cNvSpPr/>
          <p:nvPr/>
        </p:nvSpPr>
        <p:spPr>
          <a:xfrm>
            <a:off x="2457335" y="4207764"/>
            <a:ext cx="76200" cy="318135"/>
          </a:xfrm>
          <a:custGeom>
            <a:avLst/>
            <a:gdLst/>
            <a:ahLst/>
            <a:cxnLst/>
            <a:rect l="l" t="t" r="r" b="b"/>
            <a:pathLst>
              <a:path w="76200" h="318135">
                <a:moveTo>
                  <a:pt x="48006" y="300116"/>
                </a:moveTo>
                <a:lnTo>
                  <a:pt x="48006" y="254508"/>
                </a:lnTo>
                <a:lnTo>
                  <a:pt x="28956" y="254508"/>
                </a:lnTo>
                <a:lnTo>
                  <a:pt x="28623" y="242219"/>
                </a:lnTo>
                <a:lnTo>
                  <a:pt x="0" y="243078"/>
                </a:lnTo>
                <a:lnTo>
                  <a:pt x="39624" y="317754"/>
                </a:lnTo>
                <a:lnTo>
                  <a:pt x="48006" y="300116"/>
                </a:lnTo>
                <a:close/>
              </a:path>
              <a:path w="76200" h="318135">
                <a:moveTo>
                  <a:pt x="47659" y="241648"/>
                </a:moveTo>
                <a:lnTo>
                  <a:pt x="41148" y="0"/>
                </a:lnTo>
                <a:lnTo>
                  <a:pt x="22098" y="762"/>
                </a:lnTo>
                <a:lnTo>
                  <a:pt x="28623" y="242219"/>
                </a:lnTo>
                <a:lnTo>
                  <a:pt x="47659" y="241648"/>
                </a:lnTo>
                <a:close/>
              </a:path>
              <a:path w="76200" h="318135">
                <a:moveTo>
                  <a:pt x="48006" y="254508"/>
                </a:moveTo>
                <a:lnTo>
                  <a:pt x="47659" y="241648"/>
                </a:lnTo>
                <a:lnTo>
                  <a:pt x="28623" y="242219"/>
                </a:lnTo>
                <a:lnTo>
                  <a:pt x="28956" y="254508"/>
                </a:lnTo>
                <a:lnTo>
                  <a:pt x="48006" y="254508"/>
                </a:lnTo>
                <a:close/>
              </a:path>
              <a:path w="76200" h="318135">
                <a:moveTo>
                  <a:pt x="76200" y="240792"/>
                </a:moveTo>
                <a:lnTo>
                  <a:pt x="47659" y="241648"/>
                </a:lnTo>
                <a:lnTo>
                  <a:pt x="48006" y="254508"/>
                </a:lnTo>
                <a:lnTo>
                  <a:pt x="48006" y="300116"/>
                </a:lnTo>
                <a:lnTo>
                  <a:pt x="76200" y="240792"/>
                </a:lnTo>
                <a:close/>
              </a:path>
            </a:pathLst>
          </a:custGeom>
          <a:solidFill>
            <a:srgbClr val="000000"/>
          </a:solidFill>
        </p:spPr>
        <p:txBody>
          <a:bodyPr wrap="square" lIns="0" tIns="0" rIns="0" bIns="0" rtlCol="0"/>
          <a:lstStyle/>
          <a:p>
            <a:endParaRPr/>
          </a:p>
        </p:txBody>
      </p:sp>
      <p:sp>
        <p:nvSpPr>
          <p:cNvPr id="14" name="object 14"/>
          <p:cNvSpPr/>
          <p:nvPr/>
        </p:nvSpPr>
        <p:spPr>
          <a:xfrm>
            <a:off x="2438285" y="3852671"/>
            <a:ext cx="1411605" cy="2601595"/>
          </a:xfrm>
          <a:custGeom>
            <a:avLst/>
            <a:gdLst/>
            <a:ahLst/>
            <a:cxnLst/>
            <a:rect l="l" t="t" r="r" b="b"/>
            <a:pathLst>
              <a:path w="1411604" h="2601595">
                <a:moveTo>
                  <a:pt x="76200" y="2525268"/>
                </a:moveTo>
                <a:lnTo>
                  <a:pt x="0" y="2525268"/>
                </a:lnTo>
                <a:lnTo>
                  <a:pt x="28956" y="2583180"/>
                </a:lnTo>
                <a:lnTo>
                  <a:pt x="28956" y="2538222"/>
                </a:lnTo>
                <a:lnTo>
                  <a:pt x="48006" y="2538222"/>
                </a:lnTo>
                <a:lnTo>
                  <a:pt x="48006" y="2581656"/>
                </a:lnTo>
                <a:lnTo>
                  <a:pt x="76200" y="2525268"/>
                </a:lnTo>
                <a:close/>
              </a:path>
              <a:path w="1411604" h="2601595">
                <a:moveTo>
                  <a:pt x="1402080" y="2212848"/>
                </a:moveTo>
                <a:lnTo>
                  <a:pt x="28956" y="2212848"/>
                </a:lnTo>
                <a:lnTo>
                  <a:pt x="28956" y="2525268"/>
                </a:lnTo>
                <a:lnTo>
                  <a:pt x="38100" y="2525268"/>
                </a:lnTo>
                <a:lnTo>
                  <a:pt x="38100" y="2231898"/>
                </a:lnTo>
                <a:lnTo>
                  <a:pt x="48006" y="2221992"/>
                </a:lnTo>
                <a:lnTo>
                  <a:pt x="48006" y="2231898"/>
                </a:lnTo>
                <a:lnTo>
                  <a:pt x="1392174" y="2231898"/>
                </a:lnTo>
                <a:lnTo>
                  <a:pt x="1392174" y="2221992"/>
                </a:lnTo>
                <a:lnTo>
                  <a:pt x="1402080" y="2212848"/>
                </a:lnTo>
                <a:close/>
              </a:path>
              <a:path w="1411604" h="2601595">
                <a:moveTo>
                  <a:pt x="48006" y="2581656"/>
                </a:moveTo>
                <a:lnTo>
                  <a:pt x="48006" y="2538222"/>
                </a:lnTo>
                <a:lnTo>
                  <a:pt x="28956" y="2538222"/>
                </a:lnTo>
                <a:lnTo>
                  <a:pt x="28956" y="2583180"/>
                </a:lnTo>
                <a:lnTo>
                  <a:pt x="38100" y="2601468"/>
                </a:lnTo>
                <a:lnTo>
                  <a:pt x="48006" y="2581656"/>
                </a:lnTo>
                <a:close/>
              </a:path>
              <a:path w="1411604" h="2601595">
                <a:moveTo>
                  <a:pt x="48006" y="2231898"/>
                </a:moveTo>
                <a:lnTo>
                  <a:pt x="48006" y="2221992"/>
                </a:lnTo>
                <a:lnTo>
                  <a:pt x="38100" y="2231898"/>
                </a:lnTo>
                <a:lnTo>
                  <a:pt x="48006" y="2231898"/>
                </a:lnTo>
                <a:close/>
              </a:path>
              <a:path w="1411604" h="2601595">
                <a:moveTo>
                  <a:pt x="48006" y="2525268"/>
                </a:moveTo>
                <a:lnTo>
                  <a:pt x="48006" y="2231898"/>
                </a:lnTo>
                <a:lnTo>
                  <a:pt x="38100" y="2231898"/>
                </a:lnTo>
                <a:lnTo>
                  <a:pt x="38100" y="2525268"/>
                </a:lnTo>
                <a:lnTo>
                  <a:pt x="48006" y="2525268"/>
                </a:lnTo>
                <a:close/>
              </a:path>
              <a:path w="1411604" h="2601595">
                <a:moveTo>
                  <a:pt x="1411224" y="2231898"/>
                </a:moveTo>
                <a:lnTo>
                  <a:pt x="1411224" y="0"/>
                </a:lnTo>
                <a:lnTo>
                  <a:pt x="838200" y="0"/>
                </a:lnTo>
                <a:lnTo>
                  <a:pt x="838200" y="19050"/>
                </a:lnTo>
                <a:lnTo>
                  <a:pt x="1392173" y="19049"/>
                </a:lnTo>
                <a:lnTo>
                  <a:pt x="1392174" y="9143"/>
                </a:lnTo>
                <a:lnTo>
                  <a:pt x="1402080" y="19049"/>
                </a:lnTo>
                <a:lnTo>
                  <a:pt x="1402080" y="2231898"/>
                </a:lnTo>
                <a:lnTo>
                  <a:pt x="1411224" y="2231898"/>
                </a:lnTo>
                <a:close/>
              </a:path>
              <a:path w="1411604" h="2601595">
                <a:moveTo>
                  <a:pt x="1402080" y="19049"/>
                </a:moveTo>
                <a:lnTo>
                  <a:pt x="1392174" y="9143"/>
                </a:lnTo>
                <a:lnTo>
                  <a:pt x="1392173" y="19049"/>
                </a:lnTo>
                <a:lnTo>
                  <a:pt x="1402080" y="19049"/>
                </a:lnTo>
                <a:close/>
              </a:path>
              <a:path w="1411604" h="2601595">
                <a:moveTo>
                  <a:pt x="1402080" y="2212848"/>
                </a:moveTo>
                <a:lnTo>
                  <a:pt x="1402080" y="19049"/>
                </a:lnTo>
                <a:lnTo>
                  <a:pt x="1392173" y="19049"/>
                </a:lnTo>
                <a:lnTo>
                  <a:pt x="1392174" y="2212848"/>
                </a:lnTo>
                <a:lnTo>
                  <a:pt x="1402080" y="2212848"/>
                </a:lnTo>
                <a:close/>
              </a:path>
              <a:path w="1411604" h="2601595">
                <a:moveTo>
                  <a:pt x="1402080" y="2231898"/>
                </a:moveTo>
                <a:lnTo>
                  <a:pt x="1402080" y="2212848"/>
                </a:lnTo>
                <a:lnTo>
                  <a:pt x="1392174" y="2221992"/>
                </a:lnTo>
                <a:lnTo>
                  <a:pt x="1392174" y="2231898"/>
                </a:lnTo>
                <a:lnTo>
                  <a:pt x="1402080" y="2231898"/>
                </a:lnTo>
                <a:close/>
              </a:path>
            </a:pathLst>
          </a:custGeom>
          <a:solidFill>
            <a:srgbClr val="000000"/>
          </a:solidFill>
        </p:spPr>
        <p:txBody>
          <a:bodyPr wrap="square" lIns="0" tIns="0" rIns="0" bIns="0" rtlCol="0"/>
          <a:lstStyle/>
          <a:p>
            <a:endParaRPr/>
          </a:p>
        </p:txBody>
      </p:sp>
      <p:sp>
        <p:nvSpPr>
          <p:cNvPr id="15" name="object 15"/>
          <p:cNvSpPr/>
          <p:nvPr/>
        </p:nvSpPr>
        <p:spPr>
          <a:xfrm>
            <a:off x="2448191" y="2381250"/>
            <a:ext cx="76200" cy="234950"/>
          </a:xfrm>
          <a:custGeom>
            <a:avLst/>
            <a:gdLst/>
            <a:ahLst/>
            <a:cxnLst/>
            <a:rect l="l" t="t" r="r" b="b"/>
            <a:pathLst>
              <a:path w="76200" h="234950">
                <a:moveTo>
                  <a:pt x="76200" y="158495"/>
                </a:moveTo>
                <a:lnTo>
                  <a:pt x="0" y="158495"/>
                </a:lnTo>
                <a:lnTo>
                  <a:pt x="28194" y="214884"/>
                </a:lnTo>
                <a:lnTo>
                  <a:pt x="28194" y="171450"/>
                </a:lnTo>
                <a:lnTo>
                  <a:pt x="47244" y="171450"/>
                </a:lnTo>
                <a:lnTo>
                  <a:pt x="47244" y="216407"/>
                </a:lnTo>
                <a:lnTo>
                  <a:pt x="76200" y="158495"/>
                </a:lnTo>
                <a:close/>
              </a:path>
              <a:path w="76200" h="234950">
                <a:moveTo>
                  <a:pt x="47244" y="158495"/>
                </a:moveTo>
                <a:lnTo>
                  <a:pt x="47244" y="0"/>
                </a:lnTo>
                <a:lnTo>
                  <a:pt x="28194" y="0"/>
                </a:lnTo>
                <a:lnTo>
                  <a:pt x="28194" y="158495"/>
                </a:lnTo>
                <a:lnTo>
                  <a:pt x="47244" y="158495"/>
                </a:lnTo>
                <a:close/>
              </a:path>
              <a:path w="76200" h="234950">
                <a:moveTo>
                  <a:pt x="47244" y="216407"/>
                </a:moveTo>
                <a:lnTo>
                  <a:pt x="47244" y="171450"/>
                </a:lnTo>
                <a:lnTo>
                  <a:pt x="28194" y="171450"/>
                </a:lnTo>
                <a:lnTo>
                  <a:pt x="28194" y="214884"/>
                </a:lnTo>
                <a:lnTo>
                  <a:pt x="38100" y="234695"/>
                </a:lnTo>
                <a:lnTo>
                  <a:pt x="47244" y="216407"/>
                </a:lnTo>
                <a:close/>
              </a:path>
            </a:pathLst>
          </a:custGeom>
          <a:solidFill>
            <a:srgbClr val="000000"/>
          </a:solidFill>
        </p:spPr>
        <p:txBody>
          <a:bodyPr wrap="square" lIns="0" tIns="0" rIns="0" bIns="0" rtlCol="0"/>
          <a:lstStyle/>
          <a:p>
            <a:endParaRPr/>
          </a:p>
        </p:txBody>
      </p:sp>
      <p:sp>
        <p:nvSpPr>
          <p:cNvPr id="16" name="object 16"/>
          <p:cNvSpPr/>
          <p:nvPr/>
        </p:nvSpPr>
        <p:spPr>
          <a:xfrm>
            <a:off x="2450477" y="3181350"/>
            <a:ext cx="76200" cy="312420"/>
          </a:xfrm>
          <a:custGeom>
            <a:avLst/>
            <a:gdLst/>
            <a:ahLst/>
            <a:cxnLst/>
            <a:rect l="l" t="t" r="r" b="b"/>
            <a:pathLst>
              <a:path w="76200" h="312420">
                <a:moveTo>
                  <a:pt x="48005" y="293758"/>
                </a:moveTo>
                <a:lnTo>
                  <a:pt x="48005" y="249174"/>
                </a:lnTo>
                <a:lnTo>
                  <a:pt x="28955" y="249174"/>
                </a:lnTo>
                <a:lnTo>
                  <a:pt x="28803" y="236693"/>
                </a:lnTo>
                <a:lnTo>
                  <a:pt x="0" y="236982"/>
                </a:lnTo>
                <a:lnTo>
                  <a:pt x="38861" y="312420"/>
                </a:lnTo>
                <a:lnTo>
                  <a:pt x="48005" y="293758"/>
                </a:lnTo>
                <a:close/>
              </a:path>
              <a:path w="76200" h="312420">
                <a:moveTo>
                  <a:pt x="47851" y="236503"/>
                </a:moveTo>
                <a:lnTo>
                  <a:pt x="44957" y="0"/>
                </a:lnTo>
                <a:lnTo>
                  <a:pt x="25907" y="0"/>
                </a:lnTo>
                <a:lnTo>
                  <a:pt x="28803" y="236693"/>
                </a:lnTo>
                <a:lnTo>
                  <a:pt x="47851" y="236503"/>
                </a:lnTo>
                <a:close/>
              </a:path>
              <a:path w="76200" h="312420">
                <a:moveTo>
                  <a:pt x="48005" y="249174"/>
                </a:moveTo>
                <a:lnTo>
                  <a:pt x="47851" y="236503"/>
                </a:lnTo>
                <a:lnTo>
                  <a:pt x="28803" y="236693"/>
                </a:lnTo>
                <a:lnTo>
                  <a:pt x="28955" y="249174"/>
                </a:lnTo>
                <a:lnTo>
                  <a:pt x="48005" y="249174"/>
                </a:lnTo>
                <a:close/>
              </a:path>
              <a:path w="76200" h="312420">
                <a:moveTo>
                  <a:pt x="76199" y="236220"/>
                </a:moveTo>
                <a:lnTo>
                  <a:pt x="47851" y="236503"/>
                </a:lnTo>
                <a:lnTo>
                  <a:pt x="48005" y="249174"/>
                </a:lnTo>
                <a:lnTo>
                  <a:pt x="48005" y="293758"/>
                </a:lnTo>
                <a:lnTo>
                  <a:pt x="76199" y="236220"/>
                </a:lnTo>
                <a:close/>
              </a:path>
            </a:pathLst>
          </a:custGeom>
          <a:solidFill>
            <a:srgbClr val="000000"/>
          </a:solidFill>
        </p:spPr>
        <p:txBody>
          <a:bodyPr wrap="square" lIns="0" tIns="0" rIns="0" bIns="0" rtlCol="0"/>
          <a:lstStyle/>
          <a:p>
            <a:endParaRPr/>
          </a:p>
        </p:txBody>
      </p:sp>
      <p:sp>
        <p:nvSpPr>
          <p:cNvPr id="17" name="object 17"/>
          <p:cNvSpPr txBox="1"/>
          <p:nvPr/>
        </p:nvSpPr>
        <p:spPr>
          <a:xfrm>
            <a:off x="1497215" y="5195315"/>
            <a:ext cx="2025650" cy="427990"/>
          </a:xfrm>
          <a:prstGeom prst="rect">
            <a:avLst/>
          </a:prstGeom>
          <a:solidFill>
            <a:srgbClr val="FFFFCC"/>
          </a:solidFill>
          <a:ln w="19050">
            <a:solidFill>
              <a:srgbClr val="000000"/>
            </a:solidFill>
          </a:ln>
        </p:spPr>
        <p:txBody>
          <a:bodyPr vert="horz" wrap="square" lIns="0" tIns="0" rIns="0" bIns="0" rtlCol="0">
            <a:spAutoFit/>
          </a:bodyPr>
          <a:lstStyle/>
          <a:p>
            <a:pPr marL="624840">
              <a:lnSpc>
                <a:spcPct val="100000"/>
              </a:lnSpc>
            </a:pPr>
            <a:r>
              <a:rPr sz="1600" spc="-5" dirty="0">
                <a:latin typeface="Calibri"/>
                <a:cs typeface="Calibri"/>
              </a:rPr>
              <a:t>Updating</a:t>
            </a:r>
            <a:endParaRPr sz="1600">
              <a:latin typeface="Calibri"/>
              <a:cs typeface="Calibri"/>
            </a:endParaRPr>
          </a:p>
        </p:txBody>
      </p:sp>
      <p:sp>
        <p:nvSpPr>
          <p:cNvPr id="18" name="object 18"/>
          <p:cNvSpPr/>
          <p:nvPr/>
        </p:nvSpPr>
        <p:spPr>
          <a:xfrm>
            <a:off x="2467241" y="4961382"/>
            <a:ext cx="76200" cy="224790"/>
          </a:xfrm>
          <a:custGeom>
            <a:avLst/>
            <a:gdLst/>
            <a:ahLst/>
            <a:cxnLst/>
            <a:rect l="l" t="t" r="r" b="b"/>
            <a:pathLst>
              <a:path w="76200" h="224789">
                <a:moveTo>
                  <a:pt x="48768" y="210519"/>
                </a:moveTo>
                <a:lnTo>
                  <a:pt x="48768" y="160782"/>
                </a:lnTo>
                <a:lnTo>
                  <a:pt x="29718" y="161544"/>
                </a:lnTo>
                <a:lnTo>
                  <a:pt x="28950" y="149138"/>
                </a:lnTo>
                <a:lnTo>
                  <a:pt x="0" y="150876"/>
                </a:lnTo>
                <a:lnTo>
                  <a:pt x="42672" y="224790"/>
                </a:lnTo>
                <a:lnTo>
                  <a:pt x="48768" y="210519"/>
                </a:lnTo>
                <a:close/>
              </a:path>
              <a:path w="76200" h="224789">
                <a:moveTo>
                  <a:pt x="47980" y="147997"/>
                </a:moveTo>
                <a:lnTo>
                  <a:pt x="38862" y="0"/>
                </a:lnTo>
                <a:lnTo>
                  <a:pt x="19812" y="1524"/>
                </a:lnTo>
                <a:lnTo>
                  <a:pt x="28950" y="149138"/>
                </a:lnTo>
                <a:lnTo>
                  <a:pt x="47980" y="147997"/>
                </a:lnTo>
                <a:close/>
              </a:path>
              <a:path w="76200" h="224789">
                <a:moveTo>
                  <a:pt x="48768" y="160782"/>
                </a:moveTo>
                <a:lnTo>
                  <a:pt x="47980" y="147997"/>
                </a:lnTo>
                <a:lnTo>
                  <a:pt x="28950" y="149138"/>
                </a:lnTo>
                <a:lnTo>
                  <a:pt x="29718" y="161544"/>
                </a:lnTo>
                <a:lnTo>
                  <a:pt x="48768" y="160782"/>
                </a:lnTo>
                <a:close/>
              </a:path>
              <a:path w="76200" h="224789">
                <a:moveTo>
                  <a:pt x="76200" y="146304"/>
                </a:moveTo>
                <a:lnTo>
                  <a:pt x="47980" y="147997"/>
                </a:lnTo>
                <a:lnTo>
                  <a:pt x="48768" y="160782"/>
                </a:lnTo>
                <a:lnTo>
                  <a:pt x="48768" y="210519"/>
                </a:lnTo>
                <a:lnTo>
                  <a:pt x="76200" y="146304"/>
                </a:lnTo>
                <a:close/>
              </a:path>
            </a:pathLst>
          </a:custGeom>
          <a:solidFill>
            <a:srgbClr val="000000"/>
          </a:solidFill>
        </p:spPr>
        <p:txBody>
          <a:bodyPr wrap="square" lIns="0" tIns="0" rIns="0" bIns="0" rtlCol="0"/>
          <a:lstStyle/>
          <a:p>
            <a:endParaRPr/>
          </a:p>
        </p:txBody>
      </p:sp>
      <p:sp>
        <p:nvSpPr>
          <p:cNvPr id="19" name="object 19"/>
          <p:cNvSpPr/>
          <p:nvPr/>
        </p:nvSpPr>
        <p:spPr>
          <a:xfrm>
            <a:off x="1036967" y="1559052"/>
            <a:ext cx="1727200" cy="396240"/>
          </a:xfrm>
          <a:custGeom>
            <a:avLst/>
            <a:gdLst/>
            <a:ahLst/>
            <a:cxnLst/>
            <a:rect l="l" t="t" r="r" b="b"/>
            <a:pathLst>
              <a:path w="1727200" h="396239">
                <a:moveTo>
                  <a:pt x="0" y="0"/>
                </a:moveTo>
                <a:lnTo>
                  <a:pt x="0" y="396240"/>
                </a:lnTo>
                <a:lnTo>
                  <a:pt x="1726691" y="396240"/>
                </a:lnTo>
                <a:lnTo>
                  <a:pt x="1726691" y="0"/>
                </a:lnTo>
                <a:lnTo>
                  <a:pt x="0" y="0"/>
                </a:lnTo>
                <a:close/>
              </a:path>
            </a:pathLst>
          </a:custGeom>
          <a:solidFill>
            <a:srgbClr val="FFFFFF"/>
          </a:solidFill>
        </p:spPr>
        <p:txBody>
          <a:bodyPr wrap="square" lIns="0" tIns="0" rIns="0" bIns="0" rtlCol="0"/>
          <a:lstStyle/>
          <a:p>
            <a:endParaRPr/>
          </a:p>
        </p:txBody>
      </p:sp>
      <p:sp>
        <p:nvSpPr>
          <p:cNvPr id="20" name="object 20"/>
          <p:cNvSpPr txBox="1"/>
          <p:nvPr/>
        </p:nvSpPr>
        <p:spPr>
          <a:xfrm>
            <a:off x="1116464" y="1639506"/>
            <a:ext cx="1366520" cy="307777"/>
          </a:xfrm>
          <a:prstGeom prst="rect">
            <a:avLst/>
          </a:prstGeom>
        </p:spPr>
        <p:txBody>
          <a:bodyPr vert="horz" wrap="square" lIns="0" tIns="0" rIns="0" bIns="0" rtlCol="0">
            <a:spAutoFit/>
          </a:bodyPr>
          <a:lstStyle/>
          <a:p>
            <a:pPr marL="12700">
              <a:lnSpc>
                <a:spcPct val="100000"/>
              </a:lnSpc>
            </a:pPr>
            <a:r>
              <a:rPr sz="2000" b="1" spc="-5" dirty="0">
                <a:solidFill>
                  <a:srgbClr val="323232"/>
                </a:solidFill>
                <a:latin typeface="Calibri"/>
                <a:cs typeface="Calibri"/>
              </a:rPr>
              <a:t>Pre</a:t>
            </a:r>
            <a:r>
              <a:rPr sz="2000" b="1" spc="-235" dirty="0">
                <a:solidFill>
                  <a:srgbClr val="323232"/>
                </a:solidFill>
                <a:latin typeface="Calibri"/>
                <a:cs typeface="Calibri"/>
              </a:rPr>
              <a:t>‐</a:t>
            </a:r>
            <a:r>
              <a:rPr sz="2000" b="1" dirty="0">
                <a:solidFill>
                  <a:srgbClr val="323232"/>
                </a:solidFill>
                <a:latin typeface="Calibri"/>
                <a:cs typeface="Calibri"/>
              </a:rPr>
              <a:t>tes</a:t>
            </a:r>
            <a:r>
              <a:rPr sz="2000" b="1" spc="-5" dirty="0">
                <a:solidFill>
                  <a:srgbClr val="323232"/>
                </a:solidFill>
                <a:latin typeface="Calibri"/>
                <a:cs typeface="Calibri"/>
              </a:rPr>
              <a:t>t</a:t>
            </a:r>
            <a:r>
              <a:rPr sz="2000" b="1" spc="5" dirty="0">
                <a:solidFill>
                  <a:srgbClr val="323232"/>
                </a:solidFill>
                <a:latin typeface="Calibri"/>
                <a:cs typeface="Calibri"/>
              </a:rPr>
              <a:t> </a:t>
            </a:r>
            <a:r>
              <a:rPr sz="2000" b="1" spc="-5" dirty="0">
                <a:solidFill>
                  <a:srgbClr val="323232"/>
                </a:solidFill>
                <a:latin typeface="Calibri"/>
                <a:cs typeface="Calibri"/>
              </a:rPr>
              <a:t>loop</a:t>
            </a:r>
            <a:endParaRPr sz="2000" b="1" dirty="0">
              <a:latin typeface="Calibri"/>
              <a:cs typeface="Calibri"/>
            </a:endParaRPr>
          </a:p>
        </p:txBody>
      </p:sp>
      <p:sp>
        <p:nvSpPr>
          <p:cNvPr id="21" name="object 21"/>
          <p:cNvSpPr/>
          <p:nvPr/>
        </p:nvSpPr>
        <p:spPr>
          <a:xfrm>
            <a:off x="3844937" y="2061972"/>
            <a:ext cx="1727835" cy="1314450"/>
          </a:xfrm>
          <a:custGeom>
            <a:avLst/>
            <a:gdLst/>
            <a:ahLst/>
            <a:cxnLst/>
            <a:rect l="l" t="t" r="r" b="b"/>
            <a:pathLst>
              <a:path w="1727835" h="1314450">
                <a:moveTo>
                  <a:pt x="0" y="0"/>
                </a:moveTo>
                <a:lnTo>
                  <a:pt x="0" y="1314450"/>
                </a:lnTo>
                <a:lnTo>
                  <a:pt x="1727453" y="1314450"/>
                </a:lnTo>
                <a:lnTo>
                  <a:pt x="1727453" y="0"/>
                </a:lnTo>
                <a:lnTo>
                  <a:pt x="0" y="0"/>
                </a:lnTo>
                <a:close/>
              </a:path>
            </a:pathLst>
          </a:custGeom>
          <a:solidFill>
            <a:srgbClr val="FFFFFF"/>
          </a:solidFill>
        </p:spPr>
        <p:txBody>
          <a:bodyPr wrap="square" lIns="0" tIns="0" rIns="0" bIns="0" rtlCol="0"/>
          <a:lstStyle/>
          <a:p>
            <a:endParaRPr/>
          </a:p>
        </p:txBody>
      </p:sp>
      <p:sp>
        <p:nvSpPr>
          <p:cNvPr id="22" name="object 22"/>
          <p:cNvSpPr txBox="1"/>
          <p:nvPr/>
        </p:nvSpPr>
        <p:spPr>
          <a:xfrm>
            <a:off x="3924433" y="2132901"/>
            <a:ext cx="1550035" cy="1207770"/>
          </a:xfrm>
          <a:prstGeom prst="rect">
            <a:avLst/>
          </a:prstGeom>
        </p:spPr>
        <p:txBody>
          <a:bodyPr vert="horz" wrap="square" lIns="0" tIns="0" rIns="0" bIns="0" rtlCol="0">
            <a:spAutoFit/>
          </a:bodyPr>
          <a:lstStyle/>
          <a:p>
            <a:pPr marL="12700" marR="5080">
              <a:lnSpc>
                <a:spcPct val="100000"/>
              </a:lnSpc>
            </a:pPr>
            <a:r>
              <a:rPr sz="1600" spc="-5" dirty="0">
                <a:solidFill>
                  <a:srgbClr val="000065"/>
                </a:solidFill>
                <a:latin typeface="Calibri"/>
                <a:cs typeface="Calibri"/>
              </a:rPr>
              <a:t>Th</a:t>
            </a:r>
            <a:r>
              <a:rPr sz="1600" dirty="0">
                <a:solidFill>
                  <a:srgbClr val="000065"/>
                </a:solidFill>
                <a:latin typeface="Calibri"/>
                <a:cs typeface="Calibri"/>
              </a:rPr>
              <a:t>e </a:t>
            </a:r>
            <a:r>
              <a:rPr sz="1600" spc="-5" dirty="0">
                <a:solidFill>
                  <a:srgbClr val="000065"/>
                </a:solidFill>
                <a:latin typeface="Calibri"/>
                <a:cs typeface="Calibri"/>
              </a:rPr>
              <a:t>loop conditio</a:t>
            </a:r>
            <a:r>
              <a:rPr sz="1600" dirty="0">
                <a:solidFill>
                  <a:srgbClr val="000065"/>
                </a:solidFill>
                <a:latin typeface="Calibri"/>
                <a:cs typeface="Calibri"/>
              </a:rPr>
              <a:t>n</a:t>
            </a:r>
            <a:r>
              <a:rPr sz="1600" spc="-10" dirty="0">
                <a:solidFill>
                  <a:srgbClr val="000065"/>
                </a:solidFill>
                <a:latin typeface="Calibri"/>
                <a:cs typeface="Calibri"/>
              </a:rPr>
              <a:t> </a:t>
            </a:r>
            <a:r>
              <a:rPr sz="1600" spc="-5" dirty="0">
                <a:solidFill>
                  <a:srgbClr val="000065"/>
                </a:solidFill>
                <a:latin typeface="Calibri"/>
                <a:cs typeface="Calibri"/>
              </a:rPr>
              <a:t>i</a:t>
            </a:r>
            <a:r>
              <a:rPr sz="1600" dirty="0">
                <a:solidFill>
                  <a:srgbClr val="000065"/>
                </a:solidFill>
                <a:latin typeface="Calibri"/>
                <a:cs typeface="Calibri"/>
              </a:rPr>
              <a:t>s</a:t>
            </a:r>
            <a:r>
              <a:rPr sz="1600" spc="-5" dirty="0">
                <a:solidFill>
                  <a:srgbClr val="000065"/>
                </a:solidFill>
                <a:latin typeface="Calibri"/>
                <a:cs typeface="Calibri"/>
              </a:rPr>
              <a:t> </a:t>
            </a:r>
            <a:r>
              <a:rPr sz="1600" dirty="0">
                <a:solidFill>
                  <a:srgbClr val="000065"/>
                </a:solidFill>
                <a:latin typeface="Calibri"/>
                <a:cs typeface="Calibri"/>
              </a:rPr>
              <a:t>test</a:t>
            </a:r>
            <a:r>
              <a:rPr sz="1600" spc="5" dirty="0">
                <a:solidFill>
                  <a:srgbClr val="000065"/>
                </a:solidFill>
                <a:latin typeface="Calibri"/>
                <a:cs typeface="Calibri"/>
              </a:rPr>
              <a:t>e</a:t>
            </a:r>
            <a:r>
              <a:rPr sz="1600" dirty="0">
                <a:solidFill>
                  <a:srgbClr val="000065"/>
                </a:solidFill>
                <a:latin typeface="Calibri"/>
                <a:cs typeface="Calibri"/>
              </a:rPr>
              <a:t>d </a:t>
            </a:r>
            <a:r>
              <a:rPr sz="1600" spc="-5" dirty="0">
                <a:solidFill>
                  <a:srgbClr val="000065"/>
                </a:solidFill>
                <a:latin typeface="Calibri"/>
                <a:cs typeface="Calibri"/>
              </a:rPr>
              <a:t>bef</a:t>
            </a:r>
            <a:r>
              <a:rPr sz="1600" spc="5" dirty="0">
                <a:solidFill>
                  <a:srgbClr val="000065"/>
                </a:solidFill>
                <a:latin typeface="Calibri"/>
                <a:cs typeface="Calibri"/>
              </a:rPr>
              <a:t>o</a:t>
            </a:r>
            <a:r>
              <a:rPr sz="1600" spc="-5" dirty="0">
                <a:solidFill>
                  <a:srgbClr val="000065"/>
                </a:solidFill>
                <a:latin typeface="Calibri"/>
                <a:cs typeface="Calibri"/>
              </a:rPr>
              <a:t>r</a:t>
            </a:r>
            <a:r>
              <a:rPr sz="1600" dirty="0">
                <a:solidFill>
                  <a:srgbClr val="000065"/>
                </a:solidFill>
                <a:latin typeface="Calibri"/>
                <a:cs typeface="Calibri"/>
              </a:rPr>
              <a:t>e</a:t>
            </a:r>
            <a:r>
              <a:rPr sz="1600" spc="5" dirty="0">
                <a:solidFill>
                  <a:srgbClr val="000065"/>
                </a:solidFill>
                <a:latin typeface="Calibri"/>
                <a:cs typeface="Calibri"/>
              </a:rPr>
              <a:t> </a:t>
            </a:r>
            <a:r>
              <a:rPr sz="1600" dirty="0">
                <a:solidFill>
                  <a:srgbClr val="000065"/>
                </a:solidFill>
                <a:latin typeface="Calibri"/>
                <a:cs typeface="Calibri"/>
              </a:rPr>
              <a:t>the </a:t>
            </a:r>
            <a:r>
              <a:rPr sz="1600" spc="-5" dirty="0">
                <a:solidFill>
                  <a:srgbClr val="000065"/>
                </a:solidFill>
                <a:latin typeface="Calibri"/>
                <a:cs typeface="Calibri"/>
              </a:rPr>
              <a:t>statem</a:t>
            </a:r>
            <a:r>
              <a:rPr sz="1600" spc="5" dirty="0">
                <a:solidFill>
                  <a:srgbClr val="000065"/>
                </a:solidFill>
                <a:latin typeface="Calibri"/>
                <a:cs typeface="Calibri"/>
              </a:rPr>
              <a:t>e</a:t>
            </a:r>
            <a:r>
              <a:rPr sz="1600" spc="-5" dirty="0">
                <a:solidFill>
                  <a:srgbClr val="000065"/>
                </a:solidFill>
                <a:latin typeface="Calibri"/>
                <a:cs typeface="Calibri"/>
              </a:rPr>
              <a:t>nt</a:t>
            </a:r>
            <a:r>
              <a:rPr sz="1600" dirty="0">
                <a:solidFill>
                  <a:srgbClr val="000065"/>
                </a:solidFill>
                <a:latin typeface="Calibri"/>
                <a:cs typeface="Calibri"/>
              </a:rPr>
              <a:t>s</a:t>
            </a:r>
            <a:r>
              <a:rPr sz="1600" spc="-5" dirty="0">
                <a:solidFill>
                  <a:srgbClr val="000065"/>
                </a:solidFill>
                <a:latin typeface="Calibri"/>
                <a:cs typeface="Calibri"/>
              </a:rPr>
              <a:t> </a:t>
            </a:r>
            <a:r>
              <a:rPr sz="1600" dirty="0">
                <a:solidFill>
                  <a:srgbClr val="000065"/>
                </a:solidFill>
                <a:latin typeface="Calibri"/>
                <a:cs typeface="Calibri"/>
              </a:rPr>
              <a:t>are executed</a:t>
            </a:r>
            <a:endParaRPr sz="1600">
              <a:latin typeface="Calibri"/>
              <a:cs typeface="Calibri"/>
            </a:endParaRPr>
          </a:p>
        </p:txBody>
      </p:sp>
      <p:sp>
        <p:nvSpPr>
          <p:cNvPr id="23" name="object 23"/>
          <p:cNvSpPr/>
          <p:nvPr/>
        </p:nvSpPr>
        <p:spPr>
          <a:xfrm>
            <a:off x="3195713" y="3137916"/>
            <a:ext cx="581660" cy="436880"/>
          </a:xfrm>
          <a:custGeom>
            <a:avLst/>
            <a:gdLst/>
            <a:ahLst/>
            <a:cxnLst/>
            <a:rect l="l" t="t" r="r" b="b"/>
            <a:pathLst>
              <a:path w="581660" h="436879">
                <a:moveTo>
                  <a:pt x="581405" y="6096"/>
                </a:moveTo>
                <a:lnTo>
                  <a:pt x="579882" y="2286"/>
                </a:lnTo>
                <a:lnTo>
                  <a:pt x="576833" y="0"/>
                </a:lnTo>
                <a:lnTo>
                  <a:pt x="573785" y="1524"/>
                </a:lnTo>
                <a:lnTo>
                  <a:pt x="550926" y="18288"/>
                </a:lnTo>
                <a:lnTo>
                  <a:pt x="548640" y="21336"/>
                </a:lnTo>
                <a:lnTo>
                  <a:pt x="549401" y="25146"/>
                </a:lnTo>
                <a:lnTo>
                  <a:pt x="552449" y="26670"/>
                </a:lnTo>
                <a:lnTo>
                  <a:pt x="556260" y="25908"/>
                </a:lnTo>
                <a:lnTo>
                  <a:pt x="579119" y="9144"/>
                </a:lnTo>
                <a:lnTo>
                  <a:pt x="581405" y="6096"/>
                </a:lnTo>
                <a:close/>
              </a:path>
              <a:path w="581660" h="436879">
                <a:moveTo>
                  <a:pt x="528066" y="45720"/>
                </a:moveTo>
                <a:lnTo>
                  <a:pt x="526541" y="41910"/>
                </a:lnTo>
                <a:lnTo>
                  <a:pt x="523493" y="40386"/>
                </a:lnTo>
                <a:lnTo>
                  <a:pt x="520445" y="41148"/>
                </a:lnTo>
                <a:lnTo>
                  <a:pt x="497585" y="58674"/>
                </a:lnTo>
                <a:lnTo>
                  <a:pt x="495299" y="61722"/>
                </a:lnTo>
                <a:lnTo>
                  <a:pt x="496061" y="64770"/>
                </a:lnTo>
                <a:lnTo>
                  <a:pt x="499109" y="67056"/>
                </a:lnTo>
                <a:lnTo>
                  <a:pt x="502919" y="66294"/>
                </a:lnTo>
                <a:lnTo>
                  <a:pt x="525779" y="48768"/>
                </a:lnTo>
                <a:lnTo>
                  <a:pt x="528066" y="45720"/>
                </a:lnTo>
                <a:close/>
              </a:path>
              <a:path w="581660" h="436879">
                <a:moveTo>
                  <a:pt x="474725" y="86106"/>
                </a:moveTo>
                <a:lnTo>
                  <a:pt x="473201" y="82296"/>
                </a:lnTo>
                <a:lnTo>
                  <a:pt x="470153" y="80010"/>
                </a:lnTo>
                <a:lnTo>
                  <a:pt x="467105" y="81534"/>
                </a:lnTo>
                <a:lnTo>
                  <a:pt x="444245" y="98298"/>
                </a:lnTo>
                <a:lnTo>
                  <a:pt x="441959" y="101346"/>
                </a:lnTo>
                <a:lnTo>
                  <a:pt x="442721" y="105156"/>
                </a:lnTo>
                <a:lnTo>
                  <a:pt x="445769" y="106680"/>
                </a:lnTo>
                <a:lnTo>
                  <a:pt x="449579" y="105918"/>
                </a:lnTo>
                <a:lnTo>
                  <a:pt x="472439" y="89154"/>
                </a:lnTo>
                <a:lnTo>
                  <a:pt x="474725" y="86106"/>
                </a:lnTo>
                <a:close/>
              </a:path>
              <a:path w="581660" h="436879">
                <a:moveTo>
                  <a:pt x="421385" y="125730"/>
                </a:moveTo>
                <a:lnTo>
                  <a:pt x="419861" y="121920"/>
                </a:lnTo>
                <a:lnTo>
                  <a:pt x="416813" y="120396"/>
                </a:lnTo>
                <a:lnTo>
                  <a:pt x="413766" y="121158"/>
                </a:lnTo>
                <a:lnTo>
                  <a:pt x="390143" y="138684"/>
                </a:lnTo>
                <a:lnTo>
                  <a:pt x="388619" y="141732"/>
                </a:lnTo>
                <a:lnTo>
                  <a:pt x="389381" y="144780"/>
                </a:lnTo>
                <a:lnTo>
                  <a:pt x="392429" y="147066"/>
                </a:lnTo>
                <a:lnTo>
                  <a:pt x="396239" y="146304"/>
                </a:lnTo>
                <a:lnTo>
                  <a:pt x="419099" y="128778"/>
                </a:lnTo>
                <a:lnTo>
                  <a:pt x="421385" y="125730"/>
                </a:lnTo>
                <a:close/>
              </a:path>
              <a:path w="581660" h="436879">
                <a:moveTo>
                  <a:pt x="367283" y="165354"/>
                </a:moveTo>
                <a:lnTo>
                  <a:pt x="366521" y="162306"/>
                </a:lnTo>
                <a:lnTo>
                  <a:pt x="363473" y="160020"/>
                </a:lnTo>
                <a:lnTo>
                  <a:pt x="359663" y="161544"/>
                </a:lnTo>
                <a:lnTo>
                  <a:pt x="336803" y="178308"/>
                </a:lnTo>
                <a:lnTo>
                  <a:pt x="335279" y="181356"/>
                </a:lnTo>
                <a:lnTo>
                  <a:pt x="336041" y="185166"/>
                </a:lnTo>
                <a:lnTo>
                  <a:pt x="339089" y="186690"/>
                </a:lnTo>
                <a:lnTo>
                  <a:pt x="342899" y="185928"/>
                </a:lnTo>
                <a:lnTo>
                  <a:pt x="365759" y="169164"/>
                </a:lnTo>
                <a:lnTo>
                  <a:pt x="367283" y="165354"/>
                </a:lnTo>
                <a:close/>
              </a:path>
              <a:path w="581660" h="436879">
                <a:moveTo>
                  <a:pt x="313943" y="205740"/>
                </a:moveTo>
                <a:lnTo>
                  <a:pt x="313181" y="201930"/>
                </a:lnTo>
                <a:lnTo>
                  <a:pt x="310133" y="200406"/>
                </a:lnTo>
                <a:lnTo>
                  <a:pt x="306323" y="201168"/>
                </a:lnTo>
                <a:lnTo>
                  <a:pt x="283463" y="217932"/>
                </a:lnTo>
                <a:lnTo>
                  <a:pt x="281939" y="221742"/>
                </a:lnTo>
                <a:lnTo>
                  <a:pt x="282701" y="224790"/>
                </a:lnTo>
                <a:lnTo>
                  <a:pt x="285749" y="227076"/>
                </a:lnTo>
                <a:lnTo>
                  <a:pt x="289559" y="225552"/>
                </a:lnTo>
                <a:lnTo>
                  <a:pt x="312419" y="208788"/>
                </a:lnTo>
                <a:lnTo>
                  <a:pt x="313943" y="205740"/>
                </a:lnTo>
                <a:close/>
              </a:path>
              <a:path w="581660" h="436879">
                <a:moveTo>
                  <a:pt x="260603" y="245364"/>
                </a:moveTo>
                <a:lnTo>
                  <a:pt x="259841" y="242316"/>
                </a:lnTo>
                <a:lnTo>
                  <a:pt x="256793" y="240030"/>
                </a:lnTo>
                <a:lnTo>
                  <a:pt x="252983" y="240792"/>
                </a:lnTo>
                <a:lnTo>
                  <a:pt x="230123" y="258318"/>
                </a:lnTo>
                <a:lnTo>
                  <a:pt x="228599" y="261366"/>
                </a:lnTo>
                <a:lnTo>
                  <a:pt x="229361" y="265176"/>
                </a:lnTo>
                <a:lnTo>
                  <a:pt x="232409" y="266700"/>
                </a:lnTo>
                <a:lnTo>
                  <a:pt x="236219" y="265938"/>
                </a:lnTo>
                <a:lnTo>
                  <a:pt x="259079" y="248412"/>
                </a:lnTo>
                <a:lnTo>
                  <a:pt x="260603" y="245364"/>
                </a:lnTo>
                <a:close/>
              </a:path>
              <a:path w="581660" h="436879">
                <a:moveTo>
                  <a:pt x="207263" y="285750"/>
                </a:moveTo>
                <a:lnTo>
                  <a:pt x="206501" y="281940"/>
                </a:lnTo>
                <a:lnTo>
                  <a:pt x="203453" y="280416"/>
                </a:lnTo>
                <a:lnTo>
                  <a:pt x="199643" y="281178"/>
                </a:lnTo>
                <a:lnTo>
                  <a:pt x="176783" y="297942"/>
                </a:lnTo>
                <a:lnTo>
                  <a:pt x="175259" y="300990"/>
                </a:lnTo>
                <a:lnTo>
                  <a:pt x="176021" y="304800"/>
                </a:lnTo>
                <a:lnTo>
                  <a:pt x="179069" y="307086"/>
                </a:lnTo>
                <a:lnTo>
                  <a:pt x="182879" y="305562"/>
                </a:lnTo>
                <a:lnTo>
                  <a:pt x="205739" y="288798"/>
                </a:lnTo>
                <a:lnTo>
                  <a:pt x="207263" y="285750"/>
                </a:lnTo>
                <a:close/>
              </a:path>
              <a:path w="581660" h="436879">
                <a:moveTo>
                  <a:pt x="153923" y="325374"/>
                </a:moveTo>
                <a:lnTo>
                  <a:pt x="153161" y="322326"/>
                </a:lnTo>
                <a:lnTo>
                  <a:pt x="150113" y="320040"/>
                </a:lnTo>
                <a:lnTo>
                  <a:pt x="146303" y="320802"/>
                </a:lnTo>
                <a:lnTo>
                  <a:pt x="123443" y="338328"/>
                </a:lnTo>
                <a:lnTo>
                  <a:pt x="121919" y="341376"/>
                </a:lnTo>
                <a:lnTo>
                  <a:pt x="122681" y="345186"/>
                </a:lnTo>
                <a:lnTo>
                  <a:pt x="125729" y="346710"/>
                </a:lnTo>
                <a:lnTo>
                  <a:pt x="129539" y="345948"/>
                </a:lnTo>
                <a:lnTo>
                  <a:pt x="152399" y="328422"/>
                </a:lnTo>
                <a:lnTo>
                  <a:pt x="153923" y="325374"/>
                </a:lnTo>
                <a:close/>
              </a:path>
              <a:path w="581660" h="436879">
                <a:moveTo>
                  <a:pt x="83819" y="421386"/>
                </a:moveTo>
                <a:lnTo>
                  <a:pt x="38099" y="360426"/>
                </a:lnTo>
                <a:lnTo>
                  <a:pt x="0" y="436626"/>
                </a:lnTo>
                <a:lnTo>
                  <a:pt x="83819" y="421386"/>
                </a:lnTo>
                <a:close/>
              </a:path>
              <a:path w="581660" h="436879">
                <a:moveTo>
                  <a:pt x="100583" y="365760"/>
                </a:moveTo>
                <a:lnTo>
                  <a:pt x="99821" y="361950"/>
                </a:lnTo>
                <a:lnTo>
                  <a:pt x="96773" y="360426"/>
                </a:lnTo>
                <a:lnTo>
                  <a:pt x="92963" y="361188"/>
                </a:lnTo>
                <a:lnTo>
                  <a:pt x="70103" y="377952"/>
                </a:lnTo>
                <a:lnTo>
                  <a:pt x="68579" y="381000"/>
                </a:lnTo>
                <a:lnTo>
                  <a:pt x="69341" y="384810"/>
                </a:lnTo>
                <a:lnTo>
                  <a:pt x="72389" y="387096"/>
                </a:lnTo>
                <a:lnTo>
                  <a:pt x="76199" y="385572"/>
                </a:lnTo>
                <a:lnTo>
                  <a:pt x="99059" y="368808"/>
                </a:lnTo>
                <a:lnTo>
                  <a:pt x="100583" y="365760"/>
                </a:lnTo>
                <a:close/>
              </a:path>
            </a:pathLst>
          </a:custGeom>
          <a:solidFill>
            <a:srgbClr val="000099"/>
          </a:solidFill>
        </p:spPr>
        <p:txBody>
          <a:bodyPr wrap="square" lIns="0" tIns="0" rIns="0" bIns="0" rtlCol="0"/>
          <a:lstStyle/>
          <a:p>
            <a:endParaRPr/>
          </a:p>
        </p:txBody>
      </p:sp>
      <p:sp>
        <p:nvSpPr>
          <p:cNvPr id="24" name="object 24"/>
          <p:cNvSpPr/>
          <p:nvPr/>
        </p:nvSpPr>
        <p:spPr>
          <a:xfrm>
            <a:off x="6220091" y="4966715"/>
            <a:ext cx="1607820" cy="704850"/>
          </a:xfrm>
          <a:custGeom>
            <a:avLst/>
            <a:gdLst/>
            <a:ahLst/>
            <a:cxnLst/>
            <a:rect l="l" t="t" r="r" b="b"/>
            <a:pathLst>
              <a:path w="1607820" h="704850">
                <a:moveTo>
                  <a:pt x="1607820" y="352805"/>
                </a:moveTo>
                <a:lnTo>
                  <a:pt x="1206246" y="0"/>
                </a:lnTo>
                <a:lnTo>
                  <a:pt x="401574" y="0"/>
                </a:lnTo>
                <a:lnTo>
                  <a:pt x="0" y="352806"/>
                </a:lnTo>
                <a:lnTo>
                  <a:pt x="401574" y="704850"/>
                </a:lnTo>
                <a:lnTo>
                  <a:pt x="1206246" y="704849"/>
                </a:lnTo>
                <a:lnTo>
                  <a:pt x="1607820" y="352805"/>
                </a:lnTo>
                <a:close/>
              </a:path>
            </a:pathLst>
          </a:custGeom>
          <a:solidFill>
            <a:srgbClr val="FFFFCC"/>
          </a:solidFill>
        </p:spPr>
        <p:txBody>
          <a:bodyPr wrap="square" lIns="0" tIns="0" rIns="0" bIns="0" rtlCol="0"/>
          <a:lstStyle/>
          <a:p>
            <a:endParaRPr/>
          </a:p>
        </p:txBody>
      </p:sp>
      <p:sp>
        <p:nvSpPr>
          <p:cNvPr id="25" name="object 25"/>
          <p:cNvSpPr/>
          <p:nvPr/>
        </p:nvSpPr>
        <p:spPr>
          <a:xfrm>
            <a:off x="6220091" y="4966715"/>
            <a:ext cx="1607820" cy="704850"/>
          </a:xfrm>
          <a:custGeom>
            <a:avLst/>
            <a:gdLst/>
            <a:ahLst/>
            <a:cxnLst/>
            <a:rect l="l" t="t" r="r" b="b"/>
            <a:pathLst>
              <a:path w="1607820" h="704850">
                <a:moveTo>
                  <a:pt x="401574" y="0"/>
                </a:moveTo>
                <a:lnTo>
                  <a:pt x="0" y="352806"/>
                </a:lnTo>
                <a:lnTo>
                  <a:pt x="401574" y="704850"/>
                </a:lnTo>
                <a:lnTo>
                  <a:pt x="1206246" y="704849"/>
                </a:lnTo>
                <a:lnTo>
                  <a:pt x="1607820" y="352805"/>
                </a:lnTo>
                <a:lnTo>
                  <a:pt x="1206246" y="0"/>
                </a:lnTo>
                <a:lnTo>
                  <a:pt x="401574" y="0"/>
                </a:lnTo>
                <a:close/>
              </a:path>
            </a:pathLst>
          </a:custGeom>
          <a:ln w="19050">
            <a:solidFill>
              <a:srgbClr val="000000"/>
            </a:solidFill>
          </a:ln>
        </p:spPr>
        <p:txBody>
          <a:bodyPr wrap="square" lIns="0" tIns="0" rIns="0" bIns="0" rtlCol="0"/>
          <a:lstStyle/>
          <a:p>
            <a:endParaRPr/>
          </a:p>
        </p:txBody>
      </p:sp>
      <p:sp>
        <p:nvSpPr>
          <p:cNvPr id="26" name="object 26"/>
          <p:cNvSpPr txBox="1"/>
          <p:nvPr/>
        </p:nvSpPr>
        <p:spPr>
          <a:xfrm>
            <a:off x="6620398" y="5101653"/>
            <a:ext cx="807085" cy="473709"/>
          </a:xfrm>
          <a:prstGeom prst="rect">
            <a:avLst/>
          </a:prstGeom>
        </p:spPr>
        <p:txBody>
          <a:bodyPr vert="horz" wrap="square" lIns="0" tIns="0" rIns="0" bIns="0" rtlCol="0">
            <a:spAutoFit/>
          </a:bodyPr>
          <a:lstStyle/>
          <a:p>
            <a:pPr marL="12700" marR="5080" indent="8890">
              <a:lnSpc>
                <a:spcPct val="100000"/>
              </a:lnSpc>
            </a:pPr>
            <a:r>
              <a:rPr sz="1600" spc="-5" dirty="0">
                <a:latin typeface="Calibri"/>
                <a:cs typeface="Calibri"/>
              </a:rPr>
              <a:t>Tes</a:t>
            </a:r>
            <a:r>
              <a:rPr sz="1600" dirty="0">
                <a:latin typeface="Calibri"/>
                <a:cs typeface="Calibri"/>
              </a:rPr>
              <a:t>t</a:t>
            </a:r>
            <a:r>
              <a:rPr sz="1600" spc="-5" dirty="0">
                <a:latin typeface="Calibri"/>
                <a:cs typeface="Calibri"/>
              </a:rPr>
              <a:t> loop condition</a:t>
            </a:r>
            <a:endParaRPr sz="1600">
              <a:latin typeface="Calibri"/>
              <a:cs typeface="Calibri"/>
            </a:endParaRPr>
          </a:p>
        </p:txBody>
      </p:sp>
      <p:sp>
        <p:nvSpPr>
          <p:cNvPr id="27" name="object 27"/>
          <p:cNvSpPr txBox="1"/>
          <p:nvPr/>
        </p:nvSpPr>
        <p:spPr>
          <a:xfrm>
            <a:off x="6210185" y="2698242"/>
            <a:ext cx="1621155" cy="555625"/>
          </a:xfrm>
          <a:prstGeom prst="rect">
            <a:avLst/>
          </a:prstGeom>
          <a:solidFill>
            <a:srgbClr val="FFFFCC"/>
          </a:solidFill>
          <a:ln w="19050">
            <a:solidFill>
              <a:srgbClr val="000000"/>
            </a:solidFill>
          </a:ln>
        </p:spPr>
        <p:txBody>
          <a:bodyPr vert="horz" wrap="square" lIns="0" tIns="0" rIns="0" bIns="0" rtlCol="0">
            <a:spAutoFit/>
          </a:bodyPr>
          <a:lstStyle/>
          <a:p>
            <a:pPr marL="293370">
              <a:lnSpc>
                <a:spcPct val="100000"/>
              </a:lnSpc>
            </a:pPr>
            <a:r>
              <a:rPr sz="1600" spc="-5" dirty="0">
                <a:latin typeface="Calibri"/>
                <a:cs typeface="Calibri"/>
              </a:rPr>
              <a:t>Initialization</a:t>
            </a:r>
            <a:endParaRPr sz="1600">
              <a:latin typeface="Calibri"/>
              <a:cs typeface="Calibri"/>
            </a:endParaRPr>
          </a:p>
        </p:txBody>
      </p:sp>
      <p:sp>
        <p:nvSpPr>
          <p:cNvPr id="28" name="object 28"/>
          <p:cNvSpPr/>
          <p:nvPr/>
        </p:nvSpPr>
        <p:spPr>
          <a:xfrm>
            <a:off x="6009017" y="3553967"/>
            <a:ext cx="2025650" cy="427990"/>
          </a:xfrm>
          <a:custGeom>
            <a:avLst/>
            <a:gdLst/>
            <a:ahLst/>
            <a:cxnLst/>
            <a:rect l="l" t="t" r="r" b="b"/>
            <a:pathLst>
              <a:path w="2025650" h="427989">
                <a:moveTo>
                  <a:pt x="0" y="0"/>
                </a:moveTo>
                <a:lnTo>
                  <a:pt x="0" y="427482"/>
                </a:lnTo>
                <a:lnTo>
                  <a:pt x="2025395" y="427482"/>
                </a:lnTo>
                <a:lnTo>
                  <a:pt x="2025395" y="0"/>
                </a:lnTo>
                <a:lnTo>
                  <a:pt x="0" y="0"/>
                </a:lnTo>
                <a:close/>
              </a:path>
            </a:pathLst>
          </a:custGeom>
          <a:solidFill>
            <a:srgbClr val="DDDDDD"/>
          </a:solidFill>
        </p:spPr>
        <p:txBody>
          <a:bodyPr wrap="square" lIns="0" tIns="0" rIns="0" bIns="0" rtlCol="0"/>
          <a:lstStyle/>
          <a:p>
            <a:endParaRPr/>
          </a:p>
        </p:txBody>
      </p:sp>
      <p:sp>
        <p:nvSpPr>
          <p:cNvPr id="29" name="object 29"/>
          <p:cNvSpPr/>
          <p:nvPr/>
        </p:nvSpPr>
        <p:spPr>
          <a:xfrm>
            <a:off x="6009017" y="3553967"/>
            <a:ext cx="2025650" cy="427990"/>
          </a:xfrm>
          <a:custGeom>
            <a:avLst/>
            <a:gdLst/>
            <a:ahLst/>
            <a:cxnLst/>
            <a:rect l="l" t="t" r="r" b="b"/>
            <a:pathLst>
              <a:path w="2025650" h="427989">
                <a:moveTo>
                  <a:pt x="0" y="0"/>
                </a:moveTo>
                <a:lnTo>
                  <a:pt x="0" y="427482"/>
                </a:lnTo>
                <a:lnTo>
                  <a:pt x="2025395" y="427482"/>
                </a:lnTo>
                <a:lnTo>
                  <a:pt x="2025395" y="0"/>
                </a:lnTo>
                <a:lnTo>
                  <a:pt x="0" y="0"/>
                </a:lnTo>
                <a:close/>
              </a:path>
            </a:pathLst>
          </a:custGeom>
          <a:ln w="19050">
            <a:solidFill>
              <a:srgbClr val="000000"/>
            </a:solidFill>
          </a:ln>
        </p:spPr>
        <p:txBody>
          <a:bodyPr wrap="square" lIns="0" tIns="0" rIns="0" bIns="0" rtlCol="0"/>
          <a:lstStyle/>
          <a:p>
            <a:endParaRPr/>
          </a:p>
        </p:txBody>
      </p:sp>
      <p:sp>
        <p:nvSpPr>
          <p:cNvPr id="30" name="object 30"/>
          <p:cNvSpPr txBox="1"/>
          <p:nvPr/>
        </p:nvSpPr>
        <p:spPr>
          <a:xfrm>
            <a:off x="6009017" y="3553967"/>
            <a:ext cx="2025650" cy="427990"/>
          </a:xfrm>
          <a:prstGeom prst="rect">
            <a:avLst/>
          </a:prstGeom>
          <a:ln w="19050">
            <a:solidFill>
              <a:srgbClr val="000000"/>
            </a:solidFill>
          </a:ln>
        </p:spPr>
        <p:txBody>
          <a:bodyPr vert="horz" wrap="square" lIns="0" tIns="0" rIns="0" bIns="0" rtlCol="0">
            <a:spAutoFit/>
          </a:bodyPr>
          <a:lstStyle/>
          <a:p>
            <a:pPr marL="529590">
              <a:lnSpc>
                <a:spcPct val="100000"/>
              </a:lnSpc>
            </a:pPr>
            <a:r>
              <a:rPr sz="1600" spc="-5" dirty="0">
                <a:latin typeface="Calibri"/>
                <a:cs typeface="Calibri"/>
              </a:rPr>
              <a:t>Statements</a:t>
            </a:r>
            <a:endParaRPr sz="1600">
              <a:latin typeface="Calibri"/>
              <a:cs typeface="Calibri"/>
            </a:endParaRPr>
          </a:p>
        </p:txBody>
      </p:sp>
      <p:sp>
        <p:nvSpPr>
          <p:cNvPr id="31" name="object 31"/>
          <p:cNvSpPr/>
          <p:nvPr/>
        </p:nvSpPr>
        <p:spPr>
          <a:xfrm>
            <a:off x="6983615" y="2453639"/>
            <a:ext cx="76200" cy="235585"/>
          </a:xfrm>
          <a:custGeom>
            <a:avLst/>
            <a:gdLst/>
            <a:ahLst/>
            <a:cxnLst/>
            <a:rect l="l" t="t" r="r" b="b"/>
            <a:pathLst>
              <a:path w="76200" h="235585">
                <a:moveTo>
                  <a:pt x="76200" y="159258"/>
                </a:moveTo>
                <a:lnTo>
                  <a:pt x="0" y="159258"/>
                </a:lnTo>
                <a:lnTo>
                  <a:pt x="28181" y="215620"/>
                </a:lnTo>
                <a:lnTo>
                  <a:pt x="28181" y="171450"/>
                </a:lnTo>
                <a:lnTo>
                  <a:pt x="47231" y="171450"/>
                </a:lnTo>
                <a:lnTo>
                  <a:pt x="47231" y="217195"/>
                </a:lnTo>
                <a:lnTo>
                  <a:pt x="76200" y="159258"/>
                </a:lnTo>
                <a:close/>
              </a:path>
              <a:path w="76200" h="235585">
                <a:moveTo>
                  <a:pt x="47231" y="159258"/>
                </a:moveTo>
                <a:lnTo>
                  <a:pt x="47231" y="0"/>
                </a:lnTo>
                <a:lnTo>
                  <a:pt x="28181" y="0"/>
                </a:lnTo>
                <a:lnTo>
                  <a:pt x="28181" y="159258"/>
                </a:lnTo>
                <a:lnTo>
                  <a:pt x="47231" y="159258"/>
                </a:lnTo>
                <a:close/>
              </a:path>
              <a:path w="76200" h="235585">
                <a:moveTo>
                  <a:pt x="47231" y="217195"/>
                </a:moveTo>
                <a:lnTo>
                  <a:pt x="47231" y="171450"/>
                </a:lnTo>
                <a:lnTo>
                  <a:pt x="28181" y="171450"/>
                </a:lnTo>
                <a:lnTo>
                  <a:pt x="28181" y="215620"/>
                </a:lnTo>
                <a:lnTo>
                  <a:pt x="38100" y="235458"/>
                </a:lnTo>
                <a:lnTo>
                  <a:pt x="47231" y="217195"/>
                </a:lnTo>
                <a:close/>
              </a:path>
            </a:pathLst>
          </a:custGeom>
          <a:solidFill>
            <a:srgbClr val="000000"/>
          </a:solidFill>
        </p:spPr>
        <p:txBody>
          <a:bodyPr wrap="square" lIns="0" tIns="0" rIns="0" bIns="0" rtlCol="0"/>
          <a:lstStyle/>
          <a:p>
            <a:endParaRPr/>
          </a:p>
        </p:txBody>
      </p:sp>
      <p:sp>
        <p:nvSpPr>
          <p:cNvPr id="32" name="object 32"/>
          <p:cNvSpPr/>
          <p:nvPr/>
        </p:nvSpPr>
        <p:spPr>
          <a:xfrm>
            <a:off x="6009017" y="4273296"/>
            <a:ext cx="2025650" cy="426720"/>
          </a:xfrm>
          <a:custGeom>
            <a:avLst/>
            <a:gdLst/>
            <a:ahLst/>
            <a:cxnLst/>
            <a:rect l="l" t="t" r="r" b="b"/>
            <a:pathLst>
              <a:path w="2025650" h="426720">
                <a:moveTo>
                  <a:pt x="0" y="0"/>
                </a:moveTo>
                <a:lnTo>
                  <a:pt x="0" y="426720"/>
                </a:lnTo>
                <a:lnTo>
                  <a:pt x="2025395" y="426720"/>
                </a:lnTo>
                <a:lnTo>
                  <a:pt x="2025395" y="0"/>
                </a:lnTo>
                <a:lnTo>
                  <a:pt x="0" y="0"/>
                </a:lnTo>
                <a:close/>
              </a:path>
            </a:pathLst>
          </a:custGeom>
          <a:solidFill>
            <a:srgbClr val="FFFFCC"/>
          </a:solidFill>
        </p:spPr>
        <p:txBody>
          <a:bodyPr wrap="square" lIns="0" tIns="0" rIns="0" bIns="0" rtlCol="0"/>
          <a:lstStyle/>
          <a:p>
            <a:endParaRPr/>
          </a:p>
        </p:txBody>
      </p:sp>
      <p:sp>
        <p:nvSpPr>
          <p:cNvPr id="33" name="object 33"/>
          <p:cNvSpPr/>
          <p:nvPr/>
        </p:nvSpPr>
        <p:spPr>
          <a:xfrm>
            <a:off x="6009017" y="4273296"/>
            <a:ext cx="2025650" cy="426720"/>
          </a:xfrm>
          <a:custGeom>
            <a:avLst/>
            <a:gdLst/>
            <a:ahLst/>
            <a:cxnLst/>
            <a:rect l="l" t="t" r="r" b="b"/>
            <a:pathLst>
              <a:path w="2025650" h="426720">
                <a:moveTo>
                  <a:pt x="0" y="0"/>
                </a:moveTo>
                <a:lnTo>
                  <a:pt x="0" y="426720"/>
                </a:lnTo>
                <a:lnTo>
                  <a:pt x="2025395" y="426720"/>
                </a:lnTo>
                <a:lnTo>
                  <a:pt x="2025395" y="0"/>
                </a:lnTo>
                <a:lnTo>
                  <a:pt x="0" y="0"/>
                </a:lnTo>
                <a:close/>
              </a:path>
            </a:pathLst>
          </a:custGeom>
          <a:ln w="19050">
            <a:solidFill>
              <a:srgbClr val="000000"/>
            </a:solidFill>
          </a:ln>
        </p:spPr>
        <p:txBody>
          <a:bodyPr wrap="square" lIns="0" tIns="0" rIns="0" bIns="0" rtlCol="0"/>
          <a:lstStyle/>
          <a:p>
            <a:endParaRPr/>
          </a:p>
        </p:txBody>
      </p:sp>
      <p:sp>
        <p:nvSpPr>
          <p:cNvPr id="34" name="object 34"/>
          <p:cNvSpPr txBox="1"/>
          <p:nvPr/>
        </p:nvSpPr>
        <p:spPr>
          <a:xfrm>
            <a:off x="6009017" y="4273296"/>
            <a:ext cx="2025650" cy="426720"/>
          </a:xfrm>
          <a:prstGeom prst="rect">
            <a:avLst/>
          </a:prstGeom>
          <a:ln w="19050">
            <a:solidFill>
              <a:srgbClr val="000000"/>
            </a:solidFill>
          </a:ln>
        </p:spPr>
        <p:txBody>
          <a:bodyPr vert="horz" wrap="square" lIns="0" tIns="0" rIns="0" bIns="0" rtlCol="0">
            <a:spAutoFit/>
          </a:bodyPr>
          <a:lstStyle/>
          <a:p>
            <a:pPr marL="624840">
              <a:lnSpc>
                <a:spcPct val="100000"/>
              </a:lnSpc>
            </a:pPr>
            <a:r>
              <a:rPr sz="1600" spc="-5" dirty="0">
                <a:latin typeface="Calibri"/>
                <a:cs typeface="Calibri"/>
              </a:rPr>
              <a:t>Updating</a:t>
            </a:r>
            <a:endParaRPr sz="1600">
              <a:latin typeface="Calibri"/>
              <a:cs typeface="Calibri"/>
            </a:endParaRPr>
          </a:p>
        </p:txBody>
      </p:sp>
      <p:sp>
        <p:nvSpPr>
          <p:cNvPr id="35" name="object 35"/>
          <p:cNvSpPr/>
          <p:nvPr/>
        </p:nvSpPr>
        <p:spPr>
          <a:xfrm>
            <a:off x="6983615" y="3981450"/>
            <a:ext cx="76200" cy="281940"/>
          </a:xfrm>
          <a:custGeom>
            <a:avLst/>
            <a:gdLst/>
            <a:ahLst/>
            <a:cxnLst/>
            <a:rect l="l" t="t" r="r" b="b"/>
            <a:pathLst>
              <a:path w="76200" h="281939">
                <a:moveTo>
                  <a:pt x="76200" y="205739"/>
                </a:moveTo>
                <a:lnTo>
                  <a:pt x="0" y="205739"/>
                </a:lnTo>
                <a:lnTo>
                  <a:pt x="28181" y="262102"/>
                </a:lnTo>
                <a:lnTo>
                  <a:pt x="28181" y="218694"/>
                </a:lnTo>
                <a:lnTo>
                  <a:pt x="47231" y="218694"/>
                </a:lnTo>
                <a:lnTo>
                  <a:pt x="47231" y="263677"/>
                </a:lnTo>
                <a:lnTo>
                  <a:pt x="76200" y="205739"/>
                </a:lnTo>
                <a:close/>
              </a:path>
              <a:path w="76200" h="281939">
                <a:moveTo>
                  <a:pt x="47231" y="205739"/>
                </a:moveTo>
                <a:lnTo>
                  <a:pt x="47231" y="0"/>
                </a:lnTo>
                <a:lnTo>
                  <a:pt x="28181" y="0"/>
                </a:lnTo>
                <a:lnTo>
                  <a:pt x="28181" y="205739"/>
                </a:lnTo>
                <a:lnTo>
                  <a:pt x="47231" y="205739"/>
                </a:lnTo>
                <a:close/>
              </a:path>
              <a:path w="76200" h="281939">
                <a:moveTo>
                  <a:pt x="47231" y="263677"/>
                </a:moveTo>
                <a:lnTo>
                  <a:pt x="47231" y="218694"/>
                </a:lnTo>
                <a:lnTo>
                  <a:pt x="28181" y="218694"/>
                </a:lnTo>
                <a:lnTo>
                  <a:pt x="28181" y="262102"/>
                </a:lnTo>
                <a:lnTo>
                  <a:pt x="38100" y="281939"/>
                </a:lnTo>
                <a:lnTo>
                  <a:pt x="47231" y="263677"/>
                </a:lnTo>
                <a:close/>
              </a:path>
            </a:pathLst>
          </a:custGeom>
          <a:solidFill>
            <a:srgbClr val="000000"/>
          </a:solidFill>
        </p:spPr>
        <p:txBody>
          <a:bodyPr wrap="square" lIns="0" tIns="0" rIns="0" bIns="0" rtlCol="0"/>
          <a:lstStyle/>
          <a:p>
            <a:endParaRPr/>
          </a:p>
        </p:txBody>
      </p:sp>
      <p:sp>
        <p:nvSpPr>
          <p:cNvPr id="36" name="object 36"/>
          <p:cNvSpPr/>
          <p:nvPr/>
        </p:nvSpPr>
        <p:spPr>
          <a:xfrm>
            <a:off x="5714885" y="3301746"/>
            <a:ext cx="1306830" cy="2026920"/>
          </a:xfrm>
          <a:custGeom>
            <a:avLst/>
            <a:gdLst/>
            <a:ahLst/>
            <a:cxnLst/>
            <a:rect l="l" t="t" r="r" b="b"/>
            <a:pathLst>
              <a:path w="1306829" h="2026920">
                <a:moveTo>
                  <a:pt x="1230996" y="47251"/>
                </a:moveTo>
                <a:lnTo>
                  <a:pt x="1230234" y="28202"/>
                </a:lnTo>
                <a:lnTo>
                  <a:pt x="0" y="28956"/>
                </a:lnTo>
                <a:lnTo>
                  <a:pt x="0" y="2026920"/>
                </a:lnTo>
                <a:lnTo>
                  <a:pt x="9906" y="2026920"/>
                </a:lnTo>
                <a:lnTo>
                  <a:pt x="9906" y="48006"/>
                </a:lnTo>
                <a:lnTo>
                  <a:pt x="19050" y="38100"/>
                </a:lnTo>
                <a:lnTo>
                  <a:pt x="19050" y="48000"/>
                </a:lnTo>
                <a:lnTo>
                  <a:pt x="1230996" y="47251"/>
                </a:lnTo>
                <a:close/>
              </a:path>
              <a:path w="1306829" h="2026920">
                <a:moveTo>
                  <a:pt x="19050" y="48000"/>
                </a:moveTo>
                <a:lnTo>
                  <a:pt x="19050" y="38100"/>
                </a:lnTo>
                <a:lnTo>
                  <a:pt x="9906" y="48006"/>
                </a:lnTo>
                <a:lnTo>
                  <a:pt x="19050" y="48000"/>
                </a:lnTo>
                <a:close/>
              </a:path>
              <a:path w="1306829" h="2026920">
                <a:moveTo>
                  <a:pt x="19050" y="2007870"/>
                </a:moveTo>
                <a:lnTo>
                  <a:pt x="19050" y="48000"/>
                </a:lnTo>
                <a:lnTo>
                  <a:pt x="9906" y="48006"/>
                </a:lnTo>
                <a:lnTo>
                  <a:pt x="9906" y="2007870"/>
                </a:lnTo>
                <a:lnTo>
                  <a:pt x="19050" y="2007870"/>
                </a:lnTo>
                <a:close/>
              </a:path>
              <a:path w="1306829" h="2026920">
                <a:moveTo>
                  <a:pt x="505206" y="2026920"/>
                </a:moveTo>
                <a:lnTo>
                  <a:pt x="505206" y="2007870"/>
                </a:lnTo>
                <a:lnTo>
                  <a:pt x="9906" y="2007870"/>
                </a:lnTo>
                <a:lnTo>
                  <a:pt x="19050" y="2017776"/>
                </a:lnTo>
                <a:lnTo>
                  <a:pt x="19050" y="2026920"/>
                </a:lnTo>
                <a:lnTo>
                  <a:pt x="505206" y="2026920"/>
                </a:lnTo>
                <a:close/>
              </a:path>
              <a:path w="1306829" h="2026920">
                <a:moveTo>
                  <a:pt x="19050" y="2026920"/>
                </a:moveTo>
                <a:lnTo>
                  <a:pt x="19050" y="2017776"/>
                </a:lnTo>
                <a:lnTo>
                  <a:pt x="9906" y="2007870"/>
                </a:lnTo>
                <a:lnTo>
                  <a:pt x="9906" y="2026920"/>
                </a:lnTo>
                <a:lnTo>
                  <a:pt x="19050" y="2026920"/>
                </a:lnTo>
                <a:close/>
              </a:path>
              <a:path w="1306829" h="2026920">
                <a:moveTo>
                  <a:pt x="1306830" y="35052"/>
                </a:moveTo>
                <a:lnTo>
                  <a:pt x="1229106" y="0"/>
                </a:lnTo>
                <a:lnTo>
                  <a:pt x="1230234" y="28202"/>
                </a:lnTo>
                <a:lnTo>
                  <a:pt x="1243584" y="28194"/>
                </a:lnTo>
                <a:lnTo>
                  <a:pt x="1243584" y="69901"/>
                </a:lnTo>
                <a:lnTo>
                  <a:pt x="1306830" y="35052"/>
                </a:lnTo>
                <a:close/>
              </a:path>
              <a:path w="1306829" h="2026920">
                <a:moveTo>
                  <a:pt x="1243584" y="47244"/>
                </a:moveTo>
                <a:lnTo>
                  <a:pt x="1243584" y="28194"/>
                </a:lnTo>
                <a:lnTo>
                  <a:pt x="1230234" y="28202"/>
                </a:lnTo>
                <a:lnTo>
                  <a:pt x="1230996" y="47251"/>
                </a:lnTo>
                <a:lnTo>
                  <a:pt x="1243584" y="47244"/>
                </a:lnTo>
                <a:close/>
              </a:path>
              <a:path w="1306829" h="2026920">
                <a:moveTo>
                  <a:pt x="1243584" y="69901"/>
                </a:moveTo>
                <a:lnTo>
                  <a:pt x="1243584" y="47244"/>
                </a:lnTo>
                <a:lnTo>
                  <a:pt x="1230996" y="47251"/>
                </a:lnTo>
                <a:lnTo>
                  <a:pt x="1232154" y="76200"/>
                </a:lnTo>
                <a:lnTo>
                  <a:pt x="1243584" y="69901"/>
                </a:lnTo>
                <a:close/>
              </a:path>
            </a:pathLst>
          </a:custGeom>
          <a:solidFill>
            <a:srgbClr val="000000"/>
          </a:solidFill>
        </p:spPr>
        <p:txBody>
          <a:bodyPr wrap="square" lIns="0" tIns="0" rIns="0" bIns="0" rtlCol="0"/>
          <a:lstStyle/>
          <a:p>
            <a:endParaRPr/>
          </a:p>
        </p:txBody>
      </p:sp>
      <p:sp>
        <p:nvSpPr>
          <p:cNvPr id="37" name="object 37"/>
          <p:cNvSpPr/>
          <p:nvPr/>
        </p:nvSpPr>
        <p:spPr>
          <a:xfrm>
            <a:off x="6983615" y="3253740"/>
            <a:ext cx="76200" cy="291465"/>
          </a:xfrm>
          <a:custGeom>
            <a:avLst/>
            <a:gdLst/>
            <a:ahLst/>
            <a:cxnLst/>
            <a:rect l="l" t="t" r="r" b="b"/>
            <a:pathLst>
              <a:path w="76200" h="291464">
                <a:moveTo>
                  <a:pt x="76200" y="214884"/>
                </a:moveTo>
                <a:lnTo>
                  <a:pt x="0" y="214884"/>
                </a:lnTo>
                <a:lnTo>
                  <a:pt x="28181" y="271246"/>
                </a:lnTo>
                <a:lnTo>
                  <a:pt x="28181" y="227075"/>
                </a:lnTo>
                <a:lnTo>
                  <a:pt x="47231" y="227075"/>
                </a:lnTo>
                <a:lnTo>
                  <a:pt x="47231" y="272821"/>
                </a:lnTo>
                <a:lnTo>
                  <a:pt x="76200" y="214884"/>
                </a:lnTo>
                <a:close/>
              </a:path>
              <a:path w="76200" h="291464">
                <a:moveTo>
                  <a:pt x="47231" y="214884"/>
                </a:moveTo>
                <a:lnTo>
                  <a:pt x="47231" y="0"/>
                </a:lnTo>
                <a:lnTo>
                  <a:pt x="28181" y="0"/>
                </a:lnTo>
                <a:lnTo>
                  <a:pt x="28181" y="214884"/>
                </a:lnTo>
                <a:lnTo>
                  <a:pt x="47231" y="214884"/>
                </a:lnTo>
                <a:close/>
              </a:path>
              <a:path w="76200" h="291464">
                <a:moveTo>
                  <a:pt x="47231" y="272821"/>
                </a:moveTo>
                <a:lnTo>
                  <a:pt x="47231" y="227075"/>
                </a:lnTo>
                <a:lnTo>
                  <a:pt x="28181" y="227075"/>
                </a:lnTo>
                <a:lnTo>
                  <a:pt x="28181" y="271246"/>
                </a:lnTo>
                <a:lnTo>
                  <a:pt x="38100" y="291084"/>
                </a:lnTo>
                <a:lnTo>
                  <a:pt x="47231" y="272821"/>
                </a:lnTo>
                <a:close/>
              </a:path>
            </a:pathLst>
          </a:custGeom>
          <a:solidFill>
            <a:srgbClr val="000000"/>
          </a:solidFill>
        </p:spPr>
        <p:txBody>
          <a:bodyPr wrap="square" lIns="0" tIns="0" rIns="0" bIns="0" rtlCol="0"/>
          <a:lstStyle/>
          <a:p>
            <a:endParaRPr/>
          </a:p>
        </p:txBody>
      </p:sp>
      <p:sp>
        <p:nvSpPr>
          <p:cNvPr id="38" name="object 38"/>
          <p:cNvSpPr/>
          <p:nvPr/>
        </p:nvSpPr>
        <p:spPr>
          <a:xfrm>
            <a:off x="6985889" y="4700015"/>
            <a:ext cx="76200" cy="257810"/>
          </a:xfrm>
          <a:custGeom>
            <a:avLst/>
            <a:gdLst/>
            <a:ahLst/>
            <a:cxnLst/>
            <a:rect l="l" t="t" r="r" b="b"/>
            <a:pathLst>
              <a:path w="76200" h="257810">
                <a:moveTo>
                  <a:pt x="47243" y="240278"/>
                </a:moveTo>
                <a:lnTo>
                  <a:pt x="47243" y="193548"/>
                </a:lnTo>
                <a:lnTo>
                  <a:pt x="28193" y="194310"/>
                </a:lnTo>
                <a:lnTo>
                  <a:pt x="28043" y="181557"/>
                </a:lnTo>
                <a:lnTo>
                  <a:pt x="0" y="182118"/>
                </a:lnTo>
                <a:lnTo>
                  <a:pt x="38861" y="257556"/>
                </a:lnTo>
                <a:lnTo>
                  <a:pt x="47243" y="240278"/>
                </a:lnTo>
                <a:close/>
              </a:path>
              <a:path w="76200" h="257810">
                <a:moveTo>
                  <a:pt x="47097" y="181176"/>
                </a:moveTo>
                <a:lnTo>
                  <a:pt x="44957" y="0"/>
                </a:lnTo>
                <a:lnTo>
                  <a:pt x="25907" y="762"/>
                </a:lnTo>
                <a:lnTo>
                  <a:pt x="28043" y="181557"/>
                </a:lnTo>
                <a:lnTo>
                  <a:pt x="47097" y="181176"/>
                </a:lnTo>
                <a:close/>
              </a:path>
              <a:path w="76200" h="257810">
                <a:moveTo>
                  <a:pt x="47243" y="193548"/>
                </a:moveTo>
                <a:lnTo>
                  <a:pt x="47097" y="181176"/>
                </a:lnTo>
                <a:lnTo>
                  <a:pt x="28043" y="181557"/>
                </a:lnTo>
                <a:lnTo>
                  <a:pt x="28193" y="194310"/>
                </a:lnTo>
                <a:lnTo>
                  <a:pt x="47243" y="193548"/>
                </a:lnTo>
                <a:close/>
              </a:path>
              <a:path w="76200" h="257810">
                <a:moveTo>
                  <a:pt x="76199" y="180594"/>
                </a:moveTo>
                <a:lnTo>
                  <a:pt x="47097" y="181176"/>
                </a:lnTo>
                <a:lnTo>
                  <a:pt x="47243" y="193548"/>
                </a:lnTo>
                <a:lnTo>
                  <a:pt x="47243" y="240278"/>
                </a:lnTo>
                <a:lnTo>
                  <a:pt x="76199" y="180594"/>
                </a:lnTo>
                <a:close/>
              </a:path>
            </a:pathLst>
          </a:custGeom>
          <a:solidFill>
            <a:srgbClr val="000000"/>
          </a:solidFill>
        </p:spPr>
        <p:txBody>
          <a:bodyPr wrap="square" lIns="0" tIns="0" rIns="0" bIns="0" rtlCol="0"/>
          <a:lstStyle/>
          <a:p>
            <a:endParaRPr/>
          </a:p>
        </p:txBody>
      </p:sp>
      <p:sp>
        <p:nvSpPr>
          <p:cNvPr id="39" name="object 39"/>
          <p:cNvSpPr/>
          <p:nvPr/>
        </p:nvSpPr>
        <p:spPr>
          <a:xfrm>
            <a:off x="6990474" y="5671565"/>
            <a:ext cx="76200" cy="532130"/>
          </a:xfrm>
          <a:custGeom>
            <a:avLst/>
            <a:gdLst/>
            <a:ahLst/>
            <a:cxnLst/>
            <a:rect l="l" t="t" r="r" b="b"/>
            <a:pathLst>
              <a:path w="76200" h="532129">
                <a:moveTo>
                  <a:pt x="48005" y="513214"/>
                </a:moveTo>
                <a:lnTo>
                  <a:pt x="48005" y="468630"/>
                </a:lnTo>
                <a:lnTo>
                  <a:pt x="28955" y="468630"/>
                </a:lnTo>
                <a:lnTo>
                  <a:pt x="28834" y="456149"/>
                </a:lnTo>
                <a:lnTo>
                  <a:pt x="0" y="456438"/>
                </a:lnTo>
                <a:lnTo>
                  <a:pt x="38861" y="531876"/>
                </a:lnTo>
                <a:lnTo>
                  <a:pt x="48005" y="513214"/>
                </a:lnTo>
                <a:close/>
              </a:path>
              <a:path w="76200" h="532129">
                <a:moveTo>
                  <a:pt x="47882" y="455959"/>
                </a:moveTo>
                <a:lnTo>
                  <a:pt x="43433" y="0"/>
                </a:lnTo>
                <a:lnTo>
                  <a:pt x="24383" y="0"/>
                </a:lnTo>
                <a:lnTo>
                  <a:pt x="28834" y="456149"/>
                </a:lnTo>
                <a:lnTo>
                  <a:pt x="47882" y="455959"/>
                </a:lnTo>
                <a:close/>
              </a:path>
              <a:path w="76200" h="532129">
                <a:moveTo>
                  <a:pt x="48005" y="468630"/>
                </a:moveTo>
                <a:lnTo>
                  <a:pt x="47882" y="455959"/>
                </a:lnTo>
                <a:lnTo>
                  <a:pt x="28834" y="456149"/>
                </a:lnTo>
                <a:lnTo>
                  <a:pt x="28955" y="468630"/>
                </a:lnTo>
                <a:lnTo>
                  <a:pt x="48005" y="468630"/>
                </a:lnTo>
                <a:close/>
              </a:path>
              <a:path w="76200" h="532129">
                <a:moveTo>
                  <a:pt x="76199" y="455676"/>
                </a:moveTo>
                <a:lnTo>
                  <a:pt x="47882" y="455959"/>
                </a:lnTo>
                <a:lnTo>
                  <a:pt x="48005" y="513214"/>
                </a:lnTo>
                <a:lnTo>
                  <a:pt x="76199" y="455676"/>
                </a:lnTo>
                <a:close/>
              </a:path>
            </a:pathLst>
          </a:custGeom>
          <a:solidFill>
            <a:srgbClr val="000000"/>
          </a:solidFill>
        </p:spPr>
        <p:txBody>
          <a:bodyPr wrap="square" lIns="0" tIns="0" rIns="0" bIns="0" rtlCol="0"/>
          <a:lstStyle/>
          <a:p>
            <a:endParaRPr/>
          </a:p>
        </p:txBody>
      </p:sp>
      <p:sp>
        <p:nvSpPr>
          <p:cNvPr id="40" name="object 40"/>
          <p:cNvSpPr txBox="1"/>
          <p:nvPr/>
        </p:nvSpPr>
        <p:spPr>
          <a:xfrm>
            <a:off x="3417703" y="3922267"/>
            <a:ext cx="315595" cy="177800"/>
          </a:xfrm>
          <a:prstGeom prst="rect">
            <a:avLst/>
          </a:prstGeom>
        </p:spPr>
        <p:txBody>
          <a:bodyPr vert="horz" wrap="square" lIns="0" tIns="0" rIns="0" bIns="0" rtlCol="0">
            <a:spAutoFit/>
          </a:bodyPr>
          <a:lstStyle/>
          <a:p>
            <a:pPr marL="12700">
              <a:lnSpc>
                <a:spcPct val="100000"/>
              </a:lnSpc>
            </a:pPr>
            <a:r>
              <a:rPr sz="1200" dirty="0">
                <a:solidFill>
                  <a:srgbClr val="000065"/>
                </a:solidFill>
                <a:latin typeface="Calibri"/>
                <a:cs typeface="Calibri"/>
              </a:rPr>
              <a:t>false</a:t>
            </a:r>
            <a:endParaRPr sz="1200">
              <a:latin typeface="Calibri"/>
              <a:cs typeface="Calibri"/>
            </a:endParaRPr>
          </a:p>
        </p:txBody>
      </p:sp>
      <p:sp>
        <p:nvSpPr>
          <p:cNvPr id="41" name="object 41"/>
          <p:cNvSpPr txBox="1"/>
          <p:nvPr/>
        </p:nvSpPr>
        <p:spPr>
          <a:xfrm>
            <a:off x="5870581" y="5486653"/>
            <a:ext cx="284480" cy="177800"/>
          </a:xfrm>
          <a:prstGeom prst="rect">
            <a:avLst/>
          </a:prstGeom>
        </p:spPr>
        <p:txBody>
          <a:bodyPr vert="horz" wrap="square" lIns="0" tIns="0" rIns="0" bIns="0" rtlCol="0">
            <a:spAutoFit/>
          </a:bodyPr>
          <a:lstStyle/>
          <a:p>
            <a:pPr marL="12700">
              <a:lnSpc>
                <a:spcPct val="100000"/>
              </a:lnSpc>
            </a:pPr>
            <a:r>
              <a:rPr sz="1200" spc="-10" dirty="0">
                <a:solidFill>
                  <a:srgbClr val="000065"/>
                </a:solidFill>
                <a:latin typeface="Calibri"/>
                <a:cs typeface="Calibri"/>
              </a:rPr>
              <a:t>t</a:t>
            </a:r>
            <a:r>
              <a:rPr sz="1200" spc="-5" dirty="0">
                <a:solidFill>
                  <a:srgbClr val="000065"/>
                </a:solidFill>
                <a:latin typeface="Calibri"/>
                <a:cs typeface="Calibri"/>
              </a:rPr>
              <a:t>rue</a:t>
            </a:r>
            <a:endParaRPr sz="1200">
              <a:latin typeface="Calibri"/>
              <a:cs typeface="Calibri"/>
            </a:endParaRPr>
          </a:p>
        </p:txBody>
      </p:sp>
      <p:sp>
        <p:nvSpPr>
          <p:cNvPr id="42" name="object 42"/>
          <p:cNvSpPr txBox="1"/>
          <p:nvPr/>
        </p:nvSpPr>
        <p:spPr>
          <a:xfrm>
            <a:off x="7165981" y="5846317"/>
            <a:ext cx="315595" cy="177800"/>
          </a:xfrm>
          <a:prstGeom prst="rect">
            <a:avLst/>
          </a:prstGeom>
        </p:spPr>
        <p:txBody>
          <a:bodyPr vert="horz" wrap="square" lIns="0" tIns="0" rIns="0" bIns="0" rtlCol="0">
            <a:spAutoFit/>
          </a:bodyPr>
          <a:lstStyle/>
          <a:p>
            <a:pPr marL="12700">
              <a:lnSpc>
                <a:spcPct val="100000"/>
              </a:lnSpc>
            </a:pPr>
            <a:r>
              <a:rPr sz="1200" dirty="0">
                <a:solidFill>
                  <a:srgbClr val="000065"/>
                </a:solidFill>
                <a:latin typeface="Calibri"/>
                <a:cs typeface="Calibri"/>
              </a:rPr>
              <a:t>false</a:t>
            </a:r>
            <a:endParaRPr sz="1200">
              <a:latin typeface="Calibri"/>
              <a:cs typeface="Calibri"/>
            </a:endParaRPr>
          </a:p>
        </p:txBody>
      </p:sp>
      <p:sp>
        <p:nvSpPr>
          <p:cNvPr id="43" name="object 43"/>
          <p:cNvSpPr/>
          <p:nvPr/>
        </p:nvSpPr>
        <p:spPr>
          <a:xfrm>
            <a:off x="8191372" y="5290565"/>
            <a:ext cx="1727835" cy="1314450"/>
          </a:xfrm>
          <a:custGeom>
            <a:avLst/>
            <a:gdLst/>
            <a:ahLst/>
            <a:cxnLst/>
            <a:rect l="l" t="t" r="r" b="b"/>
            <a:pathLst>
              <a:path w="1727834" h="1314450">
                <a:moveTo>
                  <a:pt x="0" y="0"/>
                </a:moveTo>
                <a:lnTo>
                  <a:pt x="0" y="1314450"/>
                </a:lnTo>
                <a:lnTo>
                  <a:pt x="1727453" y="1314450"/>
                </a:lnTo>
                <a:lnTo>
                  <a:pt x="1727453" y="0"/>
                </a:lnTo>
                <a:lnTo>
                  <a:pt x="0" y="0"/>
                </a:lnTo>
                <a:close/>
              </a:path>
            </a:pathLst>
          </a:custGeom>
          <a:solidFill>
            <a:srgbClr val="FFFFFF"/>
          </a:solidFill>
        </p:spPr>
        <p:txBody>
          <a:bodyPr wrap="square" lIns="0" tIns="0" rIns="0" bIns="0" rtlCol="0"/>
          <a:lstStyle/>
          <a:p>
            <a:endParaRPr/>
          </a:p>
        </p:txBody>
      </p:sp>
      <p:sp>
        <p:nvSpPr>
          <p:cNvPr id="44" name="object 44"/>
          <p:cNvSpPr txBox="1"/>
          <p:nvPr/>
        </p:nvSpPr>
        <p:spPr>
          <a:xfrm>
            <a:off x="8270881" y="5362257"/>
            <a:ext cx="1550035" cy="1206500"/>
          </a:xfrm>
          <a:prstGeom prst="rect">
            <a:avLst/>
          </a:prstGeom>
        </p:spPr>
        <p:txBody>
          <a:bodyPr vert="horz" wrap="square" lIns="0" tIns="0" rIns="0" bIns="0" rtlCol="0">
            <a:spAutoFit/>
          </a:bodyPr>
          <a:lstStyle/>
          <a:p>
            <a:pPr marL="12700" marR="5080">
              <a:lnSpc>
                <a:spcPct val="100000"/>
              </a:lnSpc>
            </a:pPr>
            <a:r>
              <a:rPr sz="1600" spc="-5" dirty="0">
                <a:solidFill>
                  <a:srgbClr val="000065"/>
                </a:solidFill>
                <a:latin typeface="Calibri"/>
                <a:cs typeface="Calibri"/>
              </a:rPr>
              <a:t>Th</a:t>
            </a:r>
            <a:r>
              <a:rPr sz="1600" dirty="0">
                <a:solidFill>
                  <a:srgbClr val="000065"/>
                </a:solidFill>
                <a:latin typeface="Calibri"/>
                <a:cs typeface="Calibri"/>
              </a:rPr>
              <a:t>e </a:t>
            </a:r>
            <a:r>
              <a:rPr sz="1600" spc="-5" dirty="0">
                <a:solidFill>
                  <a:srgbClr val="000065"/>
                </a:solidFill>
                <a:latin typeface="Calibri"/>
                <a:cs typeface="Calibri"/>
              </a:rPr>
              <a:t>loop conditio</a:t>
            </a:r>
            <a:r>
              <a:rPr sz="1600" dirty="0">
                <a:solidFill>
                  <a:srgbClr val="000065"/>
                </a:solidFill>
                <a:latin typeface="Calibri"/>
                <a:cs typeface="Calibri"/>
              </a:rPr>
              <a:t>n</a:t>
            </a:r>
            <a:r>
              <a:rPr sz="1600" spc="-10" dirty="0">
                <a:solidFill>
                  <a:srgbClr val="000065"/>
                </a:solidFill>
                <a:latin typeface="Calibri"/>
                <a:cs typeface="Calibri"/>
              </a:rPr>
              <a:t> </a:t>
            </a:r>
            <a:r>
              <a:rPr sz="1600" spc="-5" dirty="0">
                <a:solidFill>
                  <a:srgbClr val="000065"/>
                </a:solidFill>
                <a:latin typeface="Calibri"/>
                <a:cs typeface="Calibri"/>
              </a:rPr>
              <a:t>i</a:t>
            </a:r>
            <a:r>
              <a:rPr sz="1600" dirty="0">
                <a:solidFill>
                  <a:srgbClr val="000065"/>
                </a:solidFill>
                <a:latin typeface="Calibri"/>
                <a:cs typeface="Calibri"/>
              </a:rPr>
              <a:t>s</a:t>
            </a:r>
            <a:r>
              <a:rPr sz="1600" spc="-5" dirty="0">
                <a:solidFill>
                  <a:srgbClr val="000065"/>
                </a:solidFill>
                <a:latin typeface="Calibri"/>
                <a:cs typeface="Calibri"/>
              </a:rPr>
              <a:t> </a:t>
            </a:r>
            <a:r>
              <a:rPr sz="1600" dirty="0">
                <a:solidFill>
                  <a:srgbClr val="000065"/>
                </a:solidFill>
                <a:latin typeface="Calibri"/>
                <a:cs typeface="Calibri"/>
              </a:rPr>
              <a:t>test</a:t>
            </a:r>
            <a:r>
              <a:rPr sz="1600" spc="5" dirty="0">
                <a:solidFill>
                  <a:srgbClr val="000065"/>
                </a:solidFill>
                <a:latin typeface="Calibri"/>
                <a:cs typeface="Calibri"/>
              </a:rPr>
              <a:t>e</a:t>
            </a:r>
            <a:r>
              <a:rPr sz="1600" dirty="0">
                <a:solidFill>
                  <a:srgbClr val="000065"/>
                </a:solidFill>
                <a:latin typeface="Calibri"/>
                <a:cs typeface="Calibri"/>
              </a:rPr>
              <a:t>d </a:t>
            </a:r>
            <a:r>
              <a:rPr sz="1600" spc="-5" dirty="0">
                <a:solidFill>
                  <a:srgbClr val="000065"/>
                </a:solidFill>
                <a:latin typeface="Calibri"/>
                <a:cs typeface="Calibri"/>
              </a:rPr>
              <a:t>afte</a:t>
            </a:r>
            <a:r>
              <a:rPr sz="1600" dirty="0">
                <a:solidFill>
                  <a:srgbClr val="000065"/>
                </a:solidFill>
                <a:latin typeface="Calibri"/>
                <a:cs typeface="Calibri"/>
              </a:rPr>
              <a:t>r </a:t>
            </a:r>
            <a:r>
              <a:rPr sz="1600" spc="-5" dirty="0">
                <a:solidFill>
                  <a:srgbClr val="000065"/>
                </a:solidFill>
                <a:latin typeface="Calibri"/>
                <a:cs typeface="Calibri"/>
              </a:rPr>
              <a:t>the statem</a:t>
            </a:r>
            <a:r>
              <a:rPr sz="1600" spc="5" dirty="0">
                <a:solidFill>
                  <a:srgbClr val="000065"/>
                </a:solidFill>
                <a:latin typeface="Calibri"/>
                <a:cs typeface="Calibri"/>
              </a:rPr>
              <a:t>e</a:t>
            </a:r>
            <a:r>
              <a:rPr sz="1600" spc="-5" dirty="0">
                <a:solidFill>
                  <a:srgbClr val="000065"/>
                </a:solidFill>
                <a:latin typeface="Calibri"/>
                <a:cs typeface="Calibri"/>
              </a:rPr>
              <a:t>nt</a:t>
            </a:r>
            <a:r>
              <a:rPr sz="1600" dirty="0">
                <a:solidFill>
                  <a:srgbClr val="000065"/>
                </a:solidFill>
                <a:latin typeface="Calibri"/>
                <a:cs typeface="Calibri"/>
              </a:rPr>
              <a:t>s</a:t>
            </a:r>
            <a:r>
              <a:rPr sz="1600" spc="-5" dirty="0">
                <a:solidFill>
                  <a:srgbClr val="000065"/>
                </a:solidFill>
                <a:latin typeface="Calibri"/>
                <a:cs typeface="Calibri"/>
              </a:rPr>
              <a:t> </a:t>
            </a:r>
            <a:r>
              <a:rPr sz="1600" dirty="0">
                <a:solidFill>
                  <a:srgbClr val="000065"/>
                </a:solidFill>
                <a:latin typeface="Calibri"/>
                <a:cs typeface="Calibri"/>
              </a:rPr>
              <a:t>are executed</a:t>
            </a:r>
            <a:endParaRPr sz="1600">
              <a:latin typeface="Calibri"/>
              <a:cs typeface="Calibri"/>
            </a:endParaRPr>
          </a:p>
        </p:txBody>
      </p:sp>
      <p:sp>
        <p:nvSpPr>
          <p:cNvPr id="45" name="object 45"/>
          <p:cNvSpPr/>
          <p:nvPr/>
        </p:nvSpPr>
        <p:spPr>
          <a:xfrm>
            <a:off x="7723517" y="5577840"/>
            <a:ext cx="436880" cy="292735"/>
          </a:xfrm>
          <a:custGeom>
            <a:avLst/>
            <a:gdLst/>
            <a:ahLst/>
            <a:cxnLst/>
            <a:rect l="l" t="t" r="r" b="b"/>
            <a:pathLst>
              <a:path w="436879" h="292735">
                <a:moveTo>
                  <a:pt x="436625" y="286512"/>
                </a:moveTo>
                <a:lnTo>
                  <a:pt x="434339" y="283464"/>
                </a:lnTo>
                <a:lnTo>
                  <a:pt x="410717" y="268224"/>
                </a:lnTo>
                <a:lnTo>
                  <a:pt x="406907" y="267462"/>
                </a:lnTo>
                <a:lnTo>
                  <a:pt x="403859" y="268986"/>
                </a:lnTo>
                <a:lnTo>
                  <a:pt x="403097" y="272796"/>
                </a:lnTo>
                <a:lnTo>
                  <a:pt x="405383" y="275844"/>
                </a:lnTo>
                <a:lnTo>
                  <a:pt x="429005" y="291846"/>
                </a:lnTo>
                <a:lnTo>
                  <a:pt x="432815" y="292608"/>
                </a:lnTo>
                <a:lnTo>
                  <a:pt x="435863" y="290322"/>
                </a:lnTo>
                <a:lnTo>
                  <a:pt x="436625" y="286512"/>
                </a:lnTo>
                <a:close/>
              </a:path>
              <a:path w="436879" h="292735">
                <a:moveTo>
                  <a:pt x="380999" y="249936"/>
                </a:moveTo>
                <a:lnTo>
                  <a:pt x="378713" y="246888"/>
                </a:lnTo>
                <a:lnTo>
                  <a:pt x="355091" y="230886"/>
                </a:lnTo>
                <a:lnTo>
                  <a:pt x="351281" y="230124"/>
                </a:lnTo>
                <a:lnTo>
                  <a:pt x="348233" y="232410"/>
                </a:lnTo>
                <a:lnTo>
                  <a:pt x="347471" y="236220"/>
                </a:lnTo>
                <a:lnTo>
                  <a:pt x="349757" y="239268"/>
                </a:lnTo>
                <a:lnTo>
                  <a:pt x="373379" y="254508"/>
                </a:lnTo>
                <a:lnTo>
                  <a:pt x="377189" y="255270"/>
                </a:lnTo>
                <a:lnTo>
                  <a:pt x="380237" y="253746"/>
                </a:lnTo>
                <a:lnTo>
                  <a:pt x="380999" y="249936"/>
                </a:lnTo>
                <a:close/>
              </a:path>
              <a:path w="436879" h="292735">
                <a:moveTo>
                  <a:pt x="325373" y="212598"/>
                </a:moveTo>
                <a:lnTo>
                  <a:pt x="323087" y="209550"/>
                </a:lnTo>
                <a:lnTo>
                  <a:pt x="299465" y="194310"/>
                </a:lnTo>
                <a:lnTo>
                  <a:pt x="295655" y="193548"/>
                </a:lnTo>
                <a:lnTo>
                  <a:pt x="292607" y="195072"/>
                </a:lnTo>
                <a:lnTo>
                  <a:pt x="291845" y="198882"/>
                </a:lnTo>
                <a:lnTo>
                  <a:pt x="294131" y="201930"/>
                </a:lnTo>
                <a:lnTo>
                  <a:pt x="317753" y="217932"/>
                </a:lnTo>
                <a:lnTo>
                  <a:pt x="321563" y="218694"/>
                </a:lnTo>
                <a:lnTo>
                  <a:pt x="324611" y="216408"/>
                </a:lnTo>
                <a:lnTo>
                  <a:pt x="325373" y="212598"/>
                </a:lnTo>
                <a:close/>
              </a:path>
              <a:path w="436879" h="292735">
                <a:moveTo>
                  <a:pt x="269747" y="176022"/>
                </a:moveTo>
                <a:lnTo>
                  <a:pt x="267461" y="172974"/>
                </a:lnTo>
                <a:lnTo>
                  <a:pt x="243839" y="156972"/>
                </a:lnTo>
                <a:lnTo>
                  <a:pt x="240029" y="156210"/>
                </a:lnTo>
                <a:lnTo>
                  <a:pt x="236981" y="158496"/>
                </a:lnTo>
                <a:lnTo>
                  <a:pt x="236981" y="162306"/>
                </a:lnTo>
                <a:lnTo>
                  <a:pt x="238505" y="165354"/>
                </a:lnTo>
                <a:lnTo>
                  <a:pt x="262127" y="180594"/>
                </a:lnTo>
                <a:lnTo>
                  <a:pt x="265937" y="181356"/>
                </a:lnTo>
                <a:lnTo>
                  <a:pt x="268985" y="179832"/>
                </a:lnTo>
                <a:lnTo>
                  <a:pt x="269747" y="176022"/>
                </a:lnTo>
                <a:close/>
              </a:path>
              <a:path w="436879" h="292735">
                <a:moveTo>
                  <a:pt x="214121" y="138684"/>
                </a:moveTo>
                <a:lnTo>
                  <a:pt x="211835" y="135636"/>
                </a:lnTo>
                <a:lnTo>
                  <a:pt x="188213" y="120396"/>
                </a:lnTo>
                <a:lnTo>
                  <a:pt x="185165" y="119634"/>
                </a:lnTo>
                <a:lnTo>
                  <a:pt x="182117" y="121158"/>
                </a:lnTo>
                <a:lnTo>
                  <a:pt x="181355" y="124968"/>
                </a:lnTo>
                <a:lnTo>
                  <a:pt x="182879" y="128016"/>
                </a:lnTo>
                <a:lnTo>
                  <a:pt x="207263" y="144018"/>
                </a:lnTo>
                <a:lnTo>
                  <a:pt x="210311" y="144780"/>
                </a:lnTo>
                <a:lnTo>
                  <a:pt x="213359" y="142494"/>
                </a:lnTo>
                <a:lnTo>
                  <a:pt x="214121" y="138684"/>
                </a:lnTo>
                <a:close/>
              </a:path>
              <a:path w="436879" h="292735">
                <a:moveTo>
                  <a:pt x="158495" y="102108"/>
                </a:moveTo>
                <a:lnTo>
                  <a:pt x="156971" y="99060"/>
                </a:lnTo>
                <a:lnTo>
                  <a:pt x="132587" y="83058"/>
                </a:lnTo>
                <a:lnTo>
                  <a:pt x="129539" y="82296"/>
                </a:lnTo>
                <a:lnTo>
                  <a:pt x="126491" y="84582"/>
                </a:lnTo>
                <a:lnTo>
                  <a:pt x="125729" y="88392"/>
                </a:lnTo>
                <a:lnTo>
                  <a:pt x="127253" y="91440"/>
                </a:lnTo>
                <a:lnTo>
                  <a:pt x="151637" y="106680"/>
                </a:lnTo>
                <a:lnTo>
                  <a:pt x="154685" y="107442"/>
                </a:lnTo>
                <a:lnTo>
                  <a:pt x="157733" y="105918"/>
                </a:lnTo>
                <a:lnTo>
                  <a:pt x="158495" y="102108"/>
                </a:lnTo>
                <a:close/>
              </a:path>
              <a:path w="436879" h="292735">
                <a:moveTo>
                  <a:pt x="84581" y="10668"/>
                </a:moveTo>
                <a:lnTo>
                  <a:pt x="0" y="0"/>
                </a:lnTo>
                <a:lnTo>
                  <a:pt x="41909" y="74676"/>
                </a:lnTo>
                <a:lnTo>
                  <a:pt x="84581" y="10668"/>
                </a:lnTo>
                <a:close/>
              </a:path>
              <a:path w="436879" h="292735">
                <a:moveTo>
                  <a:pt x="102869" y="68580"/>
                </a:moveTo>
                <a:lnTo>
                  <a:pt x="102869" y="65532"/>
                </a:lnTo>
                <a:lnTo>
                  <a:pt x="101345" y="62484"/>
                </a:lnTo>
                <a:lnTo>
                  <a:pt x="77723" y="46482"/>
                </a:lnTo>
                <a:lnTo>
                  <a:pt x="73913" y="45720"/>
                </a:lnTo>
                <a:lnTo>
                  <a:pt x="70865" y="47244"/>
                </a:lnTo>
                <a:lnTo>
                  <a:pt x="70103" y="51054"/>
                </a:lnTo>
                <a:lnTo>
                  <a:pt x="72389" y="54102"/>
                </a:lnTo>
                <a:lnTo>
                  <a:pt x="96011" y="70104"/>
                </a:lnTo>
                <a:lnTo>
                  <a:pt x="99821" y="70866"/>
                </a:lnTo>
                <a:lnTo>
                  <a:pt x="102869" y="68580"/>
                </a:lnTo>
                <a:close/>
              </a:path>
            </a:pathLst>
          </a:custGeom>
          <a:solidFill>
            <a:srgbClr val="000099"/>
          </a:solidFill>
        </p:spPr>
        <p:txBody>
          <a:bodyPr wrap="square" lIns="0" tIns="0" rIns="0" bIns="0" rtlCol="0"/>
          <a:lstStyle/>
          <a:p>
            <a:endParaRPr/>
          </a:p>
        </p:txBody>
      </p:sp>
      <p:sp>
        <p:nvSpPr>
          <p:cNvPr id="46" name="object 46"/>
          <p:cNvSpPr/>
          <p:nvPr/>
        </p:nvSpPr>
        <p:spPr>
          <a:xfrm>
            <a:off x="7434719" y="1690116"/>
            <a:ext cx="1727200" cy="397510"/>
          </a:xfrm>
          <a:custGeom>
            <a:avLst/>
            <a:gdLst/>
            <a:ahLst/>
            <a:cxnLst/>
            <a:rect l="l" t="t" r="r" b="b"/>
            <a:pathLst>
              <a:path w="1727200" h="397510">
                <a:moveTo>
                  <a:pt x="0" y="0"/>
                </a:moveTo>
                <a:lnTo>
                  <a:pt x="0" y="397002"/>
                </a:lnTo>
                <a:lnTo>
                  <a:pt x="1726692" y="397002"/>
                </a:lnTo>
                <a:lnTo>
                  <a:pt x="1726692" y="0"/>
                </a:lnTo>
                <a:lnTo>
                  <a:pt x="0" y="0"/>
                </a:lnTo>
                <a:close/>
              </a:path>
            </a:pathLst>
          </a:custGeom>
          <a:solidFill>
            <a:srgbClr val="FFFFFF"/>
          </a:solidFill>
        </p:spPr>
        <p:txBody>
          <a:bodyPr wrap="square" lIns="0" tIns="0" rIns="0" bIns="0" rtlCol="0"/>
          <a:lstStyle/>
          <a:p>
            <a:endParaRPr/>
          </a:p>
        </p:txBody>
      </p:sp>
      <p:sp>
        <p:nvSpPr>
          <p:cNvPr id="47" name="object 47"/>
          <p:cNvSpPr txBox="1"/>
          <p:nvPr/>
        </p:nvSpPr>
        <p:spPr>
          <a:xfrm>
            <a:off x="7513453" y="1771332"/>
            <a:ext cx="1469390" cy="307777"/>
          </a:xfrm>
          <a:prstGeom prst="rect">
            <a:avLst/>
          </a:prstGeom>
        </p:spPr>
        <p:txBody>
          <a:bodyPr vert="horz" wrap="square" lIns="0" tIns="0" rIns="0" bIns="0" rtlCol="0">
            <a:spAutoFit/>
          </a:bodyPr>
          <a:lstStyle/>
          <a:p>
            <a:pPr marL="12700">
              <a:lnSpc>
                <a:spcPct val="100000"/>
              </a:lnSpc>
            </a:pPr>
            <a:r>
              <a:rPr sz="2000" b="1" spc="-5" dirty="0">
                <a:solidFill>
                  <a:srgbClr val="323232"/>
                </a:solidFill>
                <a:latin typeface="Calibri"/>
                <a:cs typeface="Calibri"/>
              </a:rPr>
              <a:t>Pos</a:t>
            </a:r>
            <a:r>
              <a:rPr sz="2000" b="1" spc="-10" dirty="0">
                <a:solidFill>
                  <a:srgbClr val="323232"/>
                </a:solidFill>
                <a:latin typeface="Calibri"/>
                <a:cs typeface="Calibri"/>
              </a:rPr>
              <a:t>t</a:t>
            </a:r>
            <a:r>
              <a:rPr sz="2000" b="1" spc="-240" dirty="0">
                <a:solidFill>
                  <a:srgbClr val="323232"/>
                </a:solidFill>
                <a:latin typeface="Calibri"/>
                <a:cs typeface="Calibri"/>
              </a:rPr>
              <a:t>‐</a:t>
            </a:r>
            <a:r>
              <a:rPr sz="2000" b="1" dirty="0">
                <a:solidFill>
                  <a:srgbClr val="323232"/>
                </a:solidFill>
                <a:latin typeface="Calibri"/>
                <a:cs typeface="Calibri"/>
              </a:rPr>
              <a:t>tes</a:t>
            </a:r>
            <a:r>
              <a:rPr sz="2000" b="1" spc="-5" dirty="0">
                <a:solidFill>
                  <a:srgbClr val="323232"/>
                </a:solidFill>
                <a:latin typeface="Calibri"/>
                <a:cs typeface="Calibri"/>
              </a:rPr>
              <a:t>t</a:t>
            </a:r>
            <a:r>
              <a:rPr sz="2000" b="1" spc="5" dirty="0">
                <a:solidFill>
                  <a:srgbClr val="323232"/>
                </a:solidFill>
                <a:latin typeface="Calibri"/>
                <a:cs typeface="Calibri"/>
              </a:rPr>
              <a:t> </a:t>
            </a:r>
            <a:r>
              <a:rPr sz="2000" b="1" spc="-5" dirty="0">
                <a:solidFill>
                  <a:srgbClr val="323232"/>
                </a:solidFill>
                <a:latin typeface="Calibri"/>
                <a:cs typeface="Calibri"/>
              </a:rPr>
              <a:t>loop</a:t>
            </a:r>
            <a:endParaRPr sz="2000" b="1"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3231" y="0"/>
            <a:ext cx="4503933" cy="615553"/>
          </a:xfrm>
          <a:prstGeom prst="rect">
            <a:avLst/>
          </a:prstGeom>
        </p:spPr>
        <p:txBody>
          <a:bodyPr vert="horz" wrap="square" lIns="0" tIns="0" rIns="0" bIns="0" rtlCol="0">
            <a:spAutoFit/>
          </a:bodyPr>
          <a:lstStyle/>
          <a:p>
            <a:pPr marL="12700">
              <a:lnSpc>
                <a:spcPct val="100000"/>
              </a:lnSpc>
              <a:tabLst>
                <a:tab pos="1083945" algn="l"/>
              </a:tabLst>
            </a:pPr>
            <a:r>
              <a:rPr lang="en-US" sz="4000" spc="-5" dirty="0"/>
              <a:t>II. </a:t>
            </a:r>
            <a:r>
              <a:rPr sz="4000" spc="-5" dirty="0"/>
              <a:t>Th</a:t>
            </a:r>
            <a:r>
              <a:rPr sz="4000" dirty="0"/>
              <a:t>e	</a:t>
            </a:r>
            <a:r>
              <a:rPr sz="4000" spc="-5" dirty="0">
                <a:solidFill>
                  <a:srgbClr val="FF0000"/>
                </a:solidFill>
                <a:latin typeface="Courier New"/>
                <a:cs typeface="Courier New"/>
              </a:rPr>
              <a:t>whil</a:t>
            </a:r>
            <a:r>
              <a:rPr sz="4000" dirty="0">
                <a:solidFill>
                  <a:srgbClr val="FF0000"/>
                </a:solidFill>
                <a:latin typeface="Courier New"/>
                <a:cs typeface="Courier New"/>
              </a:rPr>
              <a:t>e</a:t>
            </a:r>
            <a:r>
              <a:rPr sz="4000" spc="-1500" dirty="0">
                <a:latin typeface="Courier New"/>
                <a:cs typeface="Courier New"/>
              </a:rPr>
              <a:t> </a:t>
            </a:r>
            <a:r>
              <a:rPr sz="4000" spc="-5" dirty="0"/>
              <a:t>loop</a:t>
            </a:r>
            <a:endParaRPr sz="4000" dirty="0">
              <a:latin typeface="Courier New"/>
              <a:cs typeface="Courier New"/>
            </a:endParaRPr>
          </a:p>
        </p:txBody>
      </p:sp>
      <p:grpSp>
        <p:nvGrpSpPr>
          <p:cNvPr id="19" name="Group 18">
            <a:extLst>
              <a:ext uri="{FF2B5EF4-FFF2-40B4-BE49-F238E27FC236}">
                <a16:creationId xmlns:a16="http://schemas.microsoft.com/office/drawing/2014/main" id="{32807808-992C-4E94-94B0-9F27E052EC24}"/>
              </a:ext>
            </a:extLst>
          </p:cNvPr>
          <p:cNvGrpSpPr/>
          <p:nvPr/>
        </p:nvGrpSpPr>
        <p:grpSpPr>
          <a:xfrm>
            <a:off x="1321681" y="4848225"/>
            <a:ext cx="6868714" cy="2490425"/>
            <a:chOff x="1333379" y="3067057"/>
            <a:chExt cx="6868714" cy="2490425"/>
          </a:xfrm>
        </p:grpSpPr>
        <p:sp>
          <p:nvSpPr>
            <p:cNvPr id="5" name="object 5"/>
            <p:cNvSpPr txBox="1"/>
            <p:nvPr/>
          </p:nvSpPr>
          <p:spPr>
            <a:xfrm>
              <a:off x="1333379" y="3067057"/>
              <a:ext cx="4464050" cy="2490425"/>
            </a:xfrm>
            <a:prstGeom prst="rect">
              <a:avLst/>
            </a:prstGeom>
          </p:spPr>
          <p:txBody>
            <a:bodyPr vert="horz" wrap="square" lIns="0" tIns="0" rIns="0" bIns="0" rtlCol="0">
              <a:spAutoFit/>
            </a:bodyPr>
            <a:lstStyle/>
            <a:p>
              <a:pPr>
                <a:lnSpc>
                  <a:spcPct val="100000"/>
                </a:lnSpc>
              </a:pPr>
              <a:r>
                <a:rPr sz="1800" i="1" spc="-5" dirty="0">
                  <a:latin typeface="Calibri"/>
                  <a:cs typeface="Calibri"/>
                </a:rPr>
                <a:t>Example</a:t>
              </a:r>
              <a:r>
                <a:rPr sz="1800" i="1" dirty="0">
                  <a:latin typeface="Calibri"/>
                  <a:cs typeface="Calibri"/>
                </a:rPr>
                <a:t>: </a:t>
              </a:r>
              <a:r>
                <a:rPr sz="1800" i="1" spc="10" dirty="0">
                  <a:latin typeface="Calibri"/>
                  <a:cs typeface="Calibri"/>
                </a:rPr>
                <a:t> </a:t>
              </a:r>
              <a:r>
                <a:rPr sz="1800" dirty="0">
                  <a:latin typeface="Calibri"/>
                  <a:cs typeface="Calibri"/>
                </a:rPr>
                <a:t>Display</a:t>
              </a:r>
              <a:r>
                <a:rPr sz="1800" spc="5" dirty="0">
                  <a:latin typeface="Calibri"/>
                  <a:cs typeface="Calibri"/>
                </a:rPr>
                <a:t> </a:t>
              </a:r>
              <a:r>
                <a:rPr sz="1800" dirty="0">
                  <a:latin typeface="Calibri"/>
                  <a:cs typeface="Calibri"/>
                </a:rPr>
                <a:t>all </a:t>
              </a:r>
              <a:r>
                <a:rPr sz="1800" spc="-5" dirty="0">
                  <a:latin typeface="Calibri"/>
                  <a:cs typeface="Calibri"/>
                </a:rPr>
                <a:t>characters</a:t>
              </a:r>
              <a:r>
                <a:rPr sz="1800" spc="-15" dirty="0">
                  <a:latin typeface="Calibri"/>
                  <a:cs typeface="Calibri"/>
                </a:rPr>
                <a:t> </a:t>
              </a:r>
              <a:r>
                <a:rPr sz="1800" dirty="0">
                  <a:latin typeface="Calibri"/>
                  <a:cs typeface="Calibri"/>
                </a:rPr>
                <a:t>from</a:t>
              </a:r>
              <a:r>
                <a:rPr sz="1800" spc="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t</a:t>
              </a:r>
              <a:r>
                <a:rPr sz="1800" dirty="0">
                  <a:latin typeface="Calibri"/>
                  <a:cs typeface="Calibri"/>
                </a:rPr>
                <a:t>o z</a:t>
              </a:r>
            </a:p>
            <a:p>
              <a:pPr marL="914400">
                <a:lnSpc>
                  <a:spcPct val="100000"/>
                </a:lnSpc>
                <a:spcBef>
                  <a:spcPts val="860"/>
                </a:spcBef>
              </a:pPr>
              <a:r>
                <a:rPr sz="1800" spc="-5" dirty="0">
                  <a:solidFill>
                    <a:srgbClr val="00009A"/>
                  </a:solidFill>
                  <a:latin typeface="Courier New"/>
                  <a:cs typeface="Courier New"/>
                </a:rPr>
                <a:t>cha</a:t>
              </a:r>
              <a:r>
                <a:rPr sz="1800" dirty="0">
                  <a:solidFill>
                    <a:srgbClr val="00009A"/>
                  </a:solidFill>
                  <a:latin typeface="Courier New"/>
                  <a:cs typeface="Courier New"/>
                </a:rPr>
                <a:t>r</a:t>
              </a:r>
              <a:r>
                <a:rPr sz="1800" spc="-10" dirty="0">
                  <a:solidFill>
                    <a:srgbClr val="00009A"/>
                  </a:solidFill>
                  <a:latin typeface="Courier New"/>
                  <a:cs typeface="Courier New"/>
                </a:rPr>
                <a:t> </a:t>
              </a:r>
              <a:r>
                <a:rPr sz="1800" spc="-10" dirty="0">
                  <a:latin typeface="Courier New"/>
                  <a:cs typeface="Courier New"/>
                </a:rPr>
                <a:t>symbol;</a:t>
              </a:r>
              <a:endParaRPr sz="1800" dirty="0">
                <a:latin typeface="Courier New"/>
                <a:cs typeface="Courier New"/>
              </a:endParaRPr>
            </a:p>
            <a:p>
              <a:pPr marL="914400">
                <a:lnSpc>
                  <a:spcPct val="100000"/>
                </a:lnSpc>
                <a:spcBef>
                  <a:spcPts val="1265"/>
                </a:spcBef>
              </a:pPr>
              <a:r>
                <a:rPr sz="1800" spc="-10" dirty="0">
                  <a:latin typeface="Courier New"/>
                  <a:cs typeface="Courier New"/>
                </a:rPr>
                <a:t>symbo</a:t>
              </a:r>
              <a:r>
                <a:rPr sz="1800" dirty="0">
                  <a:latin typeface="Courier New"/>
                  <a:cs typeface="Courier New"/>
                </a:rPr>
                <a:t>l</a:t>
              </a:r>
              <a:r>
                <a:rPr sz="1800" spc="-10" dirty="0">
                  <a:latin typeface="Courier New"/>
                  <a:cs typeface="Courier New"/>
                </a:rPr>
                <a:t> </a:t>
              </a:r>
              <a:r>
                <a:rPr sz="1800" dirty="0">
                  <a:latin typeface="Courier New"/>
                  <a:cs typeface="Courier New"/>
                </a:rPr>
                <a:t>=</a:t>
              </a:r>
              <a:r>
                <a:rPr sz="1800" spc="-10" dirty="0">
                  <a:latin typeface="Courier New"/>
                  <a:cs typeface="Courier New"/>
                </a:rPr>
                <a:t> ‘a’;</a:t>
              </a:r>
              <a:endParaRPr sz="1800" dirty="0">
                <a:latin typeface="Courier New"/>
                <a:cs typeface="Courier New"/>
              </a:endParaRPr>
            </a:p>
            <a:p>
              <a:pPr marL="914400">
                <a:lnSpc>
                  <a:spcPts val="2105"/>
                </a:lnSpc>
                <a:spcBef>
                  <a:spcPts val="50"/>
                </a:spcBef>
              </a:pPr>
              <a:r>
                <a:rPr sz="1800" b="1" spc="-5" dirty="0">
                  <a:solidFill>
                    <a:srgbClr val="FF0000"/>
                  </a:solidFill>
                  <a:latin typeface="Courier New"/>
                  <a:cs typeface="Courier New"/>
                </a:rPr>
                <a:t>while</a:t>
              </a:r>
              <a:r>
                <a:rPr sz="1800" dirty="0">
                  <a:latin typeface="Courier New"/>
                  <a:cs typeface="Courier New"/>
                </a:rPr>
                <a:t>(</a:t>
              </a:r>
              <a:r>
                <a:rPr sz="1800" spc="-10" dirty="0">
                  <a:latin typeface="Courier New"/>
                  <a:cs typeface="Courier New"/>
                </a:rPr>
                <a:t> </a:t>
              </a:r>
              <a:r>
                <a:rPr sz="1800" spc="-5" dirty="0">
                  <a:latin typeface="Courier New"/>
                  <a:cs typeface="Courier New"/>
                </a:rPr>
                <a:t>symbo</a:t>
              </a:r>
              <a:r>
                <a:rPr sz="1800" dirty="0">
                  <a:latin typeface="Courier New"/>
                  <a:cs typeface="Courier New"/>
                </a:rPr>
                <a:t>l</a:t>
              </a:r>
              <a:r>
                <a:rPr sz="1800" spc="-15" dirty="0">
                  <a:latin typeface="Courier New"/>
                  <a:cs typeface="Courier New"/>
                </a:rPr>
                <a:t> </a:t>
              </a:r>
              <a:r>
                <a:rPr sz="1800" spc="-10" dirty="0">
                  <a:latin typeface="Courier New"/>
                  <a:cs typeface="Courier New"/>
                </a:rPr>
                <a:t>&lt;</a:t>
              </a:r>
              <a:r>
                <a:rPr sz="1800" dirty="0">
                  <a:latin typeface="Courier New"/>
                  <a:cs typeface="Courier New"/>
                </a:rPr>
                <a:t>=</a:t>
              </a:r>
              <a:r>
                <a:rPr sz="1800" spc="-10" dirty="0">
                  <a:latin typeface="Courier New"/>
                  <a:cs typeface="Courier New"/>
                </a:rPr>
                <a:t> </a:t>
              </a:r>
              <a:r>
                <a:rPr sz="1800" spc="-5" dirty="0">
                  <a:latin typeface="Courier New"/>
                  <a:cs typeface="Courier New"/>
                </a:rPr>
                <a:t>‘z</a:t>
              </a:r>
              <a:r>
                <a:rPr sz="1800" dirty="0">
                  <a:latin typeface="Courier New"/>
                  <a:cs typeface="Courier New"/>
                </a:rPr>
                <a:t>’</a:t>
              </a:r>
              <a:r>
                <a:rPr sz="1800" spc="-15" dirty="0">
                  <a:latin typeface="Courier New"/>
                  <a:cs typeface="Courier New"/>
                </a:rPr>
                <a:t> </a:t>
              </a:r>
              <a:r>
                <a:rPr sz="1800" dirty="0">
                  <a:latin typeface="Courier New"/>
                  <a:cs typeface="Courier New"/>
                </a:rPr>
                <a:t>)</a:t>
              </a:r>
            </a:p>
            <a:p>
              <a:pPr marL="914400">
                <a:lnSpc>
                  <a:spcPts val="2105"/>
                </a:lnSpc>
              </a:pPr>
              <a:r>
                <a:rPr sz="1800" dirty="0">
                  <a:latin typeface="Courier New"/>
                  <a:cs typeface="Courier New"/>
                </a:rPr>
                <a:t>{</a:t>
              </a:r>
            </a:p>
            <a:p>
              <a:pPr marL="1460500">
                <a:lnSpc>
                  <a:spcPts val="2230"/>
                </a:lnSpc>
                <a:spcBef>
                  <a:spcPts val="15"/>
                </a:spcBef>
              </a:pPr>
              <a:r>
                <a:rPr sz="1800" spc="-5" dirty="0">
                  <a:latin typeface="Courier New"/>
                  <a:cs typeface="Courier New"/>
                </a:rPr>
                <a:t>printf(“%</a:t>
              </a:r>
              <a:r>
                <a:rPr sz="1800" dirty="0">
                  <a:latin typeface="Courier New"/>
                  <a:cs typeface="Courier New"/>
                </a:rPr>
                <a:t>c</a:t>
              </a:r>
              <a:r>
                <a:rPr sz="1800" spc="-15" dirty="0">
                  <a:latin typeface="Courier New"/>
                  <a:cs typeface="Courier New"/>
                </a:rPr>
                <a:t> </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symbol); symbol++;</a:t>
              </a:r>
              <a:endParaRPr sz="1800" dirty="0">
                <a:latin typeface="Courier New"/>
                <a:cs typeface="Courier New"/>
              </a:endParaRPr>
            </a:p>
            <a:p>
              <a:pPr marL="914400">
                <a:lnSpc>
                  <a:spcPts val="2010"/>
                </a:lnSpc>
              </a:pPr>
              <a:r>
                <a:rPr sz="1800" dirty="0">
                  <a:latin typeface="Courier New"/>
                  <a:cs typeface="Courier New"/>
                </a:rPr>
                <a:t>}</a:t>
              </a:r>
            </a:p>
          </p:txBody>
        </p:sp>
        <p:sp>
          <p:nvSpPr>
            <p:cNvPr id="6" name="object 6"/>
            <p:cNvSpPr txBox="1"/>
            <p:nvPr/>
          </p:nvSpPr>
          <p:spPr>
            <a:xfrm>
              <a:off x="5935143" y="3886200"/>
              <a:ext cx="2266950" cy="509905"/>
            </a:xfrm>
            <a:prstGeom prst="rect">
              <a:avLst/>
            </a:prstGeom>
          </p:spPr>
          <p:txBody>
            <a:bodyPr vert="horz" wrap="square" lIns="0" tIns="0" rIns="0" bIns="0" rtlCol="0">
              <a:spAutoFit/>
            </a:bodyPr>
            <a:lstStyle/>
            <a:p>
              <a:pPr>
                <a:lnSpc>
                  <a:spcPct val="100000"/>
                </a:lnSpc>
              </a:pPr>
              <a:r>
                <a:rPr sz="1800" dirty="0">
                  <a:solidFill>
                    <a:srgbClr val="003300"/>
                  </a:solidFill>
                  <a:latin typeface="Calibri"/>
                  <a:cs typeface="Calibri"/>
                </a:rPr>
                <a:t>/*initializa</a:t>
              </a:r>
              <a:r>
                <a:rPr sz="1800" spc="-10" dirty="0">
                  <a:solidFill>
                    <a:srgbClr val="003300"/>
                  </a:solidFill>
                  <a:latin typeface="Calibri"/>
                  <a:cs typeface="Calibri"/>
                </a:rPr>
                <a:t>t</a:t>
              </a:r>
              <a:r>
                <a:rPr sz="1800" dirty="0">
                  <a:solidFill>
                    <a:srgbClr val="003300"/>
                  </a:solidFill>
                  <a:latin typeface="Calibri"/>
                  <a:cs typeface="Calibri"/>
                </a:rPr>
                <a:t>ion</a:t>
              </a:r>
              <a:r>
                <a:rPr sz="1800" spc="15" dirty="0">
                  <a:solidFill>
                    <a:srgbClr val="003300"/>
                  </a:solidFill>
                  <a:latin typeface="Calibri"/>
                  <a:cs typeface="Calibri"/>
                </a:rPr>
                <a:t> </a:t>
              </a:r>
              <a:r>
                <a:rPr sz="1800" dirty="0">
                  <a:solidFill>
                    <a:srgbClr val="003300"/>
                  </a:solidFill>
                  <a:latin typeface="Calibri"/>
                  <a:cs typeface="Calibri"/>
                </a:rPr>
                <a:t>*/</a:t>
              </a:r>
              <a:endParaRPr sz="1800">
                <a:latin typeface="Calibri"/>
                <a:cs typeface="Calibri"/>
              </a:endParaRPr>
            </a:p>
            <a:p>
              <a:pPr>
                <a:lnSpc>
                  <a:spcPct val="100000"/>
                </a:lnSpc>
                <a:spcBef>
                  <a:spcPts val="50"/>
                </a:spcBef>
              </a:pPr>
              <a:r>
                <a:rPr sz="1800" dirty="0">
                  <a:solidFill>
                    <a:srgbClr val="003300"/>
                  </a:solidFill>
                  <a:latin typeface="Calibri"/>
                  <a:cs typeface="Calibri"/>
                </a:rPr>
                <a:t>/*</a:t>
              </a:r>
              <a:r>
                <a:rPr sz="1800" spc="5" dirty="0">
                  <a:solidFill>
                    <a:srgbClr val="003300"/>
                  </a:solidFill>
                  <a:latin typeface="Calibri"/>
                  <a:cs typeface="Calibri"/>
                </a:rPr>
                <a:t> </a:t>
              </a:r>
              <a:r>
                <a:rPr sz="1800" spc="-5" dirty="0">
                  <a:solidFill>
                    <a:srgbClr val="003300"/>
                  </a:solidFill>
                  <a:latin typeface="Calibri"/>
                  <a:cs typeface="Calibri"/>
                </a:rPr>
                <a:t>test</a:t>
              </a:r>
              <a:r>
                <a:rPr sz="1800" dirty="0">
                  <a:solidFill>
                    <a:srgbClr val="003300"/>
                  </a:solidFill>
                  <a:latin typeface="Calibri"/>
                  <a:cs typeface="Calibri"/>
                </a:rPr>
                <a:t> </a:t>
              </a:r>
              <a:r>
                <a:rPr sz="1800" spc="-5" dirty="0">
                  <a:solidFill>
                    <a:srgbClr val="003300"/>
                  </a:solidFill>
                  <a:latin typeface="Calibri"/>
                  <a:cs typeface="Calibri"/>
                </a:rPr>
                <a:t>loo</a:t>
              </a:r>
              <a:r>
                <a:rPr sz="1800" dirty="0">
                  <a:solidFill>
                    <a:srgbClr val="003300"/>
                  </a:solidFill>
                  <a:latin typeface="Calibri"/>
                  <a:cs typeface="Calibri"/>
                </a:rPr>
                <a:t>p</a:t>
              </a:r>
              <a:r>
                <a:rPr sz="1800" spc="15" dirty="0">
                  <a:solidFill>
                    <a:srgbClr val="003300"/>
                  </a:solidFill>
                  <a:latin typeface="Calibri"/>
                  <a:cs typeface="Calibri"/>
                </a:rPr>
                <a:t> </a:t>
              </a:r>
              <a:r>
                <a:rPr sz="1800" dirty="0">
                  <a:solidFill>
                    <a:srgbClr val="003300"/>
                  </a:solidFill>
                  <a:latin typeface="Calibri"/>
                  <a:cs typeface="Calibri"/>
                </a:rPr>
                <a:t>condition */</a:t>
              </a:r>
              <a:endParaRPr sz="1800">
                <a:latin typeface="Calibri"/>
                <a:cs typeface="Calibri"/>
              </a:endParaRPr>
            </a:p>
          </p:txBody>
        </p:sp>
        <p:sp>
          <p:nvSpPr>
            <p:cNvPr id="7" name="object 7"/>
            <p:cNvSpPr txBox="1"/>
            <p:nvPr/>
          </p:nvSpPr>
          <p:spPr>
            <a:xfrm>
              <a:off x="5935143" y="4985011"/>
              <a:ext cx="1172845" cy="228600"/>
            </a:xfrm>
            <a:prstGeom prst="rect">
              <a:avLst/>
            </a:prstGeom>
          </p:spPr>
          <p:txBody>
            <a:bodyPr vert="horz" wrap="square" lIns="0" tIns="0" rIns="0" bIns="0" rtlCol="0">
              <a:spAutoFit/>
            </a:bodyPr>
            <a:lstStyle/>
            <a:p>
              <a:pPr>
                <a:lnSpc>
                  <a:spcPct val="100000"/>
                </a:lnSpc>
              </a:pPr>
              <a:r>
                <a:rPr sz="1800" dirty="0">
                  <a:solidFill>
                    <a:srgbClr val="003300"/>
                  </a:solidFill>
                  <a:latin typeface="Calibri"/>
                  <a:cs typeface="Calibri"/>
                </a:rPr>
                <a:t>/*</a:t>
              </a:r>
              <a:r>
                <a:rPr sz="1800" spc="5" dirty="0">
                  <a:solidFill>
                    <a:srgbClr val="003300"/>
                  </a:solidFill>
                  <a:latin typeface="Calibri"/>
                  <a:cs typeface="Calibri"/>
                </a:rPr>
                <a:t> </a:t>
              </a:r>
              <a:r>
                <a:rPr sz="1800" dirty="0">
                  <a:solidFill>
                    <a:srgbClr val="003300"/>
                  </a:solidFill>
                  <a:latin typeface="Calibri"/>
                  <a:cs typeface="Calibri"/>
                </a:rPr>
                <a:t>update</a:t>
              </a:r>
              <a:r>
                <a:rPr sz="1800" spc="15" dirty="0">
                  <a:solidFill>
                    <a:srgbClr val="003300"/>
                  </a:solidFill>
                  <a:latin typeface="Calibri"/>
                  <a:cs typeface="Calibri"/>
                </a:rPr>
                <a:t> </a:t>
              </a:r>
              <a:r>
                <a:rPr sz="1800" dirty="0">
                  <a:solidFill>
                    <a:srgbClr val="003300"/>
                  </a:solidFill>
                  <a:latin typeface="Calibri"/>
                  <a:cs typeface="Calibri"/>
                </a:rPr>
                <a:t>*/</a:t>
              </a:r>
              <a:endParaRPr sz="1800">
                <a:latin typeface="Calibri"/>
                <a:cs typeface="Calibri"/>
              </a:endParaRPr>
            </a:p>
          </p:txBody>
        </p:sp>
      </p:grpSp>
      <p:grpSp>
        <p:nvGrpSpPr>
          <p:cNvPr id="17" name="Group 16">
            <a:extLst>
              <a:ext uri="{FF2B5EF4-FFF2-40B4-BE49-F238E27FC236}">
                <a16:creationId xmlns:a16="http://schemas.microsoft.com/office/drawing/2014/main" id="{C6093440-F3DD-43A0-B7FA-EC9D9938C04B}"/>
              </a:ext>
            </a:extLst>
          </p:cNvPr>
          <p:cNvGrpSpPr/>
          <p:nvPr/>
        </p:nvGrpSpPr>
        <p:grpSpPr>
          <a:xfrm>
            <a:off x="1267264" y="1105748"/>
            <a:ext cx="7274778" cy="1374735"/>
            <a:chOff x="1333379" y="1421891"/>
            <a:chExt cx="7274778" cy="1374735"/>
          </a:xfrm>
        </p:grpSpPr>
        <p:sp>
          <p:nvSpPr>
            <p:cNvPr id="4" name="object 4"/>
            <p:cNvSpPr txBox="1"/>
            <p:nvPr/>
          </p:nvSpPr>
          <p:spPr>
            <a:xfrm>
              <a:off x="1333379" y="1421891"/>
              <a:ext cx="5705475" cy="1374735"/>
            </a:xfrm>
            <a:prstGeom prst="rect">
              <a:avLst/>
            </a:prstGeom>
          </p:spPr>
          <p:txBody>
            <a:bodyPr vert="horz" wrap="square" lIns="0" tIns="0" rIns="0" bIns="0" rtlCol="0">
              <a:spAutoFit/>
            </a:bodyPr>
            <a:lstStyle/>
            <a:p>
              <a:pPr>
                <a:lnSpc>
                  <a:spcPts val="2155"/>
                </a:lnSpc>
              </a:pPr>
              <a:r>
                <a:rPr sz="1800" b="1" i="1" spc="-5" dirty="0">
                  <a:latin typeface="Calibri"/>
                  <a:cs typeface="Calibri"/>
                </a:rPr>
                <a:t>Synt</a:t>
              </a:r>
              <a:r>
                <a:rPr sz="1800" b="1" i="1" spc="-10" dirty="0">
                  <a:latin typeface="Calibri"/>
                  <a:cs typeface="Calibri"/>
                </a:rPr>
                <a:t>a</a:t>
              </a:r>
              <a:r>
                <a:rPr sz="1800" b="1" i="1" dirty="0">
                  <a:latin typeface="Calibri"/>
                  <a:cs typeface="Calibri"/>
                </a:rPr>
                <a:t>x</a:t>
              </a:r>
              <a:r>
                <a:rPr sz="1800" b="1" i="1" spc="-5" dirty="0">
                  <a:latin typeface="Calibri"/>
                  <a:cs typeface="Calibri"/>
                </a:rPr>
                <a:t>:</a:t>
              </a:r>
              <a:endParaRPr sz="1800" b="1" dirty="0">
                <a:latin typeface="Calibri"/>
                <a:cs typeface="Calibri"/>
              </a:endParaRPr>
            </a:p>
            <a:p>
              <a:pPr marL="913765">
                <a:lnSpc>
                  <a:spcPts val="2100"/>
                </a:lnSpc>
              </a:pPr>
              <a:r>
                <a:rPr sz="1800" b="1" spc="-5" dirty="0">
                  <a:solidFill>
                    <a:srgbClr val="FF0000"/>
                  </a:solidFill>
                  <a:latin typeface="Courier New"/>
                  <a:cs typeface="Courier New"/>
                </a:rPr>
                <a:t>while</a:t>
              </a:r>
              <a:r>
                <a:rPr sz="1800" dirty="0">
                  <a:latin typeface="Courier New"/>
                  <a:cs typeface="Courier New"/>
                </a:rPr>
                <a:t>(</a:t>
              </a:r>
              <a:r>
                <a:rPr sz="1800" spc="-10" dirty="0">
                  <a:latin typeface="Courier New"/>
                  <a:cs typeface="Courier New"/>
                </a:rPr>
                <a:t> </a:t>
              </a:r>
              <a:r>
                <a:rPr lang="en-US" sz="1800" i="1" spc="-10" dirty="0">
                  <a:latin typeface="Courier New"/>
                  <a:cs typeface="Courier New"/>
                </a:rPr>
                <a:t>expression</a:t>
              </a:r>
              <a:r>
                <a:rPr sz="1800" dirty="0">
                  <a:latin typeface="Courier New"/>
                  <a:cs typeface="Courier New"/>
                </a:rPr>
                <a:t>)</a:t>
              </a:r>
            </a:p>
            <a:p>
              <a:pPr marL="914400">
                <a:lnSpc>
                  <a:spcPts val="2105"/>
                </a:lnSpc>
              </a:pPr>
              <a:r>
                <a:rPr sz="1800" dirty="0">
                  <a:latin typeface="Courier New"/>
                  <a:cs typeface="Courier New"/>
                </a:rPr>
                <a:t>{</a:t>
              </a:r>
            </a:p>
            <a:p>
              <a:pPr marL="1460500">
                <a:lnSpc>
                  <a:spcPct val="100000"/>
                </a:lnSpc>
                <a:spcBef>
                  <a:spcPts val="5"/>
                </a:spcBef>
                <a:tabLst>
                  <a:tab pos="3656965" algn="l"/>
                </a:tabLst>
              </a:pPr>
              <a:r>
                <a:rPr sz="1800" spc="-5" dirty="0">
                  <a:latin typeface="Courier New"/>
                  <a:cs typeface="Courier New"/>
                </a:rPr>
                <a:t>statements</a:t>
              </a:r>
              <a:r>
                <a:rPr sz="1800" dirty="0">
                  <a:latin typeface="Courier New"/>
                  <a:cs typeface="Courier New"/>
                </a:rPr>
                <a:t>;	</a:t>
              </a: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loo</a:t>
              </a:r>
              <a:r>
                <a:rPr sz="1800" dirty="0">
                  <a:solidFill>
                    <a:srgbClr val="006500"/>
                  </a:solidFill>
                  <a:latin typeface="Courier New"/>
                  <a:cs typeface="Courier New"/>
                </a:rPr>
                <a:t>p</a:t>
              </a:r>
              <a:r>
                <a:rPr sz="1800" spc="-15" dirty="0">
                  <a:solidFill>
                    <a:srgbClr val="006500"/>
                  </a:solidFill>
                  <a:latin typeface="Courier New"/>
                  <a:cs typeface="Courier New"/>
                </a:rPr>
                <a:t> </a:t>
              </a:r>
              <a:r>
                <a:rPr sz="1800" spc="-5" dirty="0">
                  <a:solidFill>
                    <a:srgbClr val="006500"/>
                  </a:solidFill>
                  <a:latin typeface="Courier New"/>
                  <a:cs typeface="Courier New"/>
                </a:rPr>
                <a:t>bod</a:t>
              </a:r>
              <a:r>
                <a:rPr sz="1800" dirty="0">
                  <a:solidFill>
                    <a:srgbClr val="006500"/>
                  </a:solidFill>
                  <a:latin typeface="Courier New"/>
                  <a:cs typeface="Courier New"/>
                </a:rPr>
                <a:t>y</a:t>
              </a:r>
              <a:r>
                <a:rPr sz="1800" spc="-15" dirty="0">
                  <a:solidFill>
                    <a:srgbClr val="006500"/>
                  </a:solidFill>
                  <a:latin typeface="Courier New"/>
                  <a:cs typeface="Courier New"/>
                </a:rPr>
                <a:t> </a:t>
              </a:r>
              <a:r>
                <a:rPr sz="1800" spc="-5" dirty="0">
                  <a:solidFill>
                    <a:srgbClr val="006500"/>
                  </a:solidFill>
                  <a:latin typeface="Courier New"/>
                  <a:cs typeface="Courier New"/>
                </a:rPr>
                <a:t>*/</a:t>
              </a:r>
              <a:endParaRPr sz="1800" dirty="0">
                <a:latin typeface="Courier New"/>
                <a:cs typeface="Courier New"/>
              </a:endParaRPr>
            </a:p>
            <a:p>
              <a:pPr marL="914400">
                <a:lnSpc>
                  <a:spcPct val="100000"/>
                </a:lnSpc>
              </a:pPr>
              <a:r>
                <a:rPr sz="1800" dirty="0">
                  <a:latin typeface="Courier New"/>
                  <a:cs typeface="Courier New"/>
                </a:rPr>
                <a:t>}</a:t>
              </a:r>
            </a:p>
          </p:txBody>
        </p:sp>
        <p:cxnSp>
          <p:nvCxnSpPr>
            <p:cNvPr id="10" name="Straight Arrow Connector 9">
              <a:extLst>
                <a:ext uri="{FF2B5EF4-FFF2-40B4-BE49-F238E27FC236}">
                  <a16:creationId xmlns:a16="http://schemas.microsoft.com/office/drawing/2014/main" id="{C3EE8D60-FFDF-4AD5-9DA0-226DCAB42CB3}"/>
                </a:ext>
              </a:extLst>
            </p:cNvPr>
            <p:cNvCxnSpPr>
              <a:cxnSpLocks/>
            </p:cNvCxnSpPr>
            <p:nvPr/>
          </p:nvCxnSpPr>
          <p:spPr>
            <a:xfrm flipH="1" flipV="1">
              <a:off x="4279900" y="1949397"/>
              <a:ext cx="450729" cy="1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FD74B6-1FBD-4F23-A4B9-458B02B2067E}"/>
                </a:ext>
              </a:extLst>
            </p:cNvPr>
            <p:cNvCxnSpPr>
              <a:cxnSpLocks/>
            </p:cNvCxnSpPr>
            <p:nvPr/>
          </p:nvCxnSpPr>
          <p:spPr>
            <a:xfrm>
              <a:off x="4701504" y="2061982"/>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DBB36F1-8DA7-4712-8A6E-BAA4520CD2B3}"/>
                </a:ext>
              </a:extLst>
            </p:cNvPr>
            <p:cNvSpPr/>
            <p:nvPr/>
          </p:nvSpPr>
          <p:spPr>
            <a:xfrm>
              <a:off x="6073104" y="1821023"/>
              <a:ext cx="2535053" cy="369332"/>
            </a:xfrm>
            <a:prstGeom prst="rect">
              <a:avLst/>
            </a:prstGeom>
          </p:spPr>
          <p:txBody>
            <a:bodyPr wrap="none">
              <a:spAutoFit/>
            </a:bodyPr>
            <a:lstStyle/>
            <a:p>
              <a:r>
                <a:rPr lang="en-US" i="1" dirty="0">
                  <a:cs typeface="Calibri"/>
                </a:rPr>
                <a:t>loop repetition</a:t>
              </a:r>
              <a:r>
                <a:rPr lang="en-US" i="1" spc="-5" dirty="0">
                  <a:cs typeface="Calibri"/>
                </a:rPr>
                <a:t> </a:t>
              </a:r>
              <a:r>
                <a:rPr lang="en-US" i="1" dirty="0">
                  <a:cs typeface="Calibri"/>
                </a:rPr>
                <a:t>condition</a:t>
              </a:r>
              <a:r>
                <a:rPr lang="en-US" i="1" spc="-5" dirty="0">
                  <a:cs typeface="Calibri"/>
                </a:rPr>
                <a:t> </a:t>
              </a:r>
              <a:endParaRPr lang="en-US" dirty="0"/>
            </a:p>
          </p:txBody>
        </p:sp>
      </p:grpSp>
      <p:sp>
        <p:nvSpPr>
          <p:cNvPr id="18" name="Rectangle 17">
            <a:extLst>
              <a:ext uri="{FF2B5EF4-FFF2-40B4-BE49-F238E27FC236}">
                <a16:creationId xmlns:a16="http://schemas.microsoft.com/office/drawing/2014/main" id="{E1EE9789-D40F-4437-9F5A-523CC7FB45DE}"/>
              </a:ext>
            </a:extLst>
          </p:cNvPr>
          <p:cNvSpPr/>
          <p:nvPr/>
        </p:nvSpPr>
        <p:spPr>
          <a:xfrm>
            <a:off x="1254564" y="2725158"/>
            <a:ext cx="9062334" cy="1287532"/>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pc="-5" dirty="0">
                <a:latin typeface="Arial" panose="020B0604020202020204" pitchFamily="34" charset="0"/>
                <a:cs typeface="Arial" panose="020B0604020202020204" pitchFamily="34" charset="0"/>
              </a:rPr>
              <a:t>It is </a:t>
            </a:r>
            <a:r>
              <a:rPr lang="en-US" dirty="0">
                <a:latin typeface="Arial" panose="020B0604020202020204" pitchFamily="34" charset="0"/>
                <a:cs typeface="Arial" panose="020B0604020202020204" pitchFamily="34" charset="0"/>
              </a:rPr>
              <a:t>a </a:t>
            </a:r>
            <a:r>
              <a:rPr lang="en-US" b="1" spc="-5" dirty="0">
                <a:latin typeface="Arial" panose="020B0604020202020204" pitchFamily="34" charset="0"/>
                <a:cs typeface="Arial" panose="020B0604020202020204" pitchFamily="34" charset="0"/>
              </a:rPr>
              <a:t>pr</a:t>
            </a:r>
            <a:r>
              <a:rPr lang="en-US" b="1" dirty="0">
                <a:latin typeface="Arial" panose="020B0604020202020204" pitchFamily="34" charset="0"/>
                <a:cs typeface="Arial" panose="020B0604020202020204" pitchFamily="34" charset="0"/>
              </a:rPr>
              <a:t>e</a:t>
            </a:r>
            <a:r>
              <a:rPr lang="en-US" b="1" spc="-290" dirty="0">
                <a:latin typeface="Arial" panose="020B0604020202020204" pitchFamily="34" charset="0"/>
                <a:cs typeface="Arial" panose="020B0604020202020204" pitchFamily="34" charset="0"/>
              </a:rPr>
              <a:t>‐</a:t>
            </a:r>
            <a:r>
              <a:rPr lang="en-US" b="1" spc="-5" dirty="0">
                <a:latin typeface="Arial" panose="020B0604020202020204" pitchFamily="34" charset="0"/>
                <a:cs typeface="Arial" panose="020B0604020202020204" pitchFamily="34" charset="0"/>
              </a:rPr>
              <a:t>test</a:t>
            </a:r>
            <a:r>
              <a:rPr lang="en-US" b="1" dirty="0">
                <a:latin typeface="Arial" panose="020B0604020202020204" pitchFamily="34" charset="0"/>
                <a:cs typeface="Arial" panose="020B0604020202020204" pitchFamily="34" charset="0"/>
              </a:rPr>
              <a:t> </a:t>
            </a:r>
            <a:r>
              <a:rPr lang="en-US" b="1" spc="-5" dirty="0">
                <a:latin typeface="Arial" panose="020B0604020202020204" pitchFamily="34" charset="0"/>
                <a:cs typeface="Arial" panose="020B0604020202020204" pitchFamily="34" charset="0"/>
              </a:rPr>
              <a:t>loo</a:t>
            </a:r>
            <a:r>
              <a:rPr lang="en-US" b="1" dirty="0">
                <a:latin typeface="Arial" panose="020B0604020202020204" pitchFamily="34" charset="0"/>
                <a:cs typeface="Arial" panose="020B0604020202020204" pitchFamily="34" charset="0"/>
              </a:rPr>
              <a:t>p; </a:t>
            </a:r>
            <a:r>
              <a:rPr lang="en-US" spc="-5" dirty="0">
                <a:latin typeface="Arial"/>
                <a:cs typeface="Arial"/>
              </a:rPr>
              <a:t>if the </a:t>
            </a:r>
            <a:r>
              <a:rPr lang="en-US" i="1" spc="-5" dirty="0">
                <a:latin typeface="Arial"/>
                <a:cs typeface="Arial"/>
              </a:rPr>
              <a:t>expression</a:t>
            </a:r>
            <a:r>
              <a:rPr lang="en-US" spc="-5" dirty="0">
                <a:latin typeface="Arial"/>
                <a:cs typeface="Arial"/>
              </a:rPr>
              <a:t> is</a:t>
            </a:r>
            <a:r>
              <a:rPr lang="en-US" b="1" spc="-5" dirty="0">
                <a:solidFill>
                  <a:srgbClr val="0070C0"/>
                </a:solidFill>
                <a:latin typeface="Arial"/>
                <a:cs typeface="Arial"/>
              </a:rPr>
              <a:t> true</a:t>
            </a:r>
            <a:r>
              <a:rPr lang="en-US" dirty="0">
                <a:latin typeface="Arial"/>
                <a:cs typeface="Arial"/>
              </a:rPr>
              <a:t>, </a:t>
            </a:r>
            <a:r>
              <a:rPr lang="en-US" spc="-5" dirty="0">
                <a:latin typeface="Arial"/>
                <a:cs typeface="Arial"/>
              </a:rPr>
              <a:t>then the </a:t>
            </a:r>
            <a:r>
              <a:rPr lang="en-US" spc="-655" dirty="0">
                <a:latin typeface="Arial"/>
                <a:cs typeface="Arial"/>
              </a:rPr>
              <a:t> </a:t>
            </a:r>
            <a:r>
              <a:rPr lang="en-US" i="1" dirty="0">
                <a:latin typeface="Arial"/>
                <a:cs typeface="Arial"/>
              </a:rPr>
              <a:t>statements</a:t>
            </a:r>
            <a:r>
              <a:rPr lang="en-US" dirty="0">
                <a:latin typeface="Arial"/>
                <a:cs typeface="Arial"/>
              </a:rPr>
              <a:t> </a:t>
            </a:r>
            <a:r>
              <a:rPr lang="en-US" b="1" dirty="0">
                <a:latin typeface="Arial"/>
                <a:cs typeface="Arial"/>
              </a:rPr>
              <a:t>are</a:t>
            </a:r>
            <a:r>
              <a:rPr lang="en-US" b="1" spc="-5" dirty="0">
                <a:latin typeface="Arial"/>
                <a:cs typeface="Arial"/>
              </a:rPr>
              <a:t> executed</a:t>
            </a:r>
            <a:r>
              <a:rPr lang="en-US" spc="-5" dirty="0">
                <a:latin typeface="Arial"/>
                <a:cs typeface="Arial"/>
              </a:rPr>
              <a:t>;</a:t>
            </a:r>
          </a:p>
          <a:p>
            <a:pPr algn="just">
              <a:lnSpc>
                <a:spcPct val="150000"/>
              </a:lnSpc>
            </a:pPr>
            <a:r>
              <a:rPr lang="en-US" spc="-5" dirty="0">
                <a:latin typeface="Arial"/>
                <a:cs typeface="Arial"/>
              </a:rPr>
              <a:t> the </a:t>
            </a:r>
            <a:r>
              <a:rPr lang="en-US" i="1" spc="-5" dirty="0">
                <a:latin typeface="Arial"/>
                <a:cs typeface="Arial"/>
              </a:rPr>
              <a:t>expression</a:t>
            </a:r>
            <a:r>
              <a:rPr lang="en-US" spc="-5" dirty="0">
                <a:latin typeface="Arial"/>
                <a:cs typeface="Arial"/>
              </a:rPr>
              <a:t> is </a:t>
            </a:r>
            <a:r>
              <a:rPr lang="en-US" b="1" dirty="0">
                <a:latin typeface="Arial"/>
                <a:cs typeface="Arial"/>
              </a:rPr>
              <a:t>re-evaluated </a:t>
            </a:r>
            <a:r>
              <a:rPr lang="en-US" b="1" spc="-5" dirty="0">
                <a:latin typeface="Arial"/>
                <a:cs typeface="Arial"/>
              </a:rPr>
              <a:t>after each </a:t>
            </a:r>
            <a:r>
              <a:rPr lang="en-US" b="1" dirty="0">
                <a:latin typeface="Arial"/>
                <a:cs typeface="Arial"/>
              </a:rPr>
              <a:t> </a:t>
            </a:r>
            <a:r>
              <a:rPr lang="en-US" b="1" spc="-5" dirty="0">
                <a:latin typeface="Arial"/>
                <a:cs typeface="Arial"/>
              </a:rPr>
              <a:t>iteration. </a:t>
            </a:r>
            <a:r>
              <a:rPr lang="en-US" spc="-5" dirty="0">
                <a:latin typeface="Arial"/>
                <a:cs typeface="Arial"/>
              </a:rPr>
              <a:t>The loop </a:t>
            </a:r>
            <a:r>
              <a:rPr lang="en-US" b="1" spc="-5" dirty="0">
                <a:latin typeface="Arial"/>
                <a:cs typeface="Arial"/>
              </a:rPr>
              <a:t>is exited </a:t>
            </a:r>
            <a:r>
              <a:rPr lang="en-US" spc="-5" dirty="0">
                <a:latin typeface="Arial"/>
                <a:cs typeface="Arial"/>
              </a:rPr>
              <a:t>once</a:t>
            </a:r>
          </a:p>
          <a:p>
            <a:pPr algn="just">
              <a:lnSpc>
                <a:spcPct val="150000"/>
              </a:lnSpc>
            </a:pPr>
            <a:r>
              <a:rPr lang="en-US" spc="-5" dirty="0">
                <a:latin typeface="Arial"/>
                <a:cs typeface="Arial"/>
              </a:rPr>
              <a:t>the </a:t>
            </a:r>
            <a:r>
              <a:rPr lang="en-US" i="1" spc="-5" dirty="0">
                <a:latin typeface="Arial"/>
                <a:cs typeface="Arial"/>
              </a:rPr>
              <a:t>expression </a:t>
            </a:r>
            <a:r>
              <a:rPr lang="en-US" spc="-5" dirty="0">
                <a:latin typeface="Arial"/>
                <a:cs typeface="Arial"/>
              </a:rPr>
              <a:t>becomes </a:t>
            </a:r>
            <a:r>
              <a:rPr lang="en-US" b="1" spc="-5" dirty="0">
                <a:solidFill>
                  <a:srgbClr val="0070C0"/>
                </a:solidFill>
                <a:latin typeface="Arial"/>
                <a:cs typeface="Arial"/>
              </a:rPr>
              <a:t>false.</a:t>
            </a:r>
            <a:endParaRPr lang="en-US" b="1" dirty="0">
              <a:solidFill>
                <a:srgbClr val="0070C0"/>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8230" y="318389"/>
            <a:ext cx="2290993" cy="615553"/>
          </a:xfrm>
          <a:prstGeom prst="rect">
            <a:avLst/>
          </a:prstGeom>
        </p:spPr>
        <p:txBody>
          <a:bodyPr vert="horz" wrap="square" lIns="0" tIns="0" rIns="0" bIns="0" rtlCol="0">
            <a:spAutoFit/>
          </a:bodyPr>
          <a:lstStyle/>
          <a:p>
            <a:pPr marL="12700">
              <a:lnSpc>
                <a:spcPct val="100000"/>
              </a:lnSpc>
              <a:tabLst>
                <a:tab pos="1083945" algn="l"/>
              </a:tabLst>
            </a:pPr>
            <a:r>
              <a:rPr lang="en-US" sz="4000" spc="-5" dirty="0"/>
              <a:t>Example</a:t>
            </a:r>
            <a:endParaRPr sz="4000" dirty="0">
              <a:latin typeface="Courier New"/>
              <a:cs typeface="Courier New"/>
            </a:endParaRPr>
          </a:p>
        </p:txBody>
      </p:sp>
      <p:sp>
        <p:nvSpPr>
          <p:cNvPr id="3" name="object 3"/>
          <p:cNvSpPr txBox="1"/>
          <p:nvPr/>
        </p:nvSpPr>
        <p:spPr>
          <a:xfrm>
            <a:off x="1105033" y="1038225"/>
            <a:ext cx="4268470" cy="304800"/>
          </a:xfrm>
          <a:prstGeom prst="rect">
            <a:avLst/>
          </a:prstGeom>
        </p:spPr>
        <p:txBody>
          <a:bodyPr vert="horz" wrap="square" lIns="0" tIns="0" rIns="0" bIns="0" rtlCol="0">
            <a:spAutoFit/>
          </a:bodyPr>
          <a:lstStyle/>
          <a:p>
            <a:pPr marL="12700">
              <a:lnSpc>
                <a:spcPct val="100000"/>
              </a:lnSpc>
            </a:pPr>
            <a:r>
              <a:rPr sz="2400" dirty="0">
                <a:latin typeface="Calibri"/>
                <a:cs typeface="Calibri"/>
              </a:rPr>
              <a:t>What</a:t>
            </a:r>
            <a:r>
              <a:rPr sz="2400" spc="-15" dirty="0">
                <a:latin typeface="Calibri"/>
                <a:cs typeface="Calibri"/>
              </a:rPr>
              <a:t> </a:t>
            </a:r>
            <a:r>
              <a:rPr sz="2400" dirty="0">
                <a:latin typeface="Calibri"/>
                <a:cs typeface="Calibri"/>
              </a:rPr>
              <a:t>is</a:t>
            </a:r>
            <a:r>
              <a:rPr sz="2400" spc="-5" dirty="0">
                <a:latin typeface="Calibri"/>
                <a:cs typeface="Calibri"/>
              </a:rPr>
              <a:t> th</a:t>
            </a:r>
            <a:r>
              <a:rPr sz="2400" dirty="0">
                <a:latin typeface="Calibri"/>
                <a:cs typeface="Calibri"/>
              </a:rPr>
              <a:t>e</a:t>
            </a:r>
            <a:r>
              <a:rPr sz="2400" spc="-5" dirty="0">
                <a:latin typeface="Calibri"/>
                <a:cs typeface="Calibri"/>
              </a:rPr>
              <a:t> limi</a:t>
            </a:r>
            <a:r>
              <a:rPr sz="2400" dirty="0">
                <a:latin typeface="Calibri"/>
                <a:cs typeface="Calibri"/>
              </a:rPr>
              <a:t>t</a:t>
            </a:r>
            <a:r>
              <a:rPr sz="2400" spc="-5" dirty="0">
                <a:latin typeface="Calibri"/>
                <a:cs typeface="Calibri"/>
              </a:rPr>
              <a:t> o</a:t>
            </a:r>
            <a:r>
              <a:rPr sz="2400" dirty="0">
                <a:latin typeface="Calibri"/>
                <a:cs typeface="Calibri"/>
              </a:rPr>
              <a:t>f</a:t>
            </a:r>
            <a:r>
              <a:rPr sz="2400" spc="-5" dirty="0">
                <a:latin typeface="Calibri"/>
                <a:cs typeface="Calibri"/>
              </a:rPr>
              <a:t> th</a:t>
            </a:r>
            <a:r>
              <a:rPr sz="2400" dirty="0">
                <a:latin typeface="Calibri"/>
                <a:cs typeface="Calibri"/>
              </a:rPr>
              <a:t>e sequence?</a:t>
            </a:r>
          </a:p>
        </p:txBody>
      </p:sp>
      <p:sp>
        <p:nvSpPr>
          <p:cNvPr id="4" name="object 4"/>
          <p:cNvSpPr txBox="1"/>
          <p:nvPr/>
        </p:nvSpPr>
        <p:spPr>
          <a:xfrm>
            <a:off x="1105033" y="1423690"/>
            <a:ext cx="4257675" cy="254000"/>
          </a:xfrm>
          <a:prstGeom prst="rect">
            <a:avLst/>
          </a:prstGeom>
        </p:spPr>
        <p:txBody>
          <a:bodyPr vert="horz" wrap="square" lIns="0" tIns="0" rIns="0" bIns="0" rtlCol="0">
            <a:spAutoFit/>
          </a:bodyPr>
          <a:lstStyle/>
          <a:p>
            <a:pPr marL="12700">
              <a:lnSpc>
                <a:spcPct val="100000"/>
              </a:lnSpc>
              <a:tabLst>
                <a:tab pos="3971290" algn="l"/>
              </a:tabLst>
            </a:pPr>
            <a:r>
              <a:rPr sz="1800" dirty="0">
                <a:latin typeface="Courier New"/>
                <a:cs typeface="Courier New"/>
              </a:rPr>
              <a:t>1</a:t>
            </a:r>
            <a:r>
              <a:rPr sz="1800" spc="-10" dirty="0">
                <a:latin typeface="Courier New"/>
                <a:cs typeface="Courier New"/>
              </a:rPr>
              <a:t> </a:t>
            </a:r>
            <a:r>
              <a:rPr sz="1800" dirty="0">
                <a:latin typeface="Courier New"/>
                <a:cs typeface="Courier New"/>
              </a:rPr>
              <a:t>+</a:t>
            </a:r>
            <a:r>
              <a:rPr sz="1800" spc="-10" dirty="0">
                <a:latin typeface="Courier New"/>
                <a:cs typeface="Courier New"/>
              </a:rPr>
              <a:t> 1/</a:t>
            </a:r>
            <a:r>
              <a:rPr sz="1800" dirty="0">
                <a:latin typeface="Courier New"/>
                <a:cs typeface="Courier New"/>
              </a:rPr>
              <a:t>2</a:t>
            </a:r>
            <a:r>
              <a:rPr sz="1800" spc="-10" dirty="0">
                <a:latin typeface="Courier New"/>
                <a:cs typeface="Courier New"/>
              </a:rPr>
              <a:t> </a:t>
            </a:r>
            <a:r>
              <a:rPr sz="1800" dirty="0">
                <a:latin typeface="Courier New"/>
                <a:cs typeface="Courier New"/>
              </a:rPr>
              <a:t>+</a:t>
            </a:r>
            <a:r>
              <a:rPr sz="1800" spc="-10" dirty="0">
                <a:latin typeface="Courier New"/>
                <a:cs typeface="Courier New"/>
              </a:rPr>
              <a:t> 1/</a:t>
            </a:r>
            <a:r>
              <a:rPr sz="1800" dirty="0">
                <a:latin typeface="Courier New"/>
                <a:cs typeface="Courier New"/>
              </a:rPr>
              <a:t>4</a:t>
            </a:r>
            <a:r>
              <a:rPr sz="1800" spc="-10" dirty="0">
                <a:latin typeface="Courier New"/>
                <a:cs typeface="Courier New"/>
              </a:rPr>
              <a:t> </a:t>
            </a:r>
            <a:r>
              <a:rPr sz="1800" dirty="0">
                <a:latin typeface="Courier New"/>
                <a:cs typeface="Courier New"/>
              </a:rPr>
              <a:t>+</a:t>
            </a:r>
            <a:r>
              <a:rPr sz="1800" spc="-10" dirty="0">
                <a:latin typeface="Courier New"/>
                <a:cs typeface="Courier New"/>
              </a:rPr>
              <a:t> 1/</a:t>
            </a:r>
            <a:r>
              <a:rPr sz="1800" dirty="0">
                <a:latin typeface="Courier New"/>
                <a:cs typeface="Courier New"/>
              </a:rPr>
              <a:t>8</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dirty="0">
                <a:latin typeface="Courier New"/>
                <a:cs typeface="Courier New"/>
              </a:rPr>
              <a:t>.	</a:t>
            </a:r>
            <a:r>
              <a:rPr sz="1800" spc="-10" dirty="0">
                <a:latin typeface="Courier New"/>
                <a:cs typeface="Courier New"/>
              </a:rPr>
              <a:t>=&gt;</a:t>
            </a:r>
            <a:endParaRPr sz="1800">
              <a:latin typeface="Courier New"/>
              <a:cs typeface="Courier New"/>
            </a:endParaRPr>
          </a:p>
        </p:txBody>
      </p:sp>
      <p:sp>
        <p:nvSpPr>
          <p:cNvPr id="5" name="object 5"/>
          <p:cNvSpPr txBox="1"/>
          <p:nvPr/>
        </p:nvSpPr>
        <p:spPr>
          <a:xfrm>
            <a:off x="6021457" y="1442170"/>
            <a:ext cx="2713355" cy="229235"/>
          </a:xfrm>
          <a:prstGeom prst="rect">
            <a:avLst/>
          </a:prstGeom>
        </p:spPr>
        <p:txBody>
          <a:bodyPr vert="horz" wrap="square" lIns="0" tIns="0" rIns="0" bIns="0" rtlCol="0">
            <a:spAutoFit/>
          </a:bodyPr>
          <a:lstStyle/>
          <a:p>
            <a:pPr marL="12700">
              <a:lnSpc>
                <a:spcPct val="100000"/>
              </a:lnSpc>
            </a:pPr>
            <a:r>
              <a:rPr sz="1600" dirty="0">
                <a:solidFill>
                  <a:srgbClr val="969696"/>
                </a:solidFill>
                <a:latin typeface="Courier New"/>
                <a:cs typeface="Courier New"/>
              </a:rPr>
              <a:t>1, 1.5, 1.75, 1.875, …</a:t>
            </a:r>
            <a:endParaRPr sz="1600">
              <a:latin typeface="Courier New"/>
              <a:cs typeface="Courier New"/>
            </a:endParaRPr>
          </a:p>
        </p:txBody>
      </p:sp>
      <p:sp>
        <p:nvSpPr>
          <p:cNvPr id="6" name="object 6"/>
          <p:cNvSpPr/>
          <p:nvPr/>
        </p:nvSpPr>
        <p:spPr>
          <a:xfrm>
            <a:off x="1056017" y="1969389"/>
            <a:ext cx="5186680" cy="3891915"/>
          </a:xfrm>
          <a:custGeom>
            <a:avLst/>
            <a:gdLst/>
            <a:ahLst/>
            <a:cxnLst/>
            <a:rect l="l" t="t" r="r" b="b"/>
            <a:pathLst>
              <a:path w="5186680" h="3891915">
                <a:moveTo>
                  <a:pt x="5186172" y="3404616"/>
                </a:moveTo>
                <a:lnTo>
                  <a:pt x="5186172" y="0"/>
                </a:lnTo>
                <a:lnTo>
                  <a:pt x="0" y="0"/>
                </a:lnTo>
                <a:lnTo>
                  <a:pt x="0" y="3891534"/>
                </a:lnTo>
                <a:lnTo>
                  <a:pt x="4537710" y="3891534"/>
                </a:lnTo>
                <a:lnTo>
                  <a:pt x="5186172" y="3404616"/>
                </a:lnTo>
                <a:close/>
              </a:path>
            </a:pathLst>
          </a:custGeom>
          <a:solidFill>
            <a:srgbClr val="EAEAEA"/>
          </a:solidFill>
        </p:spPr>
        <p:txBody>
          <a:bodyPr wrap="square" lIns="0" tIns="0" rIns="0" bIns="0" rtlCol="0"/>
          <a:lstStyle/>
          <a:p>
            <a:endParaRPr/>
          </a:p>
        </p:txBody>
      </p:sp>
      <p:sp>
        <p:nvSpPr>
          <p:cNvPr id="7" name="object 7"/>
          <p:cNvSpPr/>
          <p:nvPr/>
        </p:nvSpPr>
        <p:spPr>
          <a:xfrm>
            <a:off x="5593727" y="5374005"/>
            <a:ext cx="648970" cy="487045"/>
          </a:xfrm>
          <a:custGeom>
            <a:avLst/>
            <a:gdLst/>
            <a:ahLst/>
            <a:cxnLst/>
            <a:rect l="l" t="t" r="r" b="b"/>
            <a:pathLst>
              <a:path w="648970" h="487045">
                <a:moveTo>
                  <a:pt x="648462" y="0"/>
                </a:moveTo>
                <a:lnTo>
                  <a:pt x="612536" y="13032"/>
                </a:lnTo>
                <a:lnTo>
                  <a:pt x="543981" y="35032"/>
                </a:lnTo>
                <a:lnTo>
                  <a:pt x="480000" y="51696"/>
                </a:lnTo>
                <a:lnTo>
                  <a:pt x="420808" y="63126"/>
                </a:lnTo>
                <a:lnTo>
                  <a:pt x="366621" y="69421"/>
                </a:lnTo>
                <a:lnTo>
                  <a:pt x="317652" y="70683"/>
                </a:lnTo>
                <a:lnTo>
                  <a:pt x="295192" y="69457"/>
                </a:lnTo>
                <a:lnTo>
                  <a:pt x="254455" y="63357"/>
                </a:lnTo>
                <a:lnTo>
                  <a:pt x="204209" y="45270"/>
                </a:lnTo>
                <a:lnTo>
                  <a:pt x="167639" y="16764"/>
                </a:lnTo>
                <a:lnTo>
                  <a:pt x="0" y="486918"/>
                </a:lnTo>
                <a:lnTo>
                  <a:pt x="648462" y="0"/>
                </a:lnTo>
                <a:close/>
              </a:path>
            </a:pathLst>
          </a:custGeom>
          <a:solidFill>
            <a:srgbClr val="BCBCBC"/>
          </a:solidFill>
        </p:spPr>
        <p:txBody>
          <a:bodyPr wrap="square" lIns="0" tIns="0" rIns="0" bIns="0" rtlCol="0"/>
          <a:lstStyle/>
          <a:p>
            <a:endParaRPr/>
          </a:p>
        </p:txBody>
      </p:sp>
      <p:sp>
        <p:nvSpPr>
          <p:cNvPr id="8" name="object 8"/>
          <p:cNvSpPr/>
          <p:nvPr/>
        </p:nvSpPr>
        <p:spPr>
          <a:xfrm>
            <a:off x="1056017" y="1969389"/>
            <a:ext cx="5186680" cy="3891915"/>
          </a:xfrm>
          <a:custGeom>
            <a:avLst/>
            <a:gdLst/>
            <a:ahLst/>
            <a:cxnLst/>
            <a:rect l="l" t="t" r="r" b="b"/>
            <a:pathLst>
              <a:path w="5186680" h="3891915">
                <a:moveTo>
                  <a:pt x="0" y="0"/>
                </a:moveTo>
                <a:lnTo>
                  <a:pt x="0" y="3891534"/>
                </a:lnTo>
                <a:lnTo>
                  <a:pt x="4537710" y="3891534"/>
                </a:lnTo>
                <a:lnTo>
                  <a:pt x="5186172" y="3404616"/>
                </a:lnTo>
                <a:lnTo>
                  <a:pt x="5186172" y="0"/>
                </a:lnTo>
                <a:lnTo>
                  <a:pt x="0" y="0"/>
                </a:lnTo>
                <a:close/>
              </a:path>
            </a:pathLst>
          </a:custGeom>
          <a:ln w="19050">
            <a:solidFill>
              <a:srgbClr val="969696"/>
            </a:solidFill>
          </a:ln>
        </p:spPr>
        <p:txBody>
          <a:bodyPr wrap="square" lIns="0" tIns="0" rIns="0" bIns="0" rtlCol="0"/>
          <a:lstStyle/>
          <a:p>
            <a:endParaRPr/>
          </a:p>
        </p:txBody>
      </p:sp>
      <p:sp>
        <p:nvSpPr>
          <p:cNvPr id="9" name="object 9"/>
          <p:cNvSpPr/>
          <p:nvPr/>
        </p:nvSpPr>
        <p:spPr>
          <a:xfrm>
            <a:off x="5593727" y="5374005"/>
            <a:ext cx="648970" cy="487045"/>
          </a:xfrm>
          <a:custGeom>
            <a:avLst/>
            <a:gdLst/>
            <a:ahLst/>
            <a:cxnLst/>
            <a:rect l="l" t="t" r="r" b="b"/>
            <a:pathLst>
              <a:path w="648970" h="487045">
                <a:moveTo>
                  <a:pt x="0" y="486918"/>
                </a:moveTo>
                <a:lnTo>
                  <a:pt x="167639" y="16764"/>
                </a:lnTo>
                <a:lnTo>
                  <a:pt x="178265" y="27403"/>
                </a:lnTo>
                <a:lnTo>
                  <a:pt x="190464" y="36909"/>
                </a:lnTo>
                <a:lnTo>
                  <a:pt x="236231" y="58507"/>
                </a:lnTo>
                <a:lnTo>
                  <a:pt x="274117" y="67011"/>
                </a:lnTo>
                <a:lnTo>
                  <a:pt x="317652" y="70683"/>
                </a:lnTo>
                <a:lnTo>
                  <a:pt x="341471" y="70675"/>
                </a:lnTo>
                <a:lnTo>
                  <a:pt x="393076" y="66909"/>
                </a:lnTo>
                <a:lnTo>
                  <a:pt x="449792" y="58059"/>
                </a:lnTo>
                <a:lnTo>
                  <a:pt x="511405" y="44025"/>
                </a:lnTo>
                <a:lnTo>
                  <a:pt x="577700" y="24705"/>
                </a:lnTo>
                <a:lnTo>
                  <a:pt x="612536" y="13032"/>
                </a:lnTo>
                <a:lnTo>
                  <a:pt x="648462" y="0"/>
                </a:lnTo>
              </a:path>
            </a:pathLst>
          </a:custGeom>
          <a:ln w="19050">
            <a:solidFill>
              <a:srgbClr val="969696"/>
            </a:solidFill>
          </a:ln>
        </p:spPr>
        <p:txBody>
          <a:bodyPr wrap="square" lIns="0" tIns="0" rIns="0" bIns="0" rtlCol="0"/>
          <a:lstStyle/>
          <a:p>
            <a:endParaRPr/>
          </a:p>
        </p:txBody>
      </p:sp>
      <p:sp>
        <p:nvSpPr>
          <p:cNvPr id="10" name="object 10"/>
          <p:cNvSpPr txBox="1"/>
          <p:nvPr/>
        </p:nvSpPr>
        <p:spPr>
          <a:xfrm>
            <a:off x="1143133" y="2044150"/>
            <a:ext cx="1370330" cy="229235"/>
          </a:xfrm>
          <a:prstGeom prst="rect">
            <a:avLst/>
          </a:prstGeom>
        </p:spPr>
        <p:txBody>
          <a:bodyPr vert="horz" wrap="square" lIns="0" tIns="0" rIns="0" bIns="0" rtlCol="0">
            <a:spAutoFit/>
          </a:bodyPr>
          <a:lstStyle/>
          <a:p>
            <a:pPr marL="12700">
              <a:lnSpc>
                <a:spcPct val="100000"/>
              </a:lnSpc>
            </a:pPr>
            <a:r>
              <a:rPr sz="1600" dirty="0">
                <a:solidFill>
                  <a:srgbClr val="00009A"/>
                </a:solidFill>
                <a:latin typeface="Courier New"/>
                <a:cs typeface="Courier New"/>
              </a:rPr>
              <a:t>#define</a:t>
            </a:r>
            <a:r>
              <a:rPr sz="1600" spc="-5" dirty="0">
                <a:solidFill>
                  <a:srgbClr val="00009A"/>
                </a:solidFill>
                <a:latin typeface="Courier New"/>
                <a:cs typeface="Courier New"/>
              </a:rPr>
              <a:t> </a:t>
            </a:r>
            <a:r>
              <a:rPr sz="1600" dirty="0">
                <a:latin typeface="Courier New"/>
                <a:cs typeface="Courier New"/>
              </a:rPr>
              <a:t>DIF</a:t>
            </a:r>
            <a:endParaRPr sz="1600">
              <a:latin typeface="Courier New"/>
              <a:cs typeface="Courier New"/>
            </a:endParaRPr>
          </a:p>
        </p:txBody>
      </p:sp>
      <p:sp>
        <p:nvSpPr>
          <p:cNvPr id="11" name="object 11"/>
          <p:cNvSpPr txBox="1"/>
          <p:nvPr/>
        </p:nvSpPr>
        <p:spPr>
          <a:xfrm>
            <a:off x="2731966" y="2044150"/>
            <a:ext cx="759460" cy="22923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0.0001</a:t>
            </a:r>
            <a:endParaRPr sz="1600">
              <a:latin typeface="Courier New"/>
              <a:cs typeface="Courier New"/>
            </a:endParaRPr>
          </a:p>
        </p:txBody>
      </p:sp>
      <p:sp>
        <p:nvSpPr>
          <p:cNvPr id="12" name="object 12"/>
          <p:cNvSpPr txBox="1"/>
          <p:nvPr/>
        </p:nvSpPr>
        <p:spPr>
          <a:xfrm>
            <a:off x="3711068" y="2044150"/>
            <a:ext cx="1737360" cy="229235"/>
          </a:xfrm>
          <a:prstGeom prst="rect">
            <a:avLst/>
          </a:prstGeom>
        </p:spPr>
        <p:txBody>
          <a:bodyPr vert="horz" wrap="square" lIns="0" tIns="0" rIns="0" bIns="0" rtlCol="0">
            <a:spAutoFit/>
          </a:bodyPr>
          <a:lstStyle/>
          <a:p>
            <a:pPr marL="12700">
              <a:lnSpc>
                <a:spcPct val="100000"/>
              </a:lnSpc>
            </a:pPr>
            <a:r>
              <a:rPr sz="1600" dirty="0">
                <a:solidFill>
                  <a:srgbClr val="006500"/>
                </a:solidFill>
                <a:latin typeface="Courier New"/>
                <a:cs typeface="Courier New"/>
              </a:rPr>
              <a:t>/*</a:t>
            </a:r>
            <a:r>
              <a:rPr sz="1600" spc="5" dirty="0">
                <a:solidFill>
                  <a:srgbClr val="006500"/>
                </a:solidFill>
                <a:latin typeface="Courier New"/>
                <a:cs typeface="Courier New"/>
              </a:rPr>
              <a:t> </a:t>
            </a:r>
            <a:r>
              <a:rPr sz="1600" dirty="0">
                <a:solidFill>
                  <a:srgbClr val="006500"/>
                </a:solidFill>
                <a:latin typeface="Courier New"/>
                <a:cs typeface="Courier New"/>
              </a:rPr>
              <a:t>accuracy</a:t>
            </a:r>
            <a:r>
              <a:rPr sz="1600" spc="5" dirty="0">
                <a:solidFill>
                  <a:srgbClr val="006500"/>
                </a:solidFill>
                <a:latin typeface="Courier New"/>
                <a:cs typeface="Courier New"/>
              </a:rPr>
              <a:t> </a:t>
            </a:r>
            <a:r>
              <a:rPr sz="1600" dirty="0">
                <a:solidFill>
                  <a:srgbClr val="006500"/>
                </a:solidFill>
                <a:latin typeface="Courier New"/>
                <a:cs typeface="Courier New"/>
              </a:rPr>
              <a:t>*/</a:t>
            </a:r>
            <a:endParaRPr sz="1600">
              <a:latin typeface="Courier New"/>
              <a:cs typeface="Courier New"/>
            </a:endParaRPr>
          </a:p>
        </p:txBody>
      </p:sp>
      <p:sp>
        <p:nvSpPr>
          <p:cNvPr id="13" name="object 13"/>
          <p:cNvSpPr txBox="1"/>
          <p:nvPr/>
        </p:nvSpPr>
        <p:spPr>
          <a:xfrm>
            <a:off x="1143112" y="2288743"/>
            <a:ext cx="636270" cy="962660"/>
          </a:xfrm>
          <a:prstGeom prst="rect">
            <a:avLst/>
          </a:prstGeom>
        </p:spPr>
        <p:txBody>
          <a:bodyPr vert="horz" wrap="square" lIns="0" tIns="0" rIns="0" bIns="0" rtlCol="0">
            <a:spAutoFit/>
          </a:bodyPr>
          <a:lstStyle/>
          <a:p>
            <a:pPr marL="12700">
              <a:lnSpc>
                <a:spcPct val="100000"/>
              </a:lnSpc>
              <a:tabLst>
                <a:tab pos="379095" algn="l"/>
              </a:tabLst>
            </a:pPr>
            <a:r>
              <a:rPr sz="1600" dirty="0">
                <a:solidFill>
                  <a:srgbClr val="0033CC"/>
                </a:solidFill>
                <a:latin typeface="Courier New"/>
                <a:cs typeface="Courier New"/>
              </a:rPr>
              <a:t>.	.</a:t>
            </a:r>
            <a:endParaRPr sz="1600">
              <a:latin typeface="Courier New"/>
              <a:cs typeface="Courier New"/>
            </a:endParaRPr>
          </a:p>
          <a:p>
            <a:pPr>
              <a:lnSpc>
                <a:spcPct val="100000"/>
              </a:lnSpc>
              <a:spcBef>
                <a:spcPts val="34"/>
              </a:spcBef>
            </a:pPr>
            <a:endParaRPr sz="1650">
              <a:latin typeface="Times New Roman"/>
              <a:cs typeface="Times New Roman"/>
            </a:endParaRPr>
          </a:p>
          <a:p>
            <a:pPr marL="12700" marR="5080">
              <a:lnSpc>
                <a:spcPct val="100000"/>
              </a:lnSpc>
            </a:pPr>
            <a:r>
              <a:rPr sz="1600" spc="-5" dirty="0">
                <a:solidFill>
                  <a:srgbClr val="00009A"/>
                </a:solidFill>
                <a:latin typeface="Courier New"/>
                <a:cs typeface="Courier New"/>
              </a:rPr>
              <a:t>float float</a:t>
            </a:r>
            <a:endParaRPr sz="1600">
              <a:latin typeface="Courier New"/>
              <a:cs typeface="Courier New"/>
            </a:endParaRPr>
          </a:p>
        </p:txBody>
      </p:sp>
      <p:sp>
        <p:nvSpPr>
          <p:cNvPr id="14" name="object 14"/>
          <p:cNvSpPr txBox="1"/>
          <p:nvPr/>
        </p:nvSpPr>
        <p:spPr>
          <a:xfrm>
            <a:off x="1999186" y="2288743"/>
            <a:ext cx="147955" cy="229235"/>
          </a:xfrm>
          <a:prstGeom prst="rect">
            <a:avLst/>
          </a:prstGeom>
        </p:spPr>
        <p:txBody>
          <a:bodyPr vert="horz" wrap="square" lIns="0" tIns="0" rIns="0" bIns="0" rtlCol="0">
            <a:spAutoFit/>
          </a:bodyPr>
          <a:lstStyle/>
          <a:p>
            <a:pPr marL="12700">
              <a:lnSpc>
                <a:spcPct val="100000"/>
              </a:lnSpc>
            </a:pPr>
            <a:r>
              <a:rPr sz="1600" dirty="0">
                <a:solidFill>
                  <a:srgbClr val="0033CC"/>
                </a:solidFill>
                <a:latin typeface="Courier New"/>
                <a:cs typeface="Courier New"/>
              </a:rPr>
              <a:t>.</a:t>
            </a:r>
            <a:endParaRPr sz="1600">
              <a:latin typeface="Courier New"/>
              <a:cs typeface="Courier New"/>
            </a:endParaRPr>
          </a:p>
        </p:txBody>
      </p:sp>
      <p:sp>
        <p:nvSpPr>
          <p:cNvPr id="15" name="object 15"/>
          <p:cNvSpPr txBox="1"/>
          <p:nvPr/>
        </p:nvSpPr>
        <p:spPr>
          <a:xfrm>
            <a:off x="1876910" y="2777948"/>
            <a:ext cx="2103755" cy="473709"/>
          </a:xfrm>
          <a:prstGeom prst="rect">
            <a:avLst/>
          </a:prstGeom>
        </p:spPr>
        <p:txBody>
          <a:bodyPr vert="horz" wrap="square" lIns="0" tIns="0" rIns="0" bIns="0" rtlCol="0">
            <a:spAutoFit/>
          </a:bodyPr>
          <a:lstStyle/>
          <a:p>
            <a:pPr marL="12700" marR="5080">
              <a:lnSpc>
                <a:spcPct val="100000"/>
              </a:lnSpc>
            </a:pPr>
            <a:r>
              <a:rPr sz="1600" dirty="0">
                <a:latin typeface="Courier New"/>
                <a:cs typeface="Courier New"/>
              </a:rPr>
              <a:t>oldResult =</a:t>
            </a:r>
            <a:r>
              <a:rPr sz="1600" spc="10" dirty="0">
                <a:latin typeface="Courier New"/>
                <a:cs typeface="Courier New"/>
              </a:rPr>
              <a:t> </a:t>
            </a:r>
            <a:r>
              <a:rPr sz="1600" dirty="0">
                <a:latin typeface="Courier New"/>
                <a:cs typeface="Courier New"/>
              </a:rPr>
              <a:t>0.0 , x= 2.0;</a:t>
            </a:r>
            <a:endParaRPr sz="1600">
              <a:latin typeface="Courier New"/>
              <a:cs typeface="Courier New"/>
            </a:endParaRPr>
          </a:p>
        </p:txBody>
      </p:sp>
      <p:sp>
        <p:nvSpPr>
          <p:cNvPr id="16" name="object 16"/>
          <p:cNvSpPr txBox="1"/>
          <p:nvPr/>
        </p:nvSpPr>
        <p:spPr>
          <a:xfrm>
            <a:off x="4078343" y="2777948"/>
            <a:ext cx="1370330" cy="22923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newResult =</a:t>
            </a:r>
            <a:endParaRPr sz="1600">
              <a:latin typeface="Courier New"/>
              <a:cs typeface="Courier New"/>
            </a:endParaRPr>
          </a:p>
        </p:txBody>
      </p:sp>
      <p:sp>
        <p:nvSpPr>
          <p:cNvPr id="17" name="object 17"/>
          <p:cNvSpPr txBox="1"/>
          <p:nvPr/>
        </p:nvSpPr>
        <p:spPr>
          <a:xfrm>
            <a:off x="5545450" y="2777948"/>
            <a:ext cx="514984" cy="22923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1.0;</a:t>
            </a:r>
            <a:endParaRPr sz="1600">
              <a:latin typeface="Courier New"/>
              <a:cs typeface="Courier New"/>
            </a:endParaRPr>
          </a:p>
        </p:txBody>
      </p:sp>
      <p:sp>
        <p:nvSpPr>
          <p:cNvPr id="18" name="object 18"/>
          <p:cNvSpPr txBox="1"/>
          <p:nvPr/>
        </p:nvSpPr>
        <p:spPr>
          <a:xfrm>
            <a:off x="1143112" y="3510992"/>
            <a:ext cx="3448050" cy="473709"/>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whil</a:t>
            </a:r>
            <a:r>
              <a:rPr sz="1600" b="1" spc="5" dirty="0">
                <a:latin typeface="Courier New"/>
                <a:cs typeface="Courier New"/>
              </a:rPr>
              <a:t>e</a:t>
            </a:r>
            <a:r>
              <a:rPr sz="1600" dirty="0">
                <a:latin typeface="Courier New"/>
                <a:cs typeface="Courier New"/>
              </a:rPr>
              <a:t>( </a:t>
            </a:r>
            <a:r>
              <a:rPr sz="1600" spc="-5" dirty="0">
                <a:latin typeface="Courier New"/>
                <a:cs typeface="Courier New"/>
              </a:rPr>
              <a:t>n</a:t>
            </a:r>
            <a:r>
              <a:rPr sz="1600" dirty="0">
                <a:latin typeface="Courier New"/>
                <a:cs typeface="Courier New"/>
              </a:rPr>
              <a:t>ewResult</a:t>
            </a:r>
            <a:r>
              <a:rPr sz="1600" spc="5" dirty="0">
                <a:latin typeface="Courier New"/>
                <a:cs typeface="Courier New"/>
              </a:rPr>
              <a:t> </a:t>
            </a:r>
            <a:r>
              <a:rPr sz="1600" dirty="0">
                <a:latin typeface="Courier New"/>
                <a:cs typeface="Courier New"/>
              </a:rPr>
              <a:t>– </a:t>
            </a:r>
            <a:r>
              <a:rPr sz="1600" spc="-5" dirty="0">
                <a:latin typeface="Courier New"/>
                <a:cs typeface="Courier New"/>
              </a:rPr>
              <a:t>o</a:t>
            </a:r>
            <a:r>
              <a:rPr sz="1600" dirty="0">
                <a:latin typeface="Courier New"/>
                <a:cs typeface="Courier New"/>
              </a:rPr>
              <a:t>ldResult</a:t>
            </a:r>
            <a:endParaRPr sz="1600">
              <a:latin typeface="Courier New"/>
              <a:cs typeface="Courier New"/>
            </a:endParaRPr>
          </a:p>
          <a:p>
            <a:pPr marL="12700">
              <a:lnSpc>
                <a:spcPct val="100000"/>
              </a:lnSpc>
              <a:spcBef>
                <a:spcPts val="5"/>
              </a:spcBef>
            </a:pPr>
            <a:r>
              <a:rPr sz="1600" b="1" dirty="0">
                <a:latin typeface="Courier New"/>
                <a:cs typeface="Courier New"/>
              </a:rPr>
              <a:t>{</a:t>
            </a:r>
            <a:endParaRPr sz="1600">
              <a:latin typeface="Courier New"/>
              <a:cs typeface="Courier New"/>
            </a:endParaRPr>
          </a:p>
        </p:txBody>
      </p:sp>
      <p:sp>
        <p:nvSpPr>
          <p:cNvPr id="19" name="object 19"/>
          <p:cNvSpPr txBox="1"/>
          <p:nvPr/>
        </p:nvSpPr>
        <p:spPr>
          <a:xfrm>
            <a:off x="4688197" y="3510992"/>
            <a:ext cx="882015" cy="22923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&gt;</a:t>
            </a:r>
            <a:r>
              <a:rPr sz="1600" spc="5" dirty="0">
                <a:latin typeface="Courier New"/>
                <a:cs typeface="Courier New"/>
              </a:rPr>
              <a:t> </a:t>
            </a:r>
            <a:r>
              <a:rPr sz="1600" dirty="0">
                <a:latin typeface="Courier New"/>
                <a:cs typeface="Courier New"/>
              </a:rPr>
              <a:t>DIF</a:t>
            </a:r>
            <a:r>
              <a:rPr sz="1600" spc="5" dirty="0">
                <a:latin typeface="Courier New"/>
                <a:cs typeface="Courier New"/>
              </a:rPr>
              <a:t> </a:t>
            </a:r>
            <a:r>
              <a:rPr sz="1600" dirty="0">
                <a:latin typeface="Courier New"/>
                <a:cs typeface="Courier New"/>
              </a:rPr>
              <a:t>)</a:t>
            </a:r>
            <a:endParaRPr sz="1600">
              <a:latin typeface="Courier New"/>
              <a:cs typeface="Courier New"/>
            </a:endParaRPr>
          </a:p>
        </p:txBody>
      </p:sp>
      <p:sp>
        <p:nvSpPr>
          <p:cNvPr id="20" name="object 20"/>
          <p:cNvSpPr txBox="1"/>
          <p:nvPr/>
        </p:nvSpPr>
        <p:spPr>
          <a:xfrm>
            <a:off x="1631544" y="4000177"/>
            <a:ext cx="1126490" cy="84010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oldResult</a:t>
            </a:r>
            <a:endParaRPr sz="1600">
              <a:latin typeface="Courier New"/>
              <a:cs typeface="Courier New"/>
            </a:endParaRPr>
          </a:p>
          <a:p>
            <a:pPr marL="12700" marR="5715">
              <a:lnSpc>
                <a:spcPct val="100000"/>
              </a:lnSpc>
              <a:spcBef>
                <a:spcPts val="965"/>
              </a:spcBef>
            </a:pPr>
            <a:r>
              <a:rPr sz="1600" dirty="0">
                <a:latin typeface="Courier New"/>
                <a:cs typeface="Courier New"/>
              </a:rPr>
              <a:t>newResult x *= 2.0;</a:t>
            </a:r>
            <a:endParaRPr sz="1600">
              <a:latin typeface="Courier New"/>
              <a:cs typeface="Courier New"/>
            </a:endParaRPr>
          </a:p>
        </p:txBody>
      </p:sp>
      <p:sp>
        <p:nvSpPr>
          <p:cNvPr id="21" name="object 21"/>
          <p:cNvSpPr txBox="1"/>
          <p:nvPr/>
        </p:nvSpPr>
        <p:spPr>
          <a:xfrm>
            <a:off x="2854120" y="4000177"/>
            <a:ext cx="1493520" cy="595630"/>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 newResult;</a:t>
            </a:r>
            <a:endParaRPr sz="1600">
              <a:latin typeface="Courier New"/>
              <a:cs typeface="Courier New"/>
            </a:endParaRPr>
          </a:p>
          <a:p>
            <a:pPr marL="12700">
              <a:lnSpc>
                <a:spcPct val="100000"/>
              </a:lnSpc>
              <a:spcBef>
                <a:spcPts val="965"/>
              </a:spcBef>
            </a:pPr>
            <a:r>
              <a:rPr sz="1600" dirty="0">
                <a:latin typeface="Courier New"/>
                <a:cs typeface="Courier New"/>
              </a:rPr>
              <a:t>+= 1/x;</a:t>
            </a:r>
            <a:endParaRPr sz="1600">
              <a:latin typeface="Courier New"/>
              <a:cs typeface="Courier New"/>
            </a:endParaRPr>
          </a:p>
        </p:txBody>
      </p:sp>
      <p:sp>
        <p:nvSpPr>
          <p:cNvPr id="22" name="object 22"/>
          <p:cNvSpPr txBox="1"/>
          <p:nvPr/>
        </p:nvSpPr>
        <p:spPr>
          <a:xfrm>
            <a:off x="1143112" y="4855885"/>
            <a:ext cx="14795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a:t>
            </a:r>
            <a:endParaRPr sz="1600">
              <a:latin typeface="Courier New"/>
              <a:cs typeface="Courier New"/>
            </a:endParaRPr>
          </a:p>
        </p:txBody>
      </p:sp>
      <p:sp>
        <p:nvSpPr>
          <p:cNvPr id="23" name="object 23"/>
          <p:cNvSpPr txBox="1"/>
          <p:nvPr/>
        </p:nvSpPr>
        <p:spPr>
          <a:xfrm>
            <a:off x="1143111" y="5345091"/>
            <a:ext cx="4878345" cy="246221"/>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printf(“The</a:t>
            </a:r>
            <a:r>
              <a:rPr sz="1600" spc="5" dirty="0">
                <a:latin typeface="Courier New"/>
                <a:cs typeface="Courier New"/>
              </a:rPr>
              <a:t> </a:t>
            </a:r>
            <a:r>
              <a:rPr sz="1600" dirty="0">
                <a:latin typeface="Courier New"/>
                <a:cs typeface="Courier New"/>
              </a:rPr>
              <a:t>limit</a:t>
            </a:r>
            <a:r>
              <a:rPr sz="1600" spc="5" dirty="0">
                <a:latin typeface="Courier New"/>
                <a:cs typeface="Courier New"/>
              </a:rPr>
              <a:t> </a:t>
            </a:r>
            <a:r>
              <a:rPr sz="1600" dirty="0">
                <a:latin typeface="Courier New"/>
                <a:cs typeface="Courier New"/>
              </a:rPr>
              <a:t>is</a:t>
            </a:r>
            <a:r>
              <a:rPr sz="1600" spc="5" dirty="0">
                <a:latin typeface="Courier New"/>
                <a:cs typeface="Courier New"/>
              </a:rPr>
              <a:t> </a:t>
            </a:r>
            <a:r>
              <a:rPr sz="1600" dirty="0">
                <a:latin typeface="Courier New"/>
                <a:cs typeface="Courier New"/>
              </a:rPr>
              <a:t>%</a:t>
            </a:r>
            <a:r>
              <a:rPr lang="en-US" sz="1600" dirty="0">
                <a:latin typeface="Courier New"/>
                <a:cs typeface="Courier New"/>
              </a:rPr>
              <a:t>.3</a:t>
            </a:r>
            <a:r>
              <a:rPr sz="1600" dirty="0">
                <a:latin typeface="Courier New"/>
                <a:cs typeface="Courier New"/>
              </a:rPr>
              <a:t>f”,</a:t>
            </a:r>
            <a:r>
              <a:rPr sz="1600" spc="5" dirty="0">
                <a:latin typeface="Courier New"/>
                <a:cs typeface="Courier New"/>
              </a:rPr>
              <a:t> </a:t>
            </a:r>
            <a:r>
              <a:rPr sz="1600" dirty="0">
                <a:latin typeface="Courier New"/>
                <a:cs typeface="Courier New"/>
              </a:rPr>
              <a:t>newResult);</a:t>
            </a:r>
          </a:p>
        </p:txBody>
      </p:sp>
      <p:sp>
        <p:nvSpPr>
          <p:cNvPr id="24" name="object 24"/>
          <p:cNvSpPr/>
          <p:nvPr/>
        </p:nvSpPr>
        <p:spPr>
          <a:xfrm>
            <a:off x="6345059" y="2575942"/>
            <a:ext cx="3394710" cy="3405504"/>
          </a:xfrm>
          <a:custGeom>
            <a:avLst/>
            <a:gdLst/>
            <a:ahLst/>
            <a:cxnLst/>
            <a:rect l="l" t="t" r="r" b="b"/>
            <a:pathLst>
              <a:path w="3394709" h="3405504">
                <a:moveTo>
                  <a:pt x="0" y="0"/>
                </a:moveTo>
                <a:lnTo>
                  <a:pt x="0" y="3405378"/>
                </a:lnTo>
                <a:lnTo>
                  <a:pt x="3394710" y="3405378"/>
                </a:lnTo>
                <a:lnTo>
                  <a:pt x="3394710" y="0"/>
                </a:lnTo>
                <a:lnTo>
                  <a:pt x="0" y="0"/>
                </a:lnTo>
                <a:close/>
              </a:path>
            </a:pathLst>
          </a:custGeom>
          <a:solidFill>
            <a:srgbClr val="FFFFFF"/>
          </a:solidFill>
        </p:spPr>
        <p:txBody>
          <a:bodyPr wrap="square" lIns="0" tIns="0" rIns="0" bIns="0" rtlCol="0"/>
          <a:lstStyle/>
          <a:p>
            <a:endParaRPr/>
          </a:p>
        </p:txBody>
      </p:sp>
      <p:sp>
        <p:nvSpPr>
          <p:cNvPr id="25" name="object 25"/>
          <p:cNvSpPr txBox="1"/>
          <p:nvPr/>
        </p:nvSpPr>
        <p:spPr>
          <a:xfrm>
            <a:off x="6423031" y="2634691"/>
            <a:ext cx="1940560" cy="203200"/>
          </a:xfrm>
          <a:prstGeom prst="rect">
            <a:avLst/>
          </a:prstGeom>
        </p:spPr>
        <p:txBody>
          <a:bodyPr vert="horz" wrap="square" lIns="0" tIns="0" rIns="0" bIns="0" rtlCol="0">
            <a:spAutoFit/>
          </a:bodyPr>
          <a:lstStyle/>
          <a:p>
            <a:pPr marL="12700">
              <a:lnSpc>
                <a:spcPct val="100000"/>
              </a:lnSpc>
              <a:tabLst>
                <a:tab pos="1183005" algn="l"/>
              </a:tabLst>
            </a:pPr>
            <a:r>
              <a:rPr sz="1400" spc="-10" dirty="0">
                <a:latin typeface="Courier New"/>
                <a:cs typeface="Courier New"/>
              </a:rPr>
              <a:t>ol</a:t>
            </a:r>
            <a:r>
              <a:rPr sz="1400" spc="-5" dirty="0">
                <a:latin typeface="Courier New"/>
                <a:cs typeface="Courier New"/>
              </a:rPr>
              <a:t>d = </a:t>
            </a:r>
            <a:r>
              <a:rPr sz="1400" spc="-10" dirty="0">
                <a:latin typeface="Courier New"/>
                <a:cs typeface="Courier New"/>
              </a:rPr>
              <a:t>0.</a:t>
            </a:r>
            <a:r>
              <a:rPr sz="1400" spc="-5" dirty="0">
                <a:latin typeface="Courier New"/>
                <a:cs typeface="Courier New"/>
              </a:rPr>
              <a:t>0</a:t>
            </a:r>
            <a:r>
              <a:rPr sz="1400" dirty="0">
                <a:latin typeface="Courier New"/>
                <a:cs typeface="Courier New"/>
              </a:rPr>
              <a:t>	</a:t>
            </a:r>
            <a:r>
              <a:rPr sz="1400" spc="-10" dirty="0">
                <a:latin typeface="Courier New"/>
                <a:cs typeface="Courier New"/>
              </a:rPr>
              <a:t>ne</a:t>
            </a:r>
            <a:r>
              <a:rPr sz="1400" spc="-15" dirty="0">
                <a:latin typeface="Courier New"/>
                <a:cs typeface="Courier New"/>
              </a:rPr>
              <a:t>w</a:t>
            </a:r>
            <a:r>
              <a:rPr sz="1400" spc="-10" dirty="0">
                <a:latin typeface="Courier New"/>
                <a:cs typeface="Courier New"/>
              </a:rPr>
              <a:t>=1.0</a:t>
            </a:r>
            <a:endParaRPr sz="1400">
              <a:latin typeface="Courier New"/>
              <a:cs typeface="Courier New"/>
            </a:endParaRPr>
          </a:p>
        </p:txBody>
      </p:sp>
      <p:sp>
        <p:nvSpPr>
          <p:cNvPr id="26" name="object 26"/>
          <p:cNvSpPr txBox="1"/>
          <p:nvPr/>
        </p:nvSpPr>
        <p:spPr>
          <a:xfrm>
            <a:off x="8762927" y="2634691"/>
            <a:ext cx="558165" cy="203200"/>
          </a:xfrm>
          <a:prstGeom prst="rect">
            <a:avLst/>
          </a:prstGeom>
        </p:spPr>
        <p:txBody>
          <a:bodyPr vert="horz" wrap="square" lIns="0" tIns="0" rIns="0" bIns="0" rtlCol="0">
            <a:spAutoFit/>
          </a:bodyPr>
          <a:lstStyle/>
          <a:p>
            <a:pPr marL="12700">
              <a:lnSpc>
                <a:spcPct val="100000"/>
              </a:lnSpc>
            </a:pPr>
            <a:r>
              <a:rPr sz="1400" spc="-10" dirty="0">
                <a:latin typeface="Courier New"/>
                <a:cs typeface="Courier New"/>
              </a:rPr>
              <a:t>x=2.0</a:t>
            </a:r>
            <a:endParaRPr sz="1400">
              <a:latin typeface="Courier New"/>
              <a:cs typeface="Courier New"/>
            </a:endParaRPr>
          </a:p>
        </p:txBody>
      </p:sp>
      <p:sp>
        <p:nvSpPr>
          <p:cNvPr id="27" name="object 27"/>
          <p:cNvSpPr txBox="1"/>
          <p:nvPr/>
        </p:nvSpPr>
        <p:spPr>
          <a:xfrm>
            <a:off x="6423031" y="3059878"/>
            <a:ext cx="1941195" cy="415925"/>
          </a:xfrm>
          <a:prstGeom prst="rect">
            <a:avLst/>
          </a:prstGeom>
        </p:spPr>
        <p:txBody>
          <a:bodyPr vert="horz" wrap="square" lIns="0" tIns="0" rIns="0" bIns="0" rtlCol="0">
            <a:spAutoFit/>
          </a:bodyPr>
          <a:lstStyle/>
          <a:p>
            <a:pPr marL="12700" marR="5080">
              <a:lnSpc>
                <a:spcPct val="100000"/>
              </a:lnSpc>
              <a:tabLst>
                <a:tab pos="1183005" algn="l"/>
              </a:tabLst>
            </a:pPr>
            <a:r>
              <a:rPr sz="1400" spc="-10" dirty="0">
                <a:latin typeface="Courier New"/>
                <a:cs typeface="Courier New"/>
              </a:rPr>
              <a:t>ne</a:t>
            </a:r>
            <a:r>
              <a:rPr sz="1400" spc="-5" dirty="0">
                <a:latin typeface="Courier New"/>
                <a:cs typeface="Courier New"/>
              </a:rPr>
              <a:t>w – </a:t>
            </a:r>
            <a:r>
              <a:rPr sz="1400" spc="-10" dirty="0">
                <a:latin typeface="Courier New"/>
                <a:cs typeface="Courier New"/>
              </a:rPr>
              <a:t>ol</a:t>
            </a:r>
            <a:r>
              <a:rPr sz="1400" spc="-5" dirty="0">
                <a:latin typeface="Courier New"/>
                <a:cs typeface="Courier New"/>
              </a:rPr>
              <a:t>d &gt; </a:t>
            </a:r>
            <a:r>
              <a:rPr sz="1400" spc="-10" dirty="0">
                <a:latin typeface="Courier New"/>
                <a:cs typeface="Courier New"/>
              </a:rPr>
              <a:t>0.0001 ol</a:t>
            </a:r>
            <a:r>
              <a:rPr sz="1400" spc="-5" dirty="0">
                <a:latin typeface="Courier New"/>
                <a:cs typeface="Courier New"/>
              </a:rPr>
              <a:t>d = </a:t>
            </a:r>
            <a:r>
              <a:rPr sz="1400" spc="-10" dirty="0">
                <a:latin typeface="Courier New"/>
                <a:cs typeface="Courier New"/>
              </a:rPr>
              <a:t>1.</a:t>
            </a:r>
            <a:r>
              <a:rPr sz="1400" spc="-5" dirty="0">
                <a:latin typeface="Courier New"/>
                <a:cs typeface="Courier New"/>
              </a:rPr>
              <a:t>0</a:t>
            </a:r>
            <a:r>
              <a:rPr sz="1400" dirty="0">
                <a:latin typeface="Courier New"/>
                <a:cs typeface="Courier New"/>
              </a:rPr>
              <a:t>	</a:t>
            </a:r>
            <a:r>
              <a:rPr sz="1400" spc="-10" dirty="0">
                <a:latin typeface="Courier New"/>
                <a:cs typeface="Courier New"/>
              </a:rPr>
              <a:t>ne</a:t>
            </a:r>
            <a:r>
              <a:rPr sz="1400" spc="-15" dirty="0">
                <a:latin typeface="Courier New"/>
                <a:cs typeface="Courier New"/>
              </a:rPr>
              <a:t>w</a:t>
            </a:r>
            <a:r>
              <a:rPr sz="1400" spc="-10" dirty="0">
                <a:latin typeface="Courier New"/>
                <a:cs typeface="Courier New"/>
              </a:rPr>
              <a:t>=1.5</a:t>
            </a:r>
            <a:endParaRPr sz="1400">
              <a:latin typeface="Courier New"/>
              <a:cs typeface="Courier New"/>
            </a:endParaRPr>
          </a:p>
        </p:txBody>
      </p:sp>
      <p:sp>
        <p:nvSpPr>
          <p:cNvPr id="28" name="object 28"/>
          <p:cNvSpPr txBox="1"/>
          <p:nvPr/>
        </p:nvSpPr>
        <p:spPr>
          <a:xfrm>
            <a:off x="8550529" y="3059878"/>
            <a:ext cx="770255" cy="415925"/>
          </a:xfrm>
          <a:prstGeom prst="rect">
            <a:avLst/>
          </a:prstGeom>
        </p:spPr>
        <p:txBody>
          <a:bodyPr vert="horz" wrap="square" lIns="0" tIns="0" rIns="0" bIns="0" rtlCol="0">
            <a:spAutoFit/>
          </a:bodyPr>
          <a:lstStyle/>
          <a:p>
            <a:pPr marL="12700">
              <a:lnSpc>
                <a:spcPts val="1675"/>
              </a:lnSpc>
            </a:pPr>
            <a:r>
              <a:rPr sz="1400" i="1" spc="-10" dirty="0">
                <a:solidFill>
                  <a:srgbClr val="006500"/>
                </a:solidFill>
                <a:latin typeface="Courier New"/>
                <a:cs typeface="Courier New"/>
              </a:rPr>
              <a:t>true</a:t>
            </a:r>
            <a:endParaRPr sz="1400">
              <a:latin typeface="Courier New"/>
              <a:cs typeface="Courier New"/>
            </a:endParaRPr>
          </a:p>
          <a:p>
            <a:pPr marL="224790">
              <a:lnSpc>
                <a:spcPts val="1675"/>
              </a:lnSpc>
            </a:pPr>
            <a:r>
              <a:rPr sz="1400" spc="-10" dirty="0">
                <a:latin typeface="Courier New"/>
                <a:cs typeface="Courier New"/>
              </a:rPr>
              <a:t>x=4.0</a:t>
            </a:r>
            <a:endParaRPr sz="1400">
              <a:latin typeface="Courier New"/>
              <a:cs typeface="Courier New"/>
            </a:endParaRPr>
          </a:p>
        </p:txBody>
      </p:sp>
      <p:sp>
        <p:nvSpPr>
          <p:cNvPr id="29" name="object 29"/>
          <p:cNvSpPr txBox="1"/>
          <p:nvPr/>
        </p:nvSpPr>
        <p:spPr>
          <a:xfrm>
            <a:off x="6423031" y="3698422"/>
            <a:ext cx="2047875" cy="415925"/>
          </a:xfrm>
          <a:prstGeom prst="rect">
            <a:avLst/>
          </a:prstGeom>
        </p:spPr>
        <p:txBody>
          <a:bodyPr vert="horz" wrap="square" lIns="0" tIns="0" rIns="0" bIns="0" rtlCol="0">
            <a:spAutoFit/>
          </a:bodyPr>
          <a:lstStyle/>
          <a:p>
            <a:pPr marL="12700" marR="5080">
              <a:lnSpc>
                <a:spcPct val="100000"/>
              </a:lnSpc>
              <a:tabLst>
                <a:tab pos="1183640" algn="l"/>
              </a:tabLst>
            </a:pPr>
            <a:r>
              <a:rPr sz="1400" spc="-10" dirty="0">
                <a:latin typeface="Courier New"/>
                <a:cs typeface="Courier New"/>
              </a:rPr>
              <a:t>ne</a:t>
            </a:r>
            <a:r>
              <a:rPr sz="1400" spc="-5" dirty="0">
                <a:latin typeface="Courier New"/>
                <a:cs typeface="Courier New"/>
              </a:rPr>
              <a:t>w – </a:t>
            </a:r>
            <a:r>
              <a:rPr sz="1400" spc="-10" dirty="0">
                <a:latin typeface="Courier New"/>
                <a:cs typeface="Courier New"/>
              </a:rPr>
              <a:t>ol</a:t>
            </a:r>
            <a:r>
              <a:rPr sz="1400" spc="-5" dirty="0">
                <a:latin typeface="Courier New"/>
                <a:cs typeface="Courier New"/>
              </a:rPr>
              <a:t>d &gt; </a:t>
            </a:r>
            <a:r>
              <a:rPr sz="1400" spc="-10" dirty="0">
                <a:latin typeface="Courier New"/>
                <a:cs typeface="Courier New"/>
              </a:rPr>
              <a:t>0.0001 </a:t>
            </a:r>
            <a:r>
              <a:rPr sz="1400" spc="-5" dirty="0">
                <a:latin typeface="Courier New"/>
                <a:cs typeface="Courier New"/>
              </a:rPr>
              <a:t>old = 1.5</a:t>
            </a:r>
            <a:r>
              <a:rPr sz="1400" dirty="0">
                <a:latin typeface="Courier New"/>
                <a:cs typeface="Courier New"/>
              </a:rPr>
              <a:t>	</a:t>
            </a:r>
            <a:r>
              <a:rPr sz="1400" spc="-10" dirty="0">
                <a:latin typeface="Courier New"/>
                <a:cs typeface="Courier New"/>
              </a:rPr>
              <a:t>new=1.75</a:t>
            </a:r>
            <a:endParaRPr sz="1400">
              <a:latin typeface="Courier New"/>
              <a:cs typeface="Courier New"/>
            </a:endParaRPr>
          </a:p>
        </p:txBody>
      </p:sp>
      <p:sp>
        <p:nvSpPr>
          <p:cNvPr id="30" name="object 30"/>
          <p:cNvSpPr txBox="1"/>
          <p:nvPr/>
        </p:nvSpPr>
        <p:spPr>
          <a:xfrm>
            <a:off x="8550529" y="3698422"/>
            <a:ext cx="770890" cy="415925"/>
          </a:xfrm>
          <a:prstGeom prst="rect">
            <a:avLst/>
          </a:prstGeom>
        </p:spPr>
        <p:txBody>
          <a:bodyPr vert="horz" wrap="square" lIns="0" tIns="0" rIns="0" bIns="0" rtlCol="0">
            <a:spAutoFit/>
          </a:bodyPr>
          <a:lstStyle/>
          <a:p>
            <a:pPr marL="12700">
              <a:lnSpc>
                <a:spcPts val="1675"/>
              </a:lnSpc>
            </a:pPr>
            <a:r>
              <a:rPr sz="1400" i="1" spc="-10" dirty="0">
                <a:solidFill>
                  <a:srgbClr val="006500"/>
                </a:solidFill>
                <a:latin typeface="Courier New"/>
                <a:cs typeface="Courier New"/>
              </a:rPr>
              <a:t>true</a:t>
            </a:r>
            <a:endParaRPr sz="1400">
              <a:latin typeface="Courier New"/>
              <a:cs typeface="Courier New"/>
            </a:endParaRPr>
          </a:p>
          <a:p>
            <a:pPr marL="225425">
              <a:lnSpc>
                <a:spcPts val="1675"/>
              </a:lnSpc>
            </a:pPr>
            <a:r>
              <a:rPr sz="1400" spc="-10" dirty="0">
                <a:latin typeface="Courier New"/>
                <a:cs typeface="Courier New"/>
              </a:rPr>
              <a:t>x=8.0</a:t>
            </a:r>
            <a:endParaRPr sz="1400">
              <a:latin typeface="Courier New"/>
              <a:cs typeface="Courier New"/>
            </a:endParaRPr>
          </a:p>
        </p:txBody>
      </p:sp>
      <p:sp>
        <p:nvSpPr>
          <p:cNvPr id="31" name="object 31"/>
          <p:cNvSpPr txBox="1"/>
          <p:nvPr/>
        </p:nvSpPr>
        <p:spPr>
          <a:xfrm>
            <a:off x="6423031" y="4336203"/>
            <a:ext cx="1941195" cy="415925"/>
          </a:xfrm>
          <a:prstGeom prst="rect">
            <a:avLst/>
          </a:prstGeom>
        </p:spPr>
        <p:txBody>
          <a:bodyPr vert="horz" wrap="square" lIns="0" tIns="0" rIns="0" bIns="0" rtlCol="0">
            <a:spAutoFit/>
          </a:bodyPr>
          <a:lstStyle/>
          <a:p>
            <a:pPr marL="12700" marR="5080">
              <a:lnSpc>
                <a:spcPct val="100000"/>
              </a:lnSpc>
            </a:pPr>
            <a:r>
              <a:rPr sz="1400" spc="-10" dirty="0">
                <a:latin typeface="Courier New"/>
                <a:cs typeface="Courier New"/>
              </a:rPr>
              <a:t>ne</a:t>
            </a:r>
            <a:r>
              <a:rPr sz="1400" spc="-5" dirty="0">
                <a:latin typeface="Courier New"/>
                <a:cs typeface="Courier New"/>
              </a:rPr>
              <a:t>w – </a:t>
            </a:r>
            <a:r>
              <a:rPr sz="1400" spc="-10" dirty="0">
                <a:latin typeface="Courier New"/>
                <a:cs typeface="Courier New"/>
              </a:rPr>
              <a:t>ol</a:t>
            </a:r>
            <a:r>
              <a:rPr sz="1400" spc="-5" dirty="0">
                <a:latin typeface="Courier New"/>
                <a:cs typeface="Courier New"/>
              </a:rPr>
              <a:t>d &gt; </a:t>
            </a:r>
            <a:r>
              <a:rPr sz="1400" spc="-10" dirty="0">
                <a:latin typeface="Courier New"/>
                <a:cs typeface="Courier New"/>
              </a:rPr>
              <a:t>0.0001 ol</a:t>
            </a:r>
            <a:r>
              <a:rPr sz="1400" spc="-5" dirty="0">
                <a:latin typeface="Courier New"/>
                <a:cs typeface="Courier New"/>
              </a:rPr>
              <a:t>d = </a:t>
            </a:r>
            <a:r>
              <a:rPr sz="1400" spc="-10" dirty="0">
                <a:latin typeface="Courier New"/>
                <a:cs typeface="Courier New"/>
              </a:rPr>
              <a:t>1.75</a:t>
            </a:r>
            <a:endParaRPr sz="1400">
              <a:latin typeface="Courier New"/>
              <a:cs typeface="Courier New"/>
            </a:endParaRPr>
          </a:p>
        </p:txBody>
      </p:sp>
      <p:sp>
        <p:nvSpPr>
          <p:cNvPr id="32" name="object 32"/>
          <p:cNvSpPr txBox="1"/>
          <p:nvPr/>
        </p:nvSpPr>
        <p:spPr>
          <a:xfrm>
            <a:off x="8550529" y="4336203"/>
            <a:ext cx="451484" cy="203200"/>
          </a:xfrm>
          <a:prstGeom prst="rect">
            <a:avLst/>
          </a:prstGeom>
        </p:spPr>
        <p:txBody>
          <a:bodyPr vert="horz" wrap="square" lIns="0" tIns="0" rIns="0" bIns="0" rtlCol="0">
            <a:spAutoFit/>
          </a:bodyPr>
          <a:lstStyle/>
          <a:p>
            <a:pPr marL="12700">
              <a:lnSpc>
                <a:spcPct val="100000"/>
              </a:lnSpc>
            </a:pPr>
            <a:r>
              <a:rPr sz="1400" i="1" spc="-10" dirty="0">
                <a:solidFill>
                  <a:srgbClr val="006500"/>
                </a:solidFill>
                <a:latin typeface="Courier New"/>
                <a:cs typeface="Courier New"/>
              </a:rPr>
              <a:t>true</a:t>
            </a:r>
            <a:endParaRPr sz="1400">
              <a:latin typeface="Courier New"/>
              <a:cs typeface="Courier New"/>
            </a:endParaRPr>
          </a:p>
        </p:txBody>
      </p:sp>
      <p:sp>
        <p:nvSpPr>
          <p:cNvPr id="33" name="object 33"/>
          <p:cNvSpPr txBox="1"/>
          <p:nvPr/>
        </p:nvSpPr>
        <p:spPr>
          <a:xfrm>
            <a:off x="7699800" y="4548796"/>
            <a:ext cx="982980" cy="203200"/>
          </a:xfrm>
          <a:prstGeom prst="rect">
            <a:avLst/>
          </a:prstGeom>
        </p:spPr>
        <p:txBody>
          <a:bodyPr vert="horz" wrap="square" lIns="0" tIns="0" rIns="0" bIns="0" rtlCol="0">
            <a:spAutoFit/>
          </a:bodyPr>
          <a:lstStyle/>
          <a:p>
            <a:pPr marL="12700">
              <a:lnSpc>
                <a:spcPct val="100000"/>
              </a:lnSpc>
            </a:pPr>
            <a:r>
              <a:rPr sz="1400" spc="-10" dirty="0">
                <a:latin typeface="Courier New"/>
                <a:cs typeface="Courier New"/>
              </a:rPr>
              <a:t>new=1.875</a:t>
            </a:r>
            <a:endParaRPr sz="1400">
              <a:latin typeface="Courier New"/>
              <a:cs typeface="Courier New"/>
            </a:endParaRPr>
          </a:p>
        </p:txBody>
      </p:sp>
      <p:sp>
        <p:nvSpPr>
          <p:cNvPr id="34" name="object 34"/>
          <p:cNvSpPr txBox="1"/>
          <p:nvPr/>
        </p:nvSpPr>
        <p:spPr>
          <a:xfrm>
            <a:off x="8869846" y="4548796"/>
            <a:ext cx="663575" cy="203200"/>
          </a:xfrm>
          <a:prstGeom prst="rect">
            <a:avLst/>
          </a:prstGeom>
        </p:spPr>
        <p:txBody>
          <a:bodyPr vert="horz" wrap="square" lIns="0" tIns="0" rIns="0" bIns="0" rtlCol="0">
            <a:spAutoFit/>
          </a:bodyPr>
          <a:lstStyle/>
          <a:p>
            <a:pPr marL="12700">
              <a:lnSpc>
                <a:spcPct val="100000"/>
              </a:lnSpc>
            </a:pPr>
            <a:r>
              <a:rPr sz="1400" spc="-10" dirty="0">
                <a:latin typeface="Courier New"/>
                <a:cs typeface="Courier New"/>
              </a:rPr>
              <a:t>x=16.0</a:t>
            </a:r>
            <a:endParaRPr sz="1400">
              <a:latin typeface="Courier New"/>
              <a:cs typeface="Courier New"/>
            </a:endParaRPr>
          </a:p>
        </p:txBody>
      </p:sp>
      <p:sp>
        <p:nvSpPr>
          <p:cNvPr id="35" name="object 35"/>
          <p:cNvSpPr txBox="1"/>
          <p:nvPr/>
        </p:nvSpPr>
        <p:spPr>
          <a:xfrm>
            <a:off x="6423031" y="4762153"/>
            <a:ext cx="1195070" cy="840740"/>
          </a:xfrm>
          <a:prstGeom prst="rect">
            <a:avLst/>
          </a:prstGeom>
        </p:spPr>
        <p:txBody>
          <a:bodyPr vert="horz" wrap="square" lIns="0" tIns="0" rIns="0" bIns="0" rtlCol="0">
            <a:spAutoFit/>
          </a:bodyPr>
          <a:lstStyle/>
          <a:p>
            <a:pPr marL="12700">
              <a:lnSpc>
                <a:spcPct val="100000"/>
              </a:lnSpc>
              <a:tabLst>
                <a:tab pos="331470" algn="l"/>
                <a:tab pos="756285" algn="l"/>
                <a:tab pos="1075055" algn="l"/>
              </a:tabLst>
            </a:pPr>
            <a:r>
              <a:rPr sz="1400" i="1" spc="-5" dirty="0">
                <a:latin typeface="Courier New"/>
                <a:cs typeface="Courier New"/>
              </a:rPr>
              <a:t>.	.	.	.</a:t>
            </a:r>
            <a:endParaRPr sz="1400">
              <a:latin typeface="Courier New"/>
              <a:cs typeface="Courier New"/>
            </a:endParaRPr>
          </a:p>
          <a:p>
            <a:pPr>
              <a:lnSpc>
                <a:spcPct val="100000"/>
              </a:lnSpc>
              <a:spcBef>
                <a:spcPts val="0"/>
              </a:spcBef>
            </a:pPr>
            <a:endParaRPr sz="1450">
              <a:latin typeface="Times New Roman"/>
              <a:cs typeface="Times New Roman"/>
            </a:endParaRPr>
          </a:p>
          <a:p>
            <a:pPr marL="12700">
              <a:lnSpc>
                <a:spcPts val="1675"/>
              </a:lnSpc>
            </a:pPr>
            <a:r>
              <a:rPr sz="1400" spc="-10" dirty="0">
                <a:latin typeface="Courier New"/>
                <a:cs typeface="Courier New"/>
              </a:rPr>
              <a:t>ne</a:t>
            </a:r>
            <a:r>
              <a:rPr sz="1400" spc="-5" dirty="0">
                <a:latin typeface="Courier New"/>
                <a:cs typeface="Courier New"/>
              </a:rPr>
              <a:t>w –</a:t>
            </a:r>
            <a:endParaRPr sz="1400">
              <a:latin typeface="Courier New"/>
              <a:cs typeface="Courier New"/>
            </a:endParaRPr>
          </a:p>
          <a:p>
            <a:pPr marL="12700">
              <a:lnSpc>
                <a:spcPts val="1675"/>
              </a:lnSpc>
            </a:pPr>
            <a:r>
              <a:rPr sz="1400" i="1" spc="-10" dirty="0">
                <a:solidFill>
                  <a:srgbClr val="CC3300"/>
                </a:solidFill>
                <a:latin typeface="Courier New"/>
                <a:cs typeface="Courier New"/>
              </a:rPr>
              <a:t>STOP</a:t>
            </a:r>
            <a:endParaRPr sz="1400">
              <a:latin typeface="Courier New"/>
              <a:cs typeface="Courier New"/>
            </a:endParaRPr>
          </a:p>
        </p:txBody>
      </p:sp>
      <p:sp>
        <p:nvSpPr>
          <p:cNvPr id="36" name="object 36"/>
          <p:cNvSpPr txBox="1"/>
          <p:nvPr/>
        </p:nvSpPr>
        <p:spPr>
          <a:xfrm>
            <a:off x="7061397" y="5187358"/>
            <a:ext cx="557530" cy="203200"/>
          </a:xfrm>
          <a:prstGeom prst="rect">
            <a:avLst/>
          </a:prstGeom>
        </p:spPr>
        <p:txBody>
          <a:bodyPr vert="horz" wrap="square" lIns="0" tIns="0" rIns="0" bIns="0" rtlCol="0">
            <a:spAutoFit/>
          </a:bodyPr>
          <a:lstStyle/>
          <a:p>
            <a:pPr marL="12700">
              <a:lnSpc>
                <a:spcPct val="100000"/>
              </a:lnSpc>
            </a:pPr>
            <a:r>
              <a:rPr sz="1400" spc="-10" dirty="0">
                <a:latin typeface="Courier New"/>
                <a:cs typeface="Courier New"/>
              </a:rPr>
              <a:t>ol</a:t>
            </a:r>
            <a:r>
              <a:rPr sz="1400" spc="-5" dirty="0">
                <a:latin typeface="Courier New"/>
                <a:cs typeface="Courier New"/>
              </a:rPr>
              <a:t>d &gt;</a:t>
            </a:r>
            <a:endParaRPr sz="1400">
              <a:latin typeface="Courier New"/>
              <a:cs typeface="Courier New"/>
            </a:endParaRPr>
          </a:p>
        </p:txBody>
      </p:sp>
      <p:sp>
        <p:nvSpPr>
          <p:cNvPr id="37" name="object 37"/>
          <p:cNvSpPr txBox="1"/>
          <p:nvPr/>
        </p:nvSpPr>
        <p:spPr>
          <a:xfrm>
            <a:off x="7699516" y="5187358"/>
            <a:ext cx="664210" cy="203200"/>
          </a:xfrm>
          <a:prstGeom prst="rect">
            <a:avLst/>
          </a:prstGeom>
        </p:spPr>
        <p:txBody>
          <a:bodyPr vert="horz" wrap="square" lIns="0" tIns="0" rIns="0" bIns="0" rtlCol="0">
            <a:spAutoFit/>
          </a:bodyPr>
          <a:lstStyle/>
          <a:p>
            <a:pPr marL="12700">
              <a:lnSpc>
                <a:spcPct val="100000"/>
              </a:lnSpc>
            </a:pPr>
            <a:r>
              <a:rPr sz="1400" spc="-10" dirty="0">
                <a:latin typeface="Courier New"/>
                <a:cs typeface="Courier New"/>
              </a:rPr>
              <a:t>0.0001</a:t>
            </a:r>
            <a:endParaRPr sz="1400">
              <a:latin typeface="Courier New"/>
              <a:cs typeface="Courier New"/>
            </a:endParaRPr>
          </a:p>
        </p:txBody>
      </p:sp>
      <p:sp>
        <p:nvSpPr>
          <p:cNvPr id="38" name="object 38"/>
          <p:cNvSpPr txBox="1"/>
          <p:nvPr/>
        </p:nvSpPr>
        <p:spPr>
          <a:xfrm>
            <a:off x="8550529" y="5187358"/>
            <a:ext cx="556895" cy="203200"/>
          </a:xfrm>
          <a:prstGeom prst="rect">
            <a:avLst/>
          </a:prstGeom>
        </p:spPr>
        <p:txBody>
          <a:bodyPr vert="horz" wrap="square" lIns="0" tIns="0" rIns="0" bIns="0" rtlCol="0">
            <a:spAutoFit/>
          </a:bodyPr>
          <a:lstStyle/>
          <a:p>
            <a:pPr marL="12700">
              <a:lnSpc>
                <a:spcPct val="100000"/>
              </a:lnSpc>
            </a:pPr>
            <a:r>
              <a:rPr sz="1400" i="1" spc="-10" dirty="0">
                <a:solidFill>
                  <a:srgbClr val="CC3300"/>
                </a:solidFill>
                <a:latin typeface="Courier New"/>
                <a:cs typeface="Courier New"/>
              </a:rPr>
              <a:t>false</a:t>
            </a:r>
            <a:endParaRPr sz="1400">
              <a:latin typeface="Courier New"/>
              <a:cs typeface="Courier New"/>
            </a:endParaRPr>
          </a:p>
        </p:txBody>
      </p:sp>
      <p:sp>
        <p:nvSpPr>
          <p:cNvPr id="39" name="object 39"/>
          <p:cNvSpPr txBox="1"/>
          <p:nvPr/>
        </p:nvSpPr>
        <p:spPr>
          <a:xfrm>
            <a:off x="6423031" y="5735230"/>
            <a:ext cx="1090295" cy="203200"/>
          </a:xfrm>
          <a:prstGeom prst="rect">
            <a:avLst/>
          </a:prstGeom>
        </p:spPr>
        <p:txBody>
          <a:bodyPr vert="horz" wrap="square" lIns="0" tIns="0" rIns="0" bIns="0" rtlCol="0">
            <a:spAutoFit/>
          </a:bodyPr>
          <a:lstStyle/>
          <a:p>
            <a:pPr marL="12700">
              <a:lnSpc>
                <a:spcPct val="100000"/>
              </a:lnSpc>
            </a:pPr>
            <a:r>
              <a:rPr sz="1400" i="1" spc="-10" dirty="0">
                <a:solidFill>
                  <a:srgbClr val="CC3300"/>
                </a:solidFill>
                <a:latin typeface="Courier New"/>
                <a:cs typeface="Courier New"/>
              </a:rPr>
              <a:t>outpu</a:t>
            </a:r>
            <a:r>
              <a:rPr sz="1400" i="1" spc="-5" dirty="0">
                <a:solidFill>
                  <a:srgbClr val="CC3300"/>
                </a:solidFill>
                <a:latin typeface="Courier New"/>
                <a:cs typeface="Courier New"/>
              </a:rPr>
              <a:t>t</a:t>
            </a:r>
            <a:r>
              <a:rPr sz="1400" i="1" spc="-10" dirty="0">
                <a:solidFill>
                  <a:srgbClr val="CC3300"/>
                </a:solidFill>
                <a:latin typeface="Courier New"/>
                <a:cs typeface="Courier New"/>
              </a:rPr>
              <a:t> </a:t>
            </a:r>
            <a:r>
              <a:rPr sz="1400" spc="-5" dirty="0">
                <a:latin typeface="Courier New"/>
                <a:cs typeface="Courier New"/>
              </a:rPr>
              <a:t>new</a:t>
            </a:r>
            <a:endParaRPr sz="1400">
              <a:latin typeface="Courier New"/>
              <a:cs typeface="Courier New"/>
            </a:endParaRPr>
          </a:p>
        </p:txBody>
      </p:sp>
      <p:sp>
        <p:nvSpPr>
          <p:cNvPr id="42" name="Content Placeholder 2"/>
          <p:cNvSpPr>
            <a:spLocks noGrp="1"/>
          </p:cNvSpPr>
          <p:nvPr>
            <p:ph idx="4294967295"/>
          </p:nvPr>
        </p:nvSpPr>
        <p:spPr>
          <a:xfrm>
            <a:off x="0" y="6998785"/>
            <a:ext cx="10756900" cy="453158"/>
          </a:xfrm>
          <a:prstGeom prst="rect">
            <a:avLst/>
          </a:prstGeom>
        </p:spPr>
        <p:txBody>
          <a:bodyPr/>
          <a:lstStyle/>
          <a:p>
            <a:r>
              <a:rPr lang="en-US" sz="1600" kern="1200" dirty="0">
                <a:latin typeface="Calibri"/>
                <a:cs typeface="Calibri"/>
              </a:rPr>
              <a:t>Definition: accumulator (computing a sum or product in a loop) is a variable used to store a value being computed in increments during the execution of a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7" grpId="0" animBg="1"/>
      <p:bldP spid="8" grpId="0" animBg="1"/>
      <p:bldP spid="9" grpId="0" animBg="1"/>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9800" y="6539"/>
            <a:ext cx="8522474" cy="615553"/>
          </a:xfrm>
          <a:prstGeom prst="rect">
            <a:avLst/>
          </a:prstGeom>
        </p:spPr>
        <p:txBody>
          <a:bodyPr vert="horz" wrap="square" lIns="0" tIns="0" rIns="0" bIns="0" rtlCol="0">
            <a:spAutoFit/>
          </a:bodyPr>
          <a:lstStyle/>
          <a:p>
            <a:pPr algn="ctr">
              <a:lnSpc>
                <a:spcPct val="100000"/>
              </a:lnSpc>
            </a:pPr>
            <a:r>
              <a:rPr lang="en-US" sz="4000" spc="-5" dirty="0"/>
              <a:t>III. </a:t>
            </a:r>
            <a:r>
              <a:rPr sz="4000" spc="-5" dirty="0"/>
              <a:t>Th</a:t>
            </a:r>
            <a:r>
              <a:rPr sz="4000" dirty="0"/>
              <a:t>e</a:t>
            </a:r>
            <a:r>
              <a:rPr sz="4000" spc="-5" dirty="0"/>
              <a:t> </a:t>
            </a:r>
            <a:r>
              <a:rPr sz="4000" spc="-5" dirty="0">
                <a:solidFill>
                  <a:srgbClr val="FF0000"/>
                </a:solidFill>
                <a:latin typeface="Courier New"/>
                <a:cs typeface="Courier New"/>
              </a:rPr>
              <a:t>fo</a:t>
            </a:r>
            <a:r>
              <a:rPr sz="4000" dirty="0">
                <a:solidFill>
                  <a:srgbClr val="FF0000"/>
                </a:solidFill>
                <a:latin typeface="Courier New"/>
                <a:cs typeface="Courier New"/>
              </a:rPr>
              <a:t>r</a:t>
            </a:r>
            <a:r>
              <a:rPr sz="4000" spc="-1500" dirty="0">
                <a:latin typeface="Courier New"/>
                <a:cs typeface="Courier New"/>
              </a:rPr>
              <a:t> </a:t>
            </a:r>
            <a:r>
              <a:rPr sz="4000" spc="-5" dirty="0"/>
              <a:t>loop</a:t>
            </a:r>
            <a:endParaRPr sz="4000" dirty="0">
              <a:latin typeface="Courier New"/>
              <a:cs typeface="Courier New"/>
            </a:endParaRPr>
          </a:p>
        </p:txBody>
      </p:sp>
      <p:sp>
        <p:nvSpPr>
          <p:cNvPr id="3" name="object 3"/>
          <p:cNvSpPr txBox="1"/>
          <p:nvPr/>
        </p:nvSpPr>
        <p:spPr>
          <a:xfrm>
            <a:off x="648372" y="1312440"/>
            <a:ext cx="9396655" cy="788036"/>
          </a:xfrm>
          <a:prstGeom prst="rect">
            <a:avLst/>
          </a:prstGeom>
        </p:spPr>
        <p:txBody>
          <a:bodyPr vert="horz" wrap="square" lIns="0" tIns="0" rIns="0" bIns="0" rtlCol="0">
            <a:spAutoFit/>
          </a:bodyPr>
          <a:lstStyle/>
          <a:p>
            <a:pPr marL="355600" marR="5080" indent="-342900">
              <a:lnSpc>
                <a:spcPct val="150000"/>
              </a:lnSpc>
              <a:buFont typeface="Wingdings" panose="05000000000000000000" pitchFamily="2" charset="2"/>
              <a:buChar char="v"/>
              <a:tabLst>
                <a:tab pos="233679" algn="l"/>
              </a:tabLst>
            </a:pPr>
            <a:r>
              <a:rPr spc="-5" dirty="0">
                <a:latin typeface="Arial" panose="020B0604020202020204" pitchFamily="34" charset="0"/>
                <a:cs typeface="Arial" panose="020B0604020202020204" pitchFamily="34" charset="0"/>
              </a:rPr>
              <a:t>T</a:t>
            </a:r>
            <a:r>
              <a:rPr dirty="0">
                <a:latin typeface="Arial" panose="020B0604020202020204" pitchFamily="34" charset="0"/>
                <a:cs typeface="Arial" panose="020B0604020202020204" pitchFamily="34" charset="0"/>
              </a:rPr>
              <a:t>h</a:t>
            </a:r>
            <a:r>
              <a:rPr spc="-5" dirty="0">
                <a:latin typeface="Arial" panose="020B0604020202020204" pitchFamily="34" charset="0"/>
                <a:cs typeface="Arial" panose="020B0604020202020204" pitchFamily="34" charset="0"/>
              </a:rPr>
              <a:t>e fo</a:t>
            </a:r>
            <a:r>
              <a:rPr dirty="0">
                <a:latin typeface="Arial" panose="020B0604020202020204" pitchFamily="34" charset="0"/>
                <a:cs typeface="Arial" panose="020B0604020202020204" pitchFamily="34" charset="0"/>
              </a:rPr>
              <a:t>r</a:t>
            </a:r>
            <a:r>
              <a:rPr lang="en-US" dirty="0">
                <a:latin typeface="Arial" panose="020B0604020202020204" pitchFamily="34" charset="0"/>
                <a:cs typeface="Arial" panose="020B0604020202020204" pitchFamily="34" charset="0"/>
              </a:rPr>
              <a:t> </a:t>
            </a:r>
            <a:r>
              <a:rPr spc="-91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loo</a:t>
            </a:r>
            <a:r>
              <a:rPr dirty="0">
                <a:latin typeface="Arial" panose="020B0604020202020204" pitchFamily="34" charset="0"/>
                <a:cs typeface="Arial" panose="020B0604020202020204" pitchFamily="34" charset="0"/>
              </a:rPr>
              <a:t>p</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is</a:t>
            </a:r>
            <a:r>
              <a:rPr spc="-1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 version</a:t>
            </a:r>
            <a:r>
              <a:rPr spc="-10" dirty="0">
                <a:latin typeface="Arial" panose="020B0604020202020204" pitchFamily="34" charset="0"/>
                <a:cs typeface="Arial" panose="020B0604020202020204" pitchFamily="34" charset="0"/>
              </a:rPr>
              <a:t> o</a:t>
            </a:r>
            <a:r>
              <a:rPr dirty="0">
                <a:latin typeface="Arial" panose="020B0604020202020204" pitchFamily="34" charset="0"/>
                <a:cs typeface="Arial" panose="020B0604020202020204" pitchFamily="34" charset="0"/>
              </a:rPr>
              <a:t>f</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 </a:t>
            </a:r>
            <a:r>
              <a:rPr b="1" spc="-5" dirty="0">
                <a:latin typeface="Arial" panose="020B0604020202020204" pitchFamily="34" charset="0"/>
                <a:cs typeface="Arial" panose="020B0604020202020204" pitchFamily="34" charset="0"/>
              </a:rPr>
              <a:t>pr</a:t>
            </a:r>
            <a:r>
              <a:rPr b="1" dirty="0">
                <a:latin typeface="Arial" panose="020B0604020202020204" pitchFamily="34" charset="0"/>
                <a:cs typeface="Arial" panose="020B0604020202020204" pitchFamily="34" charset="0"/>
              </a:rPr>
              <a:t>e</a:t>
            </a:r>
            <a:r>
              <a:rPr b="1" spc="-290" dirty="0">
                <a:latin typeface="Arial" panose="020B0604020202020204" pitchFamily="34" charset="0"/>
                <a:cs typeface="Arial" panose="020B0604020202020204" pitchFamily="34" charset="0"/>
              </a:rPr>
              <a:t>‐</a:t>
            </a:r>
            <a:r>
              <a:rPr b="1" spc="-5" dirty="0">
                <a:latin typeface="Arial" panose="020B0604020202020204" pitchFamily="34" charset="0"/>
                <a:cs typeface="Arial" panose="020B0604020202020204" pitchFamily="34" charset="0"/>
              </a:rPr>
              <a:t>test</a:t>
            </a:r>
            <a:r>
              <a:rPr b="1" dirty="0">
                <a:latin typeface="Arial" panose="020B0604020202020204" pitchFamily="34" charset="0"/>
                <a:cs typeface="Arial" panose="020B0604020202020204" pitchFamily="34" charset="0"/>
              </a:rPr>
              <a:t> </a:t>
            </a:r>
            <a:r>
              <a:rPr b="1" spc="-5" dirty="0">
                <a:latin typeface="Arial" panose="020B0604020202020204" pitchFamily="34" charset="0"/>
                <a:cs typeface="Arial" panose="020B0604020202020204" pitchFamily="34" charset="0"/>
              </a:rPr>
              <a:t>loo</a:t>
            </a:r>
            <a:r>
              <a:rPr b="1" dirty="0">
                <a:latin typeface="Arial" panose="020B0604020202020204" pitchFamily="34" charset="0"/>
                <a:cs typeface="Arial" panose="020B0604020202020204" pitchFamily="34" charset="0"/>
              </a:rPr>
              <a:t>p</a:t>
            </a:r>
            <a:r>
              <a:rPr b="1" spc="-1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that</a:t>
            </a:r>
            <a:r>
              <a:rPr spc="-10" dirty="0">
                <a:latin typeface="Arial" panose="020B0604020202020204" pitchFamily="34" charset="0"/>
                <a:cs typeface="Arial" panose="020B0604020202020204" pitchFamily="34" charset="0"/>
              </a:rPr>
              <a:t> </a:t>
            </a:r>
            <a:r>
              <a:rPr b="1" spc="-5" dirty="0">
                <a:latin typeface="Arial" panose="020B0604020202020204" pitchFamily="34" charset="0"/>
                <a:cs typeface="Arial" panose="020B0604020202020204" pitchFamily="34" charset="0"/>
              </a:rPr>
              <a:t>ha</a:t>
            </a:r>
            <a:r>
              <a:rPr b="1" dirty="0">
                <a:latin typeface="Arial" panose="020B0604020202020204" pitchFamily="34" charset="0"/>
                <a:cs typeface="Arial" panose="020B0604020202020204" pitchFamily="34" charset="0"/>
              </a:rPr>
              <a:t>s</a:t>
            </a:r>
            <a:r>
              <a:rPr b="1" spc="-5"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a</a:t>
            </a:r>
            <a:r>
              <a:rPr b="1" spc="-10" dirty="0">
                <a:latin typeface="Arial" panose="020B0604020202020204" pitchFamily="34" charset="0"/>
                <a:cs typeface="Arial" panose="020B0604020202020204" pitchFamily="34" charset="0"/>
              </a:rPr>
              <a:t> more </a:t>
            </a:r>
            <a:r>
              <a:rPr b="1" dirty="0">
                <a:latin typeface="Arial" panose="020B0604020202020204" pitchFamily="34" charset="0"/>
                <a:cs typeface="Arial" panose="020B0604020202020204" pitchFamily="34" charset="0"/>
              </a:rPr>
              <a:t>convenient</a:t>
            </a:r>
            <a:r>
              <a:rPr b="1" spc="-10"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syntax</a:t>
            </a:r>
            <a:r>
              <a:rPr spc="-10" dirty="0">
                <a:latin typeface="Arial" panose="020B0604020202020204" pitchFamily="34" charset="0"/>
                <a:cs typeface="Arial" panose="020B0604020202020204" pitchFamily="34" charset="0"/>
              </a:rPr>
              <a:t> t</a:t>
            </a:r>
            <a:r>
              <a:rPr dirty="0">
                <a:latin typeface="Arial" panose="020B0604020202020204" pitchFamily="34" charset="0"/>
                <a:cs typeface="Arial" panose="020B0604020202020204" pitchFamily="34" charset="0"/>
              </a:rPr>
              <a:t>o</a:t>
            </a:r>
            <a:r>
              <a:rPr spc="-5" dirty="0">
                <a:latin typeface="Arial" panose="020B0604020202020204" pitchFamily="34" charset="0"/>
                <a:cs typeface="Arial" panose="020B0604020202020204" pitchFamily="34" charset="0"/>
              </a:rPr>
              <a:t> implemen</a:t>
            </a:r>
            <a:r>
              <a:rPr dirty="0">
                <a:latin typeface="Arial" panose="020B0604020202020204" pitchFamily="34" charset="0"/>
                <a:cs typeface="Arial" panose="020B0604020202020204" pitchFamily="34" charset="0"/>
              </a:rPr>
              <a:t>t </a:t>
            </a:r>
            <a:r>
              <a:rPr b="1" dirty="0">
                <a:latin typeface="Arial" panose="020B0604020202020204" pitchFamily="34" charset="0"/>
                <a:cs typeface="Arial" panose="020B0604020202020204" pitchFamily="34" charset="0"/>
              </a:rPr>
              <a:t>a </a:t>
            </a:r>
            <a:r>
              <a:rPr b="1" spc="-5" dirty="0">
                <a:latin typeface="Arial" panose="020B0604020202020204" pitchFamily="34" charset="0"/>
                <a:cs typeface="Arial" panose="020B0604020202020204" pitchFamily="34" charset="0"/>
              </a:rPr>
              <a:t>determine</a:t>
            </a:r>
            <a:r>
              <a:rPr b="1" dirty="0">
                <a:latin typeface="Arial" panose="020B0604020202020204" pitchFamily="34" charset="0"/>
                <a:cs typeface="Arial" panose="020B0604020202020204" pitchFamily="34" charset="0"/>
              </a:rPr>
              <a:t>d</a:t>
            </a:r>
            <a:r>
              <a:rPr b="1" spc="5"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number</a:t>
            </a:r>
            <a:r>
              <a:rPr b="1" spc="-5" dirty="0">
                <a:latin typeface="Arial" panose="020B0604020202020204" pitchFamily="34" charset="0"/>
                <a:cs typeface="Arial" panose="020B0604020202020204" pitchFamily="34" charset="0"/>
              </a:rPr>
              <a:t> of </a:t>
            </a:r>
            <a:r>
              <a:rPr b="1" dirty="0">
                <a:latin typeface="Arial" panose="020B0604020202020204" pitchFamily="34" charset="0"/>
                <a:cs typeface="Arial" panose="020B0604020202020204" pitchFamily="34" charset="0"/>
              </a:rPr>
              <a:t>repetitions</a:t>
            </a:r>
            <a:r>
              <a:rPr lang="en-AU" b="1" dirty="0">
                <a:latin typeface="Arial" panose="020B0604020202020204" pitchFamily="34" charset="0"/>
                <a:cs typeface="Arial" panose="020B0604020202020204" pitchFamily="34" charset="0"/>
              </a:rPr>
              <a:t>.</a:t>
            </a:r>
            <a:endParaRPr b="1" dirty="0">
              <a:latin typeface="Arial" panose="020B0604020202020204" pitchFamily="34" charset="0"/>
              <a:cs typeface="Arial" panose="020B0604020202020204" pitchFamily="34" charset="0"/>
            </a:endParaRPr>
          </a:p>
        </p:txBody>
      </p:sp>
      <p:sp>
        <p:nvSpPr>
          <p:cNvPr id="38" name="object 3">
            <a:extLst>
              <a:ext uri="{FF2B5EF4-FFF2-40B4-BE49-F238E27FC236}">
                <a16:creationId xmlns:a16="http://schemas.microsoft.com/office/drawing/2014/main" id="{E350604E-43A3-4CA9-B021-EB61B0EFE416}"/>
              </a:ext>
            </a:extLst>
          </p:cNvPr>
          <p:cNvSpPr txBox="1"/>
          <p:nvPr/>
        </p:nvSpPr>
        <p:spPr>
          <a:xfrm>
            <a:off x="674445" y="2790825"/>
            <a:ext cx="9272744" cy="3844642"/>
          </a:xfrm>
          <a:prstGeom prst="rect">
            <a:avLst/>
          </a:prstGeom>
          <a:noFill/>
        </p:spPr>
        <p:txBody>
          <a:bodyPr vert="horz" wrap="square" lIns="0" tIns="0" rIns="0" bIns="0" rtlCol="0">
            <a:spAutoFit/>
          </a:bodyPr>
          <a:lstStyle/>
          <a:p>
            <a:pPr marL="90170">
              <a:lnSpc>
                <a:spcPct val="100000"/>
              </a:lnSpc>
            </a:pPr>
            <a:r>
              <a:rPr sz="2000" b="1" i="1" spc="-5" dirty="0">
                <a:latin typeface="Calibri"/>
                <a:cs typeface="Calibri"/>
              </a:rPr>
              <a:t>Syntax:</a:t>
            </a:r>
            <a:endParaRPr sz="2000" b="1" dirty="0">
              <a:latin typeface="Calibri"/>
              <a:cs typeface="Calibri"/>
            </a:endParaRPr>
          </a:p>
          <a:p>
            <a:pPr marL="363855">
              <a:lnSpc>
                <a:spcPts val="2105"/>
              </a:lnSpc>
              <a:spcBef>
                <a:spcPts val="5"/>
              </a:spcBef>
            </a:pPr>
            <a:r>
              <a:rPr sz="1800" b="1" spc="-10" dirty="0">
                <a:solidFill>
                  <a:srgbClr val="FF0000"/>
                </a:solidFill>
                <a:latin typeface="Courier New"/>
                <a:cs typeface="Courier New"/>
              </a:rPr>
              <a:t>fo</a:t>
            </a:r>
            <a:r>
              <a:rPr sz="1800" b="1" dirty="0">
                <a:solidFill>
                  <a:srgbClr val="FF0000"/>
                </a:solidFill>
                <a:latin typeface="Courier New"/>
                <a:cs typeface="Courier New"/>
              </a:rPr>
              <a:t>r</a:t>
            </a:r>
            <a:r>
              <a:rPr sz="1800" b="1" spc="-15" dirty="0">
                <a:solidFill>
                  <a:srgbClr val="FF0000"/>
                </a:solidFill>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initialization</a:t>
            </a:r>
            <a:r>
              <a:rPr sz="2400" dirty="0">
                <a:solidFill>
                  <a:srgbClr val="FF0000"/>
                </a:solidFill>
                <a:latin typeface="Courier New"/>
                <a:cs typeface="Courier New"/>
              </a:rPr>
              <a:t>;</a:t>
            </a:r>
            <a:r>
              <a:rPr sz="1800" spc="-15" dirty="0">
                <a:latin typeface="Courier New"/>
                <a:cs typeface="Courier New"/>
              </a:rPr>
              <a:t> </a:t>
            </a:r>
            <a:r>
              <a:rPr sz="1800" spc="-5" dirty="0">
                <a:latin typeface="Courier New"/>
                <a:cs typeface="Courier New"/>
              </a:rPr>
              <a:t>repetitio</a:t>
            </a:r>
            <a:r>
              <a:rPr sz="1800" dirty="0">
                <a:latin typeface="Courier New"/>
                <a:cs typeface="Courier New"/>
              </a:rPr>
              <a:t>n</a:t>
            </a:r>
            <a:r>
              <a:rPr sz="1800" spc="-10" dirty="0">
                <a:latin typeface="Courier New"/>
                <a:cs typeface="Courier New"/>
              </a:rPr>
              <a:t> </a:t>
            </a:r>
            <a:r>
              <a:rPr sz="1800" spc="-5" dirty="0">
                <a:latin typeface="Courier New"/>
                <a:cs typeface="Courier New"/>
              </a:rPr>
              <a:t>condition</a:t>
            </a:r>
            <a:r>
              <a:rPr lang="en-US" sz="1800" spc="-5" dirty="0">
                <a:latin typeface="Courier New"/>
                <a:cs typeface="Courier New"/>
              </a:rPr>
              <a:t> </a:t>
            </a:r>
            <a:r>
              <a:rPr sz="2400" dirty="0">
                <a:latin typeface="Courier New"/>
                <a:cs typeface="Courier New"/>
              </a:rPr>
              <a:t>;</a:t>
            </a:r>
            <a:r>
              <a:rPr sz="1800" spc="-15" dirty="0">
                <a:latin typeface="Courier New"/>
                <a:cs typeface="Courier New"/>
              </a:rPr>
              <a:t> </a:t>
            </a:r>
            <a:r>
              <a:rPr sz="1800" spc="-5" dirty="0">
                <a:latin typeface="Courier New"/>
                <a:cs typeface="Courier New"/>
              </a:rPr>
              <a:t>updat</a:t>
            </a:r>
            <a:r>
              <a:rPr sz="1800" dirty="0">
                <a:latin typeface="Courier New"/>
                <a:cs typeface="Courier New"/>
              </a:rPr>
              <a:t>e</a:t>
            </a:r>
            <a:r>
              <a:rPr sz="1800" spc="-15" dirty="0">
                <a:latin typeface="Courier New"/>
                <a:cs typeface="Courier New"/>
              </a:rPr>
              <a:t> </a:t>
            </a:r>
            <a:r>
              <a:rPr sz="1800" dirty="0">
                <a:latin typeface="Courier New"/>
                <a:cs typeface="Courier New"/>
              </a:rPr>
              <a:t>)</a:t>
            </a:r>
          </a:p>
          <a:p>
            <a:pPr marL="363855">
              <a:lnSpc>
                <a:spcPts val="2105"/>
              </a:lnSpc>
            </a:pPr>
            <a:r>
              <a:rPr sz="1800" dirty="0">
                <a:latin typeface="Courier New"/>
                <a:cs typeface="Courier New"/>
              </a:rPr>
              <a:t>{</a:t>
            </a:r>
          </a:p>
          <a:p>
            <a:pPr marL="821055">
              <a:lnSpc>
                <a:spcPct val="100000"/>
              </a:lnSpc>
              <a:spcBef>
                <a:spcPts val="5"/>
              </a:spcBef>
              <a:tabLst>
                <a:tab pos="2833370" algn="l"/>
              </a:tabLst>
            </a:pPr>
            <a:r>
              <a:rPr sz="1800" spc="-5" dirty="0">
                <a:latin typeface="Courier New"/>
                <a:cs typeface="Courier New"/>
              </a:rPr>
              <a:t>statements</a:t>
            </a:r>
            <a:r>
              <a:rPr sz="1800" dirty="0">
                <a:latin typeface="Courier New"/>
                <a:cs typeface="Courier New"/>
              </a:rPr>
              <a:t>;	</a:t>
            </a: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loo</a:t>
            </a:r>
            <a:r>
              <a:rPr sz="1800" dirty="0">
                <a:solidFill>
                  <a:srgbClr val="006500"/>
                </a:solidFill>
                <a:latin typeface="Courier New"/>
                <a:cs typeface="Courier New"/>
              </a:rPr>
              <a:t>p</a:t>
            </a:r>
            <a:r>
              <a:rPr sz="1800" spc="-15" dirty="0">
                <a:solidFill>
                  <a:srgbClr val="006500"/>
                </a:solidFill>
                <a:latin typeface="Courier New"/>
                <a:cs typeface="Courier New"/>
              </a:rPr>
              <a:t> </a:t>
            </a:r>
            <a:r>
              <a:rPr sz="1800" spc="-5" dirty="0">
                <a:solidFill>
                  <a:srgbClr val="006500"/>
                </a:solidFill>
                <a:latin typeface="Courier New"/>
                <a:cs typeface="Courier New"/>
              </a:rPr>
              <a:t>bod</a:t>
            </a:r>
            <a:r>
              <a:rPr sz="1800" dirty="0">
                <a:solidFill>
                  <a:srgbClr val="006500"/>
                </a:solidFill>
                <a:latin typeface="Courier New"/>
                <a:cs typeface="Courier New"/>
              </a:rPr>
              <a:t>y</a:t>
            </a:r>
            <a:r>
              <a:rPr sz="1800" spc="-15" dirty="0">
                <a:solidFill>
                  <a:srgbClr val="006500"/>
                </a:solidFill>
                <a:latin typeface="Courier New"/>
                <a:cs typeface="Courier New"/>
              </a:rPr>
              <a:t> </a:t>
            </a:r>
            <a:r>
              <a:rPr sz="1800" spc="-5" dirty="0">
                <a:solidFill>
                  <a:srgbClr val="006500"/>
                </a:solidFill>
                <a:latin typeface="Courier New"/>
                <a:cs typeface="Courier New"/>
              </a:rPr>
              <a:t>*/</a:t>
            </a:r>
            <a:endParaRPr sz="1800" dirty="0">
              <a:latin typeface="Courier New"/>
              <a:cs typeface="Courier New"/>
            </a:endParaRPr>
          </a:p>
          <a:p>
            <a:pPr marL="363855">
              <a:lnSpc>
                <a:spcPct val="100000"/>
              </a:lnSpc>
            </a:pPr>
            <a:r>
              <a:rPr sz="1800" dirty="0">
                <a:latin typeface="Courier New"/>
                <a:cs typeface="Courier New"/>
              </a:rPr>
              <a:t>}</a:t>
            </a:r>
            <a:endParaRPr lang="en-US" sz="1800" dirty="0">
              <a:latin typeface="Courier New"/>
              <a:cs typeface="Courier New"/>
            </a:endParaRPr>
          </a:p>
          <a:p>
            <a:pPr marL="363855">
              <a:lnSpc>
                <a:spcPct val="100000"/>
              </a:lnSpc>
            </a:pPr>
            <a:endParaRPr lang="en-US" sz="1800" dirty="0">
              <a:latin typeface="Courier New"/>
              <a:cs typeface="Courier New"/>
            </a:endParaRPr>
          </a:p>
          <a:p>
            <a:pPr marL="90170">
              <a:lnSpc>
                <a:spcPct val="150000"/>
              </a:lnSpc>
              <a:spcBef>
                <a:spcPts val="1055"/>
              </a:spcBef>
            </a:pPr>
            <a:r>
              <a:rPr lang="en-US" b="1" spc="-5" dirty="0">
                <a:latin typeface="Arial" panose="020B0604020202020204" pitchFamily="34" charset="0"/>
                <a:cs typeface="Arial" panose="020B0604020202020204" pitchFamily="34" charset="0"/>
              </a:rPr>
              <a:t>Explanation:</a:t>
            </a:r>
            <a:endParaRPr lang="en-US" b="1" dirty="0">
              <a:latin typeface="Arial" panose="020B0604020202020204" pitchFamily="34" charset="0"/>
              <a:cs typeface="Arial" panose="020B0604020202020204" pitchFamily="34" charset="0"/>
            </a:endParaRPr>
          </a:p>
          <a:p>
            <a:pPr marL="90170">
              <a:lnSpc>
                <a:spcPct val="150000"/>
              </a:lnSpc>
              <a:spcBef>
                <a:spcPts val="10"/>
              </a:spcBef>
            </a:pPr>
            <a:r>
              <a:rPr i="1" dirty="0">
                <a:latin typeface="Arial" panose="020B0604020202020204" pitchFamily="34" charset="0"/>
                <a:cs typeface="Arial" panose="020B0604020202020204" pitchFamily="34" charset="0"/>
              </a:rPr>
              <a:t>1. </a:t>
            </a:r>
            <a:r>
              <a:rPr i="1" spc="-5" dirty="0">
                <a:latin typeface="Arial" panose="020B0604020202020204" pitchFamily="34" charset="0"/>
                <a:cs typeface="Arial" panose="020B0604020202020204" pitchFamily="34" charset="0"/>
              </a:rPr>
              <a:t>initializatio</a:t>
            </a:r>
            <a:r>
              <a:rPr i="1" dirty="0">
                <a:latin typeface="Arial" panose="020B0604020202020204" pitchFamily="34" charset="0"/>
                <a:cs typeface="Arial" panose="020B0604020202020204" pitchFamily="34" charset="0"/>
              </a:rPr>
              <a:t>n</a:t>
            </a:r>
            <a:r>
              <a:rPr i="1" spc="1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expression</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is</a:t>
            </a:r>
            <a:r>
              <a:rPr spc="10" dirty="0">
                <a:latin typeface="Arial" panose="020B0604020202020204" pitchFamily="34" charset="0"/>
                <a:cs typeface="Arial" panose="020B0604020202020204" pitchFamily="34" charset="0"/>
              </a:rPr>
              <a:t> </a:t>
            </a:r>
            <a:r>
              <a:rPr b="1" spc="-5" dirty="0">
                <a:latin typeface="Arial" panose="020B0604020202020204" pitchFamily="34" charset="0"/>
                <a:cs typeface="Arial" panose="020B0604020202020204" pitchFamily="34" charset="0"/>
              </a:rPr>
              <a:t>executed</a:t>
            </a:r>
            <a:r>
              <a:rPr b="1" spc="5"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only </a:t>
            </a:r>
            <a:r>
              <a:rPr b="1" spc="-5" dirty="0">
                <a:latin typeface="Arial" panose="020B0604020202020204" pitchFamily="34" charset="0"/>
                <a:cs typeface="Arial" panose="020B0604020202020204" pitchFamily="34" charset="0"/>
              </a:rPr>
              <a:t>o</a:t>
            </a:r>
            <a:r>
              <a:rPr b="1" spc="5" dirty="0">
                <a:latin typeface="Arial" panose="020B0604020202020204" pitchFamily="34" charset="0"/>
                <a:cs typeface="Arial" panose="020B0604020202020204" pitchFamily="34" charset="0"/>
              </a:rPr>
              <a:t>n</a:t>
            </a:r>
            <a:r>
              <a:rPr b="1" spc="-5" dirty="0">
                <a:latin typeface="Arial" panose="020B0604020202020204" pitchFamily="34" charset="0"/>
                <a:cs typeface="Arial" panose="020B0604020202020204" pitchFamily="34" charset="0"/>
              </a:rPr>
              <a:t>ce</a:t>
            </a:r>
            <a:r>
              <a:rPr lang="en-AU" spc="-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548005" marR="164465" indent="-457834">
              <a:lnSpc>
                <a:spcPct val="150000"/>
              </a:lnSpc>
            </a:pPr>
            <a:r>
              <a:rPr dirty="0">
                <a:latin typeface="Arial" panose="020B0604020202020204" pitchFamily="34" charset="0"/>
                <a:cs typeface="Arial" panose="020B0604020202020204" pitchFamily="34" charset="0"/>
              </a:rPr>
              <a:t>2. The</a:t>
            </a:r>
            <a:r>
              <a:rPr spc="5"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loo</a:t>
            </a:r>
            <a:r>
              <a:rPr dirty="0">
                <a:latin typeface="Arial" panose="020B0604020202020204" pitchFamily="34" charset="0"/>
                <a:cs typeface="Arial" panose="020B0604020202020204" pitchFamily="34" charset="0"/>
              </a:rPr>
              <a:t>p</a:t>
            </a:r>
            <a:r>
              <a:rPr spc="10" dirty="0">
                <a:latin typeface="Arial" panose="020B0604020202020204" pitchFamily="34" charset="0"/>
                <a:cs typeface="Arial" panose="020B0604020202020204" pitchFamily="34" charset="0"/>
              </a:rPr>
              <a:t> </a:t>
            </a:r>
            <a:r>
              <a:rPr b="1" i="1" dirty="0">
                <a:latin typeface="Arial" panose="020B0604020202020204" pitchFamily="34" charset="0"/>
                <a:cs typeface="Arial" panose="020B0604020202020204" pitchFamily="34" charset="0"/>
              </a:rPr>
              <a:t>repetition</a:t>
            </a:r>
            <a:r>
              <a:rPr b="1" i="1" spc="-5" dirty="0">
                <a:latin typeface="Arial" panose="020B0604020202020204" pitchFamily="34" charset="0"/>
                <a:cs typeface="Arial" panose="020B0604020202020204" pitchFamily="34" charset="0"/>
              </a:rPr>
              <a:t> </a:t>
            </a:r>
            <a:r>
              <a:rPr b="1" i="1" dirty="0">
                <a:latin typeface="Arial" panose="020B0604020202020204" pitchFamily="34" charset="0"/>
                <a:cs typeface="Arial" panose="020B0604020202020204" pitchFamily="34" charset="0"/>
              </a:rPr>
              <a:t>condition </a:t>
            </a:r>
            <a:r>
              <a:rPr b="1" dirty="0">
                <a:latin typeface="Arial" panose="020B0604020202020204" pitchFamily="34" charset="0"/>
                <a:cs typeface="Arial" panose="020B0604020202020204" pitchFamily="34" charset="0"/>
              </a:rPr>
              <a:t>is </a:t>
            </a:r>
            <a:r>
              <a:rPr lang="en-US" b="1" u="sng" dirty="0">
                <a:latin typeface="Arial" panose="020B0604020202020204" pitchFamily="34" charset="0"/>
                <a:cs typeface="Arial" panose="020B0604020202020204" pitchFamily="34" charset="0"/>
              </a:rPr>
              <a:t>then </a:t>
            </a:r>
            <a:r>
              <a:rPr b="1" spc="-5" dirty="0">
                <a:latin typeface="Arial" panose="020B0604020202020204" pitchFamily="34" charset="0"/>
                <a:cs typeface="Arial" panose="020B0604020202020204" pitchFamily="34" charset="0"/>
              </a:rPr>
              <a:t>tested</a:t>
            </a:r>
            <a:r>
              <a:rPr lang="en-US" b="1" spc="-5"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if</a:t>
            </a:r>
            <a:r>
              <a:rPr b="1" spc="5"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it</a:t>
            </a:r>
            <a:r>
              <a:rPr b="1" spc="5"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is</a:t>
            </a:r>
            <a:r>
              <a:rPr b="1" spc="5" dirty="0">
                <a:latin typeface="Arial" panose="020B0604020202020204" pitchFamily="34" charset="0"/>
                <a:cs typeface="Arial" panose="020B0604020202020204" pitchFamily="34" charset="0"/>
              </a:rPr>
              <a:t> </a:t>
            </a:r>
            <a:r>
              <a:rPr b="1" i="1" spc="-10" dirty="0">
                <a:solidFill>
                  <a:srgbClr val="0070C0"/>
                </a:solidFill>
                <a:latin typeface="Arial" panose="020B0604020202020204" pitchFamily="34" charset="0"/>
                <a:cs typeface="Arial" panose="020B0604020202020204" pitchFamily="34" charset="0"/>
              </a:rPr>
              <a:t>true</a:t>
            </a:r>
            <a:r>
              <a:rPr b="1" spc="-5" dirty="0">
                <a:latin typeface="Arial" panose="020B0604020202020204" pitchFamily="34" charset="0"/>
                <a:cs typeface="Arial" panose="020B0604020202020204" pitchFamily="34" charset="0"/>
              </a:rPr>
              <a:t>,</a:t>
            </a:r>
            <a:r>
              <a:rPr b="1" dirty="0">
                <a:latin typeface="Arial" panose="020B0604020202020204" pitchFamily="34" charset="0"/>
                <a:cs typeface="Arial" panose="020B0604020202020204" pitchFamily="34" charset="0"/>
              </a:rPr>
              <a:t> </a:t>
            </a:r>
            <a:r>
              <a:rPr b="1" spc="-5" dirty="0">
                <a:latin typeface="Arial" panose="020B0604020202020204" pitchFamily="34" charset="0"/>
                <a:cs typeface="Arial" panose="020B0604020202020204" pitchFamily="34" charset="0"/>
              </a:rPr>
              <a:t>t</a:t>
            </a:r>
            <a:r>
              <a:rPr b="1" spc="5" dirty="0">
                <a:latin typeface="Arial" panose="020B0604020202020204" pitchFamily="34" charset="0"/>
                <a:cs typeface="Arial" panose="020B0604020202020204" pitchFamily="34" charset="0"/>
              </a:rPr>
              <a:t>h</a:t>
            </a:r>
            <a:r>
              <a:rPr b="1" spc="-5" dirty="0">
                <a:latin typeface="Arial" panose="020B0604020202020204" pitchFamily="34" charset="0"/>
                <a:cs typeface="Arial" panose="020B0604020202020204" pitchFamily="34" charset="0"/>
              </a:rPr>
              <a:t>e</a:t>
            </a:r>
            <a:r>
              <a:rPr b="1" spc="5" dirty="0">
                <a:latin typeface="Arial" panose="020B0604020202020204" pitchFamily="34" charset="0"/>
                <a:cs typeface="Arial" panose="020B0604020202020204" pitchFamily="34" charset="0"/>
              </a:rPr>
              <a:t> </a:t>
            </a:r>
            <a:r>
              <a:rPr b="1" i="1" spc="-5" dirty="0">
                <a:latin typeface="Arial" panose="020B0604020202020204" pitchFamily="34" charset="0"/>
                <a:cs typeface="Arial" panose="020B0604020202020204" pitchFamily="34" charset="0"/>
              </a:rPr>
              <a:t>statement</a:t>
            </a:r>
            <a:r>
              <a:rPr b="1" i="1" dirty="0">
                <a:latin typeface="Arial" panose="020B0604020202020204" pitchFamily="34" charset="0"/>
                <a:cs typeface="Arial" panose="020B0604020202020204" pitchFamily="34" charset="0"/>
              </a:rPr>
              <a:t>s</a:t>
            </a:r>
            <a:r>
              <a:rPr b="1" i="1" spc="10" dirty="0">
                <a:latin typeface="Arial" panose="020B0604020202020204" pitchFamily="34" charset="0"/>
                <a:cs typeface="Arial" panose="020B0604020202020204" pitchFamily="34" charset="0"/>
              </a:rPr>
              <a:t> </a:t>
            </a:r>
            <a:r>
              <a:rPr b="1" spc="5" dirty="0">
                <a:latin typeface="Arial" panose="020B0604020202020204" pitchFamily="34" charset="0"/>
                <a:cs typeface="Arial" panose="020B0604020202020204" pitchFamily="34" charset="0"/>
              </a:rPr>
              <a:t>i</a:t>
            </a:r>
            <a:r>
              <a:rPr b="1" dirty="0">
                <a:latin typeface="Arial" panose="020B0604020202020204" pitchFamily="34" charset="0"/>
                <a:cs typeface="Arial" panose="020B0604020202020204" pitchFamily="34" charset="0"/>
              </a:rPr>
              <a:t>n </a:t>
            </a:r>
            <a:r>
              <a:rPr b="1" spc="-5" dirty="0">
                <a:latin typeface="Arial" panose="020B0604020202020204" pitchFamily="34" charset="0"/>
                <a:cs typeface="Arial" panose="020B0604020202020204" pitchFamily="34" charset="0"/>
              </a:rPr>
              <a:t>t</a:t>
            </a:r>
            <a:r>
              <a:rPr b="1" spc="5" dirty="0">
                <a:latin typeface="Arial" panose="020B0604020202020204" pitchFamily="34" charset="0"/>
                <a:cs typeface="Arial" panose="020B0604020202020204" pitchFamily="34" charset="0"/>
              </a:rPr>
              <a:t>h</a:t>
            </a:r>
            <a:r>
              <a:rPr b="1" spc="-5" dirty="0">
                <a:latin typeface="Arial" panose="020B0604020202020204" pitchFamily="34" charset="0"/>
                <a:cs typeface="Arial" panose="020B0604020202020204" pitchFamily="34" charset="0"/>
              </a:rPr>
              <a:t>e</a:t>
            </a:r>
            <a:r>
              <a:rPr b="1" spc="5"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loop</a:t>
            </a:r>
            <a:r>
              <a:rPr b="1" spc="10"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body</a:t>
            </a:r>
            <a:r>
              <a:rPr b="1" spc="5" dirty="0">
                <a:latin typeface="Arial" panose="020B0604020202020204" pitchFamily="34" charset="0"/>
                <a:cs typeface="Arial" panose="020B0604020202020204" pitchFamily="34" charset="0"/>
              </a:rPr>
              <a:t> </a:t>
            </a:r>
            <a:r>
              <a:rPr b="1" spc="-5" dirty="0">
                <a:latin typeface="Arial" panose="020B0604020202020204" pitchFamily="34" charset="0"/>
                <a:cs typeface="Arial" panose="020B0604020202020204" pitchFamily="34" charset="0"/>
              </a:rPr>
              <a:t>are </a:t>
            </a:r>
            <a:r>
              <a:rPr b="1" dirty="0">
                <a:latin typeface="Arial" panose="020B0604020202020204" pitchFamily="34" charset="0"/>
                <a:cs typeface="Arial" panose="020B0604020202020204" pitchFamily="34" charset="0"/>
              </a:rPr>
              <a:t>executed</a:t>
            </a:r>
            <a:r>
              <a:rPr dirty="0">
                <a:latin typeface="Arial" panose="020B0604020202020204" pitchFamily="34" charset="0"/>
                <a:cs typeface="Arial" panose="020B0604020202020204" pitchFamily="34" charset="0"/>
              </a:rPr>
              <a:t>.</a:t>
            </a:r>
            <a:r>
              <a:rPr spc="-5"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Otherwise</a:t>
            </a:r>
            <a:r>
              <a:rPr dirty="0">
                <a:latin typeface="Arial" panose="020B0604020202020204" pitchFamily="34" charset="0"/>
                <a:cs typeface="Arial" panose="020B0604020202020204" pitchFamily="34" charset="0"/>
              </a:rPr>
              <a:t>,</a:t>
            </a:r>
            <a:r>
              <a:rPr spc="1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t</a:t>
            </a:r>
            <a:r>
              <a:rPr spc="5" dirty="0">
                <a:latin typeface="Arial" panose="020B0604020202020204" pitchFamily="34" charset="0"/>
                <a:cs typeface="Arial" panose="020B0604020202020204" pitchFamily="34" charset="0"/>
              </a:rPr>
              <a:t>h</a:t>
            </a:r>
            <a:r>
              <a:rPr spc="-5" dirty="0">
                <a:latin typeface="Arial" panose="020B0604020202020204" pitchFamily="34" charset="0"/>
                <a:cs typeface="Arial" panose="020B0604020202020204" pitchFamily="34" charset="0"/>
              </a:rPr>
              <a:t>e</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loop is</a:t>
            </a:r>
            <a:r>
              <a:rPr spc="5" dirty="0">
                <a:latin typeface="Arial" panose="020B0604020202020204" pitchFamily="34" charset="0"/>
                <a:cs typeface="Arial" panose="020B0604020202020204" pitchFamily="34" charset="0"/>
              </a:rPr>
              <a:t> </a:t>
            </a:r>
            <a:r>
              <a:rPr b="1" spc="-5" dirty="0">
                <a:latin typeface="Arial" panose="020B0604020202020204" pitchFamily="34" charset="0"/>
                <a:cs typeface="Arial" panose="020B0604020202020204" pitchFamily="34" charset="0"/>
              </a:rPr>
              <a:t>exited</a:t>
            </a:r>
            <a:r>
              <a:rPr lang="en-AU" b="1" spc="-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90170">
              <a:lnSpc>
                <a:spcPct val="150000"/>
              </a:lnSpc>
            </a:pPr>
            <a:r>
              <a:rPr i="1" dirty="0">
                <a:latin typeface="Arial" panose="020B0604020202020204" pitchFamily="34" charset="0"/>
                <a:cs typeface="Arial" panose="020B0604020202020204" pitchFamily="34" charset="0"/>
              </a:rPr>
              <a:t>3. </a:t>
            </a:r>
            <a:r>
              <a:rPr dirty="0">
                <a:latin typeface="Arial" panose="020B0604020202020204" pitchFamily="34" charset="0"/>
                <a:cs typeface="Arial" panose="020B0604020202020204" pitchFamily="34" charset="0"/>
              </a:rPr>
              <a:t>The</a:t>
            </a:r>
            <a:r>
              <a:rPr spc="5"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updat</a:t>
            </a:r>
            <a:r>
              <a:rPr i="1" dirty="0">
                <a:latin typeface="Arial" panose="020B0604020202020204" pitchFamily="34" charset="0"/>
                <a:cs typeface="Arial" panose="020B0604020202020204" pitchFamily="34" charset="0"/>
              </a:rPr>
              <a:t>e</a:t>
            </a:r>
            <a:r>
              <a:rPr i="1" spc="1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expressio</a:t>
            </a:r>
            <a:r>
              <a:rPr dirty="0">
                <a:latin typeface="Arial" panose="020B0604020202020204" pitchFamily="34" charset="0"/>
                <a:cs typeface="Arial" panose="020B0604020202020204" pitchFamily="34" charset="0"/>
              </a:rPr>
              <a:t>n is</a:t>
            </a:r>
            <a:r>
              <a:rPr spc="5" dirty="0">
                <a:latin typeface="Arial" panose="020B0604020202020204" pitchFamily="34" charset="0"/>
                <a:cs typeface="Arial" panose="020B0604020202020204" pitchFamily="34" charset="0"/>
              </a:rPr>
              <a:t> </a:t>
            </a:r>
            <a:r>
              <a:rPr lang="en-US" b="1" u="sng" spc="5" dirty="0">
                <a:latin typeface="Arial" panose="020B0604020202020204" pitchFamily="34" charset="0"/>
                <a:cs typeface="Arial" panose="020B0604020202020204" pitchFamily="34" charset="0"/>
              </a:rPr>
              <a:t>then</a:t>
            </a:r>
            <a:r>
              <a:rPr lang="en-US" spc="5"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executed,</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g</a:t>
            </a:r>
            <a:r>
              <a:rPr dirty="0">
                <a:latin typeface="Arial" panose="020B0604020202020204" pitchFamily="34" charset="0"/>
                <a:cs typeface="Arial" panose="020B0604020202020204" pitchFamily="34" charset="0"/>
              </a:rPr>
              <a:t>o</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back to </a:t>
            </a:r>
            <a:r>
              <a:rPr spc="-5" dirty="0">
                <a:latin typeface="Arial" panose="020B0604020202020204" pitchFamily="34" charset="0"/>
                <a:cs typeface="Arial" panose="020B0604020202020204" pitchFamily="34" charset="0"/>
              </a:rPr>
              <a:t>ste</a:t>
            </a:r>
            <a:r>
              <a:rPr dirty="0">
                <a:latin typeface="Arial" panose="020B0604020202020204" pitchFamily="34" charset="0"/>
                <a:cs typeface="Arial" panose="020B0604020202020204" pitchFamily="34" charset="0"/>
              </a:rPr>
              <a:t>p</a:t>
            </a:r>
            <a:r>
              <a:rPr spc="1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2</a:t>
            </a:r>
            <a:r>
              <a:rPr lang="en-AU" spc="-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5463" y="0"/>
            <a:ext cx="8522474" cy="615553"/>
          </a:xfrm>
          <a:prstGeom prst="rect">
            <a:avLst/>
          </a:prstGeom>
        </p:spPr>
        <p:txBody>
          <a:bodyPr vert="horz" wrap="square" lIns="0" tIns="0" rIns="0" bIns="0" rtlCol="0">
            <a:spAutoFit/>
          </a:bodyPr>
          <a:lstStyle/>
          <a:p>
            <a:pPr algn="ctr">
              <a:lnSpc>
                <a:spcPct val="100000"/>
              </a:lnSpc>
            </a:pPr>
            <a:r>
              <a:rPr lang="en-US" sz="4000" spc="-5" dirty="0"/>
              <a:t>…Continued</a:t>
            </a:r>
            <a:endParaRPr sz="4000" dirty="0">
              <a:latin typeface="Courier New"/>
              <a:cs typeface="Courier New"/>
            </a:endParaRPr>
          </a:p>
        </p:txBody>
      </p:sp>
      <p:sp>
        <p:nvSpPr>
          <p:cNvPr id="4" name="Rectangle 3">
            <a:extLst>
              <a:ext uri="{FF2B5EF4-FFF2-40B4-BE49-F238E27FC236}">
                <a16:creationId xmlns:a16="http://schemas.microsoft.com/office/drawing/2014/main" id="{F1D37E56-7403-4CB4-9070-96DE07C15CFC}"/>
              </a:ext>
            </a:extLst>
          </p:cNvPr>
          <p:cNvSpPr/>
          <p:nvPr/>
        </p:nvSpPr>
        <p:spPr>
          <a:xfrm>
            <a:off x="33482" y="1032674"/>
            <a:ext cx="10803924" cy="1539524"/>
          </a:xfrm>
          <a:prstGeom prst="rect">
            <a:avLst/>
          </a:prstGeom>
        </p:spPr>
        <p:txBody>
          <a:bodyPr wrap="square">
            <a:spAutoFit/>
          </a:bodyPr>
          <a:lstStyle/>
          <a:p>
            <a:pPr marL="12700" marR="5080">
              <a:lnSpc>
                <a:spcPts val="2850"/>
              </a:lnSpc>
            </a:pPr>
            <a:r>
              <a:rPr lang="en-US" spc="-5" dirty="0">
                <a:latin typeface="Courier New"/>
                <a:cs typeface="Courier New"/>
              </a:rPr>
              <a:t>Initialization: </a:t>
            </a:r>
          </a:p>
          <a:p>
            <a:pPr marL="755650" marR="5080" lvl="1" indent="-285750">
              <a:lnSpc>
                <a:spcPts val="2850"/>
              </a:lnSpc>
              <a:buFont typeface="Arial" panose="020B0604020202020204" pitchFamily="34" charset="0"/>
              <a:buChar char="•"/>
            </a:pPr>
            <a:r>
              <a:rPr lang="en-US" spc="-5" dirty="0">
                <a:solidFill>
                  <a:srgbClr val="222222"/>
                </a:solidFill>
                <a:latin typeface="Arial"/>
                <a:cs typeface="Arial"/>
              </a:rPr>
              <a:t>Allows to declare and </a:t>
            </a:r>
            <a:r>
              <a:rPr lang="en-US" spc="-5" dirty="0" err="1">
                <a:solidFill>
                  <a:srgbClr val="222222"/>
                </a:solidFill>
                <a:latin typeface="Arial"/>
                <a:cs typeface="Arial"/>
              </a:rPr>
              <a:t>initialise</a:t>
            </a:r>
            <a:r>
              <a:rPr lang="en-US" spc="-5" dirty="0">
                <a:solidFill>
                  <a:srgbClr val="222222"/>
                </a:solidFill>
                <a:latin typeface="Arial"/>
                <a:cs typeface="Arial"/>
              </a:rPr>
              <a:t> any loop </a:t>
            </a:r>
            <a:r>
              <a:rPr lang="en-US" dirty="0">
                <a:solidFill>
                  <a:srgbClr val="222222"/>
                </a:solidFill>
                <a:latin typeface="Arial"/>
                <a:cs typeface="Arial"/>
              </a:rPr>
              <a:t>control variables </a:t>
            </a:r>
            <a:r>
              <a:rPr lang="en-US" b="1" dirty="0">
                <a:solidFill>
                  <a:srgbClr val="222222"/>
                </a:solidFill>
                <a:latin typeface="Arial"/>
                <a:cs typeface="Arial"/>
              </a:rPr>
              <a:t>(iterator</a:t>
            </a:r>
            <a:r>
              <a:rPr lang="en-US" dirty="0">
                <a:solidFill>
                  <a:srgbClr val="222222"/>
                </a:solidFill>
                <a:latin typeface="Arial"/>
                <a:cs typeface="Arial"/>
              </a:rPr>
              <a:t>).</a:t>
            </a:r>
          </a:p>
          <a:p>
            <a:pPr marL="755650" marR="5080" lvl="1" indent="-285750">
              <a:lnSpc>
                <a:spcPts val="2850"/>
              </a:lnSpc>
              <a:buFont typeface="Arial" panose="020B0604020202020204" pitchFamily="34" charset="0"/>
              <a:buChar char="•"/>
            </a:pPr>
            <a:r>
              <a:rPr lang="en-US" spc="-15" dirty="0">
                <a:solidFill>
                  <a:srgbClr val="222222"/>
                </a:solidFill>
                <a:latin typeface="Arial"/>
                <a:cs typeface="Arial"/>
              </a:rPr>
              <a:t>The </a:t>
            </a:r>
            <a:r>
              <a:rPr lang="en-US" b="1" spc="-15" dirty="0">
                <a:solidFill>
                  <a:srgbClr val="222222"/>
                </a:solidFill>
                <a:latin typeface="Arial"/>
                <a:cs typeface="Arial"/>
              </a:rPr>
              <a:t>iterator</a:t>
            </a:r>
            <a:r>
              <a:rPr lang="en-US" spc="-15" dirty="0">
                <a:solidFill>
                  <a:srgbClr val="222222"/>
                </a:solidFill>
                <a:latin typeface="Arial"/>
                <a:cs typeface="Arial"/>
              </a:rPr>
              <a:t> is </a:t>
            </a:r>
            <a:r>
              <a:rPr lang="en-US" spc="-5" dirty="0">
                <a:solidFill>
                  <a:srgbClr val="222222"/>
                </a:solidFill>
                <a:latin typeface="Arial"/>
                <a:cs typeface="Arial"/>
              </a:rPr>
              <a:t>used</a:t>
            </a:r>
            <a:r>
              <a:rPr lang="en-US" spc="-10" dirty="0">
                <a:solidFill>
                  <a:srgbClr val="222222"/>
                </a:solidFill>
                <a:latin typeface="Arial"/>
                <a:cs typeface="Arial"/>
              </a:rPr>
              <a:t> </a:t>
            </a:r>
            <a:r>
              <a:rPr lang="en-US" spc="-5" dirty="0">
                <a:solidFill>
                  <a:srgbClr val="222222"/>
                </a:solidFill>
                <a:latin typeface="Arial"/>
                <a:cs typeface="Arial"/>
              </a:rPr>
              <a:t>to</a:t>
            </a:r>
            <a:r>
              <a:rPr lang="en-US" spc="-15" dirty="0">
                <a:solidFill>
                  <a:srgbClr val="222222"/>
                </a:solidFill>
                <a:latin typeface="Arial"/>
                <a:cs typeface="Arial"/>
              </a:rPr>
              <a:t> </a:t>
            </a:r>
            <a:r>
              <a:rPr lang="en-US" spc="-5" dirty="0">
                <a:solidFill>
                  <a:srgbClr val="222222"/>
                </a:solidFill>
                <a:latin typeface="Arial"/>
                <a:cs typeface="Arial"/>
              </a:rPr>
              <a:t>index</a:t>
            </a:r>
            <a:r>
              <a:rPr lang="en-US" spc="-10" dirty="0">
                <a:solidFill>
                  <a:srgbClr val="222222"/>
                </a:solidFill>
                <a:latin typeface="Arial"/>
                <a:cs typeface="Arial"/>
              </a:rPr>
              <a:t> </a:t>
            </a:r>
            <a:r>
              <a:rPr lang="en-US" spc="-5" dirty="0">
                <a:solidFill>
                  <a:srgbClr val="222222"/>
                </a:solidFill>
                <a:latin typeface="Arial"/>
                <a:cs typeface="Arial"/>
              </a:rPr>
              <a:t>what</a:t>
            </a:r>
            <a:r>
              <a:rPr lang="en-US" spc="-10" dirty="0">
                <a:solidFill>
                  <a:srgbClr val="222222"/>
                </a:solidFill>
                <a:latin typeface="Arial"/>
                <a:cs typeface="Arial"/>
              </a:rPr>
              <a:t> </a:t>
            </a:r>
            <a:r>
              <a:rPr lang="en-US" spc="-5" dirty="0">
                <a:solidFill>
                  <a:srgbClr val="222222"/>
                </a:solidFill>
                <a:latin typeface="Arial"/>
                <a:cs typeface="Arial"/>
              </a:rPr>
              <a:t>iteration</a:t>
            </a:r>
            <a:r>
              <a:rPr lang="en-US" spc="-10" dirty="0">
                <a:solidFill>
                  <a:srgbClr val="222222"/>
                </a:solidFill>
                <a:latin typeface="Arial"/>
                <a:cs typeface="Arial"/>
              </a:rPr>
              <a:t> </a:t>
            </a:r>
            <a:r>
              <a:rPr lang="en-US" spc="-5" dirty="0">
                <a:solidFill>
                  <a:srgbClr val="222222"/>
                </a:solidFill>
                <a:latin typeface="Arial"/>
                <a:cs typeface="Arial"/>
              </a:rPr>
              <a:t>the</a:t>
            </a:r>
            <a:r>
              <a:rPr lang="en-US" spc="-15" dirty="0">
                <a:solidFill>
                  <a:srgbClr val="222222"/>
                </a:solidFill>
                <a:latin typeface="Arial"/>
                <a:cs typeface="Arial"/>
              </a:rPr>
              <a:t> </a:t>
            </a:r>
            <a:r>
              <a:rPr lang="en-US" spc="-5" dirty="0">
                <a:solidFill>
                  <a:srgbClr val="222222"/>
                </a:solidFill>
                <a:latin typeface="Arial"/>
                <a:cs typeface="Arial"/>
              </a:rPr>
              <a:t>loop</a:t>
            </a:r>
            <a:r>
              <a:rPr lang="en-US" spc="-10" dirty="0">
                <a:solidFill>
                  <a:srgbClr val="222222"/>
                </a:solidFill>
                <a:latin typeface="Arial"/>
                <a:cs typeface="Arial"/>
              </a:rPr>
              <a:t> </a:t>
            </a:r>
            <a:r>
              <a:rPr lang="en-US" spc="-5" dirty="0">
                <a:solidFill>
                  <a:srgbClr val="222222"/>
                </a:solidFill>
                <a:latin typeface="Arial"/>
                <a:cs typeface="Arial"/>
              </a:rPr>
              <a:t>is</a:t>
            </a:r>
            <a:r>
              <a:rPr lang="en-US" spc="-10" dirty="0">
                <a:solidFill>
                  <a:srgbClr val="222222"/>
                </a:solidFill>
                <a:latin typeface="Arial"/>
                <a:cs typeface="Arial"/>
              </a:rPr>
              <a:t> </a:t>
            </a:r>
            <a:r>
              <a:rPr lang="en-US" dirty="0">
                <a:solidFill>
                  <a:srgbClr val="222222"/>
                </a:solidFill>
                <a:latin typeface="Arial"/>
                <a:cs typeface="Arial"/>
              </a:rPr>
              <a:t>currently</a:t>
            </a:r>
            <a:r>
              <a:rPr lang="en-US" spc="-10" dirty="0">
                <a:solidFill>
                  <a:srgbClr val="222222"/>
                </a:solidFill>
                <a:latin typeface="Arial"/>
                <a:cs typeface="Arial"/>
              </a:rPr>
              <a:t> </a:t>
            </a:r>
            <a:r>
              <a:rPr lang="en-US" spc="-5" dirty="0">
                <a:solidFill>
                  <a:srgbClr val="222222"/>
                </a:solidFill>
                <a:latin typeface="Arial"/>
                <a:cs typeface="Arial"/>
              </a:rPr>
              <a:t>on</a:t>
            </a:r>
            <a:endParaRPr lang="en-US" dirty="0">
              <a:latin typeface="Arial"/>
              <a:cs typeface="Arial"/>
            </a:endParaRPr>
          </a:p>
          <a:p>
            <a:pPr marL="755650" marR="5080" lvl="1" indent="-285750">
              <a:lnSpc>
                <a:spcPts val="2850"/>
              </a:lnSpc>
              <a:buFont typeface="Arial" panose="020B0604020202020204" pitchFamily="34" charset="0"/>
              <a:buChar char="•"/>
            </a:pPr>
            <a:r>
              <a:rPr lang="en-US" dirty="0">
                <a:solidFill>
                  <a:srgbClr val="222222"/>
                </a:solidFill>
                <a:latin typeface="Arial"/>
                <a:cs typeface="Arial"/>
              </a:rPr>
              <a:t>This statement can be left</a:t>
            </a:r>
            <a:r>
              <a:rPr lang="en-US" b="1" dirty="0">
                <a:solidFill>
                  <a:srgbClr val="222222"/>
                </a:solidFill>
                <a:latin typeface="Arial"/>
                <a:cs typeface="Arial"/>
              </a:rPr>
              <a:t> blank </a:t>
            </a:r>
            <a:r>
              <a:rPr lang="en-US" spc="-5" dirty="0">
                <a:solidFill>
                  <a:srgbClr val="222222"/>
                </a:solidFill>
                <a:latin typeface="Arial"/>
                <a:cs typeface="Arial"/>
              </a:rPr>
              <a:t>but the</a:t>
            </a:r>
            <a:r>
              <a:rPr lang="en-US" spc="-15" dirty="0">
                <a:solidFill>
                  <a:srgbClr val="222222"/>
                </a:solidFill>
                <a:latin typeface="Arial"/>
                <a:cs typeface="Arial"/>
              </a:rPr>
              <a:t> </a:t>
            </a:r>
            <a:r>
              <a:rPr lang="en-US" dirty="0">
                <a:solidFill>
                  <a:srgbClr val="222222"/>
                </a:solidFill>
                <a:latin typeface="Arial"/>
                <a:cs typeface="Arial"/>
              </a:rPr>
              <a:t>semicolon</a:t>
            </a:r>
            <a:r>
              <a:rPr lang="en-US" spc="-10" dirty="0">
                <a:solidFill>
                  <a:srgbClr val="222222"/>
                </a:solidFill>
                <a:latin typeface="Arial"/>
                <a:cs typeface="Arial"/>
              </a:rPr>
              <a:t> </a:t>
            </a:r>
            <a:r>
              <a:rPr lang="en-US" dirty="0">
                <a:solidFill>
                  <a:srgbClr val="222222"/>
                </a:solidFill>
                <a:latin typeface="Arial"/>
                <a:cs typeface="Arial"/>
              </a:rPr>
              <a:t>must</a:t>
            </a:r>
            <a:r>
              <a:rPr lang="en-US" spc="-10" dirty="0">
                <a:solidFill>
                  <a:srgbClr val="222222"/>
                </a:solidFill>
                <a:latin typeface="Arial"/>
                <a:cs typeface="Arial"/>
              </a:rPr>
              <a:t> </a:t>
            </a:r>
            <a:r>
              <a:rPr lang="en-US" spc="-5" dirty="0">
                <a:solidFill>
                  <a:srgbClr val="222222"/>
                </a:solidFill>
                <a:latin typeface="Arial"/>
                <a:cs typeface="Arial"/>
              </a:rPr>
              <a:t>be</a:t>
            </a:r>
            <a:r>
              <a:rPr lang="en-US" spc="-10" dirty="0">
                <a:solidFill>
                  <a:srgbClr val="222222"/>
                </a:solidFill>
                <a:latin typeface="Arial"/>
                <a:cs typeface="Arial"/>
              </a:rPr>
              <a:t> </a:t>
            </a:r>
            <a:r>
              <a:rPr lang="en-US" spc="-5" dirty="0">
                <a:solidFill>
                  <a:srgbClr val="222222"/>
                </a:solidFill>
                <a:latin typeface="Arial"/>
                <a:cs typeface="Arial"/>
              </a:rPr>
              <a:t>present</a:t>
            </a:r>
            <a:endParaRPr lang="en-US" sz="2400" dirty="0">
              <a:latin typeface="Arial"/>
              <a:cs typeface="Arial"/>
            </a:endParaRPr>
          </a:p>
        </p:txBody>
      </p:sp>
      <p:sp>
        <p:nvSpPr>
          <p:cNvPr id="5" name="Rectangle 4">
            <a:extLst>
              <a:ext uri="{FF2B5EF4-FFF2-40B4-BE49-F238E27FC236}">
                <a16:creationId xmlns:a16="http://schemas.microsoft.com/office/drawing/2014/main" id="{78BF719B-FC05-4F35-A5CF-7ABEF0CE319E}"/>
              </a:ext>
            </a:extLst>
          </p:cNvPr>
          <p:cNvSpPr/>
          <p:nvPr/>
        </p:nvSpPr>
        <p:spPr>
          <a:xfrm>
            <a:off x="-21780" y="3005123"/>
            <a:ext cx="10803924" cy="1167627"/>
          </a:xfrm>
          <a:prstGeom prst="rect">
            <a:avLst/>
          </a:prstGeom>
        </p:spPr>
        <p:txBody>
          <a:bodyPr wrap="square">
            <a:spAutoFit/>
          </a:bodyPr>
          <a:lstStyle/>
          <a:p>
            <a:pPr marL="12700" marR="5080">
              <a:lnSpc>
                <a:spcPts val="2850"/>
              </a:lnSpc>
            </a:pPr>
            <a:r>
              <a:rPr lang="en-US" spc="-5" dirty="0">
                <a:latin typeface="Courier New"/>
                <a:cs typeface="Courier New"/>
              </a:rPr>
              <a:t>Update: </a:t>
            </a:r>
          </a:p>
          <a:p>
            <a:pPr marL="755650" marR="5080" lvl="1" indent="-285750">
              <a:lnSpc>
                <a:spcPts val="2850"/>
              </a:lnSpc>
              <a:buFont typeface="Arial" panose="020B0604020202020204" pitchFamily="34" charset="0"/>
              <a:buChar char="•"/>
            </a:pPr>
            <a:r>
              <a:rPr lang="en-US" spc="-5" dirty="0">
                <a:solidFill>
                  <a:srgbClr val="222222"/>
                </a:solidFill>
                <a:latin typeface="Arial"/>
                <a:cs typeface="Arial"/>
              </a:rPr>
              <a:t>Allows to update the </a:t>
            </a:r>
            <a:r>
              <a:rPr lang="en-US" b="1" dirty="0">
                <a:solidFill>
                  <a:srgbClr val="222222"/>
                </a:solidFill>
                <a:latin typeface="Arial"/>
                <a:cs typeface="Arial"/>
              </a:rPr>
              <a:t>iterator</a:t>
            </a:r>
            <a:r>
              <a:rPr lang="en-US" dirty="0">
                <a:solidFill>
                  <a:srgbClr val="222222"/>
                </a:solidFill>
                <a:latin typeface="Arial"/>
                <a:cs typeface="Arial"/>
              </a:rPr>
              <a:t>.</a:t>
            </a:r>
          </a:p>
          <a:p>
            <a:pPr marL="755650" marR="5080" lvl="1" indent="-285750">
              <a:lnSpc>
                <a:spcPts val="2850"/>
              </a:lnSpc>
              <a:buFont typeface="Arial" panose="020B0604020202020204" pitchFamily="34" charset="0"/>
              <a:buChar char="•"/>
            </a:pPr>
            <a:r>
              <a:rPr lang="en-US" dirty="0">
                <a:solidFill>
                  <a:srgbClr val="222222"/>
                </a:solidFill>
                <a:latin typeface="Arial"/>
                <a:cs typeface="Arial"/>
              </a:rPr>
              <a:t>The statement can be left</a:t>
            </a:r>
            <a:r>
              <a:rPr lang="en-US" b="1" dirty="0">
                <a:solidFill>
                  <a:srgbClr val="222222"/>
                </a:solidFill>
                <a:latin typeface="Arial"/>
                <a:cs typeface="Arial"/>
              </a:rPr>
              <a:t> blank </a:t>
            </a:r>
            <a:r>
              <a:rPr lang="en-US" spc="-5" dirty="0">
                <a:solidFill>
                  <a:srgbClr val="222222"/>
                </a:solidFill>
                <a:latin typeface="Arial"/>
                <a:cs typeface="Arial"/>
              </a:rPr>
              <a:t>but the</a:t>
            </a:r>
            <a:r>
              <a:rPr lang="en-US" spc="-15" dirty="0">
                <a:solidFill>
                  <a:srgbClr val="222222"/>
                </a:solidFill>
                <a:latin typeface="Arial"/>
                <a:cs typeface="Arial"/>
              </a:rPr>
              <a:t> </a:t>
            </a:r>
            <a:r>
              <a:rPr lang="en-US" dirty="0">
                <a:solidFill>
                  <a:srgbClr val="222222"/>
                </a:solidFill>
                <a:latin typeface="Arial"/>
                <a:cs typeface="Arial"/>
              </a:rPr>
              <a:t>semicolon</a:t>
            </a:r>
            <a:r>
              <a:rPr lang="en-US" spc="-10" dirty="0">
                <a:solidFill>
                  <a:srgbClr val="222222"/>
                </a:solidFill>
                <a:latin typeface="Arial"/>
                <a:cs typeface="Arial"/>
              </a:rPr>
              <a:t> </a:t>
            </a:r>
            <a:r>
              <a:rPr lang="en-US" dirty="0">
                <a:solidFill>
                  <a:srgbClr val="222222"/>
                </a:solidFill>
                <a:latin typeface="Arial"/>
                <a:cs typeface="Arial"/>
              </a:rPr>
              <a:t>must</a:t>
            </a:r>
            <a:r>
              <a:rPr lang="en-US" spc="-10" dirty="0">
                <a:solidFill>
                  <a:srgbClr val="222222"/>
                </a:solidFill>
                <a:latin typeface="Arial"/>
                <a:cs typeface="Arial"/>
              </a:rPr>
              <a:t> </a:t>
            </a:r>
            <a:r>
              <a:rPr lang="en-US" spc="-5" dirty="0">
                <a:solidFill>
                  <a:srgbClr val="222222"/>
                </a:solidFill>
                <a:latin typeface="Arial"/>
                <a:cs typeface="Arial"/>
              </a:rPr>
              <a:t>be</a:t>
            </a:r>
            <a:r>
              <a:rPr lang="en-US" spc="-10" dirty="0">
                <a:solidFill>
                  <a:srgbClr val="222222"/>
                </a:solidFill>
                <a:latin typeface="Arial"/>
                <a:cs typeface="Arial"/>
              </a:rPr>
              <a:t> </a:t>
            </a:r>
            <a:r>
              <a:rPr lang="en-US" spc="-5" dirty="0">
                <a:solidFill>
                  <a:srgbClr val="222222"/>
                </a:solidFill>
                <a:latin typeface="Arial"/>
                <a:cs typeface="Arial"/>
              </a:rPr>
              <a:t>present</a:t>
            </a:r>
            <a:endParaRPr lang="en-US" sz="2400" dirty="0">
              <a:latin typeface="Arial"/>
              <a:cs typeface="Arial"/>
            </a:endParaRPr>
          </a:p>
        </p:txBody>
      </p:sp>
      <p:sp>
        <p:nvSpPr>
          <p:cNvPr id="6" name="Rectangle 5">
            <a:extLst>
              <a:ext uri="{FF2B5EF4-FFF2-40B4-BE49-F238E27FC236}">
                <a16:creationId xmlns:a16="http://schemas.microsoft.com/office/drawing/2014/main" id="{EE432E77-1B78-43D6-9EE6-67EFFB5665D4}"/>
              </a:ext>
            </a:extLst>
          </p:cNvPr>
          <p:cNvSpPr/>
          <p:nvPr/>
        </p:nvSpPr>
        <p:spPr>
          <a:xfrm>
            <a:off x="-55262" y="4924425"/>
            <a:ext cx="9067800" cy="2303195"/>
          </a:xfrm>
          <a:prstGeom prst="rect">
            <a:avLst/>
          </a:prstGeom>
        </p:spPr>
        <p:txBody>
          <a:bodyPr wrap="square">
            <a:spAutoFit/>
          </a:bodyPr>
          <a:lstStyle/>
          <a:p>
            <a:pPr marL="90170">
              <a:lnSpc>
                <a:spcPct val="100000"/>
              </a:lnSpc>
              <a:spcBef>
                <a:spcPts val="950"/>
              </a:spcBef>
            </a:pPr>
            <a:r>
              <a:rPr lang="en-AU" sz="2000" i="1" spc="-5" dirty="0">
                <a:cs typeface="Calibri"/>
              </a:rPr>
              <a:t>Example:</a:t>
            </a:r>
            <a:endParaRPr lang="en-AU" sz="2000" dirty="0">
              <a:cs typeface="Calibri"/>
            </a:endParaRPr>
          </a:p>
          <a:p>
            <a:pPr marL="636905">
              <a:lnSpc>
                <a:spcPts val="2105"/>
              </a:lnSpc>
              <a:spcBef>
                <a:spcPts val="25"/>
              </a:spcBef>
            </a:pPr>
            <a:r>
              <a:rPr lang="en-AU" spc="-10" dirty="0">
                <a:solidFill>
                  <a:srgbClr val="003300"/>
                </a:solidFill>
                <a:latin typeface="Courier New"/>
                <a:cs typeface="Courier New"/>
              </a:rPr>
              <a:t>/</a:t>
            </a:r>
            <a:r>
              <a:rPr lang="en-AU" dirty="0">
                <a:solidFill>
                  <a:srgbClr val="003300"/>
                </a:solidFill>
                <a:latin typeface="Courier New"/>
                <a:cs typeface="Courier New"/>
              </a:rPr>
              <a:t>*</a:t>
            </a:r>
            <a:r>
              <a:rPr lang="en-AU" spc="-10" dirty="0">
                <a:solidFill>
                  <a:srgbClr val="003300"/>
                </a:solidFill>
                <a:latin typeface="Courier New"/>
                <a:cs typeface="Courier New"/>
              </a:rPr>
              <a:t> calculat</a:t>
            </a:r>
            <a:r>
              <a:rPr lang="en-AU" dirty="0">
                <a:solidFill>
                  <a:srgbClr val="003300"/>
                </a:solidFill>
                <a:latin typeface="Courier New"/>
                <a:cs typeface="Courier New"/>
              </a:rPr>
              <a:t>e</a:t>
            </a:r>
            <a:r>
              <a:rPr lang="en-AU" spc="-10" dirty="0">
                <a:solidFill>
                  <a:srgbClr val="003300"/>
                </a:solidFill>
                <a:latin typeface="Courier New"/>
                <a:cs typeface="Courier New"/>
              </a:rPr>
              <a:t> </a:t>
            </a:r>
            <a:r>
              <a:rPr lang="en-AU" dirty="0">
                <a:solidFill>
                  <a:srgbClr val="003300"/>
                </a:solidFill>
                <a:latin typeface="Courier New"/>
                <a:cs typeface="Courier New"/>
              </a:rPr>
              <a:t>a</a:t>
            </a:r>
            <a:r>
              <a:rPr lang="en-AU" spc="-10" dirty="0">
                <a:solidFill>
                  <a:srgbClr val="003300"/>
                </a:solidFill>
                <a:latin typeface="Courier New"/>
                <a:cs typeface="Courier New"/>
              </a:rPr>
              <a:t> factoria</a:t>
            </a:r>
            <a:r>
              <a:rPr lang="en-AU" dirty="0">
                <a:solidFill>
                  <a:srgbClr val="003300"/>
                </a:solidFill>
                <a:latin typeface="Courier New"/>
                <a:cs typeface="Courier New"/>
              </a:rPr>
              <a:t>l</a:t>
            </a:r>
            <a:r>
              <a:rPr lang="en-AU" spc="-10" dirty="0">
                <a:solidFill>
                  <a:srgbClr val="003300"/>
                </a:solidFill>
                <a:latin typeface="Courier New"/>
                <a:cs typeface="Courier New"/>
              </a:rPr>
              <a:t> N!</a:t>
            </a:r>
            <a:r>
              <a:rPr lang="en-AU" dirty="0">
                <a:solidFill>
                  <a:srgbClr val="003300"/>
                </a:solidFill>
                <a:latin typeface="Courier New"/>
                <a:cs typeface="Courier New"/>
              </a:rPr>
              <a:t>=</a:t>
            </a:r>
            <a:r>
              <a:rPr lang="en-AU" spc="-15" dirty="0">
                <a:solidFill>
                  <a:srgbClr val="003300"/>
                </a:solidFill>
                <a:latin typeface="Courier New"/>
                <a:cs typeface="Courier New"/>
              </a:rPr>
              <a:t> </a:t>
            </a:r>
            <a:r>
              <a:rPr lang="en-AU" spc="-10" dirty="0">
                <a:solidFill>
                  <a:srgbClr val="003300"/>
                </a:solidFill>
                <a:latin typeface="Courier New"/>
                <a:cs typeface="Courier New"/>
              </a:rPr>
              <a:t>1*2*3*...*</a:t>
            </a:r>
            <a:r>
              <a:rPr lang="en-AU" dirty="0">
                <a:solidFill>
                  <a:srgbClr val="003300"/>
                </a:solidFill>
                <a:latin typeface="Courier New"/>
                <a:cs typeface="Courier New"/>
              </a:rPr>
              <a:t>N</a:t>
            </a:r>
            <a:r>
              <a:rPr lang="en-AU" spc="-15" dirty="0">
                <a:solidFill>
                  <a:srgbClr val="003300"/>
                </a:solidFill>
                <a:latin typeface="Courier New"/>
                <a:cs typeface="Courier New"/>
              </a:rPr>
              <a:t> </a:t>
            </a:r>
            <a:r>
              <a:rPr lang="en-AU" spc="-10" dirty="0">
                <a:solidFill>
                  <a:srgbClr val="003300"/>
                </a:solidFill>
                <a:latin typeface="Courier New"/>
                <a:cs typeface="Courier New"/>
              </a:rPr>
              <a:t>*/</a:t>
            </a:r>
            <a:endParaRPr lang="en-AU" dirty="0">
              <a:latin typeface="Courier New"/>
              <a:cs typeface="Courier New"/>
            </a:endParaRPr>
          </a:p>
          <a:p>
            <a:pPr marL="772795">
              <a:lnSpc>
                <a:spcPts val="2105"/>
              </a:lnSpc>
              <a:tabLst>
                <a:tab pos="2002155" algn="l"/>
                <a:tab pos="2412365" algn="l"/>
              </a:tabLst>
            </a:pPr>
            <a:r>
              <a:rPr lang="en-AU" spc="-10" dirty="0">
                <a:solidFill>
                  <a:srgbClr val="00009A"/>
                </a:solidFill>
                <a:latin typeface="Courier New"/>
                <a:cs typeface="Courier New"/>
              </a:rPr>
              <a:t>#defin</a:t>
            </a:r>
            <a:r>
              <a:rPr lang="en-AU" dirty="0">
                <a:solidFill>
                  <a:srgbClr val="00009A"/>
                </a:solidFill>
                <a:latin typeface="Courier New"/>
                <a:cs typeface="Courier New"/>
              </a:rPr>
              <a:t>e	</a:t>
            </a:r>
            <a:r>
              <a:rPr lang="en-AU" dirty="0">
                <a:latin typeface="Courier New"/>
                <a:cs typeface="Courier New"/>
              </a:rPr>
              <a:t>N	5</a:t>
            </a:r>
          </a:p>
          <a:p>
            <a:pPr marL="772795">
              <a:lnSpc>
                <a:spcPct val="100000"/>
              </a:lnSpc>
              <a:spcBef>
                <a:spcPts val="960"/>
              </a:spcBef>
            </a:pPr>
            <a:r>
              <a:rPr lang="en-AU" spc="-5" dirty="0">
                <a:solidFill>
                  <a:srgbClr val="00009A"/>
                </a:solidFill>
                <a:latin typeface="Courier New"/>
                <a:cs typeface="Courier New"/>
              </a:rPr>
              <a:t>in</a:t>
            </a:r>
            <a:r>
              <a:rPr lang="en-AU" dirty="0">
                <a:solidFill>
                  <a:srgbClr val="00009A"/>
                </a:solidFill>
                <a:latin typeface="Courier New"/>
                <a:cs typeface="Courier New"/>
              </a:rPr>
              <a:t>t</a:t>
            </a:r>
            <a:r>
              <a:rPr lang="en-AU" spc="-15" dirty="0">
                <a:solidFill>
                  <a:srgbClr val="00009A"/>
                </a:solidFill>
                <a:latin typeface="Courier New"/>
                <a:cs typeface="Courier New"/>
              </a:rPr>
              <a:t> </a:t>
            </a:r>
            <a:r>
              <a:rPr lang="en-AU" spc="-5" dirty="0">
                <a:latin typeface="Courier New"/>
                <a:cs typeface="Courier New"/>
              </a:rPr>
              <a:t>factoria</a:t>
            </a:r>
            <a:r>
              <a:rPr lang="en-AU" dirty="0">
                <a:latin typeface="Courier New"/>
                <a:cs typeface="Courier New"/>
              </a:rPr>
              <a:t>l</a:t>
            </a:r>
            <a:r>
              <a:rPr lang="en-AU" spc="-15" dirty="0">
                <a:latin typeface="Courier New"/>
                <a:cs typeface="Courier New"/>
              </a:rPr>
              <a:t> </a:t>
            </a:r>
            <a:r>
              <a:rPr lang="en-AU" dirty="0">
                <a:latin typeface="Courier New"/>
                <a:cs typeface="Courier New"/>
              </a:rPr>
              <a:t>=</a:t>
            </a:r>
            <a:r>
              <a:rPr lang="en-AU" spc="-15" dirty="0">
                <a:latin typeface="Courier New"/>
                <a:cs typeface="Courier New"/>
              </a:rPr>
              <a:t> </a:t>
            </a:r>
            <a:r>
              <a:rPr lang="en-AU" spc="-5" dirty="0">
                <a:latin typeface="Courier New"/>
                <a:cs typeface="Courier New"/>
              </a:rPr>
              <a:t>1;</a:t>
            </a:r>
            <a:endParaRPr lang="en-AU" dirty="0">
              <a:latin typeface="Courier New"/>
              <a:cs typeface="Courier New"/>
            </a:endParaRPr>
          </a:p>
          <a:p>
            <a:pPr marL="1183005" marR="2389505" indent="-410209">
              <a:lnSpc>
                <a:spcPct val="100000"/>
              </a:lnSpc>
              <a:spcBef>
                <a:spcPts val="965"/>
              </a:spcBef>
            </a:pPr>
            <a:r>
              <a:rPr lang="en-AU" spc="-5" dirty="0">
                <a:solidFill>
                  <a:srgbClr val="00009A"/>
                </a:solidFill>
                <a:latin typeface="Courier New"/>
                <a:cs typeface="Courier New"/>
              </a:rPr>
              <a:t>fo</a:t>
            </a:r>
            <a:r>
              <a:rPr lang="en-AU" spc="-10" dirty="0">
                <a:solidFill>
                  <a:srgbClr val="00009A"/>
                </a:solidFill>
                <a:latin typeface="Courier New"/>
                <a:cs typeface="Courier New"/>
              </a:rPr>
              <a:t>r</a:t>
            </a:r>
            <a:r>
              <a:rPr lang="en-AU" dirty="0">
                <a:latin typeface="Courier New"/>
                <a:cs typeface="Courier New"/>
              </a:rPr>
              <a:t>(</a:t>
            </a:r>
            <a:r>
              <a:rPr lang="en-AU" spc="-15" dirty="0">
                <a:latin typeface="Courier New"/>
                <a:cs typeface="Courier New"/>
              </a:rPr>
              <a:t> </a:t>
            </a:r>
            <a:r>
              <a:rPr lang="en-AU" spc="-15" dirty="0">
                <a:solidFill>
                  <a:srgbClr val="0070C0"/>
                </a:solidFill>
                <a:latin typeface="Courier New"/>
                <a:cs typeface="Courier New"/>
              </a:rPr>
              <a:t>int</a:t>
            </a:r>
            <a:r>
              <a:rPr lang="en-AU" spc="-15" dirty="0">
                <a:latin typeface="Courier New"/>
                <a:cs typeface="Courier New"/>
              </a:rPr>
              <a:t> </a:t>
            </a:r>
            <a:r>
              <a:rPr lang="en-AU" spc="-10" dirty="0">
                <a:latin typeface="Courier New"/>
                <a:cs typeface="Courier New"/>
              </a:rPr>
              <a:t>c</a:t>
            </a:r>
            <a:r>
              <a:rPr lang="en-AU" spc="-5" dirty="0">
                <a:latin typeface="Courier New"/>
                <a:cs typeface="Courier New"/>
              </a:rPr>
              <a:t>ounter=1</a:t>
            </a:r>
            <a:r>
              <a:rPr lang="en-AU" dirty="0">
                <a:latin typeface="Courier New"/>
                <a:cs typeface="Courier New"/>
              </a:rPr>
              <a:t>;</a:t>
            </a:r>
            <a:r>
              <a:rPr lang="en-AU" spc="-15" dirty="0">
                <a:latin typeface="Courier New"/>
                <a:cs typeface="Courier New"/>
              </a:rPr>
              <a:t> </a:t>
            </a:r>
            <a:r>
              <a:rPr lang="en-AU" spc="-5" dirty="0">
                <a:latin typeface="Courier New"/>
                <a:cs typeface="Courier New"/>
              </a:rPr>
              <a:t>counter&lt;=N</a:t>
            </a:r>
            <a:r>
              <a:rPr lang="en-AU" dirty="0">
                <a:latin typeface="Courier New"/>
                <a:cs typeface="Courier New"/>
              </a:rPr>
              <a:t>;</a:t>
            </a:r>
            <a:r>
              <a:rPr lang="en-AU" spc="-15" dirty="0">
                <a:latin typeface="Courier New"/>
                <a:cs typeface="Courier New"/>
              </a:rPr>
              <a:t> </a:t>
            </a:r>
            <a:r>
              <a:rPr lang="en-AU" spc="-5" dirty="0">
                <a:latin typeface="Courier New"/>
                <a:cs typeface="Courier New"/>
              </a:rPr>
              <a:t>counter+</a:t>
            </a:r>
            <a:r>
              <a:rPr lang="en-AU" dirty="0">
                <a:latin typeface="Courier New"/>
                <a:cs typeface="Courier New"/>
              </a:rPr>
              <a:t>+</a:t>
            </a:r>
            <a:r>
              <a:rPr lang="en-AU" spc="-15" dirty="0">
                <a:latin typeface="Courier New"/>
                <a:cs typeface="Courier New"/>
              </a:rPr>
              <a:t> </a:t>
            </a:r>
            <a:r>
              <a:rPr lang="en-AU" dirty="0">
                <a:latin typeface="Courier New"/>
                <a:cs typeface="Courier New"/>
              </a:rPr>
              <a:t>) </a:t>
            </a:r>
            <a:r>
              <a:rPr lang="en-AU" spc="-5" dirty="0">
                <a:latin typeface="Courier New"/>
                <a:cs typeface="Courier New"/>
              </a:rPr>
              <a:t>factoria</a:t>
            </a:r>
            <a:r>
              <a:rPr lang="en-AU" dirty="0">
                <a:latin typeface="Courier New"/>
                <a:cs typeface="Courier New"/>
              </a:rPr>
              <a:t>l</a:t>
            </a:r>
            <a:r>
              <a:rPr lang="en-AU" spc="-15" dirty="0">
                <a:latin typeface="Courier New"/>
                <a:cs typeface="Courier New"/>
              </a:rPr>
              <a:t> </a:t>
            </a:r>
            <a:r>
              <a:rPr lang="en-AU" spc="-5" dirty="0">
                <a:latin typeface="Courier New"/>
                <a:cs typeface="Courier New"/>
              </a:rPr>
              <a:t>*</a:t>
            </a:r>
            <a:r>
              <a:rPr lang="en-AU" dirty="0">
                <a:latin typeface="Courier New"/>
                <a:cs typeface="Courier New"/>
              </a:rPr>
              <a:t>=</a:t>
            </a:r>
            <a:r>
              <a:rPr lang="en-AU" spc="-15" dirty="0">
                <a:latin typeface="Courier New"/>
                <a:cs typeface="Courier New"/>
              </a:rPr>
              <a:t> </a:t>
            </a:r>
            <a:r>
              <a:rPr lang="en-AU" spc="-5" dirty="0">
                <a:latin typeface="Courier New"/>
                <a:cs typeface="Courier New"/>
              </a:rPr>
              <a:t>counter;</a:t>
            </a:r>
            <a:endParaRPr lang="en-AU" dirty="0">
              <a:latin typeface="Courier New"/>
              <a:cs typeface="Courier New"/>
            </a:endParaRPr>
          </a:p>
          <a:p>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9800" y="6539"/>
            <a:ext cx="8522474" cy="615553"/>
          </a:xfrm>
          <a:prstGeom prst="rect">
            <a:avLst/>
          </a:prstGeom>
        </p:spPr>
        <p:txBody>
          <a:bodyPr vert="horz" wrap="square" lIns="0" tIns="0" rIns="0" bIns="0" rtlCol="0">
            <a:spAutoFit/>
          </a:bodyPr>
          <a:lstStyle/>
          <a:p>
            <a:pPr algn="ctr">
              <a:lnSpc>
                <a:spcPct val="100000"/>
              </a:lnSpc>
            </a:pPr>
            <a:r>
              <a:rPr lang="en-US" sz="4000" b="1" spc="-5" dirty="0">
                <a:solidFill>
                  <a:srgbClr val="FF0000"/>
                </a:solidFill>
                <a:latin typeface="Courier New"/>
                <a:cs typeface="Courier New"/>
              </a:rPr>
              <a:t>“f</a:t>
            </a:r>
            <a:r>
              <a:rPr sz="4000" b="1" spc="-5" dirty="0">
                <a:solidFill>
                  <a:srgbClr val="FF0000"/>
                </a:solidFill>
                <a:latin typeface="Courier New"/>
                <a:cs typeface="Courier New"/>
              </a:rPr>
              <a:t>o</a:t>
            </a:r>
            <a:r>
              <a:rPr sz="4000" b="1" dirty="0">
                <a:solidFill>
                  <a:srgbClr val="FF0000"/>
                </a:solidFill>
                <a:latin typeface="Courier New"/>
                <a:cs typeface="Courier New"/>
              </a:rPr>
              <a:t>r</a:t>
            </a:r>
            <a:r>
              <a:rPr lang="en-US" sz="4000" b="1" dirty="0">
                <a:solidFill>
                  <a:srgbClr val="FF0000"/>
                </a:solidFill>
                <a:latin typeface="Courier New"/>
                <a:cs typeface="Courier New"/>
              </a:rPr>
              <a:t>“-</a:t>
            </a:r>
            <a:r>
              <a:rPr lang="en-US" sz="4000" spc="-5" dirty="0"/>
              <a:t> “</a:t>
            </a:r>
            <a:r>
              <a:rPr lang="en-US" sz="4000" spc="-5" dirty="0">
                <a:solidFill>
                  <a:srgbClr val="FF0000"/>
                </a:solidFill>
              </a:rPr>
              <a:t>While”</a:t>
            </a:r>
            <a:r>
              <a:rPr lang="en-US" sz="4000" spc="-5" dirty="0"/>
              <a:t> loops Translation</a:t>
            </a:r>
            <a:endParaRPr sz="4000" dirty="0">
              <a:latin typeface="Courier New"/>
              <a:cs typeface="Courier New"/>
            </a:endParaRPr>
          </a:p>
        </p:txBody>
      </p:sp>
      <p:sp>
        <p:nvSpPr>
          <p:cNvPr id="4" name="object 4"/>
          <p:cNvSpPr/>
          <p:nvPr/>
        </p:nvSpPr>
        <p:spPr>
          <a:xfrm>
            <a:off x="1022887" y="1419225"/>
            <a:ext cx="3671570" cy="4392295"/>
          </a:xfrm>
          <a:custGeom>
            <a:avLst/>
            <a:gdLst/>
            <a:ahLst/>
            <a:cxnLst/>
            <a:rect l="l" t="t" r="r" b="b"/>
            <a:pathLst>
              <a:path w="3671570" h="4392295">
                <a:moveTo>
                  <a:pt x="3671316" y="3843528"/>
                </a:moveTo>
                <a:lnTo>
                  <a:pt x="3671316" y="0"/>
                </a:lnTo>
                <a:lnTo>
                  <a:pt x="0" y="0"/>
                </a:lnTo>
                <a:lnTo>
                  <a:pt x="0" y="4392168"/>
                </a:lnTo>
                <a:lnTo>
                  <a:pt x="3212592" y="4392168"/>
                </a:lnTo>
                <a:lnTo>
                  <a:pt x="3671316" y="3843528"/>
                </a:lnTo>
                <a:close/>
              </a:path>
            </a:pathLst>
          </a:custGeom>
          <a:noFill/>
        </p:spPr>
        <p:txBody>
          <a:bodyPr wrap="square" lIns="0" tIns="0" rIns="0" bIns="0" rtlCol="0"/>
          <a:lstStyle/>
          <a:p>
            <a:endParaRPr/>
          </a:p>
        </p:txBody>
      </p:sp>
      <p:sp>
        <p:nvSpPr>
          <p:cNvPr id="5" name="object 5"/>
          <p:cNvSpPr/>
          <p:nvPr/>
        </p:nvSpPr>
        <p:spPr>
          <a:xfrm>
            <a:off x="4235479" y="5262754"/>
            <a:ext cx="459105" cy="548640"/>
          </a:xfrm>
          <a:custGeom>
            <a:avLst/>
            <a:gdLst/>
            <a:ahLst/>
            <a:cxnLst/>
            <a:rect l="l" t="t" r="r" b="b"/>
            <a:pathLst>
              <a:path w="459104" h="548640">
                <a:moveTo>
                  <a:pt x="458723" y="0"/>
                </a:moveTo>
                <a:lnTo>
                  <a:pt x="408780" y="27793"/>
                </a:lnTo>
                <a:lnTo>
                  <a:pt x="361931" y="49523"/>
                </a:lnTo>
                <a:lnTo>
                  <a:pt x="318347" y="65301"/>
                </a:lnTo>
                <a:lnTo>
                  <a:pt x="278197" y="75236"/>
                </a:lnTo>
                <a:lnTo>
                  <a:pt x="241649" y="79438"/>
                </a:lnTo>
                <a:lnTo>
                  <a:pt x="224779" y="79423"/>
                </a:lnTo>
                <a:lnTo>
                  <a:pt x="180038" y="71080"/>
                </a:lnTo>
                <a:lnTo>
                  <a:pt x="144545" y="50578"/>
                </a:lnTo>
                <a:lnTo>
                  <a:pt x="118871" y="18287"/>
                </a:lnTo>
                <a:lnTo>
                  <a:pt x="0" y="548639"/>
                </a:lnTo>
                <a:lnTo>
                  <a:pt x="458723" y="0"/>
                </a:lnTo>
                <a:close/>
              </a:path>
            </a:pathLst>
          </a:custGeom>
          <a:solidFill>
            <a:srgbClr val="CDCDA4"/>
          </a:solidFill>
        </p:spPr>
        <p:txBody>
          <a:bodyPr wrap="square" lIns="0" tIns="0" rIns="0" bIns="0" rtlCol="0"/>
          <a:lstStyle/>
          <a:p>
            <a:endParaRPr/>
          </a:p>
        </p:txBody>
      </p:sp>
      <p:sp>
        <p:nvSpPr>
          <p:cNvPr id="6" name="object 6"/>
          <p:cNvSpPr/>
          <p:nvPr/>
        </p:nvSpPr>
        <p:spPr>
          <a:xfrm>
            <a:off x="1022887" y="1419225"/>
            <a:ext cx="3671570" cy="4392295"/>
          </a:xfrm>
          <a:custGeom>
            <a:avLst/>
            <a:gdLst/>
            <a:ahLst/>
            <a:cxnLst/>
            <a:rect l="l" t="t" r="r" b="b"/>
            <a:pathLst>
              <a:path w="3671570" h="4392295">
                <a:moveTo>
                  <a:pt x="0" y="0"/>
                </a:moveTo>
                <a:lnTo>
                  <a:pt x="0" y="4392168"/>
                </a:lnTo>
                <a:lnTo>
                  <a:pt x="3212592" y="4392168"/>
                </a:lnTo>
                <a:lnTo>
                  <a:pt x="3671316" y="3843528"/>
                </a:lnTo>
                <a:lnTo>
                  <a:pt x="3671316" y="0"/>
                </a:lnTo>
                <a:lnTo>
                  <a:pt x="0" y="0"/>
                </a:lnTo>
                <a:close/>
              </a:path>
            </a:pathLst>
          </a:custGeom>
          <a:noFill/>
          <a:ln w="19050">
            <a:solidFill>
              <a:srgbClr val="969696"/>
            </a:solidFill>
          </a:ln>
        </p:spPr>
        <p:txBody>
          <a:bodyPr wrap="square" lIns="0" tIns="0" rIns="0" bIns="0" rtlCol="0"/>
          <a:lstStyle/>
          <a:p>
            <a:endParaRPr/>
          </a:p>
        </p:txBody>
      </p:sp>
      <p:sp>
        <p:nvSpPr>
          <p:cNvPr id="7" name="object 7"/>
          <p:cNvSpPr/>
          <p:nvPr/>
        </p:nvSpPr>
        <p:spPr>
          <a:xfrm>
            <a:off x="4235479" y="5262754"/>
            <a:ext cx="459105" cy="548640"/>
          </a:xfrm>
          <a:custGeom>
            <a:avLst/>
            <a:gdLst/>
            <a:ahLst/>
            <a:cxnLst/>
            <a:rect l="l" t="t" r="r" b="b"/>
            <a:pathLst>
              <a:path w="459104" h="548640">
                <a:moveTo>
                  <a:pt x="0" y="548639"/>
                </a:moveTo>
                <a:lnTo>
                  <a:pt x="118871" y="18287"/>
                </a:lnTo>
                <a:lnTo>
                  <a:pt x="126303" y="30338"/>
                </a:lnTo>
                <a:lnTo>
                  <a:pt x="134868" y="41106"/>
                </a:lnTo>
                <a:lnTo>
                  <a:pt x="167151" y="65579"/>
                </a:lnTo>
                <a:lnTo>
                  <a:pt x="208873" y="78016"/>
                </a:lnTo>
                <a:lnTo>
                  <a:pt x="241649" y="79438"/>
                </a:lnTo>
                <a:lnTo>
                  <a:pt x="259462" y="78047"/>
                </a:lnTo>
                <a:lnTo>
                  <a:pt x="297832" y="70992"/>
                </a:lnTo>
                <a:lnTo>
                  <a:pt x="339721" y="58150"/>
                </a:lnTo>
                <a:lnTo>
                  <a:pt x="384958" y="39409"/>
                </a:lnTo>
                <a:lnTo>
                  <a:pt x="433375" y="14661"/>
                </a:lnTo>
                <a:lnTo>
                  <a:pt x="458723" y="0"/>
                </a:lnTo>
              </a:path>
            </a:pathLst>
          </a:custGeom>
          <a:ln w="19050">
            <a:solidFill>
              <a:srgbClr val="969696"/>
            </a:solidFill>
          </a:ln>
        </p:spPr>
        <p:txBody>
          <a:bodyPr wrap="square" lIns="0" tIns="0" rIns="0" bIns="0" rtlCol="0"/>
          <a:lstStyle/>
          <a:p>
            <a:endParaRPr/>
          </a:p>
        </p:txBody>
      </p:sp>
      <p:sp>
        <p:nvSpPr>
          <p:cNvPr id="8" name="object 8"/>
          <p:cNvSpPr txBox="1"/>
          <p:nvPr/>
        </p:nvSpPr>
        <p:spPr>
          <a:xfrm>
            <a:off x="1110004" y="1482739"/>
            <a:ext cx="2142998" cy="542925"/>
          </a:xfrm>
          <a:prstGeom prst="rect">
            <a:avLst/>
          </a:prstGeom>
        </p:spPr>
        <p:txBody>
          <a:bodyPr vert="horz" wrap="square" lIns="0" tIns="0" rIns="0" bIns="0" rtlCol="0">
            <a:spAutoFit/>
          </a:bodyPr>
          <a:lstStyle/>
          <a:p>
            <a:pPr marL="12700">
              <a:lnSpc>
                <a:spcPct val="100000"/>
              </a:lnSpc>
            </a:pPr>
            <a:r>
              <a:rPr sz="1200" spc="5" dirty="0">
                <a:latin typeface="Courier New"/>
                <a:cs typeface="Courier New"/>
              </a:rPr>
              <a:t>/*</a:t>
            </a:r>
            <a:endParaRPr sz="1200" dirty="0">
              <a:latin typeface="Courier New"/>
              <a:cs typeface="Courier New"/>
            </a:endParaRPr>
          </a:p>
          <a:p>
            <a:pPr marL="104775">
              <a:lnSpc>
                <a:spcPts val="1435"/>
              </a:lnSpc>
            </a:pPr>
            <a:r>
              <a:rPr sz="1200" dirty="0">
                <a:latin typeface="Courier New"/>
                <a:cs typeface="Courier New"/>
              </a:rPr>
              <a:t>*</a:t>
            </a:r>
            <a:r>
              <a:rPr sz="1200" spc="10" dirty="0">
                <a:latin typeface="Courier New"/>
                <a:cs typeface="Courier New"/>
              </a:rPr>
              <a:t> </a:t>
            </a:r>
            <a:r>
              <a:rPr sz="1200" spc="5" dirty="0">
                <a:latin typeface="Courier New"/>
                <a:cs typeface="Courier New"/>
              </a:rPr>
              <a:t>su</a:t>
            </a:r>
            <a:r>
              <a:rPr sz="1200" dirty="0">
                <a:latin typeface="Courier New"/>
                <a:cs typeface="Courier New"/>
              </a:rPr>
              <a:t>m</a:t>
            </a:r>
            <a:r>
              <a:rPr sz="1200" spc="10" dirty="0">
                <a:latin typeface="Courier New"/>
                <a:cs typeface="Courier New"/>
              </a:rPr>
              <a:t> </a:t>
            </a:r>
            <a:r>
              <a:rPr sz="1200" spc="5" dirty="0">
                <a:latin typeface="Courier New"/>
                <a:cs typeface="Courier New"/>
              </a:rPr>
              <a:t>o</a:t>
            </a:r>
            <a:r>
              <a:rPr sz="1200" dirty="0">
                <a:latin typeface="Courier New"/>
                <a:cs typeface="Courier New"/>
              </a:rPr>
              <a:t>f</a:t>
            </a:r>
            <a:r>
              <a:rPr sz="1200" spc="10" dirty="0">
                <a:latin typeface="Courier New"/>
                <a:cs typeface="Courier New"/>
              </a:rPr>
              <a:t> </a:t>
            </a:r>
            <a:r>
              <a:rPr sz="1200" spc="5" dirty="0">
                <a:latin typeface="Courier New"/>
                <a:cs typeface="Courier New"/>
              </a:rPr>
              <a:t>number</a:t>
            </a:r>
            <a:r>
              <a:rPr sz="1200" dirty="0">
                <a:latin typeface="Courier New"/>
                <a:cs typeface="Courier New"/>
              </a:rPr>
              <a:t>s</a:t>
            </a:r>
            <a:r>
              <a:rPr sz="1200" spc="10" dirty="0">
                <a:latin typeface="Courier New"/>
                <a:cs typeface="Courier New"/>
              </a:rPr>
              <a:t> </a:t>
            </a:r>
            <a:r>
              <a:rPr sz="1200" spc="5" dirty="0">
                <a:latin typeface="Courier New"/>
                <a:cs typeface="Courier New"/>
              </a:rPr>
              <a:t>from</a:t>
            </a:r>
            <a:endParaRPr sz="1200" dirty="0">
              <a:latin typeface="Courier New"/>
              <a:cs typeface="Courier New"/>
            </a:endParaRPr>
          </a:p>
          <a:p>
            <a:pPr marL="12700">
              <a:lnSpc>
                <a:spcPts val="1435"/>
              </a:lnSpc>
            </a:pPr>
            <a:r>
              <a:rPr sz="1200" spc="5" dirty="0">
                <a:latin typeface="Courier New"/>
                <a:cs typeface="Courier New"/>
              </a:rPr>
              <a:t>*/</a:t>
            </a:r>
            <a:endParaRPr sz="1200" dirty="0">
              <a:latin typeface="Courier New"/>
              <a:cs typeface="Courier New"/>
            </a:endParaRPr>
          </a:p>
        </p:txBody>
      </p:sp>
      <p:sp>
        <p:nvSpPr>
          <p:cNvPr id="9" name="object 9"/>
          <p:cNvSpPr txBox="1"/>
          <p:nvPr/>
        </p:nvSpPr>
        <p:spPr>
          <a:xfrm>
            <a:off x="3228151" y="1665619"/>
            <a:ext cx="577850" cy="184666"/>
          </a:xfrm>
          <a:prstGeom prst="rect">
            <a:avLst/>
          </a:prstGeom>
        </p:spPr>
        <p:txBody>
          <a:bodyPr vert="horz" wrap="square" lIns="0" tIns="0" rIns="0" bIns="0" rtlCol="0">
            <a:spAutoFit/>
          </a:bodyPr>
          <a:lstStyle/>
          <a:p>
            <a:pPr marL="12700">
              <a:lnSpc>
                <a:spcPct val="100000"/>
              </a:lnSpc>
            </a:pPr>
            <a:r>
              <a:rPr sz="1200" b="1" dirty="0">
                <a:latin typeface="Courier New"/>
                <a:cs typeface="Courier New"/>
              </a:rPr>
              <a:t>1</a:t>
            </a:r>
            <a:r>
              <a:rPr sz="1200" b="1" spc="10" dirty="0">
                <a:latin typeface="Courier New"/>
                <a:cs typeface="Courier New"/>
              </a:rPr>
              <a:t> </a:t>
            </a:r>
            <a:r>
              <a:rPr sz="1200" b="1" spc="5" dirty="0">
                <a:latin typeface="Courier New"/>
                <a:cs typeface="Courier New"/>
              </a:rPr>
              <a:t>t</a:t>
            </a:r>
            <a:r>
              <a:rPr sz="1200" b="1" dirty="0">
                <a:latin typeface="Courier New"/>
                <a:cs typeface="Courier New"/>
              </a:rPr>
              <a:t>o</a:t>
            </a:r>
            <a:r>
              <a:rPr sz="1200" b="1" spc="10" dirty="0">
                <a:latin typeface="Courier New"/>
                <a:cs typeface="Courier New"/>
              </a:rPr>
              <a:t> </a:t>
            </a:r>
            <a:r>
              <a:rPr sz="1200" b="1" dirty="0">
                <a:latin typeface="Courier New"/>
                <a:cs typeface="Courier New"/>
              </a:rPr>
              <a:t>n</a:t>
            </a:r>
          </a:p>
        </p:txBody>
      </p:sp>
      <p:sp>
        <p:nvSpPr>
          <p:cNvPr id="11" name="object 11"/>
          <p:cNvSpPr txBox="1"/>
          <p:nvPr/>
        </p:nvSpPr>
        <p:spPr>
          <a:xfrm>
            <a:off x="1110004" y="2395615"/>
            <a:ext cx="1407160" cy="542925"/>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in</a:t>
            </a:r>
            <a:r>
              <a:rPr sz="1200" b="1" dirty="0">
                <a:latin typeface="Courier New"/>
                <a:cs typeface="Courier New"/>
              </a:rPr>
              <a:t>t</a:t>
            </a:r>
            <a:r>
              <a:rPr sz="1200" b="1" spc="10" dirty="0">
                <a:latin typeface="Courier New"/>
                <a:cs typeface="Courier New"/>
              </a:rPr>
              <a:t> </a:t>
            </a:r>
            <a:r>
              <a:rPr sz="1200" b="1" spc="5" dirty="0">
                <a:latin typeface="Courier New"/>
                <a:cs typeface="Courier New"/>
              </a:rPr>
              <a:t>main(void)</a:t>
            </a:r>
            <a:endParaRPr sz="1200" b="1" dirty="0">
              <a:latin typeface="Courier New"/>
              <a:cs typeface="Courier New"/>
            </a:endParaRPr>
          </a:p>
          <a:p>
            <a:pPr marL="12700">
              <a:lnSpc>
                <a:spcPts val="1435"/>
              </a:lnSpc>
            </a:pPr>
            <a:r>
              <a:rPr sz="1200" b="1" dirty="0">
                <a:latin typeface="Courier New"/>
                <a:cs typeface="Courier New"/>
              </a:rPr>
              <a:t>{</a:t>
            </a:r>
          </a:p>
          <a:p>
            <a:pPr marL="380365">
              <a:lnSpc>
                <a:spcPts val="1435"/>
              </a:lnSpc>
            </a:pPr>
            <a:r>
              <a:rPr sz="1200" b="1" spc="5" dirty="0">
                <a:latin typeface="Courier New"/>
                <a:cs typeface="Courier New"/>
              </a:rPr>
              <a:t>in</a:t>
            </a:r>
            <a:r>
              <a:rPr sz="1200" b="1" dirty="0">
                <a:latin typeface="Courier New"/>
                <a:cs typeface="Courier New"/>
              </a:rPr>
              <a:t>t</a:t>
            </a:r>
            <a:r>
              <a:rPr sz="1200" b="1" spc="5" dirty="0">
                <a:latin typeface="Courier New"/>
                <a:cs typeface="Courier New"/>
              </a:rPr>
              <a:t> n</a:t>
            </a:r>
            <a:r>
              <a:rPr sz="1200" b="1" dirty="0">
                <a:latin typeface="Courier New"/>
                <a:cs typeface="Courier New"/>
              </a:rPr>
              <a:t>,</a:t>
            </a:r>
            <a:r>
              <a:rPr sz="1200" b="1" spc="5" dirty="0">
                <a:latin typeface="Courier New"/>
                <a:cs typeface="Courier New"/>
              </a:rPr>
              <a:t> sum,</a:t>
            </a:r>
            <a:endParaRPr sz="1200" b="1" dirty="0">
              <a:latin typeface="Courier New"/>
              <a:cs typeface="Courier New"/>
            </a:endParaRPr>
          </a:p>
        </p:txBody>
      </p:sp>
      <p:sp>
        <p:nvSpPr>
          <p:cNvPr id="12" name="object 12"/>
          <p:cNvSpPr txBox="1"/>
          <p:nvPr/>
        </p:nvSpPr>
        <p:spPr>
          <a:xfrm>
            <a:off x="2583240" y="2760613"/>
            <a:ext cx="763270" cy="184666"/>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counter;</a:t>
            </a:r>
            <a:endParaRPr sz="1200" b="1" dirty="0">
              <a:latin typeface="Courier New"/>
              <a:cs typeface="Courier New"/>
            </a:endParaRPr>
          </a:p>
        </p:txBody>
      </p:sp>
      <p:sp>
        <p:nvSpPr>
          <p:cNvPr id="13" name="object 13"/>
          <p:cNvSpPr txBox="1"/>
          <p:nvPr/>
        </p:nvSpPr>
        <p:spPr>
          <a:xfrm>
            <a:off x="1385848" y="2951227"/>
            <a:ext cx="2144131" cy="553998"/>
          </a:xfrm>
          <a:prstGeom prst="rect">
            <a:avLst/>
          </a:prstGeom>
        </p:spPr>
        <p:txBody>
          <a:bodyPr vert="horz" wrap="square" lIns="0" tIns="0" rIns="0" bIns="0" rtlCol="0">
            <a:spAutoFit/>
          </a:bodyPr>
          <a:lstStyle/>
          <a:p>
            <a:pPr marL="104775" marR="5080">
              <a:lnSpc>
                <a:spcPct val="100000"/>
              </a:lnSpc>
            </a:pPr>
            <a:r>
              <a:rPr sz="1200" b="1" spc="5" dirty="0">
                <a:latin typeface="Courier New"/>
                <a:cs typeface="Courier New"/>
              </a:rPr>
              <a:t>printf(“Ente</a:t>
            </a:r>
            <a:r>
              <a:rPr sz="1200" b="1" dirty="0">
                <a:latin typeface="Courier New"/>
                <a:cs typeface="Courier New"/>
              </a:rPr>
              <a:t>r</a:t>
            </a:r>
            <a:r>
              <a:rPr sz="1200" b="1" spc="10" dirty="0">
                <a:latin typeface="Courier New"/>
                <a:cs typeface="Courier New"/>
              </a:rPr>
              <a:t> </a:t>
            </a:r>
            <a:r>
              <a:rPr sz="1200" b="1" spc="5" dirty="0">
                <a:latin typeface="Courier New"/>
                <a:cs typeface="Courier New"/>
              </a:rPr>
              <a:t>n: scanf(“%d”</a:t>
            </a:r>
            <a:r>
              <a:rPr sz="1200" b="1" dirty="0">
                <a:latin typeface="Courier New"/>
                <a:cs typeface="Courier New"/>
              </a:rPr>
              <a:t>,</a:t>
            </a:r>
            <a:r>
              <a:rPr sz="1200" b="1" spc="10" dirty="0">
                <a:latin typeface="Courier New"/>
                <a:cs typeface="Courier New"/>
              </a:rPr>
              <a:t> </a:t>
            </a:r>
            <a:r>
              <a:rPr sz="1200" b="1" spc="5" dirty="0">
                <a:latin typeface="Courier New"/>
                <a:cs typeface="Courier New"/>
              </a:rPr>
              <a:t>&amp;n);</a:t>
            </a:r>
            <a:endParaRPr sz="1200" b="1" dirty="0">
              <a:latin typeface="Courier New"/>
              <a:cs typeface="Courier New"/>
            </a:endParaRPr>
          </a:p>
          <a:p>
            <a:pPr marL="12700">
              <a:lnSpc>
                <a:spcPct val="100000"/>
              </a:lnSpc>
            </a:pPr>
            <a:r>
              <a:rPr lang="en-AU" sz="1200" b="1" spc="5" dirty="0">
                <a:latin typeface="Courier New"/>
                <a:cs typeface="Courier New"/>
              </a:rPr>
              <a:t> </a:t>
            </a:r>
            <a:r>
              <a:rPr sz="1200" b="1" spc="5" dirty="0">
                <a:latin typeface="Courier New"/>
                <a:cs typeface="Courier New"/>
              </a:rPr>
              <a:t>su</a:t>
            </a:r>
            <a:r>
              <a:rPr sz="1200" b="1" dirty="0">
                <a:latin typeface="Courier New"/>
                <a:cs typeface="Courier New"/>
              </a:rPr>
              <a:t>m</a:t>
            </a:r>
            <a:r>
              <a:rPr sz="1200" b="1" spc="10" dirty="0">
                <a:latin typeface="Courier New"/>
                <a:cs typeface="Courier New"/>
              </a:rPr>
              <a:t> </a:t>
            </a:r>
            <a:r>
              <a:rPr sz="1200" b="1" dirty="0">
                <a:latin typeface="Courier New"/>
                <a:cs typeface="Courier New"/>
              </a:rPr>
              <a:t>=</a:t>
            </a:r>
            <a:r>
              <a:rPr sz="1200" b="1" spc="10" dirty="0">
                <a:latin typeface="Courier New"/>
                <a:cs typeface="Courier New"/>
              </a:rPr>
              <a:t> </a:t>
            </a:r>
            <a:r>
              <a:rPr sz="1200" b="1" spc="5" dirty="0">
                <a:latin typeface="Courier New"/>
                <a:cs typeface="Courier New"/>
              </a:rPr>
              <a:t>0;</a:t>
            </a:r>
            <a:endParaRPr sz="1200" dirty="0">
              <a:latin typeface="Courier New"/>
              <a:cs typeface="Courier New"/>
            </a:endParaRPr>
          </a:p>
        </p:txBody>
      </p:sp>
      <p:sp>
        <p:nvSpPr>
          <p:cNvPr id="14" name="object 14"/>
          <p:cNvSpPr txBox="1"/>
          <p:nvPr/>
        </p:nvSpPr>
        <p:spPr>
          <a:xfrm>
            <a:off x="3136497" y="3126373"/>
            <a:ext cx="486409" cy="184666"/>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\n”);</a:t>
            </a:r>
            <a:endParaRPr sz="1200" b="1" dirty="0">
              <a:latin typeface="Courier New"/>
              <a:cs typeface="Courier New"/>
            </a:endParaRPr>
          </a:p>
        </p:txBody>
      </p:sp>
      <p:sp>
        <p:nvSpPr>
          <p:cNvPr id="15" name="object 15"/>
          <p:cNvSpPr txBox="1"/>
          <p:nvPr/>
        </p:nvSpPr>
        <p:spPr>
          <a:xfrm>
            <a:off x="1351744" y="3845029"/>
            <a:ext cx="1151008" cy="553998"/>
          </a:xfrm>
          <a:prstGeom prst="rect">
            <a:avLst/>
          </a:prstGeom>
        </p:spPr>
        <p:txBody>
          <a:bodyPr vert="horz" wrap="square" lIns="0" tIns="0" rIns="0" bIns="0" rtlCol="0">
            <a:spAutoFit/>
          </a:bodyPr>
          <a:lstStyle/>
          <a:p>
            <a:pPr marL="12700" marR="5080">
              <a:lnSpc>
                <a:spcPct val="100000"/>
              </a:lnSpc>
            </a:pPr>
            <a:r>
              <a:rPr sz="1200" b="1" spc="5" dirty="0">
                <a:solidFill>
                  <a:srgbClr val="00009A"/>
                </a:solidFill>
                <a:latin typeface="Courier New"/>
                <a:cs typeface="Courier New"/>
              </a:rPr>
              <a:t>counter </a:t>
            </a:r>
            <a:r>
              <a:rPr sz="1200" b="1" spc="5" dirty="0">
                <a:latin typeface="Courier New"/>
                <a:cs typeface="Courier New"/>
              </a:rPr>
              <a:t>whil</a:t>
            </a:r>
            <a:r>
              <a:rPr sz="1200" b="1" dirty="0">
                <a:latin typeface="Courier New"/>
                <a:cs typeface="Courier New"/>
              </a:rPr>
              <a:t>e</a:t>
            </a:r>
            <a:r>
              <a:rPr sz="1200" b="1" spc="10" dirty="0">
                <a:latin typeface="Courier New"/>
                <a:cs typeface="Courier New"/>
              </a:rPr>
              <a:t> </a:t>
            </a:r>
            <a:r>
              <a:rPr sz="1200" b="1" dirty="0">
                <a:latin typeface="Courier New"/>
                <a:cs typeface="Courier New"/>
              </a:rPr>
              <a:t>(</a:t>
            </a:r>
            <a:endParaRPr sz="1200" dirty="0">
              <a:latin typeface="Courier New"/>
              <a:cs typeface="Courier New"/>
            </a:endParaRPr>
          </a:p>
          <a:p>
            <a:pPr marL="12700">
              <a:lnSpc>
                <a:spcPct val="100000"/>
              </a:lnSpc>
            </a:pPr>
            <a:r>
              <a:rPr sz="1200" b="1" dirty="0">
                <a:latin typeface="Courier New"/>
                <a:cs typeface="Courier New"/>
              </a:rPr>
              <a:t>{</a:t>
            </a:r>
            <a:endParaRPr sz="1200" dirty="0">
              <a:latin typeface="Courier New"/>
              <a:cs typeface="Courier New"/>
            </a:endParaRPr>
          </a:p>
        </p:txBody>
      </p:sp>
      <p:sp>
        <p:nvSpPr>
          <p:cNvPr id="16" name="object 16"/>
          <p:cNvSpPr txBox="1"/>
          <p:nvPr/>
        </p:nvSpPr>
        <p:spPr>
          <a:xfrm>
            <a:off x="2122702" y="3856369"/>
            <a:ext cx="1130300" cy="360045"/>
          </a:xfrm>
          <a:prstGeom prst="rect">
            <a:avLst/>
          </a:prstGeom>
        </p:spPr>
        <p:txBody>
          <a:bodyPr vert="horz" wrap="square" lIns="0" tIns="0" rIns="0" bIns="0" rtlCol="0">
            <a:spAutoFit/>
          </a:bodyPr>
          <a:lstStyle/>
          <a:p>
            <a:pPr marL="12700">
              <a:lnSpc>
                <a:spcPts val="1435"/>
              </a:lnSpc>
            </a:pPr>
            <a:r>
              <a:rPr sz="1200" b="1" dirty="0">
                <a:solidFill>
                  <a:srgbClr val="00009A"/>
                </a:solidFill>
                <a:latin typeface="Courier New"/>
                <a:cs typeface="Courier New"/>
              </a:rPr>
              <a:t>=</a:t>
            </a:r>
            <a:r>
              <a:rPr sz="1200" b="1" spc="5" dirty="0">
                <a:solidFill>
                  <a:srgbClr val="00009A"/>
                </a:solidFill>
                <a:latin typeface="Courier New"/>
                <a:cs typeface="Courier New"/>
              </a:rPr>
              <a:t> 1;</a:t>
            </a:r>
            <a:endParaRPr sz="1200">
              <a:latin typeface="Courier New"/>
              <a:cs typeface="Courier New"/>
            </a:endParaRPr>
          </a:p>
          <a:p>
            <a:pPr marL="12700">
              <a:lnSpc>
                <a:spcPts val="1435"/>
              </a:lnSpc>
            </a:pPr>
            <a:r>
              <a:rPr sz="1200" b="1" spc="5" dirty="0">
                <a:solidFill>
                  <a:srgbClr val="00009A"/>
                </a:solidFill>
                <a:latin typeface="Courier New"/>
                <a:cs typeface="Courier New"/>
              </a:rPr>
              <a:t>counter&lt;=</a:t>
            </a:r>
            <a:r>
              <a:rPr sz="1200" b="1" dirty="0">
                <a:solidFill>
                  <a:srgbClr val="00009A"/>
                </a:solidFill>
                <a:latin typeface="Courier New"/>
                <a:cs typeface="Courier New"/>
              </a:rPr>
              <a:t>n</a:t>
            </a:r>
            <a:r>
              <a:rPr sz="1200" b="1" spc="10" dirty="0">
                <a:solidFill>
                  <a:srgbClr val="00009A"/>
                </a:solidFill>
                <a:latin typeface="Courier New"/>
                <a:cs typeface="Courier New"/>
              </a:rPr>
              <a:t> </a:t>
            </a:r>
            <a:r>
              <a:rPr sz="1200" b="1" dirty="0">
                <a:latin typeface="Courier New"/>
                <a:cs typeface="Courier New"/>
              </a:rPr>
              <a:t>)</a:t>
            </a:r>
            <a:endParaRPr sz="1200">
              <a:latin typeface="Courier New"/>
              <a:cs typeface="Courier New"/>
            </a:endParaRPr>
          </a:p>
        </p:txBody>
      </p:sp>
      <p:sp>
        <p:nvSpPr>
          <p:cNvPr id="17" name="object 17"/>
          <p:cNvSpPr txBox="1"/>
          <p:nvPr/>
        </p:nvSpPr>
        <p:spPr>
          <a:xfrm>
            <a:off x="1846858" y="4404247"/>
            <a:ext cx="1407160" cy="177800"/>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su</a:t>
            </a:r>
            <a:r>
              <a:rPr sz="1200" b="1" dirty="0">
                <a:latin typeface="Courier New"/>
                <a:cs typeface="Courier New"/>
              </a:rPr>
              <a:t>m</a:t>
            </a:r>
            <a:r>
              <a:rPr sz="1200" b="1" spc="10" dirty="0">
                <a:latin typeface="Courier New"/>
                <a:cs typeface="Courier New"/>
              </a:rPr>
              <a:t> </a:t>
            </a:r>
            <a:r>
              <a:rPr sz="1200" b="1" spc="5" dirty="0">
                <a:latin typeface="Courier New"/>
                <a:cs typeface="Courier New"/>
              </a:rPr>
              <a:t>+</a:t>
            </a:r>
            <a:r>
              <a:rPr sz="1200" b="1" dirty="0">
                <a:latin typeface="Courier New"/>
                <a:cs typeface="Courier New"/>
              </a:rPr>
              <a:t>=</a:t>
            </a:r>
            <a:r>
              <a:rPr sz="1200" b="1" spc="10" dirty="0">
                <a:latin typeface="Courier New"/>
                <a:cs typeface="Courier New"/>
              </a:rPr>
              <a:t> </a:t>
            </a:r>
            <a:r>
              <a:rPr sz="1200" b="1" spc="5" dirty="0">
                <a:latin typeface="Courier New"/>
                <a:cs typeface="Courier New"/>
              </a:rPr>
              <a:t>counter;</a:t>
            </a:r>
            <a:endParaRPr sz="1200">
              <a:latin typeface="Courier New"/>
              <a:cs typeface="Courier New"/>
            </a:endParaRPr>
          </a:p>
        </p:txBody>
      </p:sp>
      <p:sp>
        <p:nvSpPr>
          <p:cNvPr id="18" name="object 18"/>
          <p:cNvSpPr txBox="1"/>
          <p:nvPr/>
        </p:nvSpPr>
        <p:spPr>
          <a:xfrm>
            <a:off x="1846858" y="4586365"/>
            <a:ext cx="946785" cy="360680"/>
          </a:xfrm>
          <a:prstGeom prst="rect">
            <a:avLst/>
          </a:prstGeom>
        </p:spPr>
        <p:txBody>
          <a:bodyPr vert="horz" wrap="square" lIns="0" tIns="0" rIns="0" bIns="0" rtlCol="0">
            <a:spAutoFit/>
          </a:bodyPr>
          <a:lstStyle/>
          <a:p>
            <a:pPr marL="12700">
              <a:lnSpc>
                <a:spcPct val="100000"/>
              </a:lnSpc>
              <a:tabLst>
                <a:tab pos="288290" algn="l"/>
                <a:tab pos="656590" algn="l"/>
              </a:tabLst>
            </a:pPr>
            <a:r>
              <a:rPr sz="1200" b="1" dirty="0">
                <a:latin typeface="Courier New"/>
                <a:cs typeface="Courier New"/>
              </a:rPr>
              <a:t>.	.	.</a:t>
            </a:r>
            <a:endParaRPr sz="1200">
              <a:latin typeface="Courier New"/>
              <a:cs typeface="Courier New"/>
            </a:endParaRPr>
          </a:p>
          <a:p>
            <a:pPr marL="12700">
              <a:lnSpc>
                <a:spcPct val="100000"/>
              </a:lnSpc>
            </a:pPr>
            <a:r>
              <a:rPr sz="1200" b="1" spc="5" dirty="0">
                <a:solidFill>
                  <a:srgbClr val="00009A"/>
                </a:solidFill>
                <a:latin typeface="Courier New"/>
                <a:cs typeface="Courier New"/>
              </a:rPr>
              <a:t>counter++;</a:t>
            </a:r>
            <a:endParaRPr sz="1200">
              <a:latin typeface="Courier New"/>
              <a:cs typeface="Courier New"/>
            </a:endParaRPr>
          </a:p>
        </p:txBody>
      </p:sp>
      <p:sp>
        <p:nvSpPr>
          <p:cNvPr id="19" name="object 19"/>
          <p:cNvSpPr txBox="1"/>
          <p:nvPr/>
        </p:nvSpPr>
        <p:spPr>
          <a:xfrm>
            <a:off x="1385848" y="4951363"/>
            <a:ext cx="116839" cy="177800"/>
          </a:xfrm>
          <a:prstGeom prst="rect">
            <a:avLst/>
          </a:prstGeom>
        </p:spPr>
        <p:txBody>
          <a:bodyPr vert="horz" wrap="square" lIns="0" tIns="0" rIns="0" bIns="0" rtlCol="0">
            <a:spAutoFit/>
          </a:bodyPr>
          <a:lstStyle/>
          <a:p>
            <a:pPr marL="12700">
              <a:lnSpc>
                <a:spcPct val="100000"/>
              </a:lnSpc>
            </a:pPr>
            <a:r>
              <a:rPr sz="1200" b="1" dirty="0">
                <a:latin typeface="Courier New"/>
                <a:cs typeface="Courier New"/>
              </a:rPr>
              <a:t>}</a:t>
            </a:r>
            <a:endParaRPr sz="1200">
              <a:latin typeface="Courier New"/>
              <a:cs typeface="Courier New"/>
            </a:endParaRPr>
          </a:p>
        </p:txBody>
      </p:sp>
      <p:sp>
        <p:nvSpPr>
          <p:cNvPr id="20" name="object 20"/>
          <p:cNvSpPr txBox="1"/>
          <p:nvPr/>
        </p:nvSpPr>
        <p:spPr>
          <a:xfrm>
            <a:off x="1478050" y="5134242"/>
            <a:ext cx="1315720" cy="369332"/>
          </a:xfrm>
          <a:prstGeom prst="rect">
            <a:avLst/>
          </a:prstGeom>
        </p:spPr>
        <p:txBody>
          <a:bodyPr vert="horz" wrap="square" lIns="0" tIns="0" rIns="0" bIns="0" rtlCol="0">
            <a:spAutoFit/>
          </a:bodyPr>
          <a:lstStyle/>
          <a:p>
            <a:pPr marL="12700" marR="5080">
              <a:lnSpc>
                <a:spcPct val="100000"/>
              </a:lnSpc>
            </a:pPr>
            <a:r>
              <a:rPr sz="1200" b="1" spc="5" dirty="0">
                <a:latin typeface="Courier New"/>
                <a:cs typeface="Courier New"/>
              </a:rPr>
              <a:t>printf(“Su</a:t>
            </a:r>
            <a:r>
              <a:rPr sz="1200" b="1" dirty="0">
                <a:latin typeface="Courier New"/>
                <a:cs typeface="Courier New"/>
              </a:rPr>
              <a:t>m</a:t>
            </a:r>
            <a:r>
              <a:rPr sz="1200" b="1" spc="5" dirty="0">
                <a:latin typeface="Courier New"/>
                <a:cs typeface="Courier New"/>
              </a:rPr>
              <a:t> is retur</a:t>
            </a:r>
            <a:r>
              <a:rPr sz="1200" b="1" dirty="0">
                <a:latin typeface="Courier New"/>
                <a:cs typeface="Courier New"/>
              </a:rPr>
              <a:t>n</a:t>
            </a:r>
            <a:r>
              <a:rPr sz="1200" b="1" spc="5" dirty="0">
                <a:latin typeface="Courier New"/>
                <a:cs typeface="Courier New"/>
              </a:rPr>
              <a:t>(0);</a:t>
            </a:r>
            <a:endParaRPr sz="1200" b="1" dirty="0">
              <a:latin typeface="Courier New"/>
              <a:cs typeface="Courier New"/>
            </a:endParaRPr>
          </a:p>
        </p:txBody>
      </p:sp>
      <p:sp>
        <p:nvSpPr>
          <p:cNvPr id="21" name="object 21"/>
          <p:cNvSpPr txBox="1"/>
          <p:nvPr/>
        </p:nvSpPr>
        <p:spPr>
          <a:xfrm>
            <a:off x="2859419" y="5134242"/>
            <a:ext cx="670560" cy="184666"/>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%d!\n”,</a:t>
            </a:r>
            <a:endParaRPr sz="1200" b="1" dirty="0">
              <a:latin typeface="Courier New"/>
              <a:cs typeface="Courier New"/>
            </a:endParaRPr>
          </a:p>
        </p:txBody>
      </p:sp>
      <p:sp>
        <p:nvSpPr>
          <p:cNvPr id="22" name="object 22"/>
          <p:cNvSpPr txBox="1"/>
          <p:nvPr/>
        </p:nvSpPr>
        <p:spPr>
          <a:xfrm>
            <a:off x="3596182" y="5134242"/>
            <a:ext cx="486409" cy="184666"/>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sum);</a:t>
            </a:r>
            <a:endParaRPr sz="1200" b="1" dirty="0">
              <a:latin typeface="Courier New"/>
              <a:cs typeface="Courier New"/>
            </a:endParaRPr>
          </a:p>
        </p:txBody>
      </p:sp>
      <p:sp>
        <p:nvSpPr>
          <p:cNvPr id="23" name="object 23"/>
          <p:cNvSpPr txBox="1"/>
          <p:nvPr/>
        </p:nvSpPr>
        <p:spPr>
          <a:xfrm>
            <a:off x="1110004" y="5499241"/>
            <a:ext cx="116839" cy="184666"/>
          </a:xfrm>
          <a:prstGeom prst="rect">
            <a:avLst/>
          </a:prstGeom>
        </p:spPr>
        <p:txBody>
          <a:bodyPr vert="horz" wrap="square" lIns="0" tIns="0" rIns="0" bIns="0" rtlCol="0">
            <a:spAutoFit/>
          </a:bodyPr>
          <a:lstStyle/>
          <a:p>
            <a:pPr marL="12700">
              <a:lnSpc>
                <a:spcPct val="100000"/>
              </a:lnSpc>
            </a:pPr>
            <a:r>
              <a:rPr sz="1200" b="1" dirty="0">
                <a:latin typeface="Courier New"/>
                <a:cs typeface="Courier New"/>
              </a:rPr>
              <a:t>}</a:t>
            </a:r>
          </a:p>
        </p:txBody>
      </p:sp>
      <p:sp>
        <p:nvSpPr>
          <p:cNvPr id="24" name="object 24"/>
          <p:cNvSpPr/>
          <p:nvPr/>
        </p:nvSpPr>
        <p:spPr>
          <a:xfrm>
            <a:off x="5054629" y="1419225"/>
            <a:ext cx="4411980" cy="4037329"/>
          </a:xfrm>
          <a:custGeom>
            <a:avLst/>
            <a:gdLst/>
            <a:ahLst/>
            <a:cxnLst/>
            <a:rect l="l" t="t" r="r" b="b"/>
            <a:pathLst>
              <a:path w="4411980" h="4037329">
                <a:moveTo>
                  <a:pt x="4411980" y="3531870"/>
                </a:moveTo>
                <a:lnTo>
                  <a:pt x="4411980" y="0"/>
                </a:lnTo>
                <a:lnTo>
                  <a:pt x="0" y="0"/>
                </a:lnTo>
                <a:lnTo>
                  <a:pt x="0" y="4037076"/>
                </a:lnTo>
                <a:lnTo>
                  <a:pt x="3860291" y="4037076"/>
                </a:lnTo>
                <a:lnTo>
                  <a:pt x="4411980" y="3531870"/>
                </a:lnTo>
                <a:close/>
              </a:path>
            </a:pathLst>
          </a:custGeom>
          <a:noFill/>
        </p:spPr>
        <p:txBody>
          <a:bodyPr wrap="square" lIns="0" tIns="0" rIns="0" bIns="0" rtlCol="0"/>
          <a:lstStyle/>
          <a:p>
            <a:endParaRPr/>
          </a:p>
        </p:txBody>
      </p:sp>
      <p:sp>
        <p:nvSpPr>
          <p:cNvPr id="25" name="object 25"/>
          <p:cNvSpPr/>
          <p:nvPr/>
        </p:nvSpPr>
        <p:spPr>
          <a:xfrm>
            <a:off x="8914909" y="4951096"/>
            <a:ext cx="551815" cy="505459"/>
          </a:xfrm>
          <a:custGeom>
            <a:avLst/>
            <a:gdLst/>
            <a:ahLst/>
            <a:cxnLst/>
            <a:rect l="l" t="t" r="r" b="b"/>
            <a:pathLst>
              <a:path w="551815" h="505459">
                <a:moveTo>
                  <a:pt x="551688" y="0"/>
                </a:moveTo>
                <a:lnTo>
                  <a:pt x="491553" y="25735"/>
                </a:lnTo>
                <a:lnTo>
                  <a:pt x="435181" y="45860"/>
                </a:lnTo>
                <a:lnTo>
                  <a:pt x="382768" y="60480"/>
                </a:lnTo>
                <a:lnTo>
                  <a:pt x="334511" y="69701"/>
                </a:lnTo>
                <a:lnTo>
                  <a:pt x="290607" y="73628"/>
                </a:lnTo>
                <a:lnTo>
                  <a:pt x="270349" y="73639"/>
                </a:lnTo>
                <a:lnTo>
                  <a:pt x="251252" y="72365"/>
                </a:lnTo>
                <a:lnTo>
                  <a:pt x="201179" y="60971"/>
                </a:lnTo>
                <a:lnTo>
                  <a:pt x="162448" y="38493"/>
                </a:lnTo>
                <a:lnTo>
                  <a:pt x="143255" y="17525"/>
                </a:lnTo>
                <a:lnTo>
                  <a:pt x="0" y="505205"/>
                </a:lnTo>
                <a:lnTo>
                  <a:pt x="551688" y="0"/>
                </a:lnTo>
                <a:close/>
              </a:path>
            </a:pathLst>
          </a:custGeom>
          <a:solidFill>
            <a:srgbClr val="CDCDA4"/>
          </a:solidFill>
        </p:spPr>
        <p:txBody>
          <a:bodyPr wrap="square" lIns="0" tIns="0" rIns="0" bIns="0" rtlCol="0"/>
          <a:lstStyle/>
          <a:p>
            <a:endParaRPr/>
          </a:p>
        </p:txBody>
      </p:sp>
      <p:sp>
        <p:nvSpPr>
          <p:cNvPr id="26" name="object 26"/>
          <p:cNvSpPr/>
          <p:nvPr/>
        </p:nvSpPr>
        <p:spPr>
          <a:xfrm>
            <a:off x="5054629" y="1419225"/>
            <a:ext cx="4411980" cy="4037329"/>
          </a:xfrm>
          <a:custGeom>
            <a:avLst/>
            <a:gdLst/>
            <a:ahLst/>
            <a:cxnLst/>
            <a:rect l="l" t="t" r="r" b="b"/>
            <a:pathLst>
              <a:path w="4411980" h="4037329">
                <a:moveTo>
                  <a:pt x="0" y="0"/>
                </a:moveTo>
                <a:lnTo>
                  <a:pt x="0" y="4037076"/>
                </a:lnTo>
                <a:lnTo>
                  <a:pt x="3860291" y="4037076"/>
                </a:lnTo>
                <a:lnTo>
                  <a:pt x="4411980" y="3531870"/>
                </a:lnTo>
                <a:lnTo>
                  <a:pt x="4411980" y="0"/>
                </a:lnTo>
                <a:lnTo>
                  <a:pt x="0" y="0"/>
                </a:lnTo>
                <a:close/>
              </a:path>
            </a:pathLst>
          </a:custGeom>
          <a:ln w="19049">
            <a:solidFill>
              <a:srgbClr val="969696"/>
            </a:solidFill>
          </a:ln>
        </p:spPr>
        <p:txBody>
          <a:bodyPr wrap="square" lIns="0" tIns="0" rIns="0" bIns="0" rtlCol="0"/>
          <a:lstStyle/>
          <a:p>
            <a:endParaRPr/>
          </a:p>
        </p:txBody>
      </p:sp>
      <p:sp>
        <p:nvSpPr>
          <p:cNvPr id="27" name="object 27"/>
          <p:cNvSpPr/>
          <p:nvPr/>
        </p:nvSpPr>
        <p:spPr>
          <a:xfrm>
            <a:off x="8914921" y="4951096"/>
            <a:ext cx="551815" cy="505459"/>
          </a:xfrm>
          <a:custGeom>
            <a:avLst/>
            <a:gdLst/>
            <a:ahLst/>
            <a:cxnLst/>
            <a:rect l="l" t="t" r="r" b="b"/>
            <a:pathLst>
              <a:path w="551815" h="505459">
                <a:moveTo>
                  <a:pt x="0" y="505205"/>
                </a:moveTo>
                <a:lnTo>
                  <a:pt x="143255" y="17525"/>
                </a:lnTo>
                <a:lnTo>
                  <a:pt x="152173" y="28599"/>
                </a:lnTo>
                <a:lnTo>
                  <a:pt x="162448" y="38493"/>
                </a:lnTo>
                <a:lnTo>
                  <a:pt x="201179" y="60971"/>
                </a:lnTo>
                <a:lnTo>
                  <a:pt x="251252" y="72365"/>
                </a:lnTo>
                <a:lnTo>
                  <a:pt x="270349" y="73639"/>
                </a:lnTo>
                <a:lnTo>
                  <a:pt x="290607" y="73628"/>
                </a:lnTo>
                <a:lnTo>
                  <a:pt x="334511" y="69701"/>
                </a:lnTo>
                <a:lnTo>
                  <a:pt x="382768" y="60480"/>
                </a:lnTo>
                <a:lnTo>
                  <a:pt x="435181" y="45860"/>
                </a:lnTo>
                <a:lnTo>
                  <a:pt x="491553" y="25735"/>
                </a:lnTo>
                <a:lnTo>
                  <a:pt x="521162" y="13575"/>
                </a:lnTo>
                <a:lnTo>
                  <a:pt x="551688" y="0"/>
                </a:lnTo>
              </a:path>
            </a:pathLst>
          </a:custGeom>
          <a:ln w="19050">
            <a:solidFill>
              <a:srgbClr val="969696"/>
            </a:solidFill>
          </a:ln>
        </p:spPr>
        <p:txBody>
          <a:bodyPr wrap="square" lIns="0" tIns="0" rIns="0" bIns="0" rtlCol="0"/>
          <a:lstStyle/>
          <a:p>
            <a:endParaRPr/>
          </a:p>
        </p:txBody>
      </p:sp>
      <p:sp>
        <p:nvSpPr>
          <p:cNvPr id="28" name="object 28"/>
          <p:cNvSpPr txBox="1"/>
          <p:nvPr/>
        </p:nvSpPr>
        <p:spPr>
          <a:xfrm>
            <a:off x="5100131" y="1486476"/>
            <a:ext cx="3010029" cy="1650452"/>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a:t>
            </a:r>
            <a:endParaRPr sz="1200" b="1" dirty="0">
              <a:latin typeface="Courier New"/>
              <a:cs typeface="Courier New"/>
            </a:endParaRPr>
          </a:p>
          <a:p>
            <a:pPr marL="104775">
              <a:lnSpc>
                <a:spcPts val="1435"/>
              </a:lnSpc>
            </a:pPr>
            <a:r>
              <a:rPr sz="1200" b="1" dirty="0">
                <a:latin typeface="Courier New"/>
                <a:cs typeface="Courier New"/>
              </a:rPr>
              <a:t>*</a:t>
            </a:r>
            <a:r>
              <a:rPr sz="1200" b="1" spc="10" dirty="0">
                <a:latin typeface="Courier New"/>
                <a:cs typeface="Courier New"/>
              </a:rPr>
              <a:t> </a:t>
            </a:r>
            <a:r>
              <a:rPr sz="1200" b="1" spc="5" dirty="0">
                <a:latin typeface="Courier New"/>
                <a:cs typeface="Courier New"/>
              </a:rPr>
              <a:t>su</a:t>
            </a:r>
            <a:r>
              <a:rPr sz="1200" b="1" dirty="0">
                <a:latin typeface="Courier New"/>
                <a:cs typeface="Courier New"/>
              </a:rPr>
              <a:t>m</a:t>
            </a:r>
            <a:r>
              <a:rPr sz="1200" b="1" spc="10" dirty="0">
                <a:latin typeface="Courier New"/>
                <a:cs typeface="Courier New"/>
              </a:rPr>
              <a:t> </a:t>
            </a:r>
            <a:r>
              <a:rPr sz="1200" b="1" spc="5" dirty="0">
                <a:latin typeface="Courier New"/>
                <a:cs typeface="Courier New"/>
              </a:rPr>
              <a:t>o</a:t>
            </a:r>
            <a:r>
              <a:rPr sz="1200" b="1" dirty="0">
                <a:latin typeface="Courier New"/>
                <a:cs typeface="Courier New"/>
              </a:rPr>
              <a:t>f</a:t>
            </a:r>
            <a:r>
              <a:rPr sz="1200" b="1" spc="10" dirty="0">
                <a:latin typeface="Courier New"/>
                <a:cs typeface="Courier New"/>
              </a:rPr>
              <a:t> </a:t>
            </a:r>
            <a:r>
              <a:rPr sz="1200" b="1" spc="5" dirty="0">
                <a:latin typeface="Courier New"/>
                <a:cs typeface="Courier New"/>
              </a:rPr>
              <a:t>number</a:t>
            </a:r>
            <a:r>
              <a:rPr sz="1200" b="1" dirty="0">
                <a:latin typeface="Courier New"/>
                <a:cs typeface="Courier New"/>
              </a:rPr>
              <a:t>s</a:t>
            </a:r>
            <a:r>
              <a:rPr sz="1200" b="1" spc="10" dirty="0">
                <a:latin typeface="Courier New"/>
                <a:cs typeface="Courier New"/>
              </a:rPr>
              <a:t> </a:t>
            </a:r>
            <a:r>
              <a:rPr sz="1200" b="1" spc="5" dirty="0">
                <a:latin typeface="Courier New"/>
                <a:cs typeface="Courier New"/>
              </a:rPr>
              <a:t>fro</a:t>
            </a:r>
            <a:r>
              <a:rPr sz="1200" b="1" dirty="0">
                <a:latin typeface="Courier New"/>
                <a:cs typeface="Courier New"/>
              </a:rPr>
              <a:t>m</a:t>
            </a:r>
            <a:r>
              <a:rPr sz="1200" b="1" spc="10" dirty="0">
                <a:latin typeface="Courier New"/>
                <a:cs typeface="Courier New"/>
              </a:rPr>
              <a:t> </a:t>
            </a:r>
            <a:r>
              <a:rPr sz="1200" b="1" dirty="0">
                <a:latin typeface="Courier New"/>
                <a:cs typeface="Courier New"/>
              </a:rPr>
              <a:t>1</a:t>
            </a:r>
            <a:r>
              <a:rPr sz="1200" b="1" spc="10" dirty="0">
                <a:latin typeface="Courier New"/>
                <a:cs typeface="Courier New"/>
              </a:rPr>
              <a:t> </a:t>
            </a:r>
            <a:r>
              <a:rPr sz="1200" b="1" spc="5" dirty="0">
                <a:latin typeface="Courier New"/>
                <a:cs typeface="Courier New"/>
              </a:rPr>
              <a:t>t</a:t>
            </a:r>
            <a:r>
              <a:rPr sz="1200" b="1" dirty="0">
                <a:latin typeface="Courier New"/>
                <a:cs typeface="Courier New"/>
              </a:rPr>
              <a:t>o</a:t>
            </a:r>
            <a:r>
              <a:rPr sz="1200" b="1" spc="10" dirty="0">
                <a:latin typeface="Courier New"/>
                <a:cs typeface="Courier New"/>
              </a:rPr>
              <a:t> </a:t>
            </a:r>
            <a:r>
              <a:rPr sz="1200" b="1" dirty="0">
                <a:latin typeface="Courier New"/>
                <a:cs typeface="Courier New"/>
              </a:rPr>
              <a:t>n</a:t>
            </a:r>
          </a:p>
          <a:p>
            <a:pPr marL="12700">
              <a:lnSpc>
                <a:spcPts val="1435"/>
              </a:lnSpc>
            </a:pPr>
            <a:r>
              <a:rPr sz="1200" b="1" spc="5" dirty="0">
                <a:latin typeface="Courier New"/>
                <a:cs typeface="Courier New"/>
              </a:rPr>
              <a:t>*/</a:t>
            </a:r>
            <a:endParaRPr lang="en-US" sz="1200" b="1" spc="5" dirty="0">
              <a:latin typeface="Courier New"/>
              <a:cs typeface="Courier New"/>
            </a:endParaRPr>
          </a:p>
          <a:p>
            <a:pPr marL="12700">
              <a:lnSpc>
                <a:spcPts val="1435"/>
              </a:lnSpc>
            </a:pPr>
            <a:endParaRPr sz="1200" b="1" dirty="0">
              <a:latin typeface="Courier New"/>
              <a:cs typeface="Courier New"/>
            </a:endParaRPr>
          </a:p>
          <a:p>
            <a:pPr marL="12700">
              <a:lnSpc>
                <a:spcPct val="100000"/>
              </a:lnSpc>
            </a:pPr>
            <a:r>
              <a:rPr sz="1200" b="1" spc="5" dirty="0">
                <a:latin typeface="Courier New"/>
                <a:cs typeface="Courier New"/>
              </a:rPr>
              <a:t>#includ</a:t>
            </a:r>
            <a:r>
              <a:rPr sz="1200" b="1" dirty="0">
                <a:latin typeface="Courier New"/>
                <a:cs typeface="Courier New"/>
              </a:rPr>
              <a:t>e</a:t>
            </a:r>
            <a:r>
              <a:rPr sz="1200" b="1" spc="10" dirty="0">
                <a:latin typeface="Courier New"/>
                <a:cs typeface="Courier New"/>
              </a:rPr>
              <a:t> </a:t>
            </a:r>
            <a:r>
              <a:rPr sz="1200" b="1" spc="5" dirty="0">
                <a:latin typeface="Courier New"/>
                <a:cs typeface="Courier New"/>
              </a:rPr>
              <a:t>&lt;stdio.h&gt;</a:t>
            </a:r>
            <a:endParaRPr sz="1200" b="1" dirty="0">
              <a:latin typeface="Courier New"/>
              <a:cs typeface="Courier New"/>
            </a:endParaRPr>
          </a:p>
          <a:p>
            <a:pPr>
              <a:lnSpc>
                <a:spcPct val="100000"/>
              </a:lnSpc>
              <a:spcBef>
                <a:spcPts val="54"/>
              </a:spcBef>
            </a:pPr>
            <a:endParaRPr sz="1200" b="1" dirty="0">
              <a:latin typeface="Times New Roman"/>
              <a:cs typeface="Times New Roman"/>
            </a:endParaRPr>
          </a:p>
          <a:p>
            <a:pPr marL="12700">
              <a:lnSpc>
                <a:spcPct val="100000"/>
              </a:lnSpc>
            </a:pPr>
            <a:r>
              <a:rPr sz="1200" b="1" spc="5" dirty="0">
                <a:latin typeface="Courier New"/>
                <a:cs typeface="Courier New"/>
              </a:rPr>
              <a:t>in</a:t>
            </a:r>
            <a:r>
              <a:rPr sz="1200" b="1" dirty="0">
                <a:latin typeface="Courier New"/>
                <a:cs typeface="Courier New"/>
              </a:rPr>
              <a:t>t</a:t>
            </a:r>
            <a:r>
              <a:rPr sz="1200" b="1" spc="10" dirty="0">
                <a:latin typeface="Courier New"/>
                <a:cs typeface="Courier New"/>
              </a:rPr>
              <a:t> </a:t>
            </a:r>
            <a:r>
              <a:rPr sz="1200" b="1" spc="5" dirty="0">
                <a:latin typeface="Courier New"/>
                <a:cs typeface="Courier New"/>
              </a:rPr>
              <a:t>main(void)</a:t>
            </a:r>
            <a:endParaRPr sz="1200" b="1" dirty="0">
              <a:latin typeface="Courier New"/>
              <a:cs typeface="Courier New"/>
            </a:endParaRPr>
          </a:p>
          <a:p>
            <a:pPr marL="12700">
              <a:lnSpc>
                <a:spcPts val="1435"/>
              </a:lnSpc>
            </a:pPr>
            <a:r>
              <a:rPr sz="1200" b="1" dirty="0">
                <a:latin typeface="Courier New"/>
                <a:cs typeface="Courier New"/>
              </a:rPr>
              <a:t>{</a:t>
            </a:r>
          </a:p>
          <a:p>
            <a:pPr marL="380365">
              <a:lnSpc>
                <a:spcPts val="1435"/>
              </a:lnSpc>
            </a:pPr>
            <a:r>
              <a:rPr sz="1200" b="1" spc="5" dirty="0">
                <a:latin typeface="Courier New"/>
                <a:cs typeface="Courier New"/>
              </a:rPr>
              <a:t>in</a:t>
            </a:r>
            <a:r>
              <a:rPr sz="1200" b="1" dirty="0">
                <a:latin typeface="Courier New"/>
                <a:cs typeface="Courier New"/>
              </a:rPr>
              <a:t>t</a:t>
            </a:r>
            <a:r>
              <a:rPr sz="1200" b="1" spc="5" dirty="0">
                <a:latin typeface="Courier New"/>
                <a:cs typeface="Courier New"/>
              </a:rPr>
              <a:t> n</a:t>
            </a:r>
            <a:r>
              <a:rPr sz="1200" b="1" dirty="0">
                <a:latin typeface="Courier New"/>
                <a:cs typeface="Courier New"/>
              </a:rPr>
              <a:t>,</a:t>
            </a:r>
            <a:r>
              <a:rPr sz="1200" b="1" spc="5" dirty="0">
                <a:latin typeface="Courier New"/>
                <a:cs typeface="Courier New"/>
              </a:rPr>
              <a:t> sum</a:t>
            </a:r>
            <a:r>
              <a:rPr sz="1200" b="1" dirty="0">
                <a:latin typeface="Courier New"/>
                <a:cs typeface="Courier New"/>
              </a:rPr>
              <a:t>,</a:t>
            </a:r>
            <a:r>
              <a:rPr sz="1200" b="1" spc="5" dirty="0">
                <a:latin typeface="Courier New"/>
                <a:cs typeface="Courier New"/>
              </a:rPr>
              <a:t> counter;</a:t>
            </a:r>
            <a:endParaRPr sz="1200" b="1" dirty="0">
              <a:latin typeface="Courier New"/>
              <a:cs typeface="Courier New"/>
            </a:endParaRPr>
          </a:p>
        </p:txBody>
      </p:sp>
      <p:sp>
        <p:nvSpPr>
          <p:cNvPr id="29" name="object 29"/>
          <p:cNvSpPr txBox="1"/>
          <p:nvPr/>
        </p:nvSpPr>
        <p:spPr>
          <a:xfrm>
            <a:off x="5510553" y="3126373"/>
            <a:ext cx="1868170" cy="360045"/>
          </a:xfrm>
          <a:prstGeom prst="rect">
            <a:avLst/>
          </a:prstGeom>
        </p:spPr>
        <p:txBody>
          <a:bodyPr vert="horz" wrap="square" lIns="0" tIns="0" rIns="0" bIns="0" rtlCol="0">
            <a:spAutoFit/>
          </a:bodyPr>
          <a:lstStyle/>
          <a:p>
            <a:pPr marL="12700">
              <a:lnSpc>
                <a:spcPts val="1435"/>
              </a:lnSpc>
            </a:pPr>
            <a:r>
              <a:rPr sz="1200" b="1" spc="5" dirty="0">
                <a:latin typeface="Courier New"/>
                <a:cs typeface="Courier New"/>
              </a:rPr>
              <a:t>printf(“Ente</a:t>
            </a:r>
            <a:r>
              <a:rPr sz="1200" b="1" dirty="0">
                <a:latin typeface="Courier New"/>
                <a:cs typeface="Courier New"/>
              </a:rPr>
              <a:t>r</a:t>
            </a:r>
            <a:r>
              <a:rPr sz="1200" b="1" spc="10" dirty="0">
                <a:latin typeface="Courier New"/>
                <a:cs typeface="Courier New"/>
              </a:rPr>
              <a:t> </a:t>
            </a:r>
            <a:r>
              <a:rPr sz="1200" b="1" spc="5" dirty="0">
                <a:latin typeface="Courier New"/>
                <a:cs typeface="Courier New"/>
              </a:rPr>
              <a:t>n</a:t>
            </a:r>
            <a:r>
              <a:rPr sz="1200" b="1" dirty="0">
                <a:latin typeface="Courier New"/>
                <a:cs typeface="Courier New"/>
              </a:rPr>
              <a:t>:</a:t>
            </a:r>
            <a:r>
              <a:rPr sz="1200" b="1" spc="10" dirty="0">
                <a:latin typeface="Courier New"/>
                <a:cs typeface="Courier New"/>
              </a:rPr>
              <a:t> </a:t>
            </a:r>
            <a:r>
              <a:rPr sz="1200" b="1" spc="5" dirty="0">
                <a:latin typeface="Courier New"/>
                <a:cs typeface="Courier New"/>
              </a:rPr>
              <a:t>”);</a:t>
            </a:r>
            <a:endParaRPr sz="1200" b="1" dirty="0">
              <a:latin typeface="Courier New"/>
              <a:cs typeface="Courier New"/>
            </a:endParaRPr>
          </a:p>
          <a:p>
            <a:pPr marL="12700">
              <a:lnSpc>
                <a:spcPts val="1435"/>
              </a:lnSpc>
            </a:pPr>
            <a:r>
              <a:rPr sz="1200" b="1" spc="5" dirty="0">
                <a:latin typeface="Courier New"/>
                <a:cs typeface="Courier New"/>
              </a:rPr>
              <a:t>scanf(“%d”</a:t>
            </a:r>
            <a:r>
              <a:rPr sz="1200" b="1" dirty="0">
                <a:latin typeface="Courier New"/>
                <a:cs typeface="Courier New"/>
              </a:rPr>
              <a:t>,</a:t>
            </a:r>
            <a:r>
              <a:rPr sz="1200" b="1" spc="10" dirty="0">
                <a:latin typeface="Courier New"/>
                <a:cs typeface="Courier New"/>
              </a:rPr>
              <a:t> </a:t>
            </a:r>
            <a:r>
              <a:rPr sz="1200" b="1" spc="5" dirty="0">
                <a:latin typeface="Courier New"/>
                <a:cs typeface="Courier New"/>
              </a:rPr>
              <a:t>&amp;n);</a:t>
            </a:r>
            <a:endParaRPr sz="1200" b="1" dirty="0">
              <a:latin typeface="Courier New"/>
              <a:cs typeface="Courier New"/>
            </a:endParaRPr>
          </a:p>
        </p:txBody>
      </p:sp>
      <p:sp>
        <p:nvSpPr>
          <p:cNvPr id="30" name="object 30"/>
          <p:cNvSpPr txBox="1"/>
          <p:nvPr/>
        </p:nvSpPr>
        <p:spPr>
          <a:xfrm>
            <a:off x="5510553" y="3673489"/>
            <a:ext cx="3789178" cy="543739"/>
          </a:xfrm>
          <a:prstGeom prst="rect">
            <a:avLst/>
          </a:prstGeom>
        </p:spPr>
        <p:txBody>
          <a:bodyPr vert="horz" wrap="square" lIns="0" tIns="0" rIns="0" bIns="0" rtlCol="0">
            <a:spAutoFit/>
          </a:bodyPr>
          <a:lstStyle/>
          <a:p>
            <a:pPr marL="12700">
              <a:lnSpc>
                <a:spcPct val="100000"/>
              </a:lnSpc>
            </a:pPr>
            <a:r>
              <a:rPr sz="1200" b="1" dirty="0">
                <a:latin typeface="Courier New"/>
                <a:cs typeface="Courier New"/>
              </a:rPr>
              <a:t>sum</a:t>
            </a:r>
            <a:r>
              <a:rPr sz="1200" b="1" spc="10" dirty="0">
                <a:latin typeface="Courier New"/>
                <a:cs typeface="Courier New"/>
              </a:rPr>
              <a:t> </a:t>
            </a:r>
            <a:r>
              <a:rPr sz="1200" b="1" dirty="0">
                <a:latin typeface="Courier New"/>
                <a:cs typeface="Courier New"/>
              </a:rPr>
              <a:t>=</a:t>
            </a:r>
            <a:r>
              <a:rPr sz="1200" b="1" spc="10" dirty="0">
                <a:latin typeface="Courier New"/>
                <a:cs typeface="Courier New"/>
              </a:rPr>
              <a:t> </a:t>
            </a:r>
            <a:r>
              <a:rPr sz="1200" b="1" dirty="0">
                <a:latin typeface="Courier New"/>
                <a:cs typeface="Courier New"/>
              </a:rPr>
              <a:t>0;</a:t>
            </a:r>
            <a:endParaRPr sz="1200" dirty="0">
              <a:latin typeface="Courier New"/>
              <a:cs typeface="Courier New"/>
            </a:endParaRPr>
          </a:p>
          <a:p>
            <a:pPr marL="12700">
              <a:lnSpc>
                <a:spcPts val="1435"/>
              </a:lnSpc>
            </a:pPr>
            <a:r>
              <a:rPr sz="1200" b="1" spc="5" dirty="0">
                <a:latin typeface="Courier New"/>
                <a:cs typeface="Courier New"/>
              </a:rPr>
              <a:t>fo</a:t>
            </a:r>
            <a:r>
              <a:rPr sz="1200" b="1" dirty="0">
                <a:latin typeface="Courier New"/>
                <a:cs typeface="Courier New"/>
              </a:rPr>
              <a:t>r</a:t>
            </a:r>
            <a:r>
              <a:rPr sz="1200" b="1" spc="10" dirty="0">
                <a:latin typeface="Courier New"/>
                <a:cs typeface="Courier New"/>
              </a:rPr>
              <a:t> </a:t>
            </a:r>
            <a:r>
              <a:rPr sz="1200" b="1" dirty="0">
                <a:latin typeface="Courier New"/>
                <a:cs typeface="Courier New"/>
              </a:rPr>
              <a:t>(</a:t>
            </a:r>
            <a:r>
              <a:rPr sz="1200" b="1" spc="10" dirty="0">
                <a:latin typeface="Courier New"/>
                <a:cs typeface="Courier New"/>
              </a:rPr>
              <a:t> </a:t>
            </a:r>
            <a:r>
              <a:rPr sz="1200" b="1" spc="5" dirty="0">
                <a:solidFill>
                  <a:srgbClr val="00009A"/>
                </a:solidFill>
                <a:latin typeface="Courier New"/>
                <a:cs typeface="Courier New"/>
              </a:rPr>
              <a:t>counter=1</a:t>
            </a:r>
            <a:r>
              <a:rPr sz="1200" b="1" dirty="0">
                <a:solidFill>
                  <a:srgbClr val="00009A"/>
                </a:solidFill>
                <a:latin typeface="Courier New"/>
                <a:cs typeface="Courier New"/>
              </a:rPr>
              <a:t>;</a:t>
            </a:r>
            <a:r>
              <a:rPr sz="1200" b="1" spc="10" dirty="0">
                <a:solidFill>
                  <a:srgbClr val="00009A"/>
                </a:solidFill>
                <a:latin typeface="Courier New"/>
                <a:cs typeface="Courier New"/>
              </a:rPr>
              <a:t> </a:t>
            </a:r>
            <a:r>
              <a:rPr lang="en-AU" sz="1200" b="1" spc="5" dirty="0">
                <a:solidFill>
                  <a:srgbClr val="00009A"/>
                </a:solidFill>
                <a:latin typeface="Courier New"/>
                <a:cs typeface="Courier New"/>
              </a:rPr>
              <a:t>counter&lt;=n; counter+</a:t>
            </a:r>
            <a:r>
              <a:rPr lang="en-AU" sz="1200" b="1" dirty="0">
                <a:solidFill>
                  <a:srgbClr val="00009A"/>
                </a:solidFill>
                <a:latin typeface="Courier New"/>
                <a:cs typeface="Courier New"/>
              </a:rPr>
              <a:t>+</a:t>
            </a:r>
            <a:r>
              <a:rPr lang="en-AU" sz="1200" b="1" spc="5" dirty="0">
                <a:solidFill>
                  <a:srgbClr val="00009A"/>
                </a:solidFill>
                <a:latin typeface="Courier New"/>
                <a:cs typeface="Courier New"/>
              </a:rPr>
              <a:t> )</a:t>
            </a:r>
            <a:endParaRPr sz="1200" dirty="0">
              <a:latin typeface="Courier New"/>
              <a:cs typeface="Courier New"/>
            </a:endParaRPr>
          </a:p>
          <a:p>
            <a:pPr marL="12700">
              <a:lnSpc>
                <a:spcPts val="1435"/>
              </a:lnSpc>
            </a:pPr>
            <a:r>
              <a:rPr sz="1200" b="1" dirty="0">
                <a:latin typeface="Courier New"/>
                <a:cs typeface="Courier New"/>
              </a:rPr>
              <a:t>{</a:t>
            </a:r>
            <a:endParaRPr sz="1200" dirty="0">
              <a:latin typeface="Courier New"/>
              <a:cs typeface="Courier New"/>
            </a:endParaRPr>
          </a:p>
        </p:txBody>
      </p:sp>
      <p:sp>
        <p:nvSpPr>
          <p:cNvPr id="32" name="object 32"/>
          <p:cNvSpPr txBox="1"/>
          <p:nvPr/>
        </p:nvSpPr>
        <p:spPr>
          <a:xfrm>
            <a:off x="5510553" y="4221367"/>
            <a:ext cx="3065145" cy="1090930"/>
          </a:xfrm>
          <a:prstGeom prst="rect">
            <a:avLst/>
          </a:prstGeom>
        </p:spPr>
        <p:txBody>
          <a:bodyPr vert="horz" wrap="square" lIns="0" tIns="0" rIns="0" bIns="0" rtlCol="0">
            <a:spAutoFit/>
          </a:bodyPr>
          <a:lstStyle/>
          <a:p>
            <a:pPr marL="381000">
              <a:lnSpc>
                <a:spcPct val="100000"/>
              </a:lnSpc>
            </a:pPr>
            <a:r>
              <a:rPr sz="1200" b="1" spc="5" dirty="0">
                <a:latin typeface="Courier New"/>
                <a:cs typeface="Courier New"/>
              </a:rPr>
              <a:t>su</a:t>
            </a:r>
            <a:r>
              <a:rPr sz="1200" b="1" dirty="0">
                <a:latin typeface="Courier New"/>
                <a:cs typeface="Courier New"/>
              </a:rPr>
              <a:t>m</a:t>
            </a:r>
            <a:r>
              <a:rPr sz="1200" b="1" spc="10" dirty="0">
                <a:latin typeface="Courier New"/>
                <a:cs typeface="Courier New"/>
              </a:rPr>
              <a:t> </a:t>
            </a:r>
            <a:r>
              <a:rPr sz="1200" b="1" spc="5" dirty="0">
                <a:latin typeface="Courier New"/>
                <a:cs typeface="Courier New"/>
              </a:rPr>
              <a:t>+</a:t>
            </a:r>
            <a:r>
              <a:rPr sz="1200" b="1" dirty="0">
                <a:latin typeface="Courier New"/>
                <a:cs typeface="Courier New"/>
              </a:rPr>
              <a:t>=</a:t>
            </a:r>
            <a:r>
              <a:rPr sz="1200" b="1" spc="10" dirty="0">
                <a:latin typeface="Courier New"/>
                <a:cs typeface="Courier New"/>
              </a:rPr>
              <a:t> </a:t>
            </a:r>
            <a:r>
              <a:rPr sz="1200" b="1" spc="5" dirty="0">
                <a:latin typeface="Courier New"/>
                <a:cs typeface="Courier New"/>
              </a:rPr>
              <a:t>counter;</a:t>
            </a:r>
            <a:endParaRPr sz="1200" dirty="0">
              <a:latin typeface="Courier New"/>
              <a:cs typeface="Courier New"/>
            </a:endParaRPr>
          </a:p>
          <a:p>
            <a:pPr marL="381000">
              <a:lnSpc>
                <a:spcPts val="1435"/>
              </a:lnSpc>
              <a:tabLst>
                <a:tab pos="749300" algn="l"/>
                <a:tab pos="1117600" algn="l"/>
              </a:tabLst>
            </a:pPr>
            <a:r>
              <a:rPr sz="1200" b="1" dirty="0">
                <a:latin typeface="Courier New"/>
                <a:cs typeface="Courier New"/>
              </a:rPr>
              <a:t>.	.	.</a:t>
            </a:r>
            <a:endParaRPr sz="1200" dirty="0">
              <a:latin typeface="Courier New"/>
              <a:cs typeface="Courier New"/>
            </a:endParaRPr>
          </a:p>
          <a:p>
            <a:pPr marL="12700">
              <a:lnSpc>
                <a:spcPts val="1435"/>
              </a:lnSpc>
            </a:pPr>
            <a:r>
              <a:rPr sz="1200" b="1" dirty="0">
                <a:latin typeface="Courier New"/>
                <a:cs typeface="Courier New"/>
              </a:rPr>
              <a:t>}</a:t>
            </a:r>
            <a:endParaRPr sz="1200" dirty="0">
              <a:latin typeface="Courier New"/>
              <a:cs typeface="Courier New"/>
            </a:endParaRPr>
          </a:p>
          <a:p>
            <a:pPr marL="749300" marR="5080" indent="-737235">
              <a:lnSpc>
                <a:spcPct val="100000"/>
              </a:lnSpc>
            </a:pPr>
            <a:r>
              <a:rPr sz="1200" b="1" spc="5" dirty="0">
                <a:latin typeface="Courier New"/>
                <a:cs typeface="Courier New"/>
              </a:rPr>
              <a:t>printf(“Su</a:t>
            </a:r>
            <a:r>
              <a:rPr sz="1200" b="1" dirty="0">
                <a:latin typeface="Courier New"/>
                <a:cs typeface="Courier New"/>
              </a:rPr>
              <a:t>m</a:t>
            </a:r>
            <a:r>
              <a:rPr sz="1200" b="1" spc="5" dirty="0">
                <a:latin typeface="Courier New"/>
                <a:cs typeface="Courier New"/>
              </a:rPr>
              <a:t> o</a:t>
            </a:r>
            <a:r>
              <a:rPr sz="1200" b="1" dirty="0">
                <a:latin typeface="Courier New"/>
                <a:cs typeface="Courier New"/>
              </a:rPr>
              <a:t>f</a:t>
            </a:r>
            <a:r>
              <a:rPr sz="1200" b="1" spc="5" dirty="0">
                <a:latin typeface="Courier New"/>
                <a:cs typeface="Courier New"/>
              </a:rPr>
              <a:t> </a:t>
            </a:r>
            <a:r>
              <a:rPr sz="1200" b="1" dirty="0">
                <a:latin typeface="Courier New"/>
                <a:cs typeface="Courier New"/>
              </a:rPr>
              <a:t>1</a:t>
            </a:r>
            <a:r>
              <a:rPr sz="1200" b="1" spc="5" dirty="0">
                <a:latin typeface="Courier New"/>
                <a:cs typeface="Courier New"/>
              </a:rPr>
              <a:t> t</a:t>
            </a:r>
            <a:r>
              <a:rPr sz="1200" b="1" dirty="0">
                <a:latin typeface="Courier New"/>
                <a:cs typeface="Courier New"/>
              </a:rPr>
              <a:t>o</a:t>
            </a:r>
            <a:r>
              <a:rPr sz="1200" b="1" spc="5" dirty="0">
                <a:latin typeface="Courier New"/>
                <a:cs typeface="Courier New"/>
              </a:rPr>
              <a:t> %</a:t>
            </a:r>
            <a:r>
              <a:rPr sz="1200" b="1" dirty="0">
                <a:latin typeface="Courier New"/>
                <a:cs typeface="Courier New"/>
              </a:rPr>
              <a:t>d</a:t>
            </a:r>
            <a:r>
              <a:rPr sz="1200" b="1" spc="5" dirty="0">
                <a:latin typeface="Courier New"/>
                <a:cs typeface="Courier New"/>
              </a:rPr>
              <a:t> i</a:t>
            </a:r>
            <a:r>
              <a:rPr sz="1200" b="1" dirty="0">
                <a:latin typeface="Courier New"/>
                <a:cs typeface="Courier New"/>
              </a:rPr>
              <a:t>s</a:t>
            </a:r>
            <a:r>
              <a:rPr sz="1200" b="1" spc="5" dirty="0">
                <a:latin typeface="Courier New"/>
                <a:cs typeface="Courier New"/>
              </a:rPr>
              <a:t> %d!\n”, n</a:t>
            </a:r>
            <a:r>
              <a:rPr sz="1200" b="1" dirty="0">
                <a:latin typeface="Courier New"/>
                <a:cs typeface="Courier New"/>
              </a:rPr>
              <a:t>,</a:t>
            </a:r>
            <a:r>
              <a:rPr sz="1200" b="1" spc="10" dirty="0">
                <a:latin typeface="Courier New"/>
                <a:cs typeface="Courier New"/>
              </a:rPr>
              <a:t> </a:t>
            </a:r>
            <a:r>
              <a:rPr sz="1200" b="1" spc="5" dirty="0">
                <a:latin typeface="Courier New"/>
                <a:cs typeface="Courier New"/>
              </a:rPr>
              <a:t>sum);</a:t>
            </a:r>
            <a:endParaRPr sz="1200" b="1" dirty="0">
              <a:latin typeface="Courier New"/>
              <a:cs typeface="Courier New"/>
            </a:endParaRPr>
          </a:p>
          <a:p>
            <a:pPr marL="12700">
              <a:lnSpc>
                <a:spcPct val="100000"/>
              </a:lnSpc>
            </a:pPr>
            <a:r>
              <a:rPr sz="1200" b="1" spc="5" dirty="0">
                <a:latin typeface="Courier New"/>
                <a:cs typeface="Courier New"/>
              </a:rPr>
              <a:t>retur</a:t>
            </a:r>
            <a:r>
              <a:rPr sz="1200" b="1" dirty="0">
                <a:latin typeface="Courier New"/>
                <a:cs typeface="Courier New"/>
              </a:rPr>
              <a:t>n</a:t>
            </a:r>
            <a:r>
              <a:rPr sz="1200" b="1" spc="5" dirty="0">
                <a:latin typeface="Courier New"/>
                <a:cs typeface="Courier New"/>
              </a:rPr>
              <a:t> (0);</a:t>
            </a:r>
            <a:endParaRPr sz="1200" b="1" dirty="0">
              <a:latin typeface="Courier New"/>
              <a:cs typeface="Courier New"/>
            </a:endParaRPr>
          </a:p>
        </p:txBody>
      </p:sp>
      <p:sp>
        <p:nvSpPr>
          <p:cNvPr id="33" name="object 33"/>
          <p:cNvSpPr txBox="1"/>
          <p:nvPr/>
        </p:nvSpPr>
        <p:spPr>
          <a:xfrm>
            <a:off x="5142507" y="5317123"/>
            <a:ext cx="116839" cy="177800"/>
          </a:xfrm>
          <a:prstGeom prst="rect">
            <a:avLst/>
          </a:prstGeom>
        </p:spPr>
        <p:txBody>
          <a:bodyPr vert="horz" wrap="square" lIns="0" tIns="0" rIns="0" bIns="0" rtlCol="0">
            <a:spAutoFit/>
          </a:bodyPr>
          <a:lstStyle/>
          <a:p>
            <a:pPr marL="12700">
              <a:lnSpc>
                <a:spcPct val="100000"/>
              </a:lnSpc>
            </a:pPr>
            <a:r>
              <a:rPr sz="1200" dirty="0">
                <a:solidFill>
                  <a:srgbClr val="B2B2B2"/>
                </a:solidFill>
                <a:latin typeface="Courier New"/>
                <a:cs typeface="Courier New"/>
              </a:rPr>
              <a:t>}</a:t>
            </a:r>
            <a:endParaRPr sz="1200">
              <a:latin typeface="Courier New"/>
              <a:cs typeface="Courier New"/>
            </a:endParaRPr>
          </a:p>
        </p:txBody>
      </p:sp>
      <p:sp>
        <p:nvSpPr>
          <p:cNvPr id="34" name="object 34"/>
          <p:cNvSpPr/>
          <p:nvPr/>
        </p:nvSpPr>
        <p:spPr>
          <a:xfrm>
            <a:off x="2170459" y="3491104"/>
            <a:ext cx="4253230" cy="315595"/>
          </a:xfrm>
          <a:custGeom>
            <a:avLst/>
            <a:gdLst/>
            <a:ahLst/>
            <a:cxnLst/>
            <a:rect l="l" t="t" r="r" b="b"/>
            <a:pathLst>
              <a:path w="4253230" h="315595">
                <a:moveTo>
                  <a:pt x="35814" y="296417"/>
                </a:moveTo>
                <a:lnTo>
                  <a:pt x="35814" y="293369"/>
                </a:lnTo>
                <a:lnTo>
                  <a:pt x="33528" y="290321"/>
                </a:lnTo>
                <a:lnTo>
                  <a:pt x="29718" y="290321"/>
                </a:lnTo>
                <a:lnTo>
                  <a:pt x="28956" y="291083"/>
                </a:lnTo>
                <a:lnTo>
                  <a:pt x="3048" y="300227"/>
                </a:lnTo>
                <a:lnTo>
                  <a:pt x="762" y="302513"/>
                </a:lnTo>
                <a:lnTo>
                  <a:pt x="0" y="306323"/>
                </a:lnTo>
                <a:lnTo>
                  <a:pt x="3048" y="308609"/>
                </a:lnTo>
                <a:lnTo>
                  <a:pt x="6096" y="308609"/>
                </a:lnTo>
                <a:lnTo>
                  <a:pt x="32004" y="299465"/>
                </a:lnTo>
                <a:lnTo>
                  <a:pt x="33528" y="299465"/>
                </a:lnTo>
                <a:lnTo>
                  <a:pt x="35814" y="296417"/>
                </a:lnTo>
                <a:close/>
              </a:path>
              <a:path w="4253230" h="315595">
                <a:moveTo>
                  <a:pt x="99060" y="275081"/>
                </a:moveTo>
                <a:lnTo>
                  <a:pt x="99060" y="271271"/>
                </a:lnTo>
                <a:lnTo>
                  <a:pt x="96774" y="268223"/>
                </a:lnTo>
                <a:lnTo>
                  <a:pt x="92964" y="268223"/>
                </a:lnTo>
                <a:lnTo>
                  <a:pt x="80772" y="272033"/>
                </a:lnTo>
                <a:lnTo>
                  <a:pt x="66294" y="277367"/>
                </a:lnTo>
                <a:lnTo>
                  <a:pt x="63246" y="279653"/>
                </a:lnTo>
                <a:lnTo>
                  <a:pt x="63246" y="283463"/>
                </a:lnTo>
                <a:lnTo>
                  <a:pt x="65532" y="286511"/>
                </a:lnTo>
                <a:lnTo>
                  <a:pt x="69342" y="286511"/>
                </a:lnTo>
                <a:lnTo>
                  <a:pt x="83820" y="281177"/>
                </a:lnTo>
                <a:lnTo>
                  <a:pt x="96012" y="277367"/>
                </a:lnTo>
                <a:lnTo>
                  <a:pt x="99060" y="275081"/>
                </a:lnTo>
                <a:close/>
              </a:path>
              <a:path w="4253230" h="315595">
                <a:moveTo>
                  <a:pt x="162306" y="253745"/>
                </a:moveTo>
                <a:lnTo>
                  <a:pt x="162306" y="249935"/>
                </a:lnTo>
                <a:lnTo>
                  <a:pt x="160020" y="247649"/>
                </a:lnTo>
                <a:lnTo>
                  <a:pt x="156210" y="246887"/>
                </a:lnTo>
                <a:lnTo>
                  <a:pt x="134112" y="254507"/>
                </a:lnTo>
                <a:lnTo>
                  <a:pt x="128778" y="256031"/>
                </a:lnTo>
                <a:lnTo>
                  <a:pt x="126492" y="258317"/>
                </a:lnTo>
                <a:lnTo>
                  <a:pt x="126492" y="262127"/>
                </a:lnTo>
                <a:lnTo>
                  <a:pt x="128778" y="264413"/>
                </a:lnTo>
                <a:lnTo>
                  <a:pt x="131826" y="265175"/>
                </a:lnTo>
                <a:lnTo>
                  <a:pt x="137160" y="262889"/>
                </a:lnTo>
                <a:lnTo>
                  <a:pt x="159258" y="256031"/>
                </a:lnTo>
                <a:lnTo>
                  <a:pt x="162306" y="253745"/>
                </a:lnTo>
                <a:close/>
              </a:path>
              <a:path w="4253230" h="315595">
                <a:moveTo>
                  <a:pt x="226314" y="230123"/>
                </a:moveTo>
                <a:lnTo>
                  <a:pt x="224028" y="227837"/>
                </a:lnTo>
                <a:lnTo>
                  <a:pt x="220218" y="227075"/>
                </a:lnTo>
                <a:lnTo>
                  <a:pt x="192786" y="235457"/>
                </a:lnTo>
                <a:lnTo>
                  <a:pt x="189738" y="237743"/>
                </a:lnTo>
                <a:lnTo>
                  <a:pt x="189738" y="241553"/>
                </a:lnTo>
                <a:lnTo>
                  <a:pt x="192024" y="244601"/>
                </a:lnTo>
                <a:lnTo>
                  <a:pt x="195834" y="244601"/>
                </a:lnTo>
                <a:lnTo>
                  <a:pt x="222504" y="236219"/>
                </a:lnTo>
                <a:lnTo>
                  <a:pt x="225552" y="233933"/>
                </a:lnTo>
                <a:lnTo>
                  <a:pt x="226314" y="230123"/>
                </a:lnTo>
                <a:close/>
              </a:path>
              <a:path w="4253230" h="315595">
                <a:moveTo>
                  <a:pt x="290322" y="211835"/>
                </a:moveTo>
                <a:lnTo>
                  <a:pt x="288036" y="208787"/>
                </a:lnTo>
                <a:lnTo>
                  <a:pt x="282702" y="208787"/>
                </a:lnTo>
                <a:lnTo>
                  <a:pt x="266700" y="213359"/>
                </a:lnTo>
                <a:lnTo>
                  <a:pt x="256794" y="216407"/>
                </a:lnTo>
                <a:lnTo>
                  <a:pt x="253746" y="218693"/>
                </a:lnTo>
                <a:lnTo>
                  <a:pt x="253746" y="222503"/>
                </a:lnTo>
                <a:lnTo>
                  <a:pt x="256032" y="225551"/>
                </a:lnTo>
                <a:lnTo>
                  <a:pt x="259080" y="225551"/>
                </a:lnTo>
                <a:lnTo>
                  <a:pt x="285750" y="217931"/>
                </a:lnTo>
                <a:lnTo>
                  <a:pt x="286512" y="217931"/>
                </a:lnTo>
                <a:lnTo>
                  <a:pt x="289560" y="215645"/>
                </a:lnTo>
                <a:lnTo>
                  <a:pt x="290322" y="211835"/>
                </a:lnTo>
                <a:close/>
              </a:path>
              <a:path w="4253230" h="315595">
                <a:moveTo>
                  <a:pt x="354330" y="198881"/>
                </a:moveTo>
                <a:lnTo>
                  <a:pt x="354330" y="195071"/>
                </a:lnTo>
                <a:lnTo>
                  <a:pt x="352806" y="192023"/>
                </a:lnTo>
                <a:lnTo>
                  <a:pt x="348996" y="192023"/>
                </a:lnTo>
                <a:lnTo>
                  <a:pt x="333756" y="195833"/>
                </a:lnTo>
                <a:lnTo>
                  <a:pt x="320802" y="198881"/>
                </a:lnTo>
                <a:lnTo>
                  <a:pt x="318516" y="201167"/>
                </a:lnTo>
                <a:lnTo>
                  <a:pt x="317754" y="204977"/>
                </a:lnTo>
                <a:lnTo>
                  <a:pt x="320040" y="207263"/>
                </a:lnTo>
                <a:lnTo>
                  <a:pt x="323850" y="208025"/>
                </a:lnTo>
                <a:lnTo>
                  <a:pt x="351282" y="201167"/>
                </a:lnTo>
                <a:lnTo>
                  <a:pt x="354330" y="198881"/>
                </a:lnTo>
                <a:close/>
              </a:path>
              <a:path w="4253230" h="315595">
                <a:moveTo>
                  <a:pt x="419100" y="182879"/>
                </a:moveTo>
                <a:lnTo>
                  <a:pt x="419100" y="179069"/>
                </a:lnTo>
                <a:lnTo>
                  <a:pt x="417576" y="176783"/>
                </a:lnTo>
                <a:lnTo>
                  <a:pt x="413766" y="176021"/>
                </a:lnTo>
                <a:lnTo>
                  <a:pt x="406146" y="177545"/>
                </a:lnTo>
                <a:lnTo>
                  <a:pt x="387096" y="182117"/>
                </a:lnTo>
                <a:lnTo>
                  <a:pt x="385572" y="182117"/>
                </a:lnTo>
                <a:lnTo>
                  <a:pt x="383286" y="184403"/>
                </a:lnTo>
                <a:lnTo>
                  <a:pt x="382524" y="188213"/>
                </a:lnTo>
                <a:lnTo>
                  <a:pt x="384810" y="191261"/>
                </a:lnTo>
                <a:lnTo>
                  <a:pt x="387858" y="192023"/>
                </a:lnTo>
                <a:lnTo>
                  <a:pt x="389382" y="191261"/>
                </a:lnTo>
                <a:lnTo>
                  <a:pt x="408432" y="186689"/>
                </a:lnTo>
                <a:lnTo>
                  <a:pt x="416052" y="185165"/>
                </a:lnTo>
                <a:lnTo>
                  <a:pt x="419100" y="182879"/>
                </a:lnTo>
                <a:close/>
              </a:path>
              <a:path w="4253230" h="315595">
                <a:moveTo>
                  <a:pt x="484632" y="164591"/>
                </a:moveTo>
                <a:lnTo>
                  <a:pt x="482346" y="162305"/>
                </a:lnTo>
                <a:lnTo>
                  <a:pt x="478536" y="161543"/>
                </a:lnTo>
                <a:lnTo>
                  <a:pt x="451104" y="167639"/>
                </a:lnTo>
                <a:lnTo>
                  <a:pt x="448056" y="169163"/>
                </a:lnTo>
                <a:lnTo>
                  <a:pt x="447294" y="172973"/>
                </a:lnTo>
                <a:lnTo>
                  <a:pt x="449580" y="176021"/>
                </a:lnTo>
                <a:lnTo>
                  <a:pt x="452628" y="176783"/>
                </a:lnTo>
                <a:lnTo>
                  <a:pt x="467106" y="173735"/>
                </a:lnTo>
                <a:lnTo>
                  <a:pt x="480822" y="170687"/>
                </a:lnTo>
                <a:lnTo>
                  <a:pt x="483870" y="168401"/>
                </a:lnTo>
                <a:lnTo>
                  <a:pt x="484632" y="164591"/>
                </a:lnTo>
                <a:close/>
              </a:path>
              <a:path w="4253230" h="315595">
                <a:moveTo>
                  <a:pt x="549402" y="154685"/>
                </a:moveTo>
                <a:lnTo>
                  <a:pt x="549402" y="151637"/>
                </a:lnTo>
                <a:lnTo>
                  <a:pt x="547878" y="148589"/>
                </a:lnTo>
                <a:lnTo>
                  <a:pt x="544068" y="147827"/>
                </a:lnTo>
                <a:lnTo>
                  <a:pt x="515874" y="153161"/>
                </a:lnTo>
                <a:lnTo>
                  <a:pt x="512826" y="155447"/>
                </a:lnTo>
                <a:lnTo>
                  <a:pt x="512826" y="159257"/>
                </a:lnTo>
                <a:lnTo>
                  <a:pt x="514350" y="162305"/>
                </a:lnTo>
                <a:lnTo>
                  <a:pt x="518160" y="163067"/>
                </a:lnTo>
                <a:lnTo>
                  <a:pt x="546354" y="156971"/>
                </a:lnTo>
                <a:lnTo>
                  <a:pt x="549402" y="154685"/>
                </a:lnTo>
                <a:close/>
              </a:path>
              <a:path w="4253230" h="315595">
                <a:moveTo>
                  <a:pt x="614934" y="137921"/>
                </a:moveTo>
                <a:lnTo>
                  <a:pt x="612648" y="134873"/>
                </a:lnTo>
                <a:lnTo>
                  <a:pt x="609600" y="134111"/>
                </a:lnTo>
                <a:lnTo>
                  <a:pt x="598170" y="136397"/>
                </a:lnTo>
                <a:lnTo>
                  <a:pt x="581406" y="140207"/>
                </a:lnTo>
                <a:lnTo>
                  <a:pt x="578358" y="141731"/>
                </a:lnTo>
                <a:lnTo>
                  <a:pt x="577596" y="145541"/>
                </a:lnTo>
                <a:lnTo>
                  <a:pt x="579882" y="148589"/>
                </a:lnTo>
                <a:lnTo>
                  <a:pt x="583692" y="149351"/>
                </a:lnTo>
                <a:lnTo>
                  <a:pt x="599694" y="145541"/>
                </a:lnTo>
                <a:lnTo>
                  <a:pt x="611124" y="143255"/>
                </a:lnTo>
                <a:lnTo>
                  <a:pt x="614172" y="140969"/>
                </a:lnTo>
                <a:lnTo>
                  <a:pt x="614934" y="137921"/>
                </a:lnTo>
                <a:close/>
              </a:path>
              <a:path w="4253230" h="315595">
                <a:moveTo>
                  <a:pt x="680466" y="124205"/>
                </a:moveTo>
                <a:lnTo>
                  <a:pt x="678180" y="121157"/>
                </a:lnTo>
                <a:lnTo>
                  <a:pt x="675132" y="120395"/>
                </a:lnTo>
                <a:lnTo>
                  <a:pt x="646938" y="126491"/>
                </a:lnTo>
                <a:lnTo>
                  <a:pt x="643890" y="128777"/>
                </a:lnTo>
                <a:lnTo>
                  <a:pt x="643128" y="131825"/>
                </a:lnTo>
                <a:lnTo>
                  <a:pt x="645414" y="134873"/>
                </a:lnTo>
                <a:lnTo>
                  <a:pt x="648462" y="135635"/>
                </a:lnTo>
                <a:lnTo>
                  <a:pt x="649224" y="135635"/>
                </a:lnTo>
                <a:lnTo>
                  <a:pt x="676656" y="130301"/>
                </a:lnTo>
                <a:lnTo>
                  <a:pt x="679704" y="128015"/>
                </a:lnTo>
                <a:lnTo>
                  <a:pt x="680466" y="124205"/>
                </a:lnTo>
                <a:close/>
              </a:path>
              <a:path w="4253230" h="315595">
                <a:moveTo>
                  <a:pt x="745998" y="111251"/>
                </a:moveTo>
                <a:lnTo>
                  <a:pt x="743712" y="108203"/>
                </a:lnTo>
                <a:lnTo>
                  <a:pt x="739902" y="107441"/>
                </a:lnTo>
                <a:lnTo>
                  <a:pt x="712470" y="113537"/>
                </a:lnTo>
                <a:lnTo>
                  <a:pt x="709422" y="115061"/>
                </a:lnTo>
                <a:lnTo>
                  <a:pt x="708660" y="118871"/>
                </a:lnTo>
                <a:lnTo>
                  <a:pt x="710184" y="121919"/>
                </a:lnTo>
                <a:lnTo>
                  <a:pt x="713994" y="122681"/>
                </a:lnTo>
                <a:lnTo>
                  <a:pt x="742188" y="117347"/>
                </a:lnTo>
                <a:lnTo>
                  <a:pt x="745236" y="115061"/>
                </a:lnTo>
                <a:lnTo>
                  <a:pt x="745998" y="111251"/>
                </a:lnTo>
                <a:close/>
              </a:path>
              <a:path w="4253230" h="315595">
                <a:moveTo>
                  <a:pt x="811530" y="99059"/>
                </a:moveTo>
                <a:lnTo>
                  <a:pt x="809244" y="96011"/>
                </a:lnTo>
                <a:lnTo>
                  <a:pt x="805434" y="95249"/>
                </a:lnTo>
                <a:lnTo>
                  <a:pt x="777240" y="100583"/>
                </a:lnTo>
                <a:lnTo>
                  <a:pt x="774954" y="102107"/>
                </a:lnTo>
                <a:lnTo>
                  <a:pt x="774192" y="105917"/>
                </a:lnTo>
                <a:lnTo>
                  <a:pt x="775716" y="108965"/>
                </a:lnTo>
                <a:lnTo>
                  <a:pt x="779526" y="109727"/>
                </a:lnTo>
                <a:lnTo>
                  <a:pt x="807720" y="104393"/>
                </a:lnTo>
                <a:lnTo>
                  <a:pt x="810768" y="102107"/>
                </a:lnTo>
                <a:lnTo>
                  <a:pt x="811530" y="99059"/>
                </a:lnTo>
                <a:close/>
              </a:path>
              <a:path w="4253230" h="315595">
                <a:moveTo>
                  <a:pt x="877062" y="86105"/>
                </a:moveTo>
                <a:lnTo>
                  <a:pt x="874776" y="83057"/>
                </a:lnTo>
                <a:lnTo>
                  <a:pt x="870966" y="82295"/>
                </a:lnTo>
                <a:lnTo>
                  <a:pt x="861060" y="84581"/>
                </a:lnTo>
                <a:lnTo>
                  <a:pt x="842772" y="87629"/>
                </a:lnTo>
                <a:lnTo>
                  <a:pt x="839724" y="89915"/>
                </a:lnTo>
                <a:lnTo>
                  <a:pt x="838962" y="93725"/>
                </a:lnTo>
                <a:lnTo>
                  <a:pt x="841248" y="96773"/>
                </a:lnTo>
                <a:lnTo>
                  <a:pt x="845058" y="97535"/>
                </a:lnTo>
                <a:lnTo>
                  <a:pt x="862584" y="93725"/>
                </a:lnTo>
                <a:lnTo>
                  <a:pt x="873252" y="92201"/>
                </a:lnTo>
                <a:lnTo>
                  <a:pt x="876300" y="89915"/>
                </a:lnTo>
                <a:lnTo>
                  <a:pt x="877062" y="86105"/>
                </a:lnTo>
                <a:close/>
              </a:path>
              <a:path w="4253230" h="315595">
                <a:moveTo>
                  <a:pt x="942594" y="74675"/>
                </a:moveTo>
                <a:lnTo>
                  <a:pt x="940308" y="71627"/>
                </a:lnTo>
                <a:lnTo>
                  <a:pt x="937260" y="70865"/>
                </a:lnTo>
                <a:lnTo>
                  <a:pt x="917448" y="73913"/>
                </a:lnTo>
                <a:lnTo>
                  <a:pt x="909066" y="75437"/>
                </a:lnTo>
                <a:lnTo>
                  <a:pt x="906018" y="77723"/>
                </a:lnTo>
                <a:lnTo>
                  <a:pt x="905256" y="81533"/>
                </a:lnTo>
                <a:lnTo>
                  <a:pt x="906780" y="84581"/>
                </a:lnTo>
                <a:lnTo>
                  <a:pt x="910590" y="85343"/>
                </a:lnTo>
                <a:lnTo>
                  <a:pt x="919734" y="83819"/>
                </a:lnTo>
                <a:lnTo>
                  <a:pt x="938784" y="80009"/>
                </a:lnTo>
                <a:lnTo>
                  <a:pt x="941832" y="78485"/>
                </a:lnTo>
                <a:lnTo>
                  <a:pt x="942594" y="74675"/>
                </a:lnTo>
                <a:close/>
              </a:path>
              <a:path w="4253230" h="315595">
                <a:moveTo>
                  <a:pt x="1008126" y="63245"/>
                </a:moveTo>
                <a:lnTo>
                  <a:pt x="1005840" y="60197"/>
                </a:lnTo>
                <a:lnTo>
                  <a:pt x="1002792" y="59435"/>
                </a:lnTo>
                <a:lnTo>
                  <a:pt x="974598" y="64769"/>
                </a:lnTo>
                <a:lnTo>
                  <a:pt x="971550" y="66293"/>
                </a:lnTo>
                <a:lnTo>
                  <a:pt x="970788" y="70103"/>
                </a:lnTo>
                <a:lnTo>
                  <a:pt x="972312" y="73151"/>
                </a:lnTo>
                <a:lnTo>
                  <a:pt x="976122" y="73913"/>
                </a:lnTo>
                <a:lnTo>
                  <a:pt x="1004316" y="69341"/>
                </a:lnTo>
                <a:lnTo>
                  <a:pt x="1007364" y="67055"/>
                </a:lnTo>
                <a:lnTo>
                  <a:pt x="1008126" y="63245"/>
                </a:lnTo>
                <a:close/>
              </a:path>
              <a:path w="4253230" h="315595">
                <a:moveTo>
                  <a:pt x="1073658" y="52577"/>
                </a:moveTo>
                <a:lnTo>
                  <a:pt x="1072134" y="49529"/>
                </a:lnTo>
                <a:lnTo>
                  <a:pt x="1068324" y="48767"/>
                </a:lnTo>
                <a:lnTo>
                  <a:pt x="1040130" y="53339"/>
                </a:lnTo>
                <a:lnTo>
                  <a:pt x="1037082" y="54863"/>
                </a:lnTo>
                <a:lnTo>
                  <a:pt x="1036320" y="58673"/>
                </a:lnTo>
                <a:lnTo>
                  <a:pt x="1037844" y="61721"/>
                </a:lnTo>
                <a:lnTo>
                  <a:pt x="1041654" y="62483"/>
                </a:lnTo>
                <a:lnTo>
                  <a:pt x="1069848" y="58673"/>
                </a:lnTo>
                <a:lnTo>
                  <a:pt x="1072896" y="56387"/>
                </a:lnTo>
                <a:lnTo>
                  <a:pt x="1073658" y="52577"/>
                </a:lnTo>
                <a:close/>
              </a:path>
              <a:path w="4253230" h="315595">
                <a:moveTo>
                  <a:pt x="1139952" y="42671"/>
                </a:moveTo>
                <a:lnTo>
                  <a:pt x="1137666" y="39623"/>
                </a:lnTo>
                <a:lnTo>
                  <a:pt x="1134618" y="38861"/>
                </a:lnTo>
                <a:lnTo>
                  <a:pt x="1106424" y="43433"/>
                </a:lnTo>
                <a:lnTo>
                  <a:pt x="1103376" y="44957"/>
                </a:lnTo>
                <a:lnTo>
                  <a:pt x="1101852" y="48767"/>
                </a:lnTo>
                <a:lnTo>
                  <a:pt x="1104138" y="51815"/>
                </a:lnTo>
                <a:lnTo>
                  <a:pt x="1107948" y="52577"/>
                </a:lnTo>
                <a:lnTo>
                  <a:pt x="1136142" y="48005"/>
                </a:lnTo>
                <a:lnTo>
                  <a:pt x="1139190" y="46481"/>
                </a:lnTo>
                <a:lnTo>
                  <a:pt x="1139952" y="42671"/>
                </a:lnTo>
                <a:close/>
              </a:path>
              <a:path w="4253230" h="315595">
                <a:moveTo>
                  <a:pt x="1206246" y="33527"/>
                </a:moveTo>
                <a:lnTo>
                  <a:pt x="1203960" y="30479"/>
                </a:lnTo>
                <a:lnTo>
                  <a:pt x="1200912" y="29717"/>
                </a:lnTo>
                <a:lnTo>
                  <a:pt x="1171956" y="33527"/>
                </a:lnTo>
                <a:lnTo>
                  <a:pt x="1168908" y="35051"/>
                </a:lnTo>
                <a:lnTo>
                  <a:pt x="1168146" y="38861"/>
                </a:lnTo>
                <a:lnTo>
                  <a:pt x="1169670" y="41909"/>
                </a:lnTo>
                <a:lnTo>
                  <a:pt x="1173480" y="42671"/>
                </a:lnTo>
                <a:lnTo>
                  <a:pt x="1201674" y="38861"/>
                </a:lnTo>
                <a:lnTo>
                  <a:pt x="1204722" y="37337"/>
                </a:lnTo>
                <a:lnTo>
                  <a:pt x="1206246" y="33527"/>
                </a:lnTo>
                <a:close/>
              </a:path>
              <a:path w="4253230" h="315595">
                <a:moveTo>
                  <a:pt x="1271778" y="25907"/>
                </a:moveTo>
                <a:lnTo>
                  <a:pt x="1270254" y="22097"/>
                </a:lnTo>
                <a:lnTo>
                  <a:pt x="1267206" y="21335"/>
                </a:lnTo>
                <a:lnTo>
                  <a:pt x="1262634" y="22097"/>
                </a:lnTo>
                <a:lnTo>
                  <a:pt x="1238250" y="25145"/>
                </a:lnTo>
                <a:lnTo>
                  <a:pt x="1235202" y="26669"/>
                </a:lnTo>
                <a:lnTo>
                  <a:pt x="1234440" y="30479"/>
                </a:lnTo>
                <a:lnTo>
                  <a:pt x="1235964" y="33527"/>
                </a:lnTo>
                <a:lnTo>
                  <a:pt x="1239774" y="34289"/>
                </a:lnTo>
                <a:lnTo>
                  <a:pt x="1262634" y="31340"/>
                </a:lnTo>
                <a:lnTo>
                  <a:pt x="1267968" y="31241"/>
                </a:lnTo>
                <a:lnTo>
                  <a:pt x="1271016" y="28955"/>
                </a:lnTo>
                <a:lnTo>
                  <a:pt x="1271778" y="25907"/>
                </a:lnTo>
                <a:close/>
              </a:path>
              <a:path w="4253230" h="315595">
                <a:moveTo>
                  <a:pt x="1338072" y="19049"/>
                </a:moveTo>
                <a:lnTo>
                  <a:pt x="1336548" y="15239"/>
                </a:lnTo>
                <a:lnTo>
                  <a:pt x="1333500" y="14477"/>
                </a:lnTo>
                <a:lnTo>
                  <a:pt x="1318260" y="16001"/>
                </a:lnTo>
                <a:lnTo>
                  <a:pt x="1304544" y="17525"/>
                </a:lnTo>
                <a:lnTo>
                  <a:pt x="1301496" y="19049"/>
                </a:lnTo>
                <a:lnTo>
                  <a:pt x="1300734" y="22859"/>
                </a:lnTo>
                <a:lnTo>
                  <a:pt x="1302258" y="25907"/>
                </a:lnTo>
                <a:lnTo>
                  <a:pt x="1306068" y="26669"/>
                </a:lnTo>
                <a:lnTo>
                  <a:pt x="1319022" y="25145"/>
                </a:lnTo>
                <a:lnTo>
                  <a:pt x="1334262" y="23621"/>
                </a:lnTo>
                <a:lnTo>
                  <a:pt x="1337310" y="22097"/>
                </a:lnTo>
                <a:lnTo>
                  <a:pt x="1338072" y="19049"/>
                </a:lnTo>
                <a:close/>
              </a:path>
              <a:path w="4253230" h="315595">
                <a:moveTo>
                  <a:pt x="1405128" y="12953"/>
                </a:moveTo>
                <a:lnTo>
                  <a:pt x="1402842" y="9905"/>
                </a:lnTo>
                <a:lnTo>
                  <a:pt x="1399794" y="9143"/>
                </a:lnTo>
                <a:lnTo>
                  <a:pt x="1373886" y="10624"/>
                </a:lnTo>
                <a:lnTo>
                  <a:pt x="1370838" y="10667"/>
                </a:lnTo>
                <a:lnTo>
                  <a:pt x="1367790" y="12953"/>
                </a:lnTo>
                <a:lnTo>
                  <a:pt x="1367028" y="16001"/>
                </a:lnTo>
                <a:lnTo>
                  <a:pt x="1368552" y="19049"/>
                </a:lnTo>
                <a:lnTo>
                  <a:pt x="1372362" y="20573"/>
                </a:lnTo>
                <a:lnTo>
                  <a:pt x="1373886" y="20573"/>
                </a:lnTo>
                <a:lnTo>
                  <a:pt x="1400556" y="18287"/>
                </a:lnTo>
                <a:lnTo>
                  <a:pt x="1403604" y="16763"/>
                </a:lnTo>
                <a:lnTo>
                  <a:pt x="1405128" y="12953"/>
                </a:lnTo>
                <a:close/>
              </a:path>
              <a:path w="4253230" h="315595">
                <a:moveTo>
                  <a:pt x="1471422" y="9143"/>
                </a:moveTo>
                <a:lnTo>
                  <a:pt x="1469898" y="6095"/>
                </a:lnTo>
                <a:lnTo>
                  <a:pt x="1466088" y="4571"/>
                </a:lnTo>
                <a:lnTo>
                  <a:pt x="1437894" y="6095"/>
                </a:lnTo>
                <a:lnTo>
                  <a:pt x="1434846" y="7619"/>
                </a:lnTo>
                <a:lnTo>
                  <a:pt x="1433322" y="11429"/>
                </a:lnTo>
                <a:lnTo>
                  <a:pt x="1434846" y="14477"/>
                </a:lnTo>
                <a:lnTo>
                  <a:pt x="1438656" y="16001"/>
                </a:lnTo>
                <a:lnTo>
                  <a:pt x="1466850" y="14477"/>
                </a:lnTo>
                <a:lnTo>
                  <a:pt x="1469898" y="12953"/>
                </a:lnTo>
                <a:lnTo>
                  <a:pt x="1471422" y="9143"/>
                </a:lnTo>
                <a:close/>
              </a:path>
              <a:path w="4253230" h="315595">
                <a:moveTo>
                  <a:pt x="1537716" y="6857"/>
                </a:moveTo>
                <a:lnTo>
                  <a:pt x="1536192" y="3047"/>
                </a:lnTo>
                <a:lnTo>
                  <a:pt x="1533144" y="2285"/>
                </a:lnTo>
                <a:lnTo>
                  <a:pt x="1504188" y="3047"/>
                </a:lnTo>
                <a:lnTo>
                  <a:pt x="1501140" y="4571"/>
                </a:lnTo>
                <a:lnTo>
                  <a:pt x="1499616" y="8381"/>
                </a:lnTo>
                <a:lnTo>
                  <a:pt x="1501140" y="11429"/>
                </a:lnTo>
                <a:lnTo>
                  <a:pt x="1504950" y="12953"/>
                </a:lnTo>
                <a:lnTo>
                  <a:pt x="1533144" y="11429"/>
                </a:lnTo>
                <a:lnTo>
                  <a:pt x="1536954" y="9905"/>
                </a:lnTo>
                <a:lnTo>
                  <a:pt x="1537716" y="6857"/>
                </a:lnTo>
                <a:close/>
              </a:path>
              <a:path w="4253230" h="315595">
                <a:moveTo>
                  <a:pt x="1604772" y="5333"/>
                </a:moveTo>
                <a:lnTo>
                  <a:pt x="1603248" y="2285"/>
                </a:lnTo>
                <a:lnTo>
                  <a:pt x="1600200" y="761"/>
                </a:lnTo>
                <a:lnTo>
                  <a:pt x="1595628" y="761"/>
                </a:lnTo>
                <a:lnTo>
                  <a:pt x="1571244" y="1523"/>
                </a:lnTo>
                <a:lnTo>
                  <a:pt x="1568196" y="3047"/>
                </a:lnTo>
                <a:lnTo>
                  <a:pt x="1566672" y="6095"/>
                </a:lnTo>
                <a:lnTo>
                  <a:pt x="1568196" y="9143"/>
                </a:lnTo>
                <a:lnTo>
                  <a:pt x="1571244" y="10667"/>
                </a:lnTo>
                <a:lnTo>
                  <a:pt x="1595628" y="9905"/>
                </a:lnTo>
                <a:lnTo>
                  <a:pt x="1600200" y="9905"/>
                </a:lnTo>
                <a:lnTo>
                  <a:pt x="1603248" y="9143"/>
                </a:lnTo>
                <a:lnTo>
                  <a:pt x="1604772" y="5333"/>
                </a:lnTo>
                <a:close/>
              </a:path>
              <a:path w="4253230" h="315595">
                <a:moveTo>
                  <a:pt x="1671066" y="5333"/>
                </a:moveTo>
                <a:lnTo>
                  <a:pt x="1670304" y="1523"/>
                </a:lnTo>
                <a:lnTo>
                  <a:pt x="1666494" y="761"/>
                </a:lnTo>
                <a:lnTo>
                  <a:pt x="1638300" y="761"/>
                </a:lnTo>
                <a:lnTo>
                  <a:pt x="1634490" y="2285"/>
                </a:lnTo>
                <a:lnTo>
                  <a:pt x="1632966" y="5333"/>
                </a:lnTo>
                <a:lnTo>
                  <a:pt x="1634490" y="8381"/>
                </a:lnTo>
                <a:lnTo>
                  <a:pt x="1638300" y="9905"/>
                </a:lnTo>
                <a:lnTo>
                  <a:pt x="1666494" y="9905"/>
                </a:lnTo>
                <a:lnTo>
                  <a:pt x="1670304" y="8381"/>
                </a:lnTo>
                <a:lnTo>
                  <a:pt x="1671066" y="5333"/>
                </a:lnTo>
                <a:close/>
              </a:path>
              <a:path w="4253230" h="315595">
                <a:moveTo>
                  <a:pt x="1738122" y="5333"/>
                </a:moveTo>
                <a:lnTo>
                  <a:pt x="1736598" y="2285"/>
                </a:lnTo>
                <a:lnTo>
                  <a:pt x="1733550" y="761"/>
                </a:lnTo>
                <a:lnTo>
                  <a:pt x="1709166" y="0"/>
                </a:lnTo>
                <a:lnTo>
                  <a:pt x="1704594" y="0"/>
                </a:lnTo>
                <a:lnTo>
                  <a:pt x="1701546" y="1523"/>
                </a:lnTo>
                <a:lnTo>
                  <a:pt x="1700022" y="5333"/>
                </a:lnTo>
                <a:lnTo>
                  <a:pt x="1701546" y="8381"/>
                </a:lnTo>
                <a:lnTo>
                  <a:pt x="1704594" y="9905"/>
                </a:lnTo>
                <a:lnTo>
                  <a:pt x="1733550" y="9905"/>
                </a:lnTo>
                <a:lnTo>
                  <a:pt x="1736598" y="9143"/>
                </a:lnTo>
                <a:lnTo>
                  <a:pt x="1738122" y="5333"/>
                </a:lnTo>
                <a:close/>
              </a:path>
              <a:path w="4253230" h="315595">
                <a:moveTo>
                  <a:pt x="1804416" y="6095"/>
                </a:moveTo>
                <a:lnTo>
                  <a:pt x="1803654" y="3047"/>
                </a:lnTo>
                <a:lnTo>
                  <a:pt x="1799844" y="1523"/>
                </a:lnTo>
                <a:lnTo>
                  <a:pt x="1771650" y="761"/>
                </a:lnTo>
                <a:lnTo>
                  <a:pt x="1767840" y="2285"/>
                </a:lnTo>
                <a:lnTo>
                  <a:pt x="1766316" y="6095"/>
                </a:lnTo>
                <a:lnTo>
                  <a:pt x="1767840" y="9143"/>
                </a:lnTo>
                <a:lnTo>
                  <a:pt x="1771650" y="10667"/>
                </a:lnTo>
                <a:lnTo>
                  <a:pt x="1799844" y="11429"/>
                </a:lnTo>
                <a:lnTo>
                  <a:pt x="1802892" y="9905"/>
                </a:lnTo>
                <a:lnTo>
                  <a:pt x="1804416" y="6095"/>
                </a:lnTo>
                <a:close/>
              </a:path>
              <a:path w="4253230" h="315595">
                <a:moveTo>
                  <a:pt x="1871472" y="7619"/>
                </a:moveTo>
                <a:lnTo>
                  <a:pt x="1869948" y="4571"/>
                </a:lnTo>
                <a:lnTo>
                  <a:pt x="1866900" y="3047"/>
                </a:lnTo>
                <a:lnTo>
                  <a:pt x="1837944" y="2285"/>
                </a:lnTo>
                <a:lnTo>
                  <a:pt x="1834896" y="3809"/>
                </a:lnTo>
                <a:lnTo>
                  <a:pt x="1833372" y="6857"/>
                </a:lnTo>
                <a:lnTo>
                  <a:pt x="1834896" y="9905"/>
                </a:lnTo>
                <a:lnTo>
                  <a:pt x="1837944" y="11429"/>
                </a:lnTo>
                <a:lnTo>
                  <a:pt x="1866138" y="12191"/>
                </a:lnTo>
                <a:lnTo>
                  <a:pt x="1869948" y="11429"/>
                </a:lnTo>
                <a:lnTo>
                  <a:pt x="1871472" y="7619"/>
                </a:lnTo>
                <a:close/>
              </a:path>
              <a:path w="4253230" h="315595">
                <a:moveTo>
                  <a:pt x="1937766" y="9143"/>
                </a:moveTo>
                <a:lnTo>
                  <a:pt x="1937004" y="6095"/>
                </a:lnTo>
                <a:lnTo>
                  <a:pt x="1933194" y="4571"/>
                </a:lnTo>
                <a:lnTo>
                  <a:pt x="1905000" y="3809"/>
                </a:lnTo>
                <a:lnTo>
                  <a:pt x="1901190" y="5333"/>
                </a:lnTo>
                <a:lnTo>
                  <a:pt x="1899666" y="8381"/>
                </a:lnTo>
                <a:lnTo>
                  <a:pt x="1901190" y="11429"/>
                </a:lnTo>
                <a:lnTo>
                  <a:pt x="1904238" y="12953"/>
                </a:lnTo>
                <a:lnTo>
                  <a:pt x="1933194" y="13715"/>
                </a:lnTo>
                <a:lnTo>
                  <a:pt x="1936242" y="12953"/>
                </a:lnTo>
                <a:lnTo>
                  <a:pt x="1937766" y="9143"/>
                </a:lnTo>
                <a:close/>
              </a:path>
              <a:path w="4253230" h="315595">
                <a:moveTo>
                  <a:pt x="2004822" y="11429"/>
                </a:moveTo>
                <a:lnTo>
                  <a:pt x="2003298" y="7619"/>
                </a:lnTo>
                <a:lnTo>
                  <a:pt x="2000250" y="6095"/>
                </a:lnTo>
                <a:lnTo>
                  <a:pt x="1988058" y="6095"/>
                </a:lnTo>
                <a:lnTo>
                  <a:pt x="1971294" y="5333"/>
                </a:lnTo>
                <a:lnTo>
                  <a:pt x="1968246" y="6857"/>
                </a:lnTo>
                <a:lnTo>
                  <a:pt x="1966722" y="9905"/>
                </a:lnTo>
                <a:lnTo>
                  <a:pt x="1967484" y="13715"/>
                </a:lnTo>
                <a:lnTo>
                  <a:pt x="1971294" y="15239"/>
                </a:lnTo>
                <a:lnTo>
                  <a:pt x="1988058" y="15239"/>
                </a:lnTo>
                <a:lnTo>
                  <a:pt x="1999488" y="16001"/>
                </a:lnTo>
                <a:lnTo>
                  <a:pt x="2003298" y="14477"/>
                </a:lnTo>
                <a:lnTo>
                  <a:pt x="2004822" y="11429"/>
                </a:lnTo>
                <a:close/>
              </a:path>
              <a:path w="4253230" h="315595">
                <a:moveTo>
                  <a:pt x="2071116" y="12953"/>
                </a:moveTo>
                <a:lnTo>
                  <a:pt x="2070354" y="9905"/>
                </a:lnTo>
                <a:lnTo>
                  <a:pt x="2066544" y="8381"/>
                </a:lnTo>
                <a:lnTo>
                  <a:pt x="2041398" y="7619"/>
                </a:lnTo>
                <a:lnTo>
                  <a:pt x="2038350" y="7619"/>
                </a:lnTo>
                <a:lnTo>
                  <a:pt x="2034540" y="8381"/>
                </a:lnTo>
                <a:lnTo>
                  <a:pt x="2033016" y="12191"/>
                </a:lnTo>
                <a:lnTo>
                  <a:pt x="2034540" y="15239"/>
                </a:lnTo>
                <a:lnTo>
                  <a:pt x="2037588" y="16763"/>
                </a:lnTo>
                <a:lnTo>
                  <a:pt x="2041398" y="16763"/>
                </a:lnTo>
                <a:lnTo>
                  <a:pt x="2066544" y="17525"/>
                </a:lnTo>
                <a:lnTo>
                  <a:pt x="2069592" y="16001"/>
                </a:lnTo>
                <a:lnTo>
                  <a:pt x="2071116" y="12953"/>
                </a:lnTo>
                <a:close/>
              </a:path>
              <a:path w="4253230" h="315595">
                <a:moveTo>
                  <a:pt x="2138172" y="14477"/>
                </a:moveTo>
                <a:lnTo>
                  <a:pt x="2136648" y="10667"/>
                </a:lnTo>
                <a:lnTo>
                  <a:pt x="2133600" y="9905"/>
                </a:lnTo>
                <a:lnTo>
                  <a:pt x="2104644" y="9143"/>
                </a:lnTo>
                <a:lnTo>
                  <a:pt x="2101596" y="9905"/>
                </a:lnTo>
                <a:lnTo>
                  <a:pt x="2100072" y="13715"/>
                </a:lnTo>
                <a:lnTo>
                  <a:pt x="2100834" y="16763"/>
                </a:lnTo>
                <a:lnTo>
                  <a:pt x="2104644" y="18287"/>
                </a:lnTo>
                <a:lnTo>
                  <a:pt x="2132838" y="19049"/>
                </a:lnTo>
                <a:lnTo>
                  <a:pt x="2136648" y="17525"/>
                </a:lnTo>
                <a:lnTo>
                  <a:pt x="2138172" y="14477"/>
                </a:lnTo>
                <a:close/>
              </a:path>
              <a:path w="4253230" h="315595">
                <a:moveTo>
                  <a:pt x="2204466" y="15239"/>
                </a:moveTo>
                <a:lnTo>
                  <a:pt x="2202942" y="12191"/>
                </a:lnTo>
                <a:lnTo>
                  <a:pt x="2199894" y="10667"/>
                </a:lnTo>
                <a:lnTo>
                  <a:pt x="2190750" y="10667"/>
                </a:lnTo>
                <a:lnTo>
                  <a:pt x="2171700" y="9905"/>
                </a:lnTo>
                <a:lnTo>
                  <a:pt x="2167890" y="11429"/>
                </a:lnTo>
                <a:lnTo>
                  <a:pt x="2166366" y="15239"/>
                </a:lnTo>
                <a:lnTo>
                  <a:pt x="2167890" y="18287"/>
                </a:lnTo>
                <a:lnTo>
                  <a:pt x="2170938" y="19811"/>
                </a:lnTo>
                <a:lnTo>
                  <a:pt x="2199894" y="19811"/>
                </a:lnTo>
                <a:lnTo>
                  <a:pt x="2202942" y="19049"/>
                </a:lnTo>
                <a:lnTo>
                  <a:pt x="2204466" y="15239"/>
                </a:lnTo>
                <a:close/>
              </a:path>
              <a:path w="4253230" h="315595">
                <a:moveTo>
                  <a:pt x="2271522" y="15239"/>
                </a:moveTo>
                <a:lnTo>
                  <a:pt x="2269998" y="12191"/>
                </a:lnTo>
                <a:lnTo>
                  <a:pt x="2266188" y="10667"/>
                </a:lnTo>
                <a:lnTo>
                  <a:pt x="2237994" y="10667"/>
                </a:lnTo>
                <a:lnTo>
                  <a:pt x="2234946" y="12191"/>
                </a:lnTo>
                <a:lnTo>
                  <a:pt x="2233422" y="15239"/>
                </a:lnTo>
                <a:lnTo>
                  <a:pt x="2234946" y="19049"/>
                </a:lnTo>
                <a:lnTo>
                  <a:pt x="2237994" y="20573"/>
                </a:lnTo>
                <a:lnTo>
                  <a:pt x="2266950" y="20573"/>
                </a:lnTo>
                <a:lnTo>
                  <a:pt x="2269998" y="19049"/>
                </a:lnTo>
                <a:lnTo>
                  <a:pt x="2271522" y="15239"/>
                </a:lnTo>
                <a:close/>
              </a:path>
              <a:path w="4253230" h="315595">
                <a:moveTo>
                  <a:pt x="2337816" y="14477"/>
                </a:moveTo>
                <a:lnTo>
                  <a:pt x="2336292" y="11429"/>
                </a:lnTo>
                <a:lnTo>
                  <a:pt x="2333244" y="9905"/>
                </a:lnTo>
                <a:lnTo>
                  <a:pt x="2321814" y="9905"/>
                </a:lnTo>
                <a:lnTo>
                  <a:pt x="2304288" y="10667"/>
                </a:lnTo>
                <a:lnTo>
                  <a:pt x="2301240" y="12191"/>
                </a:lnTo>
                <a:lnTo>
                  <a:pt x="2299716" y="15239"/>
                </a:lnTo>
                <a:lnTo>
                  <a:pt x="2301240" y="18287"/>
                </a:lnTo>
                <a:lnTo>
                  <a:pt x="2305050" y="19811"/>
                </a:lnTo>
                <a:lnTo>
                  <a:pt x="2333244" y="19811"/>
                </a:lnTo>
                <a:lnTo>
                  <a:pt x="2337054" y="18287"/>
                </a:lnTo>
                <a:lnTo>
                  <a:pt x="2337816" y="14477"/>
                </a:lnTo>
                <a:close/>
              </a:path>
              <a:path w="4253230" h="315595">
                <a:moveTo>
                  <a:pt x="2404872" y="13715"/>
                </a:moveTo>
                <a:lnTo>
                  <a:pt x="2403348" y="9905"/>
                </a:lnTo>
                <a:lnTo>
                  <a:pt x="2399538" y="9143"/>
                </a:lnTo>
                <a:lnTo>
                  <a:pt x="2371344" y="9143"/>
                </a:lnTo>
                <a:lnTo>
                  <a:pt x="2367534" y="10667"/>
                </a:lnTo>
                <a:lnTo>
                  <a:pt x="2366772" y="14477"/>
                </a:lnTo>
                <a:lnTo>
                  <a:pt x="2368296" y="17525"/>
                </a:lnTo>
                <a:lnTo>
                  <a:pt x="2371344" y="19049"/>
                </a:lnTo>
                <a:lnTo>
                  <a:pt x="2378964" y="19049"/>
                </a:lnTo>
                <a:lnTo>
                  <a:pt x="2398014" y="18287"/>
                </a:lnTo>
                <a:lnTo>
                  <a:pt x="2400300" y="18287"/>
                </a:lnTo>
                <a:lnTo>
                  <a:pt x="2403348" y="16763"/>
                </a:lnTo>
                <a:lnTo>
                  <a:pt x="2404872" y="13715"/>
                </a:lnTo>
                <a:close/>
              </a:path>
              <a:path w="4253230" h="315595">
                <a:moveTo>
                  <a:pt x="2471166" y="12191"/>
                </a:moveTo>
                <a:lnTo>
                  <a:pt x="2469642" y="8381"/>
                </a:lnTo>
                <a:lnTo>
                  <a:pt x="2466594" y="7619"/>
                </a:lnTo>
                <a:lnTo>
                  <a:pt x="2450592" y="7619"/>
                </a:lnTo>
                <a:lnTo>
                  <a:pt x="2437638" y="8381"/>
                </a:lnTo>
                <a:lnTo>
                  <a:pt x="2434590" y="9905"/>
                </a:lnTo>
                <a:lnTo>
                  <a:pt x="2433066" y="12953"/>
                </a:lnTo>
                <a:lnTo>
                  <a:pt x="2434590" y="16001"/>
                </a:lnTo>
                <a:lnTo>
                  <a:pt x="2438400" y="17525"/>
                </a:lnTo>
                <a:lnTo>
                  <a:pt x="2450592" y="17525"/>
                </a:lnTo>
                <a:lnTo>
                  <a:pt x="2466594" y="16763"/>
                </a:lnTo>
                <a:lnTo>
                  <a:pt x="2470404" y="15239"/>
                </a:lnTo>
                <a:lnTo>
                  <a:pt x="2471166" y="12191"/>
                </a:lnTo>
                <a:close/>
              </a:path>
              <a:path w="4253230" h="315595">
                <a:moveTo>
                  <a:pt x="2538222" y="10667"/>
                </a:moveTo>
                <a:lnTo>
                  <a:pt x="2536698" y="7619"/>
                </a:lnTo>
                <a:lnTo>
                  <a:pt x="2532888" y="6095"/>
                </a:lnTo>
                <a:lnTo>
                  <a:pt x="2504694" y="6857"/>
                </a:lnTo>
                <a:lnTo>
                  <a:pt x="2500884" y="8381"/>
                </a:lnTo>
                <a:lnTo>
                  <a:pt x="2500122" y="11429"/>
                </a:lnTo>
                <a:lnTo>
                  <a:pt x="2501646" y="14477"/>
                </a:lnTo>
                <a:lnTo>
                  <a:pt x="2504694" y="16001"/>
                </a:lnTo>
                <a:lnTo>
                  <a:pt x="2533650" y="15239"/>
                </a:lnTo>
                <a:lnTo>
                  <a:pt x="2536698" y="13715"/>
                </a:lnTo>
                <a:lnTo>
                  <a:pt x="2538222" y="10667"/>
                </a:lnTo>
                <a:close/>
              </a:path>
              <a:path w="4253230" h="315595">
                <a:moveTo>
                  <a:pt x="2604516" y="9905"/>
                </a:moveTo>
                <a:lnTo>
                  <a:pt x="2602992" y="6857"/>
                </a:lnTo>
                <a:lnTo>
                  <a:pt x="2599944" y="5333"/>
                </a:lnTo>
                <a:lnTo>
                  <a:pt x="2570988" y="5333"/>
                </a:lnTo>
                <a:lnTo>
                  <a:pt x="2567940" y="6857"/>
                </a:lnTo>
                <a:lnTo>
                  <a:pt x="2566416" y="9905"/>
                </a:lnTo>
                <a:lnTo>
                  <a:pt x="2567940" y="13715"/>
                </a:lnTo>
                <a:lnTo>
                  <a:pt x="2570988" y="15239"/>
                </a:lnTo>
                <a:lnTo>
                  <a:pt x="2599182" y="14477"/>
                </a:lnTo>
                <a:lnTo>
                  <a:pt x="2599944" y="14477"/>
                </a:lnTo>
                <a:lnTo>
                  <a:pt x="2602992" y="12953"/>
                </a:lnTo>
                <a:lnTo>
                  <a:pt x="2604516" y="9905"/>
                </a:lnTo>
                <a:close/>
              </a:path>
              <a:path w="4253230" h="315595">
                <a:moveTo>
                  <a:pt x="2671572" y="9905"/>
                </a:moveTo>
                <a:lnTo>
                  <a:pt x="2670048" y="6857"/>
                </a:lnTo>
                <a:lnTo>
                  <a:pt x="2667000" y="5333"/>
                </a:lnTo>
                <a:lnTo>
                  <a:pt x="2638044" y="5333"/>
                </a:lnTo>
                <a:lnTo>
                  <a:pt x="2634996" y="6857"/>
                </a:lnTo>
                <a:lnTo>
                  <a:pt x="2633472" y="9905"/>
                </a:lnTo>
                <a:lnTo>
                  <a:pt x="2634234" y="12953"/>
                </a:lnTo>
                <a:lnTo>
                  <a:pt x="2638044" y="14477"/>
                </a:lnTo>
                <a:lnTo>
                  <a:pt x="2665476" y="15239"/>
                </a:lnTo>
                <a:lnTo>
                  <a:pt x="2666238" y="15239"/>
                </a:lnTo>
                <a:lnTo>
                  <a:pt x="2670048" y="13715"/>
                </a:lnTo>
                <a:lnTo>
                  <a:pt x="2671572" y="9905"/>
                </a:lnTo>
                <a:close/>
              </a:path>
              <a:path w="4253230" h="315595">
                <a:moveTo>
                  <a:pt x="2737866" y="12191"/>
                </a:moveTo>
                <a:lnTo>
                  <a:pt x="2736342" y="8381"/>
                </a:lnTo>
                <a:lnTo>
                  <a:pt x="2733294" y="6857"/>
                </a:lnTo>
                <a:lnTo>
                  <a:pt x="2718054" y="6857"/>
                </a:lnTo>
                <a:lnTo>
                  <a:pt x="2705100" y="6095"/>
                </a:lnTo>
                <a:lnTo>
                  <a:pt x="2701290" y="7619"/>
                </a:lnTo>
                <a:lnTo>
                  <a:pt x="2699766" y="10667"/>
                </a:lnTo>
                <a:lnTo>
                  <a:pt x="2701290" y="14477"/>
                </a:lnTo>
                <a:lnTo>
                  <a:pt x="2704338" y="16001"/>
                </a:lnTo>
                <a:lnTo>
                  <a:pt x="2718054" y="16001"/>
                </a:lnTo>
                <a:lnTo>
                  <a:pt x="2733294" y="16763"/>
                </a:lnTo>
                <a:lnTo>
                  <a:pt x="2736342" y="15239"/>
                </a:lnTo>
                <a:lnTo>
                  <a:pt x="2737866" y="12191"/>
                </a:lnTo>
                <a:close/>
              </a:path>
              <a:path w="4253230" h="315595">
                <a:moveTo>
                  <a:pt x="2804922" y="15239"/>
                </a:moveTo>
                <a:lnTo>
                  <a:pt x="2803398" y="11429"/>
                </a:lnTo>
                <a:lnTo>
                  <a:pt x="2800350" y="9905"/>
                </a:lnTo>
                <a:lnTo>
                  <a:pt x="2792730" y="9847"/>
                </a:lnTo>
                <a:lnTo>
                  <a:pt x="2773680" y="8381"/>
                </a:lnTo>
                <a:lnTo>
                  <a:pt x="2771394" y="8381"/>
                </a:lnTo>
                <a:lnTo>
                  <a:pt x="2768346" y="9905"/>
                </a:lnTo>
                <a:lnTo>
                  <a:pt x="2766822" y="12953"/>
                </a:lnTo>
                <a:lnTo>
                  <a:pt x="2767584" y="16763"/>
                </a:lnTo>
                <a:lnTo>
                  <a:pt x="2771394" y="18287"/>
                </a:lnTo>
                <a:lnTo>
                  <a:pt x="2773680" y="18287"/>
                </a:lnTo>
                <a:lnTo>
                  <a:pt x="2792730" y="19049"/>
                </a:lnTo>
                <a:lnTo>
                  <a:pt x="2799588" y="19811"/>
                </a:lnTo>
                <a:lnTo>
                  <a:pt x="2802636" y="18287"/>
                </a:lnTo>
                <a:lnTo>
                  <a:pt x="2804922" y="15239"/>
                </a:lnTo>
                <a:close/>
              </a:path>
              <a:path w="4253230" h="315595">
                <a:moveTo>
                  <a:pt x="2871216" y="19049"/>
                </a:moveTo>
                <a:lnTo>
                  <a:pt x="2869692" y="15239"/>
                </a:lnTo>
                <a:lnTo>
                  <a:pt x="2866644" y="13715"/>
                </a:lnTo>
                <a:lnTo>
                  <a:pt x="2853690" y="12917"/>
                </a:lnTo>
                <a:lnTo>
                  <a:pt x="2838450" y="12191"/>
                </a:lnTo>
                <a:lnTo>
                  <a:pt x="2834640" y="13715"/>
                </a:lnTo>
                <a:lnTo>
                  <a:pt x="2833116" y="16763"/>
                </a:lnTo>
                <a:lnTo>
                  <a:pt x="2834640" y="19811"/>
                </a:lnTo>
                <a:lnTo>
                  <a:pt x="2837688" y="22097"/>
                </a:lnTo>
                <a:lnTo>
                  <a:pt x="2854452" y="22907"/>
                </a:lnTo>
                <a:lnTo>
                  <a:pt x="2865882" y="23621"/>
                </a:lnTo>
                <a:lnTo>
                  <a:pt x="2869692" y="22097"/>
                </a:lnTo>
                <a:lnTo>
                  <a:pt x="2871216" y="19049"/>
                </a:lnTo>
                <a:close/>
              </a:path>
              <a:path w="4253230" h="315595">
                <a:moveTo>
                  <a:pt x="2937510" y="22859"/>
                </a:moveTo>
                <a:lnTo>
                  <a:pt x="2936748" y="19049"/>
                </a:lnTo>
                <a:lnTo>
                  <a:pt x="2932938" y="17525"/>
                </a:lnTo>
                <a:lnTo>
                  <a:pt x="2904744" y="16001"/>
                </a:lnTo>
                <a:lnTo>
                  <a:pt x="2900934" y="17525"/>
                </a:lnTo>
                <a:lnTo>
                  <a:pt x="2899410" y="20573"/>
                </a:lnTo>
                <a:lnTo>
                  <a:pt x="2900934" y="23621"/>
                </a:lnTo>
                <a:lnTo>
                  <a:pt x="2903982" y="25907"/>
                </a:lnTo>
                <a:lnTo>
                  <a:pt x="2932938" y="27431"/>
                </a:lnTo>
                <a:lnTo>
                  <a:pt x="2935986" y="25907"/>
                </a:lnTo>
                <a:lnTo>
                  <a:pt x="2937510" y="22859"/>
                </a:lnTo>
                <a:close/>
              </a:path>
              <a:path w="4253230" h="315595">
                <a:moveTo>
                  <a:pt x="3004566" y="26669"/>
                </a:moveTo>
                <a:lnTo>
                  <a:pt x="3003042" y="23621"/>
                </a:lnTo>
                <a:lnTo>
                  <a:pt x="2999994" y="22097"/>
                </a:lnTo>
                <a:lnTo>
                  <a:pt x="2983230" y="20573"/>
                </a:lnTo>
                <a:lnTo>
                  <a:pt x="2971038" y="19811"/>
                </a:lnTo>
                <a:lnTo>
                  <a:pt x="2967990" y="21335"/>
                </a:lnTo>
                <a:lnTo>
                  <a:pt x="2966466" y="24383"/>
                </a:lnTo>
                <a:lnTo>
                  <a:pt x="2967228" y="28193"/>
                </a:lnTo>
                <a:lnTo>
                  <a:pt x="2971038" y="29717"/>
                </a:lnTo>
                <a:lnTo>
                  <a:pt x="2982468" y="30479"/>
                </a:lnTo>
                <a:lnTo>
                  <a:pt x="2999232" y="31241"/>
                </a:lnTo>
                <a:lnTo>
                  <a:pt x="3002280" y="30479"/>
                </a:lnTo>
                <a:lnTo>
                  <a:pt x="3004566" y="26669"/>
                </a:lnTo>
                <a:close/>
              </a:path>
              <a:path w="4253230" h="315595">
                <a:moveTo>
                  <a:pt x="3070860" y="31241"/>
                </a:moveTo>
                <a:lnTo>
                  <a:pt x="3069336" y="28193"/>
                </a:lnTo>
                <a:lnTo>
                  <a:pt x="3066288" y="26669"/>
                </a:lnTo>
                <a:lnTo>
                  <a:pt x="3038094" y="24383"/>
                </a:lnTo>
                <a:lnTo>
                  <a:pt x="3034284" y="25907"/>
                </a:lnTo>
                <a:lnTo>
                  <a:pt x="3032760" y="28955"/>
                </a:lnTo>
                <a:lnTo>
                  <a:pt x="3034284" y="32003"/>
                </a:lnTo>
                <a:lnTo>
                  <a:pt x="3037332" y="34289"/>
                </a:lnTo>
                <a:lnTo>
                  <a:pt x="3065526" y="35813"/>
                </a:lnTo>
                <a:lnTo>
                  <a:pt x="3069336" y="35051"/>
                </a:lnTo>
                <a:lnTo>
                  <a:pt x="3070860" y="31241"/>
                </a:lnTo>
                <a:close/>
              </a:path>
              <a:path w="4253230" h="315595">
                <a:moveTo>
                  <a:pt x="3137154" y="36575"/>
                </a:moveTo>
                <a:lnTo>
                  <a:pt x="3136392" y="33527"/>
                </a:lnTo>
                <a:lnTo>
                  <a:pt x="3132582" y="31241"/>
                </a:lnTo>
                <a:lnTo>
                  <a:pt x="3118866" y="30479"/>
                </a:lnTo>
                <a:lnTo>
                  <a:pt x="3104388" y="28955"/>
                </a:lnTo>
                <a:lnTo>
                  <a:pt x="3101340" y="30479"/>
                </a:lnTo>
                <a:lnTo>
                  <a:pt x="3099054" y="33527"/>
                </a:lnTo>
                <a:lnTo>
                  <a:pt x="3100578" y="37337"/>
                </a:lnTo>
                <a:lnTo>
                  <a:pt x="3103626" y="38861"/>
                </a:lnTo>
                <a:lnTo>
                  <a:pt x="3118104" y="39623"/>
                </a:lnTo>
                <a:lnTo>
                  <a:pt x="3131820" y="41147"/>
                </a:lnTo>
                <a:lnTo>
                  <a:pt x="3135630" y="39623"/>
                </a:lnTo>
                <a:lnTo>
                  <a:pt x="3137154" y="36575"/>
                </a:lnTo>
                <a:close/>
              </a:path>
              <a:path w="4253230" h="315595">
                <a:moveTo>
                  <a:pt x="3203448" y="42671"/>
                </a:moveTo>
                <a:lnTo>
                  <a:pt x="3202686" y="38861"/>
                </a:lnTo>
                <a:lnTo>
                  <a:pt x="3199638" y="37337"/>
                </a:lnTo>
                <a:lnTo>
                  <a:pt x="3170682" y="35051"/>
                </a:lnTo>
                <a:lnTo>
                  <a:pt x="3167634" y="35813"/>
                </a:lnTo>
                <a:lnTo>
                  <a:pt x="3165348" y="38861"/>
                </a:lnTo>
                <a:lnTo>
                  <a:pt x="3166872" y="42671"/>
                </a:lnTo>
                <a:lnTo>
                  <a:pt x="3169920" y="44195"/>
                </a:lnTo>
                <a:lnTo>
                  <a:pt x="3198114" y="46481"/>
                </a:lnTo>
                <a:lnTo>
                  <a:pt x="3201924" y="45719"/>
                </a:lnTo>
                <a:lnTo>
                  <a:pt x="3203448" y="42671"/>
                </a:lnTo>
                <a:close/>
              </a:path>
              <a:path w="4253230" h="315595">
                <a:moveTo>
                  <a:pt x="3269742" y="49529"/>
                </a:moveTo>
                <a:lnTo>
                  <a:pt x="3268980" y="45719"/>
                </a:lnTo>
                <a:lnTo>
                  <a:pt x="3265932" y="44195"/>
                </a:lnTo>
                <a:lnTo>
                  <a:pt x="3257550" y="43433"/>
                </a:lnTo>
                <a:lnTo>
                  <a:pt x="3236976" y="41147"/>
                </a:lnTo>
                <a:lnTo>
                  <a:pt x="3233928" y="41909"/>
                </a:lnTo>
                <a:lnTo>
                  <a:pt x="3232404" y="44957"/>
                </a:lnTo>
                <a:lnTo>
                  <a:pt x="3233166" y="48767"/>
                </a:lnTo>
                <a:lnTo>
                  <a:pt x="3236214" y="50291"/>
                </a:lnTo>
                <a:lnTo>
                  <a:pt x="3257550" y="52654"/>
                </a:lnTo>
                <a:lnTo>
                  <a:pt x="3264408" y="53339"/>
                </a:lnTo>
                <a:lnTo>
                  <a:pt x="3268218" y="52577"/>
                </a:lnTo>
                <a:lnTo>
                  <a:pt x="3269742" y="49529"/>
                </a:lnTo>
                <a:close/>
              </a:path>
              <a:path w="4253230" h="315595">
                <a:moveTo>
                  <a:pt x="3336036" y="57149"/>
                </a:moveTo>
                <a:lnTo>
                  <a:pt x="3335274" y="53339"/>
                </a:lnTo>
                <a:lnTo>
                  <a:pt x="3332226" y="51815"/>
                </a:lnTo>
                <a:lnTo>
                  <a:pt x="3304032" y="48005"/>
                </a:lnTo>
                <a:lnTo>
                  <a:pt x="3303270" y="48005"/>
                </a:lnTo>
                <a:lnTo>
                  <a:pt x="3300222" y="49529"/>
                </a:lnTo>
                <a:lnTo>
                  <a:pt x="3298698" y="52577"/>
                </a:lnTo>
                <a:lnTo>
                  <a:pt x="3299460" y="55625"/>
                </a:lnTo>
                <a:lnTo>
                  <a:pt x="3302508" y="57911"/>
                </a:lnTo>
                <a:lnTo>
                  <a:pt x="3304032" y="57996"/>
                </a:lnTo>
                <a:lnTo>
                  <a:pt x="3330702" y="60959"/>
                </a:lnTo>
                <a:lnTo>
                  <a:pt x="3334512" y="60197"/>
                </a:lnTo>
                <a:lnTo>
                  <a:pt x="3336036" y="57149"/>
                </a:lnTo>
                <a:close/>
              </a:path>
              <a:path w="4253230" h="315595">
                <a:moveTo>
                  <a:pt x="3402330" y="66293"/>
                </a:moveTo>
                <a:lnTo>
                  <a:pt x="3401568" y="62483"/>
                </a:lnTo>
                <a:lnTo>
                  <a:pt x="3398520" y="60959"/>
                </a:lnTo>
                <a:lnTo>
                  <a:pt x="3397758" y="60197"/>
                </a:lnTo>
                <a:lnTo>
                  <a:pt x="3369564" y="56387"/>
                </a:lnTo>
                <a:lnTo>
                  <a:pt x="3366516" y="57911"/>
                </a:lnTo>
                <a:lnTo>
                  <a:pt x="3364230" y="60959"/>
                </a:lnTo>
                <a:lnTo>
                  <a:pt x="3365754" y="64007"/>
                </a:lnTo>
                <a:lnTo>
                  <a:pt x="3368802" y="66293"/>
                </a:lnTo>
                <a:lnTo>
                  <a:pt x="3396234" y="70103"/>
                </a:lnTo>
                <a:lnTo>
                  <a:pt x="3396996" y="70103"/>
                </a:lnTo>
                <a:lnTo>
                  <a:pt x="3400044" y="69341"/>
                </a:lnTo>
                <a:lnTo>
                  <a:pt x="3402330" y="66293"/>
                </a:lnTo>
                <a:close/>
              </a:path>
              <a:path w="4253230" h="315595">
                <a:moveTo>
                  <a:pt x="3467862" y="76199"/>
                </a:moveTo>
                <a:lnTo>
                  <a:pt x="3467100" y="73151"/>
                </a:lnTo>
                <a:lnTo>
                  <a:pt x="3464052" y="70865"/>
                </a:lnTo>
                <a:lnTo>
                  <a:pt x="3443478" y="67817"/>
                </a:lnTo>
                <a:lnTo>
                  <a:pt x="3435858" y="66293"/>
                </a:lnTo>
                <a:lnTo>
                  <a:pt x="3432048" y="67055"/>
                </a:lnTo>
                <a:lnTo>
                  <a:pt x="3430524" y="70103"/>
                </a:lnTo>
                <a:lnTo>
                  <a:pt x="3431286" y="73913"/>
                </a:lnTo>
                <a:lnTo>
                  <a:pt x="3434334" y="75437"/>
                </a:lnTo>
                <a:lnTo>
                  <a:pt x="3441954" y="76961"/>
                </a:lnTo>
                <a:lnTo>
                  <a:pt x="3462528" y="80771"/>
                </a:lnTo>
                <a:lnTo>
                  <a:pt x="3466338" y="80009"/>
                </a:lnTo>
                <a:lnTo>
                  <a:pt x="3467862" y="76199"/>
                </a:lnTo>
                <a:close/>
              </a:path>
              <a:path w="4253230" h="315595">
                <a:moveTo>
                  <a:pt x="3533394" y="88391"/>
                </a:moveTo>
                <a:lnTo>
                  <a:pt x="3532632" y="85343"/>
                </a:lnTo>
                <a:lnTo>
                  <a:pt x="3529584" y="83057"/>
                </a:lnTo>
                <a:lnTo>
                  <a:pt x="3502152" y="77723"/>
                </a:lnTo>
                <a:lnTo>
                  <a:pt x="3498342" y="78485"/>
                </a:lnTo>
                <a:lnTo>
                  <a:pt x="3496056" y="81533"/>
                </a:lnTo>
                <a:lnTo>
                  <a:pt x="3496818" y="85343"/>
                </a:lnTo>
                <a:lnTo>
                  <a:pt x="3499866" y="86867"/>
                </a:lnTo>
                <a:lnTo>
                  <a:pt x="3528060" y="92201"/>
                </a:lnTo>
                <a:lnTo>
                  <a:pt x="3531870" y="91439"/>
                </a:lnTo>
                <a:lnTo>
                  <a:pt x="3533394" y="88391"/>
                </a:lnTo>
                <a:close/>
              </a:path>
              <a:path w="4253230" h="315595">
                <a:moveTo>
                  <a:pt x="3598926" y="102107"/>
                </a:moveTo>
                <a:lnTo>
                  <a:pt x="3598164" y="99059"/>
                </a:lnTo>
                <a:lnTo>
                  <a:pt x="3595116" y="96773"/>
                </a:lnTo>
                <a:lnTo>
                  <a:pt x="3579876" y="92963"/>
                </a:lnTo>
                <a:lnTo>
                  <a:pt x="3567684" y="90677"/>
                </a:lnTo>
                <a:lnTo>
                  <a:pt x="3563874" y="91439"/>
                </a:lnTo>
                <a:lnTo>
                  <a:pt x="3561588" y="94487"/>
                </a:lnTo>
                <a:lnTo>
                  <a:pt x="3562350" y="97535"/>
                </a:lnTo>
                <a:lnTo>
                  <a:pt x="3565398" y="99821"/>
                </a:lnTo>
                <a:lnTo>
                  <a:pt x="3577590" y="102869"/>
                </a:lnTo>
                <a:lnTo>
                  <a:pt x="3592830" y="105917"/>
                </a:lnTo>
                <a:lnTo>
                  <a:pt x="3596640" y="105155"/>
                </a:lnTo>
                <a:lnTo>
                  <a:pt x="3598926" y="102107"/>
                </a:lnTo>
                <a:close/>
              </a:path>
              <a:path w="4253230" h="315595">
                <a:moveTo>
                  <a:pt x="3663696" y="118109"/>
                </a:moveTo>
                <a:lnTo>
                  <a:pt x="3662934" y="114299"/>
                </a:lnTo>
                <a:lnTo>
                  <a:pt x="3660648" y="112013"/>
                </a:lnTo>
                <a:lnTo>
                  <a:pt x="3632454" y="105155"/>
                </a:lnTo>
                <a:lnTo>
                  <a:pt x="3628644" y="105917"/>
                </a:lnTo>
                <a:lnTo>
                  <a:pt x="3627120" y="108965"/>
                </a:lnTo>
                <a:lnTo>
                  <a:pt x="3627120" y="112013"/>
                </a:lnTo>
                <a:lnTo>
                  <a:pt x="3630168" y="114299"/>
                </a:lnTo>
                <a:lnTo>
                  <a:pt x="3658362" y="121157"/>
                </a:lnTo>
                <a:lnTo>
                  <a:pt x="3661410" y="120395"/>
                </a:lnTo>
                <a:lnTo>
                  <a:pt x="3663696" y="118109"/>
                </a:lnTo>
                <a:close/>
              </a:path>
              <a:path w="4253230" h="315595">
                <a:moveTo>
                  <a:pt x="3728466" y="134873"/>
                </a:moveTo>
                <a:lnTo>
                  <a:pt x="3727704" y="131063"/>
                </a:lnTo>
                <a:lnTo>
                  <a:pt x="3724656" y="128777"/>
                </a:lnTo>
                <a:lnTo>
                  <a:pt x="3714750" y="125729"/>
                </a:lnTo>
                <a:lnTo>
                  <a:pt x="3697224" y="121157"/>
                </a:lnTo>
                <a:lnTo>
                  <a:pt x="3693414" y="121919"/>
                </a:lnTo>
                <a:lnTo>
                  <a:pt x="3691128" y="124967"/>
                </a:lnTo>
                <a:lnTo>
                  <a:pt x="3691890" y="128777"/>
                </a:lnTo>
                <a:lnTo>
                  <a:pt x="3694938" y="130301"/>
                </a:lnTo>
                <a:lnTo>
                  <a:pt x="3712464" y="134873"/>
                </a:lnTo>
                <a:lnTo>
                  <a:pt x="3722370" y="137921"/>
                </a:lnTo>
                <a:lnTo>
                  <a:pt x="3726180" y="137159"/>
                </a:lnTo>
                <a:lnTo>
                  <a:pt x="3728466" y="134873"/>
                </a:lnTo>
                <a:close/>
              </a:path>
              <a:path w="4253230" h="315595">
                <a:moveTo>
                  <a:pt x="3792474" y="152399"/>
                </a:moveTo>
                <a:lnTo>
                  <a:pt x="3792474" y="148589"/>
                </a:lnTo>
                <a:lnTo>
                  <a:pt x="3789426" y="146303"/>
                </a:lnTo>
                <a:lnTo>
                  <a:pt x="3761994" y="138683"/>
                </a:lnTo>
                <a:lnTo>
                  <a:pt x="3758184" y="139445"/>
                </a:lnTo>
                <a:lnTo>
                  <a:pt x="3755898" y="141731"/>
                </a:lnTo>
                <a:lnTo>
                  <a:pt x="3756660" y="145541"/>
                </a:lnTo>
                <a:lnTo>
                  <a:pt x="3758946" y="147827"/>
                </a:lnTo>
                <a:lnTo>
                  <a:pt x="3786378" y="155447"/>
                </a:lnTo>
                <a:lnTo>
                  <a:pt x="3790188" y="155447"/>
                </a:lnTo>
                <a:lnTo>
                  <a:pt x="3792474" y="152399"/>
                </a:lnTo>
                <a:close/>
              </a:path>
              <a:path w="4253230" h="315595">
                <a:moveTo>
                  <a:pt x="3856482" y="171449"/>
                </a:moveTo>
                <a:lnTo>
                  <a:pt x="3855720" y="167639"/>
                </a:lnTo>
                <a:lnTo>
                  <a:pt x="3853434" y="165353"/>
                </a:lnTo>
                <a:lnTo>
                  <a:pt x="3849624" y="164591"/>
                </a:lnTo>
                <a:lnTo>
                  <a:pt x="3826002" y="156971"/>
                </a:lnTo>
                <a:lnTo>
                  <a:pt x="3822192" y="157733"/>
                </a:lnTo>
                <a:lnTo>
                  <a:pt x="3819906" y="160781"/>
                </a:lnTo>
                <a:lnTo>
                  <a:pt x="3820668" y="163829"/>
                </a:lnTo>
                <a:lnTo>
                  <a:pt x="3822954" y="166115"/>
                </a:lnTo>
                <a:lnTo>
                  <a:pt x="3847338" y="173735"/>
                </a:lnTo>
                <a:lnTo>
                  <a:pt x="3850386" y="174497"/>
                </a:lnTo>
                <a:lnTo>
                  <a:pt x="3854196" y="174497"/>
                </a:lnTo>
                <a:lnTo>
                  <a:pt x="3856482" y="171449"/>
                </a:lnTo>
                <a:close/>
              </a:path>
              <a:path w="4253230" h="315595">
                <a:moveTo>
                  <a:pt x="3919728" y="191261"/>
                </a:moveTo>
                <a:lnTo>
                  <a:pt x="3919728" y="187451"/>
                </a:lnTo>
                <a:lnTo>
                  <a:pt x="3916680" y="185165"/>
                </a:lnTo>
                <a:lnTo>
                  <a:pt x="3894582" y="178307"/>
                </a:lnTo>
                <a:lnTo>
                  <a:pt x="3890010" y="176783"/>
                </a:lnTo>
                <a:lnTo>
                  <a:pt x="3886200" y="176783"/>
                </a:lnTo>
                <a:lnTo>
                  <a:pt x="3883914" y="179831"/>
                </a:lnTo>
                <a:lnTo>
                  <a:pt x="3883914" y="183641"/>
                </a:lnTo>
                <a:lnTo>
                  <a:pt x="3886962" y="185927"/>
                </a:lnTo>
                <a:lnTo>
                  <a:pt x="3892296" y="187451"/>
                </a:lnTo>
                <a:lnTo>
                  <a:pt x="3914394" y="194309"/>
                </a:lnTo>
                <a:lnTo>
                  <a:pt x="3917442" y="194309"/>
                </a:lnTo>
                <a:lnTo>
                  <a:pt x="3919728" y="191261"/>
                </a:lnTo>
                <a:close/>
              </a:path>
              <a:path w="4253230" h="315595">
                <a:moveTo>
                  <a:pt x="3983736" y="211835"/>
                </a:moveTo>
                <a:lnTo>
                  <a:pt x="3982974" y="208025"/>
                </a:lnTo>
                <a:lnTo>
                  <a:pt x="3980688" y="205739"/>
                </a:lnTo>
                <a:lnTo>
                  <a:pt x="3953256" y="196595"/>
                </a:lnTo>
                <a:lnTo>
                  <a:pt x="3949446" y="197357"/>
                </a:lnTo>
                <a:lnTo>
                  <a:pt x="3947160" y="199643"/>
                </a:lnTo>
                <a:lnTo>
                  <a:pt x="3947922" y="203453"/>
                </a:lnTo>
                <a:lnTo>
                  <a:pt x="3950208" y="205739"/>
                </a:lnTo>
                <a:lnTo>
                  <a:pt x="3977640" y="214883"/>
                </a:lnTo>
                <a:lnTo>
                  <a:pt x="3981450" y="214883"/>
                </a:lnTo>
                <a:lnTo>
                  <a:pt x="3983736" y="211835"/>
                </a:lnTo>
                <a:close/>
              </a:path>
              <a:path w="4253230" h="315595">
                <a:moveTo>
                  <a:pt x="4046982" y="233171"/>
                </a:moveTo>
                <a:lnTo>
                  <a:pt x="4046220" y="229361"/>
                </a:lnTo>
                <a:lnTo>
                  <a:pt x="4043934" y="227075"/>
                </a:lnTo>
                <a:lnTo>
                  <a:pt x="4029456" y="222503"/>
                </a:lnTo>
                <a:lnTo>
                  <a:pt x="4016502" y="217931"/>
                </a:lnTo>
                <a:lnTo>
                  <a:pt x="4012692" y="217931"/>
                </a:lnTo>
                <a:lnTo>
                  <a:pt x="4010406" y="220979"/>
                </a:lnTo>
                <a:lnTo>
                  <a:pt x="4011168" y="224789"/>
                </a:lnTo>
                <a:lnTo>
                  <a:pt x="4013454" y="227075"/>
                </a:lnTo>
                <a:lnTo>
                  <a:pt x="4026408" y="230885"/>
                </a:lnTo>
                <a:lnTo>
                  <a:pt x="4040886" y="236219"/>
                </a:lnTo>
                <a:lnTo>
                  <a:pt x="4044696" y="235457"/>
                </a:lnTo>
                <a:lnTo>
                  <a:pt x="4046982" y="233171"/>
                </a:lnTo>
                <a:close/>
              </a:path>
              <a:path w="4253230" h="315595">
                <a:moveTo>
                  <a:pt x="4109466" y="254507"/>
                </a:moveTo>
                <a:lnTo>
                  <a:pt x="4109466" y="250697"/>
                </a:lnTo>
                <a:lnTo>
                  <a:pt x="4107180" y="248411"/>
                </a:lnTo>
                <a:lnTo>
                  <a:pt x="4079748" y="239267"/>
                </a:lnTo>
                <a:lnTo>
                  <a:pt x="4075938" y="239267"/>
                </a:lnTo>
                <a:lnTo>
                  <a:pt x="4073652" y="242315"/>
                </a:lnTo>
                <a:lnTo>
                  <a:pt x="4074414" y="246125"/>
                </a:lnTo>
                <a:lnTo>
                  <a:pt x="4076700" y="248411"/>
                </a:lnTo>
                <a:lnTo>
                  <a:pt x="4104132" y="257555"/>
                </a:lnTo>
                <a:lnTo>
                  <a:pt x="4107180" y="257555"/>
                </a:lnTo>
                <a:lnTo>
                  <a:pt x="4109466" y="254507"/>
                </a:lnTo>
                <a:close/>
              </a:path>
              <a:path w="4253230" h="315595">
                <a:moveTo>
                  <a:pt x="4172712" y="276605"/>
                </a:moveTo>
                <a:lnTo>
                  <a:pt x="4172712" y="272795"/>
                </a:lnTo>
                <a:lnTo>
                  <a:pt x="4169664" y="270509"/>
                </a:lnTo>
                <a:lnTo>
                  <a:pt x="4164330" y="268223"/>
                </a:lnTo>
                <a:lnTo>
                  <a:pt x="4142994" y="260603"/>
                </a:lnTo>
                <a:lnTo>
                  <a:pt x="4139184" y="261365"/>
                </a:lnTo>
                <a:lnTo>
                  <a:pt x="4136898" y="263651"/>
                </a:lnTo>
                <a:lnTo>
                  <a:pt x="4136898" y="267461"/>
                </a:lnTo>
                <a:lnTo>
                  <a:pt x="4139946" y="269747"/>
                </a:lnTo>
                <a:lnTo>
                  <a:pt x="4161282" y="277367"/>
                </a:lnTo>
                <a:lnTo>
                  <a:pt x="4166616" y="279653"/>
                </a:lnTo>
                <a:lnTo>
                  <a:pt x="4170426" y="278891"/>
                </a:lnTo>
                <a:lnTo>
                  <a:pt x="4172712" y="276605"/>
                </a:lnTo>
                <a:close/>
              </a:path>
              <a:path w="4253230" h="315595">
                <a:moveTo>
                  <a:pt x="4252722" y="304037"/>
                </a:moveTo>
                <a:lnTo>
                  <a:pt x="4193286" y="243077"/>
                </a:lnTo>
                <a:lnTo>
                  <a:pt x="4168140" y="315467"/>
                </a:lnTo>
                <a:lnTo>
                  <a:pt x="4252722" y="304037"/>
                </a:lnTo>
                <a:close/>
              </a:path>
            </a:pathLst>
          </a:custGeom>
          <a:solidFill>
            <a:srgbClr val="000099"/>
          </a:solidFill>
        </p:spPr>
        <p:txBody>
          <a:bodyPr wrap="square" lIns="0" tIns="0" rIns="0" bIns="0" rtlCol="0"/>
          <a:lstStyle/>
          <a:p>
            <a:endParaRPr/>
          </a:p>
        </p:txBody>
      </p:sp>
      <p:sp>
        <p:nvSpPr>
          <p:cNvPr id="35" name="object 35"/>
          <p:cNvSpPr/>
          <p:nvPr/>
        </p:nvSpPr>
        <p:spPr>
          <a:xfrm>
            <a:off x="2818159" y="3561969"/>
            <a:ext cx="4686300" cy="381000"/>
          </a:xfrm>
          <a:custGeom>
            <a:avLst/>
            <a:gdLst/>
            <a:ahLst/>
            <a:cxnLst/>
            <a:rect l="l" t="t" r="r" b="b"/>
            <a:pathLst>
              <a:path w="4686300" h="381000">
                <a:moveTo>
                  <a:pt x="37338" y="368046"/>
                </a:moveTo>
                <a:lnTo>
                  <a:pt x="35052" y="364998"/>
                </a:lnTo>
                <a:lnTo>
                  <a:pt x="31242" y="364998"/>
                </a:lnTo>
                <a:lnTo>
                  <a:pt x="3810" y="371856"/>
                </a:lnTo>
                <a:lnTo>
                  <a:pt x="762" y="374142"/>
                </a:lnTo>
                <a:lnTo>
                  <a:pt x="0" y="377952"/>
                </a:lnTo>
                <a:lnTo>
                  <a:pt x="2286" y="380238"/>
                </a:lnTo>
                <a:lnTo>
                  <a:pt x="6096" y="381000"/>
                </a:lnTo>
                <a:lnTo>
                  <a:pt x="33528" y="374142"/>
                </a:lnTo>
                <a:lnTo>
                  <a:pt x="36576" y="371856"/>
                </a:lnTo>
                <a:lnTo>
                  <a:pt x="37338" y="368046"/>
                </a:lnTo>
                <a:close/>
              </a:path>
              <a:path w="4686300" h="381000">
                <a:moveTo>
                  <a:pt x="101346" y="355854"/>
                </a:moveTo>
                <a:lnTo>
                  <a:pt x="101346" y="352044"/>
                </a:lnTo>
                <a:lnTo>
                  <a:pt x="99822" y="348996"/>
                </a:lnTo>
                <a:lnTo>
                  <a:pt x="96012" y="348234"/>
                </a:lnTo>
                <a:lnTo>
                  <a:pt x="68580" y="355092"/>
                </a:lnTo>
                <a:lnTo>
                  <a:pt x="65532" y="357378"/>
                </a:lnTo>
                <a:lnTo>
                  <a:pt x="64770" y="361188"/>
                </a:lnTo>
                <a:lnTo>
                  <a:pt x="67056" y="364236"/>
                </a:lnTo>
                <a:lnTo>
                  <a:pt x="70866" y="364998"/>
                </a:lnTo>
                <a:lnTo>
                  <a:pt x="98298" y="357378"/>
                </a:lnTo>
                <a:lnTo>
                  <a:pt x="101346" y="355854"/>
                </a:lnTo>
                <a:close/>
              </a:path>
              <a:path w="4686300" h="381000">
                <a:moveTo>
                  <a:pt x="166116" y="339852"/>
                </a:moveTo>
                <a:lnTo>
                  <a:pt x="166116" y="336042"/>
                </a:lnTo>
                <a:lnTo>
                  <a:pt x="164592" y="332994"/>
                </a:lnTo>
                <a:lnTo>
                  <a:pt x="160782" y="332232"/>
                </a:lnTo>
                <a:lnTo>
                  <a:pt x="132588" y="339090"/>
                </a:lnTo>
                <a:lnTo>
                  <a:pt x="130302" y="341376"/>
                </a:lnTo>
                <a:lnTo>
                  <a:pt x="129540" y="345186"/>
                </a:lnTo>
                <a:lnTo>
                  <a:pt x="131826" y="348234"/>
                </a:lnTo>
                <a:lnTo>
                  <a:pt x="134874" y="348234"/>
                </a:lnTo>
                <a:lnTo>
                  <a:pt x="163068" y="341376"/>
                </a:lnTo>
                <a:lnTo>
                  <a:pt x="166116" y="339852"/>
                </a:lnTo>
                <a:close/>
              </a:path>
              <a:path w="4686300" h="381000">
                <a:moveTo>
                  <a:pt x="230886" y="323850"/>
                </a:moveTo>
                <a:lnTo>
                  <a:pt x="230886" y="320040"/>
                </a:lnTo>
                <a:lnTo>
                  <a:pt x="229362" y="316992"/>
                </a:lnTo>
                <a:lnTo>
                  <a:pt x="225552" y="316230"/>
                </a:lnTo>
                <a:lnTo>
                  <a:pt x="197358" y="323088"/>
                </a:lnTo>
                <a:lnTo>
                  <a:pt x="195072" y="325374"/>
                </a:lnTo>
                <a:lnTo>
                  <a:pt x="194310" y="329184"/>
                </a:lnTo>
                <a:lnTo>
                  <a:pt x="196596" y="332232"/>
                </a:lnTo>
                <a:lnTo>
                  <a:pt x="199644" y="332232"/>
                </a:lnTo>
                <a:lnTo>
                  <a:pt x="227838" y="326136"/>
                </a:lnTo>
                <a:lnTo>
                  <a:pt x="230886" y="323850"/>
                </a:lnTo>
                <a:close/>
              </a:path>
              <a:path w="4686300" h="381000">
                <a:moveTo>
                  <a:pt x="295656" y="307848"/>
                </a:moveTo>
                <a:lnTo>
                  <a:pt x="295656" y="304038"/>
                </a:lnTo>
                <a:lnTo>
                  <a:pt x="294132" y="301752"/>
                </a:lnTo>
                <a:lnTo>
                  <a:pt x="290322" y="300990"/>
                </a:lnTo>
                <a:lnTo>
                  <a:pt x="262128" y="307848"/>
                </a:lnTo>
                <a:lnTo>
                  <a:pt x="259842" y="309372"/>
                </a:lnTo>
                <a:lnTo>
                  <a:pt x="259080" y="313182"/>
                </a:lnTo>
                <a:lnTo>
                  <a:pt x="261366" y="316230"/>
                </a:lnTo>
                <a:lnTo>
                  <a:pt x="264414" y="316992"/>
                </a:lnTo>
                <a:lnTo>
                  <a:pt x="292608" y="310134"/>
                </a:lnTo>
                <a:lnTo>
                  <a:pt x="295656" y="307848"/>
                </a:lnTo>
                <a:close/>
              </a:path>
              <a:path w="4686300" h="381000">
                <a:moveTo>
                  <a:pt x="361188" y="288798"/>
                </a:moveTo>
                <a:lnTo>
                  <a:pt x="358902" y="286512"/>
                </a:lnTo>
                <a:lnTo>
                  <a:pt x="355092" y="285750"/>
                </a:lnTo>
                <a:lnTo>
                  <a:pt x="344424" y="288036"/>
                </a:lnTo>
                <a:lnTo>
                  <a:pt x="327660" y="291846"/>
                </a:lnTo>
                <a:lnTo>
                  <a:pt x="324612" y="294132"/>
                </a:lnTo>
                <a:lnTo>
                  <a:pt x="323850" y="297942"/>
                </a:lnTo>
                <a:lnTo>
                  <a:pt x="326136" y="300990"/>
                </a:lnTo>
                <a:lnTo>
                  <a:pt x="329184" y="300990"/>
                </a:lnTo>
                <a:lnTo>
                  <a:pt x="346710" y="297180"/>
                </a:lnTo>
                <a:lnTo>
                  <a:pt x="357378" y="294894"/>
                </a:lnTo>
                <a:lnTo>
                  <a:pt x="360426" y="292608"/>
                </a:lnTo>
                <a:lnTo>
                  <a:pt x="361188" y="288798"/>
                </a:lnTo>
                <a:close/>
              </a:path>
              <a:path w="4686300" h="381000">
                <a:moveTo>
                  <a:pt x="425958" y="274320"/>
                </a:moveTo>
                <a:lnTo>
                  <a:pt x="423672" y="271272"/>
                </a:lnTo>
                <a:lnTo>
                  <a:pt x="419862" y="270510"/>
                </a:lnTo>
                <a:lnTo>
                  <a:pt x="409194" y="272796"/>
                </a:lnTo>
                <a:lnTo>
                  <a:pt x="392430" y="276606"/>
                </a:lnTo>
                <a:lnTo>
                  <a:pt x="389382" y="278892"/>
                </a:lnTo>
                <a:lnTo>
                  <a:pt x="388620" y="282702"/>
                </a:lnTo>
                <a:lnTo>
                  <a:pt x="390906" y="285750"/>
                </a:lnTo>
                <a:lnTo>
                  <a:pt x="394716" y="286512"/>
                </a:lnTo>
                <a:lnTo>
                  <a:pt x="411480" y="281940"/>
                </a:lnTo>
                <a:lnTo>
                  <a:pt x="422148" y="279654"/>
                </a:lnTo>
                <a:lnTo>
                  <a:pt x="425196" y="277368"/>
                </a:lnTo>
                <a:lnTo>
                  <a:pt x="425958" y="274320"/>
                </a:lnTo>
                <a:close/>
              </a:path>
              <a:path w="4686300" h="381000">
                <a:moveTo>
                  <a:pt x="490728" y="259080"/>
                </a:moveTo>
                <a:lnTo>
                  <a:pt x="488442" y="256032"/>
                </a:lnTo>
                <a:lnTo>
                  <a:pt x="485394" y="256032"/>
                </a:lnTo>
                <a:lnTo>
                  <a:pt x="474726" y="258318"/>
                </a:lnTo>
                <a:lnTo>
                  <a:pt x="457200" y="262128"/>
                </a:lnTo>
                <a:lnTo>
                  <a:pt x="454152" y="264414"/>
                </a:lnTo>
                <a:lnTo>
                  <a:pt x="453390" y="267462"/>
                </a:lnTo>
                <a:lnTo>
                  <a:pt x="455676" y="270510"/>
                </a:lnTo>
                <a:lnTo>
                  <a:pt x="459486" y="271272"/>
                </a:lnTo>
                <a:lnTo>
                  <a:pt x="477012" y="267462"/>
                </a:lnTo>
                <a:lnTo>
                  <a:pt x="486918" y="265176"/>
                </a:lnTo>
                <a:lnTo>
                  <a:pt x="489966" y="262890"/>
                </a:lnTo>
                <a:lnTo>
                  <a:pt x="490728" y="259080"/>
                </a:lnTo>
                <a:close/>
              </a:path>
              <a:path w="4686300" h="381000">
                <a:moveTo>
                  <a:pt x="556260" y="244602"/>
                </a:moveTo>
                <a:lnTo>
                  <a:pt x="553974" y="241554"/>
                </a:lnTo>
                <a:lnTo>
                  <a:pt x="550164" y="240792"/>
                </a:lnTo>
                <a:lnTo>
                  <a:pt x="542544" y="243078"/>
                </a:lnTo>
                <a:lnTo>
                  <a:pt x="522732" y="247650"/>
                </a:lnTo>
                <a:lnTo>
                  <a:pt x="519684" y="249174"/>
                </a:lnTo>
                <a:lnTo>
                  <a:pt x="518922" y="252984"/>
                </a:lnTo>
                <a:lnTo>
                  <a:pt x="521208" y="256032"/>
                </a:lnTo>
                <a:lnTo>
                  <a:pt x="524256" y="256794"/>
                </a:lnTo>
                <a:lnTo>
                  <a:pt x="544068" y="252222"/>
                </a:lnTo>
                <a:lnTo>
                  <a:pt x="552450" y="250698"/>
                </a:lnTo>
                <a:lnTo>
                  <a:pt x="555498" y="248412"/>
                </a:lnTo>
                <a:lnTo>
                  <a:pt x="556260" y="244602"/>
                </a:lnTo>
                <a:close/>
              </a:path>
              <a:path w="4686300" h="381000">
                <a:moveTo>
                  <a:pt x="621030" y="229362"/>
                </a:moveTo>
                <a:lnTo>
                  <a:pt x="618744" y="227076"/>
                </a:lnTo>
                <a:lnTo>
                  <a:pt x="614934" y="226314"/>
                </a:lnTo>
                <a:lnTo>
                  <a:pt x="611124" y="227076"/>
                </a:lnTo>
                <a:lnTo>
                  <a:pt x="587502" y="232410"/>
                </a:lnTo>
                <a:lnTo>
                  <a:pt x="584454" y="234696"/>
                </a:lnTo>
                <a:lnTo>
                  <a:pt x="583692" y="238506"/>
                </a:lnTo>
                <a:lnTo>
                  <a:pt x="585978" y="241554"/>
                </a:lnTo>
                <a:lnTo>
                  <a:pt x="589788" y="241554"/>
                </a:lnTo>
                <a:lnTo>
                  <a:pt x="613410" y="236220"/>
                </a:lnTo>
                <a:lnTo>
                  <a:pt x="617220" y="235458"/>
                </a:lnTo>
                <a:lnTo>
                  <a:pt x="620268" y="233172"/>
                </a:lnTo>
                <a:lnTo>
                  <a:pt x="621030" y="229362"/>
                </a:lnTo>
                <a:close/>
              </a:path>
              <a:path w="4686300" h="381000">
                <a:moveTo>
                  <a:pt x="685800" y="214884"/>
                </a:moveTo>
                <a:lnTo>
                  <a:pt x="683514" y="211836"/>
                </a:lnTo>
                <a:lnTo>
                  <a:pt x="680466" y="211074"/>
                </a:lnTo>
                <a:lnTo>
                  <a:pt x="652272" y="217170"/>
                </a:lnTo>
                <a:lnTo>
                  <a:pt x="649224" y="219456"/>
                </a:lnTo>
                <a:lnTo>
                  <a:pt x="648462" y="223266"/>
                </a:lnTo>
                <a:lnTo>
                  <a:pt x="650748" y="226314"/>
                </a:lnTo>
                <a:lnTo>
                  <a:pt x="654558" y="227076"/>
                </a:lnTo>
                <a:lnTo>
                  <a:pt x="681990" y="220218"/>
                </a:lnTo>
                <a:lnTo>
                  <a:pt x="685038" y="217932"/>
                </a:lnTo>
                <a:lnTo>
                  <a:pt x="685800" y="214884"/>
                </a:lnTo>
                <a:close/>
              </a:path>
              <a:path w="4686300" h="381000">
                <a:moveTo>
                  <a:pt x="750570" y="203454"/>
                </a:moveTo>
                <a:lnTo>
                  <a:pt x="750570" y="199644"/>
                </a:lnTo>
                <a:lnTo>
                  <a:pt x="749046" y="196596"/>
                </a:lnTo>
                <a:lnTo>
                  <a:pt x="745236" y="195834"/>
                </a:lnTo>
                <a:lnTo>
                  <a:pt x="717042" y="202692"/>
                </a:lnTo>
                <a:lnTo>
                  <a:pt x="713994" y="204216"/>
                </a:lnTo>
                <a:lnTo>
                  <a:pt x="713994" y="208026"/>
                </a:lnTo>
                <a:lnTo>
                  <a:pt x="715518" y="211074"/>
                </a:lnTo>
                <a:lnTo>
                  <a:pt x="719328" y="211836"/>
                </a:lnTo>
                <a:lnTo>
                  <a:pt x="747522" y="204978"/>
                </a:lnTo>
                <a:lnTo>
                  <a:pt x="750570" y="203454"/>
                </a:lnTo>
                <a:close/>
              </a:path>
              <a:path w="4686300" h="381000">
                <a:moveTo>
                  <a:pt x="816102" y="185166"/>
                </a:moveTo>
                <a:lnTo>
                  <a:pt x="813816" y="182118"/>
                </a:lnTo>
                <a:lnTo>
                  <a:pt x="810006" y="181356"/>
                </a:lnTo>
                <a:lnTo>
                  <a:pt x="787908" y="186690"/>
                </a:lnTo>
                <a:lnTo>
                  <a:pt x="782574" y="187452"/>
                </a:lnTo>
                <a:lnTo>
                  <a:pt x="779526" y="189738"/>
                </a:lnTo>
                <a:lnTo>
                  <a:pt x="778764" y="193548"/>
                </a:lnTo>
                <a:lnTo>
                  <a:pt x="781050" y="196596"/>
                </a:lnTo>
                <a:lnTo>
                  <a:pt x="784098" y="196596"/>
                </a:lnTo>
                <a:lnTo>
                  <a:pt x="790194" y="195834"/>
                </a:lnTo>
                <a:lnTo>
                  <a:pt x="812292" y="190500"/>
                </a:lnTo>
                <a:lnTo>
                  <a:pt x="815340" y="188976"/>
                </a:lnTo>
                <a:lnTo>
                  <a:pt x="816102" y="185166"/>
                </a:lnTo>
                <a:close/>
              </a:path>
              <a:path w="4686300" h="381000">
                <a:moveTo>
                  <a:pt x="880872" y="171450"/>
                </a:moveTo>
                <a:lnTo>
                  <a:pt x="879348" y="168402"/>
                </a:lnTo>
                <a:lnTo>
                  <a:pt x="875538" y="167640"/>
                </a:lnTo>
                <a:lnTo>
                  <a:pt x="860298" y="170688"/>
                </a:lnTo>
                <a:lnTo>
                  <a:pt x="847344" y="172974"/>
                </a:lnTo>
                <a:lnTo>
                  <a:pt x="844296" y="175260"/>
                </a:lnTo>
                <a:lnTo>
                  <a:pt x="843534" y="179070"/>
                </a:lnTo>
                <a:lnTo>
                  <a:pt x="845820" y="182118"/>
                </a:lnTo>
                <a:lnTo>
                  <a:pt x="849630" y="182880"/>
                </a:lnTo>
                <a:lnTo>
                  <a:pt x="862584" y="179832"/>
                </a:lnTo>
                <a:lnTo>
                  <a:pt x="877062" y="176784"/>
                </a:lnTo>
                <a:lnTo>
                  <a:pt x="880110" y="174498"/>
                </a:lnTo>
                <a:lnTo>
                  <a:pt x="880872" y="171450"/>
                </a:lnTo>
                <a:close/>
              </a:path>
              <a:path w="4686300" h="381000">
                <a:moveTo>
                  <a:pt x="946404" y="157734"/>
                </a:moveTo>
                <a:lnTo>
                  <a:pt x="944118" y="154686"/>
                </a:lnTo>
                <a:lnTo>
                  <a:pt x="941070" y="153924"/>
                </a:lnTo>
                <a:lnTo>
                  <a:pt x="934212" y="155448"/>
                </a:lnTo>
                <a:lnTo>
                  <a:pt x="912876" y="160020"/>
                </a:lnTo>
                <a:lnTo>
                  <a:pt x="909828" y="161544"/>
                </a:lnTo>
                <a:lnTo>
                  <a:pt x="909066" y="165354"/>
                </a:lnTo>
                <a:lnTo>
                  <a:pt x="911352" y="168402"/>
                </a:lnTo>
                <a:lnTo>
                  <a:pt x="914400" y="169164"/>
                </a:lnTo>
                <a:lnTo>
                  <a:pt x="936498" y="164592"/>
                </a:lnTo>
                <a:lnTo>
                  <a:pt x="942594" y="163830"/>
                </a:lnTo>
                <a:lnTo>
                  <a:pt x="945642" y="161544"/>
                </a:lnTo>
                <a:lnTo>
                  <a:pt x="946404" y="157734"/>
                </a:lnTo>
                <a:close/>
              </a:path>
              <a:path w="4686300" h="381000">
                <a:moveTo>
                  <a:pt x="1011936" y="145542"/>
                </a:moveTo>
                <a:lnTo>
                  <a:pt x="1010412" y="142494"/>
                </a:lnTo>
                <a:lnTo>
                  <a:pt x="1006602" y="141732"/>
                </a:lnTo>
                <a:lnTo>
                  <a:pt x="978408" y="147066"/>
                </a:lnTo>
                <a:lnTo>
                  <a:pt x="975360" y="149352"/>
                </a:lnTo>
                <a:lnTo>
                  <a:pt x="974598" y="152400"/>
                </a:lnTo>
                <a:lnTo>
                  <a:pt x="976884" y="155448"/>
                </a:lnTo>
                <a:lnTo>
                  <a:pt x="979932" y="156210"/>
                </a:lnTo>
                <a:lnTo>
                  <a:pt x="1008126" y="151638"/>
                </a:lnTo>
                <a:lnTo>
                  <a:pt x="1011174" y="149352"/>
                </a:lnTo>
                <a:lnTo>
                  <a:pt x="1011936" y="145542"/>
                </a:lnTo>
                <a:close/>
              </a:path>
              <a:path w="4686300" h="381000">
                <a:moveTo>
                  <a:pt x="1077468" y="134874"/>
                </a:moveTo>
                <a:lnTo>
                  <a:pt x="1075944" y="131826"/>
                </a:lnTo>
                <a:lnTo>
                  <a:pt x="1072134" y="131064"/>
                </a:lnTo>
                <a:lnTo>
                  <a:pt x="1046988" y="134874"/>
                </a:lnTo>
                <a:lnTo>
                  <a:pt x="1043940" y="135636"/>
                </a:lnTo>
                <a:lnTo>
                  <a:pt x="1040892" y="137922"/>
                </a:lnTo>
                <a:lnTo>
                  <a:pt x="1040130" y="140970"/>
                </a:lnTo>
                <a:lnTo>
                  <a:pt x="1042416" y="144018"/>
                </a:lnTo>
                <a:lnTo>
                  <a:pt x="1045464" y="144780"/>
                </a:lnTo>
                <a:lnTo>
                  <a:pt x="1048512" y="144780"/>
                </a:lnTo>
                <a:lnTo>
                  <a:pt x="1073658" y="140208"/>
                </a:lnTo>
                <a:lnTo>
                  <a:pt x="1076706" y="138684"/>
                </a:lnTo>
                <a:lnTo>
                  <a:pt x="1077468" y="134874"/>
                </a:lnTo>
                <a:close/>
              </a:path>
              <a:path w="4686300" h="381000">
                <a:moveTo>
                  <a:pt x="1143762" y="125730"/>
                </a:moveTo>
                <a:lnTo>
                  <a:pt x="1142238" y="122682"/>
                </a:lnTo>
                <a:lnTo>
                  <a:pt x="1138428" y="121920"/>
                </a:lnTo>
                <a:lnTo>
                  <a:pt x="1123188" y="123444"/>
                </a:lnTo>
                <a:lnTo>
                  <a:pt x="1110234" y="125730"/>
                </a:lnTo>
                <a:lnTo>
                  <a:pt x="1107186" y="127254"/>
                </a:lnTo>
                <a:lnTo>
                  <a:pt x="1106424" y="131064"/>
                </a:lnTo>
                <a:lnTo>
                  <a:pt x="1107948" y="134112"/>
                </a:lnTo>
                <a:lnTo>
                  <a:pt x="1111758" y="134874"/>
                </a:lnTo>
                <a:lnTo>
                  <a:pt x="1124712" y="133350"/>
                </a:lnTo>
                <a:lnTo>
                  <a:pt x="1139952" y="131064"/>
                </a:lnTo>
                <a:lnTo>
                  <a:pt x="1143000" y="129540"/>
                </a:lnTo>
                <a:lnTo>
                  <a:pt x="1143762" y="125730"/>
                </a:lnTo>
                <a:close/>
              </a:path>
              <a:path w="4686300" h="381000">
                <a:moveTo>
                  <a:pt x="1210056" y="118110"/>
                </a:moveTo>
                <a:lnTo>
                  <a:pt x="1208532" y="114300"/>
                </a:lnTo>
                <a:lnTo>
                  <a:pt x="1204722" y="113538"/>
                </a:lnTo>
                <a:lnTo>
                  <a:pt x="1201674" y="113538"/>
                </a:lnTo>
                <a:lnTo>
                  <a:pt x="1176528" y="116586"/>
                </a:lnTo>
                <a:lnTo>
                  <a:pt x="1173480" y="118872"/>
                </a:lnTo>
                <a:lnTo>
                  <a:pt x="1171956" y="121920"/>
                </a:lnTo>
                <a:lnTo>
                  <a:pt x="1174242" y="125730"/>
                </a:lnTo>
                <a:lnTo>
                  <a:pt x="1177290" y="126492"/>
                </a:lnTo>
                <a:lnTo>
                  <a:pt x="1203198" y="123444"/>
                </a:lnTo>
                <a:lnTo>
                  <a:pt x="1205484" y="123444"/>
                </a:lnTo>
                <a:lnTo>
                  <a:pt x="1209294" y="121158"/>
                </a:lnTo>
                <a:lnTo>
                  <a:pt x="1210056" y="118110"/>
                </a:lnTo>
                <a:close/>
              </a:path>
              <a:path w="4686300" h="381000">
                <a:moveTo>
                  <a:pt x="1276350" y="111252"/>
                </a:moveTo>
                <a:lnTo>
                  <a:pt x="1274826" y="107442"/>
                </a:lnTo>
                <a:lnTo>
                  <a:pt x="1271016" y="106680"/>
                </a:lnTo>
                <a:lnTo>
                  <a:pt x="1242822" y="109728"/>
                </a:lnTo>
                <a:lnTo>
                  <a:pt x="1239774" y="111252"/>
                </a:lnTo>
                <a:lnTo>
                  <a:pt x="1238250" y="115062"/>
                </a:lnTo>
                <a:lnTo>
                  <a:pt x="1240536" y="118110"/>
                </a:lnTo>
                <a:lnTo>
                  <a:pt x="1243584" y="118872"/>
                </a:lnTo>
                <a:lnTo>
                  <a:pt x="1271778" y="115824"/>
                </a:lnTo>
                <a:lnTo>
                  <a:pt x="1275588" y="114300"/>
                </a:lnTo>
                <a:lnTo>
                  <a:pt x="1276350" y="111252"/>
                </a:lnTo>
                <a:close/>
              </a:path>
              <a:path w="4686300" h="381000">
                <a:moveTo>
                  <a:pt x="1342644" y="105156"/>
                </a:moveTo>
                <a:lnTo>
                  <a:pt x="1341120" y="102108"/>
                </a:lnTo>
                <a:lnTo>
                  <a:pt x="1337310" y="100584"/>
                </a:lnTo>
                <a:lnTo>
                  <a:pt x="1322832" y="102108"/>
                </a:lnTo>
                <a:lnTo>
                  <a:pt x="1309116" y="102870"/>
                </a:lnTo>
                <a:lnTo>
                  <a:pt x="1306068" y="105156"/>
                </a:lnTo>
                <a:lnTo>
                  <a:pt x="1304544" y="108204"/>
                </a:lnTo>
                <a:lnTo>
                  <a:pt x="1306830" y="111252"/>
                </a:lnTo>
                <a:lnTo>
                  <a:pt x="1309878" y="112776"/>
                </a:lnTo>
                <a:lnTo>
                  <a:pt x="1323594" y="111252"/>
                </a:lnTo>
                <a:lnTo>
                  <a:pt x="1338072" y="110490"/>
                </a:lnTo>
                <a:lnTo>
                  <a:pt x="1341882" y="108204"/>
                </a:lnTo>
                <a:lnTo>
                  <a:pt x="1342644" y="105156"/>
                </a:lnTo>
                <a:close/>
              </a:path>
              <a:path w="4686300" h="381000">
                <a:moveTo>
                  <a:pt x="1408938" y="99822"/>
                </a:moveTo>
                <a:lnTo>
                  <a:pt x="1407414" y="96012"/>
                </a:lnTo>
                <a:lnTo>
                  <a:pt x="1404366" y="95250"/>
                </a:lnTo>
                <a:lnTo>
                  <a:pt x="1375410" y="97536"/>
                </a:lnTo>
                <a:lnTo>
                  <a:pt x="1372362" y="99060"/>
                </a:lnTo>
                <a:lnTo>
                  <a:pt x="1371600" y="102870"/>
                </a:lnTo>
                <a:lnTo>
                  <a:pt x="1373124" y="105918"/>
                </a:lnTo>
                <a:lnTo>
                  <a:pt x="1376172" y="106680"/>
                </a:lnTo>
                <a:lnTo>
                  <a:pt x="1405128" y="104394"/>
                </a:lnTo>
                <a:lnTo>
                  <a:pt x="1408176" y="102870"/>
                </a:lnTo>
                <a:lnTo>
                  <a:pt x="1408938" y="99822"/>
                </a:lnTo>
                <a:close/>
              </a:path>
              <a:path w="4686300" h="381000">
                <a:moveTo>
                  <a:pt x="1475994" y="94488"/>
                </a:moveTo>
                <a:lnTo>
                  <a:pt x="1473708" y="91440"/>
                </a:lnTo>
                <a:lnTo>
                  <a:pt x="1470660" y="89916"/>
                </a:lnTo>
                <a:lnTo>
                  <a:pt x="1442466" y="92202"/>
                </a:lnTo>
                <a:lnTo>
                  <a:pt x="1438656" y="93726"/>
                </a:lnTo>
                <a:lnTo>
                  <a:pt x="1437894" y="97536"/>
                </a:lnTo>
                <a:lnTo>
                  <a:pt x="1439418" y="100584"/>
                </a:lnTo>
                <a:lnTo>
                  <a:pt x="1442466" y="101346"/>
                </a:lnTo>
                <a:lnTo>
                  <a:pt x="1471422" y="99822"/>
                </a:lnTo>
                <a:lnTo>
                  <a:pt x="1474470" y="97536"/>
                </a:lnTo>
                <a:lnTo>
                  <a:pt x="1475994" y="94488"/>
                </a:lnTo>
                <a:close/>
              </a:path>
              <a:path w="4686300" h="381000">
                <a:moveTo>
                  <a:pt x="1542288" y="89154"/>
                </a:moveTo>
                <a:lnTo>
                  <a:pt x="1540764" y="86106"/>
                </a:lnTo>
                <a:lnTo>
                  <a:pt x="1536954" y="85344"/>
                </a:lnTo>
                <a:lnTo>
                  <a:pt x="1508760" y="86868"/>
                </a:lnTo>
                <a:lnTo>
                  <a:pt x="1504950" y="89154"/>
                </a:lnTo>
                <a:lnTo>
                  <a:pt x="1504188" y="92202"/>
                </a:lnTo>
                <a:lnTo>
                  <a:pt x="1505712" y="95250"/>
                </a:lnTo>
                <a:lnTo>
                  <a:pt x="1509522" y="96774"/>
                </a:lnTo>
                <a:lnTo>
                  <a:pt x="1537716" y="94488"/>
                </a:lnTo>
                <a:lnTo>
                  <a:pt x="1540764" y="92964"/>
                </a:lnTo>
                <a:lnTo>
                  <a:pt x="1542288" y="89154"/>
                </a:lnTo>
                <a:close/>
              </a:path>
              <a:path w="4686300" h="381000">
                <a:moveTo>
                  <a:pt x="1608582" y="84582"/>
                </a:moveTo>
                <a:lnTo>
                  <a:pt x="1607058" y="80772"/>
                </a:lnTo>
                <a:lnTo>
                  <a:pt x="1603248" y="80010"/>
                </a:lnTo>
                <a:lnTo>
                  <a:pt x="1575054" y="82296"/>
                </a:lnTo>
                <a:lnTo>
                  <a:pt x="1572006" y="83820"/>
                </a:lnTo>
                <a:lnTo>
                  <a:pt x="1570482" y="87630"/>
                </a:lnTo>
                <a:lnTo>
                  <a:pt x="1572768" y="90678"/>
                </a:lnTo>
                <a:lnTo>
                  <a:pt x="1575816" y="91440"/>
                </a:lnTo>
                <a:lnTo>
                  <a:pt x="1604010" y="89154"/>
                </a:lnTo>
                <a:lnTo>
                  <a:pt x="1607820" y="87630"/>
                </a:lnTo>
                <a:lnTo>
                  <a:pt x="1608582" y="84582"/>
                </a:lnTo>
                <a:close/>
              </a:path>
              <a:path w="4686300" h="381000">
                <a:moveTo>
                  <a:pt x="1674876" y="79248"/>
                </a:moveTo>
                <a:lnTo>
                  <a:pt x="1673352" y="75438"/>
                </a:lnTo>
                <a:lnTo>
                  <a:pt x="1670304" y="74676"/>
                </a:lnTo>
                <a:lnTo>
                  <a:pt x="1652016" y="76200"/>
                </a:lnTo>
                <a:lnTo>
                  <a:pt x="1641348" y="76962"/>
                </a:lnTo>
                <a:lnTo>
                  <a:pt x="1638300" y="78486"/>
                </a:lnTo>
                <a:lnTo>
                  <a:pt x="1636776" y="82296"/>
                </a:lnTo>
                <a:lnTo>
                  <a:pt x="1639062" y="85344"/>
                </a:lnTo>
                <a:lnTo>
                  <a:pt x="1642110" y="86106"/>
                </a:lnTo>
                <a:lnTo>
                  <a:pt x="1652778" y="85344"/>
                </a:lnTo>
                <a:lnTo>
                  <a:pt x="1671066" y="83820"/>
                </a:lnTo>
                <a:lnTo>
                  <a:pt x="1674114" y="82296"/>
                </a:lnTo>
                <a:lnTo>
                  <a:pt x="1674876" y="79248"/>
                </a:lnTo>
                <a:close/>
              </a:path>
              <a:path w="4686300" h="381000">
                <a:moveTo>
                  <a:pt x="1741170" y="73152"/>
                </a:moveTo>
                <a:lnTo>
                  <a:pt x="1739646" y="70104"/>
                </a:lnTo>
                <a:lnTo>
                  <a:pt x="1736598" y="68580"/>
                </a:lnTo>
                <a:lnTo>
                  <a:pt x="1732788" y="69342"/>
                </a:lnTo>
                <a:lnTo>
                  <a:pt x="1707642" y="71628"/>
                </a:lnTo>
                <a:lnTo>
                  <a:pt x="1704594" y="73152"/>
                </a:lnTo>
                <a:lnTo>
                  <a:pt x="1703832" y="76200"/>
                </a:lnTo>
                <a:lnTo>
                  <a:pt x="1705356" y="80010"/>
                </a:lnTo>
                <a:lnTo>
                  <a:pt x="1708404" y="80772"/>
                </a:lnTo>
                <a:lnTo>
                  <a:pt x="1734312" y="78486"/>
                </a:lnTo>
                <a:lnTo>
                  <a:pt x="1737360" y="78486"/>
                </a:lnTo>
                <a:lnTo>
                  <a:pt x="1740408" y="76200"/>
                </a:lnTo>
                <a:lnTo>
                  <a:pt x="1741170" y="73152"/>
                </a:lnTo>
                <a:close/>
              </a:path>
              <a:path w="4686300" h="381000">
                <a:moveTo>
                  <a:pt x="1808226" y="66294"/>
                </a:moveTo>
                <a:lnTo>
                  <a:pt x="1805940" y="63246"/>
                </a:lnTo>
                <a:lnTo>
                  <a:pt x="1802892" y="62484"/>
                </a:lnTo>
                <a:lnTo>
                  <a:pt x="1773936" y="65532"/>
                </a:lnTo>
                <a:lnTo>
                  <a:pt x="1770888" y="67056"/>
                </a:lnTo>
                <a:lnTo>
                  <a:pt x="1770126" y="70104"/>
                </a:lnTo>
                <a:lnTo>
                  <a:pt x="1771650" y="73914"/>
                </a:lnTo>
                <a:lnTo>
                  <a:pt x="1775460" y="74676"/>
                </a:lnTo>
                <a:lnTo>
                  <a:pt x="1803654" y="71628"/>
                </a:lnTo>
                <a:lnTo>
                  <a:pt x="1806702" y="70104"/>
                </a:lnTo>
                <a:lnTo>
                  <a:pt x="1808226" y="66294"/>
                </a:lnTo>
                <a:close/>
              </a:path>
              <a:path w="4686300" h="381000">
                <a:moveTo>
                  <a:pt x="1874520" y="59436"/>
                </a:moveTo>
                <a:lnTo>
                  <a:pt x="1872234" y="56388"/>
                </a:lnTo>
                <a:lnTo>
                  <a:pt x="1869186" y="54864"/>
                </a:lnTo>
                <a:lnTo>
                  <a:pt x="1852422" y="57150"/>
                </a:lnTo>
                <a:lnTo>
                  <a:pt x="1840230" y="57912"/>
                </a:lnTo>
                <a:lnTo>
                  <a:pt x="1837182" y="60198"/>
                </a:lnTo>
                <a:lnTo>
                  <a:pt x="1836420" y="63246"/>
                </a:lnTo>
                <a:lnTo>
                  <a:pt x="1837944" y="66294"/>
                </a:lnTo>
                <a:lnTo>
                  <a:pt x="1841754" y="67818"/>
                </a:lnTo>
                <a:lnTo>
                  <a:pt x="1853184" y="66294"/>
                </a:lnTo>
                <a:lnTo>
                  <a:pt x="1869948" y="64770"/>
                </a:lnTo>
                <a:lnTo>
                  <a:pt x="1872996" y="63246"/>
                </a:lnTo>
                <a:lnTo>
                  <a:pt x="1874520" y="59436"/>
                </a:lnTo>
                <a:close/>
              </a:path>
              <a:path w="4686300" h="381000">
                <a:moveTo>
                  <a:pt x="1940052" y="51816"/>
                </a:moveTo>
                <a:lnTo>
                  <a:pt x="1938528" y="48768"/>
                </a:lnTo>
                <a:lnTo>
                  <a:pt x="1935480" y="48006"/>
                </a:lnTo>
                <a:lnTo>
                  <a:pt x="1906524" y="51054"/>
                </a:lnTo>
                <a:lnTo>
                  <a:pt x="1903476" y="52578"/>
                </a:lnTo>
                <a:lnTo>
                  <a:pt x="1902714" y="56388"/>
                </a:lnTo>
                <a:lnTo>
                  <a:pt x="1904238" y="59436"/>
                </a:lnTo>
                <a:lnTo>
                  <a:pt x="1908048" y="60198"/>
                </a:lnTo>
                <a:lnTo>
                  <a:pt x="1936242" y="57150"/>
                </a:lnTo>
                <a:lnTo>
                  <a:pt x="1939290" y="55626"/>
                </a:lnTo>
                <a:lnTo>
                  <a:pt x="1940052" y="51816"/>
                </a:lnTo>
                <a:close/>
              </a:path>
              <a:path w="4686300" h="381000">
                <a:moveTo>
                  <a:pt x="2006346" y="44196"/>
                </a:moveTo>
                <a:lnTo>
                  <a:pt x="2004822" y="41148"/>
                </a:lnTo>
                <a:lnTo>
                  <a:pt x="2001774" y="40386"/>
                </a:lnTo>
                <a:lnTo>
                  <a:pt x="1972818" y="43434"/>
                </a:lnTo>
                <a:lnTo>
                  <a:pt x="1969770" y="44958"/>
                </a:lnTo>
                <a:lnTo>
                  <a:pt x="1969008" y="48768"/>
                </a:lnTo>
                <a:lnTo>
                  <a:pt x="1970532" y="51816"/>
                </a:lnTo>
                <a:lnTo>
                  <a:pt x="1974342" y="52578"/>
                </a:lnTo>
                <a:lnTo>
                  <a:pt x="2002536" y="49530"/>
                </a:lnTo>
                <a:lnTo>
                  <a:pt x="2005584" y="48006"/>
                </a:lnTo>
                <a:lnTo>
                  <a:pt x="2006346" y="44196"/>
                </a:lnTo>
                <a:close/>
              </a:path>
              <a:path w="4686300" h="381000">
                <a:moveTo>
                  <a:pt x="2072640" y="37338"/>
                </a:moveTo>
                <a:lnTo>
                  <a:pt x="2071116" y="34290"/>
                </a:lnTo>
                <a:lnTo>
                  <a:pt x="2068068" y="32766"/>
                </a:lnTo>
                <a:lnTo>
                  <a:pt x="2048256" y="35052"/>
                </a:lnTo>
                <a:lnTo>
                  <a:pt x="2039112" y="35814"/>
                </a:lnTo>
                <a:lnTo>
                  <a:pt x="2036064" y="38100"/>
                </a:lnTo>
                <a:lnTo>
                  <a:pt x="2035302" y="41148"/>
                </a:lnTo>
                <a:lnTo>
                  <a:pt x="2036826" y="44196"/>
                </a:lnTo>
                <a:lnTo>
                  <a:pt x="2040636" y="45720"/>
                </a:lnTo>
                <a:lnTo>
                  <a:pt x="2049018" y="44958"/>
                </a:lnTo>
                <a:lnTo>
                  <a:pt x="2068830" y="42672"/>
                </a:lnTo>
                <a:lnTo>
                  <a:pt x="2071878" y="41148"/>
                </a:lnTo>
                <a:lnTo>
                  <a:pt x="2072640" y="37338"/>
                </a:lnTo>
                <a:close/>
              </a:path>
              <a:path w="4686300" h="381000">
                <a:moveTo>
                  <a:pt x="2138934" y="30480"/>
                </a:moveTo>
                <a:lnTo>
                  <a:pt x="2137410" y="27432"/>
                </a:lnTo>
                <a:lnTo>
                  <a:pt x="2134362" y="26670"/>
                </a:lnTo>
                <a:lnTo>
                  <a:pt x="2127504" y="26670"/>
                </a:lnTo>
                <a:lnTo>
                  <a:pt x="2105406" y="28956"/>
                </a:lnTo>
                <a:lnTo>
                  <a:pt x="2102358" y="31242"/>
                </a:lnTo>
                <a:lnTo>
                  <a:pt x="2101596" y="34290"/>
                </a:lnTo>
                <a:lnTo>
                  <a:pt x="2103120" y="37338"/>
                </a:lnTo>
                <a:lnTo>
                  <a:pt x="2106930" y="38862"/>
                </a:lnTo>
                <a:lnTo>
                  <a:pt x="2128266" y="36576"/>
                </a:lnTo>
                <a:lnTo>
                  <a:pt x="2135124" y="35814"/>
                </a:lnTo>
                <a:lnTo>
                  <a:pt x="2138172" y="34290"/>
                </a:lnTo>
                <a:lnTo>
                  <a:pt x="2138934" y="30480"/>
                </a:lnTo>
                <a:close/>
              </a:path>
              <a:path w="4686300" h="381000">
                <a:moveTo>
                  <a:pt x="2205990" y="24384"/>
                </a:moveTo>
                <a:lnTo>
                  <a:pt x="2203704" y="21336"/>
                </a:lnTo>
                <a:lnTo>
                  <a:pt x="2200656" y="20574"/>
                </a:lnTo>
                <a:lnTo>
                  <a:pt x="2172462" y="22860"/>
                </a:lnTo>
                <a:lnTo>
                  <a:pt x="2168652" y="24384"/>
                </a:lnTo>
                <a:lnTo>
                  <a:pt x="2167890" y="28194"/>
                </a:lnTo>
                <a:lnTo>
                  <a:pt x="2169414" y="31242"/>
                </a:lnTo>
                <a:lnTo>
                  <a:pt x="2173224" y="32004"/>
                </a:lnTo>
                <a:lnTo>
                  <a:pt x="2201418" y="29718"/>
                </a:lnTo>
                <a:lnTo>
                  <a:pt x="2204466" y="28194"/>
                </a:lnTo>
                <a:lnTo>
                  <a:pt x="2205990" y="24384"/>
                </a:lnTo>
                <a:close/>
              </a:path>
              <a:path w="4686300" h="381000">
                <a:moveTo>
                  <a:pt x="2272284" y="19812"/>
                </a:moveTo>
                <a:lnTo>
                  <a:pt x="2270760" y="16764"/>
                </a:lnTo>
                <a:lnTo>
                  <a:pt x="2266950" y="15240"/>
                </a:lnTo>
                <a:lnTo>
                  <a:pt x="2250948" y="16764"/>
                </a:lnTo>
                <a:lnTo>
                  <a:pt x="2238756" y="17526"/>
                </a:lnTo>
                <a:lnTo>
                  <a:pt x="2235708" y="19050"/>
                </a:lnTo>
                <a:lnTo>
                  <a:pt x="2234184" y="22098"/>
                </a:lnTo>
                <a:lnTo>
                  <a:pt x="2235708" y="25908"/>
                </a:lnTo>
                <a:lnTo>
                  <a:pt x="2239518" y="26670"/>
                </a:lnTo>
                <a:lnTo>
                  <a:pt x="2251710" y="25908"/>
                </a:lnTo>
                <a:lnTo>
                  <a:pt x="2267712" y="25146"/>
                </a:lnTo>
                <a:lnTo>
                  <a:pt x="2270760" y="22860"/>
                </a:lnTo>
                <a:lnTo>
                  <a:pt x="2272284" y="19812"/>
                </a:lnTo>
                <a:close/>
              </a:path>
              <a:path w="4686300" h="381000">
                <a:moveTo>
                  <a:pt x="2338578" y="16002"/>
                </a:moveTo>
                <a:lnTo>
                  <a:pt x="2337054" y="12192"/>
                </a:lnTo>
                <a:lnTo>
                  <a:pt x="2334006" y="11430"/>
                </a:lnTo>
                <a:lnTo>
                  <a:pt x="2305050" y="12954"/>
                </a:lnTo>
                <a:lnTo>
                  <a:pt x="2302002" y="14478"/>
                </a:lnTo>
                <a:lnTo>
                  <a:pt x="2300478" y="17526"/>
                </a:lnTo>
                <a:lnTo>
                  <a:pt x="2302002" y="21336"/>
                </a:lnTo>
                <a:lnTo>
                  <a:pt x="2305812" y="22098"/>
                </a:lnTo>
                <a:lnTo>
                  <a:pt x="2334006" y="20574"/>
                </a:lnTo>
                <a:lnTo>
                  <a:pt x="2337816" y="19050"/>
                </a:lnTo>
                <a:lnTo>
                  <a:pt x="2338578" y="16002"/>
                </a:lnTo>
                <a:close/>
              </a:path>
              <a:path w="4686300" h="381000">
                <a:moveTo>
                  <a:pt x="2405634" y="12954"/>
                </a:moveTo>
                <a:lnTo>
                  <a:pt x="2404110" y="9906"/>
                </a:lnTo>
                <a:lnTo>
                  <a:pt x="2400300" y="8382"/>
                </a:lnTo>
                <a:lnTo>
                  <a:pt x="2381250" y="9144"/>
                </a:lnTo>
                <a:lnTo>
                  <a:pt x="2372106" y="9144"/>
                </a:lnTo>
                <a:lnTo>
                  <a:pt x="2368296" y="11430"/>
                </a:lnTo>
                <a:lnTo>
                  <a:pt x="2367534" y="14478"/>
                </a:lnTo>
                <a:lnTo>
                  <a:pt x="2369058" y="17526"/>
                </a:lnTo>
                <a:lnTo>
                  <a:pt x="2372106" y="19050"/>
                </a:lnTo>
                <a:lnTo>
                  <a:pt x="2381250" y="18288"/>
                </a:lnTo>
                <a:lnTo>
                  <a:pt x="2401062" y="18288"/>
                </a:lnTo>
                <a:lnTo>
                  <a:pt x="2404110" y="16764"/>
                </a:lnTo>
                <a:lnTo>
                  <a:pt x="2405634" y="12954"/>
                </a:lnTo>
                <a:close/>
              </a:path>
              <a:path w="4686300" h="381000">
                <a:moveTo>
                  <a:pt x="2471928" y="11430"/>
                </a:moveTo>
                <a:lnTo>
                  <a:pt x="2470404" y="7620"/>
                </a:lnTo>
                <a:lnTo>
                  <a:pt x="2467356" y="6858"/>
                </a:lnTo>
                <a:lnTo>
                  <a:pt x="2438400" y="7620"/>
                </a:lnTo>
                <a:lnTo>
                  <a:pt x="2435352" y="9144"/>
                </a:lnTo>
                <a:lnTo>
                  <a:pt x="2433828" y="12192"/>
                </a:lnTo>
                <a:lnTo>
                  <a:pt x="2435352" y="15240"/>
                </a:lnTo>
                <a:lnTo>
                  <a:pt x="2439162" y="16764"/>
                </a:lnTo>
                <a:lnTo>
                  <a:pt x="2467356" y="16002"/>
                </a:lnTo>
                <a:lnTo>
                  <a:pt x="2470404" y="14478"/>
                </a:lnTo>
                <a:lnTo>
                  <a:pt x="2471928" y="11430"/>
                </a:lnTo>
                <a:close/>
              </a:path>
              <a:path w="4686300" h="381000">
                <a:moveTo>
                  <a:pt x="2538984" y="9906"/>
                </a:moveTo>
                <a:lnTo>
                  <a:pt x="2537460" y="6858"/>
                </a:lnTo>
                <a:lnTo>
                  <a:pt x="2533650" y="5334"/>
                </a:lnTo>
                <a:lnTo>
                  <a:pt x="2524506" y="5334"/>
                </a:lnTo>
                <a:lnTo>
                  <a:pt x="2505456" y="6096"/>
                </a:lnTo>
                <a:lnTo>
                  <a:pt x="2501646" y="7620"/>
                </a:lnTo>
                <a:lnTo>
                  <a:pt x="2500884" y="10668"/>
                </a:lnTo>
                <a:lnTo>
                  <a:pt x="2502408" y="14478"/>
                </a:lnTo>
                <a:lnTo>
                  <a:pt x="2505456" y="15240"/>
                </a:lnTo>
                <a:lnTo>
                  <a:pt x="2533650" y="15240"/>
                </a:lnTo>
                <a:lnTo>
                  <a:pt x="2537460" y="13716"/>
                </a:lnTo>
                <a:lnTo>
                  <a:pt x="2538984" y="9906"/>
                </a:lnTo>
                <a:close/>
              </a:path>
              <a:path w="4686300" h="381000">
                <a:moveTo>
                  <a:pt x="2605278" y="9906"/>
                </a:moveTo>
                <a:lnTo>
                  <a:pt x="2603754" y="6096"/>
                </a:lnTo>
                <a:lnTo>
                  <a:pt x="2600706" y="5334"/>
                </a:lnTo>
                <a:lnTo>
                  <a:pt x="2571750" y="5334"/>
                </a:lnTo>
                <a:lnTo>
                  <a:pt x="2568702" y="6858"/>
                </a:lnTo>
                <a:lnTo>
                  <a:pt x="2567178" y="9906"/>
                </a:lnTo>
                <a:lnTo>
                  <a:pt x="2568702" y="13716"/>
                </a:lnTo>
                <a:lnTo>
                  <a:pt x="2571750" y="14478"/>
                </a:lnTo>
                <a:lnTo>
                  <a:pt x="2600706" y="14478"/>
                </a:lnTo>
                <a:lnTo>
                  <a:pt x="2603754" y="12954"/>
                </a:lnTo>
                <a:lnTo>
                  <a:pt x="2605278" y="9906"/>
                </a:lnTo>
                <a:close/>
              </a:path>
              <a:path w="4686300" h="381000">
                <a:moveTo>
                  <a:pt x="2672334" y="9906"/>
                </a:moveTo>
                <a:lnTo>
                  <a:pt x="2670810" y="6096"/>
                </a:lnTo>
                <a:lnTo>
                  <a:pt x="2667000" y="5334"/>
                </a:lnTo>
                <a:lnTo>
                  <a:pt x="2638806" y="5334"/>
                </a:lnTo>
                <a:lnTo>
                  <a:pt x="2634996" y="6096"/>
                </a:lnTo>
                <a:lnTo>
                  <a:pt x="2634234" y="9906"/>
                </a:lnTo>
                <a:lnTo>
                  <a:pt x="2634996" y="12954"/>
                </a:lnTo>
                <a:lnTo>
                  <a:pt x="2638806" y="14478"/>
                </a:lnTo>
                <a:lnTo>
                  <a:pt x="2667000" y="14478"/>
                </a:lnTo>
                <a:lnTo>
                  <a:pt x="2670810" y="12954"/>
                </a:lnTo>
                <a:lnTo>
                  <a:pt x="2672334" y="9906"/>
                </a:lnTo>
                <a:close/>
              </a:path>
              <a:path w="4686300" h="381000">
                <a:moveTo>
                  <a:pt x="2738628" y="9906"/>
                </a:moveTo>
                <a:lnTo>
                  <a:pt x="2737104" y="6858"/>
                </a:lnTo>
                <a:lnTo>
                  <a:pt x="2734056" y="5334"/>
                </a:lnTo>
                <a:lnTo>
                  <a:pt x="2705100" y="5334"/>
                </a:lnTo>
                <a:lnTo>
                  <a:pt x="2702052" y="6858"/>
                </a:lnTo>
                <a:lnTo>
                  <a:pt x="2700528" y="9906"/>
                </a:lnTo>
                <a:lnTo>
                  <a:pt x="2702052" y="12954"/>
                </a:lnTo>
                <a:lnTo>
                  <a:pt x="2705100" y="14478"/>
                </a:lnTo>
                <a:lnTo>
                  <a:pt x="2734056" y="14478"/>
                </a:lnTo>
                <a:lnTo>
                  <a:pt x="2737104" y="13716"/>
                </a:lnTo>
                <a:lnTo>
                  <a:pt x="2738628" y="9906"/>
                </a:lnTo>
                <a:close/>
              </a:path>
              <a:path w="4686300" h="381000">
                <a:moveTo>
                  <a:pt x="2805684" y="10668"/>
                </a:moveTo>
                <a:lnTo>
                  <a:pt x="2804160" y="6858"/>
                </a:lnTo>
                <a:lnTo>
                  <a:pt x="2800350" y="6096"/>
                </a:lnTo>
                <a:lnTo>
                  <a:pt x="2786634" y="5334"/>
                </a:lnTo>
                <a:lnTo>
                  <a:pt x="2772156" y="5334"/>
                </a:lnTo>
                <a:lnTo>
                  <a:pt x="2768346" y="6858"/>
                </a:lnTo>
                <a:lnTo>
                  <a:pt x="2767584" y="9906"/>
                </a:lnTo>
                <a:lnTo>
                  <a:pt x="2768346" y="13716"/>
                </a:lnTo>
                <a:lnTo>
                  <a:pt x="2772156" y="15240"/>
                </a:lnTo>
                <a:lnTo>
                  <a:pt x="2800350" y="15240"/>
                </a:lnTo>
                <a:lnTo>
                  <a:pt x="2804160" y="13716"/>
                </a:lnTo>
                <a:lnTo>
                  <a:pt x="2805684" y="10668"/>
                </a:lnTo>
                <a:close/>
              </a:path>
              <a:path w="4686300" h="381000">
                <a:moveTo>
                  <a:pt x="2871978" y="11430"/>
                </a:moveTo>
                <a:lnTo>
                  <a:pt x="2870454" y="7620"/>
                </a:lnTo>
                <a:lnTo>
                  <a:pt x="2867406" y="6096"/>
                </a:lnTo>
                <a:lnTo>
                  <a:pt x="2838450" y="6096"/>
                </a:lnTo>
                <a:lnTo>
                  <a:pt x="2835402" y="7620"/>
                </a:lnTo>
                <a:lnTo>
                  <a:pt x="2833878" y="10668"/>
                </a:lnTo>
                <a:lnTo>
                  <a:pt x="2835402" y="14478"/>
                </a:lnTo>
                <a:lnTo>
                  <a:pt x="2838450" y="15240"/>
                </a:lnTo>
                <a:lnTo>
                  <a:pt x="2839212" y="15240"/>
                </a:lnTo>
                <a:lnTo>
                  <a:pt x="2867406" y="16002"/>
                </a:lnTo>
                <a:lnTo>
                  <a:pt x="2870454" y="14478"/>
                </a:lnTo>
                <a:lnTo>
                  <a:pt x="2871978" y="11430"/>
                </a:lnTo>
                <a:close/>
              </a:path>
              <a:path w="4686300" h="381000">
                <a:moveTo>
                  <a:pt x="2939034" y="12192"/>
                </a:moveTo>
                <a:lnTo>
                  <a:pt x="2937510" y="8382"/>
                </a:lnTo>
                <a:lnTo>
                  <a:pt x="2933700" y="6858"/>
                </a:lnTo>
                <a:lnTo>
                  <a:pt x="2905506" y="6858"/>
                </a:lnTo>
                <a:lnTo>
                  <a:pt x="2901696" y="8382"/>
                </a:lnTo>
                <a:lnTo>
                  <a:pt x="2900934" y="11430"/>
                </a:lnTo>
                <a:lnTo>
                  <a:pt x="2901696" y="15240"/>
                </a:lnTo>
                <a:lnTo>
                  <a:pt x="2905506" y="16002"/>
                </a:lnTo>
                <a:lnTo>
                  <a:pt x="2933700" y="16764"/>
                </a:lnTo>
                <a:lnTo>
                  <a:pt x="2937510" y="15240"/>
                </a:lnTo>
                <a:lnTo>
                  <a:pt x="2939034" y="12192"/>
                </a:lnTo>
                <a:close/>
              </a:path>
              <a:path w="4686300" h="381000">
                <a:moveTo>
                  <a:pt x="3005328" y="12954"/>
                </a:moveTo>
                <a:lnTo>
                  <a:pt x="3003804" y="9144"/>
                </a:lnTo>
                <a:lnTo>
                  <a:pt x="3000756" y="7620"/>
                </a:lnTo>
                <a:lnTo>
                  <a:pt x="2971800" y="7620"/>
                </a:lnTo>
                <a:lnTo>
                  <a:pt x="2968752" y="9144"/>
                </a:lnTo>
                <a:lnTo>
                  <a:pt x="2967228" y="12192"/>
                </a:lnTo>
                <a:lnTo>
                  <a:pt x="2968752" y="16002"/>
                </a:lnTo>
                <a:lnTo>
                  <a:pt x="2971800" y="16764"/>
                </a:lnTo>
                <a:lnTo>
                  <a:pt x="2992374" y="17526"/>
                </a:lnTo>
                <a:lnTo>
                  <a:pt x="3000756" y="17526"/>
                </a:lnTo>
                <a:lnTo>
                  <a:pt x="3003804" y="16002"/>
                </a:lnTo>
                <a:lnTo>
                  <a:pt x="3005328" y="12954"/>
                </a:lnTo>
                <a:close/>
              </a:path>
              <a:path w="4686300" h="381000">
                <a:moveTo>
                  <a:pt x="3072384" y="12954"/>
                </a:moveTo>
                <a:lnTo>
                  <a:pt x="3070860" y="9906"/>
                </a:lnTo>
                <a:lnTo>
                  <a:pt x="3067050" y="8382"/>
                </a:lnTo>
                <a:lnTo>
                  <a:pt x="3038856" y="8382"/>
                </a:lnTo>
                <a:lnTo>
                  <a:pt x="3035046" y="9906"/>
                </a:lnTo>
                <a:lnTo>
                  <a:pt x="3034284" y="12954"/>
                </a:lnTo>
                <a:lnTo>
                  <a:pt x="3035046" y="16002"/>
                </a:lnTo>
                <a:lnTo>
                  <a:pt x="3038856" y="17526"/>
                </a:lnTo>
                <a:lnTo>
                  <a:pt x="3040380" y="17526"/>
                </a:lnTo>
                <a:lnTo>
                  <a:pt x="3067050" y="18288"/>
                </a:lnTo>
                <a:lnTo>
                  <a:pt x="3070860" y="16764"/>
                </a:lnTo>
                <a:lnTo>
                  <a:pt x="3072384" y="12954"/>
                </a:lnTo>
                <a:close/>
              </a:path>
              <a:path w="4686300" h="381000">
                <a:moveTo>
                  <a:pt x="3138678" y="13716"/>
                </a:moveTo>
                <a:lnTo>
                  <a:pt x="3137154" y="10668"/>
                </a:lnTo>
                <a:lnTo>
                  <a:pt x="3134106" y="9144"/>
                </a:lnTo>
                <a:lnTo>
                  <a:pt x="3105150" y="9144"/>
                </a:lnTo>
                <a:lnTo>
                  <a:pt x="3102102" y="9906"/>
                </a:lnTo>
                <a:lnTo>
                  <a:pt x="3100578" y="13716"/>
                </a:lnTo>
                <a:lnTo>
                  <a:pt x="3102102" y="16764"/>
                </a:lnTo>
                <a:lnTo>
                  <a:pt x="3105150" y="18288"/>
                </a:lnTo>
                <a:lnTo>
                  <a:pt x="3134106" y="18288"/>
                </a:lnTo>
                <a:lnTo>
                  <a:pt x="3137154" y="17526"/>
                </a:lnTo>
                <a:lnTo>
                  <a:pt x="3138678" y="13716"/>
                </a:lnTo>
                <a:close/>
              </a:path>
              <a:path w="4686300" h="381000">
                <a:moveTo>
                  <a:pt x="3205734" y="13716"/>
                </a:moveTo>
                <a:lnTo>
                  <a:pt x="3204210" y="10668"/>
                </a:lnTo>
                <a:lnTo>
                  <a:pt x="3200400" y="9144"/>
                </a:lnTo>
                <a:lnTo>
                  <a:pt x="3172206" y="9144"/>
                </a:lnTo>
                <a:lnTo>
                  <a:pt x="3168396" y="10668"/>
                </a:lnTo>
                <a:lnTo>
                  <a:pt x="3167634" y="13716"/>
                </a:lnTo>
                <a:lnTo>
                  <a:pt x="3168396" y="17526"/>
                </a:lnTo>
                <a:lnTo>
                  <a:pt x="3172206" y="18288"/>
                </a:lnTo>
                <a:lnTo>
                  <a:pt x="3200400" y="18288"/>
                </a:lnTo>
                <a:lnTo>
                  <a:pt x="3204210" y="16764"/>
                </a:lnTo>
                <a:lnTo>
                  <a:pt x="3205734" y="13716"/>
                </a:lnTo>
                <a:close/>
              </a:path>
              <a:path w="4686300" h="381000">
                <a:moveTo>
                  <a:pt x="3272028" y="12192"/>
                </a:moveTo>
                <a:lnTo>
                  <a:pt x="3270504" y="9144"/>
                </a:lnTo>
                <a:lnTo>
                  <a:pt x="3267456" y="7620"/>
                </a:lnTo>
                <a:lnTo>
                  <a:pt x="3266694" y="7620"/>
                </a:lnTo>
                <a:lnTo>
                  <a:pt x="3249168" y="8382"/>
                </a:lnTo>
                <a:lnTo>
                  <a:pt x="3238500" y="8382"/>
                </a:lnTo>
                <a:lnTo>
                  <a:pt x="3235452" y="9906"/>
                </a:lnTo>
                <a:lnTo>
                  <a:pt x="3233928" y="12954"/>
                </a:lnTo>
                <a:lnTo>
                  <a:pt x="3235452" y="16764"/>
                </a:lnTo>
                <a:lnTo>
                  <a:pt x="3238500" y="18288"/>
                </a:lnTo>
                <a:lnTo>
                  <a:pt x="3249168" y="17526"/>
                </a:lnTo>
                <a:lnTo>
                  <a:pt x="3267456" y="17526"/>
                </a:lnTo>
                <a:lnTo>
                  <a:pt x="3270504" y="16002"/>
                </a:lnTo>
                <a:lnTo>
                  <a:pt x="3272028" y="12192"/>
                </a:lnTo>
                <a:close/>
              </a:path>
              <a:path w="4686300" h="381000">
                <a:moveTo>
                  <a:pt x="3339084" y="9906"/>
                </a:moveTo>
                <a:lnTo>
                  <a:pt x="3337560" y="6858"/>
                </a:lnTo>
                <a:lnTo>
                  <a:pt x="3333750" y="5334"/>
                </a:lnTo>
                <a:lnTo>
                  <a:pt x="3331464" y="5334"/>
                </a:lnTo>
                <a:lnTo>
                  <a:pt x="3316224" y="6096"/>
                </a:lnTo>
                <a:lnTo>
                  <a:pt x="3305556" y="6858"/>
                </a:lnTo>
                <a:lnTo>
                  <a:pt x="3301746" y="8382"/>
                </a:lnTo>
                <a:lnTo>
                  <a:pt x="3300984" y="11430"/>
                </a:lnTo>
                <a:lnTo>
                  <a:pt x="3302508" y="15240"/>
                </a:lnTo>
                <a:lnTo>
                  <a:pt x="3305556" y="16002"/>
                </a:lnTo>
                <a:lnTo>
                  <a:pt x="3316224" y="16002"/>
                </a:lnTo>
                <a:lnTo>
                  <a:pt x="3331464" y="15276"/>
                </a:lnTo>
                <a:lnTo>
                  <a:pt x="3334512" y="15240"/>
                </a:lnTo>
                <a:lnTo>
                  <a:pt x="3337560" y="13716"/>
                </a:lnTo>
                <a:lnTo>
                  <a:pt x="3339084" y="9906"/>
                </a:lnTo>
                <a:close/>
              </a:path>
              <a:path w="4686300" h="381000">
                <a:moveTo>
                  <a:pt x="3405378" y="7620"/>
                </a:moveTo>
                <a:lnTo>
                  <a:pt x="3403854" y="3810"/>
                </a:lnTo>
                <a:lnTo>
                  <a:pt x="3400044" y="3048"/>
                </a:lnTo>
                <a:lnTo>
                  <a:pt x="3377184" y="3785"/>
                </a:lnTo>
                <a:lnTo>
                  <a:pt x="3371850" y="3810"/>
                </a:lnTo>
                <a:lnTo>
                  <a:pt x="3368802" y="5334"/>
                </a:lnTo>
                <a:lnTo>
                  <a:pt x="3367278" y="9144"/>
                </a:lnTo>
                <a:lnTo>
                  <a:pt x="3368802" y="12192"/>
                </a:lnTo>
                <a:lnTo>
                  <a:pt x="3372612" y="13716"/>
                </a:lnTo>
                <a:lnTo>
                  <a:pt x="3377184" y="12954"/>
                </a:lnTo>
                <a:lnTo>
                  <a:pt x="3400806" y="12192"/>
                </a:lnTo>
                <a:lnTo>
                  <a:pt x="3403854" y="10668"/>
                </a:lnTo>
                <a:lnTo>
                  <a:pt x="3405378" y="7620"/>
                </a:lnTo>
                <a:close/>
              </a:path>
              <a:path w="4686300" h="381000">
                <a:moveTo>
                  <a:pt x="3471672" y="5334"/>
                </a:moveTo>
                <a:lnTo>
                  <a:pt x="3470910" y="2286"/>
                </a:lnTo>
                <a:lnTo>
                  <a:pt x="3467100" y="762"/>
                </a:lnTo>
                <a:lnTo>
                  <a:pt x="3461766" y="762"/>
                </a:lnTo>
                <a:lnTo>
                  <a:pt x="3438906" y="1524"/>
                </a:lnTo>
                <a:lnTo>
                  <a:pt x="3435096" y="3048"/>
                </a:lnTo>
                <a:lnTo>
                  <a:pt x="3433572" y="6096"/>
                </a:lnTo>
                <a:lnTo>
                  <a:pt x="3435096" y="9906"/>
                </a:lnTo>
                <a:lnTo>
                  <a:pt x="3438906" y="10668"/>
                </a:lnTo>
                <a:lnTo>
                  <a:pt x="3461766" y="10668"/>
                </a:lnTo>
                <a:lnTo>
                  <a:pt x="3467100" y="9906"/>
                </a:lnTo>
                <a:lnTo>
                  <a:pt x="3470910" y="9144"/>
                </a:lnTo>
                <a:lnTo>
                  <a:pt x="3471672" y="5334"/>
                </a:lnTo>
                <a:close/>
              </a:path>
              <a:path w="4686300" h="381000">
                <a:moveTo>
                  <a:pt x="3538728" y="5334"/>
                </a:moveTo>
                <a:lnTo>
                  <a:pt x="3537204" y="1524"/>
                </a:lnTo>
                <a:lnTo>
                  <a:pt x="3534156" y="762"/>
                </a:lnTo>
                <a:lnTo>
                  <a:pt x="3518154" y="0"/>
                </a:lnTo>
                <a:lnTo>
                  <a:pt x="3505200" y="0"/>
                </a:lnTo>
                <a:lnTo>
                  <a:pt x="3502152" y="1524"/>
                </a:lnTo>
                <a:lnTo>
                  <a:pt x="3500628" y="5334"/>
                </a:lnTo>
                <a:lnTo>
                  <a:pt x="3502152" y="8382"/>
                </a:lnTo>
                <a:lnTo>
                  <a:pt x="3505200" y="9906"/>
                </a:lnTo>
                <a:lnTo>
                  <a:pt x="3534156" y="9906"/>
                </a:lnTo>
                <a:lnTo>
                  <a:pt x="3537204" y="8382"/>
                </a:lnTo>
                <a:lnTo>
                  <a:pt x="3538728" y="5334"/>
                </a:lnTo>
                <a:close/>
              </a:path>
              <a:path w="4686300" h="381000">
                <a:moveTo>
                  <a:pt x="3605022" y="7620"/>
                </a:moveTo>
                <a:lnTo>
                  <a:pt x="3604260" y="4572"/>
                </a:lnTo>
                <a:lnTo>
                  <a:pt x="3600450" y="3048"/>
                </a:lnTo>
                <a:lnTo>
                  <a:pt x="3592830" y="2286"/>
                </a:lnTo>
                <a:lnTo>
                  <a:pt x="3577590" y="1524"/>
                </a:lnTo>
                <a:lnTo>
                  <a:pt x="3572256" y="1524"/>
                </a:lnTo>
                <a:lnTo>
                  <a:pt x="3568446" y="3048"/>
                </a:lnTo>
                <a:lnTo>
                  <a:pt x="3566922" y="6096"/>
                </a:lnTo>
                <a:lnTo>
                  <a:pt x="3568446" y="9144"/>
                </a:lnTo>
                <a:lnTo>
                  <a:pt x="3571494" y="10668"/>
                </a:lnTo>
                <a:lnTo>
                  <a:pt x="3577590" y="11430"/>
                </a:lnTo>
                <a:lnTo>
                  <a:pt x="3592830" y="12192"/>
                </a:lnTo>
                <a:lnTo>
                  <a:pt x="3600450" y="12192"/>
                </a:lnTo>
                <a:lnTo>
                  <a:pt x="3603498" y="11430"/>
                </a:lnTo>
                <a:lnTo>
                  <a:pt x="3605022" y="7620"/>
                </a:lnTo>
                <a:close/>
              </a:path>
              <a:path w="4686300" h="381000">
                <a:moveTo>
                  <a:pt x="3672078" y="13716"/>
                </a:moveTo>
                <a:lnTo>
                  <a:pt x="3670554" y="9906"/>
                </a:lnTo>
                <a:lnTo>
                  <a:pt x="3667506" y="8382"/>
                </a:lnTo>
                <a:lnTo>
                  <a:pt x="3642360" y="6096"/>
                </a:lnTo>
                <a:lnTo>
                  <a:pt x="3638550" y="5334"/>
                </a:lnTo>
                <a:lnTo>
                  <a:pt x="3635502" y="6858"/>
                </a:lnTo>
                <a:lnTo>
                  <a:pt x="3633978" y="9906"/>
                </a:lnTo>
                <a:lnTo>
                  <a:pt x="3634740" y="13716"/>
                </a:lnTo>
                <a:lnTo>
                  <a:pt x="3637788" y="15240"/>
                </a:lnTo>
                <a:lnTo>
                  <a:pt x="3642360" y="15309"/>
                </a:lnTo>
                <a:lnTo>
                  <a:pt x="3666744" y="17526"/>
                </a:lnTo>
                <a:lnTo>
                  <a:pt x="3669792" y="16764"/>
                </a:lnTo>
                <a:lnTo>
                  <a:pt x="3672078" y="13716"/>
                </a:lnTo>
                <a:close/>
              </a:path>
              <a:path w="4686300" h="381000">
                <a:moveTo>
                  <a:pt x="3737610" y="21336"/>
                </a:moveTo>
                <a:lnTo>
                  <a:pt x="3736848" y="17526"/>
                </a:lnTo>
                <a:lnTo>
                  <a:pt x="3733800" y="16002"/>
                </a:lnTo>
                <a:lnTo>
                  <a:pt x="3713988" y="12954"/>
                </a:lnTo>
                <a:lnTo>
                  <a:pt x="3705606" y="12192"/>
                </a:lnTo>
                <a:lnTo>
                  <a:pt x="3701796" y="12954"/>
                </a:lnTo>
                <a:lnTo>
                  <a:pt x="3700272" y="16764"/>
                </a:lnTo>
                <a:lnTo>
                  <a:pt x="3701034" y="19812"/>
                </a:lnTo>
                <a:lnTo>
                  <a:pt x="3704082" y="22098"/>
                </a:lnTo>
                <a:lnTo>
                  <a:pt x="3713226" y="22860"/>
                </a:lnTo>
                <a:lnTo>
                  <a:pt x="3732276" y="25146"/>
                </a:lnTo>
                <a:lnTo>
                  <a:pt x="3736086" y="24384"/>
                </a:lnTo>
                <a:lnTo>
                  <a:pt x="3737610" y="21336"/>
                </a:lnTo>
                <a:close/>
              </a:path>
              <a:path w="4686300" h="381000">
                <a:moveTo>
                  <a:pt x="3803904" y="30480"/>
                </a:moveTo>
                <a:lnTo>
                  <a:pt x="3803142" y="26670"/>
                </a:lnTo>
                <a:lnTo>
                  <a:pt x="3800094" y="25146"/>
                </a:lnTo>
                <a:lnTo>
                  <a:pt x="3793998" y="24384"/>
                </a:lnTo>
                <a:lnTo>
                  <a:pt x="3773424" y="21336"/>
                </a:lnTo>
                <a:lnTo>
                  <a:pt x="3771900" y="20574"/>
                </a:lnTo>
                <a:lnTo>
                  <a:pt x="3768090" y="22098"/>
                </a:lnTo>
                <a:lnTo>
                  <a:pt x="3766566" y="25146"/>
                </a:lnTo>
                <a:lnTo>
                  <a:pt x="3767328" y="28194"/>
                </a:lnTo>
                <a:lnTo>
                  <a:pt x="3770376" y="30480"/>
                </a:lnTo>
                <a:lnTo>
                  <a:pt x="3771900" y="30480"/>
                </a:lnTo>
                <a:lnTo>
                  <a:pt x="3792474" y="33528"/>
                </a:lnTo>
                <a:lnTo>
                  <a:pt x="3798570" y="34290"/>
                </a:lnTo>
                <a:lnTo>
                  <a:pt x="3802380" y="33528"/>
                </a:lnTo>
                <a:lnTo>
                  <a:pt x="3803904" y="30480"/>
                </a:lnTo>
                <a:close/>
              </a:path>
              <a:path w="4686300" h="381000">
                <a:moveTo>
                  <a:pt x="3869436" y="41148"/>
                </a:moveTo>
                <a:lnTo>
                  <a:pt x="3868674" y="37338"/>
                </a:lnTo>
                <a:lnTo>
                  <a:pt x="3865626" y="35814"/>
                </a:lnTo>
                <a:lnTo>
                  <a:pt x="3837432" y="31242"/>
                </a:lnTo>
                <a:lnTo>
                  <a:pt x="3834384" y="32004"/>
                </a:lnTo>
                <a:lnTo>
                  <a:pt x="3832098" y="35052"/>
                </a:lnTo>
                <a:lnTo>
                  <a:pt x="3832860" y="38100"/>
                </a:lnTo>
                <a:lnTo>
                  <a:pt x="3835908" y="40386"/>
                </a:lnTo>
                <a:lnTo>
                  <a:pt x="3864102" y="44958"/>
                </a:lnTo>
                <a:lnTo>
                  <a:pt x="3867912" y="44196"/>
                </a:lnTo>
                <a:lnTo>
                  <a:pt x="3869436" y="41148"/>
                </a:lnTo>
                <a:close/>
              </a:path>
              <a:path w="4686300" h="381000">
                <a:moveTo>
                  <a:pt x="3935730" y="52578"/>
                </a:moveTo>
                <a:lnTo>
                  <a:pt x="3934968" y="48768"/>
                </a:lnTo>
                <a:lnTo>
                  <a:pt x="3931920" y="47244"/>
                </a:lnTo>
                <a:lnTo>
                  <a:pt x="3922776" y="45720"/>
                </a:lnTo>
                <a:lnTo>
                  <a:pt x="3903726" y="41910"/>
                </a:lnTo>
                <a:lnTo>
                  <a:pt x="3899916" y="42672"/>
                </a:lnTo>
                <a:lnTo>
                  <a:pt x="3897630" y="45720"/>
                </a:lnTo>
                <a:lnTo>
                  <a:pt x="3899154" y="49530"/>
                </a:lnTo>
                <a:lnTo>
                  <a:pt x="3902202" y="51054"/>
                </a:lnTo>
                <a:lnTo>
                  <a:pt x="3921252" y="54864"/>
                </a:lnTo>
                <a:lnTo>
                  <a:pt x="3929634" y="56388"/>
                </a:lnTo>
                <a:lnTo>
                  <a:pt x="3933444" y="55626"/>
                </a:lnTo>
                <a:lnTo>
                  <a:pt x="3935730" y="52578"/>
                </a:lnTo>
                <a:close/>
              </a:path>
              <a:path w="4686300" h="381000">
                <a:moveTo>
                  <a:pt x="4001262" y="64770"/>
                </a:moveTo>
                <a:lnTo>
                  <a:pt x="4000500" y="60960"/>
                </a:lnTo>
                <a:lnTo>
                  <a:pt x="3997452" y="58674"/>
                </a:lnTo>
                <a:lnTo>
                  <a:pt x="3969258" y="54102"/>
                </a:lnTo>
                <a:lnTo>
                  <a:pt x="3965448" y="54864"/>
                </a:lnTo>
                <a:lnTo>
                  <a:pt x="3963924" y="57912"/>
                </a:lnTo>
                <a:lnTo>
                  <a:pt x="3964686" y="60960"/>
                </a:lnTo>
                <a:lnTo>
                  <a:pt x="3967734" y="63246"/>
                </a:lnTo>
                <a:lnTo>
                  <a:pt x="3995166" y="68580"/>
                </a:lnTo>
                <a:lnTo>
                  <a:pt x="3998976" y="67818"/>
                </a:lnTo>
                <a:lnTo>
                  <a:pt x="4001262" y="64770"/>
                </a:lnTo>
                <a:close/>
              </a:path>
              <a:path w="4686300" h="381000">
                <a:moveTo>
                  <a:pt x="4066794" y="77724"/>
                </a:moveTo>
                <a:lnTo>
                  <a:pt x="4066032" y="73914"/>
                </a:lnTo>
                <a:lnTo>
                  <a:pt x="4062984" y="71628"/>
                </a:lnTo>
                <a:lnTo>
                  <a:pt x="4054602" y="70104"/>
                </a:lnTo>
                <a:lnTo>
                  <a:pt x="4034790" y="66294"/>
                </a:lnTo>
                <a:lnTo>
                  <a:pt x="4030980" y="67056"/>
                </a:lnTo>
                <a:lnTo>
                  <a:pt x="4029456" y="70104"/>
                </a:lnTo>
                <a:lnTo>
                  <a:pt x="4030218" y="73914"/>
                </a:lnTo>
                <a:lnTo>
                  <a:pt x="4032504" y="75438"/>
                </a:lnTo>
                <a:lnTo>
                  <a:pt x="4053078" y="79248"/>
                </a:lnTo>
                <a:lnTo>
                  <a:pt x="4060698" y="80772"/>
                </a:lnTo>
                <a:lnTo>
                  <a:pt x="4064508" y="80772"/>
                </a:lnTo>
                <a:lnTo>
                  <a:pt x="4066794" y="77724"/>
                </a:lnTo>
                <a:close/>
              </a:path>
              <a:path w="4686300" h="381000">
                <a:moveTo>
                  <a:pt x="4131564" y="90678"/>
                </a:moveTo>
                <a:lnTo>
                  <a:pt x="4130802" y="86868"/>
                </a:lnTo>
                <a:lnTo>
                  <a:pt x="4127754" y="85344"/>
                </a:lnTo>
                <a:lnTo>
                  <a:pt x="4119372" y="83058"/>
                </a:lnTo>
                <a:lnTo>
                  <a:pt x="4100322" y="79248"/>
                </a:lnTo>
                <a:lnTo>
                  <a:pt x="4096512" y="80010"/>
                </a:lnTo>
                <a:lnTo>
                  <a:pt x="4094226" y="83058"/>
                </a:lnTo>
                <a:lnTo>
                  <a:pt x="4094988" y="86868"/>
                </a:lnTo>
                <a:lnTo>
                  <a:pt x="4098036" y="88392"/>
                </a:lnTo>
                <a:lnTo>
                  <a:pt x="4117848" y="92202"/>
                </a:lnTo>
                <a:lnTo>
                  <a:pt x="4126230" y="94488"/>
                </a:lnTo>
                <a:lnTo>
                  <a:pt x="4130040" y="93726"/>
                </a:lnTo>
                <a:lnTo>
                  <a:pt x="4131564" y="90678"/>
                </a:lnTo>
                <a:close/>
              </a:path>
              <a:path w="4686300" h="381000">
                <a:moveTo>
                  <a:pt x="4197096" y="104394"/>
                </a:moveTo>
                <a:lnTo>
                  <a:pt x="4196334" y="101346"/>
                </a:lnTo>
                <a:lnTo>
                  <a:pt x="4193286" y="99060"/>
                </a:lnTo>
                <a:lnTo>
                  <a:pt x="4181856" y="96012"/>
                </a:lnTo>
                <a:lnTo>
                  <a:pt x="4165092" y="92964"/>
                </a:lnTo>
                <a:lnTo>
                  <a:pt x="4162044" y="93726"/>
                </a:lnTo>
                <a:lnTo>
                  <a:pt x="4159758" y="96774"/>
                </a:lnTo>
                <a:lnTo>
                  <a:pt x="4160520" y="99822"/>
                </a:lnTo>
                <a:lnTo>
                  <a:pt x="4163568" y="102108"/>
                </a:lnTo>
                <a:lnTo>
                  <a:pt x="4179570" y="105918"/>
                </a:lnTo>
                <a:lnTo>
                  <a:pt x="4191000" y="108204"/>
                </a:lnTo>
                <a:lnTo>
                  <a:pt x="4194810" y="107442"/>
                </a:lnTo>
                <a:lnTo>
                  <a:pt x="4197096" y="104394"/>
                </a:lnTo>
                <a:close/>
              </a:path>
              <a:path w="4686300" h="381000">
                <a:moveTo>
                  <a:pt x="4261866" y="118872"/>
                </a:moveTo>
                <a:lnTo>
                  <a:pt x="4261866" y="115062"/>
                </a:lnTo>
                <a:lnTo>
                  <a:pt x="4258818" y="113538"/>
                </a:lnTo>
                <a:lnTo>
                  <a:pt x="4239768" y="108966"/>
                </a:lnTo>
                <a:lnTo>
                  <a:pt x="4230624" y="107442"/>
                </a:lnTo>
                <a:lnTo>
                  <a:pt x="4226814" y="107442"/>
                </a:lnTo>
                <a:lnTo>
                  <a:pt x="4225290" y="110490"/>
                </a:lnTo>
                <a:lnTo>
                  <a:pt x="4225290" y="114300"/>
                </a:lnTo>
                <a:lnTo>
                  <a:pt x="4228338" y="116586"/>
                </a:lnTo>
                <a:lnTo>
                  <a:pt x="4238244" y="118110"/>
                </a:lnTo>
                <a:lnTo>
                  <a:pt x="4256532" y="122682"/>
                </a:lnTo>
                <a:lnTo>
                  <a:pt x="4260342" y="121920"/>
                </a:lnTo>
                <a:lnTo>
                  <a:pt x="4261866" y="118872"/>
                </a:lnTo>
                <a:close/>
              </a:path>
              <a:path w="4686300" h="381000">
                <a:moveTo>
                  <a:pt x="4327398" y="134112"/>
                </a:moveTo>
                <a:lnTo>
                  <a:pt x="4326636" y="130302"/>
                </a:lnTo>
                <a:lnTo>
                  <a:pt x="4323588" y="128016"/>
                </a:lnTo>
                <a:lnTo>
                  <a:pt x="4310634" y="125730"/>
                </a:lnTo>
                <a:lnTo>
                  <a:pt x="4295394" y="121920"/>
                </a:lnTo>
                <a:lnTo>
                  <a:pt x="4292346" y="122682"/>
                </a:lnTo>
                <a:lnTo>
                  <a:pt x="4290060" y="125730"/>
                </a:lnTo>
                <a:lnTo>
                  <a:pt x="4290822" y="128778"/>
                </a:lnTo>
                <a:lnTo>
                  <a:pt x="4293870" y="131064"/>
                </a:lnTo>
                <a:lnTo>
                  <a:pt x="4321302" y="137922"/>
                </a:lnTo>
                <a:lnTo>
                  <a:pt x="4325112" y="137160"/>
                </a:lnTo>
                <a:lnTo>
                  <a:pt x="4327398" y="134112"/>
                </a:lnTo>
                <a:close/>
              </a:path>
              <a:path w="4686300" h="381000">
                <a:moveTo>
                  <a:pt x="4391406" y="150114"/>
                </a:moveTo>
                <a:lnTo>
                  <a:pt x="4391406" y="147066"/>
                </a:lnTo>
                <a:lnTo>
                  <a:pt x="4388358" y="144780"/>
                </a:lnTo>
                <a:lnTo>
                  <a:pt x="4386834" y="144018"/>
                </a:lnTo>
                <a:lnTo>
                  <a:pt x="4372356" y="140208"/>
                </a:lnTo>
                <a:lnTo>
                  <a:pt x="4360926" y="137160"/>
                </a:lnTo>
                <a:lnTo>
                  <a:pt x="4357116" y="137922"/>
                </a:lnTo>
                <a:lnTo>
                  <a:pt x="4354830" y="140970"/>
                </a:lnTo>
                <a:lnTo>
                  <a:pt x="4355592" y="144780"/>
                </a:lnTo>
                <a:lnTo>
                  <a:pt x="4358640" y="146304"/>
                </a:lnTo>
                <a:lnTo>
                  <a:pt x="4370070" y="149352"/>
                </a:lnTo>
                <a:lnTo>
                  <a:pt x="4384548" y="153162"/>
                </a:lnTo>
                <a:lnTo>
                  <a:pt x="4386072" y="153924"/>
                </a:lnTo>
                <a:lnTo>
                  <a:pt x="4389882" y="153162"/>
                </a:lnTo>
                <a:lnTo>
                  <a:pt x="4391406" y="150114"/>
                </a:lnTo>
                <a:close/>
              </a:path>
              <a:path w="4686300" h="381000">
                <a:moveTo>
                  <a:pt x="4456176" y="168402"/>
                </a:moveTo>
                <a:lnTo>
                  <a:pt x="4424934" y="154686"/>
                </a:lnTo>
                <a:lnTo>
                  <a:pt x="4421124" y="155448"/>
                </a:lnTo>
                <a:lnTo>
                  <a:pt x="4419600" y="157734"/>
                </a:lnTo>
                <a:lnTo>
                  <a:pt x="4419600" y="161544"/>
                </a:lnTo>
                <a:lnTo>
                  <a:pt x="4422648" y="163830"/>
                </a:lnTo>
                <a:lnTo>
                  <a:pt x="4425696" y="164592"/>
                </a:lnTo>
                <a:lnTo>
                  <a:pt x="4438650" y="168402"/>
                </a:lnTo>
                <a:lnTo>
                  <a:pt x="4450080" y="172212"/>
                </a:lnTo>
                <a:lnTo>
                  <a:pt x="4453890" y="171450"/>
                </a:lnTo>
                <a:lnTo>
                  <a:pt x="4456176" y="168402"/>
                </a:lnTo>
                <a:close/>
              </a:path>
              <a:path w="4686300" h="381000">
                <a:moveTo>
                  <a:pt x="4519422" y="188976"/>
                </a:moveTo>
                <a:lnTo>
                  <a:pt x="4518660" y="185928"/>
                </a:lnTo>
                <a:lnTo>
                  <a:pt x="4516374" y="182880"/>
                </a:lnTo>
                <a:lnTo>
                  <a:pt x="4512564" y="182118"/>
                </a:lnTo>
                <a:lnTo>
                  <a:pt x="4489704" y="174498"/>
                </a:lnTo>
                <a:lnTo>
                  <a:pt x="4488942" y="173736"/>
                </a:lnTo>
                <a:lnTo>
                  <a:pt x="4485132" y="174498"/>
                </a:lnTo>
                <a:lnTo>
                  <a:pt x="4482846" y="177546"/>
                </a:lnTo>
                <a:lnTo>
                  <a:pt x="4483608" y="180594"/>
                </a:lnTo>
                <a:lnTo>
                  <a:pt x="4486656" y="183642"/>
                </a:lnTo>
                <a:lnTo>
                  <a:pt x="4509516" y="191262"/>
                </a:lnTo>
                <a:lnTo>
                  <a:pt x="4513326" y="192024"/>
                </a:lnTo>
                <a:lnTo>
                  <a:pt x="4517136" y="192024"/>
                </a:lnTo>
                <a:lnTo>
                  <a:pt x="4519422" y="188976"/>
                </a:lnTo>
                <a:close/>
              </a:path>
              <a:path w="4686300" h="381000">
                <a:moveTo>
                  <a:pt x="4581906" y="211836"/>
                </a:moveTo>
                <a:lnTo>
                  <a:pt x="4581906" y="208788"/>
                </a:lnTo>
                <a:lnTo>
                  <a:pt x="4578858" y="205740"/>
                </a:lnTo>
                <a:lnTo>
                  <a:pt x="4575810" y="204978"/>
                </a:lnTo>
                <a:lnTo>
                  <a:pt x="4555236" y="197358"/>
                </a:lnTo>
                <a:lnTo>
                  <a:pt x="4552188" y="195834"/>
                </a:lnTo>
                <a:lnTo>
                  <a:pt x="4548378" y="195834"/>
                </a:lnTo>
                <a:lnTo>
                  <a:pt x="4546092" y="198882"/>
                </a:lnTo>
                <a:lnTo>
                  <a:pt x="4546092" y="202692"/>
                </a:lnTo>
                <a:lnTo>
                  <a:pt x="4549140" y="204978"/>
                </a:lnTo>
                <a:lnTo>
                  <a:pt x="4552188" y="205740"/>
                </a:lnTo>
                <a:lnTo>
                  <a:pt x="4572762" y="213360"/>
                </a:lnTo>
                <a:lnTo>
                  <a:pt x="4575810" y="214884"/>
                </a:lnTo>
                <a:lnTo>
                  <a:pt x="4579620" y="214884"/>
                </a:lnTo>
                <a:lnTo>
                  <a:pt x="4581906" y="211836"/>
                </a:lnTo>
                <a:close/>
              </a:path>
              <a:path w="4686300" h="381000">
                <a:moveTo>
                  <a:pt x="4632198" y="258651"/>
                </a:moveTo>
                <a:lnTo>
                  <a:pt x="4632198" y="232410"/>
                </a:lnTo>
                <a:lnTo>
                  <a:pt x="4629912" y="234696"/>
                </a:lnTo>
                <a:lnTo>
                  <a:pt x="4626102" y="234696"/>
                </a:lnTo>
                <a:lnTo>
                  <a:pt x="4613992" y="229852"/>
                </a:lnTo>
                <a:lnTo>
                  <a:pt x="4600956" y="260604"/>
                </a:lnTo>
                <a:lnTo>
                  <a:pt x="4632198" y="258651"/>
                </a:lnTo>
                <a:close/>
              </a:path>
              <a:path w="4686300" h="381000">
                <a:moveTo>
                  <a:pt x="4617582" y="221382"/>
                </a:moveTo>
                <a:lnTo>
                  <a:pt x="4614672" y="220218"/>
                </a:lnTo>
                <a:lnTo>
                  <a:pt x="4610862" y="220218"/>
                </a:lnTo>
                <a:lnTo>
                  <a:pt x="4608576" y="222504"/>
                </a:lnTo>
                <a:lnTo>
                  <a:pt x="4608576" y="226314"/>
                </a:lnTo>
                <a:lnTo>
                  <a:pt x="4610862" y="228600"/>
                </a:lnTo>
                <a:lnTo>
                  <a:pt x="4613992" y="229852"/>
                </a:lnTo>
                <a:lnTo>
                  <a:pt x="4617582" y="221382"/>
                </a:lnTo>
                <a:close/>
              </a:path>
              <a:path w="4686300" h="381000">
                <a:moveTo>
                  <a:pt x="4632198" y="232410"/>
                </a:moveTo>
                <a:lnTo>
                  <a:pt x="4632198" y="228600"/>
                </a:lnTo>
                <a:lnTo>
                  <a:pt x="4629912" y="226314"/>
                </a:lnTo>
                <a:lnTo>
                  <a:pt x="4617582" y="221382"/>
                </a:lnTo>
                <a:lnTo>
                  <a:pt x="4613992" y="229852"/>
                </a:lnTo>
                <a:lnTo>
                  <a:pt x="4626102" y="234696"/>
                </a:lnTo>
                <a:lnTo>
                  <a:pt x="4629912" y="234696"/>
                </a:lnTo>
                <a:lnTo>
                  <a:pt x="4632198" y="232410"/>
                </a:lnTo>
                <a:close/>
              </a:path>
              <a:path w="4686300" h="381000">
                <a:moveTo>
                  <a:pt x="4686300" y="255270"/>
                </a:moveTo>
                <a:lnTo>
                  <a:pt x="4630674" y="190500"/>
                </a:lnTo>
                <a:lnTo>
                  <a:pt x="4617582" y="221382"/>
                </a:lnTo>
                <a:lnTo>
                  <a:pt x="4629912" y="226314"/>
                </a:lnTo>
                <a:lnTo>
                  <a:pt x="4632198" y="228600"/>
                </a:lnTo>
                <a:lnTo>
                  <a:pt x="4632198" y="258651"/>
                </a:lnTo>
                <a:lnTo>
                  <a:pt x="4686300" y="255270"/>
                </a:lnTo>
                <a:close/>
              </a:path>
            </a:pathLst>
          </a:custGeom>
          <a:solidFill>
            <a:srgbClr val="000099"/>
          </a:solidFill>
        </p:spPr>
        <p:txBody>
          <a:bodyPr wrap="square" lIns="0" tIns="0" rIns="0" bIns="0" rtlCol="0"/>
          <a:lstStyle/>
          <a:p>
            <a:endParaRPr/>
          </a:p>
        </p:txBody>
      </p:sp>
      <p:sp>
        <p:nvSpPr>
          <p:cNvPr id="36" name="object 36"/>
          <p:cNvSpPr/>
          <p:nvPr/>
        </p:nvSpPr>
        <p:spPr>
          <a:xfrm>
            <a:off x="2674141" y="4083178"/>
            <a:ext cx="5838825" cy="867410"/>
          </a:xfrm>
          <a:custGeom>
            <a:avLst/>
            <a:gdLst/>
            <a:ahLst/>
            <a:cxnLst/>
            <a:rect l="l" t="t" r="r" b="b"/>
            <a:pathLst>
              <a:path w="5838825" h="867410">
                <a:moveTo>
                  <a:pt x="36576" y="643890"/>
                </a:moveTo>
                <a:lnTo>
                  <a:pt x="36576" y="640842"/>
                </a:lnTo>
                <a:lnTo>
                  <a:pt x="35052" y="637794"/>
                </a:lnTo>
                <a:lnTo>
                  <a:pt x="31242" y="637032"/>
                </a:lnTo>
                <a:lnTo>
                  <a:pt x="3048" y="643128"/>
                </a:lnTo>
                <a:lnTo>
                  <a:pt x="762" y="644652"/>
                </a:lnTo>
                <a:lnTo>
                  <a:pt x="0" y="648462"/>
                </a:lnTo>
                <a:lnTo>
                  <a:pt x="1524" y="651510"/>
                </a:lnTo>
                <a:lnTo>
                  <a:pt x="5334" y="652272"/>
                </a:lnTo>
                <a:lnTo>
                  <a:pt x="33528" y="646176"/>
                </a:lnTo>
                <a:lnTo>
                  <a:pt x="36576" y="643890"/>
                </a:lnTo>
                <a:close/>
              </a:path>
              <a:path w="5838825" h="867410">
                <a:moveTo>
                  <a:pt x="102108" y="626364"/>
                </a:moveTo>
                <a:lnTo>
                  <a:pt x="99822" y="624078"/>
                </a:lnTo>
                <a:lnTo>
                  <a:pt x="96774" y="623316"/>
                </a:lnTo>
                <a:lnTo>
                  <a:pt x="68580" y="628650"/>
                </a:lnTo>
                <a:lnTo>
                  <a:pt x="65532" y="630936"/>
                </a:lnTo>
                <a:lnTo>
                  <a:pt x="64770" y="634746"/>
                </a:lnTo>
                <a:lnTo>
                  <a:pt x="67056" y="637794"/>
                </a:lnTo>
                <a:lnTo>
                  <a:pt x="70866" y="638556"/>
                </a:lnTo>
                <a:lnTo>
                  <a:pt x="98298" y="632460"/>
                </a:lnTo>
                <a:lnTo>
                  <a:pt x="101346" y="630174"/>
                </a:lnTo>
                <a:lnTo>
                  <a:pt x="102108" y="626364"/>
                </a:lnTo>
                <a:close/>
              </a:path>
              <a:path w="5838825" h="867410">
                <a:moveTo>
                  <a:pt x="167640" y="613410"/>
                </a:moveTo>
                <a:lnTo>
                  <a:pt x="165354" y="610362"/>
                </a:lnTo>
                <a:lnTo>
                  <a:pt x="161544" y="609600"/>
                </a:lnTo>
                <a:lnTo>
                  <a:pt x="134112" y="614934"/>
                </a:lnTo>
                <a:lnTo>
                  <a:pt x="131064" y="617220"/>
                </a:lnTo>
                <a:lnTo>
                  <a:pt x="130302" y="621030"/>
                </a:lnTo>
                <a:lnTo>
                  <a:pt x="131826" y="624078"/>
                </a:lnTo>
                <a:lnTo>
                  <a:pt x="135636" y="624840"/>
                </a:lnTo>
                <a:lnTo>
                  <a:pt x="163830" y="618744"/>
                </a:lnTo>
                <a:lnTo>
                  <a:pt x="166878" y="616458"/>
                </a:lnTo>
                <a:lnTo>
                  <a:pt x="167640" y="613410"/>
                </a:lnTo>
                <a:close/>
              </a:path>
              <a:path w="5838825" h="867410">
                <a:moveTo>
                  <a:pt x="232410" y="603504"/>
                </a:moveTo>
                <a:lnTo>
                  <a:pt x="232410" y="599694"/>
                </a:lnTo>
                <a:lnTo>
                  <a:pt x="230886" y="596646"/>
                </a:lnTo>
                <a:lnTo>
                  <a:pt x="227076" y="595884"/>
                </a:lnTo>
                <a:lnTo>
                  <a:pt x="215646" y="598170"/>
                </a:lnTo>
                <a:lnTo>
                  <a:pt x="198882" y="601980"/>
                </a:lnTo>
                <a:lnTo>
                  <a:pt x="195834" y="603504"/>
                </a:lnTo>
                <a:lnTo>
                  <a:pt x="195072" y="607314"/>
                </a:lnTo>
                <a:lnTo>
                  <a:pt x="197358" y="610362"/>
                </a:lnTo>
                <a:lnTo>
                  <a:pt x="201168" y="611124"/>
                </a:lnTo>
                <a:lnTo>
                  <a:pt x="217170" y="607314"/>
                </a:lnTo>
                <a:lnTo>
                  <a:pt x="229362" y="605028"/>
                </a:lnTo>
                <a:lnTo>
                  <a:pt x="232410" y="603504"/>
                </a:lnTo>
                <a:close/>
              </a:path>
              <a:path w="5838825" h="867410">
                <a:moveTo>
                  <a:pt x="297942" y="586740"/>
                </a:moveTo>
                <a:lnTo>
                  <a:pt x="296418" y="583692"/>
                </a:lnTo>
                <a:lnTo>
                  <a:pt x="292608" y="582930"/>
                </a:lnTo>
                <a:lnTo>
                  <a:pt x="264414" y="589026"/>
                </a:lnTo>
                <a:lnTo>
                  <a:pt x="261366" y="590550"/>
                </a:lnTo>
                <a:lnTo>
                  <a:pt x="260604" y="594360"/>
                </a:lnTo>
                <a:lnTo>
                  <a:pt x="262890" y="597408"/>
                </a:lnTo>
                <a:lnTo>
                  <a:pt x="266700" y="598170"/>
                </a:lnTo>
                <a:lnTo>
                  <a:pt x="294132" y="592836"/>
                </a:lnTo>
                <a:lnTo>
                  <a:pt x="297180" y="590550"/>
                </a:lnTo>
                <a:lnTo>
                  <a:pt x="297942" y="586740"/>
                </a:lnTo>
                <a:close/>
              </a:path>
              <a:path w="5838825" h="867410">
                <a:moveTo>
                  <a:pt x="363474" y="574548"/>
                </a:moveTo>
                <a:lnTo>
                  <a:pt x="361950" y="571500"/>
                </a:lnTo>
                <a:lnTo>
                  <a:pt x="358140" y="570738"/>
                </a:lnTo>
                <a:lnTo>
                  <a:pt x="329946" y="576072"/>
                </a:lnTo>
                <a:lnTo>
                  <a:pt x="326898" y="577596"/>
                </a:lnTo>
                <a:lnTo>
                  <a:pt x="326136" y="581406"/>
                </a:lnTo>
                <a:lnTo>
                  <a:pt x="328422" y="584454"/>
                </a:lnTo>
                <a:lnTo>
                  <a:pt x="331470" y="585216"/>
                </a:lnTo>
                <a:lnTo>
                  <a:pt x="359664" y="579882"/>
                </a:lnTo>
                <a:lnTo>
                  <a:pt x="362712" y="578358"/>
                </a:lnTo>
                <a:lnTo>
                  <a:pt x="363474" y="574548"/>
                </a:lnTo>
                <a:close/>
              </a:path>
              <a:path w="5838825" h="867410">
                <a:moveTo>
                  <a:pt x="429006" y="562356"/>
                </a:moveTo>
                <a:lnTo>
                  <a:pt x="427482" y="559308"/>
                </a:lnTo>
                <a:lnTo>
                  <a:pt x="423672" y="558546"/>
                </a:lnTo>
                <a:lnTo>
                  <a:pt x="395478" y="563880"/>
                </a:lnTo>
                <a:lnTo>
                  <a:pt x="392430" y="566166"/>
                </a:lnTo>
                <a:lnTo>
                  <a:pt x="391668" y="569214"/>
                </a:lnTo>
                <a:lnTo>
                  <a:pt x="393954" y="572262"/>
                </a:lnTo>
                <a:lnTo>
                  <a:pt x="397002" y="573024"/>
                </a:lnTo>
                <a:lnTo>
                  <a:pt x="425196" y="567690"/>
                </a:lnTo>
                <a:lnTo>
                  <a:pt x="428244" y="566166"/>
                </a:lnTo>
                <a:lnTo>
                  <a:pt x="429006" y="562356"/>
                </a:lnTo>
                <a:close/>
              </a:path>
              <a:path w="5838825" h="867410">
                <a:moveTo>
                  <a:pt x="495300" y="551688"/>
                </a:moveTo>
                <a:lnTo>
                  <a:pt x="493014" y="548640"/>
                </a:lnTo>
                <a:lnTo>
                  <a:pt x="489204" y="547878"/>
                </a:lnTo>
                <a:lnTo>
                  <a:pt x="461010" y="552450"/>
                </a:lnTo>
                <a:lnTo>
                  <a:pt x="457962" y="553974"/>
                </a:lnTo>
                <a:lnTo>
                  <a:pt x="457200" y="557784"/>
                </a:lnTo>
                <a:lnTo>
                  <a:pt x="459486" y="560832"/>
                </a:lnTo>
                <a:lnTo>
                  <a:pt x="463296" y="561594"/>
                </a:lnTo>
                <a:lnTo>
                  <a:pt x="491490" y="557022"/>
                </a:lnTo>
                <a:lnTo>
                  <a:pt x="494538" y="554736"/>
                </a:lnTo>
                <a:lnTo>
                  <a:pt x="495300" y="551688"/>
                </a:lnTo>
                <a:close/>
              </a:path>
              <a:path w="5838825" h="867410">
                <a:moveTo>
                  <a:pt x="560832" y="541020"/>
                </a:moveTo>
                <a:lnTo>
                  <a:pt x="559308" y="537972"/>
                </a:lnTo>
                <a:lnTo>
                  <a:pt x="555498" y="537210"/>
                </a:lnTo>
                <a:lnTo>
                  <a:pt x="537972" y="539496"/>
                </a:lnTo>
                <a:lnTo>
                  <a:pt x="527304" y="541020"/>
                </a:lnTo>
                <a:lnTo>
                  <a:pt x="524256" y="543306"/>
                </a:lnTo>
                <a:lnTo>
                  <a:pt x="523494" y="547116"/>
                </a:lnTo>
                <a:lnTo>
                  <a:pt x="525018" y="550164"/>
                </a:lnTo>
                <a:lnTo>
                  <a:pt x="528828" y="550926"/>
                </a:lnTo>
                <a:lnTo>
                  <a:pt x="539496" y="548640"/>
                </a:lnTo>
                <a:lnTo>
                  <a:pt x="557022" y="546354"/>
                </a:lnTo>
                <a:lnTo>
                  <a:pt x="560070" y="544830"/>
                </a:lnTo>
                <a:lnTo>
                  <a:pt x="560832" y="541020"/>
                </a:lnTo>
                <a:close/>
              </a:path>
              <a:path w="5838825" h="867410">
                <a:moveTo>
                  <a:pt x="627126" y="531114"/>
                </a:moveTo>
                <a:lnTo>
                  <a:pt x="624840" y="528066"/>
                </a:lnTo>
                <a:lnTo>
                  <a:pt x="621792" y="527304"/>
                </a:lnTo>
                <a:lnTo>
                  <a:pt x="592836" y="531876"/>
                </a:lnTo>
                <a:lnTo>
                  <a:pt x="589788" y="533400"/>
                </a:lnTo>
                <a:lnTo>
                  <a:pt x="589026" y="537210"/>
                </a:lnTo>
                <a:lnTo>
                  <a:pt x="591312" y="540258"/>
                </a:lnTo>
                <a:lnTo>
                  <a:pt x="594360" y="541020"/>
                </a:lnTo>
                <a:lnTo>
                  <a:pt x="622554" y="537210"/>
                </a:lnTo>
                <a:lnTo>
                  <a:pt x="626364" y="534924"/>
                </a:lnTo>
                <a:lnTo>
                  <a:pt x="627126" y="531114"/>
                </a:lnTo>
                <a:close/>
              </a:path>
              <a:path w="5838825" h="867410">
                <a:moveTo>
                  <a:pt x="692658" y="522732"/>
                </a:moveTo>
                <a:lnTo>
                  <a:pt x="691134" y="519684"/>
                </a:lnTo>
                <a:lnTo>
                  <a:pt x="687324" y="518922"/>
                </a:lnTo>
                <a:lnTo>
                  <a:pt x="659130" y="521970"/>
                </a:lnTo>
                <a:lnTo>
                  <a:pt x="656082" y="524256"/>
                </a:lnTo>
                <a:lnTo>
                  <a:pt x="655320" y="527304"/>
                </a:lnTo>
                <a:lnTo>
                  <a:pt x="656844" y="530352"/>
                </a:lnTo>
                <a:lnTo>
                  <a:pt x="660654" y="531876"/>
                </a:lnTo>
                <a:lnTo>
                  <a:pt x="688848" y="528066"/>
                </a:lnTo>
                <a:lnTo>
                  <a:pt x="691896" y="526542"/>
                </a:lnTo>
                <a:lnTo>
                  <a:pt x="692658" y="522732"/>
                </a:lnTo>
                <a:close/>
              </a:path>
              <a:path w="5838825" h="867410">
                <a:moveTo>
                  <a:pt x="758952" y="515112"/>
                </a:moveTo>
                <a:lnTo>
                  <a:pt x="757428" y="511302"/>
                </a:lnTo>
                <a:lnTo>
                  <a:pt x="753618" y="510540"/>
                </a:lnTo>
                <a:lnTo>
                  <a:pt x="725424" y="514350"/>
                </a:lnTo>
                <a:lnTo>
                  <a:pt x="722376" y="515874"/>
                </a:lnTo>
                <a:lnTo>
                  <a:pt x="721614" y="519684"/>
                </a:lnTo>
                <a:lnTo>
                  <a:pt x="723138" y="522732"/>
                </a:lnTo>
                <a:lnTo>
                  <a:pt x="726948" y="523494"/>
                </a:lnTo>
                <a:lnTo>
                  <a:pt x="755142" y="520446"/>
                </a:lnTo>
                <a:lnTo>
                  <a:pt x="758190" y="518160"/>
                </a:lnTo>
                <a:lnTo>
                  <a:pt x="758952" y="515112"/>
                </a:lnTo>
                <a:close/>
              </a:path>
              <a:path w="5838825" h="867410">
                <a:moveTo>
                  <a:pt x="825246" y="508254"/>
                </a:moveTo>
                <a:lnTo>
                  <a:pt x="823722" y="505206"/>
                </a:lnTo>
                <a:lnTo>
                  <a:pt x="820674" y="503682"/>
                </a:lnTo>
                <a:lnTo>
                  <a:pt x="813054" y="504444"/>
                </a:lnTo>
                <a:lnTo>
                  <a:pt x="791718" y="506730"/>
                </a:lnTo>
                <a:lnTo>
                  <a:pt x="788670" y="508254"/>
                </a:lnTo>
                <a:lnTo>
                  <a:pt x="787908" y="512064"/>
                </a:lnTo>
                <a:lnTo>
                  <a:pt x="789432" y="515112"/>
                </a:lnTo>
                <a:lnTo>
                  <a:pt x="792480" y="516636"/>
                </a:lnTo>
                <a:lnTo>
                  <a:pt x="813816" y="514350"/>
                </a:lnTo>
                <a:lnTo>
                  <a:pt x="821436" y="513588"/>
                </a:lnTo>
                <a:lnTo>
                  <a:pt x="824484" y="512064"/>
                </a:lnTo>
                <a:lnTo>
                  <a:pt x="825246" y="508254"/>
                </a:lnTo>
                <a:close/>
              </a:path>
              <a:path w="5838825" h="867410">
                <a:moveTo>
                  <a:pt x="892302" y="502920"/>
                </a:moveTo>
                <a:lnTo>
                  <a:pt x="890016" y="499872"/>
                </a:lnTo>
                <a:lnTo>
                  <a:pt x="886968" y="498348"/>
                </a:lnTo>
                <a:lnTo>
                  <a:pt x="869442" y="499872"/>
                </a:lnTo>
                <a:lnTo>
                  <a:pt x="858012" y="500634"/>
                </a:lnTo>
                <a:lnTo>
                  <a:pt x="854964" y="502158"/>
                </a:lnTo>
                <a:lnTo>
                  <a:pt x="854202" y="505968"/>
                </a:lnTo>
                <a:lnTo>
                  <a:pt x="855726" y="509016"/>
                </a:lnTo>
                <a:lnTo>
                  <a:pt x="859536" y="510540"/>
                </a:lnTo>
                <a:lnTo>
                  <a:pt x="870204" y="509016"/>
                </a:lnTo>
                <a:lnTo>
                  <a:pt x="887730" y="508254"/>
                </a:lnTo>
                <a:lnTo>
                  <a:pt x="890778" y="505968"/>
                </a:lnTo>
                <a:lnTo>
                  <a:pt x="892302" y="502920"/>
                </a:lnTo>
                <a:close/>
              </a:path>
              <a:path w="5838825" h="867410">
                <a:moveTo>
                  <a:pt x="958596" y="497586"/>
                </a:moveTo>
                <a:lnTo>
                  <a:pt x="957072" y="494538"/>
                </a:lnTo>
                <a:lnTo>
                  <a:pt x="953262" y="493014"/>
                </a:lnTo>
                <a:lnTo>
                  <a:pt x="925068" y="495300"/>
                </a:lnTo>
                <a:lnTo>
                  <a:pt x="921258" y="496824"/>
                </a:lnTo>
                <a:lnTo>
                  <a:pt x="920496" y="500634"/>
                </a:lnTo>
                <a:lnTo>
                  <a:pt x="922020" y="503682"/>
                </a:lnTo>
                <a:lnTo>
                  <a:pt x="925830" y="505206"/>
                </a:lnTo>
                <a:lnTo>
                  <a:pt x="954024" y="502920"/>
                </a:lnTo>
                <a:lnTo>
                  <a:pt x="957072" y="500634"/>
                </a:lnTo>
                <a:lnTo>
                  <a:pt x="958596" y="497586"/>
                </a:lnTo>
                <a:close/>
              </a:path>
              <a:path w="5838825" h="867410">
                <a:moveTo>
                  <a:pt x="1024890" y="493014"/>
                </a:moveTo>
                <a:lnTo>
                  <a:pt x="1023366" y="489204"/>
                </a:lnTo>
                <a:lnTo>
                  <a:pt x="1019556" y="488442"/>
                </a:lnTo>
                <a:lnTo>
                  <a:pt x="991362" y="489966"/>
                </a:lnTo>
                <a:lnTo>
                  <a:pt x="988314" y="492252"/>
                </a:lnTo>
                <a:lnTo>
                  <a:pt x="986790" y="495300"/>
                </a:lnTo>
                <a:lnTo>
                  <a:pt x="988314" y="498348"/>
                </a:lnTo>
                <a:lnTo>
                  <a:pt x="992124" y="499872"/>
                </a:lnTo>
                <a:lnTo>
                  <a:pt x="1020318" y="497586"/>
                </a:lnTo>
                <a:lnTo>
                  <a:pt x="1024128" y="496062"/>
                </a:lnTo>
                <a:lnTo>
                  <a:pt x="1024890" y="493014"/>
                </a:lnTo>
                <a:close/>
              </a:path>
              <a:path w="5838825" h="867410">
                <a:moveTo>
                  <a:pt x="1091184" y="487680"/>
                </a:moveTo>
                <a:lnTo>
                  <a:pt x="1089660" y="484632"/>
                </a:lnTo>
                <a:lnTo>
                  <a:pt x="1086612" y="483870"/>
                </a:lnTo>
                <a:lnTo>
                  <a:pt x="1057656" y="485394"/>
                </a:lnTo>
                <a:lnTo>
                  <a:pt x="1054608" y="487680"/>
                </a:lnTo>
                <a:lnTo>
                  <a:pt x="1053084" y="490728"/>
                </a:lnTo>
                <a:lnTo>
                  <a:pt x="1055370" y="493776"/>
                </a:lnTo>
                <a:lnTo>
                  <a:pt x="1058418" y="495300"/>
                </a:lnTo>
                <a:lnTo>
                  <a:pt x="1087374" y="493014"/>
                </a:lnTo>
                <a:lnTo>
                  <a:pt x="1090422" y="491490"/>
                </a:lnTo>
                <a:lnTo>
                  <a:pt x="1091184" y="487680"/>
                </a:lnTo>
                <a:close/>
              </a:path>
              <a:path w="5838825" h="867410">
                <a:moveTo>
                  <a:pt x="1158240" y="484632"/>
                </a:moveTo>
                <a:lnTo>
                  <a:pt x="1156716" y="480822"/>
                </a:lnTo>
                <a:lnTo>
                  <a:pt x="1152906" y="480060"/>
                </a:lnTo>
                <a:lnTo>
                  <a:pt x="1124712" y="481584"/>
                </a:lnTo>
                <a:lnTo>
                  <a:pt x="1120902" y="483108"/>
                </a:lnTo>
                <a:lnTo>
                  <a:pt x="1120140" y="486156"/>
                </a:lnTo>
                <a:lnTo>
                  <a:pt x="1121664" y="489966"/>
                </a:lnTo>
                <a:lnTo>
                  <a:pt x="1124712" y="490728"/>
                </a:lnTo>
                <a:lnTo>
                  <a:pt x="1153668" y="489204"/>
                </a:lnTo>
                <a:lnTo>
                  <a:pt x="1156716" y="487680"/>
                </a:lnTo>
                <a:lnTo>
                  <a:pt x="1158240" y="484632"/>
                </a:lnTo>
                <a:close/>
              </a:path>
              <a:path w="5838825" h="867410">
                <a:moveTo>
                  <a:pt x="1224534" y="480822"/>
                </a:moveTo>
                <a:lnTo>
                  <a:pt x="1223010" y="477774"/>
                </a:lnTo>
                <a:lnTo>
                  <a:pt x="1219962" y="476250"/>
                </a:lnTo>
                <a:lnTo>
                  <a:pt x="1208532" y="477012"/>
                </a:lnTo>
                <a:lnTo>
                  <a:pt x="1191006" y="477774"/>
                </a:lnTo>
                <a:lnTo>
                  <a:pt x="1187958" y="479298"/>
                </a:lnTo>
                <a:lnTo>
                  <a:pt x="1186434" y="483108"/>
                </a:lnTo>
                <a:lnTo>
                  <a:pt x="1187958" y="486156"/>
                </a:lnTo>
                <a:lnTo>
                  <a:pt x="1191768" y="486918"/>
                </a:lnTo>
                <a:lnTo>
                  <a:pt x="1208532" y="486156"/>
                </a:lnTo>
                <a:lnTo>
                  <a:pt x="1219962" y="486156"/>
                </a:lnTo>
                <a:lnTo>
                  <a:pt x="1223772" y="484632"/>
                </a:lnTo>
                <a:lnTo>
                  <a:pt x="1224534" y="480822"/>
                </a:lnTo>
                <a:close/>
              </a:path>
              <a:path w="5838825" h="867410">
                <a:moveTo>
                  <a:pt x="1291590" y="478536"/>
                </a:moveTo>
                <a:lnTo>
                  <a:pt x="1290066" y="475488"/>
                </a:lnTo>
                <a:lnTo>
                  <a:pt x="1286256" y="473964"/>
                </a:lnTo>
                <a:lnTo>
                  <a:pt x="1265682" y="474726"/>
                </a:lnTo>
                <a:lnTo>
                  <a:pt x="1258062" y="474726"/>
                </a:lnTo>
                <a:lnTo>
                  <a:pt x="1254252" y="476250"/>
                </a:lnTo>
                <a:lnTo>
                  <a:pt x="1253490" y="480060"/>
                </a:lnTo>
                <a:lnTo>
                  <a:pt x="1255014" y="483108"/>
                </a:lnTo>
                <a:lnTo>
                  <a:pt x="1258062" y="484632"/>
                </a:lnTo>
                <a:lnTo>
                  <a:pt x="1265682" y="483870"/>
                </a:lnTo>
                <a:lnTo>
                  <a:pt x="1286256" y="483108"/>
                </a:lnTo>
                <a:lnTo>
                  <a:pt x="1290066" y="482346"/>
                </a:lnTo>
                <a:lnTo>
                  <a:pt x="1291590" y="478536"/>
                </a:lnTo>
                <a:close/>
              </a:path>
              <a:path w="5838825" h="867410">
                <a:moveTo>
                  <a:pt x="1357884" y="477012"/>
                </a:moveTo>
                <a:lnTo>
                  <a:pt x="1356360" y="473964"/>
                </a:lnTo>
                <a:lnTo>
                  <a:pt x="1353312" y="472440"/>
                </a:lnTo>
                <a:lnTo>
                  <a:pt x="1324356" y="473202"/>
                </a:lnTo>
                <a:lnTo>
                  <a:pt x="1321308" y="474726"/>
                </a:lnTo>
                <a:lnTo>
                  <a:pt x="1319784" y="477774"/>
                </a:lnTo>
                <a:lnTo>
                  <a:pt x="1321308" y="481584"/>
                </a:lnTo>
                <a:lnTo>
                  <a:pt x="1324356" y="482346"/>
                </a:lnTo>
                <a:lnTo>
                  <a:pt x="1353312" y="482346"/>
                </a:lnTo>
                <a:lnTo>
                  <a:pt x="1356360" y="480822"/>
                </a:lnTo>
                <a:lnTo>
                  <a:pt x="1357884" y="477012"/>
                </a:lnTo>
                <a:close/>
              </a:path>
              <a:path w="5838825" h="867410">
                <a:moveTo>
                  <a:pt x="1424940" y="477012"/>
                </a:moveTo>
                <a:lnTo>
                  <a:pt x="1423416" y="473964"/>
                </a:lnTo>
                <a:lnTo>
                  <a:pt x="1419606" y="472440"/>
                </a:lnTo>
                <a:lnTo>
                  <a:pt x="1391412" y="472440"/>
                </a:lnTo>
                <a:lnTo>
                  <a:pt x="1387602" y="473964"/>
                </a:lnTo>
                <a:lnTo>
                  <a:pt x="1386840" y="477012"/>
                </a:lnTo>
                <a:lnTo>
                  <a:pt x="1387602" y="480822"/>
                </a:lnTo>
                <a:lnTo>
                  <a:pt x="1391412" y="481584"/>
                </a:lnTo>
                <a:lnTo>
                  <a:pt x="1419606" y="482346"/>
                </a:lnTo>
                <a:lnTo>
                  <a:pt x="1423416" y="480822"/>
                </a:lnTo>
                <a:lnTo>
                  <a:pt x="1424940" y="477012"/>
                </a:lnTo>
                <a:close/>
              </a:path>
              <a:path w="5838825" h="867410">
                <a:moveTo>
                  <a:pt x="1491234" y="478536"/>
                </a:moveTo>
                <a:lnTo>
                  <a:pt x="1489710" y="474726"/>
                </a:lnTo>
                <a:lnTo>
                  <a:pt x="1486662" y="473964"/>
                </a:lnTo>
                <a:lnTo>
                  <a:pt x="1457706" y="473202"/>
                </a:lnTo>
                <a:lnTo>
                  <a:pt x="1454658" y="473964"/>
                </a:lnTo>
                <a:lnTo>
                  <a:pt x="1453134" y="477774"/>
                </a:lnTo>
                <a:lnTo>
                  <a:pt x="1454658" y="480822"/>
                </a:lnTo>
                <a:lnTo>
                  <a:pt x="1457706" y="482346"/>
                </a:lnTo>
                <a:lnTo>
                  <a:pt x="1486662" y="483108"/>
                </a:lnTo>
                <a:lnTo>
                  <a:pt x="1489710" y="481584"/>
                </a:lnTo>
                <a:lnTo>
                  <a:pt x="1491234" y="478536"/>
                </a:lnTo>
                <a:close/>
              </a:path>
              <a:path w="5838825" h="867410">
                <a:moveTo>
                  <a:pt x="1557528" y="480822"/>
                </a:moveTo>
                <a:lnTo>
                  <a:pt x="1556766" y="477774"/>
                </a:lnTo>
                <a:lnTo>
                  <a:pt x="1552956" y="476250"/>
                </a:lnTo>
                <a:lnTo>
                  <a:pt x="1524762" y="474726"/>
                </a:lnTo>
                <a:lnTo>
                  <a:pt x="1521714" y="476250"/>
                </a:lnTo>
                <a:lnTo>
                  <a:pt x="1519428" y="479298"/>
                </a:lnTo>
                <a:lnTo>
                  <a:pt x="1520952" y="483108"/>
                </a:lnTo>
                <a:lnTo>
                  <a:pt x="1524000" y="484632"/>
                </a:lnTo>
                <a:lnTo>
                  <a:pt x="1552956" y="485394"/>
                </a:lnTo>
                <a:lnTo>
                  <a:pt x="1556004" y="484632"/>
                </a:lnTo>
                <a:lnTo>
                  <a:pt x="1557528" y="480822"/>
                </a:lnTo>
                <a:close/>
              </a:path>
              <a:path w="5838825" h="867410">
                <a:moveTo>
                  <a:pt x="1624584" y="485394"/>
                </a:moveTo>
                <a:lnTo>
                  <a:pt x="1623060" y="481584"/>
                </a:lnTo>
                <a:lnTo>
                  <a:pt x="1620012" y="480060"/>
                </a:lnTo>
                <a:lnTo>
                  <a:pt x="1618488" y="480017"/>
                </a:lnTo>
                <a:lnTo>
                  <a:pt x="1591818" y="478536"/>
                </a:lnTo>
                <a:lnTo>
                  <a:pt x="1588008" y="479298"/>
                </a:lnTo>
                <a:lnTo>
                  <a:pt x="1586484" y="483108"/>
                </a:lnTo>
                <a:lnTo>
                  <a:pt x="1587246" y="486156"/>
                </a:lnTo>
                <a:lnTo>
                  <a:pt x="1591056" y="487680"/>
                </a:lnTo>
                <a:lnTo>
                  <a:pt x="1618488" y="489204"/>
                </a:lnTo>
                <a:lnTo>
                  <a:pt x="1619250" y="489966"/>
                </a:lnTo>
                <a:lnTo>
                  <a:pt x="1623060" y="488442"/>
                </a:lnTo>
                <a:lnTo>
                  <a:pt x="1624584" y="485394"/>
                </a:lnTo>
                <a:close/>
              </a:path>
              <a:path w="5838825" h="867410">
                <a:moveTo>
                  <a:pt x="1690878" y="490728"/>
                </a:moveTo>
                <a:lnTo>
                  <a:pt x="1690116" y="487680"/>
                </a:lnTo>
                <a:lnTo>
                  <a:pt x="1686306" y="485394"/>
                </a:lnTo>
                <a:lnTo>
                  <a:pt x="1679448" y="485315"/>
                </a:lnTo>
                <a:lnTo>
                  <a:pt x="1658112" y="483108"/>
                </a:lnTo>
                <a:lnTo>
                  <a:pt x="1654302" y="484632"/>
                </a:lnTo>
                <a:lnTo>
                  <a:pt x="1652778" y="487680"/>
                </a:lnTo>
                <a:lnTo>
                  <a:pt x="1654302" y="490728"/>
                </a:lnTo>
                <a:lnTo>
                  <a:pt x="1657350" y="493014"/>
                </a:lnTo>
                <a:lnTo>
                  <a:pt x="1679448" y="494538"/>
                </a:lnTo>
                <a:lnTo>
                  <a:pt x="1685544" y="495300"/>
                </a:lnTo>
                <a:lnTo>
                  <a:pt x="1689354" y="494538"/>
                </a:lnTo>
                <a:lnTo>
                  <a:pt x="1690878" y="490728"/>
                </a:lnTo>
                <a:close/>
              </a:path>
              <a:path w="5838825" h="867410">
                <a:moveTo>
                  <a:pt x="1757172" y="498348"/>
                </a:moveTo>
                <a:lnTo>
                  <a:pt x="1756410" y="495300"/>
                </a:lnTo>
                <a:lnTo>
                  <a:pt x="1753362" y="493014"/>
                </a:lnTo>
                <a:lnTo>
                  <a:pt x="1742694" y="491490"/>
                </a:lnTo>
                <a:lnTo>
                  <a:pt x="1724406" y="489966"/>
                </a:lnTo>
                <a:lnTo>
                  <a:pt x="1721358" y="490728"/>
                </a:lnTo>
                <a:lnTo>
                  <a:pt x="1719072" y="493776"/>
                </a:lnTo>
                <a:lnTo>
                  <a:pt x="1720596" y="497586"/>
                </a:lnTo>
                <a:lnTo>
                  <a:pt x="1723644" y="499110"/>
                </a:lnTo>
                <a:lnTo>
                  <a:pt x="1741170" y="501396"/>
                </a:lnTo>
                <a:lnTo>
                  <a:pt x="1751838" y="502158"/>
                </a:lnTo>
                <a:lnTo>
                  <a:pt x="1755648" y="501396"/>
                </a:lnTo>
                <a:lnTo>
                  <a:pt x="1757172" y="498348"/>
                </a:lnTo>
                <a:close/>
              </a:path>
              <a:path w="5838825" h="867410">
                <a:moveTo>
                  <a:pt x="1823466" y="507492"/>
                </a:moveTo>
                <a:lnTo>
                  <a:pt x="1822704" y="503682"/>
                </a:lnTo>
                <a:lnTo>
                  <a:pt x="1818894" y="502158"/>
                </a:lnTo>
                <a:lnTo>
                  <a:pt x="1805178" y="499872"/>
                </a:lnTo>
                <a:lnTo>
                  <a:pt x="1790700" y="497586"/>
                </a:lnTo>
                <a:lnTo>
                  <a:pt x="1787652" y="499110"/>
                </a:lnTo>
                <a:lnTo>
                  <a:pt x="1785366" y="502158"/>
                </a:lnTo>
                <a:lnTo>
                  <a:pt x="1786128" y="505968"/>
                </a:lnTo>
                <a:lnTo>
                  <a:pt x="1789176" y="507492"/>
                </a:lnTo>
                <a:lnTo>
                  <a:pt x="1803654" y="509016"/>
                </a:lnTo>
                <a:lnTo>
                  <a:pt x="1817370" y="511302"/>
                </a:lnTo>
                <a:lnTo>
                  <a:pt x="1821180" y="510540"/>
                </a:lnTo>
                <a:lnTo>
                  <a:pt x="1823466" y="507492"/>
                </a:lnTo>
                <a:close/>
              </a:path>
              <a:path w="5838825" h="867410">
                <a:moveTo>
                  <a:pt x="1888998" y="519684"/>
                </a:moveTo>
                <a:lnTo>
                  <a:pt x="1888236" y="515874"/>
                </a:lnTo>
                <a:lnTo>
                  <a:pt x="1885188" y="513588"/>
                </a:lnTo>
                <a:lnTo>
                  <a:pt x="1868424" y="510540"/>
                </a:lnTo>
                <a:lnTo>
                  <a:pt x="1856994" y="508254"/>
                </a:lnTo>
                <a:lnTo>
                  <a:pt x="1853184" y="509016"/>
                </a:lnTo>
                <a:lnTo>
                  <a:pt x="1851660" y="512064"/>
                </a:lnTo>
                <a:lnTo>
                  <a:pt x="1852422" y="515874"/>
                </a:lnTo>
                <a:lnTo>
                  <a:pt x="1855470" y="517398"/>
                </a:lnTo>
                <a:lnTo>
                  <a:pt x="1866900" y="519684"/>
                </a:lnTo>
                <a:lnTo>
                  <a:pt x="1882902" y="523494"/>
                </a:lnTo>
                <a:lnTo>
                  <a:pt x="1886712" y="522732"/>
                </a:lnTo>
                <a:lnTo>
                  <a:pt x="1888998" y="519684"/>
                </a:lnTo>
                <a:close/>
              </a:path>
              <a:path w="5838825" h="867410">
                <a:moveTo>
                  <a:pt x="1953768" y="534162"/>
                </a:moveTo>
                <a:lnTo>
                  <a:pt x="1953006" y="531114"/>
                </a:lnTo>
                <a:lnTo>
                  <a:pt x="1949958" y="528828"/>
                </a:lnTo>
                <a:lnTo>
                  <a:pt x="1922526" y="521970"/>
                </a:lnTo>
                <a:lnTo>
                  <a:pt x="1918716" y="522732"/>
                </a:lnTo>
                <a:lnTo>
                  <a:pt x="1916430" y="525780"/>
                </a:lnTo>
                <a:lnTo>
                  <a:pt x="1917192" y="528828"/>
                </a:lnTo>
                <a:lnTo>
                  <a:pt x="1920240" y="531114"/>
                </a:lnTo>
                <a:lnTo>
                  <a:pt x="1930146" y="533400"/>
                </a:lnTo>
                <a:lnTo>
                  <a:pt x="1947672" y="537972"/>
                </a:lnTo>
                <a:lnTo>
                  <a:pt x="1951482" y="537210"/>
                </a:lnTo>
                <a:lnTo>
                  <a:pt x="1953768" y="534162"/>
                </a:lnTo>
                <a:close/>
              </a:path>
              <a:path w="5838825" h="867410">
                <a:moveTo>
                  <a:pt x="2017776" y="551688"/>
                </a:moveTo>
                <a:lnTo>
                  <a:pt x="2017776" y="547878"/>
                </a:lnTo>
                <a:lnTo>
                  <a:pt x="2014728" y="545592"/>
                </a:lnTo>
                <a:lnTo>
                  <a:pt x="1995678" y="540258"/>
                </a:lnTo>
                <a:lnTo>
                  <a:pt x="1987296" y="537972"/>
                </a:lnTo>
                <a:lnTo>
                  <a:pt x="1983486" y="538734"/>
                </a:lnTo>
                <a:lnTo>
                  <a:pt x="1981200" y="541020"/>
                </a:lnTo>
                <a:lnTo>
                  <a:pt x="1981962" y="544830"/>
                </a:lnTo>
                <a:lnTo>
                  <a:pt x="1985010" y="547116"/>
                </a:lnTo>
                <a:lnTo>
                  <a:pt x="1993392" y="549402"/>
                </a:lnTo>
                <a:lnTo>
                  <a:pt x="2012442" y="554736"/>
                </a:lnTo>
                <a:lnTo>
                  <a:pt x="2016252" y="553974"/>
                </a:lnTo>
                <a:lnTo>
                  <a:pt x="2017776" y="551688"/>
                </a:lnTo>
                <a:close/>
              </a:path>
              <a:path w="5838825" h="867410">
                <a:moveTo>
                  <a:pt x="2081784" y="569976"/>
                </a:moveTo>
                <a:lnTo>
                  <a:pt x="2081784" y="566928"/>
                </a:lnTo>
                <a:lnTo>
                  <a:pt x="2078736" y="564642"/>
                </a:lnTo>
                <a:lnTo>
                  <a:pt x="2059686" y="558546"/>
                </a:lnTo>
                <a:lnTo>
                  <a:pt x="2051304" y="556260"/>
                </a:lnTo>
                <a:lnTo>
                  <a:pt x="2048256" y="556260"/>
                </a:lnTo>
                <a:lnTo>
                  <a:pt x="2045970" y="559308"/>
                </a:lnTo>
                <a:lnTo>
                  <a:pt x="2045970" y="563118"/>
                </a:lnTo>
                <a:lnTo>
                  <a:pt x="2049018" y="565404"/>
                </a:lnTo>
                <a:lnTo>
                  <a:pt x="2056638" y="567690"/>
                </a:lnTo>
                <a:lnTo>
                  <a:pt x="2076450" y="573024"/>
                </a:lnTo>
                <a:lnTo>
                  <a:pt x="2079498" y="573024"/>
                </a:lnTo>
                <a:lnTo>
                  <a:pt x="2081784" y="569976"/>
                </a:lnTo>
                <a:close/>
              </a:path>
              <a:path w="5838825" h="867410">
                <a:moveTo>
                  <a:pt x="2145792" y="590550"/>
                </a:moveTo>
                <a:lnTo>
                  <a:pt x="2145030" y="586740"/>
                </a:lnTo>
                <a:lnTo>
                  <a:pt x="2142744" y="584454"/>
                </a:lnTo>
                <a:lnTo>
                  <a:pt x="2123694" y="578358"/>
                </a:lnTo>
                <a:lnTo>
                  <a:pt x="2115312" y="575310"/>
                </a:lnTo>
                <a:lnTo>
                  <a:pt x="2111502" y="576072"/>
                </a:lnTo>
                <a:lnTo>
                  <a:pt x="2109216" y="578358"/>
                </a:lnTo>
                <a:lnTo>
                  <a:pt x="2109978" y="582168"/>
                </a:lnTo>
                <a:lnTo>
                  <a:pt x="2112264" y="584454"/>
                </a:lnTo>
                <a:lnTo>
                  <a:pt x="2120646" y="587502"/>
                </a:lnTo>
                <a:lnTo>
                  <a:pt x="2139696" y="593598"/>
                </a:lnTo>
                <a:lnTo>
                  <a:pt x="2143506" y="592836"/>
                </a:lnTo>
                <a:lnTo>
                  <a:pt x="2145792" y="590550"/>
                </a:lnTo>
                <a:close/>
              </a:path>
              <a:path w="5838825" h="867410">
                <a:moveTo>
                  <a:pt x="2209038" y="611124"/>
                </a:moveTo>
                <a:lnTo>
                  <a:pt x="2209038" y="607314"/>
                </a:lnTo>
                <a:lnTo>
                  <a:pt x="2205990" y="605028"/>
                </a:lnTo>
                <a:lnTo>
                  <a:pt x="2188464" y="598932"/>
                </a:lnTo>
                <a:lnTo>
                  <a:pt x="2178558" y="595884"/>
                </a:lnTo>
                <a:lnTo>
                  <a:pt x="2175510" y="596646"/>
                </a:lnTo>
                <a:lnTo>
                  <a:pt x="2173224" y="598932"/>
                </a:lnTo>
                <a:lnTo>
                  <a:pt x="2173224" y="602742"/>
                </a:lnTo>
                <a:lnTo>
                  <a:pt x="2176272" y="605028"/>
                </a:lnTo>
                <a:lnTo>
                  <a:pt x="2185416" y="608076"/>
                </a:lnTo>
                <a:lnTo>
                  <a:pt x="2202942" y="614172"/>
                </a:lnTo>
                <a:lnTo>
                  <a:pt x="2206752" y="614172"/>
                </a:lnTo>
                <a:lnTo>
                  <a:pt x="2209038" y="611124"/>
                </a:lnTo>
                <a:close/>
              </a:path>
              <a:path w="5838825" h="867410">
                <a:moveTo>
                  <a:pt x="2272284" y="632460"/>
                </a:moveTo>
                <a:lnTo>
                  <a:pt x="2271522" y="628650"/>
                </a:lnTo>
                <a:lnTo>
                  <a:pt x="2269236" y="626364"/>
                </a:lnTo>
                <a:lnTo>
                  <a:pt x="2253996" y="621030"/>
                </a:lnTo>
                <a:lnTo>
                  <a:pt x="2241804" y="617220"/>
                </a:lnTo>
                <a:lnTo>
                  <a:pt x="2238756" y="617982"/>
                </a:lnTo>
                <a:lnTo>
                  <a:pt x="2235708" y="620268"/>
                </a:lnTo>
                <a:lnTo>
                  <a:pt x="2236470" y="624078"/>
                </a:lnTo>
                <a:lnTo>
                  <a:pt x="2238756" y="626364"/>
                </a:lnTo>
                <a:lnTo>
                  <a:pt x="2250948" y="630174"/>
                </a:lnTo>
                <a:lnTo>
                  <a:pt x="2266188" y="635508"/>
                </a:lnTo>
                <a:lnTo>
                  <a:pt x="2269998" y="635508"/>
                </a:lnTo>
                <a:lnTo>
                  <a:pt x="2272284" y="632460"/>
                </a:lnTo>
                <a:close/>
              </a:path>
              <a:path w="5838825" h="867410">
                <a:moveTo>
                  <a:pt x="2335530" y="653796"/>
                </a:moveTo>
                <a:lnTo>
                  <a:pt x="2334768" y="649986"/>
                </a:lnTo>
                <a:lnTo>
                  <a:pt x="2332482" y="647700"/>
                </a:lnTo>
                <a:lnTo>
                  <a:pt x="2319528" y="643890"/>
                </a:lnTo>
                <a:lnTo>
                  <a:pt x="2305050" y="638556"/>
                </a:lnTo>
                <a:lnTo>
                  <a:pt x="2302002" y="639318"/>
                </a:lnTo>
                <a:lnTo>
                  <a:pt x="2298954" y="641604"/>
                </a:lnTo>
                <a:lnTo>
                  <a:pt x="2299716" y="645414"/>
                </a:lnTo>
                <a:lnTo>
                  <a:pt x="2302002" y="647700"/>
                </a:lnTo>
                <a:lnTo>
                  <a:pt x="2316480" y="653034"/>
                </a:lnTo>
                <a:lnTo>
                  <a:pt x="2329434" y="656844"/>
                </a:lnTo>
                <a:lnTo>
                  <a:pt x="2333244" y="656844"/>
                </a:lnTo>
                <a:lnTo>
                  <a:pt x="2335530" y="653796"/>
                </a:lnTo>
                <a:close/>
              </a:path>
              <a:path w="5838825" h="867410">
                <a:moveTo>
                  <a:pt x="2398776" y="675132"/>
                </a:moveTo>
                <a:lnTo>
                  <a:pt x="2398014" y="671322"/>
                </a:lnTo>
                <a:lnTo>
                  <a:pt x="2395728" y="669036"/>
                </a:lnTo>
                <a:lnTo>
                  <a:pt x="2368296" y="659892"/>
                </a:lnTo>
                <a:lnTo>
                  <a:pt x="2364486" y="660654"/>
                </a:lnTo>
                <a:lnTo>
                  <a:pt x="2362200" y="662940"/>
                </a:lnTo>
                <a:lnTo>
                  <a:pt x="2362962" y="666750"/>
                </a:lnTo>
                <a:lnTo>
                  <a:pt x="2365248" y="669036"/>
                </a:lnTo>
                <a:lnTo>
                  <a:pt x="2392680" y="678180"/>
                </a:lnTo>
                <a:lnTo>
                  <a:pt x="2396490" y="677418"/>
                </a:lnTo>
                <a:lnTo>
                  <a:pt x="2398776" y="675132"/>
                </a:lnTo>
                <a:close/>
              </a:path>
              <a:path w="5838825" h="867410">
                <a:moveTo>
                  <a:pt x="2462022" y="695706"/>
                </a:moveTo>
                <a:lnTo>
                  <a:pt x="2462022" y="691896"/>
                </a:lnTo>
                <a:lnTo>
                  <a:pt x="2458974" y="689610"/>
                </a:lnTo>
                <a:lnTo>
                  <a:pt x="2431542" y="680466"/>
                </a:lnTo>
                <a:lnTo>
                  <a:pt x="2428494" y="681228"/>
                </a:lnTo>
                <a:lnTo>
                  <a:pt x="2425446" y="683514"/>
                </a:lnTo>
                <a:lnTo>
                  <a:pt x="2426208" y="687324"/>
                </a:lnTo>
                <a:lnTo>
                  <a:pt x="2428494" y="689610"/>
                </a:lnTo>
                <a:lnTo>
                  <a:pt x="2455926" y="698754"/>
                </a:lnTo>
                <a:lnTo>
                  <a:pt x="2459736" y="697992"/>
                </a:lnTo>
                <a:lnTo>
                  <a:pt x="2462022" y="695706"/>
                </a:lnTo>
                <a:close/>
              </a:path>
              <a:path w="5838825" h="867410">
                <a:moveTo>
                  <a:pt x="2526030" y="714756"/>
                </a:moveTo>
                <a:lnTo>
                  <a:pt x="2525268" y="710946"/>
                </a:lnTo>
                <a:lnTo>
                  <a:pt x="2522982" y="708660"/>
                </a:lnTo>
                <a:lnTo>
                  <a:pt x="2495550" y="700278"/>
                </a:lnTo>
                <a:lnTo>
                  <a:pt x="2491740" y="701040"/>
                </a:lnTo>
                <a:lnTo>
                  <a:pt x="2489454" y="704088"/>
                </a:lnTo>
                <a:lnTo>
                  <a:pt x="2489454" y="707136"/>
                </a:lnTo>
                <a:lnTo>
                  <a:pt x="2492502" y="709422"/>
                </a:lnTo>
                <a:lnTo>
                  <a:pt x="2519934" y="717804"/>
                </a:lnTo>
                <a:lnTo>
                  <a:pt x="2523744" y="717804"/>
                </a:lnTo>
                <a:lnTo>
                  <a:pt x="2526030" y="714756"/>
                </a:lnTo>
                <a:close/>
              </a:path>
              <a:path w="5838825" h="867410">
                <a:moveTo>
                  <a:pt x="2590038" y="733044"/>
                </a:moveTo>
                <a:lnTo>
                  <a:pt x="2589276" y="729234"/>
                </a:lnTo>
                <a:lnTo>
                  <a:pt x="2586990" y="726948"/>
                </a:lnTo>
                <a:lnTo>
                  <a:pt x="2559558" y="719328"/>
                </a:lnTo>
                <a:lnTo>
                  <a:pt x="2555748" y="720090"/>
                </a:lnTo>
                <a:lnTo>
                  <a:pt x="2553462" y="722376"/>
                </a:lnTo>
                <a:lnTo>
                  <a:pt x="2553462" y="726186"/>
                </a:lnTo>
                <a:lnTo>
                  <a:pt x="2556510" y="728472"/>
                </a:lnTo>
                <a:lnTo>
                  <a:pt x="2583942" y="736092"/>
                </a:lnTo>
                <a:lnTo>
                  <a:pt x="2587752" y="736092"/>
                </a:lnTo>
                <a:lnTo>
                  <a:pt x="2590038" y="733044"/>
                </a:lnTo>
                <a:close/>
              </a:path>
              <a:path w="5838825" h="867410">
                <a:moveTo>
                  <a:pt x="2654808" y="749808"/>
                </a:moveTo>
                <a:lnTo>
                  <a:pt x="2654046" y="745998"/>
                </a:lnTo>
                <a:lnTo>
                  <a:pt x="2650998" y="743712"/>
                </a:lnTo>
                <a:lnTo>
                  <a:pt x="2623566" y="736854"/>
                </a:lnTo>
                <a:lnTo>
                  <a:pt x="2619756" y="736854"/>
                </a:lnTo>
                <a:lnTo>
                  <a:pt x="2617470" y="739902"/>
                </a:lnTo>
                <a:lnTo>
                  <a:pt x="2618232" y="743712"/>
                </a:lnTo>
                <a:lnTo>
                  <a:pt x="2621280" y="745998"/>
                </a:lnTo>
                <a:lnTo>
                  <a:pt x="2648712" y="752856"/>
                </a:lnTo>
                <a:lnTo>
                  <a:pt x="2652522" y="752856"/>
                </a:lnTo>
                <a:lnTo>
                  <a:pt x="2654808" y="749808"/>
                </a:lnTo>
                <a:close/>
              </a:path>
              <a:path w="5838825" h="867410">
                <a:moveTo>
                  <a:pt x="2719578" y="764286"/>
                </a:moveTo>
                <a:lnTo>
                  <a:pt x="2718816" y="760476"/>
                </a:lnTo>
                <a:lnTo>
                  <a:pt x="2715768" y="758190"/>
                </a:lnTo>
                <a:lnTo>
                  <a:pt x="2688336" y="752094"/>
                </a:lnTo>
                <a:lnTo>
                  <a:pt x="2684526" y="752856"/>
                </a:lnTo>
                <a:lnTo>
                  <a:pt x="2682240" y="755904"/>
                </a:lnTo>
                <a:lnTo>
                  <a:pt x="2683002" y="759714"/>
                </a:lnTo>
                <a:lnTo>
                  <a:pt x="2686050" y="762000"/>
                </a:lnTo>
                <a:lnTo>
                  <a:pt x="2714244" y="768096"/>
                </a:lnTo>
                <a:lnTo>
                  <a:pt x="2717292" y="767334"/>
                </a:lnTo>
                <a:lnTo>
                  <a:pt x="2719578" y="764286"/>
                </a:lnTo>
                <a:close/>
              </a:path>
              <a:path w="5838825" h="867410">
                <a:moveTo>
                  <a:pt x="2785110" y="776478"/>
                </a:moveTo>
                <a:lnTo>
                  <a:pt x="2784348" y="773430"/>
                </a:lnTo>
                <a:lnTo>
                  <a:pt x="2781300" y="771144"/>
                </a:lnTo>
                <a:lnTo>
                  <a:pt x="2753106" y="765810"/>
                </a:lnTo>
                <a:lnTo>
                  <a:pt x="2749296" y="766572"/>
                </a:lnTo>
                <a:lnTo>
                  <a:pt x="2747772" y="769620"/>
                </a:lnTo>
                <a:lnTo>
                  <a:pt x="2748534" y="773430"/>
                </a:lnTo>
                <a:lnTo>
                  <a:pt x="2751582" y="775716"/>
                </a:lnTo>
                <a:lnTo>
                  <a:pt x="2779776" y="780288"/>
                </a:lnTo>
                <a:lnTo>
                  <a:pt x="2782824" y="779526"/>
                </a:lnTo>
                <a:lnTo>
                  <a:pt x="2785110" y="776478"/>
                </a:lnTo>
                <a:close/>
              </a:path>
              <a:path w="5838825" h="867410">
                <a:moveTo>
                  <a:pt x="2850642" y="787146"/>
                </a:moveTo>
                <a:lnTo>
                  <a:pt x="2849880" y="784098"/>
                </a:lnTo>
                <a:lnTo>
                  <a:pt x="2846832" y="781812"/>
                </a:lnTo>
                <a:lnTo>
                  <a:pt x="2818638" y="778002"/>
                </a:lnTo>
                <a:lnTo>
                  <a:pt x="2814828" y="778764"/>
                </a:lnTo>
                <a:lnTo>
                  <a:pt x="2813304" y="781812"/>
                </a:lnTo>
                <a:lnTo>
                  <a:pt x="2814066" y="785622"/>
                </a:lnTo>
                <a:lnTo>
                  <a:pt x="2817114" y="787146"/>
                </a:lnTo>
                <a:lnTo>
                  <a:pt x="2845308" y="791718"/>
                </a:lnTo>
                <a:lnTo>
                  <a:pt x="2849118" y="790956"/>
                </a:lnTo>
                <a:lnTo>
                  <a:pt x="2850642" y="787146"/>
                </a:lnTo>
                <a:close/>
              </a:path>
              <a:path w="5838825" h="867410">
                <a:moveTo>
                  <a:pt x="2916936" y="795528"/>
                </a:moveTo>
                <a:lnTo>
                  <a:pt x="2916174" y="792480"/>
                </a:lnTo>
                <a:lnTo>
                  <a:pt x="2913126" y="790194"/>
                </a:lnTo>
                <a:lnTo>
                  <a:pt x="2886456" y="787146"/>
                </a:lnTo>
                <a:lnTo>
                  <a:pt x="2884932" y="787146"/>
                </a:lnTo>
                <a:lnTo>
                  <a:pt x="2881122" y="787908"/>
                </a:lnTo>
                <a:lnTo>
                  <a:pt x="2879598" y="790956"/>
                </a:lnTo>
                <a:lnTo>
                  <a:pt x="2880360" y="794766"/>
                </a:lnTo>
                <a:lnTo>
                  <a:pt x="2883408" y="796290"/>
                </a:lnTo>
                <a:lnTo>
                  <a:pt x="2884932" y="796290"/>
                </a:lnTo>
                <a:lnTo>
                  <a:pt x="2911602" y="800100"/>
                </a:lnTo>
                <a:lnTo>
                  <a:pt x="2915412" y="798576"/>
                </a:lnTo>
                <a:lnTo>
                  <a:pt x="2916936" y="795528"/>
                </a:lnTo>
                <a:close/>
              </a:path>
              <a:path w="5838825" h="867410">
                <a:moveTo>
                  <a:pt x="2983230" y="803910"/>
                </a:moveTo>
                <a:lnTo>
                  <a:pt x="2982468" y="800100"/>
                </a:lnTo>
                <a:lnTo>
                  <a:pt x="2979420" y="798576"/>
                </a:lnTo>
                <a:lnTo>
                  <a:pt x="2963418" y="796290"/>
                </a:lnTo>
                <a:lnTo>
                  <a:pt x="2950464" y="794766"/>
                </a:lnTo>
                <a:lnTo>
                  <a:pt x="2947416" y="795528"/>
                </a:lnTo>
                <a:lnTo>
                  <a:pt x="2945130" y="799338"/>
                </a:lnTo>
                <a:lnTo>
                  <a:pt x="2946654" y="802386"/>
                </a:lnTo>
                <a:lnTo>
                  <a:pt x="2949702" y="804672"/>
                </a:lnTo>
                <a:lnTo>
                  <a:pt x="2961894" y="806196"/>
                </a:lnTo>
                <a:lnTo>
                  <a:pt x="2977896" y="807720"/>
                </a:lnTo>
                <a:lnTo>
                  <a:pt x="2981706" y="806958"/>
                </a:lnTo>
                <a:lnTo>
                  <a:pt x="2983230" y="803910"/>
                </a:lnTo>
                <a:close/>
              </a:path>
              <a:path w="5838825" h="867410">
                <a:moveTo>
                  <a:pt x="3049524" y="812292"/>
                </a:moveTo>
                <a:lnTo>
                  <a:pt x="3048762" y="808482"/>
                </a:lnTo>
                <a:lnTo>
                  <a:pt x="3044952" y="806958"/>
                </a:lnTo>
                <a:lnTo>
                  <a:pt x="3041904" y="806196"/>
                </a:lnTo>
                <a:lnTo>
                  <a:pt x="3016758" y="803148"/>
                </a:lnTo>
                <a:lnTo>
                  <a:pt x="3013710" y="803910"/>
                </a:lnTo>
                <a:lnTo>
                  <a:pt x="3011424" y="806958"/>
                </a:lnTo>
                <a:lnTo>
                  <a:pt x="3012948" y="810768"/>
                </a:lnTo>
                <a:lnTo>
                  <a:pt x="3015996" y="812292"/>
                </a:lnTo>
                <a:lnTo>
                  <a:pt x="3041142" y="815340"/>
                </a:lnTo>
                <a:lnTo>
                  <a:pt x="3044190" y="816102"/>
                </a:lnTo>
                <a:lnTo>
                  <a:pt x="3048000" y="815340"/>
                </a:lnTo>
                <a:lnTo>
                  <a:pt x="3049524" y="812292"/>
                </a:lnTo>
                <a:close/>
              </a:path>
              <a:path w="5838825" h="867410">
                <a:moveTo>
                  <a:pt x="3115818" y="819912"/>
                </a:moveTo>
                <a:lnTo>
                  <a:pt x="3114294" y="816864"/>
                </a:lnTo>
                <a:lnTo>
                  <a:pt x="3111246" y="814578"/>
                </a:lnTo>
                <a:lnTo>
                  <a:pt x="3083052" y="811530"/>
                </a:lnTo>
                <a:lnTo>
                  <a:pt x="3080004" y="812292"/>
                </a:lnTo>
                <a:lnTo>
                  <a:pt x="3077718" y="815340"/>
                </a:lnTo>
                <a:lnTo>
                  <a:pt x="3078480" y="819150"/>
                </a:lnTo>
                <a:lnTo>
                  <a:pt x="3082290" y="820674"/>
                </a:lnTo>
                <a:lnTo>
                  <a:pt x="3110484" y="824484"/>
                </a:lnTo>
                <a:lnTo>
                  <a:pt x="3113532" y="822960"/>
                </a:lnTo>
                <a:lnTo>
                  <a:pt x="3115818" y="819912"/>
                </a:lnTo>
                <a:close/>
              </a:path>
              <a:path w="5838825" h="867410">
                <a:moveTo>
                  <a:pt x="3182112" y="828294"/>
                </a:moveTo>
                <a:lnTo>
                  <a:pt x="3180588" y="824484"/>
                </a:lnTo>
                <a:lnTo>
                  <a:pt x="3177540" y="822960"/>
                </a:lnTo>
                <a:lnTo>
                  <a:pt x="3149346" y="819150"/>
                </a:lnTo>
                <a:lnTo>
                  <a:pt x="3145536" y="820674"/>
                </a:lnTo>
                <a:lnTo>
                  <a:pt x="3144012" y="823722"/>
                </a:lnTo>
                <a:lnTo>
                  <a:pt x="3144774" y="826770"/>
                </a:lnTo>
                <a:lnTo>
                  <a:pt x="3147822" y="829056"/>
                </a:lnTo>
                <a:lnTo>
                  <a:pt x="3176778" y="832104"/>
                </a:lnTo>
                <a:lnTo>
                  <a:pt x="3179826" y="831342"/>
                </a:lnTo>
                <a:lnTo>
                  <a:pt x="3182112" y="828294"/>
                </a:lnTo>
                <a:close/>
              </a:path>
              <a:path w="5838825" h="867410">
                <a:moveTo>
                  <a:pt x="3248406" y="835152"/>
                </a:moveTo>
                <a:lnTo>
                  <a:pt x="3246882" y="832104"/>
                </a:lnTo>
                <a:lnTo>
                  <a:pt x="3243834" y="830580"/>
                </a:lnTo>
                <a:lnTo>
                  <a:pt x="3215640" y="826770"/>
                </a:lnTo>
                <a:lnTo>
                  <a:pt x="3211830" y="828294"/>
                </a:lnTo>
                <a:lnTo>
                  <a:pt x="3210306" y="831342"/>
                </a:lnTo>
                <a:lnTo>
                  <a:pt x="3211068" y="835152"/>
                </a:lnTo>
                <a:lnTo>
                  <a:pt x="3214116" y="836676"/>
                </a:lnTo>
                <a:lnTo>
                  <a:pt x="3243072" y="839724"/>
                </a:lnTo>
                <a:lnTo>
                  <a:pt x="3246120" y="838962"/>
                </a:lnTo>
                <a:lnTo>
                  <a:pt x="3248406" y="835152"/>
                </a:lnTo>
                <a:close/>
              </a:path>
              <a:path w="5838825" h="867410">
                <a:moveTo>
                  <a:pt x="3314700" y="842010"/>
                </a:moveTo>
                <a:lnTo>
                  <a:pt x="3313176" y="838962"/>
                </a:lnTo>
                <a:lnTo>
                  <a:pt x="3310128" y="837438"/>
                </a:lnTo>
                <a:lnTo>
                  <a:pt x="3284982" y="834390"/>
                </a:lnTo>
                <a:lnTo>
                  <a:pt x="3281934" y="834390"/>
                </a:lnTo>
                <a:lnTo>
                  <a:pt x="3278124" y="835152"/>
                </a:lnTo>
                <a:lnTo>
                  <a:pt x="3276600" y="838200"/>
                </a:lnTo>
                <a:lnTo>
                  <a:pt x="3277362" y="842010"/>
                </a:lnTo>
                <a:lnTo>
                  <a:pt x="3280410" y="843534"/>
                </a:lnTo>
                <a:lnTo>
                  <a:pt x="3284220" y="844296"/>
                </a:lnTo>
                <a:lnTo>
                  <a:pt x="3309366" y="846582"/>
                </a:lnTo>
                <a:lnTo>
                  <a:pt x="3312414" y="845820"/>
                </a:lnTo>
                <a:lnTo>
                  <a:pt x="3314700" y="842010"/>
                </a:lnTo>
                <a:close/>
              </a:path>
              <a:path w="5838825" h="867410">
                <a:moveTo>
                  <a:pt x="3380994" y="848868"/>
                </a:moveTo>
                <a:lnTo>
                  <a:pt x="3379470" y="845058"/>
                </a:lnTo>
                <a:lnTo>
                  <a:pt x="3376422" y="843534"/>
                </a:lnTo>
                <a:lnTo>
                  <a:pt x="3368040" y="842687"/>
                </a:lnTo>
                <a:lnTo>
                  <a:pt x="3348228" y="840486"/>
                </a:lnTo>
                <a:lnTo>
                  <a:pt x="3344418" y="842010"/>
                </a:lnTo>
                <a:lnTo>
                  <a:pt x="3342894" y="845058"/>
                </a:lnTo>
                <a:lnTo>
                  <a:pt x="3343656" y="848868"/>
                </a:lnTo>
                <a:lnTo>
                  <a:pt x="3347466" y="850392"/>
                </a:lnTo>
                <a:lnTo>
                  <a:pt x="3368040" y="851916"/>
                </a:lnTo>
                <a:lnTo>
                  <a:pt x="3375660" y="852678"/>
                </a:lnTo>
                <a:lnTo>
                  <a:pt x="3378708" y="851916"/>
                </a:lnTo>
                <a:lnTo>
                  <a:pt x="3380994" y="848868"/>
                </a:lnTo>
                <a:close/>
              </a:path>
              <a:path w="5838825" h="867410">
                <a:moveTo>
                  <a:pt x="3447288" y="853440"/>
                </a:moveTo>
                <a:lnTo>
                  <a:pt x="3445764" y="850392"/>
                </a:lnTo>
                <a:lnTo>
                  <a:pt x="3442716" y="848868"/>
                </a:lnTo>
                <a:lnTo>
                  <a:pt x="3414522" y="846582"/>
                </a:lnTo>
                <a:lnTo>
                  <a:pt x="3410712" y="847344"/>
                </a:lnTo>
                <a:lnTo>
                  <a:pt x="3409188" y="850392"/>
                </a:lnTo>
                <a:lnTo>
                  <a:pt x="3410712" y="854202"/>
                </a:lnTo>
                <a:lnTo>
                  <a:pt x="3413760" y="855726"/>
                </a:lnTo>
                <a:lnTo>
                  <a:pt x="3441954" y="858012"/>
                </a:lnTo>
                <a:lnTo>
                  <a:pt x="3445764" y="857250"/>
                </a:lnTo>
                <a:lnTo>
                  <a:pt x="3447288" y="853440"/>
                </a:lnTo>
                <a:close/>
              </a:path>
              <a:path w="5838825" h="867410">
                <a:moveTo>
                  <a:pt x="3513582" y="858012"/>
                </a:moveTo>
                <a:lnTo>
                  <a:pt x="3512820" y="854202"/>
                </a:lnTo>
                <a:lnTo>
                  <a:pt x="3509010" y="852678"/>
                </a:lnTo>
                <a:lnTo>
                  <a:pt x="3480816" y="851154"/>
                </a:lnTo>
                <a:lnTo>
                  <a:pt x="3477768" y="851916"/>
                </a:lnTo>
                <a:lnTo>
                  <a:pt x="3475482" y="855726"/>
                </a:lnTo>
                <a:lnTo>
                  <a:pt x="3477006" y="858774"/>
                </a:lnTo>
                <a:lnTo>
                  <a:pt x="3480054" y="860298"/>
                </a:lnTo>
                <a:lnTo>
                  <a:pt x="3509010" y="862584"/>
                </a:lnTo>
                <a:lnTo>
                  <a:pt x="3512058" y="861060"/>
                </a:lnTo>
                <a:lnTo>
                  <a:pt x="3513582" y="858012"/>
                </a:lnTo>
                <a:close/>
              </a:path>
              <a:path w="5838825" h="867410">
                <a:moveTo>
                  <a:pt x="3580638" y="860298"/>
                </a:moveTo>
                <a:lnTo>
                  <a:pt x="3579114" y="857250"/>
                </a:lnTo>
                <a:lnTo>
                  <a:pt x="3576066" y="855726"/>
                </a:lnTo>
                <a:lnTo>
                  <a:pt x="3547110" y="854964"/>
                </a:lnTo>
                <a:lnTo>
                  <a:pt x="3544062" y="855726"/>
                </a:lnTo>
                <a:lnTo>
                  <a:pt x="3542538" y="859536"/>
                </a:lnTo>
                <a:lnTo>
                  <a:pt x="3543300" y="862584"/>
                </a:lnTo>
                <a:lnTo>
                  <a:pt x="3547110" y="864108"/>
                </a:lnTo>
                <a:lnTo>
                  <a:pt x="3575304" y="864870"/>
                </a:lnTo>
                <a:lnTo>
                  <a:pt x="3579114" y="864108"/>
                </a:lnTo>
                <a:lnTo>
                  <a:pt x="3580638" y="860298"/>
                </a:lnTo>
                <a:close/>
              </a:path>
              <a:path w="5838825" h="867410">
                <a:moveTo>
                  <a:pt x="3646932" y="861822"/>
                </a:moveTo>
                <a:lnTo>
                  <a:pt x="3645408" y="858774"/>
                </a:lnTo>
                <a:lnTo>
                  <a:pt x="3642360" y="857250"/>
                </a:lnTo>
                <a:lnTo>
                  <a:pt x="3624834" y="857250"/>
                </a:lnTo>
                <a:lnTo>
                  <a:pt x="3614166" y="856488"/>
                </a:lnTo>
                <a:lnTo>
                  <a:pt x="3610356" y="858012"/>
                </a:lnTo>
                <a:lnTo>
                  <a:pt x="3608832" y="861822"/>
                </a:lnTo>
                <a:lnTo>
                  <a:pt x="3610356" y="864870"/>
                </a:lnTo>
                <a:lnTo>
                  <a:pt x="3613404" y="866394"/>
                </a:lnTo>
                <a:lnTo>
                  <a:pt x="3624834" y="866394"/>
                </a:lnTo>
                <a:lnTo>
                  <a:pt x="3642360" y="867156"/>
                </a:lnTo>
                <a:lnTo>
                  <a:pt x="3645408" y="865632"/>
                </a:lnTo>
                <a:lnTo>
                  <a:pt x="3646932" y="861822"/>
                </a:lnTo>
                <a:close/>
              </a:path>
              <a:path w="5838825" h="867410">
                <a:moveTo>
                  <a:pt x="3713988" y="862584"/>
                </a:moveTo>
                <a:lnTo>
                  <a:pt x="3712464" y="858774"/>
                </a:lnTo>
                <a:lnTo>
                  <a:pt x="3708654" y="857250"/>
                </a:lnTo>
                <a:lnTo>
                  <a:pt x="3680460" y="857250"/>
                </a:lnTo>
                <a:lnTo>
                  <a:pt x="3676650" y="858774"/>
                </a:lnTo>
                <a:lnTo>
                  <a:pt x="3675888" y="861822"/>
                </a:lnTo>
                <a:lnTo>
                  <a:pt x="3676650" y="865632"/>
                </a:lnTo>
                <a:lnTo>
                  <a:pt x="3680460" y="867156"/>
                </a:lnTo>
                <a:lnTo>
                  <a:pt x="3708654" y="867156"/>
                </a:lnTo>
                <a:lnTo>
                  <a:pt x="3712464" y="865632"/>
                </a:lnTo>
                <a:lnTo>
                  <a:pt x="3713988" y="862584"/>
                </a:lnTo>
                <a:close/>
              </a:path>
              <a:path w="5838825" h="867410">
                <a:moveTo>
                  <a:pt x="3780282" y="860298"/>
                </a:moveTo>
                <a:lnTo>
                  <a:pt x="3778758" y="857250"/>
                </a:lnTo>
                <a:lnTo>
                  <a:pt x="3775710" y="855726"/>
                </a:lnTo>
                <a:lnTo>
                  <a:pt x="3756660" y="856488"/>
                </a:lnTo>
                <a:lnTo>
                  <a:pt x="3746754" y="857250"/>
                </a:lnTo>
                <a:lnTo>
                  <a:pt x="3743706" y="858012"/>
                </a:lnTo>
                <a:lnTo>
                  <a:pt x="3742182" y="861822"/>
                </a:lnTo>
                <a:lnTo>
                  <a:pt x="3743706" y="864870"/>
                </a:lnTo>
                <a:lnTo>
                  <a:pt x="3747516" y="866394"/>
                </a:lnTo>
                <a:lnTo>
                  <a:pt x="3756660" y="866394"/>
                </a:lnTo>
                <a:lnTo>
                  <a:pt x="3775710" y="865632"/>
                </a:lnTo>
                <a:lnTo>
                  <a:pt x="3778758" y="864108"/>
                </a:lnTo>
                <a:lnTo>
                  <a:pt x="3780282" y="860298"/>
                </a:lnTo>
                <a:close/>
              </a:path>
              <a:path w="5838825" h="867410">
                <a:moveTo>
                  <a:pt x="3847338" y="857250"/>
                </a:moveTo>
                <a:lnTo>
                  <a:pt x="3845052" y="854202"/>
                </a:lnTo>
                <a:lnTo>
                  <a:pt x="3842004" y="852678"/>
                </a:lnTo>
                <a:lnTo>
                  <a:pt x="3813048" y="854202"/>
                </a:lnTo>
                <a:lnTo>
                  <a:pt x="3810000" y="855726"/>
                </a:lnTo>
                <a:lnTo>
                  <a:pt x="3809238" y="859536"/>
                </a:lnTo>
                <a:lnTo>
                  <a:pt x="3810762" y="862584"/>
                </a:lnTo>
                <a:lnTo>
                  <a:pt x="3813810" y="864108"/>
                </a:lnTo>
                <a:lnTo>
                  <a:pt x="3842766" y="862584"/>
                </a:lnTo>
                <a:lnTo>
                  <a:pt x="3845814" y="861060"/>
                </a:lnTo>
                <a:lnTo>
                  <a:pt x="3847338" y="857250"/>
                </a:lnTo>
                <a:close/>
              </a:path>
              <a:path w="5838825" h="867410">
                <a:moveTo>
                  <a:pt x="3913632" y="851916"/>
                </a:moveTo>
                <a:lnTo>
                  <a:pt x="3911346" y="848868"/>
                </a:lnTo>
                <a:lnTo>
                  <a:pt x="3908298" y="847344"/>
                </a:lnTo>
                <a:lnTo>
                  <a:pt x="3890010" y="849630"/>
                </a:lnTo>
                <a:lnTo>
                  <a:pt x="3880104" y="850392"/>
                </a:lnTo>
                <a:lnTo>
                  <a:pt x="3876294" y="851916"/>
                </a:lnTo>
                <a:lnTo>
                  <a:pt x="3875532" y="854964"/>
                </a:lnTo>
                <a:lnTo>
                  <a:pt x="3877056" y="858774"/>
                </a:lnTo>
                <a:lnTo>
                  <a:pt x="3880866" y="859536"/>
                </a:lnTo>
                <a:lnTo>
                  <a:pt x="3890010" y="858774"/>
                </a:lnTo>
                <a:lnTo>
                  <a:pt x="3909060" y="857250"/>
                </a:lnTo>
                <a:lnTo>
                  <a:pt x="3912108" y="855726"/>
                </a:lnTo>
                <a:lnTo>
                  <a:pt x="3913632" y="851916"/>
                </a:lnTo>
                <a:close/>
              </a:path>
              <a:path w="5838825" h="867410">
                <a:moveTo>
                  <a:pt x="3979926" y="845058"/>
                </a:moveTo>
                <a:lnTo>
                  <a:pt x="3977640" y="842010"/>
                </a:lnTo>
                <a:lnTo>
                  <a:pt x="3974592" y="840486"/>
                </a:lnTo>
                <a:lnTo>
                  <a:pt x="3946398" y="843534"/>
                </a:lnTo>
                <a:lnTo>
                  <a:pt x="3942588" y="845820"/>
                </a:lnTo>
                <a:lnTo>
                  <a:pt x="3941826" y="848868"/>
                </a:lnTo>
                <a:lnTo>
                  <a:pt x="3943350" y="852678"/>
                </a:lnTo>
                <a:lnTo>
                  <a:pt x="3947160" y="853440"/>
                </a:lnTo>
                <a:lnTo>
                  <a:pt x="3975354" y="850392"/>
                </a:lnTo>
                <a:lnTo>
                  <a:pt x="3978402" y="848106"/>
                </a:lnTo>
                <a:lnTo>
                  <a:pt x="3979926" y="845058"/>
                </a:lnTo>
                <a:close/>
              </a:path>
              <a:path w="5838825" h="867410">
                <a:moveTo>
                  <a:pt x="4045458" y="835914"/>
                </a:moveTo>
                <a:lnTo>
                  <a:pt x="4043934" y="832866"/>
                </a:lnTo>
                <a:lnTo>
                  <a:pt x="4040124" y="831342"/>
                </a:lnTo>
                <a:lnTo>
                  <a:pt x="4024884" y="834390"/>
                </a:lnTo>
                <a:lnTo>
                  <a:pt x="4011930" y="835914"/>
                </a:lnTo>
                <a:lnTo>
                  <a:pt x="4008882" y="837438"/>
                </a:lnTo>
                <a:lnTo>
                  <a:pt x="4008120" y="841248"/>
                </a:lnTo>
                <a:lnTo>
                  <a:pt x="4009644" y="844296"/>
                </a:lnTo>
                <a:lnTo>
                  <a:pt x="4013454" y="845058"/>
                </a:lnTo>
                <a:lnTo>
                  <a:pt x="4025646" y="843534"/>
                </a:lnTo>
                <a:lnTo>
                  <a:pt x="4041648" y="841248"/>
                </a:lnTo>
                <a:lnTo>
                  <a:pt x="4044696" y="838962"/>
                </a:lnTo>
                <a:lnTo>
                  <a:pt x="4045458" y="835914"/>
                </a:lnTo>
                <a:close/>
              </a:path>
              <a:path w="5838825" h="867410">
                <a:moveTo>
                  <a:pt x="4111752" y="824484"/>
                </a:moveTo>
                <a:lnTo>
                  <a:pt x="4109466" y="821436"/>
                </a:lnTo>
                <a:lnTo>
                  <a:pt x="4105656" y="820674"/>
                </a:lnTo>
                <a:lnTo>
                  <a:pt x="4077462" y="825246"/>
                </a:lnTo>
                <a:lnTo>
                  <a:pt x="4074414" y="827532"/>
                </a:lnTo>
                <a:lnTo>
                  <a:pt x="4073652" y="831342"/>
                </a:lnTo>
                <a:lnTo>
                  <a:pt x="4075938" y="834390"/>
                </a:lnTo>
                <a:lnTo>
                  <a:pt x="4079748" y="835152"/>
                </a:lnTo>
                <a:lnTo>
                  <a:pt x="4107942" y="829818"/>
                </a:lnTo>
                <a:lnTo>
                  <a:pt x="4110990" y="827532"/>
                </a:lnTo>
                <a:lnTo>
                  <a:pt x="4111752" y="824484"/>
                </a:lnTo>
                <a:close/>
              </a:path>
              <a:path w="5838825" h="867410">
                <a:moveTo>
                  <a:pt x="4176522" y="814578"/>
                </a:moveTo>
                <a:lnTo>
                  <a:pt x="4176522" y="810768"/>
                </a:lnTo>
                <a:lnTo>
                  <a:pt x="4174236" y="807720"/>
                </a:lnTo>
                <a:lnTo>
                  <a:pt x="4171188" y="806958"/>
                </a:lnTo>
                <a:lnTo>
                  <a:pt x="4161282" y="809244"/>
                </a:lnTo>
                <a:lnTo>
                  <a:pt x="4142994" y="813054"/>
                </a:lnTo>
                <a:lnTo>
                  <a:pt x="4139946" y="815340"/>
                </a:lnTo>
                <a:lnTo>
                  <a:pt x="4139184" y="818388"/>
                </a:lnTo>
                <a:lnTo>
                  <a:pt x="4141470" y="821436"/>
                </a:lnTo>
                <a:lnTo>
                  <a:pt x="4145280" y="822198"/>
                </a:lnTo>
                <a:lnTo>
                  <a:pt x="4162806" y="818388"/>
                </a:lnTo>
                <a:lnTo>
                  <a:pt x="4173474" y="816102"/>
                </a:lnTo>
                <a:lnTo>
                  <a:pt x="4176522" y="814578"/>
                </a:lnTo>
                <a:close/>
              </a:path>
              <a:path w="5838825" h="867410">
                <a:moveTo>
                  <a:pt x="4241292" y="798576"/>
                </a:moveTo>
                <a:lnTo>
                  <a:pt x="4241292" y="794766"/>
                </a:lnTo>
                <a:lnTo>
                  <a:pt x="4239006" y="792480"/>
                </a:lnTo>
                <a:lnTo>
                  <a:pt x="4235958" y="791718"/>
                </a:lnTo>
                <a:lnTo>
                  <a:pt x="4207764" y="798576"/>
                </a:lnTo>
                <a:lnTo>
                  <a:pt x="4205478" y="800862"/>
                </a:lnTo>
                <a:lnTo>
                  <a:pt x="4204716" y="804672"/>
                </a:lnTo>
                <a:lnTo>
                  <a:pt x="4207002" y="807720"/>
                </a:lnTo>
                <a:lnTo>
                  <a:pt x="4210050" y="807720"/>
                </a:lnTo>
                <a:lnTo>
                  <a:pt x="4238244" y="800862"/>
                </a:lnTo>
                <a:lnTo>
                  <a:pt x="4241292" y="798576"/>
                </a:lnTo>
                <a:close/>
              </a:path>
              <a:path w="5838825" h="867410">
                <a:moveTo>
                  <a:pt x="4306062" y="777240"/>
                </a:moveTo>
                <a:lnTo>
                  <a:pt x="4303776" y="774192"/>
                </a:lnTo>
                <a:lnTo>
                  <a:pt x="4299204" y="774192"/>
                </a:lnTo>
                <a:lnTo>
                  <a:pt x="4272534" y="781812"/>
                </a:lnTo>
                <a:lnTo>
                  <a:pt x="4269486" y="784098"/>
                </a:lnTo>
                <a:lnTo>
                  <a:pt x="4269486" y="787908"/>
                </a:lnTo>
                <a:lnTo>
                  <a:pt x="4271010" y="790194"/>
                </a:lnTo>
                <a:lnTo>
                  <a:pt x="4274820" y="790956"/>
                </a:lnTo>
                <a:lnTo>
                  <a:pt x="4301490" y="783336"/>
                </a:lnTo>
                <a:lnTo>
                  <a:pt x="4302252" y="783336"/>
                </a:lnTo>
                <a:lnTo>
                  <a:pt x="4305300" y="781050"/>
                </a:lnTo>
                <a:lnTo>
                  <a:pt x="4306062" y="777240"/>
                </a:lnTo>
                <a:close/>
              </a:path>
              <a:path w="5838825" h="867410">
                <a:moveTo>
                  <a:pt x="4369308" y="761238"/>
                </a:moveTo>
                <a:lnTo>
                  <a:pt x="4369308" y="757428"/>
                </a:lnTo>
                <a:lnTo>
                  <a:pt x="4367022" y="755142"/>
                </a:lnTo>
                <a:lnTo>
                  <a:pt x="4363212" y="754380"/>
                </a:lnTo>
                <a:lnTo>
                  <a:pt x="4345686" y="760476"/>
                </a:lnTo>
                <a:lnTo>
                  <a:pt x="4336542" y="762762"/>
                </a:lnTo>
                <a:lnTo>
                  <a:pt x="4333494" y="765048"/>
                </a:lnTo>
                <a:lnTo>
                  <a:pt x="4333494" y="768858"/>
                </a:lnTo>
                <a:lnTo>
                  <a:pt x="4335780" y="771906"/>
                </a:lnTo>
                <a:lnTo>
                  <a:pt x="4338828" y="771906"/>
                </a:lnTo>
                <a:lnTo>
                  <a:pt x="4347972" y="769620"/>
                </a:lnTo>
                <a:lnTo>
                  <a:pt x="4366260" y="763524"/>
                </a:lnTo>
                <a:lnTo>
                  <a:pt x="4369308" y="761238"/>
                </a:lnTo>
                <a:close/>
              </a:path>
              <a:path w="5838825" h="867410">
                <a:moveTo>
                  <a:pt x="4432554" y="739902"/>
                </a:moveTo>
                <a:lnTo>
                  <a:pt x="4432554" y="736092"/>
                </a:lnTo>
                <a:lnTo>
                  <a:pt x="4430268" y="733806"/>
                </a:lnTo>
                <a:lnTo>
                  <a:pt x="4426458" y="733044"/>
                </a:lnTo>
                <a:lnTo>
                  <a:pt x="4399788" y="742950"/>
                </a:lnTo>
                <a:lnTo>
                  <a:pt x="4396740" y="745236"/>
                </a:lnTo>
                <a:lnTo>
                  <a:pt x="4396740" y="749046"/>
                </a:lnTo>
                <a:lnTo>
                  <a:pt x="4399026" y="751332"/>
                </a:lnTo>
                <a:lnTo>
                  <a:pt x="4402836" y="751332"/>
                </a:lnTo>
                <a:lnTo>
                  <a:pt x="4429506" y="742188"/>
                </a:lnTo>
                <a:lnTo>
                  <a:pt x="4432554" y="739902"/>
                </a:lnTo>
                <a:close/>
              </a:path>
              <a:path w="5838825" h="867410">
                <a:moveTo>
                  <a:pt x="4495038" y="717042"/>
                </a:moveTo>
                <a:lnTo>
                  <a:pt x="4495038" y="713994"/>
                </a:lnTo>
                <a:lnTo>
                  <a:pt x="4492752" y="710946"/>
                </a:lnTo>
                <a:lnTo>
                  <a:pt x="4488942" y="710946"/>
                </a:lnTo>
                <a:lnTo>
                  <a:pt x="4486656" y="711708"/>
                </a:lnTo>
                <a:lnTo>
                  <a:pt x="4462272" y="720852"/>
                </a:lnTo>
                <a:lnTo>
                  <a:pt x="4459986" y="723138"/>
                </a:lnTo>
                <a:lnTo>
                  <a:pt x="4459224" y="726948"/>
                </a:lnTo>
                <a:lnTo>
                  <a:pt x="4462272" y="729234"/>
                </a:lnTo>
                <a:lnTo>
                  <a:pt x="4466082" y="729996"/>
                </a:lnTo>
                <a:lnTo>
                  <a:pt x="4490466" y="720852"/>
                </a:lnTo>
                <a:lnTo>
                  <a:pt x="4492752" y="720090"/>
                </a:lnTo>
                <a:lnTo>
                  <a:pt x="4495038" y="717042"/>
                </a:lnTo>
                <a:close/>
              </a:path>
              <a:path w="5838825" h="867410">
                <a:moveTo>
                  <a:pt x="4557522" y="693420"/>
                </a:moveTo>
                <a:lnTo>
                  <a:pt x="4557522" y="689610"/>
                </a:lnTo>
                <a:lnTo>
                  <a:pt x="4555236" y="687324"/>
                </a:lnTo>
                <a:lnTo>
                  <a:pt x="4551426" y="687324"/>
                </a:lnTo>
                <a:lnTo>
                  <a:pt x="4534662" y="693420"/>
                </a:lnTo>
                <a:lnTo>
                  <a:pt x="4524756" y="697230"/>
                </a:lnTo>
                <a:lnTo>
                  <a:pt x="4522470" y="700278"/>
                </a:lnTo>
                <a:lnTo>
                  <a:pt x="4521708" y="703326"/>
                </a:lnTo>
                <a:lnTo>
                  <a:pt x="4524756" y="706374"/>
                </a:lnTo>
                <a:lnTo>
                  <a:pt x="4528566" y="706374"/>
                </a:lnTo>
                <a:lnTo>
                  <a:pt x="4537710" y="702564"/>
                </a:lnTo>
                <a:lnTo>
                  <a:pt x="4555236" y="695706"/>
                </a:lnTo>
                <a:lnTo>
                  <a:pt x="4557522" y="693420"/>
                </a:lnTo>
                <a:close/>
              </a:path>
              <a:path w="5838825" h="867410">
                <a:moveTo>
                  <a:pt x="4619244" y="668274"/>
                </a:moveTo>
                <a:lnTo>
                  <a:pt x="4619244" y="664464"/>
                </a:lnTo>
                <a:lnTo>
                  <a:pt x="4616958" y="661416"/>
                </a:lnTo>
                <a:lnTo>
                  <a:pt x="4613148" y="662178"/>
                </a:lnTo>
                <a:lnTo>
                  <a:pt x="4586478" y="672846"/>
                </a:lnTo>
                <a:lnTo>
                  <a:pt x="4584192" y="675132"/>
                </a:lnTo>
                <a:lnTo>
                  <a:pt x="4584192" y="678942"/>
                </a:lnTo>
                <a:lnTo>
                  <a:pt x="4586478" y="681990"/>
                </a:lnTo>
                <a:lnTo>
                  <a:pt x="4590288" y="681228"/>
                </a:lnTo>
                <a:lnTo>
                  <a:pt x="4616958" y="670560"/>
                </a:lnTo>
                <a:lnTo>
                  <a:pt x="4619244" y="668274"/>
                </a:lnTo>
                <a:close/>
              </a:path>
              <a:path w="5838825" h="867410">
                <a:moveTo>
                  <a:pt x="4680966" y="641604"/>
                </a:moveTo>
                <a:lnTo>
                  <a:pt x="4680204" y="637794"/>
                </a:lnTo>
                <a:lnTo>
                  <a:pt x="4677918" y="635508"/>
                </a:lnTo>
                <a:lnTo>
                  <a:pt x="4674108" y="635508"/>
                </a:lnTo>
                <a:lnTo>
                  <a:pt x="4648200" y="646938"/>
                </a:lnTo>
                <a:lnTo>
                  <a:pt x="4645152" y="649986"/>
                </a:lnTo>
                <a:lnTo>
                  <a:pt x="4645914" y="653034"/>
                </a:lnTo>
                <a:lnTo>
                  <a:pt x="4648200" y="656082"/>
                </a:lnTo>
                <a:lnTo>
                  <a:pt x="4652010" y="656082"/>
                </a:lnTo>
                <a:lnTo>
                  <a:pt x="4677918" y="644652"/>
                </a:lnTo>
                <a:lnTo>
                  <a:pt x="4680966" y="641604"/>
                </a:lnTo>
                <a:close/>
              </a:path>
              <a:path w="5838825" h="867410">
                <a:moveTo>
                  <a:pt x="4741164" y="614172"/>
                </a:moveTo>
                <a:lnTo>
                  <a:pt x="4741164" y="611124"/>
                </a:lnTo>
                <a:lnTo>
                  <a:pt x="4738878" y="608076"/>
                </a:lnTo>
                <a:lnTo>
                  <a:pt x="4735068" y="608838"/>
                </a:lnTo>
                <a:lnTo>
                  <a:pt x="4727448" y="611886"/>
                </a:lnTo>
                <a:lnTo>
                  <a:pt x="4709160" y="620268"/>
                </a:lnTo>
                <a:lnTo>
                  <a:pt x="4706874" y="622554"/>
                </a:lnTo>
                <a:lnTo>
                  <a:pt x="4706874" y="626364"/>
                </a:lnTo>
                <a:lnTo>
                  <a:pt x="4709160" y="628650"/>
                </a:lnTo>
                <a:lnTo>
                  <a:pt x="4712970" y="628650"/>
                </a:lnTo>
                <a:lnTo>
                  <a:pt x="4731258" y="620268"/>
                </a:lnTo>
                <a:lnTo>
                  <a:pt x="4738878" y="617220"/>
                </a:lnTo>
                <a:lnTo>
                  <a:pt x="4741164" y="614172"/>
                </a:lnTo>
                <a:close/>
              </a:path>
              <a:path w="5838825" h="867410">
                <a:moveTo>
                  <a:pt x="4802124" y="585978"/>
                </a:moveTo>
                <a:lnTo>
                  <a:pt x="4802124" y="582930"/>
                </a:lnTo>
                <a:lnTo>
                  <a:pt x="4799076" y="579882"/>
                </a:lnTo>
                <a:lnTo>
                  <a:pt x="4795266" y="580644"/>
                </a:lnTo>
                <a:lnTo>
                  <a:pt x="4776216" y="589026"/>
                </a:lnTo>
                <a:lnTo>
                  <a:pt x="4769358" y="592836"/>
                </a:lnTo>
                <a:lnTo>
                  <a:pt x="4767072" y="595122"/>
                </a:lnTo>
                <a:lnTo>
                  <a:pt x="4767072" y="598932"/>
                </a:lnTo>
                <a:lnTo>
                  <a:pt x="4770120" y="601218"/>
                </a:lnTo>
                <a:lnTo>
                  <a:pt x="4773930" y="601218"/>
                </a:lnTo>
                <a:lnTo>
                  <a:pt x="4780788" y="598170"/>
                </a:lnTo>
                <a:lnTo>
                  <a:pt x="4799838" y="589026"/>
                </a:lnTo>
                <a:lnTo>
                  <a:pt x="4802124" y="585978"/>
                </a:lnTo>
                <a:close/>
              </a:path>
              <a:path w="5838825" h="867410">
                <a:moveTo>
                  <a:pt x="4862322" y="557022"/>
                </a:moveTo>
                <a:lnTo>
                  <a:pt x="4861560" y="553212"/>
                </a:lnTo>
                <a:lnTo>
                  <a:pt x="4859274" y="550926"/>
                </a:lnTo>
                <a:lnTo>
                  <a:pt x="4855464" y="551688"/>
                </a:lnTo>
                <a:lnTo>
                  <a:pt x="4829556" y="563880"/>
                </a:lnTo>
                <a:lnTo>
                  <a:pt x="4827270" y="566928"/>
                </a:lnTo>
                <a:lnTo>
                  <a:pt x="4827270" y="570738"/>
                </a:lnTo>
                <a:lnTo>
                  <a:pt x="4830318" y="573024"/>
                </a:lnTo>
                <a:lnTo>
                  <a:pt x="4834128" y="572262"/>
                </a:lnTo>
                <a:lnTo>
                  <a:pt x="4859274" y="560070"/>
                </a:lnTo>
                <a:lnTo>
                  <a:pt x="4862322" y="557022"/>
                </a:lnTo>
                <a:close/>
              </a:path>
              <a:path w="5838825" h="867410">
                <a:moveTo>
                  <a:pt x="4921758" y="528066"/>
                </a:moveTo>
                <a:lnTo>
                  <a:pt x="4921758" y="524256"/>
                </a:lnTo>
                <a:lnTo>
                  <a:pt x="4918710" y="521970"/>
                </a:lnTo>
                <a:lnTo>
                  <a:pt x="4914900" y="521970"/>
                </a:lnTo>
                <a:lnTo>
                  <a:pt x="4889754" y="534162"/>
                </a:lnTo>
                <a:lnTo>
                  <a:pt x="4887468" y="537210"/>
                </a:lnTo>
                <a:lnTo>
                  <a:pt x="4887468" y="541020"/>
                </a:lnTo>
                <a:lnTo>
                  <a:pt x="4889754" y="543306"/>
                </a:lnTo>
                <a:lnTo>
                  <a:pt x="4893564" y="543306"/>
                </a:lnTo>
                <a:lnTo>
                  <a:pt x="4919472" y="530352"/>
                </a:lnTo>
                <a:lnTo>
                  <a:pt x="4921758" y="528066"/>
                </a:lnTo>
                <a:close/>
              </a:path>
              <a:path w="5838825" h="867410">
                <a:moveTo>
                  <a:pt x="4981194" y="496824"/>
                </a:moveTo>
                <a:lnTo>
                  <a:pt x="4981194" y="493776"/>
                </a:lnTo>
                <a:lnTo>
                  <a:pt x="4978146" y="491490"/>
                </a:lnTo>
                <a:lnTo>
                  <a:pt x="4974336" y="491490"/>
                </a:lnTo>
                <a:lnTo>
                  <a:pt x="4949190" y="504444"/>
                </a:lnTo>
                <a:lnTo>
                  <a:pt x="4946904" y="507492"/>
                </a:lnTo>
                <a:lnTo>
                  <a:pt x="4946904" y="511302"/>
                </a:lnTo>
                <a:lnTo>
                  <a:pt x="4949952" y="513588"/>
                </a:lnTo>
                <a:lnTo>
                  <a:pt x="4953762" y="512826"/>
                </a:lnTo>
                <a:lnTo>
                  <a:pt x="4978908" y="499872"/>
                </a:lnTo>
                <a:lnTo>
                  <a:pt x="4981194" y="496824"/>
                </a:lnTo>
                <a:close/>
              </a:path>
              <a:path w="5838825" h="867410">
                <a:moveTo>
                  <a:pt x="5040630" y="466344"/>
                </a:moveTo>
                <a:lnTo>
                  <a:pt x="5039868" y="462534"/>
                </a:lnTo>
                <a:lnTo>
                  <a:pt x="5036820" y="460248"/>
                </a:lnTo>
                <a:lnTo>
                  <a:pt x="5033772" y="461010"/>
                </a:lnTo>
                <a:lnTo>
                  <a:pt x="5023866" y="466344"/>
                </a:lnTo>
                <a:lnTo>
                  <a:pt x="5008626" y="473964"/>
                </a:lnTo>
                <a:lnTo>
                  <a:pt x="5006340" y="477012"/>
                </a:lnTo>
                <a:lnTo>
                  <a:pt x="5006340" y="480060"/>
                </a:lnTo>
                <a:lnTo>
                  <a:pt x="5008626" y="483108"/>
                </a:lnTo>
                <a:lnTo>
                  <a:pt x="5012436" y="482346"/>
                </a:lnTo>
                <a:lnTo>
                  <a:pt x="5028438" y="474726"/>
                </a:lnTo>
                <a:lnTo>
                  <a:pt x="5038344" y="469392"/>
                </a:lnTo>
                <a:lnTo>
                  <a:pt x="5040630" y="466344"/>
                </a:lnTo>
                <a:close/>
              </a:path>
              <a:path w="5838825" h="867410">
                <a:moveTo>
                  <a:pt x="5099304" y="435102"/>
                </a:moveTo>
                <a:lnTo>
                  <a:pt x="5098542" y="431292"/>
                </a:lnTo>
                <a:lnTo>
                  <a:pt x="5096256" y="429006"/>
                </a:lnTo>
                <a:lnTo>
                  <a:pt x="5092446" y="429006"/>
                </a:lnTo>
                <a:lnTo>
                  <a:pt x="5067300" y="442722"/>
                </a:lnTo>
                <a:lnTo>
                  <a:pt x="5065014" y="445770"/>
                </a:lnTo>
                <a:lnTo>
                  <a:pt x="5065014" y="448818"/>
                </a:lnTo>
                <a:lnTo>
                  <a:pt x="5068062" y="451866"/>
                </a:lnTo>
                <a:lnTo>
                  <a:pt x="5071872" y="451104"/>
                </a:lnTo>
                <a:lnTo>
                  <a:pt x="5097018" y="437388"/>
                </a:lnTo>
                <a:lnTo>
                  <a:pt x="5099304" y="435102"/>
                </a:lnTo>
                <a:close/>
              </a:path>
              <a:path w="5838825" h="867410">
                <a:moveTo>
                  <a:pt x="5157978" y="403098"/>
                </a:moveTo>
                <a:lnTo>
                  <a:pt x="5157216" y="399288"/>
                </a:lnTo>
                <a:lnTo>
                  <a:pt x="5154168" y="397002"/>
                </a:lnTo>
                <a:lnTo>
                  <a:pt x="5151120" y="397764"/>
                </a:lnTo>
                <a:lnTo>
                  <a:pt x="5125974" y="411480"/>
                </a:lnTo>
                <a:lnTo>
                  <a:pt x="5123688" y="413766"/>
                </a:lnTo>
                <a:lnTo>
                  <a:pt x="5123688" y="417576"/>
                </a:lnTo>
                <a:lnTo>
                  <a:pt x="5126736" y="419862"/>
                </a:lnTo>
                <a:lnTo>
                  <a:pt x="5130546" y="419862"/>
                </a:lnTo>
                <a:lnTo>
                  <a:pt x="5155692" y="405384"/>
                </a:lnTo>
                <a:lnTo>
                  <a:pt x="5157978" y="403098"/>
                </a:lnTo>
                <a:close/>
              </a:path>
              <a:path w="5838825" h="867410">
                <a:moveTo>
                  <a:pt x="5215890" y="370332"/>
                </a:moveTo>
                <a:lnTo>
                  <a:pt x="5215890" y="367284"/>
                </a:lnTo>
                <a:lnTo>
                  <a:pt x="5212842" y="364998"/>
                </a:lnTo>
                <a:lnTo>
                  <a:pt x="5209032" y="364998"/>
                </a:lnTo>
                <a:lnTo>
                  <a:pt x="5183886" y="378714"/>
                </a:lnTo>
                <a:lnTo>
                  <a:pt x="5181600" y="381762"/>
                </a:lnTo>
                <a:lnTo>
                  <a:pt x="5182362" y="385572"/>
                </a:lnTo>
                <a:lnTo>
                  <a:pt x="5185410" y="387858"/>
                </a:lnTo>
                <a:lnTo>
                  <a:pt x="5188458" y="387096"/>
                </a:lnTo>
                <a:lnTo>
                  <a:pt x="5213604" y="373380"/>
                </a:lnTo>
                <a:lnTo>
                  <a:pt x="5215890" y="370332"/>
                </a:lnTo>
                <a:close/>
              </a:path>
              <a:path w="5838825" h="867410">
                <a:moveTo>
                  <a:pt x="5273802" y="337566"/>
                </a:moveTo>
                <a:lnTo>
                  <a:pt x="5273802" y="333756"/>
                </a:lnTo>
                <a:lnTo>
                  <a:pt x="5270754" y="331470"/>
                </a:lnTo>
                <a:lnTo>
                  <a:pt x="5266944" y="332232"/>
                </a:lnTo>
                <a:lnTo>
                  <a:pt x="5242560" y="346710"/>
                </a:lnTo>
                <a:lnTo>
                  <a:pt x="5240274" y="348996"/>
                </a:lnTo>
                <a:lnTo>
                  <a:pt x="5240274" y="352806"/>
                </a:lnTo>
                <a:lnTo>
                  <a:pt x="5243322" y="355092"/>
                </a:lnTo>
                <a:lnTo>
                  <a:pt x="5247132" y="355092"/>
                </a:lnTo>
                <a:lnTo>
                  <a:pt x="5271516" y="340614"/>
                </a:lnTo>
                <a:lnTo>
                  <a:pt x="5273802" y="337566"/>
                </a:lnTo>
                <a:close/>
              </a:path>
              <a:path w="5838825" h="867410">
                <a:moveTo>
                  <a:pt x="5332476" y="304800"/>
                </a:moveTo>
                <a:lnTo>
                  <a:pt x="5331714" y="300990"/>
                </a:lnTo>
                <a:lnTo>
                  <a:pt x="5328666" y="298704"/>
                </a:lnTo>
                <a:lnTo>
                  <a:pt x="5324856" y="299466"/>
                </a:lnTo>
                <a:lnTo>
                  <a:pt x="5300472" y="313182"/>
                </a:lnTo>
                <a:lnTo>
                  <a:pt x="5298186" y="316230"/>
                </a:lnTo>
                <a:lnTo>
                  <a:pt x="5298186" y="320040"/>
                </a:lnTo>
                <a:lnTo>
                  <a:pt x="5301234" y="322326"/>
                </a:lnTo>
                <a:lnTo>
                  <a:pt x="5305044" y="321564"/>
                </a:lnTo>
                <a:lnTo>
                  <a:pt x="5330190" y="307848"/>
                </a:lnTo>
                <a:lnTo>
                  <a:pt x="5332476" y="304800"/>
                </a:lnTo>
                <a:close/>
              </a:path>
              <a:path w="5838825" h="867410">
                <a:moveTo>
                  <a:pt x="5389626" y="271272"/>
                </a:moveTo>
                <a:lnTo>
                  <a:pt x="5389626" y="267462"/>
                </a:lnTo>
                <a:lnTo>
                  <a:pt x="5386578" y="265176"/>
                </a:lnTo>
                <a:lnTo>
                  <a:pt x="5382768" y="265938"/>
                </a:lnTo>
                <a:lnTo>
                  <a:pt x="5358384" y="280416"/>
                </a:lnTo>
                <a:lnTo>
                  <a:pt x="5356098" y="283464"/>
                </a:lnTo>
                <a:lnTo>
                  <a:pt x="5356098" y="286512"/>
                </a:lnTo>
                <a:lnTo>
                  <a:pt x="5359146" y="288798"/>
                </a:lnTo>
                <a:lnTo>
                  <a:pt x="5362956" y="288798"/>
                </a:lnTo>
                <a:lnTo>
                  <a:pt x="5387340" y="274320"/>
                </a:lnTo>
                <a:lnTo>
                  <a:pt x="5389626" y="271272"/>
                </a:lnTo>
                <a:close/>
              </a:path>
              <a:path w="5838825" h="867410">
                <a:moveTo>
                  <a:pt x="5447538" y="237744"/>
                </a:moveTo>
                <a:lnTo>
                  <a:pt x="5446776" y="233934"/>
                </a:lnTo>
                <a:lnTo>
                  <a:pt x="5443728" y="231648"/>
                </a:lnTo>
                <a:lnTo>
                  <a:pt x="5440680" y="232410"/>
                </a:lnTo>
                <a:lnTo>
                  <a:pt x="5426964" y="240030"/>
                </a:lnTo>
                <a:lnTo>
                  <a:pt x="5415534" y="246888"/>
                </a:lnTo>
                <a:lnTo>
                  <a:pt x="5413248" y="249936"/>
                </a:lnTo>
                <a:lnTo>
                  <a:pt x="5414010" y="252984"/>
                </a:lnTo>
                <a:lnTo>
                  <a:pt x="5417058" y="255270"/>
                </a:lnTo>
                <a:lnTo>
                  <a:pt x="5420868" y="255270"/>
                </a:lnTo>
                <a:lnTo>
                  <a:pt x="5432298" y="248412"/>
                </a:lnTo>
                <a:lnTo>
                  <a:pt x="5445252" y="240792"/>
                </a:lnTo>
                <a:lnTo>
                  <a:pt x="5447538" y="237744"/>
                </a:lnTo>
                <a:close/>
              </a:path>
              <a:path w="5838825" h="867410">
                <a:moveTo>
                  <a:pt x="5504688" y="203454"/>
                </a:moveTo>
                <a:lnTo>
                  <a:pt x="5503926" y="200406"/>
                </a:lnTo>
                <a:lnTo>
                  <a:pt x="5501640" y="198120"/>
                </a:lnTo>
                <a:lnTo>
                  <a:pt x="5497830" y="198882"/>
                </a:lnTo>
                <a:lnTo>
                  <a:pt x="5473446" y="213360"/>
                </a:lnTo>
                <a:lnTo>
                  <a:pt x="5471160" y="215646"/>
                </a:lnTo>
                <a:lnTo>
                  <a:pt x="5471160" y="219456"/>
                </a:lnTo>
                <a:lnTo>
                  <a:pt x="5474208" y="221742"/>
                </a:lnTo>
                <a:lnTo>
                  <a:pt x="5478018" y="220980"/>
                </a:lnTo>
                <a:lnTo>
                  <a:pt x="5502402" y="206502"/>
                </a:lnTo>
                <a:lnTo>
                  <a:pt x="5504688" y="203454"/>
                </a:lnTo>
                <a:close/>
              </a:path>
              <a:path w="5838825" h="867410">
                <a:moveTo>
                  <a:pt x="5561838" y="169926"/>
                </a:moveTo>
                <a:lnTo>
                  <a:pt x="5561838" y="166116"/>
                </a:lnTo>
                <a:lnTo>
                  <a:pt x="5558790" y="163830"/>
                </a:lnTo>
                <a:lnTo>
                  <a:pt x="5554980" y="164592"/>
                </a:lnTo>
                <a:lnTo>
                  <a:pt x="5530596" y="179070"/>
                </a:lnTo>
                <a:lnTo>
                  <a:pt x="5528310" y="182118"/>
                </a:lnTo>
                <a:lnTo>
                  <a:pt x="5529072" y="185928"/>
                </a:lnTo>
                <a:lnTo>
                  <a:pt x="5532120" y="188214"/>
                </a:lnTo>
                <a:lnTo>
                  <a:pt x="5535168" y="187452"/>
                </a:lnTo>
                <a:lnTo>
                  <a:pt x="5560314" y="172974"/>
                </a:lnTo>
                <a:lnTo>
                  <a:pt x="5561838" y="169926"/>
                </a:lnTo>
                <a:close/>
              </a:path>
              <a:path w="5838825" h="867410">
                <a:moveTo>
                  <a:pt x="5619750" y="135636"/>
                </a:moveTo>
                <a:lnTo>
                  <a:pt x="5618988" y="131826"/>
                </a:lnTo>
                <a:lnTo>
                  <a:pt x="5615940" y="129540"/>
                </a:lnTo>
                <a:lnTo>
                  <a:pt x="5612130" y="130302"/>
                </a:lnTo>
                <a:lnTo>
                  <a:pt x="5587746" y="144780"/>
                </a:lnTo>
                <a:lnTo>
                  <a:pt x="5585460" y="147828"/>
                </a:lnTo>
                <a:lnTo>
                  <a:pt x="5586222" y="151638"/>
                </a:lnTo>
                <a:lnTo>
                  <a:pt x="5589270" y="153924"/>
                </a:lnTo>
                <a:lnTo>
                  <a:pt x="5592318" y="153162"/>
                </a:lnTo>
                <a:lnTo>
                  <a:pt x="5617464" y="138684"/>
                </a:lnTo>
                <a:lnTo>
                  <a:pt x="5619750" y="135636"/>
                </a:lnTo>
                <a:close/>
              </a:path>
              <a:path w="5838825" h="867410">
                <a:moveTo>
                  <a:pt x="5676900" y="101346"/>
                </a:moveTo>
                <a:lnTo>
                  <a:pt x="5676138" y="97536"/>
                </a:lnTo>
                <a:lnTo>
                  <a:pt x="5673090" y="95250"/>
                </a:lnTo>
                <a:lnTo>
                  <a:pt x="5669280" y="96012"/>
                </a:lnTo>
                <a:lnTo>
                  <a:pt x="5644896" y="110490"/>
                </a:lnTo>
                <a:lnTo>
                  <a:pt x="5642610" y="113538"/>
                </a:lnTo>
                <a:lnTo>
                  <a:pt x="5643372" y="117348"/>
                </a:lnTo>
                <a:lnTo>
                  <a:pt x="5646420" y="119634"/>
                </a:lnTo>
                <a:lnTo>
                  <a:pt x="5650230" y="118872"/>
                </a:lnTo>
                <a:lnTo>
                  <a:pt x="5674614" y="104394"/>
                </a:lnTo>
                <a:lnTo>
                  <a:pt x="5676900" y="101346"/>
                </a:lnTo>
                <a:close/>
              </a:path>
              <a:path w="5838825" h="867410">
                <a:moveTo>
                  <a:pt x="5734050" y="67056"/>
                </a:moveTo>
                <a:lnTo>
                  <a:pt x="5733288" y="63246"/>
                </a:lnTo>
                <a:lnTo>
                  <a:pt x="5730240" y="60960"/>
                </a:lnTo>
                <a:lnTo>
                  <a:pt x="5726430" y="61722"/>
                </a:lnTo>
                <a:lnTo>
                  <a:pt x="5702046" y="76200"/>
                </a:lnTo>
                <a:lnTo>
                  <a:pt x="5699760" y="79248"/>
                </a:lnTo>
                <a:lnTo>
                  <a:pt x="5700522" y="83058"/>
                </a:lnTo>
                <a:lnTo>
                  <a:pt x="5703570" y="85344"/>
                </a:lnTo>
                <a:lnTo>
                  <a:pt x="5707380" y="84582"/>
                </a:lnTo>
                <a:lnTo>
                  <a:pt x="5731764" y="70104"/>
                </a:lnTo>
                <a:lnTo>
                  <a:pt x="5734050" y="67056"/>
                </a:lnTo>
                <a:close/>
              </a:path>
              <a:path w="5838825" h="867410">
                <a:moveTo>
                  <a:pt x="5838444" y="0"/>
                </a:moveTo>
                <a:lnTo>
                  <a:pt x="5753100" y="6096"/>
                </a:lnTo>
                <a:lnTo>
                  <a:pt x="5770509" y="34888"/>
                </a:lnTo>
                <a:lnTo>
                  <a:pt x="5781294" y="28194"/>
                </a:lnTo>
                <a:lnTo>
                  <a:pt x="5785104" y="28194"/>
                </a:lnTo>
                <a:lnTo>
                  <a:pt x="5788152" y="29718"/>
                </a:lnTo>
                <a:lnTo>
                  <a:pt x="5788914" y="33528"/>
                </a:lnTo>
                <a:lnTo>
                  <a:pt x="5788914" y="65326"/>
                </a:lnTo>
                <a:lnTo>
                  <a:pt x="5792724" y="71628"/>
                </a:lnTo>
                <a:lnTo>
                  <a:pt x="5838444" y="0"/>
                </a:lnTo>
                <a:close/>
              </a:path>
              <a:path w="5838825" h="867410">
                <a:moveTo>
                  <a:pt x="5775549" y="43223"/>
                </a:moveTo>
                <a:lnTo>
                  <a:pt x="5770509" y="34888"/>
                </a:lnTo>
                <a:lnTo>
                  <a:pt x="5759196" y="41910"/>
                </a:lnTo>
                <a:lnTo>
                  <a:pt x="5756910" y="44958"/>
                </a:lnTo>
                <a:lnTo>
                  <a:pt x="5757672" y="48768"/>
                </a:lnTo>
                <a:lnTo>
                  <a:pt x="5760720" y="50292"/>
                </a:lnTo>
                <a:lnTo>
                  <a:pt x="5763768" y="50292"/>
                </a:lnTo>
                <a:lnTo>
                  <a:pt x="5775549" y="43223"/>
                </a:lnTo>
                <a:close/>
              </a:path>
              <a:path w="5838825" h="867410">
                <a:moveTo>
                  <a:pt x="5788914" y="33528"/>
                </a:moveTo>
                <a:lnTo>
                  <a:pt x="5788152" y="29718"/>
                </a:lnTo>
                <a:lnTo>
                  <a:pt x="5785104" y="28194"/>
                </a:lnTo>
                <a:lnTo>
                  <a:pt x="5781294" y="28194"/>
                </a:lnTo>
                <a:lnTo>
                  <a:pt x="5770509" y="34888"/>
                </a:lnTo>
                <a:lnTo>
                  <a:pt x="5775549" y="43223"/>
                </a:lnTo>
                <a:lnTo>
                  <a:pt x="5786628" y="36576"/>
                </a:lnTo>
                <a:lnTo>
                  <a:pt x="5788914" y="33528"/>
                </a:lnTo>
                <a:close/>
              </a:path>
              <a:path w="5838825" h="867410">
                <a:moveTo>
                  <a:pt x="5788914" y="65326"/>
                </a:moveTo>
                <a:lnTo>
                  <a:pt x="5788914" y="33528"/>
                </a:lnTo>
                <a:lnTo>
                  <a:pt x="5786628" y="36576"/>
                </a:lnTo>
                <a:lnTo>
                  <a:pt x="5775549" y="43223"/>
                </a:lnTo>
                <a:lnTo>
                  <a:pt x="5788914" y="65326"/>
                </a:lnTo>
                <a:close/>
              </a:path>
            </a:pathLst>
          </a:custGeom>
          <a:solidFill>
            <a:srgbClr val="000099"/>
          </a:solidFill>
        </p:spPr>
        <p:txBody>
          <a:bodyPr wrap="square" lIns="0" tIns="0" rIns="0" bIns="0" rtlCol="0"/>
          <a:lstStyle/>
          <a:p>
            <a:endParaRPr/>
          </a:p>
        </p:txBody>
      </p:sp>
      <p:sp>
        <p:nvSpPr>
          <p:cNvPr id="37" name="object 10"/>
          <p:cNvSpPr txBox="1"/>
          <p:nvPr/>
        </p:nvSpPr>
        <p:spPr>
          <a:xfrm>
            <a:off x="1110004" y="2113027"/>
            <a:ext cx="1683385" cy="184666"/>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#includ</a:t>
            </a:r>
            <a:r>
              <a:rPr sz="1200" b="1" dirty="0">
                <a:latin typeface="Courier New"/>
                <a:cs typeface="Courier New"/>
              </a:rPr>
              <a:t>e</a:t>
            </a:r>
            <a:r>
              <a:rPr sz="1200" b="1" spc="10" dirty="0">
                <a:latin typeface="Courier New"/>
                <a:cs typeface="Courier New"/>
              </a:rPr>
              <a:t> </a:t>
            </a:r>
            <a:r>
              <a:rPr sz="1200" b="1" spc="5" dirty="0">
                <a:latin typeface="Courier New"/>
                <a:cs typeface="Courier New"/>
              </a:rPr>
              <a:t>&lt;stdio.h&gt;</a:t>
            </a:r>
            <a:endParaRPr sz="1200" b="1" dirty="0">
              <a:latin typeface="Courier New"/>
              <a:cs typeface="Courier New"/>
            </a:endParaRPr>
          </a:p>
        </p:txBody>
      </p:sp>
    </p:spTree>
    <p:extLst>
      <p:ext uri="{BB962C8B-B14F-4D97-AF65-F5344CB8AC3E}">
        <p14:creationId xmlns:p14="http://schemas.microsoft.com/office/powerpoint/2010/main" val="169209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26540">
              <a:lnSpc>
                <a:spcPct val="100000"/>
              </a:lnSpc>
            </a:pPr>
            <a:r>
              <a:rPr sz="4000" spc="-5" dirty="0"/>
              <a:t>Variation</a:t>
            </a:r>
            <a:r>
              <a:rPr sz="4000" dirty="0"/>
              <a:t>s</a:t>
            </a:r>
            <a:r>
              <a:rPr sz="4000" spc="15" dirty="0"/>
              <a:t> </a:t>
            </a:r>
            <a:r>
              <a:rPr sz="4000" dirty="0"/>
              <a:t>of</a:t>
            </a:r>
            <a:r>
              <a:rPr sz="4000" spc="-10" dirty="0"/>
              <a:t> </a:t>
            </a:r>
            <a:r>
              <a:rPr sz="4000" spc="-5" dirty="0"/>
              <a:t>th</a:t>
            </a:r>
            <a:r>
              <a:rPr sz="4000" dirty="0"/>
              <a:t>e</a:t>
            </a:r>
            <a:r>
              <a:rPr sz="4000" spc="-5" dirty="0"/>
              <a:t> </a:t>
            </a:r>
            <a:r>
              <a:rPr sz="4000" spc="-5" dirty="0">
                <a:latin typeface="Courier New"/>
                <a:cs typeface="Courier New"/>
              </a:rPr>
              <a:t>fo</a:t>
            </a:r>
            <a:r>
              <a:rPr sz="4000" dirty="0">
                <a:latin typeface="Courier New"/>
                <a:cs typeface="Courier New"/>
              </a:rPr>
              <a:t>r</a:t>
            </a:r>
            <a:r>
              <a:rPr sz="4000" spc="-1500" dirty="0">
                <a:latin typeface="Courier New"/>
                <a:cs typeface="Courier New"/>
              </a:rPr>
              <a:t> </a:t>
            </a:r>
            <a:r>
              <a:rPr sz="4000" spc="-5" dirty="0"/>
              <a:t>loop</a:t>
            </a:r>
            <a:endParaRPr sz="4000">
              <a:latin typeface="Courier New"/>
              <a:cs typeface="Courier New"/>
            </a:endParaRPr>
          </a:p>
        </p:txBody>
      </p:sp>
      <p:sp>
        <p:nvSpPr>
          <p:cNvPr id="4" name="object 4"/>
          <p:cNvSpPr txBox="1"/>
          <p:nvPr/>
        </p:nvSpPr>
        <p:spPr>
          <a:xfrm>
            <a:off x="1746389" y="2049017"/>
            <a:ext cx="7056120" cy="600710"/>
          </a:xfrm>
          <a:prstGeom prst="rect">
            <a:avLst/>
          </a:prstGeom>
          <a:solidFill>
            <a:srgbClr val="DDDDDD"/>
          </a:solidFill>
          <a:ln w="19050">
            <a:solidFill>
              <a:srgbClr val="DDDDDD"/>
            </a:solidFill>
          </a:ln>
        </p:spPr>
        <p:txBody>
          <a:bodyPr vert="horz" wrap="square" lIns="0" tIns="0" rIns="0" bIns="0" rtlCol="0">
            <a:spAutoFit/>
          </a:bodyPr>
          <a:lstStyle/>
          <a:p>
            <a:pPr marL="578485" marR="457834" indent="-488950">
              <a:lnSpc>
                <a:spcPct val="100000"/>
              </a:lnSpc>
            </a:pPr>
            <a:r>
              <a:rPr sz="1600" dirty="0">
                <a:latin typeface="Courier New"/>
                <a:cs typeface="Courier New"/>
              </a:rPr>
              <a:t>for(</a:t>
            </a:r>
            <a:r>
              <a:rPr sz="1600" spc="5" dirty="0">
                <a:latin typeface="Courier New"/>
                <a:cs typeface="Courier New"/>
              </a:rPr>
              <a:t> </a:t>
            </a:r>
            <a:r>
              <a:rPr sz="1600" b="1" dirty="0">
                <a:latin typeface="Courier New"/>
                <a:cs typeface="Courier New"/>
              </a:rPr>
              <a:t>factorial=1,</a:t>
            </a:r>
            <a:r>
              <a:rPr sz="1600" b="1" spc="5" dirty="0">
                <a:latin typeface="Courier New"/>
                <a:cs typeface="Courier New"/>
              </a:rPr>
              <a:t> </a:t>
            </a:r>
            <a:r>
              <a:rPr sz="1600" b="1" dirty="0">
                <a:latin typeface="Courier New"/>
                <a:cs typeface="Courier New"/>
              </a:rPr>
              <a:t>counter=</a:t>
            </a:r>
            <a:r>
              <a:rPr sz="1600" b="1" spc="5" dirty="0">
                <a:latin typeface="Courier New"/>
                <a:cs typeface="Courier New"/>
              </a:rPr>
              <a:t>1</a:t>
            </a:r>
            <a:r>
              <a:rPr sz="1600" dirty="0">
                <a:latin typeface="Courier New"/>
                <a:cs typeface="Courier New"/>
              </a:rPr>
              <a:t>; counter &lt;= n; ++counter) factorial *= counter;</a:t>
            </a:r>
            <a:endParaRPr sz="1600">
              <a:latin typeface="Courier New"/>
              <a:cs typeface="Courier New"/>
            </a:endParaRPr>
          </a:p>
        </p:txBody>
      </p:sp>
      <p:sp>
        <p:nvSpPr>
          <p:cNvPr id="5" name="object 5"/>
          <p:cNvSpPr txBox="1"/>
          <p:nvPr/>
        </p:nvSpPr>
        <p:spPr>
          <a:xfrm>
            <a:off x="1537087" y="1636776"/>
            <a:ext cx="4953000" cy="228600"/>
          </a:xfrm>
          <a:prstGeom prst="rect">
            <a:avLst/>
          </a:prstGeom>
        </p:spPr>
        <p:txBody>
          <a:bodyPr vert="horz" wrap="square" lIns="0" tIns="0" rIns="0" bIns="0" rtlCol="0">
            <a:spAutoFit/>
          </a:bodyPr>
          <a:lstStyle/>
          <a:p>
            <a:pPr marL="12700">
              <a:lnSpc>
                <a:spcPct val="100000"/>
              </a:lnSpc>
            </a:pPr>
            <a:r>
              <a:rPr sz="1800" spc="-5" dirty="0">
                <a:solidFill>
                  <a:srgbClr val="00009A"/>
                </a:solidFill>
                <a:latin typeface="Calibri"/>
                <a:cs typeface="Calibri"/>
              </a:rPr>
              <a:t>Several</a:t>
            </a:r>
            <a:r>
              <a:rPr sz="1800" spc="5" dirty="0">
                <a:solidFill>
                  <a:srgbClr val="00009A"/>
                </a:solidFill>
                <a:latin typeface="Calibri"/>
                <a:cs typeface="Calibri"/>
              </a:rPr>
              <a:t> </a:t>
            </a:r>
            <a:r>
              <a:rPr sz="1800" spc="-5" dirty="0">
                <a:solidFill>
                  <a:srgbClr val="00009A"/>
                </a:solidFill>
                <a:latin typeface="Calibri"/>
                <a:cs typeface="Calibri"/>
              </a:rPr>
              <a:t>initializatio</a:t>
            </a:r>
            <a:r>
              <a:rPr sz="1800" dirty="0">
                <a:solidFill>
                  <a:srgbClr val="00009A"/>
                </a:solidFill>
                <a:latin typeface="Calibri"/>
                <a:cs typeface="Calibri"/>
              </a:rPr>
              <a:t>n</a:t>
            </a:r>
            <a:r>
              <a:rPr sz="1800" spc="20" dirty="0">
                <a:solidFill>
                  <a:srgbClr val="00009A"/>
                </a:solidFill>
                <a:latin typeface="Calibri"/>
                <a:cs typeface="Calibri"/>
              </a:rPr>
              <a:t> </a:t>
            </a:r>
            <a:r>
              <a:rPr sz="1800" spc="-5" dirty="0">
                <a:solidFill>
                  <a:srgbClr val="00009A"/>
                </a:solidFill>
                <a:latin typeface="Calibri"/>
                <a:cs typeface="Calibri"/>
              </a:rPr>
              <a:t>ex</a:t>
            </a:r>
            <a:r>
              <a:rPr sz="1800" spc="5" dirty="0">
                <a:solidFill>
                  <a:srgbClr val="00009A"/>
                </a:solidFill>
                <a:latin typeface="Calibri"/>
                <a:cs typeface="Calibri"/>
              </a:rPr>
              <a:t>p</a:t>
            </a:r>
            <a:r>
              <a:rPr sz="1800" spc="-5" dirty="0">
                <a:solidFill>
                  <a:srgbClr val="00009A"/>
                </a:solidFill>
                <a:latin typeface="Calibri"/>
                <a:cs typeface="Calibri"/>
              </a:rPr>
              <a:t>ressio</a:t>
            </a:r>
            <a:r>
              <a:rPr sz="1800" dirty="0">
                <a:solidFill>
                  <a:srgbClr val="00009A"/>
                </a:solidFill>
                <a:latin typeface="Calibri"/>
                <a:cs typeface="Calibri"/>
              </a:rPr>
              <a:t>n</a:t>
            </a:r>
            <a:r>
              <a:rPr sz="1800" spc="5" dirty="0">
                <a:solidFill>
                  <a:srgbClr val="00009A"/>
                </a:solidFill>
                <a:latin typeface="Calibri"/>
                <a:cs typeface="Calibri"/>
              </a:rPr>
              <a:t> </a:t>
            </a:r>
            <a:r>
              <a:rPr sz="1800" spc="-5" dirty="0">
                <a:solidFill>
                  <a:srgbClr val="00009A"/>
                </a:solidFill>
                <a:latin typeface="Calibri"/>
                <a:cs typeface="Calibri"/>
              </a:rPr>
              <a:t>separate</a:t>
            </a:r>
            <a:r>
              <a:rPr sz="1800" dirty="0">
                <a:solidFill>
                  <a:srgbClr val="00009A"/>
                </a:solidFill>
                <a:latin typeface="Calibri"/>
                <a:cs typeface="Calibri"/>
              </a:rPr>
              <a:t>d</a:t>
            </a:r>
            <a:r>
              <a:rPr sz="1800" spc="10" dirty="0">
                <a:solidFill>
                  <a:srgbClr val="00009A"/>
                </a:solidFill>
                <a:latin typeface="Calibri"/>
                <a:cs typeface="Calibri"/>
              </a:rPr>
              <a:t> </a:t>
            </a:r>
            <a:r>
              <a:rPr sz="1800" dirty="0">
                <a:solidFill>
                  <a:srgbClr val="00009A"/>
                </a:solidFill>
                <a:latin typeface="Calibri"/>
                <a:cs typeface="Calibri"/>
              </a:rPr>
              <a:t>by</a:t>
            </a:r>
            <a:r>
              <a:rPr sz="1800" spc="5" dirty="0">
                <a:solidFill>
                  <a:srgbClr val="00009A"/>
                </a:solidFill>
                <a:latin typeface="Calibri"/>
                <a:cs typeface="Calibri"/>
              </a:rPr>
              <a:t> </a:t>
            </a:r>
            <a:r>
              <a:rPr sz="1800" dirty="0">
                <a:solidFill>
                  <a:srgbClr val="00009A"/>
                </a:solidFill>
                <a:latin typeface="Calibri"/>
                <a:cs typeface="Calibri"/>
              </a:rPr>
              <a:t>comma</a:t>
            </a:r>
            <a:endParaRPr sz="1800">
              <a:latin typeface="Calibri"/>
              <a:cs typeface="Calibri"/>
            </a:endParaRPr>
          </a:p>
        </p:txBody>
      </p:sp>
      <p:sp>
        <p:nvSpPr>
          <p:cNvPr id="6" name="object 6"/>
          <p:cNvSpPr/>
          <p:nvPr/>
        </p:nvSpPr>
        <p:spPr>
          <a:xfrm>
            <a:off x="1818017" y="3490721"/>
            <a:ext cx="3241675" cy="600075"/>
          </a:xfrm>
          <a:custGeom>
            <a:avLst/>
            <a:gdLst/>
            <a:ahLst/>
            <a:cxnLst/>
            <a:rect l="l" t="t" r="r" b="b"/>
            <a:pathLst>
              <a:path w="3241675" h="600075">
                <a:moveTo>
                  <a:pt x="0" y="0"/>
                </a:moveTo>
                <a:lnTo>
                  <a:pt x="0" y="599694"/>
                </a:lnTo>
                <a:lnTo>
                  <a:pt x="3241547" y="599694"/>
                </a:lnTo>
                <a:lnTo>
                  <a:pt x="3241547" y="0"/>
                </a:lnTo>
                <a:lnTo>
                  <a:pt x="0" y="0"/>
                </a:lnTo>
                <a:close/>
              </a:path>
            </a:pathLst>
          </a:custGeom>
          <a:solidFill>
            <a:srgbClr val="DDDDDD"/>
          </a:solidFill>
        </p:spPr>
        <p:txBody>
          <a:bodyPr wrap="square" lIns="0" tIns="0" rIns="0" bIns="0" rtlCol="0"/>
          <a:lstStyle/>
          <a:p>
            <a:endParaRPr/>
          </a:p>
        </p:txBody>
      </p:sp>
      <p:sp>
        <p:nvSpPr>
          <p:cNvPr id="7" name="object 7"/>
          <p:cNvSpPr/>
          <p:nvPr/>
        </p:nvSpPr>
        <p:spPr>
          <a:xfrm>
            <a:off x="1818017" y="3490721"/>
            <a:ext cx="3241675" cy="600075"/>
          </a:xfrm>
          <a:custGeom>
            <a:avLst/>
            <a:gdLst/>
            <a:ahLst/>
            <a:cxnLst/>
            <a:rect l="l" t="t" r="r" b="b"/>
            <a:pathLst>
              <a:path w="3241675" h="600075">
                <a:moveTo>
                  <a:pt x="0" y="0"/>
                </a:moveTo>
                <a:lnTo>
                  <a:pt x="0" y="599694"/>
                </a:lnTo>
                <a:lnTo>
                  <a:pt x="3241547" y="599694"/>
                </a:lnTo>
                <a:lnTo>
                  <a:pt x="3241547" y="0"/>
                </a:lnTo>
                <a:lnTo>
                  <a:pt x="0" y="0"/>
                </a:lnTo>
                <a:close/>
              </a:path>
            </a:pathLst>
          </a:custGeom>
          <a:ln w="19050">
            <a:solidFill>
              <a:srgbClr val="DDDDDD"/>
            </a:solidFill>
          </a:ln>
        </p:spPr>
        <p:txBody>
          <a:bodyPr wrap="square" lIns="0" tIns="0" rIns="0" bIns="0" rtlCol="0"/>
          <a:lstStyle/>
          <a:p>
            <a:endParaRPr/>
          </a:p>
        </p:txBody>
      </p:sp>
      <p:sp>
        <p:nvSpPr>
          <p:cNvPr id="8" name="object 8"/>
          <p:cNvSpPr txBox="1"/>
          <p:nvPr/>
        </p:nvSpPr>
        <p:spPr>
          <a:xfrm>
            <a:off x="1537110" y="3136653"/>
            <a:ext cx="7218680" cy="1696085"/>
          </a:xfrm>
          <a:prstGeom prst="rect">
            <a:avLst/>
          </a:prstGeom>
        </p:spPr>
        <p:txBody>
          <a:bodyPr vert="horz" wrap="square" lIns="0" tIns="0" rIns="0" bIns="0" rtlCol="0">
            <a:spAutoFit/>
          </a:bodyPr>
          <a:lstStyle/>
          <a:p>
            <a:pPr marL="12700">
              <a:lnSpc>
                <a:spcPct val="100000"/>
              </a:lnSpc>
            </a:pPr>
            <a:r>
              <a:rPr sz="1800" spc="-5" dirty="0">
                <a:solidFill>
                  <a:srgbClr val="00009A"/>
                </a:solidFill>
                <a:latin typeface="Calibri"/>
                <a:cs typeface="Calibri"/>
              </a:rPr>
              <a:t>No initializatio</a:t>
            </a:r>
            <a:r>
              <a:rPr sz="1800" dirty="0">
                <a:solidFill>
                  <a:srgbClr val="00009A"/>
                </a:solidFill>
                <a:latin typeface="Calibri"/>
                <a:cs typeface="Calibri"/>
              </a:rPr>
              <a:t>n</a:t>
            </a:r>
            <a:r>
              <a:rPr sz="1800" spc="20" dirty="0">
                <a:solidFill>
                  <a:srgbClr val="00009A"/>
                </a:solidFill>
                <a:latin typeface="Calibri"/>
                <a:cs typeface="Calibri"/>
              </a:rPr>
              <a:t> </a:t>
            </a:r>
            <a:r>
              <a:rPr sz="1800" dirty="0">
                <a:solidFill>
                  <a:srgbClr val="00009A"/>
                </a:solidFill>
                <a:latin typeface="Calibri"/>
                <a:cs typeface="Calibri"/>
              </a:rPr>
              <a:t>expressions</a:t>
            </a:r>
            <a:endParaRPr sz="1800">
              <a:latin typeface="Calibri"/>
              <a:cs typeface="Calibri"/>
            </a:endParaRPr>
          </a:p>
          <a:p>
            <a:pPr marR="3881754" algn="ctr">
              <a:lnSpc>
                <a:spcPct val="100000"/>
              </a:lnSpc>
              <a:spcBef>
                <a:spcPts val="1240"/>
              </a:spcBef>
              <a:tabLst>
                <a:tab pos="855980" algn="l"/>
              </a:tabLst>
            </a:pPr>
            <a:r>
              <a:rPr sz="1600" dirty="0">
                <a:latin typeface="Courier New"/>
                <a:cs typeface="Courier New"/>
              </a:rPr>
              <a:t>for(	; n &gt; 0; n--</a:t>
            </a:r>
            <a:r>
              <a:rPr sz="1600" spc="-5" dirty="0">
                <a:latin typeface="Courier New"/>
                <a:cs typeface="Courier New"/>
              </a:rPr>
              <a:t> </a:t>
            </a:r>
            <a:r>
              <a:rPr sz="1600" dirty="0">
                <a:latin typeface="Courier New"/>
                <a:cs typeface="Courier New"/>
              </a:rPr>
              <a:t>)</a:t>
            </a:r>
            <a:endParaRPr sz="1600">
              <a:latin typeface="Courier New"/>
              <a:cs typeface="Courier New"/>
            </a:endParaRPr>
          </a:p>
          <a:p>
            <a:pPr marR="4004310" algn="ctr">
              <a:lnSpc>
                <a:spcPct val="100000"/>
              </a:lnSpc>
              <a:spcBef>
                <a:spcPts val="5"/>
              </a:spcBef>
            </a:pPr>
            <a:r>
              <a:rPr sz="1600" dirty="0">
                <a:latin typeface="Courier New"/>
                <a:cs typeface="Courier New"/>
              </a:rPr>
              <a:t>printf(“*”);</a:t>
            </a:r>
            <a:endParaRPr sz="1600">
              <a:latin typeface="Courier New"/>
              <a:cs typeface="Courier New"/>
            </a:endParaRPr>
          </a:p>
          <a:p>
            <a:pPr>
              <a:lnSpc>
                <a:spcPct val="100000"/>
              </a:lnSpc>
            </a:pPr>
            <a:endParaRPr sz="1600">
              <a:latin typeface="Times New Roman"/>
              <a:cs typeface="Times New Roman"/>
            </a:endParaRPr>
          </a:p>
          <a:p>
            <a:pPr>
              <a:lnSpc>
                <a:spcPct val="100000"/>
              </a:lnSpc>
              <a:spcBef>
                <a:spcPts val="19"/>
              </a:spcBef>
            </a:pPr>
            <a:endParaRPr sz="1950">
              <a:latin typeface="Times New Roman"/>
              <a:cs typeface="Times New Roman"/>
            </a:endParaRPr>
          </a:p>
          <a:p>
            <a:pPr marL="83185">
              <a:lnSpc>
                <a:spcPct val="100000"/>
              </a:lnSpc>
            </a:pPr>
            <a:r>
              <a:rPr sz="1800" spc="-5" dirty="0">
                <a:solidFill>
                  <a:srgbClr val="00009A"/>
                </a:solidFill>
                <a:latin typeface="Calibri"/>
                <a:cs typeface="Calibri"/>
              </a:rPr>
              <a:t>A simpl</a:t>
            </a:r>
            <a:r>
              <a:rPr sz="1800" dirty="0">
                <a:solidFill>
                  <a:srgbClr val="00009A"/>
                </a:solidFill>
                <a:latin typeface="Calibri"/>
                <a:cs typeface="Calibri"/>
              </a:rPr>
              <a:t>e</a:t>
            </a:r>
            <a:r>
              <a:rPr sz="1800" spc="10" dirty="0">
                <a:solidFill>
                  <a:srgbClr val="00009A"/>
                </a:solidFill>
                <a:latin typeface="Calibri"/>
                <a:cs typeface="Calibri"/>
              </a:rPr>
              <a:t> </a:t>
            </a:r>
            <a:r>
              <a:rPr sz="1800" spc="-5" dirty="0">
                <a:solidFill>
                  <a:srgbClr val="00009A"/>
                </a:solidFill>
                <a:latin typeface="Calibri"/>
                <a:cs typeface="Calibri"/>
              </a:rPr>
              <a:t>implementatio</a:t>
            </a:r>
            <a:r>
              <a:rPr sz="1800" dirty="0">
                <a:solidFill>
                  <a:srgbClr val="00009A"/>
                </a:solidFill>
                <a:latin typeface="Calibri"/>
                <a:cs typeface="Calibri"/>
              </a:rPr>
              <a:t>n</a:t>
            </a:r>
            <a:r>
              <a:rPr sz="1800" spc="20" dirty="0">
                <a:solidFill>
                  <a:srgbClr val="00009A"/>
                </a:solidFill>
                <a:latin typeface="Calibri"/>
                <a:cs typeface="Calibri"/>
              </a:rPr>
              <a:t> </a:t>
            </a:r>
            <a:r>
              <a:rPr sz="1800" spc="-5" dirty="0">
                <a:solidFill>
                  <a:srgbClr val="00009A"/>
                </a:solidFill>
                <a:latin typeface="Calibri"/>
                <a:cs typeface="Calibri"/>
              </a:rPr>
              <a:t>o</a:t>
            </a:r>
            <a:r>
              <a:rPr sz="1800" dirty="0">
                <a:solidFill>
                  <a:srgbClr val="00009A"/>
                </a:solidFill>
                <a:latin typeface="Calibri"/>
                <a:cs typeface="Calibri"/>
              </a:rPr>
              <a:t>f a</a:t>
            </a:r>
            <a:r>
              <a:rPr sz="1800" spc="15" dirty="0">
                <a:solidFill>
                  <a:srgbClr val="00009A"/>
                </a:solidFill>
                <a:latin typeface="Calibri"/>
                <a:cs typeface="Calibri"/>
              </a:rPr>
              <a:t> </a:t>
            </a:r>
            <a:r>
              <a:rPr sz="1800" dirty="0">
                <a:solidFill>
                  <a:srgbClr val="00009A"/>
                </a:solidFill>
                <a:latin typeface="Calibri"/>
                <a:cs typeface="Calibri"/>
              </a:rPr>
              <a:t>delay</a:t>
            </a:r>
            <a:r>
              <a:rPr sz="1800" spc="10" dirty="0">
                <a:solidFill>
                  <a:srgbClr val="00009A"/>
                </a:solidFill>
                <a:latin typeface="Calibri"/>
                <a:cs typeface="Calibri"/>
              </a:rPr>
              <a:t> </a:t>
            </a:r>
            <a:r>
              <a:rPr sz="1800" dirty="0">
                <a:solidFill>
                  <a:srgbClr val="00009A"/>
                </a:solidFill>
                <a:latin typeface="Calibri"/>
                <a:cs typeface="Calibri"/>
              </a:rPr>
              <a:t>(</a:t>
            </a:r>
            <a:r>
              <a:rPr sz="1600" dirty="0">
                <a:solidFill>
                  <a:srgbClr val="00009A"/>
                </a:solidFill>
                <a:latin typeface="Calibri"/>
                <a:cs typeface="Calibri"/>
              </a:rPr>
              <a:t>the</a:t>
            </a:r>
            <a:r>
              <a:rPr sz="1600" spc="-5" dirty="0">
                <a:solidFill>
                  <a:srgbClr val="00009A"/>
                </a:solidFill>
                <a:latin typeface="Calibri"/>
                <a:cs typeface="Calibri"/>
              </a:rPr>
              <a:t> act</a:t>
            </a:r>
            <a:r>
              <a:rPr sz="1600" spc="-10" dirty="0">
                <a:solidFill>
                  <a:srgbClr val="00009A"/>
                </a:solidFill>
                <a:latin typeface="Calibri"/>
                <a:cs typeface="Calibri"/>
              </a:rPr>
              <a:t>u</a:t>
            </a:r>
            <a:r>
              <a:rPr sz="1600" dirty="0">
                <a:solidFill>
                  <a:srgbClr val="00009A"/>
                </a:solidFill>
                <a:latin typeface="Calibri"/>
                <a:cs typeface="Calibri"/>
              </a:rPr>
              <a:t>al</a:t>
            </a:r>
            <a:r>
              <a:rPr sz="1600" spc="35" dirty="0">
                <a:solidFill>
                  <a:srgbClr val="00009A"/>
                </a:solidFill>
                <a:latin typeface="Calibri"/>
                <a:cs typeface="Calibri"/>
              </a:rPr>
              <a:t> </a:t>
            </a:r>
            <a:r>
              <a:rPr sz="1600" spc="-5" dirty="0">
                <a:solidFill>
                  <a:srgbClr val="00009A"/>
                </a:solidFill>
                <a:latin typeface="Calibri"/>
                <a:cs typeface="Calibri"/>
              </a:rPr>
              <a:t>d</a:t>
            </a:r>
            <a:r>
              <a:rPr sz="1600" dirty="0">
                <a:solidFill>
                  <a:srgbClr val="00009A"/>
                </a:solidFill>
                <a:latin typeface="Calibri"/>
                <a:cs typeface="Calibri"/>
              </a:rPr>
              <a:t>elay</a:t>
            </a:r>
            <a:r>
              <a:rPr sz="1600" spc="-5" dirty="0">
                <a:solidFill>
                  <a:srgbClr val="00009A"/>
                </a:solidFill>
                <a:latin typeface="Calibri"/>
                <a:cs typeface="Calibri"/>
              </a:rPr>
              <a:t> tim</a:t>
            </a:r>
            <a:r>
              <a:rPr sz="1600" dirty="0">
                <a:solidFill>
                  <a:srgbClr val="00009A"/>
                </a:solidFill>
                <a:latin typeface="Calibri"/>
                <a:cs typeface="Calibri"/>
              </a:rPr>
              <a:t>e</a:t>
            </a:r>
            <a:r>
              <a:rPr sz="1600" spc="-5" dirty="0">
                <a:solidFill>
                  <a:srgbClr val="00009A"/>
                </a:solidFill>
                <a:latin typeface="Calibri"/>
                <a:cs typeface="Calibri"/>
              </a:rPr>
              <a:t> i</a:t>
            </a:r>
            <a:r>
              <a:rPr sz="1600" dirty="0">
                <a:solidFill>
                  <a:srgbClr val="00009A"/>
                </a:solidFill>
                <a:latin typeface="Calibri"/>
                <a:cs typeface="Calibri"/>
              </a:rPr>
              <a:t>s</a:t>
            </a:r>
            <a:r>
              <a:rPr sz="1600" spc="-5" dirty="0">
                <a:solidFill>
                  <a:srgbClr val="00009A"/>
                </a:solidFill>
                <a:latin typeface="Calibri"/>
                <a:cs typeface="Calibri"/>
              </a:rPr>
              <a:t> platfor</a:t>
            </a:r>
            <a:r>
              <a:rPr sz="1600" dirty="0">
                <a:solidFill>
                  <a:srgbClr val="00009A"/>
                </a:solidFill>
                <a:latin typeface="Calibri"/>
                <a:cs typeface="Calibri"/>
              </a:rPr>
              <a:t>m</a:t>
            </a:r>
            <a:r>
              <a:rPr sz="1600" spc="-5" dirty="0">
                <a:solidFill>
                  <a:srgbClr val="00009A"/>
                </a:solidFill>
                <a:latin typeface="Calibri"/>
                <a:cs typeface="Calibri"/>
              </a:rPr>
              <a:t> d</a:t>
            </a:r>
            <a:r>
              <a:rPr sz="1600" spc="5" dirty="0">
                <a:solidFill>
                  <a:srgbClr val="00009A"/>
                </a:solidFill>
                <a:latin typeface="Calibri"/>
                <a:cs typeface="Calibri"/>
              </a:rPr>
              <a:t>e</a:t>
            </a:r>
            <a:r>
              <a:rPr sz="1600" spc="-5" dirty="0">
                <a:solidFill>
                  <a:srgbClr val="00009A"/>
                </a:solidFill>
                <a:latin typeface="Calibri"/>
                <a:cs typeface="Calibri"/>
              </a:rPr>
              <a:t>penden</a:t>
            </a:r>
            <a:r>
              <a:rPr sz="1600" dirty="0">
                <a:solidFill>
                  <a:srgbClr val="00009A"/>
                </a:solidFill>
                <a:latin typeface="Calibri"/>
                <a:cs typeface="Calibri"/>
              </a:rPr>
              <a:t>t</a:t>
            </a:r>
            <a:r>
              <a:rPr sz="1800" dirty="0">
                <a:solidFill>
                  <a:srgbClr val="00009A"/>
                </a:solidFill>
                <a:latin typeface="Calibri"/>
                <a:cs typeface="Calibri"/>
              </a:rPr>
              <a:t>)</a:t>
            </a:r>
            <a:endParaRPr sz="1800">
              <a:latin typeface="Calibri"/>
              <a:cs typeface="Calibri"/>
            </a:endParaRPr>
          </a:p>
        </p:txBody>
      </p:sp>
      <p:sp>
        <p:nvSpPr>
          <p:cNvPr id="9" name="object 9"/>
          <p:cNvSpPr txBox="1"/>
          <p:nvPr/>
        </p:nvSpPr>
        <p:spPr>
          <a:xfrm>
            <a:off x="1891169" y="4930140"/>
            <a:ext cx="5998845" cy="386715"/>
          </a:xfrm>
          <a:prstGeom prst="rect">
            <a:avLst/>
          </a:prstGeom>
          <a:solidFill>
            <a:srgbClr val="DDDDDD"/>
          </a:solidFill>
          <a:ln w="19049">
            <a:solidFill>
              <a:srgbClr val="DDDDDD"/>
            </a:solidFill>
          </a:ln>
        </p:spPr>
        <p:txBody>
          <a:bodyPr vert="horz" wrap="square" lIns="0" tIns="0" rIns="0" bIns="0" rtlCol="0">
            <a:spAutoFit/>
          </a:bodyPr>
          <a:lstStyle/>
          <a:p>
            <a:pPr marL="90170">
              <a:lnSpc>
                <a:spcPct val="100000"/>
              </a:lnSpc>
            </a:pPr>
            <a:r>
              <a:rPr sz="1600" dirty="0">
                <a:latin typeface="Courier New"/>
                <a:cs typeface="Courier New"/>
              </a:rPr>
              <a:t>for( counter=0; counter</a:t>
            </a:r>
            <a:r>
              <a:rPr sz="1600" spc="15" dirty="0">
                <a:latin typeface="Courier New"/>
                <a:cs typeface="Courier New"/>
              </a:rPr>
              <a:t> </a:t>
            </a:r>
            <a:r>
              <a:rPr sz="1600" dirty="0">
                <a:latin typeface="Courier New"/>
                <a:cs typeface="Courier New"/>
              </a:rPr>
              <a:t>&lt; 1000; counter++ ) </a:t>
            </a:r>
            <a:r>
              <a:rPr sz="1800" b="1" dirty="0">
                <a:latin typeface="Courier New"/>
                <a:cs typeface="Courier New"/>
              </a:rPr>
              <a:t>;</a:t>
            </a:r>
            <a:endParaRPr sz="1800">
              <a:latin typeface="Courier New"/>
              <a:cs typeface="Courier New"/>
            </a:endParaRPr>
          </a:p>
        </p:txBody>
      </p:sp>
      <p:sp>
        <p:nvSpPr>
          <p:cNvPr id="10" name="object 10"/>
          <p:cNvSpPr txBox="1"/>
          <p:nvPr/>
        </p:nvSpPr>
        <p:spPr>
          <a:xfrm>
            <a:off x="1679581" y="5802114"/>
            <a:ext cx="5054600" cy="254000"/>
          </a:xfrm>
          <a:prstGeom prst="rect">
            <a:avLst/>
          </a:prstGeom>
        </p:spPr>
        <p:txBody>
          <a:bodyPr vert="horz" wrap="square" lIns="0" tIns="0" rIns="0" bIns="0" rtlCol="0">
            <a:spAutoFit/>
          </a:bodyPr>
          <a:lstStyle/>
          <a:p>
            <a:pPr marL="12700">
              <a:lnSpc>
                <a:spcPct val="100000"/>
              </a:lnSpc>
            </a:pPr>
            <a:r>
              <a:rPr sz="1800" dirty="0">
                <a:solidFill>
                  <a:srgbClr val="00009A"/>
                </a:solidFill>
                <a:latin typeface="Calibri"/>
                <a:cs typeface="Calibri"/>
              </a:rPr>
              <a:t>An </a:t>
            </a:r>
            <a:r>
              <a:rPr sz="1800" spc="-5" dirty="0">
                <a:solidFill>
                  <a:srgbClr val="00009A"/>
                </a:solidFill>
                <a:latin typeface="Calibri"/>
                <a:cs typeface="Calibri"/>
              </a:rPr>
              <a:t>infinit</a:t>
            </a:r>
            <a:r>
              <a:rPr sz="1800" dirty="0">
                <a:solidFill>
                  <a:srgbClr val="00009A"/>
                </a:solidFill>
                <a:latin typeface="Calibri"/>
                <a:cs typeface="Calibri"/>
              </a:rPr>
              <a:t>e</a:t>
            </a:r>
            <a:r>
              <a:rPr sz="1800" spc="15" dirty="0">
                <a:solidFill>
                  <a:srgbClr val="00009A"/>
                </a:solidFill>
                <a:latin typeface="Calibri"/>
                <a:cs typeface="Calibri"/>
              </a:rPr>
              <a:t> </a:t>
            </a:r>
            <a:r>
              <a:rPr sz="1800" dirty="0">
                <a:solidFill>
                  <a:srgbClr val="00009A"/>
                </a:solidFill>
                <a:latin typeface="Calibri"/>
                <a:cs typeface="Calibri"/>
              </a:rPr>
              <a:t>loop</a:t>
            </a:r>
            <a:r>
              <a:rPr sz="1800" spc="5" dirty="0">
                <a:solidFill>
                  <a:srgbClr val="00009A"/>
                </a:solidFill>
                <a:latin typeface="Calibri"/>
                <a:cs typeface="Calibri"/>
              </a:rPr>
              <a:t> (</a:t>
            </a:r>
            <a:r>
              <a:rPr sz="1600" spc="-5" dirty="0">
                <a:solidFill>
                  <a:srgbClr val="00009A"/>
                </a:solidFill>
                <a:latin typeface="Calibri"/>
                <a:cs typeface="Calibri"/>
              </a:rPr>
              <a:t>unti</a:t>
            </a:r>
            <a:r>
              <a:rPr sz="1600" dirty="0">
                <a:solidFill>
                  <a:srgbClr val="00009A"/>
                </a:solidFill>
                <a:latin typeface="Calibri"/>
                <a:cs typeface="Calibri"/>
              </a:rPr>
              <a:t>l</a:t>
            </a:r>
            <a:r>
              <a:rPr sz="1600" spc="-10" dirty="0">
                <a:solidFill>
                  <a:srgbClr val="00009A"/>
                </a:solidFill>
                <a:latin typeface="Calibri"/>
                <a:cs typeface="Calibri"/>
              </a:rPr>
              <a:t> </a:t>
            </a:r>
            <a:r>
              <a:rPr sz="1600" spc="-5" dirty="0">
                <a:solidFill>
                  <a:srgbClr val="00009A"/>
                </a:solidFill>
                <a:latin typeface="Calibri"/>
                <a:cs typeface="Calibri"/>
              </a:rPr>
              <a:t>i</a:t>
            </a:r>
            <a:r>
              <a:rPr sz="1600" dirty="0">
                <a:solidFill>
                  <a:srgbClr val="00009A"/>
                </a:solidFill>
                <a:latin typeface="Calibri"/>
                <a:cs typeface="Calibri"/>
              </a:rPr>
              <a:t>t</a:t>
            </a:r>
            <a:r>
              <a:rPr sz="1600" spc="-5" dirty="0">
                <a:solidFill>
                  <a:srgbClr val="00009A"/>
                </a:solidFill>
                <a:latin typeface="Calibri"/>
                <a:cs typeface="Calibri"/>
              </a:rPr>
              <a:t> i</a:t>
            </a:r>
            <a:r>
              <a:rPr sz="1600" dirty="0">
                <a:solidFill>
                  <a:srgbClr val="00009A"/>
                </a:solidFill>
                <a:latin typeface="Calibri"/>
                <a:cs typeface="Calibri"/>
              </a:rPr>
              <a:t>s</a:t>
            </a:r>
            <a:r>
              <a:rPr sz="1600" spc="-5" dirty="0">
                <a:solidFill>
                  <a:srgbClr val="00009A"/>
                </a:solidFill>
                <a:latin typeface="Calibri"/>
                <a:cs typeface="Calibri"/>
              </a:rPr>
              <a:t> t</a:t>
            </a:r>
            <a:r>
              <a:rPr sz="1600" spc="5" dirty="0">
                <a:solidFill>
                  <a:srgbClr val="00009A"/>
                </a:solidFill>
                <a:latin typeface="Calibri"/>
                <a:cs typeface="Calibri"/>
              </a:rPr>
              <a:t>e</a:t>
            </a:r>
            <a:r>
              <a:rPr sz="1600" spc="-5" dirty="0">
                <a:solidFill>
                  <a:srgbClr val="00009A"/>
                </a:solidFill>
                <a:latin typeface="Calibri"/>
                <a:cs typeface="Calibri"/>
              </a:rPr>
              <a:t>rminate</a:t>
            </a:r>
            <a:r>
              <a:rPr sz="1600" dirty="0">
                <a:solidFill>
                  <a:srgbClr val="00009A"/>
                </a:solidFill>
                <a:latin typeface="Calibri"/>
                <a:cs typeface="Calibri"/>
              </a:rPr>
              <a:t>d</a:t>
            </a:r>
            <a:r>
              <a:rPr sz="1600" spc="-15" dirty="0">
                <a:solidFill>
                  <a:srgbClr val="00009A"/>
                </a:solidFill>
                <a:latin typeface="Calibri"/>
                <a:cs typeface="Calibri"/>
              </a:rPr>
              <a:t> </a:t>
            </a:r>
            <a:r>
              <a:rPr sz="1600" spc="-5" dirty="0">
                <a:solidFill>
                  <a:srgbClr val="00009A"/>
                </a:solidFill>
                <a:latin typeface="Calibri"/>
                <a:cs typeface="Calibri"/>
              </a:rPr>
              <a:t>insid</a:t>
            </a:r>
            <a:r>
              <a:rPr sz="1600" dirty="0">
                <a:solidFill>
                  <a:srgbClr val="00009A"/>
                </a:solidFill>
                <a:latin typeface="Calibri"/>
                <a:cs typeface="Calibri"/>
              </a:rPr>
              <a:t>e</a:t>
            </a:r>
            <a:r>
              <a:rPr sz="1600" spc="-5" dirty="0">
                <a:solidFill>
                  <a:srgbClr val="00009A"/>
                </a:solidFill>
                <a:latin typeface="Calibri"/>
                <a:cs typeface="Calibri"/>
              </a:rPr>
              <a:t> th</a:t>
            </a:r>
            <a:r>
              <a:rPr sz="1600" dirty="0">
                <a:solidFill>
                  <a:srgbClr val="00009A"/>
                </a:solidFill>
                <a:latin typeface="Calibri"/>
                <a:cs typeface="Calibri"/>
              </a:rPr>
              <a:t>e</a:t>
            </a:r>
            <a:r>
              <a:rPr sz="1600" spc="-5" dirty="0">
                <a:solidFill>
                  <a:srgbClr val="00009A"/>
                </a:solidFill>
                <a:latin typeface="Calibri"/>
                <a:cs typeface="Calibri"/>
              </a:rPr>
              <a:t> l</a:t>
            </a:r>
            <a:r>
              <a:rPr sz="1600" spc="5" dirty="0">
                <a:solidFill>
                  <a:srgbClr val="00009A"/>
                </a:solidFill>
                <a:latin typeface="Calibri"/>
                <a:cs typeface="Calibri"/>
              </a:rPr>
              <a:t>o</a:t>
            </a:r>
            <a:r>
              <a:rPr sz="1600" spc="-5" dirty="0">
                <a:solidFill>
                  <a:srgbClr val="00009A"/>
                </a:solidFill>
                <a:latin typeface="Calibri"/>
                <a:cs typeface="Calibri"/>
              </a:rPr>
              <a:t>o</a:t>
            </a:r>
            <a:r>
              <a:rPr sz="1600" dirty="0">
                <a:solidFill>
                  <a:srgbClr val="00009A"/>
                </a:solidFill>
                <a:latin typeface="Calibri"/>
                <a:cs typeface="Calibri"/>
              </a:rPr>
              <a:t>p </a:t>
            </a:r>
            <a:r>
              <a:rPr sz="1600" spc="-5" dirty="0">
                <a:solidFill>
                  <a:srgbClr val="00009A"/>
                </a:solidFill>
                <a:latin typeface="Calibri"/>
                <a:cs typeface="Calibri"/>
              </a:rPr>
              <a:t>bod</a:t>
            </a:r>
            <a:r>
              <a:rPr sz="1600" dirty="0">
                <a:solidFill>
                  <a:srgbClr val="00009A"/>
                </a:solidFill>
                <a:latin typeface="Calibri"/>
                <a:cs typeface="Calibri"/>
              </a:rPr>
              <a:t>y</a:t>
            </a:r>
            <a:r>
              <a:rPr sz="1800" dirty="0">
                <a:solidFill>
                  <a:srgbClr val="00009A"/>
                </a:solidFill>
                <a:latin typeface="Calibri"/>
                <a:cs typeface="Calibri"/>
              </a:rPr>
              <a:t>)</a:t>
            </a:r>
            <a:endParaRPr sz="1800">
              <a:latin typeface="Calibri"/>
              <a:cs typeface="Calibri"/>
            </a:endParaRPr>
          </a:p>
        </p:txBody>
      </p:sp>
      <p:sp>
        <p:nvSpPr>
          <p:cNvPr id="11" name="object 11"/>
          <p:cNvSpPr/>
          <p:nvPr/>
        </p:nvSpPr>
        <p:spPr>
          <a:xfrm>
            <a:off x="1891170" y="6083046"/>
            <a:ext cx="2541130" cy="1027430"/>
          </a:xfrm>
          <a:custGeom>
            <a:avLst/>
            <a:gdLst/>
            <a:ahLst/>
            <a:cxnLst/>
            <a:rect l="l" t="t" r="r" b="b"/>
            <a:pathLst>
              <a:path w="3241675" h="1027429">
                <a:moveTo>
                  <a:pt x="0" y="0"/>
                </a:moveTo>
                <a:lnTo>
                  <a:pt x="0" y="1027176"/>
                </a:lnTo>
                <a:lnTo>
                  <a:pt x="3241548" y="1027176"/>
                </a:lnTo>
                <a:lnTo>
                  <a:pt x="3241548" y="0"/>
                </a:lnTo>
                <a:lnTo>
                  <a:pt x="0" y="0"/>
                </a:lnTo>
                <a:close/>
              </a:path>
            </a:pathLst>
          </a:custGeom>
          <a:solidFill>
            <a:srgbClr val="DDDDDD"/>
          </a:solidFill>
        </p:spPr>
        <p:txBody>
          <a:bodyPr wrap="square" lIns="0" tIns="0" rIns="0" bIns="0" rtlCol="0"/>
          <a:lstStyle/>
          <a:p>
            <a:endParaRPr/>
          </a:p>
        </p:txBody>
      </p:sp>
      <p:sp>
        <p:nvSpPr>
          <p:cNvPr id="12" name="object 12"/>
          <p:cNvSpPr/>
          <p:nvPr/>
        </p:nvSpPr>
        <p:spPr>
          <a:xfrm>
            <a:off x="1891170" y="6083046"/>
            <a:ext cx="2541130" cy="1027430"/>
          </a:xfrm>
          <a:custGeom>
            <a:avLst/>
            <a:gdLst/>
            <a:ahLst/>
            <a:cxnLst/>
            <a:rect l="l" t="t" r="r" b="b"/>
            <a:pathLst>
              <a:path w="3241675" h="1027429">
                <a:moveTo>
                  <a:pt x="0" y="0"/>
                </a:moveTo>
                <a:lnTo>
                  <a:pt x="0" y="1027176"/>
                </a:lnTo>
                <a:lnTo>
                  <a:pt x="3241548" y="1027176"/>
                </a:lnTo>
                <a:lnTo>
                  <a:pt x="3241548" y="0"/>
                </a:lnTo>
                <a:lnTo>
                  <a:pt x="0" y="0"/>
                </a:lnTo>
                <a:close/>
              </a:path>
            </a:pathLst>
          </a:custGeom>
          <a:ln w="19049">
            <a:solidFill>
              <a:srgbClr val="DDDDDD"/>
            </a:solidFill>
          </a:ln>
        </p:spPr>
        <p:txBody>
          <a:bodyPr wrap="square" lIns="0" tIns="0" rIns="0" bIns="0" rtlCol="0"/>
          <a:lstStyle/>
          <a:p>
            <a:endParaRPr/>
          </a:p>
        </p:txBody>
      </p:sp>
      <p:sp>
        <p:nvSpPr>
          <p:cNvPr id="13" name="object 13"/>
          <p:cNvSpPr txBox="1"/>
          <p:nvPr/>
        </p:nvSpPr>
        <p:spPr>
          <a:xfrm>
            <a:off x="1990984" y="6170506"/>
            <a:ext cx="2441315" cy="915635"/>
          </a:xfrm>
          <a:prstGeom prst="rect">
            <a:avLst/>
          </a:prstGeom>
        </p:spPr>
        <p:txBody>
          <a:bodyPr vert="horz" wrap="square" lIns="0" tIns="0" rIns="0" bIns="0" rtlCol="0">
            <a:spAutoFit/>
          </a:bodyPr>
          <a:lstStyle/>
          <a:p>
            <a:pPr>
              <a:lnSpc>
                <a:spcPct val="100000"/>
              </a:lnSpc>
              <a:tabLst>
                <a:tab pos="733425" algn="l"/>
                <a:tab pos="1100455" algn="l"/>
                <a:tab pos="1467485" algn="l"/>
              </a:tabLst>
            </a:pPr>
            <a:r>
              <a:rPr sz="1600" dirty="0">
                <a:latin typeface="Courier New"/>
                <a:cs typeface="Courier New"/>
              </a:rPr>
              <a:t>for(	;	;	)</a:t>
            </a:r>
          </a:p>
          <a:p>
            <a:pPr>
              <a:lnSpc>
                <a:spcPct val="100000"/>
              </a:lnSpc>
              <a:spcBef>
                <a:spcPts val="5"/>
              </a:spcBef>
            </a:pPr>
            <a:r>
              <a:rPr sz="1600" dirty="0">
                <a:latin typeface="Courier New"/>
                <a:cs typeface="Courier New"/>
              </a:rPr>
              <a:t>{</a:t>
            </a:r>
          </a:p>
          <a:p>
            <a:pPr marL="275590">
              <a:lnSpc>
                <a:spcPts val="1430"/>
              </a:lnSpc>
              <a:spcBef>
                <a:spcPts val="20"/>
              </a:spcBef>
            </a:pPr>
            <a:r>
              <a:rPr sz="1200" dirty="0">
                <a:latin typeface="Courier New"/>
                <a:cs typeface="Courier New"/>
              </a:rPr>
              <a:t>.</a:t>
            </a:r>
            <a:r>
              <a:rPr sz="1200" spc="10" dirty="0">
                <a:latin typeface="Courier New"/>
                <a:cs typeface="Courier New"/>
              </a:rPr>
              <a:t> </a:t>
            </a:r>
            <a:r>
              <a:rPr sz="1200" dirty="0">
                <a:latin typeface="Courier New"/>
                <a:cs typeface="Courier New"/>
              </a:rPr>
              <a:t>.</a:t>
            </a:r>
            <a:r>
              <a:rPr sz="1200" spc="10" dirty="0">
                <a:latin typeface="Courier New"/>
                <a:cs typeface="Courier New"/>
              </a:rPr>
              <a:t> </a:t>
            </a:r>
            <a:r>
              <a:rPr sz="1200" dirty="0">
                <a:latin typeface="Courier New"/>
                <a:cs typeface="Courier New"/>
              </a:rPr>
              <a:t>.</a:t>
            </a:r>
          </a:p>
          <a:p>
            <a:pPr>
              <a:lnSpc>
                <a:spcPts val="1910"/>
              </a:lnSpc>
            </a:pPr>
            <a:r>
              <a:rPr sz="1600" dirty="0">
                <a:latin typeface="Courier New"/>
                <a:cs typeface="Courier New"/>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1938</TotalTime>
  <Words>2019</Words>
  <Application>Microsoft Office PowerPoint</Application>
  <PresentationFormat>Custom</PresentationFormat>
  <Paragraphs>297</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Lucida Console</vt:lpstr>
      <vt:lpstr>Times New Roman</vt:lpstr>
      <vt:lpstr>Wingdings</vt:lpstr>
      <vt:lpstr>Office Theme</vt:lpstr>
      <vt:lpstr>Lecture 4 Repetition Statements</vt:lpstr>
      <vt:lpstr>I. Repetition Statements</vt:lpstr>
      <vt:lpstr>Pre‐test and Post‐test loops</vt:lpstr>
      <vt:lpstr>II. The while loop</vt:lpstr>
      <vt:lpstr>Example</vt:lpstr>
      <vt:lpstr>III. The for loop</vt:lpstr>
      <vt:lpstr>…Continued</vt:lpstr>
      <vt:lpstr>“for“- “While” loops Translation</vt:lpstr>
      <vt:lpstr>Variations of the for loop</vt:lpstr>
      <vt:lpstr>III. do-while Statement</vt:lpstr>
      <vt:lpstr>IV. break and continue</vt:lpstr>
      <vt:lpstr>Example</vt:lpstr>
      <vt:lpstr>V. Nested loops</vt:lpstr>
      <vt:lpstr>Example: Nested Counting Loop</vt:lpstr>
      <vt:lpstr>PowerPoint Presentation</vt:lpstr>
      <vt:lpstr>PowerPoint Presentation</vt:lpstr>
      <vt:lpstr>PowerPoint Presentation</vt:lpstr>
      <vt:lpstr>Example 3: Computing Factorial</vt:lpstr>
      <vt:lpstr>Example 4: Conversion of Celsius to Fahrenheit</vt:lpstr>
      <vt:lpstr>PowerPoint Presentation</vt:lpstr>
      <vt:lpstr>Example 5: Sum of Exam Scores</vt:lpstr>
      <vt:lpstr>PowerPoint Presentation</vt:lpstr>
      <vt:lpstr>Appendix: Using Debugger Programs</vt:lpstr>
      <vt:lpstr>Debugging without a Debugger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2.ppt</dc:title>
  <dc:creator>igor</dc:creator>
  <cp:lastModifiedBy>Abdsamad Benkrid</cp:lastModifiedBy>
  <cp:revision>98</cp:revision>
  <dcterms:created xsi:type="dcterms:W3CDTF">2016-09-01T21:28:29Z</dcterms:created>
  <dcterms:modified xsi:type="dcterms:W3CDTF">2023-11-03T14:05:36Z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2016-03-20T00:00:00Z</vt:filetime>
  </property>
  <property fmtid="{D5CDD505-2E9C-101B-9397-08002B2CF9AE}" pid="3" name="Creator">
    <vt:lpwstr>PScript5.dll Version 5.2.2</vt:lpwstr>
  </property>
  <property fmtid="{D5CDD505-2E9C-101B-9397-08002B2CF9AE}" pid="4" name="LastSaved">
    <vt:filetime>2016-09-01T00:00:00Z</vt:filetime>
  </property>
</Properties>
</file>