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6" r:id="rId3"/>
    <p:sldId id="295" r:id="rId4"/>
    <p:sldId id="297" r:id="rId5"/>
    <p:sldId id="298" r:id="rId6"/>
    <p:sldId id="313" r:id="rId7"/>
    <p:sldId id="314" r:id="rId8"/>
    <p:sldId id="317" r:id="rId9"/>
    <p:sldId id="315" r:id="rId10"/>
    <p:sldId id="316" r:id="rId11"/>
    <p:sldId id="318" r:id="rId12"/>
    <p:sldId id="307" r:id="rId13"/>
    <p:sldId id="310" r:id="rId14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89031" autoAdjust="0"/>
  </p:normalViewPr>
  <p:slideViewPr>
    <p:cSldViewPr>
      <p:cViewPr varScale="1">
        <p:scale>
          <a:sx n="52" d="100"/>
          <a:sy n="52" d="100"/>
        </p:scale>
        <p:origin x="86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DC5DE-07FA-4D86-8363-1022751F60D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64372-70E7-4E3F-A2EB-099B595A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4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condition is true, then Logical NOT operator will make it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64372-70E7-4E3F-A2EB-099B595A4B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3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(a &gt; b) || ((a==0) &amp;&amp; (b&gt;0))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64372-70E7-4E3F-A2EB-099B595A4B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4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E5E5E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E5E5E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850" y="6905625"/>
            <a:ext cx="1847850" cy="63817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63500" y="7286625"/>
            <a:ext cx="276017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CSCI291 – Autumn © O. Al Khatib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25537" y="1690116"/>
            <a:ext cx="4189729" cy="423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009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721229" y="1754391"/>
            <a:ext cx="3709670" cy="4011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65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E5E5E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E5E5E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E5E5E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839" y="348995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5462" y="698055"/>
            <a:ext cx="8522474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5669" y="1546542"/>
            <a:ext cx="8242061" cy="5148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12383" y="6798246"/>
            <a:ext cx="232409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E5E5E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7352" y="1388014"/>
            <a:ext cx="655320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AU" spc="-5" dirty="0">
                <a:solidFill>
                  <a:srgbClr val="7030A0"/>
                </a:solidFill>
                <a:latin typeface="Arial"/>
                <a:cs typeface="Arial"/>
              </a:rPr>
              <a:t>Selection Structures:</a:t>
            </a:r>
            <a:br>
              <a:rPr lang="en-AU" spc="-5" dirty="0">
                <a:solidFill>
                  <a:srgbClr val="7030A0"/>
                </a:solidFill>
                <a:latin typeface="Arial"/>
                <a:cs typeface="Arial"/>
              </a:rPr>
            </a:br>
            <a:r>
              <a:rPr lang="en-AU" spc="-5" dirty="0">
                <a:solidFill>
                  <a:srgbClr val="7030A0"/>
                </a:solidFill>
                <a:latin typeface="Arial"/>
                <a:cs typeface="Arial"/>
              </a:rPr>
              <a:t>Supplement</a:t>
            </a:r>
            <a:endParaRPr spc="-5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3396" y="608265"/>
            <a:ext cx="408470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CSCI29</a:t>
            </a:r>
            <a:r>
              <a:rPr sz="1800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Programmin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5" dirty="0">
                <a:latin typeface="Arial"/>
                <a:cs typeface="Arial"/>
              </a:rPr>
              <a:t> Engineers</a:t>
            </a:r>
            <a:endParaRPr lang="en-US" sz="1800"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5789">
              <a:lnSpc>
                <a:spcPct val="100000"/>
              </a:lnSpc>
            </a:pPr>
            <a:r>
              <a:rPr sz="4000" spc="-5" dirty="0"/>
              <a:t>Shor</a:t>
            </a:r>
            <a:r>
              <a:rPr sz="4000" dirty="0"/>
              <a:t>t </a:t>
            </a:r>
            <a:r>
              <a:rPr sz="4000" spc="-5" dirty="0"/>
              <a:t>circui</a:t>
            </a:r>
            <a:r>
              <a:rPr sz="4000" dirty="0"/>
              <a:t>t</a:t>
            </a:r>
            <a:r>
              <a:rPr sz="4000" spc="-15" dirty="0"/>
              <a:t> </a:t>
            </a:r>
            <a:r>
              <a:rPr sz="4000" dirty="0"/>
              <a:t>evaluation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385963" y="2698242"/>
            <a:ext cx="8209280" cy="1588135"/>
          </a:xfrm>
          <a:custGeom>
            <a:avLst/>
            <a:gdLst/>
            <a:ahLst/>
            <a:cxnLst/>
            <a:rect l="l" t="t" r="r" b="b"/>
            <a:pathLst>
              <a:path w="8209280" h="1588135">
                <a:moveTo>
                  <a:pt x="0" y="0"/>
                </a:moveTo>
                <a:lnTo>
                  <a:pt x="0" y="1588008"/>
                </a:lnTo>
                <a:lnTo>
                  <a:pt x="8209026" y="1588008"/>
                </a:lnTo>
                <a:lnTo>
                  <a:pt x="82090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63935" y="1431797"/>
            <a:ext cx="7250430" cy="186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Shor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circui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evaluation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reduces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computationa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complexity 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comple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expressions</a:t>
            </a: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400" spc="-5" dirty="0">
                <a:solidFill>
                  <a:srgbClr val="006500"/>
                </a:solidFill>
                <a:latin typeface="Calibri"/>
                <a:cs typeface="Calibri"/>
              </a:rPr>
              <a:t>Doe</a:t>
            </a:r>
            <a:r>
              <a:rPr sz="2400" dirty="0">
                <a:solidFill>
                  <a:srgbClr val="006500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0065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500"/>
                </a:solidFill>
                <a:latin typeface="Calibri"/>
                <a:cs typeface="Calibri"/>
              </a:rPr>
              <a:t>it</a:t>
            </a:r>
            <a:r>
              <a:rPr sz="2400" spc="-5" dirty="0">
                <a:solidFill>
                  <a:srgbClr val="006500"/>
                </a:solidFill>
                <a:latin typeface="Calibri"/>
                <a:cs typeface="Calibri"/>
              </a:rPr>
              <a:t> have </a:t>
            </a:r>
            <a:r>
              <a:rPr sz="2400" dirty="0">
                <a:solidFill>
                  <a:srgbClr val="006500"/>
                </a:solidFill>
                <a:latin typeface="Calibri"/>
                <a:cs typeface="Calibri"/>
              </a:rPr>
              <a:t>any</a:t>
            </a:r>
            <a:r>
              <a:rPr sz="2400" spc="-5" dirty="0">
                <a:solidFill>
                  <a:srgbClr val="006500"/>
                </a:solidFill>
                <a:latin typeface="Calibri"/>
                <a:cs typeface="Calibri"/>
              </a:rPr>
              <a:t> sid</a:t>
            </a:r>
            <a:r>
              <a:rPr sz="2400" dirty="0">
                <a:solidFill>
                  <a:srgbClr val="006500"/>
                </a:solidFill>
                <a:latin typeface="Calibri"/>
                <a:cs typeface="Calibri"/>
              </a:rPr>
              <a:t>e effects?</a:t>
            </a:r>
            <a:endParaRPr sz="2400" dirty="0">
              <a:latin typeface="Calibri"/>
              <a:cs typeface="Calibri"/>
            </a:endParaRPr>
          </a:p>
          <a:p>
            <a:pPr marL="12700" marR="4772025"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solidFill>
                  <a:srgbClr val="0033CC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0033CC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x=1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y=2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z=3; </a:t>
            </a:r>
            <a:r>
              <a:rPr sz="1800" spc="-5" dirty="0">
                <a:solidFill>
                  <a:srgbClr val="0033CC"/>
                </a:solidFill>
                <a:latin typeface="Courier New"/>
                <a:cs typeface="Courier New"/>
              </a:rPr>
              <a:t>boo</a:t>
            </a:r>
            <a:r>
              <a:rPr sz="1800" dirty="0">
                <a:solidFill>
                  <a:srgbClr val="0033CC"/>
                </a:solidFill>
                <a:latin typeface="Courier New"/>
                <a:cs typeface="Courier New"/>
              </a:rPr>
              <a:t>l</a:t>
            </a:r>
            <a:r>
              <a:rPr sz="1800" spc="-10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flag;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3935" y="4515103"/>
            <a:ext cx="75291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Wh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5" dirty="0">
                <a:latin typeface="Calibri"/>
                <a:cs typeface="Calibri"/>
              </a:rPr>
              <a:t> comple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expression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10" dirty="0">
                <a:latin typeface="Calibri"/>
                <a:cs typeface="Calibri"/>
              </a:rPr>
              <a:t> program, </a:t>
            </a:r>
            <a:r>
              <a:rPr sz="2400" spc="-5" dirty="0">
                <a:latin typeface="Calibri"/>
                <a:cs typeface="Calibri"/>
              </a:rPr>
              <a:t>make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sure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shor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circui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evaluation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introduce intermitten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10" dirty="0">
                <a:latin typeface="Calibri"/>
                <a:cs typeface="Calibri"/>
              </a:rPr>
              <a:t>mistake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calculations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559854"/>
              </p:ext>
            </p:extLst>
          </p:nvPr>
        </p:nvGraphicFramePr>
        <p:xfrm>
          <a:off x="1385963" y="3476625"/>
          <a:ext cx="8151740" cy="809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90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50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6816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lang="en-GB" sz="1800" spc="-1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lag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x&lt;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||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++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7;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</a:pP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</a:pP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</a:pP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0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lang="en-US" sz="1800" spc="-1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lag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x&gt;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||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++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7;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</a:pP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</a:pP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</a:pP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65700" y="3487783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AU" sz="2000" dirty="0">
                <a:solidFill>
                  <a:schemeClr val="accent3">
                    <a:lumMod val="50000"/>
                  </a:schemeClr>
                </a:solidFill>
              </a:rPr>
              <a:t>/* flag=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false    </a:t>
            </a:r>
            <a:r>
              <a:rPr lang="en-AU" sz="2000" b="1" dirty="0">
                <a:solidFill>
                  <a:schemeClr val="accent3">
                    <a:lumMod val="50000"/>
                  </a:schemeClr>
                </a:solidFill>
              </a:rPr>
              <a:t>y= 3 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</a:rPr>
              <a:t>*/</a:t>
            </a:r>
          </a:p>
          <a:p>
            <a:pPr fontAlgn="t"/>
            <a:r>
              <a:rPr lang="en-AU" sz="2000" dirty="0">
                <a:solidFill>
                  <a:schemeClr val="accent3">
                    <a:lumMod val="50000"/>
                  </a:schemeClr>
                </a:solidFill>
              </a:rPr>
              <a:t>/* flag= true     </a:t>
            </a:r>
            <a:r>
              <a:rPr lang="en-AU" sz="2000" b="1" dirty="0">
                <a:solidFill>
                  <a:schemeClr val="accent3">
                    <a:lumMod val="50000"/>
                  </a:schemeClr>
                </a:solidFill>
              </a:rPr>
              <a:t>y= 2 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</a:rPr>
              <a:t>*/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E4EC238-6D5C-48E3-AC39-08D6EE584458}"/>
              </a:ext>
            </a:extLst>
          </p:cNvPr>
          <p:cNvSpPr/>
          <p:nvPr/>
        </p:nvSpPr>
        <p:spPr>
          <a:xfrm>
            <a:off x="8470900" y="3552825"/>
            <a:ext cx="2133600" cy="1007872"/>
          </a:xfrm>
          <a:prstGeom prst="wedgeRoundRectCallout">
            <a:avLst>
              <a:gd name="adj1" fmla="val -85119"/>
              <a:gd name="adj2" fmla="val -18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run in sequence</a:t>
            </a:r>
          </a:p>
        </p:txBody>
      </p:sp>
    </p:spTree>
    <p:extLst>
      <p:ext uri="{BB962C8B-B14F-4D97-AF65-F5344CB8AC3E}">
        <p14:creationId xmlns:p14="http://schemas.microsoft.com/office/powerpoint/2010/main" val="131575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624417"/>
            <a:ext cx="837603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1035" algn="ctr">
              <a:lnSpc>
                <a:spcPct val="100000"/>
              </a:lnSpc>
            </a:pPr>
            <a:r>
              <a:rPr lang="en-AU" sz="4000" dirty="0"/>
              <a:t>Writing English Conditions in C</a:t>
            </a:r>
            <a:endParaRPr sz="4000" dirty="0"/>
          </a:p>
        </p:txBody>
      </p:sp>
      <p:sp>
        <p:nvSpPr>
          <p:cNvPr id="7" name="Rectangle 6"/>
          <p:cNvSpPr/>
          <p:nvPr/>
        </p:nvSpPr>
        <p:spPr>
          <a:xfrm>
            <a:off x="1003300" y="1647825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rgbClr val="231F20"/>
                </a:solidFill>
              </a:rPr>
              <a:t>Table below shows some English conditions and the corresponding C expressions. Each expression is evaluated assuming </a:t>
            </a:r>
            <a:r>
              <a:rPr lang="en-AU" sz="2400" dirty="0">
                <a:solidFill>
                  <a:srgbClr val="231F20"/>
                </a:solidFill>
                <a:latin typeface="Lucida Console" panose="020B0609040504020204" pitchFamily="49" charset="0"/>
              </a:rPr>
              <a:t>x </a:t>
            </a:r>
            <a:r>
              <a:rPr lang="en-AU" sz="2400" dirty="0">
                <a:solidFill>
                  <a:srgbClr val="231F20"/>
                </a:solidFill>
                <a:latin typeface="Garamond" panose="02020404030301010803" pitchFamily="18" charset="0"/>
              </a:rPr>
              <a:t>is </a:t>
            </a:r>
            <a:r>
              <a:rPr lang="en-AU" sz="2400" dirty="0">
                <a:solidFill>
                  <a:srgbClr val="231F20"/>
                </a:solidFill>
                <a:latin typeface="Lucida Console" panose="020B0609040504020204" pitchFamily="49" charset="0"/>
              </a:rPr>
              <a:t>3.0</a:t>
            </a:r>
            <a:r>
              <a:rPr lang="en-AU" sz="2400" dirty="0">
                <a:solidFill>
                  <a:srgbClr val="231F20"/>
                </a:solidFill>
                <a:latin typeface="Garamond" panose="02020404030301010803" pitchFamily="18" charset="0"/>
              </a:rPr>
              <a:t>, </a:t>
            </a:r>
            <a:r>
              <a:rPr lang="en-AU" sz="2400" dirty="0">
                <a:solidFill>
                  <a:srgbClr val="231F20"/>
                </a:solidFill>
                <a:latin typeface="Lucida Console" panose="020B0609040504020204" pitchFamily="49" charset="0"/>
              </a:rPr>
              <a:t>y </a:t>
            </a:r>
            <a:r>
              <a:rPr lang="en-AU" sz="2400" dirty="0">
                <a:solidFill>
                  <a:srgbClr val="231F20"/>
                </a:solidFill>
                <a:latin typeface="Garamond" panose="02020404030301010803" pitchFamily="18" charset="0"/>
              </a:rPr>
              <a:t>is </a:t>
            </a:r>
            <a:r>
              <a:rPr lang="en-AU" sz="2400" dirty="0">
                <a:solidFill>
                  <a:srgbClr val="231F20"/>
                </a:solidFill>
                <a:latin typeface="Lucida Console" panose="020B0609040504020204" pitchFamily="49" charset="0"/>
              </a:rPr>
              <a:t>4.0</a:t>
            </a:r>
            <a:r>
              <a:rPr lang="en-AU" sz="2400" dirty="0">
                <a:solidFill>
                  <a:srgbClr val="231F20"/>
                </a:solidFill>
                <a:latin typeface="Garamond" panose="02020404030301010803" pitchFamily="18" charset="0"/>
              </a:rPr>
              <a:t>, and </a:t>
            </a:r>
            <a:r>
              <a:rPr lang="en-AU" sz="2400" dirty="0">
                <a:solidFill>
                  <a:srgbClr val="231F20"/>
                </a:solidFill>
                <a:latin typeface="Lucida Console" panose="020B0609040504020204" pitchFamily="49" charset="0"/>
              </a:rPr>
              <a:t>z </a:t>
            </a:r>
            <a:r>
              <a:rPr lang="en-AU" sz="2400" dirty="0">
                <a:solidFill>
                  <a:srgbClr val="231F20"/>
                </a:solidFill>
                <a:latin typeface="Garamond" panose="02020404030301010803" pitchFamily="18" charset="0"/>
              </a:rPr>
              <a:t>is </a:t>
            </a:r>
            <a:r>
              <a:rPr lang="en-AU" sz="2400" dirty="0">
                <a:solidFill>
                  <a:srgbClr val="231F20"/>
                </a:solidFill>
                <a:latin typeface="Lucida Console" panose="020B0609040504020204" pitchFamily="49" charset="0"/>
              </a:rPr>
              <a:t>2.0</a:t>
            </a:r>
            <a:r>
              <a:rPr lang="en-AU" sz="2400" dirty="0">
                <a:solidFill>
                  <a:srgbClr val="231F20"/>
                </a:solidFill>
                <a:latin typeface="Garamond" panose="02020404030301010803" pitchFamily="18" charset="0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6058" r="58743"/>
          <a:stretch/>
        </p:blipFill>
        <p:spPr>
          <a:xfrm>
            <a:off x="1034143" y="3629025"/>
            <a:ext cx="3702957" cy="1857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0407" t="12615"/>
          <a:stretch/>
        </p:blipFill>
        <p:spPr>
          <a:xfrm>
            <a:off x="4450530" y="3552825"/>
            <a:ext cx="5348914" cy="1933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6058" r="164" b="63282"/>
          <a:stretch/>
        </p:blipFill>
        <p:spPr>
          <a:xfrm>
            <a:off x="1003300" y="3629025"/>
            <a:ext cx="896075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2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365">
              <a:lnSpc>
                <a:spcPct val="100000"/>
              </a:lnSpc>
            </a:pPr>
            <a:r>
              <a:rPr sz="4000" spc="-5" dirty="0"/>
              <a:t>Quiz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746389" y="2193798"/>
            <a:ext cx="2952750" cy="2645410"/>
          </a:xfrm>
          <a:custGeom>
            <a:avLst/>
            <a:gdLst/>
            <a:ahLst/>
            <a:cxnLst/>
            <a:rect l="l" t="t" r="r" b="b"/>
            <a:pathLst>
              <a:path w="2952750" h="2645410">
                <a:moveTo>
                  <a:pt x="0" y="0"/>
                </a:moveTo>
                <a:lnTo>
                  <a:pt x="0" y="2644902"/>
                </a:lnTo>
                <a:lnTo>
                  <a:pt x="2952749" y="2644902"/>
                </a:lnTo>
                <a:lnTo>
                  <a:pt x="2952749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35399" y="5223002"/>
            <a:ext cx="5505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 </a:t>
            </a:r>
            <a:r>
              <a:rPr sz="1800" spc="-21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78892" y="2193797"/>
            <a:ext cx="3218931" cy="4026027"/>
          </a:xfrm>
          <a:custGeom>
            <a:avLst/>
            <a:gdLst/>
            <a:ahLst/>
            <a:cxnLst/>
            <a:rect l="l" t="t" r="r" b="b"/>
            <a:pathLst>
              <a:path w="3026409" h="3921760">
                <a:moveTo>
                  <a:pt x="0" y="0"/>
                </a:moveTo>
                <a:lnTo>
                  <a:pt x="0" y="3921252"/>
                </a:lnTo>
                <a:lnTo>
                  <a:pt x="3025901" y="3921251"/>
                </a:lnTo>
                <a:lnTo>
                  <a:pt x="3025901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92308" y="1431797"/>
            <a:ext cx="7513320" cy="1082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Wh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10" dirty="0">
                <a:latin typeface="Calibri"/>
                <a:cs typeface="Calibri"/>
              </a:rPr>
              <a:t> ar</a:t>
            </a:r>
            <a:r>
              <a:rPr sz="2400" spc="-5" dirty="0">
                <a:latin typeface="Calibri"/>
                <a:cs typeface="Calibri"/>
              </a:rPr>
              <a:t>e 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after </a:t>
            </a:r>
            <a:r>
              <a:rPr sz="2400" dirty="0">
                <a:latin typeface="Calibri"/>
                <a:cs typeface="Calibri"/>
              </a:rPr>
              <a:t>execution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this code?</a:t>
            </a:r>
            <a:endParaRPr sz="2400" dirty="0">
              <a:latin typeface="Calibri"/>
              <a:cs typeface="Calibri"/>
            </a:endParaRPr>
          </a:p>
          <a:p>
            <a:pPr marL="445770">
              <a:lnSpc>
                <a:spcPct val="100000"/>
              </a:lnSpc>
              <a:spcBef>
                <a:spcPts val="1030"/>
              </a:spcBef>
              <a:tabLst>
                <a:tab pos="4478655" algn="l"/>
              </a:tabLst>
            </a:pPr>
            <a:r>
              <a:rPr sz="1400" spc="-10" dirty="0">
                <a:solidFill>
                  <a:srgbClr val="33339A"/>
                </a:solidFill>
                <a:latin typeface="Courier New"/>
                <a:cs typeface="Courier New"/>
              </a:rPr>
              <a:t>in</a:t>
            </a:r>
            <a:r>
              <a:rPr sz="1400" spc="-5" dirty="0">
                <a:solidFill>
                  <a:srgbClr val="33339A"/>
                </a:solidFill>
                <a:latin typeface="Courier New"/>
                <a:cs typeface="Courier New"/>
              </a:rPr>
              <a:t>t </a:t>
            </a:r>
            <a:r>
              <a:rPr sz="1400" spc="-10" dirty="0">
                <a:latin typeface="Courier New"/>
                <a:cs typeface="Courier New"/>
              </a:rPr>
              <a:t>a=0</a:t>
            </a:r>
            <a:r>
              <a:rPr sz="1400" spc="-5" dirty="0">
                <a:latin typeface="Courier New"/>
                <a:cs typeface="Courier New"/>
              </a:rPr>
              <a:t>, </a:t>
            </a:r>
            <a:r>
              <a:rPr sz="1400" spc="-10" dirty="0">
                <a:latin typeface="Courier New"/>
                <a:cs typeface="Courier New"/>
              </a:rPr>
              <a:t>b=0</a:t>
            </a:r>
            <a:r>
              <a:rPr sz="1400" spc="-5" dirty="0">
                <a:latin typeface="Courier New"/>
                <a:cs typeface="Courier New"/>
              </a:rPr>
              <a:t>;</a:t>
            </a:r>
            <a:r>
              <a:rPr sz="1400" dirty="0">
                <a:latin typeface="Courier New"/>
                <a:cs typeface="Courier New"/>
              </a:rPr>
              <a:t>	</a:t>
            </a:r>
            <a:r>
              <a:rPr sz="1400" spc="-10" dirty="0">
                <a:solidFill>
                  <a:srgbClr val="33339A"/>
                </a:solidFill>
                <a:latin typeface="Courier New"/>
                <a:cs typeface="Courier New"/>
              </a:rPr>
              <a:t>in</a:t>
            </a:r>
            <a:r>
              <a:rPr sz="1400" spc="-5" dirty="0">
                <a:solidFill>
                  <a:srgbClr val="33339A"/>
                </a:solidFill>
                <a:latin typeface="Courier New"/>
                <a:cs typeface="Courier New"/>
              </a:rPr>
              <a:t>t </a:t>
            </a:r>
            <a:r>
              <a:rPr sz="1400" spc="-10" dirty="0">
                <a:latin typeface="Courier New"/>
                <a:cs typeface="Courier New"/>
              </a:rPr>
              <a:t>a=0</a:t>
            </a:r>
            <a:r>
              <a:rPr sz="1400" spc="-5" dirty="0">
                <a:latin typeface="Courier New"/>
                <a:cs typeface="Courier New"/>
              </a:rPr>
              <a:t>, </a:t>
            </a:r>
            <a:r>
              <a:rPr sz="1400" spc="-10" dirty="0">
                <a:latin typeface="Courier New"/>
                <a:cs typeface="Courier New"/>
              </a:rPr>
              <a:t>b=0;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8585" y="2690435"/>
            <a:ext cx="4246245" cy="2091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  <a:tabLst>
                <a:tab pos="4032250" algn="l"/>
              </a:tabLst>
            </a:pPr>
            <a:r>
              <a:rPr sz="1400" spc="-5" dirty="0">
                <a:solidFill>
                  <a:srgbClr val="33339A"/>
                </a:solidFill>
                <a:latin typeface="Courier New"/>
                <a:cs typeface="Courier New"/>
              </a:rPr>
              <a:t>if </a:t>
            </a:r>
            <a:r>
              <a:rPr sz="1400" spc="-10" dirty="0"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a &gt; b </a:t>
            </a:r>
            <a:r>
              <a:rPr sz="1400" spc="-10" dirty="0">
                <a:latin typeface="Courier New"/>
                <a:cs typeface="Courier New"/>
              </a:rPr>
              <a:t>|</a:t>
            </a:r>
            <a:r>
              <a:rPr sz="1400" spc="-5" dirty="0">
                <a:latin typeface="Courier New"/>
                <a:cs typeface="Courier New"/>
              </a:rPr>
              <a:t>| </a:t>
            </a:r>
            <a:r>
              <a:rPr sz="1400" spc="-10" dirty="0">
                <a:latin typeface="Courier New"/>
                <a:cs typeface="Courier New"/>
              </a:rPr>
              <a:t>a==</a:t>
            </a:r>
            <a:r>
              <a:rPr sz="1400" spc="-5" dirty="0">
                <a:latin typeface="Courier New"/>
                <a:cs typeface="Courier New"/>
              </a:rPr>
              <a:t>0 </a:t>
            </a:r>
            <a:r>
              <a:rPr sz="1400" spc="-10" dirty="0">
                <a:latin typeface="Courier New"/>
                <a:cs typeface="Courier New"/>
              </a:rPr>
              <a:t>&amp;</a:t>
            </a:r>
            <a:r>
              <a:rPr sz="1400" spc="-5" dirty="0">
                <a:latin typeface="Courier New"/>
                <a:cs typeface="Courier New"/>
              </a:rPr>
              <a:t>&amp; </a:t>
            </a:r>
            <a:r>
              <a:rPr sz="1400" spc="-10" dirty="0">
                <a:latin typeface="Courier New"/>
                <a:cs typeface="Courier New"/>
              </a:rPr>
              <a:t>b&gt;0</a:t>
            </a:r>
            <a:r>
              <a:rPr sz="1400" spc="-5" dirty="0">
                <a:latin typeface="Courier New"/>
                <a:cs typeface="Courier New"/>
              </a:rPr>
              <a:t>)</a:t>
            </a:r>
            <a:r>
              <a:rPr sz="1400" dirty="0">
                <a:latin typeface="Courier New"/>
                <a:cs typeface="Courier New"/>
              </a:rPr>
              <a:t>	</a:t>
            </a:r>
            <a:r>
              <a:rPr sz="1400" spc="-5" dirty="0">
                <a:solidFill>
                  <a:srgbClr val="33339A"/>
                </a:solidFill>
                <a:latin typeface="Courier New"/>
                <a:cs typeface="Courier New"/>
              </a:rPr>
              <a:t>if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ts val="1675"/>
              </a:lnSpc>
            </a:pPr>
            <a:r>
              <a:rPr sz="1400" spc="-5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318770">
              <a:lnSpc>
                <a:spcPts val="1675"/>
              </a:lnSpc>
            </a:pPr>
            <a:r>
              <a:rPr sz="1400" spc="-10" dirty="0">
                <a:latin typeface="Courier New"/>
                <a:cs typeface="Courier New"/>
              </a:rPr>
              <a:t>a++;</a:t>
            </a:r>
            <a:endParaRPr sz="1400" dirty="0">
              <a:latin typeface="Courier New"/>
              <a:cs typeface="Courier New"/>
            </a:endParaRPr>
          </a:p>
          <a:p>
            <a:pPr marL="318770">
              <a:lnSpc>
                <a:spcPts val="1675"/>
              </a:lnSpc>
            </a:pPr>
            <a:r>
              <a:rPr sz="1400" spc="-5" dirty="0">
                <a:latin typeface="Courier New"/>
                <a:cs typeface="Courier New"/>
              </a:rPr>
              <a:t>b </a:t>
            </a:r>
            <a:r>
              <a:rPr sz="1400" spc="-10" dirty="0">
                <a:latin typeface="Courier New"/>
                <a:cs typeface="Courier New"/>
              </a:rPr>
              <a:t>+</a:t>
            </a:r>
            <a:r>
              <a:rPr sz="1400" spc="-5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2;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ts val="1675"/>
              </a:lnSpc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ts val="1675"/>
              </a:lnSpc>
            </a:pPr>
            <a:r>
              <a:rPr sz="1400" spc="-10" dirty="0">
                <a:solidFill>
                  <a:srgbClr val="33339A"/>
                </a:solidFill>
                <a:latin typeface="Courier New"/>
                <a:cs typeface="Courier New"/>
              </a:rPr>
              <a:t>else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ts val="1675"/>
              </a:lnSpc>
            </a:pPr>
            <a:r>
              <a:rPr sz="1400" spc="-5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318770">
              <a:lnSpc>
                <a:spcPts val="1675"/>
              </a:lnSpc>
            </a:pPr>
            <a:r>
              <a:rPr sz="1400" spc="-10" dirty="0">
                <a:latin typeface="Courier New"/>
                <a:cs typeface="Courier New"/>
              </a:rPr>
              <a:t>a--;</a:t>
            </a:r>
            <a:endParaRPr sz="1400" dirty="0">
              <a:latin typeface="Courier New"/>
              <a:cs typeface="Courier New"/>
            </a:endParaRPr>
          </a:p>
          <a:p>
            <a:pPr marL="318770">
              <a:lnSpc>
                <a:spcPts val="1675"/>
              </a:lnSpc>
            </a:pPr>
            <a:r>
              <a:rPr sz="1400" spc="-5" dirty="0">
                <a:latin typeface="Courier New"/>
                <a:cs typeface="Courier New"/>
              </a:rPr>
              <a:t>b </a:t>
            </a:r>
            <a:r>
              <a:rPr sz="1400" spc="-10" dirty="0">
                <a:latin typeface="Courier New"/>
                <a:cs typeface="Courier New"/>
              </a:rPr>
              <a:t>-</a:t>
            </a:r>
            <a:r>
              <a:rPr sz="1400" spc="-5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2;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ts val="1675"/>
              </a:lnSpc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1957" y="5223002"/>
            <a:ext cx="5391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1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90370" y="2690435"/>
            <a:ext cx="2715258" cy="3921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sz="1400" spc="-10" dirty="0"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a </a:t>
            </a:r>
            <a:r>
              <a:rPr sz="1400" spc="-10" dirty="0">
                <a:latin typeface="Courier New"/>
                <a:cs typeface="Courier New"/>
              </a:rPr>
              <a:t>=</a:t>
            </a:r>
            <a:r>
              <a:rPr sz="1400" spc="-5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0)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ts val="1675"/>
              </a:lnSpc>
            </a:pPr>
            <a:r>
              <a:rPr sz="1400" spc="-5" dirty="0">
                <a:solidFill>
                  <a:srgbClr val="33339A"/>
                </a:solidFill>
                <a:latin typeface="Courier New"/>
                <a:cs typeface="Courier New"/>
              </a:rPr>
              <a:t>if </a:t>
            </a:r>
            <a:r>
              <a:rPr sz="1400" spc="-10" dirty="0"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b &gt; </a:t>
            </a:r>
            <a:r>
              <a:rPr sz="1400" spc="-10" dirty="0">
                <a:latin typeface="Courier New"/>
                <a:cs typeface="Courier New"/>
              </a:rPr>
              <a:t>0)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ts val="1675"/>
              </a:lnSpc>
            </a:pPr>
            <a:r>
              <a:rPr sz="1400" spc="-5" dirty="0">
                <a:latin typeface="Courier New"/>
                <a:cs typeface="Courier New"/>
              </a:rPr>
              <a:t>{</a:t>
            </a:r>
            <a:endParaRPr lang="en-AU" sz="1400" spc="-5" dirty="0">
              <a:latin typeface="Courier New"/>
              <a:cs typeface="Courier New"/>
            </a:endParaRPr>
          </a:p>
          <a:p>
            <a:pPr>
              <a:lnSpc>
                <a:spcPts val="1675"/>
              </a:lnSpc>
            </a:pPr>
            <a:r>
              <a:rPr lang="en-AU" sz="1400" spc="-5" dirty="0">
                <a:solidFill>
                  <a:prstClr val="black"/>
                </a:solidFill>
                <a:latin typeface="Courier New"/>
                <a:cs typeface="Courier New"/>
              </a:rPr>
              <a:t>   </a:t>
            </a:r>
            <a:r>
              <a:rPr lang="en-AU" sz="1400" spc="-10" dirty="0">
                <a:solidFill>
                  <a:prstClr val="black"/>
                </a:solidFill>
                <a:latin typeface="Courier New"/>
                <a:cs typeface="Courier New"/>
              </a:rPr>
              <a:t>a++;</a:t>
            </a:r>
            <a:endParaRPr lang="en-AU"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lnSpc>
                <a:spcPts val="1675"/>
              </a:lnSpc>
            </a:pPr>
            <a:r>
              <a:rPr lang="en-AU" sz="1400" spc="-5" dirty="0">
                <a:solidFill>
                  <a:prstClr val="black"/>
                </a:solidFill>
                <a:latin typeface="Courier New"/>
                <a:cs typeface="Courier New"/>
              </a:rPr>
              <a:t>   b </a:t>
            </a:r>
            <a:r>
              <a:rPr lang="en-AU" sz="1400" spc="-10" dirty="0">
                <a:solidFill>
                  <a:prstClr val="black"/>
                </a:solidFill>
                <a:latin typeface="Courier New"/>
                <a:cs typeface="Courier New"/>
              </a:rPr>
              <a:t>+</a:t>
            </a:r>
            <a:r>
              <a:rPr lang="en-AU" sz="1400" spc="-5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lang="en-AU" sz="1400" spc="-10" dirty="0">
                <a:solidFill>
                  <a:prstClr val="black"/>
                </a:solidFill>
                <a:latin typeface="Courier New"/>
                <a:cs typeface="Courier New"/>
              </a:rPr>
              <a:t>2;</a:t>
            </a:r>
            <a:endParaRPr lang="en-AU"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lvl="0">
              <a:lnSpc>
                <a:spcPts val="1675"/>
              </a:lnSpc>
            </a:pPr>
            <a:r>
              <a:rPr lang="en-AU" sz="1400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lang="en-AU"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lvl="0">
              <a:lnSpc>
                <a:spcPts val="1675"/>
              </a:lnSpc>
            </a:pPr>
            <a:r>
              <a:rPr lang="en-AU" sz="1400" spc="-10" dirty="0">
                <a:solidFill>
                  <a:srgbClr val="33339A"/>
                </a:solidFill>
                <a:latin typeface="Courier New"/>
                <a:cs typeface="Courier New"/>
              </a:rPr>
              <a:t>els</a:t>
            </a:r>
            <a:r>
              <a:rPr lang="en-AU" sz="1400" spc="-5" dirty="0">
                <a:solidFill>
                  <a:srgbClr val="33339A"/>
                </a:solidFill>
                <a:latin typeface="Courier New"/>
                <a:cs typeface="Courier New"/>
              </a:rPr>
              <a:t>e </a:t>
            </a:r>
            <a:r>
              <a:rPr lang="en-AU" sz="1400" spc="-10" dirty="0">
                <a:solidFill>
                  <a:srgbClr val="33339A"/>
                </a:solidFill>
                <a:latin typeface="Courier New"/>
                <a:cs typeface="Courier New"/>
              </a:rPr>
              <a:t>i</a:t>
            </a:r>
            <a:r>
              <a:rPr lang="en-AU" sz="1400" spc="-5" dirty="0">
                <a:solidFill>
                  <a:srgbClr val="33339A"/>
                </a:solidFill>
                <a:latin typeface="Courier New"/>
                <a:cs typeface="Courier New"/>
              </a:rPr>
              <a:t>f</a:t>
            </a:r>
            <a:r>
              <a:rPr lang="en-AU" sz="1400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lang="en-AU" sz="1400" spc="-10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lang="en-AU" sz="1400" spc="-5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lang="en-AU" sz="1400" spc="-1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AU" sz="1400" spc="-5" dirty="0">
                <a:solidFill>
                  <a:prstClr val="black"/>
                </a:solidFill>
                <a:latin typeface="Courier New"/>
                <a:cs typeface="Courier New"/>
              </a:rPr>
              <a:t>&gt;</a:t>
            </a:r>
            <a:r>
              <a:rPr lang="en-AU" sz="1400" spc="-10" dirty="0">
                <a:solidFill>
                  <a:prstClr val="black"/>
                </a:solidFill>
                <a:latin typeface="Courier New"/>
                <a:cs typeface="Courier New"/>
              </a:rPr>
              <a:t> b)</a:t>
            </a:r>
            <a:endParaRPr lang="en-AU"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lvl="0">
              <a:lnSpc>
                <a:spcPts val="1675"/>
              </a:lnSpc>
            </a:pPr>
            <a:r>
              <a:rPr lang="en-AU" sz="1400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lang="en-AU"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lvl="0">
              <a:lnSpc>
                <a:spcPts val="1675"/>
              </a:lnSpc>
            </a:pPr>
            <a:r>
              <a:rPr lang="en-AU" sz="1400" spc="-10" dirty="0">
                <a:solidFill>
                  <a:prstClr val="black"/>
                </a:solidFill>
                <a:latin typeface="Courier New"/>
                <a:cs typeface="Courier New"/>
              </a:rPr>
              <a:t>   a++;</a:t>
            </a:r>
            <a:endParaRPr lang="en-AU"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lvl="0">
              <a:lnSpc>
                <a:spcPts val="1675"/>
              </a:lnSpc>
            </a:pPr>
            <a:r>
              <a:rPr lang="en-AU" sz="1400" spc="-5" dirty="0">
                <a:solidFill>
                  <a:prstClr val="black"/>
                </a:solidFill>
                <a:latin typeface="Courier New"/>
                <a:cs typeface="Courier New"/>
              </a:rPr>
              <a:t>   b </a:t>
            </a:r>
            <a:r>
              <a:rPr lang="en-AU" sz="1400" spc="-10" dirty="0">
                <a:solidFill>
                  <a:prstClr val="black"/>
                </a:solidFill>
                <a:latin typeface="Courier New"/>
                <a:cs typeface="Courier New"/>
              </a:rPr>
              <a:t>+</a:t>
            </a:r>
            <a:r>
              <a:rPr lang="en-AU" sz="1400" spc="-5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lang="en-AU" sz="1400" spc="-10" dirty="0">
                <a:solidFill>
                  <a:prstClr val="black"/>
                </a:solidFill>
                <a:latin typeface="Courier New"/>
                <a:cs typeface="Courier New"/>
              </a:rPr>
              <a:t>2;</a:t>
            </a:r>
            <a:endParaRPr lang="en-AU"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lvl="0">
              <a:lnSpc>
                <a:spcPts val="1675"/>
              </a:lnSpc>
            </a:pPr>
            <a:r>
              <a:rPr lang="en-AU" sz="1400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lang="en-AU"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lvl="0">
              <a:lnSpc>
                <a:spcPts val="1675"/>
              </a:lnSpc>
            </a:pPr>
            <a:r>
              <a:rPr lang="en-AU" sz="1400" spc="-10" dirty="0">
                <a:solidFill>
                  <a:srgbClr val="33339A"/>
                </a:solidFill>
                <a:latin typeface="Courier New"/>
                <a:cs typeface="Courier New"/>
              </a:rPr>
              <a:t>else</a:t>
            </a:r>
            <a:endParaRPr lang="en-AU"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lvl="0">
              <a:lnSpc>
                <a:spcPts val="1675"/>
              </a:lnSpc>
            </a:pPr>
            <a:r>
              <a:rPr lang="en-AU" sz="1400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lang="en-AU"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lvl="0">
              <a:lnSpc>
                <a:spcPts val="1675"/>
              </a:lnSpc>
            </a:pPr>
            <a:r>
              <a:rPr lang="en-AU" sz="1400" spc="-10" dirty="0">
                <a:solidFill>
                  <a:prstClr val="black"/>
                </a:solidFill>
                <a:latin typeface="Courier New"/>
                <a:cs typeface="Courier New"/>
              </a:rPr>
              <a:t>    a--;</a:t>
            </a:r>
            <a:endParaRPr lang="en-AU"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lvl="0">
              <a:lnSpc>
                <a:spcPts val="1675"/>
              </a:lnSpc>
            </a:pPr>
            <a:r>
              <a:rPr lang="en-AU" sz="1400" spc="-5" dirty="0">
                <a:solidFill>
                  <a:prstClr val="black"/>
                </a:solidFill>
                <a:latin typeface="Courier New"/>
                <a:cs typeface="Courier New"/>
              </a:rPr>
              <a:t>    b </a:t>
            </a:r>
            <a:r>
              <a:rPr lang="en-AU" sz="1400" spc="-10" dirty="0">
                <a:solidFill>
                  <a:prstClr val="black"/>
                </a:solidFill>
                <a:latin typeface="Courier New"/>
                <a:cs typeface="Courier New"/>
              </a:rPr>
              <a:t>-</a:t>
            </a:r>
            <a:r>
              <a:rPr lang="en-AU" sz="1400" spc="-5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lang="en-AU" sz="1400" spc="-10" dirty="0">
                <a:solidFill>
                  <a:prstClr val="black"/>
                </a:solidFill>
                <a:latin typeface="Courier New"/>
                <a:cs typeface="Courier New"/>
              </a:rPr>
              <a:t>2;</a:t>
            </a:r>
            <a:endParaRPr lang="en-AU"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lvl="0">
              <a:lnSpc>
                <a:spcPts val="1675"/>
              </a:lnSpc>
            </a:pPr>
            <a:r>
              <a:rPr lang="en-AU" sz="1400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lang="en-AU"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lvl="0"/>
            <a:endParaRPr lang="en-AU"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lnSpc>
                <a:spcPts val="1675"/>
              </a:lnSpc>
            </a:pP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7386955" y="6524625"/>
            <a:ext cx="5505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 </a:t>
            </a:r>
            <a:r>
              <a:rPr sz="1800" spc="-21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6453513" y="6524625"/>
            <a:ext cx="5391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1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0CCA2004-14F1-4A76-9B64-D7A524C40AA9}"/>
              </a:ext>
            </a:extLst>
          </p:cNvPr>
          <p:cNvSpPr/>
          <p:nvPr/>
        </p:nvSpPr>
        <p:spPr>
          <a:xfrm>
            <a:off x="4699139" y="3736279"/>
            <a:ext cx="987558" cy="2737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2440">
              <a:lnSpc>
                <a:spcPct val="100000"/>
              </a:lnSpc>
            </a:pPr>
            <a:r>
              <a:rPr sz="4000" spc="-5" dirty="0"/>
              <a:t>Typica</a:t>
            </a:r>
            <a:r>
              <a:rPr sz="4000" dirty="0"/>
              <a:t>l </a:t>
            </a:r>
            <a:r>
              <a:rPr sz="4000" spc="-5" dirty="0"/>
              <a:t>bugs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92308" y="1424939"/>
            <a:ext cx="68173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33679" algn="l"/>
                <a:tab pos="4431030" algn="l"/>
              </a:tabLst>
            </a:pPr>
            <a:r>
              <a:rPr sz="2400" spc="-5" dirty="0">
                <a:latin typeface="Calibri"/>
                <a:cs typeface="Calibri"/>
              </a:rPr>
              <a:t>Unnecessary semicolo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after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ourier New"/>
                <a:cs typeface="Courier New"/>
              </a:rPr>
              <a:t>if(condition)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887" y="1935942"/>
            <a:ext cx="31819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9A"/>
                </a:solidFill>
                <a:latin typeface="Courier New"/>
                <a:cs typeface="Courier New"/>
              </a:rPr>
              <a:t>if</a:t>
            </a:r>
            <a:r>
              <a:rPr sz="1800" spc="-10" dirty="0">
                <a:latin typeface="Courier New"/>
                <a:cs typeface="Courier New"/>
              </a:rPr>
              <a:t>(numbe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&gt;</a:t>
            </a:r>
            <a:r>
              <a:rPr sz="1800" spc="-10" dirty="0">
                <a:latin typeface="Courier New"/>
                <a:cs typeface="Courier New"/>
              </a:rPr>
              <a:t> THRESHOLD</a:t>
            </a:r>
            <a:r>
              <a:rPr sz="1800" spc="5" dirty="0">
                <a:latin typeface="Courier New"/>
                <a:cs typeface="Courier New"/>
              </a:rPr>
              <a:t>)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5929" y="1969833"/>
            <a:ext cx="22485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Nul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l</a:t>
            </a:r>
            <a:r>
              <a:rPr sz="1600" spc="-1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statement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, 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d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o 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n</a:t>
            </a:r>
            <a:r>
              <a:rPr sz="1600" spc="5" dirty="0">
                <a:solidFill>
                  <a:srgbClr val="800000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thing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2308" y="2320944"/>
            <a:ext cx="7535792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22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numbe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0</a:t>
            </a:r>
            <a:r>
              <a:rPr sz="1800" dirty="0">
                <a:latin typeface="Courier New"/>
                <a:cs typeface="Courier New"/>
              </a:rPr>
              <a:t>;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800000"/>
                </a:solidFill>
                <a:latin typeface="Courier New"/>
                <a:cs typeface="Courier New"/>
              </a:rPr>
              <a:t>&lt;</a:t>
            </a:r>
            <a:r>
              <a:rPr sz="1600" dirty="0">
                <a:solidFill>
                  <a:srgbClr val="800000"/>
                </a:solidFill>
                <a:latin typeface="Courier New"/>
                <a:cs typeface="Courier New"/>
              </a:rPr>
              <a:t>- 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wil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 b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exec</a:t>
            </a:r>
            <a:r>
              <a:rPr sz="1600" spc="-10" dirty="0">
                <a:solidFill>
                  <a:srgbClr val="800000"/>
                </a:solidFill>
                <a:latin typeface="Calibri"/>
                <a:cs typeface="Calibri"/>
              </a:rPr>
              <a:t>u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ed</a:t>
            </a:r>
            <a:r>
              <a:rPr sz="1600" spc="-1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unconditionally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latin typeface="Calibri"/>
                <a:cs typeface="Calibri"/>
              </a:rPr>
              <a:t>Missin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brace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{…</a:t>
            </a:r>
            <a:r>
              <a:rPr sz="2400" dirty="0">
                <a:latin typeface="Courier New"/>
                <a:cs typeface="Courier New"/>
              </a:rPr>
              <a:t>}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enclose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compoun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 statements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8697" y="3255918"/>
            <a:ext cx="1549400" cy="988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ts val="2020"/>
              </a:lnSpc>
            </a:pP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00009A"/>
                </a:solidFill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(numbe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695325">
              <a:lnSpc>
                <a:spcPts val="1914"/>
              </a:lnSpc>
            </a:pPr>
            <a:r>
              <a:rPr sz="1800" spc="-5" dirty="0">
                <a:latin typeface="Courier New"/>
                <a:cs typeface="Courier New"/>
              </a:rPr>
              <a:t>number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50"/>
              </a:lnSpc>
            </a:pP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695325">
              <a:lnSpc>
                <a:spcPts val="2055"/>
              </a:lnSpc>
            </a:pPr>
            <a:r>
              <a:rPr sz="1800" spc="-5" dirty="0">
                <a:latin typeface="Courier New"/>
                <a:cs typeface="Courier New"/>
              </a:rPr>
              <a:t>number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66959" y="3255918"/>
            <a:ext cx="1412875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ts val="2020"/>
              </a:lnSpc>
            </a:pPr>
            <a:r>
              <a:rPr sz="1800" spc="-5" dirty="0">
                <a:latin typeface="Courier New"/>
                <a:cs typeface="Courier New"/>
              </a:rPr>
              <a:t>THRESHOLD)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20"/>
              </a:lnSpc>
            </a:pP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7096" y="3990478"/>
            <a:ext cx="20739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getNewNumber;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6073" y="4240407"/>
            <a:ext cx="5220335" cy="1828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21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counter++</a:t>
            </a:r>
            <a:r>
              <a:rPr sz="1800" dirty="0">
                <a:latin typeface="Courier New"/>
                <a:cs typeface="Courier New"/>
              </a:rPr>
              <a:t>;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&lt;</a:t>
            </a:r>
            <a:r>
              <a:rPr sz="1600" spc="-190" dirty="0">
                <a:solidFill>
                  <a:srgbClr val="800000"/>
                </a:solidFill>
                <a:latin typeface="Calibri"/>
                <a:cs typeface="Calibri"/>
              </a:rPr>
              <a:t>‐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wi</a:t>
            </a:r>
            <a:r>
              <a:rPr sz="1600" spc="-10" dirty="0">
                <a:solidFill>
                  <a:srgbClr val="800000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l</a:t>
            </a:r>
            <a:r>
              <a:rPr sz="1600" spc="-1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b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executed</a:t>
            </a:r>
            <a:r>
              <a:rPr sz="1600" spc="-1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unconditionally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33679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gl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else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2055"/>
              </a:lnSpc>
              <a:spcBef>
                <a:spcPts val="925"/>
              </a:spcBef>
            </a:pPr>
            <a:r>
              <a:rPr sz="1800" spc="-10" dirty="0">
                <a:solidFill>
                  <a:srgbClr val="00009A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00009A"/>
                </a:solidFill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&gt;</a:t>
            </a:r>
            <a:r>
              <a:rPr sz="1800" spc="-10" dirty="0">
                <a:latin typeface="Courier New"/>
                <a:cs typeface="Courier New"/>
              </a:rPr>
              <a:t> 0)</a:t>
            </a:r>
            <a:endParaRPr sz="1800" dirty="0">
              <a:latin typeface="Courier New"/>
              <a:cs typeface="Courier New"/>
            </a:endParaRPr>
          </a:p>
          <a:p>
            <a:pPr marL="558800">
              <a:lnSpc>
                <a:spcPts val="1950"/>
              </a:lnSpc>
            </a:pPr>
            <a:r>
              <a:rPr sz="1800" spc="-10" dirty="0">
                <a:solidFill>
                  <a:srgbClr val="00009A"/>
                </a:solidFill>
                <a:latin typeface="Courier New"/>
                <a:cs typeface="Courier New"/>
              </a:rPr>
              <a:t>if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10)</a:t>
            </a:r>
            <a:endParaRPr sz="1800" dirty="0">
              <a:latin typeface="Courier New"/>
              <a:cs typeface="Courier New"/>
            </a:endParaRPr>
          </a:p>
          <a:p>
            <a:pPr marL="968375">
              <a:lnSpc>
                <a:spcPts val="2055"/>
              </a:lnSpc>
            </a:pPr>
            <a:r>
              <a:rPr sz="1800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5;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6073" y="6002905"/>
            <a:ext cx="1254760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45"/>
              </a:lnSpc>
            </a:pPr>
            <a:r>
              <a:rPr sz="1800" spc="-5" dirty="0">
                <a:solidFill>
                  <a:srgbClr val="00009A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ts val="2045"/>
              </a:lnSpc>
            </a:pPr>
            <a:r>
              <a:rPr sz="1800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34328" y="6018339"/>
            <a:ext cx="4352925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800000"/>
                </a:solidFill>
                <a:latin typeface="Courier New"/>
                <a:cs typeface="Courier New"/>
              </a:rPr>
              <a:t>&lt;- else</a:t>
            </a:r>
            <a:r>
              <a:rPr sz="1600" spc="-60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 alway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s</a:t>
            </a:r>
            <a:r>
              <a:rPr sz="1600" spc="-1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assoc</a:t>
            </a:r>
            <a:r>
              <a:rPr sz="1600" spc="-10" dirty="0">
                <a:solidFill>
                  <a:srgbClr val="800000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ate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d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with</a:t>
            </a:r>
            <a:r>
              <a:rPr sz="1600" spc="-1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th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 pr</a:t>
            </a:r>
            <a:r>
              <a:rPr sz="1600" spc="5" dirty="0">
                <a:solidFill>
                  <a:srgbClr val="800000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iou</a:t>
            </a:r>
            <a:r>
              <a:rPr sz="1600" dirty="0">
                <a:solidFill>
                  <a:srgbClr val="80000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800000"/>
                </a:solidFill>
                <a:latin typeface="Courier New"/>
                <a:cs typeface="Courier New"/>
              </a:rPr>
              <a:t>if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83554" y="1906523"/>
            <a:ext cx="207645" cy="360045"/>
          </a:xfrm>
          <a:custGeom>
            <a:avLst/>
            <a:gdLst/>
            <a:ahLst/>
            <a:cxnLst/>
            <a:rect l="l" t="t" r="r" b="b"/>
            <a:pathLst>
              <a:path w="207645" h="360044">
                <a:moveTo>
                  <a:pt x="103570" y="0"/>
                </a:moveTo>
                <a:lnTo>
                  <a:pt x="64050" y="13599"/>
                </a:lnTo>
                <a:lnTo>
                  <a:pt x="31514" y="50734"/>
                </a:lnTo>
                <a:lnTo>
                  <a:pt x="13591" y="90723"/>
                </a:lnTo>
                <a:lnTo>
                  <a:pt x="2699" y="138539"/>
                </a:lnTo>
                <a:lnTo>
                  <a:pt x="0" y="173620"/>
                </a:lnTo>
                <a:lnTo>
                  <a:pt x="474" y="192249"/>
                </a:lnTo>
                <a:lnTo>
                  <a:pt x="7367" y="244223"/>
                </a:lnTo>
                <a:lnTo>
                  <a:pt x="21513" y="288859"/>
                </a:lnTo>
                <a:lnTo>
                  <a:pt x="41691" y="324269"/>
                </a:lnTo>
                <a:lnTo>
                  <a:pt x="75869" y="353864"/>
                </a:lnTo>
                <a:lnTo>
                  <a:pt x="95262" y="359852"/>
                </a:lnTo>
                <a:lnTo>
                  <a:pt x="106751" y="359103"/>
                </a:lnTo>
                <a:lnTo>
                  <a:pt x="148101" y="340391"/>
                </a:lnTo>
                <a:lnTo>
                  <a:pt x="180317" y="300317"/>
                </a:lnTo>
                <a:lnTo>
                  <a:pt x="197071" y="259277"/>
                </a:lnTo>
                <a:lnTo>
                  <a:pt x="206373" y="211188"/>
                </a:lnTo>
                <a:lnTo>
                  <a:pt x="207646" y="193959"/>
                </a:lnTo>
                <a:lnTo>
                  <a:pt x="207235" y="174726"/>
                </a:lnTo>
                <a:lnTo>
                  <a:pt x="200748" y="121458"/>
                </a:lnTo>
                <a:lnTo>
                  <a:pt x="187291" y="75998"/>
                </a:lnTo>
                <a:lnTo>
                  <a:pt x="168031" y="39845"/>
                </a:lnTo>
                <a:lnTo>
                  <a:pt x="135338" y="8709"/>
                </a:lnTo>
                <a:lnTo>
                  <a:pt x="103570" y="0"/>
                </a:lnTo>
                <a:close/>
              </a:path>
            </a:pathLst>
          </a:custGeom>
          <a:ln w="9525">
            <a:solidFill>
              <a:srgbClr val="8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99139" y="2022348"/>
            <a:ext cx="508634" cy="104775"/>
          </a:xfrm>
          <a:custGeom>
            <a:avLst/>
            <a:gdLst/>
            <a:ahLst/>
            <a:cxnLst/>
            <a:rect l="l" t="t" r="r" b="b"/>
            <a:pathLst>
              <a:path w="508635" h="104775">
                <a:moveTo>
                  <a:pt x="80772" y="0"/>
                </a:moveTo>
                <a:lnTo>
                  <a:pt x="0" y="26669"/>
                </a:lnTo>
                <a:lnTo>
                  <a:pt x="57912" y="66956"/>
                </a:lnTo>
                <a:lnTo>
                  <a:pt x="57912" y="35051"/>
                </a:lnTo>
                <a:lnTo>
                  <a:pt x="60198" y="32003"/>
                </a:lnTo>
                <a:lnTo>
                  <a:pt x="63246" y="31241"/>
                </a:lnTo>
                <a:lnTo>
                  <a:pt x="76089" y="33108"/>
                </a:lnTo>
                <a:lnTo>
                  <a:pt x="80772" y="0"/>
                </a:lnTo>
                <a:close/>
              </a:path>
              <a:path w="508635" h="104775">
                <a:moveTo>
                  <a:pt x="76089" y="33108"/>
                </a:moveTo>
                <a:lnTo>
                  <a:pt x="63246" y="31241"/>
                </a:lnTo>
                <a:lnTo>
                  <a:pt x="60198" y="32003"/>
                </a:lnTo>
                <a:lnTo>
                  <a:pt x="57912" y="35051"/>
                </a:lnTo>
                <a:lnTo>
                  <a:pt x="59436" y="38861"/>
                </a:lnTo>
                <a:lnTo>
                  <a:pt x="62484" y="40385"/>
                </a:lnTo>
                <a:lnTo>
                  <a:pt x="74807" y="42176"/>
                </a:lnTo>
                <a:lnTo>
                  <a:pt x="76089" y="33108"/>
                </a:lnTo>
                <a:close/>
              </a:path>
              <a:path w="508635" h="104775">
                <a:moveTo>
                  <a:pt x="74807" y="42176"/>
                </a:moveTo>
                <a:lnTo>
                  <a:pt x="62484" y="40385"/>
                </a:lnTo>
                <a:lnTo>
                  <a:pt x="59436" y="38861"/>
                </a:lnTo>
                <a:lnTo>
                  <a:pt x="57912" y="35051"/>
                </a:lnTo>
                <a:lnTo>
                  <a:pt x="57912" y="66956"/>
                </a:lnTo>
                <a:lnTo>
                  <a:pt x="70104" y="75437"/>
                </a:lnTo>
                <a:lnTo>
                  <a:pt x="74807" y="42176"/>
                </a:lnTo>
                <a:close/>
              </a:path>
              <a:path w="508635" h="104775">
                <a:moveTo>
                  <a:pt x="508254" y="100583"/>
                </a:moveTo>
                <a:lnTo>
                  <a:pt x="506730" y="96773"/>
                </a:lnTo>
                <a:lnTo>
                  <a:pt x="503682" y="95249"/>
                </a:lnTo>
                <a:lnTo>
                  <a:pt x="76089" y="33108"/>
                </a:lnTo>
                <a:lnTo>
                  <a:pt x="74807" y="42176"/>
                </a:lnTo>
                <a:lnTo>
                  <a:pt x="502920" y="104393"/>
                </a:lnTo>
                <a:lnTo>
                  <a:pt x="505968" y="103631"/>
                </a:lnTo>
                <a:lnTo>
                  <a:pt x="508254" y="100583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95374" y="5772150"/>
            <a:ext cx="341630" cy="238125"/>
          </a:xfrm>
          <a:custGeom>
            <a:avLst/>
            <a:gdLst/>
            <a:ahLst/>
            <a:cxnLst/>
            <a:rect l="l" t="t" r="r" b="b"/>
            <a:pathLst>
              <a:path w="341630" h="238125">
                <a:moveTo>
                  <a:pt x="84582" y="225552"/>
                </a:moveTo>
                <a:lnTo>
                  <a:pt x="41148" y="163068"/>
                </a:lnTo>
                <a:lnTo>
                  <a:pt x="0" y="237744"/>
                </a:lnTo>
                <a:lnTo>
                  <a:pt x="48006" y="230824"/>
                </a:lnTo>
                <a:lnTo>
                  <a:pt x="48006" y="200406"/>
                </a:lnTo>
                <a:lnTo>
                  <a:pt x="49530" y="197358"/>
                </a:lnTo>
                <a:lnTo>
                  <a:pt x="53340" y="196596"/>
                </a:lnTo>
                <a:lnTo>
                  <a:pt x="56388" y="198882"/>
                </a:lnTo>
                <a:lnTo>
                  <a:pt x="57150" y="202692"/>
                </a:lnTo>
                <a:lnTo>
                  <a:pt x="57150" y="229506"/>
                </a:lnTo>
                <a:lnTo>
                  <a:pt x="84582" y="225552"/>
                </a:lnTo>
                <a:close/>
              </a:path>
              <a:path w="341630" h="238125">
                <a:moveTo>
                  <a:pt x="57150" y="202692"/>
                </a:moveTo>
                <a:lnTo>
                  <a:pt x="56388" y="198882"/>
                </a:lnTo>
                <a:lnTo>
                  <a:pt x="53340" y="196596"/>
                </a:lnTo>
                <a:lnTo>
                  <a:pt x="49530" y="197358"/>
                </a:lnTo>
                <a:lnTo>
                  <a:pt x="48006" y="200406"/>
                </a:lnTo>
                <a:lnTo>
                  <a:pt x="48768" y="204216"/>
                </a:lnTo>
                <a:lnTo>
                  <a:pt x="51816" y="206502"/>
                </a:lnTo>
                <a:lnTo>
                  <a:pt x="54864" y="205740"/>
                </a:lnTo>
                <a:lnTo>
                  <a:pt x="57150" y="202692"/>
                </a:lnTo>
                <a:close/>
              </a:path>
              <a:path w="341630" h="238125">
                <a:moveTo>
                  <a:pt x="57150" y="229506"/>
                </a:moveTo>
                <a:lnTo>
                  <a:pt x="57150" y="202692"/>
                </a:lnTo>
                <a:lnTo>
                  <a:pt x="54864" y="205740"/>
                </a:lnTo>
                <a:lnTo>
                  <a:pt x="51816" y="206502"/>
                </a:lnTo>
                <a:lnTo>
                  <a:pt x="48768" y="204216"/>
                </a:lnTo>
                <a:lnTo>
                  <a:pt x="48006" y="200406"/>
                </a:lnTo>
                <a:lnTo>
                  <a:pt x="48006" y="230824"/>
                </a:lnTo>
                <a:lnTo>
                  <a:pt x="57150" y="229506"/>
                </a:lnTo>
                <a:close/>
              </a:path>
              <a:path w="341630" h="238125">
                <a:moveTo>
                  <a:pt x="72390" y="191262"/>
                </a:moveTo>
                <a:lnTo>
                  <a:pt x="71628" y="187452"/>
                </a:lnTo>
                <a:lnTo>
                  <a:pt x="68580" y="185928"/>
                </a:lnTo>
                <a:lnTo>
                  <a:pt x="65532" y="186690"/>
                </a:lnTo>
                <a:lnTo>
                  <a:pt x="63246" y="189738"/>
                </a:lnTo>
                <a:lnTo>
                  <a:pt x="64008" y="193548"/>
                </a:lnTo>
                <a:lnTo>
                  <a:pt x="67056" y="195072"/>
                </a:lnTo>
                <a:lnTo>
                  <a:pt x="70866" y="194310"/>
                </a:lnTo>
                <a:lnTo>
                  <a:pt x="72390" y="191262"/>
                </a:lnTo>
                <a:close/>
              </a:path>
              <a:path w="341630" h="238125">
                <a:moveTo>
                  <a:pt x="88392" y="180594"/>
                </a:moveTo>
                <a:lnTo>
                  <a:pt x="87630" y="176784"/>
                </a:lnTo>
                <a:lnTo>
                  <a:pt x="84582" y="175260"/>
                </a:lnTo>
                <a:lnTo>
                  <a:pt x="80772" y="176022"/>
                </a:lnTo>
                <a:lnTo>
                  <a:pt x="79248" y="179070"/>
                </a:lnTo>
                <a:lnTo>
                  <a:pt x="80010" y="182880"/>
                </a:lnTo>
                <a:lnTo>
                  <a:pt x="83058" y="184404"/>
                </a:lnTo>
                <a:lnTo>
                  <a:pt x="86106" y="183642"/>
                </a:lnTo>
                <a:lnTo>
                  <a:pt x="88392" y="180594"/>
                </a:lnTo>
                <a:close/>
              </a:path>
              <a:path w="341630" h="238125">
                <a:moveTo>
                  <a:pt x="104394" y="169926"/>
                </a:moveTo>
                <a:lnTo>
                  <a:pt x="102870" y="166116"/>
                </a:lnTo>
                <a:lnTo>
                  <a:pt x="99822" y="163830"/>
                </a:lnTo>
                <a:lnTo>
                  <a:pt x="96774" y="164592"/>
                </a:lnTo>
                <a:lnTo>
                  <a:pt x="94488" y="167640"/>
                </a:lnTo>
                <a:lnTo>
                  <a:pt x="95250" y="171450"/>
                </a:lnTo>
                <a:lnTo>
                  <a:pt x="98298" y="173736"/>
                </a:lnTo>
                <a:lnTo>
                  <a:pt x="102108" y="172974"/>
                </a:lnTo>
                <a:lnTo>
                  <a:pt x="104394" y="169926"/>
                </a:lnTo>
                <a:close/>
              </a:path>
              <a:path w="341630" h="238125">
                <a:moveTo>
                  <a:pt x="119634" y="158496"/>
                </a:moveTo>
                <a:lnTo>
                  <a:pt x="118872" y="155448"/>
                </a:lnTo>
                <a:lnTo>
                  <a:pt x="115824" y="153162"/>
                </a:lnTo>
                <a:lnTo>
                  <a:pt x="112014" y="153924"/>
                </a:lnTo>
                <a:lnTo>
                  <a:pt x="110490" y="156972"/>
                </a:lnTo>
                <a:lnTo>
                  <a:pt x="111252" y="160782"/>
                </a:lnTo>
                <a:lnTo>
                  <a:pt x="114300" y="162306"/>
                </a:lnTo>
                <a:lnTo>
                  <a:pt x="117348" y="161544"/>
                </a:lnTo>
                <a:lnTo>
                  <a:pt x="119634" y="158496"/>
                </a:lnTo>
                <a:close/>
              </a:path>
              <a:path w="341630" h="238125">
                <a:moveTo>
                  <a:pt x="135636" y="147828"/>
                </a:moveTo>
                <a:lnTo>
                  <a:pt x="134112" y="144018"/>
                </a:lnTo>
                <a:lnTo>
                  <a:pt x="131064" y="142494"/>
                </a:lnTo>
                <a:lnTo>
                  <a:pt x="128016" y="143256"/>
                </a:lnTo>
                <a:lnTo>
                  <a:pt x="125730" y="146304"/>
                </a:lnTo>
                <a:lnTo>
                  <a:pt x="126492" y="150114"/>
                </a:lnTo>
                <a:lnTo>
                  <a:pt x="129540" y="151638"/>
                </a:lnTo>
                <a:lnTo>
                  <a:pt x="133350" y="150876"/>
                </a:lnTo>
                <a:lnTo>
                  <a:pt x="135636" y="147828"/>
                </a:lnTo>
                <a:close/>
              </a:path>
              <a:path w="341630" h="238125">
                <a:moveTo>
                  <a:pt x="150876" y="137160"/>
                </a:moveTo>
                <a:lnTo>
                  <a:pt x="150114" y="133350"/>
                </a:lnTo>
                <a:lnTo>
                  <a:pt x="147066" y="131064"/>
                </a:lnTo>
                <a:lnTo>
                  <a:pt x="143256" y="132588"/>
                </a:lnTo>
                <a:lnTo>
                  <a:pt x="141732" y="135636"/>
                </a:lnTo>
                <a:lnTo>
                  <a:pt x="142494" y="138684"/>
                </a:lnTo>
                <a:lnTo>
                  <a:pt x="145542" y="140970"/>
                </a:lnTo>
                <a:lnTo>
                  <a:pt x="148590" y="140208"/>
                </a:lnTo>
                <a:lnTo>
                  <a:pt x="149352" y="140208"/>
                </a:lnTo>
                <a:lnTo>
                  <a:pt x="150876" y="137160"/>
                </a:lnTo>
                <a:close/>
              </a:path>
              <a:path w="341630" h="238125">
                <a:moveTo>
                  <a:pt x="166878" y="125730"/>
                </a:moveTo>
                <a:lnTo>
                  <a:pt x="165354" y="122682"/>
                </a:lnTo>
                <a:lnTo>
                  <a:pt x="162306" y="120396"/>
                </a:lnTo>
                <a:lnTo>
                  <a:pt x="159258" y="121158"/>
                </a:lnTo>
                <a:lnTo>
                  <a:pt x="156972" y="124206"/>
                </a:lnTo>
                <a:lnTo>
                  <a:pt x="157734" y="128016"/>
                </a:lnTo>
                <a:lnTo>
                  <a:pt x="160782" y="130302"/>
                </a:lnTo>
                <a:lnTo>
                  <a:pt x="164592" y="128778"/>
                </a:lnTo>
                <a:lnTo>
                  <a:pt x="166878" y="125730"/>
                </a:lnTo>
                <a:close/>
              </a:path>
              <a:path w="341630" h="238125">
                <a:moveTo>
                  <a:pt x="182118" y="115062"/>
                </a:moveTo>
                <a:lnTo>
                  <a:pt x="181356" y="111252"/>
                </a:lnTo>
                <a:lnTo>
                  <a:pt x="178308" y="109728"/>
                </a:lnTo>
                <a:lnTo>
                  <a:pt x="174498" y="110490"/>
                </a:lnTo>
                <a:lnTo>
                  <a:pt x="172974" y="113538"/>
                </a:lnTo>
                <a:lnTo>
                  <a:pt x="173736" y="117348"/>
                </a:lnTo>
                <a:lnTo>
                  <a:pt x="176784" y="118872"/>
                </a:lnTo>
                <a:lnTo>
                  <a:pt x="180594" y="118110"/>
                </a:lnTo>
                <a:lnTo>
                  <a:pt x="182118" y="115062"/>
                </a:lnTo>
                <a:close/>
              </a:path>
              <a:path w="341630" h="238125">
                <a:moveTo>
                  <a:pt x="198120" y="104394"/>
                </a:moveTo>
                <a:lnTo>
                  <a:pt x="196596" y="100584"/>
                </a:lnTo>
                <a:lnTo>
                  <a:pt x="193548" y="98298"/>
                </a:lnTo>
                <a:lnTo>
                  <a:pt x="190500" y="99822"/>
                </a:lnTo>
                <a:lnTo>
                  <a:pt x="188214" y="102870"/>
                </a:lnTo>
                <a:lnTo>
                  <a:pt x="188976" y="105918"/>
                </a:lnTo>
                <a:lnTo>
                  <a:pt x="192024" y="108204"/>
                </a:lnTo>
                <a:lnTo>
                  <a:pt x="195834" y="107442"/>
                </a:lnTo>
                <a:lnTo>
                  <a:pt x="198120" y="104394"/>
                </a:lnTo>
                <a:close/>
              </a:path>
              <a:path w="341630" h="238125">
                <a:moveTo>
                  <a:pt x="213360" y="92964"/>
                </a:moveTo>
                <a:lnTo>
                  <a:pt x="212598" y="89916"/>
                </a:lnTo>
                <a:lnTo>
                  <a:pt x="209550" y="87630"/>
                </a:lnTo>
                <a:lnTo>
                  <a:pt x="205740" y="88392"/>
                </a:lnTo>
                <a:lnTo>
                  <a:pt x="204216" y="91440"/>
                </a:lnTo>
                <a:lnTo>
                  <a:pt x="204978" y="95250"/>
                </a:lnTo>
                <a:lnTo>
                  <a:pt x="208026" y="97536"/>
                </a:lnTo>
                <a:lnTo>
                  <a:pt x="211836" y="96012"/>
                </a:lnTo>
                <a:lnTo>
                  <a:pt x="213360" y="92964"/>
                </a:lnTo>
                <a:close/>
              </a:path>
              <a:path w="341630" h="238125">
                <a:moveTo>
                  <a:pt x="229362" y="82296"/>
                </a:moveTo>
                <a:lnTo>
                  <a:pt x="227838" y="78486"/>
                </a:lnTo>
                <a:lnTo>
                  <a:pt x="224790" y="76962"/>
                </a:lnTo>
                <a:lnTo>
                  <a:pt x="221742" y="77724"/>
                </a:lnTo>
                <a:lnTo>
                  <a:pt x="219456" y="80772"/>
                </a:lnTo>
                <a:lnTo>
                  <a:pt x="220218" y="84582"/>
                </a:lnTo>
                <a:lnTo>
                  <a:pt x="223266" y="86106"/>
                </a:lnTo>
                <a:lnTo>
                  <a:pt x="227076" y="85344"/>
                </a:lnTo>
                <a:lnTo>
                  <a:pt x="229362" y="82296"/>
                </a:lnTo>
                <a:close/>
              </a:path>
              <a:path w="341630" h="238125">
                <a:moveTo>
                  <a:pt x="244602" y="71628"/>
                </a:moveTo>
                <a:lnTo>
                  <a:pt x="243840" y="67818"/>
                </a:lnTo>
                <a:lnTo>
                  <a:pt x="240792" y="66294"/>
                </a:lnTo>
                <a:lnTo>
                  <a:pt x="236982" y="67056"/>
                </a:lnTo>
                <a:lnTo>
                  <a:pt x="235458" y="70104"/>
                </a:lnTo>
                <a:lnTo>
                  <a:pt x="236220" y="73152"/>
                </a:lnTo>
                <a:lnTo>
                  <a:pt x="239268" y="75438"/>
                </a:lnTo>
                <a:lnTo>
                  <a:pt x="243078" y="74676"/>
                </a:lnTo>
                <a:lnTo>
                  <a:pt x="244602" y="71628"/>
                </a:lnTo>
                <a:close/>
              </a:path>
              <a:path w="341630" h="238125">
                <a:moveTo>
                  <a:pt x="260604" y="60198"/>
                </a:moveTo>
                <a:lnTo>
                  <a:pt x="259842" y="57150"/>
                </a:lnTo>
                <a:lnTo>
                  <a:pt x="256032" y="54864"/>
                </a:lnTo>
                <a:lnTo>
                  <a:pt x="252984" y="55626"/>
                </a:lnTo>
                <a:lnTo>
                  <a:pt x="250698" y="58674"/>
                </a:lnTo>
                <a:lnTo>
                  <a:pt x="251460" y="62484"/>
                </a:lnTo>
                <a:lnTo>
                  <a:pt x="254508" y="64770"/>
                </a:lnTo>
                <a:lnTo>
                  <a:pt x="258318" y="63246"/>
                </a:lnTo>
                <a:lnTo>
                  <a:pt x="260604" y="60198"/>
                </a:lnTo>
                <a:close/>
              </a:path>
              <a:path w="341630" h="238125">
                <a:moveTo>
                  <a:pt x="341376" y="0"/>
                </a:moveTo>
                <a:lnTo>
                  <a:pt x="257556" y="12192"/>
                </a:lnTo>
                <a:lnTo>
                  <a:pt x="281940" y="47270"/>
                </a:lnTo>
                <a:lnTo>
                  <a:pt x="281940" y="37338"/>
                </a:lnTo>
                <a:lnTo>
                  <a:pt x="284226" y="34290"/>
                </a:lnTo>
                <a:lnTo>
                  <a:pt x="288036" y="33528"/>
                </a:lnTo>
                <a:lnTo>
                  <a:pt x="291084" y="35052"/>
                </a:lnTo>
                <a:lnTo>
                  <a:pt x="291846" y="38862"/>
                </a:lnTo>
                <a:lnTo>
                  <a:pt x="291846" y="61521"/>
                </a:lnTo>
                <a:lnTo>
                  <a:pt x="300990" y="74676"/>
                </a:lnTo>
                <a:lnTo>
                  <a:pt x="341376" y="0"/>
                </a:lnTo>
                <a:close/>
              </a:path>
              <a:path w="341630" h="238125">
                <a:moveTo>
                  <a:pt x="275844" y="49530"/>
                </a:moveTo>
                <a:lnTo>
                  <a:pt x="275082" y="45720"/>
                </a:lnTo>
                <a:lnTo>
                  <a:pt x="272034" y="44196"/>
                </a:lnTo>
                <a:lnTo>
                  <a:pt x="268224" y="44958"/>
                </a:lnTo>
                <a:lnTo>
                  <a:pt x="266700" y="48006"/>
                </a:lnTo>
                <a:lnTo>
                  <a:pt x="267462" y="51816"/>
                </a:lnTo>
                <a:lnTo>
                  <a:pt x="270510" y="53340"/>
                </a:lnTo>
                <a:lnTo>
                  <a:pt x="274320" y="52578"/>
                </a:lnTo>
                <a:lnTo>
                  <a:pt x="275844" y="49530"/>
                </a:lnTo>
                <a:close/>
              </a:path>
              <a:path w="341630" h="238125">
                <a:moveTo>
                  <a:pt x="291846" y="38862"/>
                </a:moveTo>
                <a:lnTo>
                  <a:pt x="291084" y="35052"/>
                </a:lnTo>
                <a:lnTo>
                  <a:pt x="288036" y="33528"/>
                </a:lnTo>
                <a:lnTo>
                  <a:pt x="284226" y="34290"/>
                </a:lnTo>
                <a:lnTo>
                  <a:pt x="281940" y="37338"/>
                </a:lnTo>
                <a:lnTo>
                  <a:pt x="282702" y="40386"/>
                </a:lnTo>
                <a:lnTo>
                  <a:pt x="285750" y="42672"/>
                </a:lnTo>
                <a:lnTo>
                  <a:pt x="289560" y="41910"/>
                </a:lnTo>
                <a:lnTo>
                  <a:pt x="291846" y="38862"/>
                </a:lnTo>
                <a:close/>
              </a:path>
              <a:path w="341630" h="238125">
                <a:moveTo>
                  <a:pt x="291846" y="61521"/>
                </a:moveTo>
                <a:lnTo>
                  <a:pt x="291846" y="38862"/>
                </a:lnTo>
                <a:lnTo>
                  <a:pt x="289560" y="41910"/>
                </a:lnTo>
                <a:lnTo>
                  <a:pt x="285750" y="42672"/>
                </a:lnTo>
                <a:lnTo>
                  <a:pt x="282702" y="40386"/>
                </a:lnTo>
                <a:lnTo>
                  <a:pt x="281940" y="37338"/>
                </a:lnTo>
                <a:lnTo>
                  <a:pt x="281940" y="47270"/>
                </a:lnTo>
                <a:lnTo>
                  <a:pt x="291846" y="61521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41628" y="5506973"/>
            <a:ext cx="76200" cy="502920"/>
          </a:xfrm>
          <a:custGeom>
            <a:avLst/>
            <a:gdLst/>
            <a:ahLst/>
            <a:cxnLst/>
            <a:rect l="l" t="t" r="r" b="b"/>
            <a:pathLst>
              <a:path w="76200" h="502920">
                <a:moveTo>
                  <a:pt x="76200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909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200" y="76200"/>
                </a:lnTo>
                <a:close/>
              </a:path>
              <a:path w="76200" h="502920">
                <a:moveTo>
                  <a:pt x="42671" y="63246"/>
                </a:moveTo>
                <a:lnTo>
                  <a:pt x="41909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5051" y="67056"/>
                </a:lnTo>
                <a:lnTo>
                  <a:pt x="38099" y="67818"/>
                </a:lnTo>
                <a:lnTo>
                  <a:pt x="41909" y="67056"/>
                </a:lnTo>
                <a:lnTo>
                  <a:pt x="42671" y="63246"/>
                </a:lnTo>
                <a:close/>
              </a:path>
              <a:path w="76200" h="502920">
                <a:moveTo>
                  <a:pt x="42671" y="76200"/>
                </a:moveTo>
                <a:lnTo>
                  <a:pt x="42671" y="63246"/>
                </a:lnTo>
                <a:lnTo>
                  <a:pt x="41909" y="67056"/>
                </a:lnTo>
                <a:lnTo>
                  <a:pt x="38099" y="67818"/>
                </a:lnTo>
                <a:lnTo>
                  <a:pt x="35051" y="67056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502920">
                <a:moveTo>
                  <a:pt x="42671" y="82296"/>
                </a:moveTo>
                <a:lnTo>
                  <a:pt x="41909" y="79248"/>
                </a:lnTo>
                <a:lnTo>
                  <a:pt x="38099" y="77724"/>
                </a:lnTo>
                <a:lnTo>
                  <a:pt x="35052" y="79248"/>
                </a:lnTo>
                <a:lnTo>
                  <a:pt x="33527" y="82296"/>
                </a:lnTo>
                <a:lnTo>
                  <a:pt x="35052" y="86106"/>
                </a:lnTo>
                <a:lnTo>
                  <a:pt x="38099" y="86868"/>
                </a:lnTo>
                <a:lnTo>
                  <a:pt x="41909" y="86106"/>
                </a:lnTo>
                <a:lnTo>
                  <a:pt x="42671" y="82296"/>
                </a:lnTo>
                <a:close/>
              </a:path>
              <a:path w="76200" h="502920">
                <a:moveTo>
                  <a:pt x="42671" y="101346"/>
                </a:moveTo>
                <a:lnTo>
                  <a:pt x="41910" y="98298"/>
                </a:lnTo>
                <a:lnTo>
                  <a:pt x="38099" y="96774"/>
                </a:lnTo>
                <a:lnTo>
                  <a:pt x="35052" y="98298"/>
                </a:lnTo>
                <a:lnTo>
                  <a:pt x="33527" y="101346"/>
                </a:lnTo>
                <a:lnTo>
                  <a:pt x="35052" y="105156"/>
                </a:lnTo>
                <a:lnTo>
                  <a:pt x="38099" y="105918"/>
                </a:lnTo>
                <a:lnTo>
                  <a:pt x="41910" y="105156"/>
                </a:lnTo>
                <a:lnTo>
                  <a:pt x="42671" y="101346"/>
                </a:lnTo>
                <a:close/>
              </a:path>
              <a:path w="76200" h="502920">
                <a:moveTo>
                  <a:pt x="42672" y="120396"/>
                </a:moveTo>
                <a:lnTo>
                  <a:pt x="41910" y="117348"/>
                </a:lnTo>
                <a:lnTo>
                  <a:pt x="38099" y="115824"/>
                </a:lnTo>
                <a:lnTo>
                  <a:pt x="35052" y="117348"/>
                </a:lnTo>
                <a:lnTo>
                  <a:pt x="33527" y="120396"/>
                </a:lnTo>
                <a:lnTo>
                  <a:pt x="35052" y="124206"/>
                </a:lnTo>
                <a:lnTo>
                  <a:pt x="38099" y="124968"/>
                </a:lnTo>
                <a:lnTo>
                  <a:pt x="41910" y="124206"/>
                </a:lnTo>
                <a:lnTo>
                  <a:pt x="42672" y="120396"/>
                </a:lnTo>
                <a:close/>
              </a:path>
              <a:path w="76200" h="502920">
                <a:moveTo>
                  <a:pt x="42672" y="139446"/>
                </a:moveTo>
                <a:lnTo>
                  <a:pt x="41910" y="136398"/>
                </a:lnTo>
                <a:lnTo>
                  <a:pt x="38100" y="134874"/>
                </a:lnTo>
                <a:lnTo>
                  <a:pt x="35052" y="136398"/>
                </a:lnTo>
                <a:lnTo>
                  <a:pt x="33527" y="139446"/>
                </a:lnTo>
                <a:lnTo>
                  <a:pt x="35052" y="143256"/>
                </a:lnTo>
                <a:lnTo>
                  <a:pt x="38100" y="144018"/>
                </a:lnTo>
                <a:lnTo>
                  <a:pt x="41910" y="143256"/>
                </a:lnTo>
                <a:lnTo>
                  <a:pt x="42672" y="139446"/>
                </a:lnTo>
                <a:close/>
              </a:path>
              <a:path w="76200" h="502920">
                <a:moveTo>
                  <a:pt x="42672" y="158496"/>
                </a:moveTo>
                <a:lnTo>
                  <a:pt x="41910" y="155448"/>
                </a:lnTo>
                <a:lnTo>
                  <a:pt x="38100" y="153924"/>
                </a:lnTo>
                <a:lnTo>
                  <a:pt x="35052" y="155448"/>
                </a:lnTo>
                <a:lnTo>
                  <a:pt x="33527" y="158496"/>
                </a:lnTo>
                <a:lnTo>
                  <a:pt x="35052" y="162306"/>
                </a:lnTo>
                <a:lnTo>
                  <a:pt x="38100" y="163068"/>
                </a:lnTo>
                <a:lnTo>
                  <a:pt x="41910" y="162306"/>
                </a:lnTo>
                <a:lnTo>
                  <a:pt x="42672" y="158496"/>
                </a:lnTo>
                <a:close/>
              </a:path>
              <a:path w="76200" h="502920">
                <a:moveTo>
                  <a:pt x="42672" y="177546"/>
                </a:moveTo>
                <a:lnTo>
                  <a:pt x="41910" y="174498"/>
                </a:lnTo>
                <a:lnTo>
                  <a:pt x="38100" y="172974"/>
                </a:lnTo>
                <a:lnTo>
                  <a:pt x="35052" y="174498"/>
                </a:lnTo>
                <a:lnTo>
                  <a:pt x="33528" y="177546"/>
                </a:lnTo>
                <a:lnTo>
                  <a:pt x="35052" y="181356"/>
                </a:lnTo>
                <a:lnTo>
                  <a:pt x="38100" y="182118"/>
                </a:lnTo>
                <a:lnTo>
                  <a:pt x="41910" y="181356"/>
                </a:lnTo>
                <a:lnTo>
                  <a:pt x="42672" y="177546"/>
                </a:lnTo>
                <a:close/>
              </a:path>
              <a:path w="76200" h="502920">
                <a:moveTo>
                  <a:pt x="42672" y="196596"/>
                </a:moveTo>
                <a:lnTo>
                  <a:pt x="41910" y="193548"/>
                </a:lnTo>
                <a:lnTo>
                  <a:pt x="38100" y="192024"/>
                </a:lnTo>
                <a:lnTo>
                  <a:pt x="35052" y="193548"/>
                </a:lnTo>
                <a:lnTo>
                  <a:pt x="33528" y="196596"/>
                </a:lnTo>
                <a:lnTo>
                  <a:pt x="35052" y="200406"/>
                </a:lnTo>
                <a:lnTo>
                  <a:pt x="38100" y="201168"/>
                </a:lnTo>
                <a:lnTo>
                  <a:pt x="41910" y="200406"/>
                </a:lnTo>
                <a:lnTo>
                  <a:pt x="42672" y="196596"/>
                </a:lnTo>
                <a:close/>
              </a:path>
              <a:path w="76200" h="502920">
                <a:moveTo>
                  <a:pt x="42672" y="215646"/>
                </a:moveTo>
                <a:lnTo>
                  <a:pt x="41910" y="212598"/>
                </a:lnTo>
                <a:lnTo>
                  <a:pt x="38100" y="211074"/>
                </a:lnTo>
                <a:lnTo>
                  <a:pt x="35052" y="212598"/>
                </a:lnTo>
                <a:lnTo>
                  <a:pt x="33528" y="215646"/>
                </a:lnTo>
                <a:lnTo>
                  <a:pt x="35052" y="219456"/>
                </a:lnTo>
                <a:lnTo>
                  <a:pt x="38100" y="220218"/>
                </a:lnTo>
                <a:lnTo>
                  <a:pt x="41910" y="219456"/>
                </a:lnTo>
                <a:lnTo>
                  <a:pt x="42672" y="215646"/>
                </a:lnTo>
                <a:close/>
              </a:path>
              <a:path w="76200" h="502920">
                <a:moveTo>
                  <a:pt x="42672" y="234696"/>
                </a:moveTo>
                <a:lnTo>
                  <a:pt x="41910" y="231648"/>
                </a:lnTo>
                <a:lnTo>
                  <a:pt x="38100" y="230124"/>
                </a:lnTo>
                <a:lnTo>
                  <a:pt x="35052" y="231648"/>
                </a:lnTo>
                <a:lnTo>
                  <a:pt x="33528" y="234696"/>
                </a:lnTo>
                <a:lnTo>
                  <a:pt x="35052" y="238506"/>
                </a:lnTo>
                <a:lnTo>
                  <a:pt x="38100" y="239268"/>
                </a:lnTo>
                <a:lnTo>
                  <a:pt x="41910" y="238506"/>
                </a:lnTo>
                <a:lnTo>
                  <a:pt x="42672" y="234696"/>
                </a:lnTo>
                <a:close/>
              </a:path>
              <a:path w="76200" h="502920">
                <a:moveTo>
                  <a:pt x="42672" y="253746"/>
                </a:moveTo>
                <a:lnTo>
                  <a:pt x="41910" y="250698"/>
                </a:lnTo>
                <a:lnTo>
                  <a:pt x="38100" y="249174"/>
                </a:lnTo>
                <a:lnTo>
                  <a:pt x="35052" y="250698"/>
                </a:lnTo>
                <a:lnTo>
                  <a:pt x="33528" y="253746"/>
                </a:lnTo>
                <a:lnTo>
                  <a:pt x="35052" y="257556"/>
                </a:lnTo>
                <a:lnTo>
                  <a:pt x="38100" y="258318"/>
                </a:lnTo>
                <a:lnTo>
                  <a:pt x="41910" y="257556"/>
                </a:lnTo>
                <a:lnTo>
                  <a:pt x="42672" y="253746"/>
                </a:lnTo>
                <a:close/>
              </a:path>
              <a:path w="76200" h="502920">
                <a:moveTo>
                  <a:pt x="42672" y="272796"/>
                </a:moveTo>
                <a:lnTo>
                  <a:pt x="41910" y="269748"/>
                </a:lnTo>
                <a:lnTo>
                  <a:pt x="38100" y="268224"/>
                </a:lnTo>
                <a:lnTo>
                  <a:pt x="35052" y="269748"/>
                </a:lnTo>
                <a:lnTo>
                  <a:pt x="33528" y="272796"/>
                </a:lnTo>
                <a:lnTo>
                  <a:pt x="35052" y="276606"/>
                </a:lnTo>
                <a:lnTo>
                  <a:pt x="38100" y="277368"/>
                </a:lnTo>
                <a:lnTo>
                  <a:pt x="41910" y="276606"/>
                </a:lnTo>
                <a:lnTo>
                  <a:pt x="42672" y="272796"/>
                </a:lnTo>
                <a:close/>
              </a:path>
              <a:path w="76200" h="502920">
                <a:moveTo>
                  <a:pt x="42672" y="291846"/>
                </a:moveTo>
                <a:lnTo>
                  <a:pt x="41910" y="288798"/>
                </a:lnTo>
                <a:lnTo>
                  <a:pt x="38100" y="287274"/>
                </a:lnTo>
                <a:lnTo>
                  <a:pt x="35052" y="288798"/>
                </a:lnTo>
                <a:lnTo>
                  <a:pt x="33528" y="291846"/>
                </a:lnTo>
                <a:lnTo>
                  <a:pt x="35052" y="295656"/>
                </a:lnTo>
                <a:lnTo>
                  <a:pt x="38100" y="296418"/>
                </a:lnTo>
                <a:lnTo>
                  <a:pt x="41910" y="295656"/>
                </a:lnTo>
                <a:lnTo>
                  <a:pt x="42672" y="291846"/>
                </a:lnTo>
                <a:close/>
              </a:path>
              <a:path w="76200" h="502920">
                <a:moveTo>
                  <a:pt x="42672" y="310896"/>
                </a:moveTo>
                <a:lnTo>
                  <a:pt x="41910" y="307848"/>
                </a:lnTo>
                <a:lnTo>
                  <a:pt x="38100" y="306324"/>
                </a:lnTo>
                <a:lnTo>
                  <a:pt x="35052" y="307848"/>
                </a:lnTo>
                <a:lnTo>
                  <a:pt x="33528" y="310896"/>
                </a:lnTo>
                <a:lnTo>
                  <a:pt x="35052" y="314706"/>
                </a:lnTo>
                <a:lnTo>
                  <a:pt x="38100" y="315468"/>
                </a:lnTo>
                <a:lnTo>
                  <a:pt x="41910" y="314706"/>
                </a:lnTo>
                <a:lnTo>
                  <a:pt x="42672" y="310896"/>
                </a:lnTo>
                <a:close/>
              </a:path>
              <a:path w="76200" h="502920">
                <a:moveTo>
                  <a:pt x="42672" y="329946"/>
                </a:moveTo>
                <a:lnTo>
                  <a:pt x="41910" y="326898"/>
                </a:lnTo>
                <a:lnTo>
                  <a:pt x="38100" y="325374"/>
                </a:lnTo>
                <a:lnTo>
                  <a:pt x="35052" y="326898"/>
                </a:lnTo>
                <a:lnTo>
                  <a:pt x="33528" y="329946"/>
                </a:lnTo>
                <a:lnTo>
                  <a:pt x="35052" y="333756"/>
                </a:lnTo>
                <a:lnTo>
                  <a:pt x="38100" y="335280"/>
                </a:lnTo>
                <a:lnTo>
                  <a:pt x="41910" y="333756"/>
                </a:lnTo>
                <a:lnTo>
                  <a:pt x="42672" y="329946"/>
                </a:lnTo>
                <a:close/>
              </a:path>
              <a:path w="76200" h="502920">
                <a:moveTo>
                  <a:pt x="42672" y="348996"/>
                </a:moveTo>
                <a:lnTo>
                  <a:pt x="41910" y="345948"/>
                </a:lnTo>
                <a:lnTo>
                  <a:pt x="38100" y="344424"/>
                </a:lnTo>
                <a:lnTo>
                  <a:pt x="35052" y="345948"/>
                </a:lnTo>
                <a:lnTo>
                  <a:pt x="33528" y="348996"/>
                </a:lnTo>
                <a:lnTo>
                  <a:pt x="35052" y="352806"/>
                </a:lnTo>
                <a:lnTo>
                  <a:pt x="38100" y="354330"/>
                </a:lnTo>
                <a:lnTo>
                  <a:pt x="41910" y="352806"/>
                </a:lnTo>
                <a:lnTo>
                  <a:pt x="42672" y="348996"/>
                </a:lnTo>
                <a:close/>
              </a:path>
              <a:path w="76200" h="502920">
                <a:moveTo>
                  <a:pt x="42672" y="368046"/>
                </a:moveTo>
                <a:lnTo>
                  <a:pt x="41910" y="364998"/>
                </a:lnTo>
                <a:lnTo>
                  <a:pt x="38100" y="363474"/>
                </a:lnTo>
                <a:lnTo>
                  <a:pt x="35052" y="364998"/>
                </a:lnTo>
                <a:lnTo>
                  <a:pt x="33528" y="368046"/>
                </a:lnTo>
                <a:lnTo>
                  <a:pt x="35052" y="371856"/>
                </a:lnTo>
                <a:lnTo>
                  <a:pt x="38100" y="373380"/>
                </a:lnTo>
                <a:lnTo>
                  <a:pt x="41910" y="371856"/>
                </a:lnTo>
                <a:lnTo>
                  <a:pt x="42672" y="368046"/>
                </a:lnTo>
                <a:close/>
              </a:path>
              <a:path w="76200" h="502920">
                <a:moveTo>
                  <a:pt x="42672" y="387096"/>
                </a:moveTo>
                <a:lnTo>
                  <a:pt x="41910" y="384048"/>
                </a:lnTo>
                <a:lnTo>
                  <a:pt x="38100" y="382524"/>
                </a:lnTo>
                <a:lnTo>
                  <a:pt x="35052" y="384048"/>
                </a:lnTo>
                <a:lnTo>
                  <a:pt x="33528" y="387096"/>
                </a:lnTo>
                <a:lnTo>
                  <a:pt x="35052" y="390906"/>
                </a:lnTo>
                <a:lnTo>
                  <a:pt x="38100" y="392430"/>
                </a:lnTo>
                <a:lnTo>
                  <a:pt x="41910" y="390906"/>
                </a:lnTo>
                <a:lnTo>
                  <a:pt x="42672" y="387096"/>
                </a:lnTo>
                <a:close/>
              </a:path>
              <a:path w="76200" h="502920">
                <a:moveTo>
                  <a:pt x="42672" y="406146"/>
                </a:moveTo>
                <a:lnTo>
                  <a:pt x="41910" y="403098"/>
                </a:lnTo>
                <a:lnTo>
                  <a:pt x="38100" y="401574"/>
                </a:lnTo>
                <a:lnTo>
                  <a:pt x="35052" y="403098"/>
                </a:lnTo>
                <a:lnTo>
                  <a:pt x="33528" y="406146"/>
                </a:lnTo>
                <a:lnTo>
                  <a:pt x="35052" y="409956"/>
                </a:lnTo>
                <a:lnTo>
                  <a:pt x="38100" y="411480"/>
                </a:lnTo>
                <a:lnTo>
                  <a:pt x="41910" y="409956"/>
                </a:lnTo>
                <a:lnTo>
                  <a:pt x="42672" y="406146"/>
                </a:lnTo>
                <a:close/>
              </a:path>
              <a:path w="76200" h="502920">
                <a:moveTo>
                  <a:pt x="76200" y="426720"/>
                </a:moveTo>
                <a:lnTo>
                  <a:pt x="42367" y="426720"/>
                </a:lnTo>
                <a:lnTo>
                  <a:pt x="41910" y="429006"/>
                </a:lnTo>
                <a:lnTo>
                  <a:pt x="38100" y="430530"/>
                </a:lnTo>
                <a:lnTo>
                  <a:pt x="35052" y="429006"/>
                </a:lnTo>
                <a:lnTo>
                  <a:pt x="34137" y="426720"/>
                </a:lnTo>
                <a:lnTo>
                  <a:pt x="0" y="426720"/>
                </a:lnTo>
                <a:lnTo>
                  <a:pt x="38100" y="502920"/>
                </a:lnTo>
                <a:lnTo>
                  <a:pt x="76200" y="426720"/>
                </a:lnTo>
                <a:close/>
              </a:path>
              <a:path w="76200" h="502920">
                <a:moveTo>
                  <a:pt x="42672" y="425196"/>
                </a:moveTo>
                <a:lnTo>
                  <a:pt x="41910" y="422148"/>
                </a:lnTo>
                <a:lnTo>
                  <a:pt x="38100" y="420624"/>
                </a:lnTo>
                <a:lnTo>
                  <a:pt x="35052" y="422148"/>
                </a:lnTo>
                <a:lnTo>
                  <a:pt x="33528" y="425196"/>
                </a:lnTo>
                <a:lnTo>
                  <a:pt x="34137" y="426720"/>
                </a:lnTo>
                <a:lnTo>
                  <a:pt x="42367" y="426720"/>
                </a:lnTo>
                <a:lnTo>
                  <a:pt x="42672" y="425196"/>
                </a:lnTo>
                <a:close/>
              </a:path>
              <a:path w="76200" h="502920">
                <a:moveTo>
                  <a:pt x="42367" y="426720"/>
                </a:moveTo>
                <a:lnTo>
                  <a:pt x="34137" y="426720"/>
                </a:lnTo>
                <a:lnTo>
                  <a:pt x="35052" y="429006"/>
                </a:lnTo>
                <a:lnTo>
                  <a:pt x="38100" y="430530"/>
                </a:lnTo>
                <a:lnTo>
                  <a:pt x="41910" y="429006"/>
                </a:lnTo>
                <a:lnTo>
                  <a:pt x="42367" y="42672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08100" y="5649467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80" h="144779">
                <a:moveTo>
                  <a:pt x="0" y="0"/>
                </a:moveTo>
                <a:lnTo>
                  <a:pt x="144780" y="144780"/>
                </a:lnTo>
              </a:path>
            </a:pathLst>
          </a:custGeom>
          <a:ln w="28575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08100" y="5649467"/>
            <a:ext cx="144780" cy="216535"/>
          </a:xfrm>
          <a:custGeom>
            <a:avLst/>
            <a:gdLst/>
            <a:ahLst/>
            <a:cxnLst/>
            <a:rect l="l" t="t" r="r" b="b"/>
            <a:pathLst>
              <a:path w="144780" h="216535">
                <a:moveTo>
                  <a:pt x="0" y="216407"/>
                </a:moveTo>
                <a:lnTo>
                  <a:pt x="144779" y="0"/>
                </a:lnTo>
              </a:path>
            </a:pathLst>
          </a:custGeom>
          <a:ln w="28575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6390">
              <a:lnSpc>
                <a:spcPct val="100000"/>
              </a:lnSpc>
            </a:pPr>
            <a:r>
              <a:rPr sz="4000" dirty="0"/>
              <a:t>What</a:t>
            </a:r>
            <a:r>
              <a:rPr sz="4000" spc="-20" dirty="0"/>
              <a:t> </a:t>
            </a:r>
            <a:r>
              <a:rPr sz="4000" spc="-10" dirty="0"/>
              <a:t>i</a:t>
            </a:r>
            <a:r>
              <a:rPr sz="4000" dirty="0"/>
              <a:t>s</a:t>
            </a:r>
            <a:r>
              <a:rPr sz="4000" spc="-5" dirty="0"/>
              <a:t> </a:t>
            </a:r>
            <a:r>
              <a:rPr sz="4000" spc="-5" dirty="0">
                <a:latin typeface="Courier New"/>
                <a:cs typeface="Courier New"/>
              </a:rPr>
              <a:t>tru</a:t>
            </a:r>
            <a:r>
              <a:rPr sz="4000" dirty="0">
                <a:latin typeface="Courier New"/>
                <a:cs typeface="Courier New"/>
              </a:rPr>
              <a:t>e</a:t>
            </a:r>
            <a:r>
              <a:rPr sz="4000" spc="-1505" dirty="0">
                <a:latin typeface="Courier New"/>
                <a:cs typeface="Courier New"/>
              </a:rPr>
              <a:t> </a:t>
            </a:r>
            <a:r>
              <a:rPr sz="4000" spc="-5" dirty="0"/>
              <a:t>an</a:t>
            </a:r>
            <a:r>
              <a:rPr sz="4000" dirty="0"/>
              <a:t>d</a:t>
            </a:r>
            <a:r>
              <a:rPr sz="4000" spc="-10" dirty="0"/>
              <a:t> </a:t>
            </a:r>
            <a:r>
              <a:rPr sz="4000" dirty="0"/>
              <a:t>what</a:t>
            </a:r>
            <a:r>
              <a:rPr sz="4000" spc="-20" dirty="0"/>
              <a:t> </a:t>
            </a:r>
            <a:r>
              <a:rPr sz="4000" spc="-10" dirty="0"/>
              <a:t>i</a:t>
            </a:r>
            <a:r>
              <a:rPr sz="4000" dirty="0"/>
              <a:t>s</a:t>
            </a:r>
            <a:r>
              <a:rPr sz="4000" spc="-5" dirty="0"/>
              <a:t> </a:t>
            </a:r>
            <a:r>
              <a:rPr sz="4000" spc="-5" dirty="0">
                <a:latin typeface="Courier New"/>
                <a:cs typeface="Courier New"/>
              </a:rPr>
              <a:t>fals</a:t>
            </a:r>
            <a:r>
              <a:rPr sz="4000" dirty="0">
                <a:latin typeface="Courier New"/>
                <a:cs typeface="Courier New"/>
              </a:rPr>
              <a:t>e</a:t>
            </a:r>
            <a:r>
              <a:rPr sz="4000" spc="-1505" dirty="0">
                <a:latin typeface="Courier New"/>
                <a:cs typeface="Courier New"/>
              </a:rPr>
              <a:t> </a:t>
            </a:r>
            <a:r>
              <a:rPr sz="4000" spc="-5" dirty="0"/>
              <a:t>i</a:t>
            </a:r>
            <a:r>
              <a:rPr sz="4000" dirty="0"/>
              <a:t>n</a:t>
            </a:r>
            <a:r>
              <a:rPr sz="4000" spc="-5" dirty="0"/>
              <a:t> </a:t>
            </a:r>
            <a:r>
              <a:rPr sz="4000" dirty="0"/>
              <a:t>C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8917" y="3156966"/>
            <a:ext cx="6967220" cy="0"/>
          </a:xfrm>
          <a:custGeom>
            <a:avLst/>
            <a:gdLst/>
            <a:ahLst/>
            <a:cxnLst/>
            <a:rect l="l" t="t" r="r" b="b"/>
            <a:pathLst>
              <a:path w="6967220">
                <a:moveTo>
                  <a:pt x="0" y="0"/>
                </a:moveTo>
                <a:lnTo>
                  <a:pt x="6966966" y="0"/>
                </a:lnTo>
              </a:path>
            </a:pathLst>
          </a:custGeom>
          <a:ln w="19050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57635" y="2476500"/>
            <a:ext cx="76200" cy="532130"/>
          </a:xfrm>
          <a:custGeom>
            <a:avLst/>
            <a:gdLst/>
            <a:ahLst/>
            <a:cxnLst/>
            <a:rect l="l" t="t" r="r" b="b"/>
            <a:pathLst>
              <a:path w="76200" h="532130">
                <a:moveTo>
                  <a:pt x="76200" y="455675"/>
                </a:moveTo>
                <a:lnTo>
                  <a:pt x="0" y="455675"/>
                </a:lnTo>
                <a:lnTo>
                  <a:pt x="28956" y="513588"/>
                </a:lnTo>
                <a:lnTo>
                  <a:pt x="28956" y="467867"/>
                </a:lnTo>
                <a:lnTo>
                  <a:pt x="48006" y="467867"/>
                </a:lnTo>
                <a:lnTo>
                  <a:pt x="48006" y="512063"/>
                </a:lnTo>
                <a:lnTo>
                  <a:pt x="76200" y="455675"/>
                </a:lnTo>
                <a:close/>
              </a:path>
              <a:path w="76200" h="532130">
                <a:moveTo>
                  <a:pt x="48006" y="455675"/>
                </a:moveTo>
                <a:lnTo>
                  <a:pt x="48006" y="0"/>
                </a:lnTo>
                <a:lnTo>
                  <a:pt x="28956" y="0"/>
                </a:lnTo>
                <a:lnTo>
                  <a:pt x="28956" y="455675"/>
                </a:lnTo>
                <a:lnTo>
                  <a:pt x="48006" y="455675"/>
                </a:lnTo>
                <a:close/>
              </a:path>
              <a:path w="76200" h="532130">
                <a:moveTo>
                  <a:pt x="48006" y="512063"/>
                </a:moveTo>
                <a:lnTo>
                  <a:pt x="48006" y="467867"/>
                </a:lnTo>
                <a:lnTo>
                  <a:pt x="28956" y="467867"/>
                </a:lnTo>
                <a:lnTo>
                  <a:pt x="28956" y="513588"/>
                </a:lnTo>
                <a:lnTo>
                  <a:pt x="38100" y="531875"/>
                </a:lnTo>
                <a:lnTo>
                  <a:pt x="48006" y="512063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5067" y="3089148"/>
            <a:ext cx="1905" cy="138430"/>
          </a:xfrm>
          <a:custGeom>
            <a:avLst/>
            <a:gdLst/>
            <a:ahLst/>
            <a:cxnLst/>
            <a:rect l="l" t="t" r="r" b="b"/>
            <a:pathLst>
              <a:path w="1904" h="138430">
                <a:moveTo>
                  <a:pt x="0" y="0"/>
                </a:moveTo>
                <a:lnTo>
                  <a:pt x="1524" y="13792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64315" y="3003042"/>
            <a:ext cx="3379470" cy="76200"/>
          </a:xfrm>
          <a:custGeom>
            <a:avLst/>
            <a:gdLst/>
            <a:ahLst/>
            <a:cxnLst/>
            <a:rect l="l" t="t" r="r" b="b"/>
            <a:pathLst>
              <a:path w="3379470" h="76200">
                <a:moveTo>
                  <a:pt x="76199" y="28956"/>
                </a:moveTo>
                <a:lnTo>
                  <a:pt x="76200" y="0"/>
                </a:lnTo>
                <a:lnTo>
                  <a:pt x="0" y="38100"/>
                </a:lnTo>
                <a:lnTo>
                  <a:pt x="63245" y="69722"/>
                </a:lnTo>
                <a:lnTo>
                  <a:pt x="63245" y="28956"/>
                </a:lnTo>
                <a:lnTo>
                  <a:pt x="76199" y="28956"/>
                </a:lnTo>
                <a:close/>
              </a:path>
              <a:path w="3379470" h="76200">
                <a:moveTo>
                  <a:pt x="3316223" y="48006"/>
                </a:moveTo>
                <a:lnTo>
                  <a:pt x="3316223" y="28956"/>
                </a:lnTo>
                <a:lnTo>
                  <a:pt x="63245" y="28956"/>
                </a:lnTo>
                <a:lnTo>
                  <a:pt x="63245" y="48006"/>
                </a:lnTo>
                <a:lnTo>
                  <a:pt x="3316223" y="48006"/>
                </a:lnTo>
                <a:close/>
              </a:path>
              <a:path w="3379470" h="76200">
                <a:moveTo>
                  <a:pt x="76200" y="76200"/>
                </a:moveTo>
                <a:lnTo>
                  <a:pt x="76199" y="48006"/>
                </a:lnTo>
                <a:lnTo>
                  <a:pt x="63245" y="48006"/>
                </a:lnTo>
                <a:lnTo>
                  <a:pt x="63245" y="69722"/>
                </a:lnTo>
                <a:lnTo>
                  <a:pt x="76200" y="76200"/>
                </a:lnTo>
                <a:close/>
              </a:path>
              <a:path w="3379470" h="76200">
                <a:moveTo>
                  <a:pt x="3379457" y="38100"/>
                </a:moveTo>
                <a:lnTo>
                  <a:pt x="3303257" y="0"/>
                </a:lnTo>
                <a:lnTo>
                  <a:pt x="3303257" y="28956"/>
                </a:lnTo>
                <a:lnTo>
                  <a:pt x="3316223" y="28956"/>
                </a:lnTo>
                <a:lnTo>
                  <a:pt x="3316223" y="69716"/>
                </a:lnTo>
                <a:lnTo>
                  <a:pt x="3379457" y="38100"/>
                </a:lnTo>
                <a:close/>
              </a:path>
              <a:path w="3379470" h="76200">
                <a:moveTo>
                  <a:pt x="3316223" y="69716"/>
                </a:moveTo>
                <a:lnTo>
                  <a:pt x="3316223" y="48006"/>
                </a:lnTo>
                <a:lnTo>
                  <a:pt x="3303257" y="48006"/>
                </a:lnTo>
                <a:lnTo>
                  <a:pt x="3303257" y="76200"/>
                </a:lnTo>
                <a:lnTo>
                  <a:pt x="3316223" y="69716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4063" y="2982467"/>
            <a:ext cx="3379470" cy="76200"/>
          </a:xfrm>
          <a:custGeom>
            <a:avLst/>
            <a:gdLst/>
            <a:ahLst/>
            <a:cxnLst/>
            <a:rect l="l" t="t" r="r" b="b"/>
            <a:pathLst>
              <a:path w="3379470" h="76200">
                <a:moveTo>
                  <a:pt x="76200" y="28956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8956"/>
                </a:lnTo>
                <a:lnTo>
                  <a:pt x="76200" y="28956"/>
                </a:lnTo>
                <a:close/>
              </a:path>
              <a:path w="3379470" h="76200">
                <a:moveTo>
                  <a:pt x="3316223" y="48006"/>
                </a:moveTo>
                <a:lnTo>
                  <a:pt x="3316223" y="28956"/>
                </a:lnTo>
                <a:lnTo>
                  <a:pt x="63246" y="28956"/>
                </a:lnTo>
                <a:lnTo>
                  <a:pt x="63246" y="48006"/>
                </a:lnTo>
                <a:lnTo>
                  <a:pt x="3316223" y="48006"/>
                </a:lnTo>
                <a:close/>
              </a:path>
              <a:path w="3379470" h="76200">
                <a:moveTo>
                  <a:pt x="76200" y="76200"/>
                </a:moveTo>
                <a:lnTo>
                  <a:pt x="76200" y="48006"/>
                </a:lnTo>
                <a:lnTo>
                  <a:pt x="63246" y="48006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  <a:path w="3379470" h="76200">
                <a:moveTo>
                  <a:pt x="3379469" y="38100"/>
                </a:moveTo>
                <a:lnTo>
                  <a:pt x="3303269" y="0"/>
                </a:lnTo>
                <a:lnTo>
                  <a:pt x="3303269" y="28956"/>
                </a:lnTo>
                <a:lnTo>
                  <a:pt x="3316223" y="28956"/>
                </a:lnTo>
                <a:lnTo>
                  <a:pt x="3316223" y="69723"/>
                </a:lnTo>
                <a:lnTo>
                  <a:pt x="3379469" y="38100"/>
                </a:lnTo>
                <a:close/>
              </a:path>
              <a:path w="3379470" h="76200">
                <a:moveTo>
                  <a:pt x="3316223" y="69723"/>
                </a:moveTo>
                <a:lnTo>
                  <a:pt x="3316223" y="48006"/>
                </a:lnTo>
                <a:lnTo>
                  <a:pt x="3303269" y="48006"/>
                </a:lnTo>
                <a:lnTo>
                  <a:pt x="3303269" y="76200"/>
                </a:lnTo>
                <a:lnTo>
                  <a:pt x="3316223" y="69723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1609" y="3706367"/>
            <a:ext cx="4277360" cy="2376805"/>
          </a:xfrm>
          <a:custGeom>
            <a:avLst/>
            <a:gdLst/>
            <a:ahLst/>
            <a:cxnLst/>
            <a:rect l="l" t="t" r="r" b="b"/>
            <a:pathLst>
              <a:path w="4277360" h="2376804">
                <a:moveTo>
                  <a:pt x="4277106" y="2079497"/>
                </a:moveTo>
                <a:lnTo>
                  <a:pt x="4277106" y="0"/>
                </a:lnTo>
                <a:lnTo>
                  <a:pt x="0" y="0"/>
                </a:lnTo>
                <a:lnTo>
                  <a:pt x="0" y="2376678"/>
                </a:lnTo>
                <a:lnTo>
                  <a:pt x="3742182" y="2376677"/>
                </a:lnTo>
                <a:lnTo>
                  <a:pt x="4277106" y="207949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43791" y="5785865"/>
            <a:ext cx="535305" cy="297180"/>
          </a:xfrm>
          <a:custGeom>
            <a:avLst/>
            <a:gdLst/>
            <a:ahLst/>
            <a:cxnLst/>
            <a:rect l="l" t="t" r="r" b="b"/>
            <a:pathLst>
              <a:path w="535304" h="297179">
                <a:moveTo>
                  <a:pt x="534924" y="0"/>
                </a:moveTo>
                <a:lnTo>
                  <a:pt x="476570" y="15028"/>
                </a:lnTo>
                <a:lnTo>
                  <a:pt x="421879" y="26779"/>
                </a:lnTo>
                <a:lnTo>
                  <a:pt x="371038" y="35311"/>
                </a:lnTo>
                <a:lnTo>
                  <a:pt x="324234" y="40684"/>
                </a:lnTo>
                <a:lnTo>
                  <a:pt x="281654" y="42957"/>
                </a:lnTo>
                <a:lnTo>
                  <a:pt x="262007" y="42950"/>
                </a:lnTo>
                <a:lnTo>
                  <a:pt x="209918" y="38442"/>
                </a:lnTo>
                <a:lnTo>
                  <a:pt x="168599" y="27360"/>
                </a:lnTo>
                <a:lnTo>
                  <a:pt x="138683" y="9905"/>
                </a:lnTo>
                <a:lnTo>
                  <a:pt x="0" y="297179"/>
                </a:lnTo>
                <a:lnTo>
                  <a:pt x="534924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1609" y="3706367"/>
            <a:ext cx="4277360" cy="2376805"/>
          </a:xfrm>
          <a:custGeom>
            <a:avLst/>
            <a:gdLst/>
            <a:ahLst/>
            <a:cxnLst/>
            <a:rect l="l" t="t" r="r" b="b"/>
            <a:pathLst>
              <a:path w="4277360" h="2376804">
                <a:moveTo>
                  <a:pt x="0" y="0"/>
                </a:moveTo>
                <a:lnTo>
                  <a:pt x="0" y="2376678"/>
                </a:lnTo>
                <a:lnTo>
                  <a:pt x="3742182" y="2376677"/>
                </a:lnTo>
                <a:lnTo>
                  <a:pt x="4277106" y="2079497"/>
                </a:lnTo>
                <a:lnTo>
                  <a:pt x="4277106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43791" y="5785865"/>
            <a:ext cx="535305" cy="297180"/>
          </a:xfrm>
          <a:custGeom>
            <a:avLst/>
            <a:gdLst/>
            <a:ahLst/>
            <a:cxnLst/>
            <a:rect l="l" t="t" r="r" b="b"/>
            <a:pathLst>
              <a:path w="535304" h="297179">
                <a:moveTo>
                  <a:pt x="0" y="297180"/>
                </a:moveTo>
                <a:lnTo>
                  <a:pt x="138683" y="9906"/>
                </a:lnTo>
                <a:lnTo>
                  <a:pt x="147349" y="16419"/>
                </a:lnTo>
                <a:lnTo>
                  <a:pt x="157329" y="22240"/>
                </a:lnTo>
                <a:lnTo>
                  <a:pt x="194917" y="35468"/>
                </a:lnTo>
                <a:lnTo>
                  <a:pt x="243486" y="42190"/>
                </a:lnTo>
                <a:lnTo>
                  <a:pt x="281654" y="42957"/>
                </a:lnTo>
                <a:lnTo>
                  <a:pt x="302404" y="42204"/>
                </a:lnTo>
                <a:lnTo>
                  <a:pt x="347119" y="38389"/>
                </a:lnTo>
                <a:lnTo>
                  <a:pt x="395966" y="31444"/>
                </a:lnTo>
                <a:lnTo>
                  <a:pt x="448755" y="21310"/>
                </a:lnTo>
                <a:lnTo>
                  <a:pt x="505301" y="7927"/>
                </a:lnTo>
                <a:lnTo>
                  <a:pt x="534924" y="0"/>
                </a:lnTo>
              </a:path>
            </a:pathLst>
          </a:custGeom>
          <a:ln w="19050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89487" y="3267900"/>
            <a:ext cx="3277235" cy="159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0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800" spc="-5" dirty="0">
                <a:solidFill>
                  <a:srgbClr val="33339A"/>
                </a:solidFill>
                <a:latin typeface="Courier New"/>
                <a:cs typeface="Courier New"/>
              </a:rPr>
              <a:t>#includ</a:t>
            </a:r>
            <a:r>
              <a:rPr sz="1800" dirty="0">
                <a:solidFill>
                  <a:srgbClr val="33339A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&lt;stdbool.h&gt;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………</a:t>
            </a:r>
            <a:endParaRPr sz="1800" dirty="0">
              <a:latin typeface="Courier New"/>
              <a:cs typeface="Courier New"/>
            </a:endParaRPr>
          </a:p>
          <a:p>
            <a:pPr marL="12700" marR="252729">
              <a:lnSpc>
                <a:spcPct val="100000"/>
              </a:lnSpc>
            </a:pPr>
            <a:r>
              <a:rPr sz="1800" spc="-5" dirty="0">
                <a:solidFill>
                  <a:srgbClr val="33339A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33339A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flag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p=100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q=50; </a:t>
            </a:r>
            <a:r>
              <a:rPr sz="1800" spc="-5" dirty="0">
                <a:solidFill>
                  <a:srgbClr val="33339A"/>
                </a:solidFill>
                <a:latin typeface="Courier New"/>
                <a:cs typeface="Courier New"/>
              </a:rPr>
              <a:t>boo</a:t>
            </a:r>
            <a:r>
              <a:rPr sz="1800" dirty="0">
                <a:solidFill>
                  <a:srgbClr val="33339A"/>
                </a:solidFill>
                <a:latin typeface="Courier New"/>
                <a:cs typeface="Courier New"/>
              </a:rPr>
              <a:t>l</a:t>
            </a:r>
            <a:r>
              <a:rPr sz="1800" spc="-10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isBigge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alse;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9487" y="5156331"/>
            <a:ext cx="275590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fla</a:t>
            </a:r>
            <a:r>
              <a:rPr sz="1800" dirty="0">
                <a:latin typeface="Courier New"/>
                <a:cs typeface="Courier New"/>
              </a:rPr>
              <a:t>g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(</a:t>
            </a: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10" dirty="0">
                <a:latin typeface="Courier New"/>
                <a:cs typeface="Courier New"/>
              </a:rPr>
              <a:t> &lt;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q); isBigge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(</a:t>
            </a: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10" dirty="0">
                <a:latin typeface="Courier New"/>
                <a:cs typeface="Courier New"/>
              </a:rPr>
              <a:t> &gt;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q);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20219" y="5141860"/>
            <a:ext cx="180022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fla</a:t>
            </a:r>
            <a:r>
              <a:rPr sz="1800" dirty="0">
                <a:latin typeface="Courier New"/>
                <a:cs typeface="Courier New"/>
              </a:rPr>
              <a:t>g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0;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isBigge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68474" y="5141860"/>
            <a:ext cx="70866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i="1" spc="-5" dirty="0">
                <a:solidFill>
                  <a:srgbClr val="800000"/>
                </a:solidFill>
                <a:latin typeface="Courier New"/>
                <a:cs typeface="Courier New"/>
              </a:rPr>
              <a:t>false </a:t>
            </a:r>
            <a:r>
              <a:rPr sz="1800" i="1" spc="-5" dirty="0">
                <a:solidFill>
                  <a:srgbClr val="006500"/>
                </a:solidFill>
                <a:latin typeface="Courier New"/>
                <a:cs typeface="Courier New"/>
              </a:rPr>
              <a:t>true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94539" y="5218176"/>
            <a:ext cx="430530" cy="485775"/>
          </a:xfrm>
          <a:custGeom>
            <a:avLst/>
            <a:gdLst/>
            <a:ahLst/>
            <a:cxnLst/>
            <a:rect l="l" t="t" r="r" b="b"/>
            <a:pathLst>
              <a:path w="430529" h="485775">
                <a:moveTo>
                  <a:pt x="322325" y="364236"/>
                </a:moveTo>
                <a:lnTo>
                  <a:pt x="322325" y="121157"/>
                </a:lnTo>
                <a:lnTo>
                  <a:pt x="0" y="121158"/>
                </a:lnTo>
                <a:lnTo>
                  <a:pt x="0" y="364236"/>
                </a:lnTo>
                <a:lnTo>
                  <a:pt x="322325" y="364236"/>
                </a:lnTo>
                <a:close/>
              </a:path>
              <a:path w="430529" h="485775">
                <a:moveTo>
                  <a:pt x="430530" y="242315"/>
                </a:moveTo>
                <a:lnTo>
                  <a:pt x="322325" y="0"/>
                </a:lnTo>
                <a:lnTo>
                  <a:pt x="322326" y="485394"/>
                </a:lnTo>
                <a:lnTo>
                  <a:pt x="430530" y="24231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94539" y="5218176"/>
            <a:ext cx="430530" cy="485775"/>
          </a:xfrm>
          <a:custGeom>
            <a:avLst/>
            <a:gdLst/>
            <a:ahLst/>
            <a:cxnLst/>
            <a:rect l="l" t="t" r="r" b="b"/>
            <a:pathLst>
              <a:path w="430529" h="485775">
                <a:moveTo>
                  <a:pt x="322325" y="0"/>
                </a:moveTo>
                <a:lnTo>
                  <a:pt x="322325" y="121157"/>
                </a:lnTo>
                <a:lnTo>
                  <a:pt x="0" y="121158"/>
                </a:lnTo>
                <a:lnTo>
                  <a:pt x="0" y="364236"/>
                </a:lnTo>
                <a:lnTo>
                  <a:pt x="322325" y="364236"/>
                </a:lnTo>
                <a:lnTo>
                  <a:pt x="322326" y="485394"/>
                </a:lnTo>
                <a:lnTo>
                  <a:pt x="430530" y="242315"/>
                </a:lnTo>
                <a:lnTo>
                  <a:pt x="322325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92308" y="1502663"/>
            <a:ext cx="7837805" cy="895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sz="240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 use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intege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values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represent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boolea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" dirty="0">
                <a:latin typeface="Courier New"/>
                <a:cs typeface="Courier New"/>
              </a:rPr>
              <a:t>tru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false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46990" algn="ctr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fals</a:t>
            </a:r>
            <a:r>
              <a:rPr sz="1800" dirty="0">
                <a:solidFill>
                  <a:srgbClr val="800000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(zero)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08637" y="2465323"/>
            <a:ext cx="152971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6500"/>
                </a:solidFill>
                <a:latin typeface="Courier New"/>
                <a:cs typeface="Courier New"/>
              </a:rPr>
              <a:t>tru</a:t>
            </a:r>
            <a:r>
              <a:rPr sz="1800" dirty="0">
                <a:solidFill>
                  <a:srgbClr val="006500"/>
                </a:solidFill>
                <a:latin typeface="Courier New"/>
                <a:cs typeface="Courier New"/>
              </a:rPr>
              <a:t>e</a:t>
            </a:r>
            <a:r>
              <a:rPr sz="1800" spc="-670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(nonzero)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61309" y="2485898"/>
            <a:ext cx="152971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6500"/>
                </a:solidFill>
                <a:latin typeface="Courier New"/>
                <a:cs typeface="Courier New"/>
              </a:rPr>
              <a:t>tru</a:t>
            </a:r>
            <a:r>
              <a:rPr sz="1800" dirty="0">
                <a:solidFill>
                  <a:srgbClr val="006500"/>
                </a:solidFill>
                <a:latin typeface="Courier New"/>
                <a:cs typeface="Courier New"/>
              </a:rPr>
              <a:t>e</a:t>
            </a:r>
            <a:r>
              <a:rPr sz="1800" spc="-670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(nonzero)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49814" y="6373812"/>
            <a:ext cx="535813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 indent="-184150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ou need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include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9A"/>
                </a:solidFill>
                <a:latin typeface="Courier New"/>
                <a:cs typeface="Courier New"/>
              </a:rPr>
              <a:t>&lt;stdbool.h&gt;</a:t>
            </a:r>
            <a:r>
              <a:rPr sz="2000" spc="-750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bool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34661" y="6373812"/>
            <a:ext cx="272796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your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program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463992"/>
            <a:ext cx="852247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4870">
              <a:lnSpc>
                <a:spcPct val="100000"/>
              </a:lnSpc>
            </a:pPr>
            <a:r>
              <a:rPr sz="4000" spc="-5" dirty="0"/>
              <a:t>Relationa</a:t>
            </a:r>
            <a:r>
              <a:rPr sz="4000" dirty="0"/>
              <a:t>l</a:t>
            </a:r>
            <a:r>
              <a:rPr sz="4000" spc="-10" dirty="0"/>
              <a:t> </a:t>
            </a:r>
            <a:r>
              <a:rPr sz="4000" spc="-5" dirty="0"/>
              <a:t>Operators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2033663" y="1617725"/>
            <a:ext cx="6644005" cy="1190625"/>
          </a:xfrm>
          <a:custGeom>
            <a:avLst/>
            <a:gdLst/>
            <a:ahLst/>
            <a:cxnLst/>
            <a:rect l="l" t="t" r="r" b="b"/>
            <a:pathLst>
              <a:path w="6644005" h="1190625">
                <a:moveTo>
                  <a:pt x="0" y="0"/>
                </a:moveTo>
                <a:lnTo>
                  <a:pt x="0" y="1190244"/>
                </a:lnTo>
                <a:lnTo>
                  <a:pt x="6643878" y="1190244"/>
                </a:lnTo>
                <a:lnTo>
                  <a:pt x="6643878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11635" y="1693417"/>
            <a:ext cx="5673465" cy="109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10" dirty="0">
                <a:latin typeface="Calibri"/>
                <a:cs typeface="Calibri"/>
              </a:rPr>
              <a:t>Purpos</a:t>
            </a:r>
            <a:r>
              <a:rPr sz="1800" i="1" spc="-1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Compare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operands</a:t>
            </a:r>
          </a:p>
          <a:p>
            <a:pPr marL="12700">
              <a:lnSpc>
                <a:spcPts val="2145"/>
              </a:lnSpc>
            </a:pPr>
            <a:r>
              <a:rPr sz="1800" i="1" spc="-5" dirty="0">
                <a:latin typeface="Calibri"/>
                <a:cs typeface="Calibri"/>
              </a:rPr>
              <a:t>Synt</a:t>
            </a:r>
            <a:r>
              <a:rPr sz="1800" i="1" spc="-10" dirty="0">
                <a:latin typeface="Calibri"/>
                <a:cs typeface="Calibri"/>
              </a:rPr>
              <a:t>a</a:t>
            </a:r>
            <a:r>
              <a:rPr sz="1800" i="1" dirty="0">
                <a:latin typeface="Calibri"/>
                <a:cs typeface="Calibri"/>
              </a:rPr>
              <a:t>x</a:t>
            </a:r>
            <a:r>
              <a:rPr sz="1800" i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927100">
              <a:lnSpc>
                <a:spcPts val="2145"/>
              </a:lnSpc>
            </a:pPr>
            <a:r>
              <a:rPr sz="1800" spc="-5" dirty="0">
                <a:latin typeface="Courier New"/>
                <a:cs typeface="Courier New"/>
              </a:rPr>
              <a:t>Operand</a:t>
            </a:r>
            <a:r>
              <a:rPr sz="1800" dirty="0">
                <a:latin typeface="Courier New"/>
                <a:cs typeface="Courier New"/>
              </a:rPr>
              <a:t>1</a:t>
            </a:r>
            <a:r>
              <a:rPr sz="1800" spc="-67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Relational</a:t>
            </a:r>
            <a:r>
              <a:rPr lang="en-AU" sz="18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Operator </a:t>
            </a:r>
            <a:r>
              <a:rPr sz="1800" spc="-5" dirty="0">
                <a:latin typeface="Courier New"/>
                <a:cs typeface="Courier New"/>
              </a:rPr>
              <a:t>Operand2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6389" y="3252215"/>
            <a:ext cx="2065020" cy="1363980"/>
          </a:xfrm>
          <a:prstGeom prst="rect">
            <a:avLst/>
          </a:prstGeom>
          <a:solidFill>
            <a:srgbClr val="F8F8F8"/>
          </a:solidFill>
          <a:ln w="19050">
            <a:solidFill>
              <a:srgbClr val="77777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 marR="981075">
              <a:lnSpc>
                <a:spcPct val="100299"/>
              </a:lnSpc>
            </a:pPr>
            <a:r>
              <a:rPr sz="1800" dirty="0">
                <a:solidFill>
                  <a:srgbClr val="33339A"/>
                </a:solidFill>
                <a:latin typeface="Calibri"/>
                <a:cs typeface="Calibri"/>
              </a:rPr>
              <a:t>Operands: </a:t>
            </a:r>
            <a:r>
              <a:rPr sz="1600" spc="-5" dirty="0">
                <a:latin typeface="Calibri"/>
                <a:cs typeface="Calibri"/>
              </a:rPr>
              <a:t>constants </a:t>
            </a:r>
            <a:r>
              <a:rPr sz="1600" dirty="0">
                <a:latin typeface="Calibri"/>
                <a:cs typeface="Calibri"/>
              </a:rPr>
              <a:t>var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b</a:t>
            </a:r>
            <a:r>
              <a:rPr sz="1600" spc="-5" dirty="0">
                <a:latin typeface="Calibri"/>
                <a:cs typeface="Calibri"/>
              </a:rPr>
              <a:t>les</a:t>
            </a:r>
            <a:endParaRPr sz="1600">
              <a:latin typeface="Calibri"/>
              <a:cs typeface="Calibri"/>
            </a:endParaRPr>
          </a:p>
          <a:p>
            <a:pPr marL="90170" marR="812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arithmeti</a:t>
            </a:r>
            <a:r>
              <a:rPr sz="1600" dirty="0">
                <a:latin typeface="Calibri"/>
                <a:cs typeface="Calibri"/>
              </a:rPr>
              <a:t>c expressions </a:t>
            </a:r>
            <a:r>
              <a:rPr sz="1600" spc="-5" dirty="0">
                <a:latin typeface="Calibri"/>
                <a:cs typeface="Calibri"/>
              </a:rPr>
              <a:t>functio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 ca</a:t>
            </a:r>
            <a:r>
              <a:rPr sz="1600" spc="-1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9139" y="3325367"/>
            <a:ext cx="2764155" cy="2033905"/>
          </a:xfrm>
          <a:prstGeom prst="rect">
            <a:avLst/>
          </a:prstGeom>
          <a:solidFill>
            <a:srgbClr val="F8F8F8"/>
          </a:solidFill>
          <a:ln w="19050">
            <a:solidFill>
              <a:srgbClr val="77777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2150"/>
              </a:lnSpc>
            </a:pPr>
            <a:r>
              <a:rPr sz="1800" dirty="0">
                <a:solidFill>
                  <a:srgbClr val="33339A"/>
                </a:solidFill>
                <a:latin typeface="Calibri"/>
                <a:cs typeface="Calibri"/>
              </a:rPr>
              <a:t>Operators</a:t>
            </a:r>
            <a:endParaRPr sz="1800">
              <a:latin typeface="Calibri"/>
              <a:cs typeface="Calibri"/>
            </a:endParaRPr>
          </a:p>
          <a:p>
            <a:pPr marL="90170">
              <a:lnSpc>
                <a:spcPts val="2150"/>
              </a:lnSpc>
              <a:tabLst>
                <a:tab pos="605155" algn="l"/>
              </a:tabLst>
            </a:pPr>
            <a:r>
              <a:rPr sz="1800" spc="-10" dirty="0">
                <a:latin typeface="Courier New"/>
                <a:cs typeface="Courier New"/>
              </a:rPr>
              <a:t>=</a:t>
            </a:r>
            <a:r>
              <a:rPr sz="1800" dirty="0">
                <a:latin typeface="Courier New"/>
                <a:cs typeface="Courier New"/>
              </a:rPr>
              <a:t>=	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q</a:t>
            </a:r>
            <a:r>
              <a:rPr sz="1600" spc="-5" dirty="0">
                <a:latin typeface="Calibri"/>
                <a:cs typeface="Calibri"/>
              </a:rPr>
              <a:t>ual</a:t>
            </a:r>
            <a:endParaRPr sz="16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  <a:tabLst>
                <a:tab pos="665480" algn="l"/>
              </a:tabLst>
            </a:pPr>
            <a:r>
              <a:rPr sz="1800" spc="-10" dirty="0">
                <a:latin typeface="Courier New"/>
                <a:cs typeface="Courier New"/>
              </a:rPr>
              <a:t>!</a:t>
            </a:r>
            <a:r>
              <a:rPr sz="1800" dirty="0">
                <a:latin typeface="Courier New"/>
                <a:cs typeface="Courier New"/>
              </a:rPr>
              <a:t>=	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ot equal</a:t>
            </a:r>
            <a:endParaRPr sz="16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  <a:spcBef>
                <a:spcPts val="40"/>
              </a:spcBef>
              <a:tabLst>
                <a:tab pos="664210" algn="l"/>
              </a:tabLst>
            </a:pPr>
            <a:r>
              <a:rPr sz="1800" dirty="0">
                <a:latin typeface="Courier New"/>
                <a:cs typeface="Courier New"/>
              </a:rPr>
              <a:t>&gt;	</a:t>
            </a:r>
            <a:r>
              <a:rPr sz="1600" dirty="0">
                <a:latin typeface="Calibri"/>
                <a:cs typeface="Calibri"/>
              </a:rPr>
              <a:t>greater </a:t>
            </a:r>
            <a:r>
              <a:rPr sz="1600" spc="-5" dirty="0">
                <a:latin typeface="Calibri"/>
                <a:cs typeface="Calibri"/>
              </a:rPr>
              <a:t>than</a:t>
            </a:r>
            <a:endParaRPr sz="16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  <a:tabLst>
                <a:tab pos="673100" algn="l"/>
              </a:tabLst>
            </a:pPr>
            <a:r>
              <a:rPr sz="1800" spc="-10" dirty="0">
                <a:latin typeface="Courier New"/>
                <a:cs typeface="Courier New"/>
              </a:rPr>
              <a:t>&gt;</a:t>
            </a:r>
            <a:r>
              <a:rPr sz="1800" dirty="0">
                <a:latin typeface="Courier New"/>
                <a:cs typeface="Courier New"/>
              </a:rPr>
              <a:t>=	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eater</a:t>
            </a:r>
            <a:r>
              <a:rPr sz="1600" spc="-5" dirty="0">
                <a:latin typeface="Calibri"/>
                <a:cs typeface="Calibri"/>
              </a:rPr>
              <a:t> tha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 equal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endParaRPr sz="1600">
              <a:latin typeface="Calibri"/>
              <a:cs typeface="Calibri"/>
            </a:endParaRPr>
          </a:p>
          <a:p>
            <a:pPr marL="90170">
              <a:lnSpc>
                <a:spcPts val="2140"/>
              </a:lnSpc>
              <a:spcBef>
                <a:spcPts val="5"/>
              </a:spcBef>
              <a:tabLst>
                <a:tab pos="665480" algn="l"/>
              </a:tabLst>
            </a:pPr>
            <a:r>
              <a:rPr sz="1800" dirty="0">
                <a:latin typeface="Courier New"/>
                <a:cs typeface="Courier New"/>
              </a:rPr>
              <a:t>&lt;	</a:t>
            </a:r>
            <a:r>
              <a:rPr sz="1600" spc="-5" dirty="0">
                <a:latin typeface="Calibri"/>
                <a:cs typeface="Calibri"/>
              </a:rPr>
              <a:t>les</a:t>
            </a:r>
            <a:r>
              <a:rPr sz="160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than</a:t>
            </a:r>
            <a:endParaRPr sz="1600">
              <a:latin typeface="Calibri"/>
              <a:cs typeface="Calibri"/>
            </a:endParaRPr>
          </a:p>
          <a:p>
            <a:pPr marL="90170">
              <a:lnSpc>
                <a:spcPts val="2140"/>
              </a:lnSpc>
              <a:tabLst>
                <a:tab pos="665480" algn="l"/>
              </a:tabLst>
            </a:pPr>
            <a:r>
              <a:rPr sz="1800" spc="-10" dirty="0">
                <a:latin typeface="Courier New"/>
                <a:cs typeface="Courier New"/>
              </a:rPr>
              <a:t>&lt;</a:t>
            </a:r>
            <a:r>
              <a:rPr sz="1800" dirty="0">
                <a:latin typeface="Courier New"/>
                <a:cs typeface="Courier New"/>
              </a:rPr>
              <a:t>=	</a:t>
            </a:r>
            <a:r>
              <a:rPr sz="1600" spc="-5" dirty="0">
                <a:latin typeface="Calibri"/>
                <a:cs typeface="Calibri"/>
              </a:rPr>
              <a:t>les</a:t>
            </a:r>
            <a:r>
              <a:rPr sz="160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tha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r </a:t>
            </a:r>
            <a:r>
              <a:rPr sz="1600" spc="-5" dirty="0">
                <a:latin typeface="Calibri"/>
                <a:cs typeface="Calibri"/>
              </a:rPr>
              <a:t>equa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85579" y="2769870"/>
            <a:ext cx="748665" cy="490855"/>
          </a:xfrm>
          <a:custGeom>
            <a:avLst/>
            <a:gdLst/>
            <a:ahLst/>
            <a:cxnLst/>
            <a:rect l="l" t="t" r="r" b="b"/>
            <a:pathLst>
              <a:path w="748664" h="490854">
                <a:moveTo>
                  <a:pt x="689553" y="49640"/>
                </a:moveTo>
                <a:lnTo>
                  <a:pt x="679065" y="33520"/>
                </a:lnTo>
                <a:lnTo>
                  <a:pt x="0" y="474725"/>
                </a:lnTo>
                <a:lnTo>
                  <a:pt x="10668" y="490727"/>
                </a:lnTo>
                <a:lnTo>
                  <a:pt x="689553" y="49640"/>
                </a:lnTo>
                <a:close/>
              </a:path>
              <a:path w="748664" h="490854">
                <a:moveTo>
                  <a:pt x="748284" y="0"/>
                </a:moveTo>
                <a:lnTo>
                  <a:pt x="663702" y="9905"/>
                </a:lnTo>
                <a:lnTo>
                  <a:pt x="679065" y="33520"/>
                </a:lnTo>
                <a:lnTo>
                  <a:pt x="689610" y="26669"/>
                </a:lnTo>
                <a:lnTo>
                  <a:pt x="700278" y="42671"/>
                </a:lnTo>
                <a:lnTo>
                  <a:pt x="700278" y="66124"/>
                </a:lnTo>
                <a:lnTo>
                  <a:pt x="704850" y="73151"/>
                </a:lnTo>
                <a:lnTo>
                  <a:pt x="748284" y="0"/>
                </a:lnTo>
                <a:close/>
              </a:path>
              <a:path w="748664" h="490854">
                <a:moveTo>
                  <a:pt x="700278" y="42671"/>
                </a:moveTo>
                <a:lnTo>
                  <a:pt x="689610" y="26669"/>
                </a:lnTo>
                <a:lnTo>
                  <a:pt x="679065" y="33520"/>
                </a:lnTo>
                <a:lnTo>
                  <a:pt x="689553" y="49640"/>
                </a:lnTo>
                <a:lnTo>
                  <a:pt x="700278" y="42671"/>
                </a:lnTo>
                <a:close/>
              </a:path>
              <a:path w="748664" h="490854">
                <a:moveTo>
                  <a:pt x="700278" y="66124"/>
                </a:moveTo>
                <a:lnTo>
                  <a:pt x="700278" y="42671"/>
                </a:lnTo>
                <a:lnTo>
                  <a:pt x="689553" y="49640"/>
                </a:lnTo>
                <a:lnTo>
                  <a:pt x="700278" y="66124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1047" y="2732532"/>
            <a:ext cx="3346450" cy="525780"/>
          </a:xfrm>
          <a:custGeom>
            <a:avLst/>
            <a:gdLst/>
            <a:ahLst/>
            <a:cxnLst/>
            <a:rect l="l" t="t" r="r" b="b"/>
            <a:pathLst>
              <a:path w="3346450" h="525779">
                <a:moveTo>
                  <a:pt x="3271851" y="46770"/>
                </a:moveTo>
                <a:lnTo>
                  <a:pt x="3269139" y="27785"/>
                </a:lnTo>
                <a:lnTo>
                  <a:pt x="0" y="507492"/>
                </a:lnTo>
                <a:lnTo>
                  <a:pt x="2286" y="525780"/>
                </a:lnTo>
                <a:lnTo>
                  <a:pt x="3271851" y="46770"/>
                </a:lnTo>
                <a:close/>
              </a:path>
              <a:path w="3346450" h="525779">
                <a:moveTo>
                  <a:pt x="3345941" y="25908"/>
                </a:moveTo>
                <a:lnTo>
                  <a:pt x="3265170" y="0"/>
                </a:lnTo>
                <a:lnTo>
                  <a:pt x="3269139" y="27785"/>
                </a:lnTo>
                <a:lnTo>
                  <a:pt x="3281934" y="25908"/>
                </a:lnTo>
                <a:lnTo>
                  <a:pt x="3284220" y="44958"/>
                </a:lnTo>
                <a:lnTo>
                  <a:pt x="3284220" y="68845"/>
                </a:lnTo>
                <a:lnTo>
                  <a:pt x="3345941" y="25908"/>
                </a:lnTo>
                <a:close/>
              </a:path>
              <a:path w="3346450" h="525779">
                <a:moveTo>
                  <a:pt x="3284220" y="44958"/>
                </a:moveTo>
                <a:lnTo>
                  <a:pt x="3281934" y="25908"/>
                </a:lnTo>
                <a:lnTo>
                  <a:pt x="3269139" y="27785"/>
                </a:lnTo>
                <a:lnTo>
                  <a:pt x="3271851" y="46770"/>
                </a:lnTo>
                <a:lnTo>
                  <a:pt x="3284220" y="44958"/>
                </a:lnTo>
                <a:close/>
              </a:path>
              <a:path w="3346450" h="525779">
                <a:moveTo>
                  <a:pt x="3284220" y="68845"/>
                </a:moveTo>
                <a:lnTo>
                  <a:pt x="3284220" y="44958"/>
                </a:lnTo>
                <a:lnTo>
                  <a:pt x="3271851" y="46770"/>
                </a:lnTo>
                <a:lnTo>
                  <a:pt x="3275838" y="74676"/>
                </a:lnTo>
                <a:lnTo>
                  <a:pt x="3284220" y="68845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6987" y="2779014"/>
            <a:ext cx="1119505" cy="542290"/>
          </a:xfrm>
          <a:custGeom>
            <a:avLst/>
            <a:gdLst/>
            <a:ahLst/>
            <a:cxnLst/>
            <a:rect l="l" t="t" r="r" b="b"/>
            <a:pathLst>
              <a:path w="1119504" h="542289">
                <a:moveTo>
                  <a:pt x="85344" y="0"/>
                </a:moveTo>
                <a:lnTo>
                  <a:pt x="0" y="2285"/>
                </a:lnTo>
                <a:lnTo>
                  <a:pt x="52578" y="69341"/>
                </a:lnTo>
                <a:lnTo>
                  <a:pt x="53340" y="67729"/>
                </a:lnTo>
                <a:lnTo>
                  <a:pt x="53340" y="38099"/>
                </a:lnTo>
                <a:lnTo>
                  <a:pt x="61722" y="20573"/>
                </a:lnTo>
                <a:lnTo>
                  <a:pt x="73068" y="25977"/>
                </a:lnTo>
                <a:lnTo>
                  <a:pt x="85344" y="0"/>
                </a:lnTo>
                <a:close/>
              </a:path>
              <a:path w="1119504" h="542289">
                <a:moveTo>
                  <a:pt x="73068" y="25977"/>
                </a:moveTo>
                <a:lnTo>
                  <a:pt x="61722" y="20573"/>
                </a:lnTo>
                <a:lnTo>
                  <a:pt x="53340" y="38099"/>
                </a:lnTo>
                <a:lnTo>
                  <a:pt x="64768" y="43542"/>
                </a:lnTo>
                <a:lnTo>
                  <a:pt x="73068" y="25977"/>
                </a:lnTo>
                <a:close/>
              </a:path>
              <a:path w="1119504" h="542289">
                <a:moveTo>
                  <a:pt x="64768" y="43542"/>
                </a:moveTo>
                <a:lnTo>
                  <a:pt x="53340" y="38099"/>
                </a:lnTo>
                <a:lnTo>
                  <a:pt x="53340" y="67729"/>
                </a:lnTo>
                <a:lnTo>
                  <a:pt x="64768" y="43542"/>
                </a:lnTo>
                <a:close/>
              </a:path>
              <a:path w="1119504" h="542289">
                <a:moveTo>
                  <a:pt x="1119378" y="524255"/>
                </a:moveTo>
                <a:lnTo>
                  <a:pt x="73068" y="25977"/>
                </a:lnTo>
                <a:lnTo>
                  <a:pt x="64768" y="43542"/>
                </a:lnTo>
                <a:lnTo>
                  <a:pt x="1110996" y="541781"/>
                </a:lnTo>
                <a:lnTo>
                  <a:pt x="1119378" y="524255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46389" y="5578602"/>
            <a:ext cx="4572000" cy="119062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145"/>
              </a:lnSpc>
            </a:pPr>
            <a:r>
              <a:rPr sz="1800" i="1" spc="-5" dirty="0">
                <a:latin typeface="Calibri"/>
                <a:cs typeface="Calibri"/>
              </a:rPr>
              <a:t>Examples:</a:t>
            </a:r>
            <a:endParaRPr sz="1800">
              <a:latin typeface="Calibri"/>
              <a:cs typeface="Calibri"/>
            </a:endParaRPr>
          </a:p>
          <a:p>
            <a:pPr marL="1006475">
              <a:lnSpc>
                <a:spcPts val="2110"/>
              </a:lnSpc>
            </a:pP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10" dirty="0">
                <a:latin typeface="Courier New"/>
                <a:cs typeface="Courier New"/>
              </a:rPr>
              <a:t> &gt;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20</a:t>
            </a:r>
            <a:endParaRPr sz="1800">
              <a:latin typeface="Courier New"/>
              <a:cs typeface="Courier New"/>
            </a:endParaRPr>
          </a:p>
          <a:p>
            <a:pPr marL="1006475" marR="963294">
              <a:lnSpc>
                <a:spcPts val="2170"/>
              </a:lnSpc>
              <a:spcBef>
                <a:spcPts val="30"/>
              </a:spcBef>
            </a:pPr>
            <a:r>
              <a:rPr sz="1800" spc="-10" dirty="0">
                <a:latin typeface="Courier New"/>
                <a:cs typeface="Courier New"/>
              </a:rPr>
              <a:t>offse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 =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(64</a:t>
            </a:r>
            <a:r>
              <a:rPr sz="1800" dirty="0">
                <a:latin typeface="Courier New"/>
                <a:cs typeface="Courier New"/>
              </a:rPr>
              <a:t>0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10" dirty="0">
                <a:latin typeface="Courier New"/>
                <a:cs typeface="Courier New"/>
              </a:rPr>
              <a:t> x)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log(y)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8090">
              <a:lnSpc>
                <a:spcPct val="100000"/>
              </a:lnSpc>
            </a:pPr>
            <a:r>
              <a:rPr sz="4000" spc="-5" dirty="0"/>
              <a:t>Logica</a:t>
            </a:r>
            <a:r>
              <a:rPr sz="4000" dirty="0"/>
              <a:t>l</a:t>
            </a:r>
            <a:r>
              <a:rPr sz="4000" spc="5" dirty="0"/>
              <a:t> </a:t>
            </a:r>
            <a:r>
              <a:rPr sz="4000" spc="-5" dirty="0"/>
              <a:t>operators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601609" y="1761744"/>
            <a:ext cx="7130415" cy="2226310"/>
          </a:xfrm>
          <a:custGeom>
            <a:avLst/>
            <a:gdLst/>
            <a:ahLst/>
            <a:cxnLst/>
            <a:rect l="l" t="t" r="r" b="b"/>
            <a:pathLst>
              <a:path w="7130415" h="2226310">
                <a:moveTo>
                  <a:pt x="0" y="0"/>
                </a:moveTo>
                <a:lnTo>
                  <a:pt x="0" y="2225802"/>
                </a:lnTo>
                <a:lnTo>
                  <a:pt x="7130033" y="2225802"/>
                </a:lnTo>
                <a:lnTo>
                  <a:pt x="71300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92256" y="1855660"/>
            <a:ext cx="6680834" cy="207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000" i="1" spc="-5" dirty="0">
                <a:latin typeface="Calibri"/>
                <a:cs typeface="Calibri"/>
              </a:rPr>
              <a:t>Syntax:</a:t>
            </a:r>
            <a:endParaRPr sz="2000">
              <a:latin typeface="Calibri"/>
              <a:cs typeface="Calibri"/>
            </a:endParaRPr>
          </a:p>
          <a:p>
            <a:pPr marL="914400">
              <a:lnSpc>
                <a:spcPts val="2375"/>
              </a:lnSpc>
            </a:pPr>
            <a:r>
              <a:rPr sz="2000" spc="-5" dirty="0">
                <a:latin typeface="Courier New"/>
                <a:cs typeface="Courier New"/>
              </a:rPr>
              <a:t>Operand1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LogicOperator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Operand2</a:t>
            </a:r>
            <a:endParaRPr sz="2000">
              <a:latin typeface="Courier New"/>
              <a:cs typeface="Courier New"/>
            </a:endParaRPr>
          </a:p>
          <a:p>
            <a:pPr marL="227965">
              <a:lnSpc>
                <a:spcPct val="100000"/>
              </a:lnSpc>
              <a:tabLst>
                <a:tab pos="793750" algn="l"/>
              </a:tabLst>
            </a:pPr>
            <a:r>
              <a:rPr sz="2000" spc="-5" dirty="0">
                <a:latin typeface="Calibri"/>
                <a:cs typeface="Calibri"/>
              </a:rPr>
              <a:t>or	! </a:t>
            </a:r>
            <a:r>
              <a:rPr sz="2000" spc="-5" dirty="0">
                <a:latin typeface="Courier New"/>
                <a:cs typeface="Courier New"/>
              </a:rPr>
              <a:t>Operand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ts val="2380"/>
              </a:lnSpc>
              <a:spcBef>
                <a:spcPts val="45"/>
              </a:spcBef>
            </a:pPr>
            <a:r>
              <a:rPr sz="2000" i="1" spc="-5" dirty="0">
                <a:latin typeface="Calibri"/>
                <a:cs typeface="Calibri"/>
              </a:rPr>
              <a:t>Examples:</a:t>
            </a:r>
            <a:endParaRPr sz="2000">
              <a:latin typeface="Calibri"/>
              <a:cs typeface="Calibri"/>
            </a:endParaRPr>
          </a:p>
          <a:p>
            <a:pPr marL="914400">
              <a:lnSpc>
                <a:spcPts val="2330"/>
              </a:lnSpc>
              <a:spcBef>
                <a:spcPts val="114"/>
              </a:spcBef>
            </a:pPr>
            <a:r>
              <a:rPr sz="1800" spc="-10" dirty="0">
                <a:latin typeface="Courier New"/>
                <a:cs typeface="Courier New"/>
              </a:rPr>
              <a:t>(curren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 &gt;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2.0e-3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&amp;&amp;</a:t>
            </a:r>
            <a:r>
              <a:rPr sz="2000" b="1" spc="-1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(curren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 &lt;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5.0e-3) </a:t>
            </a:r>
            <a:r>
              <a:rPr sz="1800" spc="-5" dirty="0">
                <a:latin typeface="Courier New"/>
                <a:cs typeface="Courier New"/>
              </a:rPr>
              <a:t>an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&gt;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95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||</a:t>
            </a:r>
            <a:r>
              <a:rPr sz="2000" b="1" spc="-1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dirty="0">
                <a:latin typeface="Courier New"/>
                <a:cs typeface="Courier New"/>
              </a:rPr>
              <a:t>q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95);</a:t>
            </a:r>
            <a:endParaRPr sz="1800">
              <a:latin typeface="Courier New"/>
              <a:cs typeface="Courier New"/>
            </a:endParaRPr>
          </a:p>
          <a:p>
            <a:pPr marL="956310">
              <a:lnSpc>
                <a:spcPts val="2335"/>
              </a:lnSpc>
            </a:pPr>
            <a:r>
              <a:rPr sz="1800" spc="-5" dirty="0">
                <a:latin typeface="Courier New"/>
                <a:cs typeface="Courier New"/>
              </a:rPr>
              <a:t>an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!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&gt;</a:t>
            </a:r>
            <a:r>
              <a:rPr sz="1800" spc="-10" dirty="0">
                <a:latin typeface="Courier New"/>
                <a:cs typeface="Courier New"/>
              </a:rPr>
              <a:t> 95);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4335" y="4284726"/>
            <a:ext cx="2227580" cy="1514475"/>
          </a:xfrm>
          <a:prstGeom prst="rect">
            <a:avLst/>
          </a:prstGeom>
          <a:solidFill>
            <a:srgbClr val="EAEAEA"/>
          </a:solidFill>
          <a:ln w="19050">
            <a:solidFill>
              <a:srgbClr val="96969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 marR="611505">
              <a:lnSpc>
                <a:spcPct val="99500"/>
              </a:lnSpc>
            </a:pPr>
            <a:r>
              <a:rPr sz="2000" spc="-5" dirty="0">
                <a:solidFill>
                  <a:srgbClr val="33339A"/>
                </a:solidFill>
                <a:latin typeface="Calibri"/>
                <a:cs typeface="Calibri"/>
              </a:rPr>
              <a:t>Operands: </a:t>
            </a:r>
            <a:r>
              <a:rPr sz="1800" spc="-5" dirty="0">
                <a:latin typeface="Courier New"/>
                <a:cs typeface="Courier New"/>
              </a:rPr>
              <a:t>boo</a:t>
            </a:r>
            <a:r>
              <a:rPr sz="1800" dirty="0">
                <a:latin typeface="Courier New"/>
                <a:cs typeface="Courier New"/>
              </a:rPr>
              <a:t>l</a:t>
            </a:r>
            <a:r>
              <a:rPr sz="1800" spc="-67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constants </a:t>
            </a:r>
            <a:r>
              <a:rPr sz="1800" spc="-5" dirty="0">
                <a:latin typeface="Courier New"/>
                <a:cs typeface="Courier New"/>
              </a:rPr>
              <a:t>boo</a:t>
            </a:r>
            <a:r>
              <a:rPr sz="1800" dirty="0">
                <a:latin typeface="Courier New"/>
                <a:cs typeface="Courier New"/>
              </a:rPr>
              <a:t>l</a:t>
            </a:r>
            <a:r>
              <a:rPr sz="1800" spc="-67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variables</a:t>
            </a:r>
            <a:endParaRPr sz="1800">
              <a:latin typeface="Calibri"/>
              <a:cs typeface="Calibri"/>
            </a:endParaRPr>
          </a:p>
          <a:p>
            <a:pPr marL="90805" marR="8001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alibri"/>
                <a:cs typeface="Calibri"/>
              </a:rPr>
              <a:t>relational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expressions function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calls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3933" y="4284726"/>
            <a:ext cx="2180590" cy="1329690"/>
          </a:xfrm>
          <a:prstGeom prst="rect">
            <a:avLst/>
          </a:prstGeom>
          <a:solidFill>
            <a:srgbClr val="EAEAEA"/>
          </a:solidFill>
          <a:ln w="19049">
            <a:solidFill>
              <a:srgbClr val="96969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350"/>
              </a:lnSpc>
            </a:pPr>
            <a:r>
              <a:rPr sz="2000" spc="-5" dirty="0">
                <a:solidFill>
                  <a:srgbClr val="33339A"/>
                </a:solidFill>
                <a:latin typeface="Calibri"/>
                <a:cs typeface="Calibri"/>
              </a:rPr>
              <a:t>Opera</a:t>
            </a:r>
            <a:r>
              <a:rPr sz="2000" spc="0" dirty="0">
                <a:solidFill>
                  <a:srgbClr val="33339A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33339A"/>
                </a:solidFill>
                <a:latin typeface="Calibri"/>
                <a:cs typeface="Calibri"/>
              </a:rPr>
              <a:t>ors:</a:t>
            </a:r>
            <a:endParaRPr sz="2000">
              <a:latin typeface="Calibri"/>
              <a:cs typeface="Calibri"/>
            </a:endParaRPr>
          </a:p>
          <a:p>
            <a:pPr marL="90805">
              <a:lnSpc>
                <a:spcPts val="2350"/>
              </a:lnSpc>
              <a:tabLst>
                <a:tab pos="1005205" algn="l"/>
              </a:tabLst>
            </a:pPr>
            <a:r>
              <a:rPr sz="2000" spc="-5" dirty="0">
                <a:latin typeface="Courier New"/>
                <a:cs typeface="Courier New"/>
              </a:rPr>
              <a:t>&amp;&amp;	</a:t>
            </a:r>
            <a:r>
              <a:rPr sz="1800" spc="-5" dirty="0">
                <a:latin typeface="Calibri"/>
                <a:cs typeface="Calibri"/>
              </a:rPr>
              <a:t>logica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tabLst>
                <a:tab pos="1005205" algn="l"/>
              </a:tabLst>
            </a:pPr>
            <a:r>
              <a:rPr sz="2000" spc="-5" dirty="0">
                <a:latin typeface="Courier New"/>
                <a:cs typeface="Courier New"/>
              </a:rPr>
              <a:t>||	</a:t>
            </a:r>
            <a:r>
              <a:rPr sz="1800" spc="-5" dirty="0">
                <a:latin typeface="Calibri"/>
                <a:cs typeface="Calibri"/>
              </a:rPr>
              <a:t>logica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tabLst>
                <a:tab pos="1005205" algn="l"/>
              </a:tabLst>
            </a:pPr>
            <a:r>
              <a:rPr sz="2000" spc="-5" dirty="0">
                <a:latin typeface="Courier New"/>
                <a:cs typeface="Courier New"/>
              </a:rPr>
              <a:t>!	</a:t>
            </a:r>
            <a:r>
              <a:rPr sz="1800" spc="-5" dirty="0">
                <a:latin typeface="Calibri"/>
                <a:cs typeface="Calibri"/>
              </a:rPr>
              <a:t>logica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1025" y="4284726"/>
            <a:ext cx="2161540" cy="965200"/>
          </a:xfrm>
          <a:prstGeom prst="rect">
            <a:avLst/>
          </a:prstGeom>
          <a:solidFill>
            <a:srgbClr val="EAEAEA"/>
          </a:solidFill>
          <a:ln w="19050">
            <a:solidFill>
              <a:srgbClr val="96969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2355"/>
              </a:lnSpc>
            </a:pPr>
            <a:r>
              <a:rPr sz="2000" spc="-5" dirty="0">
                <a:solidFill>
                  <a:srgbClr val="33339A"/>
                </a:solidFill>
                <a:latin typeface="Calibri"/>
                <a:cs typeface="Calibri"/>
              </a:rPr>
              <a:t>Expression result:</a:t>
            </a:r>
            <a:endParaRPr sz="2000">
              <a:latin typeface="Calibri"/>
              <a:cs typeface="Calibri"/>
            </a:endParaRPr>
          </a:p>
          <a:p>
            <a:pPr marL="90170" marR="1360805">
              <a:lnSpc>
                <a:spcPts val="2160"/>
              </a:lnSpc>
              <a:spcBef>
                <a:spcPts val="25"/>
              </a:spcBef>
            </a:pPr>
            <a:r>
              <a:rPr sz="1800" spc="-5" dirty="0">
                <a:latin typeface="Courier New"/>
                <a:cs typeface="Courier New"/>
              </a:rPr>
              <a:t>true false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2203" y="6225603"/>
            <a:ext cx="767016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Apar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differ</a:t>
            </a:r>
            <a:r>
              <a:rPr sz="1600" spc="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nc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i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 syntax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5" dirty="0">
                <a:latin typeface="Calibri"/>
                <a:cs typeface="Calibri"/>
              </a:rPr>
              <a:t> al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prop</a:t>
            </a:r>
            <a:r>
              <a:rPr sz="1600" spc="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rties of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 l</a:t>
            </a:r>
            <a:r>
              <a:rPr sz="1600" spc="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gica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operators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5" dirty="0">
                <a:latin typeface="Calibri"/>
                <a:cs typeface="Calibri"/>
              </a:rPr>
              <a:t> simila</a:t>
            </a:r>
            <a:r>
              <a:rPr sz="160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 t</a:t>
            </a:r>
            <a:r>
              <a:rPr sz="160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those </a:t>
            </a:r>
            <a:r>
              <a:rPr sz="1600" spc="-5" dirty="0">
                <a:latin typeface="Calibri"/>
                <a:cs typeface="Calibri"/>
              </a:rPr>
              <a:t>used f</a:t>
            </a:r>
            <a:r>
              <a:rPr sz="1600" spc="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 digita</a:t>
            </a:r>
            <a:r>
              <a:rPr sz="1600" dirty="0">
                <a:latin typeface="Calibri"/>
                <a:cs typeface="Calibri"/>
              </a:rPr>
              <a:t>l </a:t>
            </a:r>
            <a:r>
              <a:rPr sz="1600" spc="-5" dirty="0">
                <a:latin typeface="Calibri"/>
                <a:cs typeface="Calibri"/>
              </a:rPr>
              <a:t>hardwar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desig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covered</a:t>
            </a:r>
            <a:r>
              <a:rPr sz="1600" spc="-5" dirty="0">
                <a:latin typeface="Calibri"/>
                <a:cs typeface="Calibri"/>
              </a:rPr>
              <a:t> b</a:t>
            </a:r>
            <a:r>
              <a:rPr sz="1600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ECTE233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) a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 i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 MATLA</a:t>
            </a:r>
            <a:r>
              <a:rPr sz="1600" dirty="0">
                <a:latin typeface="Calibri"/>
                <a:cs typeface="Calibri"/>
              </a:rPr>
              <a:t>B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covered</a:t>
            </a:r>
            <a:r>
              <a:rPr sz="1600" spc="-5" dirty="0">
                <a:latin typeface="Calibri"/>
                <a:cs typeface="Calibri"/>
              </a:rPr>
              <a:t> b</a:t>
            </a:r>
            <a:r>
              <a:rPr sz="1600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EN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1</a:t>
            </a:r>
            <a:r>
              <a:rPr sz="1600" dirty="0">
                <a:latin typeface="Calibri"/>
                <a:cs typeface="Calibri"/>
              </a:rPr>
              <a:t>00 )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69" y="504592"/>
            <a:ext cx="852247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8090">
              <a:lnSpc>
                <a:spcPct val="100000"/>
              </a:lnSpc>
            </a:pPr>
            <a:r>
              <a:rPr sz="4000" spc="-5" dirty="0"/>
              <a:t>Logica</a:t>
            </a:r>
            <a:r>
              <a:rPr sz="4000" dirty="0"/>
              <a:t>l</a:t>
            </a:r>
            <a:r>
              <a:rPr sz="4000" spc="5" dirty="0"/>
              <a:t> </a:t>
            </a:r>
            <a:r>
              <a:rPr sz="4000" spc="-5" dirty="0"/>
              <a:t>operators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1891169" y="5290565"/>
            <a:ext cx="6696075" cy="1629410"/>
          </a:xfrm>
          <a:custGeom>
            <a:avLst/>
            <a:gdLst/>
            <a:ahLst/>
            <a:cxnLst/>
            <a:rect l="l" t="t" r="r" b="b"/>
            <a:pathLst>
              <a:path w="6696075" h="1629409">
                <a:moveTo>
                  <a:pt x="6695694" y="1425702"/>
                </a:moveTo>
                <a:lnTo>
                  <a:pt x="6695694" y="0"/>
                </a:lnTo>
                <a:lnTo>
                  <a:pt x="0" y="0"/>
                </a:lnTo>
                <a:lnTo>
                  <a:pt x="0" y="1629156"/>
                </a:lnTo>
                <a:lnTo>
                  <a:pt x="5859018" y="1629156"/>
                </a:lnTo>
                <a:lnTo>
                  <a:pt x="6695694" y="142570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0175" y="6716268"/>
            <a:ext cx="836930" cy="203835"/>
          </a:xfrm>
          <a:custGeom>
            <a:avLst/>
            <a:gdLst/>
            <a:ahLst/>
            <a:cxnLst/>
            <a:rect l="l" t="t" r="r" b="b"/>
            <a:pathLst>
              <a:path w="836929" h="203834">
                <a:moveTo>
                  <a:pt x="836676" y="0"/>
                </a:moveTo>
                <a:lnTo>
                  <a:pt x="790276" y="5430"/>
                </a:lnTo>
                <a:lnTo>
                  <a:pt x="745283" y="10293"/>
                </a:lnTo>
                <a:lnTo>
                  <a:pt x="701732" y="14596"/>
                </a:lnTo>
                <a:lnTo>
                  <a:pt x="659660" y="18342"/>
                </a:lnTo>
                <a:lnTo>
                  <a:pt x="619101" y="21538"/>
                </a:lnTo>
                <a:lnTo>
                  <a:pt x="580090" y="24188"/>
                </a:lnTo>
                <a:lnTo>
                  <a:pt x="506858" y="27870"/>
                </a:lnTo>
                <a:lnTo>
                  <a:pt x="440245" y="29432"/>
                </a:lnTo>
                <a:lnTo>
                  <a:pt x="409510" y="29430"/>
                </a:lnTo>
                <a:lnTo>
                  <a:pt x="353359" y="27886"/>
                </a:lnTo>
                <a:lnTo>
                  <a:pt x="304538" y="24324"/>
                </a:lnTo>
                <a:lnTo>
                  <a:pt x="263328" y="18784"/>
                </a:lnTo>
                <a:lnTo>
                  <a:pt x="216408" y="6857"/>
                </a:lnTo>
                <a:lnTo>
                  <a:pt x="0" y="203453"/>
                </a:lnTo>
                <a:lnTo>
                  <a:pt x="836676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91169" y="5290565"/>
            <a:ext cx="6696075" cy="1629410"/>
          </a:xfrm>
          <a:custGeom>
            <a:avLst/>
            <a:gdLst/>
            <a:ahLst/>
            <a:cxnLst/>
            <a:rect l="l" t="t" r="r" b="b"/>
            <a:pathLst>
              <a:path w="6696075" h="1629409">
                <a:moveTo>
                  <a:pt x="0" y="0"/>
                </a:moveTo>
                <a:lnTo>
                  <a:pt x="0" y="1629156"/>
                </a:lnTo>
                <a:lnTo>
                  <a:pt x="5859018" y="1629156"/>
                </a:lnTo>
                <a:lnTo>
                  <a:pt x="6695694" y="1425702"/>
                </a:lnTo>
                <a:lnTo>
                  <a:pt x="6695694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50187" y="6716268"/>
            <a:ext cx="836930" cy="203835"/>
          </a:xfrm>
          <a:custGeom>
            <a:avLst/>
            <a:gdLst/>
            <a:ahLst/>
            <a:cxnLst/>
            <a:rect l="l" t="t" r="r" b="b"/>
            <a:pathLst>
              <a:path w="836929" h="203834">
                <a:moveTo>
                  <a:pt x="0" y="203454"/>
                </a:moveTo>
                <a:lnTo>
                  <a:pt x="216408" y="6858"/>
                </a:lnTo>
                <a:lnTo>
                  <a:pt x="230015" y="11309"/>
                </a:lnTo>
                <a:lnTo>
                  <a:pt x="245667" y="15286"/>
                </a:lnTo>
                <a:lnTo>
                  <a:pt x="304538" y="24324"/>
                </a:lnTo>
                <a:lnTo>
                  <a:pt x="353359" y="27886"/>
                </a:lnTo>
                <a:lnTo>
                  <a:pt x="409510" y="29430"/>
                </a:lnTo>
                <a:lnTo>
                  <a:pt x="440245" y="29432"/>
                </a:lnTo>
                <a:lnTo>
                  <a:pt x="472706" y="28914"/>
                </a:lnTo>
                <a:lnTo>
                  <a:pt x="542664" y="26297"/>
                </a:lnTo>
                <a:lnTo>
                  <a:pt x="619101" y="21538"/>
                </a:lnTo>
                <a:lnTo>
                  <a:pt x="659660" y="18342"/>
                </a:lnTo>
                <a:lnTo>
                  <a:pt x="701732" y="14596"/>
                </a:lnTo>
                <a:lnTo>
                  <a:pt x="745283" y="10293"/>
                </a:lnTo>
                <a:lnTo>
                  <a:pt x="790276" y="5430"/>
                </a:lnTo>
                <a:lnTo>
                  <a:pt x="836676" y="0"/>
                </a:lnTo>
              </a:path>
            </a:pathLst>
          </a:custGeom>
          <a:ln w="19050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78285" y="5365326"/>
            <a:ext cx="2226310" cy="783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33339A"/>
                </a:solidFill>
                <a:latin typeface="Courier New"/>
                <a:cs typeface="Courier New"/>
              </a:rPr>
              <a:t>in</a:t>
            </a:r>
            <a:r>
              <a:rPr sz="1600" dirty="0">
                <a:solidFill>
                  <a:srgbClr val="33339A"/>
                </a:solidFill>
                <a:latin typeface="Courier New"/>
                <a:cs typeface="Courier New"/>
              </a:rPr>
              <a:t>t</a:t>
            </a:r>
            <a:r>
              <a:rPr sz="1600" spc="5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x=2, y=4, z=9, </a:t>
            </a:r>
            <a:r>
              <a:rPr sz="1600" dirty="0">
                <a:solidFill>
                  <a:srgbClr val="33339A"/>
                </a:solidFill>
                <a:latin typeface="Courier New"/>
                <a:cs typeface="Courier New"/>
              </a:rPr>
              <a:t>bool</a:t>
            </a:r>
            <a:r>
              <a:rPr sz="1600" spc="5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isMaxVal;</a:t>
            </a:r>
          </a:p>
          <a:p>
            <a:pPr marL="1479550">
              <a:lnSpc>
                <a:spcPct val="100000"/>
              </a:lnSpc>
              <a:spcBef>
                <a:spcPts val="1025"/>
              </a:spcBef>
            </a:pPr>
            <a:r>
              <a:rPr sz="1200" dirty="0">
                <a:solidFill>
                  <a:srgbClr val="006500"/>
                </a:solidFill>
                <a:latin typeface="Courier New"/>
                <a:cs typeface="Courier New"/>
              </a:rPr>
              <a:t>true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0753" y="5365326"/>
            <a:ext cx="63690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flag;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8285" y="6099124"/>
            <a:ext cx="1859914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isMaxVal = (z &gt;</a:t>
            </a:r>
            <a:endParaRPr sz="1600">
              <a:latin typeface="Courier New"/>
              <a:cs typeface="Courier New"/>
            </a:endParaRPr>
          </a:p>
          <a:p>
            <a:pPr marL="1042669">
              <a:lnSpc>
                <a:spcPts val="1310"/>
              </a:lnSpc>
              <a:spcBef>
                <a:spcPts val="745"/>
              </a:spcBef>
            </a:pPr>
            <a:r>
              <a:rPr sz="1200" dirty="0">
                <a:solidFill>
                  <a:srgbClr val="800000"/>
                </a:solidFill>
                <a:latin typeface="Courier New"/>
                <a:cs typeface="Courier New"/>
              </a:rPr>
              <a:t>false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789"/>
              </a:lnSpc>
            </a:pPr>
            <a:r>
              <a:rPr sz="1600" dirty="0">
                <a:latin typeface="Courier New"/>
                <a:cs typeface="Courier New"/>
              </a:rPr>
              <a:t>flag = (x == y)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4332" y="5958345"/>
            <a:ext cx="1737995" cy="858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ts val="1220"/>
              </a:lnSpc>
            </a:pPr>
            <a:r>
              <a:rPr sz="1200" dirty="0">
                <a:solidFill>
                  <a:srgbClr val="006500"/>
                </a:solidFill>
                <a:latin typeface="Courier New"/>
                <a:cs typeface="Courier New"/>
              </a:rPr>
              <a:t>true</a:t>
            </a:r>
            <a:endParaRPr sz="1200">
              <a:latin typeface="Courier New"/>
              <a:cs typeface="Courier New"/>
            </a:endParaRPr>
          </a:p>
          <a:p>
            <a:pPr marL="13335">
              <a:lnSpc>
                <a:spcPts val="1700"/>
              </a:lnSpc>
            </a:pPr>
            <a:r>
              <a:rPr sz="1600" dirty="0">
                <a:latin typeface="Courier New"/>
                <a:cs typeface="Courier New"/>
              </a:rPr>
              <a:t>x) </a:t>
            </a:r>
            <a:r>
              <a:rPr sz="1600" b="1" spc="-5" dirty="0">
                <a:latin typeface="Courier New"/>
                <a:cs typeface="Courier New"/>
              </a:rPr>
              <a:t>&amp;</a:t>
            </a:r>
            <a:r>
              <a:rPr sz="1600" b="1" dirty="0">
                <a:latin typeface="Courier New"/>
                <a:cs typeface="Courier New"/>
              </a:rPr>
              <a:t>&amp; </a:t>
            </a:r>
            <a:r>
              <a:rPr sz="1600" dirty="0">
                <a:latin typeface="Courier New"/>
                <a:cs typeface="Courier New"/>
              </a:rPr>
              <a:t>(z &gt; y);</a:t>
            </a:r>
            <a:endParaRPr sz="1600">
              <a:latin typeface="Courier New"/>
              <a:cs typeface="Courier New"/>
            </a:endParaRPr>
          </a:p>
          <a:p>
            <a:pPr marR="140335" algn="ctr">
              <a:lnSpc>
                <a:spcPts val="1310"/>
              </a:lnSpc>
              <a:spcBef>
                <a:spcPts val="745"/>
              </a:spcBef>
            </a:pPr>
            <a:r>
              <a:rPr sz="1200" dirty="0">
                <a:solidFill>
                  <a:srgbClr val="006500"/>
                </a:solidFill>
                <a:latin typeface="Courier New"/>
                <a:cs typeface="Courier New"/>
              </a:rPr>
              <a:t>true</a:t>
            </a:r>
            <a:endParaRPr sz="1200">
              <a:latin typeface="Courier New"/>
              <a:cs typeface="Courier New"/>
            </a:endParaRPr>
          </a:p>
          <a:p>
            <a:pPr marR="114935" algn="ctr">
              <a:lnSpc>
                <a:spcPts val="1789"/>
              </a:lnSpc>
            </a:pPr>
            <a:r>
              <a:rPr sz="1600" b="1" dirty="0">
                <a:latin typeface="Courier New"/>
                <a:cs typeface="Courier New"/>
              </a:rPr>
              <a:t>&amp;&amp; </a:t>
            </a:r>
            <a:r>
              <a:rPr sz="1600" dirty="0">
                <a:latin typeface="Courier New"/>
                <a:cs typeface="Courier New"/>
              </a:rPr>
              <a:t>( x &lt; y 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1031" y="6099124"/>
            <a:ext cx="12496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/*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6500"/>
                </a:solidFill>
                <a:latin typeface="Courier New"/>
                <a:cs typeface="Courier New"/>
              </a:rPr>
              <a:t>true </a:t>
            </a:r>
            <a:r>
              <a:rPr sz="1600" dirty="0">
                <a:latin typeface="Courier New"/>
                <a:cs typeface="Courier New"/>
              </a:rPr>
              <a:t>*/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890950" y="6587576"/>
            <a:ext cx="13722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/*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800000"/>
                </a:solidFill>
                <a:latin typeface="Courier New"/>
                <a:cs typeface="Courier New"/>
              </a:rPr>
              <a:t>false </a:t>
            </a:r>
            <a:r>
              <a:rPr sz="1600" dirty="0">
                <a:latin typeface="Courier New"/>
                <a:cs typeface="Courier New"/>
              </a:rPr>
              <a:t>*/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67036" y="1225246"/>
            <a:ext cx="537083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Evaluation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logical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expressions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3935" y="4146486"/>
            <a:ext cx="6027346" cy="905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s follows from the </a:t>
            </a:r>
            <a:r>
              <a:rPr sz="2000" dirty="0">
                <a:latin typeface="Calibri"/>
                <a:cs typeface="Calibri"/>
              </a:rPr>
              <a:t>tab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e:</a:t>
            </a:r>
          </a:p>
          <a:p>
            <a:pPr marL="178435" indent="-165735">
              <a:lnSpc>
                <a:spcPts val="2350"/>
              </a:lnSpc>
              <a:buChar char="•"/>
              <a:tabLst>
                <a:tab pos="179070" algn="l"/>
              </a:tabLst>
            </a:pPr>
            <a:r>
              <a:rPr sz="1800" dirty="0">
                <a:latin typeface="Calibri"/>
                <a:cs typeface="Calibri"/>
              </a:rPr>
              <a:t>If 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leas</a:t>
            </a:r>
            <a:r>
              <a:rPr lang="en-US" sz="180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 o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operand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ourier New"/>
                <a:cs typeface="Courier New"/>
              </a:rPr>
              <a:t>fals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 then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&amp;&amp;</a:t>
            </a:r>
            <a:r>
              <a:rPr sz="2000" spc="-79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als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ourier New"/>
                <a:cs typeface="Courier New"/>
              </a:rPr>
              <a:t>false</a:t>
            </a:r>
            <a:endParaRPr sz="1800" dirty="0">
              <a:latin typeface="Courier New"/>
              <a:cs typeface="Courier New"/>
            </a:endParaRPr>
          </a:p>
          <a:p>
            <a:pPr marL="178435" indent="-165735">
              <a:lnSpc>
                <a:spcPct val="100000"/>
              </a:lnSpc>
              <a:spcBef>
                <a:spcPts val="70"/>
              </a:spcBef>
              <a:buChar char="•"/>
              <a:tabLst>
                <a:tab pos="179070" algn="l"/>
              </a:tabLst>
            </a:pPr>
            <a:r>
              <a:rPr sz="1800" dirty="0">
                <a:latin typeface="Calibri"/>
                <a:cs typeface="Calibri"/>
              </a:rPr>
              <a:t>If 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leas</a:t>
            </a:r>
            <a:r>
              <a:rPr sz="1800" spc="-5" dirty="0">
                <a:latin typeface="Calibri"/>
                <a:cs typeface="Calibri"/>
              </a:rPr>
              <a:t> o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operand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ourier New"/>
                <a:cs typeface="Courier New"/>
              </a:rPr>
              <a:t>tru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alibri"/>
                <a:cs typeface="Calibri"/>
              </a:rPr>
              <a:t>, t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|</a:t>
            </a:r>
            <a:r>
              <a:rPr sz="1800" dirty="0">
                <a:latin typeface="Calibri"/>
                <a:cs typeface="Calibri"/>
              </a:rPr>
              <a:t>| is </a:t>
            </a:r>
            <a:r>
              <a:rPr sz="1800" spc="-5" dirty="0">
                <a:latin typeface="Calibri"/>
                <a:cs typeface="Calibri"/>
              </a:rPr>
              <a:t>als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true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03013" y="2787650"/>
            <a:ext cx="14020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Truth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379802" y="1892236"/>
          <a:ext cx="5111479" cy="19937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1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9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47625">
                      <a:solidFill>
                        <a:srgbClr val="000000"/>
                      </a:solidFill>
                      <a:prstDash val="solid"/>
                    </a:lnT>
                    <a:lnB w="29463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47625">
                      <a:solidFill>
                        <a:srgbClr val="000000"/>
                      </a:solidFill>
                      <a:prstDash val="solid"/>
                    </a:lnT>
                    <a:lnB w="29463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&amp;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47625">
                      <a:solidFill>
                        <a:srgbClr val="000000"/>
                      </a:solidFill>
                      <a:prstDash val="solid"/>
                    </a:lnT>
                    <a:lnB w="29463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||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47625">
                      <a:solidFill>
                        <a:srgbClr val="000000"/>
                      </a:solidFill>
                      <a:prstDash val="solid"/>
                    </a:lnT>
                    <a:lnB w="29463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!x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47625">
                      <a:solidFill>
                        <a:srgbClr val="000000"/>
                      </a:solidFill>
                      <a:prstDash val="solid"/>
                    </a:lnT>
                    <a:lnB w="29463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34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0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9463">
                      <a:solidFill>
                        <a:srgbClr val="000000"/>
                      </a:solidFill>
                      <a:prstDash val="solid"/>
                    </a:lnT>
                    <a:lnB w="157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0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9463">
                      <a:solidFill>
                        <a:srgbClr val="000000"/>
                      </a:solidFill>
                      <a:prstDash val="solid"/>
                    </a:lnT>
                    <a:lnB w="157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0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9463">
                      <a:solidFill>
                        <a:srgbClr val="000000"/>
                      </a:solidFill>
                      <a:prstDash val="solid"/>
                    </a:lnT>
                    <a:lnB w="157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0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9463">
                      <a:solidFill>
                        <a:srgbClr val="000000"/>
                      </a:solidFill>
                      <a:prstDash val="solid"/>
                    </a:lnT>
                    <a:lnB w="157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65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9463">
                      <a:solidFill>
                        <a:srgbClr val="000000"/>
                      </a:solidFill>
                      <a:prstDash val="solid"/>
                    </a:lnT>
                    <a:lnB w="1574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01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0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5748">
                      <a:solidFill>
                        <a:srgbClr val="000000"/>
                      </a:solidFill>
                      <a:prstDash val="solid"/>
                    </a:lnT>
                    <a:lnB w="157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65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5748">
                      <a:solidFill>
                        <a:srgbClr val="000000"/>
                      </a:solidFill>
                      <a:prstDash val="solid"/>
                    </a:lnT>
                    <a:lnB w="157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0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5748">
                      <a:solidFill>
                        <a:srgbClr val="000000"/>
                      </a:solidFill>
                      <a:prstDash val="solid"/>
                    </a:lnT>
                    <a:lnB w="157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65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5748">
                      <a:solidFill>
                        <a:srgbClr val="000000"/>
                      </a:solidFill>
                      <a:prstDash val="solid"/>
                    </a:lnT>
                    <a:lnB w="157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65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5748">
                      <a:solidFill>
                        <a:srgbClr val="000000"/>
                      </a:solidFill>
                      <a:prstDash val="solid"/>
                    </a:lnT>
                    <a:lnB w="1574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65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5748">
                      <a:solidFill>
                        <a:srgbClr val="000000"/>
                      </a:solidFill>
                      <a:prstDash val="solid"/>
                    </a:lnT>
                    <a:lnB w="218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0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5748">
                      <a:solidFill>
                        <a:srgbClr val="000000"/>
                      </a:solidFill>
                      <a:prstDash val="solid"/>
                    </a:lnT>
                    <a:lnB w="218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0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5748">
                      <a:solidFill>
                        <a:srgbClr val="000000"/>
                      </a:solidFill>
                      <a:prstDash val="solid"/>
                    </a:lnT>
                    <a:lnB w="218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65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5748">
                      <a:solidFill>
                        <a:srgbClr val="000000"/>
                      </a:solidFill>
                      <a:prstDash val="solid"/>
                    </a:lnT>
                    <a:lnB w="218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0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5748">
                      <a:solidFill>
                        <a:srgbClr val="000000"/>
                      </a:solidFill>
                      <a:prstDash val="solid"/>
                    </a:lnT>
                    <a:lnB w="2184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65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1844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65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1844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65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1844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65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1844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000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1844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462" y="1288487"/>
            <a:ext cx="8522474" cy="677108"/>
          </a:xfrm>
        </p:spPr>
        <p:txBody>
          <a:bodyPr/>
          <a:lstStyle/>
          <a:p>
            <a:pPr algn="ctr"/>
            <a:r>
              <a:rPr lang="en-US" dirty="0"/>
              <a:t>Operator Precedence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377980"/>
              </p:ext>
            </p:extLst>
          </p:nvPr>
        </p:nvGraphicFramePr>
        <p:xfrm>
          <a:off x="808989" y="2689014"/>
          <a:ext cx="9075420" cy="408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dirty="0"/>
                        <a:t>Operator</a:t>
                      </a: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Precedence</a:t>
                      </a: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dirty="0"/>
                        <a:t>function calls</a:t>
                      </a: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highest (evaluated first)</a:t>
                      </a: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dirty="0"/>
                        <a:t>!  +  -  &amp;  (unary operator)</a:t>
                      </a: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dirty="0"/>
                        <a:t>*  /  %</a:t>
                      </a: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dirty="0"/>
                        <a:t>+  -</a:t>
                      </a: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dirty="0"/>
                        <a:t>&lt;   &lt;=   &gt;=   &gt;</a:t>
                      </a: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dirty="0"/>
                        <a:t>==   !=</a:t>
                      </a: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dirty="0"/>
                        <a:t>&amp;&amp;</a:t>
                      </a: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dirty="0"/>
                        <a:t>||</a:t>
                      </a: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dirty="0"/>
                        <a:t>=</a:t>
                      </a: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lowest (evaluated last)</a:t>
                      </a: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8851900" y="3476625"/>
            <a:ext cx="0" cy="26890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5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653" y="2016760"/>
            <a:ext cx="8214095" cy="52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en-US" sz="3088" dirty="0"/>
              <a:t>Evaluation Tree  and Step-by-Step Evaluation for</a:t>
            </a:r>
            <a:br>
              <a:rPr lang="en-US" altLang="en-US" sz="3088" dirty="0"/>
            </a:br>
            <a:r>
              <a:rPr lang="en-US" altLang="en-US" sz="3088" dirty="0"/>
              <a:t>!flag || (y + z  &gt;=  x - z)</a:t>
            </a:r>
            <a:endParaRPr lang="en-US" sz="3088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7" r="3616" b="70749"/>
          <a:stretch/>
        </p:blipFill>
        <p:spPr bwMode="auto">
          <a:xfrm>
            <a:off x="4584700" y="2016760"/>
            <a:ext cx="486904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98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462" y="1190625"/>
            <a:ext cx="8522474" cy="677108"/>
          </a:xfrm>
        </p:spPr>
        <p:txBody>
          <a:bodyPr/>
          <a:lstStyle/>
          <a:p>
            <a:pPr algn="ctr"/>
            <a:r>
              <a:rPr lang="en-US" dirty="0"/>
              <a:t>Comparing Characters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100558"/>
              </p:ext>
            </p:extLst>
          </p:nvPr>
        </p:nvGraphicFramePr>
        <p:xfrm>
          <a:off x="808989" y="2486025"/>
          <a:ext cx="9075420" cy="286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dirty="0"/>
                        <a:t>Expression</a:t>
                      </a: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Value</a:t>
                      </a: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dirty="0"/>
                        <a:t>‘9’  &gt;=</a:t>
                      </a:r>
                      <a:r>
                        <a:rPr lang="en-US" sz="2000" baseline="0" dirty="0"/>
                        <a:t>  ‘0’</a:t>
                      </a:r>
                      <a:endParaRPr lang="en-US" sz="2000" dirty="0"/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(true)</a:t>
                      </a: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dirty="0"/>
                        <a:t>‘a’  &lt;  ‘e’</a:t>
                      </a: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(true)</a:t>
                      </a: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dirty="0"/>
                        <a:t>‘B’  &lt;=  ‘A’</a:t>
                      </a: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 (false)</a:t>
                      </a: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dirty="0"/>
                        <a:t>‘Z’  ==  ‘z’</a:t>
                      </a: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(false)</a:t>
                      </a: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dirty="0"/>
                        <a:t>‘a’  &lt;=  </a:t>
                      </a:r>
                      <a:r>
                        <a:rPr lang="en-US" sz="2000" dirty="0" err="1"/>
                        <a:t>ch</a:t>
                      </a:r>
                      <a:r>
                        <a:rPr lang="en-US" sz="2000" dirty="0"/>
                        <a:t>  &amp;&amp;  </a:t>
                      </a:r>
                      <a:r>
                        <a:rPr lang="en-US" sz="2000" dirty="0" err="1"/>
                        <a:t>ch</a:t>
                      </a:r>
                      <a:r>
                        <a:rPr lang="en-US" sz="2000" dirty="0"/>
                        <a:t>  &lt;=  ‘z’</a:t>
                      </a:r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(true) if </a:t>
                      </a:r>
                      <a:r>
                        <a:rPr lang="en-US" sz="2000" dirty="0" err="1"/>
                        <a:t>ch</a:t>
                      </a:r>
                      <a:r>
                        <a:rPr lang="en-US" sz="2000" dirty="0"/>
                        <a:t> is a lowercase letter</a:t>
                      </a:r>
                    </a:p>
                  </a:txBody>
                  <a:tcPr marL="100838" marR="100838" marT="50419" marB="504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11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5789">
              <a:lnSpc>
                <a:spcPct val="100000"/>
              </a:lnSpc>
            </a:pPr>
            <a:r>
              <a:rPr sz="4000" spc="-5" dirty="0"/>
              <a:t>Shor</a:t>
            </a:r>
            <a:r>
              <a:rPr sz="4000" dirty="0"/>
              <a:t>t </a:t>
            </a:r>
            <a:r>
              <a:rPr sz="4000" spc="-5" dirty="0"/>
              <a:t>circui</a:t>
            </a:r>
            <a:r>
              <a:rPr sz="4000" dirty="0"/>
              <a:t>t</a:t>
            </a:r>
            <a:r>
              <a:rPr sz="4000" spc="-15" dirty="0"/>
              <a:t> </a:t>
            </a:r>
            <a:r>
              <a:rPr sz="4000" dirty="0"/>
              <a:t>evaluation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743341" y="5279897"/>
            <a:ext cx="619125" cy="216535"/>
          </a:xfrm>
          <a:custGeom>
            <a:avLst/>
            <a:gdLst/>
            <a:ahLst/>
            <a:cxnLst/>
            <a:rect l="l" t="t" r="r" b="b"/>
            <a:pathLst>
              <a:path w="619125" h="216535">
                <a:moveTo>
                  <a:pt x="78485" y="22859"/>
                </a:moveTo>
                <a:lnTo>
                  <a:pt x="6095" y="0"/>
                </a:lnTo>
                <a:lnTo>
                  <a:pt x="0" y="18288"/>
                </a:lnTo>
                <a:lnTo>
                  <a:pt x="73151" y="41148"/>
                </a:lnTo>
                <a:lnTo>
                  <a:pt x="78485" y="22859"/>
                </a:lnTo>
                <a:close/>
              </a:path>
              <a:path w="619125" h="216535">
                <a:moveTo>
                  <a:pt x="205739" y="63245"/>
                </a:moveTo>
                <a:lnTo>
                  <a:pt x="133349" y="40386"/>
                </a:lnTo>
                <a:lnTo>
                  <a:pt x="127253" y="58673"/>
                </a:lnTo>
                <a:lnTo>
                  <a:pt x="200405" y="81533"/>
                </a:lnTo>
                <a:lnTo>
                  <a:pt x="205739" y="63245"/>
                </a:lnTo>
                <a:close/>
              </a:path>
              <a:path w="619125" h="216535">
                <a:moveTo>
                  <a:pt x="332993" y="102869"/>
                </a:moveTo>
                <a:lnTo>
                  <a:pt x="260603" y="80009"/>
                </a:lnTo>
                <a:lnTo>
                  <a:pt x="254507" y="98297"/>
                </a:lnTo>
                <a:lnTo>
                  <a:pt x="326897" y="121157"/>
                </a:lnTo>
                <a:lnTo>
                  <a:pt x="332993" y="102869"/>
                </a:lnTo>
                <a:close/>
              </a:path>
              <a:path w="619125" h="216535">
                <a:moveTo>
                  <a:pt x="460247" y="143255"/>
                </a:moveTo>
                <a:lnTo>
                  <a:pt x="387857" y="120395"/>
                </a:lnTo>
                <a:lnTo>
                  <a:pt x="381761" y="138683"/>
                </a:lnTo>
                <a:lnTo>
                  <a:pt x="454151" y="161544"/>
                </a:lnTo>
                <a:lnTo>
                  <a:pt x="460247" y="143255"/>
                </a:lnTo>
                <a:close/>
              </a:path>
              <a:path w="619125" h="216535">
                <a:moveTo>
                  <a:pt x="549182" y="171256"/>
                </a:moveTo>
                <a:lnTo>
                  <a:pt x="514349" y="160019"/>
                </a:lnTo>
                <a:lnTo>
                  <a:pt x="509015" y="178307"/>
                </a:lnTo>
                <a:lnTo>
                  <a:pt x="543558" y="189066"/>
                </a:lnTo>
                <a:lnTo>
                  <a:pt x="549182" y="171256"/>
                </a:lnTo>
                <a:close/>
              </a:path>
              <a:path w="619125" h="216535">
                <a:moveTo>
                  <a:pt x="561593" y="212043"/>
                </a:moveTo>
                <a:lnTo>
                  <a:pt x="561593" y="175259"/>
                </a:lnTo>
                <a:lnTo>
                  <a:pt x="555497" y="192785"/>
                </a:lnTo>
                <a:lnTo>
                  <a:pt x="543558" y="189066"/>
                </a:lnTo>
                <a:lnTo>
                  <a:pt x="534923" y="216407"/>
                </a:lnTo>
                <a:lnTo>
                  <a:pt x="561593" y="212043"/>
                </a:lnTo>
                <a:close/>
              </a:path>
              <a:path w="619125" h="216535">
                <a:moveTo>
                  <a:pt x="561593" y="175259"/>
                </a:moveTo>
                <a:lnTo>
                  <a:pt x="549182" y="171256"/>
                </a:lnTo>
                <a:lnTo>
                  <a:pt x="543558" y="189066"/>
                </a:lnTo>
                <a:lnTo>
                  <a:pt x="555497" y="192785"/>
                </a:lnTo>
                <a:lnTo>
                  <a:pt x="561593" y="175259"/>
                </a:lnTo>
                <a:close/>
              </a:path>
              <a:path w="619125" h="216535">
                <a:moveTo>
                  <a:pt x="618743" y="202691"/>
                </a:moveTo>
                <a:lnTo>
                  <a:pt x="557783" y="144017"/>
                </a:lnTo>
                <a:lnTo>
                  <a:pt x="549182" y="171256"/>
                </a:lnTo>
                <a:lnTo>
                  <a:pt x="561593" y="175259"/>
                </a:lnTo>
                <a:lnTo>
                  <a:pt x="561593" y="212043"/>
                </a:lnTo>
                <a:lnTo>
                  <a:pt x="618743" y="202691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97899" y="5986271"/>
            <a:ext cx="76200" cy="233679"/>
          </a:xfrm>
          <a:custGeom>
            <a:avLst/>
            <a:gdLst/>
            <a:ahLst/>
            <a:cxnLst/>
            <a:rect l="l" t="t" r="r" b="b"/>
            <a:pathLst>
              <a:path w="76200" h="233679">
                <a:moveTo>
                  <a:pt x="48768" y="0"/>
                </a:moveTo>
                <a:lnTo>
                  <a:pt x="29718" y="0"/>
                </a:lnTo>
                <a:lnTo>
                  <a:pt x="28956" y="76200"/>
                </a:lnTo>
                <a:lnTo>
                  <a:pt x="48006" y="76200"/>
                </a:lnTo>
                <a:lnTo>
                  <a:pt x="48768" y="0"/>
                </a:lnTo>
                <a:close/>
              </a:path>
              <a:path w="76200" h="233679">
                <a:moveTo>
                  <a:pt x="28463" y="156972"/>
                </a:moveTo>
                <a:lnTo>
                  <a:pt x="0" y="156972"/>
                </a:lnTo>
                <a:lnTo>
                  <a:pt x="28194" y="214510"/>
                </a:lnTo>
                <a:lnTo>
                  <a:pt x="28194" y="169926"/>
                </a:lnTo>
                <a:lnTo>
                  <a:pt x="28463" y="156972"/>
                </a:lnTo>
                <a:close/>
              </a:path>
              <a:path w="76200" h="233679">
                <a:moveTo>
                  <a:pt x="47513" y="156972"/>
                </a:moveTo>
                <a:lnTo>
                  <a:pt x="28463" y="156972"/>
                </a:lnTo>
                <a:lnTo>
                  <a:pt x="28194" y="169926"/>
                </a:lnTo>
                <a:lnTo>
                  <a:pt x="47244" y="169926"/>
                </a:lnTo>
                <a:lnTo>
                  <a:pt x="47513" y="156972"/>
                </a:lnTo>
                <a:close/>
              </a:path>
              <a:path w="76200" h="233679">
                <a:moveTo>
                  <a:pt x="76200" y="156972"/>
                </a:moveTo>
                <a:lnTo>
                  <a:pt x="47513" y="156972"/>
                </a:lnTo>
                <a:lnTo>
                  <a:pt x="47244" y="169926"/>
                </a:lnTo>
                <a:lnTo>
                  <a:pt x="28194" y="169926"/>
                </a:lnTo>
                <a:lnTo>
                  <a:pt x="28194" y="214510"/>
                </a:lnTo>
                <a:lnTo>
                  <a:pt x="37338" y="233172"/>
                </a:lnTo>
                <a:lnTo>
                  <a:pt x="76200" y="156972"/>
                </a:lnTo>
                <a:close/>
              </a:path>
              <a:path w="76200" h="233679">
                <a:moveTo>
                  <a:pt x="48006" y="133350"/>
                </a:moveTo>
                <a:lnTo>
                  <a:pt x="28956" y="133350"/>
                </a:lnTo>
                <a:lnTo>
                  <a:pt x="28463" y="156972"/>
                </a:lnTo>
                <a:lnTo>
                  <a:pt x="47513" y="156972"/>
                </a:lnTo>
                <a:lnTo>
                  <a:pt x="48006" y="13335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84787" y="6292488"/>
            <a:ext cx="572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6500"/>
                </a:solidFill>
                <a:latin typeface="Courier New"/>
                <a:cs typeface="Courier New"/>
              </a:rPr>
              <a:t>true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58959" y="5262371"/>
            <a:ext cx="1758314" cy="733425"/>
          </a:xfrm>
          <a:custGeom>
            <a:avLst/>
            <a:gdLst/>
            <a:ahLst/>
            <a:cxnLst/>
            <a:rect l="l" t="t" r="r" b="b"/>
            <a:pathLst>
              <a:path w="1758314" h="733425">
                <a:moveTo>
                  <a:pt x="293370" y="733043"/>
                </a:moveTo>
                <a:lnTo>
                  <a:pt x="293370" y="387095"/>
                </a:lnTo>
                <a:lnTo>
                  <a:pt x="269374" y="387287"/>
                </a:lnTo>
                <a:lnTo>
                  <a:pt x="223025" y="388777"/>
                </a:lnTo>
                <a:lnTo>
                  <a:pt x="179379" y="391644"/>
                </a:lnTo>
                <a:lnTo>
                  <a:pt x="139048" y="395767"/>
                </a:lnTo>
                <a:lnTo>
                  <a:pt x="86106" y="404050"/>
                </a:lnTo>
                <a:lnTo>
                  <a:pt x="44068" y="414493"/>
                </a:lnTo>
                <a:lnTo>
                  <a:pt x="8553" y="431084"/>
                </a:lnTo>
                <a:lnTo>
                  <a:pt x="0" y="445007"/>
                </a:lnTo>
                <a:lnTo>
                  <a:pt x="0" y="675893"/>
                </a:lnTo>
                <a:lnTo>
                  <a:pt x="32836" y="702016"/>
                </a:lnTo>
                <a:lnTo>
                  <a:pt x="70779" y="712955"/>
                </a:lnTo>
                <a:lnTo>
                  <a:pt x="120316" y="721924"/>
                </a:lnTo>
                <a:lnTo>
                  <a:pt x="158761" y="726604"/>
                </a:lnTo>
                <a:lnTo>
                  <a:pt x="200826" y="730099"/>
                </a:lnTo>
                <a:lnTo>
                  <a:pt x="245900" y="732287"/>
                </a:lnTo>
                <a:lnTo>
                  <a:pt x="293370" y="733043"/>
                </a:lnTo>
                <a:close/>
              </a:path>
              <a:path w="1758314" h="733425">
                <a:moveTo>
                  <a:pt x="1757934" y="675893"/>
                </a:moveTo>
                <a:lnTo>
                  <a:pt x="1757934" y="445007"/>
                </a:lnTo>
                <a:lnTo>
                  <a:pt x="1756963" y="440255"/>
                </a:lnTo>
                <a:lnTo>
                  <a:pt x="1725241" y="418385"/>
                </a:lnTo>
                <a:lnTo>
                  <a:pt x="1687408" y="407311"/>
                </a:lnTo>
                <a:lnTo>
                  <a:pt x="1637946" y="398263"/>
                </a:lnTo>
                <a:lnTo>
                  <a:pt x="1599508" y="393556"/>
                </a:lnTo>
                <a:lnTo>
                  <a:pt x="1557399" y="390046"/>
                </a:lnTo>
                <a:lnTo>
                  <a:pt x="1512218" y="387853"/>
                </a:lnTo>
                <a:lnTo>
                  <a:pt x="1464564" y="387095"/>
                </a:lnTo>
                <a:lnTo>
                  <a:pt x="732282" y="387095"/>
                </a:lnTo>
                <a:lnTo>
                  <a:pt x="137160" y="0"/>
                </a:lnTo>
                <a:lnTo>
                  <a:pt x="293370" y="387095"/>
                </a:lnTo>
                <a:lnTo>
                  <a:pt x="293370" y="733043"/>
                </a:lnTo>
                <a:lnTo>
                  <a:pt x="1464564" y="733043"/>
                </a:lnTo>
                <a:lnTo>
                  <a:pt x="1512218" y="732287"/>
                </a:lnTo>
                <a:lnTo>
                  <a:pt x="1557399" y="730099"/>
                </a:lnTo>
                <a:lnTo>
                  <a:pt x="1599508" y="726604"/>
                </a:lnTo>
                <a:lnTo>
                  <a:pt x="1637946" y="721924"/>
                </a:lnTo>
                <a:lnTo>
                  <a:pt x="1687408" y="712955"/>
                </a:lnTo>
                <a:lnTo>
                  <a:pt x="1725241" y="702016"/>
                </a:lnTo>
                <a:lnTo>
                  <a:pt x="1756963" y="680537"/>
                </a:lnTo>
                <a:lnTo>
                  <a:pt x="1757934" y="67589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18539" y="5259323"/>
            <a:ext cx="1757680" cy="669925"/>
          </a:xfrm>
          <a:custGeom>
            <a:avLst/>
            <a:gdLst/>
            <a:ahLst/>
            <a:cxnLst/>
            <a:rect l="l" t="t" r="r" b="b"/>
            <a:pathLst>
              <a:path w="1757679" h="669925">
                <a:moveTo>
                  <a:pt x="292607" y="669797"/>
                </a:moveTo>
                <a:lnTo>
                  <a:pt x="292607" y="323850"/>
                </a:lnTo>
                <a:lnTo>
                  <a:pt x="268617" y="324041"/>
                </a:lnTo>
                <a:lnTo>
                  <a:pt x="222310" y="325529"/>
                </a:lnTo>
                <a:lnTo>
                  <a:pt x="178736" y="328386"/>
                </a:lnTo>
                <a:lnTo>
                  <a:pt x="138500" y="332489"/>
                </a:lnTo>
                <a:lnTo>
                  <a:pt x="85724" y="340709"/>
                </a:lnTo>
                <a:lnTo>
                  <a:pt x="43853" y="351038"/>
                </a:lnTo>
                <a:lnTo>
                  <a:pt x="8507" y="367370"/>
                </a:lnTo>
                <a:lnTo>
                  <a:pt x="0" y="381000"/>
                </a:lnTo>
                <a:lnTo>
                  <a:pt x="0" y="611886"/>
                </a:lnTo>
                <a:lnTo>
                  <a:pt x="32671" y="638508"/>
                </a:lnTo>
                <a:lnTo>
                  <a:pt x="70455" y="649582"/>
                </a:lnTo>
                <a:lnTo>
                  <a:pt x="119822" y="658630"/>
                </a:lnTo>
                <a:lnTo>
                  <a:pt x="158163" y="663337"/>
                </a:lnTo>
                <a:lnTo>
                  <a:pt x="200143" y="666847"/>
                </a:lnTo>
                <a:lnTo>
                  <a:pt x="245159" y="669040"/>
                </a:lnTo>
                <a:lnTo>
                  <a:pt x="292607" y="669797"/>
                </a:lnTo>
                <a:close/>
              </a:path>
              <a:path w="1757679" h="669925">
                <a:moveTo>
                  <a:pt x="1757171" y="611885"/>
                </a:moveTo>
                <a:lnTo>
                  <a:pt x="1757171" y="380999"/>
                </a:lnTo>
                <a:lnTo>
                  <a:pt x="1756201" y="376356"/>
                </a:lnTo>
                <a:lnTo>
                  <a:pt x="1724500" y="354877"/>
                </a:lnTo>
                <a:lnTo>
                  <a:pt x="1686716" y="343938"/>
                </a:lnTo>
                <a:lnTo>
                  <a:pt x="1637349" y="334969"/>
                </a:lnTo>
                <a:lnTo>
                  <a:pt x="1599008" y="330289"/>
                </a:lnTo>
                <a:lnTo>
                  <a:pt x="1557028" y="326794"/>
                </a:lnTo>
                <a:lnTo>
                  <a:pt x="1512012" y="324606"/>
                </a:lnTo>
                <a:lnTo>
                  <a:pt x="1464563" y="323849"/>
                </a:lnTo>
                <a:lnTo>
                  <a:pt x="732281" y="323849"/>
                </a:lnTo>
                <a:lnTo>
                  <a:pt x="58673" y="0"/>
                </a:lnTo>
                <a:lnTo>
                  <a:pt x="292607" y="323850"/>
                </a:lnTo>
                <a:lnTo>
                  <a:pt x="292607" y="669797"/>
                </a:lnTo>
                <a:lnTo>
                  <a:pt x="1464563" y="669797"/>
                </a:lnTo>
                <a:lnTo>
                  <a:pt x="1512012" y="669040"/>
                </a:lnTo>
                <a:lnTo>
                  <a:pt x="1557028" y="666847"/>
                </a:lnTo>
                <a:lnTo>
                  <a:pt x="1599008" y="663337"/>
                </a:lnTo>
                <a:lnTo>
                  <a:pt x="1637349" y="658630"/>
                </a:lnTo>
                <a:lnTo>
                  <a:pt x="1686716" y="649582"/>
                </a:lnTo>
                <a:lnTo>
                  <a:pt x="1724500" y="638508"/>
                </a:lnTo>
                <a:lnTo>
                  <a:pt x="1756201" y="616638"/>
                </a:lnTo>
                <a:lnTo>
                  <a:pt x="1757171" y="61188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49813" y="1663255"/>
            <a:ext cx="7700009" cy="3412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z="2800" spc="-5" dirty="0">
                <a:latin typeface="Calibri"/>
                <a:cs typeface="Calibri"/>
              </a:rPr>
              <a:t>Shor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330" dirty="0">
                <a:latin typeface="Calibri"/>
                <a:cs typeface="Calibri"/>
              </a:rPr>
              <a:t>‐</a:t>
            </a:r>
            <a:r>
              <a:rPr lang="en-US" sz="2800" spc="-3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Circui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evaluation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798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 stop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further evaluation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expression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 becomes </a:t>
            </a:r>
            <a:r>
              <a:rPr sz="2400" spc="-5" dirty="0">
                <a:latin typeface="Calibri"/>
                <a:cs typeface="Calibri"/>
              </a:rPr>
              <a:t>obviou</a:t>
            </a:r>
            <a:r>
              <a:rPr sz="2400" dirty="0">
                <a:latin typeface="Calibri"/>
                <a:cs typeface="Calibri"/>
              </a:rPr>
              <a:t>s (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MATLA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 use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215" dirty="0">
                <a:latin typeface="Calibri"/>
                <a:cs typeface="Calibri"/>
              </a:rPr>
              <a:t>‐</a:t>
            </a:r>
            <a:r>
              <a:rPr sz="1800" dirty="0">
                <a:latin typeface="Calibri"/>
                <a:cs typeface="Calibri"/>
              </a:rPr>
              <a:t>circuit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evaluation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741680" lvl="1" indent="-134620">
              <a:lnSpc>
                <a:spcPct val="100000"/>
              </a:lnSpc>
              <a:spcBef>
                <a:spcPts val="400"/>
              </a:spcBef>
              <a:buFont typeface="Calibri"/>
              <a:buChar char="−"/>
              <a:tabLst>
                <a:tab pos="742315" algn="l"/>
              </a:tabLst>
            </a:pPr>
            <a:r>
              <a:rPr sz="2000" spc="-5" dirty="0">
                <a:latin typeface="Calibri"/>
                <a:cs typeface="Calibri"/>
              </a:rPr>
              <a:t>An expression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form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A||B</a:t>
            </a:r>
            <a:r>
              <a:rPr sz="2000" b="1" spc="-75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is always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true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if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</a:t>
            </a:r>
            <a:r>
              <a:rPr sz="2000" b="1" spc="-75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is </a:t>
            </a:r>
            <a:r>
              <a:rPr sz="2000" b="1" spc="-5" dirty="0">
                <a:latin typeface="Courier New"/>
                <a:cs typeface="Courier New"/>
              </a:rPr>
              <a:t>true</a:t>
            </a:r>
            <a:endParaRPr sz="2000" dirty="0">
              <a:latin typeface="Courier New"/>
              <a:cs typeface="Courier New"/>
            </a:endParaRPr>
          </a:p>
          <a:p>
            <a:pPr marL="718820" lvl="1" indent="-135255">
              <a:lnSpc>
                <a:spcPct val="100000"/>
              </a:lnSpc>
              <a:spcBef>
                <a:spcPts val="45"/>
              </a:spcBef>
              <a:buFont typeface="Calibri"/>
              <a:buChar char="−"/>
              <a:tabLst>
                <a:tab pos="719455" algn="l"/>
              </a:tabLst>
            </a:pPr>
            <a:r>
              <a:rPr sz="2000" spc="-5" dirty="0">
                <a:latin typeface="Calibri"/>
                <a:cs typeface="Calibri"/>
              </a:rPr>
              <a:t>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expression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form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A&amp;&amp;B</a:t>
            </a:r>
            <a:r>
              <a:rPr sz="2000" b="1" spc="-75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is </a:t>
            </a:r>
            <a:r>
              <a:rPr sz="2000" b="1" spc="-10" dirty="0">
                <a:latin typeface="Calibri"/>
                <a:cs typeface="Calibri"/>
              </a:rPr>
              <a:t>alway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false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if </a:t>
            </a:r>
            <a:r>
              <a:rPr sz="2000" b="1" spc="-5" dirty="0">
                <a:latin typeface="Courier New"/>
                <a:cs typeface="Courier New"/>
              </a:rPr>
              <a:t>A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is </a:t>
            </a:r>
            <a:r>
              <a:rPr sz="2000" b="1" spc="-5" dirty="0">
                <a:latin typeface="Courier New"/>
                <a:cs typeface="Courier New"/>
              </a:rPr>
              <a:t>false</a:t>
            </a:r>
            <a:endParaRPr sz="20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endParaRPr lang="en-US"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these cases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evaluated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1800" spc="-5" dirty="0">
                <a:latin typeface="Courier New"/>
                <a:cs typeface="Courier New"/>
              </a:rPr>
              <a:t>in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x=1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y=2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z=3;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8290" y="4995564"/>
            <a:ext cx="27571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y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|</a:t>
            </a:r>
            <a:r>
              <a:rPr sz="1800" b="1" dirty="0">
                <a:latin typeface="Courier New"/>
                <a:cs typeface="Courier New"/>
              </a:rPr>
              <a:t>|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Courier New"/>
                <a:cs typeface="Courier New"/>
              </a:rPr>
              <a:t>(x+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y</a:t>
            </a:r>
            <a:r>
              <a:rPr sz="1800" b="1" spc="-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&gt;</a:t>
            </a:r>
            <a:r>
              <a:rPr sz="1800" b="1" spc="-10" dirty="0">
                <a:solidFill>
                  <a:srgbClr val="7F7F7F"/>
                </a:solidFill>
                <a:latin typeface="Courier New"/>
                <a:cs typeface="Courier New"/>
              </a:rPr>
              <a:t> z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4812" y="4981848"/>
            <a:ext cx="27565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&gt;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y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&amp;</a:t>
            </a:r>
            <a:r>
              <a:rPr sz="1800" b="1" dirty="0">
                <a:latin typeface="Courier New"/>
                <a:cs typeface="Courier New"/>
              </a:rPr>
              <a:t>&amp;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Courier New"/>
                <a:cs typeface="Courier New"/>
              </a:rPr>
              <a:t>(x+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y</a:t>
            </a:r>
            <a:r>
              <a:rPr sz="1800" b="1" spc="-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&gt;</a:t>
            </a:r>
            <a:r>
              <a:rPr sz="1800" b="1" spc="-1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Courier New"/>
                <a:cs typeface="Courier New"/>
              </a:rPr>
              <a:t>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9581" y="5416563"/>
            <a:ext cx="3937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6500"/>
                </a:solidFill>
                <a:latin typeface="Courier New"/>
                <a:cs typeface="Courier New"/>
              </a:rPr>
              <a:t>true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7807" y="5725046"/>
            <a:ext cx="130111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sz="1600" dirty="0">
                <a:solidFill>
                  <a:srgbClr val="FFFFFF"/>
                </a:solidFill>
                <a:latin typeface="Comic Sans MS"/>
                <a:cs typeface="Comic Sans MS"/>
              </a:rPr>
              <a:t>t </a:t>
            </a:r>
            <a:r>
              <a:rPr sz="1600" spc="-10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1600" dirty="0">
                <a:solidFill>
                  <a:srgbClr val="FFFFFF"/>
                </a:solidFill>
                <a:latin typeface="Comic Sans MS"/>
                <a:cs typeface="Comic Sans MS"/>
              </a:rPr>
              <a:t>valuated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7387" y="5658752"/>
            <a:ext cx="130111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sz="1600" dirty="0">
                <a:solidFill>
                  <a:srgbClr val="FFFFFF"/>
                </a:solidFill>
                <a:latin typeface="Comic Sans MS"/>
                <a:cs typeface="Comic Sans MS"/>
              </a:rPr>
              <a:t>t </a:t>
            </a:r>
            <a:r>
              <a:rPr sz="1600" spc="-10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1600" dirty="0">
                <a:solidFill>
                  <a:srgbClr val="FFFFFF"/>
                </a:solidFill>
                <a:latin typeface="Comic Sans MS"/>
                <a:cs typeface="Comic Sans MS"/>
              </a:rPr>
              <a:t>valuated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9591" y="5554217"/>
            <a:ext cx="431800" cy="37655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||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54965" y="5577840"/>
            <a:ext cx="504825" cy="37655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&amp;&amp;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91491" y="5279897"/>
            <a:ext cx="619125" cy="216535"/>
          </a:xfrm>
          <a:custGeom>
            <a:avLst/>
            <a:gdLst/>
            <a:ahLst/>
            <a:cxnLst/>
            <a:rect l="l" t="t" r="r" b="b"/>
            <a:pathLst>
              <a:path w="619125" h="216535">
                <a:moveTo>
                  <a:pt x="78486" y="22859"/>
                </a:moveTo>
                <a:lnTo>
                  <a:pt x="6096" y="0"/>
                </a:lnTo>
                <a:lnTo>
                  <a:pt x="0" y="18288"/>
                </a:lnTo>
                <a:lnTo>
                  <a:pt x="73152" y="41148"/>
                </a:lnTo>
                <a:lnTo>
                  <a:pt x="78486" y="22859"/>
                </a:lnTo>
                <a:close/>
              </a:path>
              <a:path w="619125" h="216535">
                <a:moveTo>
                  <a:pt x="205740" y="63245"/>
                </a:moveTo>
                <a:lnTo>
                  <a:pt x="133350" y="40386"/>
                </a:lnTo>
                <a:lnTo>
                  <a:pt x="127254" y="58673"/>
                </a:lnTo>
                <a:lnTo>
                  <a:pt x="200406" y="81533"/>
                </a:lnTo>
                <a:lnTo>
                  <a:pt x="205740" y="63245"/>
                </a:lnTo>
                <a:close/>
              </a:path>
              <a:path w="619125" h="216535">
                <a:moveTo>
                  <a:pt x="332994" y="102869"/>
                </a:moveTo>
                <a:lnTo>
                  <a:pt x="260604" y="80009"/>
                </a:lnTo>
                <a:lnTo>
                  <a:pt x="254508" y="98297"/>
                </a:lnTo>
                <a:lnTo>
                  <a:pt x="326898" y="121157"/>
                </a:lnTo>
                <a:lnTo>
                  <a:pt x="332994" y="102869"/>
                </a:lnTo>
                <a:close/>
              </a:path>
              <a:path w="619125" h="216535">
                <a:moveTo>
                  <a:pt x="460248" y="143255"/>
                </a:moveTo>
                <a:lnTo>
                  <a:pt x="387858" y="120395"/>
                </a:lnTo>
                <a:lnTo>
                  <a:pt x="381762" y="138683"/>
                </a:lnTo>
                <a:lnTo>
                  <a:pt x="454152" y="161544"/>
                </a:lnTo>
                <a:lnTo>
                  <a:pt x="460248" y="143255"/>
                </a:lnTo>
                <a:close/>
              </a:path>
              <a:path w="619125" h="216535">
                <a:moveTo>
                  <a:pt x="549182" y="171256"/>
                </a:moveTo>
                <a:lnTo>
                  <a:pt x="514350" y="160019"/>
                </a:lnTo>
                <a:lnTo>
                  <a:pt x="509016" y="178307"/>
                </a:lnTo>
                <a:lnTo>
                  <a:pt x="543558" y="189066"/>
                </a:lnTo>
                <a:lnTo>
                  <a:pt x="549182" y="171256"/>
                </a:lnTo>
                <a:close/>
              </a:path>
              <a:path w="619125" h="216535">
                <a:moveTo>
                  <a:pt x="561594" y="212043"/>
                </a:moveTo>
                <a:lnTo>
                  <a:pt x="561594" y="175259"/>
                </a:lnTo>
                <a:lnTo>
                  <a:pt x="555498" y="192785"/>
                </a:lnTo>
                <a:lnTo>
                  <a:pt x="543558" y="189066"/>
                </a:lnTo>
                <a:lnTo>
                  <a:pt x="534924" y="216407"/>
                </a:lnTo>
                <a:lnTo>
                  <a:pt x="561594" y="212043"/>
                </a:lnTo>
                <a:close/>
              </a:path>
              <a:path w="619125" h="216535">
                <a:moveTo>
                  <a:pt x="561594" y="175259"/>
                </a:moveTo>
                <a:lnTo>
                  <a:pt x="549182" y="171256"/>
                </a:lnTo>
                <a:lnTo>
                  <a:pt x="543558" y="189066"/>
                </a:lnTo>
                <a:lnTo>
                  <a:pt x="555498" y="192785"/>
                </a:lnTo>
                <a:lnTo>
                  <a:pt x="561594" y="175259"/>
                </a:lnTo>
                <a:close/>
              </a:path>
              <a:path w="619125" h="216535">
                <a:moveTo>
                  <a:pt x="618744" y="202691"/>
                </a:moveTo>
                <a:lnTo>
                  <a:pt x="557784" y="144017"/>
                </a:lnTo>
                <a:lnTo>
                  <a:pt x="549182" y="171256"/>
                </a:lnTo>
                <a:lnTo>
                  <a:pt x="561594" y="175259"/>
                </a:lnTo>
                <a:lnTo>
                  <a:pt x="561594" y="212043"/>
                </a:lnTo>
                <a:lnTo>
                  <a:pt x="618744" y="202691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12085" y="5416563"/>
            <a:ext cx="485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9A0033"/>
                </a:solidFill>
                <a:latin typeface="Courier New"/>
                <a:cs typeface="Courier New"/>
              </a:rPr>
              <a:t>false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04901" y="6009894"/>
            <a:ext cx="76200" cy="233679"/>
          </a:xfrm>
          <a:custGeom>
            <a:avLst/>
            <a:gdLst/>
            <a:ahLst/>
            <a:cxnLst/>
            <a:rect l="l" t="t" r="r" b="b"/>
            <a:pathLst>
              <a:path w="76200" h="233679">
                <a:moveTo>
                  <a:pt x="48768" y="0"/>
                </a:moveTo>
                <a:lnTo>
                  <a:pt x="29718" y="0"/>
                </a:lnTo>
                <a:lnTo>
                  <a:pt x="28956" y="76200"/>
                </a:lnTo>
                <a:lnTo>
                  <a:pt x="48006" y="76200"/>
                </a:lnTo>
                <a:lnTo>
                  <a:pt x="48768" y="0"/>
                </a:lnTo>
                <a:close/>
              </a:path>
              <a:path w="76200" h="233679">
                <a:moveTo>
                  <a:pt x="76200" y="157734"/>
                </a:moveTo>
                <a:lnTo>
                  <a:pt x="0" y="156972"/>
                </a:lnTo>
                <a:lnTo>
                  <a:pt x="28194" y="214510"/>
                </a:lnTo>
                <a:lnTo>
                  <a:pt x="28194" y="169926"/>
                </a:lnTo>
                <a:lnTo>
                  <a:pt x="47244" y="169926"/>
                </a:lnTo>
                <a:lnTo>
                  <a:pt x="47244" y="213942"/>
                </a:lnTo>
                <a:lnTo>
                  <a:pt x="76200" y="157734"/>
                </a:lnTo>
                <a:close/>
              </a:path>
              <a:path w="76200" h="233679">
                <a:moveTo>
                  <a:pt x="47244" y="157444"/>
                </a:moveTo>
                <a:lnTo>
                  <a:pt x="47244" y="133350"/>
                </a:lnTo>
                <a:lnTo>
                  <a:pt x="28194" y="133350"/>
                </a:lnTo>
                <a:lnTo>
                  <a:pt x="28194" y="157253"/>
                </a:lnTo>
                <a:lnTo>
                  <a:pt x="47244" y="157444"/>
                </a:lnTo>
                <a:close/>
              </a:path>
              <a:path w="76200" h="233679">
                <a:moveTo>
                  <a:pt x="47244" y="213942"/>
                </a:moveTo>
                <a:lnTo>
                  <a:pt x="47244" y="169926"/>
                </a:lnTo>
                <a:lnTo>
                  <a:pt x="28194" y="169926"/>
                </a:lnTo>
                <a:lnTo>
                  <a:pt x="28194" y="214510"/>
                </a:lnTo>
                <a:lnTo>
                  <a:pt x="37338" y="233172"/>
                </a:lnTo>
                <a:lnTo>
                  <a:pt x="47244" y="213942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88157" y="6292488"/>
            <a:ext cx="7086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9A0033"/>
                </a:solidFill>
                <a:latin typeface="Courier New"/>
                <a:cs typeface="Courier New"/>
              </a:rPr>
              <a:t>false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1944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</TotalTime>
  <Words>1042</Words>
  <Application>Microsoft Office PowerPoint</Application>
  <PresentationFormat>Custom</PresentationFormat>
  <Paragraphs>217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Comic Sans MS</vt:lpstr>
      <vt:lpstr>Courier New</vt:lpstr>
      <vt:lpstr>Garamond</vt:lpstr>
      <vt:lpstr>Lucida Console</vt:lpstr>
      <vt:lpstr>Times New Roman</vt:lpstr>
      <vt:lpstr>Office Theme</vt:lpstr>
      <vt:lpstr>Selection Structures: Supplement</vt:lpstr>
      <vt:lpstr>What is true and what is false in C</vt:lpstr>
      <vt:lpstr>Relational Operators</vt:lpstr>
      <vt:lpstr>Logical operators</vt:lpstr>
      <vt:lpstr>Logical operators</vt:lpstr>
      <vt:lpstr>Operator Precedence</vt:lpstr>
      <vt:lpstr>Evaluation Tree  and Step-by-Step Evaluation for !flag || (y + z  &gt;=  x - z)</vt:lpstr>
      <vt:lpstr>Comparing Characters</vt:lpstr>
      <vt:lpstr>Short circuit evaluation</vt:lpstr>
      <vt:lpstr>Short circuit evaluation</vt:lpstr>
      <vt:lpstr>Writing English Conditions in C</vt:lpstr>
      <vt:lpstr>Quiz</vt:lpstr>
      <vt:lpstr>Typical bugs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2.ppt</dc:title>
  <dc:creator>igor</dc:creator>
  <cp:lastModifiedBy>Abdsamad Benkrid</cp:lastModifiedBy>
  <cp:revision>73</cp:revision>
  <dcterms:created xsi:type="dcterms:W3CDTF">2016-09-01T21:28:29Z</dcterms:created>
  <dcterms:modified xsi:type="dcterms:W3CDTF">2021-10-09T08:38:56Z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2016-03-20T00:00:00Z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2016-09-01T00:00:00Z</vt:filetime>
  </property>
</Properties>
</file>