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307" r:id="rId2"/>
    <p:sldId id="265" r:id="rId3"/>
    <p:sldId id="321" r:id="rId4"/>
    <p:sldId id="322" r:id="rId5"/>
    <p:sldId id="325" r:id="rId6"/>
    <p:sldId id="328" r:id="rId7"/>
    <p:sldId id="327" r:id="rId8"/>
    <p:sldId id="331" r:id="rId9"/>
    <p:sldId id="264" r:id="rId10"/>
    <p:sldId id="336" r:id="rId11"/>
    <p:sldId id="337" r:id="rId12"/>
    <p:sldId id="338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84" r:id="rId30"/>
    <p:sldId id="319" r:id="rId31"/>
    <p:sldId id="320" r:id="rId32"/>
    <p:sldId id="392" r:id="rId33"/>
    <p:sldId id="326" r:id="rId34"/>
  </p:sldIdLst>
  <p:sldSz cx="9144000" cy="6858000" type="screen4x3"/>
  <p:notesSz cx="6858000" cy="9144000"/>
  <p:photoAlbum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66090" autoAdjust="0"/>
  </p:normalViewPr>
  <p:slideViewPr>
    <p:cSldViewPr>
      <p:cViewPr varScale="1">
        <p:scale>
          <a:sx n="75" d="100"/>
          <a:sy n="75" d="100"/>
        </p:scale>
        <p:origin x="22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8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EA00C916-8F87-4E9D-B114-58782C7B7CB2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1E1760AB-C7CB-4201-888E-A4A3AA1B13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5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selection statement</a:t>
            </a:r>
            <a:r>
              <a:rPr lang="en-US" dirty="0"/>
              <a:t> selects among a set </a:t>
            </a:r>
            <a:r>
              <a:rPr lang="en-US" i="1" dirty="0"/>
              <a:t>of</a:t>
            </a:r>
            <a:r>
              <a:rPr lang="en-US" dirty="0"/>
              <a:t> statements depending on the value </a:t>
            </a:r>
            <a:r>
              <a:rPr lang="en-US" i="1" dirty="0"/>
              <a:t>of</a:t>
            </a:r>
            <a:r>
              <a:rPr lang="en-US" dirty="0"/>
              <a:t> a controlling expression.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2BE25-90E9-4A2F-B6DD-9E44276D7D1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998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2ED427D-7772-4F35-82E2-CA4A4C464F68}" type="slidenum">
              <a:rPr lang="en-GB" altLang="en-US" sz="1200" smtClean="0"/>
              <a:pPr/>
              <a:t>22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10056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Switch </a:t>
            </a:r>
            <a:r>
              <a:rPr lang="en-US" altLang="en-US" b="1" dirty="0">
                <a:solidFill>
                  <a:schemeClr val="hlink"/>
                </a:solidFill>
                <a:latin typeface="Arial Unicode MS" pitchFamily="34" charset="-128"/>
              </a:rPr>
              <a:t>and c</a:t>
            </a:r>
            <a:r>
              <a:rPr lang="en-US" altLang="en-US" b="1" dirty="0">
                <a:latin typeface="Courier New" panose="02070309020205020404" pitchFamily="49" charset="0"/>
              </a:rPr>
              <a:t>ase </a:t>
            </a:r>
            <a:r>
              <a:rPr lang="en-US" altLang="en-US" b="1" dirty="0">
                <a:solidFill>
                  <a:schemeClr val="hlink"/>
                </a:solidFill>
                <a:latin typeface="Arial Unicode MS" pitchFamily="34" charset="-128"/>
              </a:rPr>
              <a:t>are reserved words</a:t>
            </a:r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E5067BE-8CC6-43F7-A234-42979DCFF58B}" type="slidenum">
              <a:rPr lang="en-GB" altLang="en-US" sz="1200" smtClean="0"/>
              <a:pPr/>
              <a:t>23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324415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GB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E177F1A-6510-41E5-A59A-C6682777AF86}" type="slidenum">
              <a:rPr lang="en-GB" altLang="en-US" sz="1200" smtClean="0"/>
              <a:pPr/>
              <a:t>24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12420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760AB-C7CB-4201-888E-A4A3AA1B13D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1 is superseded by rule 2</a:t>
            </a:r>
          </a:p>
          <a:p>
            <a:r>
              <a:rPr lang="en-US" dirty="0"/>
              <a:t>To deduce the above rules, consider AT:15:10</a:t>
            </a:r>
          </a:p>
          <a:p>
            <a:r>
              <a:rPr lang="en-US" dirty="0"/>
              <a:t>And the following journey times</a:t>
            </a:r>
          </a:p>
          <a:p>
            <a:r>
              <a:rPr lang="en-US" dirty="0"/>
              <a:t>1 hour</a:t>
            </a:r>
          </a:p>
          <a:p>
            <a:r>
              <a:rPr lang="en-US" dirty="0"/>
              <a:t>1 hour 5 minutes</a:t>
            </a:r>
          </a:p>
          <a:p>
            <a:r>
              <a:rPr lang="en-US" dirty="0"/>
              <a:t>1 hour </a:t>
            </a:r>
            <a:r>
              <a:rPr lang="en-US"/>
              <a:t>20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3044D-0C2A-4219-804E-E98BAED605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37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760AB-C7CB-4201-888E-A4A3AA1B13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1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Decisions can be based on conditions containing relational or equality operators.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In fact, a decision can be based on </a:t>
            </a:r>
            <a:r>
              <a:rPr lang="en-US" altLang="en-US" i="1" dirty="0">
                <a:solidFill>
                  <a:srgbClr val="000000"/>
                </a:solidFill>
              </a:rPr>
              <a:t>any</a:t>
            </a:r>
            <a:r>
              <a:rPr lang="en-US" altLang="en-US" dirty="0">
                <a:solidFill>
                  <a:srgbClr val="000000"/>
                </a:solidFill>
              </a:rPr>
              <a:t> expression—if the expression evaluates to </a:t>
            </a:r>
            <a:r>
              <a:rPr lang="en-US" altLang="en-US" i="1" dirty="0">
                <a:solidFill>
                  <a:srgbClr val="000000"/>
                </a:solidFill>
              </a:rPr>
              <a:t>zero</a:t>
            </a:r>
            <a:r>
              <a:rPr lang="en-US" altLang="en-US" dirty="0">
                <a:solidFill>
                  <a:srgbClr val="000000"/>
                </a:solidFill>
              </a:rPr>
              <a:t>, it’s treated as false, and if it evaluates to </a:t>
            </a:r>
            <a:r>
              <a:rPr lang="en-US" altLang="en-US" i="1" dirty="0">
                <a:solidFill>
                  <a:srgbClr val="000000"/>
                </a:solidFill>
              </a:rPr>
              <a:t>nonzero</a:t>
            </a:r>
            <a:r>
              <a:rPr lang="en-US" altLang="en-US" dirty="0">
                <a:solidFill>
                  <a:srgbClr val="000000"/>
                </a:solidFill>
              </a:rPr>
              <a:t>, it’s treated as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60AB-C7CB-4201-888E-A4A3AA1B13D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4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60AB-C7CB-4201-888E-A4A3AA1B13D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9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 library function </a:t>
            </a:r>
            <a:r>
              <a:rPr lang="en-GB" b="1" dirty="0" err="1"/>
              <a:t>int</a:t>
            </a:r>
            <a:r>
              <a:rPr lang="en-GB" b="1" dirty="0"/>
              <a:t> puts(</a:t>
            </a:r>
            <a:r>
              <a:rPr lang="en-GB" b="1" dirty="0" err="1"/>
              <a:t>const</a:t>
            </a:r>
            <a:r>
              <a:rPr lang="en-GB" b="1" dirty="0"/>
              <a:t> char *</a:t>
            </a:r>
            <a:r>
              <a:rPr lang="en-GB" b="1" dirty="0" err="1"/>
              <a:t>str</a:t>
            </a:r>
            <a:r>
              <a:rPr lang="en-GB" b="1" dirty="0"/>
              <a:t>)</a:t>
            </a:r>
            <a:r>
              <a:rPr lang="en-GB" dirty="0"/>
              <a:t> writes a string to </a:t>
            </a:r>
            <a:r>
              <a:rPr lang="en-GB" dirty="0" err="1"/>
              <a:t>stdout</a:t>
            </a:r>
            <a:r>
              <a:rPr lang="en-GB" dirty="0"/>
              <a:t> up to. A newline character is appended to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60AB-C7CB-4201-888E-A4A3AA1B13D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8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60AB-C7CB-4201-888E-A4A3AA1B13D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4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60AB-C7CB-4201-888E-A4A3AA1B13D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3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constant integral expression</a:t>
            </a:r>
            <a:r>
              <a:rPr lang="en-US" dirty="0">
                <a:solidFill>
                  <a:srgbClr val="000000"/>
                </a:solidFill>
              </a:rPr>
              <a:t>—i.e., any combination of character constants and integer constants that evaluates to a constant integer value.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760AB-C7CB-4201-888E-A4A3AA1B13D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4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0" y="549275"/>
            <a:ext cx="91440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1"/>
            <a:ext cx="9144000" cy="6309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7130-FBD4-4277-A91A-DD9DD5E395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379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686800" y="6524625"/>
            <a:ext cx="4572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C8213-A7F1-40C2-9439-D8B2FE116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56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705-CD38-4FDE-9CCB-CC2CAF23F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705-CD38-4FDE-9CCB-CC2CAF23F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7177B-E4D2-4C60-B0B9-1D8BC384CF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28" name="Straight Connector 4"/>
          <p:cNvCxnSpPr>
            <a:cxnSpLocks noChangeShapeType="1"/>
          </p:cNvCxnSpPr>
          <p:nvPr userDrawn="1"/>
        </p:nvCxnSpPr>
        <p:spPr bwMode="auto">
          <a:xfrm>
            <a:off x="0" y="549275"/>
            <a:ext cx="91440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250" y="6524625"/>
            <a:ext cx="53975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D1541768-047F-44C2-9E88-5B5CB561EA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435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q"/>
        <a:defRPr sz="23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Selection (Conditional) Statements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34925" y="6408737"/>
            <a:ext cx="8839200" cy="333375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en-US" sz="1800" b="1" dirty="0"/>
              <a:t>Ack: </a:t>
            </a:r>
            <a:r>
              <a:rPr lang="en-US" altLang="en-US" sz="1800" dirty="0"/>
              <a:t>slides based on </a:t>
            </a:r>
            <a:r>
              <a:rPr lang="en-US" altLang="en-US" sz="1800" dirty="0" err="1"/>
              <a:t>deitel</a:t>
            </a:r>
            <a:r>
              <a:rPr lang="en-US" altLang="en-US" sz="1800" dirty="0"/>
              <a:t> C How to Program, 8/e 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8E10-AC35-4B73-B137-5F86F012AC79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AB126-FEF5-44A8-BE5C-6B7D1051836E}"/>
              </a:ext>
            </a:extLst>
          </p:cNvPr>
          <p:cNvSpPr txBox="1"/>
          <p:nvPr/>
        </p:nvSpPr>
        <p:spPr>
          <a:xfrm>
            <a:off x="228600" y="3479800"/>
            <a:ext cx="533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I. Motivation </a:t>
            </a:r>
          </a:p>
          <a:p>
            <a:r>
              <a:rPr lang="en-US" sz="2000" dirty="0"/>
              <a:t>II.1 The if Selection Statement</a:t>
            </a:r>
          </a:p>
          <a:p>
            <a:r>
              <a:rPr lang="en-US" sz="2000" dirty="0"/>
              <a:t>II.2 The if…else Selection Statement</a:t>
            </a:r>
          </a:p>
          <a:p>
            <a:r>
              <a:rPr lang="en-US" sz="2000" dirty="0"/>
              <a:t>II.3 Nested if...else Statements</a:t>
            </a:r>
          </a:p>
          <a:p>
            <a:r>
              <a:rPr lang="en-US" sz="2000" dirty="0"/>
              <a:t>II.4 Conditional Operator (?:)</a:t>
            </a:r>
          </a:p>
          <a:p>
            <a:r>
              <a:rPr lang="en-US" sz="2000" dirty="0"/>
              <a:t>II.5 switch Multiple-Selection Statement</a:t>
            </a:r>
          </a:p>
          <a:p>
            <a:r>
              <a:rPr lang="en-US" sz="2000" dirty="0"/>
              <a:t>Appendix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4C0DFDA-2765-45A3-A02A-7C7FF65AFECB}"/>
              </a:ext>
            </a:extLst>
          </p:cNvPr>
          <p:cNvSpPr/>
          <p:nvPr/>
        </p:nvSpPr>
        <p:spPr bwMode="auto">
          <a:xfrm>
            <a:off x="8489950" y="6065837"/>
            <a:ext cx="228600" cy="685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F2024-D22A-4C3C-A895-13AAB5CE7930}"/>
              </a:ext>
            </a:extLst>
          </p:cNvPr>
          <p:cNvSpPr txBox="1"/>
          <p:nvPr/>
        </p:nvSpPr>
        <p:spPr>
          <a:xfrm>
            <a:off x="6048256" y="64402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Note sections</a:t>
            </a:r>
          </a:p>
        </p:txBody>
      </p:sp>
    </p:spTree>
    <p:extLst>
      <p:ext uri="{BB962C8B-B14F-4D97-AF65-F5344CB8AC3E}">
        <p14:creationId xmlns:p14="http://schemas.microsoft.com/office/powerpoint/2010/main" val="296275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109537" indent="0" fontAlgn="auto">
              <a:lnSpc>
                <a:spcPct val="80000"/>
              </a:lnSpc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200" dirty="0"/>
              <a:t>II.3 Nested </a:t>
            </a:r>
            <a:r>
              <a:rPr lang="en-US" sz="3200" dirty="0">
                <a:solidFill>
                  <a:srgbClr val="FF0000"/>
                </a:solidFill>
              </a:rPr>
              <a:t>if...else </a:t>
            </a:r>
            <a:r>
              <a:rPr lang="en-US" sz="3200" dirty="0"/>
              <a:t>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</a:rPr>
              <a:t>Nested</a:t>
            </a:r>
            <a:r>
              <a:rPr lang="en-US" b="1" dirty="0">
                <a:solidFill>
                  <a:srgbClr val="FF0000"/>
                </a:solidFill>
              </a:rPr>
              <a:t> if…else </a:t>
            </a:r>
            <a:r>
              <a:rPr lang="en-US" dirty="0">
                <a:solidFill>
                  <a:srgbClr val="0000FF"/>
                </a:solidFill>
              </a:rPr>
              <a:t>statements</a:t>
            </a:r>
            <a:r>
              <a:rPr lang="en-US" dirty="0">
                <a:solidFill>
                  <a:srgbClr val="000000"/>
                </a:solidFill>
              </a:rPr>
              <a:t> test for </a:t>
            </a:r>
            <a:r>
              <a:rPr lang="en-US" b="1" dirty="0">
                <a:solidFill>
                  <a:srgbClr val="000000"/>
                </a:solidFill>
              </a:rPr>
              <a:t>multiple cases </a:t>
            </a:r>
            <a:r>
              <a:rPr lang="en-US" dirty="0">
                <a:solidFill>
                  <a:srgbClr val="000000"/>
                </a:solidFill>
              </a:rPr>
              <a:t>by placing </a:t>
            </a:r>
            <a:r>
              <a:rPr lang="en-US" b="1" dirty="0">
                <a:solidFill>
                  <a:srgbClr val="FF0000"/>
                </a:solidFill>
              </a:rPr>
              <a:t>if…else</a:t>
            </a:r>
            <a:r>
              <a:rPr lang="en-US" dirty="0">
                <a:solidFill>
                  <a:srgbClr val="000000"/>
                </a:solidFill>
              </a:rPr>
              <a:t> statements inside </a:t>
            </a:r>
            <a:r>
              <a:rPr lang="en-US" b="1" dirty="0">
                <a:solidFill>
                  <a:srgbClr val="FF0000"/>
                </a:solidFill>
              </a:rPr>
              <a:t>if…else </a:t>
            </a:r>
            <a:r>
              <a:rPr lang="en-US" dirty="0">
                <a:solidFill>
                  <a:srgbClr val="000000"/>
                </a:solidFill>
              </a:rPr>
              <a:t>statements.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For example, the following </a:t>
            </a:r>
            <a:r>
              <a:rPr lang="en-US" dirty="0" err="1">
                <a:solidFill>
                  <a:srgbClr val="000000"/>
                </a:solidFill>
              </a:rPr>
              <a:t>pseudocode</a:t>
            </a:r>
            <a:r>
              <a:rPr lang="en-US" dirty="0">
                <a:solidFill>
                  <a:srgbClr val="000000"/>
                </a:solidFill>
              </a:rPr>
              <a:t> statement will print A for exam grades greater than or equal to 90, B for grades greater than or equal to 80 (</a:t>
            </a:r>
            <a:r>
              <a:rPr lang="en-US" b="1" u="sng" dirty="0">
                <a:solidFill>
                  <a:srgbClr val="000000"/>
                </a:solidFill>
              </a:rPr>
              <a:t>but less than 90</a:t>
            </a:r>
            <a:r>
              <a:rPr lang="en-US" dirty="0">
                <a:solidFill>
                  <a:srgbClr val="000000"/>
                </a:solidFill>
              </a:rPr>
              <a:t>), C for grades greater than or equal to 70 (</a:t>
            </a:r>
            <a:r>
              <a:rPr lang="en-US" b="1" u="sng" dirty="0">
                <a:solidFill>
                  <a:srgbClr val="000000"/>
                </a:solidFill>
              </a:rPr>
              <a:t>but less than 80</a:t>
            </a:r>
            <a:r>
              <a:rPr lang="en-US" dirty="0">
                <a:solidFill>
                  <a:srgbClr val="000000"/>
                </a:solidFill>
              </a:rPr>
              <a:t>), D for grades greater than or equal to 60 (</a:t>
            </a:r>
            <a:r>
              <a:rPr lang="en-US" b="1" u="sng" dirty="0">
                <a:solidFill>
                  <a:srgbClr val="000000"/>
                </a:solidFill>
              </a:rPr>
              <a:t>but less than 70</a:t>
            </a:r>
            <a:r>
              <a:rPr lang="en-US" dirty="0">
                <a:solidFill>
                  <a:srgbClr val="000000"/>
                </a:solidFill>
              </a:rPr>
              <a:t>) and F for all other grades.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87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>
          <a:xfrm>
            <a:off x="27432" y="1524000"/>
            <a:ext cx="9144000" cy="4327525"/>
          </a:xfrm>
        </p:spPr>
        <p:txBody>
          <a:bodyPr/>
          <a:lstStyle/>
          <a:p>
            <a:pPr marL="107950" lvl="2" indent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2" panose="05020102010507070707" pitchFamily="18" charset="2"/>
              <a:buNone/>
            </a:pPr>
            <a:r>
              <a:rPr lang="en-US" altLang="en-US" b="1" i="1" dirty="0">
                <a:solidFill>
                  <a:srgbClr val="0070C0"/>
                </a:solidFill>
              </a:rPr>
              <a:t>If</a:t>
            </a:r>
            <a:r>
              <a:rPr lang="en-US" altLang="en-US" i="1" dirty="0">
                <a:solidFill>
                  <a:srgbClr val="000000"/>
                </a:solidFill>
              </a:rPr>
              <a:t> student’s grade is greater than or equal to 90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Print “A”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b="1" i="1" dirty="0">
                <a:solidFill>
                  <a:srgbClr val="0070C0"/>
                </a:solidFill>
              </a:rPr>
              <a:t>else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</a:t>
            </a:r>
            <a:r>
              <a:rPr lang="en-US" altLang="en-US" b="1" i="1" dirty="0">
                <a:solidFill>
                  <a:srgbClr val="0070C0"/>
                </a:solidFill>
              </a:rPr>
              <a:t>If</a:t>
            </a:r>
            <a:r>
              <a:rPr lang="en-US" altLang="en-US" i="1" dirty="0">
                <a:solidFill>
                  <a:srgbClr val="000000"/>
                </a:solidFill>
              </a:rPr>
              <a:t> student’s grade is greater than or equal to 80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   Print “B”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</a:t>
            </a:r>
            <a:r>
              <a:rPr lang="en-US" altLang="en-US" b="1" i="1" dirty="0">
                <a:solidFill>
                  <a:srgbClr val="0070C0"/>
                </a:solidFill>
              </a:rPr>
              <a:t>else 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  </a:t>
            </a:r>
            <a:r>
              <a:rPr lang="en-US" altLang="en-US" b="1" i="1" dirty="0">
                <a:solidFill>
                  <a:srgbClr val="0070C0"/>
                </a:solidFill>
              </a:rPr>
              <a:t> If </a:t>
            </a:r>
            <a:r>
              <a:rPr lang="en-US" altLang="en-US" i="1" dirty="0">
                <a:solidFill>
                  <a:srgbClr val="000000"/>
                </a:solidFill>
              </a:rPr>
              <a:t>student’s grade is greater than or equal to 70 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      Print “C”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   </a:t>
            </a:r>
            <a:r>
              <a:rPr lang="en-US" altLang="en-US" b="1" i="1" dirty="0">
                <a:solidFill>
                  <a:srgbClr val="0070C0"/>
                </a:solidFill>
              </a:rPr>
              <a:t>else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      </a:t>
            </a:r>
            <a:r>
              <a:rPr lang="en-US" altLang="en-US" b="1" i="1" dirty="0">
                <a:solidFill>
                  <a:srgbClr val="0070C0"/>
                </a:solidFill>
              </a:rPr>
              <a:t>If</a:t>
            </a:r>
            <a:r>
              <a:rPr lang="en-US" altLang="en-US" i="1" dirty="0">
                <a:solidFill>
                  <a:srgbClr val="000000"/>
                </a:solidFill>
              </a:rPr>
              <a:t> student’s grade is greater than or equal to 60 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         Print “D”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      </a:t>
            </a:r>
            <a:r>
              <a:rPr lang="en-US" altLang="en-US" b="1" i="1" dirty="0">
                <a:solidFill>
                  <a:srgbClr val="0070C0"/>
                </a:solidFill>
              </a:rPr>
              <a:t>else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i="1" dirty="0">
                <a:solidFill>
                  <a:srgbClr val="000000"/>
                </a:solidFill>
              </a:rPr>
              <a:t>            Print “F”</a:t>
            </a:r>
          </a:p>
          <a:p>
            <a:pPr marL="107950" indent="0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672" y="805805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Pseudo code:</a:t>
            </a:r>
          </a:p>
        </p:txBody>
      </p:sp>
    </p:spTree>
    <p:extLst>
      <p:ext uri="{BB962C8B-B14F-4D97-AF65-F5344CB8AC3E}">
        <p14:creationId xmlns:p14="http://schemas.microsoft.com/office/powerpoint/2010/main" val="103617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>
          <a:xfrm>
            <a:off x="38100" y="1458118"/>
            <a:ext cx="4762500" cy="5241925"/>
          </a:xfrm>
          <a:ln>
            <a:solidFill>
              <a:srgbClr val="FF0000"/>
            </a:solidFill>
            <a:prstDash val="dashDot"/>
          </a:ln>
        </p:spPr>
        <p:txBody>
          <a:bodyPr rtlCol="0">
            <a:normAutofit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int </a:t>
            </a:r>
            <a:r>
              <a:rPr lang="en-US" altLang="en-US" dirty="0">
                <a:solidFill>
                  <a:srgbClr val="000000"/>
                </a:solidFill>
              </a:rPr>
              <a:t>grade;                      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92100" lvl="2" indent="-29210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90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puts(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80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puts(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70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puts(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60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puts(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b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puts(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"F"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D1BFE8-541E-4B92-873E-68AEC0779FEB}"/>
              </a:ext>
            </a:extLst>
          </p:cNvPr>
          <p:cNvSpPr txBox="1">
            <a:spLocks/>
          </p:cNvSpPr>
          <p:nvPr/>
        </p:nvSpPr>
        <p:spPr bwMode="auto">
          <a:xfrm>
            <a:off x="4343400" y="549275"/>
            <a:ext cx="4879975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>
                <a:solidFill>
                  <a:srgbClr val="000000"/>
                </a:solidFill>
              </a:rPr>
              <a:t>If the variable </a:t>
            </a: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altLang="en-US" kern="0" dirty="0">
                <a:solidFill>
                  <a:srgbClr val="000000"/>
                </a:solidFill>
              </a:rPr>
              <a:t> is greater than or equal to 90, </a:t>
            </a:r>
            <a:r>
              <a:rPr lang="en-US" altLang="en-US" u="sng" kern="0" dirty="0">
                <a:solidFill>
                  <a:srgbClr val="000000"/>
                </a:solidFill>
              </a:rPr>
              <a:t>all four conditions will be true, but only the </a:t>
            </a:r>
            <a:r>
              <a:rPr lang="en-US" altLang="en-US" u="sng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altLang="en-US" u="sng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u="sng" kern="0" dirty="0">
                <a:solidFill>
                  <a:srgbClr val="000000"/>
                </a:solidFill>
              </a:rPr>
              <a:t>statement after the first test will be executed.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kern="0" dirty="0">
                <a:solidFill>
                  <a:srgbClr val="000000"/>
                </a:solidFill>
              </a:rPr>
              <a:t>After that </a:t>
            </a: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alt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is executed, the </a:t>
            </a: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kern="0" dirty="0">
                <a:solidFill>
                  <a:srgbClr val="000000"/>
                </a:solidFill>
              </a:rPr>
              <a:t> part of the “outer” </a:t>
            </a:r>
            <a:r>
              <a:rPr lang="en-US" alt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kern="0" dirty="0">
                <a:solidFill>
                  <a:srgbClr val="000000"/>
                </a:solidFill>
              </a:rPr>
              <a:t>…</a:t>
            </a:r>
            <a:r>
              <a:rPr lang="en-US" alt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kern="0" dirty="0">
                <a:solidFill>
                  <a:srgbClr val="000000"/>
                </a:solidFill>
              </a:rPr>
              <a:t> statement is </a:t>
            </a:r>
            <a:r>
              <a:rPr lang="en-US" altLang="en-US" b="1" kern="0" dirty="0">
                <a:solidFill>
                  <a:srgbClr val="000000"/>
                </a:solidFill>
              </a:rPr>
              <a:t>skipped.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F"/>
            </a:pPr>
            <a:r>
              <a:rPr lang="en-US" altLang="en-US" b="1" kern="0" dirty="0">
                <a:solidFill>
                  <a:srgbClr val="0070C0"/>
                </a:solidFill>
              </a:rPr>
              <a:t>The order of IF statements is IMPORTANT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E9764-A28E-4B39-9A96-761686FA7B15}"/>
              </a:ext>
            </a:extLst>
          </p:cNvPr>
          <p:cNvSpPr/>
          <p:nvPr/>
        </p:nvSpPr>
        <p:spPr>
          <a:xfrm>
            <a:off x="0" y="601770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This pseudocode may be written in C as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CAE311-88BC-4317-93AA-F1250181B5D4}"/>
              </a:ext>
            </a:extLst>
          </p:cNvPr>
          <p:cNvSpPr/>
          <p:nvPr/>
        </p:nvSpPr>
        <p:spPr bwMode="auto">
          <a:xfrm>
            <a:off x="1485900" y="4937044"/>
            <a:ext cx="3200400" cy="1303230"/>
          </a:xfrm>
          <a:prstGeom prst="roundRect">
            <a:avLst/>
          </a:prstGeom>
          <a:solidFill>
            <a:srgbClr val="FFFF00">
              <a:alpha val="31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B45850-41DD-47C9-B7E1-91CE3346EEEA}"/>
              </a:ext>
            </a:extLst>
          </p:cNvPr>
          <p:cNvSpPr/>
          <p:nvPr/>
        </p:nvSpPr>
        <p:spPr bwMode="auto">
          <a:xfrm>
            <a:off x="1143000" y="4010792"/>
            <a:ext cx="3657600" cy="2297934"/>
          </a:xfrm>
          <a:prstGeom prst="roundRect">
            <a:avLst/>
          </a:prstGeom>
          <a:solidFill>
            <a:srgbClr val="0070C0">
              <a:alpha val="14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ACC458-6849-43CA-9467-B6831EE55AC4}"/>
              </a:ext>
            </a:extLst>
          </p:cNvPr>
          <p:cNvSpPr/>
          <p:nvPr/>
        </p:nvSpPr>
        <p:spPr bwMode="auto">
          <a:xfrm>
            <a:off x="696132" y="3101949"/>
            <a:ext cx="4104468" cy="3206776"/>
          </a:xfrm>
          <a:prstGeom prst="roundRect">
            <a:avLst/>
          </a:prstGeom>
          <a:solidFill>
            <a:srgbClr val="92D050">
              <a:alpha val="14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9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You may prefer to write the preceding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</a:rPr>
              <a:t> statement as 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2" fontAlgn="auto">
              <a:spcAft>
                <a:spcPts val="0"/>
              </a:spcAft>
              <a:defRPr/>
            </a:pPr>
            <a:endParaRPr lang="en-US" alt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14400" lvl="2" indent="0" fontAlgn="auto">
              <a:spcAft>
                <a:spcPts val="0"/>
              </a:spcAft>
              <a:buNone/>
              <a:defRPr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90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puts(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80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puts(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70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puts(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60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puts(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b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puts(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"F"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01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Compound statement in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if</a:t>
            </a:r>
            <a:r>
              <a:rPr lang="en-US" dirty="0">
                <a:latin typeface="Arial"/>
              </a:rPr>
              <a:t> block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To include </a:t>
            </a:r>
            <a:r>
              <a:rPr lang="en-US" altLang="en-US" sz="2400" b="1" dirty="0">
                <a:solidFill>
                  <a:srgbClr val="000000"/>
                </a:solidFill>
              </a:rPr>
              <a:t>several statements </a:t>
            </a:r>
            <a:r>
              <a:rPr lang="en-US" altLang="en-US" sz="2400" dirty="0">
                <a:solidFill>
                  <a:srgbClr val="000000"/>
                </a:solidFill>
              </a:rPr>
              <a:t>in the body of an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sz="2400" dirty="0">
                <a:latin typeface="Consolas" panose="020B0609020204030204" pitchFamily="49" charset="0"/>
              </a:rPr>
              <a:t>or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else</a:t>
            </a:r>
            <a:r>
              <a:rPr lang="en-US" altLang="en-US" sz="2400" dirty="0">
                <a:solidFill>
                  <a:srgbClr val="000000"/>
                </a:solidFill>
              </a:rPr>
              <a:t>, you </a:t>
            </a:r>
            <a:r>
              <a:rPr lang="en-US" altLang="en-US" sz="2400" b="1" dirty="0">
                <a:solidFill>
                  <a:srgbClr val="000000"/>
                </a:solidFill>
              </a:rPr>
              <a:t>must </a:t>
            </a:r>
            <a:r>
              <a:rPr lang="en-US" altLang="en-US" sz="2400" dirty="0">
                <a:solidFill>
                  <a:srgbClr val="000000"/>
                </a:solidFill>
              </a:rPr>
              <a:t>enclose the set of statements in braces (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and 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</a:rPr>
              <a:t>), </a:t>
            </a:r>
            <a:r>
              <a:rPr lang="en-US" altLang="en-US" dirty="0">
                <a:solidFill>
                  <a:srgbClr val="000000"/>
                </a:solidFill>
              </a:rPr>
              <a:t>o</a:t>
            </a:r>
            <a:r>
              <a:rPr lang="en-US" altLang="en-US" sz="2400" dirty="0">
                <a:solidFill>
                  <a:srgbClr val="000000"/>
                </a:solidFill>
              </a:rPr>
              <a:t>therwise the statements after the first one WILL ALWAYS executed regardless on the value of the expression.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you have </a:t>
            </a:r>
            <a:r>
              <a:rPr lang="en-US" altLang="en-US" u="sng" dirty="0">
                <a:solidFill>
                  <a:srgbClr val="000000"/>
                </a:solidFill>
              </a:rPr>
              <a:t>only one statement </a:t>
            </a:r>
            <a:r>
              <a:rPr lang="en-US" altLang="en-US" dirty="0">
                <a:solidFill>
                  <a:srgbClr val="000000"/>
                </a:solidFill>
              </a:rPr>
              <a:t>in the </a:t>
            </a:r>
            <a:r>
              <a:rPr lang="en-US" altLang="en-US" b="1" dirty="0">
                <a:solidFill>
                  <a:srgbClr val="0070C0"/>
                </a:solidFill>
              </a:rPr>
              <a:t>if</a:t>
            </a:r>
            <a:r>
              <a:rPr lang="en-US" altLang="en-US" dirty="0">
                <a:solidFill>
                  <a:srgbClr val="000000"/>
                </a:solidFill>
              </a:rPr>
              <a:t>’s body, </a:t>
            </a:r>
            <a:r>
              <a:rPr lang="en-US" altLang="en-US" u="sng" dirty="0">
                <a:solidFill>
                  <a:srgbClr val="000000"/>
                </a:solidFill>
              </a:rPr>
              <a:t>you do not need the enclose it in braces.</a:t>
            </a:r>
          </a:p>
          <a:p>
            <a:pPr lvl="1" algn="just">
              <a:lnSpc>
                <a:spcPct val="150000"/>
              </a:lnSpc>
            </a:pPr>
            <a:endParaRPr lang="en-US" altLang="en-US" u="sng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set of statements contained within a pair of braces is called a </a:t>
            </a:r>
            <a:r>
              <a:rPr lang="en-US" altLang="en-US" sz="2400" dirty="0">
                <a:solidFill>
                  <a:srgbClr val="0000FF"/>
                </a:solidFill>
              </a:rPr>
              <a:t>compound statement </a:t>
            </a:r>
            <a:r>
              <a:rPr lang="en-US" altLang="en-US" sz="2400" dirty="0">
                <a:solidFill>
                  <a:srgbClr val="000000"/>
                </a:solidFill>
              </a:rPr>
              <a:t>or a </a:t>
            </a:r>
            <a:r>
              <a:rPr lang="en-US" altLang="en-US" sz="2400" dirty="0">
                <a:solidFill>
                  <a:srgbClr val="0000FF"/>
                </a:solidFill>
              </a:rPr>
              <a:t>block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74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>
          <a:xfrm>
            <a:off x="0" y="549275"/>
            <a:ext cx="9144000" cy="1355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following example includes a </a:t>
            </a:r>
            <a:r>
              <a:rPr lang="en-US" altLang="en-US" b="1" dirty="0">
                <a:solidFill>
                  <a:srgbClr val="000000"/>
                </a:solidFill>
              </a:rPr>
              <a:t>compound statement </a:t>
            </a:r>
            <a:r>
              <a:rPr lang="en-US" altLang="en-US" dirty="0">
                <a:solidFill>
                  <a:srgbClr val="000000"/>
                </a:solidFill>
              </a:rPr>
              <a:t>in the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part of an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FF0000"/>
                </a:solidFill>
              </a:rPr>
              <a:t>…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</a:rPr>
              <a:t> statement.</a:t>
            </a:r>
          </a:p>
          <a:p>
            <a:pPr lvl="2"/>
            <a:endParaRPr lang="en-US" altLang="en-US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sz="2000" b="1" dirty="0">
                <a:solidFill>
                  <a:srgbClr val="128AFF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  <a:b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puts( </a:t>
            </a:r>
            <a:r>
              <a:rPr lang="en-US" altLang="en-US" sz="2000" b="1" dirty="0">
                <a:solidFill>
                  <a:srgbClr val="128AFF"/>
                </a:solidFill>
                <a:latin typeface="Consolas" panose="020B0609020204030204" pitchFamily="49" charset="0"/>
              </a:rPr>
              <a:t>"Passed. "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2000" b="1" dirty="0">
                <a:solidFill>
                  <a:srgbClr val="00BF00"/>
                </a:solidFill>
                <a:latin typeface="Consolas" panose="020B0609020204030204" pitchFamily="49" charset="0"/>
              </a:rPr>
              <a:t>// end if</a:t>
            </a:r>
            <a:br>
              <a:rPr lang="en-US" altLang="en-US" sz="20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puts( </a:t>
            </a:r>
            <a:r>
              <a:rPr lang="en-US" altLang="en-US" sz="2000" b="1" dirty="0">
                <a:solidFill>
                  <a:srgbClr val="128AFF"/>
                </a:solidFill>
                <a:latin typeface="Consolas" panose="020B0609020204030204" pitchFamily="49" charset="0"/>
              </a:rPr>
              <a:t>"Failed. "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puts( </a:t>
            </a:r>
            <a:r>
              <a:rPr lang="en-US" altLang="en-US" sz="2000" b="1" dirty="0">
                <a:solidFill>
                  <a:srgbClr val="128AFF"/>
                </a:solidFill>
                <a:latin typeface="Consolas" panose="020B0609020204030204" pitchFamily="49" charset="0"/>
              </a:rPr>
              <a:t>"You must take this course again. "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b="1" dirty="0">
                <a:solidFill>
                  <a:srgbClr val="00BF00"/>
                </a:solidFill>
                <a:latin typeface="Consolas" panose="020B0609020204030204" pitchFamily="49" charset="0"/>
              </a:rPr>
              <a:t> // end else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42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if grade is less than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2500" dirty="0">
                <a:solidFill>
                  <a:srgbClr val="000000"/>
                </a:solidFill>
              </a:rPr>
              <a:t>, the program executes both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puts </a:t>
            </a:r>
            <a:r>
              <a:rPr lang="en-US" altLang="en-US" sz="2500" dirty="0">
                <a:solidFill>
                  <a:srgbClr val="000000"/>
                </a:solidFill>
              </a:rPr>
              <a:t>statements in the body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500" dirty="0">
                <a:solidFill>
                  <a:srgbClr val="000000"/>
                </a:solidFill>
              </a:rPr>
              <a:t> and prints</a:t>
            </a:r>
          </a:p>
          <a:p>
            <a:pPr lvl="2">
              <a:lnSpc>
                <a:spcPct val="150000"/>
              </a:lnSpc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Failed.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You must take this course again.</a:t>
            </a:r>
          </a:p>
          <a:p>
            <a:pPr>
              <a:lnSpc>
                <a:spcPct val="15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braces surrounding the two statements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</a:rPr>
              <a:t> are important.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Without them, the statement</a:t>
            </a:r>
          </a:p>
          <a:p>
            <a:pPr lvl="2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puts( </a:t>
            </a:r>
            <a:r>
              <a:rPr lang="en-US" alt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"You must take this course again."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365125" lvl="1" indent="0">
              <a:lnSpc>
                <a:spcPct val="150000"/>
              </a:lnSpc>
              <a:buFont typeface="Verdana" panose="020B060403050404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would be outside the body of the 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400" dirty="0">
                <a:solidFill>
                  <a:srgbClr val="000000"/>
                </a:solidFill>
              </a:rPr>
              <a:t> part of the 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</a:rPr>
              <a:t> and</a:t>
            </a:r>
            <a:r>
              <a:rPr lang="en-US" altLang="en-US" sz="2400" b="1" u="sng" dirty="0">
                <a:solidFill>
                  <a:srgbClr val="000000"/>
                </a:solidFill>
              </a:rPr>
              <a:t> would execute regardless</a:t>
            </a:r>
            <a:r>
              <a:rPr lang="en-US" altLang="en-US" sz="2400" dirty="0">
                <a:solidFill>
                  <a:srgbClr val="000000"/>
                </a:solidFill>
              </a:rPr>
              <a:t> of whether the grade was less than 60.</a:t>
            </a:r>
          </a:p>
          <a:p>
            <a:pPr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45" y="1639105"/>
            <a:ext cx="3728555" cy="13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Just as a </a:t>
            </a:r>
            <a:r>
              <a:rPr lang="en-US" altLang="en-US" b="1" dirty="0">
                <a:solidFill>
                  <a:srgbClr val="0070C0"/>
                </a:solidFill>
              </a:rPr>
              <a:t>compound statement </a:t>
            </a:r>
            <a:r>
              <a:rPr lang="en-US" altLang="en-US" dirty="0">
                <a:solidFill>
                  <a:srgbClr val="000000"/>
                </a:solidFill>
              </a:rPr>
              <a:t>can be placed anywhere a single statement can be placed, it’s also possible to have </a:t>
            </a:r>
            <a:r>
              <a:rPr lang="en-US" altLang="en-US" b="1" dirty="0">
                <a:solidFill>
                  <a:srgbClr val="000000"/>
                </a:solidFill>
              </a:rPr>
              <a:t>no statement at all</a:t>
            </a:r>
            <a:r>
              <a:rPr lang="en-US" altLang="en-US" dirty="0">
                <a:solidFill>
                  <a:srgbClr val="000000"/>
                </a:solidFill>
              </a:rPr>
              <a:t>, i.e., the </a:t>
            </a:r>
            <a:r>
              <a:rPr lang="en-US" altLang="en-US" b="1" dirty="0">
                <a:solidFill>
                  <a:srgbClr val="0070C0"/>
                </a:solidFill>
              </a:rPr>
              <a:t>empty statement. </a:t>
            </a:r>
          </a:p>
          <a:p>
            <a:pPr lvl="1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70C0"/>
                </a:solidFill>
              </a:rPr>
              <a:t>empty statement </a:t>
            </a:r>
            <a:r>
              <a:rPr lang="en-US" altLang="en-US" dirty="0">
                <a:solidFill>
                  <a:srgbClr val="000000"/>
                </a:solidFill>
              </a:rPr>
              <a:t>is represented by placing a semicolon (</a:t>
            </a:r>
            <a:r>
              <a:rPr lang="en-US" altLang="en-US" b="1" dirty="0">
                <a:solidFill>
                  <a:srgbClr val="0070C0"/>
                </a:solidFill>
              </a:rPr>
              <a:t>;</a:t>
            </a:r>
            <a:r>
              <a:rPr lang="en-US" altLang="en-US" dirty="0">
                <a:solidFill>
                  <a:srgbClr val="000000"/>
                </a:solidFill>
              </a:rPr>
              <a:t>) where a statement would normally be.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II.4 </a:t>
            </a:r>
            <a:r>
              <a:rPr lang="en-US" altLang="en-US" dirty="0"/>
              <a:t>Conditional Operator (</a:t>
            </a:r>
            <a:r>
              <a:rPr lang="en-US" altLang="en-US" dirty="0">
                <a:latin typeface="Consolas" panose="020B0609020204030204" pitchFamily="49" charset="0"/>
              </a:rPr>
              <a:t>? </a:t>
            </a:r>
            <a:r>
              <a:rPr lang="en-US" altLang="en-US" dirty="0"/>
              <a:t>:)</a:t>
            </a:r>
            <a:endParaRPr lang="en-US" dirty="0">
              <a:latin typeface="Arial"/>
            </a:endParaRP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C provides the </a:t>
            </a:r>
            <a:r>
              <a:rPr lang="en-US" altLang="en-US" dirty="0">
                <a:solidFill>
                  <a:srgbClr val="0000FF"/>
                </a:solidFill>
              </a:rPr>
              <a:t>conditional operator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>
                <a:solidFill>
                  <a:srgbClr val="000000"/>
                </a:solidFill>
              </a:rPr>
              <a:t>) which is closely related to the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FF0000"/>
                </a:solidFill>
              </a:rPr>
              <a:t>…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</a:rPr>
              <a:t> statement.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The conditional operator is C’s only </a:t>
            </a:r>
            <a:r>
              <a:rPr lang="en-US" altLang="en-US" b="1" dirty="0">
                <a:solidFill>
                  <a:srgbClr val="0070C0"/>
                </a:solidFill>
              </a:rPr>
              <a:t>ternary operator</a:t>
            </a:r>
            <a:r>
              <a:rPr lang="en-US" altLang="en-US" dirty="0">
                <a:solidFill>
                  <a:srgbClr val="000000"/>
                </a:solidFill>
              </a:rPr>
              <a:t>; it takes </a:t>
            </a:r>
            <a:r>
              <a:rPr lang="en-US" altLang="en-US" i="1" dirty="0">
                <a:solidFill>
                  <a:srgbClr val="000000"/>
                </a:solidFill>
              </a:rPr>
              <a:t>three</a:t>
            </a:r>
            <a:r>
              <a:rPr lang="en-US" altLang="en-US" dirty="0">
                <a:solidFill>
                  <a:srgbClr val="000000"/>
                </a:solidFill>
              </a:rPr>
              <a:t> operands:    </a:t>
            </a:r>
            <a:r>
              <a:rPr lang="en-US" altLang="en-US" b="1" dirty="0" err="1">
                <a:solidFill>
                  <a:srgbClr val="000000"/>
                </a:solidFill>
              </a:rPr>
              <a:t>cond</a:t>
            </a:r>
            <a:r>
              <a:rPr lang="en-US" altLang="en-US" b="1" dirty="0">
                <a:solidFill>
                  <a:srgbClr val="000000"/>
                </a:solidFill>
              </a:rPr>
              <a:t> ? </a:t>
            </a:r>
            <a:r>
              <a:rPr lang="en-US" altLang="en-US" b="1">
                <a:solidFill>
                  <a:srgbClr val="000000"/>
                </a:solidFill>
              </a:rPr>
              <a:t>Expr1:expr2</a:t>
            </a:r>
            <a:endParaRPr lang="en-US" altLang="en-US" b="1" dirty="0">
              <a:solidFill>
                <a:srgbClr val="000000"/>
              </a:solidFill>
            </a:endParaRPr>
          </a:p>
          <a:p>
            <a:pPr lvl="1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These three operands with the conditional operator (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 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>
                <a:solidFill>
                  <a:srgbClr val="000000"/>
                </a:solidFill>
              </a:rPr>
              <a:t>) form a </a:t>
            </a:r>
            <a:r>
              <a:rPr lang="en-US" altLang="en-US" dirty="0">
                <a:solidFill>
                  <a:srgbClr val="0000FF"/>
                </a:solidFill>
              </a:rPr>
              <a:t>conditional expression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2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</a:rPr>
              <a:t>first operand </a:t>
            </a:r>
            <a:r>
              <a:rPr lang="en-US" altLang="en-US" dirty="0">
                <a:solidFill>
                  <a:srgbClr val="000000"/>
                </a:solidFill>
              </a:rPr>
              <a:t>is the </a:t>
            </a:r>
            <a:r>
              <a:rPr lang="en-US" altLang="en-US" b="1" dirty="0">
                <a:solidFill>
                  <a:srgbClr val="0070C0"/>
                </a:solidFill>
              </a:rPr>
              <a:t>expression condition.</a:t>
            </a:r>
          </a:p>
          <a:p>
            <a:pPr lvl="2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/>
              <a:t>second operand </a:t>
            </a:r>
            <a:r>
              <a:rPr lang="en-US" altLang="en-US" dirty="0">
                <a:solidFill>
                  <a:srgbClr val="000000"/>
                </a:solidFill>
              </a:rPr>
              <a:t>is the </a:t>
            </a:r>
            <a:r>
              <a:rPr lang="en-US" altLang="en-US" b="1" u="sng" dirty="0">
                <a:solidFill>
                  <a:srgbClr val="000000"/>
                </a:solidFill>
              </a:rPr>
              <a:t>outcome</a:t>
            </a:r>
            <a:r>
              <a:rPr lang="en-US" altLang="en-US" b="1" u="sng" dirty="0"/>
              <a:t> for the entire conditional expression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if the condition is </a:t>
            </a:r>
            <a:r>
              <a:rPr lang="en-US" altLang="en-US" b="1" i="1" dirty="0">
                <a:solidFill>
                  <a:srgbClr val="0070C0"/>
                </a:solidFill>
              </a:rPr>
              <a:t>true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</a:p>
          <a:p>
            <a:pPr lvl="2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/>
              <a:t>third operand </a:t>
            </a:r>
            <a:r>
              <a:rPr lang="en-US" altLang="en-US" dirty="0">
                <a:solidFill>
                  <a:srgbClr val="000000"/>
                </a:solidFill>
              </a:rPr>
              <a:t>is </a:t>
            </a:r>
            <a:r>
              <a:rPr lang="en-US" altLang="en-US" b="1" u="sng" dirty="0"/>
              <a:t>the outcome for the entire conditional expression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if the condition is </a:t>
            </a:r>
            <a:r>
              <a:rPr lang="en-US" altLang="en-US" b="1" i="1" dirty="0">
                <a:solidFill>
                  <a:srgbClr val="0070C0"/>
                </a:solidFill>
              </a:rPr>
              <a:t>false</a:t>
            </a:r>
            <a:r>
              <a:rPr lang="en-US" alt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95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For example, the </a:t>
            </a:r>
            <a:r>
              <a:rPr lang="en-US" alt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puts</a:t>
            </a:r>
            <a:r>
              <a:rPr lang="en-US" altLang="en-US" sz="2500" dirty="0">
                <a:solidFill>
                  <a:srgbClr val="000000"/>
                </a:solidFill>
              </a:rPr>
              <a:t> statement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grade &gt;= </a:t>
            </a:r>
            <a:r>
              <a:rPr lang="en-US" alt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alt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"Passed"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"Failed"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365125" lvl="1" indent="0">
              <a:lnSpc>
                <a:spcPct val="150000"/>
              </a:lnSpc>
              <a:buFont typeface="Verdana" panose="020B060403050404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</a:rPr>
              <a:t>contains as its argument a </a:t>
            </a:r>
            <a:r>
              <a:rPr lang="en-US" altLang="en-US" b="1" dirty="0">
                <a:solidFill>
                  <a:srgbClr val="0070C0"/>
                </a:solidFill>
              </a:rPr>
              <a:t>conditional expression </a:t>
            </a:r>
            <a:r>
              <a:rPr lang="en-US" altLang="en-US" dirty="0">
                <a:solidFill>
                  <a:srgbClr val="000000"/>
                </a:solidFill>
              </a:rPr>
              <a:t>that evaluates to the string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"Passed"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if the </a:t>
            </a:r>
            <a:r>
              <a:rPr lang="en-US" altLang="en-US" b="1" dirty="0">
                <a:solidFill>
                  <a:srgbClr val="000000"/>
                </a:solidFill>
              </a:rPr>
              <a:t>condition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is </a:t>
            </a:r>
            <a:r>
              <a:rPr lang="en-US" altLang="en-US" b="1" dirty="0">
                <a:solidFill>
                  <a:srgbClr val="000000"/>
                </a:solidFill>
              </a:rPr>
              <a:t>true</a:t>
            </a:r>
            <a:r>
              <a:rPr lang="en-US" altLang="en-US" dirty="0">
                <a:solidFill>
                  <a:srgbClr val="000000"/>
                </a:solidFill>
              </a:rPr>
              <a:t> and to the string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"Failed"</a:t>
            </a:r>
            <a:r>
              <a:rPr lang="en-US" altLang="en-US" dirty="0">
                <a:solidFill>
                  <a:srgbClr val="000000"/>
                </a:solidFill>
              </a:rPr>
              <a:t> if the </a:t>
            </a:r>
            <a:r>
              <a:rPr lang="en-US" altLang="en-US" b="1" dirty="0">
                <a:solidFill>
                  <a:srgbClr val="000000"/>
                </a:solidFill>
              </a:rPr>
              <a:t>condition</a:t>
            </a:r>
            <a:r>
              <a:rPr lang="en-US" altLang="en-US" dirty="0">
                <a:solidFill>
                  <a:srgbClr val="000000"/>
                </a:solidFill>
              </a:rPr>
              <a:t> is </a:t>
            </a:r>
            <a:r>
              <a:rPr lang="en-US" altLang="en-US" b="1" dirty="0"/>
              <a:t>false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365125" lvl="1" indent="0">
              <a:lnSpc>
                <a:spcPct val="150000"/>
              </a:lnSpc>
              <a:buFont typeface="Verdana" panose="020B0604030504040204" pitchFamily="34" charset="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puts</a:t>
            </a:r>
            <a:r>
              <a:rPr lang="en-US" altLang="en-US" sz="2500" dirty="0">
                <a:solidFill>
                  <a:srgbClr val="000000"/>
                </a:solidFill>
              </a:rPr>
              <a:t> statement performs in essentially the same way as the preceding </a:t>
            </a:r>
            <a:r>
              <a:rPr lang="en-US" altLang="en-US" sz="25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b="1" dirty="0">
                <a:solidFill>
                  <a:srgbClr val="FF0000"/>
                </a:solidFill>
              </a:rPr>
              <a:t>…</a:t>
            </a:r>
            <a:r>
              <a:rPr lang="en-US" altLang="en-US" sz="25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500" dirty="0">
                <a:solidFill>
                  <a:srgbClr val="000000"/>
                </a:solidFill>
              </a:rPr>
              <a:t> statement.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23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Motivation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9165" y="650731"/>
            <a:ext cx="5195907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Looking back at Q11 of tutorial 2.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Assume every time variable is given in the format </a:t>
            </a:r>
            <a:r>
              <a:rPr lang="en-GB" sz="2400" i="1" dirty="0" err="1"/>
              <a:t>HrMn</a:t>
            </a:r>
            <a:endParaRPr lang="en-GB" sz="2400" i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ECACB0-B727-4CA9-B0D7-75E4F520990D}"/>
              </a:ext>
            </a:extLst>
          </p:cNvPr>
          <p:cNvGrpSpPr/>
          <p:nvPr/>
        </p:nvGrpSpPr>
        <p:grpSpPr>
          <a:xfrm>
            <a:off x="4973360" y="659452"/>
            <a:ext cx="4309433" cy="1678876"/>
            <a:chOff x="4973360" y="659452"/>
            <a:chExt cx="4309433" cy="1678876"/>
          </a:xfrm>
        </p:grpSpPr>
        <p:sp>
          <p:nvSpPr>
            <p:cNvPr id="5" name="Up Arrow 4"/>
            <p:cNvSpPr/>
            <p:nvPr/>
          </p:nvSpPr>
          <p:spPr>
            <a:xfrm>
              <a:off x="7938412" y="1603375"/>
              <a:ext cx="391204" cy="4804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Up Arrow 5"/>
            <p:cNvSpPr/>
            <p:nvPr/>
          </p:nvSpPr>
          <p:spPr>
            <a:xfrm>
              <a:off x="5274411" y="1587953"/>
              <a:ext cx="343278" cy="5778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3360" y="659452"/>
              <a:ext cx="20727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Departure</a:t>
              </a:r>
            </a:p>
            <a:p>
              <a:r>
                <a:rPr lang="en-GB" sz="2400" b="1" dirty="0"/>
                <a:t>time : DT </a:t>
              </a:r>
              <a:r>
                <a:rPr lang="en-GB" sz="32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2788" y="698852"/>
              <a:ext cx="1590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Arrival</a:t>
              </a:r>
            </a:p>
            <a:p>
              <a:r>
                <a:rPr lang="en-GB" sz="2400" b="1" dirty="0" err="1"/>
                <a:t>time:AT</a:t>
              </a:r>
              <a:endParaRPr lang="en-GB" sz="2400" b="1" dirty="0"/>
            </a:p>
          </p:txBody>
        </p:sp>
        <p:pic>
          <p:nvPicPr>
            <p:cNvPr id="10" name="Picture 9" descr="File:Green tick.svg - Wikipedia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250" y="1529849"/>
              <a:ext cx="371796" cy="439509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V="1">
              <a:off x="5617689" y="2045938"/>
              <a:ext cx="2320723" cy="73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38711" y="1487508"/>
              <a:ext cx="260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Journey time: JT</a:t>
              </a:r>
            </a:p>
          </p:txBody>
        </p:sp>
        <p:pic>
          <p:nvPicPr>
            <p:cNvPr id="20" name="Picture 19" descr="File:Green tick.svg - Wikipedia">
              <a:extLst>
                <a:ext uri="{FF2B5EF4-FFF2-40B4-BE49-F238E27FC236}">
                  <a16:creationId xmlns:a16="http://schemas.microsoft.com/office/drawing/2014/main" id="{F1892223-E31F-46BD-9D8F-EF43A4CD4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6358" y="1898819"/>
              <a:ext cx="371796" cy="439509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C467EFB-3882-4797-8BAF-DB8EAE09019B}"/>
              </a:ext>
            </a:extLst>
          </p:cNvPr>
          <p:cNvSpPr/>
          <p:nvPr/>
        </p:nvSpPr>
        <p:spPr>
          <a:xfrm>
            <a:off x="-114819" y="2269075"/>
            <a:ext cx="9373635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To set the values of the </a:t>
            </a:r>
            <a:r>
              <a:rPr lang="en-GB" sz="2400" i="1" dirty="0"/>
              <a:t>Hr</a:t>
            </a:r>
            <a:r>
              <a:rPr lang="en-GB" sz="2400" dirty="0"/>
              <a:t> and </a:t>
            </a:r>
            <a:r>
              <a:rPr lang="en-GB" sz="2400" i="1" dirty="0"/>
              <a:t>Mn</a:t>
            </a:r>
            <a:r>
              <a:rPr lang="en-GB" sz="2400" dirty="0"/>
              <a:t> fields of the </a:t>
            </a:r>
            <a:r>
              <a:rPr lang="en-GB" sz="2400" i="1" dirty="0"/>
              <a:t>DT:</a:t>
            </a:r>
            <a:endParaRPr lang="en-GB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3E8178-7D3A-4196-B676-900272873EEA}"/>
              </a:ext>
            </a:extLst>
          </p:cNvPr>
          <p:cNvSpPr/>
          <p:nvPr/>
        </p:nvSpPr>
        <p:spPr>
          <a:xfrm>
            <a:off x="0" y="2730035"/>
            <a:ext cx="9373635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GB" sz="2400" dirty="0"/>
              <a:t>If JT(Mn)=0, DT(Hr)=AT(Hr)-JT(Hr)</a:t>
            </a:r>
            <a:endParaRPr lang="en-GB" sz="2400" b="1" dirty="0"/>
          </a:p>
          <a:p>
            <a:pPr marL="857250" indent="-400050">
              <a:lnSpc>
                <a:spcPct val="15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GB" sz="2400" dirty="0"/>
              <a:t>If JT(Mn) ≠ 0, </a:t>
            </a:r>
          </a:p>
          <a:p>
            <a:pPr marL="1314450" lvl="1" indent="-40005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</a:pPr>
            <a:r>
              <a:rPr lang="en-GB" sz="2400" dirty="0"/>
              <a:t>If JT(Mn)≤ AT(Mn), then DT(Hr)=AT(Hr)-JT(Hr) </a:t>
            </a:r>
          </a:p>
          <a:p>
            <a:pPr marL="914400" lvl="1">
              <a:lnSpc>
                <a:spcPct val="150000"/>
              </a:lnSpc>
              <a:buSzPct val="75000"/>
            </a:pPr>
            <a:r>
              <a:rPr lang="en-GB" sz="2400" dirty="0"/>
              <a:t>				 DT(Mn)=AT(Mn)-JT(Mn)  </a:t>
            </a:r>
          </a:p>
          <a:p>
            <a:pPr marL="914400" lvl="1">
              <a:lnSpc>
                <a:spcPct val="150000"/>
              </a:lnSpc>
              <a:buSzPct val="75000"/>
            </a:pPr>
            <a:endParaRPr lang="en-GB" sz="2400" dirty="0"/>
          </a:p>
          <a:p>
            <a:pPr marL="914400" lvl="1">
              <a:lnSpc>
                <a:spcPct val="150000"/>
              </a:lnSpc>
              <a:buSzPct val="75000"/>
            </a:pPr>
            <a:r>
              <a:rPr lang="en-GB" sz="2400" dirty="0"/>
              <a:t>   Else    DT(Hr)=AT(Hr)-JT(Hr)</a:t>
            </a:r>
            <a:r>
              <a:rPr lang="en-GB" sz="2400" b="1" dirty="0">
                <a:solidFill>
                  <a:srgbClr val="FF0000"/>
                </a:solidFill>
              </a:rPr>
              <a:t>-1 </a:t>
            </a:r>
          </a:p>
          <a:p>
            <a:pPr marL="914400" lvl="1">
              <a:lnSpc>
                <a:spcPct val="150000"/>
              </a:lnSpc>
              <a:buSzPct val="75000"/>
            </a:pPr>
            <a:r>
              <a:rPr lang="en-GB" sz="2400" dirty="0"/>
              <a:t>		DT(Mn)=</a:t>
            </a:r>
            <a:r>
              <a:rPr lang="en-GB" sz="2400" dirty="0">
                <a:solidFill>
                  <a:srgbClr val="FF0000"/>
                </a:solidFill>
              </a:rPr>
              <a:t>60+</a:t>
            </a:r>
            <a:r>
              <a:rPr lang="en-GB" sz="2400" dirty="0"/>
              <a:t>AT(Mn)-JT(Mn)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9E0C8B-813B-443A-8132-E9CF9B4B0648}"/>
              </a:ext>
            </a:extLst>
          </p:cNvPr>
          <p:cNvGrpSpPr/>
          <p:nvPr/>
        </p:nvGrpSpPr>
        <p:grpSpPr>
          <a:xfrm>
            <a:off x="572018" y="4437698"/>
            <a:ext cx="2203847" cy="1087210"/>
            <a:chOff x="572018" y="4437698"/>
            <a:chExt cx="2203847" cy="108721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B57AA0-EAF2-44EB-9FA5-7C820A446102}"/>
                </a:ext>
              </a:extLst>
            </p:cNvPr>
            <p:cNvSpPr/>
            <p:nvPr/>
          </p:nvSpPr>
          <p:spPr bwMode="auto">
            <a:xfrm>
              <a:off x="572018" y="4488385"/>
              <a:ext cx="1000125" cy="98583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73AA14-DAC1-452A-AEA0-185157011ECD}"/>
                </a:ext>
              </a:extLst>
            </p:cNvPr>
            <p:cNvCxnSpPr>
              <a:stCxn id="24" idx="0"/>
            </p:cNvCxnSpPr>
            <p:nvPr/>
          </p:nvCxnSpPr>
          <p:spPr bwMode="auto">
            <a:xfrm flipH="1">
              <a:off x="1072080" y="4488385"/>
              <a:ext cx="1" cy="4929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8F41F6-3D2A-46C9-A518-8D426DDACE43}"/>
                </a:ext>
              </a:extLst>
            </p:cNvPr>
            <p:cNvCxnSpPr>
              <a:endCxn id="24" idx="5"/>
            </p:cNvCxnSpPr>
            <p:nvPr/>
          </p:nvCxnSpPr>
          <p:spPr bwMode="auto">
            <a:xfrm>
              <a:off x="1072080" y="4981303"/>
              <a:ext cx="353598" cy="3485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1D0C6F-F088-4315-A8EA-AE007D049F81}"/>
                </a:ext>
              </a:extLst>
            </p:cNvPr>
            <p:cNvCxnSpPr>
              <a:endCxn id="24" idx="7"/>
            </p:cNvCxnSpPr>
            <p:nvPr/>
          </p:nvCxnSpPr>
          <p:spPr bwMode="auto">
            <a:xfrm flipV="1">
              <a:off x="1072080" y="4632757"/>
              <a:ext cx="353598" cy="3485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9C015B-A0ED-4CAD-88AF-CB768CA68F3B}"/>
                </a:ext>
              </a:extLst>
            </p:cNvPr>
            <p:cNvSpPr txBox="1"/>
            <p:nvPr/>
          </p:nvSpPr>
          <p:spPr>
            <a:xfrm flipH="1">
              <a:off x="1436411" y="5155576"/>
              <a:ext cx="127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AT(Mn)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F2CAE8-71D9-4E3A-9021-825CD7630E71}"/>
                </a:ext>
              </a:extLst>
            </p:cNvPr>
            <p:cNvSpPr txBox="1"/>
            <p:nvPr/>
          </p:nvSpPr>
          <p:spPr>
            <a:xfrm flipH="1">
              <a:off x="1504277" y="4437698"/>
              <a:ext cx="127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JT(Mn)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E85425-AFFB-4DC8-ABA0-07E429916F33}"/>
              </a:ext>
            </a:extLst>
          </p:cNvPr>
          <p:cNvGrpSpPr/>
          <p:nvPr/>
        </p:nvGrpSpPr>
        <p:grpSpPr>
          <a:xfrm>
            <a:off x="6900041" y="5609154"/>
            <a:ext cx="2203847" cy="1087210"/>
            <a:chOff x="6900041" y="5609154"/>
            <a:chExt cx="2203847" cy="10872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58F8F-5ED7-476D-B70E-B5FC27A5C889}"/>
                </a:ext>
              </a:extLst>
            </p:cNvPr>
            <p:cNvSpPr/>
            <p:nvPr/>
          </p:nvSpPr>
          <p:spPr bwMode="auto">
            <a:xfrm>
              <a:off x="6900041" y="5659841"/>
              <a:ext cx="1000125" cy="98583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FF4800-9E03-4E0B-8AB4-0705CE286A8B}"/>
                </a:ext>
              </a:extLst>
            </p:cNvPr>
            <p:cNvCxnSpPr>
              <a:stCxn id="37" idx="0"/>
            </p:cNvCxnSpPr>
            <p:nvPr/>
          </p:nvCxnSpPr>
          <p:spPr bwMode="auto">
            <a:xfrm flipH="1">
              <a:off x="7400103" y="5659841"/>
              <a:ext cx="1" cy="4929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16416D-ADC9-44B7-963B-9000330C1632}"/>
                </a:ext>
              </a:extLst>
            </p:cNvPr>
            <p:cNvCxnSpPr>
              <a:endCxn id="37" idx="5"/>
            </p:cNvCxnSpPr>
            <p:nvPr/>
          </p:nvCxnSpPr>
          <p:spPr bwMode="auto">
            <a:xfrm>
              <a:off x="7400103" y="6152759"/>
              <a:ext cx="353598" cy="3485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529FB3-0DB9-4153-9CF2-6F6805EBD300}"/>
                </a:ext>
              </a:extLst>
            </p:cNvPr>
            <p:cNvCxnSpPr>
              <a:endCxn id="37" idx="7"/>
            </p:cNvCxnSpPr>
            <p:nvPr/>
          </p:nvCxnSpPr>
          <p:spPr bwMode="auto">
            <a:xfrm flipV="1">
              <a:off x="7400103" y="5804213"/>
              <a:ext cx="353598" cy="3485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E0C3DE-559B-45D1-9B6A-684E1930410C}"/>
                </a:ext>
              </a:extLst>
            </p:cNvPr>
            <p:cNvSpPr txBox="1"/>
            <p:nvPr/>
          </p:nvSpPr>
          <p:spPr>
            <a:xfrm flipH="1">
              <a:off x="7764434" y="6327032"/>
              <a:ext cx="127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JT(Mn)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C8787A-FFAA-40FD-8791-2A2BACE7B8E8}"/>
                </a:ext>
              </a:extLst>
            </p:cNvPr>
            <p:cNvSpPr txBox="1"/>
            <p:nvPr/>
          </p:nvSpPr>
          <p:spPr>
            <a:xfrm flipH="1">
              <a:off x="7832300" y="5609154"/>
              <a:ext cx="127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AT(Mn)</a:t>
              </a:r>
            </a:p>
          </p:txBody>
        </p:sp>
      </p:grpSp>
      <p:sp>
        <p:nvSpPr>
          <p:cNvPr id="43" name="Cloud 42">
            <a:extLst>
              <a:ext uri="{FF2B5EF4-FFF2-40B4-BE49-F238E27FC236}">
                <a16:creationId xmlns:a16="http://schemas.microsoft.com/office/drawing/2014/main" id="{0B029DEB-0F93-40AE-B9FE-1D9C0668EAC8}"/>
              </a:ext>
            </a:extLst>
          </p:cNvPr>
          <p:cNvSpPr/>
          <p:nvPr/>
        </p:nvSpPr>
        <p:spPr bwMode="auto">
          <a:xfrm>
            <a:off x="5617689" y="2821318"/>
            <a:ext cx="4569299" cy="1227137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Different actions on different conditions</a:t>
            </a:r>
          </a:p>
        </p:txBody>
      </p:sp>
    </p:spTree>
    <p:extLst>
      <p:ext uri="{BB962C8B-B14F-4D97-AF65-F5344CB8AC3E}">
        <p14:creationId xmlns:p14="http://schemas.microsoft.com/office/powerpoint/2010/main" val="28284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0000"/>
                </a:solidFill>
              </a:rPr>
              <a:t>The second and third operands </a:t>
            </a:r>
            <a:r>
              <a:rPr lang="en-US" altLang="en-US" dirty="0">
                <a:solidFill>
                  <a:srgbClr val="000000"/>
                </a:solidFill>
              </a:rPr>
              <a:t>in a </a:t>
            </a:r>
            <a:r>
              <a:rPr lang="en-US" altLang="en-US" b="1" dirty="0">
                <a:solidFill>
                  <a:srgbClr val="0070C0"/>
                </a:solidFill>
              </a:rPr>
              <a:t>conditional expression </a:t>
            </a:r>
            <a:r>
              <a:rPr lang="en-US" altLang="en-US" dirty="0">
                <a:solidFill>
                  <a:srgbClr val="000000"/>
                </a:solidFill>
              </a:rPr>
              <a:t>can also </a:t>
            </a:r>
            <a:r>
              <a:rPr lang="en-US" altLang="en-US" b="1" dirty="0">
                <a:solidFill>
                  <a:srgbClr val="000000"/>
                </a:solidFill>
              </a:rPr>
              <a:t>be actions to be executed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For example, the </a:t>
            </a:r>
            <a:r>
              <a:rPr lang="en-US" altLang="en-US" b="1" dirty="0">
                <a:solidFill>
                  <a:srgbClr val="0070C0"/>
                </a:solidFill>
              </a:rPr>
              <a:t>conditional expression</a:t>
            </a:r>
          </a:p>
          <a:p>
            <a:pPr marL="630238" lvl="2" indent="0" fontAlgn="auto">
              <a:lnSpc>
                <a:spcPct val="15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grade &gt;= 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? puts( 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"Passed"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) : puts( </a:t>
            </a:r>
            <a:r>
              <a:rPr lang="en-US" alt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"Failed"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is read, “If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US" altLang="en-US" dirty="0">
                <a:solidFill>
                  <a:srgbClr val="000000"/>
                </a:solidFill>
              </a:rPr>
              <a:t> is greater than or equal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altLang="en-US" dirty="0">
                <a:solidFill>
                  <a:srgbClr val="000000"/>
                </a:solidFill>
              </a:rPr>
              <a:t> then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("Passed")</a:t>
            </a:r>
            <a:r>
              <a:rPr lang="en-US" altLang="en-US" dirty="0">
                <a:solidFill>
                  <a:srgbClr val="000000"/>
                </a:solidFill>
              </a:rPr>
              <a:t>, otherwise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puts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"Failed"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</a:rPr>
              <a:t>.” </a:t>
            </a:r>
          </a:p>
          <a:p>
            <a:pPr lvl="1" indent="-342900" fontAlgn="auto">
              <a:lnSpc>
                <a:spcPct val="150000"/>
              </a:lnSpc>
              <a:spcAft>
                <a:spcPts val="0"/>
              </a:spcAft>
              <a:buSzPct val="75000"/>
              <a:defRPr/>
            </a:pPr>
            <a:r>
              <a:rPr lang="en-US" altLang="en-US" dirty="0">
                <a:solidFill>
                  <a:srgbClr val="000000"/>
                </a:solidFill>
              </a:rPr>
              <a:t>This, too, is comparable to the preceding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FF0000"/>
                </a:solidFill>
              </a:rPr>
              <a:t>…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statement.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37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II.5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en-US" dirty="0">
                <a:latin typeface="Arial"/>
              </a:rPr>
              <a:t> Multiple-Selection Statement</a:t>
            </a:r>
          </a:p>
        </p:txBody>
      </p:sp>
      <p:sp>
        <p:nvSpPr>
          <p:cNvPr id="675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Occasionally, an algorithm contains a </a:t>
            </a:r>
            <a:r>
              <a:rPr lang="en-US" altLang="en-US" b="1" i="1" dirty="0">
                <a:solidFill>
                  <a:srgbClr val="0070C0"/>
                </a:solidFill>
              </a:rPr>
              <a:t>series of decisions </a:t>
            </a:r>
            <a:r>
              <a:rPr lang="en-US" altLang="en-US" dirty="0">
                <a:solidFill>
                  <a:srgbClr val="000000"/>
                </a:solidFill>
              </a:rPr>
              <a:t>in which a </a:t>
            </a:r>
            <a:r>
              <a:rPr lang="en-US" altLang="en-US" b="1" dirty="0">
                <a:solidFill>
                  <a:srgbClr val="0070C0"/>
                </a:solidFill>
              </a:rPr>
              <a:t>variable or expression </a:t>
            </a:r>
            <a:r>
              <a:rPr lang="en-US" altLang="en-US" dirty="0">
                <a:solidFill>
                  <a:srgbClr val="000000"/>
                </a:solidFill>
              </a:rPr>
              <a:t>is tested separately for each of the </a:t>
            </a:r>
            <a:r>
              <a:rPr lang="en-US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 </a:t>
            </a:r>
            <a:r>
              <a:rPr lang="en-US" altLang="en-US" b="1" u="sng" dirty="0">
                <a:solidFill>
                  <a:srgbClr val="0070C0"/>
                </a:solidFill>
              </a:rPr>
              <a:t>integral values </a:t>
            </a:r>
            <a:r>
              <a:rPr lang="en-US" altLang="en-US" dirty="0">
                <a:solidFill>
                  <a:srgbClr val="000000"/>
                </a:solidFill>
              </a:rPr>
              <a:t>it may have, and different actions are to be taken.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This is called </a:t>
            </a:r>
            <a:r>
              <a:rPr lang="en-US" altLang="en-US" dirty="0">
                <a:solidFill>
                  <a:srgbClr val="0070C0"/>
                </a:solidFill>
              </a:rPr>
              <a:t>multiple selection.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 provides the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multiple-selection</a:t>
            </a:r>
            <a:r>
              <a:rPr lang="en-US" altLang="en-US" dirty="0">
                <a:solidFill>
                  <a:srgbClr val="000000"/>
                </a:solidFill>
              </a:rPr>
              <a:t> statement to handle such decision making.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statement consists of a series of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labels</a:t>
            </a:r>
            <a:r>
              <a:rPr lang="en-US" altLang="en-US" dirty="0">
                <a:solidFill>
                  <a:srgbClr val="000000"/>
                </a:solidFill>
              </a:rPr>
              <a:t>, an </a:t>
            </a:r>
            <a:r>
              <a:rPr lang="en-US" altLang="en-US" b="1" dirty="0">
                <a:solidFill>
                  <a:srgbClr val="FF0000"/>
                </a:solidFill>
              </a:rPr>
              <a:t>optional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case, and </a:t>
            </a:r>
            <a:r>
              <a:rPr lang="en-US" altLang="en-US" dirty="0">
                <a:solidFill>
                  <a:srgbClr val="0070C0"/>
                </a:solidFill>
              </a:rPr>
              <a:t>statements to execute for each </a:t>
            </a:r>
            <a:r>
              <a:rPr lang="en-US" altLang="en-US" dirty="0">
                <a:solidFill>
                  <a:srgbClr val="FF0000"/>
                </a:solidFill>
              </a:rPr>
              <a:t>case.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01BD1F-65AF-428F-9666-6A35858789E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1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2363" dir="4557825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dirty="0"/>
              <a:t>…Continued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3538" y="1443037"/>
            <a:ext cx="5580063" cy="4572000"/>
          </a:xfrm>
        </p:spPr>
        <p:txBody>
          <a:bodyPr lIns="92075" tIns="46038" rIns="92075" bIns="46038"/>
          <a:lstStyle/>
          <a:p>
            <a:pPr algn="just">
              <a:spcBef>
                <a:spcPct val="75000"/>
              </a:spcBef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  <a:latin typeface="Courier" charset="0"/>
              </a:rPr>
              <a:t>switch</a:t>
            </a:r>
            <a:r>
              <a:rPr lang="en-US" altLang="en-US" dirty="0"/>
              <a:t> statement evaluates an </a:t>
            </a:r>
            <a:r>
              <a:rPr lang="en-US" altLang="en-US" b="1" dirty="0">
                <a:solidFill>
                  <a:srgbClr val="0070C0"/>
                </a:solidFill>
              </a:rPr>
              <a:t>expression</a:t>
            </a:r>
            <a:r>
              <a:rPr lang="en-US" altLang="en-US" dirty="0"/>
              <a:t>, then </a:t>
            </a:r>
            <a:r>
              <a:rPr lang="en-US" altLang="en-US" b="1" dirty="0"/>
              <a:t>attempts to</a:t>
            </a:r>
            <a:r>
              <a:rPr lang="en-US" altLang="en-US" dirty="0"/>
              <a:t> </a:t>
            </a:r>
            <a:r>
              <a:rPr lang="en-US" altLang="en-US" b="1" u="sng" dirty="0"/>
              <a:t>match its value</a:t>
            </a:r>
            <a:r>
              <a:rPr lang="en-US" altLang="en-US" u="sng" dirty="0"/>
              <a:t> </a:t>
            </a:r>
            <a:r>
              <a:rPr lang="en-US" altLang="en-US" b="1" dirty="0"/>
              <a:t>to one of several possible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case </a:t>
            </a:r>
            <a:r>
              <a:rPr lang="en-US" altLang="en-US" b="1" u="sng" dirty="0">
                <a:solidFill>
                  <a:srgbClr val="0070C0"/>
                </a:solidFill>
              </a:rPr>
              <a:t>labels/values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Keyword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is followed by the expression in parentheses.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This is called the </a:t>
            </a:r>
            <a:r>
              <a:rPr lang="en-US" altLang="en-US" dirty="0">
                <a:solidFill>
                  <a:srgbClr val="0000FF"/>
                </a:solidFill>
              </a:rPr>
              <a:t>controlling expression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value of this expression is compared with each of 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dirty="0">
                <a:solidFill>
                  <a:srgbClr val="0000FF"/>
                </a:solidFill>
              </a:rPr>
              <a:t> labels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a match occurs, the statements for that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are executed.</a:t>
            </a:r>
          </a:p>
          <a:p>
            <a:pPr>
              <a:spcBef>
                <a:spcPct val="75000"/>
              </a:spcBef>
            </a:pPr>
            <a:endParaRPr lang="en-US" altLang="en-US" sz="2000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686800" y="6553200"/>
            <a:ext cx="4572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332C0E-384F-4791-90C0-49E3F8808F95}" type="slidenum">
              <a:rPr lang="en-US" altLang="en-US" sz="1600" smtClean="0">
                <a:solidFill>
                  <a:srgbClr val="FF0000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6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619750" y="1981200"/>
            <a:ext cx="3536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switch 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i="1">
                <a:solidFill>
                  <a:srgbClr val="0070C0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 i="1">
                <a:solidFill>
                  <a:srgbClr val="0070C0"/>
                </a:solidFill>
                <a:latin typeface="Courier New" panose="02070309020205020404" pitchFamily="49" charset="0"/>
              </a:rPr>
              <a:t>value1</a:t>
            </a:r>
            <a:r>
              <a:rPr lang="en-US" altLang="en-US" sz="2000" i="1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</a:t>
            </a:r>
            <a:r>
              <a:rPr lang="en-US" altLang="en-US" sz="2000" i="1">
                <a:latin typeface="Courier New" panose="02070309020205020404" pitchFamily="49" charset="0"/>
              </a:rPr>
              <a:t>statement-list1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 i="1">
                <a:solidFill>
                  <a:srgbClr val="0070C0"/>
                </a:solidFill>
                <a:latin typeface="Courier New" panose="02070309020205020404" pitchFamily="49" charset="0"/>
              </a:rPr>
              <a:t>value2</a:t>
            </a:r>
            <a:r>
              <a:rPr lang="en-US" altLang="en-US" sz="2000" i="1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</a:t>
            </a:r>
            <a:r>
              <a:rPr lang="en-US" altLang="en-US" sz="2000" i="1">
                <a:latin typeface="Courier New" panose="02070309020205020404" pitchFamily="49" charset="0"/>
              </a:rPr>
              <a:t>statement-list2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case 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value3</a:t>
            </a:r>
            <a:r>
              <a:rPr lang="en-US" altLang="en-US" sz="2000">
                <a:latin typeface="Courier New" panose="02070309020205020404" pitchFamily="49" charset="0"/>
              </a:rPr>
              <a:t>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statement-list3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>
                <a:latin typeface="Courier New" panose="02070309020205020404" pitchFamily="49" charset="0"/>
              </a:rPr>
              <a:t>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8198" name="Straight Arrow Connector 3"/>
          <p:cNvCxnSpPr>
            <a:cxnSpLocks noChangeShapeType="1"/>
          </p:cNvCxnSpPr>
          <p:nvPr/>
        </p:nvCxnSpPr>
        <p:spPr bwMode="auto">
          <a:xfrm flipV="1">
            <a:off x="5486400" y="2590800"/>
            <a:ext cx="60960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Straight Arrow Connector 15"/>
          <p:cNvCxnSpPr>
            <a:cxnSpLocks noChangeShapeType="1"/>
          </p:cNvCxnSpPr>
          <p:nvPr/>
        </p:nvCxnSpPr>
        <p:spPr bwMode="auto">
          <a:xfrm flipV="1">
            <a:off x="5486400" y="3048000"/>
            <a:ext cx="609600" cy="238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Straight Arrow Connector 17"/>
          <p:cNvCxnSpPr>
            <a:cxnSpLocks noChangeShapeType="1"/>
          </p:cNvCxnSpPr>
          <p:nvPr/>
        </p:nvCxnSpPr>
        <p:spPr bwMode="auto">
          <a:xfrm>
            <a:off x="5467350" y="3071813"/>
            <a:ext cx="628650" cy="661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Arrow Connector 19"/>
          <p:cNvCxnSpPr>
            <a:cxnSpLocks noChangeShapeType="1"/>
          </p:cNvCxnSpPr>
          <p:nvPr/>
        </p:nvCxnSpPr>
        <p:spPr bwMode="auto">
          <a:xfrm>
            <a:off x="5467350" y="3076575"/>
            <a:ext cx="647700" cy="1304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7894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52363" dir="4557825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en-US" dirty="0"/>
              <a:t>…Continued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495714"/>
            <a:ext cx="9144000" cy="2514599"/>
          </a:xfrm>
        </p:spPr>
        <p:txBody>
          <a:bodyPr lIns="92075" tIns="46038" rIns="92075" bIns="46038"/>
          <a:lstStyle/>
          <a:p>
            <a:pPr>
              <a:lnSpc>
                <a:spcPct val="150000"/>
              </a:lnSpc>
              <a:spcBef>
                <a:spcPct val="75000"/>
              </a:spcBef>
            </a:pPr>
            <a:r>
              <a:rPr lang="en-US" altLang="en-US" dirty="0"/>
              <a:t>Each case contains a </a:t>
            </a:r>
            <a:r>
              <a:rPr lang="en-US" altLang="en-US" b="1" dirty="0">
                <a:solidFill>
                  <a:srgbClr val="0070C0"/>
                </a:solidFill>
              </a:rPr>
              <a:t>constant integral value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70C0"/>
                </a:solidFill>
              </a:rPr>
              <a:t>a list of statements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The flow of control transfers to the list of statements associated with the case value that matches the expression value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01000" y="6324600"/>
            <a:ext cx="1143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AC0059-9C3F-486B-AE40-CBFAAADA32DF}" type="slidenum">
              <a:rPr lang="en-US" altLang="en-US" sz="1600" smtClean="0">
                <a:solidFill>
                  <a:srgbClr val="FF0000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6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2803525" y="3068637"/>
            <a:ext cx="3536950" cy="3140075"/>
            <a:chOff x="5029200" y="2438400"/>
            <a:chExt cx="3536950" cy="3140075"/>
          </a:xfrm>
        </p:grpSpPr>
        <p:sp>
          <p:nvSpPr>
            <p:cNvPr id="10253" name="Text Box 4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3536950" cy="314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q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switch </a:t>
              </a:r>
              <a:r>
                <a:rPr lang="en-US" altLang="en-US" sz="2000" dirty="0">
                  <a:latin typeface="Courier New" panose="02070309020205020404" pitchFamily="49" charset="0"/>
                </a:rPr>
                <a:t>( </a:t>
              </a:r>
              <a:r>
                <a:rPr lang="en-US" altLang="en-US" sz="2000" b="1" i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expression</a:t>
              </a:r>
              <a:r>
                <a:rPr lang="en-US" altLang="en-US" sz="2000" dirty="0">
                  <a:latin typeface="Courier New" panose="02070309020205020404" pitchFamily="49" charset="0"/>
                </a:rPr>
                <a:t> ){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  </a:t>
              </a:r>
              <a:r>
                <a:rPr lang="en-US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case </a:t>
              </a:r>
              <a:r>
                <a:rPr lang="en-US" altLang="en-US" sz="2000" b="1" i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value1</a:t>
              </a:r>
              <a:r>
                <a:rPr lang="en-US" altLang="en-US" sz="2000" i="1" dirty="0">
                  <a:solidFill>
                    <a:srgbClr val="FFFF99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2000" dirty="0">
                  <a:latin typeface="Courier New" panose="02070309020205020404" pitchFamily="49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      </a:t>
              </a:r>
              <a:r>
                <a:rPr lang="en-US" altLang="en-US" sz="2000" i="1" dirty="0">
                  <a:latin typeface="Courier New" panose="02070309020205020404" pitchFamily="49" charset="0"/>
                </a:rPr>
                <a:t>statement-list1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   </a:t>
              </a:r>
              <a:r>
                <a:rPr lang="en-US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case</a:t>
              </a:r>
              <a:r>
                <a:rPr lang="en-US" altLang="en-US" sz="2000" dirty="0">
                  <a:latin typeface="Courier New" panose="02070309020205020404" pitchFamily="49" charset="0"/>
                </a:rPr>
                <a:t> </a:t>
              </a:r>
              <a:r>
                <a:rPr lang="en-US" altLang="en-US" sz="2000" b="1" i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value2</a:t>
              </a:r>
              <a:r>
                <a:rPr lang="en-US" altLang="en-US" sz="2000" i="1" dirty="0">
                  <a:latin typeface="Courier New" panose="02070309020205020404" pitchFamily="49" charset="0"/>
                </a:rPr>
                <a:t> </a:t>
              </a:r>
              <a:r>
                <a:rPr lang="en-US" altLang="en-US" sz="2000" dirty="0">
                  <a:latin typeface="Courier New" panose="02070309020205020404" pitchFamily="49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      </a:t>
              </a:r>
              <a:r>
                <a:rPr lang="en-US" altLang="en-US" sz="2000" i="1" dirty="0">
                  <a:latin typeface="Courier New" panose="02070309020205020404" pitchFamily="49" charset="0"/>
                </a:rPr>
                <a:t>statement-list2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   </a:t>
              </a:r>
              <a:r>
                <a:rPr lang="en-US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case</a:t>
              </a:r>
              <a:r>
                <a:rPr lang="en-US" altLang="en-US" sz="2000" dirty="0">
                  <a:latin typeface="Courier New" panose="02070309020205020404" pitchFamily="49" charset="0"/>
                </a:rPr>
                <a:t> </a:t>
              </a:r>
              <a:r>
                <a:rPr lang="en-US" altLang="en-US" sz="2000" b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value3</a:t>
              </a:r>
              <a:r>
                <a:rPr lang="en-US" altLang="en-US" sz="2000" dirty="0">
                  <a:latin typeface="Courier New" panose="02070309020205020404" pitchFamily="49" charset="0"/>
                </a:rPr>
                <a:t> :</a:t>
              </a:r>
              <a:endPara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FF99"/>
                  </a:solidFill>
                  <a:latin typeface="Courier New" panose="02070309020205020404" pitchFamily="49" charset="0"/>
                </a:rPr>
                <a:t>      </a:t>
              </a:r>
              <a:r>
                <a:rPr lang="en-US" altLang="en-US" sz="2000" dirty="0">
                  <a:latin typeface="Courier New" panose="02070309020205020404" pitchFamily="49" charset="0"/>
                </a:rPr>
                <a:t>statement-list3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FFFF99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case</a:t>
              </a:r>
              <a:r>
                <a:rPr lang="en-US" alt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en-US" sz="2000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...</a:t>
              </a:r>
              <a:endParaRPr lang="en-US" altLang="en-US" sz="2000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254" name="Line 9"/>
            <p:cNvSpPr>
              <a:spLocks noChangeShapeType="1"/>
            </p:cNvSpPr>
            <p:nvPr/>
          </p:nvSpPr>
          <p:spPr bwMode="auto">
            <a:xfrm>
              <a:off x="7620000" y="3352800"/>
              <a:ext cx="685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5" name="Line 10"/>
            <p:cNvSpPr>
              <a:spLocks noChangeShapeType="1"/>
            </p:cNvSpPr>
            <p:nvPr/>
          </p:nvSpPr>
          <p:spPr bwMode="auto">
            <a:xfrm>
              <a:off x="7620000" y="3962400"/>
              <a:ext cx="685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6" name="Line 11"/>
            <p:cNvSpPr>
              <a:spLocks noChangeShapeType="1"/>
            </p:cNvSpPr>
            <p:nvPr/>
          </p:nvSpPr>
          <p:spPr bwMode="auto">
            <a:xfrm>
              <a:off x="7620000" y="4572000"/>
              <a:ext cx="685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246" name="Group 9"/>
          <p:cNvGrpSpPr>
            <a:grpSpLocks/>
          </p:cNvGrpSpPr>
          <p:nvPr/>
        </p:nvGrpSpPr>
        <p:grpSpPr bwMode="auto">
          <a:xfrm>
            <a:off x="6340475" y="4968875"/>
            <a:ext cx="2151063" cy="1774825"/>
            <a:chOff x="4272" y="2448"/>
            <a:chExt cx="1355" cy="1118"/>
          </a:xfrm>
        </p:grpSpPr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4272" y="2732"/>
              <a:ext cx="1355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q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 Unicode MS" pitchFamily="34" charset="-128"/>
                </a:rPr>
                <a:t>If </a:t>
              </a:r>
              <a:r>
                <a:rPr lang="en-US" altLang="en-US" sz="2000" b="1" i="1">
                  <a:solidFill>
                    <a:srgbClr val="0070C0"/>
                  </a:solidFill>
                  <a:latin typeface="Courier New" panose="02070309020205020404" pitchFamily="49" charset="0"/>
                </a:rPr>
                <a:t>expression</a:t>
              </a:r>
              <a:endPara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 Unicode MS" pitchFamily="34" charset="-128"/>
                </a:rPr>
                <a:t>matches </a:t>
              </a:r>
              <a:r>
                <a:rPr lang="en-US" altLang="en-US" sz="2000" b="1" i="1">
                  <a:solidFill>
                    <a:srgbClr val="0070C0"/>
                  </a:solidFill>
                  <a:latin typeface="Courier New" panose="02070309020205020404" pitchFamily="49" charset="0"/>
                </a:rPr>
                <a:t>value3</a:t>
              </a:r>
              <a:r>
                <a:rPr lang="en-US" altLang="en-US" sz="2000" b="1">
                  <a:latin typeface="Arial Unicode MS" pitchFamily="34" charset="-128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 Unicode MS" pitchFamily="34" charset="-128"/>
                </a:rPr>
                <a:t>control jumps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 Unicode MS" pitchFamily="34" charset="-128"/>
                </a:rPr>
                <a:t>to here</a:t>
              </a:r>
            </a:p>
          </p:txBody>
        </p:sp>
        <p:cxnSp>
          <p:nvCxnSpPr>
            <p:cNvPr id="10252" name="AutoShape 11"/>
            <p:cNvCxnSpPr>
              <a:cxnSpLocks noChangeShapeType="1"/>
              <a:stCxn id="10251" idx="0"/>
            </p:cNvCxnSpPr>
            <p:nvPr/>
          </p:nvCxnSpPr>
          <p:spPr bwMode="auto">
            <a:xfrm rot="16200000" flipV="1">
              <a:off x="4469" y="2251"/>
              <a:ext cx="284" cy="677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48" name="Oval 4"/>
          <p:cNvSpPr>
            <a:spLocks noChangeArrowheads="1"/>
          </p:cNvSpPr>
          <p:nvPr/>
        </p:nvSpPr>
        <p:spPr bwMode="auto">
          <a:xfrm>
            <a:off x="5098900" y="3417565"/>
            <a:ext cx="524919" cy="303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imes" panose="02020603050405020304" pitchFamily="18" charset="0"/>
            </a:endParaRPr>
          </a:p>
        </p:txBody>
      </p:sp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6265361" y="3417565"/>
            <a:ext cx="2465740" cy="8309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" panose="02020603050405020304" pitchFamily="18" charset="0"/>
              </a:rPr>
              <a:t>Note use of colon!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Times" panose="02020603050405020304" pitchFamily="18" charset="0"/>
            </a:endParaRPr>
          </a:p>
        </p:txBody>
      </p:sp>
      <p:sp>
        <p:nvSpPr>
          <p:cNvPr id="10250" name="Line 6"/>
          <p:cNvSpPr>
            <a:spLocks noChangeShapeType="1"/>
          </p:cNvSpPr>
          <p:nvPr/>
        </p:nvSpPr>
        <p:spPr bwMode="auto">
          <a:xfrm flipH="1">
            <a:off x="5648324" y="3557752"/>
            <a:ext cx="519113" cy="35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20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in Switch Statement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41148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FF0000"/>
                </a:solidFill>
              </a:rPr>
              <a:t>break</a:t>
            </a:r>
            <a:r>
              <a:rPr lang="en-US" altLang="en-US" i="1"/>
              <a:t> statement</a:t>
            </a:r>
            <a:r>
              <a:rPr lang="en-US" altLang="en-US"/>
              <a:t> can be used as the last statement in each case's </a:t>
            </a:r>
            <a:r>
              <a:rPr lang="en-US" altLang="en-US" b="1"/>
              <a:t>statement list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/>
              <a:t>A </a:t>
            </a:r>
            <a:r>
              <a:rPr lang="en-US" altLang="en-US" b="1">
                <a:solidFill>
                  <a:srgbClr val="FF0000"/>
                </a:solidFill>
                <a:latin typeface="Courier" charset="0"/>
              </a:rPr>
              <a:t>break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statement causes control to transfer to the end of the </a:t>
            </a:r>
            <a:r>
              <a:rPr lang="en-US" altLang="en-US" b="1">
                <a:solidFill>
                  <a:srgbClr val="FF0000"/>
                </a:solidFill>
                <a:latin typeface="Courier" charset="0"/>
              </a:rPr>
              <a:t>switch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statement</a:t>
            </a:r>
          </a:p>
          <a:p>
            <a:pPr algn="just">
              <a:lnSpc>
                <a:spcPct val="90000"/>
              </a:lnSpc>
              <a:spcBef>
                <a:spcPct val="75000"/>
              </a:spcBef>
            </a:pPr>
            <a:r>
              <a:rPr lang="en-US" altLang="en-US"/>
              <a:t>If a </a:t>
            </a:r>
            <a:r>
              <a:rPr lang="en-US" altLang="en-US" b="1">
                <a:solidFill>
                  <a:srgbClr val="FF0000"/>
                </a:solidFill>
                <a:latin typeface="Courier" charset="0"/>
              </a:rPr>
              <a:t>break</a:t>
            </a:r>
            <a:r>
              <a:rPr lang="en-US" altLang="en-US"/>
              <a:t> statement is </a:t>
            </a:r>
            <a:r>
              <a:rPr lang="en-US" altLang="en-US" b="1">
                <a:solidFill>
                  <a:srgbClr val="002060"/>
                </a:solidFill>
              </a:rPr>
              <a:t>NOT </a:t>
            </a:r>
            <a:r>
              <a:rPr lang="en-US" altLang="en-US"/>
              <a:t>used, </a:t>
            </a:r>
            <a:r>
              <a:rPr lang="en-US" altLang="en-US" b="1">
                <a:solidFill>
                  <a:srgbClr val="002060"/>
                </a:solidFill>
              </a:rPr>
              <a:t>the flow of control will continue into the next case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panose="02020603050405020304" pitchFamily="18" charset="0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029200" y="2057400"/>
            <a:ext cx="35369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2000" b="1">
                <a:latin typeface="Courier New" panose="02070309020205020404" pitchFamily="49" charset="0"/>
              </a:rPr>
              <a:t> ( </a:t>
            </a:r>
            <a:r>
              <a:rPr lang="en-US" altLang="en-US" sz="2000" b="1" i="1">
                <a:solidFill>
                  <a:srgbClr val="0070C0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i="1">
                <a:solidFill>
                  <a:srgbClr val="0070C0"/>
                </a:solidFill>
                <a:latin typeface="Courier New" panose="02070309020205020404" pitchFamily="49" charset="0"/>
              </a:rPr>
              <a:t>value1 </a:t>
            </a:r>
            <a:r>
              <a:rPr lang="en-US" altLang="en-US" sz="2000" b="1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 i="1">
                <a:latin typeface="Courier New" panose="02070309020205020404" pitchFamily="49" charset="0"/>
              </a:rPr>
              <a:t>statement-list1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Courier New" panose="02070309020205020404" pitchFamily="49" charset="0"/>
              </a:rPr>
              <a:t>	</a:t>
            </a: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break;</a:t>
            </a:r>
            <a:endParaRPr lang="en-US" altLang="en-US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case </a:t>
            </a:r>
            <a:r>
              <a:rPr lang="en-US" altLang="en-US" sz="2000" b="1" i="1">
                <a:solidFill>
                  <a:srgbClr val="0070C0"/>
                </a:solidFill>
                <a:latin typeface="Courier New" panose="02070309020205020404" pitchFamily="49" charset="0"/>
              </a:rPr>
              <a:t>value2</a:t>
            </a:r>
            <a:r>
              <a:rPr lang="en-US" altLang="en-US" sz="2000" b="1" i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 i="1">
                <a:latin typeface="Courier New" panose="02070309020205020404" pitchFamily="49" charset="0"/>
              </a:rPr>
              <a:t>statement-list2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Courier New" panose="02070309020205020404" pitchFamily="49" charset="0"/>
              </a:rPr>
              <a:t>	</a:t>
            </a: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000" b="1" i="1">
                <a:latin typeface="Courier New" panose="02070309020205020404" pitchFamily="49" charset="0"/>
              </a:rPr>
              <a:t>;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case </a:t>
            </a:r>
            <a:r>
              <a:rPr lang="en-US" altLang="en-US" sz="2000" b="1">
                <a:solidFill>
                  <a:srgbClr val="0070C0"/>
                </a:solidFill>
                <a:latin typeface="Courier New" panose="02070309020205020404" pitchFamily="49" charset="0"/>
              </a:rPr>
              <a:t>value3</a:t>
            </a:r>
            <a:r>
              <a:rPr lang="en-US" altLang="en-US" sz="2000" b="1">
                <a:latin typeface="Courier New" panose="02070309020205020404" pitchFamily="49" charset="0"/>
              </a:rPr>
              <a:t>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>
                <a:latin typeface="Courier New" panose="02070309020205020404" pitchFamily="49" charset="0"/>
              </a:rPr>
              <a:t>statement-list3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Courier New" panose="02070309020205020404" pitchFamily="49" charset="0"/>
              </a:rPr>
              <a:t>	</a:t>
            </a: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break;</a:t>
            </a:r>
            <a:endParaRPr lang="en-US" altLang="en-US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   case  </a:t>
            </a:r>
            <a:r>
              <a:rPr lang="en-US" altLang="en-US" sz="2000" b="1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2286000" y="4648200"/>
            <a:ext cx="2819400" cy="1524000"/>
          </a:xfrm>
          <a:custGeom>
            <a:avLst/>
            <a:gdLst>
              <a:gd name="T0" fmla="*/ 0 w 1776"/>
              <a:gd name="T1" fmla="*/ 0 h 960"/>
              <a:gd name="T2" fmla="*/ 2147483646 w 1776"/>
              <a:gd name="T3" fmla="*/ 2147483646 h 960"/>
              <a:gd name="T4" fmla="*/ 2147483646 w 1776"/>
              <a:gd name="T5" fmla="*/ 2147483646 h 960"/>
              <a:gd name="T6" fmla="*/ 2147483646 w 1776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960">
                <a:moveTo>
                  <a:pt x="0" y="0"/>
                </a:moveTo>
                <a:lnTo>
                  <a:pt x="706" y="77"/>
                </a:lnTo>
                <a:lnTo>
                  <a:pt x="1318" y="356"/>
                </a:lnTo>
                <a:lnTo>
                  <a:pt x="1776" y="96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743200" y="3124200"/>
            <a:ext cx="32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743200" y="3124200"/>
            <a:ext cx="3200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743200" y="3124200"/>
            <a:ext cx="3200400" cy="1828800"/>
          </a:xfrm>
          <a:custGeom>
            <a:avLst/>
            <a:gdLst>
              <a:gd name="T0" fmla="*/ 0 w 2016"/>
              <a:gd name="T1" fmla="*/ 0 h 1152"/>
              <a:gd name="T2" fmla="*/ 2147483646 w 2016"/>
              <a:gd name="T3" fmla="*/ 2147483646 h 1152"/>
              <a:gd name="T4" fmla="*/ 2147483646 w 2016"/>
              <a:gd name="T5" fmla="*/ 2147483646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1152">
                <a:moveTo>
                  <a:pt x="0" y="0"/>
                </a:moveTo>
                <a:lnTo>
                  <a:pt x="1049" y="477"/>
                </a:lnTo>
                <a:lnTo>
                  <a:pt x="2016" y="1152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4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r>
              <a:rPr lang="en-US" altLang="en-US"/>
              <a:t>Example: Break in a Switch-Case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38200" y="1706563"/>
            <a:ext cx="2622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2000" b="1">
                <a:latin typeface="Courier New" panose="02070309020205020404" pitchFamily="49" charset="0"/>
              </a:rPr>
              <a:t> (option){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latin typeface="Courier New" panose="02070309020205020404" pitchFamily="49" charset="0"/>
              </a:rPr>
              <a:t> 'A':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aCount++;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latin typeface="Courier New" panose="02070309020205020404" pitchFamily="49" charset="0"/>
              </a:rPr>
              <a:t> 'B':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bCount++;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latin typeface="Courier New" panose="02070309020205020404" pitchFamily="49" charset="0"/>
              </a:rPr>
              <a:t> 'C':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cCount++;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0" name="Freeform 5"/>
          <p:cNvSpPr>
            <a:spLocks/>
          </p:cNvSpPr>
          <p:nvPr/>
        </p:nvSpPr>
        <p:spPr bwMode="auto">
          <a:xfrm>
            <a:off x="1203325" y="2849563"/>
            <a:ext cx="2540000" cy="2609850"/>
          </a:xfrm>
          <a:custGeom>
            <a:avLst/>
            <a:gdLst>
              <a:gd name="T0" fmla="*/ 2147483646 w 1600"/>
              <a:gd name="T1" fmla="*/ 0 h 1644"/>
              <a:gd name="T2" fmla="*/ 2147483646 w 1600"/>
              <a:gd name="T3" fmla="*/ 2147483646 h 1644"/>
              <a:gd name="T4" fmla="*/ 2147483646 w 1600"/>
              <a:gd name="T5" fmla="*/ 2147483646 h 1644"/>
              <a:gd name="T6" fmla="*/ 0 w 1600"/>
              <a:gd name="T7" fmla="*/ 2147483646 h 16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0" h="1644">
                <a:moveTo>
                  <a:pt x="1018" y="0"/>
                </a:moveTo>
                <a:lnTo>
                  <a:pt x="1600" y="271"/>
                </a:lnTo>
                <a:lnTo>
                  <a:pt x="1392" y="1097"/>
                </a:lnTo>
                <a:lnTo>
                  <a:pt x="0" y="1644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5621338" y="2163763"/>
            <a:ext cx="2622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2000" b="1">
                <a:latin typeface="Courier New" panose="02070309020205020404" pitchFamily="49" charset="0"/>
              </a:rPr>
              <a:t> (option){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latin typeface="Courier New" panose="02070309020205020404" pitchFamily="49" charset="0"/>
              </a:rPr>
              <a:t> 'A':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aCount++;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latin typeface="Courier New" panose="02070309020205020404" pitchFamily="49" charset="0"/>
              </a:rPr>
              <a:t> 'B':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bCount++;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latin typeface="Courier New" panose="02070309020205020404" pitchFamily="49" charset="0"/>
              </a:rPr>
              <a:t> 'C':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cCount++;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8059738" y="2925763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3" name="Rectangle 1"/>
          <p:cNvSpPr>
            <a:spLocks noChangeArrowheads="1"/>
          </p:cNvSpPr>
          <p:nvPr/>
        </p:nvSpPr>
        <p:spPr bwMode="auto">
          <a:xfrm>
            <a:off x="6354763" y="4846638"/>
            <a:ext cx="190552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Fall through.</a:t>
            </a:r>
          </a:p>
        </p:txBody>
      </p:sp>
    </p:spTree>
    <p:extLst>
      <p:ext uri="{BB962C8B-B14F-4D97-AF65-F5344CB8AC3E}">
        <p14:creationId xmlns:p14="http://schemas.microsoft.com/office/powerpoint/2010/main" val="726001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66038" cy="533400"/>
          </a:xfrm>
        </p:spPr>
        <p:txBody>
          <a:bodyPr/>
          <a:lstStyle/>
          <a:p>
            <a:r>
              <a:rPr lang="en-US" altLang="en-US" dirty="0"/>
              <a:t> default case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938" y="558800"/>
            <a:ext cx="9144000" cy="63087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75000"/>
              </a:spcBef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statement can have an </a:t>
            </a:r>
            <a:r>
              <a:rPr lang="en-US" altLang="en-US" b="1" dirty="0">
                <a:solidFill>
                  <a:srgbClr val="0070C0"/>
                </a:solidFill>
              </a:rPr>
              <a:t>optional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i="1" dirty="0"/>
              <a:t>case</a:t>
            </a:r>
            <a:endParaRPr lang="en-US" altLang="en-US" dirty="0"/>
          </a:p>
          <a:p>
            <a:pPr>
              <a:lnSpc>
                <a:spcPct val="150000"/>
              </a:lnSpc>
              <a:spcBef>
                <a:spcPct val="75000"/>
              </a:spcBef>
            </a:pPr>
            <a:r>
              <a:rPr lang="en-US" altLang="en-US" dirty="0"/>
              <a:t>The default case has </a:t>
            </a:r>
            <a:r>
              <a:rPr lang="en-US" altLang="en-US" b="1" dirty="0"/>
              <a:t>NO associated value </a:t>
            </a:r>
            <a:r>
              <a:rPr lang="en-US" altLang="en-US" dirty="0"/>
              <a:t>and simply uses the reserved word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default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ct val="75000"/>
              </a:spcBef>
            </a:pPr>
            <a:r>
              <a:rPr lang="en-US" altLang="en-US" dirty="0"/>
              <a:t>If the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dirty="0"/>
              <a:t>case is present, control will transfer to it if NO other case value matches the expression value</a:t>
            </a:r>
          </a:p>
          <a:p>
            <a:pPr>
              <a:lnSpc>
                <a:spcPct val="150000"/>
              </a:lnSpc>
              <a:spcBef>
                <a:spcPct val="75000"/>
              </a:spcBef>
            </a:pPr>
            <a:r>
              <a:rPr lang="en-US" altLang="en-US" dirty="0"/>
              <a:t>If there is no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altLang="en-US" dirty="0"/>
              <a:t>case, and no other value matches, control falls through to the statement after the switch</a:t>
            </a:r>
          </a:p>
        </p:txBody>
      </p:sp>
    </p:spTree>
    <p:extLst>
      <p:ext uri="{BB962C8B-B14F-4D97-AF65-F5344CB8AC3E}">
        <p14:creationId xmlns:p14="http://schemas.microsoft.com/office/powerpoint/2010/main" val="3547242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63"/>
            <a:ext cx="9144000" cy="549276"/>
          </a:xfrm>
        </p:spPr>
        <p:txBody>
          <a:bodyPr/>
          <a:lstStyle/>
          <a:p>
            <a:r>
              <a:rPr lang="en-US" altLang="en-US" dirty="0"/>
              <a:t>…Continued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686520" y="531813"/>
            <a:ext cx="37242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2000" b="1" dirty="0">
                <a:latin typeface="Courier New" panose="02070309020205020404" pitchFamily="49" charset="0"/>
              </a:rPr>
              <a:t> ( 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</a:rPr>
              <a:t>value1 </a:t>
            </a:r>
            <a:r>
              <a:rPr lang="en-US" altLang="en-US" sz="2000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statement-list1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Courier New" panose="02070309020205020404" pitchFamily="49" charset="0"/>
              </a:rPr>
              <a:t>	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break;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case 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</a:rPr>
              <a:t>value2</a:t>
            </a:r>
            <a:r>
              <a:rPr lang="en-US" altLang="en-US" sz="2000" b="1" i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statement-list2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Courier New" panose="02070309020205020404" pitchFamily="49" charset="0"/>
              </a:rPr>
              <a:t>	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000" b="1" i="1" dirty="0">
                <a:latin typeface="Courier New" panose="02070309020205020404" pitchFamily="49" charset="0"/>
              </a:rPr>
              <a:t>;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case 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value3</a:t>
            </a:r>
            <a:r>
              <a:rPr lang="en-US" altLang="en-US" sz="2000" b="1" dirty="0">
                <a:latin typeface="Courier New" panose="02070309020205020404" pitchFamily="49" charset="0"/>
              </a:rPr>
              <a:t>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dirty="0">
                <a:latin typeface="Courier New" panose="02070309020205020404" pitchFamily="49" charset="0"/>
              </a:rPr>
              <a:t>statement-list3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Courier New" panose="02070309020205020404" pitchFamily="49" charset="0"/>
              </a:rPr>
              <a:t>	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break;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default: </a:t>
            </a:r>
            <a:r>
              <a:rPr lang="en-US" altLang="en-US" sz="2000" b="1" dirty="0"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statement-default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-27312" y="4624388"/>
            <a:ext cx="9399912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Each case can have one or more actions.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The switch statement is different from all other control statements in that 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braces are not required around the action(s) in a case of a switch.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rgbClr val="000000"/>
                </a:solidFill>
              </a:rPr>
              <a:t>A switch case action can use any of the C language construct including a switch case itself!</a:t>
            </a:r>
            <a:endParaRPr lang="en-US" sz="2000" b="1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772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r>
              <a:rPr lang="en-GB" dirty="0"/>
              <a:t>Constraints and Recommendations</a:t>
            </a:r>
            <a:r>
              <a:rPr lang="en-US" altLang="en-US" dirty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549275"/>
            <a:ext cx="9144000" cy="5562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75000"/>
              </a:spcBef>
            </a:pPr>
            <a:r>
              <a:rPr lang="en-US" altLang="en-US" dirty="0"/>
              <a:t>The expression of a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statement must result in an </a:t>
            </a:r>
            <a:r>
              <a:rPr lang="en-US" altLang="en-US" b="1" i="1" dirty="0">
                <a:solidFill>
                  <a:srgbClr val="0070C0"/>
                </a:solidFill>
              </a:rPr>
              <a:t>integral type</a:t>
            </a:r>
            <a:r>
              <a:rPr lang="en-US" altLang="en-US" dirty="0"/>
              <a:t>, meaning an </a:t>
            </a:r>
            <a:r>
              <a:rPr lang="en-US" altLang="en-US" dirty="0">
                <a:solidFill>
                  <a:srgbClr val="7030A0"/>
                </a:solidFill>
              </a:rPr>
              <a:t>integer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byte</a:t>
            </a:r>
            <a:r>
              <a:rPr lang="en-US" altLang="en-US" b="1" dirty="0">
                <a:solidFill>
                  <a:srgbClr val="7030A0"/>
                </a:solidFill>
              </a:rPr>
              <a:t>, </a:t>
            </a:r>
            <a:r>
              <a:rPr lang="en-US" alt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short</a:t>
            </a:r>
            <a:r>
              <a:rPr lang="en-US" altLang="en-US" b="1" dirty="0">
                <a:solidFill>
                  <a:srgbClr val="7030A0"/>
                </a:solidFill>
              </a:rPr>
              <a:t>, </a:t>
            </a:r>
            <a:r>
              <a:rPr lang="en-US" altLang="en-US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 or a </a:t>
            </a:r>
            <a:r>
              <a:rPr lang="en-US" alt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char (or a Boolean value </a:t>
            </a:r>
            <a:r>
              <a:rPr lang="en-US" altLang="en-US" dirty="0">
                <a:latin typeface="Courier New" panose="02070309020205020404" pitchFamily="49" charset="0"/>
              </a:rPr>
              <a:t>although it will generate a </a:t>
            </a:r>
            <a:r>
              <a:rPr lang="en-US" altLang="en-US" b="1" dirty="0">
                <a:latin typeface="Courier New" panose="02070309020205020404" pitchFamily="49" charset="0"/>
              </a:rPr>
              <a:t>warning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ct val="75000"/>
              </a:spcBef>
            </a:pPr>
            <a:r>
              <a:rPr lang="en-US" altLang="en-US" dirty="0"/>
              <a:t>It </a:t>
            </a:r>
            <a:r>
              <a:rPr lang="en-US" altLang="en-US" b="1" u="sng" dirty="0"/>
              <a:t>cannot</a:t>
            </a:r>
            <a:r>
              <a:rPr lang="en-US" altLang="en-US" dirty="0"/>
              <a:t> be a </a:t>
            </a:r>
            <a:r>
              <a:rPr lang="en-US" altLang="en-US" b="1" dirty="0">
                <a:solidFill>
                  <a:srgbClr val="7030A0"/>
                </a:solidFill>
              </a:rPr>
              <a:t>floating point </a:t>
            </a:r>
            <a:r>
              <a:rPr lang="en-US" altLang="en-US" dirty="0"/>
              <a:t>value (</a:t>
            </a:r>
            <a:r>
              <a:rPr lang="en-US" altLang="en-US" dirty="0">
                <a:latin typeface="Courier New" panose="02070309020205020404" pitchFamily="49" charset="0"/>
              </a:rPr>
              <a:t>float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)</a:t>
            </a:r>
            <a:endParaRPr lang="en-US" altLang="en-US" dirty="0"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Bef>
                <a:spcPct val="75000"/>
              </a:spcBef>
            </a:pPr>
            <a:r>
              <a:rPr lang="en-US" altLang="en-US" dirty="0"/>
              <a:t>The implicit </a:t>
            </a:r>
            <a:r>
              <a:rPr lang="en-US" altLang="en-US" dirty="0" err="1"/>
              <a:t>boolean</a:t>
            </a:r>
            <a:r>
              <a:rPr lang="en-US" altLang="en-US" dirty="0"/>
              <a:t> condition in a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is </a:t>
            </a:r>
            <a:r>
              <a:rPr lang="en-US" altLang="en-US" b="1" dirty="0">
                <a:solidFill>
                  <a:srgbClr val="7030A0"/>
                </a:solidFill>
              </a:rPr>
              <a:t>equality</a:t>
            </a:r>
            <a:endParaRPr lang="en-US" altLang="en-US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  <a:spcBef>
                <a:spcPct val="75000"/>
              </a:spcBef>
            </a:pPr>
            <a:r>
              <a:rPr lang="en-US" altLang="en-US" dirty="0"/>
              <a:t>If needed, put the relational check in 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expression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The values should be a </a:t>
            </a:r>
            <a:r>
              <a:rPr lang="en-US" altLang="en-US" b="1" u="sng" dirty="0">
                <a:solidFill>
                  <a:srgbClr val="0070C0"/>
                </a:solidFill>
              </a:rPr>
              <a:t>constant integral value</a:t>
            </a:r>
          </a:p>
        </p:txBody>
      </p:sp>
    </p:spTree>
    <p:extLst>
      <p:ext uri="{BB962C8B-B14F-4D97-AF65-F5344CB8AC3E}">
        <p14:creationId xmlns:p14="http://schemas.microsoft.com/office/powerpoint/2010/main" val="419731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…Continued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No two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b="1" dirty="0">
                <a:solidFill>
                  <a:srgbClr val="0070C0"/>
                </a:solidFill>
              </a:rPr>
              <a:t> labels </a:t>
            </a:r>
            <a:r>
              <a:rPr lang="en-US" altLang="en-US" dirty="0"/>
              <a:t>may </a:t>
            </a:r>
            <a:r>
              <a:rPr lang="en-US" altLang="en-US" b="1" dirty="0"/>
              <a:t>have the same value. </a:t>
            </a:r>
          </a:p>
          <a:p>
            <a:pPr algn="just"/>
            <a:r>
              <a:rPr lang="en-US" altLang="en-US" dirty="0"/>
              <a:t>Two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labels </a:t>
            </a:r>
            <a:r>
              <a:rPr lang="en-US" altLang="en-US" dirty="0"/>
              <a:t>may be associated with the same statements. </a:t>
            </a:r>
          </a:p>
          <a:p>
            <a:pPr algn="just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dirty="0"/>
              <a:t> label is not required but sometimes preferable</a:t>
            </a:r>
          </a:p>
          <a:p>
            <a:pPr lvl="1" algn="just"/>
            <a:r>
              <a:rPr lang="en-GB" dirty="0"/>
              <a:t>values not explicitly tested in a </a:t>
            </a:r>
            <a:r>
              <a:rPr lang="en-GB" dirty="0">
                <a:solidFill>
                  <a:srgbClr val="FF0000"/>
                </a:solidFill>
              </a:rPr>
              <a:t>switch</a:t>
            </a:r>
            <a:r>
              <a:rPr lang="en-GB" dirty="0"/>
              <a:t> would normally be ignored. The </a:t>
            </a:r>
            <a:r>
              <a:rPr lang="en-GB" dirty="0">
                <a:solidFill>
                  <a:srgbClr val="FF0000"/>
                </a:solidFill>
              </a:rPr>
              <a:t>default case </a:t>
            </a:r>
            <a:r>
              <a:rPr lang="en-GB" dirty="0"/>
              <a:t>helps prevent this by focussing you on the need to process exceptional conditions.</a:t>
            </a:r>
            <a:endParaRPr lang="en-US" altLang="en-US" dirty="0"/>
          </a:p>
          <a:p>
            <a:pPr algn="just"/>
            <a:r>
              <a:rPr lang="en-US" altLang="en-US" dirty="0"/>
              <a:t>There can be only one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dirty="0"/>
              <a:t> label, and it is usually </a:t>
            </a:r>
            <a:r>
              <a:rPr lang="en-US" altLang="en-US" b="1" dirty="0">
                <a:solidFill>
                  <a:srgbClr val="0070C0"/>
                </a:solidFill>
              </a:rPr>
              <a:t>last. </a:t>
            </a:r>
          </a:p>
          <a:p>
            <a:pPr lvl="1" algn="just"/>
            <a:r>
              <a:rPr lang="en-GB" dirty="0"/>
              <a:t>Although the </a:t>
            </a:r>
            <a:r>
              <a:rPr lang="en-GB" b="1" dirty="0">
                <a:solidFill>
                  <a:srgbClr val="FF0000"/>
                </a:solidFill>
              </a:rPr>
              <a:t>case</a:t>
            </a:r>
            <a:r>
              <a:rPr lang="en-GB" dirty="0"/>
              <a:t> clauses and the </a:t>
            </a:r>
            <a:r>
              <a:rPr lang="en-GB" b="1" dirty="0">
                <a:solidFill>
                  <a:srgbClr val="FF0000"/>
                </a:solidFill>
              </a:rPr>
              <a:t>default</a:t>
            </a:r>
            <a:r>
              <a:rPr lang="en-GB" dirty="0"/>
              <a:t> case clause in a </a:t>
            </a:r>
            <a:r>
              <a:rPr lang="en-GB" b="1" dirty="0">
                <a:solidFill>
                  <a:srgbClr val="FF0000"/>
                </a:solidFill>
              </a:rPr>
              <a:t>switch</a:t>
            </a:r>
            <a:r>
              <a:rPr lang="en-GB" dirty="0"/>
              <a:t> statement </a:t>
            </a:r>
            <a:r>
              <a:rPr lang="en-GB" b="1" dirty="0"/>
              <a:t>can occur in any order</a:t>
            </a:r>
            <a:r>
              <a:rPr lang="en-GB" dirty="0"/>
              <a:t>, it's common to place the default clause last</a:t>
            </a:r>
          </a:p>
          <a:p>
            <a:pPr algn="just"/>
            <a:r>
              <a:rPr lang="en-GB" dirty="0"/>
              <a:t>In a </a:t>
            </a:r>
            <a:r>
              <a:rPr lang="en-GB" b="1" dirty="0">
                <a:solidFill>
                  <a:srgbClr val="FF0000"/>
                </a:solidFill>
              </a:rPr>
              <a:t>switch</a:t>
            </a:r>
            <a:r>
              <a:rPr lang="en-GB" dirty="0"/>
              <a:t> statement, when the </a:t>
            </a:r>
            <a:r>
              <a:rPr lang="en-GB" b="1" dirty="0">
                <a:solidFill>
                  <a:srgbClr val="0070C0"/>
                </a:solidFill>
              </a:rPr>
              <a:t>default clause </a:t>
            </a:r>
            <a:r>
              <a:rPr lang="en-GB" dirty="0"/>
              <a:t>is last, the </a:t>
            </a:r>
            <a:r>
              <a:rPr lang="en-GB" b="1" dirty="0">
                <a:solidFill>
                  <a:srgbClr val="FF0000"/>
                </a:solidFill>
              </a:rPr>
              <a:t>break </a:t>
            </a:r>
            <a:r>
              <a:rPr lang="en-GB" dirty="0"/>
              <a:t>statement </a:t>
            </a:r>
            <a:r>
              <a:rPr lang="en-GB" b="1" dirty="0">
                <a:solidFill>
                  <a:srgbClr val="0070C0"/>
                </a:solidFill>
              </a:rPr>
              <a:t>is not required</a:t>
            </a:r>
            <a:r>
              <a:rPr lang="en-GB" dirty="0"/>
              <a:t>. You may prefer to include this break for clarity and symmetry with other cases.</a:t>
            </a:r>
          </a:p>
          <a:p>
            <a:pPr algn="just"/>
            <a:r>
              <a:rPr lang="en-GB" b="1" dirty="0"/>
              <a:t>Listing several </a:t>
            </a:r>
            <a:r>
              <a:rPr lang="en-GB" b="1" dirty="0">
                <a:solidFill>
                  <a:srgbClr val="0070C0"/>
                </a:solidFill>
              </a:rPr>
              <a:t>case labels </a:t>
            </a:r>
            <a:r>
              <a:rPr lang="en-GB" b="1" dirty="0"/>
              <a:t>together </a:t>
            </a:r>
            <a:r>
              <a:rPr lang="en-GB" dirty="0"/>
              <a:t>simply means that the </a:t>
            </a:r>
            <a:r>
              <a:rPr lang="en-GB" b="1" dirty="0"/>
              <a:t>same set of actions is to occur </a:t>
            </a:r>
            <a:r>
              <a:rPr lang="en-GB" b="1" u="sng" dirty="0"/>
              <a:t>for either of these cases</a:t>
            </a:r>
            <a:r>
              <a:rPr lang="en-GB" u="sng" dirty="0"/>
              <a:t>.</a:t>
            </a:r>
          </a:p>
          <a:p>
            <a:endParaRPr lang="en-GB" dirty="0"/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86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537" indent="0" fontAlgn="auto">
              <a:lnSpc>
                <a:spcPct val="90000"/>
              </a:lnSpc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3200" dirty="0"/>
              <a:t>II. Selection Statements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rgbClr val="0070C0"/>
                </a:solidFill>
              </a:rPr>
              <a:t>Selection (conditional) statements </a:t>
            </a:r>
            <a:r>
              <a:rPr lang="en-US" dirty="0">
                <a:solidFill>
                  <a:srgbClr val="000000"/>
                </a:solidFill>
              </a:rPr>
              <a:t>are used to </a:t>
            </a:r>
            <a:r>
              <a:rPr lang="en-US" b="1" dirty="0">
                <a:solidFill>
                  <a:srgbClr val="000000"/>
                </a:solidFill>
              </a:rPr>
              <a:t>choose</a:t>
            </a:r>
            <a:r>
              <a:rPr lang="en-US" dirty="0">
                <a:solidFill>
                  <a:srgbClr val="000000"/>
                </a:solidFill>
              </a:rPr>
              <a:t> among </a:t>
            </a:r>
            <a:r>
              <a:rPr lang="en-US" b="1" dirty="0">
                <a:solidFill>
                  <a:srgbClr val="000000"/>
                </a:solidFill>
              </a:rPr>
              <a:t>alternative courses of </a:t>
            </a:r>
            <a:r>
              <a:rPr lang="en-US" b="1" u="sng" dirty="0">
                <a:solidFill>
                  <a:srgbClr val="000000"/>
                </a:solidFill>
              </a:rPr>
              <a:t>action</a:t>
            </a:r>
            <a:endParaRPr lang="en-GB" b="1" u="sng" dirty="0"/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C provides </a:t>
            </a:r>
            <a:r>
              <a:rPr lang="en-US" b="1" dirty="0">
                <a:solidFill>
                  <a:srgbClr val="000000"/>
                </a:solidFill>
              </a:rPr>
              <a:t>three main types of selection structures </a:t>
            </a:r>
            <a:r>
              <a:rPr lang="en-US" dirty="0">
                <a:solidFill>
                  <a:srgbClr val="000000"/>
                </a:solidFill>
              </a:rPr>
              <a:t>in the form of statements: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70C0"/>
                </a:solidFill>
              </a:rPr>
              <a:t> selection statement: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either </a:t>
            </a:r>
            <a:r>
              <a:rPr lang="en-US" dirty="0">
                <a:solidFill>
                  <a:srgbClr val="000000"/>
                </a:solidFill>
              </a:rPr>
              <a:t>selects (</a:t>
            </a:r>
            <a:r>
              <a:rPr lang="en-US" u="sng" dirty="0">
                <a:solidFill>
                  <a:srgbClr val="000000"/>
                </a:solidFill>
              </a:rPr>
              <a:t>performs</a:t>
            </a:r>
            <a:r>
              <a:rPr lang="en-US" dirty="0">
                <a:solidFill>
                  <a:srgbClr val="000000"/>
                </a:solidFill>
              </a:rPr>
              <a:t>) an action if a condition is true </a:t>
            </a:r>
            <a:r>
              <a:rPr lang="en-US" u="sng" dirty="0">
                <a:solidFill>
                  <a:srgbClr val="000000"/>
                </a:solidFill>
              </a:rPr>
              <a:t>or skips </a:t>
            </a:r>
            <a:r>
              <a:rPr lang="en-US" dirty="0">
                <a:solidFill>
                  <a:srgbClr val="000000"/>
                </a:solidFill>
              </a:rPr>
              <a:t>the action if the condition is false.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70C0"/>
                </a:solidFill>
              </a:rPr>
              <a:t> selection statement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u="sng" dirty="0">
                <a:solidFill>
                  <a:srgbClr val="000000"/>
                </a:solidFill>
              </a:rPr>
              <a:t>performs </a:t>
            </a:r>
            <a:r>
              <a:rPr lang="en-US" dirty="0">
                <a:solidFill>
                  <a:srgbClr val="000000"/>
                </a:solidFill>
              </a:rPr>
              <a:t>an action if a condition is </a:t>
            </a:r>
            <a:r>
              <a:rPr lang="en-US" b="1" dirty="0">
                <a:solidFill>
                  <a:srgbClr val="000000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u="sng" dirty="0">
                <a:solidFill>
                  <a:srgbClr val="000000"/>
                </a:solidFill>
              </a:rPr>
              <a:t>performs a different action </a:t>
            </a:r>
            <a:r>
              <a:rPr lang="en-US" dirty="0">
                <a:solidFill>
                  <a:srgbClr val="000000"/>
                </a:solidFill>
              </a:rPr>
              <a:t>if the condition is </a:t>
            </a:r>
            <a:r>
              <a:rPr lang="en-US" b="1" dirty="0">
                <a:solidFill>
                  <a:srgbClr val="000000"/>
                </a:solidFill>
              </a:rPr>
              <a:t>false.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70C0"/>
                </a:solidFill>
              </a:rPr>
              <a:t> selection statement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u="sng" dirty="0">
                <a:solidFill>
                  <a:srgbClr val="000000"/>
                </a:solidFill>
              </a:rPr>
              <a:t>performs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one of many different actions </a:t>
            </a:r>
            <a:r>
              <a:rPr lang="en-US" dirty="0">
                <a:solidFill>
                  <a:srgbClr val="000000"/>
                </a:solidFill>
              </a:rPr>
              <a:t>depending on the value of an </a:t>
            </a:r>
            <a:r>
              <a:rPr lang="en-US" b="1" dirty="0">
                <a:solidFill>
                  <a:srgbClr val="0070C0"/>
                </a:solidFill>
              </a:rPr>
              <a:t>expression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04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856"/>
            <a:ext cx="7287626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AU" spc="-4" dirty="0"/>
              <a:t>Appendix: Example 1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762000"/>
            <a:ext cx="9144000" cy="198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AU" sz="2052" dirty="0"/>
              <a:t>Write a program that asks a user to enter his resting pulse rate. If his resting heart rate (per minute) is above 56, then display a message “Keep up your exercise program”. Otherwise, the program should display “Your heart is in excellent condition”.  </a:t>
            </a:r>
          </a:p>
          <a:p>
            <a:endParaRPr lang="en-AU" sz="2052" dirty="0"/>
          </a:p>
          <a:p>
            <a:r>
              <a:rPr lang="en-AU" sz="2052" dirty="0"/>
              <a:t>A sample run of the program is shown below: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8186" y="3452470"/>
            <a:ext cx="7573531" cy="298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39" b="1" dirty="0">
                <a:solidFill>
                  <a:srgbClr val="231F20"/>
                </a:solidFill>
                <a:latin typeface="Lucida Sans Typewriter" panose="020B0602040502020304" pitchFamily="33" charset="0"/>
              </a:rPr>
              <a:t>Sample Run 1</a:t>
            </a:r>
          </a:p>
          <a:p>
            <a:pPr marR="26782"/>
            <a:r>
              <a:rPr lang="en-AU" sz="1539" dirty="0">
                <a:solidFill>
                  <a:srgbClr val="231F20"/>
                </a:solidFill>
                <a:latin typeface="Lucida Console" panose="020B0609040504020204" pitchFamily="49" charset="0"/>
              </a:rPr>
              <a:t>Take your resting pulse for 10 seconds. </a:t>
            </a:r>
          </a:p>
          <a:p>
            <a:pPr marR="26782"/>
            <a:r>
              <a:rPr lang="en-AU" sz="1539" dirty="0">
                <a:solidFill>
                  <a:srgbClr val="231F20"/>
                </a:solidFill>
                <a:latin typeface="Lucida Console" panose="020B0609040504020204" pitchFamily="49" charset="0"/>
              </a:rPr>
              <a:t>Enter your pulse rate and press return&gt; </a:t>
            </a:r>
            <a:r>
              <a:rPr lang="en-AU" sz="1539" dirty="0">
                <a:solidFill>
                  <a:srgbClr val="00ADEF"/>
                </a:solidFill>
                <a:latin typeface="Lucida Console" panose="020B0609040504020204" pitchFamily="49" charset="0"/>
              </a:rPr>
              <a:t>12 </a:t>
            </a:r>
          </a:p>
          <a:p>
            <a:pPr marR="26782"/>
            <a:r>
              <a:rPr lang="en-AU" sz="1539" dirty="0">
                <a:solidFill>
                  <a:srgbClr val="231F20"/>
                </a:solidFill>
                <a:latin typeface="Lucida Console" panose="020B0609040504020204" pitchFamily="49" charset="0"/>
              </a:rPr>
              <a:t>Your resting heart rate is 72.</a:t>
            </a:r>
          </a:p>
          <a:p>
            <a:r>
              <a:rPr lang="en-AU" sz="1539" dirty="0">
                <a:solidFill>
                  <a:srgbClr val="231F20"/>
                </a:solidFill>
                <a:latin typeface="Lucida Console" panose="020B0609040504020204" pitchFamily="49" charset="0"/>
              </a:rPr>
              <a:t>Keep up your exercise program!</a:t>
            </a:r>
          </a:p>
          <a:p>
            <a:endParaRPr lang="en-AU" sz="3420" dirty="0">
              <a:latin typeface="Lucida Console" panose="020B0609040504020204" pitchFamily="49" charset="0"/>
            </a:endParaRPr>
          </a:p>
          <a:p>
            <a:r>
              <a:rPr lang="en-AU" sz="1539" b="1" dirty="0">
                <a:solidFill>
                  <a:srgbClr val="231F20"/>
                </a:solidFill>
                <a:latin typeface="Lucida Sans Typewriter" panose="020B0602040502020304" pitchFamily="33" charset="0"/>
              </a:rPr>
              <a:t>Sample Run 2</a:t>
            </a:r>
          </a:p>
          <a:p>
            <a:pPr marR="26782"/>
            <a:r>
              <a:rPr lang="en-AU" sz="1539" dirty="0">
                <a:solidFill>
                  <a:srgbClr val="231F20"/>
                </a:solidFill>
                <a:latin typeface="Lucida Console" panose="020B0609040504020204" pitchFamily="49" charset="0"/>
              </a:rPr>
              <a:t>Take your resting pulse for 10 seconds. </a:t>
            </a:r>
          </a:p>
          <a:p>
            <a:pPr marR="26782"/>
            <a:r>
              <a:rPr lang="en-AU" sz="1539" dirty="0">
                <a:solidFill>
                  <a:srgbClr val="231F20"/>
                </a:solidFill>
                <a:latin typeface="Lucida Console" panose="020B0609040504020204" pitchFamily="49" charset="0"/>
              </a:rPr>
              <a:t>Enter your pulse rate and press return&gt; </a:t>
            </a:r>
            <a:r>
              <a:rPr lang="en-AU" sz="1539" dirty="0">
                <a:solidFill>
                  <a:srgbClr val="00ADEF"/>
                </a:solidFill>
                <a:latin typeface="Lucida Console" panose="020B0609040504020204" pitchFamily="49" charset="0"/>
              </a:rPr>
              <a:t>9 </a:t>
            </a:r>
          </a:p>
          <a:p>
            <a:pPr marR="26782"/>
            <a:r>
              <a:rPr lang="en-AU" sz="1539" dirty="0">
                <a:solidFill>
                  <a:srgbClr val="231F20"/>
                </a:solidFill>
                <a:latin typeface="Lucida Console" panose="020B0609040504020204" pitchFamily="49" charset="0"/>
              </a:rPr>
              <a:t>Your resting heart rate is 54.</a:t>
            </a:r>
          </a:p>
          <a:p>
            <a:r>
              <a:rPr lang="en-AU" sz="1539" dirty="0">
                <a:solidFill>
                  <a:srgbClr val="231F20"/>
                </a:solidFill>
                <a:latin typeface="Lucida Console" panose="020B0609040504020204" pitchFamily="49" charset="0"/>
              </a:rPr>
              <a:t>Your heart is in excellent health!</a:t>
            </a:r>
          </a:p>
        </p:txBody>
      </p:sp>
    </p:spTree>
    <p:extLst>
      <p:ext uri="{BB962C8B-B14F-4D97-AF65-F5344CB8AC3E}">
        <p14:creationId xmlns:p14="http://schemas.microsoft.com/office/powerpoint/2010/main" val="1994305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51" y="1075838"/>
            <a:ext cx="6450755" cy="5375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7626" cy="579000"/>
          </a:xfrm>
        </p:spPr>
        <p:txBody>
          <a:bodyPr/>
          <a:lstStyle/>
          <a:p>
            <a:r>
              <a:rPr lang="en-AU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820278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856"/>
            <a:ext cx="7287626" cy="492443"/>
          </a:xfrm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2574925" indent="-2574925"/>
            <a:r>
              <a:rPr lang="en-AU" spc="-4" dirty="0"/>
              <a:t>Example 2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-25400" y="710296"/>
            <a:ext cx="9131300" cy="198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AU" sz="2052" dirty="0"/>
              <a:t>Write a program that reads a ship’s serial number and displays the class of the ship. Each ship serial number begins with a letter indicating the class of the ship. The program first reads the first letter of a ship’s serial number into the char variable </a:t>
            </a:r>
            <a:r>
              <a:rPr lang="en-AU" sz="2052" i="1" dirty="0"/>
              <a:t>class</a:t>
            </a:r>
            <a:r>
              <a:rPr lang="en-AU" sz="2052" dirty="0"/>
              <a:t> and then displays that character. The switch statement displays a message indicating the class of the ship. It implements the following decision table.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64" y="3462156"/>
            <a:ext cx="6900784" cy="15962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7964" y="5125573"/>
            <a:ext cx="3071345" cy="103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39" b="1" dirty="0">
                <a:solidFill>
                  <a:srgbClr val="000000"/>
                </a:solidFill>
                <a:latin typeface="Courier10PitchBT-Bold"/>
              </a:rPr>
              <a:t>Sample Run 1</a:t>
            </a:r>
          </a:p>
          <a:p>
            <a:r>
              <a:rPr lang="en-AU" sz="1539" dirty="0">
                <a:solidFill>
                  <a:srgbClr val="000000"/>
                </a:solidFill>
                <a:latin typeface="Courier10PitchBT-Roman"/>
              </a:rPr>
              <a:t>Enter ship serial number&gt; </a:t>
            </a:r>
            <a:r>
              <a:rPr lang="en-AU" sz="1539" dirty="0">
                <a:solidFill>
                  <a:srgbClr val="00AEF0"/>
                </a:solidFill>
                <a:latin typeface="Courier10PitchBT-Roman"/>
              </a:rPr>
              <a:t>f3456</a:t>
            </a:r>
          </a:p>
          <a:p>
            <a:r>
              <a:rPr lang="en-AU" sz="1539" dirty="0">
                <a:solidFill>
                  <a:srgbClr val="000000"/>
                </a:solidFill>
                <a:latin typeface="Courier10PitchBT-Roman"/>
              </a:rPr>
              <a:t>Ship class is f: Frigate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9666" y="5107932"/>
            <a:ext cx="3518594" cy="103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39" b="1" dirty="0">
                <a:solidFill>
                  <a:srgbClr val="000000"/>
                </a:solidFill>
                <a:latin typeface="Courier10PitchBT-Bold"/>
              </a:rPr>
              <a:t>Sample Run 2</a:t>
            </a:r>
          </a:p>
          <a:p>
            <a:r>
              <a:rPr lang="en-AU" sz="1539" dirty="0">
                <a:solidFill>
                  <a:srgbClr val="000000"/>
                </a:solidFill>
                <a:latin typeface="Courier10PitchBT-Roman"/>
              </a:rPr>
              <a:t>Enter ship serial number&gt; </a:t>
            </a:r>
            <a:r>
              <a:rPr lang="en-AU" sz="1539" dirty="0">
                <a:solidFill>
                  <a:srgbClr val="00AEF0"/>
                </a:solidFill>
                <a:latin typeface="Courier10PitchBT-Roman"/>
              </a:rPr>
              <a:t>P210</a:t>
            </a:r>
          </a:p>
          <a:p>
            <a:r>
              <a:rPr lang="en-AU" sz="1539" dirty="0">
                <a:solidFill>
                  <a:srgbClr val="000000"/>
                </a:solidFill>
                <a:latin typeface="Courier10PitchBT-Roman"/>
              </a:rPr>
              <a:t>Ship class is P: Unknown</a:t>
            </a:r>
            <a:endParaRPr lang="en-AU" sz="1539" dirty="0"/>
          </a:p>
        </p:txBody>
      </p:sp>
    </p:spTree>
    <p:extLst>
      <p:ext uri="{BB962C8B-B14F-4D97-AF65-F5344CB8AC3E}">
        <p14:creationId xmlns:p14="http://schemas.microsoft.com/office/powerpoint/2010/main" val="379586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7287626" cy="579000"/>
          </a:xfrm>
        </p:spPr>
        <p:txBody>
          <a:bodyPr/>
          <a:lstStyle/>
          <a:p>
            <a:r>
              <a:rPr lang="en-AU" dirty="0"/>
              <a:t>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370" b="25098"/>
          <a:stretch/>
        </p:blipFill>
        <p:spPr>
          <a:xfrm>
            <a:off x="662451" y="1343907"/>
            <a:ext cx="4430822" cy="4205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4411" r="45512"/>
          <a:stretch/>
        </p:blipFill>
        <p:spPr>
          <a:xfrm>
            <a:off x="5223592" y="1343908"/>
            <a:ext cx="2606366" cy="1436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38134" y="4105026"/>
            <a:ext cx="4572000" cy="8029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sz="1539" b="1" dirty="0"/>
              <a:t>Listing several case labels together </a:t>
            </a:r>
            <a:r>
              <a:rPr lang="en-GB" sz="1539" dirty="0"/>
              <a:t>simply means that the </a:t>
            </a:r>
            <a:r>
              <a:rPr lang="en-GB" sz="1539" b="1" dirty="0"/>
              <a:t>same set of actions is to occur </a:t>
            </a:r>
            <a:r>
              <a:rPr lang="en-GB" sz="1539" b="1" u="sng" dirty="0"/>
              <a:t>for either of these cases</a:t>
            </a:r>
            <a:r>
              <a:rPr lang="en-GB" sz="1539" u="sng" dirty="0"/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30793" y="4015432"/>
            <a:ext cx="2150252" cy="32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…Continued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statement is called a </a:t>
            </a:r>
            <a:r>
              <a:rPr lang="en-US" dirty="0">
                <a:solidFill>
                  <a:srgbClr val="0000FF"/>
                </a:solidFill>
              </a:rPr>
              <a:t>single-selection statement</a:t>
            </a:r>
            <a:r>
              <a:rPr lang="en-US" dirty="0">
                <a:solidFill>
                  <a:srgbClr val="000000"/>
                </a:solidFill>
              </a:rPr>
              <a:t> because </a:t>
            </a:r>
            <a:r>
              <a:rPr lang="en-US" b="1" dirty="0">
                <a:solidFill>
                  <a:srgbClr val="000000"/>
                </a:solidFill>
              </a:rPr>
              <a:t>it selects or ignores a single action.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statement is called a </a:t>
            </a:r>
            <a:r>
              <a:rPr lang="en-US" dirty="0">
                <a:solidFill>
                  <a:srgbClr val="0000FF"/>
                </a:solidFill>
              </a:rPr>
              <a:t>double-selection statement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because it selects between two different actions.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</a:rPr>
              <a:t> statement is called a </a:t>
            </a:r>
            <a:r>
              <a:rPr lang="en-US" dirty="0">
                <a:solidFill>
                  <a:srgbClr val="0000FF"/>
                </a:solidFill>
              </a:rPr>
              <a:t>multiple-selection statement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because it selects among many different actions.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II.1 The </a:t>
            </a:r>
            <a:r>
              <a:rPr lang="en-US" altLang="en-US" sz="3200" dirty="0">
                <a:solidFill>
                  <a:srgbClr val="FF0000"/>
                </a:solidFill>
              </a:rPr>
              <a:t>if</a:t>
            </a:r>
            <a:r>
              <a:rPr lang="en-US" altLang="en-US" sz="3200" dirty="0"/>
              <a:t> Selection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49274"/>
            <a:ext cx="9220200" cy="6308725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An example: suppose the passing grade on an exam is 60.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The pseudo-code statement</a:t>
            </a:r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i="1" dirty="0">
                <a:solidFill>
                  <a:srgbClr val="000000"/>
                </a:solidFill>
              </a:rPr>
              <a:t>If student’s grade is greater than or equal to 60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i="1" dirty="0">
                <a:solidFill>
                  <a:srgbClr val="000000"/>
                </a:solidFill>
              </a:rPr>
              <a:t>     Print “Passed”</a:t>
            </a:r>
          </a:p>
          <a:p>
            <a:pPr marL="765175" lvl="2" indent="0" fontAlgn="auto">
              <a:lnSpc>
                <a:spcPct val="150000"/>
              </a:lnSpc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en-US" sz="2300" dirty="0">
                <a:solidFill>
                  <a:srgbClr val="000000"/>
                </a:solidFill>
              </a:rPr>
              <a:t>determines whether the condition “student’s grade is greater than or equal to 60” is true or false.</a:t>
            </a:r>
          </a:p>
          <a:p>
            <a:pPr lvl="2"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If the condition is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, then “Passed” is printed, and the next pseudocode statement in order is “performed”</a:t>
            </a:r>
          </a:p>
          <a:p>
            <a:pPr lvl="2" algn="just"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If the condition is </a:t>
            </a:r>
            <a:r>
              <a:rPr lang="en-US" altLang="en-US" b="1" dirty="0">
                <a:solidFill>
                  <a:srgbClr val="0070C0"/>
                </a:solidFill>
              </a:rPr>
              <a:t>false</a:t>
            </a:r>
            <a:r>
              <a:rPr lang="en-US" altLang="en-US" dirty="0">
                <a:solidFill>
                  <a:srgbClr val="000000"/>
                </a:solidFill>
              </a:rPr>
              <a:t>, the printing is ignored, and the next pseudocode statement in order is performed.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87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215753"/>
            <a:ext cx="3724275" cy="2152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0" y="579438"/>
            <a:ext cx="9190220" cy="2849562"/>
          </a:xfrm>
        </p:spPr>
        <p:txBody>
          <a:bodyPr rtlCol="0">
            <a:normAutofit fontScale="85000" lnSpcReduction="2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en-US" sz="2600" dirty="0">
                <a:solidFill>
                  <a:srgbClr val="000000"/>
                </a:solidFill>
              </a:rPr>
              <a:t>The previous pseudo code can be represented using the flowchart below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b="1" dirty="0">
                <a:solidFill>
                  <a:srgbClr val="0070C0"/>
                </a:solidFill>
              </a:rPr>
              <a:t>diamond symbol</a:t>
            </a:r>
            <a:r>
              <a:rPr lang="en-US" altLang="en-US" sz="2500" dirty="0">
                <a:solidFill>
                  <a:srgbClr val="000000"/>
                </a:solidFill>
              </a:rPr>
              <a:t>, also called the </a:t>
            </a:r>
            <a:r>
              <a:rPr lang="en-US" altLang="en-US" sz="2500" b="1" dirty="0">
                <a:solidFill>
                  <a:srgbClr val="0070C0"/>
                </a:solidFill>
              </a:rPr>
              <a:t>decision symbol</a:t>
            </a:r>
            <a:r>
              <a:rPr lang="en-US" altLang="en-US" sz="2500" dirty="0">
                <a:solidFill>
                  <a:srgbClr val="000000"/>
                </a:solidFill>
              </a:rPr>
              <a:t>, which indicates that a decision is to be made.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decision symbol </a:t>
            </a:r>
            <a:r>
              <a:rPr lang="en-US" altLang="en-US" sz="2500" b="1" dirty="0">
                <a:solidFill>
                  <a:srgbClr val="000000"/>
                </a:solidFill>
              </a:rPr>
              <a:t>contains an expression</a:t>
            </a:r>
            <a:r>
              <a:rPr lang="en-US" altLang="en-US" sz="2500" dirty="0">
                <a:solidFill>
                  <a:srgbClr val="000000"/>
                </a:solidFill>
              </a:rPr>
              <a:t>, such as a condition, that can be either </a:t>
            </a:r>
            <a:r>
              <a:rPr lang="en-US" altLang="en-US" sz="2500" b="1" dirty="0">
                <a:solidFill>
                  <a:srgbClr val="0070C0"/>
                </a:solidFill>
              </a:rPr>
              <a:t>true</a:t>
            </a:r>
            <a:r>
              <a:rPr lang="en-US" altLang="en-US" sz="2500" dirty="0">
                <a:solidFill>
                  <a:srgbClr val="000000"/>
                </a:solidFill>
              </a:rPr>
              <a:t> or </a:t>
            </a:r>
            <a:r>
              <a:rPr lang="en-US" altLang="en-US" sz="2500" b="1" dirty="0">
                <a:solidFill>
                  <a:srgbClr val="0070C0"/>
                </a:solidFill>
              </a:rPr>
              <a:t>false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33401" y="5595755"/>
            <a:ext cx="86106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auto">
              <a:spcAft>
                <a:spcPts val="0"/>
              </a:spcAft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The decision symbol has </a:t>
            </a:r>
            <a:r>
              <a:rPr lang="en-US" altLang="en-US" sz="2100" i="1" dirty="0">
                <a:solidFill>
                  <a:srgbClr val="000000"/>
                </a:solidFill>
              </a:rPr>
              <a:t>two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i="1" dirty="0" err="1">
                <a:solidFill>
                  <a:srgbClr val="000000"/>
                </a:solidFill>
              </a:rPr>
              <a:t>flowlines</a:t>
            </a:r>
            <a:r>
              <a:rPr lang="en-US" altLang="en-US" sz="2100" dirty="0">
                <a:solidFill>
                  <a:srgbClr val="000000"/>
                </a:solidFill>
              </a:rPr>
              <a:t> emerging from it. One indicates the direction to take when the expression in the symbol is </a:t>
            </a:r>
            <a:r>
              <a:rPr lang="en-US" altLang="en-US" sz="2100" b="1" dirty="0">
                <a:solidFill>
                  <a:srgbClr val="000000"/>
                </a:solidFill>
              </a:rPr>
              <a:t>true</a:t>
            </a:r>
            <a:r>
              <a:rPr lang="en-US" altLang="en-US" sz="2100" dirty="0">
                <a:solidFill>
                  <a:srgbClr val="000000"/>
                </a:solidFill>
              </a:rPr>
              <a:t> and the other the direction to take when the expression is </a:t>
            </a:r>
            <a:r>
              <a:rPr lang="en-US" altLang="en-US" sz="2100" b="1" dirty="0">
                <a:solidFill>
                  <a:srgbClr val="000000"/>
                </a:solidFill>
              </a:rPr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39205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…Continued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>
          <a:xfrm>
            <a:off x="4191001" y="990600"/>
            <a:ext cx="5486400" cy="2727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i="1" dirty="0">
                <a:solidFill>
                  <a:srgbClr val="000000"/>
                </a:solidFill>
              </a:rPr>
              <a:t>             </a:t>
            </a:r>
            <a:r>
              <a:rPr lang="en-US" altLang="en-US" b="1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grade;</a:t>
            </a:r>
          </a:p>
          <a:p>
            <a:pPr marL="0" indent="0">
              <a:buNone/>
            </a:pPr>
            <a:r>
              <a:rPr lang="en-US" altLang="en-US" i="1" dirty="0">
                <a:solidFill>
                  <a:srgbClr val="000000"/>
                </a:solidFill>
              </a:rPr>
              <a:t>             …..</a:t>
            </a:r>
          </a:p>
          <a:p>
            <a:pPr marL="914400" lvl="2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60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b="1" dirty="0">
                <a:solidFill>
                  <a:srgbClr val="128AFF"/>
                </a:solidFill>
                <a:latin typeface="Consolas" panose="020B0609020204030204" pitchFamily="49" charset="0"/>
              </a:rPr>
              <a:t>"Passed\n"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b="1" dirty="0">
                <a:solidFill>
                  <a:srgbClr val="00BF00"/>
                </a:solidFill>
                <a:latin typeface="Consolas" panose="020B0609020204030204" pitchFamily="49" charset="0"/>
              </a:rPr>
              <a:t> // end 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828107"/>
            <a:ext cx="3724275" cy="2152650"/>
          </a:xfrm>
          <a:prstGeom prst="rect">
            <a:avLst/>
          </a:prstGeom>
        </p:spPr>
      </p:pic>
      <p:sp>
        <p:nvSpPr>
          <p:cNvPr id="4" name="Up-Down Arrow 3"/>
          <p:cNvSpPr/>
          <p:nvPr/>
        </p:nvSpPr>
        <p:spPr bwMode="auto">
          <a:xfrm rot="16200000">
            <a:off x="4409169" y="1610631"/>
            <a:ext cx="401863" cy="685800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6861" y="2878016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7C76-C6BF-483C-B6DB-CF07B0B530C5}"/>
              </a:ext>
            </a:extLst>
          </p:cNvPr>
          <p:cNvSpPr txBox="1"/>
          <p:nvPr/>
        </p:nvSpPr>
        <p:spPr>
          <a:xfrm>
            <a:off x="0" y="3922773"/>
            <a:ext cx="9144000" cy="2935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 general, a </a:t>
            </a:r>
            <a:r>
              <a:rPr lang="en-US" sz="2400" b="1" dirty="0">
                <a:solidFill>
                  <a:srgbClr val="0070C0"/>
                </a:solidFill>
              </a:rPr>
              <a:t>single selection statement </a:t>
            </a:r>
            <a:r>
              <a:rPr lang="en-US" sz="2400" dirty="0"/>
              <a:t>corresponds in C 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(</a:t>
            </a:r>
            <a:r>
              <a:rPr lang="en-US" sz="2400" i="1" dirty="0"/>
              <a:t>expression</a:t>
            </a:r>
            <a:r>
              <a:rPr lang="en-US" sz="2400" dirty="0"/>
              <a:t>){</a:t>
            </a:r>
          </a:p>
          <a:p>
            <a:r>
              <a:rPr lang="en-US" sz="2400" dirty="0"/>
              <a:t>			  --</a:t>
            </a:r>
            <a:r>
              <a:rPr lang="en-US" sz="2400" i="1" dirty="0"/>
              <a:t>statements of your action</a:t>
            </a:r>
          </a:p>
          <a:p>
            <a:r>
              <a:rPr lang="en-US" sz="2400" dirty="0"/>
              <a:t>			}</a:t>
            </a:r>
          </a:p>
          <a:p>
            <a:pPr marL="800100" lvl="1" indent="-342900" algn="just">
              <a:lnSpc>
                <a:spcPct val="15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US" sz="2300" b="1" dirty="0"/>
              <a:t>If the action consists of one statement, the enclosing curly braces {}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404422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/>
              </a:rPr>
              <a:t>II.2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…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Arial"/>
              </a:rPr>
              <a:t> Selection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</a:rPr>
              <a:t> selection statement allows you to specify that </a:t>
            </a:r>
            <a:r>
              <a:rPr lang="en-US" i="1" u="sng" dirty="0">
                <a:solidFill>
                  <a:srgbClr val="000000"/>
                </a:solidFill>
              </a:rPr>
              <a:t>different</a:t>
            </a:r>
            <a:r>
              <a:rPr lang="en-US" u="sng" dirty="0">
                <a:solidFill>
                  <a:srgbClr val="000000"/>
                </a:solidFill>
              </a:rPr>
              <a:t> actions </a:t>
            </a:r>
            <a:r>
              <a:rPr lang="en-US" dirty="0">
                <a:solidFill>
                  <a:srgbClr val="000000"/>
                </a:solidFill>
              </a:rPr>
              <a:t>are to be performed when the condition is </a:t>
            </a:r>
            <a:r>
              <a:rPr lang="en-US" b="1" dirty="0">
                <a:solidFill>
                  <a:srgbClr val="000000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 and when it’s </a:t>
            </a:r>
            <a:r>
              <a:rPr lang="en-US" b="1" dirty="0">
                <a:solidFill>
                  <a:srgbClr val="000000"/>
                </a:solidFill>
              </a:rPr>
              <a:t>false.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For example, the </a:t>
            </a:r>
            <a:r>
              <a:rPr lang="en-US" dirty="0" err="1">
                <a:solidFill>
                  <a:srgbClr val="000000"/>
                </a:solidFill>
              </a:rPr>
              <a:t>pseudocode</a:t>
            </a:r>
            <a:r>
              <a:rPr lang="en-US" dirty="0">
                <a:solidFill>
                  <a:srgbClr val="000000"/>
                </a:solidFill>
              </a:rPr>
              <a:t> statement</a:t>
            </a:r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b="1" i="1" dirty="0">
                <a:solidFill>
                  <a:srgbClr val="0070C0"/>
                </a:solidFill>
              </a:rPr>
              <a:t>If </a:t>
            </a:r>
            <a:r>
              <a:rPr lang="en-US" sz="2000" i="1" dirty="0">
                <a:solidFill>
                  <a:srgbClr val="000000"/>
                </a:solidFill>
              </a:rPr>
              <a:t>student’s grade is greater than or equal to 60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i="1" dirty="0">
                <a:solidFill>
                  <a:srgbClr val="000000"/>
                </a:solidFill>
              </a:rPr>
              <a:t>     Print “Passed”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b="1" i="1" dirty="0">
                <a:solidFill>
                  <a:srgbClr val="0070C0"/>
                </a:solidFill>
              </a:rPr>
              <a:t>else</a:t>
            </a:r>
            <a:br>
              <a:rPr lang="en-US" sz="2000" i="1" dirty="0">
                <a:solidFill>
                  <a:srgbClr val="000000"/>
                </a:solidFill>
              </a:rPr>
            </a:br>
            <a:r>
              <a:rPr lang="en-US" sz="2000" i="1" dirty="0">
                <a:solidFill>
                  <a:srgbClr val="000000"/>
                </a:solidFill>
              </a:rPr>
              <a:t>     Print “Failed”</a:t>
            </a:r>
          </a:p>
          <a:p>
            <a:pPr marL="765175" lvl="2" indent="0" fontAlgn="auto">
              <a:lnSpc>
                <a:spcPct val="150000"/>
              </a:lnSpc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en-US" sz="2300" dirty="0">
                <a:solidFill>
                  <a:srgbClr val="000000"/>
                </a:solidFill>
              </a:rPr>
              <a:t>prints </a:t>
            </a:r>
            <a:r>
              <a:rPr lang="en-US" sz="2300" i="1" dirty="0">
                <a:solidFill>
                  <a:srgbClr val="000000"/>
                </a:solidFill>
              </a:rPr>
              <a:t>Passed </a:t>
            </a:r>
            <a:r>
              <a:rPr lang="en-US" sz="2300" dirty="0">
                <a:solidFill>
                  <a:srgbClr val="000000"/>
                </a:solidFill>
              </a:rPr>
              <a:t>if the student’s grade is greater than or equal to 60 and </a:t>
            </a:r>
            <a:r>
              <a:rPr lang="en-US" sz="2300" i="1" dirty="0">
                <a:solidFill>
                  <a:srgbClr val="000000"/>
                </a:solidFill>
              </a:rPr>
              <a:t>Failed </a:t>
            </a:r>
            <a:r>
              <a:rPr lang="en-US" sz="2300" dirty="0">
                <a:solidFill>
                  <a:srgbClr val="000000"/>
                </a:solidFill>
              </a:rPr>
              <a:t>if the student’s grade is less than 60</a:t>
            </a:r>
            <a:r>
              <a:rPr lang="en-US" sz="2300" i="1" dirty="0">
                <a:solidFill>
                  <a:srgbClr val="000000"/>
                </a:solidFill>
              </a:rPr>
              <a:t>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In either case, after printing occurs, the next pseudo-code statement in sequence is “performed.”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77B-E4D2-4C60-B0B9-1D8BC384CFE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60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705-CD38-4FDE-9CCB-CC2CAF23F9E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795665"/>
            <a:ext cx="3924300" cy="2533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4400" y="457200"/>
            <a:ext cx="4576666" cy="246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</a:pPr>
            <a:endParaRPr lang="en-US" altLang="en-US" sz="19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1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b="1" dirty="0">
                <a:latin typeface="Consolas" panose="020B0609020204030204" pitchFamily="49" charset="0"/>
              </a:rPr>
              <a:t>grade;</a:t>
            </a:r>
          </a:p>
          <a:p>
            <a:pPr lvl="2">
              <a:lnSpc>
                <a:spcPct val="90000"/>
              </a:lnSpc>
            </a:pPr>
            <a:endParaRPr lang="en-US" altLang="en-US" sz="19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19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( grade &gt;= </a:t>
            </a:r>
            <a:r>
              <a:rPr lang="en-US" alt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  <a:b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"Passed\n"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900" b="1" dirty="0">
                <a:solidFill>
                  <a:srgbClr val="00BF00"/>
                </a:solidFill>
                <a:latin typeface="Consolas" panose="020B0609020204030204" pitchFamily="49" charset="0"/>
              </a:rPr>
              <a:t> // end if</a:t>
            </a:r>
            <a:br>
              <a:rPr lang="en-US" altLang="en-US" sz="19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b="1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"Failed\n"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b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900" b="1" dirty="0">
                <a:solidFill>
                  <a:srgbClr val="00BF00"/>
                </a:solidFill>
                <a:latin typeface="Consolas" panose="020B0609020204030204" pitchFamily="49" charset="0"/>
              </a:rPr>
              <a:t> // end else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…Continued</a:t>
            </a:r>
          </a:p>
        </p:txBody>
      </p:sp>
      <p:sp>
        <p:nvSpPr>
          <p:cNvPr id="8" name="Up-Down Arrow 7"/>
          <p:cNvSpPr/>
          <p:nvPr/>
        </p:nvSpPr>
        <p:spPr bwMode="auto">
          <a:xfrm rot="5400000">
            <a:off x="4362361" y="1314726"/>
            <a:ext cx="419277" cy="837698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1311" y="2717819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40FB6-ED6E-4C75-8B4C-9702D600D169}"/>
              </a:ext>
            </a:extLst>
          </p:cNvPr>
          <p:cNvSpPr txBox="1"/>
          <p:nvPr/>
        </p:nvSpPr>
        <p:spPr>
          <a:xfrm>
            <a:off x="-1" y="364586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 general, a </a:t>
            </a:r>
            <a:r>
              <a:rPr lang="en-US" sz="2400" b="1" dirty="0">
                <a:solidFill>
                  <a:srgbClr val="0070C0"/>
                </a:solidFill>
              </a:rPr>
              <a:t>double selection statement </a:t>
            </a:r>
            <a:r>
              <a:rPr lang="en-US" sz="2400" dirty="0"/>
              <a:t>corresponds in C 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(</a:t>
            </a:r>
            <a:r>
              <a:rPr lang="en-US" sz="2400" i="1" dirty="0"/>
              <a:t>expression</a:t>
            </a:r>
            <a:r>
              <a:rPr lang="en-US" sz="2400" dirty="0"/>
              <a:t>){</a:t>
            </a:r>
          </a:p>
          <a:p>
            <a:r>
              <a:rPr lang="en-US" sz="2400" dirty="0"/>
              <a:t>			  --</a:t>
            </a:r>
            <a:r>
              <a:rPr lang="en-US" sz="2400" i="1" dirty="0"/>
              <a:t>statements of your action 1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		</a:t>
            </a:r>
            <a:r>
              <a:rPr lang="en-US" sz="2400" b="1" dirty="0">
                <a:solidFill>
                  <a:srgbClr val="0070C0"/>
                </a:solidFill>
              </a:rPr>
              <a:t>else </a:t>
            </a:r>
            <a:r>
              <a:rPr lang="en-US" sz="2400" dirty="0"/>
              <a:t>{</a:t>
            </a:r>
          </a:p>
          <a:p>
            <a:r>
              <a:rPr lang="en-US" sz="2400" dirty="0"/>
              <a:t>			  --</a:t>
            </a:r>
            <a:r>
              <a:rPr lang="en-US" sz="2400" i="1" dirty="0"/>
              <a:t>statements of your action 2</a:t>
            </a:r>
          </a:p>
          <a:p>
            <a:r>
              <a:rPr lang="en-US" sz="2400" dirty="0"/>
              <a:t>			}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643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2&quot; unique_id=&quot;10711&quot;&gt;&lt;object type=&quot;3&quot; unique_id=&quot;10713&quot;&gt;&lt;property id=&quot;20148&quot; value=&quot;5&quot;/&gt;&lt;property id=&quot;20300&quot; value=&quot;Slide 2&quot;/&gt;&lt;property id=&quot;20307&quot; value=&quot;258&quot;/&gt;&lt;/object&gt;&lt;object type=&quot;3&quot; unique_id=&quot;10714&quot;&gt;&lt;property id=&quot;20148&quot; value=&quot;5&quot;/&gt;&lt;property id=&quot;20300&quot; value=&quot;Slide 3&quot;/&gt;&lt;property id=&quot;20307&quot; value=&quot;259&quot;/&gt;&lt;/object&gt;&lt;object type=&quot;3&quot; unique_id=&quot;10715&quot;&gt;&lt;property id=&quot;20148&quot; value=&quot;5&quot;/&gt;&lt;property id=&quot;20300&quot; value=&quot;Slide 16&quot;/&gt;&lt;property id=&quot;20307&quot; value=&quot;260&quot;/&gt;&lt;/object&gt;&lt;object type=&quot;3&quot; unique_id=&quot;10716&quot;&gt;&lt;property id=&quot;20148&quot; value=&quot;5&quot;/&gt;&lt;property id=&quot;20300&quot; value=&quot;Slide 26&quot;/&gt;&lt;property id=&quot;20307&quot; value=&quot;261&quot;/&gt;&lt;/object&gt;&lt;object type=&quot;3&quot; unique_id=&quot;10717&quot;&gt;&lt;property id=&quot;20148&quot; value=&quot;5&quot;/&gt;&lt;property id=&quot;20300&quot; value=&quot;Slide 30&quot;/&gt;&lt;property id=&quot;20307&quot; value=&quot;262&quot;/&gt;&lt;/object&gt;&lt;object type=&quot;3&quot; unique_id=&quot;10718&quot;&gt;&lt;property id=&quot;20148&quot; value=&quot;5&quot;/&gt;&lt;property id=&quot;20300&quot; value=&quot;Slide 31&quot;/&gt;&lt;property id=&quot;20307&quot; value=&quot;263&quot;/&gt;&lt;/object&gt;&lt;object type=&quot;3&quot; unique_id=&quot;10719&quot;&gt;&lt;property id=&quot;20148&quot; value=&quot;5&quot;/&gt;&lt;property id=&quot;20300&quot; value=&quot;Slide 33&quot;/&gt;&lt;property id=&quot;20307&quot; value=&quot;264&quot;/&gt;&lt;/object&gt;&lt;object type=&quot;3&quot; unique_id=&quot;10720&quot;&gt;&lt;property id=&quot;20148&quot; value=&quot;5&quot;/&gt;&lt;property id=&quot;20300&quot; value=&quot;Slide 46&quot;/&gt;&lt;property id=&quot;20307&quot; value=&quot;265&quot;/&gt;&lt;/object&gt;&lt;object type=&quot;3&quot; unique_id=&quot;10721&quot;&gt;&lt;property id=&quot;20148&quot; value=&quot;5&quot;/&gt;&lt;property id=&quot;20300&quot; value=&quot;Slide 47&quot;/&gt;&lt;property id=&quot;20307&quot; value=&quot;266&quot;/&gt;&lt;/object&gt;&lt;object type=&quot;3&quot; unique_id=&quot;10722&quot;&gt;&lt;property id=&quot;20148&quot; value=&quot;5&quot;/&gt;&lt;property id=&quot;20300&quot; value=&quot;Slide 48&quot;/&gt;&lt;property id=&quot;20307&quot; value=&quot;267&quot;/&gt;&lt;/object&gt;&lt;object type=&quot;3&quot; unique_id=&quot;10723&quot;&gt;&lt;property id=&quot;20148&quot; value=&quot;5&quot;/&gt;&lt;property id=&quot;20300&quot; value=&quot;Slide 49&quot;/&gt;&lt;property id=&quot;20307&quot; value=&quot;268&quot;/&gt;&lt;/object&gt;&lt;object type=&quot;3&quot; unique_id=&quot;10724&quot;&gt;&lt;property id=&quot;20148&quot; value=&quot;5&quot;/&gt;&lt;property id=&quot;20300&quot; value=&quot;Slide 50&quot;/&gt;&lt;property id=&quot;20307&quot; value=&quot;269&quot;/&gt;&lt;/object&gt;&lt;object type=&quot;3&quot; unique_id=&quot;10725&quot;&gt;&lt;property id=&quot;20148&quot; value=&quot;5&quot;/&gt;&lt;property id=&quot;20300&quot; value=&quot;Slide 53&quot;/&gt;&lt;property id=&quot;20307&quot; value=&quot;270&quot;/&gt;&lt;/object&gt;&lt;object type=&quot;3&quot; unique_id=&quot;10726&quot;&gt;&lt;property id=&quot;20148&quot; value=&quot;5&quot;/&gt;&lt;property id=&quot;20300&quot; value=&quot;Slide 54&quot;/&gt;&lt;property id=&quot;20307&quot; value=&quot;271&quot;/&gt;&lt;/object&gt;&lt;object type=&quot;3&quot; unique_id=&quot;10727&quot;&gt;&lt;property id=&quot;20148&quot; value=&quot;5&quot;/&gt;&lt;property id=&quot;20300&quot; value=&quot;Slide 57&quot;/&gt;&lt;property id=&quot;20307&quot; value=&quot;272&quot;/&gt;&lt;/object&gt;&lt;object type=&quot;3&quot; unique_id=&quot;10728&quot;&gt;&lt;property id=&quot;20148&quot; value=&quot;5&quot;/&gt;&lt;property id=&quot;20300&quot; value=&quot;Slide 62&quot;/&gt;&lt;property id=&quot;20307&quot; value=&quot;273&quot;/&gt;&lt;/object&gt;&lt;object type=&quot;3&quot; unique_id=&quot;10729&quot;&gt;&lt;property id=&quot;20148&quot; value=&quot;5&quot;/&gt;&lt;property id=&quot;20300&quot; value=&quot;Slide 63&quot;/&gt;&lt;property id=&quot;20307&quot; value=&quot;274&quot;/&gt;&lt;/object&gt;&lt;object type=&quot;3&quot; unique_id=&quot;10730&quot;&gt;&lt;property id=&quot;20148&quot; value=&quot;5&quot;/&gt;&lt;property id=&quot;20300&quot; value=&quot;Slide 64&quot;/&gt;&lt;property id=&quot;20307&quot; value=&quot;275&quot;/&gt;&lt;/object&gt;&lt;object type=&quot;3&quot; unique_id=&quot;10731&quot;&gt;&lt;property id=&quot;20148&quot; value=&quot;5&quot;/&gt;&lt;property id=&quot;20300&quot; value=&quot;Slide 67&quot;/&gt;&lt;property id=&quot;20307&quot; value=&quot;276&quot;/&gt;&lt;/object&gt;&lt;object type=&quot;3&quot; unique_id=&quot;10732&quot;&gt;&lt;property id=&quot;20148&quot; value=&quot;5&quot;/&gt;&lt;property id=&quot;20300&quot; value=&quot;Slide 68&quot;/&gt;&lt;property id=&quot;20307&quot; value=&quot;277&quot;/&gt;&lt;/object&gt;&lt;object type=&quot;3&quot; unique_id=&quot;10733&quot;&gt;&lt;property id=&quot;20148&quot; value=&quot;5&quot;/&gt;&lt;property id=&quot;20300&quot; value=&quot;Slide 75&quot;/&gt;&lt;property id=&quot;20307&quot; value=&quot;278&quot;/&gt;&lt;/object&gt;&lt;object type=&quot;3&quot; unique_id=&quot;10734&quot;&gt;&lt;property id=&quot;20148&quot; value=&quot;5&quot;/&gt;&lt;property id=&quot;20300&quot; value=&quot;Slide 81&quot;/&gt;&lt;property id=&quot;20307&quot; value=&quot;279&quot;/&gt;&lt;/object&gt;&lt;object type=&quot;3&quot; unique_id=&quot;10735&quot;&gt;&lt;property id=&quot;20148&quot; value=&quot;5&quot;/&gt;&lt;property id=&quot;20300&quot; value=&quot;Slide 82&quot;/&gt;&lt;property id=&quot;20307&quot; value=&quot;280&quot;/&gt;&lt;/object&gt;&lt;object type=&quot;3&quot; unique_id=&quot;10736&quot;&gt;&lt;property id=&quot;20148&quot; value=&quot;5&quot;/&gt;&lt;property id=&quot;20300&quot; value=&quot;Slide 84&quot;/&gt;&lt;property id=&quot;20307&quot; value=&quot;281&quot;/&gt;&lt;/object&gt;&lt;object type=&quot;3&quot; unique_id=&quot;10737&quot;&gt;&lt;property id=&quot;20148&quot; value=&quot;5&quot;/&gt;&lt;property id=&quot;20300&quot; value=&quot;Slide 85&quot;/&gt;&lt;property id=&quot;20307&quot; value=&quot;282&quot;/&gt;&lt;/object&gt;&lt;object type=&quot;3&quot; unique_id=&quot;10738&quot;&gt;&lt;property id=&quot;20148&quot; value=&quot;5&quot;/&gt;&lt;property id=&quot;20300&quot; value=&quot;Slide 87&quot;/&gt;&lt;property id=&quot;20307&quot; value=&quot;283&quot;/&gt;&lt;/object&gt;&lt;object type=&quot;3&quot; unique_id=&quot;10739&quot;&gt;&lt;property id=&quot;20148&quot; value=&quot;5&quot;/&gt;&lt;property id=&quot;20300&quot; value=&quot;Slide 89&quot;/&gt;&lt;property id=&quot;20307&quot; value=&quot;284&quot;/&gt;&lt;/object&gt;&lt;object type=&quot;3&quot; unique_id=&quot;10740&quot;&gt;&lt;property id=&quot;20148&quot; value=&quot;5&quot;/&gt;&lt;property id=&quot;20300&quot; value=&quot;Slide 90&quot;/&gt;&lt;property id=&quot;20307&quot; value=&quot;285&quot;/&gt;&lt;/object&gt;&lt;object type=&quot;3&quot; unique_id=&quot;10741&quot;&gt;&lt;property id=&quot;20148&quot; value=&quot;5&quot;/&gt;&lt;property id=&quot;20300&quot; value=&quot;Slide 91&quot;/&gt;&lt;property id=&quot;20307&quot; value=&quot;286&quot;/&gt;&lt;/object&gt;&lt;object type=&quot;3&quot; unique_id=&quot;10742&quot;&gt;&lt;property id=&quot;20148&quot; value=&quot;5&quot;/&gt;&lt;property id=&quot;20300&quot; value=&quot;Slide 93&quot;/&gt;&lt;property id=&quot;20307&quot; value=&quot;287&quot;/&gt;&lt;/object&gt;&lt;object type=&quot;3&quot; unique_id=&quot;10743&quot;&gt;&lt;property id=&quot;20148&quot; value=&quot;5&quot;/&gt;&lt;property id=&quot;20300&quot; value=&quot;Slide 101&quot;/&gt;&lt;property id=&quot;20307&quot; value=&quot;288&quot;/&gt;&lt;/object&gt;&lt;object type=&quot;3&quot; unique_id=&quot;10744&quot;&gt;&lt;property id=&quot;20148&quot; value=&quot;5&quot;/&gt;&lt;property id=&quot;20300&quot; value=&quot;Slide 102&quot;/&gt;&lt;property id=&quot;20307&quot; value=&quot;289&quot;/&gt;&lt;/object&gt;&lt;object type=&quot;3&quot; unique_id=&quot;10745&quot;&gt;&lt;property id=&quot;20148&quot; value=&quot;5&quot;/&gt;&lt;property id=&quot;20300&quot; value=&quot;Slide 103&quot;/&gt;&lt;property id=&quot;20307&quot; value=&quot;290&quot;/&gt;&lt;/object&gt;&lt;object type=&quot;3&quot; unique_id=&quot;10746&quot;&gt;&lt;property id=&quot;20148&quot; value=&quot;5&quot;/&gt;&lt;property id=&quot;20300&quot; value=&quot;Slide 115&quot;/&gt;&lt;property id=&quot;20307&quot; value=&quot;291&quot;/&gt;&lt;/object&gt;&lt;object type=&quot;3&quot; unique_id=&quot;10747&quot;&gt;&lt;property id=&quot;20148&quot; value=&quot;5&quot;/&gt;&lt;property id=&quot;20300&quot; value=&quot;Slide 116&quot;/&gt;&lt;property id=&quot;20307&quot; value=&quot;292&quot;/&gt;&lt;/object&gt;&lt;object type=&quot;3&quot; unique_id=&quot;10748&quot;&gt;&lt;property id=&quot;20148&quot; value=&quot;5&quot;/&gt;&lt;property id=&quot;20300&quot; value=&quot;Slide 117&quot;/&gt;&lt;property id=&quot;20307&quot; value=&quot;293&quot;/&gt;&lt;/object&gt;&lt;object type=&quot;3&quot; unique_id=&quot;10749&quot;&gt;&lt;property id=&quot;20148&quot; value=&quot;5&quot;/&gt;&lt;property id=&quot;20300&quot; value=&quot;Slide 118&quot;/&gt;&lt;property id=&quot;20307&quot; value=&quot;294&quot;/&gt;&lt;/object&gt;&lt;object type=&quot;3&quot; unique_id=&quot;10750&quot;&gt;&lt;property id=&quot;20148&quot; value=&quot;5&quot;/&gt;&lt;property id=&quot;20300&quot; value=&quot;Slide 119&quot;/&gt;&lt;property id=&quot;20307&quot; value=&quot;295&quot;/&gt;&lt;/object&gt;&lt;object type=&quot;3&quot; unique_id=&quot;10751&quot;&gt;&lt;property id=&quot;20148&quot; value=&quot;5&quot;/&gt;&lt;property id=&quot;20300&quot; value=&quot;Slide 120&quot;/&gt;&lt;property id=&quot;20307&quot; value=&quot;296&quot;/&gt;&lt;/object&gt;&lt;object type=&quot;3&quot; unique_id=&quot;10752&quot;&gt;&lt;property id=&quot;20148&quot; value=&quot;5&quot;/&gt;&lt;property id=&quot;20300&quot; value=&quot;Slide 121&quot;/&gt;&lt;property id=&quot;20307&quot; value=&quot;297&quot;/&gt;&lt;/object&gt;&lt;object type=&quot;3&quot; unique_id=&quot;10753&quot;&gt;&lt;property id=&quot;20148&quot; value=&quot;5&quot;/&gt;&lt;property id=&quot;20300&quot; value=&quot;Slide 124&quot;/&gt;&lt;property id=&quot;20307&quot; value=&quot;298&quot;/&gt;&lt;/object&gt;&lt;object type=&quot;3&quot; unique_id=&quot;10754&quot;&gt;&lt;property id=&quot;20148&quot; value=&quot;5&quot;/&gt;&lt;property id=&quot;20300&quot; value=&quot;Slide 127&quot;/&gt;&lt;property id=&quot;20307&quot; value=&quot;299&quot;/&gt;&lt;/object&gt;&lt;object type=&quot;3&quot; unique_id=&quot;10755&quot;&gt;&lt;property id=&quot;20148&quot; value=&quot;5&quot;/&gt;&lt;property id=&quot;20300&quot; value=&quot;Slide 129&quot;/&gt;&lt;property id=&quot;20307&quot; value=&quot;300&quot;/&gt;&lt;/object&gt;&lt;object type=&quot;3&quot; unique_id=&quot;10756&quot;&gt;&lt;property id=&quot;20148&quot; value=&quot;5&quot;/&gt;&lt;property id=&quot;20300&quot; value=&quot;Slide 130&quot;/&gt;&lt;property id=&quot;20307&quot; value=&quot;301&quot;/&gt;&lt;/object&gt;&lt;object type=&quot;3&quot; unique_id=&quot;10757&quot;&gt;&lt;property id=&quot;20148&quot; value=&quot;5&quot;/&gt;&lt;property id=&quot;20300&quot; value=&quot;Slide 132&quot;/&gt;&lt;property id=&quot;20307&quot; value=&quot;302&quot;/&gt;&lt;/object&gt;&lt;object type=&quot;3&quot; unique_id=&quot;10758&quot;&gt;&lt;property id=&quot;20148&quot; value=&quot;5&quot;/&gt;&lt;property id=&quot;20300&quot; value=&quot;Slide 136&quot;/&gt;&lt;property id=&quot;20307&quot; value=&quot;303&quot;/&gt;&lt;/object&gt;&lt;object type=&quot;3&quot; unique_id=&quot;10759&quot;&gt;&lt;property id=&quot;20148&quot; value=&quot;5&quot;/&gt;&lt;property id=&quot;20300&quot; value=&quot;Slide 137&quot;/&gt;&lt;property id=&quot;20307&quot; value=&quot;304&quot;/&gt;&lt;/object&gt;&lt;object type=&quot;3&quot; unique_id=&quot;10760&quot;&gt;&lt;property id=&quot;20148&quot; value=&quot;5&quot;/&gt;&lt;property id=&quot;20300&quot; value=&quot;Slide 139&quot;/&gt;&lt;property id=&quot;20307&quot; value=&quot;305&quot;/&gt;&lt;/object&gt;&lt;object type=&quot;3&quot; unique_id=&quot;17274&quot;&gt;&lt;property id=&quot;20148&quot; value=&quot;5&quot;/&gt;&lt;property id=&quot;20300&quot; value=&quot;Slide 1 - &amp;quot;Chapter 3 Structured Program  Development in C&amp;quot;&quot;/&gt;&lt;property id=&quot;20307&quot; value=&quot;307&quot;/&gt;&lt;/object&gt;&lt;object type=&quot;3&quot; unique_id=&quot;17275&quot;&gt;&lt;property id=&quot;20148&quot; value=&quot;5&quot;/&gt;&lt;property id=&quot;20300&quot; value=&quot;Slide 4 - &amp;quot;3.1  Introduction&amp;quot;&quot;/&gt;&lt;property id=&quot;20307&quot; value=&quot;308&quot;/&gt;&lt;/object&gt;&lt;object type=&quot;3&quot; unique_id=&quot;17276&quot;&gt;&lt;property id=&quot;20148&quot; value=&quot;5&quot;/&gt;&lt;property id=&quot;20300&quot; value=&quot;Slide 5 - &amp;quot;3.2  Algorithms&amp;quot;&quot;/&gt;&lt;property id=&quot;20307&quot; value=&quot;309&quot;/&gt;&lt;/object&gt;&lt;object type=&quot;3&quot; unique_id=&quot;17277&quot;&gt;&lt;property id=&quot;20148&quot; value=&quot;5&quot;/&gt;&lt;property id=&quot;20300&quot; value=&quot;Slide 6 - &amp;quot;3.2  Algorithms (Cont.)&amp;quot;&quot;/&gt;&lt;property id=&quot;20307&quot; value=&quot;310&quot;/&gt;&lt;/object&gt;&lt;object type=&quot;3&quot; unique_id=&quot;17278&quot;&gt;&lt;property id=&quot;20148&quot; value=&quot;5&quot;/&gt;&lt;property id=&quot;20300&quot; value=&quot;Slide 7 - &amp;quot;3.2  Algorithms (Cont.)&amp;quot;&quot;/&gt;&lt;property id=&quot;20307&quot; value=&quot;311&quot;/&gt;&lt;/object&gt;&lt;object type=&quot;3&quot; unique_id=&quot;17279&quot;&gt;&lt;property id=&quot;20148&quot; value=&quot;5&quot;/&gt;&lt;property id=&quot;20300&quot; value=&quot;Slide 8 - &amp;quot;3.3  Pseudocode&amp;quot;&quot;/&gt;&lt;property id=&quot;20307&quot; value=&quot;312&quot;/&gt;&lt;/object&gt;&lt;object type=&quot;3&quot; unique_id=&quot;17280&quot;&gt;&lt;property id=&quot;20148&quot; value=&quot;5&quot;/&gt;&lt;property id=&quot;20300&quot; value=&quot;Slide 9 - &amp;quot;3.3  Pseudocode (Cont.)&amp;quot;&quot;/&gt;&lt;property id=&quot;20307&quot; value=&quot;313&quot;/&gt;&lt;/object&gt;&lt;object type=&quot;3&quot; unique_id=&quot;17281&quot;&gt;&lt;property id=&quot;20148&quot; value=&quot;5&quot;/&gt;&lt;property id=&quot;20300&quot; value=&quot;Slide 10 - &amp;quot;3.3  Pseudocode (Cont.)&amp;quot;&quot;/&gt;&lt;property id=&quot;20307&quot; value=&quot;314&quot;/&gt;&lt;/object&gt;&lt;object type=&quot;3&quot; unique_id=&quot;17282&quot;&gt;&lt;property id=&quot;20148&quot; value=&quot;5&quot;/&gt;&lt;property id=&quot;20300&quot; value=&quot;Slide 11 - &amp;quot;3.4  Control Structures&amp;quot;&quot;/&gt;&lt;property id=&quot;20307&quot; value=&quot;315&quot;/&gt;&lt;/object&gt;&lt;object type=&quot;3&quot; unique_id=&quot;17283&quot;&gt;&lt;property id=&quot;20148&quot; value=&quot;5&quot;/&gt;&lt;property id=&quot;20300&quot; value=&quot;Slide 12 - &amp;quot;3.4  Control Structures (Cont.)&amp;quot;&quot;/&gt;&lt;property id=&quot;20307&quot; value=&quot;316&quot;/&gt;&lt;/object&gt;&lt;object type=&quot;3&quot; unique_id=&quot;17284&quot;&gt;&lt;property id=&quot;20148&quot; value=&quot;5&quot;/&gt;&lt;property id=&quot;20300&quot; value=&quot;Slide 13 - &amp;quot;3.4  Control Structures (Cont.)&amp;quot;&quot;/&gt;&lt;property id=&quot;20307&quot; value=&quot;317&quot;/&gt;&lt;/object&gt;&lt;object type=&quot;3&quot; unique_id=&quot;17285&quot;&gt;&lt;property id=&quot;20148&quot; value=&quot;5&quot;/&gt;&lt;property id=&quot;20300&quot; value=&quot;Slide 14 - &amp;quot;3.4  Control Structures (Cont.)&amp;quot;&quot;/&gt;&lt;property id=&quot;20307&quot; value=&quot;318&quot;/&gt;&lt;/object&gt;&lt;object type=&quot;3&quot; unique_id=&quot;17286&quot;&gt;&lt;property id=&quot;20148&quot; value=&quot;5&quot;/&gt;&lt;property id=&quot;20300&quot; value=&quot;Slide 15 - &amp;quot;3.4  Control Structures (Cont.)&amp;quot;&quot;/&gt;&lt;property id=&quot;20307&quot; value=&quot;319&quot;/&gt;&lt;/object&gt;&lt;object type=&quot;3&quot; unique_id=&quot;17287&quot;&gt;&lt;property id=&quot;20148&quot; value=&quot;5&quot;/&gt;&lt;property id=&quot;20300&quot; value=&quot;Slide 17 - &amp;quot;3.4  Control Structures (Cont.)&amp;quot;&quot;/&gt;&lt;property id=&quot;20307&quot; value=&quot;320&quot;/&gt;&lt;/object&gt;&lt;object type=&quot;3&quot; unique_id=&quot;17288&quot;&gt;&lt;property id=&quot;20148&quot; value=&quot;5&quot;/&gt;&lt;property id=&quot;20300&quot; value=&quot;Slide 18 - &amp;quot;3.4  Control Structures (Cont.)&amp;quot;&quot;/&gt;&lt;property id=&quot;20307&quot; value=&quot;321&quot;/&gt;&lt;/object&gt;&lt;object type=&quot;3&quot; unique_id=&quot;17289&quot;&gt;&lt;property id=&quot;20148&quot; value=&quot;5&quot;/&gt;&lt;property id=&quot;20300&quot; value=&quot;Slide 19 - &amp;quot;3.4  Control Structures (Cont.)&amp;quot;&quot;/&gt;&lt;property id=&quot;20307&quot; value=&quot;322&quot;/&gt;&lt;/object&gt;&lt;object type=&quot;3&quot; unique_id=&quot;17290&quot;&gt;&lt;property id=&quot;20148&quot; value=&quot;5&quot;/&gt;&lt;property id=&quot;20300&quot; value=&quot;Slide 20 - &amp;quot;3.4  Control Structures (Cont.)&amp;quot;&quot;/&gt;&lt;property id=&quot;20307&quot; value=&quot;323&quot;/&gt;&lt;/object&gt;&lt;object type=&quot;3&quot; unique_id=&quot;17291&quot;&gt;&lt;property id=&quot;20148&quot; value=&quot;5&quot;/&gt;&lt;property id=&quot;20300&quot; value=&quot;Slide 21 - &amp;quot;3.4  Control Structures (Cont.)&amp;quot;&quot;/&gt;&lt;property id=&quot;20307&quot; value=&quot;324&quot;/&gt;&lt;/object&gt;&lt;object type=&quot;3&quot; unique_id=&quot;17292&quot;&gt;&lt;property id=&quot;20148&quot; value=&quot;5&quot;/&gt;&lt;property id=&quot;20300&quot; value=&quot;Slide 22 - &amp;quot;3.5  The if Selection Statement&amp;quot;&quot;/&gt;&lt;property id=&quot;20307&quot; value=&quot;325&quot;/&gt;&lt;/object&gt;&lt;object type=&quot;3&quot; unique_id=&quot;17293&quot;&gt;&lt;property id=&quot;20148&quot; value=&quot;5&quot;/&gt;&lt;property id=&quot;20300&quot; value=&quot;Slide 23 - &amp;quot;3.5  The if Selection Statement (Cont.)&amp;quot;&quot;/&gt;&lt;property id=&quot;20307&quot; value=&quot;326&quot;/&gt;&lt;/object&gt;&lt;object type=&quot;3&quot; unique_id=&quot;17294&quot;&gt;&lt;property id=&quot;20148&quot; value=&quot;5&quot;/&gt;&lt;property id=&quot;20300&quot; value=&quot;Slide 24 - &amp;quot;3.5  The if Selection Statement (Cont.)&amp;quot;&quot;/&gt;&lt;property id=&quot;20307&quot; value=&quot;327&quot;/&gt;&lt;/object&gt;&lt;object type=&quot;3&quot; unique_id=&quot;17295&quot;&gt;&lt;property id=&quot;20148&quot; value=&quot;5&quot;/&gt;&lt;property id=&quot;20300&quot; value=&quot;Slide 25 - &amp;quot;3.5  The if Selection Statement (Cont.)&amp;quot;&quot;/&gt;&lt;property id=&quot;20307&quot; value=&quot;328&quot;/&gt;&lt;/object&gt;&lt;object type=&quot;3&quot; unique_id=&quot;17296&quot;&gt;&lt;property id=&quot;20148&quot; value=&quot;5&quot;/&gt;&lt;property id=&quot;20300&quot; value=&quot;Slide 27 - &amp;quot;3.5  The if Selection Statement (Cont.)&amp;quot;&quot;/&gt;&lt;property id=&quot;20307&quot; value=&quot;329&quot;/&gt;&lt;/object&gt;&lt;object type=&quot;3&quot; unique_id=&quot;17297&quot;&gt;&lt;property id=&quot;20148&quot; value=&quot;5&quot;/&gt;&lt;property id=&quot;20300&quot; value=&quot;Slide 28 - &amp;quot;3.5  The if Selection Statement (Cont.)&amp;quot;&quot;/&gt;&lt;property id=&quot;20307&quot; value=&quot;330&quot;/&gt;&lt;/object&gt;&lt;object type=&quot;3&quot; unique_id=&quot;17298&quot;&gt;&lt;property id=&quot;20148&quot; value=&quot;5&quot;/&gt;&lt;property id=&quot;20300&quot; value=&quot;Slide 29 - &amp;quot;3.6  The if…else Selection Statement&amp;quot;&quot;/&gt;&lt;property id=&quot;20307&quot; value=&quot;331&quot;/&gt;&lt;/object&gt;&lt;object type=&quot;3&quot; unique_id=&quot;17299&quot;&gt;&lt;property id=&quot;20148&quot; value=&quot;5&quot;/&gt;&lt;property id=&quot;20300&quot; value=&quot;Slide 32 - &amp;quot;3.6  The if…else Selection Statement (Cont.)&amp;quot;&quot;/&gt;&lt;property id=&quot;20307&quot; value=&quot;332&quot;/&gt;&lt;/object&gt;&lt;object type=&quot;3&quot; unique_id=&quot;17300&quot;&gt;&lt;property id=&quot;20148&quot; value=&quot;5&quot;/&gt;&lt;property id=&quot;20300&quot; value=&quot;Slide 34 - &amp;quot;3.6  The if…else Selection Statement (Cont.)&amp;quot;&quot;/&gt;&lt;property id=&quot;20307&quot; value=&quot;333&quot;/&gt;&lt;/object&gt;&lt;object type=&quot;3&quot; unique_id=&quot;17301&quot;&gt;&lt;property id=&quot;20148&quot; value=&quot;5&quot;/&gt;&lt;property id=&quot;20300&quot; value=&quot;Slide 35 - &amp;quot;3.6  The if…else Selection Statement (Cont.)&amp;quot;&quot;/&gt;&lt;property id=&quot;20307&quot; value=&quot;334&quot;/&gt;&lt;/object&gt;&lt;object type=&quot;3&quot; unique_id=&quot;17302&quot;&gt;&lt;property id=&quot;20148&quot; value=&quot;5&quot;/&gt;&lt;property id=&quot;20300&quot; value=&quot;Slide 36 - &amp;quot;3.6  The if…else Selection Statement (Cont.)&amp;quot;&quot;/&gt;&lt;property id=&quot;20307&quot; value=&quot;335&quot;/&gt;&lt;/object&gt;&lt;object type=&quot;3&quot; unique_id=&quot;17303&quot;&gt;&lt;property id=&quot;20148&quot; value=&quot;5&quot;/&gt;&lt;property id=&quot;20300&quot; value=&quot;Slide 37 - &amp;quot;3.6  The if…else Selection Statement (Cont.)&amp;quot;&quot;/&gt;&lt;property id=&quot;20307&quot; value=&quot;336&quot;/&gt;&lt;/object&gt;&lt;object type=&quot;3&quot; unique_id=&quot;17304&quot;&gt;&lt;property id=&quot;20148&quot; value=&quot;5&quot;/&gt;&lt;property id=&quot;20300&quot; value=&quot;Slide 38 - &amp;quot;3.6  The if…else Selection Statement (Cont.)&amp;quot;&quot;/&gt;&lt;property id=&quot;20307&quot; value=&quot;337&quot;/&gt;&lt;/object&gt;&lt;object type=&quot;3&quot; unique_id=&quot;17305&quot;&gt;&lt;property id=&quot;20148&quot; value=&quot;5&quot;/&gt;&lt;property id=&quot;20300&quot; value=&quot;Slide 39 - &amp;quot;3.6  The if…else Selection Statement (Cont.)&amp;quot;&quot;/&gt;&lt;property id=&quot;20307&quot; value=&quot;338&quot;/&gt;&lt;/object&gt;&lt;object type=&quot;3&quot; unique_id=&quot;17306&quot;&gt;&lt;property id=&quot;20148&quot; value=&quot;5&quot;/&gt;&lt;property id=&quot;20300&quot; value=&quot;Slide 40 - &amp;quot;3.6  The if…else Selection Statement (Cont.)&amp;quot;&quot;/&gt;&lt;property id=&quot;20307&quot; value=&quot;339&quot;/&gt;&lt;/object&gt;&lt;object type=&quot;3&quot; unique_id=&quot;17307&quot;&gt;&lt;property id=&quot;20148&quot; value=&quot;5&quot;/&gt;&lt;property id=&quot;20300&quot; value=&quot;Slide 41 - &amp;quot;3.6  The if…else Selection Statement (Cont.)&amp;quot;&quot;/&gt;&lt;property id=&quot;20307&quot; value=&quot;340&quot;/&gt;&lt;/object&gt;&lt;object type=&quot;3&quot; unique_id=&quot;17308&quot;&gt;&lt;property id=&quot;20148&quot; value=&quot;5&quot;/&gt;&lt;property id=&quot;20300&quot; value=&quot;Slide 42 - &amp;quot;3.6  The if…else Selection Statement (Cont.)&amp;quot;&quot;/&gt;&lt;property id=&quot;20307&quot; value=&quot;341&quot;/&gt;&lt;/object&gt;&lt;object type=&quot;3&quot; unique_id=&quot;17309&quot;&gt;&lt;property id=&quot;20148&quot; value=&quot;5&quot;/&gt;&lt;property id=&quot;20300&quot; value=&quot;Slide 43 - &amp;quot;3.6  The if…else Selection Statement (Cont.)&amp;quot;&quot;/&gt;&lt;property id=&quot;20307&quot; value=&quot;342&quot;/&gt;&lt;/object&gt;&lt;object type=&quot;3&quot; unique_id=&quot;17310&quot;&gt;&lt;property id=&quot;20148&quot; value=&quot;5&quot;/&gt;&lt;property id=&quot;20300&quot; value=&quot;Slide 44 - &amp;quot;3.6  The if…else Selection Statement (Cont.)&amp;quot;&quot;/&gt;&lt;property id=&quot;20307&quot; value=&quot;343&quot;/&gt;&lt;/object&gt;&lt;object type=&quot;3&quot; unique_id=&quot;17311&quot;&gt;&lt;property id=&quot;20148&quot; value=&quot;5&quot;/&gt;&lt;property id=&quot;20300&quot; value=&quot;Slide 45 - &amp;quot;3.6  The if…else Selection Statement (Cont.)&amp;quot;&quot;/&gt;&lt;property id=&quot;20307&quot; value=&quot;344&quot;/&gt;&lt;/object&gt;&lt;object type=&quot;3&quot; unique_id=&quot;17312&quot;&gt;&lt;property id=&quot;20148&quot; value=&quot;5&quot;/&gt;&lt;property id=&quot;20300&quot; value=&quot;Slide 51 - &amp;quot;3.7  The while Iteration Statement&amp;quot;&quot;/&gt;&lt;property id=&quot;20307&quot; value=&quot;345&quot;/&gt;&lt;/object&gt;&lt;object type=&quot;3&quot; unique_id=&quot;17313&quot;&gt;&lt;property id=&quot;20148&quot; value=&quot;5&quot;/&gt;&lt;property id=&quot;20300&quot; value=&quot;Slide 52 - &amp;quot;3.7  The while Iteration Statement (Cont.)&amp;quot;&quot;/&gt;&lt;property id=&quot;20307&quot; value=&quot;346&quot;/&gt;&lt;/object&gt;&lt;object type=&quot;3&quot; unique_id=&quot;17314&quot;&gt;&lt;property id=&quot;20148&quot; value=&quot;5&quot;/&gt;&lt;property id=&quot;20300&quot; value=&quot;Slide 55 - &amp;quot;3.7  The while Iteration Statement (Cont.)&amp;quot;&quot;/&gt;&lt;property id=&quot;20307&quot; value=&quot;347&quot;/&gt;&lt;/object&gt;&lt;object type=&quot;3&quot; unique_id=&quot;17315&quot;&gt;&lt;property id=&quot;20148&quot; value=&quot;5&quot;/&gt;&lt;property id=&quot;20300&quot; value=&quot;Slide 56 - &amp;quot;3.7  The while Iteration Statement (Cont.)&amp;quot;&quot;/&gt;&lt;property id=&quot;20307&quot; value=&quot;348&quot;/&gt;&lt;/object&gt;&lt;object type=&quot;3&quot; unique_id=&quot;17316&quot;&gt;&lt;property id=&quot;20148&quot; value=&quot;5&quot;/&gt;&lt;property id=&quot;20300&quot; value=&quot;Slide 58 - &amp;quot;3.7  The while Iteration Statement (Cont.)&amp;quot;&quot;/&gt;&lt;property id=&quot;20307&quot; value=&quot;349&quot;/&gt;&lt;/object&gt;&lt;object type=&quot;3&quot; unique_id=&quot;17317&quot;&gt;&lt;property id=&quot;20148&quot; value=&quot;5&quot;/&gt;&lt;property id=&quot;20300&quot; value=&quot;Slide 59 - &amp;quot;3.8  Formulating Algorithms Case Study 1: Counter-Controlled Iteration&amp;quot;&quot;/&gt;&lt;property id=&quot;20307&quot; value=&quot;350&quot;/&gt;&lt;/object&gt;&lt;object type=&quot;3&quot; unique_id=&quot;17318&quot;&gt;&lt;property id=&quot;20148&quot; value=&quot;5&quot;/&gt;&lt;property id=&quot;20300&quot; value=&quot;Slide 60 - &amp;quot;3.8  Formulating Algorithms Case Study 1: Counter-Controlled Iteration (Cont.)&amp;quot;&quot;/&gt;&lt;property id=&quot;20307&quot; value=&quot;351&quot;/&gt;&lt;/object&gt;&lt;object type=&quot;3&quot; unique_id=&quot;17319&quot;&gt;&lt;property id=&quot;20148&quot; value=&quot;5&quot;/&gt;&lt;property id=&quot;20300&quot; value=&quot;Slide 61 - &amp;quot;3.8  Formulating Algorithms Case Study 1: Counter-Controlled Iteration (Cont.)&amp;quot;&quot;/&gt;&lt;property id=&quot;20307&quot; value=&quot;352&quot;/&gt;&lt;/object&gt;&lt;object type=&quot;3&quot; unique_id=&quot;17320&quot;&gt;&lt;property id=&quot;20148&quot; value=&quot;5&quot;/&gt;&lt;property id=&quot;20300&quot; value=&quot;Slide 65 - &amp;quot;3.8  Formulating Algorithms Case Study 1: Counter-Controlled Iteration (Cont.)&amp;quot;&quot;/&gt;&lt;property id=&quot;20307&quot; value=&quot;353&quot;/&gt;&lt;/object&gt;&lt;object type=&quot;3&quot; unique_id=&quot;17321&quot;&gt;&lt;property id=&quot;20148&quot; value=&quot;5&quot;/&gt;&lt;property id=&quot;20300&quot; value=&quot;Slide 66 - &amp;quot;3.8  Formulating Algorithms Case Study 1: Counter-Controlled Iteration (Cont.)&amp;quot;&quot;/&gt;&lt;property id=&quot;20307&quot; value=&quot;354&quot;/&gt;&lt;/object&gt;&lt;object type=&quot;3&quot; unique_id=&quot;17322&quot;&gt;&lt;property id=&quot;20148&quot; value=&quot;5&quot;/&gt;&lt;property id=&quot;20300&quot; value=&quot;Slide 69 - &amp;quot;3.8  Formulating Algorithms Case Study 1: Counter-Controlled Iteration (Cont.)&amp;quot;&quot;/&gt;&lt;property id=&quot;20307&quot; value=&quot;355&quot;/&gt;&lt;/object&gt;&lt;object type=&quot;3&quot; unique_id=&quot;17323&quot;&gt;&lt;property id=&quot;20148&quot; value=&quot;5&quot;/&gt;&lt;property id=&quot;20300&quot; value=&quot;Slide 70 - &amp;quot;3.9  Formulating Algorithms with Top-Down, Stepwise Refinement Case Study 2: Sentinel-Controlled Iteration&amp;quot;&quot;/&gt;&lt;property id=&quot;20307&quot; value=&quot;356&quot;/&gt;&lt;/object&gt;&lt;object type=&quot;3&quot; unique_id=&quot;17324&quot;&gt;&lt;property id=&quot;20148&quot; value=&quot;5&quot;/&gt;&lt;property id=&quot;20300&quot; value=&quot;Slide 71 - &amp;quot;3.9  Formulating Algorithms with Top-Down, Stepwise Refinement Case Study 2: Sentinel-Controlled Iteration (Cont.)&quot;/&gt;&lt;property id=&quot;20307&quot; value=&quot;357&quot;/&gt;&lt;/object&gt;&lt;object type=&quot;3&quot; unique_id=&quot;17325&quot;&gt;&lt;property id=&quot;20148&quot; value=&quot;5&quot;/&gt;&lt;property id=&quot;20300&quot; value=&quot;Slide 72 - &amp;quot;3.9  Formulating Algorithms with Top-Down, Stepwise Refinement Case Study 2: Sentinel-Controlled Iteration (Cont.)&quot;/&gt;&lt;property id=&quot;20307&quot; value=&quot;358&quot;/&gt;&lt;/object&gt;&lt;object type=&quot;3&quot; unique_id=&quot;17326&quot;&gt;&lt;property id=&quot;20148&quot; value=&quot;5&quot;/&gt;&lt;property id=&quot;20300&quot; value=&quot;Slide 73 - &amp;quot;3.9  Formulating Algorithms with Top-Down, Stepwise Refinement Case Study 2: Sentinel-Controlled Iteration (Cont.)&quot;/&gt;&lt;property id=&quot;20307&quot; value=&quot;359&quot;/&gt;&lt;/object&gt;&lt;object type=&quot;3&quot; unique_id=&quot;17327&quot;&gt;&lt;property id=&quot;20148&quot; value=&quot;5&quot;/&gt;&lt;property id=&quot;20300&quot; value=&quot;Slide 74 - &amp;quot;3.9  Formulating Algorithms with Top-Down, Stepwise Refinement Case Study 2: Sentinel-Controlled Iteration (Cont.)&quot;/&gt;&lt;property id=&quot;20307&quot; value=&quot;360&quot;/&gt;&lt;/object&gt;&lt;object type=&quot;3&quot; unique_id=&quot;17328&quot;&gt;&lt;property id=&quot;20148&quot; value=&quot;5&quot;/&gt;&lt;property id=&quot;20300&quot; value=&quot;Slide 76 - &amp;quot;3.9  Formulating Algorithms with Top-Down, Stepwise Refinement Case Study 2: Sentinel-Controlled Iteration (Cont.)&quot;/&gt;&lt;property id=&quot;20307&quot; value=&quot;361&quot;/&gt;&lt;/object&gt;&lt;object type=&quot;3&quot; unique_id=&quot;17329&quot;&gt;&lt;property id=&quot;20148&quot; value=&quot;5&quot;/&gt;&lt;property id=&quot;20300&quot; value=&quot;Slide 77 - &amp;quot;3.9  Formulating Algorithms with Top-Down, Stepwise Refinement Case Study 2: Sentinel-Controlled Iteration (Cont.)&quot;/&gt;&lt;property id=&quot;20307&quot; value=&quot;362&quot;/&gt;&lt;/object&gt;&lt;object type=&quot;3&quot; unique_id=&quot;17330&quot;&gt;&lt;property id=&quot;20148&quot; value=&quot;5&quot;/&gt;&lt;property id=&quot;20300&quot; value=&quot;Slide 78 - &amp;quot;3.9  Formulating Algorithms with Top-Down, Stepwise Refinement Case Study 2: Sentinel-Controlled Iteration (Cont.)&quot;/&gt;&lt;property id=&quot;20307&quot; value=&quot;363&quot;/&gt;&lt;/object&gt;&lt;object type=&quot;3&quot; unique_id=&quot;17331&quot;&gt;&lt;property id=&quot;20148&quot; value=&quot;5&quot;/&gt;&lt;property id=&quot;20300&quot; value=&quot;Slide 79 - &amp;quot;3.9  Formulating Algorithms with Top-Down, Stepwise Refinement Case Study 2: Sentinel-Controlled Iteration (Cont.)&quot;/&gt;&lt;property id=&quot;20307&quot; value=&quot;364&quot;/&gt;&lt;/object&gt;&lt;object type=&quot;3&quot; unique_id=&quot;17332&quot;&gt;&lt;property id=&quot;20148&quot; value=&quot;5&quot;/&gt;&lt;property id=&quot;20300&quot; value=&quot;Slide 80 - &amp;quot;3.9  Formulating Algorithms with Top-Down, Stepwise Refinement Case Study 2: Sentinel-Controlled Iteration (Cont.)&quot;/&gt;&lt;property id=&quot;20307&quot; value=&quot;365&quot;/&gt;&lt;/object&gt;&lt;object type=&quot;3&quot; unique_id=&quot;17333&quot;&gt;&lt;property id=&quot;20148&quot; value=&quot;5&quot;/&gt;&lt;property id=&quot;20300&quot; value=&quot;Slide 83 - &amp;quot;3.9  Formulating Algorithms with Top-Down, Stepwise Refinement Case Study 2: Sentinel-Controlled Iteration (Cont.)&quot;/&gt;&lt;property id=&quot;20307&quot; value=&quot;366&quot;/&gt;&lt;/object&gt;&lt;object type=&quot;3&quot; unique_id=&quot;17334&quot;&gt;&lt;property id=&quot;20148&quot; value=&quot;5&quot;/&gt;&lt;property id=&quot;20300&quot; value=&quot;Slide 86 - &amp;quot;3.9  Formulating Algorithms with Top-Down, Stepwise Refinement Case Study 2: Sentinel-Controlled Iteration (Cont.)&quot;/&gt;&lt;property id=&quot;20307&quot; value=&quot;367&quot;/&gt;&lt;/object&gt;&lt;object type=&quot;3&quot; unique_id=&quot;17335&quot;&gt;&lt;property id=&quot;20148&quot; value=&quot;5&quot;/&gt;&lt;property id=&quot;20300&quot; value=&quot;Slide 88 - &amp;quot;3.9  Formulating Algorithms with Top-Down, Stepwise Refinement Case Study 2: Sentinel-Controlled Iteration (Cont.)&quot;/&gt;&lt;property id=&quot;20307&quot; value=&quot;368&quot;/&gt;&lt;/object&gt;&lt;object type=&quot;3&quot; unique_id=&quot;17336&quot;&gt;&lt;property id=&quot;20148&quot; value=&quot;5&quot;/&gt;&lt;property id=&quot;20300&quot; value=&quot;Slide 92 - &amp;quot;3.9  Formulating Algorithms with Top-Down, Stepwise Refinement Case Study 2: Sentinel-Controlled Iteration (Cont.)&quot;/&gt;&lt;property id=&quot;20307&quot; value=&quot;369&quot;/&gt;&lt;/object&gt;&lt;object type=&quot;3&quot; unique_id=&quot;17338&quot;&gt;&lt;property id=&quot;20148&quot; value=&quot;5&quot;/&gt;&lt;property id=&quot;20300&quot; value=&quot;Slide 94 - &amp;quot;3.9  Formulating Algorithms with Top-Down, Stepwise Refinement Case Study 2: Sentinel-Controlled Iteration (Cont.)&quot;/&gt;&lt;property id=&quot;20307&quot; value=&quot;371&quot;/&gt;&lt;/object&gt;&lt;object type=&quot;3&quot; unique_id=&quot;17339&quot;&gt;&lt;property id=&quot;20148&quot; value=&quot;5&quot;/&gt;&lt;property id=&quot;20300&quot; value=&quot;Slide 95 - &amp;quot;3.9  Formulating Algorithms with Top-Down, Stepwise Refinement Case Study 2: Sentinel-Controlled Iteration (Cont.)&quot;/&gt;&lt;property id=&quot;20307&quot; value=&quot;372&quot;/&gt;&lt;/object&gt;&lt;object type=&quot;3&quot; unique_id=&quot;17340&quot;&gt;&lt;property id=&quot;20148&quot; value=&quot;5&quot;/&gt;&lt;property id=&quot;20300&quot; value=&quot;Slide 96 - &amp;quot;3.9  Formulating Algorithms with Top-Down, Stepwise Refinement Case Study 2: Sentinel-Controlled Iteration (Cont.)&quot;/&gt;&lt;property id=&quot;20307&quot; value=&quot;373&quot;/&gt;&lt;/object&gt;&lt;object type=&quot;3&quot; unique_id=&quot;17341&quot;&gt;&lt;property id=&quot;20148&quot; value=&quot;5&quot;/&gt;&lt;property id=&quot;20300&quot; value=&quot;Slide 97 - &amp;quot;3.9  Formulating Algorithms with Top-Down, Stepwise Refinement Case Study 2: Sentinel-Controlled Iteration (Cont.)&quot;/&gt;&lt;property id=&quot;20307&quot; value=&quot;374&quot;/&gt;&lt;/object&gt;&lt;object type=&quot;3&quot; unique_id=&quot;17342&quot;&gt;&lt;property id=&quot;20148&quot; value=&quot;5&quot;/&gt;&lt;property id=&quot;20300&quot; value=&quot;Slide 98 - &amp;quot;3.9  Formulating Algorithms with Top-Down, Stepwise Refinement Case Study 2: Sentinel-Controlled Iteration (Cont.)&quot;/&gt;&lt;property id=&quot;20307&quot; value=&quot;375&quot;/&gt;&lt;/object&gt;&lt;object type=&quot;3&quot; unique_id=&quot;17343&quot;&gt;&lt;property id=&quot;20148&quot; value=&quot;5&quot;/&gt;&lt;property id=&quot;20300&quot; value=&quot;Slide 99 - &amp;quot;3.9  Formulating Algorithms with Top-Down, Stepwise Refinement Case Study 2: Sentinel-Controlled Iteration (Cont.)&quot;/&gt;&lt;property id=&quot;20307&quot; value=&quot;376&quot;/&gt;&lt;/object&gt;&lt;object type=&quot;3&quot; unique_id=&quot;17344&quot;&gt;&lt;property id=&quot;20148&quot; value=&quot;5&quot;/&gt;&lt;property id=&quot;20300&quot; value=&quot;Slide 100 - &amp;quot;3.9  Formulating Algorithms with Top-Down, Stepwise Refinement Case Study 2: Sentinel-Controlled Iteration (Cont.&quot;/&gt;&lt;property id=&quot;20307&quot; value=&quot;377&quot;/&gt;&lt;/object&gt;&lt;object type=&quot;3&quot; unique_id=&quot;17345&quot;&gt;&lt;property id=&quot;20148&quot; value=&quot;5&quot;/&gt;&lt;property id=&quot;20300&quot; value=&quot;Slide 104 - &amp;quot;3.10  Formulating Algorithms with Top-Down, Stepwise Refinement Case Study 3: Nested Control Statements&amp;quot;&quot;/&gt;&lt;property id=&quot;20307&quot; value=&quot;378&quot;/&gt;&lt;/object&gt;&lt;object type=&quot;3&quot; unique_id=&quot;17346&quot;&gt;&lt;property id=&quot;20148&quot; value=&quot;5&quot;/&gt;&lt;property id=&quot;20300&quot; value=&quot;Slide 105 - &amp;quot;3.10  Formulating Algorithms with Top-Down, Stepwise Refinement Case Study 3: Nested Control Statements (Cont.)&amp;quot;&quot;/&gt;&lt;property id=&quot;20307&quot; value=&quot;379&quot;/&gt;&lt;/object&gt;&lt;object type=&quot;3&quot; unique_id=&quot;17347&quot;&gt;&lt;property id=&quot;20148&quot; value=&quot;5&quot;/&gt;&lt;property id=&quot;20300&quot; value=&quot;Slide 106 - &amp;quot;3.10  Formulating Algorithms with Top-Down, Stepwise Refinement Case Study 3: Nested Control Statements (Cont.)&amp;quot;&quot;/&gt;&lt;property id=&quot;20307&quot; value=&quot;380&quot;/&gt;&lt;/object&gt;&lt;object type=&quot;3&quot; unique_id=&quot;17348&quot;&gt;&lt;property id=&quot;20148&quot; value=&quot;5&quot;/&gt;&lt;property id=&quot;20300&quot; value=&quot;Slide 107 - &amp;quot;3.10  Formulating Algorithms with Top-Down, Stepwise Refinement Case Study 3: Nested Control Statements (Cont.)&amp;quot;&quot;/&gt;&lt;property id=&quot;20307&quot; value=&quot;381&quot;/&gt;&lt;/object&gt;&lt;object type=&quot;3&quot; unique_id=&quot;17349&quot;&gt;&lt;property id=&quot;20148&quot; value=&quot;5&quot;/&gt;&lt;property id=&quot;20300&quot; value=&quot;Slide 108 - &amp;quot;3.10  Formulating Algorithms with Top-Down, Stepwise Refinement Case Study 3: Nested Control Statements (Cont.)&amp;quot;&quot;/&gt;&lt;property id=&quot;20307&quot; value=&quot;382&quot;/&gt;&lt;/object&gt;&lt;object type=&quot;3&quot; unique_id=&quot;17350&quot;&gt;&lt;property id=&quot;20148&quot; value=&quot;5&quot;/&gt;&lt;property id=&quot;20300&quot; value=&quot;Slide 109 - &amp;quot;3.10  Formulating Algorithms with Top-Down, Stepwise Refinement Case Study 3: Nested Control Statements (Cont.)&amp;quot;&quot;/&gt;&lt;property id=&quot;20307&quot; value=&quot;383&quot;/&gt;&lt;/object&gt;&lt;object type=&quot;3&quot; unique_id=&quot;17351&quot;&gt;&lt;property id=&quot;20148&quot; value=&quot;5&quot;/&gt;&lt;property id=&quot;20300&quot; value=&quot;Slide 110 - &amp;quot;3.10  Formulating Algorithms with Top-Down, Stepwise Refinement Case Study 3: Nested Control Statements (Cont.)&amp;quot;&quot;/&gt;&lt;property id=&quot;20307&quot; value=&quot;384&quot;/&gt;&lt;/object&gt;&lt;object type=&quot;3&quot; unique_id=&quot;17352&quot;&gt;&lt;property id=&quot;20148&quot; value=&quot;5&quot;/&gt;&lt;property id=&quot;20300&quot; value=&quot;Slide 111 - &amp;quot;3.10  Formulating Algorithms with Top-Down, Stepwise Refinement Case Study 3: Nested Control Statements (Cont.)&amp;quot;&quot;/&gt;&lt;property id=&quot;20307&quot; value=&quot;385&quot;/&gt;&lt;/object&gt;&lt;object type=&quot;3&quot; unique_id=&quot;17353&quot;&gt;&lt;property id=&quot;20148&quot; value=&quot;5&quot;/&gt;&lt;property id=&quot;20300&quot; value=&quot;Slide 112 - &amp;quot;3.10  Formulating Algorithms with Top-Down, Stepwise Refinement Case Study 3: Nested Control Statements (Cont.)&amp;quot;&quot;/&gt;&lt;property id=&quot;20307&quot; value=&quot;386&quot;/&gt;&lt;/object&gt;&lt;object type=&quot;3&quot; unique_id=&quot;17354&quot;&gt;&lt;property id=&quot;20148&quot; value=&quot;5&quot;/&gt;&lt;property id=&quot;20300&quot; value=&quot;Slide 113 - &amp;quot;3.10  Formulating Algorithms with Top-Down, Stepwise Refinement Case Study 3: Nested Control Statements (Cont.)&amp;quot;&quot;/&gt;&lt;property id=&quot;20307&quot; value=&quot;387&quot;/&gt;&lt;/object&gt;&lt;object type=&quot;3&quot; unique_id=&quot;17355&quot;&gt;&lt;property id=&quot;20148&quot; value=&quot;5&quot;/&gt;&lt;property id=&quot;20300&quot; value=&quot;Slide 114 - &amp;quot;3.10  Formulating Algorithms with Top-Down, Stepwise Refinement Case Study 3: Nested Control Statements (Cont.)&amp;quot;&quot;/&gt;&lt;property id=&quot;20307&quot; value=&quot;388&quot;/&gt;&lt;/object&gt;&lt;object type=&quot;3&quot; unique_id=&quot;17356&quot;&gt;&lt;property id=&quot;20148&quot; value=&quot;5&quot;/&gt;&lt;property id=&quot;20300&quot; value=&quot;Slide 122 - &amp;quot;3.11  Assignment Operators&amp;quot;&quot;/&gt;&lt;property id=&quot;20307&quot; value=&quot;389&quot;/&gt;&lt;/object&gt;&lt;object type=&quot;3&quot; unique_id=&quot;17357&quot;&gt;&lt;property id=&quot;20148&quot; value=&quot;5&quot;/&gt;&lt;property id=&quot;20300&quot; value=&quot;Slide 123 - &amp;quot;3.11  Assignment Operators (Cont.)&amp;quot;&quot;/&gt;&lt;property id=&quot;20307&quot; value=&quot;390&quot;/&gt;&lt;/object&gt;&lt;object type=&quot;3&quot; unique_id=&quot;17358&quot;&gt;&lt;property id=&quot;20148&quot; value=&quot;5&quot;/&gt;&lt;property id=&quot;20300&quot; value=&quot;Slide 125 - &amp;quot;3.12  Increment and Decrement Operators&amp;quot;&quot;/&gt;&lt;property id=&quot;20307&quot; value=&quot;391&quot;/&gt;&lt;/object&gt;&lt;object type=&quot;3&quot; unique_id=&quot;17359&quot;&gt;&lt;property id=&quot;20148&quot; value=&quot;5&quot;/&gt;&lt;property id=&quot;20300&quot; value=&quot;Slide 126 - &amp;quot;3.12  Increment and Decrement Operators (Cont.)&amp;quot;&quot;/&gt;&lt;property id=&quot;20307&quot; value=&quot;392&quot;/&gt;&lt;/object&gt;&lt;object type=&quot;3&quot; unique_id=&quot;17360&quot;&gt;&lt;property id=&quot;20148&quot; value=&quot;5&quot;/&gt;&lt;property id=&quot;20300&quot; value=&quot;Slide 128 - &amp;quot;3.12  Increment and Decrement Operators (Cont.)&amp;quot;&quot;/&gt;&lt;property id=&quot;20307&quot; value=&quot;393&quot;/&gt;&lt;/object&gt;&lt;object type=&quot;3&quot; unique_id=&quot;17361&quot;&gt;&lt;property id=&quot;20148&quot; value=&quot;5&quot;/&gt;&lt;property id=&quot;20300&quot; value=&quot;Slide 131 - &amp;quot;3.12  Increment and Decrement Operators (Cont.)&amp;quot;&quot;/&gt;&lt;property id=&quot;20307&quot; value=&quot;394&quot;/&gt;&lt;/object&gt;&lt;object type=&quot;3&quot; unique_id=&quot;17362&quot;&gt;&lt;property id=&quot;20148&quot; value=&quot;5&quot;/&gt;&lt;property id=&quot;20300&quot; value=&quot;Slide 133 - &amp;quot;3.12  Increment and Decrement Operators (Cont.)&amp;quot;&quot;/&gt;&lt;property id=&quot;20307&quot; value=&quot;395&quot;/&gt;&lt;/object&gt;&lt;object type=&quot;3&quot; unique_id=&quot;17363&quot;&gt;&lt;property id=&quot;20148&quot; value=&quot;5&quot;/&gt;&lt;property id=&quot;20300&quot; value=&quot;Slide 134 - &amp;quot;3.12  Increment and Decrement Operators (Cont.)&amp;quot;&quot;/&gt;&lt;property id=&quot;20307&quot; value=&quot;396&quot;/&gt;&lt;/object&gt;&lt;object type=&quot;3&quot; unique_id=&quot;17364&quot;&gt;&lt;property id=&quot;20148&quot; value=&quot;5&quot;/&gt;&lt;property id=&quot;20300&quot; value=&quot;Slide 135 - &amp;quot;3.12  Increment and Decrement Operators (Cont.)&amp;quot;&quot;/&gt;&lt;property id=&quot;20307&quot; value=&quot;397&quot;/&gt;&lt;/object&gt;&lt;object type=&quot;3&quot; unique_id=&quot;17365&quot;&gt;&lt;property id=&quot;20148&quot; value=&quot;5&quot;/&gt;&lt;property id=&quot;20300&quot; value=&quot;Slide 138 - &amp;quot;3.12  Increment and Decrement Operators (Cont.)&amp;quot;&quot;/&gt;&lt;property id=&quot;20307&quot; value=&quot;398&quot;/&gt;&lt;/object&gt;&lt;object type=&quot;3&quot; unique_id=&quot;17366&quot;&gt;&lt;property id=&quot;20148&quot; value=&quot;5&quot;/&gt;&lt;property id=&quot;20300&quot; value=&quot;Slide 140 - &amp;quot;3.13  Secure C Programming&amp;quot;&quot;/&gt;&lt;property id=&quot;20307&quot; value=&quot;399&quot;/&gt;&lt;/object&gt;&lt;object type=&quot;3&quot; unique_id=&quot;17367&quot;&gt;&lt;property id=&quot;20148&quot; value=&quot;5&quot;/&gt;&lt;property id=&quot;20300&quot; value=&quot;Slide 141 - &amp;quot;3.13  Secure C Programming (Cont.)&amp;quot;&quot;/&gt;&lt;property id=&quot;20307&quot; value=&quot;400&quot;/&gt;&lt;/object&gt;&lt;object type=&quot;3&quot; unique_id=&quot;17368&quot;&gt;&lt;property id=&quot;20148&quot; value=&quot;5&quot;/&gt;&lt;property id=&quot;20300&quot; value=&quot;Slide 142 - &amp;quot;3.13  Secure C Programming (Cont.)&amp;quot;&quot;/&gt;&lt;property id=&quot;20307&quot; value=&quot;401&quot;/&gt;&lt;/object&gt;&lt;object type=&quot;3&quot; unique_id=&quot;17369&quot;&gt;&lt;property id=&quot;20148&quot; value=&quot;5&quot;/&gt;&lt;property id=&quot;20300&quot; value=&quot;Slide 143 - &amp;quot;3.13  Secure C Programming (Cont.)&amp;quot;&quot;/&gt;&lt;property id=&quot;20307&quot; value=&quot;402&quot;/&gt;&lt;/object&gt;&lt;object type=&quot;3&quot; unique_id=&quot;17370&quot;&gt;&lt;property id=&quot;20148&quot; value=&quot;5&quot;/&gt;&lt;property id=&quot;20300&quot; value=&quot;Slide 144 - &amp;quot;3.13  Secure C Programming (Cont.)&amp;quot;&quot;/&gt;&lt;property id=&quot;20307&quot; value=&quot;403&quot;/&gt;&lt;/object&gt;&lt;object type=&quot;3&quot; unique_id=&quot;17371&quot;&gt;&lt;property id=&quot;20148&quot; value=&quot;5&quot;/&gt;&lt;property id=&quot;20300&quot; value=&quot;Slide 145 - &amp;quot;3.13  Secure C Programming (Cont.)&amp;quot;&quot;/&gt;&lt;property id=&quot;20307&quot; value=&quot;404&quot;/&gt;&lt;/object&gt;&lt;object type=&quot;3&quot; unique_id=&quot;17372&quot;&gt;&lt;property id=&quot;20148&quot; value=&quot;5&quot;/&gt;&lt;property id=&quot;20300&quot; value=&quot;Slide 146 - &amp;quot;3.13  Secure C Programming (Cont.)&amp;quot;&quot;/&gt;&lt;property id=&quot;20307&quot; value=&quot;405&quot;/&gt;&lt;/object&gt;&lt;/object&gt;&lt;object type=&quot;8&quot; unique_id=&quot;1081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umSystems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3124</Words>
  <Application>Microsoft Office PowerPoint</Application>
  <PresentationFormat>On-screen Show (4:3)</PresentationFormat>
  <Paragraphs>334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Arial</vt:lpstr>
      <vt:lpstr>Arial Unicode MS</vt:lpstr>
      <vt:lpstr>Cambria</vt:lpstr>
      <vt:lpstr>Consolas</vt:lpstr>
      <vt:lpstr>Courier</vt:lpstr>
      <vt:lpstr>Courier New</vt:lpstr>
      <vt:lpstr>Courier10PitchBT-Bold</vt:lpstr>
      <vt:lpstr>Courier10PitchBT-Roman</vt:lpstr>
      <vt:lpstr>Lucida Console</vt:lpstr>
      <vt:lpstr>Lucida Sans Typewriter</vt:lpstr>
      <vt:lpstr>Times</vt:lpstr>
      <vt:lpstr>Times New Roman</vt:lpstr>
      <vt:lpstr>Verdana</vt:lpstr>
      <vt:lpstr>Wingdings</vt:lpstr>
      <vt:lpstr>Wingdings 2</vt:lpstr>
      <vt:lpstr>Wingdings 3</vt:lpstr>
      <vt:lpstr>NumSystems</vt:lpstr>
      <vt:lpstr>Lecture 3 Selection (Conditional) Statements</vt:lpstr>
      <vt:lpstr>I. Motivation</vt:lpstr>
      <vt:lpstr>II. Selection Statements in C</vt:lpstr>
      <vt:lpstr>…Continued</vt:lpstr>
      <vt:lpstr>II.1 The if Selection Statement</vt:lpstr>
      <vt:lpstr>…Continued</vt:lpstr>
      <vt:lpstr>…Continued</vt:lpstr>
      <vt:lpstr>II.2 The if…else Selection Statement</vt:lpstr>
      <vt:lpstr>…Continued</vt:lpstr>
      <vt:lpstr>II.3 Nested if...else Statements</vt:lpstr>
      <vt:lpstr>…Continued</vt:lpstr>
      <vt:lpstr>…Continued</vt:lpstr>
      <vt:lpstr>…Continued</vt:lpstr>
      <vt:lpstr>Compound statement in if block</vt:lpstr>
      <vt:lpstr>…Continued</vt:lpstr>
      <vt:lpstr>…Continued</vt:lpstr>
      <vt:lpstr>…Continued</vt:lpstr>
      <vt:lpstr>II.4 Conditional Operator (? :)</vt:lpstr>
      <vt:lpstr>…Continued</vt:lpstr>
      <vt:lpstr>…Continued</vt:lpstr>
      <vt:lpstr>II.5 switch Multiple-Selection Statement</vt:lpstr>
      <vt:lpstr>…Continued</vt:lpstr>
      <vt:lpstr>…Continued</vt:lpstr>
      <vt:lpstr>Break in Switch Statement</vt:lpstr>
      <vt:lpstr>Example: Break in a Switch-Case</vt:lpstr>
      <vt:lpstr> default case</vt:lpstr>
      <vt:lpstr>…Continued</vt:lpstr>
      <vt:lpstr>Constraints and Recommendations </vt:lpstr>
      <vt:lpstr>…Continued</vt:lpstr>
      <vt:lpstr>Appendix: Example 1</vt:lpstr>
      <vt:lpstr>Solution</vt:lpstr>
      <vt:lpstr>Example 2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Abdsamad Benkrid</cp:lastModifiedBy>
  <cp:revision>81</cp:revision>
  <dcterms:created xsi:type="dcterms:W3CDTF">2015-04-27T18:41:35Z</dcterms:created>
  <dcterms:modified xsi:type="dcterms:W3CDTF">2022-10-12T06:33:44Z</dcterms:modified>
</cp:coreProperties>
</file>