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080" autoAdjust="0"/>
  </p:normalViewPr>
  <p:slideViewPr>
    <p:cSldViewPr snapToGrid="0" showGuides="1">
      <p:cViewPr varScale="1">
        <p:scale>
          <a:sx n="49" d="100"/>
          <a:sy n="49" d="100"/>
        </p:scale>
        <p:origin x="1362" y="5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32AE-A8ED-4AFD-B14F-F5E5CF5BDD3C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3044D-0C2A-4219-804E-E98BAED60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2200" b="1" dirty="0" smtClean="0"/>
              <a:t>Since we have to round the departure time to the nearest minute, we’ll have to round the journey time to the nearest minutes.</a:t>
            </a:r>
          </a:p>
          <a:p>
            <a:pPr lvl="1" algn="just"/>
            <a:r>
              <a:rPr lang="en-GB" sz="2000" dirty="0" smtClean="0"/>
              <a:t>we have to convert the journey time to minutes and round the result value</a:t>
            </a:r>
          </a:p>
          <a:p>
            <a:pPr lvl="1" algn="just"/>
            <a:r>
              <a:rPr lang="en-GB" sz="2000" dirty="0" smtClean="0"/>
              <a:t>We’ll assume both distance and speed are real numbers (float)</a:t>
            </a:r>
          </a:p>
          <a:p>
            <a:pPr lvl="1" algn="just"/>
            <a:endParaRPr lang="en-GB" sz="20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044D-0C2A-4219-804E-E98BAED605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5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0" y="549275"/>
            <a:ext cx="914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1"/>
            <a:ext cx="9144000" cy="6309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4CD65-6996-48B4-9E97-FBB34F183F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25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686800" y="6524627"/>
            <a:ext cx="4572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A1E-3841-465E-817E-43EFB4D93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49277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cxnSp>
        <p:nvCxnSpPr>
          <p:cNvPr id="1028" name="Straight Connector 4"/>
          <p:cNvCxnSpPr>
            <a:cxnSpLocks noChangeShapeType="1"/>
          </p:cNvCxnSpPr>
          <p:nvPr userDrawn="1"/>
        </p:nvCxnSpPr>
        <p:spPr bwMode="auto">
          <a:xfrm>
            <a:off x="0" y="549275"/>
            <a:ext cx="9144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250" y="6524627"/>
            <a:ext cx="53975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143C59BC-F2D2-4C74-A212-DCE746CF64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1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q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2- Exercise 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CD65-6996-48B4-9E97-FBB34F183FA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  <p:sp>
        <p:nvSpPr>
          <p:cNvPr id="5" name="Up Arrow 4"/>
          <p:cNvSpPr/>
          <p:nvPr/>
        </p:nvSpPr>
        <p:spPr>
          <a:xfrm>
            <a:off x="7858855" y="1897058"/>
            <a:ext cx="409433" cy="1542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1380698" y="2064223"/>
            <a:ext cx="409433" cy="1542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97702" y="1479448"/>
            <a:ext cx="3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?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1630" y="1270717"/>
            <a:ext cx="190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Departure</a:t>
            </a:r>
          </a:p>
          <a:p>
            <a:r>
              <a:rPr lang="en-GB" sz="2400" b="1" dirty="0" smtClean="0"/>
              <a:t>time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33734" y="1047584"/>
            <a:ext cx="1359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Arrival</a:t>
            </a:r>
          </a:p>
          <a:p>
            <a:r>
              <a:rPr lang="en-GB" sz="2400" b="1" dirty="0"/>
              <a:t>t</a:t>
            </a:r>
            <a:r>
              <a:rPr lang="en-GB" sz="2400" b="1" dirty="0" smtClean="0"/>
              <a:t>ime</a:t>
            </a:r>
            <a:endParaRPr lang="en-GB" sz="2400" b="1" dirty="0"/>
          </a:p>
        </p:txBody>
      </p:sp>
      <p:pic>
        <p:nvPicPr>
          <p:cNvPr id="10" name="Picture 9" descr="File:Green tick.sv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4" y="1115383"/>
            <a:ext cx="526577" cy="52657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807135" y="3261815"/>
            <a:ext cx="5862907" cy="27295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5374" y="2728026"/>
            <a:ext cx="154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Distance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8795" y="3412100"/>
            <a:ext cx="12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Speed</a:t>
            </a:r>
            <a:endParaRPr lang="en-GB" sz="2400" dirty="0"/>
          </a:p>
        </p:txBody>
      </p:sp>
      <p:pic>
        <p:nvPicPr>
          <p:cNvPr id="14" name="Picture 13" descr="File:Green tick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45" y="2823732"/>
            <a:ext cx="296138" cy="296138"/>
          </a:xfrm>
          <a:prstGeom prst="rect">
            <a:avLst/>
          </a:prstGeom>
        </p:spPr>
      </p:pic>
      <p:pic>
        <p:nvPicPr>
          <p:cNvPr id="15" name="Picture 14" descr="File:Green tick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7" y="3494864"/>
            <a:ext cx="296138" cy="2961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4599397"/>
            <a:ext cx="73152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Arrival time= Departure time + journey time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Journey time (hrs) = Distance (</a:t>
            </a:r>
            <a:r>
              <a:rPr lang="en-GB" sz="2400" dirty="0" err="1" smtClean="0"/>
              <a:t>kms</a:t>
            </a:r>
            <a:r>
              <a:rPr lang="en-GB" sz="2400" dirty="0" smtClean="0"/>
              <a:t>)/ Speed (km/hr)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031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3540341"/>
            <a:ext cx="9144000" cy="2605585"/>
          </a:xfrm>
        </p:spPr>
        <p:txBody>
          <a:bodyPr/>
          <a:lstStyle/>
          <a:p>
            <a:pPr lvl="0" algn="just"/>
            <a:r>
              <a:rPr lang="en-US" sz="2200" dirty="0" smtClean="0"/>
              <a:t>There are many algorithm solutions to this problem</a:t>
            </a:r>
          </a:p>
          <a:p>
            <a:pPr lvl="0" algn="just"/>
            <a:r>
              <a:rPr lang="en-US" sz="2200" dirty="0" smtClean="0"/>
              <a:t>In the following we propose the following design solution: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100" dirty="0" smtClean="0"/>
              <a:t>Convert the arrival time to minutes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100" dirty="0" smtClean="0"/>
              <a:t>Calculate the journey time in minutes (rounded)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100" dirty="0" smtClean="0"/>
              <a:t>Calculate the departure time in minutes (rounded)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100" dirty="0" smtClean="0"/>
              <a:t>Convert the departure time to 24 </a:t>
            </a:r>
            <a:r>
              <a:rPr lang="en-US" sz="2100" dirty="0" err="1" smtClean="0"/>
              <a:t>hrs</a:t>
            </a:r>
            <a:r>
              <a:rPr lang="en-US" sz="2100" dirty="0" smtClean="0"/>
              <a:t>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8713A1E-3841-465E-817E-43EFB4D93BB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52400" y="685800"/>
            <a:ext cx="9144000" cy="26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sz="2200" b="1" kern="0" dirty="0" smtClean="0"/>
              <a:t>You need to deal only with arrivals occurring later in the same day as the departure. </a:t>
            </a:r>
            <a:endParaRPr lang="en-GB" sz="2200" b="1" kern="0" dirty="0" smtClean="0"/>
          </a:p>
          <a:p>
            <a:pPr algn="just"/>
            <a:r>
              <a:rPr lang="en-US" sz="2200" b="1" kern="0" dirty="0" smtClean="0"/>
              <a:t>the arrival time as an integer on a 24-hour clock (8:30 P.M. = 2030) </a:t>
            </a:r>
            <a:endParaRPr lang="en-GB" sz="2200" b="1" kern="0" dirty="0" smtClean="0"/>
          </a:p>
          <a:p>
            <a:pPr algn="just"/>
            <a:r>
              <a:rPr lang="en-US" sz="2200" b="1" kern="0" dirty="0" smtClean="0"/>
              <a:t>The function result should be the required departure time (</a:t>
            </a:r>
            <a:r>
              <a:rPr lang="en-US" sz="2200" b="1" u="sng" kern="0" dirty="0" smtClean="0"/>
              <a:t>rounded to the nearest minute</a:t>
            </a:r>
            <a:r>
              <a:rPr lang="en-US" sz="2200" b="1" kern="0" dirty="0" smtClean="0"/>
              <a:t>) as an integer on a 24-hour clock. </a:t>
            </a:r>
            <a:endParaRPr lang="en-GB" sz="2200" b="1" kern="0" dirty="0"/>
          </a:p>
        </p:txBody>
      </p:sp>
    </p:spTree>
    <p:extLst>
      <p:ext uri="{BB962C8B-B14F-4D97-AF65-F5344CB8AC3E}">
        <p14:creationId xmlns:p14="http://schemas.microsoft.com/office/powerpoint/2010/main" val="1069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830" y="0"/>
            <a:ext cx="9419230" cy="549275"/>
          </a:xfrm>
        </p:spPr>
        <p:txBody>
          <a:bodyPr/>
          <a:lstStyle/>
          <a:p>
            <a:r>
              <a:rPr lang="en-GB" sz="2600" dirty="0" smtClean="0"/>
              <a:t>Step 1: </a:t>
            </a:r>
            <a:r>
              <a:rPr lang="en-US" sz="2600" dirty="0"/>
              <a:t>Convert the arrival time (24hrs format) to minutes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8713A1E-3841-465E-817E-43EFB4D93B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5240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sz="2200" kern="0" dirty="0" smtClean="0"/>
              <a:t>Given a time  2333, what is its corresponding value in minutes?</a:t>
            </a:r>
          </a:p>
          <a:p>
            <a:pPr lvl="1" algn="just">
              <a:lnSpc>
                <a:spcPct val="150000"/>
              </a:lnSpc>
            </a:pPr>
            <a:r>
              <a:rPr lang="en-GB" sz="2100" kern="0" dirty="0" smtClean="0"/>
              <a:t>If we can extract the hour value (hr) and minute value (</a:t>
            </a:r>
            <a:r>
              <a:rPr lang="en-GB" sz="2100" kern="0" dirty="0" err="1" smtClean="0"/>
              <a:t>mn</a:t>
            </a:r>
            <a:r>
              <a:rPr lang="en-GB" sz="2100" kern="0" dirty="0" smtClean="0"/>
              <a:t>),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100" kern="0" dirty="0"/>
              <a:t> </a:t>
            </a:r>
            <a:r>
              <a:rPr lang="en-GB" sz="2100" kern="0" dirty="0" smtClean="0"/>
              <a:t>  the corresponding value in minutes is hr*60+mn</a:t>
            </a:r>
          </a:p>
          <a:p>
            <a:pPr lvl="1" algn="just">
              <a:lnSpc>
                <a:spcPct val="150000"/>
              </a:lnSpc>
            </a:pPr>
            <a:r>
              <a:rPr lang="en-GB" sz="2100" kern="0" dirty="0" smtClean="0"/>
              <a:t>How could we extract the hr and </a:t>
            </a:r>
            <a:r>
              <a:rPr lang="en-GB" sz="2100" kern="0" dirty="0" err="1" smtClean="0"/>
              <a:t>mn</a:t>
            </a:r>
            <a:r>
              <a:rPr lang="en-GB" sz="2100" kern="0" dirty="0" smtClean="0"/>
              <a:t> from the input value?</a:t>
            </a:r>
          </a:p>
          <a:p>
            <a:pPr lvl="2" algn="just">
              <a:lnSpc>
                <a:spcPct val="150000"/>
              </a:lnSpc>
            </a:pPr>
            <a:r>
              <a:rPr lang="en-GB" sz="2000" kern="0" dirty="0" smtClean="0"/>
              <a:t>For 2333, hr = 23, </a:t>
            </a:r>
            <a:r>
              <a:rPr lang="en-GB" sz="2000" kern="0" dirty="0" err="1" smtClean="0"/>
              <a:t>mn</a:t>
            </a:r>
            <a:r>
              <a:rPr lang="en-GB" sz="2000" kern="0" dirty="0" smtClean="0"/>
              <a:t>=33</a:t>
            </a:r>
          </a:p>
          <a:p>
            <a:pPr lvl="2" algn="just">
              <a:lnSpc>
                <a:spcPct val="150000"/>
              </a:lnSpc>
            </a:pPr>
            <a:r>
              <a:rPr lang="en-GB" sz="2000" kern="0" dirty="0" smtClean="0"/>
              <a:t>Solution hr= time/100 (integer division), </a:t>
            </a:r>
            <a:r>
              <a:rPr lang="en-GB" sz="2000" kern="0" dirty="0" err="1" smtClean="0"/>
              <a:t>mn</a:t>
            </a:r>
            <a:r>
              <a:rPr lang="en-GB" sz="2000" kern="0" dirty="0" smtClean="0"/>
              <a:t>= time mod 100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en-GB" sz="2000" kern="0" dirty="0"/>
              <a:t>t</a:t>
            </a:r>
            <a:r>
              <a:rPr lang="en-GB" sz="2000" kern="0" dirty="0" smtClean="0"/>
              <a:t>he variable time, hr, </a:t>
            </a:r>
            <a:r>
              <a:rPr lang="en-GB" sz="2000" kern="0" dirty="0" err="1" smtClean="0"/>
              <a:t>mn</a:t>
            </a:r>
            <a:r>
              <a:rPr lang="en-GB" sz="2000" kern="0" dirty="0" smtClean="0"/>
              <a:t> should all be integer.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en-GB" sz="2200" kern="0" dirty="0" smtClean="0"/>
              <a:t>Let’s  </a:t>
            </a:r>
          </a:p>
          <a:p>
            <a:pPr lvl="1" algn="just">
              <a:lnSpc>
                <a:spcPct val="150000"/>
              </a:lnSpc>
            </a:pPr>
            <a:r>
              <a:rPr lang="en-GB" sz="2100" kern="0" dirty="0" err="1" smtClean="0"/>
              <a:t>arr_time</a:t>
            </a:r>
            <a:r>
              <a:rPr lang="en-GB" sz="2100" kern="0" dirty="0" smtClean="0"/>
              <a:t>: arrival time, </a:t>
            </a:r>
            <a:r>
              <a:rPr lang="en-GB" sz="2100" kern="0" dirty="0" err="1" smtClean="0"/>
              <a:t>int</a:t>
            </a:r>
            <a:r>
              <a:rPr lang="en-GB" sz="2100" kern="0" dirty="0" smtClean="0"/>
              <a:t> data type</a:t>
            </a:r>
          </a:p>
          <a:p>
            <a:pPr lvl="1" algn="just">
              <a:lnSpc>
                <a:spcPct val="150000"/>
              </a:lnSpc>
            </a:pPr>
            <a:r>
              <a:rPr lang="en-GB" sz="2100" kern="0" dirty="0" err="1" smtClean="0"/>
              <a:t>arr_min</a:t>
            </a:r>
            <a:r>
              <a:rPr lang="en-GB" sz="2100" kern="0" dirty="0" smtClean="0"/>
              <a:t>: arrival time, </a:t>
            </a:r>
            <a:r>
              <a:rPr lang="en-GB" sz="2100" kern="0" dirty="0" err="1" smtClean="0"/>
              <a:t>int</a:t>
            </a:r>
            <a:r>
              <a:rPr lang="en-GB" sz="2100" kern="0" dirty="0" smtClean="0"/>
              <a:t> data type ,where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100" kern="0" dirty="0"/>
              <a:t> </a:t>
            </a:r>
            <a:r>
              <a:rPr lang="en-GB" sz="2100" kern="0" dirty="0" smtClean="0"/>
              <a:t>            </a:t>
            </a:r>
            <a:r>
              <a:rPr lang="en-GB" sz="2100" kern="0" dirty="0" err="1" smtClean="0"/>
              <a:t>arr_min</a:t>
            </a:r>
            <a:r>
              <a:rPr lang="en-GB" sz="2100" kern="0" dirty="0" smtClean="0"/>
              <a:t>=60*(</a:t>
            </a:r>
            <a:r>
              <a:rPr lang="en-GB" sz="2100" kern="0" dirty="0" err="1" smtClean="0"/>
              <a:t>arr_time</a:t>
            </a:r>
            <a:r>
              <a:rPr lang="en-GB" sz="2100" kern="0" dirty="0" smtClean="0"/>
              <a:t>/100)+</a:t>
            </a:r>
            <a:r>
              <a:rPr lang="en-GB" sz="2100" kern="0" dirty="0" err="1" smtClean="0"/>
              <a:t>arr_time</a:t>
            </a:r>
            <a:r>
              <a:rPr lang="en-GB" sz="2100" kern="0" dirty="0" smtClean="0"/>
              <a:t> %100</a:t>
            </a:r>
          </a:p>
          <a:p>
            <a:pPr algn="just">
              <a:lnSpc>
                <a:spcPct val="150000"/>
              </a:lnSpc>
            </a:pPr>
            <a:endParaRPr lang="en-GB" sz="2200" kern="0" dirty="0"/>
          </a:p>
          <a:p>
            <a:pPr algn="just">
              <a:lnSpc>
                <a:spcPct val="150000"/>
              </a:lnSpc>
            </a:pPr>
            <a:endParaRPr lang="en-GB" sz="2200" kern="0" dirty="0"/>
          </a:p>
        </p:txBody>
      </p:sp>
    </p:spTree>
    <p:extLst>
      <p:ext uri="{BB962C8B-B14F-4D97-AF65-F5344CB8AC3E}">
        <p14:creationId xmlns:p14="http://schemas.microsoft.com/office/powerpoint/2010/main" val="35199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Steps 2-3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algn="just"/>
            <a:r>
              <a:rPr lang="en-US" sz="2200" b="1" dirty="0" smtClean="0">
                <a:solidFill>
                  <a:srgbClr val="7030A0"/>
                </a:solidFill>
              </a:rPr>
              <a:t>Step 2: Calculate the journey time in minutes and round it</a:t>
            </a:r>
          </a:p>
          <a:p>
            <a:pPr lvl="1">
              <a:lnSpc>
                <a:spcPct val="150000"/>
              </a:lnSpc>
            </a:pPr>
            <a:r>
              <a:rPr lang="en-GB" sz="2100" dirty="0" smtClean="0"/>
              <a:t>The time in minutes can be calculated as follows: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GB" sz="2100" dirty="0" smtClean="0"/>
              <a:t>    Journey time (</a:t>
            </a:r>
            <a:r>
              <a:rPr lang="en-GB" sz="2100" dirty="0" err="1" smtClean="0"/>
              <a:t>mns</a:t>
            </a:r>
            <a:r>
              <a:rPr lang="en-GB" sz="2100" dirty="0" smtClean="0"/>
              <a:t>) = 60*(Distance (</a:t>
            </a:r>
            <a:r>
              <a:rPr lang="en-GB" sz="2100" dirty="0" err="1" smtClean="0"/>
              <a:t>kms</a:t>
            </a:r>
            <a:r>
              <a:rPr lang="en-GB" sz="2100" dirty="0" smtClean="0"/>
              <a:t>)/ Speed (km/hr))</a:t>
            </a:r>
          </a:p>
          <a:p>
            <a:pPr lvl="1">
              <a:lnSpc>
                <a:spcPct val="150000"/>
              </a:lnSpc>
            </a:pPr>
            <a:r>
              <a:rPr lang="en-GB" sz="2100" dirty="0" smtClean="0"/>
              <a:t>Although we can round a float/double using round() [</a:t>
            </a:r>
            <a:r>
              <a:rPr lang="en-GB" sz="2100" dirty="0" err="1" smtClean="0"/>
              <a:t>math.h</a:t>
            </a:r>
            <a:r>
              <a:rPr lang="en-GB" sz="2100" dirty="0" smtClean="0"/>
              <a:t> should be included in the header of your program], we’ll use instead </a:t>
            </a:r>
          </a:p>
          <a:p>
            <a:pPr marL="723900" indent="0">
              <a:lnSpc>
                <a:spcPct val="150000"/>
              </a:lnSpc>
              <a:buNone/>
            </a:pPr>
            <a:r>
              <a:rPr lang="en-GB" sz="2100" dirty="0" smtClean="0"/>
              <a:t>     </a:t>
            </a:r>
            <a:r>
              <a:rPr lang="en-GB" sz="2100" dirty="0" err="1" smtClean="0"/>
              <a:t>journey_,</a:t>
            </a:r>
            <a:r>
              <a:rPr lang="en-GB" sz="2100" dirty="0" err="1" smtClean="0"/>
              <a:t>min</a:t>
            </a:r>
            <a:r>
              <a:rPr lang="en-GB" sz="2100" dirty="0" smtClean="0"/>
              <a:t>= (</a:t>
            </a:r>
            <a:r>
              <a:rPr lang="en-GB" sz="2100" dirty="0" err="1" smtClean="0"/>
              <a:t>int</a:t>
            </a:r>
            <a:r>
              <a:rPr lang="en-GB" sz="2100" dirty="0" smtClean="0"/>
              <a:t>)(60*(Distance (</a:t>
            </a:r>
            <a:r>
              <a:rPr lang="en-GB" sz="2100" dirty="0" err="1" smtClean="0"/>
              <a:t>kms</a:t>
            </a:r>
            <a:r>
              <a:rPr lang="en-GB" sz="2100" dirty="0" smtClean="0"/>
              <a:t>)/ Speed (km/hr))+0.5)</a:t>
            </a:r>
          </a:p>
          <a:p>
            <a:pPr marL="1066800">
              <a:lnSpc>
                <a:spcPct val="150000"/>
              </a:lnSpc>
            </a:pPr>
            <a:r>
              <a:rPr lang="en-GB" sz="2100" dirty="0" smtClean="0"/>
              <a:t>Let’s define </a:t>
            </a:r>
          </a:p>
          <a:p>
            <a:pPr marL="1466850" lvl="1">
              <a:lnSpc>
                <a:spcPct val="150000"/>
              </a:lnSpc>
            </a:pPr>
            <a:r>
              <a:rPr lang="en-GB" sz="2000" dirty="0" smtClean="0"/>
              <a:t>float time = 60 *(distance/speed);</a:t>
            </a:r>
          </a:p>
          <a:p>
            <a:pPr marL="1466850" lvl="1">
              <a:lnSpc>
                <a:spcPct val="150000"/>
              </a:lnSpc>
            </a:pPr>
            <a:r>
              <a:rPr lang="en-GB" sz="2000" dirty="0" err="1"/>
              <a:t>i</a:t>
            </a:r>
            <a:r>
              <a:rPr lang="en-GB" sz="2000" dirty="0" err="1" smtClean="0"/>
              <a:t>nt</a:t>
            </a:r>
            <a:r>
              <a:rPr lang="en-GB" sz="2000" dirty="0" smtClean="0"/>
              <a:t> </a:t>
            </a:r>
            <a:r>
              <a:rPr lang="en-GB" sz="2000" dirty="0" err="1" smtClean="0"/>
              <a:t>journey_min</a:t>
            </a:r>
            <a:r>
              <a:rPr lang="en-GB" sz="2000" dirty="0" smtClean="0"/>
              <a:t>= (</a:t>
            </a:r>
            <a:r>
              <a:rPr lang="en-GB" sz="2000" dirty="0" err="1" smtClean="0"/>
              <a:t>int</a:t>
            </a:r>
            <a:r>
              <a:rPr lang="en-GB" sz="2000" dirty="0" smtClean="0"/>
              <a:t>) (time+0.5)</a:t>
            </a:r>
          </a:p>
          <a:p>
            <a:pPr marL="450850" indent="-393700" algn="just"/>
            <a:r>
              <a:rPr lang="en-US" sz="2200" b="1" dirty="0" smtClean="0">
                <a:solidFill>
                  <a:srgbClr val="7030A0"/>
                </a:solidFill>
              </a:rPr>
              <a:t>Step 3: Calculate the departure time in minutes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sz="2100" b="1" dirty="0"/>
              <a:t>departure </a:t>
            </a:r>
            <a:r>
              <a:rPr lang="en-US" sz="2100" b="1" dirty="0" smtClean="0"/>
              <a:t>time = arrival time - </a:t>
            </a:r>
            <a:r>
              <a:rPr lang="en-GB" sz="2100" dirty="0" err="1" smtClean="0"/>
              <a:t>journey_min</a:t>
            </a:r>
            <a:endParaRPr lang="en-GB" sz="2100" dirty="0" smtClean="0"/>
          </a:p>
          <a:p>
            <a:pPr lvl="2" indent="-342900">
              <a:buFont typeface="Wingdings" panose="05000000000000000000" pitchFamily="2" charset="2"/>
              <a:buChar char="v"/>
            </a:pPr>
            <a:r>
              <a:rPr lang="en-GB" sz="1900" dirty="0" smtClean="0"/>
              <a:t>Let’s define   </a:t>
            </a:r>
            <a:r>
              <a:rPr lang="en-GB" sz="1900" dirty="0" err="1" smtClean="0"/>
              <a:t>dep_time_min</a:t>
            </a:r>
            <a:r>
              <a:rPr lang="en-GB" sz="1900" dirty="0" smtClean="0"/>
              <a:t> =</a:t>
            </a:r>
            <a:r>
              <a:rPr lang="en-GB" sz="1900" dirty="0" err="1" smtClean="0"/>
              <a:t>arr_min</a:t>
            </a:r>
            <a:r>
              <a:rPr lang="en-GB" sz="1900" dirty="0" smtClean="0"/>
              <a:t>- </a:t>
            </a:r>
            <a:r>
              <a:rPr lang="en-GB" sz="1900" dirty="0" err="1" smtClean="0"/>
              <a:t>journey_min</a:t>
            </a:r>
            <a:r>
              <a:rPr lang="en-GB" sz="1900" dirty="0" smtClean="0"/>
              <a:t>   (</a:t>
            </a:r>
            <a:r>
              <a:rPr lang="en-GB" sz="1900" dirty="0" err="1" smtClean="0"/>
              <a:t>int</a:t>
            </a:r>
            <a:r>
              <a:rPr lang="en-GB" sz="1900" dirty="0" smtClean="0"/>
              <a:t>)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8713A1E-3841-465E-817E-43EFB4D93B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9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Step 4: </a:t>
            </a:r>
            <a:r>
              <a:rPr lang="en-US" sz="2800" dirty="0"/>
              <a:t>Convert the departure time to 24 </a:t>
            </a:r>
            <a:r>
              <a:rPr lang="en-US" sz="2800" dirty="0" err="1"/>
              <a:t>hrs</a:t>
            </a:r>
            <a:r>
              <a:rPr lang="en-US" sz="2800" dirty="0"/>
              <a:t> </a:t>
            </a:r>
            <a:r>
              <a:rPr lang="en-US" sz="2800" dirty="0" smtClean="0"/>
              <a:t>format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200" kern="0" dirty="0" smtClean="0"/>
              <a:t>Given a time in minutes, what is its corresponding value in 24hr format?</a:t>
            </a:r>
          </a:p>
          <a:p>
            <a:pPr lvl="1" algn="just">
              <a:lnSpc>
                <a:spcPct val="150000"/>
              </a:lnSpc>
            </a:pPr>
            <a:r>
              <a:rPr lang="en-GB" sz="2100" kern="0" dirty="0" smtClean="0"/>
              <a:t>If we deduce the hour value (hr) and minute value (</a:t>
            </a:r>
            <a:r>
              <a:rPr lang="en-GB" sz="2100" kern="0" dirty="0" err="1" smtClean="0"/>
              <a:t>mn</a:t>
            </a:r>
            <a:r>
              <a:rPr lang="en-GB" sz="2100" kern="0" dirty="0" smtClean="0"/>
              <a:t>), the resulting va</a:t>
            </a:r>
            <a:r>
              <a:rPr lang="en-GB" sz="2100" dirty="0" smtClean="0"/>
              <a:t>lue wil</a:t>
            </a:r>
            <a:r>
              <a:rPr lang="en-GB" sz="2100" dirty="0" smtClean="0"/>
              <a:t>l  be </a:t>
            </a:r>
            <a:r>
              <a:rPr lang="en-GB" sz="2100" b="1" dirty="0" smtClean="0"/>
              <a:t>100*</a:t>
            </a:r>
            <a:r>
              <a:rPr lang="en-GB" sz="2100" b="1" dirty="0" err="1" smtClean="0"/>
              <a:t>hr+mn</a:t>
            </a:r>
            <a:endParaRPr lang="en-GB" sz="2100" b="1" kern="0" dirty="0" smtClean="0"/>
          </a:p>
          <a:p>
            <a:pPr lvl="1" algn="just">
              <a:lnSpc>
                <a:spcPct val="150000"/>
              </a:lnSpc>
            </a:pPr>
            <a:r>
              <a:rPr lang="en-GB" sz="2100" dirty="0" smtClean="0"/>
              <a:t>Using the </a:t>
            </a:r>
            <a:r>
              <a:rPr lang="en-GB" sz="2100" dirty="0" err="1" smtClean="0"/>
              <a:t>dep_time_min</a:t>
            </a:r>
            <a:r>
              <a:rPr lang="en-GB" sz="2100" dirty="0" smtClean="0"/>
              <a:t> variable calculated in slide 4, we  have </a:t>
            </a:r>
            <a:r>
              <a:rPr lang="en-GB" sz="2100" dirty="0" smtClean="0"/>
              <a:t>,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100" dirty="0"/>
              <a:t> </a:t>
            </a:r>
            <a:r>
              <a:rPr lang="en-GB" sz="2100" dirty="0" smtClean="0"/>
              <a:t>               hr = </a:t>
            </a:r>
            <a:r>
              <a:rPr lang="en-GB" sz="2100" dirty="0" err="1" smtClean="0"/>
              <a:t>dep_time_min</a:t>
            </a:r>
            <a:r>
              <a:rPr lang="en-GB" sz="2100" dirty="0" smtClean="0"/>
              <a:t> </a:t>
            </a:r>
            <a:r>
              <a:rPr lang="en-GB" sz="2100" dirty="0" smtClean="0"/>
              <a:t>/60; </a:t>
            </a:r>
            <a:r>
              <a:rPr lang="en-GB" sz="2100" dirty="0" err="1" smtClean="0"/>
              <a:t>mn</a:t>
            </a:r>
            <a:r>
              <a:rPr lang="en-GB" sz="2100" dirty="0" smtClean="0"/>
              <a:t> = </a:t>
            </a:r>
            <a:r>
              <a:rPr lang="en-GB" sz="2100" dirty="0" err="1" smtClean="0"/>
              <a:t>dep_time_min</a:t>
            </a:r>
            <a:r>
              <a:rPr lang="en-GB" sz="2100" dirty="0" smtClean="0"/>
              <a:t> %60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en-GB" sz="2200" dirty="0" smtClean="0"/>
              <a:t>Let’s define </a:t>
            </a:r>
            <a:r>
              <a:rPr lang="en-GB" sz="2200" dirty="0" err="1" smtClean="0"/>
              <a:t>int</a:t>
            </a:r>
            <a:r>
              <a:rPr lang="en-GB" sz="2200" dirty="0" smtClean="0"/>
              <a:t> </a:t>
            </a:r>
            <a:r>
              <a:rPr lang="en-GB" sz="2200" dirty="0" err="1" smtClean="0"/>
              <a:t>dep_hr</a:t>
            </a:r>
            <a:r>
              <a:rPr lang="en-GB" sz="2200" dirty="0" smtClean="0"/>
              <a:t>, </a:t>
            </a:r>
            <a:r>
              <a:rPr lang="en-GB" sz="2200" dirty="0" err="1" smtClean="0"/>
              <a:t>dep_min</a:t>
            </a:r>
            <a:r>
              <a:rPr lang="en-GB" sz="2200" dirty="0" smtClean="0"/>
              <a:t> to hold the departure time hour and minutes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100" dirty="0" smtClean="0"/>
              <a:t>              </a:t>
            </a:r>
            <a:r>
              <a:rPr lang="en-GB" sz="2100" dirty="0" err="1" smtClean="0"/>
              <a:t>dep_hr</a:t>
            </a:r>
            <a:r>
              <a:rPr lang="en-GB" sz="2100" dirty="0" smtClean="0"/>
              <a:t> = </a:t>
            </a:r>
            <a:r>
              <a:rPr lang="en-GB" sz="2100" dirty="0" err="1" smtClean="0"/>
              <a:t>dep_time_min</a:t>
            </a:r>
            <a:r>
              <a:rPr lang="en-GB" sz="2100" dirty="0" smtClean="0"/>
              <a:t> /60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100" dirty="0"/>
              <a:t> </a:t>
            </a:r>
            <a:r>
              <a:rPr lang="en-GB" sz="2100" dirty="0" smtClean="0"/>
              <a:t>              </a:t>
            </a:r>
            <a:r>
              <a:rPr lang="en-GB" sz="2100" dirty="0" err="1" smtClean="0"/>
              <a:t>dep_min</a:t>
            </a:r>
            <a:r>
              <a:rPr lang="en-GB" sz="2100" dirty="0" smtClean="0"/>
              <a:t> = </a:t>
            </a:r>
            <a:r>
              <a:rPr lang="en-GB" sz="2100" dirty="0" err="1" smtClean="0"/>
              <a:t>dep_time_min</a:t>
            </a:r>
            <a:r>
              <a:rPr lang="en-GB" sz="2100" dirty="0" smtClean="0"/>
              <a:t> %60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GB" sz="1900" b="1" dirty="0"/>
              <a:t> </a:t>
            </a:r>
            <a:r>
              <a:rPr lang="en-GB" sz="1900" b="1" dirty="0" smtClean="0"/>
              <a:t> </a:t>
            </a:r>
            <a:r>
              <a:rPr lang="en-US" b="1" dirty="0" err="1"/>
              <a:t>dep_time</a:t>
            </a:r>
            <a:r>
              <a:rPr lang="en-US" b="1" dirty="0"/>
              <a:t> = </a:t>
            </a:r>
            <a:r>
              <a:rPr lang="en-US" b="1" dirty="0" err="1"/>
              <a:t>dep_hr</a:t>
            </a:r>
            <a:r>
              <a:rPr lang="en-US" b="1" dirty="0"/>
              <a:t> * 100 + </a:t>
            </a:r>
            <a:r>
              <a:rPr lang="en-US" b="1" dirty="0" err="1"/>
              <a:t>dep_min</a:t>
            </a:r>
            <a:r>
              <a:rPr lang="en-US" b="1" dirty="0"/>
              <a:t>;</a:t>
            </a:r>
            <a:endParaRPr lang="en-GB" sz="1900" b="1" dirty="0" smtClean="0"/>
          </a:p>
          <a:p>
            <a:pPr marL="457200" lvl="1" indent="0" algn="just">
              <a:lnSpc>
                <a:spcPct val="150000"/>
              </a:lnSpc>
              <a:buNone/>
            </a:pPr>
            <a:endParaRPr lang="en-GB" sz="2100" dirty="0" smtClean="0"/>
          </a:p>
          <a:p>
            <a:pPr marL="457200" lvl="1" indent="0" algn="just">
              <a:lnSpc>
                <a:spcPct val="150000"/>
              </a:lnSpc>
              <a:buNone/>
            </a:pPr>
            <a:endParaRPr lang="en-GB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8713A1E-3841-465E-817E-43EFB4D93B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6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umSystems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541</Words>
  <PresentationFormat>On-screen Show (4:3)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NumSystems</vt:lpstr>
      <vt:lpstr>Tutorial 2- Exercise 10</vt:lpstr>
      <vt:lpstr>Main Constraint</vt:lpstr>
      <vt:lpstr>Step 1: Convert the arrival time (24hrs format) to minutes</vt:lpstr>
      <vt:lpstr>Steps 2-3</vt:lpstr>
      <vt:lpstr>Step 4: Convert the departure time to 24 hrs format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2020-10-08T09:19:10Z</dcterms:created>
  <dcterms:modified xsi:type="dcterms:W3CDTF">2020-10-08T13:50:30Z</dcterms:modified>
</cp:coreProperties>
</file>